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5"/>
  </p:notesMasterIdLst>
  <p:sldIdLst>
    <p:sldId id="364" r:id="rId3"/>
    <p:sldId id="365" r:id="rId4"/>
    <p:sldId id="258" r:id="rId5"/>
    <p:sldId id="322" r:id="rId6"/>
    <p:sldId id="260" r:id="rId7"/>
    <p:sldId id="371" r:id="rId8"/>
    <p:sldId id="325" r:id="rId9"/>
    <p:sldId id="353" r:id="rId10"/>
    <p:sldId id="370" r:id="rId11"/>
    <p:sldId id="372" r:id="rId12"/>
    <p:sldId id="373" r:id="rId13"/>
    <p:sldId id="374" r:id="rId14"/>
    <p:sldId id="332" r:id="rId15"/>
    <p:sldId id="333" r:id="rId16"/>
    <p:sldId id="335" r:id="rId17"/>
    <p:sldId id="336" r:id="rId18"/>
    <p:sldId id="337" r:id="rId19"/>
    <p:sldId id="338" r:id="rId20"/>
    <p:sldId id="339" r:id="rId21"/>
    <p:sldId id="344" r:id="rId22"/>
    <p:sldId id="341" r:id="rId23"/>
    <p:sldId id="342" r:id="rId24"/>
    <p:sldId id="343" r:id="rId25"/>
    <p:sldId id="345" r:id="rId26"/>
    <p:sldId id="346" r:id="rId27"/>
    <p:sldId id="347" r:id="rId28"/>
    <p:sldId id="348" r:id="rId29"/>
    <p:sldId id="349" r:id="rId30"/>
    <p:sldId id="350" r:id="rId31"/>
    <p:sldId id="351" r:id="rId32"/>
    <p:sldId id="326" r:id="rId33"/>
    <p:sldId id="312" r:id="rId34"/>
    <p:sldId id="355" r:id="rId35"/>
    <p:sldId id="356" r:id="rId36"/>
    <p:sldId id="357" r:id="rId37"/>
    <p:sldId id="358" r:id="rId38"/>
    <p:sldId id="359" r:id="rId39"/>
    <p:sldId id="360" r:id="rId40"/>
    <p:sldId id="361" r:id="rId41"/>
    <p:sldId id="363" r:id="rId42"/>
    <p:sldId id="362" r:id="rId43"/>
    <p:sldId id="36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50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EFCA3E-F50C-4486-AC94-42223638740B}" type="datetimeFigureOut">
              <a:rPr lang="en-US" smtClean="0"/>
              <a:pPr/>
              <a:t>3/2/2014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309F0-2EE6-4F27-AF71-A2CFE74BD6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9309F0-2EE6-4F27-AF71-A2CFE74BD601}"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9309F0-2EE6-4F27-AF71-A2CFE74BD601}"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762000" y="685800"/>
            <a:ext cx="7772400" cy="1470025"/>
          </a:xfrm>
        </p:spPr>
        <p:txBody>
          <a:bodyPr/>
          <a:lstStyle>
            <a:lvl1pPr>
              <a:defRPr b="1">
                <a:solidFill>
                  <a:schemeClr val="bg1"/>
                </a:solidFill>
                <a:effectLst>
                  <a:outerShdw blurRad="50800" dist="38100" dir="2700000" algn="tl" rotWithShape="0">
                    <a:prstClr val="black">
                      <a:alpha val="40000"/>
                    </a:prstClr>
                  </a:outerShdw>
                  <a:reflection blurRad="6350" stA="55000" endA="300" endPos="45500" dir="5400000" sy="-100000" algn="bl" rotWithShape="0"/>
                </a:effectLst>
              </a:defRPr>
            </a:lvl1pPr>
          </a:lstStyle>
          <a:p>
            <a:r>
              <a:rPr lang="en-US" smtClean="0"/>
              <a:t>Click to edit Master title style</a:t>
            </a:r>
            <a:endParaRPr lang="en-US"/>
          </a:p>
        </p:txBody>
      </p:sp>
      <p:sp>
        <p:nvSpPr>
          <p:cNvPr id="3" name="Subtitle 2"/>
          <p:cNvSpPr>
            <a:spLocks noGrp="1"/>
          </p:cNvSpPr>
          <p:nvPr>
            <p:ph type="subTitle" idx="1"/>
          </p:nvPr>
        </p:nvSpPr>
        <p:spPr>
          <a:xfrm>
            <a:off x="3886200" y="3200400"/>
            <a:ext cx="5257800" cy="990600"/>
          </a:xfrm>
        </p:spPr>
        <p:txBody>
          <a:bodyPr anchor="ctr" anchorCtr="0"/>
          <a:lstStyle>
            <a:lvl1pPr marL="0" indent="0" algn="ctr">
              <a:buNone/>
              <a:defRPr b="0">
                <a:solidFill>
                  <a:schemeClr val="bg1"/>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3BF79-F614-4249-B196-BC2C63D6DCD8}" type="datetimeFigureOut">
              <a:rPr lang="en-US" smtClean="0"/>
              <a:pPr/>
              <a:t>3/2/2014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3BF79-F614-4249-B196-BC2C63D6DCD8}"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cstate="print"/>
          <a:srcRect/>
          <a:stretch>
            <a:fillRect/>
          </a:stretch>
        </p:blipFill>
        <p:spPr bwMode="auto">
          <a:xfrm>
            <a:off x="-9525" y="-6350"/>
            <a:ext cx="9163050" cy="6870700"/>
          </a:xfrm>
          <a:prstGeom prst="rect">
            <a:avLst/>
          </a:prstGeom>
          <a:noFill/>
          <a:ln w="9525">
            <a:noFill/>
            <a:miter lim="800000"/>
            <a:headEnd/>
            <a:tailEnd/>
          </a:ln>
          <a:effectLst/>
        </p:spPr>
      </p:pic>
      <p:sp>
        <p:nvSpPr>
          <p:cNvPr id="2" name="Vertical Title 1"/>
          <p:cNvSpPr>
            <a:spLocks noGrp="1"/>
          </p:cNvSpPr>
          <p:nvPr>
            <p:ph type="title" orient="vert"/>
          </p:nvPr>
        </p:nvSpPr>
        <p:spPr>
          <a:xfrm>
            <a:off x="7315200" y="274638"/>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74638"/>
            <a:ext cx="7010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9" name="Rectangle 8"/>
          <p:cNvSpPr/>
          <p:nvPr/>
        </p:nvSpPr>
        <p:spPr>
          <a:xfrm>
            <a:off x="15876" y="635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srcRect/>
          <a:stretch>
            <a:fillRect/>
          </a:stretch>
        </p:blipFill>
        <p:spPr bwMode="auto">
          <a:xfrm>
            <a:off x="-228600" y="-6350"/>
            <a:ext cx="9388476" cy="68707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srcRect l="2472"/>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1066800" y="228600"/>
            <a:ext cx="76200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GLOB_TLE_Western_Hemishpere.png"/>
          <p:cNvPicPr>
            <a:picLocks noChangeAspect="1"/>
          </p:cNvPicPr>
          <p:nvPr userDrawn="1"/>
        </p:nvPicPr>
        <p:blipFill>
          <a:blip r:embed="rId2" cstate="print"/>
          <a:stretch>
            <a:fillRect/>
          </a:stretch>
        </p:blipFill>
        <p:spPr>
          <a:xfrm>
            <a:off x="0" y="0"/>
            <a:ext cx="9143999" cy="68580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03BF79-F614-4249-B196-BC2C63D6DCD8}" type="datetimeFigureOut">
              <a:rPr lang="en-US" smtClean="0"/>
              <a:pPr/>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03BF79-F614-4249-B196-BC2C63D6DCD8}" type="datetimeFigureOut">
              <a:rPr lang="en-US" smtClean="0"/>
              <a:pPr/>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03BF79-F614-4249-B196-BC2C63D6DCD8}" type="datetimeFigureOut">
              <a:rPr lang="en-US" smtClean="0"/>
              <a:pPr/>
              <a:t>3/2/2014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03BF79-F614-4249-B196-BC2C63D6DCD8}" type="datetimeFigureOut">
              <a:rPr lang="en-US" smtClean="0"/>
              <a:pPr/>
              <a:t>3/2/2014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953FE-008D-4B84-AA16-12880D631E95}" type="slidenum">
              <a:rPr lang="en-US" smtClean="0"/>
              <a:pPr/>
              <a:t>‹#›</a:t>
            </a:fld>
            <a:endParaRPr lang="en-US"/>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crosoft_2007__TXT_02.png"/>
          <p:cNvPicPr>
            <a:picLocks noChangeAspect="1"/>
          </p:cNvPicPr>
          <p:nvPr/>
        </p:nvPicPr>
        <p:blipFill>
          <a:blip r:embed="rId16" cstate="print"/>
          <a:stretch>
            <a:fillRect/>
          </a:stretch>
        </p:blipFill>
        <p:spPr>
          <a:xfrm>
            <a:off x="0" y="0"/>
            <a:ext cx="9143999" cy="6858000"/>
          </a:xfrm>
          <a:prstGeom prst="rect">
            <a:avLst/>
          </a:prstGeom>
        </p:spPr>
      </p:pic>
      <p:sp>
        <p:nvSpPr>
          <p:cNvPr id="2" name="Title Placeholder 1"/>
          <p:cNvSpPr>
            <a:spLocks noGrp="1"/>
          </p:cNvSpPr>
          <p:nvPr>
            <p:ph type="title"/>
          </p:nvPr>
        </p:nvSpPr>
        <p:spPr>
          <a:xfrm>
            <a:off x="457200" y="2286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76400"/>
            <a:ext cx="8229600" cy="4449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3BF79-F614-4249-B196-BC2C63D6DCD8}" type="datetimeFigureOut">
              <a:rPr lang="en-US" smtClean="0"/>
              <a:pPr/>
              <a:t>3/2/2014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953FE-008D-4B84-AA16-12880D631E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7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spd="slow">
    <p:push/>
  </p:transition>
  <p:txStyles>
    <p:titleStyle>
      <a:lvl1pPr algn="ctr" defTabSz="914400" rtl="0" eaLnBrk="1" latinLnBrk="0" hangingPunct="1">
        <a:spcBef>
          <a:spcPct val="0"/>
        </a:spcBef>
        <a:buNone/>
        <a:defRPr lang="en-US" sz="4400" b="1" kern="1200" smtClean="0">
          <a:solidFill>
            <a:schemeClr val="bg1"/>
          </a:solidFill>
          <a:effectLst>
            <a:outerShdw blurRad="50800" dist="38100" dir="2700000" algn="tl" rotWithShape="0">
              <a:prstClr val="black">
                <a:alpha val="40000"/>
              </a:prst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bartarinha.i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bartarinha.i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bartarinha.i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bartarinha.ir/"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tse.i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fa.wikipedia.org/wiki/%D9%88%DB%8C%DA%98%D9%87:%D9%85%D9%86%D8%A7%D8%A8%D8%B9_%DA%A9%D8%AA%D8%A7%D8%A8/9789642522064"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cs typeface="B Titr" pitchFamily="2" charset="-78"/>
              </a:rPr>
              <a:t>به نام خدا</a:t>
            </a:r>
            <a:endParaRPr lang="en-US" dirty="0">
              <a:solidFill>
                <a:srgbClr val="FFFF00"/>
              </a:solidFill>
            </a:endParaRPr>
          </a:p>
        </p:txBody>
      </p:sp>
      <p:sp>
        <p:nvSpPr>
          <p:cNvPr id="3" name="Content Placeholder 2"/>
          <p:cNvSpPr>
            <a:spLocks noGrp="1"/>
          </p:cNvSpPr>
          <p:nvPr>
            <p:ph idx="1"/>
          </p:nvPr>
        </p:nvSpPr>
        <p:spPr>
          <a:xfrm>
            <a:off x="457200" y="1371600"/>
            <a:ext cx="8229600" cy="4754563"/>
          </a:xfrm>
        </p:spPr>
        <p:txBody>
          <a:bodyPr>
            <a:normAutofit fontScale="47500" lnSpcReduction="20000"/>
          </a:bodyPr>
          <a:lstStyle/>
          <a:p>
            <a:pPr algn="ctr">
              <a:lnSpc>
                <a:spcPct val="300000"/>
              </a:lnSpc>
              <a:buNone/>
            </a:pPr>
            <a:r>
              <a:rPr lang="fa-IR" sz="5100" b="1" dirty="0" smtClean="0">
                <a:solidFill>
                  <a:schemeClr val="tx1">
                    <a:lumMod val="95000"/>
                    <a:lumOff val="5000"/>
                  </a:schemeClr>
                </a:solidFill>
                <a:cs typeface="B Titr" pitchFamily="2" charset="-78"/>
              </a:rPr>
              <a:t>بررسی موارد خاص در حسابداری</a:t>
            </a:r>
          </a:p>
          <a:p>
            <a:pPr algn="ctr">
              <a:lnSpc>
                <a:spcPct val="300000"/>
              </a:lnSpc>
              <a:buNone/>
            </a:pPr>
            <a:r>
              <a:rPr lang="fa-IR" sz="4400" dirty="0" smtClean="0">
                <a:solidFill>
                  <a:schemeClr val="tx1">
                    <a:lumMod val="95000"/>
                    <a:lumOff val="5000"/>
                  </a:schemeClr>
                </a:solidFill>
                <a:cs typeface="B Titr" pitchFamily="2" charset="-78"/>
              </a:rPr>
              <a:t>مروری بر بازار سرمایه گذاری در ایران</a:t>
            </a:r>
          </a:p>
          <a:p>
            <a:pPr algn="ctr">
              <a:lnSpc>
                <a:spcPct val="120000"/>
              </a:lnSpc>
              <a:buNone/>
            </a:pPr>
            <a:r>
              <a:rPr lang="fa-IR" sz="6700" b="1" dirty="0" smtClean="0">
                <a:solidFill>
                  <a:schemeClr val="tx1">
                    <a:lumMod val="95000"/>
                    <a:lumOff val="5000"/>
                  </a:schemeClr>
                </a:solidFill>
                <a:cs typeface="B Mitra" pitchFamily="2" charset="-78"/>
              </a:rPr>
              <a:t>(بورس اوراق بهادار تهران)</a:t>
            </a:r>
          </a:p>
          <a:p>
            <a:pPr algn="ctr">
              <a:lnSpc>
                <a:spcPct val="300000"/>
              </a:lnSpc>
              <a:buNone/>
            </a:pPr>
            <a:r>
              <a:rPr lang="fa-IR" sz="5000" dirty="0" smtClean="0">
                <a:solidFill>
                  <a:schemeClr val="tx1">
                    <a:lumMod val="95000"/>
                    <a:lumOff val="5000"/>
                  </a:schemeClr>
                </a:solidFill>
                <a:latin typeface="IranNastaliq" pitchFamily="18" charset="0"/>
                <a:cs typeface="B Titr" pitchFamily="2" charset="-78"/>
              </a:rPr>
              <a:t>استاد : دکتر اخگر</a:t>
            </a:r>
            <a:endParaRPr lang="fa-IR" sz="4400" dirty="0" smtClean="0">
              <a:solidFill>
                <a:schemeClr val="tx1">
                  <a:lumMod val="95000"/>
                  <a:lumOff val="5000"/>
                </a:schemeClr>
              </a:solidFill>
              <a:latin typeface="IranNastaliq" pitchFamily="18" charset="0"/>
              <a:cs typeface="B Titr" pitchFamily="2" charset="-78"/>
            </a:endParaRPr>
          </a:p>
          <a:p>
            <a:pPr algn="ctr">
              <a:lnSpc>
                <a:spcPct val="300000"/>
              </a:lnSpc>
              <a:buNone/>
            </a:pPr>
            <a:r>
              <a:rPr lang="fa-IR" sz="3800" dirty="0" smtClean="0">
                <a:solidFill>
                  <a:schemeClr val="tx1">
                    <a:lumMod val="95000"/>
                    <a:lumOff val="5000"/>
                  </a:schemeClr>
                </a:solidFill>
                <a:latin typeface="IranNastaliq" pitchFamily="18" charset="0"/>
                <a:cs typeface="B Titr" pitchFamily="2" charset="-78"/>
              </a:rPr>
              <a:t>ارائه : ایوب مرادیان</a:t>
            </a:r>
          </a:p>
          <a:p>
            <a:endParaRPr lang="en-US" dirty="0"/>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FFFF00"/>
                </a:solidFill>
                <a:cs typeface="B Titr" pitchFamily="2" charset="-78"/>
              </a:rPr>
              <a:t>سازمان بورس اوراق بهادار </a:t>
            </a:r>
            <a:endParaRPr lang="fa-IR" sz="3600" dirty="0"/>
          </a:p>
        </p:txBody>
      </p:sp>
      <p:sp>
        <p:nvSpPr>
          <p:cNvPr id="3" name="Content Placeholder 2"/>
          <p:cNvSpPr>
            <a:spLocks noGrp="1"/>
          </p:cNvSpPr>
          <p:nvPr>
            <p:ph idx="1"/>
          </p:nvPr>
        </p:nvSpPr>
        <p:spPr/>
        <p:txBody>
          <a:bodyPr>
            <a:normAutofit fontScale="77500" lnSpcReduction="20000"/>
          </a:bodyPr>
          <a:lstStyle/>
          <a:p>
            <a:pPr algn="just" rtl="1"/>
            <a:r>
              <a:rPr lang="fa-IR" b="1" dirty="0" smtClean="0">
                <a:cs typeface="2  Titr" pitchFamily="2" charset="-78"/>
              </a:rPr>
              <a:t>براساس ماده 8 قانون تأسیس بورس اوراق بهادار مصوب ارديبهشت 1345، سازمان کارگزاران بورس اوراق بهادار تهران به عنوان تنها رکن اجرایی، با شخصیت حقوقی مستقل غير انتفاعي، مسؤولیت اداره بورس را به عهده گرفت.  نظارت بر فعاليت سازمان كارگزاران بورس تهران بر عهده شوراي </a:t>
            </a:r>
            <a:r>
              <a:rPr lang="fa-IR" b="1" dirty="0" smtClean="0">
                <a:cs typeface="2  Titr" pitchFamily="2" charset="-78"/>
              </a:rPr>
              <a:t>بورس </a:t>
            </a:r>
            <a:r>
              <a:rPr lang="fa-IR" b="1" dirty="0" smtClean="0">
                <a:cs typeface="2  Titr" pitchFamily="2" charset="-78"/>
              </a:rPr>
              <a:t>اوراق </a:t>
            </a:r>
            <a:r>
              <a:rPr lang="fa-IR" b="1" dirty="0" smtClean="0">
                <a:cs typeface="2  Titr" pitchFamily="2" charset="-78"/>
              </a:rPr>
              <a:t>بهادار </a:t>
            </a:r>
            <a:r>
              <a:rPr lang="fa-IR" b="1" dirty="0" smtClean="0">
                <a:cs typeface="2  Titr" pitchFamily="2" charset="-78"/>
              </a:rPr>
              <a:t>قرار داشت.</a:t>
            </a:r>
          </a:p>
          <a:p>
            <a:pPr algn="just" rtl="1"/>
            <a:r>
              <a:rPr lang="fa-IR" b="1" dirty="0" smtClean="0">
                <a:cs typeface="2  Titr" pitchFamily="2" charset="-78"/>
              </a:rPr>
              <a:t>با </a:t>
            </a:r>
            <a:r>
              <a:rPr lang="fa-IR" b="1" dirty="0" smtClean="0">
                <a:cs typeface="2  Titr" pitchFamily="2" charset="-78"/>
              </a:rPr>
              <a:t>تصویب قانون جدید بازار اوراق بهادار در يكم آذر سال 1384، ساختار قانونی بازار با تغییراتی روبرو گردید. بر اساس این قانون، نهاد جدیدی تحت عنوان سازمان بورس و اوراق بهادار(سبا) ایجاد شد تا زیر نظر شورای عالی بورس به نظارت بر اجرای قوانین و مقررات، تنظیم و تدوین مقررات و انجام دیگر وظایف تعیین­شده در قانون بپردازد. به عبارتی مقام ناظر بازار اوراق بهادار ایران به دو نهاد شورای عالی بورس و سازمان بورس و اوراق بهادار تقسيم شد. </a:t>
            </a:r>
          </a:p>
          <a:p>
            <a:endParaRPr lang="fa-IR" dirty="0"/>
          </a:p>
        </p:txBody>
      </p:sp>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2667000"/>
            <a:ext cx="5410200" cy="2057400"/>
          </a:xfrm>
        </p:spPr>
        <p:txBody>
          <a:bodyPr>
            <a:noAutofit/>
          </a:bodyPr>
          <a:lstStyle/>
          <a:p>
            <a:r>
              <a:rPr lang="fa-IR" sz="4800" dirty="0" smtClean="0">
                <a:solidFill>
                  <a:srgbClr val="FFFF00"/>
                </a:solidFill>
                <a:cs typeface="B Titr" pitchFamily="2" charset="-78"/>
              </a:rPr>
              <a:t>لوگوی                      </a:t>
            </a:r>
            <a:r>
              <a:rPr lang="fa-IR" sz="4800" dirty="0" smtClean="0">
                <a:solidFill>
                  <a:srgbClr val="FFFF00"/>
                </a:solidFill>
                <a:cs typeface="B Titr" pitchFamily="2" charset="-78"/>
              </a:rPr>
              <a:t>شركت بورس </a:t>
            </a:r>
            <a:r>
              <a:rPr lang="fa-IR" sz="4800" dirty="0" smtClean="0">
                <a:solidFill>
                  <a:srgbClr val="FFFF00"/>
                </a:solidFill>
                <a:cs typeface="B Titr" pitchFamily="2" charset="-78"/>
              </a:rPr>
              <a:t>تهران</a:t>
            </a:r>
            <a:endParaRPr lang="en-US" sz="4000" dirty="0">
              <a:solidFill>
                <a:srgbClr val="FFFF00"/>
              </a:solidFill>
              <a:cs typeface="B Titr" pitchFamily="2" charset="-78"/>
            </a:endParaRPr>
          </a:p>
        </p:txBody>
      </p:sp>
      <p:pic>
        <p:nvPicPr>
          <p:cNvPr id="4" name="Picture 3" descr="Tehran Stock Exchange Logo.png"/>
          <p:cNvPicPr/>
          <p:nvPr/>
        </p:nvPicPr>
        <p:blipFill>
          <a:blip r:embed="rId3" cstate="print"/>
          <a:srcRect/>
          <a:stretch>
            <a:fillRect/>
          </a:stretch>
        </p:blipFill>
        <p:spPr bwMode="auto">
          <a:xfrm>
            <a:off x="7239000" y="914400"/>
            <a:ext cx="1600200" cy="1600200"/>
          </a:xfrm>
          <a:prstGeom prst="rect">
            <a:avLst/>
          </a:prstGeom>
          <a:noFill/>
          <a:ln w="9525">
            <a:noFill/>
            <a:miter lim="800000"/>
            <a:headEnd/>
            <a:tailEnd/>
          </a:ln>
        </p:spPr>
      </p:pic>
      <p:pic>
        <p:nvPicPr>
          <p:cNvPr id="5" name="Picture 4" descr="http://www.tse.ir/cms/portals/1/Pics/tse-old.jpg"/>
          <p:cNvPicPr/>
          <p:nvPr/>
        </p:nvPicPr>
        <p:blipFill>
          <a:blip r:embed="rId4" cstate="print"/>
          <a:srcRect/>
          <a:stretch>
            <a:fillRect/>
          </a:stretch>
        </p:blipFill>
        <p:spPr bwMode="auto">
          <a:xfrm>
            <a:off x="304800" y="2057400"/>
            <a:ext cx="3657600" cy="3657600"/>
          </a:xfrm>
          <a:prstGeom prst="rect">
            <a:avLst/>
          </a:prstGeom>
          <a:noFill/>
          <a:ln w="9525">
            <a:noFill/>
            <a:miter lim="800000"/>
            <a:headEnd/>
            <a:tailEnd/>
          </a:ln>
        </p:spPr>
      </p:pic>
      <p:sp>
        <p:nvSpPr>
          <p:cNvPr id="6" name="Rectangle 5"/>
          <p:cNvSpPr/>
          <p:nvPr/>
        </p:nvSpPr>
        <p:spPr>
          <a:xfrm>
            <a:off x="533400" y="5791200"/>
            <a:ext cx="8458200" cy="923330"/>
          </a:xfrm>
          <a:prstGeom prst="rect">
            <a:avLst/>
          </a:prstGeom>
        </p:spPr>
        <p:txBody>
          <a:bodyPr wrap="square">
            <a:spAutoFit/>
          </a:bodyPr>
          <a:lstStyle/>
          <a:p>
            <a:pPr algn="just" rtl="1"/>
            <a:r>
              <a:rPr lang="fa-IR" b="1" dirty="0" smtClean="0">
                <a:cs typeface="2  Titr" pitchFamily="2" charset="-78"/>
              </a:rPr>
              <a:t>لوگوي بورس تهران برگرفته از يك نشان برنجي مربوط به دوره هخامنشايان است كه در استان</a:t>
            </a:r>
            <a:r>
              <a:rPr lang="en-US" b="1" dirty="0" smtClean="0">
                <a:cs typeface="2  Titr" pitchFamily="2" charset="-78"/>
              </a:rPr>
              <a:t> </a:t>
            </a:r>
            <a:r>
              <a:rPr lang="fa-IR" b="1" dirty="0" smtClean="0">
                <a:cs typeface="2  Titr" pitchFamily="2" charset="-78"/>
              </a:rPr>
              <a:t>لرستان كشف شده  است. در اين لوگو چهار انسان دست در دست يكديگر(اتحاد و</a:t>
            </a:r>
            <a:r>
              <a:rPr lang="en-US" b="1" dirty="0" smtClean="0">
                <a:cs typeface="2  Titr" pitchFamily="2" charset="-78"/>
              </a:rPr>
              <a:t> </a:t>
            </a:r>
            <a:r>
              <a:rPr lang="fa-IR" b="1" dirty="0" smtClean="0">
                <a:cs typeface="2  Titr" pitchFamily="2" charset="-78"/>
              </a:rPr>
              <a:t>همكاري) در درون دايره اي قرار دارند كه نشان گر دنيا است. </a:t>
            </a:r>
            <a:endParaRPr lang="en-US" sz="2000" b="1" dirty="0">
              <a:cs typeface="2  Titr" pitchFamily="2" charset="-78"/>
            </a:endParaRP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شركت بورس </a:t>
            </a:r>
            <a:r>
              <a:rPr lang="fa-IR" dirty="0">
                <a:solidFill>
                  <a:srgbClr val="FFFF00"/>
                </a:solidFill>
                <a:cs typeface="B Titr" pitchFamily="2" charset="-78"/>
              </a:rPr>
              <a:t>اوراق </a:t>
            </a:r>
            <a:r>
              <a:rPr lang="fa-IR" dirty="0" smtClean="0">
                <a:solidFill>
                  <a:srgbClr val="FFFF00"/>
                </a:solidFill>
                <a:cs typeface="B Titr" pitchFamily="2" charset="-78"/>
              </a:rPr>
              <a:t>بهادار تهران </a:t>
            </a:r>
            <a:endParaRPr lang="fa-IR" dirty="0"/>
          </a:p>
        </p:txBody>
      </p:sp>
      <p:sp>
        <p:nvSpPr>
          <p:cNvPr id="3" name="Content Placeholder 2"/>
          <p:cNvSpPr>
            <a:spLocks noGrp="1"/>
          </p:cNvSpPr>
          <p:nvPr>
            <p:ph idx="1"/>
          </p:nvPr>
        </p:nvSpPr>
        <p:spPr/>
        <p:txBody>
          <a:bodyPr>
            <a:normAutofit/>
          </a:bodyPr>
          <a:lstStyle/>
          <a:p>
            <a:pPr algn="just" rtl="1"/>
            <a:r>
              <a:rPr lang="fa-IR" sz="2400" b="1" dirty="0" smtClean="0">
                <a:cs typeface="2  Titr" pitchFamily="2" charset="-78"/>
              </a:rPr>
              <a:t>بر پايه قانون جديد بازار اوراق بهادار، بورس اوراق بهادار تهران نيز از يك سازمان عمومي غير انتفاعي به شركت سهامي عام انتفاعي تبديل شد و عمليات اجرايي را بر عهده گرفت. اداره بورس اوراق بهادار تهران  بر عهده هيئت مديره است كه از هفت عضو تشكيل مي شود. اعضاي هيئت مديره منتخب مجمع عمومي شركت هستند و براي دوسال انتخاب مي شوند. اداره امور اجرايي شركت هم به عهده مديرعامل شركت است كه توسط هيئت مديره انتخاب مي شود.</a:t>
            </a:r>
            <a:endParaRPr lang="fa-IR" sz="2400" b="1" dirty="0">
              <a:cs typeface="2  Titr" pitchFamily="2" charset="-78"/>
            </a:endParaRPr>
          </a:p>
        </p:txBody>
      </p:sp>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بورس کالا</a:t>
            </a:r>
            <a:endParaRPr lang="en-US" dirty="0">
              <a:solidFill>
                <a:srgbClr val="FFFF00"/>
              </a:solidFill>
              <a:cs typeface="B Titr" pitchFamily="2" charset="-78"/>
            </a:endParaRPr>
          </a:p>
        </p:txBody>
      </p:sp>
      <p:pic>
        <p:nvPicPr>
          <p:cNvPr id="4" name="Content Placeholder 3" descr="Ime logo.JPG"/>
          <p:cNvPicPr>
            <a:picLocks noGrp="1"/>
          </p:cNvPicPr>
          <p:nvPr>
            <p:ph idx="1"/>
          </p:nvPr>
        </p:nvPicPr>
        <p:blipFill>
          <a:blip r:embed="rId2" cstate="print"/>
          <a:srcRect/>
          <a:stretch>
            <a:fillRect/>
          </a:stretch>
        </p:blipFill>
        <p:spPr bwMode="auto">
          <a:xfrm>
            <a:off x="1447800" y="1447800"/>
            <a:ext cx="5715000" cy="50292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FFFF00"/>
                </a:solidFill>
                <a:cs typeface="B Titr" pitchFamily="2" charset="-78"/>
              </a:rPr>
              <a:t>بورس کالا</a:t>
            </a:r>
            <a:endParaRPr lang="en-US" sz="3600" dirty="0"/>
          </a:p>
        </p:txBody>
      </p:sp>
      <p:sp>
        <p:nvSpPr>
          <p:cNvPr id="3" name="Content Placeholder 2"/>
          <p:cNvSpPr>
            <a:spLocks noGrp="1"/>
          </p:cNvSpPr>
          <p:nvPr>
            <p:ph idx="1"/>
          </p:nvPr>
        </p:nvSpPr>
        <p:spPr/>
        <p:txBody>
          <a:bodyPr>
            <a:normAutofit/>
          </a:bodyPr>
          <a:lstStyle/>
          <a:p>
            <a:pPr algn="just" rtl="1"/>
            <a:r>
              <a:rPr lang="fa-IR" sz="3100" b="1" dirty="0" smtClean="0">
                <a:cs typeface="B Titr" pitchFamily="2" charset="-78"/>
              </a:rPr>
              <a:t>در اصطلاح</a:t>
            </a:r>
            <a:r>
              <a:rPr lang="en-US" sz="3100" b="1" dirty="0" smtClean="0">
                <a:cs typeface="B Titr" pitchFamily="2" charset="-78"/>
              </a:rPr>
              <a:t> </a:t>
            </a:r>
            <a:r>
              <a:rPr lang="fa-IR" sz="3100" b="1" dirty="0" smtClean="0">
                <a:cs typeface="B Titr" pitchFamily="2" charset="-78"/>
              </a:rPr>
              <a:t>علم اقتصاد، به بازارتشکل یافته‌ای که در آن کالا یا کالاهای معینی مورد معامله قرار می‌گیرند بورس کالا گفته می‌شود</a:t>
            </a:r>
            <a:r>
              <a:rPr lang="en-US" sz="3100" b="1" dirty="0" smtClean="0">
                <a:cs typeface="B Titr" pitchFamily="2" charset="-78"/>
              </a:rPr>
              <a:t>. </a:t>
            </a:r>
            <a:r>
              <a:rPr lang="fa-IR" sz="3100" b="1" dirty="0" smtClean="0">
                <a:cs typeface="B Titr" pitchFamily="2" charset="-78"/>
              </a:rPr>
              <a:t>کالاهای مورد مبادله در بورس‌های کالاعبارت‌اندازگندم،</a:t>
            </a:r>
            <a:r>
              <a:rPr lang="en-US" sz="3100" b="1" dirty="0" smtClean="0">
                <a:cs typeface="B Titr" pitchFamily="2" charset="-78"/>
              </a:rPr>
              <a:t> </a:t>
            </a:r>
            <a:r>
              <a:rPr lang="fa-IR" sz="3100" b="1" dirty="0" smtClean="0">
                <a:cs typeface="B Titr" pitchFamily="2" charset="-78"/>
              </a:rPr>
              <a:t>جو،</a:t>
            </a:r>
            <a:r>
              <a:rPr lang="en-US" sz="3100" b="1" dirty="0" smtClean="0">
                <a:cs typeface="B Titr" pitchFamily="2" charset="-78"/>
              </a:rPr>
              <a:t> </a:t>
            </a:r>
            <a:r>
              <a:rPr lang="fa-IR" sz="3100" b="1" dirty="0" smtClean="0">
                <a:cs typeface="B Titr" pitchFamily="2" charset="-78"/>
              </a:rPr>
              <a:t>قهوه،</a:t>
            </a:r>
            <a:r>
              <a:rPr lang="en-US" sz="3100" b="1" dirty="0" smtClean="0">
                <a:cs typeface="B Titr" pitchFamily="2" charset="-78"/>
              </a:rPr>
              <a:t> </a:t>
            </a:r>
            <a:r>
              <a:rPr lang="fa-IR" sz="3100" b="1" dirty="0" smtClean="0">
                <a:cs typeface="B Titr" pitchFamily="2" charset="-78"/>
              </a:rPr>
              <a:t>کاکائو،</a:t>
            </a:r>
            <a:r>
              <a:rPr lang="en-US" sz="3100" b="1" dirty="0" smtClean="0">
                <a:cs typeface="B Titr" pitchFamily="2" charset="-78"/>
              </a:rPr>
              <a:t> </a:t>
            </a:r>
            <a:r>
              <a:rPr lang="fa-IR" sz="3100" b="1" dirty="0" smtClean="0">
                <a:cs typeface="B Titr" pitchFamily="2" charset="-78"/>
              </a:rPr>
              <a:t>آهن،</a:t>
            </a:r>
            <a:r>
              <a:rPr lang="en-US" sz="3100" b="1" dirty="0" smtClean="0">
                <a:cs typeface="B Titr" pitchFamily="2" charset="-78"/>
              </a:rPr>
              <a:t> </a:t>
            </a:r>
            <a:r>
              <a:rPr lang="fa-IR" sz="3100" b="1" dirty="0" smtClean="0">
                <a:cs typeface="B Titr" pitchFamily="2" charset="-78"/>
              </a:rPr>
              <a:t>مس،</a:t>
            </a:r>
            <a:r>
              <a:rPr lang="en-US" sz="3100" b="1" dirty="0" smtClean="0">
                <a:cs typeface="B Titr" pitchFamily="2" charset="-78"/>
              </a:rPr>
              <a:t> </a:t>
            </a:r>
            <a:r>
              <a:rPr lang="fa-IR" sz="3100" b="1" dirty="0" smtClean="0">
                <a:cs typeface="B Titr" pitchFamily="2" charset="-78"/>
              </a:rPr>
              <a:t>زغال سنگ،</a:t>
            </a:r>
            <a:r>
              <a:rPr lang="en-US" sz="3100" b="1" dirty="0" smtClean="0">
                <a:cs typeface="B Titr" pitchFamily="2" charset="-78"/>
              </a:rPr>
              <a:t> </a:t>
            </a:r>
            <a:r>
              <a:rPr lang="fa-IR" sz="3100" b="1" dirty="0" smtClean="0">
                <a:cs typeface="B Titr" pitchFamily="2" charset="-78"/>
              </a:rPr>
              <a:t>نفت،</a:t>
            </a:r>
            <a:r>
              <a:rPr lang="en-US" sz="3100" b="1" dirty="0" smtClean="0">
                <a:cs typeface="B Titr" pitchFamily="2" charset="-78"/>
              </a:rPr>
              <a:t> </a:t>
            </a:r>
            <a:r>
              <a:rPr lang="fa-IR" sz="3100" b="1" dirty="0" smtClean="0">
                <a:cs typeface="B Titr" pitchFamily="2" charset="-78"/>
              </a:rPr>
              <a:t>پنبه،</a:t>
            </a:r>
            <a:r>
              <a:rPr lang="en-US" sz="3100" b="1" dirty="0" smtClean="0">
                <a:cs typeface="B Titr" pitchFamily="2" charset="-78"/>
              </a:rPr>
              <a:t> </a:t>
            </a:r>
            <a:r>
              <a:rPr lang="fa-IR" sz="3100" b="1" dirty="0" smtClean="0">
                <a:cs typeface="B Titr" pitchFamily="2" charset="-78"/>
              </a:rPr>
              <a:t>چرم</a:t>
            </a:r>
            <a:r>
              <a:rPr lang="en-US" sz="3100" b="1" dirty="0" smtClean="0">
                <a:cs typeface="B Titr" pitchFamily="2" charset="-78"/>
              </a:rPr>
              <a:t>. </a:t>
            </a:r>
            <a:r>
              <a:rPr lang="fa-IR" sz="3100" b="1" dirty="0" smtClean="0">
                <a:cs typeface="B Titr" pitchFamily="2" charset="-78"/>
              </a:rPr>
              <a:t>مواد شیمیایی</a:t>
            </a:r>
            <a:r>
              <a:rPr lang="en-US" sz="3100" b="1" dirty="0" smtClean="0">
                <a:cs typeface="B Titr" pitchFamily="2" charset="-78"/>
              </a:rPr>
              <a:t> </a:t>
            </a:r>
            <a:r>
              <a:rPr lang="fa-IR" sz="3100" b="1" dirty="0" smtClean="0">
                <a:cs typeface="B Titr" pitchFamily="2" charset="-78"/>
              </a:rPr>
              <a:t>و</a:t>
            </a:r>
            <a:r>
              <a:rPr lang="en-US" sz="3100" b="1" dirty="0" smtClean="0">
                <a:cs typeface="B Titr" pitchFamily="2" charset="-78"/>
              </a:rPr>
              <a:t> </a:t>
            </a:r>
            <a:r>
              <a:rPr lang="fa-IR" sz="3100" b="1" dirty="0" smtClean="0">
                <a:cs typeface="B Titr" pitchFamily="2" charset="-78"/>
              </a:rPr>
              <a:t>مواد خام وکالاهای واسطه‌ای</a:t>
            </a:r>
            <a:r>
              <a:rPr lang="en-US" sz="3100" b="1" dirty="0" smtClean="0">
                <a:cs typeface="B Titr" pitchFamily="2" charset="-78"/>
              </a:rPr>
              <a:t> </a:t>
            </a:r>
            <a:r>
              <a:rPr lang="fa-IR" sz="3100" b="1" dirty="0" smtClean="0">
                <a:cs typeface="B Titr" pitchFamily="2" charset="-78"/>
              </a:rPr>
              <a:t>نیز در بورس کالا مورد معامله قرار می‌گیرند</a:t>
            </a:r>
            <a:r>
              <a:rPr lang="fa-IR" sz="3100" b="1" dirty="0" smtClean="0">
                <a:cs typeface="B Titr" pitchFamily="2" charset="-78"/>
              </a:rPr>
              <a:t>.</a:t>
            </a:r>
            <a:endParaRPr lang="en-US" sz="3100" b="1" dirty="0" smtClean="0">
              <a:cs typeface="B Titr" pitchFamily="2" charset="-78"/>
            </a:endParaRPr>
          </a:p>
        </p:txBody>
      </p:sp>
    </p:spTree>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فرابورس</a:t>
            </a:r>
            <a:endParaRPr lang="en-US" dirty="0">
              <a:solidFill>
                <a:srgbClr val="FFFF00"/>
              </a:solidFill>
              <a:cs typeface="B Titr" pitchFamily="2" charset="-78"/>
            </a:endParaRPr>
          </a:p>
        </p:txBody>
      </p:sp>
      <p:pic>
        <p:nvPicPr>
          <p:cNvPr id="5" name="Content Placeholder 4" descr="IranFaraBourse.png"/>
          <p:cNvPicPr>
            <a:picLocks noGrp="1"/>
          </p:cNvPicPr>
          <p:nvPr>
            <p:ph idx="1"/>
          </p:nvPr>
        </p:nvPicPr>
        <p:blipFill>
          <a:blip r:embed="rId2" cstate="print"/>
          <a:srcRect/>
          <a:stretch>
            <a:fillRect/>
          </a:stretch>
        </p:blipFill>
        <p:spPr bwMode="auto">
          <a:xfrm>
            <a:off x="2209800" y="1905000"/>
            <a:ext cx="4800600" cy="40386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3600" dirty="0">
                <a:solidFill>
                  <a:srgbClr val="FFFF00"/>
                </a:solidFill>
                <a:cs typeface="B Titr" pitchFamily="2" charset="-78"/>
              </a:rPr>
              <a:t>فرابورس</a:t>
            </a:r>
            <a:endParaRPr lang="en-US" dirty="0"/>
          </a:p>
        </p:txBody>
      </p:sp>
      <p:sp>
        <p:nvSpPr>
          <p:cNvPr id="3" name="Content Placeholder 2"/>
          <p:cNvSpPr>
            <a:spLocks noGrp="1"/>
          </p:cNvSpPr>
          <p:nvPr>
            <p:ph idx="1"/>
          </p:nvPr>
        </p:nvSpPr>
        <p:spPr/>
        <p:txBody>
          <a:bodyPr>
            <a:normAutofit fontScale="92500"/>
          </a:bodyPr>
          <a:lstStyle/>
          <a:p>
            <a:pPr algn="just" rtl="1"/>
            <a:r>
              <a:rPr lang="fa-IR" sz="3100" b="1" dirty="0" smtClean="0">
                <a:cs typeface="2  Titr" pitchFamily="2" charset="-78"/>
              </a:rPr>
              <a:t>این </a:t>
            </a:r>
            <a:r>
              <a:rPr lang="fa-IR" sz="3100" b="1" dirty="0" smtClean="0">
                <a:cs typeface="2  Titr" pitchFamily="2" charset="-78"/>
              </a:rPr>
              <a:t>بازار تحت نظارت</a:t>
            </a:r>
            <a:r>
              <a:rPr lang="en-US" sz="3100" b="1" dirty="0" smtClean="0">
                <a:cs typeface="2  Titr" pitchFamily="2" charset="-78"/>
              </a:rPr>
              <a:t> </a:t>
            </a:r>
            <a:r>
              <a:rPr lang="fa-IR" sz="3100" b="1" dirty="0" smtClean="0">
                <a:cs typeface="2  Titr" pitchFamily="2" charset="-78"/>
              </a:rPr>
              <a:t>سازمان بورس و اوراق بهادارمحسوب می‌شود که به منظور توسعه صدور و مبادله ابزارهای مالی و پوشش خلاءهای ناشی از نداشتن دسترسی بخش عمده‌ای از صاحبان صنایع به بازار سرمایه تشکیل شده است. محرومیت طیف وسیعی از بنگاه‌های اقتصادی از تامین مالی در</a:t>
            </a:r>
            <a:r>
              <a:rPr lang="en-US" sz="3100" b="1" dirty="0" smtClean="0">
                <a:cs typeface="2  Titr" pitchFamily="2" charset="-78"/>
              </a:rPr>
              <a:t> </a:t>
            </a:r>
            <a:r>
              <a:rPr lang="fa-IR" sz="3100" b="1" dirty="0" smtClean="0">
                <a:cs typeface="2  Titr" pitchFamily="2" charset="-78"/>
              </a:rPr>
              <a:t>بازار سرمایه و وابستگی شرکتهای</a:t>
            </a:r>
            <a:r>
              <a:rPr lang="en-US" sz="3100" b="1" dirty="0" smtClean="0">
                <a:cs typeface="2  Titr" pitchFamily="2" charset="-78"/>
              </a:rPr>
              <a:t> </a:t>
            </a:r>
            <a:r>
              <a:rPr lang="fa-IR" sz="3100" b="1" dirty="0" smtClean="0">
                <a:cs typeface="2  Titr" pitchFamily="2" charset="-78"/>
              </a:rPr>
              <a:t>دولتی</a:t>
            </a:r>
            <a:r>
              <a:rPr lang="en-US" sz="3100" b="1" dirty="0" smtClean="0">
                <a:cs typeface="2  Titr" pitchFamily="2" charset="-78"/>
              </a:rPr>
              <a:t> </a:t>
            </a:r>
            <a:r>
              <a:rPr lang="fa-IR" sz="3100" b="1" dirty="0" smtClean="0">
                <a:cs typeface="2  Titr" pitchFamily="2" charset="-78"/>
              </a:rPr>
              <a:t>یا خصوصی به تامین مالی از طریق</a:t>
            </a:r>
            <a:r>
              <a:rPr lang="en-US" sz="3100" b="1" dirty="0" smtClean="0">
                <a:cs typeface="2  Titr" pitchFamily="2" charset="-78"/>
              </a:rPr>
              <a:t> </a:t>
            </a:r>
            <a:r>
              <a:rPr lang="fa-IR" sz="3100" b="1" dirty="0" smtClean="0">
                <a:cs typeface="2  Titr" pitchFamily="2" charset="-78"/>
              </a:rPr>
              <a:t>سهامداران عمده یا اخذ</a:t>
            </a:r>
            <a:r>
              <a:rPr lang="en-US" sz="3100" b="1" dirty="0" smtClean="0">
                <a:cs typeface="2  Titr" pitchFamily="2" charset="-78"/>
              </a:rPr>
              <a:t> </a:t>
            </a:r>
            <a:r>
              <a:rPr lang="fa-IR" sz="3100" b="1" dirty="0" smtClean="0">
                <a:cs typeface="2  Titr" pitchFamily="2" charset="-78"/>
              </a:rPr>
              <a:t>تسهیلات</a:t>
            </a:r>
            <a:r>
              <a:rPr lang="en-US" sz="3100" b="1" dirty="0" smtClean="0">
                <a:cs typeface="2  Titr" pitchFamily="2" charset="-78"/>
              </a:rPr>
              <a:t> </a:t>
            </a:r>
            <a:r>
              <a:rPr lang="fa-IR" sz="3100" b="1" dirty="0" smtClean="0">
                <a:cs typeface="2  Titr" pitchFamily="2" charset="-78"/>
              </a:rPr>
              <a:t>از</a:t>
            </a:r>
            <a:r>
              <a:rPr lang="en-US" sz="3100" b="1" dirty="0" smtClean="0">
                <a:cs typeface="2  Titr" pitchFamily="2" charset="-78"/>
              </a:rPr>
              <a:t> </a:t>
            </a:r>
            <a:r>
              <a:rPr lang="fa-IR" sz="3100" b="1" dirty="0" smtClean="0">
                <a:cs typeface="2  Titr" pitchFamily="2" charset="-78"/>
              </a:rPr>
              <a:t>شبکه بانکی منشاء ایجاد این</a:t>
            </a:r>
            <a:r>
              <a:rPr lang="en-US" sz="3100" b="1" dirty="0" smtClean="0">
                <a:cs typeface="2  Titr" pitchFamily="2" charset="-78"/>
              </a:rPr>
              <a:t> </a:t>
            </a:r>
            <a:r>
              <a:rPr lang="fa-IR" sz="3100" b="1" dirty="0" smtClean="0">
                <a:cs typeface="2  Titr" pitchFamily="2" charset="-78"/>
              </a:rPr>
              <a:t>بازار اوراق بهادارجدید به حساب می‌آید</a:t>
            </a:r>
            <a:r>
              <a:rPr lang="en-US" sz="3100" b="1" dirty="0" smtClean="0">
                <a:cs typeface="2  Titr" pitchFamily="2" charset="-78"/>
              </a:rPr>
              <a:t>. </a:t>
            </a:r>
          </a:p>
          <a:p>
            <a:endParaRPr lang="en-US" dirty="0"/>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dirty="0"/>
              <a:t> </a:t>
            </a:r>
            <a:r>
              <a:rPr lang="fa-IR" sz="3100" dirty="0">
                <a:solidFill>
                  <a:srgbClr val="FFFF00"/>
                </a:solidFill>
                <a:effectLst>
                  <a:reflection blurRad="6350" stA="55000" endA="300" endPos="45500" dir="5400000" sy="-100000" algn="bl" rotWithShape="0"/>
                </a:effectLst>
                <a:cs typeface="B Titr" pitchFamily="2" charset="-78"/>
              </a:rPr>
              <a:t>تفاوت‌های فرابورس ایران با بورس </a:t>
            </a:r>
            <a:r>
              <a:rPr lang="fa-IR" sz="3100" dirty="0" smtClean="0">
                <a:solidFill>
                  <a:srgbClr val="FFFF00"/>
                </a:solidFill>
                <a:effectLst>
                  <a:reflection blurRad="6350" stA="55000" endA="300" endPos="45500" dir="5400000" sy="-100000" algn="bl" rotWithShape="0"/>
                </a:effectLst>
                <a:cs typeface="B Titr" pitchFamily="2" charset="-78"/>
              </a:rPr>
              <a:t>اوراق بهادار </a:t>
            </a:r>
            <a:r>
              <a:rPr lang="fa-IR" sz="3100" dirty="0">
                <a:solidFill>
                  <a:srgbClr val="FFFF00"/>
                </a:solidFill>
                <a:effectLst>
                  <a:reflection blurRad="6350" stA="55000" endA="300" endPos="45500" dir="5400000" sy="-100000" algn="bl" rotWithShape="0"/>
                </a:effectLst>
                <a:cs typeface="B Titr" pitchFamily="2" charset="-78"/>
              </a:rPr>
              <a:t>تهران</a:t>
            </a:r>
            <a:r>
              <a:rPr dirty="0"/>
              <a:t/>
            </a:r>
            <a:br>
              <a:rPr dirty="0"/>
            </a:br>
            <a:endParaRPr lang="en-US" dirty="0"/>
          </a:p>
        </p:txBody>
      </p:sp>
      <p:sp>
        <p:nvSpPr>
          <p:cNvPr id="3" name="Content Placeholder 2"/>
          <p:cNvSpPr>
            <a:spLocks noGrp="1"/>
          </p:cNvSpPr>
          <p:nvPr>
            <p:ph idx="1"/>
          </p:nvPr>
        </p:nvSpPr>
        <p:spPr/>
        <p:txBody>
          <a:bodyPr>
            <a:normAutofit/>
          </a:bodyPr>
          <a:lstStyle/>
          <a:p>
            <a:pPr algn="just" rtl="1"/>
            <a:r>
              <a:rPr lang="fa-IR" sz="2400" dirty="0" smtClean="0">
                <a:cs typeface="2  Titr" pitchFamily="2" charset="-78"/>
              </a:rPr>
              <a:t>شرکت فرابورس ایران مثل دیگر بورس اوراق بهادار ایران</a:t>
            </a:r>
            <a:r>
              <a:rPr lang="en-US" sz="2400" dirty="0" smtClean="0">
                <a:cs typeface="2  Titr" pitchFamily="2" charset="-78"/>
              </a:rPr>
              <a:t> – </a:t>
            </a:r>
            <a:r>
              <a:rPr lang="fa-IR" sz="2400" dirty="0" smtClean="0">
                <a:cs typeface="2  Titr" pitchFamily="2" charset="-78"/>
              </a:rPr>
              <a:t>بورس اوراق بهادار تهران با مجوز</a:t>
            </a:r>
            <a:r>
              <a:rPr lang="en-US" sz="2400" dirty="0" smtClean="0">
                <a:cs typeface="2  Titr" pitchFamily="2" charset="-78"/>
              </a:rPr>
              <a:t> </a:t>
            </a:r>
            <a:r>
              <a:rPr lang="fa-IR" sz="2400" dirty="0" smtClean="0">
                <a:cs typeface="2  Titr" pitchFamily="2" charset="-78"/>
              </a:rPr>
              <a:t>شورای عالی بورس</a:t>
            </a:r>
            <a:r>
              <a:rPr lang="en-US" sz="2400" dirty="0" smtClean="0">
                <a:cs typeface="2  Titr" pitchFamily="2" charset="-78"/>
              </a:rPr>
              <a:t> </a:t>
            </a:r>
            <a:r>
              <a:rPr lang="fa-IR" sz="2400" dirty="0" smtClean="0">
                <a:cs typeface="2  Titr" pitchFamily="2" charset="-78"/>
              </a:rPr>
              <a:t>تاسیس شده است و زیر نظارت</a:t>
            </a:r>
            <a:r>
              <a:rPr lang="en-US" sz="2400" dirty="0" smtClean="0">
                <a:cs typeface="2  Titr" pitchFamily="2" charset="-78"/>
              </a:rPr>
              <a:t> </a:t>
            </a:r>
            <a:r>
              <a:rPr lang="fa-IR" sz="2400" dirty="0" smtClean="0">
                <a:cs typeface="2  Titr" pitchFamily="2" charset="-78"/>
              </a:rPr>
              <a:t>سازمان بورس و اوراق بهادار</a:t>
            </a:r>
            <a:r>
              <a:rPr lang="en-US" sz="2400" dirty="0" smtClean="0">
                <a:cs typeface="2  Titr" pitchFamily="2" charset="-78"/>
              </a:rPr>
              <a:t> </a:t>
            </a:r>
            <a:r>
              <a:rPr lang="fa-IR" sz="2400" dirty="0" smtClean="0">
                <a:cs typeface="2  Titr" pitchFamily="2" charset="-78"/>
              </a:rPr>
              <a:t>فعالیت می‌کند؛ با این تفاوت که ورود به بازارهای فرابورس ایران (در مقایسه با بورس اوراق بهادار تهران) شرایط و الزامات کم‌تر و سهل‌تری دارد. هم‌چنین، تنوع بازارها در فرابورس ایران بیش‌تر است</a:t>
            </a:r>
            <a:r>
              <a:rPr lang="en-US" sz="2400" dirty="0" smtClean="0">
                <a:cs typeface="2  Titr" pitchFamily="2" charset="-78"/>
              </a:rPr>
              <a:t>.</a:t>
            </a:r>
          </a:p>
        </p:txBody>
      </p:sp>
    </p:spTree>
  </p:cSld>
  <p:clrMapOvr>
    <a:masterClrMapping/>
  </p:clrMapOvr>
  <p:transition spd="slow">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FFFF00"/>
                </a:solidFill>
                <a:effectLst>
                  <a:reflection blurRad="6350" stA="55000" endA="300" endPos="45500" dir="5400000" sy="-100000" algn="bl" rotWithShape="0"/>
                </a:effectLst>
                <a:cs typeface="B Titr" pitchFamily="2" charset="-78"/>
              </a:rPr>
              <a:t>تفاوت‌های فرابورس ایران با بورس اوراق بهادار تهران</a:t>
            </a:r>
            <a:endParaRPr lang="en-US" sz="3600" dirty="0"/>
          </a:p>
        </p:txBody>
      </p:sp>
      <p:sp>
        <p:nvSpPr>
          <p:cNvPr id="3" name="Content Placeholder 2"/>
          <p:cNvSpPr>
            <a:spLocks noGrp="1"/>
          </p:cNvSpPr>
          <p:nvPr>
            <p:ph idx="1"/>
          </p:nvPr>
        </p:nvSpPr>
        <p:spPr/>
        <p:txBody>
          <a:bodyPr>
            <a:normAutofit fontScale="70000" lnSpcReduction="20000"/>
          </a:bodyPr>
          <a:lstStyle/>
          <a:p>
            <a:pPr algn="just" rtl="1"/>
            <a:r>
              <a:rPr lang="fa-IR" b="1" dirty="0" smtClean="0">
                <a:cs typeface="2  Titr" pitchFamily="2" charset="-78"/>
              </a:rPr>
              <a:t>فرابورس ایران دارای پنج بازار به شرح زیر است</a:t>
            </a:r>
            <a:r>
              <a:rPr lang="en-US" b="1" dirty="0" smtClean="0">
                <a:cs typeface="2  Titr" pitchFamily="2" charset="-78"/>
              </a:rPr>
              <a:t>:</a:t>
            </a:r>
          </a:p>
          <a:p>
            <a:pPr lvl="0" algn="just" rtl="1"/>
            <a:r>
              <a:rPr lang="fa-IR" b="1" dirty="0" smtClean="0">
                <a:cs typeface="2  Titr" pitchFamily="2" charset="-78"/>
              </a:rPr>
              <a:t>بازار اول</a:t>
            </a:r>
            <a:endParaRPr lang="en-US" b="1" dirty="0" smtClean="0">
              <a:cs typeface="2  Titr" pitchFamily="2" charset="-78"/>
            </a:endParaRPr>
          </a:p>
          <a:p>
            <a:pPr lvl="0" algn="just" rtl="1"/>
            <a:r>
              <a:rPr lang="fa-IR" b="1" dirty="0" smtClean="0">
                <a:cs typeface="2  Titr" pitchFamily="2" charset="-78"/>
              </a:rPr>
              <a:t>بازار دوم</a:t>
            </a:r>
            <a:endParaRPr lang="en-US" b="1" dirty="0" smtClean="0">
              <a:cs typeface="2  Titr" pitchFamily="2" charset="-78"/>
            </a:endParaRPr>
          </a:p>
          <a:p>
            <a:pPr lvl="0" algn="just" rtl="1"/>
            <a:r>
              <a:rPr lang="fa-IR" b="1" dirty="0" smtClean="0">
                <a:cs typeface="2  Titr" pitchFamily="2" charset="-78"/>
              </a:rPr>
              <a:t>بازار سوم (عرضه یکجا)</a:t>
            </a:r>
            <a:endParaRPr lang="en-US" b="1" dirty="0" smtClean="0">
              <a:cs typeface="2  Titr" pitchFamily="2" charset="-78"/>
            </a:endParaRPr>
          </a:p>
          <a:p>
            <a:pPr lvl="0" algn="just" rtl="1"/>
            <a:r>
              <a:rPr lang="fa-IR" b="1" dirty="0" smtClean="0">
                <a:cs typeface="2  Titr" pitchFamily="2" charset="-78"/>
              </a:rPr>
              <a:t>بازار ابزارهای نوین مالی</a:t>
            </a:r>
            <a:endParaRPr lang="en-US" b="1" dirty="0" smtClean="0">
              <a:cs typeface="2  Titr" pitchFamily="2" charset="-78"/>
            </a:endParaRPr>
          </a:p>
          <a:p>
            <a:pPr lvl="0" algn="just" rtl="1"/>
            <a:r>
              <a:rPr lang="fa-IR" b="1" dirty="0" smtClean="0">
                <a:cs typeface="2  Titr" pitchFamily="2" charset="-78"/>
              </a:rPr>
              <a:t>پایه </a:t>
            </a:r>
            <a:endParaRPr lang="en-US" b="1" dirty="0" smtClean="0">
              <a:cs typeface="2  Titr" pitchFamily="2" charset="-78"/>
            </a:endParaRPr>
          </a:p>
          <a:p>
            <a:pPr algn="just" rtl="1"/>
            <a:r>
              <a:rPr lang="fa-IR" b="1" dirty="0" smtClean="0">
                <a:cs typeface="2  Titr" pitchFamily="2" charset="-78"/>
              </a:rPr>
              <a:t>پذیرش اوراق بهادار شرکت‌های سهامی عام در بازار اول و بازار دوم و پذیرش دیگر اوراق بهادار صرفاً در بازار ابزارهای نوین مالی انجام می‌شود. بازار سوم نیز برای عرضه یکجا و پذیره‌نویسی اوراق بهادار؛ و بازار پایه هم برای درج و نقل و انتقال سهام شرکت‌هایی است که بر اساس الزام بند ب ماده 99 قانون</a:t>
            </a:r>
            <a:r>
              <a:rPr lang="en-US" b="1" dirty="0" smtClean="0">
                <a:cs typeface="2  Titr" pitchFamily="2" charset="-78"/>
              </a:rPr>
              <a:t> </a:t>
            </a:r>
            <a:r>
              <a:rPr lang="fa-IR" b="1" dirty="0" smtClean="0">
                <a:cs typeface="2  Titr" pitchFamily="2" charset="-78"/>
              </a:rPr>
              <a:t>برنامه پنجم توسعه مشمول ثبت نزد سازمان بورس و اوراق بهادار هستند ولی شرایط پذیرش در یکی از بازارهای بورس اوراق بهادار تهران یا فرابورس ایران را ندارند</a:t>
            </a:r>
            <a:r>
              <a:rPr lang="en-US" b="1" dirty="0" smtClean="0">
                <a:cs typeface="2  Titr" pitchFamily="2" charset="-78"/>
              </a:rPr>
              <a:t>.</a:t>
            </a:r>
          </a:p>
          <a:p>
            <a:endParaRPr lang="en-US" dirty="0"/>
          </a:p>
        </p:txBody>
      </p:sp>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dirty="0">
                <a:solidFill>
                  <a:srgbClr val="FFFF00"/>
                </a:solidFill>
                <a:effectLst>
                  <a:reflection blurRad="6350" stA="55000" endA="300" endPos="45500" dir="5400000" sy="-100000" algn="bl" rotWithShape="0"/>
                </a:effectLst>
                <a:cs typeface="B Titr" pitchFamily="2" charset="-78"/>
              </a:rPr>
              <a:t>تفاوت‌های فرابورس ایران با بورس اوراق بهادار تهران</a:t>
            </a:r>
            <a:endParaRPr lang="en-US" dirty="0"/>
          </a:p>
        </p:txBody>
      </p:sp>
      <p:sp>
        <p:nvSpPr>
          <p:cNvPr id="3" name="Content Placeholder 2"/>
          <p:cNvSpPr>
            <a:spLocks noGrp="1"/>
          </p:cNvSpPr>
          <p:nvPr>
            <p:ph idx="1"/>
          </p:nvPr>
        </p:nvSpPr>
        <p:spPr/>
        <p:txBody>
          <a:bodyPr>
            <a:noAutofit/>
          </a:bodyPr>
          <a:lstStyle/>
          <a:p>
            <a:pPr algn="just" rtl="1"/>
            <a:r>
              <a:rPr lang="fa-IR" sz="2000" b="1" dirty="0" smtClean="0">
                <a:cs typeface="2  Titr" pitchFamily="2" charset="-78"/>
              </a:rPr>
              <a:t>شرکت بورس اوراق بهادار تهران دارای 2 بازار به شرح زیر است</a:t>
            </a:r>
            <a:r>
              <a:rPr lang="en-US" sz="2000" b="1" dirty="0" smtClean="0">
                <a:cs typeface="2  Titr" pitchFamily="2" charset="-78"/>
              </a:rPr>
              <a:t>:</a:t>
            </a:r>
          </a:p>
          <a:p>
            <a:pPr lvl="0" algn="just" rtl="1"/>
            <a:r>
              <a:rPr lang="fa-IR" sz="2000" b="1" dirty="0" smtClean="0">
                <a:cs typeface="2  Titr" pitchFamily="2" charset="-78"/>
              </a:rPr>
              <a:t>بازار اول</a:t>
            </a:r>
            <a:endParaRPr lang="en-US" sz="2000" b="1" dirty="0" smtClean="0">
              <a:cs typeface="2  Titr" pitchFamily="2" charset="-78"/>
            </a:endParaRPr>
          </a:p>
          <a:p>
            <a:pPr lvl="0" algn="just" rtl="1"/>
            <a:r>
              <a:rPr lang="fa-IR" sz="2000" b="1" dirty="0" smtClean="0">
                <a:cs typeface="2  Titr" pitchFamily="2" charset="-78"/>
              </a:rPr>
              <a:t>بازار دوم</a:t>
            </a:r>
            <a:endParaRPr lang="en-US" sz="2000" b="1" dirty="0" smtClean="0">
              <a:cs typeface="2  Titr" pitchFamily="2" charset="-78"/>
            </a:endParaRPr>
          </a:p>
          <a:p>
            <a:pPr algn="just" rtl="1"/>
            <a:r>
              <a:rPr lang="fa-IR" sz="2000" b="1" dirty="0" smtClean="0">
                <a:cs typeface="2  Titr" pitchFamily="2" charset="-78"/>
              </a:rPr>
              <a:t> </a:t>
            </a:r>
            <a:endParaRPr lang="en-US" sz="2000" b="1" dirty="0" smtClean="0">
              <a:cs typeface="2  Titr" pitchFamily="2" charset="-78"/>
            </a:endParaRPr>
          </a:p>
          <a:p>
            <a:pPr algn="just" rtl="1"/>
            <a:r>
              <a:rPr lang="fa-IR" sz="2000" b="1" dirty="0" smtClean="0">
                <a:cs typeface="2  Titr" pitchFamily="2" charset="-78"/>
              </a:rPr>
              <a:t>تفاوت در فرایند پذیرش</a:t>
            </a:r>
            <a:endParaRPr lang="en-US" sz="2000" b="1" dirty="0" smtClean="0">
              <a:cs typeface="2  Titr" pitchFamily="2" charset="-78"/>
            </a:endParaRPr>
          </a:p>
          <a:p>
            <a:pPr algn="just" rtl="1"/>
            <a:r>
              <a:rPr lang="fa-IR" sz="2000" b="1" dirty="0" smtClean="0">
                <a:cs typeface="2  Titr" pitchFamily="2" charset="-78"/>
              </a:rPr>
              <a:t>با توجه به تقسیم‌بندی‌های متفاوت بازارها در بورس اوراق بهادار تهران و فرابورس ایران الزامات و فرایند پذیرش در این دو بورس اوراق بهادار نیز متفاوت است. به طوری که پذیرش اوراق بهادار در بورس اوراق بهادار تهران طبق «دستورالعمل پذیرش اوراق بهادار در بورس اوراق بهادار تهران» (مصوب 1 دی 1386،)</a:t>
            </a:r>
            <a:r>
              <a:rPr lang="en-US" sz="2000" b="1" dirty="0" smtClean="0">
                <a:cs typeface="2  Titr" pitchFamily="2" charset="-78"/>
              </a:rPr>
              <a:t> </a:t>
            </a:r>
            <a:r>
              <a:rPr lang="fa-IR" sz="2000" b="1" dirty="0" smtClean="0">
                <a:cs typeface="2  Titr" pitchFamily="2" charset="-78"/>
              </a:rPr>
              <a:t>انجام می‌شود ولی پذیرش اوراق بهادار در فرابورس ایران بر مبنای دستورالعمل جداگانه دیگری زیر عنوان «دستورالعمل پذیرش، عرضه و نقل و انتقال اوراق بهادار در فرابورس ایران (شرکت سهامی عام)» (مصوب 25 فروردین 1388)</a:t>
            </a:r>
            <a:r>
              <a:rPr lang="en-US" sz="2000" b="1" dirty="0" smtClean="0">
                <a:cs typeface="2  Titr" pitchFamily="2" charset="-78"/>
              </a:rPr>
              <a:t> </a:t>
            </a:r>
            <a:r>
              <a:rPr lang="fa-IR" sz="2000" b="1" dirty="0" smtClean="0">
                <a:cs typeface="2  Titr" pitchFamily="2" charset="-78"/>
              </a:rPr>
              <a:t>صورت می‎پذیرد.</a:t>
            </a:r>
            <a:endParaRPr lang="en-US" sz="2000" b="1" dirty="0">
              <a:cs typeface="2  Titr" pitchFamily="2" charset="-78"/>
            </a:endParaRPr>
          </a:p>
        </p:txBody>
      </p:sp>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مقدمه</a:t>
            </a:r>
            <a:endParaRPr lang="en-US" dirty="0">
              <a:solidFill>
                <a:srgbClr val="FFFF00"/>
              </a:solidFill>
              <a:cs typeface="B Titr" pitchFamily="2" charset="-78"/>
            </a:endParaRPr>
          </a:p>
        </p:txBody>
      </p:sp>
      <p:sp>
        <p:nvSpPr>
          <p:cNvPr id="3" name="Content Placeholder 2"/>
          <p:cNvSpPr>
            <a:spLocks noGrp="1"/>
          </p:cNvSpPr>
          <p:nvPr>
            <p:ph idx="1"/>
          </p:nvPr>
        </p:nvSpPr>
        <p:spPr/>
        <p:txBody>
          <a:bodyPr>
            <a:normAutofit/>
          </a:bodyPr>
          <a:lstStyle/>
          <a:p>
            <a:pPr algn="just" rtl="1">
              <a:lnSpc>
                <a:spcPct val="150000"/>
              </a:lnSpc>
            </a:pPr>
            <a:r>
              <a:rPr lang="fa-IR" sz="2400" dirty="0" smtClean="0">
                <a:cs typeface="B Titr" pitchFamily="2" charset="-78"/>
              </a:rPr>
              <a:t>منظور از سرمایه گذاری نوعی دارایی است که واحد سرمایه گذار برای افزایش منافع اقتصادی (دریافت بازده نقدی از یک سو و کسب سود سرمایه ای از طریق افزایش ارزش سرمایه گذاری) نگهداری می کند. سرمایه گذاری حیطه ای  بسیار وسیع تر از سرمایه گذاری در اوراق بهادار (نظیر سرمایه گذاری در اموال غیرمنقول، آثار هنری و...) را در بر می گیرد اما در این مقاله فقط در مورد سرمایه گذاری از طریق بورس بحث خواهد شد. </a:t>
            </a:r>
          </a:p>
          <a:p>
            <a:endParaRPr lang="en-US" dirty="0"/>
          </a:p>
        </p:txBody>
      </p:sp>
    </p:spTree>
  </p:cSld>
  <p:clrMapOvr>
    <a:masterClrMapping/>
  </p:clrMapOvr>
  <p:transition spd="slow">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solidFill>
                  <a:srgbClr val="FFFF00"/>
                </a:solidFill>
                <a:cs typeface="B Titr" pitchFamily="2" charset="-78"/>
              </a:rPr>
              <a:t>مزایای پذیرش شرکت‌ها در فرابورس</a:t>
            </a:r>
            <a:r>
              <a:t/>
            </a:r>
            <a:br/>
            <a:endParaRPr lang="en-US" dirty="0"/>
          </a:p>
        </p:txBody>
      </p:sp>
      <p:sp>
        <p:nvSpPr>
          <p:cNvPr id="3" name="Content Placeholder 2"/>
          <p:cNvSpPr>
            <a:spLocks noGrp="1"/>
          </p:cNvSpPr>
          <p:nvPr>
            <p:ph idx="1"/>
          </p:nvPr>
        </p:nvSpPr>
        <p:spPr/>
        <p:txBody>
          <a:bodyPr>
            <a:normAutofit fontScale="85000" lnSpcReduction="20000"/>
          </a:bodyPr>
          <a:lstStyle/>
          <a:p>
            <a:pPr algn="just" rtl="1"/>
            <a:r>
              <a:rPr lang="fa-IR" b="1" dirty="0" smtClean="0">
                <a:cs typeface="2  Titr" pitchFamily="2" charset="-78"/>
              </a:rPr>
              <a:t>بر اساس مقررات، همه مزایای موجود برای شرکت‌های پذیرفته شده در بورس اوراق بهادار تهران، برای اوراق بهادار و سهام شرکت‌های پذیرفته شده در فرابورس ایران نیز وجود دارند. </a:t>
            </a:r>
            <a:endParaRPr lang="fa-IR" b="1" dirty="0" smtClean="0">
              <a:cs typeface="2  Titr" pitchFamily="2" charset="-78"/>
            </a:endParaRPr>
          </a:p>
          <a:p>
            <a:pPr algn="just" rtl="1"/>
            <a:r>
              <a:rPr lang="fa-IR" b="1" dirty="0" smtClean="0">
                <a:cs typeface="2  Titr" pitchFamily="2" charset="-78"/>
              </a:rPr>
              <a:t>این </a:t>
            </a:r>
            <a:r>
              <a:rPr lang="fa-IR" b="1" dirty="0" smtClean="0">
                <a:cs typeface="2  Titr" pitchFamily="2" charset="-78"/>
              </a:rPr>
              <a:t>موارد عبارتند از</a:t>
            </a:r>
            <a:r>
              <a:rPr lang="en-US" b="1" dirty="0" smtClean="0">
                <a:cs typeface="2  Titr" pitchFamily="2" charset="-78"/>
              </a:rPr>
              <a:t>:</a:t>
            </a:r>
          </a:p>
          <a:p>
            <a:pPr lvl="0" algn="just" rtl="1"/>
            <a:r>
              <a:rPr lang="fa-IR" b="1" dirty="0" smtClean="0">
                <a:cs typeface="2  Titr" pitchFamily="2" charset="-78"/>
              </a:rPr>
              <a:t>تامین مالی آسان و ارزان</a:t>
            </a:r>
            <a:endParaRPr lang="en-US" b="1" dirty="0" smtClean="0">
              <a:cs typeface="2  Titr" pitchFamily="2" charset="-78"/>
            </a:endParaRPr>
          </a:p>
          <a:p>
            <a:pPr lvl="0" algn="just" rtl="1"/>
            <a:r>
              <a:rPr lang="fa-IR" b="1" dirty="0" smtClean="0">
                <a:cs typeface="2  Titr" pitchFamily="2" charset="-78"/>
              </a:rPr>
              <a:t>افزایش نقد شوندگی سهام</a:t>
            </a:r>
            <a:endParaRPr lang="en-US" b="1" dirty="0" smtClean="0">
              <a:cs typeface="2  Titr" pitchFamily="2" charset="-78"/>
            </a:endParaRPr>
          </a:p>
          <a:p>
            <a:pPr lvl="0" algn="just" rtl="1"/>
            <a:r>
              <a:rPr lang="fa-IR" b="1" dirty="0" smtClean="0">
                <a:cs typeface="2  Titr" pitchFamily="2" charset="-78"/>
              </a:rPr>
              <a:t>بهره‌مندی از معافیت مالیاتی شرکت‌های پذیرفته شده در فرابورس</a:t>
            </a:r>
            <a:endParaRPr lang="en-US" b="1" dirty="0" smtClean="0">
              <a:cs typeface="2  Titr" pitchFamily="2" charset="-78"/>
            </a:endParaRPr>
          </a:p>
          <a:p>
            <a:pPr lvl="0" algn="just" rtl="1"/>
            <a:r>
              <a:rPr lang="fa-IR" b="1" dirty="0" smtClean="0">
                <a:cs typeface="2  Titr" pitchFamily="2" charset="-78"/>
              </a:rPr>
              <a:t>نقل و انتقال سهام به‌صورت آسان- سریع و کم‌هزینه</a:t>
            </a:r>
            <a:endParaRPr lang="en-US" b="1" dirty="0" smtClean="0">
              <a:cs typeface="2  Titr" pitchFamily="2" charset="-78"/>
            </a:endParaRPr>
          </a:p>
          <a:p>
            <a:pPr lvl="0" algn="just" rtl="1"/>
            <a:r>
              <a:rPr lang="fa-IR" b="1" dirty="0" smtClean="0">
                <a:cs typeface="2  Titr" pitchFamily="2" charset="-78"/>
              </a:rPr>
              <a:t>شفافیت و اعتبار قیمت سهام به واسطه مبادله در </a:t>
            </a:r>
            <a:r>
              <a:rPr lang="fa-IR" b="1" dirty="0" smtClean="0">
                <a:cs typeface="2  Titr" pitchFamily="2" charset="-78"/>
              </a:rPr>
              <a:t>فرابورس</a:t>
            </a:r>
          </a:p>
          <a:p>
            <a:pPr lvl="0" algn="just" rtl="1"/>
            <a:r>
              <a:rPr lang="fa-IR" b="1" dirty="0" smtClean="0">
                <a:cs typeface="2  Titr" pitchFamily="2" charset="-78"/>
              </a:rPr>
              <a:t>....</a:t>
            </a:r>
            <a:endParaRPr lang="en-US" b="1" dirty="0" smtClean="0">
              <a:cs typeface="2  Titr" pitchFamily="2" charset="-78"/>
            </a:endParaRPr>
          </a:p>
          <a:p>
            <a:endParaRPr lang="en-US" dirty="0"/>
          </a:p>
        </p:txBody>
      </p:sp>
    </p:spTree>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solidFill>
                  <a:srgbClr val="FFFF00"/>
                </a:solidFill>
                <a:cs typeface="B Titr" pitchFamily="2" charset="-78"/>
              </a:rPr>
              <a:t>شرکت سپرده‎گذاری مرکزی اوراق بهادار </a:t>
            </a:r>
            <a:br>
              <a:rPr lang="fa-IR" dirty="0">
                <a:solidFill>
                  <a:srgbClr val="FFFF00"/>
                </a:solidFill>
                <a:cs typeface="B Titr" pitchFamily="2" charset="-78"/>
              </a:rPr>
            </a:br>
            <a:r>
              <a:rPr lang="fa-IR" dirty="0">
                <a:solidFill>
                  <a:srgbClr val="FFFF00"/>
                </a:solidFill>
                <a:cs typeface="B Titr" pitchFamily="2" charset="-78"/>
              </a:rPr>
              <a:t>و تسویه وجوه</a:t>
            </a:r>
            <a:endParaRPr lang="en-US" dirty="0"/>
          </a:p>
        </p:txBody>
      </p:sp>
      <p:pic>
        <p:nvPicPr>
          <p:cNvPr id="4" name="Content Placeholder 3" descr="Csd logo.jpg"/>
          <p:cNvPicPr>
            <a:picLocks noGrp="1"/>
          </p:cNvPicPr>
          <p:nvPr>
            <p:ph idx="1"/>
          </p:nvPr>
        </p:nvPicPr>
        <p:blipFill>
          <a:blip r:embed="rId2" cstate="print"/>
          <a:srcRect/>
          <a:stretch>
            <a:fillRect/>
          </a:stretch>
        </p:blipFill>
        <p:spPr bwMode="auto">
          <a:xfrm>
            <a:off x="609600" y="1752600"/>
            <a:ext cx="7620000" cy="4495799"/>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2800" dirty="0">
                <a:solidFill>
                  <a:srgbClr val="FFFF00"/>
                </a:solidFill>
                <a:cs typeface="B Titr" pitchFamily="2" charset="-78"/>
              </a:rPr>
              <a:t>شرکت سپرده‎گذاری مرکزی اوراق بهادار </a:t>
            </a:r>
            <a:r>
              <a:rPr lang="fa-IR" sz="2800" dirty="0" smtClean="0">
                <a:solidFill>
                  <a:srgbClr val="FFFF00"/>
                </a:solidFill>
                <a:cs typeface="B Titr" pitchFamily="2" charset="-78"/>
              </a:rPr>
              <a:t/>
            </a:r>
            <a:br>
              <a:rPr lang="fa-IR" sz="2800" dirty="0" smtClean="0">
                <a:solidFill>
                  <a:srgbClr val="FFFF00"/>
                </a:solidFill>
                <a:cs typeface="B Titr" pitchFamily="2" charset="-78"/>
              </a:rPr>
            </a:br>
            <a:r>
              <a:rPr lang="fa-IR" sz="2800" dirty="0" smtClean="0">
                <a:solidFill>
                  <a:srgbClr val="FFFF00"/>
                </a:solidFill>
                <a:cs typeface="B Titr" pitchFamily="2" charset="-78"/>
              </a:rPr>
              <a:t>و </a:t>
            </a:r>
            <a:r>
              <a:rPr lang="fa-IR" sz="2800" dirty="0">
                <a:solidFill>
                  <a:srgbClr val="FFFF00"/>
                </a:solidFill>
                <a:cs typeface="B Titr" pitchFamily="2" charset="-78"/>
              </a:rPr>
              <a:t>تسویه وجوه</a:t>
            </a:r>
            <a:r>
              <a:rPr sz="3600">
                <a:cs typeface="B Titr" pitchFamily="2" charset="-78"/>
              </a:rPr>
              <a:t> </a:t>
            </a:r>
            <a:endParaRPr lang="en-US" sz="3600" dirty="0">
              <a:cs typeface="B Titr" pitchFamily="2" charset="-78"/>
            </a:endParaRPr>
          </a:p>
        </p:txBody>
      </p:sp>
      <p:sp>
        <p:nvSpPr>
          <p:cNvPr id="3" name="Content Placeholder 2"/>
          <p:cNvSpPr>
            <a:spLocks noGrp="1"/>
          </p:cNvSpPr>
          <p:nvPr>
            <p:ph idx="1"/>
          </p:nvPr>
        </p:nvSpPr>
        <p:spPr/>
        <p:txBody>
          <a:bodyPr>
            <a:noAutofit/>
          </a:bodyPr>
          <a:lstStyle/>
          <a:p>
            <a:pPr algn="just" rtl="1"/>
            <a:r>
              <a:rPr lang="fa-IR" sz="2400" b="1" dirty="0" smtClean="0">
                <a:cs typeface="B Titr" pitchFamily="2" charset="-78"/>
              </a:rPr>
              <a:t>شرکت سپرده‎گذاری مرکزی اوراق بهادار و تسویه وجوه</a:t>
            </a:r>
            <a:r>
              <a:rPr lang="en-US" sz="2400" b="1" dirty="0" smtClean="0">
                <a:cs typeface="B Titr" pitchFamily="2" charset="-78"/>
              </a:rPr>
              <a:t> </a:t>
            </a:r>
            <a:r>
              <a:rPr lang="fa-IR" sz="2400" b="1" dirty="0" smtClean="0">
                <a:cs typeface="B Titr" pitchFamily="2" charset="-78"/>
              </a:rPr>
              <a:t>(سهامی‎عام) یک</a:t>
            </a:r>
            <a:r>
              <a:rPr lang="en-US" sz="2400" b="1" dirty="0" smtClean="0">
                <a:cs typeface="B Titr" pitchFamily="2" charset="-78"/>
              </a:rPr>
              <a:t> </a:t>
            </a:r>
            <a:r>
              <a:rPr lang="fa-IR" sz="2400" b="1" dirty="0" smtClean="0">
                <a:cs typeface="B Titr" pitchFamily="2" charset="-78"/>
              </a:rPr>
              <a:t>شرکت تسویه وجوه</a:t>
            </a:r>
            <a:r>
              <a:rPr lang="en-US" sz="2400" b="1" dirty="0" smtClean="0">
                <a:cs typeface="B Titr" pitchFamily="2" charset="-78"/>
              </a:rPr>
              <a:t> </a:t>
            </a:r>
            <a:r>
              <a:rPr lang="fa-IR" sz="2400" b="1" dirty="0" smtClean="0">
                <a:cs typeface="B Titr" pitchFamily="2" charset="-78"/>
              </a:rPr>
              <a:t>است. این شرکت یکی از نهادهای اصلی بازار سرمایه ایران است که زیر نظرسازمان بورس و اوراق بهادار</a:t>
            </a:r>
            <a:r>
              <a:rPr lang="en-US" sz="2400" b="1" dirty="0" smtClean="0">
                <a:cs typeface="B Titr" pitchFamily="2" charset="-78"/>
              </a:rPr>
              <a:t> </a:t>
            </a:r>
            <a:r>
              <a:rPr lang="fa-IR" sz="2400" b="1" dirty="0" smtClean="0">
                <a:cs typeface="B Titr" pitchFamily="2" charset="-78"/>
              </a:rPr>
              <a:t>فعالیت می‌کند. </a:t>
            </a:r>
            <a:endParaRPr lang="en-US" sz="2400" b="1" dirty="0" smtClean="0">
              <a:cs typeface="B Titr" pitchFamily="2" charset="-78"/>
            </a:endParaRPr>
          </a:p>
          <a:p>
            <a:pPr algn="just" rtl="1"/>
            <a:r>
              <a:rPr lang="fa-IR" sz="2400" b="1" dirty="0" smtClean="0">
                <a:cs typeface="B Titr" pitchFamily="2" charset="-78"/>
              </a:rPr>
              <a:t>سیستم سپرده‌گذاری</a:t>
            </a:r>
            <a:r>
              <a:rPr lang="en-US" sz="2400" b="1" dirty="0" smtClean="0">
                <a:cs typeface="B Titr" pitchFamily="2" charset="-78"/>
              </a:rPr>
              <a:t> </a:t>
            </a:r>
            <a:r>
              <a:rPr lang="fa-IR" sz="2400" b="1" dirty="0" smtClean="0">
                <a:cs typeface="B Titr" pitchFamily="2" charset="-78"/>
              </a:rPr>
              <a:t>اوراق بهادار، یک سازوکار ثبت</a:t>
            </a:r>
            <a:r>
              <a:rPr lang="en-US" sz="2400" b="1" dirty="0" smtClean="0">
                <a:cs typeface="B Titr" pitchFamily="2" charset="-78"/>
              </a:rPr>
              <a:t> </a:t>
            </a:r>
            <a:r>
              <a:rPr lang="fa-IR" sz="2400" b="1" dirty="0" smtClean="0">
                <a:cs typeface="B Titr" pitchFamily="2" charset="-78"/>
              </a:rPr>
              <a:t>الکترونیک</a:t>
            </a:r>
            <a:r>
              <a:rPr lang="en-US" sz="2400" b="1" dirty="0" smtClean="0">
                <a:cs typeface="B Titr" pitchFamily="2" charset="-78"/>
              </a:rPr>
              <a:t> </a:t>
            </a:r>
            <a:r>
              <a:rPr lang="fa-IR" sz="2400" b="1" dirty="0" smtClean="0">
                <a:cs typeface="B Titr" pitchFamily="2" charset="-78"/>
              </a:rPr>
              <a:t>است که نگهداری اوراق بهادار و ثبت نقل و انتقال آن‌ها را برعهده دارد. در این</a:t>
            </a:r>
            <a:r>
              <a:rPr lang="en-US" sz="2400" b="1" dirty="0" smtClean="0">
                <a:cs typeface="B Titr" pitchFamily="2" charset="-78"/>
              </a:rPr>
              <a:t> </a:t>
            </a:r>
            <a:r>
              <a:rPr lang="fa-IR" sz="2400" b="1" dirty="0" smtClean="0">
                <a:cs typeface="B Titr" pitchFamily="2" charset="-78"/>
              </a:rPr>
              <a:t>سیستم</a:t>
            </a:r>
            <a:r>
              <a:rPr lang="en-US" sz="2400" b="1" dirty="0" smtClean="0">
                <a:cs typeface="B Titr" pitchFamily="2" charset="-78"/>
              </a:rPr>
              <a:t> </a:t>
            </a:r>
            <a:r>
              <a:rPr lang="fa-IR" sz="2400" b="1" dirty="0" smtClean="0">
                <a:cs typeface="B Titr" pitchFamily="2" charset="-78"/>
              </a:rPr>
              <a:t>مالکیت اوراق بهادار، بدون نیاز به مبادله فیزیکی گواهی سهام] یا هر سند کاغذی دیگر، همزمان با انتقال اوراق از یک حساب به حساب دیگر، تغییر می‌کند. از این رو عملکرد آن بسیار شبیه عملکرد</a:t>
            </a:r>
            <a:r>
              <a:rPr lang="en-US" sz="2400" b="1" dirty="0" smtClean="0"/>
              <a:t> </a:t>
            </a:r>
            <a:r>
              <a:rPr lang="fa-IR" sz="2400" b="1" dirty="0" smtClean="0">
                <a:cs typeface="B Titr" pitchFamily="2" charset="-78"/>
              </a:rPr>
              <a:t>بانک است.</a:t>
            </a:r>
            <a:endParaRPr lang="en-US" sz="2400" dirty="0">
              <a:cs typeface="B Titr" pitchFamily="2" charset="-78"/>
            </a:endParaRPr>
          </a:p>
        </p:txBody>
      </p:sp>
    </p:spTree>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5400" dirty="0" smtClean="0">
                <a:solidFill>
                  <a:srgbClr val="FFFF00"/>
                </a:solidFill>
                <a:cs typeface="B Titr" pitchFamily="2" charset="-78"/>
              </a:rPr>
              <a:t>شبکه کدال</a:t>
            </a:r>
            <a:endParaRPr lang="en-US" sz="5400" dirty="0">
              <a:solidFill>
                <a:srgbClr val="FFFF00"/>
              </a:solidFill>
              <a:cs typeface="B Titr" pitchFamily="2" charset="-78"/>
            </a:endParaRPr>
          </a:p>
        </p:txBody>
      </p:sp>
      <p:pic>
        <p:nvPicPr>
          <p:cNvPr id="4" name="Content Placeholder 3" descr="http://upload.wikimedia.org/wikipedia/fa/3/30/Codal.gif"/>
          <p:cNvPicPr>
            <a:picLocks noGrp="1"/>
          </p:cNvPicPr>
          <p:nvPr>
            <p:ph idx="1"/>
          </p:nvPr>
        </p:nvPicPr>
        <p:blipFill>
          <a:blip r:embed="rId2" cstate="print"/>
          <a:srcRect/>
          <a:stretch>
            <a:fillRect/>
          </a:stretch>
        </p:blipFill>
        <p:spPr bwMode="auto">
          <a:xfrm>
            <a:off x="1447800" y="1828800"/>
            <a:ext cx="6553200" cy="3962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FFFF00"/>
                </a:solidFill>
                <a:cs typeface="B Titr" pitchFamily="2" charset="-78"/>
              </a:rPr>
              <a:t>شبکه کدال</a:t>
            </a:r>
            <a:endParaRPr lang="en-US" sz="3600" dirty="0"/>
          </a:p>
        </p:txBody>
      </p:sp>
      <p:sp>
        <p:nvSpPr>
          <p:cNvPr id="3" name="Content Placeholder 2"/>
          <p:cNvSpPr>
            <a:spLocks noGrp="1"/>
          </p:cNvSpPr>
          <p:nvPr>
            <p:ph idx="1"/>
          </p:nvPr>
        </p:nvSpPr>
        <p:spPr/>
        <p:txBody>
          <a:bodyPr/>
          <a:lstStyle/>
          <a:p>
            <a:pPr algn="just" rtl="1"/>
            <a:r>
              <a:rPr lang="fa-IR" sz="2400" b="1" dirty="0" smtClean="0">
                <a:cs typeface="2  Titr" pitchFamily="2" charset="-78"/>
              </a:rPr>
              <a:t>کدال</a:t>
            </a:r>
            <a:r>
              <a:rPr lang="en-US" sz="2400" b="1" dirty="0" smtClean="0">
                <a:cs typeface="2  Titr" pitchFamily="2" charset="-78"/>
              </a:rPr>
              <a:t> </a:t>
            </a:r>
            <a:r>
              <a:rPr lang="fa-IR" sz="2400" b="1" dirty="0" smtClean="0">
                <a:cs typeface="2  Titr" pitchFamily="2" charset="-78"/>
              </a:rPr>
              <a:t>سرواژه انگلیسی</a:t>
            </a:r>
            <a:r>
              <a:rPr lang="en-US" sz="2400" b="1" dirty="0" smtClean="0">
                <a:cs typeface="2  Titr" pitchFamily="2" charset="-78"/>
              </a:rPr>
              <a:t> </a:t>
            </a:r>
            <a:r>
              <a:rPr lang="fa-IR" sz="2400" b="1" dirty="0" smtClean="0">
                <a:cs typeface="2  Titr" pitchFamily="2" charset="-78"/>
              </a:rPr>
              <a:t>سامانه جامع اطلاع‌رسانی ناشران اوراق بهادارتحت نظارت سازمان بورس و اوراق بهادار است. این سامانه در واقع یک</a:t>
            </a:r>
            <a:r>
              <a:rPr lang="en-US" sz="2400" b="1" dirty="0" smtClean="0">
                <a:cs typeface="2  Titr" pitchFamily="2" charset="-78"/>
              </a:rPr>
              <a:t> </a:t>
            </a:r>
            <a:r>
              <a:rPr lang="fa-IR" sz="2400" b="1" dirty="0" smtClean="0">
                <a:cs typeface="2  Titr" pitchFamily="2" charset="-78"/>
              </a:rPr>
              <a:t>سامانه الکترونیکی است که با اقتباس از سامانه‌های اطلاع‌رسانی بورس‌های دیگر جهان راه‌اندازی شده است.</a:t>
            </a:r>
            <a:endParaRPr lang="en-US" sz="2400" b="1" dirty="0" smtClean="0">
              <a:cs typeface="2  Titr" pitchFamily="2" charset="-78"/>
            </a:endParaRPr>
          </a:p>
          <a:p>
            <a:endParaRPr lang="en-US" dirty="0"/>
          </a:p>
        </p:txBody>
      </p:sp>
    </p:spTree>
  </p:cSld>
  <p:clrMapOvr>
    <a:masterClrMapping/>
  </p:clrMapOvr>
  <p:transition spd="slow">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cs typeface="B Titr" pitchFamily="2" charset="-78"/>
              </a:rPr>
              <a:t>تالار مجازی بورس ایران</a:t>
            </a:r>
            <a:r>
              <a:t> </a:t>
            </a:r>
            <a:endParaRPr lang="en-US" dirty="0"/>
          </a:p>
        </p:txBody>
      </p:sp>
      <p:pic>
        <p:nvPicPr>
          <p:cNvPr id="4" name="Content Placeholder 3" descr="Irvex.jpg"/>
          <p:cNvPicPr>
            <a:picLocks noGrp="1"/>
          </p:cNvPicPr>
          <p:nvPr>
            <p:ph idx="1"/>
          </p:nvPr>
        </p:nvPicPr>
        <p:blipFill>
          <a:blip r:embed="rId2" cstate="print"/>
          <a:srcRect/>
          <a:stretch>
            <a:fillRect/>
          </a:stretch>
        </p:blipFill>
        <p:spPr bwMode="auto">
          <a:xfrm>
            <a:off x="1447800" y="1676400"/>
            <a:ext cx="5943600" cy="4800599"/>
          </a:xfrm>
          <a:prstGeom prst="rect">
            <a:avLst/>
          </a:prstGeom>
          <a:ln>
            <a:headEnd/>
            <a:tailEnd/>
          </a:ln>
        </p:spPr>
        <p:style>
          <a:lnRef idx="1">
            <a:schemeClr val="dk1"/>
          </a:lnRef>
          <a:fillRef idx="2">
            <a:schemeClr val="dk1"/>
          </a:fillRef>
          <a:effectRef idx="1">
            <a:schemeClr val="dk1"/>
          </a:effectRef>
          <a:fontRef idx="minor">
            <a:schemeClr val="dk1"/>
          </a:fontRef>
        </p:style>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FFFF00"/>
                </a:solidFill>
                <a:cs typeface="B Titr" pitchFamily="2" charset="-78"/>
              </a:rPr>
              <a:t>تالار مجازی بورس ایران</a:t>
            </a:r>
            <a:endParaRPr lang="en-US" sz="3600" dirty="0"/>
          </a:p>
        </p:txBody>
      </p:sp>
      <p:sp>
        <p:nvSpPr>
          <p:cNvPr id="3" name="Content Placeholder 2"/>
          <p:cNvSpPr>
            <a:spLocks noGrp="1"/>
          </p:cNvSpPr>
          <p:nvPr>
            <p:ph idx="1"/>
          </p:nvPr>
        </p:nvSpPr>
        <p:spPr/>
        <p:txBody>
          <a:bodyPr>
            <a:normAutofit/>
          </a:bodyPr>
          <a:lstStyle/>
          <a:p>
            <a:pPr algn="just" rtl="1"/>
            <a:r>
              <a:rPr lang="fa-IR" sz="2400" b="1" dirty="0" smtClean="0">
                <a:cs typeface="2  Titr" pitchFamily="2" charset="-78"/>
              </a:rPr>
              <a:t>تالار مجازی بورس ایران</a:t>
            </a:r>
            <a:r>
              <a:rPr lang="en-US" sz="2400" b="1" dirty="0" smtClean="0">
                <a:cs typeface="2  Titr" pitchFamily="2" charset="-78"/>
              </a:rPr>
              <a:t> </a:t>
            </a:r>
            <a:r>
              <a:rPr lang="fa-IR" sz="2400" b="1" dirty="0" smtClean="0">
                <a:cs typeface="2  Titr" pitchFamily="2" charset="-78"/>
              </a:rPr>
              <a:t>توسط شرکت</a:t>
            </a:r>
            <a:r>
              <a:rPr lang="en-US" sz="2400" b="1" dirty="0" smtClean="0">
                <a:cs typeface="2  Titr" pitchFamily="2" charset="-78"/>
              </a:rPr>
              <a:t> </a:t>
            </a:r>
            <a:r>
              <a:rPr lang="fa-IR" sz="2400" b="1" dirty="0" smtClean="0">
                <a:cs typeface="2  Titr" pitchFamily="2" charset="-78"/>
              </a:rPr>
              <a:t>اطلاع رسانی و خدمات بورس وابسته به</a:t>
            </a:r>
            <a:r>
              <a:rPr lang="en-US" sz="2400" b="1" dirty="0" smtClean="0">
                <a:cs typeface="2  Titr" pitchFamily="2" charset="-78"/>
              </a:rPr>
              <a:t> </a:t>
            </a:r>
            <a:r>
              <a:rPr lang="fa-IR" sz="2400" b="1" dirty="0" smtClean="0">
                <a:cs typeface="2  Titr" pitchFamily="2" charset="-78"/>
              </a:rPr>
              <a:t>سازمان بورس و اوراق بهادار</a:t>
            </a:r>
            <a:r>
              <a:rPr lang="en-US" sz="2400" b="1" dirty="0" smtClean="0">
                <a:cs typeface="2  Titr" pitchFamily="2" charset="-78"/>
              </a:rPr>
              <a:t> </a:t>
            </a:r>
            <a:r>
              <a:rPr lang="fa-IR" sz="2400" b="1" dirty="0" smtClean="0">
                <a:cs typeface="2  Titr" pitchFamily="2" charset="-78"/>
              </a:rPr>
              <a:t>و با هدف آموزش و آشنایی علاقه‌مندان</a:t>
            </a:r>
            <a:r>
              <a:rPr lang="en-US" sz="2400" b="1" dirty="0" smtClean="0">
                <a:cs typeface="2  Titr" pitchFamily="2" charset="-78"/>
              </a:rPr>
              <a:t> </a:t>
            </a:r>
            <a:r>
              <a:rPr lang="fa-IR" sz="2400" b="1" dirty="0" smtClean="0">
                <a:cs typeface="2  Titr" pitchFamily="2" charset="-78"/>
              </a:rPr>
              <a:t>سرمایه گذاری در بازار</a:t>
            </a:r>
            <a:r>
              <a:rPr lang="en-US" sz="2400" b="1" dirty="0" smtClean="0">
                <a:cs typeface="2  Titr" pitchFamily="2" charset="-78"/>
              </a:rPr>
              <a:t> </a:t>
            </a:r>
            <a:r>
              <a:rPr lang="fa-IR" sz="2400" b="1" dirty="0" smtClean="0">
                <a:cs typeface="2  Titr" pitchFamily="2" charset="-78"/>
              </a:rPr>
              <a:t>بورس</a:t>
            </a:r>
            <a:r>
              <a:rPr lang="en-US" sz="2400" b="1" dirty="0" smtClean="0">
                <a:cs typeface="2  Titr" pitchFamily="2" charset="-78"/>
              </a:rPr>
              <a:t> </a:t>
            </a:r>
            <a:r>
              <a:rPr lang="fa-IR" sz="2400" b="1" dirty="0" smtClean="0">
                <a:cs typeface="2  Titr" pitchFamily="2" charset="-78"/>
              </a:rPr>
              <a:t>ایران با سازوکار مناسب سرمایه گذاری در بورس</a:t>
            </a:r>
            <a:r>
              <a:rPr lang="en-US" sz="2400" b="1" dirty="0" smtClean="0">
                <a:cs typeface="2  Titr" pitchFamily="2" charset="-78"/>
              </a:rPr>
              <a:t> </a:t>
            </a:r>
            <a:r>
              <a:rPr lang="fa-IR" sz="2400" b="1" dirty="0" smtClean="0">
                <a:cs typeface="2  Titr" pitchFamily="2" charset="-78"/>
              </a:rPr>
              <a:t>راه اندازی</a:t>
            </a:r>
            <a:r>
              <a:rPr lang="en-US" sz="2400" b="1" dirty="0" smtClean="0">
                <a:cs typeface="2  Titr" pitchFamily="2" charset="-78"/>
              </a:rPr>
              <a:t> </a:t>
            </a:r>
            <a:r>
              <a:rPr lang="fa-IR" sz="2400" b="1" dirty="0" smtClean="0">
                <a:cs typeface="2  Titr" pitchFamily="2" charset="-78"/>
              </a:rPr>
              <a:t>شده است. برای فعالیت در این تالار، کاربران نه نیاز به پول</a:t>
            </a:r>
            <a:r>
              <a:rPr lang="en-US" sz="2400" b="1" dirty="0" smtClean="0">
                <a:cs typeface="2  Titr" pitchFamily="2" charset="-78"/>
              </a:rPr>
              <a:t> </a:t>
            </a:r>
            <a:r>
              <a:rPr lang="fa-IR" sz="2400" b="1" dirty="0" smtClean="0">
                <a:cs typeface="2  Titr" pitchFamily="2" charset="-78"/>
              </a:rPr>
              <a:t>دارند و نه ضرر خواهند کرد</a:t>
            </a:r>
            <a:r>
              <a:rPr lang="en-US" sz="2400" b="1" dirty="0" smtClean="0">
                <a:cs typeface="2  Titr" pitchFamily="2" charset="-78"/>
              </a:rPr>
              <a:t>. </a:t>
            </a:r>
            <a:r>
              <a:rPr lang="fa-IR" sz="2400" b="1" dirty="0" smtClean="0">
                <a:cs typeface="2  Titr" pitchFamily="2" charset="-78"/>
              </a:rPr>
              <a:t>هدف اصلی</a:t>
            </a:r>
            <a:r>
              <a:rPr lang="en-US" sz="2400" b="1" dirty="0" smtClean="0">
                <a:cs typeface="2  Titr" pitchFamily="2" charset="-78"/>
              </a:rPr>
              <a:t> </a:t>
            </a:r>
            <a:r>
              <a:rPr lang="fa-IR" sz="2400" b="1" dirty="0" smtClean="0">
                <a:cs typeface="2  Titr" pitchFamily="2" charset="-78"/>
              </a:rPr>
              <a:t>این سامانه،</a:t>
            </a:r>
            <a:r>
              <a:rPr lang="en-US" sz="2400" b="1" dirty="0" smtClean="0">
                <a:cs typeface="2  Titr" pitchFamily="2" charset="-78"/>
              </a:rPr>
              <a:t> </a:t>
            </a:r>
            <a:r>
              <a:rPr lang="fa-IR" sz="2400" b="1" dirty="0" smtClean="0">
                <a:cs typeface="2  Titr" pitchFamily="2" charset="-78"/>
              </a:rPr>
              <a:t>آموزش عملی سرمایه گذاری در بورس است</a:t>
            </a:r>
            <a:r>
              <a:rPr lang="en-US" sz="2400" b="1" dirty="0" smtClean="0">
                <a:cs typeface="2  Titr" pitchFamily="2" charset="-78"/>
              </a:rPr>
              <a:t>. </a:t>
            </a:r>
            <a:r>
              <a:rPr lang="fa-IR" sz="2400" b="1" dirty="0" smtClean="0">
                <a:cs typeface="2  Titr" pitchFamily="2" charset="-78"/>
              </a:rPr>
              <a:t>قیمت</a:t>
            </a:r>
            <a:r>
              <a:rPr lang="en-US" sz="2400" b="1" dirty="0" smtClean="0">
                <a:cs typeface="2  Titr" pitchFamily="2" charset="-78"/>
              </a:rPr>
              <a:t> </a:t>
            </a:r>
            <a:r>
              <a:rPr lang="fa-IR" sz="2400" b="1" dirty="0" smtClean="0">
                <a:cs typeface="2  Titr" pitchFamily="2" charset="-78"/>
              </a:rPr>
              <a:t>ها، شاخص ها و سایر اطلاعات در تالار مجازی، واقعی و منطبق بر شرایـط واقعی بازار است، به طوری که گویی کاربر واقعاً درحال سرمایه گذاری در بورس است.</a:t>
            </a:r>
            <a:r>
              <a:rPr lang="en-US" sz="2400" b="1" dirty="0" smtClean="0">
                <a:cs typeface="2  Titr" pitchFamily="2" charset="-78"/>
              </a:rPr>
              <a:t> </a:t>
            </a:r>
            <a:endParaRPr lang="en-US" sz="2400" dirty="0">
              <a:cs typeface="2  Titr" pitchFamily="2" charset="-78"/>
            </a:endParaRPr>
          </a:p>
        </p:txBody>
      </p:sp>
    </p:spTree>
  </p:cSld>
  <p:clrMapOvr>
    <a:masterClrMapping/>
  </p:clrMapOvr>
  <p:transition spd="slow">
    <p:pu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solidFill>
                  <a:srgbClr val="FFFF00"/>
                </a:solidFill>
                <a:cs typeface="B Titr" pitchFamily="2" charset="-78"/>
              </a:rPr>
              <a:t>تالار مجازی بورس ایران</a:t>
            </a:r>
            <a:endParaRPr lang="en-US" sz="3600" dirty="0"/>
          </a:p>
        </p:txBody>
      </p:sp>
      <p:sp>
        <p:nvSpPr>
          <p:cNvPr id="3" name="Content Placeholder 2"/>
          <p:cNvSpPr>
            <a:spLocks noGrp="1"/>
          </p:cNvSpPr>
          <p:nvPr>
            <p:ph idx="1"/>
          </p:nvPr>
        </p:nvSpPr>
        <p:spPr/>
        <p:txBody>
          <a:bodyPr>
            <a:normAutofit/>
          </a:bodyPr>
          <a:lstStyle/>
          <a:p>
            <a:pPr algn="just" rtl="1"/>
            <a:r>
              <a:rPr lang="fa-IR" sz="2400" b="1" dirty="0" smtClean="0">
                <a:cs typeface="2  Titr" pitchFamily="2" charset="-78"/>
              </a:rPr>
              <a:t>کاربر برای استفاده از امکانات تالار مجازی بورس ایران نخست باید در</a:t>
            </a:r>
            <a:r>
              <a:rPr lang="en-US" sz="2400" b="1" dirty="0" smtClean="0">
                <a:cs typeface="2  Titr" pitchFamily="2" charset="-78"/>
              </a:rPr>
              <a:t> </a:t>
            </a:r>
            <a:r>
              <a:rPr lang="fa-IR" sz="2400" b="1" dirty="0" smtClean="0">
                <a:cs typeface="2  Titr" pitchFamily="2" charset="-78"/>
              </a:rPr>
              <a:t>سامانه ثبت نام کند</a:t>
            </a:r>
            <a:r>
              <a:rPr lang="en-US" sz="2400" b="1" dirty="0" smtClean="0">
                <a:cs typeface="2  Titr" pitchFamily="2" charset="-78"/>
              </a:rPr>
              <a:t>. </a:t>
            </a:r>
            <a:r>
              <a:rPr lang="fa-IR" sz="2400" b="1" dirty="0" smtClean="0">
                <a:cs typeface="2  Titr" pitchFamily="2" charset="-78"/>
              </a:rPr>
              <a:t>پس از این مرحله کاربر می تواند وارد سامانه شود. پس از ورود کاربر به سامانه و تایید هویت وی، به</a:t>
            </a:r>
            <a:r>
              <a:rPr lang="en-US" sz="2400" b="1" dirty="0" smtClean="0">
                <a:cs typeface="2  Titr" pitchFamily="2" charset="-78"/>
              </a:rPr>
              <a:t> </a:t>
            </a:r>
            <a:r>
              <a:rPr lang="fa-IR" sz="2400" b="1" dirty="0" smtClean="0">
                <a:cs typeface="2  Titr" pitchFamily="2" charset="-78"/>
              </a:rPr>
              <a:t>صفحه اصلی</a:t>
            </a:r>
            <a:r>
              <a:rPr lang="en-US" sz="2400" b="1" dirty="0" smtClean="0">
                <a:cs typeface="2  Titr" pitchFamily="2" charset="-78"/>
              </a:rPr>
              <a:t> </a:t>
            </a:r>
            <a:r>
              <a:rPr lang="fa-IR" sz="2400" b="1" dirty="0" smtClean="0">
                <a:cs typeface="2  Titr" pitchFamily="2" charset="-78"/>
              </a:rPr>
              <a:t>راهنمایی می شود. کاربر در این صفحه - که تابلوی اصلی بورس، صندوق های سرمایه گذاری، نمودار شاخص ها و... وجود دارد - می تواند به قسمت های مختلف سامانه دسترسی پیدا کند. طبق آمار منتشره در تارنمای این سامانه تا 29 بهمن 1391 تعداد کل کاربران تالار مجازی بورس ایران 103410 تن بود</a:t>
            </a:r>
            <a:r>
              <a:rPr lang="en-US" sz="2400" b="1" dirty="0" smtClean="0">
                <a:cs typeface="2  Titr" pitchFamily="2" charset="-78"/>
              </a:rPr>
              <a:t>.</a:t>
            </a:r>
            <a:endParaRPr lang="en-US" sz="2400" dirty="0" smtClean="0">
              <a:cs typeface="2  Titr" pitchFamily="2" charset="-78"/>
            </a:endParaRPr>
          </a:p>
        </p:txBody>
      </p:sp>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a:solidFill>
                  <a:srgbClr val="FFFF00"/>
                </a:solidFill>
                <a:effectLst>
                  <a:reflection blurRad="6350" stA="55000" endA="300" endPos="45500" dir="5400000" sy="-100000" algn="bl" rotWithShape="0"/>
                </a:effectLst>
                <a:cs typeface="B Titr" pitchFamily="2" charset="-78"/>
              </a:rPr>
              <a:t>کارگزاری</a:t>
            </a:r>
            <a:endParaRPr lang="en-US" dirty="0">
              <a:solidFill>
                <a:srgbClr val="FFFF00"/>
              </a:solidFill>
              <a:effectLst>
                <a:reflection blurRad="6350" stA="55000" endA="300" endPos="45500" dir="5400000" sy="-100000" algn="bl" rotWithShape="0"/>
              </a:effectLst>
              <a:cs typeface="B Titr" pitchFamily="2" charset="-78"/>
            </a:endParaRPr>
          </a:p>
        </p:txBody>
      </p:sp>
      <p:sp>
        <p:nvSpPr>
          <p:cNvPr id="3" name="Content Placeholder 2"/>
          <p:cNvSpPr>
            <a:spLocks noGrp="1"/>
          </p:cNvSpPr>
          <p:nvPr>
            <p:ph idx="1"/>
          </p:nvPr>
        </p:nvSpPr>
        <p:spPr/>
        <p:txBody>
          <a:bodyPr>
            <a:normAutofit fontScale="92500"/>
          </a:bodyPr>
          <a:lstStyle/>
          <a:p>
            <a:pPr algn="just" rtl="1"/>
            <a:r>
              <a:rPr lang="fa-IR" sz="2600" b="1" dirty="0" smtClean="0">
                <a:cs typeface="2  Titr" pitchFamily="2" charset="-78"/>
              </a:rPr>
              <a:t>کارگزاری‌ها، بنگاه‌های معاملاتی هستند که خرید و فروش</a:t>
            </a:r>
            <a:r>
              <a:rPr lang="en-US" sz="2600" b="1" dirty="0" smtClean="0">
                <a:cs typeface="2  Titr" pitchFamily="2" charset="-78"/>
              </a:rPr>
              <a:t> </a:t>
            </a:r>
            <a:r>
              <a:rPr lang="fa-IR" sz="2600" b="1" dirty="0" smtClean="0">
                <a:cs typeface="2  Titr" pitchFamily="2" charset="-78"/>
              </a:rPr>
              <a:t>سهام توسط آنان صورت می‌گیرد. کارگزاری‌ها در این خرید و فروش‌ها، به نمایندگی از خریداران یا فروشندگان سهام، معامله انجام می‌دهند و در ازای آن حق‌العمل یا حق کارگزاری دریافت می‌کنند (معادل ۵۵/۰٪ ارزش معامله برای خرید و ۰۵/۱٪ ارزش معامله برای فروش)</a:t>
            </a:r>
            <a:r>
              <a:rPr lang="en-US" sz="2600" b="1" dirty="0" smtClean="0">
                <a:cs typeface="2  Titr" pitchFamily="2" charset="-78"/>
              </a:rPr>
              <a:t>.</a:t>
            </a:r>
            <a:endParaRPr lang="en-US" sz="2600" dirty="0" smtClean="0">
              <a:cs typeface="2  Titr" pitchFamily="2" charset="-78"/>
            </a:endParaRPr>
          </a:p>
          <a:p>
            <a:pPr algn="just" rtl="1"/>
            <a:r>
              <a:rPr lang="fa-IR" sz="2600" b="1" dirty="0" smtClean="0">
                <a:cs typeface="2  Titr" pitchFamily="2" charset="-78"/>
              </a:rPr>
              <a:t>خرید و فروش در</a:t>
            </a:r>
            <a:r>
              <a:rPr lang="en-US" sz="2600" b="1" dirty="0" smtClean="0">
                <a:cs typeface="2  Titr" pitchFamily="2" charset="-78"/>
              </a:rPr>
              <a:t> </a:t>
            </a:r>
            <a:r>
              <a:rPr lang="fa-IR" sz="2600" b="1" dirty="0" smtClean="0">
                <a:cs typeface="2  Titr" pitchFamily="2" charset="-78"/>
              </a:rPr>
              <a:t>بورس اوراق بهادار، تحت ضوابط خاصی صورت می‌گیرد. تأسیس شرکت کارگزاری یا اشتغال در آن‌ها، مستلزم پذیرفته شدن در</a:t>
            </a:r>
            <a:r>
              <a:rPr lang="en-US" sz="2600" b="1" dirty="0" smtClean="0">
                <a:cs typeface="2  Titr" pitchFamily="2" charset="-78"/>
              </a:rPr>
              <a:t> </a:t>
            </a:r>
            <a:r>
              <a:rPr lang="fa-IR" sz="2600" b="1" dirty="0" smtClean="0">
                <a:cs typeface="2  Titr" pitchFamily="2" charset="-78"/>
              </a:rPr>
              <a:t>آزمون‌های کارگزاری</a:t>
            </a:r>
            <a:r>
              <a:rPr lang="en-US" sz="2600" b="1" dirty="0" smtClean="0">
                <a:cs typeface="2  Titr" pitchFamily="2" charset="-78"/>
              </a:rPr>
              <a:t> </a:t>
            </a:r>
            <a:r>
              <a:rPr lang="fa-IR" sz="2600" b="1" dirty="0" smtClean="0">
                <a:cs typeface="2  Titr" pitchFamily="2" charset="-78"/>
              </a:rPr>
              <a:t>است. کارگزاری‌ها علاوه بر خرید و فروش سهام به نمایندگی از سهامداران می‌توانند وظایف دیگری مانند آموزش سهامداران، مشاوره سرمایه‌گذاری و</a:t>
            </a:r>
            <a:r>
              <a:rPr lang="en-US" sz="2600" b="1" dirty="0" smtClean="0">
                <a:cs typeface="2  Titr" pitchFamily="2" charset="-78"/>
              </a:rPr>
              <a:t> </a:t>
            </a:r>
            <a:r>
              <a:rPr lang="fa-IR" sz="2600" b="1" dirty="0" smtClean="0">
                <a:cs typeface="2  Titr" pitchFamily="2" charset="-78"/>
              </a:rPr>
              <a:t>بازارگردانی را نیز بر عهده بگیرند</a:t>
            </a:r>
            <a:r>
              <a:rPr lang="en-US" sz="2600" b="1" dirty="0" smtClean="0">
                <a:cs typeface="2  Titr" pitchFamily="2" charset="-78"/>
              </a:rPr>
              <a:t>.</a:t>
            </a:r>
            <a:endParaRPr lang="en-US" sz="2600" dirty="0" smtClean="0">
              <a:cs typeface="2  Titr" pitchFamily="2" charset="-78"/>
            </a:endParaRPr>
          </a:p>
          <a:p>
            <a:endParaRPr lang="en-US" dirty="0"/>
          </a:p>
        </p:txBody>
      </p:sp>
    </p:spTree>
  </p:cSld>
  <p:clrMapOvr>
    <a:masterClrMapping/>
  </p:clrMapOvr>
  <p:transition spd="slow">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t>شرکت سهامی</a:t>
            </a:r>
            <a:endParaRPr lang="en-US" dirty="0">
              <a:solidFill>
                <a:srgbClr val="FFFF00"/>
              </a:solidFill>
              <a:effectLst>
                <a:outerShdw blurRad="38100" dist="38100" dir="2700000" algn="tl">
                  <a:srgbClr val="000000">
                    <a:alpha val="43137"/>
                  </a:srgbClr>
                </a:outerShdw>
                <a:reflection blurRad="6350" stA="55000" endA="300" endPos="45500" dir="5400000" sy="-100000" algn="bl" rotWithShape="0"/>
              </a:effectLst>
              <a:cs typeface="B Titr" pitchFamily="2" charset="-78"/>
            </a:endParaRPr>
          </a:p>
        </p:txBody>
      </p:sp>
      <p:sp>
        <p:nvSpPr>
          <p:cNvPr id="3" name="Content Placeholder 2"/>
          <p:cNvSpPr>
            <a:spLocks noGrp="1"/>
          </p:cNvSpPr>
          <p:nvPr>
            <p:ph idx="1"/>
          </p:nvPr>
        </p:nvSpPr>
        <p:spPr/>
        <p:txBody>
          <a:bodyPr/>
          <a:lstStyle/>
          <a:p>
            <a:pPr algn="just" rtl="1">
              <a:buNone/>
            </a:pPr>
            <a:r>
              <a:rPr lang="fa-IR" sz="2400" b="1" dirty="0" smtClean="0">
                <a:cs typeface="2  Titr" pitchFamily="2" charset="-78"/>
              </a:rPr>
              <a:t>شرکت سهامی، در اصطلاح</a:t>
            </a:r>
            <a:r>
              <a:rPr lang="en-US" sz="2400" b="1" dirty="0" smtClean="0">
                <a:cs typeface="2  Titr" pitchFamily="2" charset="-78"/>
              </a:rPr>
              <a:t> </a:t>
            </a:r>
            <a:r>
              <a:rPr lang="fa-IR" sz="2400" b="1" dirty="0" smtClean="0">
                <a:cs typeface="2  Titr" pitchFamily="2" charset="-78"/>
              </a:rPr>
              <a:t>علم اقتصاد، شرکتی است که برای انجام</a:t>
            </a:r>
            <a:r>
              <a:rPr lang="en-US" sz="2400" b="1" dirty="0" smtClean="0">
                <a:cs typeface="2  Titr" pitchFamily="2" charset="-78"/>
              </a:rPr>
              <a:t> </a:t>
            </a:r>
            <a:r>
              <a:rPr lang="fa-IR" sz="2400" b="1" dirty="0" smtClean="0">
                <a:cs typeface="2  Titr" pitchFamily="2" charset="-78"/>
              </a:rPr>
              <a:t>امور تجاری تشکیل می‌شود و</a:t>
            </a:r>
            <a:r>
              <a:rPr lang="en-US" sz="2400" b="1" dirty="0" smtClean="0">
                <a:cs typeface="2  Titr" pitchFamily="2" charset="-78"/>
              </a:rPr>
              <a:t> </a:t>
            </a:r>
            <a:r>
              <a:rPr lang="fa-IR" sz="2400" b="1" dirty="0" smtClean="0">
                <a:cs typeface="2  Titr" pitchFamily="2" charset="-78"/>
              </a:rPr>
              <a:t>سرمایه آن متشکل از</a:t>
            </a:r>
            <a:r>
              <a:rPr lang="en-US" sz="2400" b="1" dirty="0" smtClean="0">
                <a:cs typeface="2  Titr" pitchFamily="2" charset="-78"/>
              </a:rPr>
              <a:t> </a:t>
            </a:r>
            <a:r>
              <a:rPr lang="fa-IR" sz="2400" b="1" dirty="0" smtClean="0">
                <a:cs typeface="2  Titr" pitchFamily="2" charset="-78"/>
              </a:rPr>
              <a:t>سهام هم‌ارزش است. شرکت‌های سهامی به دو نوع</a:t>
            </a:r>
            <a:r>
              <a:rPr lang="en-US" sz="2400" b="1" dirty="0" smtClean="0">
                <a:cs typeface="2  Titr" pitchFamily="2" charset="-78"/>
              </a:rPr>
              <a:t> </a:t>
            </a:r>
            <a:r>
              <a:rPr lang="fa-IR" sz="2400" b="1" dirty="0" smtClean="0">
                <a:cs typeface="2  Titr" pitchFamily="2" charset="-78"/>
              </a:rPr>
              <a:t>سهامی خاص</a:t>
            </a:r>
            <a:r>
              <a:rPr lang="en-US" sz="2400" b="1" dirty="0" smtClean="0">
                <a:cs typeface="2  Titr" pitchFamily="2" charset="-78"/>
              </a:rPr>
              <a:t> </a:t>
            </a:r>
            <a:r>
              <a:rPr lang="fa-IR" sz="2400" b="1" dirty="0" smtClean="0">
                <a:cs typeface="2  Titr" pitchFamily="2" charset="-78"/>
              </a:rPr>
              <a:t>و</a:t>
            </a:r>
            <a:r>
              <a:rPr lang="en-US" sz="2400" b="1" dirty="0" smtClean="0">
                <a:cs typeface="2  Titr" pitchFamily="2" charset="-78"/>
              </a:rPr>
              <a:t> </a:t>
            </a:r>
            <a:r>
              <a:rPr lang="fa-IR" sz="2400" b="1" dirty="0" smtClean="0">
                <a:cs typeface="2  Titr" pitchFamily="2" charset="-78"/>
              </a:rPr>
              <a:t>سهامی عام تقسیم می‌شوند با این تفاوت که سهام شرکت‌های</a:t>
            </a:r>
            <a:r>
              <a:rPr lang="en-US" sz="2400" b="1" dirty="0" smtClean="0">
                <a:cs typeface="2  Titr" pitchFamily="2" charset="-78"/>
              </a:rPr>
              <a:t> </a:t>
            </a:r>
            <a:r>
              <a:rPr lang="fa-IR" sz="2400" b="1" dirty="0" smtClean="0">
                <a:cs typeface="2  Titr" pitchFamily="2" charset="-78"/>
              </a:rPr>
              <a:t>سهامی عام در</a:t>
            </a:r>
            <a:r>
              <a:rPr lang="en-US" sz="2400" b="1" dirty="0" smtClean="0">
                <a:cs typeface="2  Titr" pitchFamily="2" charset="-78"/>
              </a:rPr>
              <a:t> </a:t>
            </a:r>
            <a:r>
              <a:rPr lang="fa-IR" sz="2400" b="1" dirty="0" smtClean="0">
                <a:cs typeface="2  Titr" pitchFamily="2" charset="-78"/>
              </a:rPr>
              <a:t>تالار بورس</a:t>
            </a:r>
            <a:r>
              <a:rPr lang="en-US" sz="2400" b="1" dirty="0" smtClean="0">
                <a:cs typeface="2  Titr" pitchFamily="2" charset="-78"/>
              </a:rPr>
              <a:t> </a:t>
            </a:r>
            <a:r>
              <a:rPr lang="fa-IR" sz="2400" b="1" dirty="0" smtClean="0">
                <a:cs typeface="2  Titr" pitchFamily="2" charset="-78"/>
              </a:rPr>
              <a:t>قابل مبادله است.</a:t>
            </a:r>
            <a:endParaRPr lang="en-US" sz="2400" dirty="0" smtClean="0">
              <a:cs typeface="2  Titr" pitchFamily="2" charset="-78"/>
            </a:endParaRPr>
          </a:p>
          <a:p>
            <a:pPr>
              <a:buNone/>
            </a:pPr>
            <a:endParaRPr lang="en-US" dirty="0"/>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572000"/>
          </a:xfrm>
        </p:spPr>
        <p:txBody>
          <a:bodyPr>
            <a:normAutofit/>
          </a:bodyPr>
          <a:lstStyle/>
          <a:p>
            <a:pPr algn="just" rtl="1"/>
            <a:r>
              <a:rPr lang="fa-IR" sz="2400" b="1" dirty="0" smtClean="0">
                <a:solidFill>
                  <a:srgbClr val="000000"/>
                </a:solidFill>
                <a:latin typeface="Tahoma" pitchFamily="34" charset="0"/>
                <a:ea typeface="Times New Roman" pitchFamily="18" charset="0"/>
                <a:cs typeface="2  Titr" pitchFamily="2" charset="-78"/>
              </a:rPr>
              <a:t>بورس اوراق بهادار</a:t>
            </a:r>
            <a:r>
              <a:rPr lang="en-US" sz="2400" b="1" dirty="0" smtClean="0">
                <a:solidFill>
                  <a:srgbClr val="000000"/>
                </a:solidFill>
                <a:latin typeface="Tahoma" pitchFamily="34" charset="0"/>
                <a:ea typeface="Times New Roman" pitchFamily="18" charset="0"/>
                <a:cs typeface="2  Titr" pitchFamily="2" charset="-78"/>
              </a:rPr>
              <a:t> </a:t>
            </a:r>
            <a:r>
              <a:rPr lang="fa-IR" sz="2400" b="1" dirty="0" smtClean="0">
                <a:solidFill>
                  <a:srgbClr val="000000"/>
                </a:solidFill>
                <a:latin typeface="Tahoma" pitchFamily="34" charset="0"/>
                <a:ea typeface="Times New Roman" pitchFamily="18" charset="0"/>
                <a:cs typeface="2  Titr" pitchFamily="2" charset="-78"/>
              </a:rPr>
              <a:t>بازاری متشکل و خودانتظام است که اوراق بهادار در آن توسط کارگزاران یا معامله‌گران طبق قانون مورد دادوستد قرار می‌گیرد. </a:t>
            </a:r>
          </a:p>
          <a:p>
            <a:pPr algn="just" rtl="1"/>
            <a:r>
              <a:rPr lang="fa-IR" sz="2400" b="1" dirty="0" smtClean="0">
                <a:cs typeface="2  Titr" pitchFamily="2" charset="-78"/>
              </a:rPr>
              <a:t>بازار های بورس مالک سهام شرکتها نمی باشند بلکه بازارهای پیشرفته و با تکنولوژی بالایی هستند که خریداران و فروشندگان همدیگر را در این بازار ملاقات می کنند. </a:t>
            </a:r>
          </a:p>
          <a:p>
            <a:pPr algn="just" rtl="1"/>
            <a:endParaRPr lang="en-US" sz="2000" dirty="0" smtClean="0">
              <a:cs typeface="B Titr" pitchFamily="2" charset="-78"/>
            </a:endParaRPr>
          </a:p>
          <a:p>
            <a:pPr rtl="1">
              <a:buNone/>
            </a:pPr>
            <a:endParaRPr lang="en-US" sz="2000" dirty="0" smtClean="0"/>
          </a:p>
        </p:txBody>
      </p:sp>
      <p:sp>
        <p:nvSpPr>
          <p:cNvPr id="4" name="Title 1"/>
          <p:cNvSpPr>
            <a:spLocks noGrp="1"/>
          </p:cNvSpPr>
          <p:nvPr>
            <p:ph type="title"/>
          </p:nvPr>
        </p:nvSpPr>
        <p:spPr>
          <a:xfrm>
            <a:off x="1066800" y="228600"/>
            <a:ext cx="7620000" cy="1143000"/>
          </a:xfrm>
        </p:spPr>
        <p:txBody>
          <a:bodyPr>
            <a:normAutofit/>
          </a:bodyPr>
          <a:lstStyle/>
          <a:p>
            <a:r>
              <a:rPr lang="fa-IR" dirty="0" smtClean="0">
                <a:solidFill>
                  <a:srgbClr val="FFFF00"/>
                </a:solidFill>
                <a:cs typeface="B Titr" pitchFamily="2" charset="-78"/>
              </a:rPr>
              <a:t>تعریف بورس اوراق بهادار</a:t>
            </a:r>
            <a:endParaRPr lang="en-US" dirty="0">
              <a:solidFill>
                <a:srgbClr val="FFFF00"/>
              </a:solidFill>
              <a:cs typeface="B Titr" pitchFamily="2" charset="-78"/>
            </a:endParaRPr>
          </a:p>
        </p:txBody>
      </p:sp>
    </p:spTree>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fa-IR" dirty="0">
                <a:solidFill>
                  <a:srgbClr val="FFFF00"/>
                </a:solidFill>
                <a:cs typeface="B Titr" pitchFamily="2" charset="-78"/>
              </a:rPr>
              <a:t>نماد شرکت</a:t>
            </a:r>
            <a:r>
              <a:t/>
            </a:r>
            <a:br/>
            <a:endParaRPr lang="en-US" dirty="0"/>
          </a:p>
        </p:txBody>
      </p:sp>
      <p:sp>
        <p:nvSpPr>
          <p:cNvPr id="3" name="Content Placeholder 2"/>
          <p:cNvSpPr>
            <a:spLocks noGrp="1"/>
          </p:cNvSpPr>
          <p:nvPr>
            <p:ph idx="1"/>
          </p:nvPr>
        </p:nvSpPr>
        <p:spPr/>
        <p:txBody>
          <a:bodyPr>
            <a:noAutofit/>
          </a:bodyPr>
          <a:lstStyle/>
          <a:p>
            <a:pPr algn="just" rtl="1"/>
            <a:r>
              <a:rPr lang="fa-IR" sz="2400" b="1" dirty="0" smtClean="0">
                <a:cs typeface="B Titr" pitchFamily="2" charset="-78"/>
              </a:rPr>
              <a:t>در تالار معاملات بورس ، به هر شرکت یک نماد (به انگلیسی: </a:t>
            </a:r>
            <a:r>
              <a:rPr lang="en-US" sz="2400" b="1" dirty="0" smtClean="0">
                <a:cs typeface="B Titr" pitchFamily="2" charset="-78"/>
              </a:rPr>
              <a:t>Stock symbol</a:t>
            </a:r>
            <a:r>
              <a:rPr lang="fa-IR" sz="2400" b="1" dirty="0" smtClean="0">
                <a:cs typeface="B Titr" pitchFamily="2" charset="-78"/>
              </a:rPr>
              <a:t>) منحصر به فرد اختصاص داده می‌شود. این نماد، کدی است که معمولاً از ترکیب حرف اول یک صنعت، و خلاصه نام اصلی شرکت مربوطه تشکیل می‌شود. نمادها، برای ایجاد سهولت شناسایی و دسته‌بندی شرکت‌ها بر اساس زمینه صنعت مورد استفاده می‌گیرند، و در ادبیات روزمره سهامدارن نیز به کار می‌روند. این نمادها طوری انتخاب می‌شوند که نام اصلی شرکت را تداعی کنند. به عبارت دیگر نماد یک شرکت عبارت است از حرف اول که نشان دهنده صنعتی است که آن شرکت در آن قرار دارد و خلاصه‌ای از نام شرکت در ادامه. به عنوان مثال تمام شرکت‌های بورس اوراق بهادار تهران که در گروه بانک‌ها، موسسات اعتباری و سایر نهادهای پولی فعالیت می‌کنند نمادشان با "و" شروع می‌شود مانند (وسینا)نماد بانک سینا. </a:t>
            </a:r>
            <a:endParaRPr lang="en-US" sz="2400" dirty="0"/>
          </a:p>
        </p:txBody>
      </p:sp>
    </p:spTree>
  </p:cSld>
  <p:clrMapOvr>
    <a:masterClrMapping/>
  </p:clrMapOvr>
  <p:transition spd="slow">
    <p:plu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FF00"/>
                </a:solidFill>
                <a:cs typeface="B Titr" pitchFamily="2" charset="-78"/>
              </a:rPr>
              <a:t> </a:t>
            </a:r>
            <a:r>
              <a:rPr lang="fa-IR" dirty="0">
                <a:solidFill>
                  <a:srgbClr val="FFFF00"/>
                </a:solidFill>
                <a:cs typeface="B Titr" pitchFamily="2" charset="-78"/>
              </a:rPr>
              <a:t> شاخص </a:t>
            </a:r>
            <a:r>
              <a:rPr lang="fa-IR" dirty="0" smtClean="0">
                <a:solidFill>
                  <a:srgbClr val="FFFF00"/>
                </a:solidFill>
                <a:cs typeface="B Titr" pitchFamily="2" charset="-78"/>
              </a:rPr>
              <a:t>كل قیمت</a:t>
            </a:r>
            <a:endParaRPr lang="en-US" dirty="0">
              <a:solidFill>
                <a:srgbClr val="FFFF00"/>
              </a:solidFill>
            </a:endParaRPr>
          </a:p>
        </p:txBody>
      </p:sp>
      <p:sp>
        <p:nvSpPr>
          <p:cNvPr id="3" name="Content Placeholder 2"/>
          <p:cNvSpPr>
            <a:spLocks noGrp="1"/>
          </p:cNvSpPr>
          <p:nvPr>
            <p:ph idx="1"/>
          </p:nvPr>
        </p:nvSpPr>
        <p:spPr/>
        <p:txBody>
          <a:bodyPr>
            <a:normAutofit/>
          </a:bodyPr>
          <a:lstStyle/>
          <a:p>
            <a:pPr marL="342900" lvl="2" indent="-342900" algn="just" rtl="1"/>
            <a:r>
              <a:rPr lang="fa-IR" sz="1900" b="1" dirty="0" smtClean="0">
                <a:cs typeface="B Titr" pitchFamily="2" charset="-78"/>
              </a:rPr>
              <a:t>شاخص قیمت</a:t>
            </a:r>
            <a:r>
              <a:rPr lang="en-US" sz="1900" b="1" dirty="0" smtClean="0">
                <a:cs typeface="B Titr" pitchFamily="2" charset="-78"/>
              </a:rPr>
              <a:t> </a:t>
            </a:r>
            <a:r>
              <a:rPr lang="fa-IR" sz="1900" b="1" dirty="0" smtClean="0">
                <a:cs typeface="B Titr" pitchFamily="2" charset="-78"/>
              </a:rPr>
              <a:t>بورس اوراق بهادار</a:t>
            </a:r>
            <a:r>
              <a:rPr lang="en-US" sz="1900" b="1" dirty="0" smtClean="0">
                <a:cs typeface="B Titr" pitchFamily="2" charset="-78"/>
              </a:rPr>
              <a:t> </a:t>
            </a:r>
            <a:r>
              <a:rPr lang="fa-IR" sz="1900" b="1" dirty="0" smtClean="0">
                <a:cs typeface="B Titr" pitchFamily="2" charset="-78"/>
              </a:rPr>
              <a:t>تهران</a:t>
            </a:r>
            <a:r>
              <a:rPr lang="en-US" sz="1900" b="1" dirty="0" smtClean="0">
                <a:cs typeface="B Titr" pitchFamily="2" charset="-78"/>
              </a:rPr>
              <a:t> </a:t>
            </a:r>
            <a:r>
              <a:rPr lang="fa-IR" sz="1900" b="1" dirty="0" smtClean="0">
                <a:cs typeface="B Titr" pitchFamily="2" charset="-78"/>
              </a:rPr>
              <a:t>موسوم به</a:t>
            </a:r>
            <a:r>
              <a:rPr lang="en-US" sz="1900" b="1" dirty="0" smtClean="0">
                <a:cs typeface="B Titr" pitchFamily="2" charset="-78"/>
              </a:rPr>
              <a:t> </a:t>
            </a:r>
            <a:r>
              <a:rPr lang="fa-IR" sz="1900" b="1" dirty="0" smtClean="0">
                <a:cs typeface="B Titr" pitchFamily="2" charset="-78"/>
              </a:rPr>
              <a:t>تپیکس</a:t>
            </a:r>
            <a:r>
              <a:rPr lang="en-US" sz="1900" b="1" dirty="0" smtClean="0">
                <a:cs typeface="B Titr" pitchFamily="2" charset="-78"/>
              </a:rPr>
              <a:t> </a:t>
            </a:r>
            <a:r>
              <a:rPr lang="fa-IR" sz="1900" b="1" dirty="0" smtClean="0">
                <a:cs typeface="B Titr" pitchFamily="2" charset="-78"/>
              </a:rPr>
              <a:t>به</a:t>
            </a:r>
            <a:r>
              <a:rPr lang="en-US" sz="1900" b="1" dirty="0" smtClean="0">
                <a:cs typeface="B Titr" pitchFamily="2" charset="-78"/>
              </a:rPr>
              <a:t> </a:t>
            </a:r>
            <a:r>
              <a:rPr lang="fa-IR" sz="1900" b="1" dirty="0" smtClean="0">
                <a:cs typeface="B Titr" pitchFamily="2" charset="-78"/>
              </a:rPr>
              <a:t>انگلیسی</a:t>
            </a:r>
            <a:r>
              <a:rPr lang="en-US" sz="1900" b="1" dirty="0" smtClean="0">
                <a:cs typeface="B Titr" pitchFamily="2" charset="-78"/>
              </a:rPr>
              <a:t>: TEPIX </a:t>
            </a:r>
            <a:r>
              <a:rPr lang="fa-IR" sz="1900" b="1" dirty="0" smtClean="0">
                <a:cs typeface="B Titr" pitchFamily="2" charset="-78"/>
              </a:rPr>
              <a:t>که به طور خلاصه</a:t>
            </a:r>
            <a:r>
              <a:rPr lang="en-US" sz="1900" b="1" dirty="0" smtClean="0">
                <a:cs typeface="B Titr" pitchFamily="2" charset="-78"/>
              </a:rPr>
              <a:t> </a:t>
            </a:r>
            <a:r>
              <a:rPr lang="fa-IR" sz="1900" b="1" i="1" dirty="0" smtClean="0">
                <a:cs typeface="B Titr" pitchFamily="2" charset="-78"/>
              </a:rPr>
              <a:t>شاخص کل</a:t>
            </a:r>
            <a:r>
              <a:rPr lang="en-US" sz="1900" b="1" dirty="0" smtClean="0">
                <a:cs typeface="B Titr" pitchFamily="2" charset="-78"/>
              </a:rPr>
              <a:t> </a:t>
            </a:r>
            <a:r>
              <a:rPr lang="fa-IR" sz="1900" b="1" dirty="0" smtClean="0">
                <a:cs typeface="B Titr" pitchFamily="2" charset="-78"/>
              </a:rPr>
              <a:t>هم خوانده می‌شود، نشانگر روند عمومی قیمت کل شرکت‌های بورس است، و تغییرات سطح عمومی قیمت‌ها را نسبت به تاریخ مبدأ نشان می‌دهد</a:t>
            </a:r>
            <a:r>
              <a:rPr lang="en-US" sz="1900" b="1" dirty="0" smtClean="0">
                <a:cs typeface="B Titr" pitchFamily="2" charset="-78"/>
              </a:rPr>
              <a:t>.</a:t>
            </a:r>
            <a:r>
              <a:rPr lang="en-US" sz="1900" b="1" baseline="30000" dirty="0" smtClean="0">
                <a:cs typeface="B Titr" pitchFamily="2" charset="-78"/>
              </a:rPr>
              <a:t> </a:t>
            </a:r>
            <a:r>
              <a:rPr lang="fa-IR" sz="1900" b="1" dirty="0" smtClean="0">
                <a:cs typeface="B Titr" pitchFamily="2" charset="-78"/>
              </a:rPr>
              <a:t>شاخص کل در تاریخ اول شهریور ۱۳۶۹ با عدد ۱۰۰ واحد تعریف شد. </a:t>
            </a:r>
          </a:p>
          <a:p>
            <a:pPr marL="342900" lvl="2" indent="-342900" algn="just" rtl="1"/>
            <a:r>
              <a:rPr lang="fa-IR" sz="1900" b="1" dirty="0" smtClean="0">
                <a:cs typeface="B Titr" pitchFamily="2" charset="-78"/>
              </a:rPr>
              <a:t>شاخص کل ابتدای سال ۹۰ حدود ۲۳ هزار بود پس از گذشت نزدیک به ۶ سال، شاخص بورس</a:t>
            </a:r>
            <a:r>
              <a:rPr lang="en-US" sz="1900" b="1" dirty="0" smtClean="0">
                <a:cs typeface="B Titr" pitchFamily="2" charset="-78"/>
              </a:rPr>
              <a:t> </a:t>
            </a:r>
            <a:r>
              <a:rPr lang="fa-IR" sz="1900" b="1" dirty="0" smtClean="0">
                <a:cs typeface="B Titr" pitchFamily="2" charset="-78"/>
              </a:rPr>
              <a:t>اوراق بهادارتهران در تاریخ ۲۴ فروردین ۱۳۸۹ به بالاترین حد خود در تاریخ</a:t>
            </a:r>
            <a:r>
              <a:rPr lang="en-US" sz="1900" b="1" dirty="0" smtClean="0">
                <a:cs typeface="B Titr" pitchFamily="2" charset="-78"/>
              </a:rPr>
              <a:t> </a:t>
            </a:r>
            <a:r>
              <a:rPr lang="fa-IR" sz="1900" b="1" dirty="0" smtClean="0">
                <a:cs typeface="B Titr" pitchFamily="2" charset="-78"/>
              </a:rPr>
              <a:t>بورس ایران یعنی به عدد ۱۳٬۹۰۴ رسید.</a:t>
            </a:r>
          </a:p>
          <a:p>
            <a:pPr marL="342900" lvl="2" indent="-342900" algn="just" rtl="1"/>
            <a:r>
              <a:rPr lang="fa-IR" sz="1900" b="1" dirty="0" smtClean="0">
                <a:cs typeface="B Titr" pitchFamily="2" charset="-78"/>
              </a:rPr>
              <a:t>فاجعه بار ترین روز برای بورس تهران (یکشنبه سیاه) در تاریخ 22 دی ماه 1392 اتفاق افتاد که در آن شاخص کل بورس تهران بیش از 2200 واحد افت داشت</a:t>
            </a:r>
            <a:r>
              <a:rPr lang="en-US" sz="1900" b="1" dirty="0" smtClean="0">
                <a:cs typeface="B Titr" pitchFamily="2" charset="-78"/>
              </a:rPr>
              <a:t>.</a:t>
            </a:r>
            <a:endParaRPr lang="fa-IR" sz="1900" b="1" dirty="0" smtClean="0">
              <a:cs typeface="B Titr" pitchFamily="2" charset="-78"/>
            </a:endParaRPr>
          </a:p>
          <a:p>
            <a:pPr marL="342900" lvl="2" indent="-342900" algn="just" rtl="1"/>
            <a:r>
              <a:rPr lang="fa-IR" sz="1900" b="1" dirty="0" smtClean="0">
                <a:cs typeface="B Titr" pitchFamily="2" charset="-78"/>
              </a:rPr>
              <a:t>(ارزش جاری سهم در بازار*تعداد سهام منتشره(تقسیم بر)ارزش پایه سهام*تعداد سهام در سال پایه)ضرب در عدد 100</a:t>
            </a:r>
            <a:endParaRPr lang="en-US" sz="1900" b="1" dirty="0" smtClean="0">
              <a:cs typeface="B Titr" pitchFamily="2" charset="-78"/>
            </a:endParaRPr>
          </a:p>
          <a:p>
            <a:endParaRPr lang="en-US" dirty="0"/>
          </a:p>
        </p:txBody>
      </p:sp>
    </p:spTree>
  </p:cSld>
  <p:clrMapOvr>
    <a:masterClrMapping/>
  </p:clrMapOvr>
  <p:transition spd="slow">
    <p:cover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715000" cy="1143000"/>
          </a:xfrm>
        </p:spPr>
        <p:txBody>
          <a:bodyPr>
            <a:normAutofit fontScale="90000"/>
          </a:bodyPr>
          <a:lstStyle/>
          <a:p>
            <a:pPr rtl="1"/>
            <a:r>
              <a:rPr lang="fa-IR" dirty="0">
                <a:solidFill>
                  <a:srgbClr val="FFFF00"/>
                </a:solidFill>
                <a:cs typeface="B Titr" pitchFamily="2" charset="-78"/>
              </a:rPr>
              <a:t>ساعت انجام </a:t>
            </a:r>
            <a:r>
              <a:rPr lang="fa-IR" dirty="0" smtClean="0">
                <a:solidFill>
                  <a:srgbClr val="FFFF00"/>
                </a:solidFill>
                <a:cs typeface="B Titr" pitchFamily="2" charset="-78"/>
              </a:rPr>
              <a:t>معاملات در بورس</a:t>
            </a:r>
            <a:endParaRPr sz="5400" dirty="0">
              <a:solidFill>
                <a:srgbClr val="FFFF00"/>
              </a:solidFill>
              <a:cs typeface="B Titr" pitchFamily="2" charset="-78"/>
            </a:endParaRPr>
          </a:p>
        </p:txBody>
      </p:sp>
      <p:sp>
        <p:nvSpPr>
          <p:cNvPr id="3" name="Content Placeholder 2"/>
          <p:cNvSpPr>
            <a:spLocks noGrp="1"/>
          </p:cNvSpPr>
          <p:nvPr>
            <p:ph idx="1"/>
          </p:nvPr>
        </p:nvSpPr>
        <p:spPr>
          <a:xfrm>
            <a:off x="457200" y="1828800"/>
            <a:ext cx="8229600" cy="4572000"/>
          </a:xfrm>
        </p:spPr>
        <p:txBody>
          <a:bodyPr>
            <a:normAutofit/>
          </a:bodyPr>
          <a:lstStyle/>
          <a:p>
            <a:pPr algn="just" rtl="1">
              <a:lnSpc>
                <a:spcPct val="120000"/>
              </a:lnSpc>
            </a:pPr>
            <a:r>
              <a:rPr lang="fa-IR" sz="2400" b="1" dirty="0" smtClean="0">
                <a:cs typeface="B Titr" pitchFamily="2" charset="-78"/>
              </a:rPr>
              <a:t>معاملات سهام در بورس تهران از شنبه تا چهارشنبه هر هفته به جز روزهای تعطیل عمومی، از ساعت ۹ تا ١٢：٣٠ و در یک نشست معاملاتی و از طریق تالارهای معاملات انجام </a:t>
            </a:r>
            <a:r>
              <a:rPr lang="fa-IR" sz="2400" b="1" smtClean="0">
                <a:cs typeface="B Titr" pitchFamily="2" charset="-78"/>
              </a:rPr>
              <a:t>می‌شود. </a:t>
            </a:r>
            <a:r>
              <a:rPr lang="fa-IR" sz="2400" b="1" dirty="0" smtClean="0">
                <a:cs typeface="B Titr" pitchFamily="2" charset="-78"/>
              </a:rPr>
              <a:t>در حال حاضر علاوه بر تالار حافظ که تالار اصلی معاملات است، تالارهای دیگری توسط بورس یا شرکت‌های کارگزاری در شهرهای دیگر دایر شده‌اند. یاداوری می‌شود که خرید و فروش اوراق بهادار مستلزم حضور سهامداران در تالارها نیست و سهامداران می‌توانند با دریافت مجوز معاملات آن لاین (برخط) از شرکت‌های کارگزاری، بدون دخالت مستقیم کارگزار و از طریق اینترنت برای خرید و فروش اوراق بهادار اقدام کنند</a:t>
            </a:r>
            <a:r>
              <a:rPr lang="en-US" b="1" dirty="0" smtClean="0">
                <a:cs typeface="B Titr" pitchFamily="2" charset="-78"/>
              </a:rPr>
              <a:t>.</a:t>
            </a:r>
            <a:endParaRPr lang="en-US" sz="4800" b="1" dirty="0" smtClean="0">
              <a:cs typeface="B Titr" pitchFamily="2" charset="-78"/>
            </a:endParaRPr>
          </a:p>
          <a:p>
            <a:pPr lvl="2" algn="just" rtl="1">
              <a:lnSpc>
                <a:spcPct val="200000"/>
              </a:lnSpc>
              <a:buClr>
                <a:srgbClr val="92D050"/>
              </a:buClr>
              <a:buFont typeface="Wingdings" pitchFamily="2" charset="2"/>
              <a:buChar char="v"/>
            </a:pPr>
            <a:endParaRPr lang="en-US" sz="2000" dirty="0">
              <a:solidFill>
                <a:schemeClr val="accent1">
                  <a:lumMod val="50000"/>
                </a:schemeClr>
              </a:solidFill>
              <a:cs typeface="B Nazanin" pitchFamily="2" charset="-78"/>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4 </a:t>
            </a:r>
            <a:r>
              <a:rPr lang="fa-IR" dirty="0">
                <a:solidFill>
                  <a:srgbClr val="FFFF00"/>
                </a:solidFill>
                <a:cs typeface="B Titr" pitchFamily="2" charset="-78"/>
              </a:rPr>
              <a:t>بورس مشهور جهان</a:t>
            </a:r>
            <a:endParaRPr lang="en-US" dirty="0">
              <a:solidFill>
                <a:srgbClr val="FFFF00"/>
              </a:solidFill>
              <a:cs typeface="B Titr" pitchFamily="2" charset="-78"/>
            </a:endParaRPr>
          </a:p>
        </p:txBody>
      </p:sp>
      <p:sp>
        <p:nvSpPr>
          <p:cNvPr id="3" name="Content Placeholder 2"/>
          <p:cNvSpPr>
            <a:spLocks noGrp="1"/>
          </p:cNvSpPr>
          <p:nvPr>
            <p:ph idx="1"/>
          </p:nvPr>
        </p:nvSpPr>
        <p:spPr/>
        <p:txBody>
          <a:bodyPr>
            <a:normAutofit/>
          </a:bodyPr>
          <a:lstStyle/>
          <a:p>
            <a:pPr algn="just" rtl="1"/>
            <a:endParaRPr lang="fa-IR" sz="2400" b="1" dirty="0" smtClean="0">
              <a:cs typeface="2  Titr" pitchFamily="2" charset="-78"/>
            </a:endParaRPr>
          </a:p>
          <a:p>
            <a:pPr algn="just" rtl="1"/>
            <a:endParaRPr lang="fa-IR" sz="2400" b="1" dirty="0" smtClean="0">
              <a:cs typeface="2  Titr" pitchFamily="2" charset="-78"/>
            </a:endParaRPr>
          </a:p>
          <a:p>
            <a:pPr algn="just" rtl="1"/>
            <a:r>
              <a:rPr lang="fa-IR" sz="2400" b="1" dirty="0" smtClean="0">
                <a:cs typeface="2  Titr" pitchFamily="2" charset="-78"/>
              </a:rPr>
              <a:t>در کنار بانک های مرکزی بورس هر کشور نمادی از اقتدار و توانمندی های اقتصادی آن کشور محسوب می شود. </a:t>
            </a:r>
            <a:endParaRPr lang="en-US" sz="2400" dirty="0">
              <a:cs typeface="2  Titr" pitchFamily="2" charset="-78"/>
            </a:endParaRPr>
          </a:p>
        </p:txBody>
      </p:sp>
    </p:spTree>
  </p:cSld>
  <p:clrMapOvr>
    <a:masterClrMapping/>
  </p:clrMapOvr>
  <p:transition spd="slow">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solidFill>
                  <a:srgbClr val="FFFF00"/>
                </a:solidFill>
                <a:cs typeface="2  Titr" pitchFamily="2" charset="-78"/>
              </a:rPr>
              <a:t>بورس نیویورک</a:t>
            </a:r>
            <a:r>
              <a:rPr dirty="0"/>
              <a:t/>
            </a:r>
            <a:br>
              <a:rPr dirty="0"/>
            </a:br>
            <a:endParaRPr lang="en-US" dirty="0"/>
          </a:p>
        </p:txBody>
      </p:sp>
      <p:sp>
        <p:nvSpPr>
          <p:cNvPr id="6" name="Content Placeholder 5"/>
          <p:cNvSpPr>
            <a:spLocks noGrp="1"/>
          </p:cNvSpPr>
          <p:nvPr>
            <p:ph idx="1"/>
          </p:nvPr>
        </p:nvSpPr>
        <p:spPr/>
        <p:txBody>
          <a:bodyPr>
            <a:normAutofit fontScale="92500"/>
          </a:bodyPr>
          <a:lstStyle/>
          <a:p>
            <a:pPr algn="just" rtl="1"/>
            <a:endParaRPr lang="fa-IR" sz="2400" b="1" dirty="0" smtClean="0"/>
          </a:p>
          <a:p>
            <a:pPr algn="just" rtl="1"/>
            <a:endParaRPr lang="fa-IR" sz="2400" b="1" dirty="0" smtClean="0"/>
          </a:p>
          <a:p>
            <a:pPr algn="just" rtl="1"/>
            <a:endParaRPr lang="fa-IR" sz="2400" b="1" dirty="0" smtClean="0"/>
          </a:p>
          <a:p>
            <a:pPr algn="just" rtl="1"/>
            <a:endParaRPr lang="fa-IR" sz="2400" b="1" dirty="0" smtClean="0"/>
          </a:p>
          <a:p>
            <a:pPr algn="just" rtl="1"/>
            <a:r>
              <a:rPr lang="fa-IR" sz="2400" b="1" dirty="0" smtClean="0">
                <a:cs typeface="2  Titr" pitchFamily="2" charset="-78"/>
              </a:rPr>
              <a:t>بزرگترین و با اعتبارترین بورس دنیا بورس نیویورک می باشد  بصورتی که ارزش بازار شرکتهای موجود در بورس نیویورک برابر 18 تریلیون دلار می باشد . ورود به لیست  شرکتهای پذیرفته شده در بورس نیویورک  منتهای آرزوی بسیاری از شرکتهاست همانند ورود به لیگ برتر فوتبال هر کشور که منتهای آرزوی باشگاههای فوتبال است . شرکتها با ورود به این بورس از حیثیت و اعتبار خاصی برخوردار می شوند و به سرعت معروف و مشهور می شوند. شاخص اصلی اقتصادی بازار نیویورک، داوجونز است</a:t>
            </a:r>
            <a:r>
              <a:rPr lang="en-US" sz="2400" b="1" dirty="0" smtClean="0">
                <a:cs typeface="2  Titr" pitchFamily="2" charset="-78"/>
              </a:rPr>
              <a:t>.</a:t>
            </a:r>
            <a:endParaRPr lang="en-US" sz="2400" dirty="0" smtClean="0">
              <a:cs typeface="2  Titr" pitchFamily="2" charset="-78"/>
            </a:endParaRPr>
          </a:p>
          <a:p>
            <a:endParaRPr lang="en-US" dirty="0"/>
          </a:p>
        </p:txBody>
      </p:sp>
      <p:pic>
        <p:nvPicPr>
          <p:cNvPr id="7" name="Picture 6" descr="http://cdn.bartarinha.ir/files/fa/news/1390/6/30/32534_539.jpg">
            <a:hlinkClick r:id="rId2"/>
          </p:cNvPr>
          <p:cNvPicPr/>
          <p:nvPr/>
        </p:nvPicPr>
        <p:blipFill>
          <a:blip r:embed="rId3" cstate="print"/>
          <a:srcRect/>
          <a:stretch>
            <a:fillRect/>
          </a:stretch>
        </p:blipFill>
        <p:spPr bwMode="auto">
          <a:xfrm>
            <a:off x="152400" y="228600"/>
            <a:ext cx="3962400" cy="3124199"/>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FFFF00"/>
                </a:solidFill>
                <a:cs typeface="B Titr" pitchFamily="2" charset="-78"/>
              </a:rPr>
              <a:t>نزدک</a:t>
            </a:r>
            <a:endParaRPr lang="en-US" dirty="0">
              <a:solidFill>
                <a:srgbClr val="FFFF00"/>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algn="just" rtl="1"/>
            <a:endParaRPr lang="fa-IR" sz="2400" b="1" dirty="0" smtClean="0"/>
          </a:p>
          <a:p>
            <a:pPr algn="just" rtl="1"/>
            <a:endParaRPr lang="fa-IR" sz="2400" b="1" dirty="0" smtClean="0"/>
          </a:p>
          <a:p>
            <a:pPr algn="just" rtl="1"/>
            <a:endParaRPr lang="fa-IR" sz="2400" b="1" dirty="0" smtClean="0"/>
          </a:p>
          <a:p>
            <a:pPr algn="just" rtl="1"/>
            <a:endParaRPr lang="fa-IR" sz="2400" b="1" dirty="0" smtClean="0"/>
          </a:p>
          <a:p>
            <a:pPr algn="just" rtl="1"/>
            <a:endParaRPr lang="fa-IR" sz="2400" b="1" dirty="0" smtClean="0"/>
          </a:p>
          <a:p>
            <a:pPr algn="just" rtl="1"/>
            <a:r>
              <a:rPr lang="fa-IR" sz="2400" b="1" dirty="0" smtClean="0">
                <a:cs typeface="2  Titr" pitchFamily="2" charset="-78"/>
              </a:rPr>
              <a:t>نزدک (به انگلیسی</a:t>
            </a:r>
            <a:r>
              <a:rPr lang="en-US" sz="2400" b="1" dirty="0" smtClean="0">
                <a:cs typeface="2  Titr" pitchFamily="2" charset="-78"/>
              </a:rPr>
              <a:t> NASDAQ</a:t>
            </a:r>
            <a:r>
              <a:rPr lang="fa-IR" sz="2400" b="1" dirty="0" smtClean="0">
                <a:cs typeface="2  Titr" pitchFamily="2" charset="-78"/>
              </a:rPr>
              <a:t>) یک بازار بورس سهام در آمریکا است</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این بازار بزرگ‌ترین بازار معاملهٔ الکترونیک سهام در آمریکا است که با حضور بیش از ۳۲۰۰ شرکت در آن، بیشترین مقدار معاملهٔ سهام را نسبت به هر بازار بورس دیگری در جهان دارد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این بازار در سال ۱۹۷۱ توسط انجمن ملی معامله‌گران اوراق بهادار</a:t>
            </a:r>
            <a:r>
              <a:rPr lang="en-US" sz="2400" b="1" dirty="0" smtClean="0">
                <a:cs typeface="2  Titr" pitchFamily="2" charset="-78"/>
              </a:rPr>
              <a:t> NASD </a:t>
            </a:r>
            <a:r>
              <a:rPr lang="fa-IR" sz="2400" b="1" dirty="0" smtClean="0">
                <a:cs typeface="2  Titr" pitchFamily="2" charset="-78"/>
              </a:rPr>
              <a:t>پایه‌گذاری شد. اما آنان در سال‌های ۲۰۰۰ و ۲۰۰۱، با یک سری فروش خود را از این بازار بیرون کشیدند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این بازار بورس در نیویورک مرکزیت دارد و با بازار بورس نیویورک تفاوت دارد</a:t>
            </a:r>
            <a:r>
              <a:rPr lang="en-US" sz="2400" b="1" dirty="0" smtClean="0">
                <a:cs typeface="2  Titr" pitchFamily="2" charset="-78"/>
              </a:rPr>
              <a:t>.</a:t>
            </a:r>
            <a:endParaRPr lang="en-US" sz="2400" dirty="0" smtClean="0">
              <a:cs typeface="2  Titr" pitchFamily="2" charset="-78"/>
            </a:endParaRPr>
          </a:p>
          <a:p>
            <a:endParaRPr lang="en-US" dirty="0"/>
          </a:p>
        </p:txBody>
      </p:sp>
      <p:pic>
        <p:nvPicPr>
          <p:cNvPr id="5" name="Picture 4" descr="http://cdn.bartarinha.ir/files/fa/news/1390/6/30/32533_400.jpg">
            <a:hlinkClick r:id="rId2"/>
          </p:cNvPr>
          <p:cNvPicPr/>
          <p:nvPr/>
        </p:nvPicPr>
        <p:blipFill>
          <a:blip r:embed="rId3" cstate="print"/>
          <a:srcRect/>
          <a:stretch>
            <a:fillRect/>
          </a:stretch>
        </p:blipFill>
        <p:spPr bwMode="auto">
          <a:xfrm>
            <a:off x="152400" y="0"/>
            <a:ext cx="3505200" cy="34290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solidFill>
                  <a:srgbClr val="FFFF00"/>
                </a:solidFill>
                <a:cs typeface="B Titr" pitchFamily="2" charset="-78"/>
              </a:rPr>
              <a:t>بورس لندن</a:t>
            </a:r>
            <a:endParaRPr lang="en-US" dirty="0">
              <a:solidFill>
                <a:srgbClr val="FFFF00"/>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 rtl="1"/>
            <a:endParaRPr lang="fa-IR" sz="2400" b="1" dirty="0" smtClean="0"/>
          </a:p>
          <a:p>
            <a:pPr algn="just" rtl="1"/>
            <a:endParaRPr lang="fa-IR" sz="2400" b="1" dirty="0" smtClean="0"/>
          </a:p>
          <a:p>
            <a:pPr algn="just" rtl="1"/>
            <a:endParaRPr lang="fa-IR" sz="2400" b="1" dirty="0" smtClean="0"/>
          </a:p>
          <a:p>
            <a:pPr algn="just" rtl="1"/>
            <a:endParaRPr lang="fa-IR" sz="2400" b="1" dirty="0" smtClean="0"/>
          </a:p>
          <a:p>
            <a:pPr algn="just" rtl="1"/>
            <a:endParaRPr lang="fa-IR" sz="2400" dirty="0" smtClean="0">
              <a:cs typeface="2  Titr" pitchFamily="2" charset="-78"/>
            </a:endParaRPr>
          </a:p>
          <a:p>
            <a:pPr algn="just" rtl="1"/>
            <a:r>
              <a:rPr lang="fa-IR" sz="2400" dirty="0" smtClean="0">
                <a:cs typeface="2  Titr" pitchFamily="2" charset="-78"/>
              </a:rPr>
              <a:t>بورس لندن یا</a:t>
            </a:r>
            <a:r>
              <a:rPr lang="en-US" sz="2400" dirty="0" smtClean="0">
                <a:cs typeface="2  Titr" pitchFamily="2" charset="-78"/>
              </a:rPr>
              <a:t> LSE </a:t>
            </a:r>
            <a:r>
              <a:rPr lang="fa-IR" sz="2400" dirty="0" smtClean="0">
                <a:cs typeface="2  Titr" pitchFamily="2" charset="-78"/>
              </a:rPr>
              <a:t>یک بازار بورس اوراق بهادار واقع در شهر لندن، پایتخت پادشاهی متحده! است. این بورس در ۱۸۰۱ تأسیس شده و با فهرست‌هایی بُرون‌کشوری مانند شرکت‌های بریتانیایی، یکی از بزرگ‌ترین بورس‌های جهان به شمار می‌رود. بورس لندن بخشی از گروه بورس لندن است</a:t>
            </a:r>
            <a:r>
              <a:rPr lang="en-US" sz="2400" dirty="0" smtClean="0">
                <a:cs typeface="2  Titr" pitchFamily="2" charset="-78"/>
              </a:rPr>
              <a:t>.</a:t>
            </a:r>
          </a:p>
          <a:p>
            <a:pPr algn="just" rtl="1"/>
            <a:r>
              <a:rPr lang="fa-IR" sz="2400" dirty="0" smtClean="0">
                <a:cs typeface="2  Titr" pitchFamily="2" charset="-78"/>
              </a:rPr>
              <a:t>بنیان‌های کنونی آن در میدان پاترنوستر نزدیک کلیسای جامع سنت پائول در شهر لندن است</a:t>
            </a:r>
            <a:r>
              <a:rPr lang="en-US" dirty="0" smtClean="0">
                <a:cs typeface="2  Titr" pitchFamily="2" charset="-78"/>
              </a:rPr>
              <a:t>.</a:t>
            </a:r>
          </a:p>
          <a:p>
            <a:endParaRPr lang="en-US" dirty="0"/>
          </a:p>
        </p:txBody>
      </p:sp>
      <p:pic>
        <p:nvPicPr>
          <p:cNvPr id="4" name="Picture 3" descr="http://cdn.bartarinha.ir/files/fa/news/1390/6/30/32532_134.jpg">
            <a:hlinkClick r:id="rId2"/>
          </p:cNvPr>
          <p:cNvPicPr/>
          <p:nvPr/>
        </p:nvPicPr>
        <p:blipFill>
          <a:blip r:embed="rId3" cstate="print"/>
          <a:srcRect/>
          <a:stretch>
            <a:fillRect/>
          </a:stretch>
        </p:blipFill>
        <p:spPr bwMode="auto">
          <a:xfrm>
            <a:off x="0" y="0"/>
            <a:ext cx="4761865" cy="357124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FF00"/>
                </a:solidFill>
                <a:cs typeface="B Titr" pitchFamily="2" charset="-78"/>
              </a:rPr>
              <a:t>بورس تهران</a:t>
            </a:r>
            <a:endParaRPr lang="en-US" dirty="0">
              <a:solidFill>
                <a:srgbClr val="FFFF00"/>
              </a:solidFill>
              <a:cs typeface="B Titr" pitchFamily="2" charset="-78"/>
            </a:endParaRPr>
          </a:p>
        </p:txBody>
      </p:sp>
      <p:pic>
        <p:nvPicPr>
          <p:cNvPr id="4" name="Content Placeholder 3" descr="http://cdn.bartarinha.ir/files/fa/news/1390/6/30/32529_113.jpg">
            <a:hlinkClick r:id="rId2"/>
          </p:cNvPr>
          <p:cNvPicPr>
            <a:picLocks noGrp="1"/>
          </p:cNvPicPr>
          <p:nvPr>
            <p:ph idx="1"/>
          </p:nvPr>
        </p:nvPicPr>
        <p:blipFill>
          <a:blip r:embed="rId3" cstate="print"/>
          <a:srcRect/>
          <a:stretch>
            <a:fillRect/>
          </a:stretch>
        </p:blipFill>
        <p:spPr bwMode="auto">
          <a:xfrm>
            <a:off x="1676400" y="1295400"/>
            <a:ext cx="5791200" cy="51054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rtl="1"/>
            <a:r>
              <a:rPr lang="fa-IR" sz="3200" dirty="0">
                <a:solidFill>
                  <a:srgbClr val="FFFF00"/>
                </a:solidFill>
                <a:cs typeface="B Titr" pitchFamily="2" charset="-78"/>
              </a:rPr>
              <a:t>مقایسه بورس اوراق بهادار تهران و </a:t>
            </a:r>
            <a:r>
              <a:rPr lang="fa-IR" sz="3200" dirty="0" smtClean="0">
                <a:solidFill>
                  <a:srgbClr val="FFFF00"/>
                </a:solidFill>
                <a:cs typeface="B Titr" pitchFamily="2" charset="-78"/>
              </a:rPr>
              <a:t>سایر بورس </a:t>
            </a:r>
            <a:r>
              <a:rPr lang="fa-IR" sz="3200" dirty="0">
                <a:solidFill>
                  <a:srgbClr val="FFFF00"/>
                </a:solidFill>
                <a:cs typeface="B Titr" pitchFamily="2" charset="-78"/>
              </a:rPr>
              <a:t>های </a:t>
            </a:r>
            <a:r>
              <a:rPr lang="fa-IR" sz="3200" dirty="0" smtClean="0">
                <a:solidFill>
                  <a:srgbClr val="FFFF00"/>
                </a:solidFill>
                <a:cs typeface="B Titr" pitchFamily="2" charset="-78"/>
              </a:rPr>
              <a:t>جهان</a:t>
            </a:r>
            <a:endParaRPr lang="en-US" sz="3200" dirty="0">
              <a:solidFill>
                <a:srgbClr val="FFFF00"/>
              </a:solidFill>
              <a:cs typeface="B Titr" pitchFamily="2" charset="-78"/>
            </a:endParaRPr>
          </a:p>
        </p:txBody>
      </p:sp>
      <p:sp>
        <p:nvSpPr>
          <p:cNvPr id="3" name="Content Placeholder 2"/>
          <p:cNvSpPr>
            <a:spLocks noGrp="1"/>
          </p:cNvSpPr>
          <p:nvPr>
            <p:ph idx="1"/>
          </p:nvPr>
        </p:nvSpPr>
        <p:spPr/>
        <p:txBody>
          <a:bodyPr>
            <a:noAutofit/>
          </a:bodyPr>
          <a:lstStyle/>
          <a:p>
            <a:pPr algn="just" rtl="1"/>
            <a:r>
              <a:rPr lang="fa-IR" sz="2400" b="1" dirty="0" smtClean="0">
                <a:cs typeface="2  Titr" pitchFamily="2" charset="-78"/>
              </a:rPr>
              <a:t>ارزش کل بازار  بورس اوراق بهادار تهران 143 میلیارد دلار می باشد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ارزش بازار در کشورهای صنعتی</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ارزش بازار بورس تورنتو کشور کانادا بیش از 2 تریلیون دلار می باشد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ارزش بازار بورس نیویورک کشور آمریکا بیش از 16 تریلیون دلار می باشد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ارزش بازار بورس استرالیا 1.4 تریلیون دلار می باشد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ارزش بازار بورس لندن 3.2 تریلیون دلار می باشد</a:t>
            </a:r>
            <a:endParaRPr lang="en-US" sz="2400" dirty="0">
              <a:cs typeface="2  Titr" pitchFamily="2" charset="-78"/>
            </a:endParaRPr>
          </a:p>
        </p:txBody>
      </p:sp>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100" dirty="0">
                <a:solidFill>
                  <a:srgbClr val="FFFF00"/>
                </a:solidFill>
                <a:cs typeface="B Titr" pitchFamily="2" charset="-78"/>
              </a:rPr>
              <a:t>مقایسه بورس اوراق بهادار تهران و سایر بورس های جهان</a:t>
            </a:r>
            <a:endParaRPr lang="en-US" dirty="0"/>
          </a:p>
        </p:txBody>
      </p:sp>
      <p:sp>
        <p:nvSpPr>
          <p:cNvPr id="3" name="Content Placeholder 2"/>
          <p:cNvSpPr>
            <a:spLocks noGrp="1"/>
          </p:cNvSpPr>
          <p:nvPr>
            <p:ph idx="1"/>
          </p:nvPr>
        </p:nvSpPr>
        <p:spPr/>
        <p:txBody>
          <a:bodyPr>
            <a:normAutofit/>
          </a:bodyPr>
          <a:lstStyle/>
          <a:p>
            <a:pPr algn="just" rtl="1"/>
            <a:r>
              <a:rPr lang="fa-IR" sz="2400" b="1" dirty="0" smtClean="0">
                <a:cs typeface="2  Titr" pitchFamily="2" charset="-78"/>
              </a:rPr>
              <a:t>تعداد سهامداران</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در کشور آمریکا بیش از 200 میلیون نفر سهامدار هستند.جمعیت این کشور 314 میلیون نفر می باشد</a:t>
            </a:r>
            <a:r>
              <a:rPr lang="en-US" sz="2400" b="1" dirty="0" smtClean="0">
                <a:cs typeface="2  Titr" pitchFamily="2" charset="-78"/>
              </a:rPr>
              <a:t>.</a:t>
            </a:r>
            <a:endParaRPr lang="en-US" sz="2400" dirty="0" smtClean="0">
              <a:cs typeface="2  Titr" pitchFamily="2" charset="-78"/>
            </a:endParaRPr>
          </a:p>
          <a:p>
            <a:pPr algn="just" rtl="1"/>
            <a:r>
              <a:rPr lang="en-US" sz="2400" b="1" dirty="0" smtClean="0">
                <a:cs typeface="2  Titr" pitchFamily="2" charset="-78"/>
              </a:rPr>
              <a:t>57%  </a:t>
            </a:r>
            <a:r>
              <a:rPr lang="fa-IR" sz="2400" b="1" dirty="0" smtClean="0">
                <a:cs typeface="2  Titr" pitchFamily="2" charset="-78"/>
              </a:rPr>
              <a:t>از مردم کانادا سهامدار هستند</a:t>
            </a:r>
            <a:r>
              <a:rPr lang="en-US" sz="2400" b="1" dirty="0" smtClean="0">
                <a:cs typeface="2  Titr" pitchFamily="2" charset="-78"/>
              </a:rPr>
              <a:t>.</a:t>
            </a:r>
            <a:endParaRPr lang="en-US" sz="2400" dirty="0" smtClean="0">
              <a:cs typeface="2  Titr" pitchFamily="2" charset="-78"/>
            </a:endParaRPr>
          </a:p>
          <a:p>
            <a:pPr algn="just" rtl="1"/>
            <a:r>
              <a:rPr lang="fa-IR" sz="2400" b="1" dirty="0" smtClean="0">
                <a:cs typeface="2  Titr" pitchFamily="2" charset="-78"/>
              </a:rPr>
              <a:t>تعداد کدهای معاملاتی در ایران 6.5 میلیون نفر می باشد که تقریبا نیمی از این میزان حتی یک بار نیز اقدام به خرید و فروش سهام نکرده اند.تعداد زیاد دیگری نیز فقط جهت اخذ سهام عدالت و اخذ وام بانکی کد دریافت کرده اند.می توان رقم سهامداران فعال در بورس ایران را در حدود 1 تا 1.5 میلیون نفر تخمین زد که کمتر از 2% از کل جمعیت می شود</a:t>
            </a:r>
            <a:r>
              <a:rPr lang="en-US" sz="2400" b="1" dirty="0" smtClean="0">
                <a:cs typeface="2  Titr" pitchFamily="2" charset="-78"/>
              </a:rPr>
              <a:t>.</a:t>
            </a:r>
            <a:endParaRPr lang="en-US" sz="2400" dirty="0" smtClean="0">
              <a:cs typeface="2  Titr" pitchFamily="2" charset="-78"/>
            </a:endParaRPr>
          </a:p>
          <a:p>
            <a:endParaRPr lang="en-US" dirty="0"/>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800" dirty="0">
                <a:solidFill>
                  <a:srgbClr val="FFFF00"/>
                </a:solidFill>
                <a:cs typeface="B Titr" pitchFamily="2" charset="-78"/>
              </a:rPr>
              <a:t> تاریخچه </a:t>
            </a:r>
            <a:r>
              <a:rPr lang="fa-IR" sz="3800" dirty="0" smtClean="0">
                <a:solidFill>
                  <a:srgbClr val="FFFF00"/>
                </a:solidFill>
                <a:cs typeface="B Titr" pitchFamily="2" charset="-78"/>
              </a:rPr>
              <a:t>تشکیل بورس </a:t>
            </a:r>
            <a:r>
              <a:rPr lang="fa-IR" sz="3800" dirty="0">
                <a:solidFill>
                  <a:srgbClr val="FFFF00"/>
                </a:solidFill>
                <a:cs typeface="B Titr" pitchFamily="2" charset="-78"/>
              </a:rPr>
              <a:t>در </a:t>
            </a:r>
            <a:r>
              <a:rPr lang="fa-IR" sz="3800" dirty="0" smtClean="0">
                <a:solidFill>
                  <a:srgbClr val="FFFF00"/>
                </a:solidFill>
                <a:cs typeface="B Titr" pitchFamily="2" charset="-78"/>
              </a:rPr>
              <a:t>جهان</a:t>
            </a:r>
            <a:endParaRPr lang="en-US" sz="3800" dirty="0"/>
          </a:p>
        </p:txBody>
      </p:sp>
      <p:sp>
        <p:nvSpPr>
          <p:cNvPr id="3" name="Content Placeholder 2"/>
          <p:cNvSpPr>
            <a:spLocks noGrp="1"/>
          </p:cNvSpPr>
          <p:nvPr>
            <p:ph idx="1"/>
          </p:nvPr>
        </p:nvSpPr>
        <p:spPr/>
        <p:txBody>
          <a:bodyPr>
            <a:normAutofit/>
          </a:bodyPr>
          <a:lstStyle/>
          <a:p>
            <a:pPr algn="just" rtl="1">
              <a:buNone/>
            </a:pPr>
            <a:r>
              <a:rPr lang="en-US" sz="2500" b="1" dirty="0" smtClean="0">
                <a:cs typeface="B Titr" pitchFamily="2" charset="-78"/>
              </a:rPr>
              <a:t> </a:t>
            </a:r>
          </a:p>
          <a:p>
            <a:pPr algn="just" rtl="1"/>
            <a:r>
              <a:rPr lang="fa-IR" sz="2400" b="1" dirty="0" smtClean="0">
                <a:cs typeface="B Titr" pitchFamily="2" charset="-78"/>
              </a:rPr>
              <a:t>به گفته اغلب كارشناسان، تاريخچه پيدايش واژه بورس به قرن پانزدهم ميلادي باز مي‌گردد. در آن زمان، بازرگانان و كسبه‌ي شهري به نام «بورُوژ»(</a:t>
            </a:r>
            <a:r>
              <a:rPr lang="en-US" sz="2400" b="1" dirty="0" smtClean="0">
                <a:cs typeface="B Titr" pitchFamily="2" charset="-78"/>
              </a:rPr>
              <a:t>Bruges</a:t>
            </a:r>
            <a:r>
              <a:rPr lang="fa-IR" sz="2400" b="1" dirty="0" smtClean="0">
                <a:cs typeface="B Titr" pitchFamily="2" charset="-78"/>
              </a:rPr>
              <a:t>) در شمال غربي بلژيك، در ميداني به نام «تِربورس»(</a:t>
            </a:r>
            <a:r>
              <a:rPr lang="en-US" sz="2400" b="1" dirty="0" err="1" smtClean="0">
                <a:cs typeface="B Titr" pitchFamily="2" charset="-78"/>
              </a:rPr>
              <a:t>TerBeurze</a:t>
            </a:r>
            <a:r>
              <a:rPr lang="fa-IR" sz="2400" b="1" dirty="0" smtClean="0">
                <a:cs typeface="B Titr" pitchFamily="2" charset="-78"/>
              </a:rPr>
              <a:t>) در مقابل خانه‌ی بزرگ‌زاده‌اي به نام «واندِر بورس» جمع مي‌شدند و خريد و فروش مي‌كردند.از آن تاريخ به بعد مكان‌هايي كه مردم در آنجا خريد و فروش مي‌كردنـد، به بورس معروف شدنـد.</a:t>
            </a:r>
            <a:endParaRPr lang="en-US" sz="2400" b="1" dirty="0" smtClean="0">
              <a:cs typeface="B Titr" pitchFamily="2" charset="-78"/>
            </a:endParaRPr>
          </a:p>
          <a:p>
            <a:pPr algn="just" rtl="1">
              <a:buNone/>
            </a:pPr>
            <a:endParaRPr lang="en-US" sz="2500" b="1" dirty="0" smtClean="0">
              <a:cs typeface="B Titr" pitchFamily="2" charset="-78"/>
            </a:endParaRPr>
          </a:p>
        </p:txBody>
      </p:sp>
    </p:spTree>
  </p:cSld>
  <p:clrMapOvr>
    <a:masterClrMapping/>
  </p:clrMapOvr>
  <p:transition spd="slow">
    <p:strips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نتیجه گیری</a:t>
            </a:r>
            <a:endParaRPr lang="en-US" dirty="0">
              <a:solidFill>
                <a:srgbClr val="FFFF00"/>
              </a:solidFill>
              <a:cs typeface="B Titr" pitchFamily="2" charset="-78"/>
            </a:endParaRPr>
          </a:p>
        </p:txBody>
      </p:sp>
      <p:sp>
        <p:nvSpPr>
          <p:cNvPr id="3" name="Content Placeholder 2"/>
          <p:cNvSpPr>
            <a:spLocks noGrp="1"/>
          </p:cNvSpPr>
          <p:nvPr>
            <p:ph idx="1"/>
          </p:nvPr>
        </p:nvSpPr>
        <p:spPr/>
        <p:txBody>
          <a:bodyPr/>
          <a:lstStyle/>
          <a:p>
            <a:pPr algn="just" rtl="1"/>
            <a:r>
              <a:rPr lang="fa-IR" sz="2400" b="1" dirty="0" smtClean="0">
                <a:cs typeface="B Titr" pitchFamily="2" charset="-78"/>
              </a:rPr>
              <a:t>با اینکه در دو سال گذشته با افزایش اطلاعات عمومی و تبلیغات ،سهامداران بورس بسیار بیشتر از گذشته شده اند اما با توجه به شاخص کل بورس اوراق بهادار تهران نسبت به سایر بورس های دنیا متوجه خواهیم شد که بازار سرمایه ایران از کاستی مفرد رنج میبرد.امید است با فرهنگ سازی و افزایش اطلاعات عمومی جامعه شاهد پویایی بازار سرمایه از طریق بورس اوراق بهادار باشیم.</a:t>
            </a:r>
            <a:endParaRPr lang="en-US" sz="2400" dirty="0" smtClean="0">
              <a:cs typeface="B Titr" pitchFamily="2" charset="-78"/>
            </a:endParaRPr>
          </a:p>
          <a:p>
            <a:endParaRPr lang="en-US" dirty="0"/>
          </a:p>
        </p:txBody>
      </p:sp>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منابع</a:t>
            </a:r>
            <a:endParaRPr lang="en-US" dirty="0">
              <a:solidFill>
                <a:srgbClr val="FFFF00"/>
              </a:solidFill>
              <a:cs typeface="B Titr" pitchFamily="2" charset="-78"/>
            </a:endParaRPr>
          </a:p>
        </p:txBody>
      </p:sp>
      <p:sp>
        <p:nvSpPr>
          <p:cNvPr id="3" name="Content Placeholder 2"/>
          <p:cNvSpPr>
            <a:spLocks noGrp="1"/>
          </p:cNvSpPr>
          <p:nvPr>
            <p:ph idx="1"/>
          </p:nvPr>
        </p:nvSpPr>
        <p:spPr/>
        <p:txBody>
          <a:bodyPr/>
          <a:lstStyle/>
          <a:p>
            <a:pPr algn="r" rtl="1"/>
            <a:r>
              <a:rPr lang="fa-IR" b="1" dirty="0" smtClean="0"/>
              <a:t>وب‌گاه</a:t>
            </a:r>
            <a:endParaRPr lang="en-US" dirty="0" smtClean="0"/>
          </a:p>
          <a:p>
            <a:pPr algn="r" rtl="1"/>
            <a:r>
              <a:rPr lang="en-US" b="1" dirty="0" smtClean="0">
                <a:hlinkClick r:id="rId3"/>
              </a:rPr>
              <a:t>http://www.tse.ir</a:t>
            </a:r>
            <a:endParaRPr lang="en-US" dirty="0" smtClean="0"/>
          </a:p>
          <a:p>
            <a:pPr lvl="0" algn="r" rtl="1"/>
            <a:r>
              <a:rPr lang="fa-IR" b="1" dirty="0" smtClean="0"/>
              <a:t>مهران‌فر، محمدرضا</a:t>
            </a:r>
            <a:r>
              <a:rPr lang="en-US" b="1" dirty="0" smtClean="0"/>
              <a:t>. </a:t>
            </a:r>
            <a:r>
              <a:rPr lang="fa-IR" b="1" i="1" dirty="0" smtClean="0"/>
              <a:t>آشنایی با مفاهیم بورس اوراق بهادار</a:t>
            </a:r>
            <a:r>
              <a:rPr lang="fa-IR" b="1" dirty="0" smtClean="0"/>
              <a:t>، چاپ اول. تهران: نشر چالش، ۱۳۸۷</a:t>
            </a:r>
            <a:r>
              <a:rPr lang="en-US" b="1" dirty="0" smtClean="0"/>
              <a:t>. </a:t>
            </a:r>
            <a:r>
              <a:rPr lang="en-US" b="1" dirty="0" smtClean="0">
                <a:hlinkClick r:id="rId4"/>
              </a:rPr>
              <a:t>ISBN 978-964-2522-06-4</a:t>
            </a:r>
            <a:endParaRPr lang="en-US" dirty="0" smtClean="0"/>
          </a:p>
          <a:p>
            <a:pPr algn="r" rtl="1"/>
            <a:r>
              <a:rPr lang="fa-IR" b="1" dirty="0" smtClean="0"/>
              <a:t> دانشنامهٔ آزاد ویکی‌پدیا</a:t>
            </a:r>
          </a:p>
          <a:p>
            <a:pPr algn="r" rtl="1"/>
            <a:r>
              <a:rPr lang="en-US" dirty="0" smtClean="0"/>
              <a:t>http://www.seo.ir/</a:t>
            </a:r>
          </a:p>
          <a:p>
            <a:pPr algn="r" rtl="1"/>
            <a:endParaRPr lang="en-US" dirty="0"/>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lips.jpg"/>
          <p:cNvPicPr>
            <a:picLocks noGrp="1" noChangeAspect="1"/>
          </p:cNvPicPr>
          <p:nvPr>
            <p:ph idx="1"/>
          </p:nvPr>
        </p:nvPicPr>
        <p:blipFill>
          <a:blip r:embed="rId2" cstate="print"/>
          <a:stretch>
            <a:fillRect/>
          </a:stretch>
        </p:blipFill>
        <p:spPr>
          <a:xfrm>
            <a:off x="0" y="-142900"/>
            <a:ext cx="9144000" cy="341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itle 2"/>
          <p:cNvSpPr>
            <a:spLocks noGrp="1"/>
          </p:cNvSpPr>
          <p:nvPr>
            <p:ph type="title"/>
          </p:nvPr>
        </p:nvSpPr>
        <p:spPr>
          <a:xfrm>
            <a:off x="0" y="3276600"/>
            <a:ext cx="9144000" cy="3581400"/>
          </a:xfrm>
        </p:spPr>
        <p:txBody>
          <a:bodyPr>
            <a:normAutofit/>
          </a:bodyPr>
          <a:lstStyle/>
          <a:p>
            <a:pPr algn="ctr"/>
            <a:r>
              <a:rPr lang="fa-IR" sz="40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t>با تشکرازتوجه شما</a:t>
            </a:r>
            <a:br>
              <a:rPr lang="fa-IR" sz="40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br>
            <a:r>
              <a:rPr lang="fa-IR" sz="4000" dirty="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t>جهت دریافت مقاله فوق به وبلاگ ذیل مراجعه فرمائید.</a:t>
            </a:r>
            <a:r>
              <a:rPr sz="540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t/>
            </a:r>
            <a:br>
              <a:rPr sz="5400" smtClean="0">
                <a:solidFill>
                  <a:schemeClr val="tx1"/>
                </a:solidFill>
                <a:effectLst>
                  <a:outerShdw blurRad="38100" dist="38100" dir="2700000" algn="tl">
                    <a:srgbClr val="000000">
                      <a:alpha val="43137"/>
                    </a:srgbClr>
                  </a:outerShdw>
                  <a:reflection blurRad="6350" stA="55000" endA="300" endPos="45500" dir="5400000" sy="-100000" algn="bl" rotWithShape="0"/>
                </a:effectLst>
                <a:cs typeface="B Titr" pitchFamily="2" charset="-78"/>
              </a:rPr>
            </a:br>
            <a:r>
              <a:rPr sz="7200" smtClean="0">
                <a:solidFill>
                  <a:schemeClr val="tx1">
                    <a:lumMod val="95000"/>
                    <a:lumOff val="5000"/>
                  </a:schemeClr>
                </a:solidFill>
                <a:cs typeface="B Titr" pitchFamily="2" charset="-78"/>
              </a:rPr>
              <a:t>biilaan.blog.ir</a:t>
            </a:r>
            <a:endParaRPr lang="fa-IR" sz="5400" dirty="0">
              <a:solidFill>
                <a:schemeClr val="tx1">
                  <a:lumMod val="95000"/>
                  <a:lumOff val="5000"/>
                </a:schemeClr>
              </a:solidFill>
              <a:cs typeface="B Titr" pitchFamily="2" charset="-78"/>
            </a:endParaRPr>
          </a:p>
        </p:txBody>
      </p:sp>
    </p:spTree>
  </p:cSld>
  <p:clrMapOvr>
    <a:masterClrMapping/>
  </p:clrMapOvr>
  <p:transition spd="slow">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715000" cy="1143000"/>
          </a:xfrm>
        </p:spPr>
        <p:txBody>
          <a:bodyPr>
            <a:normAutofit fontScale="90000"/>
          </a:bodyPr>
          <a:lstStyle/>
          <a:p>
            <a:r>
              <a:rPr dirty="0" smtClean="0">
                <a:solidFill>
                  <a:srgbClr val="FFFF00"/>
                </a:solidFill>
                <a:cs typeface="B Titr" pitchFamily="2" charset="-78"/>
              </a:rPr>
              <a:t> </a:t>
            </a:r>
            <a:r>
              <a:rPr lang="fa-IR" sz="4200" dirty="0" smtClean="0">
                <a:solidFill>
                  <a:srgbClr val="FFFF00"/>
                </a:solidFill>
                <a:cs typeface="B Titr" pitchFamily="2" charset="-78"/>
              </a:rPr>
              <a:t>تاریخچه تشکیل بورس در ایران</a:t>
            </a:r>
            <a:endParaRPr lang="en-US" sz="4200" dirty="0">
              <a:solidFill>
                <a:srgbClr val="FFFF00"/>
              </a:solidFill>
              <a:cs typeface="B Titr" pitchFamily="2" charset="-78"/>
            </a:endParaRPr>
          </a:p>
        </p:txBody>
      </p:sp>
      <p:sp>
        <p:nvSpPr>
          <p:cNvPr id="3" name="Content Placeholder 2"/>
          <p:cNvSpPr>
            <a:spLocks noGrp="1"/>
          </p:cNvSpPr>
          <p:nvPr>
            <p:ph idx="1"/>
          </p:nvPr>
        </p:nvSpPr>
        <p:spPr>
          <a:xfrm>
            <a:off x="457200" y="1600200"/>
            <a:ext cx="8229600" cy="4800600"/>
          </a:xfrm>
        </p:spPr>
        <p:txBody>
          <a:bodyPr>
            <a:noAutofit/>
          </a:bodyPr>
          <a:lstStyle/>
          <a:p>
            <a:pPr algn="just" rtl="1"/>
            <a:endParaRPr lang="fa-IR" sz="2200" b="1" dirty="0" smtClean="0">
              <a:cs typeface="2  Titr" pitchFamily="2" charset="-78"/>
            </a:endParaRPr>
          </a:p>
          <a:p>
            <a:pPr algn="just" rtl="1"/>
            <a:r>
              <a:rPr lang="fa-IR" sz="2000" b="1" dirty="0" smtClean="0">
                <a:cs typeface="2  Titr" pitchFamily="2" charset="-78"/>
              </a:rPr>
              <a:t>فکر اصلی ایجاد</a:t>
            </a:r>
            <a:r>
              <a:rPr lang="en-US" sz="2000" b="1" dirty="0" smtClean="0">
                <a:cs typeface="2  Titr" pitchFamily="2" charset="-78"/>
              </a:rPr>
              <a:t> </a:t>
            </a:r>
            <a:r>
              <a:rPr lang="fa-IR" sz="2000" b="1" dirty="0" smtClean="0">
                <a:cs typeface="2  Titr" pitchFamily="2" charset="-78"/>
              </a:rPr>
              <a:t>بورس اوراق بهادار</a:t>
            </a:r>
            <a:r>
              <a:rPr lang="en-US" sz="2000" b="1" dirty="0" smtClean="0">
                <a:cs typeface="2  Titr" pitchFamily="2" charset="-78"/>
              </a:rPr>
              <a:t> </a:t>
            </a:r>
            <a:r>
              <a:rPr lang="fa-IR" sz="2000" b="1" dirty="0" smtClean="0">
                <a:cs typeface="2  Titr" pitchFamily="2" charset="-78"/>
              </a:rPr>
              <a:t>در</a:t>
            </a:r>
            <a:r>
              <a:rPr lang="en-US" sz="2000" b="1" dirty="0" smtClean="0">
                <a:cs typeface="2  Titr" pitchFamily="2" charset="-78"/>
              </a:rPr>
              <a:t> </a:t>
            </a:r>
            <a:r>
              <a:rPr lang="fa-IR" sz="2000" b="1" dirty="0" smtClean="0">
                <a:cs typeface="2  Titr" pitchFamily="2" charset="-78"/>
              </a:rPr>
              <a:t>ایران، به سال</a:t>
            </a:r>
            <a:r>
              <a:rPr lang="en-US" sz="2000" b="1" dirty="0" smtClean="0">
                <a:cs typeface="2  Titr" pitchFamily="2" charset="-78"/>
              </a:rPr>
              <a:t> </a:t>
            </a:r>
            <a:r>
              <a:rPr lang="fa-IR" sz="2000" b="1" dirty="0" smtClean="0">
                <a:cs typeface="2  Titr" pitchFamily="2" charset="-78"/>
              </a:rPr>
              <a:t>۱۳۱۵برمی‌گردد. در این سال، یک کارشناس هلندی و یک کارشناس بلژیکی به‌منظور بررسی و اقدام در مورد تهیه و تنظیم مقررات قانونی به ایران آمدند؛ اما مطالعات آن دو، با آغاز</a:t>
            </a:r>
            <a:r>
              <a:rPr lang="en-US" sz="2000" b="1" dirty="0" smtClean="0">
                <a:cs typeface="2  Titr" pitchFamily="2" charset="-78"/>
              </a:rPr>
              <a:t> </a:t>
            </a:r>
            <a:r>
              <a:rPr lang="fa-IR" sz="2000" b="1" dirty="0" smtClean="0">
                <a:cs typeface="2  Titr" pitchFamily="2" charset="-78"/>
              </a:rPr>
              <a:t>جنگ جهانی دوم</a:t>
            </a:r>
            <a:r>
              <a:rPr lang="en-US" sz="2000" b="1" dirty="0" smtClean="0">
                <a:cs typeface="2  Titr" pitchFamily="2" charset="-78"/>
              </a:rPr>
              <a:t> </a:t>
            </a:r>
            <a:r>
              <a:rPr lang="fa-IR" sz="2000" b="1" dirty="0" smtClean="0">
                <a:cs typeface="2  Titr" pitchFamily="2" charset="-78"/>
              </a:rPr>
              <a:t>متوقف شد. در سال</a:t>
            </a:r>
            <a:r>
              <a:rPr lang="en-US" sz="2000" b="1" dirty="0" smtClean="0">
                <a:cs typeface="2  Titr" pitchFamily="2" charset="-78"/>
              </a:rPr>
              <a:t> </a:t>
            </a:r>
            <a:r>
              <a:rPr lang="fa-IR" sz="2000" b="1" dirty="0" smtClean="0">
                <a:cs typeface="2  Titr" pitchFamily="2" charset="-78"/>
              </a:rPr>
              <a:t>۱۳۳۳، ماموریت تشکیل بورس اوراق بهادار به</a:t>
            </a:r>
            <a:r>
              <a:rPr lang="en-US" sz="2000" b="1" dirty="0" smtClean="0">
                <a:cs typeface="2  Titr" pitchFamily="2" charset="-78"/>
              </a:rPr>
              <a:t> </a:t>
            </a:r>
            <a:r>
              <a:rPr lang="fa-IR" sz="2000" b="1" dirty="0" smtClean="0">
                <a:cs typeface="2  Titr" pitchFamily="2" charset="-78"/>
              </a:rPr>
              <a:t>اتاق بازرگانی و صنایع و معادن،</a:t>
            </a:r>
            <a:r>
              <a:rPr lang="en-US" sz="2000" b="1" dirty="0" smtClean="0">
                <a:cs typeface="2  Titr" pitchFamily="2" charset="-78"/>
              </a:rPr>
              <a:t> </a:t>
            </a:r>
            <a:r>
              <a:rPr lang="fa-IR" sz="2000" b="1" dirty="0" smtClean="0">
                <a:cs typeface="2  Titr" pitchFamily="2" charset="-78"/>
              </a:rPr>
              <a:t>بانک مرکزی</a:t>
            </a:r>
            <a:r>
              <a:rPr lang="en-US" sz="2000" b="1" dirty="0" smtClean="0">
                <a:cs typeface="2  Titr" pitchFamily="2" charset="-78"/>
              </a:rPr>
              <a:t> </a:t>
            </a:r>
            <a:r>
              <a:rPr lang="fa-IR" sz="2000" b="1" dirty="0" smtClean="0">
                <a:cs typeface="2  Titr" pitchFamily="2" charset="-78"/>
              </a:rPr>
              <a:t>و</a:t>
            </a:r>
            <a:r>
              <a:rPr lang="en-US" sz="2000" b="1" dirty="0" smtClean="0">
                <a:cs typeface="2  Titr" pitchFamily="2" charset="-78"/>
              </a:rPr>
              <a:t> </a:t>
            </a:r>
            <a:r>
              <a:rPr lang="fa-IR" sz="2000" b="1" dirty="0" smtClean="0">
                <a:cs typeface="2  Titr" pitchFamily="2" charset="-78"/>
              </a:rPr>
              <a:t>وزارت بازرگانی</a:t>
            </a:r>
            <a:r>
              <a:rPr lang="en-US" sz="2000" b="1" dirty="0" smtClean="0">
                <a:cs typeface="2  Titr" pitchFamily="2" charset="-78"/>
              </a:rPr>
              <a:t> </a:t>
            </a:r>
            <a:r>
              <a:rPr lang="fa-IR" sz="2000" b="1" dirty="0" smtClean="0">
                <a:cs typeface="2  Titr" pitchFamily="2" charset="-78"/>
              </a:rPr>
              <a:t>محول شد. این گروه، پس از ۱۲ سال تحقیق و بررسی، در سال</a:t>
            </a:r>
            <a:r>
              <a:rPr lang="en-US" sz="2000" b="1" dirty="0" smtClean="0">
                <a:cs typeface="2  Titr" pitchFamily="2" charset="-78"/>
              </a:rPr>
              <a:t> </a:t>
            </a:r>
            <a:r>
              <a:rPr lang="fa-IR" sz="2000" b="1" dirty="0" smtClean="0">
                <a:cs typeface="2  Titr" pitchFamily="2" charset="-78"/>
              </a:rPr>
              <a:t>۱۳۴۵</a:t>
            </a:r>
            <a:r>
              <a:rPr lang="en-US" sz="2000" b="1" dirty="0" smtClean="0">
                <a:cs typeface="2  Titr" pitchFamily="2" charset="-78"/>
              </a:rPr>
              <a:t> </a:t>
            </a:r>
            <a:r>
              <a:rPr lang="fa-IR" sz="2000" b="1" dirty="0" smtClean="0">
                <a:cs typeface="2  Titr" pitchFamily="2" charset="-78"/>
              </a:rPr>
              <a:t>قانون و مقررات تشکیل بورس اوراق بهادار تهران را تهیه کردند. </a:t>
            </a:r>
            <a:endParaRPr lang="en-US" sz="2000" b="1" dirty="0" smtClean="0">
              <a:cs typeface="2  Titr" pitchFamily="2"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a:solidFill>
                  <a:srgbClr val="FFFF00"/>
                </a:solidFill>
                <a:cs typeface="B Titr" pitchFamily="2" charset="-78"/>
              </a:rPr>
              <a:t>تاریخچه تشکیل بورس در ایران</a:t>
            </a:r>
            <a:endParaRPr lang="fa-IR" sz="2400" dirty="0"/>
          </a:p>
        </p:txBody>
      </p:sp>
      <p:sp>
        <p:nvSpPr>
          <p:cNvPr id="3" name="Content Placeholder 2"/>
          <p:cNvSpPr>
            <a:spLocks noGrp="1"/>
          </p:cNvSpPr>
          <p:nvPr>
            <p:ph idx="1"/>
          </p:nvPr>
        </p:nvSpPr>
        <p:spPr/>
        <p:txBody>
          <a:bodyPr>
            <a:normAutofit/>
          </a:bodyPr>
          <a:lstStyle/>
          <a:p>
            <a:pPr algn="just" rtl="1"/>
            <a:r>
              <a:rPr lang="fa-IR" sz="2400" b="1" dirty="0" smtClean="0">
                <a:cs typeface="B Titr" pitchFamily="2" charset="-78"/>
              </a:rPr>
              <a:t>با پیروزی</a:t>
            </a:r>
            <a:r>
              <a:rPr lang="en-US" sz="2400" b="1" dirty="0" smtClean="0">
                <a:cs typeface="B Titr" pitchFamily="2" charset="-78"/>
              </a:rPr>
              <a:t> </a:t>
            </a:r>
            <a:r>
              <a:rPr lang="fa-IR" sz="2400" b="1" dirty="0" smtClean="0">
                <a:cs typeface="B Titr" pitchFamily="2" charset="-78"/>
              </a:rPr>
              <a:t>انقلاب اسلامی</a:t>
            </a:r>
            <a:r>
              <a:rPr lang="en-US" sz="2400" b="1" dirty="0" smtClean="0">
                <a:cs typeface="B Titr" pitchFamily="2" charset="-78"/>
              </a:rPr>
              <a:t> </a:t>
            </a:r>
            <a:r>
              <a:rPr lang="fa-IR" sz="2400" b="1" dirty="0" smtClean="0">
                <a:cs typeface="B Titr" pitchFamily="2" charset="-78"/>
              </a:rPr>
              <a:t>، تعداد شرکت‌های پذیرفته‌شده از ۱۰۵ شرکت، به ۵۶ شرکت در پایان سال</a:t>
            </a:r>
            <a:r>
              <a:rPr lang="en-US" sz="2400" b="1" dirty="0" smtClean="0">
                <a:cs typeface="B Titr" pitchFamily="2" charset="-78"/>
              </a:rPr>
              <a:t> </a:t>
            </a:r>
            <a:r>
              <a:rPr lang="fa-IR" sz="2400" b="1" dirty="0" smtClean="0">
                <a:cs typeface="B Titr" pitchFamily="2" charset="-78"/>
              </a:rPr>
              <a:t>۱۳۶۷</a:t>
            </a:r>
            <a:r>
              <a:rPr lang="en-US" sz="2400" b="1" dirty="0" smtClean="0">
                <a:cs typeface="B Titr" pitchFamily="2" charset="-78"/>
              </a:rPr>
              <a:t> </a:t>
            </a:r>
            <a:r>
              <a:rPr lang="fa-IR" sz="2400" b="1" dirty="0" smtClean="0">
                <a:cs typeface="B Titr" pitchFamily="2" charset="-78"/>
              </a:rPr>
              <a:t>تقلیل یافت. علت این امر، تملک بسیاری از بنگاه‌های اقتصادی توسط دولت بوده‌است. از سال ۱۳۶۸ و در چارچوب</a:t>
            </a:r>
            <a:r>
              <a:rPr lang="en-US" sz="2400" b="1" dirty="0" smtClean="0">
                <a:cs typeface="B Titr" pitchFamily="2" charset="-78"/>
              </a:rPr>
              <a:t> </a:t>
            </a:r>
            <a:r>
              <a:rPr lang="fa-IR" sz="2400" b="1" dirty="0" smtClean="0">
                <a:cs typeface="B Titr" pitchFamily="2" charset="-78"/>
              </a:rPr>
              <a:t>برنامه پنج‌ساله اول توسعه اقتصادی، اجتماعی و فرهنگی، تجدید فعالیت بورس به‌عنوان پیش‌زمینه اجرای</a:t>
            </a:r>
            <a:r>
              <a:rPr lang="en-US" sz="2400" b="1" dirty="0" smtClean="0">
                <a:cs typeface="B Titr" pitchFamily="2" charset="-78"/>
              </a:rPr>
              <a:t> </a:t>
            </a:r>
            <a:r>
              <a:rPr lang="fa-IR" sz="2400" b="1" dirty="0" smtClean="0">
                <a:cs typeface="B Titr" pitchFamily="2" charset="-78"/>
              </a:rPr>
              <a:t>خصوصی‌سازی</a:t>
            </a:r>
            <a:r>
              <a:rPr lang="en-US" sz="2400" b="1" dirty="0" smtClean="0">
                <a:cs typeface="B Titr" pitchFamily="2" charset="-78"/>
              </a:rPr>
              <a:t> </a:t>
            </a:r>
            <a:r>
              <a:rPr lang="fa-IR" sz="2400" b="1" dirty="0" smtClean="0">
                <a:cs typeface="B Titr" pitchFamily="2" charset="-78"/>
              </a:rPr>
              <a:t>آغاز گردید. </a:t>
            </a:r>
            <a:endParaRPr lang="en-US" sz="2400" b="1" dirty="0" smtClean="0">
              <a:solidFill>
                <a:schemeClr val="accent1">
                  <a:lumMod val="50000"/>
                </a:schemeClr>
              </a:solidFill>
              <a:cs typeface="B Titr" pitchFamily="2" charset="-78"/>
            </a:endParaRPr>
          </a:p>
          <a:p>
            <a:endParaRPr lang="fa-IR" dirty="0"/>
          </a:p>
        </p:txBody>
      </p:sp>
    </p:spTree>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FF00"/>
                </a:solidFill>
                <a:cs typeface="B Titr" pitchFamily="2" charset="-78"/>
              </a:rPr>
              <a:t>  اهداف کلان تشکیل بورس درایران</a:t>
            </a:r>
            <a:r>
              <a:t/>
            </a:r>
            <a:br/>
            <a:endParaRPr lang="en-US" dirty="0"/>
          </a:p>
        </p:txBody>
      </p:sp>
      <p:sp>
        <p:nvSpPr>
          <p:cNvPr id="3" name="Content Placeholder 2"/>
          <p:cNvSpPr>
            <a:spLocks noGrp="1"/>
          </p:cNvSpPr>
          <p:nvPr>
            <p:ph idx="1"/>
          </p:nvPr>
        </p:nvSpPr>
        <p:spPr/>
        <p:txBody>
          <a:bodyPr>
            <a:normAutofit/>
          </a:bodyPr>
          <a:lstStyle/>
          <a:p>
            <a:pPr lvl="0" algn="just" rtl="1"/>
            <a:r>
              <a:rPr lang="fa-IR" sz="2400" b="1" dirty="0" smtClean="0">
                <a:cs typeface="B Titr" pitchFamily="2" charset="-78"/>
              </a:rPr>
              <a:t>ارتقای سهم بازار سرمایه در تأمین مالی فعالیت‌های مولد اقتصادی</a:t>
            </a:r>
            <a:endParaRPr lang="en-US" sz="2400" dirty="0" smtClean="0">
              <a:cs typeface="B Titr" pitchFamily="2" charset="-78"/>
            </a:endParaRPr>
          </a:p>
          <a:p>
            <a:pPr lvl="0" algn="just" rtl="1"/>
            <a:r>
              <a:rPr lang="fa-IR" sz="2400" b="1" dirty="0" smtClean="0">
                <a:cs typeface="B Titr" pitchFamily="2" charset="-78"/>
              </a:rPr>
              <a:t>به‌کارگیری مقررات و رویه‌های مؤثر برای حفظ سلامت بازار و رعایت حقوق سهامداران</a:t>
            </a:r>
            <a:endParaRPr lang="en-US" sz="2400" dirty="0" smtClean="0">
              <a:cs typeface="B Titr" pitchFamily="2" charset="-78"/>
            </a:endParaRPr>
          </a:p>
          <a:p>
            <a:pPr lvl="0" algn="just" rtl="1"/>
            <a:r>
              <a:rPr lang="fa-IR" sz="2400" b="1" dirty="0" smtClean="0">
                <a:cs typeface="B Titr" pitchFamily="2" charset="-78"/>
              </a:rPr>
              <a:t>تعمیق و گسترش بازار با بهره‌گیری از فناوری و فرایندهای به‌روز و کارآمد</a:t>
            </a:r>
            <a:endParaRPr lang="en-US" sz="2400" dirty="0" smtClean="0">
              <a:cs typeface="B Titr" pitchFamily="2" charset="-78"/>
            </a:endParaRPr>
          </a:p>
          <a:p>
            <a:pPr lvl="0" algn="just" rtl="1"/>
            <a:r>
              <a:rPr lang="fa-IR" sz="2400" b="1" dirty="0" smtClean="0">
                <a:cs typeface="B Titr" pitchFamily="2" charset="-78"/>
              </a:rPr>
              <a:t>توسعه دانش مالی و گسترش فرهنگ سرمایه‌گذاری و سهامداری در </a:t>
            </a:r>
            <a:r>
              <a:rPr lang="fa-IR" sz="2400" b="1" dirty="0" smtClean="0">
                <a:cs typeface="B Titr" pitchFamily="2" charset="-78"/>
              </a:rPr>
              <a:t>کشور</a:t>
            </a:r>
          </a:p>
          <a:p>
            <a:pPr lvl="0" algn="just" rtl="1"/>
            <a:r>
              <a:rPr lang="fa-IR" sz="2400" b="1" dirty="0" smtClean="0">
                <a:cs typeface="B Titr" pitchFamily="2" charset="-78"/>
              </a:rPr>
              <a:t>....</a:t>
            </a:r>
            <a:endParaRPr lang="en-US" sz="2400" dirty="0" smtClean="0">
              <a:cs typeface="B Titr" pitchFamily="2" charset="-78"/>
            </a:endParaRPr>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چارت بورس</a:t>
            </a:r>
            <a:r>
              <a:t>  </a:t>
            </a:r>
            <a:endParaRPr lang="en-US" dirty="0"/>
          </a:p>
        </p:txBody>
      </p:sp>
      <p:pic>
        <p:nvPicPr>
          <p:cNvPr id="4" name="Content Placeholder 3" descr="http://www.tse.ir/cms/portals/1/Pics/untitled.bmp"/>
          <p:cNvPicPr>
            <a:picLocks noGrp="1"/>
          </p:cNvPicPr>
          <p:nvPr>
            <p:ph idx="1"/>
          </p:nvPr>
        </p:nvPicPr>
        <p:blipFill>
          <a:blip r:embed="rId2" cstate="print"/>
          <a:srcRect/>
          <a:stretch>
            <a:fillRect/>
          </a:stretch>
        </p:blipFill>
        <p:spPr bwMode="auto">
          <a:xfrm>
            <a:off x="1143000" y="1524000"/>
            <a:ext cx="6934200" cy="48006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FF00"/>
                </a:solidFill>
                <a:cs typeface="B Titr" pitchFamily="2" charset="-78"/>
              </a:rPr>
              <a:t>سازمان بورس اوراق بهادار </a:t>
            </a:r>
            <a:endParaRPr lang="en-US" dirty="0">
              <a:solidFill>
                <a:srgbClr val="FFFF00"/>
              </a:solidFill>
              <a:cs typeface="B Titr" pitchFamily="2" charset="-78"/>
            </a:endParaRPr>
          </a:p>
        </p:txBody>
      </p:sp>
      <p:pic>
        <p:nvPicPr>
          <p:cNvPr id="4" name="Content Placeholder 3" descr="Seo logo.jpeg"/>
          <p:cNvPicPr>
            <a:picLocks noGrp="1"/>
          </p:cNvPicPr>
          <p:nvPr>
            <p:ph idx="1"/>
          </p:nvPr>
        </p:nvPicPr>
        <p:blipFill>
          <a:blip r:embed="rId2" cstate="print"/>
          <a:srcRect/>
          <a:stretch>
            <a:fillRect/>
          </a:stretch>
        </p:blipFill>
        <p:spPr bwMode="auto">
          <a:xfrm>
            <a:off x="1295400" y="1447800"/>
            <a:ext cx="6553200" cy="5181600"/>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PresentationPro_WesternHemispher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DD60D30-713E-453E-94E8-1A13EB413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PresentationPro_WesternHemisphere</Template>
  <TotalTime>0</TotalTime>
  <Words>991</Words>
  <Application>Microsoft Office PowerPoint</Application>
  <PresentationFormat>On-screen Show (4:3)</PresentationFormat>
  <Paragraphs>144</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PresentationPro_WesternHemisphere</vt:lpstr>
      <vt:lpstr>به نام خدا</vt:lpstr>
      <vt:lpstr>مقدمه</vt:lpstr>
      <vt:lpstr>تعریف بورس اوراق بهادار</vt:lpstr>
      <vt:lpstr> تاریخچه تشکیل بورس در جهان</vt:lpstr>
      <vt:lpstr> تاریخچه تشکیل بورس در ایران</vt:lpstr>
      <vt:lpstr>تاریخچه تشکیل بورس در ایران</vt:lpstr>
      <vt:lpstr>  اهداف کلان تشکیل بورس درایران </vt:lpstr>
      <vt:lpstr>چارت بورس  </vt:lpstr>
      <vt:lpstr>سازمان بورس اوراق بهادار </vt:lpstr>
      <vt:lpstr>سازمان بورس اوراق بهادار </vt:lpstr>
      <vt:lpstr>Slide 11</vt:lpstr>
      <vt:lpstr>شركت بورس اوراق بهادار تهران </vt:lpstr>
      <vt:lpstr>بورس کالا</vt:lpstr>
      <vt:lpstr>بورس کالا</vt:lpstr>
      <vt:lpstr>فرابورس</vt:lpstr>
      <vt:lpstr>فرابورس</vt:lpstr>
      <vt:lpstr> تفاوت‌های فرابورس ایران با بورس اوراق بهادار تهران </vt:lpstr>
      <vt:lpstr>تفاوت‌های فرابورس ایران با بورس اوراق بهادار تهران</vt:lpstr>
      <vt:lpstr>تفاوت‌های فرابورس ایران با بورس اوراق بهادار تهران</vt:lpstr>
      <vt:lpstr>مزایای پذیرش شرکت‌ها در فرابورس </vt:lpstr>
      <vt:lpstr>شرکت سپرده‎گذاری مرکزی اوراق بهادار  و تسویه وجوه</vt:lpstr>
      <vt:lpstr>شرکت سپرده‎گذاری مرکزی اوراق بهادار  و تسویه وجوه </vt:lpstr>
      <vt:lpstr>شبکه کدال</vt:lpstr>
      <vt:lpstr>شبکه کدال</vt:lpstr>
      <vt:lpstr>تالار مجازی بورس ایران </vt:lpstr>
      <vt:lpstr>تالار مجازی بورس ایران</vt:lpstr>
      <vt:lpstr>تالار مجازی بورس ایران</vt:lpstr>
      <vt:lpstr>کارگزاری</vt:lpstr>
      <vt:lpstr>شرکت سهامی</vt:lpstr>
      <vt:lpstr>نماد شرکت </vt:lpstr>
      <vt:lpstr>  شاخص كل قیمت</vt:lpstr>
      <vt:lpstr>ساعت انجام معاملات در بورس</vt:lpstr>
      <vt:lpstr>4 بورس مشهور جهان</vt:lpstr>
      <vt:lpstr>بورس نیویورک </vt:lpstr>
      <vt:lpstr>نزدک</vt:lpstr>
      <vt:lpstr>بورس لندن</vt:lpstr>
      <vt:lpstr>بورس تهران</vt:lpstr>
      <vt:lpstr>مقایسه بورس اوراق بهادار تهران و سایر بورس های جهان</vt:lpstr>
      <vt:lpstr>مقایسه بورس اوراق بهادار تهران و سایر بورس های جهان</vt:lpstr>
      <vt:lpstr>نتیجه گیری</vt:lpstr>
      <vt:lpstr>منابع</vt:lpstr>
      <vt:lpstr>با تشکرازتوجه شما جهت دریافت مقاله فوق به وبلاگ ذیل مراجعه فرمائید. biilaan.blog.ir</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2010-11-08T07:01:30Z</dcterms:created>
  <dcterms:modified xsi:type="dcterms:W3CDTF">2014-03-02T09:45:32Z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TC010241394</vt:lpwstr>
  </property>
</Properties>
</file>