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32" r:id="rId2"/>
    <p:sldMasterId id="2147483777" r:id="rId3"/>
  </p:sldMasterIdLst>
  <p:notesMasterIdLst>
    <p:notesMasterId r:id="rId17"/>
  </p:notesMasterIdLst>
  <p:handoutMasterIdLst>
    <p:handoutMasterId r:id="rId18"/>
  </p:handoutMasterIdLst>
  <p:sldIdLst>
    <p:sldId id="256" r:id="rId4"/>
    <p:sldId id="357" r:id="rId5"/>
    <p:sldId id="358" r:id="rId6"/>
    <p:sldId id="392" r:id="rId7"/>
    <p:sldId id="391" r:id="rId8"/>
    <p:sldId id="359" r:id="rId9"/>
    <p:sldId id="379" r:id="rId10"/>
    <p:sldId id="390" r:id="rId11"/>
    <p:sldId id="360" r:id="rId12"/>
    <p:sldId id="380" r:id="rId13"/>
    <p:sldId id="362" r:id="rId14"/>
    <p:sldId id="363" r:id="rId15"/>
    <p:sldId id="381" r:id="rId16"/>
  </p:sldIdLst>
  <p:sldSz cx="9144000" cy="6858000" type="screen4x3"/>
  <p:notesSz cx="7099300" cy="10234613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65385" autoAdjust="0"/>
    <p:restoredTop sz="86477" autoAdjust="0"/>
  </p:normalViewPr>
  <p:slideViewPr>
    <p:cSldViewPr>
      <p:cViewPr>
        <p:scale>
          <a:sx n="75" d="100"/>
          <a:sy n="75" d="100"/>
        </p:scale>
        <p:origin x="-111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433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340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AB3D62-029A-4827-9480-4508C119C91C}" type="datetimeFigureOut">
              <a:rPr lang="en-US"/>
              <a:pPr>
                <a:defRPr/>
              </a:pPr>
              <a:t>4/20/2014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BE222F-EB2A-40B9-B5DA-4F2093BE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EAAA2-8DB3-4683-B13E-BF9F51752E65}" type="datetimeFigureOut">
              <a:rPr lang="en-US" smtClean="0"/>
              <a:pPr/>
              <a:t>4/20/2014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053F2-9E7B-445D-99B4-A694084F90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54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CFCB6-DE4A-4051-985A-C24446A9453F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9A32-6239-43FD-9090-889D9E30009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BB35-0E1C-4053-A70E-7C77F3ABDD82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1FC4-210E-4ECE-9482-50AEB77BE03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32A1A-243E-4F28-BFA7-157FC4ECA5E0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6687-3507-4215-9DEA-E8B74E7C604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D5C60-62C2-4A2E-A56E-D05294A38958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8C93AA-3241-4BF0-BAB5-82DF086F125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2pPr>
              <a:defRPr>
                <a:cs typeface="B Mitra" pitchFamily="2" charset="-78"/>
              </a:defRPr>
            </a:lvl2pPr>
            <a:lvl3pPr>
              <a:defRPr>
                <a:cs typeface="B Mitra" pitchFamily="2" charset="-78"/>
              </a:defRPr>
            </a:lvl3pPr>
            <a:lvl4pPr>
              <a:defRPr>
                <a:cs typeface="B Mitra" pitchFamily="2" charset="-78"/>
              </a:defRPr>
            </a:lvl4pPr>
            <a:lvl5pPr>
              <a:defRPr>
                <a:cs typeface="B Mitra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17F00-8128-4920-BE88-83877BB73414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2FA3D-EC14-44E3-9E59-1E4F822D20B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FF6BB-FF2A-49F6-B05E-F792909FBE90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D6F3A15-8646-411F-8B8E-604138C14FF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6D58-5BFA-48FC-814F-BD5D29ED5F59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1B01-E24B-453B-9C49-FF9D4D8AB2A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F5FA-FED8-44C0-999F-16FDAA2C5A1F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C2412E5-EA6C-4506-9647-19F8ABCAB78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C547-7826-4A6F-AA94-6BADD49D0C6B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875A4-BB92-45D5-A7BA-1068E6D425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78882-93F6-4649-BC35-0E525C12B209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2099D5-981E-4608-B6BB-0E8EDC0AF5E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D768467-859D-4A2B-8045-646CB4F6B41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45423-8DD1-497E-91DF-24ED645F9386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8AFC-F415-49A8-9E51-9532FBEBC855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9FC86-38C8-4092-B7D0-C307871B79E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8B9D-429A-4A85-B3D0-9043A6C0944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68996-A14E-483E-86F5-EBC53A7AE7B1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92A7-71FC-439E-A736-E5A16D5EBD96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48C7-9BED-4D29-AD72-72EDCC01CA5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59731-19D6-4405-85EE-197D658578C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D0DF-6853-4B25-ACAA-AB23318C08D6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D07F-2E6D-416B-A1B0-E717465FA999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052D-A91A-4C15-A77E-68AEBE0553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62491-3755-4012-84DD-072A3D5C9CA6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7A9D7-2454-4397-AD34-4DCB92B55D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597E-17B9-4A2E-A79D-9A1B96FC9C5A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2A91-DBC6-480C-B777-E54DF82649F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5D00A-9F4B-40E0-92D1-41EC001F5944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56B3C-EB88-47CE-B083-842AE77F39E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2411-F41C-43A7-A612-1625394162F2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8D41B-FEF6-4E02-84A0-86005F71D2D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EB4C-8912-4518-952E-A0AD60A5E063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DAA8-504D-4623-93A6-44572FEAC46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9154-982F-4937-858A-742CD35B3A6D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14D4-3ED2-416E-9042-DD904AA6A72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D200-2D4A-4734-BB8D-B429D15C1A74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6669-D82A-4F80-A30A-60D12F716E0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A3126-0543-4B85-95C1-C79E3FFCE2FE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63D2-2754-4BE6-9872-E7CA111FE10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7187-417E-4426-9AF4-E88F64F01DEC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660D-2C66-4966-BE39-7DAF8785A7D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B466-AE08-4786-8BC7-887E225D2758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7C4B-5E9C-493E-9DEC-546A98A96D8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0861E-CAA0-4A9B-90D6-3C84619849E8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DBAA8-D4CE-4277-9691-60F71A565F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6463-5150-4950-B585-03476A8ED5E9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BD779-BCFE-45C8-9734-E2AA55C9E7F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C419-0825-4463-8286-E09ACD3FCF5E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8E86F-E600-4C68-BA80-2ABE82CABF3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3988C-4D5E-4739-823C-29514D16F30E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3C2-E3D2-434D-A486-3AE55AAED1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E03D-031D-47D1-A8F5-0659231E0B42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EB1C3-50F3-4ADF-A401-9A064CDACF7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BEE66-4C0B-456F-9EDC-FA702AAAB9C5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09D7-D5BC-4AB1-B861-6C401966C7B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7CD8D-D002-448F-B8AA-E93BAC514E8D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F01E3-0652-4C0F-9C07-7E9A8785CE2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6C9AE5-B582-486D-9E2B-A10CBEB60AD9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28006-929E-423F-9EDD-76351C89696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45" r:id="rId6"/>
    <p:sldLayoutId id="2147485346" r:id="rId7"/>
    <p:sldLayoutId id="2147485347" r:id="rId8"/>
    <p:sldLayoutId id="2147485348" r:id="rId9"/>
    <p:sldLayoutId id="2147485349" r:id="rId10"/>
    <p:sldLayoutId id="2147485350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1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8A860B-4C2A-44D7-9A25-5AF12E4A6F82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F24EDA-9075-4904-BA77-350FA0CEE78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206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6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62" r:id="rId1"/>
    <p:sldLayoutId id="2147485363" r:id="rId2"/>
    <p:sldLayoutId id="2147485364" r:id="rId3"/>
    <p:sldLayoutId id="2147485365" r:id="rId4"/>
    <p:sldLayoutId id="2147485366" r:id="rId5"/>
    <p:sldLayoutId id="2147485367" r:id="rId6"/>
    <p:sldLayoutId id="2147485368" r:id="rId7"/>
    <p:sldLayoutId id="2147485369" r:id="rId8"/>
    <p:sldLayoutId id="2147485370" r:id="rId9"/>
    <p:sldLayoutId id="2147485371" r:id="rId10"/>
    <p:sldLayoutId id="2147485372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en-US" sz="3300" kern="1200" dirty="0" smtClean="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8F0704-34C7-4EA8-A027-757F59AEC79D}" type="datetimeFigureOut">
              <a:rPr lang="fa-IR"/>
              <a:pPr>
                <a:defRPr/>
              </a:pPr>
              <a:t>06/20/1435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849574-6EE2-49A2-AC81-94EE8B922AC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1" r:id="rId1"/>
    <p:sldLayoutId id="2147485352" r:id="rId2"/>
    <p:sldLayoutId id="2147485353" r:id="rId3"/>
    <p:sldLayoutId id="2147485354" r:id="rId4"/>
    <p:sldLayoutId id="2147485355" r:id="rId5"/>
    <p:sldLayoutId id="2147485356" r:id="rId6"/>
    <p:sldLayoutId id="2147485357" r:id="rId7"/>
    <p:sldLayoutId id="2147485358" r:id="rId8"/>
    <p:sldLayoutId id="2147485359" r:id="rId9"/>
    <p:sldLayoutId id="2147485360" r:id="rId10"/>
    <p:sldLayoutId id="214748536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2819400"/>
            <a:ext cx="6415087" cy="28241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dirty="0" smtClean="0">
                <a:solidFill>
                  <a:srgbClr val="0070C0"/>
                </a:solidFill>
                <a:cs typeface="B Yekan" pitchFamily="2" charset="-78"/>
              </a:rPr>
              <a:t>ظهور اسلام و تمدن اسلامي</a:t>
            </a:r>
            <a:endParaRPr lang="fa-IR" sz="2800" dirty="0" smtClean="0">
              <a:solidFill>
                <a:srgbClr val="0070C0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ویرایش: ارديبهشت 1393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400" dirty="0" smtClean="0">
              <a:solidFill>
                <a:srgbClr val="250B55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400" dirty="0" smtClean="0">
              <a:solidFill>
                <a:srgbClr val="250B55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دکتر محمد جواد شريف زاده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دانشگاه امام صادق (ع)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dirty="0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368425"/>
          </a:xfrm>
        </p:spPr>
        <p:txBody>
          <a:bodyPr/>
          <a:lstStyle/>
          <a:p>
            <a:r>
              <a:rPr lang="fa-IR" sz="4800" b="1" dirty="0" smtClean="0">
                <a:solidFill>
                  <a:srgbClr val="FF0000"/>
                </a:solidFill>
              </a:rPr>
              <a:t>اقتصاد در تمدن اسلامي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1" dirty="0"/>
              <a:t>اقتصاد مسلمانان در عصر حكومت امام علي عليه </a:t>
            </a:r>
            <a:r>
              <a:rPr lang="fa-IR" sz="3200" b="1" dirty="0" smtClean="0"/>
              <a:t>السلام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400" dirty="0" smtClean="0"/>
              <a:t>امام علیه السلام پس از قبول خلافت سیاست خلفای پیشین را در توزیع ثروت و نیز توزیع مناصب و موقعیت های سیاسی نادرست خواندند و تلاش گسترده ای را برای اصلاح آن آغاز نمودند.</a:t>
            </a:r>
          </a:p>
          <a:p>
            <a:r>
              <a:rPr lang="fa-IR" sz="2400" dirty="0" smtClean="0"/>
              <a:t>مخالفت صاحبان مقام و ثروت با رویکرد امام علیه السلام زمینه ساز اولین جنگ های بزرگ و طولانی در میان مسلمانان شد.</a:t>
            </a:r>
          </a:p>
          <a:p>
            <a:r>
              <a:rPr lang="fa-IR" sz="2400" dirty="0" smtClean="0"/>
              <a:t>ترور امام علیه السلام و شهادت زودهنگام ایشان موجب شد اقدامات ایشان ناتمام بماند.</a:t>
            </a:r>
          </a:p>
          <a:p>
            <a:r>
              <a:rPr lang="fa-IR" sz="2400" dirty="0" smtClean="0"/>
              <a:t>با این حال وضعیت معیشتی مسلمانان در زمان امام علیه السلام سامان مناسبی یافت. چنان که فرمودند: </a:t>
            </a:r>
            <a:r>
              <a:rPr lang="ar-SA" sz="2400" dirty="0" smtClean="0"/>
              <a:t>ما </a:t>
            </a:r>
            <a:r>
              <a:rPr lang="ar-SA" sz="2400" dirty="0"/>
              <a:t>أصبَحَ بالكوفةِ أحَدٌ و إن أدناهُم منزلةً إلا لِيأكُلَ الْبُرَّ وَ يَجلسُ فِى الظّلِ و يَشرِبُ مِنْ ماءِ الْفُراتِ</a:t>
            </a:r>
            <a:r>
              <a:rPr lang="ar-SA" sz="2400" dirty="0" smtClean="0"/>
              <a:t>»؛</a:t>
            </a:r>
            <a:r>
              <a:rPr lang="fa-IR" sz="2400" dirty="0" smtClean="0"/>
              <a:t> </a:t>
            </a:r>
            <a:r>
              <a:rPr lang="ar-SA" sz="2400" dirty="0" smtClean="0"/>
              <a:t>احدى </a:t>
            </a:r>
            <a:r>
              <a:rPr lang="ar-SA" sz="2400" dirty="0"/>
              <a:t>در كوفه نيست ـ هرچند از پايين‌ترين طبقه مردم باشد ـ مگر اينكه گندم مى‌خورد، در سايه </a:t>
            </a:r>
            <a:r>
              <a:rPr lang="ar-SA" sz="2400" dirty="0" smtClean="0"/>
              <a:t>مى‌نشيند</a:t>
            </a:r>
            <a:r>
              <a:rPr lang="fa-IR" sz="2400" dirty="0" smtClean="0"/>
              <a:t> </a:t>
            </a:r>
            <a:r>
              <a:rPr lang="ar-SA" sz="2400" dirty="0" smtClean="0"/>
              <a:t>و </a:t>
            </a:r>
            <a:r>
              <a:rPr lang="ar-SA" sz="2400" dirty="0"/>
              <a:t>از آب فرات مى‌نوشد</a:t>
            </a:r>
            <a:r>
              <a:rPr lang="en-US" dirty="0"/>
              <a:t> </a:t>
            </a:r>
            <a:r>
              <a:rPr lang="fa-I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35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 </a:t>
            </a:r>
            <a:r>
              <a:rPr lang="fa-IR" b="1" dirty="0"/>
              <a:t>اقتصاد مسلمانان در عصر بني </a:t>
            </a:r>
            <a:r>
              <a:rPr lang="fa-IR" b="1" dirty="0" smtClean="0"/>
              <a:t>اميه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dirty="0" smtClean="0"/>
              <a:t>در اين دوران خلافت شرعي به طور رسمي به سلطنت تبديل شد.</a:t>
            </a:r>
          </a:p>
          <a:p>
            <a:r>
              <a:rPr lang="fa-IR" sz="2800" dirty="0" smtClean="0"/>
              <a:t>منع کتابت حديث و </a:t>
            </a:r>
            <a:r>
              <a:rPr lang="fa-IR" sz="2800" dirty="0"/>
              <a:t>جانبداري از فرهنگ و ارزش هاي </a:t>
            </a:r>
            <a:r>
              <a:rPr lang="fa-IR" sz="2800" dirty="0" smtClean="0"/>
              <a:t>جاهلي در </a:t>
            </a:r>
            <a:r>
              <a:rPr lang="fa-IR" sz="2800" dirty="0"/>
              <a:t>اين دوران </a:t>
            </a:r>
          </a:p>
          <a:p>
            <a:pPr marL="0" indent="0">
              <a:buNone/>
            </a:pPr>
            <a:r>
              <a:rPr lang="fa-IR" sz="2800" dirty="0" smtClean="0"/>
              <a:t> مانع رشد علمي مسلمانان بود.</a:t>
            </a:r>
          </a:p>
          <a:p>
            <a:pPr lvl="0"/>
            <a:r>
              <a:rPr lang="fa-IR" sz="2800" dirty="0" smtClean="0"/>
              <a:t>در عصر اموي فتوحات ادامه يافت و تثبيت پيروزي هاي عصر خلفا در دستور کار قرار گرفت.</a:t>
            </a:r>
            <a:endParaRPr lang="en-US" sz="2800" dirty="0" smtClean="0"/>
          </a:p>
          <a:p>
            <a:pPr lvl="0"/>
            <a:r>
              <a:rPr lang="fa-IR" sz="2800" dirty="0" smtClean="0"/>
              <a:t>ضرب سكه و عربي شدن ديوان از اتفاقات مهم نيمه دوم قرن اول هجري بود.</a:t>
            </a:r>
            <a:endParaRPr lang="en-US" sz="2800" dirty="0" smtClean="0"/>
          </a:p>
          <a:p>
            <a:pPr lvl="0"/>
            <a:r>
              <a:rPr lang="fa-IR" sz="2800" dirty="0" smtClean="0"/>
              <a:t>بي رونقي بازارهاي موسمي جاهليت و تعطيلي آنها در ديگر حوادث قابل اشاره عصر اموي است.</a:t>
            </a:r>
            <a:endParaRPr lang="en-US" sz="2800" dirty="0" smtClean="0"/>
          </a:p>
          <a:p>
            <a:pPr lvl="0"/>
            <a:r>
              <a:rPr lang="fa-IR" sz="2800" dirty="0" smtClean="0"/>
              <a:t>رونق بازارهاي شهري مانند بازار مربد در بصره از همين دوران آغاز شد.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1" dirty="0"/>
              <a:t>اقتصاد مسلمانان در عصر </a:t>
            </a:r>
            <a:r>
              <a:rPr lang="fa-IR" sz="3200" b="1" dirty="0" smtClean="0"/>
              <a:t>عباسیان و فاطميان -1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dirty="0" smtClean="0"/>
              <a:t>حکومت بنی عباس در سال 132 هجري آغاز شد و به طور رسمي تا 656 ادامه يافت.</a:t>
            </a:r>
          </a:p>
          <a:p>
            <a:r>
              <a:rPr lang="fa-IR" sz="2800" dirty="0" smtClean="0"/>
              <a:t>البته حکومت عباسی نتوانست بر همه قلمرو اسلامی تسلط پیدا کند به گونه ای که تقریباً همزمان با آنان فاطمیان در مصر و امویان در اندلس خلافت بر پا کردند.</a:t>
            </a:r>
          </a:p>
          <a:p>
            <a:r>
              <a:rPr lang="fa-IR" sz="2800" dirty="0" smtClean="0"/>
              <a:t>مهم ترين حوادث اجتماعي – اقتصادي اين دوران عبارتند از:</a:t>
            </a:r>
          </a:p>
          <a:p>
            <a:pPr lvl="1"/>
            <a:r>
              <a:rPr lang="fa-IR" sz="2600" dirty="0" smtClean="0"/>
              <a:t>تاسيس بغداد و چند شهر مهم ديگر </a:t>
            </a:r>
            <a:endParaRPr lang="en-US" sz="2600" dirty="0" smtClean="0"/>
          </a:p>
          <a:p>
            <a:pPr lvl="1"/>
            <a:r>
              <a:rPr lang="fa-IR" sz="2600" dirty="0" smtClean="0"/>
              <a:t>كتابت حديث</a:t>
            </a:r>
          </a:p>
          <a:p>
            <a:pPr lvl="1"/>
            <a:r>
              <a:rPr lang="fa-IR" sz="2600" dirty="0"/>
              <a:t>تثبيت مذاهب فقهي اربعه </a:t>
            </a:r>
            <a:r>
              <a:rPr lang="fa-IR" sz="2600" dirty="0" smtClean="0"/>
              <a:t>و تاليف کتب فقهي به عنوان قوانين مکتوب در جامعه اسلامي </a:t>
            </a:r>
            <a:endParaRPr lang="fa-IR" sz="2600" dirty="0"/>
          </a:p>
          <a:p>
            <a:pPr lvl="1"/>
            <a:r>
              <a:rPr lang="fa-IR" sz="2600" dirty="0" smtClean="0"/>
              <a:t>نهضت ترجمه</a:t>
            </a:r>
            <a:endParaRPr lang="en-US" sz="26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1" dirty="0"/>
              <a:t>اقتصاد مسلمانان در عصر </a:t>
            </a:r>
            <a:r>
              <a:rPr lang="fa-IR" sz="3200" b="1" dirty="0" smtClean="0"/>
              <a:t>عباسیان و </a:t>
            </a:r>
            <a:r>
              <a:rPr lang="fa-IR" sz="3200" b="1" dirty="0"/>
              <a:t>فاطميان </a:t>
            </a:r>
            <a:r>
              <a:rPr lang="fa-IR" sz="3200" b="1" dirty="0" smtClean="0"/>
              <a:t>-2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dirty="0" smtClean="0"/>
              <a:t>برخی دیگر از مهم </a:t>
            </a:r>
            <a:r>
              <a:rPr lang="fa-IR" sz="2800" dirty="0"/>
              <a:t>ترين حوادث اجتماعي – اقتصادي اين </a:t>
            </a:r>
            <a:r>
              <a:rPr lang="fa-IR" sz="2800" dirty="0" smtClean="0"/>
              <a:t>دوران:</a:t>
            </a:r>
            <a:endParaRPr lang="fa-IR" sz="2800" dirty="0"/>
          </a:p>
          <a:p>
            <a:pPr lvl="1"/>
            <a:r>
              <a:rPr lang="fa-IR" sz="2600" dirty="0" smtClean="0"/>
              <a:t>گسترش </a:t>
            </a:r>
            <a:r>
              <a:rPr lang="fa-IR" sz="2600" dirty="0"/>
              <a:t>مدارس علمي و تاسيس نظاميه­ها</a:t>
            </a:r>
          </a:p>
          <a:p>
            <a:pPr lvl="1"/>
            <a:r>
              <a:rPr lang="fa-IR" sz="2600" dirty="0"/>
              <a:t>دستاوردهاي علمي قابل توجه</a:t>
            </a:r>
            <a:endParaRPr lang="en-US" sz="2600" dirty="0"/>
          </a:p>
          <a:p>
            <a:pPr lvl="1"/>
            <a:r>
              <a:rPr lang="fa-IR" sz="2600" dirty="0" smtClean="0"/>
              <a:t>شتاب </a:t>
            </a:r>
            <a:r>
              <a:rPr lang="fa-IR" sz="2600" dirty="0"/>
              <a:t>تجارت و اوج گرفتن اقتصاد مسلمانان: اوج شکوفايي اقتصادي تمدن اسلامي در بخش هايي از اين </a:t>
            </a:r>
            <a:r>
              <a:rPr lang="fa-IR" sz="2600" dirty="0" smtClean="0"/>
              <a:t>دوره به ویژه قرن چهارم بوده </a:t>
            </a:r>
            <a:r>
              <a:rPr lang="fa-IR" sz="2600" dirty="0"/>
              <a:t>است.</a:t>
            </a:r>
          </a:p>
          <a:p>
            <a:pPr lvl="1"/>
            <a:r>
              <a:rPr lang="fa-IR" sz="2600" dirty="0"/>
              <a:t>ضعف سياسي دستگاه خلافت عباسي از آغاز قرن چهارم</a:t>
            </a:r>
          </a:p>
          <a:p>
            <a:pPr lvl="1"/>
            <a:r>
              <a:rPr lang="fa-IR" sz="2600" dirty="0"/>
              <a:t>ظهور اميران بزرگ غير عرب (آل بويه؛‌ غزنويان و سلجوقيان)</a:t>
            </a:r>
          </a:p>
          <a:p>
            <a:pPr lvl="1"/>
            <a:r>
              <a:rPr lang="fa-IR" sz="2600" dirty="0"/>
              <a:t>جنگ هاي صليبي</a:t>
            </a:r>
          </a:p>
          <a:p>
            <a:pPr lvl="1"/>
            <a:r>
              <a:rPr lang="fa-IR" sz="2600" dirty="0"/>
              <a:t>حمله مغول و افول تمدن اسلامي</a:t>
            </a:r>
            <a:endParaRPr lang="en-US" sz="26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93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سوالات آغازين</a:t>
            </a:r>
            <a:endParaRPr lang="fa-IR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lvl="0"/>
            <a:r>
              <a:rPr lang="fa-IR" sz="2800" dirty="0" smtClean="0"/>
              <a:t>تمدن اسلامی چگونه تولد یافت و مهم ترین تحولات اقتصادی آن چه بود؟</a:t>
            </a:r>
          </a:p>
          <a:p>
            <a:pPr lvl="0"/>
            <a:r>
              <a:rPr lang="fa-IR" sz="2800" dirty="0" smtClean="0"/>
              <a:t>مهم ترين ويژگي هاي اقتصاد در صدر اسلام و تمدن اسلامی چه بود؟</a:t>
            </a:r>
            <a:endParaRPr lang="en-US" sz="2800" dirty="0" smtClean="0"/>
          </a:p>
          <a:p>
            <a:r>
              <a:rPr lang="fa-IR" sz="2800" dirty="0"/>
              <a:t>آيا مسلمانان توانستند نظام اقتصادي شكوفايي را ايجاد كنند؟ دلایل تایید کننده این شکوفایی کدام است؟</a:t>
            </a:r>
          </a:p>
          <a:p>
            <a:pPr lvl="0"/>
            <a:r>
              <a:rPr lang="fa-IR" sz="2800" dirty="0" smtClean="0"/>
              <a:t>چه علل و عواملي باعث شد نظام اقتصادي مسلمانان با ركود و انحطاط مواجه شود؟ آيا اين عوامل قابل پيشگيري نبود؟</a:t>
            </a:r>
            <a:endParaRPr lang="en-US" sz="2800" dirty="0" smtClean="0"/>
          </a:p>
          <a:p>
            <a:pPr>
              <a:defRPr/>
            </a:pPr>
            <a:endParaRPr lang="fa-IR" sz="2800" dirty="0" smtClean="0"/>
          </a:p>
          <a:p>
            <a:pPr>
              <a:defRPr/>
            </a:pP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1" dirty="0" smtClean="0"/>
              <a:t>جغرافياي طبيعي و انساني </a:t>
            </a:r>
            <a:r>
              <a:rPr lang="fa-IR" sz="3200" b="1" dirty="0" smtClean="0"/>
              <a:t>شبه جزيره عربي پيش از </a:t>
            </a:r>
            <a:r>
              <a:rPr lang="fa-IR" sz="3200" b="1" dirty="0" smtClean="0"/>
              <a:t>اسلام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a-IR" sz="2600" dirty="0" smtClean="0"/>
              <a:t>اسلام در قرن هشتم ميلادي (يعني زماني که اروپا در دوران فئوداليسم بود) در شبه جزيره عربستان ظهور يافت.</a:t>
            </a:r>
          </a:p>
          <a:p>
            <a:r>
              <a:rPr lang="fa-IR" sz="2600" dirty="0" smtClean="0">
                <a:solidFill>
                  <a:schemeClr val="tx1"/>
                </a:solidFill>
              </a:rPr>
              <a:t>شبه جزيره عربي از سه سو به وسيله دريا و از يکسو به وسيله بيابان از جهان خارج جدا شده است. </a:t>
            </a:r>
          </a:p>
          <a:p>
            <a:r>
              <a:rPr lang="fa-IR" sz="2600" dirty="0" smtClean="0"/>
              <a:t>کم آبي عرب را به </a:t>
            </a:r>
            <a:r>
              <a:rPr lang="fa-IR" sz="2600" dirty="0" smtClean="0">
                <a:solidFill>
                  <a:schemeClr val="tx1"/>
                </a:solidFill>
              </a:rPr>
              <a:t>کوچ </a:t>
            </a:r>
            <a:r>
              <a:rPr lang="fa-IR" sz="2600" dirty="0" smtClean="0">
                <a:solidFill>
                  <a:schemeClr val="tx1"/>
                </a:solidFill>
              </a:rPr>
              <a:t>نشيني و زندگي قبيلگي </a:t>
            </a:r>
            <a:r>
              <a:rPr lang="fa-IR" sz="2600" dirty="0" smtClean="0">
                <a:solidFill>
                  <a:schemeClr val="tx1"/>
                </a:solidFill>
              </a:rPr>
              <a:t>وادار مي ساخت.</a:t>
            </a:r>
          </a:p>
          <a:p>
            <a:r>
              <a:rPr lang="fa-IR" sz="2600" dirty="0" smtClean="0"/>
              <a:t>در جامعه جاهلي اصالت با قبيله بود و فرد جدا از قبيله اش هويت نداشت. از اين رو نسب و عصبيت اهميت فراواني در ميان آنان داشت.</a:t>
            </a:r>
          </a:p>
          <a:p>
            <a:endParaRPr lang="fa-IR" sz="2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اقتصادشبه جزيره عربي پيش از ظهور اسلام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dirty="0" smtClean="0"/>
              <a:t>توليد </a:t>
            </a:r>
            <a:r>
              <a:rPr lang="fa-IR" sz="2800" dirty="0"/>
              <a:t>محدود دام و محصولات کشاورزي </a:t>
            </a:r>
            <a:r>
              <a:rPr lang="fa-IR" sz="2800" dirty="0" smtClean="0"/>
              <a:t>ويژگي مهم </a:t>
            </a:r>
            <a:r>
              <a:rPr lang="fa-IR" sz="2800" dirty="0"/>
              <a:t>اقتصاد شبه جزيره بود.</a:t>
            </a:r>
          </a:p>
          <a:p>
            <a:r>
              <a:rPr lang="fa-IR" sz="2800" dirty="0" smtClean="0"/>
              <a:t>جنگ </a:t>
            </a:r>
            <a:r>
              <a:rPr lang="fa-IR" sz="2800" dirty="0"/>
              <a:t>هاي طولاني ايران و روم و بالطبع ناامني مرزهاي زميني آنها باعث شده بود شبه جزيره به يکي از مراکز مهم حمل و نقل کالاهاي تجاري از هند و يمن به شام و سرحدات روم تبديل شود</a:t>
            </a:r>
            <a:r>
              <a:rPr lang="fa-IR" sz="2800" dirty="0" smtClean="0"/>
              <a:t>.</a:t>
            </a:r>
          </a:p>
          <a:p>
            <a:r>
              <a:rPr lang="fa-IR" sz="2800" dirty="0"/>
              <a:t>به علت پراکندگي قبايل بازارها عمدتاً به صورت موسمی برگزار می شد؛ بدین معنا که قبایل نزدیک به هم سالی یکبار در جایی مشخص گرد هم می آمدند و داد و ستد می کردند. </a:t>
            </a:r>
            <a:r>
              <a:rPr lang="fa-IR" sz="2800" dirty="0" smtClean="0"/>
              <a:t>مشهور ترين اين بازارها بازار عکاظ بود.</a:t>
            </a:r>
            <a:endParaRPr lang="en-US" sz="2800" dirty="0"/>
          </a:p>
          <a:p>
            <a:endParaRPr lang="fa-IR" sz="2800" dirty="0" smtClean="0"/>
          </a:p>
          <a:p>
            <a:endParaRPr lang="en-US" sz="28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42263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حقوق و سياست در شبه </a:t>
            </a:r>
            <a:r>
              <a:rPr lang="fa-IR" b="1" dirty="0"/>
              <a:t>جزيره عربي پيش از ظهور </a:t>
            </a:r>
            <a:r>
              <a:rPr lang="fa-IR" b="1" dirty="0" smtClean="0"/>
              <a:t>اسلام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dirty="0" smtClean="0"/>
              <a:t>عرب </a:t>
            </a:r>
            <a:r>
              <a:rPr lang="fa-IR" sz="2800" dirty="0"/>
              <a:t>فاقد قوانين مکتوب به ويژه در حوزه حقوق مالكيت و قراردادها بود</a:t>
            </a:r>
            <a:r>
              <a:rPr lang="fa-IR" sz="2800" dirty="0" smtClean="0"/>
              <a:t>.</a:t>
            </a:r>
          </a:p>
          <a:p>
            <a:r>
              <a:rPr lang="fa-IR" sz="2800" dirty="0" smtClean="0"/>
              <a:t>به علاوه سازوکار روشني براي حل اختلافات و اعمال حقوق و قراردادها وجود نداشت. از همين رو برخي اختلافات ساده منجر به سال ها جنگ و خونزيزي بين دو قبيله مي شد.</a:t>
            </a:r>
            <a:endParaRPr lang="fa-IR" sz="2800" dirty="0"/>
          </a:p>
          <a:p>
            <a:r>
              <a:rPr lang="fa-IR" sz="2800" dirty="0"/>
              <a:t>شبه جزيره عربي فاقد دولت و قدرت سياسي متمرکز بود</a:t>
            </a:r>
            <a:r>
              <a:rPr lang="fa-IR" sz="2800" dirty="0" smtClean="0"/>
              <a:t>.</a:t>
            </a:r>
          </a:p>
          <a:p>
            <a:r>
              <a:rPr lang="fa-IR" sz="2800" dirty="0" smtClean="0"/>
              <a:t>به همين علت امنيت فراگير در شبه جزيره وجود نداشت و براي تامين امنيت افراد و اموال از سازوکارهاي پرهزينه اي مانند حلف </a:t>
            </a:r>
            <a:r>
              <a:rPr lang="fa-IR" sz="2800" smtClean="0"/>
              <a:t>و خفاره استفاده </a:t>
            </a:r>
            <a:r>
              <a:rPr lang="fa-IR" sz="2800" dirty="0" smtClean="0"/>
              <a:t>مي شد. </a:t>
            </a:r>
            <a:endParaRPr lang="en-US" sz="2800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6208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اقتصاد مسلمانان در عصر نبوي (ص)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b="1" dirty="0" smtClean="0"/>
              <a:t>اقتصاد مسلمانان در عصر مكي</a:t>
            </a:r>
            <a:endParaRPr lang="en-US" sz="2800" dirty="0" smtClean="0"/>
          </a:p>
          <a:p>
            <a:r>
              <a:rPr lang="fa-IR" sz="2900" dirty="0" smtClean="0"/>
              <a:t>به علت دشمنی مستمر مشرکان، مسلمانان در سال های پس از علنی شدن دعوت پیامبر اکرم (ص) وضعیت اقتصادی ناگواری داشتند.</a:t>
            </a:r>
          </a:p>
          <a:p>
            <a:r>
              <a:rPr lang="fa-IR" sz="2900" dirty="0" smtClean="0"/>
              <a:t>زندگی اجباری مسلمانان در شعب ابی طالب نماد کاملی از محاصره اقتصادی و اجتماعی مسلمانان بود.</a:t>
            </a:r>
          </a:p>
          <a:p>
            <a:r>
              <a:rPr lang="fa-IR" sz="2900" dirty="0" smtClean="0"/>
              <a:t>با اين وجود پايه هاي اعتقادي و اخلاقي امت اسلامي در همين دوران گذاشته شد.</a:t>
            </a:r>
          </a:p>
          <a:p>
            <a:pPr lvl="0"/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اقتصاد مسلمانان در عصر نبوي (ص) - </a:t>
            </a:r>
            <a:r>
              <a:rPr lang="fa-IR" dirty="0" smtClean="0"/>
              <a:t>2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dirty="0"/>
              <a:t> </a:t>
            </a:r>
            <a:r>
              <a:rPr lang="fa-IR" sz="2800" b="1" dirty="0"/>
              <a:t>اقتصاد مسلمانان در عصر مدني</a:t>
            </a:r>
            <a:endParaRPr lang="en-US" sz="2800" dirty="0"/>
          </a:p>
          <a:p>
            <a:r>
              <a:rPr lang="fa-IR" sz="2900" dirty="0" smtClean="0"/>
              <a:t>مهم ترين برنامه پيامبر اکرم (ص) در عصر مدني ايجاد نظام اسلامي يا به تعبيري ديگر نظام سازي بود.</a:t>
            </a:r>
          </a:p>
          <a:p>
            <a:r>
              <a:rPr lang="fa-IR" sz="2900" dirty="0" smtClean="0"/>
              <a:t>ايشان در اولين گام قانون اساسي مدينه را به امضاي بزرگان قبايل و گروه هاي آن رسانيدند. امضاي اين قانون گام مهمي در جهت ايجاد ثبات سياسي و نظام حقوقي در مدينه النبي بود.  </a:t>
            </a:r>
          </a:p>
          <a:p>
            <a:r>
              <a:rPr lang="fa-IR" sz="2900" dirty="0" smtClean="0"/>
              <a:t>بخش مهمي از احکام اقتصادي اسلام در همين </a:t>
            </a:r>
            <a:r>
              <a:rPr lang="fa-IR" sz="2900" dirty="0"/>
              <a:t>دوران (در قالب آيات الاحكام و سنت نبوي</a:t>
            </a:r>
            <a:r>
              <a:rPr lang="fa-IR" sz="2900" dirty="0" smtClean="0"/>
              <a:t>) تشريع شد. </a:t>
            </a:r>
            <a:endParaRPr lang="en-US" sz="2900" dirty="0"/>
          </a:p>
          <a:p>
            <a:r>
              <a:rPr lang="fa-IR" sz="2900" dirty="0" smtClean="0"/>
              <a:t>تاسيس </a:t>
            </a:r>
            <a:r>
              <a:rPr lang="fa-IR" sz="2900" dirty="0"/>
              <a:t>حكومت مركزي و تشريع ماليات­هاي اسلامي (خمس، زكات، خراج و جزيه</a:t>
            </a:r>
            <a:r>
              <a:rPr lang="fa-IR" sz="2900" dirty="0" smtClean="0"/>
              <a:t>) اقدام مهم ديگر ايشان در عصر مدني بود.</a:t>
            </a:r>
            <a:endParaRPr lang="en-US" sz="29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8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اقتصاد مسلمانان در عصر نبوي (ص) - </a:t>
            </a:r>
            <a:r>
              <a:rPr lang="fa-IR" dirty="0" smtClean="0"/>
              <a:t>3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پايه­گذاري </a:t>
            </a:r>
            <a:r>
              <a:rPr lang="fa-IR" dirty="0"/>
              <a:t>نظام قضاء و </a:t>
            </a:r>
            <a:r>
              <a:rPr lang="fa-IR" dirty="0" smtClean="0"/>
              <a:t>حسبه که نقش مهمي در قانونمند کردن اجتماع مسلمانان و رفع اختلافات و منازعات داشت از ديگر اقدامات ماندگار پيامبر اکرم (ص)‌ در عصر نبوي بود.</a:t>
            </a:r>
            <a:endParaRPr lang="fa-IR" dirty="0"/>
          </a:p>
          <a:p>
            <a:r>
              <a:rPr lang="fa-IR" dirty="0" smtClean="0"/>
              <a:t>در مدينه النبي مسجد رکن مهم نظام اجتماعي و سياسي بود. محوريت مساجد در معماري شهرهاي اسلامي نيز تداوم يافت.</a:t>
            </a:r>
            <a:endParaRPr lang="fa-IR" dirty="0"/>
          </a:p>
          <a:p>
            <a:r>
              <a:rPr lang="fa-IR" dirty="0" smtClean="0"/>
              <a:t>با اين وجود مسلمانان در سال هاي پيش از فتح مکه با فشارها و تحريم هاي اقتصادي متعددي رودر رو بودند.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5406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1" dirty="0"/>
              <a:t>اقتصاد مسلمان در عصر </a:t>
            </a:r>
            <a:r>
              <a:rPr lang="fa-IR" sz="2800" b="1" dirty="0" smtClean="0"/>
              <a:t>خلفا: فتوحات </a:t>
            </a:r>
            <a:r>
              <a:rPr lang="fa-IR" sz="2800" b="1" dirty="0"/>
              <a:t>و </a:t>
            </a:r>
            <a:r>
              <a:rPr lang="fa-IR" sz="2800" b="1" dirty="0" smtClean="0"/>
              <a:t>تبعات آن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dirty="0" smtClean="0"/>
              <a:t>مناقشه بر سر خلافت نخستين اتفاق پس از وفات پيامبر (ص)‌ بود که منجر به خلافت جريان متمايل به سنت هاي جاهلي شد.</a:t>
            </a:r>
          </a:p>
          <a:p>
            <a:r>
              <a:rPr lang="fa-IR" sz="2800" dirty="0" smtClean="0"/>
              <a:t>سرعت فتوحات در دوران دو خليفه اول بهت آور بود. اين فتوحات مسايل جديدي را براي مسلمانان ايجاد کرد.</a:t>
            </a:r>
          </a:p>
          <a:p>
            <a:r>
              <a:rPr lang="fa-IR" sz="2800" dirty="0" smtClean="0"/>
              <a:t>نخستين مساله نحوه تقسيم غنايم بود. خليفه دوم روشي را در پيش گرفت که منجر به رسميت يافتن روابط قبيلگي عصر جاهلي شد.</a:t>
            </a:r>
            <a:endParaRPr lang="en-US" sz="2800" dirty="0"/>
          </a:p>
          <a:p>
            <a:r>
              <a:rPr lang="fa-IR" sz="2800" dirty="0" smtClean="0"/>
              <a:t>مساله مديريت سرزمين­هاي تازه فتح شده و چگونگي بهره برداري از املاك و دارايي­هاي غير منقول آنها ديگر مساله مهم پيش روي مسلمانان بود.</a:t>
            </a:r>
            <a:endParaRPr lang="en-US" sz="2800" dirty="0" smtClean="0"/>
          </a:p>
          <a:p>
            <a:r>
              <a:rPr lang="fa-IR" sz="2800" dirty="0" smtClean="0"/>
              <a:t>تاسيس شهرهاي عربي (بصره، كوفه و فسطاط) و نهادهايي مانند ديوان از اتفاقات مهم اين دوره بود.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ustom 3">
      <a:majorFont>
        <a:latin typeface="Georgia"/>
        <a:ea typeface=""/>
        <a:cs typeface="B Titr"/>
      </a:majorFont>
      <a:minorFont>
        <a:latin typeface="Georgia"/>
        <a:ea typeface=""/>
        <a:cs typeface="B Mitra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19753</TotalTime>
  <Words>1119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Custom Design</vt:lpstr>
      <vt:lpstr>Civic</vt:lpstr>
      <vt:lpstr>1_Custom Design</vt:lpstr>
      <vt:lpstr>اقتصاد در تمدن اسلامي</vt:lpstr>
      <vt:lpstr>سوالات آغازين</vt:lpstr>
      <vt:lpstr>جغرافياي طبيعي و انساني شبه جزيره عربي پيش از اسلام</vt:lpstr>
      <vt:lpstr>اقتصادشبه جزيره عربي پيش از ظهور اسلام</vt:lpstr>
      <vt:lpstr>حقوق و سياست در شبه جزيره عربي پيش از ظهور اسلام</vt:lpstr>
      <vt:lpstr>اقتصاد مسلمانان در عصر نبوي (ص) - 1</vt:lpstr>
      <vt:lpstr>اقتصاد مسلمانان در عصر نبوي (ص) - 2</vt:lpstr>
      <vt:lpstr>اقتصاد مسلمانان در عصر نبوي (ص) - 3</vt:lpstr>
      <vt:lpstr>اقتصاد مسلمان در عصر خلفا: فتوحات و تبعات آن</vt:lpstr>
      <vt:lpstr>اقتصاد مسلمانان در عصر حكومت امام علي عليه السلام</vt:lpstr>
      <vt:lpstr> اقتصاد مسلمانان در عصر بني اميه</vt:lpstr>
      <vt:lpstr>اقتصاد مسلمانان در عصر عباسیان و فاطميان -1</vt:lpstr>
      <vt:lpstr>اقتصاد مسلمانان در عصر عباسیان و فاطميان -2</vt:lpstr>
    </vt:vector>
  </TitlesOfParts>
  <Company>Emtedad Sazgar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«سازوکار بازار، نهادهای حقوقی و تخصیص منابع»  در اسلام</dc:title>
  <dc:creator>Aria</dc:creator>
  <cp:lastModifiedBy>4sharifzadeh</cp:lastModifiedBy>
  <cp:revision>865</cp:revision>
  <dcterms:created xsi:type="dcterms:W3CDTF">2009-01-13T09:50:30Z</dcterms:created>
  <dcterms:modified xsi:type="dcterms:W3CDTF">2014-04-20T15:27:28Z</dcterms:modified>
</cp:coreProperties>
</file>