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 id="2147483685" r:id="rId2"/>
    <p:sldMasterId id="2147483698" r:id="rId3"/>
    <p:sldMasterId id="2147483710" r:id="rId4"/>
    <p:sldMasterId id="2147483722" r:id="rId5"/>
    <p:sldMasterId id="2147483734" r:id="rId6"/>
    <p:sldMasterId id="2147483746" r:id="rId7"/>
    <p:sldMasterId id="2147483758" r:id="rId8"/>
  </p:sldMasterIdLst>
  <p:notesMasterIdLst>
    <p:notesMasterId r:id="rId28"/>
  </p:notesMasterIdLst>
  <p:sldIdLst>
    <p:sldId id="274" r:id="rId9"/>
    <p:sldId id="257" r:id="rId10"/>
    <p:sldId id="259" r:id="rId11"/>
    <p:sldId id="277" r:id="rId12"/>
    <p:sldId id="276" r:id="rId13"/>
    <p:sldId id="260" r:id="rId14"/>
    <p:sldId id="261" r:id="rId15"/>
    <p:sldId id="262" r:id="rId16"/>
    <p:sldId id="278" r:id="rId17"/>
    <p:sldId id="263" r:id="rId18"/>
    <p:sldId id="264" r:id="rId19"/>
    <p:sldId id="265" r:id="rId20"/>
    <p:sldId id="266" r:id="rId21"/>
    <p:sldId id="268" r:id="rId22"/>
    <p:sldId id="269" r:id="rId23"/>
    <p:sldId id="270" r:id="rId24"/>
    <p:sldId id="271" r:id="rId25"/>
    <p:sldId id="272" r:id="rId26"/>
    <p:sldId id="273" r:id="rId2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BFC99-1E6A-4F8E-B720-264D7345DBE8}"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US"/>
        </a:p>
      </dgm:t>
    </dgm:pt>
    <dgm:pt modelId="{AF96D6D3-E700-4186-9154-4F7CAD03B165}">
      <dgm:prSet phldrT="[Text]" custT="1"/>
      <dgm:spPr>
        <a:xfrm>
          <a:off x="6709789"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ln>
        <a:effectLst/>
      </dgm:spPr>
      <dgm:t>
        <a:bodyPr/>
        <a:lstStyle/>
        <a:p>
          <a:pPr rtl="1"/>
          <a:r>
            <a:rPr lang="fa-IR" sz="3200" b="0" dirty="0" smtClean="0">
              <a:solidFill>
                <a:srgbClr val="0000FF"/>
              </a:solidFill>
              <a:latin typeface="Times New Roman" panose="02020603050405020304" pitchFamily="18" charset="0"/>
              <a:ea typeface="+mn-ea"/>
              <a:cs typeface="B Nazanin" panose="00000400000000000000" pitchFamily="2" charset="-78"/>
            </a:rPr>
            <a:t>تخيل</a:t>
          </a:r>
          <a:r>
            <a:rPr lang="en-US" sz="3200" b="0" dirty="0" smtClean="0">
              <a:solidFill>
                <a:srgbClr val="0000FF"/>
              </a:solidFill>
              <a:latin typeface="Times New Roman" panose="02020603050405020304" pitchFamily="18" charset="0"/>
              <a:ea typeface="+mn-ea"/>
              <a:cs typeface="B Nazanin" panose="00000400000000000000" pitchFamily="2" charset="-78"/>
            </a:rPr>
            <a:t> </a:t>
          </a:r>
          <a:r>
            <a:rPr lang="en-US" sz="2000" b="1" dirty="0" smtClean="0">
              <a:solidFill>
                <a:srgbClr val="C00000"/>
              </a:solidFill>
              <a:latin typeface="Times New Roman" panose="02020603050405020304" pitchFamily="18" charset="0"/>
              <a:ea typeface="+mn-ea"/>
              <a:cs typeface="B Nazanin" panose="00000400000000000000" pitchFamily="2" charset="-78"/>
            </a:rPr>
            <a:t>Imagination</a:t>
          </a:r>
          <a:endParaRPr lang="en-US" sz="3200" b="1" dirty="0">
            <a:solidFill>
              <a:srgbClr val="C00000"/>
            </a:solidFill>
            <a:latin typeface="Times New Roman" panose="02020603050405020304" pitchFamily="18" charset="0"/>
            <a:ea typeface="+mn-ea"/>
            <a:cs typeface="B Nazanin" panose="00000400000000000000" pitchFamily="2" charset="-78"/>
          </a:endParaRPr>
        </a:p>
      </dgm:t>
    </dgm:pt>
    <dgm:pt modelId="{E39A9839-D6B5-4916-8361-69834B13A933}" type="parTrans" cxnId="{338F90A9-5DFC-489F-9744-601EEB98019B}">
      <dgm:prSet/>
      <dgm:spPr/>
      <dgm:t>
        <a:bodyPr/>
        <a:lstStyle/>
        <a:p>
          <a:endParaRPr lang="en-US" sz="2400">
            <a:latin typeface="Times New Roman" panose="02020603050405020304" pitchFamily="18" charset="0"/>
            <a:cs typeface="B Nazanin" panose="00000400000000000000" pitchFamily="2" charset="-78"/>
          </a:endParaRPr>
        </a:p>
      </dgm:t>
    </dgm:pt>
    <dgm:pt modelId="{1DA8B7E3-2DC8-42D3-ABB1-44723742E7DA}" type="sibTrans" cxnId="{338F90A9-5DFC-489F-9744-601EEB98019B}">
      <dgm:prSet/>
      <dgm:spPr/>
      <dgm:t>
        <a:bodyPr/>
        <a:lstStyle/>
        <a:p>
          <a:endParaRPr lang="en-US" sz="2400">
            <a:latin typeface="Times New Roman" panose="02020603050405020304" pitchFamily="18" charset="0"/>
            <a:cs typeface="B Nazanin" panose="00000400000000000000" pitchFamily="2" charset="-78"/>
          </a:endParaRPr>
        </a:p>
      </dgm:t>
    </dgm:pt>
    <dgm:pt modelId="{A1FEA940-42AB-409E-BE46-ACD22FF92EF1}">
      <dgm:prSet custT="1"/>
      <dgm:spPr>
        <a:xfrm>
          <a:off x="6812393"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ln>
        <a:effectLst/>
      </dgm:spPr>
      <dgm:t>
        <a:bodyPr/>
        <a:lstStyle/>
        <a:p>
          <a:pPr rtl="1">
            <a:lnSpc>
              <a:spcPct val="80000"/>
            </a:lnSpc>
            <a:spcAft>
              <a:spcPts val="0"/>
            </a:spcAft>
          </a:pPr>
          <a:r>
            <a:rPr lang="fa-IR" sz="1800" b="1" dirty="0" smtClean="0">
              <a:solidFill>
                <a:srgbClr val="FF00FF"/>
              </a:solidFill>
              <a:latin typeface="Times New Roman" panose="02020603050405020304" pitchFamily="18" charset="0"/>
              <a:ea typeface="+mn-ea"/>
              <a:cs typeface="B Nazanin" panose="00000400000000000000" pitchFamily="2" charset="-78"/>
            </a:rPr>
            <a:t>توانايي ايجاد تصاوير آينده درباره يك موضوع به‌عنوان يک مدل ذهني. </a:t>
          </a:r>
          <a:endParaRPr lang="fa-IR" sz="1800" b="1" dirty="0">
            <a:solidFill>
              <a:srgbClr val="FF00FF"/>
            </a:solidFill>
            <a:latin typeface="Times New Roman" panose="02020603050405020304" pitchFamily="18" charset="0"/>
            <a:ea typeface="+mn-ea"/>
            <a:cs typeface="B Nazanin" panose="00000400000000000000" pitchFamily="2" charset="-78"/>
          </a:endParaRPr>
        </a:p>
      </dgm:t>
    </dgm:pt>
    <dgm:pt modelId="{CE707B9A-C5E4-49E5-9F8F-0EA4B6B35859}" type="parTrans" cxnId="{566A5EB5-C06A-4E08-A5E4-FD3C6AE6D404}">
      <dgm:prSet/>
      <dgm:spPr/>
      <dgm:t>
        <a:bodyPr/>
        <a:lstStyle/>
        <a:p>
          <a:endParaRPr lang="en-US" sz="2400">
            <a:latin typeface="Times New Roman" panose="02020603050405020304" pitchFamily="18" charset="0"/>
            <a:cs typeface="B Nazanin" panose="00000400000000000000" pitchFamily="2" charset="-78"/>
          </a:endParaRPr>
        </a:p>
      </dgm:t>
    </dgm:pt>
    <dgm:pt modelId="{1298F7AB-C292-4BCA-9083-A40B92539852}" type="sibTrans" cxnId="{566A5EB5-C06A-4E08-A5E4-FD3C6AE6D404}">
      <dgm:prSet/>
      <dgm:spPr/>
      <dgm:t>
        <a:bodyPr/>
        <a:lstStyle/>
        <a:p>
          <a:endParaRPr lang="en-US" sz="2400">
            <a:latin typeface="Times New Roman" panose="02020603050405020304" pitchFamily="18" charset="0"/>
            <a:cs typeface="B Nazanin" panose="00000400000000000000" pitchFamily="2" charset="-78"/>
          </a:endParaRPr>
        </a:p>
      </dgm:t>
    </dgm:pt>
    <dgm:pt modelId="{D7D5FCF5-021C-485C-B6C0-DBF6D323E518}">
      <dgm:prSet custT="1"/>
      <dgm:spPr>
        <a:xfrm>
          <a:off x="4473844"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ln>
        <a:effectLst/>
      </dgm:spPr>
      <dgm:t>
        <a:bodyPr/>
        <a:lstStyle/>
        <a:p>
          <a:pPr rtl="1"/>
          <a:r>
            <a:rPr lang="fa-IR" sz="3200" b="0" dirty="0" smtClean="0">
              <a:solidFill>
                <a:srgbClr val="0000FF"/>
              </a:solidFill>
              <a:latin typeface="Times New Roman" panose="02020603050405020304" pitchFamily="18" charset="0"/>
              <a:ea typeface="+mn-ea"/>
              <a:cs typeface="B Nazanin" panose="00000400000000000000" pitchFamily="2" charset="-78"/>
            </a:rPr>
            <a:t>تصور</a:t>
          </a:r>
        </a:p>
        <a:p>
          <a:pPr rtl="1"/>
          <a:r>
            <a:rPr lang="fa-IR" sz="3200" b="0" dirty="0" smtClean="0">
              <a:solidFill>
                <a:srgbClr val="0000FF"/>
              </a:solidFill>
              <a:latin typeface="Times New Roman" panose="02020603050405020304" pitchFamily="18" charset="0"/>
              <a:ea typeface="+mn-ea"/>
              <a:cs typeface="B Nazanin" panose="00000400000000000000" pitchFamily="2" charset="-78"/>
            </a:rPr>
            <a:t> </a:t>
          </a:r>
          <a:r>
            <a:rPr lang="en-US" sz="2000" b="1" dirty="0" smtClean="0">
              <a:solidFill>
                <a:srgbClr val="C00000"/>
              </a:solidFill>
              <a:latin typeface="Times New Roman" panose="02020603050405020304" pitchFamily="18" charset="0"/>
              <a:ea typeface="+mn-ea"/>
              <a:cs typeface="B Nazanin" panose="00000400000000000000" pitchFamily="2" charset="-78"/>
            </a:rPr>
            <a:t>Vision</a:t>
          </a:r>
          <a:endParaRPr lang="fa-IR" sz="2000" b="1" dirty="0" smtClean="0">
            <a:solidFill>
              <a:srgbClr val="C00000"/>
            </a:solidFill>
            <a:latin typeface="Times New Roman" panose="02020603050405020304" pitchFamily="18" charset="0"/>
            <a:ea typeface="+mn-ea"/>
            <a:cs typeface="B Nazanin" panose="00000400000000000000" pitchFamily="2" charset="-78"/>
          </a:endParaRPr>
        </a:p>
      </dgm:t>
    </dgm:pt>
    <dgm:pt modelId="{75F1E355-A594-4530-A6A6-B574104B3E1C}" type="parTrans" cxnId="{3A38FD4B-61FA-46DA-A00B-843027633B28}">
      <dgm:prSet/>
      <dgm:spPr/>
      <dgm:t>
        <a:bodyPr/>
        <a:lstStyle/>
        <a:p>
          <a:endParaRPr lang="en-US" sz="2400">
            <a:latin typeface="Times New Roman" panose="02020603050405020304" pitchFamily="18" charset="0"/>
            <a:cs typeface="B Nazanin" panose="00000400000000000000" pitchFamily="2" charset="-78"/>
          </a:endParaRPr>
        </a:p>
      </dgm:t>
    </dgm:pt>
    <dgm:pt modelId="{4DA8BD75-782C-4E1C-A1FC-44D8E90CA3D9}" type="sibTrans" cxnId="{3A38FD4B-61FA-46DA-A00B-843027633B28}">
      <dgm:prSet/>
      <dgm:spPr/>
      <dgm:t>
        <a:bodyPr/>
        <a:lstStyle/>
        <a:p>
          <a:endParaRPr lang="en-US" sz="2400">
            <a:latin typeface="Times New Roman" panose="02020603050405020304" pitchFamily="18" charset="0"/>
            <a:cs typeface="B Nazanin" panose="00000400000000000000" pitchFamily="2" charset="-78"/>
          </a:endParaRPr>
        </a:p>
      </dgm:t>
    </dgm:pt>
    <dgm:pt modelId="{8C095F90-FD5A-4BA2-A219-46E389FFE2F1}">
      <dgm:prSet custT="1"/>
      <dgm:spPr>
        <a:xfrm>
          <a:off x="4576448"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ln>
        <a:effectLst/>
      </dgm:spPr>
      <dgm:t>
        <a:bodyPr/>
        <a:lstStyle/>
        <a:p>
          <a:pPr rtl="1">
            <a:lnSpc>
              <a:spcPct val="80000"/>
            </a:lnSpc>
            <a:spcAft>
              <a:spcPts val="0"/>
            </a:spcAft>
          </a:pPr>
          <a:r>
            <a:rPr lang="fa-IR" sz="1800" b="1" dirty="0" smtClean="0">
              <a:solidFill>
                <a:srgbClr val="FF00FF"/>
              </a:solidFill>
              <a:latin typeface="Times New Roman" panose="02020603050405020304" pitchFamily="18" charset="0"/>
              <a:ea typeface="+mn-ea"/>
              <a:cs typeface="B Nazanin" panose="00000400000000000000" pitchFamily="2" charset="-78"/>
            </a:rPr>
            <a:t>براي توصيف برخي شرايط آينده و محرك تغيير حال.</a:t>
          </a:r>
          <a:endParaRPr lang="fa-IR" sz="1800" b="1" dirty="0">
            <a:solidFill>
              <a:srgbClr val="FF00FF"/>
            </a:solidFill>
            <a:latin typeface="Times New Roman" panose="02020603050405020304" pitchFamily="18" charset="0"/>
            <a:ea typeface="+mn-ea"/>
            <a:cs typeface="B Nazanin" panose="00000400000000000000" pitchFamily="2" charset="-78"/>
          </a:endParaRPr>
        </a:p>
      </dgm:t>
    </dgm:pt>
    <dgm:pt modelId="{8C17A744-4F9C-4036-BA32-AB843A6D439C}" type="parTrans" cxnId="{7FD1BA14-06E4-4A80-AC2E-2AF432611E5C}">
      <dgm:prSet/>
      <dgm:spPr/>
      <dgm:t>
        <a:bodyPr/>
        <a:lstStyle/>
        <a:p>
          <a:endParaRPr lang="en-US" sz="2400">
            <a:latin typeface="Times New Roman" panose="02020603050405020304" pitchFamily="18" charset="0"/>
            <a:cs typeface="B Nazanin" panose="00000400000000000000" pitchFamily="2" charset="-78"/>
          </a:endParaRPr>
        </a:p>
      </dgm:t>
    </dgm:pt>
    <dgm:pt modelId="{60C8B32E-89CC-45D7-9BD5-63C5BEE3BFD6}" type="sibTrans" cxnId="{7FD1BA14-06E4-4A80-AC2E-2AF432611E5C}">
      <dgm:prSet/>
      <dgm:spPr/>
      <dgm:t>
        <a:bodyPr/>
        <a:lstStyle/>
        <a:p>
          <a:endParaRPr lang="en-US" sz="2400">
            <a:latin typeface="Times New Roman" panose="02020603050405020304" pitchFamily="18" charset="0"/>
            <a:cs typeface="B Nazanin" panose="00000400000000000000" pitchFamily="2" charset="-78"/>
          </a:endParaRPr>
        </a:p>
      </dgm:t>
    </dgm:pt>
    <dgm:pt modelId="{54562918-8DDD-4D7A-B22F-C70AC232E314}">
      <dgm:prSet custT="1"/>
      <dgm:spPr>
        <a:xfrm>
          <a:off x="2237898"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ln>
        <a:effectLst/>
      </dgm:spPr>
      <dgm:t>
        <a:bodyPr/>
        <a:lstStyle/>
        <a:p>
          <a:pPr rtl="1"/>
          <a:r>
            <a:rPr lang="fa-IR" sz="3200" b="0" dirty="0" smtClean="0">
              <a:solidFill>
                <a:srgbClr val="0000FF"/>
              </a:solidFill>
              <a:latin typeface="Times New Roman" panose="02020603050405020304" pitchFamily="18" charset="0"/>
              <a:ea typeface="+mn-ea"/>
              <a:cs typeface="B Nazanin" panose="00000400000000000000" pitchFamily="2" charset="-78"/>
            </a:rPr>
            <a:t>شهود </a:t>
          </a:r>
          <a:r>
            <a:rPr lang="en-US" sz="2000" b="1" dirty="0" smtClean="0">
              <a:solidFill>
                <a:srgbClr val="C00000"/>
              </a:solidFill>
              <a:latin typeface="Times New Roman" panose="02020603050405020304" pitchFamily="18" charset="0"/>
              <a:ea typeface="+mn-ea"/>
              <a:cs typeface="B Nazanin" panose="00000400000000000000" pitchFamily="2" charset="-78"/>
            </a:rPr>
            <a:t>Intuition</a:t>
          </a:r>
          <a:endParaRPr lang="fa-IR" sz="2000" b="1" dirty="0" smtClean="0">
            <a:solidFill>
              <a:srgbClr val="C00000"/>
            </a:solidFill>
            <a:latin typeface="Times New Roman" panose="02020603050405020304" pitchFamily="18" charset="0"/>
            <a:ea typeface="+mn-ea"/>
            <a:cs typeface="B Nazanin" panose="00000400000000000000" pitchFamily="2" charset="-78"/>
          </a:endParaRPr>
        </a:p>
      </dgm:t>
    </dgm:pt>
    <dgm:pt modelId="{E8CF01EA-34C6-4B9F-857F-5F29A33E6B57}" type="parTrans" cxnId="{B82147AA-2C98-4312-B45B-F5CF2CD05BF3}">
      <dgm:prSet/>
      <dgm:spPr/>
      <dgm:t>
        <a:bodyPr/>
        <a:lstStyle/>
        <a:p>
          <a:endParaRPr lang="en-US" sz="2400">
            <a:latin typeface="Times New Roman" panose="02020603050405020304" pitchFamily="18" charset="0"/>
            <a:cs typeface="B Nazanin" panose="00000400000000000000" pitchFamily="2" charset="-78"/>
          </a:endParaRPr>
        </a:p>
      </dgm:t>
    </dgm:pt>
    <dgm:pt modelId="{C5CF96B6-48B3-423B-B1BF-6240C5FEAD97}" type="sibTrans" cxnId="{B82147AA-2C98-4312-B45B-F5CF2CD05BF3}">
      <dgm:prSet/>
      <dgm:spPr/>
      <dgm:t>
        <a:bodyPr/>
        <a:lstStyle/>
        <a:p>
          <a:endParaRPr lang="en-US" sz="2400">
            <a:latin typeface="Times New Roman" panose="02020603050405020304" pitchFamily="18" charset="0"/>
            <a:cs typeface="B Nazanin" panose="00000400000000000000" pitchFamily="2" charset="-78"/>
          </a:endParaRPr>
        </a:p>
      </dgm:t>
    </dgm:pt>
    <dgm:pt modelId="{69D72B77-D112-40FD-A5F4-6E4416E6A5E4}">
      <dgm:prSet custT="1"/>
      <dgm:spPr>
        <a:xfrm>
          <a:off x="2340503"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ln>
        <a:effectLst/>
      </dgm:spPr>
      <dgm:t>
        <a:bodyPr/>
        <a:lstStyle/>
        <a:p>
          <a:pPr rtl="1">
            <a:lnSpc>
              <a:spcPct val="80000"/>
            </a:lnSpc>
            <a:spcAft>
              <a:spcPts val="0"/>
            </a:spcAft>
          </a:pPr>
          <a:r>
            <a:rPr lang="fa-IR" sz="1800" b="1" dirty="0" smtClean="0">
              <a:solidFill>
                <a:srgbClr val="FF00FF"/>
              </a:solidFill>
              <a:latin typeface="Times New Roman" panose="02020603050405020304" pitchFamily="18" charset="0"/>
              <a:ea typeface="+mn-ea"/>
              <a:cs typeface="B Nazanin" panose="00000400000000000000" pitchFamily="2" charset="-78"/>
            </a:rPr>
            <a:t>نگريستن به خود (تصور دروني) براي توليد آينده‌هاي محتمل. </a:t>
          </a:r>
          <a:endParaRPr lang="fa-IR" sz="1800" b="1" dirty="0">
            <a:solidFill>
              <a:srgbClr val="FF00FF"/>
            </a:solidFill>
            <a:latin typeface="Times New Roman" panose="02020603050405020304" pitchFamily="18" charset="0"/>
            <a:ea typeface="+mn-ea"/>
            <a:cs typeface="B Nazanin" panose="00000400000000000000" pitchFamily="2" charset="-78"/>
          </a:endParaRPr>
        </a:p>
      </dgm:t>
    </dgm:pt>
    <dgm:pt modelId="{CD71CCA3-F9B9-406A-BC82-4BCF80B4456A}" type="parTrans" cxnId="{4D0185DA-D3C6-4ABE-9851-0753C2F09D2D}">
      <dgm:prSet/>
      <dgm:spPr/>
      <dgm:t>
        <a:bodyPr/>
        <a:lstStyle/>
        <a:p>
          <a:endParaRPr lang="en-US" sz="2400">
            <a:latin typeface="Times New Roman" panose="02020603050405020304" pitchFamily="18" charset="0"/>
            <a:cs typeface="B Nazanin" panose="00000400000000000000" pitchFamily="2" charset="-78"/>
          </a:endParaRPr>
        </a:p>
      </dgm:t>
    </dgm:pt>
    <dgm:pt modelId="{B593197F-C4BA-4682-8AC2-F4ED0F2FBC12}" type="sibTrans" cxnId="{4D0185DA-D3C6-4ABE-9851-0753C2F09D2D}">
      <dgm:prSet/>
      <dgm:spPr/>
      <dgm:t>
        <a:bodyPr/>
        <a:lstStyle/>
        <a:p>
          <a:endParaRPr lang="en-US" sz="2400">
            <a:latin typeface="Times New Roman" panose="02020603050405020304" pitchFamily="18" charset="0"/>
            <a:cs typeface="B Nazanin" panose="00000400000000000000" pitchFamily="2" charset="-78"/>
          </a:endParaRPr>
        </a:p>
      </dgm:t>
    </dgm:pt>
    <dgm:pt modelId="{30E5BE91-FB5C-4AD3-AFE9-F10FE0A09363}">
      <dgm:prSet custT="1"/>
      <dgm:spPr>
        <a:xfrm>
          <a:off x="1953"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ln>
        <a:effectLst/>
      </dgm:spPr>
      <dgm:t>
        <a:bodyPr/>
        <a:lstStyle/>
        <a:p>
          <a:pPr rtl="1"/>
          <a:r>
            <a:rPr lang="fa-IR" sz="3200" b="0" dirty="0" smtClean="0">
              <a:solidFill>
                <a:srgbClr val="0000FF"/>
              </a:solidFill>
              <a:latin typeface="Times New Roman" panose="02020603050405020304" pitchFamily="18" charset="0"/>
              <a:ea typeface="+mn-ea"/>
              <a:cs typeface="B Nazanin" panose="00000400000000000000" pitchFamily="2" charset="-78"/>
            </a:rPr>
            <a:t>بصيرت </a:t>
          </a:r>
          <a:r>
            <a:rPr lang="en-US" sz="2000" b="1" dirty="0" smtClean="0">
              <a:solidFill>
                <a:srgbClr val="C00000"/>
              </a:solidFill>
              <a:latin typeface="Times New Roman" panose="02020603050405020304" pitchFamily="18" charset="0"/>
              <a:ea typeface="+mn-ea"/>
              <a:cs typeface="B Nazanin" panose="00000400000000000000" pitchFamily="2" charset="-78"/>
            </a:rPr>
            <a:t>Insight</a:t>
          </a:r>
          <a:r>
            <a:rPr lang="fa-IR" sz="3200" b="1" dirty="0" smtClean="0">
              <a:solidFill>
                <a:sysClr val="window" lastClr="FFFFFF"/>
              </a:solidFill>
              <a:latin typeface="Times New Roman" panose="02020603050405020304" pitchFamily="18" charset="0"/>
              <a:ea typeface="+mn-ea"/>
              <a:cs typeface="B Nazanin" panose="00000400000000000000" pitchFamily="2" charset="-78"/>
            </a:rPr>
            <a:t>)</a:t>
          </a:r>
          <a:endParaRPr lang="en-US" sz="3200" b="1" dirty="0">
            <a:solidFill>
              <a:sysClr val="window" lastClr="FFFFFF"/>
            </a:solidFill>
            <a:latin typeface="Times New Roman" panose="02020603050405020304" pitchFamily="18" charset="0"/>
            <a:ea typeface="+mn-ea"/>
            <a:cs typeface="B Nazanin" panose="00000400000000000000" pitchFamily="2" charset="-78"/>
          </a:endParaRPr>
        </a:p>
      </dgm:t>
    </dgm:pt>
    <dgm:pt modelId="{1F1D4718-D856-4697-8347-DD9A9AF1EBD3}" type="parTrans" cxnId="{D7FBC042-4994-4499-B240-C028D214A3C8}">
      <dgm:prSet/>
      <dgm:spPr/>
      <dgm:t>
        <a:bodyPr/>
        <a:lstStyle/>
        <a:p>
          <a:endParaRPr lang="en-US" sz="2400">
            <a:latin typeface="Times New Roman" panose="02020603050405020304" pitchFamily="18" charset="0"/>
            <a:cs typeface="B Nazanin" panose="00000400000000000000" pitchFamily="2" charset="-78"/>
          </a:endParaRPr>
        </a:p>
      </dgm:t>
    </dgm:pt>
    <dgm:pt modelId="{3996E78B-E349-4BF3-A4C6-9EA121877FA3}" type="sibTrans" cxnId="{D7FBC042-4994-4499-B240-C028D214A3C8}">
      <dgm:prSet/>
      <dgm:spPr/>
      <dgm:t>
        <a:bodyPr/>
        <a:lstStyle/>
        <a:p>
          <a:endParaRPr lang="en-US" sz="2400">
            <a:latin typeface="Times New Roman" panose="02020603050405020304" pitchFamily="18" charset="0"/>
            <a:cs typeface="B Nazanin" panose="00000400000000000000" pitchFamily="2" charset="-78"/>
          </a:endParaRPr>
        </a:p>
      </dgm:t>
    </dgm:pt>
    <dgm:pt modelId="{9BD51987-F03D-4FA7-9DC0-8DA1A9D3BA4B}">
      <dgm:prSet custT="1"/>
      <dgm:spPr>
        <a:xfrm>
          <a:off x="104558"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ln>
        <a:effectLst/>
      </dgm:spPr>
      <dgm:t>
        <a:bodyPr/>
        <a:lstStyle/>
        <a:p>
          <a:pPr rtl="1">
            <a:lnSpc>
              <a:spcPct val="80000"/>
            </a:lnSpc>
            <a:spcAft>
              <a:spcPts val="0"/>
            </a:spcAft>
          </a:pPr>
          <a:r>
            <a:rPr lang="fa-IR" sz="1800" b="1" dirty="0" smtClean="0">
              <a:solidFill>
                <a:srgbClr val="FF00FF"/>
              </a:solidFill>
              <a:latin typeface="Times New Roman" panose="02020603050405020304" pitchFamily="18" charset="0"/>
              <a:ea typeface="+mn-ea"/>
              <a:cs typeface="B Nazanin" panose="00000400000000000000" pitchFamily="2" charset="-78"/>
            </a:rPr>
            <a:t>رهيافتي براي انتخاب آينده مطلوب در ذهن بصورت خودآگاه يا ناخودآگاه.</a:t>
          </a:r>
          <a:endParaRPr lang="fa-IR" sz="1800" b="1" dirty="0">
            <a:solidFill>
              <a:srgbClr val="FF00FF"/>
            </a:solidFill>
            <a:latin typeface="Times New Roman" panose="02020603050405020304" pitchFamily="18" charset="0"/>
            <a:ea typeface="+mn-ea"/>
            <a:cs typeface="B Nazanin" panose="00000400000000000000" pitchFamily="2" charset="-78"/>
          </a:endParaRPr>
        </a:p>
      </dgm:t>
    </dgm:pt>
    <dgm:pt modelId="{0FC0640E-464E-46B7-B97A-11FDEA1CAAA8}" type="parTrans" cxnId="{4BE70846-0F03-4477-AC95-E0FA743FCBDC}">
      <dgm:prSet/>
      <dgm:spPr/>
      <dgm:t>
        <a:bodyPr/>
        <a:lstStyle/>
        <a:p>
          <a:endParaRPr lang="en-US" sz="2400">
            <a:latin typeface="Times New Roman" panose="02020603050405020304" pitchFamily="18" charset="0"/>
            <a:cs typeface="B Nazanin" panose="00000400000000000000" pitchFamily="2" charset="-78"/>
          </a:endParaRPr>
        </a:p>
      </dgm:t>
    </dgm:pt>
    <dgm:pt modelId="{F9D22417-B601-4455-B646-E556FC428047}" type="sibTrans" cxnId="{4BE70846-0F03-4477-AC95-E0FA743FCBDC}">
      <dgm:prSet/>
      <dgm:spPr/>
      <dgm:t>
        <a:bodyPr/>
        <a:lstStyle/>
        <a:p>
          <a:endParaRPr lang="en-US" sz="2400">
            <a:latin typeface="Times New Roman" panose="02020603050405020304" pitchFamily="18" charset="0"/>
            <a:cs typeface="B Nazanin" panose="00000400000000000000" pitchFamily="2" charset="-78"/>
          </a:endParaRPr>
        </a:p>
      </dgm:t>
    </dgm:pt>
    <dgm:pt modelId="{94DB0F56-43C7-435C-B083-3BA6D3FD5C40}" type="pres">
      <dgm:prSet presAssocID="{F73BFC99-1E6A-4F8E-B720-264D7345DBE8}" presName="Name0" presStyleCnt="0">
        <dgm:presLayoutVars>
          <dgm:chPref val="1"/>
          <dgm:dir val="rev"/>
          <dgm:animOne val="branch"/>
          <dgm:animLvl val="lvl"/>
          <dgm:resizeHandles/>
        </dgm:presLayoutVars>
      </dgm:prSet>
      <dgm:spPr/>
      <dgm:t>
        <a:bodyPr/>
        <a:lstStyle/>
        <a:p>
          <a:endParaRPr lang="en-US"/>
        </a:p>
      </dgm:t>
    </dgm:pt>
    <dgm:pt modelId="{F7E61267-55E0-4A43-A183-B444B879D16D}" type="pres">
      <dgm:prSet presAssocID="{AF96D6D3-E700-4186-9154-4F7CAD03B165}" presName="vertOne" presStyleCnt="0"/>
      <dgm:spPr/>
    </dgm:pt>
    <dgm:pt modelId="{F8054F22-55A9-4857-8871-2F18EB3B1880}" type="pres">
      <dgm:prSet presAssocID="{AF96D6D3-E700-4186-9154-4F7CAD03B165}" presName="txOne" presStyleLbl="node0" presStyleIdx="0" presStyleCnt="4" custScaleX="111626">
        <dgm:presLayoutVars>
          <dgm:chPref val="3"/>
        </dgm:presLayoutVars>
      </dgm:prSet>
      <dgm:spPr/>
      <dgm:t>
        <a:bodyPr/>
        <a:lstStyle/>
        <a:p>
          <a:endParaRPr lang="en-US"/>
        </a:p>
      </dgm:t>
    </dgm:pt>
    <dgm:pt modelId="{8C09C0A0-DAED-4DB4-B3AB-944211C2C8B4}" type="pres">
      <dgm:prSet presAssocID="{AF96D6D3-E700-4186-9154-4F7CAD03B165}" presName="parTransOne" presStyleCnt="0"/>
      <dgm:spPr/>
    </dgm:pt>
    <dgm:pt modelId="{22484679-4240-4D33-B5B5-C177794C2D91}" type="pres">
      <dgm:prSet presAssocID="{AF96D6D3-E700-4186-9154-4F7CAD03B165}" presName="horzOne" presStyleCnt="0"/>
      <dgm:spPr/>
    </dgm:pt>
    <dgm:pt modelId="{30E3A737-9D66-4573-95E7-F6CEE5244FF3}" type="pres">
      <dgm:prSet presAssocID="{A1FEA940-42AB-409E-BE46-ACD22FF92EF1}" presName="vertTwo" presStyleCnt="0"/>
      <dgm:spPr/>
    </dgm:pt>
    <dgm:pt modelId="{6B8F3150-C378-4B88-BEC8-4A4AB19CA6F8}" type="pres">
      <dgm:prSet presAssocID="{A1FEA940-42AB-409E-BE46-ACD22FF92EF1}" presName="txTwo" presStyleLbl="node2" presStyleIdx="0" presStyleCnt="4" custScaleX="111626">
        <dgm:presLayoutVars>
          <dgm:chPref val="3"/>
        </dgm:presLayoutVars>
      </dgm:prSet>
      <dgm:spPr/>
      <dgm:t>
        <a:bodyPr/>
        <a:lstStyle/>
        <a:p>
          <a:endParaRPr lang="en-US"/>
        </a:p>
      </dgm:t>
    </dgm:pt>
    <dgm:pt modelId="{8B90A281-CDE2-4488-849B-86212170F9DF}" type="pres">
      <dgm:prSet presAssocID="{A1FEA940-42AB-409E-BE46-ACD22FF92EF1}" presName="horzTwo" presStyleCnt="0"/>
      <dgm:spPr/>
    </dgm:pt>
    <dgm:pt modelId="{5C3C04C6-CF99-49B5-ABAF-49AE19DB3538}" type="pres">
      <dgm:prSet presAssocID="{1DA8B7E3-2DC8-42D3-ABB1-44723742E7DA}" presName="sibSpaceOne" presStyleCnt="0"/>
      <dgm:spPr/>
    </dgm:pt>
    <dgm:pt modelId="{76E95B99-5FEB-483E-825F-D2E3F899FDBD}" type="pres">
      <dgm:prSet presAssocID="{D7D5FCF5-021C-485C-B6C0-DBF6D323E518}" presName="vertOne" presStyleCnt="0"/>
      <dgm:spPr/>
    </dgm:pt>
    <dgm:pt modelId="{00401C63-389B-4F3D-9E21-41415CCB947A}" type="pres">
      <dgm:prSet presAssocID="{D7D5FCF5-021C-485C-B6C0-DBF6D323E518}" presName="txOne" presStyleLbl="node0" presStyleIdx="1" presStyleCnt="4" custScaleX="111626">
        <dgm:presLayoutVars>
          <dgm:chPref val="3"/>
        </dgm:presLayoutVars>
      </dgm:prSet>
      <dgm:spPr/>
      <dgm:t>
        <a:bodyPr/>
        <a:lstStyle/>
        <a:p>
          <a:endParaRPr lang="en-US"/>
        </a:p>
      </dgm:t>
    </dgm:pt>
    <dgm:pt modelId="{BED5E70E-57FB-4D7C-9F5E-7B9A01CBB0A1}" type="pres">
      <dgm:prSet presAssocID="{D7D5FCF5-021C-485C-B6C0-DBF6D323E518}" presName="parTransOne" presStyleCnt="0"/>
      <dgm:spPr/>
    </dgm:pt>
    <dgm:pt modelId="{83275382-88D8-429E-ADCE-238A6946091C}" type="pres">
      <dgm:prSet presAssocID="{D7D5FCF5-021C-485C-B6C0-DBF6D323E518}" presName="horzOne" presStyleCnt="0"/>
      <dgm:spPr/>
    </dgm:pt>
    <dgm:pt modelId="{1E93BFB1-1946-441C-95AC-22D994A08C91}" type="pres">
      <dgm:prSet presAssocID="{8C095F90-FD5A-4BA2-A219-46E389FFE2F1}" presName="vertTwo" presStyleCnt="0"/>
      <dgm:spPr/>
    </dgm:pt>
    <dgm:pt modelId="{E2DC778B-47C2-47BB-BF44-753CC931FE1C}" type="pres">
      <dgm:prSet presAssocID="{8C095F90-FD5A-4BA2-A219-46E389FFE2F1}" presName="txTwo" presStyleLbl="node2" presStyleIdx="1" presStyleCnt="4" custScaleX="111626">
        <dgm:presLayoutVars>
          <dgm:chPref val="3"/>
        </dgm:presLayoutVars>
      </dgm:prSet>
      <dgm:spPr/>
      <dgm:t>
        <a:bodyPr/>
        <a:lstStyle/>
        <a:p>
          <a:endParaRPr lang="en-US"/>
        </a:p>
      </dgm:t>
    </dgm:pt>
    <dgm:pt modelId="{D2F24904-389B-47B0-81B8-25A0D20254DE}" type="pres">
      <dgm:prSet presAssocID="{8C095F90-FD5A-4BA2-A219-46E389FFE2F1}" presName="horzTwo" presStyleCnt="0"/>
      <dgm:spPr/>
    </dgm:pt>
    <dgm:pt modelId="{EA9E2903-0163-4B57-99B7-1B3E672E858B}" type="pres">
      <dgm:prSet presAssocID="{4DA8BD75-782C-4E1C-A1FC-44D8E90CA3D9}" presName="sibSpaceOne" presStyleCnt="0"/>
      <dgm:spPr/>
    </dgm:pt>
    <dgm:pt modelId="{54935D66-7418-4DCD-ADB2-99723C714398}" type="pres">
      <dgm:prSet presAssocID="{54562918-8DDD-4D7A-B22F-C70AC232E314}" presName="vertOne" presStyleCnt="0"/>
      <dgm:spPr/>
    </dgm:pt>
    <dgm:pt modelId="{1536FB10-6702-42D4-92F6-CEF05ADFC35D}" type="pres">
      <dgm:prSet presAssocID="{54562918-8DDD-4D7A-B22F-C70AC232E314}" presName="txOne" presStyleLbl="node0" presStyleIdx="2" presStyleCnt="4" custScaleX="111626">
        <dgm:presLayoutVars>
          <dgm:chPref val="3"/>
        </dgm:presLayoutVars>
      </dgm:prSet>
      <dgm:spPr/>
      <dgm:t>
        <a:bodyPr/>
        <a:lstStyle/>
        <a:p>
          <a:endParaRPr lang="en-US"/>
        </a:p>
      </dgm:t>
    </dgm:pt>
    <dgm:pt modelId="{AAFFE4CD-FFC6-4EA9-B0D9-32910717BFEF}" type="pres">
      <dgm:prSet presAssocID="{54562918-8DDD-4D7A-B22F-C70AC232E314}" presName="parTransOne" presStyleCnt="0"/>
      <dgm:spPr/>
    </dgm:pt>
    <dgm:pt modelId="{9B51FD72-6778-40FD-B687-33EC98A2AB13}" type="pres">
      <dgm:prSet presAssocID="{54562918-8DDD-4D7A-B22F-C70AC232E314}" presName="horzOne" presStyleCnt="0"/>
      <dgm:spPr/>
    </dgm:pt>
    <dgm:pt modelId="{C29EFC29-5432-44C0-BF35-90DB2E7F3870}" type="pres">
      <dgm:prSet presAssocID="{69D72B77-D112-40FD-A5F4-6E4416E6A5E4}" presName="vertTwo" presStyleCnt="0"/>
      <dgm:spPr/>
    </dgm:pt>
    <dgm:pt modelId="{10EDDF66-73D9-4DD4-813E-D763249E7F10}" type="pres">
      <dgm:prSet presAssocID="{69D72B77-D112-40FD-A5F4-6E4416E6A5E4}" presName="txTwo" presStyleLbl="node2" presStyleIdx="2" presStyleCnt="4" custScaleX="111626" custLinFactNeighborX="4316" custLinFactNeighborY="-2985">
        <dgm:presLayoutVars>
          <dgm:chPref val="3"/>
        </dgm:presLayoutVars>
      </dgm:prSet>
      <dgm:spPr/>
      <dgm:t>
        <a:bodyPr/>
        <a:lstStyle/>
        <a:p>
          <a:endParaRPr lang="en-US"/>
        </a:p>
      </dgm:t>
    </dgm:pt>
    <dgm:pt modelId="{44656DB4-34D6-4EF1-A3B5-E5CB349E1767}" type="pres">
      <dgm:prSet presAssocID="{69D72B77-D112-40FD-A5F4-6E4416E6A5E4}" presName="horzTwo" presStyleCnt="0"/>
      <dgm:spPr/>
    </dgm:pt>
    <dgm:pt modelId="{6F58927D-F159-42F8-A67F-94ECE3378110}" type="pres">
      <dgm:prSet presAssocID="{C5CF96B6-48B3-423B-B1BF-6240C5FEAD97}" presName="sibSpaceOne" presStyleCnt="0"/>
      <dgm:spPr/>
    </dgm:pt>
    <dgm:pt modelId="{FA82E99F-C976-42F9-B06A-D173E467262A}" type="pres">
      <dgm:prSet presAssocID="{30E5BE91-FB5C-4AD3-AFE9-F10FE0A09363}" presName="vertOne" presStyleCnt="0"/>
      <dgm:spPr/>
    </dgm:pt>
    <dgm:pt modelId="{399412B7-5325-4A55-A677-DCF6108670BA}" type="pres">
      <dgm:prSet presAssocID="{30E5BE91-FB5C-4AD3-AFE9-F10FE0A09363}" presName="txOne" presStyleLbl="node0" presStyleIdx="3" presStyleCnt="4" custScaleX="111626">
        <dgm:presLayoutVars>
          <dgm:chPref val="3"/>
        </dgm:presLayoutVars>
      </dgm:prSet>
      <dgm:spPr/>
      <dgm:t>
        <a:bodyPr/>
        <a:lstStyle/>
        <a:p>
          <a:endParaRPr lang="en-US"/>
        </a:p>
      </dgm:t>
    </dgm:pt>
    <dgm:pt modelId="{68BFE6A0-DEC7-4A89-AAA1-D8FBA59D5B31}" type="pres">
      <dgm:prSet presAssocID="{30E5BE91-FB5C-4AD3-AFE9-F10FE0A09363}" presName="parTransOne" presStyleCnt="0"/>
      <dgm:spPr/>
    </dgm:pt>
    <dgm:pt modelId="{6A5FAA8A-140B-44A3-B927-888331178AA1}" type="pres">
      <dgm:prSet presAssocID="{30E5BE91-FB5C-4AD3-AFE9-F10FE0A09363}" presName="horzOne" presStyleCnt="0"/>
      <dgm:spPr/>
    </dgm:pt>
    <dgm:pt modelId="{ED02C76E-C7CC-4BC8-B9D9-506E2C8146BF}" type="pres">
      <dgm:prSet presAssocID="{9BD51987-F03D-4FA7-9DC0-8DA1A9D3BA4B}" presName="vertTwo" presStyleCnt="0"/>
      <dgm:spPr/>
    </dgm:pt>
    <dgm:pt modelId="{99CE1F8D-D198-4DA2-A7D1-2305B44D430E}" type="pres">
      <dgm:prSet presAssocID="{9BD51987-F03D-4FA7-9DC0-8DA1A9D3BA4B}" presName="txTwo" presStyleLbl="node2" presStyleIdx="3" presStyleCnt="4" custScaleX="111626">
        <dgm:presLayoutVars>
          <dgm:chPref val="3"/>
        </dgm:presLayoutVars>
      </dgm:prSet>
      <dgm:spPr/>
      <dgm:t>
        <a:bodyPr/>
        <a:lstStyle/>
        <a:p>
          <a:endParaRPr lang="en-US"/>
        </a:p>
      </dgm:t>
    </dgm:pt>
    <dgm:pt modelId="{41D2AC28-C44B-4DAB-82B1-779C42488556}" type="pres">
      <dgm:prSet presAssocID="{9BD51987-F03D-4FA7-9DC0-8DA1A9D3BA4B}" presName="horzTwo" presStyleCnt="0"/>
      <dgm:spPr/>
    </dgm:pt>
  </dgm:ptLst>
  <dgm:cxnLst>
    <dgm:cxn modelId="{3A38FD4B-61FA-46DA-A00B-843027633B28}" srcId="{F73BFC99-1E6A-4F8E-B720-264D7345DBE8}" destId="{D7D5FCF5-021C-485C-B6C0-DBF6D323E518}" srcOrd="1" destOrd="0" parTransId="{75F1E355-A594-4530-A6A6-B574104B3E1C}" sibTransId="{4DA8BD75-782C-4E1C-A1FC-44D8E90CA3D9}"/>
    <dgm:cxn modelId="{5D8AAC95-D379-4D5E-9168-A6BFCA0BD6C8}" type="presOf" srcId="{F73BFC99-1E6A-4F8E-B720-264D7345DBE8}" destId="{94DB0F56-43C7-435C-B083-3BA6D3FD5C40}" srcOrd="0" destOrd="0" presId="urn:microsoft.com/office/officeart/2005/8/layout/hierarchy4"/>
    <dgm:cxn modelId="{B82147AA-2C98-4312-B45B-F5CF2CD05BF3}" srcId="{F73BFC99-1E6A-4F8E-B720-264D7345DBE8}" destId="{54562918-8DDD-4D7A-B22F-C70AC232E314}" srcOrd="2" destOrd="0" parTransId="{E8CF01EA-34C6-4B9F-857F-5F29A33E6B57}" sibTransId="{C5CF96B6-48B3-423B-B1BF-6240C5FEAD97}"/>
    <dgm:cxn modelId="{3A31B859-B0CF-4BA3-A114-2912E86BCA51}" type="presOf" srcId="{D7D5FCF5-021C-485C-B6C0-DBF6D323E518}" destId="{00401C63-389B-4F3D-9E21-41415CCB947A}" srcOrd="0" destOrd="0" presId="urn:microsoft.com/office/officeart/2005/8/layout/hierarchy4"/>
    <dgm:cxn modelId="{566A5EB5-C06A-4E08-A5E4-FD3C6AE6D404}" srcId="{AF96D6D3-E700-4186-9154-4F7CAD03B165}" destId="{A1FEA940-42AB-409E-BE46-ACD22FF92EF1}" srcOrd="0" destOrd="0" parTransId="{CE707B9A-C5E4-49E5-9F8F-0EA4B6B35859}" sibTransId="{1298F7AB-C292-4BCA-9083-A40B92539852}"/>
    <dgm:cxn modelId="{0B00CD07-8EB7-4D18-BACC-5595E189EC64}" type="presOf" srcId="{54562918-8DDD-4D7A-B22F-C70AC232E314}" destId="{1536FB10-6702-42D4-92F6-CEF05ADFC35D}" srcOrd="0" destOrd="0" presId="urn:microsoft.com/office/officeart/2005/8/layout/hierarchy4"/>
    <dgm:cxn modelId="{EF96E6F2-4CDD-4FEF-8335-CDBD876140F1}" type="presOf" srcId="{30E5BE91-FB5C-4AD3-AFE9-F10FE0A09363}" destId="{399412B7-5325-4A55-A677-DCF6108670BA}" srcOrd="0" destOrd="0" presId="urn:microsoft.com/office/officeart/2005/8/layout/hierarchy4"/>
    <dgm:cxn modelId="{338F90A9-5DFC-489F-9744-601EEB98019B}" srcId="{F73BFC99-1E6A-4F8E-B720-264D7345DBE8}" destId="{AF96D6D3-E700-4186-9154-4F7CAD03B165}" srcOrd="0" destOrd="0" parTransId="{E39A9839-D6B5-4916-8361-69834B13A933}" sibTransId="{1DA8B7E3-2DC8-42D3-ABB1-44723742E7DA}"/>
    <dgm:cxn modelId="{A21C485E-6747-4489-B9FF-EEA7A8D7FDBA}" type="presOf" srcId="{69D72B77-D112-40FD-A5F4-6E4416E6A5E4}" destId="{10EDDF66-73D9-4DD4-813E-D763249E7F10}" srcOrd="0" destOrd="0" presId="urn:microsoft.com/office/officeart/2005/8/layout/hierarchy4"/>
    <dgm:cxn modelId="{D7FBC042-4994-4499-B240-C028D214A3C8}" srcId="{F73BFC99-1E6A-4F8E-B720-264D7345DBE8}" destId="{30E5BE91-FB5C-4AD3-AFE9-F10FE0A09363}" srcOrd="3" destOrd="0" parTransId="{1F1D4718-D856-4697-8347-DD9A9AF1EBD3}" sibTransId="{3996E78B-E349-4BF3-A4C6-9EA121877FA3}"/>
    <dgm:cxn modelId="{7FD1BA14-06E4-4A80-AC2E-2AF432611E5C}" srcId="{D7D5FCF5-021C-485C-B6C0-DBF6D323E518}" destId="{8C095F90-FD5A-4BA2-A219-46E389FFE2F1}" srcOrd="0" destOrd="0" parTransId="{8C17A744-4F9C-4036-BA32-AB843A6D439C}" sibTransId="{60C8B32E-89CC-45D7-9BD5-63C5BEE3BFD6}"/>
    <dgm:cxn modelId="{4D0185DA-D3C6-4ABE-9851-0753C2F09D2D}" srcId="{54562918-8DDD-4D7A-B22F-C70AC232E314}" destId="{69D72B77-D112-40FD-A5F4-6E4416E6A5E4}" srcOrd="0" destOrd="0" parTransId="{CD71CCA3-F9B9-406A-BC82-4BCF80B4456A}" sibTransId="{B593197F-C4BA-4682-8AC2-F4ED0F2FBC12}"/>
    <dgm:cxn modelId="{2D963F19-CE21-46F5-A020-42A87CA67403}" type="presOf" srcId="{9BD51987-F03D-4FA7-9DC0-8DA1A9D3BA4B}" destId="{99CE1F8D-D198-4DA2-A7D1-2305B44D430E}" srcOrd="0" destOrd="0" presId="urn:microsoft.com/office/officeart/2005/8/layout/hierarchy4"/>
    <dgm:cxn modelId="{0933A28F-C702-4996-A501-142BAD07B7AD}" type="presOf" srcId="{8C095F90-FD5A-4BA2-A219-46E389FFE2F1}" destId="{E2DC778B-47C2-47BB-BF44-753CC931FE1C}" srcOrd="0" destOrd="0" presId="urn:microsoft.com/office/officeart/2005/8/layout/hierarchy4"/>
    <dgm:cxn modelId="{006A75EE-5296-436B-B0A5-7E6444F73FFA}" type="presOf" srcId="{A1FEA940-42AB-409E-BE46-ACD22FF92EF1}" destId="{6B8F3150-C378-4B88-BEC8-4A4AB19CA6F8}" srcOrd="0" destOrd="0" presId="urn:microsoft.com/office/officeart/2005/8/layout/hierarchy4"/>
    <dgm:cxn modelId="{02544035-2F07-4F3A-83E0-9E8D53C16398}" type="presOf" srcId="{AF96D6D3-E700-4186-9154-4F7CAD03B165}" destId="{F8054F22-55A9-4857-8871-2F18EB3B1880}" srcOrd="0" destOrd="0" presId="urn:microsoft.com/office/officeart/2005/8/layout/hierarchy4"/>
    <dgm:cxn modelId="{4BE70846-0F03-4477-AC95-E0FA743FCBDC}" srcId="{30E5BE91-FB5C-4AD3-AFE9-F10FE0A09363}" destId="{9BD51987-F03D-4FA7-9DC0-8DA1A9D3BA4B}" srcOrd="0" destOrd="0" parTransId="{0FC0640E-464E-46B7-B97A-11FDEA1CAAA8}" sibTransId="{F9D22417-B601-4455-B646-E556FC428047}"/>
    <dgm:cxn modelId="{272BBD67-8769-49BA-9223-F658BF947170}" type="presParOf" srcId="{94DB0F56-43C7-435C-B083-3BA6D3FD5C40}" destId="{F7E61267-55E0-4A43-A183-B444B879D16D}" srcOrd="0" destOrd="0" presId="urn:microsoft.com/office/officeart/2005/8/layout/hierarchy4"/>
    <dgm:cxn modelId="{D4C9B3CF-B162-41DF-BB00-C8BC7EF01560}" type="presParOf" srcId="{F7E61267-55E0-4A43-A183-B444B879D16D}" destId="{F8054F22-55A9-4857-8871-2F18EB3B1880}" srcOrd="0" destOrd="0" presId="urn:microsoft.com/office/officeart/2005/8/layout/hierarchy4"/>
    <dgm:cxn modelId="{3F013705-97BE-4E03-A20B-4E2E53B2AB5D}" type="presParOf" srcId="{F7E61267-55E0-4A43-A183-B444B879D16D}" destId="{8C09C0A0-DAED-4DB4-B3AB-944211C2C8B4}" srcOrd="1" destOrd="0" presId="urn:microsoft.com/office/officeart/2005/8/layout/hierarchy4"/>
    <dgm:cxn modelId="{FB792364-8D87-4C46-8BC4-F8EA5B489D5F}" type="presParOf" srcId="{F7E61267-55E0-4A43-A183-B444B879D16D}" destId="{22484679-4240-4D33-B5B5-C177794C2D91}" srcOrd="2" destOrd="0" presId="urn:microsoft.com/office/officeart/2005/8/layout/hierarchy4"/>
    <dgm:cxn modelId="{CC8F8261-6854-4703-927B-2184A91C2208}" type="presParOf" srcId="{22484679-4240-4D33-B5B5-C177794C2D91}" destId="{30E3A737-9D66-4573-95E7-F6CEE5244FF3}" srcOrd="0" destOrd="0" presId="urn:microsoft.com/office/officeart/2005/8/layout/hierarchy4"/>
    <dgm:cxn modelId="{C71D5FF7-5E9A-4D22-956A-F6ABC20823E1}" type="presParOf" srcId="{30E3A737-9D66-4573-95E7-F6CEE5244FF3}" destId="{6B8F3150-C378-4B88-BEC8-4A4AB19CA6F8}" srcOrd="0" destOrd="0" presId="urn:microsoft.com/office/officeart/2005/8/layout/hierarchy4"/>
    <dgm:cxn modelId="{92A1A6C8-ED1F-4233-9B96-5E79DBCF20D0}" type="presParOf" srcId="{30E3A737-9D66-4573-95E7-F6CEE5244FF3}" destId="{8B90A281-CDE2-4488-849B-86212170F9DF}" srcOrd="1" destOrd="0" presId="urn:microsoft.com/office/officeart/2005/8/layout/hierarchy4"/>
    <dgm:cxn modelId="{8BE82E34-5989-4472-8B9C-D036A8231C07}" type="presParOf" srcId="{94DB0F56-43C7-435C-B083-3BA6D3FD5C40}" destId="{5C3C04C6-CF99-49B5-ABAF-49AE19DB3538}" srcOrd="1" destOrd="0" presId="urn:microsoft.com/office/officeart/2005/8/layout/hierarchy4"/>
    <dgm:cxn modelId="{E085C5F9-58B5-4FA2-A9D8-2FBF3C3E0358}" type="presParOf" srcId="{94DB0F56-43C7-435C-B083-3BA6D3FD5C40}" destId="{76E95B99-5FEB-483E-825F-D2E3F899FDBD}" srcOrd="2" destOrd="0" presId="urn:microsoft.com/office/officeart/2005/8/layout/hierarchy4"/>
    <dgm:cxn modelId="{D6227C31-3EEA-493B-BA60-F79AE5DDEDCB}" type="presParOf" srcId="{76E95B99-5FEB-483E-825F-D2E3F899FDBD}" destId="{00401C63-389B-4F3D-9E21-41415CCB947A}" srcOrd="0" destOrd="0" presId="urn:microsoft.com/office/officeart/2005/8/layout/hierarchy4"/>
    <dgm:cxn modelId="{A6981A90-CE9E-4B83-9C3D-A4E01955BB2B}" type="presParOf" srcId="{76E95B99-5FEB-483E-825F-D2E3F899FDBD}" destId="{BED5E70E-57FB-4D7C-9F5E-7B9A01CBB0A1}" srcOrd="1" destOrd="0" presId="urn:microsoft.com/office/officeart/2005/8/layout/hierarchy4"/>
    <dgm:cxn modelId="{74AEF9A7-CC86-4F9C-BD26-E5D365473358}" type="presParOf" srcId="{76E95B99-5FEB-483E-825F-D2E3F899FDBD}" destId="{83275382-88D8-429E-ADCE-238A6946091C}" srcOrd="2" destOrd="0" presId="urn:microsoft.com/office/officeart/2005/8/layout/hierarchy4"/>
    <dgm:cxn modelId="{FE50C665-47ED-4358-BFFA-46C408253967}" type="presParOf" srcId="{83275382-88D8-429E-ADCE-238A6946091C}" destId="{1E93BFB1-1946-441C-95AC-22D994A08C91}" srcOrd="0" destOrd="0" presId="urn:microsoft.com/office/officeart/2005/8/layout/hierarchy4"/>
    <dgm:cxn modelId="{51D093EC-9FAF-40BD-B292-0FFED1B69D25}" type="presParOf" srcId="{1E93BFB1-1946-441C-95AC-22D994A08C91}" destId="{E2DC778B-47C2-47BB-BF44-753CC931FE1C}" srcOrd="0" destOrd="0" presId="urn:microsoft.com/office/officeart/2005/8/layout/hierarchy4"/>
    <dgm:cxn modelId="{ED533670-1E4F-44FA-80A8-5EC096BB2612}" type="presParOf" srcId="{1E93BFB1-1946-441C-95AC-22D994A08C91}" destId="{D2F24904-389B-47B0-81B8-25A0D20254DE}" srcOrd="1" destOrd="0" presId="urn:microsoft.com/office/officeart/2005/8/layout/hierarchy4"/>
    <dgm:cxn modelId="{E8BEB58D-4A56-4F49-8C2C-12292BF5A018}" type="presParOf" srcId="{94DB0F56-43C7-435C-B083-3BA6D3FD5C40}" destId="{EA9E2903-0163-4B57-99B7-1B3E672E858B}" srcOrd="3" destOrd="0" presId="urn:microsoft.com/office/officeart/2005/8/layout/hierarchy4"/>
    <dgm:cxn modelId="{797833B8-E4A9-4089-93F0-E5F09D74932E}" type="presParOf" srcId="{94DB0F56-43C7-435C-B083-3BA6D3FD5C40}" destId="{54935D66-7418-4DCD-ADB2-99723C714398}" srcOrd="4" destOrd="0" presId="urn:microsoft.com/office/officeart/2005/8/layout/hierarchy4"/>
    <dgm:cxn modelId="{AF99533D-B05C-49DC-8DF6-AB7934AD5D9B}" type="presParOf" srcId="{54935D66-7418-4DCD-ADB2-99723C714398}" destId="{1536FB10-6702-42D4-92F6-CEF05ADFC35D}" srcOrd="0" destOrd="0" presId="urn:microsoft.com/office/officeart/2005/8/layout/hierarchy4"/>
    <dgm:cxn modelId="{FD098B3F-9D9E-445D-AC98-F95F10D74CB7}" type="presParOf" srcId="{54935D66-7418-4DCD-ADB2-99723C714398}" destId="{AAFFE4CD-FFC6-4EA9-B0D9-32910717BFEF}" srcOrd="1" destOrd="0" presId="urn:microsoft.com/office/officeart/2005/8/layout/hierarchy4"/>
    <dgm:cxn modelId="{4639C495-4831-483A-BD70-058375A70D4C}" type="presParOf" srcId="{54935D66-7418-4DCD-ADB2-99723C714398}" destId="{9B51FD72-6778-40FD-B687-33EC98A2AB13}" srcOrd="2" destOrd="0" presId="urn:microsoft.com/office/officeart/2005/8/layout/hierarchy4"/>
    <dgm:cxn modelId="{0B2D18F2-B8DC-450C-8CB0-D78FB13B270A}" type="presParOf" srcId="{9B51FD72-6778-40FD-B687-33EC98A2AB13}" destId="{C29EFC29-5432-44C0-BF35-90DB2E7F3870}" srcOrd="0" destOrd="0" presId="urn:microsoft.com/office/officeart/2005/8/layout/hierarchy4"/>
    <dgm:cxn modelId="{8C729803-BAE8-4052-9AAD-84AB14858DC4}" type="presParOf" srcId="{C29EFC29-5432-44C0-BF35-90DB2E7F3870}" destId="{10EDDF66-73D9-4DD4-813E-D763249E7F10}" srcOrd="0" destOrd="0" presId="urn:microsoft.com/office/officeart/2005/8/layout/hierarchy4"/>
    <dgm:cxn modelId="{9883EE7A-0ABC-4C1C-B0AC-209860CBA09D}" type="presParOf" srcId="{C29EFC29-5432-44C0-BF35-90DB2E7F3870}" destId="{44656DB4-34D6-4EF1-A3B5-E5CB349E1767}" srcOrd="1" destOrd="0" presId="urn:microsoft.com/office/officeart/2005/8/layout/hierarchy4"/>
    <dgm:cxn modelId="{EA0364EA-203E-4ABF-8211-E3F543500B39}" type="presParOf" srcId="{94DB0F56-43C7-435C-B083-3BA6D3FD5C40}" destId="{6F58927D-F159-42F8-A67F-94ECE3378110}" srcOrd="5" destOrd="0" presId="urn:microsoft.com/office/officeart/2005/8/layout/hierarchy4"/>
    <dgm:cxn modelId="{08C323C3-7A36-4D61-BA84-FFF425430335}" type="presParOf" srcId="{94DB0F56-43C7-435C-B083-3BA6D3FD5C40}" destId="{FA82E99F-C976-42F9-B06A-D173E467262A}" srcOrd="6" destOrd="0" presId="urn:microsoft.com/office/officeart/2005/8/layout/hierarchy4"/>
    <dgm:cxn modelId="{1599A05B-8214-416D-B08F-76EFD74F2FC5}" type="presParOf" srcId="{FA82E99F-C976-42F9-B06A-D173E467262A}" destId="{399412B7-5325-4A55-A677-DCF6108670BA}" srcOrd="0" destOrd="0" presId="urn:microsoft.com/office/officeart/2005/8/layout/hierarchy4"/>
    <dgm:cxn modelId="{FAE53224-656B-47C4-9FF0-80633D486D68}" type="presParOf" srcId="{FA82E99F-C976-42F9-B06A-D173E467262A}" destId="{68BFE6A0-DEC7-4A89-AAA1-D8FBA59D5B31}" srcOrd="1" destOrd="0" presId="urn:microsoft.com/office/officeart/2005/8/layout/hierarchy4"/>
    <dgm:cxn modelId="{385E75DF-141A-4041-BF4A-A098A6920498}" type="presParOf" srcId="{FA82E99F-C976-42F9-B06A-D173E467262A}" destId="{6A5FAA8A-140B-44A3-B927-888331178AA1}" srcOrd="2" destOrd="0" presId="urn:microsoft.com/office/officeart/2005/8/layout/hierarchy4"/>
    <dgm:cxn modelId="{54BD01F3-B3B7-41CE-8A04-5F680948F00F}" type="presParOf" srcId="{6A5FAA8A-140B-44A3-B927-888331178AA1}" destId="{ED02C76E-C7CC-4BC8-B9D9-506E2C8146BF}" srcOrd="0" destOrd="0" presId="urn:microsoft.com/office/officeart/2005/8/layout/hierarchy4"/>
    <dgm:cxn modelId="{F17722BA-8971-40F4-8716-7868B784D76A}" type="presParOf" srcId="{ED02C76E-C7CC-4BC8-B9D9-506E2C8146BF}" destId="{99CE1F8D-D198-4DA2-A7D1-2305B44D430E}" srcOrd="0" destOrd="0" presId="urn:microsoft.com/office/officeart/2005/8/layout/hierarchy4"/>
    <dgm:cxn modelId="{F54FF0FA-8C9A-4056-9BB6-8F59D0ABC1C3}" type="presParOf" srcId="{ED02C76E-C7CC-4BC8-B9D9-506E2C8146BF}" destId="{41D2AC28-C44B-4DAB-82B1-779C424885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4F22-55A9-4857-8871-2F18EB3B1880}">
      <dsp:nvSpPr>
        <dsp:cNvPr id="0" name=""/>
        <dsp:cNvSpPr/>
      </dsp:nvSpPr>
      <dsp:spPr>
        <a:xfrm>
          <a:off x="6709789"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0" kern="1200" dirty="0" smtClean="0">
              <a:solidFill>
                <a:srgbClr val="0000FF"/>
              </a:solidFill>
              <a:latin typeface="Times New Roman" panose="02020603050405020304" pitchFamily="18" charset="0"/>
              <a:ea typeface="+mn-ea"/>
              <a:cs typeface="B Nazanin" panose="00000400000000000000" pitchFamily="2" charset="-78"/>
            </a:rPr>
            <a:t>تخيل</a:t>
          </a:r>
          <a:r>
            <a:rPr lang="en-US" sz="3200" b="0" kern="1200" dirty="0" smtClean="0">
              <a:solidFill>
                <a:srgbClr val="0000FF"/>
              </a:solidFill>
              <a:latin typeface="Times New Roman" panose="02020603050405020304" pitchFamily="18" charset="0"/>
              <a:ea typeface="+mn-ea"/>
              <a:cs typeface="B Nazanin" panose="00000400000000000000" pitchFamily="2" charset="-78"/>
            </a:rPr>
            <a:t> </a:t>
          </a:r>
          <a:r>
            <a:rPr lang="en-US" sz="2000" b="1" kern="1200" dirty="0" smtClean="0">
              <a:solidFill>
                <a:srgbClr val="C00000"/>
              </a:solidFill>
              <a:latin typeface="Times New Roman" panose="02020603050405020304" pitchFamily="18" charset="0"/>
              <a:ea typeface="+mn-ea"/>
              <a:cs typeface="B Nazanin" panose="00000400000000000000" pitchFamily="2" charset="-78"/>
            </a:rPr>
            <a:t>Imagination</a:t>
          </a:r>
          <a:endParaRPr lang="en-US" sz="3200" b="1" kern="1200" dirty="0">
            <a:solidFill>
              <a:srgbClr val="C00000"/>
            </a:solidFill>
            <a:latin typeface="Times New Roman" panose="02020603050405020304" pitchFamily="18" charset="0"/>
            <a:ea typeface="+mn-ea"/>
            <a:cs typeface="B Nazanin" panose="00000400000000000000" pitchFamily="2" charset="-78"/>
          </a:endParaRPr>
        </a:p>
      </dsp:txBody>
      <dsp:txXfrm>
        <a:off x="6763343" y="55068"/>
        <a:ext cx="1863187" cy="1721360"/>
      </dsp:txXfrm>
    </dsp:sp>
    <dsp:sp modelId="{6B8F3150-C378-4B88-BEC8-4A4AB19CA6F8}">
      <dsp:nvSpPr>
        <dsp:cNvPr id="0" name=""/>
        <dsp:cNvSpPr/>
      </dsp:nvSpPr>
      <dsp:spPr>
        <a:xfrm>
          <a:off x="6812393"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80000"/>
            </a:lnSpc>
            <a:spcBef>
              <a:spcPct val="0"/>
            </a:spcBef>
            <a:spcAft>
              <a:spcPts val="0"/>
            </a:spcAft>
          </a:pPr>
          <a:r>
            <a:rPr lang="fa-IR" sz="1800" b="1" kern="1200" dirty="0" smtClean="0">
              <a:solidFill>
                <a:srgbClr val="FF00FF"/>
              </a:solidFill>
              <a:latin typeface="Times New Roman" panose="02020603050405020304" pitchFamily="18" charset="0"/>
              <a:ea typeface="+mn-ea"/>
              <a:cs typeface="B Nazanin" panose="00000400000000000000" pitchFamily="2" charset="-78"/>
            </a:rPr>
            <a:t>توانايي ايجاد تصاوير آينده درباره يك موضوع به‌عنوان يک مدل ذهني. </a:t>
          </a:r>
          <a:endParaRPr lang="fa-IR" sz="1800" b="1" kern="1200" dirty="0">
            <a:solidFill>
              <a:srgbClr val="FF00FF"/>
            </a:solidFill>
            <a:latin typeface="Times New Roman" panose="02020603050405020304" pitchFamily="18" charset="0"/>
            <a:ea typeface="+mn-ea"/>
            <a:cs typeface="B Nazanin" panose="00000400000000000000" pitchFamily="2" charset="-78"/>
          </a:endParaRPr>
        </a:p>
      </dsp:txBody>
      <dsp:txXfrm>
        <a:off x="6864091" y="2110296"/>
        <a:ext cx="1661690" cy="1725072"/>
      </dsp:txXfrm>
    </dsp:sp>
    <dsp:sp modelId="{00401C63-389B-4F3D-9E21-41415CCB947A}">
      <dsp:nvSpPr>
        <dsp:cNvPr id="0" name=""/>
        <dsp:cNvSpPr/>
      </dsp:nvSpPr>
      <dsp:spPr>
        <a:xfrm>
          <a:off x="4473844"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0" kern="1200" dirty="0" smtClean="0">
              <a:solidFill>
                <a:srgbClr val="0000FF"/>
              </a:solidFill>
              <a:latin typeface="Times New Roman" panose="02020603050405020304" pitchFamily="18" charset="0"/>
              <a:ea typeface="+mn-ea"/>
              <a:cs typeface="B Nazanin" panose="00000400000000000000" pitchFamily="2" charset="-78"/>
            </a:rPr>
            <a:t>تصور</a:t>
          </a:r>
        </a:p>
        <a:p>
          <a:pPr lvl="0" algn="ctr" defTabSz="1422400" rtl="1">
            <a:lnSpc>
              <a:spcPct val="90000"/>
            </a:lnSpc>
            <a:spcBef>
              <a:spcPct val="0"/>
            </a:spcBef>
            <a:spcAft>
              <a:spcPct val="35000"/>
            </a:spcAft>
          </a:pPr>
          <a:r>
            <a:rPr lang="fa-IR" sz="3200" b="0" kern="1200" dirty="0" smtClean="0">
              <a:solidFill>
                <a:srgbClr val="0000FF"/>
              </a:solidFill>
              <a:latin typeface="Times New Roman" panose="02020603050405020304" pitchFamily="18" charset="0"/>
              <a:ea typeface="+mn-ea"/>
              <a:cs typeface="B Nazanin" panose="00000400000000000000" pitchFamily="2" charset="-78"/>
            </a:rPr>
            <a:t> </a:t>
          </a:r>
          <a:r>
            <a:rPr lang="en-US" sz="2000" b="1" kern="1200" dirty="0" smtClean="0">
              <a:solidFill>
                <a:srgbClr val="C00000"/>
              </a:solidFill>
              <a:latin typeface="Times New Roman" panose="02020603050405020304" pitchFamily="18" charset="0"/>
              <a:ea typeface="+mn-ea"/>
              <a:cs typeface="B Nazanin" panose="00000400000000000000" pitchFamily="2" charset="-78"/>
            </a:rPr>
            <a:t>Vision</a:t>
          </a:r>
          <a:endParaRPr lang="fa-IR" sz="2000" b="1" kern="1200" dirty="0" smtClean="0">
            <a:solidFill>
              <a:srgbClr val="C00000"/>
            </a:solidFill>
            <a:latin typeface="Times New Roman" panose="02020603050405020304" pitchFamily="18" charset="0"/>
            <a:ea typeface="+mn-ea"/>
            <a:cs typeface="B Nazanin" panose="00000400000000000000" pitchFamily="2" charset="-78"/>
          </a:endParaRPr>
        </a:p>
      </dsp:txBody>
      <dsp:txXfrm>
        <a:off x="4527398" y="55068"/>
        <a:ext cx="1863187" cy="1721360"/>
      </dsp:txXfrm>
    </dsp:sp>
    <dsp:sp modelId="{E2DC778B-47C2-47BB-BF44-753CC931FE1C}">
      <dsp:nvSpPr>
        <dsp:cNvPr id="0" name=""/>
        <dsp:cNvSpPr/>
      </dsp:nvSpPr>
      <dsp:spPr>
        <a:xfrm>
          <a:off x="4576448"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80000"/>
            </a:lnSpc>
            <a:spcBef>
              <a:spcPct val="0"/>
            </a:spcBef>
            <a:spcAft>
              <a:spcPts val="0"/>
            </a:spcAft>
          </a:pPr>
          <a:r>
            <a:rPr lang="fa-IR" sz="1800" b="1" kern="1200" dirty="0" smtClean="0">
              <a:solidFill>
                <a:srgbClr val="FF00FF"/>
              </a:solidFill>
              <a:latin typeface="Times New Roman" panose="02020603050405020304" pitchFamily="18" charset="0"/>
              <a:ea typeface="+mn-ea"/>
              <a:cs typeface="B Nazanin" panose="00000400000000000000" pitchFamily="2" charset="-78"/>
            </a:rPr>
            <a:t>براي توصيف برخي شرايط آينده و محرك تغيير حال.</a:t>
          </a:r>
          <a:endParaRPr lang="fa-IR" sz="1800" b="1" kern="1200" dirty="0">
            <a:solidFill>
              <a:srgbClr val="FF00FF"/>
            </a:solidFill>
            <a:latin typeface="Times New Roman" panose="02020603050405020304" pitchFamily="18" charset="0"/>
            <a:ea typeface="+mn-ea"/>
            <a:cs typeface="B Nazanin" panose="00000400000000000000" pitchFamily="2" charset="-78"/>
          </a:endParaRPr>
        </a:p>
      </dsp:txBody>
      <dsp:txXfrm>
        <a:off x="4628146" y="2110296"/>
        <a:ext cx="1661690" cy="1725072"/>
      </dsp:txXfrm>
    </dsp:sp>
    <dsp:sp modelId="{1536FB10-6702-42D4-92F6-CEF05ADFC35D}">
      <dsp:nvSpPr>
        <dsp:cNvPr id="0" name=""/>
        <dsp:cNvSpPr/>
      </dsp:nvSpPr>
      <dsp:spPr>
        <a:xfrm>
          <a:off x="2237898"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0" kern="1200" dirty="0" smtClean="0">
              <a:solidFill>
                <a:srgbClr val="0000FF"/>
              </a:solidFill>
              <a:latin typeface="Times New Roman" panose="02020603050405020304" pitchFamily="18" charset="0"/>
              <a:ea typeface="+mn-ea"/>
              <a:cs typeface="B Nazanin" panose="00000400000000000000" pitchFamily="2" charset="-78"/>
            </a:rPr>
            <a:t>شهود </a:t>
          </a:r>
          <a:r>
            <a:rPr lang="en-US" sz="2000" b="1" kern="1200" dirty="0" smtClean="0">
              <a:solidFill>
                <a:srgbClr val="C00000"/>
              </a:solidFill>
              <a:latin typeface="Times New Roman" panose="02020603050405020304" pitchFamily="18" charset="0"/>
              <a:ea typeface="+mn-ea"/>
              <a:cs typeface="B Nazanin" panose="00000400000000000000" pitchFamily="2" charset="-78"/>
            </a:rPr>
            <a:t>Intuition</a:t>
          </a:r>
          <a:endParaRPr lang="fa-IR" sz="2000" b="1" kern="1200" dirty="0" smtClean="0">
            <a:solidFill>
              <a:srgbClr val="C00000"/>
            </a:solidFill>
            <a:latin typeface="Times New Roman" panose="02020603050405020304" pitchFamily="18" charset="0"/>
            <a:ea typeface="+mn-ea"/>
            <a:cs typeface="B Nazanin" panose="00000400000000000000" pitchFamily="2" charset="-78"/>
          </a:endParaRPr>
        </a:p>
      </dsp:txBody>
      <dsp:txXfrm>
        <a:off x="2291452" y="55068"/>
        <a:ext cx="1863187" cy="1721360"/>
      </dsp:txXfrm>
    </dsp:sp>
    <dsp:sp modelId="{10EDDF66-73D9-4DD4-813E-D763249E7F10}">
      <dsp:nvSpPr>
        <dsp:cNvPr id="0" name=""/>
        <dsp:cNvSpPr/>
      </dsp:nvSpPr>
      <dsp:spPr>
        <a:xfrm>
          <a:off x="2408750" y="200401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80000"/>
            </a:lnSpc>
            <a:spcBef>
              <a:spcPct val="0"/>
            </a:spcBef>
            <a:spcAft>
              <a:spcPts val="0"/>
            </a:spcAft>
          </a:pPr>
          <a:r>
            <a:rPr lang="fa-IR" sz="1800" b="1" kern="1200" dirty="0" smtClean="0">
              <a:solidFill>
                <a:srgbClr val="FF00FF"/>
              </a:solidFill>
              <a:latin typeface="Times New Roman" panose="02020603050405020304" pitchFamily="18" charset="0"/>
              <a:ea typeface="+mn-ea"/>
              <a:cs typeface="B Nazanin" panose="00000400000000000000" pitchFamily="2" charset="-78"/>
            </a:rPr>
            <a:t>نگريستن به خود (تصور دروني) براي توليد آينده‌هاي محتمل. </a:t>
          </a:r>
          <a:endParaRPr lang="fa-IR" sz="1800" b="1" kern="1200" dirty="0">
            <a:solidFill>
              <a:srgbClr val="FF00FF"/>
            </a:solidFill>
            <a:latin typeface="Times New Roman" panose="02020603050405020304" pitchFamily="18" charset="0"/>
            <a:ea typeface="+mn-ea"/>
            <a:cs typeface="B Nazanin" panose="00000400000000000000" pitchFamily="2" charset="-78"/>
          </a:endParaRPr>
        </a:p>
      </dsp:txBody>
      <dsp:txXfrm>
        <a:off x="2460448" y="2055716"/>
        <a:ext cx="1661690" cy="1725072"/>
      </dsp:txXfrm>
    </dsp:sp>
    <dsp:sp modelId="{399412B7-5325-4A55-A677-DCF6108670BA}">
      <dsp:nvSpPr>
        <dsp:cNvPr id="0" name=""/>
        <dsp:cNvSpPr/>
      </dsp:nvSpPr>
      <dsp:spPr>
        <a:xfrm>
          <a:off x="1953" y="1514"/>
          <a:ext cx="1970295" cy="1828468"/>
        </a:xfrm>
        <a:prstGeom prst="roundRect">
          <a:avLst>
            <a:gd name="adj" fmla="val 10000"/>
          </a:avLst>
        </a:prstGeom>
        <a:solidFill>
          <a:schemeClr val="bg1"/>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0" kern="1200" dirty="0" smtClean="0">
              <a:solidFill>
                <a:srgbClr val="0000FF"/>
              </a:solidFill>
              <a:latin typeface="Times New Roman" panose="02020603050405020304" pitchFamily="18" charset="0"/>
              <a:ea typeface="+mn-ea"/>
              <a:cs typeface="B Nazanin" panose="00000400000000000000" pitchFamily="2" charset="-78"/>
            </a:rPr>
            <a:t>بصيرت </a:t>
          </a:r>
          <a:r>
            <a:rPr lang="en-US" sz="2000" b="1" kern="1200" dirty="0" smtClean="0">
              <a:solidFill>
                <a:srgbClr val="C00000"/>
              </a:solidFill>
              <a:latin typeface="Times New Roman" panose="02020603050405020304" pitchFamily="18" charset="0"/>
              <a:ea typeface="+mn-ea"/>
              <a:cs typeface="B Nazanin" panose="00000400000000000000" pitchFamily="2" charset="-78"/>
            </a:rPr>
            <a:t>Insight</a:t>
          </a:r>
          <a:r>
            <a:rPr lang="fa-IR" sz="3200" b="1" kern="1200" dirty="0" smtClean="0">
              <a:solidFill>
                <a:sysClr val="window" lastClr="FFFFFF"/>
              </a:solidFill>
              <a:latin typeface="Times New Roman" panose="02020603050405020304" pitchFamily="18" charset="0"/>
              <a:ea typeface="+mn-ea"/>
              <a:cs typeface="B Nazanin" panose="00000400000000000000" pitchFamily="2" charset="-78"/>
            </a:rPr>
            <a:t>)</a:t>
          </a:r>
          <a:endParaRPr lang="en-US" sz="3200" b="1" kern="1200" dirty="0">
            <a:solidFill>
              <a:sysClr val="window" lastClr="FFFFFF"/>
            </a:solidFill>
            <a:latin typeface="Times New Roman" panose="02020603050405020304" pitchFamily="18" charset="0"/>
            <a:ea typeface="+mn-ea"/>
            <a:cs typeface="B Nazanin" panose="00000400000000000000" pitchFamily="2" charset="-78"/>
          </a:endParaRPr>
        </a:p>
      </dsp:txBody>
      <dsp:txXfrm>
        <a:off x="55507" y="55068"/>
        <a:ext cx="1863187" cy="1721360"/>
      </dsp:txXfrm>
    </dsp:sp>
    <dsp:sp modelId="{99CE1F8D-D198-4DA2-A7D1-2305B44D430E}">
      <dsp:nvSpPr>
        <dsp:cNvPr id="0" name=""/>
        <dsp:cNvSpPr/>
      </dsp:nvSpPr>
      <dsp:spPr>
        <a:xfrm>
          <a:off x="104558" y="2058598"/>
          <a:ext cx="1765086" cy="1828468"/>
        </a:xfrm>
        <a:prstGeom prst="roundRect">
          <a:avLst>
            <a:gd name="adj" fmla="val 10000"/>
          </a:avLst>
        </a:prstGeom>
        <a:solidFill>
          <a:sysClr val="window" lastClr="FFFFFF">
            <a:hueOff val="0"/>
            <a:satOff val="0"/>
            <a:lumOff val="0"/>
            <a:alphaOff val="0"/>
          </a:sysClr>
        </a:solidFill>
        <a:ln w="15875" cap="flat" cmpd="sng" algn="ctr">
          <a:solidFill>
            <a:srgbClr val="073E8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80000"/>
            </a:lnSpc>
            <a:spcBef>
              <a:spcPct val="0"/>
            </a:spcBef>
            <a:spcAft>
              <a:spcPts val="0"/>
            </a:spcAft>
          </a:pPr>
          <a:r>
            <a:rPr lang="fa-IR" sz="1800" b="1" kern="1200" dirty="0" smtClean="0">
              <a:solidFill>
                <a:srgbClr val="FF00FF"/>
              </a:solidFill>
              <a:latin typeface="Times New Roman" panose="02020603050405020304" pitchFamily="18" charset="0"/>
              <a:ea typeface="+mn-ea"/>
              <a:cs typeface="B Nazanin" panose="00000400000000000000" pitchFamily="2" charset="-78"/>
            </a:rPr>
            <a:t>رهيافتي براي انتخاب آينده مطلوب در ذهن بصورت خودآگاه يا ناخودآگاه.</a:t>
          </a:r>
          <a:endParaRPr lang="fa-IR" sz="1800" b="1" kern="1200" dirty="0">
            <a:solidFill>
              <a:srgbClr val="FF00FF"/>
            </a:solidFill>
            <a:latin typeface="Times New Roman" panose="02020603050405020304" pitchFamily="18" charset="0"/>
            <a:ea typeface="+mn-ea"/>
            <a:cs typeface="B Nazanin" panose="00000400000000000000" pitchFamily="2" charset="-78"/>
          </a:endParaRPr>
        </a:p>
      </dsp:txBody>
      <dsp:txXfrm>
        <a:off x="156256" y="2110296"/>
        <a:ext cx="1661690" cy="17250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AC9FC12-E963-4DE8-82AF-3E5D11D2900E}" type="datetimeFigureOut">
              <a:rPr lang="fa-IR" smtClean="0"/>
              <a:t>05/21/1437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42D8A6C-AD76-44E2-8F5A-747B8AA5B5A2}" type="slidenum">
              <a:rPr lang="fa-IR" smtClean="0"/>
              <a:t>‹#›</a:t>
            </a:fld>
            <a:endParaRPr lang="fa-IR"/>
          </a:p>
        </p:txBody>
      </p:sp>
    </p:spTree>
    <p:extLst>
      <p:ext uri="{BB962C8B-B14F-4D97-AF65-F5344CB8AC3E}">
        <p14:creationId xmlns:p14="http://schemas.microsoft.com/office/powerpoint/2010/main" val="1973164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0615E-8D90-45A3-809A-1DF4018094A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150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EC2240C-722E-4067-8A09-156E97B663F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525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33E5D9E-2222-415F-A1C0-66BCFF9B31EF}" type="datetime1">
              <a:rPr lang="en-US" smtClean="0"/>
              <a:t>2/29/2016</a:t>
            </a:fld>
            <a:endParaRPr lang="fa-IR"/>
          </a:p>
        </p:txBody>
      </p:sp>
      <p:sp>
        <p:nvSpPr>
          <p:cNvPr id="5" name="Footer Placeholder 4"/>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33616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5B21EDF-3873-4429-911B-4718478F8CEA}" type="datetime1">
              <a:rPr lang="en-US" smtClean="0"/>
              <a:t>2/29/2016</a:t>
            </a:fld>
            <a:endParaRPr lang="fa-IR"/>
          </a:p>
        </p:txBody>
      </p:sp>
      <p:sp>
        <p:nvSpPr>
          <p:cNvPr id="5" name="Footer Placeholder 4"/>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1689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1A88FEC-1150-490C-9FBC-051D15743795}" type="datetime1">
              <a:rPr lang="en-US" smtClean="0"/>
              <a:t>2/29/2016</a:t>
            </a:fld>
            <a:endParaRPr lang="fa-IR"/>
          </a:p>
        </p:txBody>
      </p:sp>
      <p:sp>
        <p:nvSpPr>
          <p:cNvPr id="5" name="Footer Placeholder 4"/>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265905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8E303A2-03BC-4DBC-AD1D-F0EF39DEFA5A}" type="datetime1">
              <a:rPr lang="en-US" smtClean="0">
                <a:solidFill>
                  <a:prstClr val="black">
                    <a:tint val="75000"/>
                  </a:prstClr>
                </a:solidFill>
              </a:rPr>
              <a:t>2/29/2016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0471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54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FC83D-B758-4F84-BC40-2018038654DD}" type="datetime1">
              <a:rPr lang="en-US" smtClean="0">
                <a:solidFill>
                  <a:prstClr val="black">
                    <a:tint val="75000"/>
                  </a:prstClr>
                </a:solidFill>
              </a:rPr>
              <a:t>2/29/2016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3883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C65B94A-B7F8-4326-8EFD-84F0D00B23E4}" type="datetime1">
              <a:rPr lang="en-US" smtClean="0">
                <a:solidFill>
                  <a:prstClr val="black">
                    <a:tint val="75000"/>
                  </a:prstClr>
                </a:solidFill>
              </a:rPr>
              <a:t>2/29/2016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76423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EB3A4FF-4620-4DAF-80E0-6943979288F3}" type="datetime1">
              <a:rPr lang="en-US" smtClean="0">
                <a:solidFill>
                  <a:prstClr val="black">
                    <a:tint val="75000"/>
                  </a:prstClr>
                </a:solidFill>
              </a:rPr>
              <a:t>2/29/2016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7132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ABE7D8C-3FA0-4B57-9AF6-474BD0E862F7}" type="datetime1">
              <a:rPr lang="en-US" smtClean="0">
                <a:solidFill>
                  <a:prstClr val="black">
                    <a:tint val="75000"/>
                  </a:prstClr>
                </a:solidFill>
              </a:rPr>
              <a:t>2/29/2016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62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A01E-E5B8-4830-A790-F29096D3BC27}" type="datetime1">
              <a:rPr lang="en-US" smtClean="0">
                <a:solidFill>
                  <a:prstClr val="black">
                    <a:tint val="75000"/>
                  </a:prstClr>
                </a:solidFill>
              </a:rPr>
              <a:t>2/29/2016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471882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C53CF-FD39-4035-85AC-98CE099773A3}" type="datetime1">
              <a:rPr lang="en-US" smtClean="0">
                <a:solidFill>
                  <a:prstClr val="black">
                    <a:tint val="75000"/>
                  </a:prstClr>
                </a:solidFill>
              </a:rPr>
              <a:t>2/29/2016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3654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F2DE78-6DC8-453F-A1FC-A6C488277D3D}" type="datetime1">
              <a:rPr lang="en-US" smtClean="0"/>
              <a:t>2/29/2016</a:t>
            </a:fld>
            <a:endParaRPr lang="fa-IR"/>
          </a:p>
        </p:txBody>
      </p:sp>
      <p:sp>
        <p:nvSpPr>
          <p:cNvPr id="5" name="Footer Placeholder 4"/>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2105708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4919D-1A05-41A6-BF1A-2703E29EB3E9}" type="datetime1">
              <a:rPr lang="en-US" smtClean="0">
                <a:solidFill>
                  <a:prstClr val="black">
                    <a:tint val="75000"/>
                  </a:prstClr>
                </a:solidFill>
              </a:rPr>
              <a:t>2/29/2016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4392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90A577E-FAF4-4516-A662-6069441D162D}" type="datetime1">
              <a:rPr lang="en-US" smtClean="0">
                <a:solidFill>
                  <a:prstClr val="black">
                    <a:tint val="75000"/>
                  </a:prstClr>
                </a:solidFill>
              </a:rPr>
              <a:t>2/29/2016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8896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00C0302-5F01-4AAE-A137-153474655769}" type="datetime1">
              <a:rPr lang="en-US" smtClean="0">
                <a:solidFill>
                  <a:prstClr val="black">
                    <a:tint val="75000"/>
                  </a:prstClr>
                </a:solidFill>
              </a:rPr>
              <a:t>2/29/2016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830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D8A96-6FE8-4CA1-8127-1842F2C80A60}" type="datetime1">
              <a:rPr lang="en-US" smtClean="0">
                <a:solidFill>
                  <a:prstClr val="black">
                    <a:tint val="75000"/>
                  </a:prstClr>
                </a:solidFill>
              </a:rPr>
              <a:t>2/29/2016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A5C652-3BDF-494A-A1E3-FF30C4F8C8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5865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20A2B-4561-441E-AEC9-3A507413E462}"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45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EE7BD-9D3A-4AE5-BADE-D52166BF12C2}"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5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D3292-CF65-4CC4-9D5C-C39E254A980D}"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00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54FD6-0104-4BDA-8CCF-2CBB5A870E57}"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341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B5D39-EBE3-45D7-B88F-9252EF9C102D}"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847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80337-76AA-40B7-871E-F17F29B6F777}"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92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ECB95-39AC-41BB-8718-10B891FCF080}" type="datetime1">
              <a:rPr lang="en-US" smtClean="0"/>
              <a:t>2/29/2016</a:t>
            </a:fld>
            <a:endParaRPr lang="fa-IR"/>
          </a:p>
        </p:txBody>
      </p:sp>
      <p:sp>
        <p:nvSpPr>
          <p:cNvPr id="5" name="Footer Placeholder 4"/>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1606158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DC390-F3B7-4A91-B7F3-BA9777707C4C}"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4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19E49-F628-4432-8F30-D2E982F92805}"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91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77A85-C234-4DC8-ACA3-39618FD4243D}"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99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B2AB3-1BF5-4765-8690-AC6B95B25939}"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090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49B3-213C-41FC-88C0-0254D2E39A94}"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745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03200" y="990600"/>
            <a:ext cx="11785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prstClr val="white"/>
              </a:solidFill>
            </a:endParaRPr>
          </a:p>
        </p:txBody>
      </p:sp>
    </p:spTree>
    <p:extLst>
      <p:ext uri="{BB962C8B-B14F-4D97-AF65-F5344CB8AC3E}">
        <p14:creationId xmlns:p14="http://schemas.microsoft.com/office/powerpoint/2010/main" val="1870501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76200"/>
            <a:ext cx="9855200" cy="715962"/>
          </a:xfrm>
        </p:spPr>
        <p:txBody>
          <a:bodyPr>
            <a:normAutofit/>
          </a:bodyPr>
          <a:lstStyle>
            <a:lvl1pPr>
              <a:defRPr sz="3200" baseline="0">
                <a:solidFill>
                  <a:schemeClr val="tx2">
                    <a:lumMod val="50000"/>
                  </a:schemeClr>
                </a:solidFill>
                <a:latin typeface="Times New Roman" pitchFamily="18" charset="0"/>
                <a:cs typeface="B Titr" pitchFamily="2" charset="-78"/>
              </a:defRPr>
            </a:lvl1pPr>
          </a:lstStyle>
          <a:p>
            <a:r>
              <a:rPr lang="en-US" dirty="0" smtClean="0"/>
              <a:t>Click to edit Master title style</a:t>
            </a:r>
            <a:endParaRPr lang="en-US" dirty="0"/>
          </a:p>
        </p:txBody>
      </p:sp>
      <p:sp>
        <p:nvSpPr>
          <p:cNvPr id="7" name="Rectangle 6"/>
          <p:cNvSpPr/>
          <p:nvPr/>
        </p:nvSpPr>
        <p:spPr>
          <a:xfrm>
            <a:off x="304800" y="1052736"/>
            <a:ext cx="1168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prstClr val="white"/>
              </a:solidFill>
            </a:endParaRPr>
          </a:p>
        </p:txBody>
      </p:sp>
      <p:sp>
        <p:nvSpPr>
          <p:cNvPr id="14" name="Content Placeholder 2"/>
          <p:cNvSpPr>
            <a:spLocks noGrp="1"/>
          </p:cNvSpPr>
          <p:nvPr>
            <p:ph sz="half" idx="13"/>
          </p:nvPr>
        </p:nvSpPr>
        <p:spPr>
          <a:xfrm>
            <a:off x="711200" y="1447801"/>
            <a:ext cx="11074400" cy="4525963"/>
          </a:xfrm>
        </p:spPr>
        <p:txBody>
          <a:bodyPr>
            <a:normAutofit/>
          </a:bodyPr>
          <a:lstStyle>
            <a:lvl1pPr algn="just" rtl="1">
              <a:defRPr sz="1800" baseline="0">
                <a:latin typeface="Times New Roman" pitchFamily="18" charset="0"/>
                <a:cs typeface="B Nazanin" pitchFamily="2" charset="-78"/>
              </a:defRPr>
            </a:lvl1pPr>
            <a:lvl2pPr algn="just" rtl="1">
              <a:defRPr sz="1800" baseline="0">
                <a:latin typeface="Times New Roman" pitchFamily="18" charset="0"/>
                <a:cs typeface="B Nazanin" pitchFamily="2" charset="-78"/>
              </a:defRPr>
            </a:lvl2pPr>
            <a:lvl3pPr algn="just" rtl="1">
              <a:defRPr sz="1800" baseline="0">
                <a:latin typeface="Times New Roman" pitchFamily="18" charset="0"/>
                <a:cs typeface="B Nazanin" pitchFamily="2" charset="-78"/>
              </a:defRPr>
            </a:lvl3pPr>
            <a:lvl4pPr algn="just" rtl="1">
              <a:defRPr sz="1800" baseline="0">
                <a:latin typeface="Times New Roman" pitchFamily="18" charset="0"/>
                <a:cs typeface="B Nazanin" pitchFamily="2" charset="-78"/>
              </a:defRPr>
            </a:lvl4pPr>
            <a:lvl5pPr algn="just" rtl="1">
              <a:defRPr sz="1800" baseline="0">
                <a:latin typeface="Times New Roman" pitchFamily="18" charset="0"/>
                <a:cs typeface="B Nazanin" pitchFamily="2" charset="-78"/>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5791200" y="6493941"/>
            <a:ext cx="609600" cy="276999"/>
          </a:xfrm>
          <a:prstGeom prst="rect">
            <a:avLst/>
          </a:prstGeom>
          <a:noFill/>
        </p:spPr>
        <p:txBody>
          <a:bodyPr wrap="square" rtlCol="0">
            <a:spAutoFit/>
          </a:bodyPr>
          <a:lstStyle/>
          <a:p>
            <a:pPr algn="l" rtl="0"/>
            <a:fld id="{E1E3B1C0-8012-440A-91CC-4FC4FA4E5324}" type="slidenum">
              <a:rPr lang="en-US" sz="1200">
                <a:solidFill>
                  <a:prstClr val="white">
                    <a:lumMod val="75000"/>
                  </a:prstClr>
                </a:solidFill>
              </a:rPr>
              <a:pPr algn="l" rtl="0"/>
              <a:t>‹#›</a:t>
            </a:fld>
            <a:endParaRPr lang="en-US" sz="1200" dirty="0">
              <a:solidFill>
                <a:prstClr val="white">
                  <a:lumMod val="75000"/>
                </a:prstClr>
              </a:solidFill>
            </a:endParaRPr>
          </a:p>
        </p:txBody>
      </p:sp>
      <p:pic>
        <p:nvPicPr>
          <p:cNvPr id="8" name="Picture 7" descr="IUST"/>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4728" y="0"/>
            <a:ext cx="1264073" cy="1047750"/>
          </a:xfrm>
          <a:prstGeom prst="rect">
            <a:avLst/>
          </a:prstGeom>
          <a:noFill/>
          <a:ln>
            <a:noFill/>
          </a:ln>
        </p:spPr>
      </p:pic>
    </p:spTree>
    <p:extLst>
      <p:ext uri="{BB962C8B-B14F-4D97-AF65-F5344CB8AC3E}">
        <p14:creationId xmlns:p14="http://schemas.microsoft.com/office/powerpoint/2010/main" val="19730402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E82E1-87FD-4A79-9C2E-A0EE38A7B467}" type="datetime1">
              <a:rPr lang="en-US" smtClean="0">
                <a:solidFill>
                  <a:prstClr val="black">
                    <a:tint val="75000"/>
                  </a:prstClr>
                </a:solidFill>
              </a:rPr>
              <a:t>2/29/2016</a:t>
            </a:fld>
            <a:endParaRPr lang="en-US">
              <a:solidFill>
                <a:prstClr val="black">
                  <a:tint val="75000"/>
                </a:prstClr>
              </a:solidFill>
            </a:endParaRPr>
          </a:p>
        </p:txBody>
      </p:sp>
    </p:spTree>
    <p:extLst>
      <p:ext uri="{BB962C8B-B14F-4D97-AF65-F5344CB8AC3E}">
        <p14:creationId xmlns:p14="http://schemas.microsoft.com/office/powerpoint/2010/main" val="205413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74856-5CB5-4375-9D38-16795F07A6BA}"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264604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CDC5A2-1CA4-4276-844D-E15825C03133}"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320127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438E019-4197-423A-8122-785A0E3C0C2D}" type="datetime1">
              <a:rPr lang="en-US" smtClean="0"/>
              <a:t>2/29/2016</a:t>
            </a:fld>
            <a:endParaRPr lang="fa-IR"/>
          </a:p>
        </p:txBody>
      </p:sp>
      <p:sp>
        <p:nvSpPr>
          <p:cNvPr id="6" name="Footer Placeholder 5"/>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7" name="Slide Number Placeholder 6"/>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4015509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5F2F-2920-41DB-A2B0-A31B9F83E1A5}"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3129055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0BF2E-875F-4FEE-8CE2-19F386F0D432}"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666502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BFD9A-1FDF-4510-A6B4-A7B3E0207FBC}"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2094332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EB471-688C-4FC1-B67D-4FF316D8DCE9}"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1964275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227EE-E70D-4258-8BF2-7B76863F2AB6}"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2769226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1DDA3-287C-43FD-A81D-1B1A66B8B15C}"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1238796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05642-A8BD-4C80-883D-929D68F1BB00}"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172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02607-D833-40F9-86A4-B2400B394C93}"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233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9DFBF-849B-4601-9244-49B2664C911F}"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712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EBE63-3CE5-48C5-BDC3-AB958D1F5635}"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41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FFC8A23-7395-498F-9F7D-69D556161DEA}" type="datetime1">
              <a:rPr lang="en-US" smtClean="0"/>
              <a:t>2/29/2016</a:t>
            </a:fld>
            <a:endParaRPr lang="fa-IR"/>
          </a:p>
        </p:txBody>
      </p:sp>
      <p:sp>
        <p:nvSpPr>
          <p:cNvPr id="8" name="Footer Placeholder 7"/>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9" name="Slide Number Placeholder 8"/>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2851380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78E276-8240-4890-8843-DEDC8192F57B}"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2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68B88-2099-4D84-B9ED-74F40B33ABD6}"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10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A08E4-8E15-4A29-BD16-B6699AFB407D}"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90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D2DBC-F421-44A9-B0BB-E8040FEB075D}"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4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68404-DA89-4D3B-9F78-3B03C8900000}"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47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55D3B-C50A-4CCA-9598-6B124C0E9168}"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09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36614-250D-461B-8125-50834231C986}"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83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24A09-D3FD-4D14-8DF7-5A0AD956E939}"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673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DD280-C040-4DEF-81B1-1145AA5FADD5}"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050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43653-FD90-4847-80EF-AA9EC5EF8D21}"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D749FCA-8B38-4ED0-81EA-BEEACACAAA72}" type="datetime1">
              <a:rPr lang="en-US" smtClean="0"/>
              <a:t>2/29/2016</a:t>
            </a:fld>
            <a:endParaRPr lang="fa-IR"/>
          </a:p>
        </p:txBody>
      </p:sp>
      <p:sp>
        <p:nvSpPr>
          <p:cNvPr id="4" name="Footer Placeholder 3"/>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5" name="Slide Number Placeholder 4"/>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3759890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FDC19-85EC-4E56-AF41-051C2A72DB6B}"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923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507FD-56AF-4975-85B0-1C76FECCDFAA}"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48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BFC6F-B687-4E9F-8456-229E64C8E310}"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105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916D8-D2AA-4B42-94B6-5B98AE6C49E3}"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76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838C-5685-4AB2-9CC2-9A8B5A69E6BD}"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76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199ED-76D0-41B2-8C22-3350D0432C9A}"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93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B5F91-B379-49CF-A3F5-544C01BE7003}"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287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9518A-39A4-4F78-A53B-CE18AA84C1FF}"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809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1120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719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AA964-4F46-42D6-9195-BF7802382B95}" type="datetime1">
              <a:rPr lang="en-US" smtClean="0"/>
              <a:t>2/29/2016</a:t>
            </a:fld>
            <a:endParaRPr lang="fa-IR"/>
          </a:p>
        </p:txBody>
      </p:sp>
      <p:sp>
        <p:nvSpPr>
          <p:cNvPr id="3" name="Footer Placeholder 2"/>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4" name="Slide Number Placeholder 3"/>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3464151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3353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F76941-6EC8-40C1-B1CD-5CFEAB961E79}"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793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7E4A-A446-4D84-9DA1-0F3169D63661}"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52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BC4E6-E278-4487-B1A8-52F9526001C9}"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96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4CC83-CB9D-45B5-A7C0-93D1B4F636F9}"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32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037EEC-0255-4F63-8194-E7A573955F43}"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5410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EB780-B501-4568-B0ED-465F2FD20A93}"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70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E1531-961A-4517-B43C-3D1B570D5D32}"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17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98554-F993-41D9-8718-C3DD580AE313}"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959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9827C-30C6-4748-BCDE-A51BA1439477}"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64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6683C-23E5-4227-8609-2524541AB84E}" type="datetime1">
              <a:rPr lang="en-US" smtClean="0"/>
              <a:t>2/29/2016</a:t>
            </a:fld>
            <a:endParaRPr lang="fa-IR"/>
          </a:p>
        </p:txBody>
      </p:sp>
      <p:sp>
        <p:nvSpPr>
          <p:cNvPr id="6" name="Footer Placeholder 5"/>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7" name="Slide Number Placeholder 6"/>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3573207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D91F3-9EA3-4C5A-8CF7-7CF5449D688E}"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39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EE358-284E-4508-8D22-0C9CFC656DA0}"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906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DE1E2-5A26-4F7C-8117-D7000D050ADA}"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869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E5240-8748-44A8-B171-224EEE66C544}"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193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EBE4-69A6-4A1A-B7FA-815CE0637DB3}"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8596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5F900-5556-4477-8667-B304C83E5B84}"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7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F63C7-057A-4AC2-B421-D8DD9BFDBE9E}" type="datetime1">
              <a:rPr lang="en-US" smtClean="0">
                <a:solidFill>
                  <a:prstClr val="black">
                    <a:tint val="75000"/>
                  </a:prstClr>
                </a:solidFill>
              </a:rPr>
              <a:t>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3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F5211-2489-4908-8A79-B7CCB5397CD6}" type="datetime1">
              <a:rPr lang="en-US" smtClean="0">
                <a:solidFill>
                  <a:prstClr val="black">
                    <a:tint val="75000"/>
                  </a:prstClr>
                </a:solidFill>
              </a:rPr>
              <a:t>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173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556F0-B20D-4F35-A0C3-CE9906FA0351}" type="datetime1">
              <a:rPr lang="en-US" smtClean="0">
                <a:solidFill>
                  <a:prstClr val="black">
                    <a:tint val="75000"/>
                  </a:prstClr>
                </a:solidFill>
              </a:rPr>
              <a:t>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0710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DBBD3-A7A2-4422-A6B7-3D7E8A77E755}"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91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35D3D-74D5-4454-A7AA-4F513710D25B}" type="datetime1">
              <a:rPr lang="en-US" smtClean="0"/>
              <a:t>2/29/2016</a:t>
            </a:fld>
            <a:endParaRPr lang="fa-IR"/>
          </a:p>
        </p:txBody>
      </p:sp>
      <p:sp>
        <p:nvSpPr>
          <p:cNvPr id="6" name="Footer Placeholder 5"/>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7" name="Slide Number Placeholder 6"/>
          <p:cNvSpPr>
            <a:spLocks noGrp="1"/>
          </p:cNvSpPr>
          <p:nvPr>
            <p:ph type="sldNum" sz="quarter" idx="12"/>
          </p:nvPr>
        </p:nvSpPr>
        <p:spPr/>
        <p:txBody>
          <a:bodyPr/>
          <a:lstStyle/>
          <a:p>
            <a:fld id="{53960E6D-6609-4765-B20C-11C13DA2B2FB}" type="slidenum">
              <a:rPr lang="fa-IR" smtClean="0"/>
              <a:t>‹#›</a:t>
            </a:fld>
            <a:endParaRPr lang="fa-IR"/>
          </a:p>
        </p:txBody>
      </p:sp>
    </p:spTree>
    <p:extLst>
      <p:ext uri="{BB962C8B-B14F-4D97-AF65-F5344CB8AC3E}">
        <p14:creationId xmlns:p14="http://schemas.microsoft.com/office/powerpoint/2010/main" val="611829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1658C-640B-4DBD-AC25-B5BC3F71464B}" type="datetime1">
              <a:rPr lang="en-US" smtClean="0">
                <a:solidFill>
                  <a:prstClr val="black">
                    <a:tint val="75000"/>
                  </a:prstClr>
                </a:solidFill>
              </a:rPr>
              <a:t>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053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93DEB-D044-4534-8295-88DE336C5AA5}"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6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BC824-1963-4B35-BC11-2FC20FA10903}"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39683-192C-4B43-B833-27BA14DA00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46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EBDE61-CF10-4F14-8542-3693AF403B20}" type="datetime1">
              <a:rPr lang="en-US" smtClean="0"/>
              <a:t>2/29/2016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محمدعلی شفیعا, استاد دانشکده مهندسی صنایع,  دانشگاه علم وصنعت ایران 10 12 1394</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960E6D-6609-4765-B20C-11C13DA2B2FB}" type="slidenum">
              <a:rPr lang="fa-IR" smtClean="0"/>
              <a:t>‹#›</a:t>
            </a:fld>
            <a:endParaRPr lang="fa-IR"/>
          </a:p>
        </p:txBody>
      </p:sp>
    </p:spTree>
    <p:extLst>
      <p:ext uri="{BB962C8B-B14F-4D97-AF65-F5344CB8AC3E}">
        <p14:creationId xmlns:p14="http://schemas.microsoft.com/office/powerpoint/2010/main" val="146512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7AD21B-DEDE-4D82-9B1C-BFB3E8BEA094}" type="datetime1">
              <a:rPr lang="en-US" smtClean="0">
                <a:solidFill>
                  <a:prstClr val="black">
                    <a:tint val="75000"/>
                  </a:prstClr>
                </a:solidFill>
              </a:rPr>
              <a:t>2/29/2016</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solidFill>
                  <a:prstClr val="black">
                    <a:tint val="75000"/>
                  </a:prstClr>
                </a:solidFill>
              </a:rPr>
              <a:t>محمدعلی شفیعا, استاد دانشکده مهندسی صنایع,  دانشگاه علم وصنعت ایران 10 12 1394</a:t>
            </a:r>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4DA531-2A38-4074-94AA-C19D21E5A78F}" type="slidenum">
              <a:rPr lang="fa-IR" smtClean="0">
                <a:solidFill>
                  <a:prstClr val="black">
                    <a:tint val="75000"/>
                  </a:prstClr>
                </a:solidFill>
              </a:rPr>
              <a:pPr/>
              <a:t>‹#›</a:t>
            </a:fld>
            <a:endParaRPr lang="fa-IR">
              <a:solidFill>
                <a:prstClr val="black">
                  <a:tint val="75000"/>
                </a:prstClr>
              </a:solidFil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45168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0095EE0-BD0E-433F-945C-4B8FCB830D04}"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8748582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defRPr/>
            </a:pPr>
            <a:fld id="{5EC4FE9F-8C7A-4864-B21B-6B7EF86A6F1D}" type="datetime1">
              <a:rPr lang="en-US" smtClean="0">
                <a:solidFill>
                  <a:prstClr val="black">
                    <a:tint val="75000"/>
                  </a:prstClr>
                </a:solidFill>
              </a:rPr>
              <a:t>2/29/2016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defRPr/>
            </a:pPr>
            <a:fld id="{E04EB8DA-A9D4-4B9A-8FB7-2D6422884096}" type="slidenum">
              <a:rPr lang="en-US" smtClean="0">
                <a:solidFill>
                  <a:prstClr val="black">
                    <a:tint val="75000"/>
                  </a:prstClr>
                </a:solidFill>
              </a:rPr>
              <a:pPr rtl="0">
                <a:defRPr/>
              </a:pPr>
              <a:t>‹#›</a:t>
            </a:fld>
            <a:endParaRPr lang="en-US" dirty="0">
              <a:solidFill>
                <a:prstClr val="black">
                  <a:tint val="75000"/>
                </a:prstClr>
              </a:solidFill>
            </a:endParaRPr>
          </a:p>
        </p:txBody>
      </p:sp>
    </p:spTree>
    <p:extLst>
      <p:ext uri="{BB962C8B-B14F-4D97-AF65-F5344CB8AC3E}">
        <p14:creationId xmlns:p14="http://schemas.microsoft.com/office/powerpoint/2010/main" val="39662080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1E15CF9A-36C4-46B0-BEB8-A0CE2AAA76EE}"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5E20FA8-EAAC-4FCA-8949-18B47151FE32}"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28611118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FD618F4-C086-45EA-81BF-F851AF9D4FF3}"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5E20FA8-EAAC-4FCA-8949-18B47151FE32}"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25529686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82" r:id="rId12"/>
    <p:sldLayoutId id="2147483783" r:id="rId13"/>
    <p:sldLayoutId id="2147483784"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4F440C0B-0795-40BB-AD9C-61DBCA32784E}"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5E20FA8-EAAC-4FCA-8949-18B47151FE32}"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303964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FED75440-5027-421C-B283-FD4383C063AA}" type="datetime1">
              <a:rPr lang="en-US" smtClean="0">
                <a:solidFill>
                  <a:prstClr val="black">
                    <a:tint val="75000"/>
                  </a:prstClr>
                </a:solidFill>
              </a:rPr>
              <a:t>2/29/2016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8239683-192C-4B43-B833-27BA14DA001A}"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66032152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midshafia@gmail.com-09121327677"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iust.ac.i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0.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fa-IR" sz="4400" dirty="0" smtClean="0">
                <a:solidFill>
                  <a:srgbClr val="FF0000"/>
                </a:solidFill>
                <a:cs typeface="B Nazanin" pitchFamily="2" charset="-78"/>
              </a:rPr>
              <a:t>مهندسی صنایع در </a:t>
            </a:r>
            <a:br>
              <a:rPr lang="fa-IR" sz="4400" dirty="0" smtClean="0">
                <a:solidFill>
                  <a:srgbClr val="FF0000"/>
                </a:solidFill>
                <a:cs typeface="B Nazanin" pitchFamily="2" charset="-78"/>
              </a:rPr>
            </a:br>
            <a:r>
              <a:rPr lang="fa-IR" sz="4400" dirty="0" smtClean="0">
                <a:solidFill>
                  <a:srgbClr val="FF0000"/>
                </a:solidFill>
                <a:cs typeface="B Nazanin" pitchFamily="2" charset="-78"/>
              </a:rPr>
              <a:t>فضای کارآفرینی عصرجدید</a:t>
            </a:r>
            <a:endParaRPr lang="en-US" sz="4400" dirty="0">
              <a:solidFill>
                <a:srgbClr val="FF0000"/>
              </a:solidFill>
              <a:cs typeface="B Nazanin" pitchFamily="2" charset="-78"/>
            </a:endParaRPr>
          </a:p>
        </p:txBody>
      </p:sp>
      <p:sp>
        <p:nvSpPr>
          <p:cNvPr id="3" name="Subtitle 2"/>
          <p:cNvSpPr>
            <a:spLocks noGrp="1"/>
          </p:cNvSpPr>
          <p:nvPr>
            <p:ph type="subTitle" idx="1"/>
          </p:nvPr>
        </p:nvSpPr>
        <p:spPr>
          <a:xfrm>
            <a:off x="2667000" y="4745038"/>
            <a:ext cx="6858000" cy="1655762"/>
          </a:xfrm>
        </p:spPr>
        <p:txBody>
          <a:bodyPr>
            <a:normAutofit fontScale="92500" lnSpcReduction="10000"/>
          </a:bodyPr>
          <a:lstStyle/>
          <a:p>
            <a:r>
              <a:rPr lang="fa-IR" b="1" dirty="0" smtClean="0">
                <a:solidFill>
                  <a:srgbClr val="0000FF"/>
                </a:solidFill>
                <a:cs typeface="B Nazanin" pitchFamily="2" charset="-78"/>
              </a:rPr>
              <a:t>محمدعلی شفیعا</a:t>
            </a:r>
          </a:p>
          <a:p>
            <a:pPr rtl="1"/>
            <a:r>
              <a:rPr lang="fa-IR" b="1" dirty="0" smtClean="0">
                <a:solidFill>
                  <a:srgbClr val="0000FF"/>
                </a:solidFill>
                <a:cs typeface="B Nazanin" pitchFamily="2" charset="-78"/>
              </a:rPr>
              <a:t>استاد دانشگاه علم وصنعت ایران</a:t>
            </a:r>
          </a:p>
          <a:p>
            <a:pPr>
              <a:defRPr/>
            </a:pPr>
            <a:r>
              <a:rPr lang="en-US" b="1" dirty="0">
                <a:solidFill>
                  <a:srgbClr val="0000FF"/>
                </a:solidFill>
                <a:cs typeface="B Nazanin" pitchFamily="2" charset="-78"/>
                <a:hlinkClick r:id="rId3"/>
              </a:rPr>
              <a:t>omidshafia@gmail.com-09121327677</a:t>
            </a:r>
            <a:endParaRPr lang="en-US" b="1" dirty="0">
              <a:solidFill>
                <a:srgbClr val="0000FF"/>
              </a:solidFill>
              <a:cs typeface="B Nazanin" pitchFamily="2" charset="-78"/>
            </a:endParaRPr>
          </a:p>
          <a:p>
            <a:pPr>
              <a:defRPr/>
            </a:pPr>
            <a:r>
              <a:rPr lang="en-US" b="1" dirty="0" smtClean="0">
                <a:solidFill>
                  <a:srgbClr val="0000FF"/>
                </a:solidFill>
                <a:cs typeface="B Nazanin" pitchFamily="2" charset="-78"/>
                <a:hlinkClick r:id="rId4"/>
              </a:rPr>
              <a:t>www.iust.ac.ir</a:t>
            </a:r>
            <a:r>
              <a:rPr lang="fa-IR" b="1" dirty="0" smtClean="0">
                <a:solidFill>
                  <a:srgbClr val="0000FF"/>
                </a:solidFill>
                <a:cs typeface="B Nazanin" pitchFamily="2" charset="-78"/>
              </a:rPr>
              <a:t>   </a:t>
            </a:r>
          </a:p>
          <a:p>
            <a:pPr>
              <a:defRPr/>
            </a:pPr>
            <a:r>
              <a:rPr lang="en-US" b="1" dirty="0" smtClean="0">
                <a:solidFill>
                  <a:srgbClr val="0000FF"/>
                </a:solidFill>
                <a:cs typeface="B Nazanin" pitchFamily="2" charset="-78"/>
              </a:rPr>
              <a:t>Shafia.ir</a:t>
            </a:r>
            <a:endParaRPr lang="fa-IR" b="1" dirty="0">
              <a:solidFill>
                <a:srgbClr val="0000FF"/>
              </a:solidFill>
              <a:cs typeface="B Nazanin" pitchFamily="2" charset="-78"/>
            </a:endParaRPr>
          </a:p>
          <a:p>
            <a:pPr rtl="1"/>
            <a:endParaRPr lang="en-US" b="1" dirty="0">
              <a:solidFill>
                <a:srgbClr val="0000FF"/>
              </a:solidFill>
              <a:cs typeface="B Nazanin" pitchFamily="2" charset="-78"/>
            </a:endParaRPr>
          </a:p>
        </p:txBody>
      </p:sp>
      <p:pic>
        <p:nvPicPr>
          <p:cNvPr id="4" name="Picture 6" descr="Picture1"/>
          <p:cNvPicPr>
            <a:picLocks noChangeAspect="1" noChangeArrowheads="1"/>
          </p:cNvPicPr>
          <p:nvPr/>
        </p:nvPicPr>
        <p:blipFill>
          <a:blip r:embed="rId5"/>
          <a:srcRect/>
          <a:stretch>
            <a:fillRect/>
          </a:stretch>
        </p:blipFill>
        <p:spPr bwMode="auto">
          <a:xfrm>
            <a:off x="4803213" y="152400"/>
            <a:ext cx="2381235" cy="1927270"/>
          </a:xfrm>
          <a:prstGeom prst="rect">
            <a:avLst/>
          </a:prstGeom>
          <a:noFill/>
          <a:ln w="9525">
            <a:noFill/>
            <a:miter lim="800000"/>
            <a:headEnd/>
            <a:tailEnd/>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6463" y="1698625"/>
            <a:ext cx="2428875" cy="24288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236" y="1613785"/>
            <a:ext cx="2299093" cy="2999157"/>
          </a:xfrm>
          <a:prstGeom prst="rect">
            <a:avLst/>
          </a:prstGeom>
        </p:spPr>
      </p:pic>
    </p:spTree>
    <p:extLst>
      <p:ext uri="{BB962C8B-B14F-4D97-AF65-F5344CB8AC3E}">
        <p14:creationId xmlns:p14="http://schemas.microsoft.com/office/powerpoint/2010/main" val="255202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8808033"/>
              </p:ext>
            </p:extLst>
          </p:nvPr>
        </p:nvGraphicFramePr>
        <p:xfrm>
          <a:off x="136478" y="-2"/>
          <a:ext cx="12055522" cy="6858000"/>
        </p:xfrm>
        <a:graphic>
          <a:graphicData uri="http://schemas.openxmlformats.org/drawingml/2006/table">
            <a:tbl>
              <a:tblPr rtl="1" firstRow="1" firstCol="1" bandRow="1">
                <a:tableStyleId>{69CF1AB2-1976-4502-BF36-3FF5EA218861}</a:tableStyleId>
              </a:tblPr>
              <a:tblGrid>
                <a:gridCol w="3087391"/>
                <a:gridCol w="3135249"/>
                <a:gridCol w="2997080"/>
                <a:gridCol w="2835802"/>
              </a:tblGrid>
              <a:tr h="418174">
                <a:tc gridSpan="4">
                  <a:txBody>
                    <a:bodyPr/>
                    <a:lstStyle/>
                    <a:p>
                      <a:pPr marL="0" marR="0" algn="ctr" rtl="1">
                        <a:lnSpc>
                          <a:spcPct val="107000"/>
                        </a:lnSpc>
                        <a:spcBef>
                          <a:spcPts val="0"/>
                        </a:spcBef>
                        <a:spcAft>
                          <a:spcPts val="0"/>
                        </a:spcAft>
                      </a:pPr>
                      <a:r>
                        <a:rPr lang="fa-IR" sz="2400" b="1" baseline="0" dirty="0">
                          <a:solidFill>
                            <a:schemeClr val="bg1"/>
                          </a:solidFill>
                          <a:effectLst/>
                          <a:latin typeface="Times New Roman" panose="02020603050405020304" pitchFamily="18" charset="0"/>
                          <a:cs typeface="B Titr" panose="00000700000000000000" pitchFamily="2" charset="-78"/>
                        </a:rPr>
                        <a:t>فناوري و سرويس هاي برتر از ديدگاه گارتنر</a:t>
                      </a:r>
                      <a:endParaRPr lang="en-US" sz="2400" b="1" baseline="0" dirty="0">
                        <a:solidFill>
                          <a:schemeClr val="bg1"/>
                        </a:solidFill>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cell3D prstMaterial="dkEdge">
                      <a:bevel/>
                      <a:lightRig rig="flood" dir="t"/>
                    </a:cell3D>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8296">
                <a:tc>
                  <a:txBody>
                    <a:bodyPr/>
                    <a:lstStyle/>
                    <a:p>
                      <a:pPr marL="0" marR="0" algn="ctr"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2012</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50000"/>
                      </a:schemeClr>
                    </a:solidFill>
                  </a:tcPr>
                </a:tc>
                <a:tc>
                  <a:txBody>
                    <a:bodyPr/>
                    <a:lstStyle/>
                    <a:p>
                      <a:pPr marL="0" marR="0" algn="ctr"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2013</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60000"/>
                        <a:lumOff val="40000"/>
                      </a:schemeClr>
                    </a:solidFill>
                  </a:tcPr>
                </a:tc>
                <a:tc>
                  <a:txBody>
                    <a:bodyPr/>
                    <a:lstStyle/>
                    <a:p>
                      <a:pPr marL="0" marR="0" algn="ctr"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2014</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60000"/>
                        <a:lumOff val="40000"/>
                      </a:schemeClr>
                    </a:solidFill>
                  </a:tcPr>
                </a:tc>
                <a:tc>
                  <a:txBody>
                    <a:bodyPr/>
                    <a:lstStyle/>
                    <a:p>
                      <a:pPr marL="0" marR="0" algn="ctr"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2015</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60000"/>
                        <a:lumOff val="40000"/>
                      </a:schemeClr>
                    </a:solidFill>
                  </a:tcPr>
                </a:tc>
              </a:tr>
              <a:tr h="818283">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رايانش ابري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 </a:t>
                      </a:r>
                    </a:p>
                    <a:p>
                      <a:pPr marL="0" marR="0" algn="just" rtl="0">
                        <a:lnSpc>
                          <a:spcPct val="107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Cloud </a:t>
                      </a:r>
                      <a:r>
                        <a:rPr lang="en-US" sz="1200" b="1" baseline="0" dirty="0">
                          <a:effectLst/>
                          <a:latin typeface="Times New Roman" panose="02020603050405020304" pitchFamily="18" charset="0"/>
                          <a:cs typeface="B Titr" panose="00000700000000000000" pitchFamily="2" charset="-78"/>
                        </a:rPr>
                        <a:t>computing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IT</a:t>
                      </a:r>
                      <a:r>
                        <a:rPr lang="fa-IR" sz="1200" b="1" baseline="0" dirty="0">
                          <a:effectLst/>
                          <a:latin typeface="Times New Roman" panose="02020603050405020304" pitchFamily="18" charset="0"/>
                          <a:cs typeface="B Titr" panose="00000700000000000000" pitchFamily="2" charset="-78"/>
                        </a:rPr>
                        <a:t> ترکيبي و رايانش ابري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 </a:t>
                      </a: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Hybrid IT/Cloud computing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کارگزار </a:t>
                      </a:r>
                      <a:r>
                        <a:rPr lang="en-US" sz="1200" b="1" baseline="0" dirty="0">
                          <a:effectLst/>
                          <a:latin typeface="Times New Roman" panose="02020603050405020304" pitchFamily="18" charset="0"/>
                          <a:cs typeface="B Titr" panose="00000700000000000000" pitchFamily="2" charset="-78"/>
                        </a:rPr>
                        <a:t>IT</a:t>
                      </a:r>
                      <a:r>
                        <a:rPr lang="fa-IR" sz="1200" b="1" baseline="0" dirty="0">
                          <a:effectLst/>
                          <a:latin typeface="Times New Roman" panose="02020603050405020304" pitchFamily="18" charset="0"/>
                          <a:cs typeface="B Titr" panose="00000700000000000000" pitchFamily="2" charset="-78"/>
                        </a:rPr>
                        <a:t> به عنوان سرويس و رايانش ترکيبي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Hybrid cloud &amp; IT as a service broker</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تحليل پيشرفته، فراگير و نامحسوس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endParaRPr lang="en-US" sz="1200" b="1" baseline="0" dirty="0" smtClean="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Advanced </a:t>
                      </a:r>
                      <a:r>
                        <a:rPr lang="en-US" sz="1200" b="1" baseline="0" dirty="0">
                          <a:effectLst/>
                          <a:latin typeface="Times New Roman" panose="02020603050405020304" pitchFamily="18" charset="0"/>
                          <a:cs typeface="B Titr" panose="00000700000000000000" pitchFamily="2" charset="-78"/>
                        </a:rPr>
                        <a:t>pervasive/self analytics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421861">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اينترنت اشيا</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Internet of things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اينترنت اشيا</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Internet of things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اينترنت اشيا</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Internet of things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اينترنت اشيا</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Internet of </a:t>
                      </a:r>
                      <a:r>
                        <a:rPr lang="en-US" sz="1200" b="1" baseline="0" dirty="0" smtClean="0">
                          <a:effectLst/>
                          <a:latin typeface="Times New Roman" panose="02020603050405020304" pitchFamily="18" charset="0"/>
                          <a:cs typeface="B Titr" panose="00000700000000000000" pitchFamily="2" charset="-78"/>
                        </a:rPr>
                        <a:t>Things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613712">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رايانش حافظه اي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In-memory computing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رايانش حافظه اي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Mainstream In-Memory Computing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معماري ابر/ مشتري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Cloud client architecture</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رايانش ابر/مشتري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Cloud client computing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818283">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واسط­ها و کاربردهاي مبتني بر موبايل</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Mobile Centric applications/interfaces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برنامه­هاي کاربردي موبايل ­و </a:t>
                      </a:r>
                      <a:r>
                        <a:rPr lang="en-US" sz="1200" b="1" baseline="0" dirty="0">
                          <a:effectLst/>
                          <a:latin typeface="Times New Roman" panose="02020603050405020304" pitchFamily="18" charset="0"/>
                          <a:cs typeface="B Titr" panose="00000700000000000000" pitchFamily="2" charset="-78"/>
                        </a:rPr>
                        <a:t>HTML5 </a:t>
                      </a:r>
                    </a:p>
                    <a:p>
                      <a:pPr marL="0" marR="0" algn="just" rtl="0">
                        <a:lnSpc>
                          <a:spcPct val="80000"/>
                        </a:lnSpc>
                        <a:spcBef>
                          <a:spcPts val="0"/>
                        </a:spcBef>
                        <a:spcAft>
                          <a:spcPts val="0"/>
                        </a:spcAft>
                      </a:pPr>
                      <a:endParaRPr lang="en-US" sz="1200" b="1" baseline="0" dirty="0" smtClean="0">
                        <a:effectLst/>
                        <a:latin typeface="Times New Roman" panose="02020603050405020304" pitchFamily="18" charset="0"/>
                        <a:cs typeface="B Titr" panose="00000700000000000000" pitchFamily="2" charset="-78"/>
                      </a:endParaRPr>
                    </a:p>
                    <a:p>
                      <a:pPr marL="0" marR="0" algn="just" rtl="0">
                        <a:lnSpc>
                          <a:spcPct val="80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Mobile </a:t>
                      </a:r>
                      <a:r>
                        <a:rPr lang="en-US" sz="1200" b="1" baseline="0" dirty="0">
                          <a:effectLst/>
                          <a:latin typeface="Times New Roman" panose="02020603050405020304" pitchFamily="18" charset="0"/>
                          <a:cs typeface="B Titr" panose="00000700000000000000" pitchFamily="2" charset="-78"/>
                        </a:rPr>
                        <a:t>applications/HTML5</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برنامه هاي کاربردي و کاربردهاي موبايل</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endParaRPr lang="en-US" sz="1200" b="1" baseline="0" dirty="0" smtClean="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Mobile </a:t>
                      </a:r>
                      <a:r>
                        <a:rPr lang="en-US" sz="1200" b="1" baseline="0" dirty="0">
                          <a:effectLst/>
                          <a:latin typeface="Times New Roman" panose="02020603050405020304" pitchFamily="18" charset="0"/>
                          <a:cs typeface="B Titr" panose="00000700000000000000" pitchFamily="2" charset="-78"/>
                        </a:rPr>
                        <a:t>apps &amp; applications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امنيت مبتني بر ريسک و خود- حفاظتي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Risk-based security/self protection</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858455">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تبلت هاي رسانه ای و فراسوي آن</a:t>
                      </a:r>
                      <a:endParaRPr lang="en-US" sz="1200" b="1" baseline="0" dirty="0">
                        <a:effectLst/>
                        <a:latin typeface="Times New Roman" panose="02020603050405020304" pitchFamily="18" charset="0"/>
                        <a:cs typeface="B Titr" panose="00000700000000000000" pitchFamily="2" charset="-78"/>
                      </a:endParaRPr>
                    </a:p>
                    <a:p>
                      <a:pPr marL="0" marR="0" algn="just" rtl="1">
                        <a:lnSpc>
                          <a:spcPct val="107000"/>
                        </a:lnSpc>
                        <a:spcBef>
                          <a:spcPts val="0"/>
                        </a:spcBef>
                        <a:spcAft>
                          <a:spcPts val="0"/>
                        </a:spcAft>
                      </a:pPr>
                      <a:r>
                        <a:rPr lang="ar-SA" sz="1200" b="1" baseline="0" dirty="0">
                          <a:effectLst/>
                          <a:latin typeface="Times New Roman" panose="02020603050405020304" pitchFamily="18" charset="0"/>
                          <a:cs typeface="B Titr" panose="00000700000000000000" pitchFamily="2" charset="-78"/>
                        </a:rPr>
                        <a:t>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Media tablets &amp; beyond</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نبرد تجهيزات موبايل</a:t>
                      </a:r>
                      <a:endParaRPr lang="en-US" sz="1200" b="1" baseline="0" dirty="0">
                        <a:effectLst/>
                        <a:latin typeface="Times New Roman" panose="02020603050405020304" pitchFamily="18" charset="0"/>
                        <a:cs typeface="B Titr" panose="00000700000000000000" pitchFamily="2" charset="-78"/>
                      </a:endParaRPr>
                    </a:p>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Mobile device battles </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مديريت و تنوع تجهيزات </a:t>
                      </a:r>
                      <a:r>
                        <a:rPr lang="fa-IR" sz="1200" b="1" baseline="0" dirty="0" smtClean="0">
                          <a:effectLst/>
                          <a:latin typeface="Times New Roman" panose="02020603050405020304" pitchFamily="18" charset="0"/>
                          <a:cs typeface="B Titr" panose="00000700000000000000" pitchFamily="2" charset="-78"/>
                        </a:rPr>
                        <a:t>موبايل</a:t>
                      </a:r>
                      <a:endParaRPr lang="en-US" sz="1200" b="1" baseline="0" dirty="0" smtClean="0">
                        <a:effectLst/>
                        <a:latin typeface="Times New Roman" panose="02020603050405020304" pitchFamily="18" charset="0"/>
                        <a:cs typeface="B Titr" panose="00000700000000000000" pitchFamily="2" charset="-78"/>
                      </a:endParaRPr>
                    </a:p>
                    <a:p>
                      <a:pPr marL="0" marR="0" algn="just" rtl="1">
                        <a:lnSpc>
                          <a:spcPct val="107000"/>
                        </a:lnSpc>
                        <a:spcBef>
                          <a:spcPts val="0"/>
                        </a:spcBef>
                        <a:spcAft>
                          <a:spcPts val="0"/>
                        </a:spcAft>
                      </a:pP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Mobile device </a:t>
                      </a:r>
                      <a:endParaRPr lang="fa-IR" sz="1200" b="1" baseline="0" dirty="0" smtClean="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diversity/management</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رايانش همه مکاني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 </a:t>
                      </a: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Mobile device </a:t>
                      </a:r>
                      <a:endParaRPr lang="fa-IR" sz="1200" b="1" baseline="0" dirty="0" smtClean="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smtClean="0">
                          <a:effectLst/>
                          <a:latin typeface="Times New Roman" panose="02020603050405020304" pitchFamily="18" charset="0"/>
                          <a:cs typeface="B Titr" panose="00000700000000000000" pitchFamily="2" charset="-78"/>
                        </a:rPr>
                        <a:t>diversity/management</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453764">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تحليل نسل آتي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 </a:t>
                      </a:r>
                      <a:r>
                        <a:rPr lang="en-US" sz="1200" b="1" baseline="0" dirty="0" smtClean="0">
                          <a:effectLst/>
                          <a:latin typeface="Times New Roman" panose="02020603050405020304" pitchFamily="18" charset="0"/>
                          <a:cs typeface="B Titr" panose="00000700000000000000" pitchFamily="2" charset="-78"/>
                        </a:rPr>
                        <a:t>Next </a:t>
                      </a:r>
                      <a:r>
                        <a:rPr lang="en-US" sz="1200" b="1" baseline="0" dirty="0">
                          <a:effectLst/>
                          <a:latin typeface="Times New Roman" panose="02020603050405020304" pitchFamily="18" charset="0"/>
                          <a:cs typeface="B Titr" panose="00000700000000000000" pitchFamily="2" charset="-78"/>
                        </a:rPr>
                        <a:t>generation Analytics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تحليل قابل تعقيب</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 </a:t>
                      </a:r>
                      <a:r>
                        <a:rPr lang="en-US" sz="1200" b="1" baseline="0" dirty="0" smtClean="0">
                          <a:effectLst/>
                          <a:latin typeface="Times New Roman" panose="02020603050405020304" pitchFamily="18" charset="0"/>
                          <a:cs typeface="B Titr" panose="00000700000000000000" pitchFamily="2" charset="-78"/>
                        </a:rPr>
                        <a:t>Actionable </a:t>
                      </a:r>
                      <a:r>
                        <a:rPr lang="en-US" sz="1200" b="1" baseline="0" dirty="0">
                          <a:effectLst/>
                          <a:latin typeface="Times New Roman" panose="02020603050405020304" pitchFamily="18" charset="0"/>
                          <a:cs typeface="B Titr" panose="00000700000000000000" pitchFamily="2" charset="-78"/>
                        </a:rPr>
                        <a:t>Analytics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پرينت سه بعدي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3D printing </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پرينت سه بعدي </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3D printing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640159">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تجارب اجتماعي و کاربر متني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Social and contextual user experience</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ابر شخصي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Personal cloud</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دوران ابر شخصي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Era of the personal cloud </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سيستم هاي داراي متن</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Content rich </a:t>
                      </a:r>
                      <a:r>
                        <a:rPr lang="en-US" sz="1200" b="1" baseline="0" dirty="0" smtClean="0">
                          <a:effectLst/>
                          <a:latin typeface="Times New Roman" panose="02020603050405020304" pitchFamily="18" charset="0"/>
                          <a:cs typeface="B Titr" panose="00000700000000000000" pitchFamily="2" charset="-78"/>
                        </a:rPr>
                        <a:t>systems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667799">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فروشگاه هاي برنامه هاي کاربردي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App store marketplace</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فروشگاههاي کاربرد سازماني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Enterprise app stores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نرم افزار همه کاره</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Software-defined anything</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زيرساخت و کاربردهاي نرم افزاري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Software-defined applications/infrastructures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507353">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سرورهاي بسيار کم مصرف</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Extreme low-energy</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اکوسيستم هاي مجتمع</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Integrated Ecosystems </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IT</a:t>
                      </a:r>
                      <a:r>
                        <a:rPr lang="fa-IR" sz="1200" b="1" baseline="0" dirty="0">
                          <a:effectLst/>
                          <a:latin typeface="Times New Roman" panose="02020603050405020304" pitchFamily="18" charset="0"/>
                          <a:cs typeface="B Titr" panose="00000700000000000000" pitchFamily="2" charset="-78"/>
                        </a:rPr>
                        <a:t> در سطح وب</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Web-Scale IT</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IT</a:t>
                      </a:r>
                      <a:r>
                        <a:rPr lang="fa-IR" sz="1200" b="1" baseline="0" dirty="0">
                          <a:effectLst/>
                          <a:latin typeface="Times New Roman" panose="02020603050405020304" pitchFamily="18" charset="0"/>
                          <a:cs typeface="B Titr" panose="00000700000000000000" pitchFamily="2" charset="-78"/>
                        </a:rPr>
                        <a:t> در سطح وب</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Web-Scale IT</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r h="421861">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کلان داده</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Big Data</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bg2">
                        <a:lumMod val="9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کلان داده راهبردي</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Strategic big data</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5">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ماشين هاي هوشمند</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Smart Machines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4">
                        <a:lumMod val="20000"/>
                        <a:lumOff val="80000"/>
                      </a:schemeClr>
                    </a:solidFill>
                  </a:tcPr>
                </a:tc>
                <a:tc>
                  <a:txBody>
                    <a:bodyPr/>
                    <a:lstStyle/>
                    <a:p>
                      <a:pPr marL="0" marR="0" algn="just" rtl="1">
                        <a:lnSpc>
                          <a:spcPct val="107000"/>
                        </a:lnSpc>
                        <a:spcBef>
                          <a:spcPts val="0"/>
                        </a:spcBef>
                        <a:spcAft>
                          <a:spcPts val="0"/>
                        </a:spcAft>
                      </a:pPr>
                      <a:r>
                        <a:rPr lang="fa-IR" sz="1200" b="1" baseline="0" dirty="0">
                          <a:effectLst/>
                          <a:latin typeface="Times New Roman" panose="02020603050405020304" pitchFamily="18" charset="0"/>
                          <a:cs typeface="B Titr" panose="00000700000000000000" pitchFamily="2" charset="-78"/>
                        </a:rPr>
                        <a:t>ماشين هاي هوشمند</a:t>
                      </a:r>
                      <a:endParaRPr lang="en-US" sz="1200" b="1" baseline="0" dirty="0">
                        <a:effectLst/>
                        <a:latin typeface="Times New Roman" panose="02020603050405020304" pitchFamily="18" charset="0"/>
                        <a:cs typeface="B Titr" panose="00000700000000000000" pitchFamily="2" charset="-78"/>
                      </a:endParaRPr>
                    </a:p>
                    <a:p>
                      <a:pPr marL="0" marR="0" algn="just" rtl="0">
                        <a:lnSpc>
                          <a:spcPct val="107000"/>
                        </a:lnSpc>
                        <a:spcBef>
                          <a:spcPts val="0"/>
                        </a:spcBef>
                        <a:spcAft>
                          <a:spcPts val="0"/>
                        </a:spcAft>
                      </a:pPr>
                      <a:r>
                        <a:rPr lang="en-US" sz="1200" b="1" baseline="0" dirty="0">
                          <a:effectLst/>
                          <a:latin typeface="Times New Roman" panose="02020603050405020304" pitchFamily="18" charset="0"/>
                          <a:cs typeface="B Titr" panose="00000700000000000000" pitchFamily="2" charset="-78"/>
                        </a:rPr>
                        <a:t>Smart Machines</a:t>
                      </a:r>
                      <a:endParaRPr lang="en-US" sz="1200" b="1" baseline="0" dirty="0">
                        <a:effectLst/>
                        <a:latin typeface="Times New Roman" panose="02020603050405020304" pitchFamily="18" charset="0"/>
                        <a:ea typeface="Calibri" panose="020F0502020204030204" pitchFamily="34" charset="0"/>
                        <a:cs typeface="B Titr" panose="00000700000000000000" pitchFamily="2" charset="-78"/>
                      </a:endParaRPr>
                    </a:p>
                  </a:txBody>
                  <a:tcPr marL="45822" marR="45822" marT="0" marB="0">
                    <a:solidFill>
                      <a:schemeClr val="accent2">
                        <a:lumMod val="20000"/>
                        <a:lumOff val="80000"/>
                      </a:schemeClr>
                    </a:solidFill>
                  </a:tcPr>
                </a:tc>
              </a:tr>
            </a:tbl>
          </a:graphicData>
        </a:graphic>
      </p:graphicFrame>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Tree>
    <p:extLst>
      <p:ext uri="{BB962C8B-B14F-4D97-AF65-F5344CB8AC3E}">
        <p14:creationId xmlns:p14="http://schemas.microsoft.com/office/powerpoint/2010/main" val="150260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1524000" y="0"/>
            <a:ext cx="9144000" cy="6858000"/>
          </a:xfrm>
          <a:prstGeom prst="rect">
            <a:avLst/>
          </a:prstGeom>
          <a:noFill/>
          <a:ln w="9525">
            <a:noFill/>
            <a:miter lim="800000"/>
            <a:headEnd/>
            <a:tailEnd/>
          </a:ln>
          <a:scene3d>
            <a:camera prst="orthographicFront"/>
            <a:lightRig rig="threePt" dir="t"/>
          </a:scene3d>
          <a:sp3d>
            <a:bevelT/>
            <a:bevelB/>
          </a:sp3d>
        </p:spPr>
      </p:pic>
      <p:sp>
        <p:nvSpPr>
          <p:cNvPr id="5" name="Oval 4"/>
          <p:cNvSpPr/>
          <p:nvPr/>
        </p:nvSpPr>
        <p:spPr>
          <a:xfrm>
            <a:off x="7589949" y="914401"/>
            <a:ext cx="2620851" cy="15076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r>
              <a:rPr lang="fa-IR" sz="2800" dirty="0">
                <a:solidFill>
                  <a:srgbClr val="0000FF"/>
                </a:solidFill>
                <a:ea typeface="Times New Roman" panose="02020603050405020304" pitchFamily="18" charset="0"/>
                <a:cs typeface="B Nazanin" panose="00000400000000000000" pitchFamily="2" charset="-78"/>
              </a:rPr>
              <a:t>داده‌هاي بزرگ در نمودار گارتنر 2014</a:t>
            </a:r>
            <a:endParaRPr lang="en-US" sz="2800" dirty="0">
              <a:solidFill>
                <a:srgbClr val="0000FF"/>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10921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409433"/>
            <a:ext cx="11313994" cy="5767531"/>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نحوه </a:t>
            </a: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کار,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سازمان ها و افراد را تحت تاثیر قرار می دهد.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115000"/>
              </a:lnSpc>
              <a:spcBef>
                <a:spcPts val="0"/>
              </a:spcBef>
              <a:spcAft>
                <a:spcPts val="750"/>
              </a:spcAft>
              <a:buNone/>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آنها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فرهنگی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را در سازمان‌ها ایجاد می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کنند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که از طریق آن کسب و کارها و مدیران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را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به سمت استفاده از تمامی ارزش های پنهان در داده ها سوق می دهد.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115000"/>
              </a:lnSpc>
              <a:spcBef>
                <a:spcPts val="0"/>
              </a:spcBef>
              <a:spcAft>
                <a:spcPts val="750"/>
              </a:spcAft>
              <a:buNone/>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ادراک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این ارزش ها به همه کارکنان سازمان ها این امکان را می دهد که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514350" indent="-514350" algn="just" rtl="1">
              <a:lnSpc>
                <a:spcPct val="115000"/>
              </a:lnSpc>
              <a:spcBef>
                <a:spcPts val="0"/>
              </a:spcBef>
              <a:spcAft>
                <a:spcPts val="750"/>
              </a:spcAft>
              <a:buFont typeface="+mj-lt"/>
              <a:buAutoNum type="arabicPeriod"/>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با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بینش وسیع تری تصمیم گیری کنند،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514350" indent="-514350" algn="just" rtl="1">
              <a:lnSpc>
                <a:spcPct val="115000"/>
              </a:lnSpc>
              <a:spcBef>
                <a:spcPts val="0"/>
              </a:spcBef>
              <a:spcAft>
                <a:spcPts val="750"/>
              </a:spcAft>
              <a:buFont typeface="+mj-lt"/>
              <a:buAutoNum type="arabicPeriod"/>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نزدیکی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بیشتری با مشتریان داشته باشند،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514350" indent="-514350" algn="just" rtl="1">
              <a:lnSpc>
                <a:spcPct val="115000"/>
              </a:lnSpc>
              <a:spcBef>
                <a:spcPts val="0"/>
              </a:spcBef>
              <a:spcAft>
                <a:spcPts val="750"/>
              </a:spcAft>
              <a:buFont typeface="+mj-lt"/>
              <a:buAutoNum type="arabicPeriod"/>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فعالیت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های خود را بهینه کنند،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514350" indent="-514350" algn="just" rtl="1">
              <a:lnSpc>
                <a:spcPct val="115000"/>
              </a:lnSpc>
              <a:spcBef>
                <a:spcPts val="0"/>
              </a:spcBef>
              <a:spcAft>
                <a:spcPts val="750"/>
              </a:spcAft>
              <a:buFont typeface="+mj-lt"/>
              <a:buAutoNum type="arabicPeriod"/>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با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تهدیدات مقابله کنند و در نهایت </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514350" indent="-514350" algn="just" rtl="1">
              <a:lnSpc>
                <a:spcPct val="115000"/>
              </a:lnSpc>
              <a:spcBef>
                <a:spcPts val="0"/>
              </a:spcBef>
              <a:spcAft>
                <a:spcPts val="750"/>
              </a:spcAft>
              <a:buFont typeface="+mj-lt"/>
              <a:buAutoNum type="arabicPeriod"/>
            </a:pP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سرمایه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های خود را بر روی منبع جدیدی از سود سرشار پنهان در داده ها متمرکز سازند.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a:t>
            </a:r>
            <a:endParaRPr lang="en-US" sz="3200" dirty="0">
              <a:solidFill>
                <a:srgbClr val="0000FF"/>
              </a:solidFill>
              <a:cs typeface="B Nazanin" panose="00000400000000000000" pitchFamily="2" charset="-78"/>
            </a:endParaRPr>
          </a:p>
        </p:txBody>
      </p:sp>
      <p:sp>
        <p:nvSpPr>
          <p:cNvPr id="4" name="Right Arrow 3"/>
          <p:cNvSpPr/>
          <p:nvPr/>
        </p:nvSpPr>
        <p:spPr>
          <a:xfrm rot="20200413">
            <a:off x="1543531" y="2960292"/>
            <a:ext cx="4202592" cy="2751852"/>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C00000"/>
                </a:solidFill>
                <a:cs typeface="B Nazanin" panose="00000400000000000000" pitchFamily="2" charset="-78"/>
              </a:rPr>
              <a:t>داده های بزرگ چنین کمک می دهند</a:t>
            </a:r>
            <a:endParaRPr lang="fa-IR" sz="3200" dirty="0">
              <a:solidFill>
                <a:srgbClr val="C00000"/>
              </a:solidFill>
              <a:cs typeface="B Nazanin" panose="00000400000000000000" pitchFamily="2" charset="-78"/>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E20FA8-EAAC-4FCA-8949-18B47151FE3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96374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158873"/>
          </a:xfrm>
        </p:spPr>
        <p:txBody>
          <a:bodyPr>
            <a:normAutofit/>
          </a:bodyPr>
          <a:lstStyle/>
          <a:p>
            <a:pPr algn="ctr" rtl="1"/>
            <a:r>
              <a:rPr lang="fa-IR" sz="4400" dirty="0">
                <a:solidFill>
                  <a:srgbClr val="FF0000"/>
                </a:solidFill>
                <a:cs typeface="B Nazanin" panose="00000400000000000000" pitchFamily="2" charset="-78"/>
              </a:rPr>
              <a:t>داده های بزرگ و عظیم</a:t>
            </a:r>
            <a:endParaRPr lang="en-US" sz="44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436729" y="1524000"/>
            <a:ext cx="11232108" cy="4652964"/>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سازمان ها برای رسیدن به این مرحله نیازمند </a:t>
            </a: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معماری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جدید، </a:t>
            </a: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ابزارهای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نو و </a:t>
            </a: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فعالیت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ها و تلاش های مستمری </a:t>
            </a:r>
            <a:r>
              <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هستند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تا بتوانند از مزیت های چهارچوب های مبتنی بر داده های بزرگ بهره مند گردند</a:t>
            </a:r>
            <a:r>
              <a:rPr lang="en-US"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a:t>
            </a:r>
            <a:endParaRPr lang="fa-IR" sz="32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115000"/>
              </a:lnSpc>
              <a:spcBef>
                <a:spcPts val="0"/>
              </a:spcBef>
              <a:spcAft>
                <a:spcPts val="750"/>
              </a:spcAft>
              <a:buNone/>
            </a:pPr>
            <a:r>
              <a:rPr lang="fa-IR" sz="3200" dirty="0">
                <a:solidFill>
                  <a:srgbClr val="0000FF"/>
                </a:solidFill>
                <a:cs typeface="B Nazanin" panose="00000400000000000000" pitchFamily="2" charset="-78"/>
              </a:rPr>
              <a:t>جمع آوری، ذخیره سازی، جستجو، به اشتراک گذاری و </a:t>
            </a:r>
            <a:r>
              <a:rPr lang="fa-IR" sz="3200" dirty="0" smtClean="0">
                <a:solidFill>
                  <a:srgbClr val="0000FF"/>
                </a:solidFill>
                <a:cs typeface="B Nazanin" panose="00000400000000000000" pitchFamily="2" charset="-78"/>
              </a:rPr>
              <a:t>تحلیل</a:t>
            </a:r>
          </a:p>
          <a:p>
            <a:pPr marL="0" indent="0" algn="just" rtl="1">
              <a:buNone/>
            </a:pPr>
            <a:r>
              <a:rPr lang="fa-IR" sz="3200" dirty="0">
                <a:solidFill>
                  <a:srgbClr val="0000FF"/>
                </a:solidFill>
                <a:cs typeface="B Nazanin" panose="00000400000000000000" pitchFamily="2" charset="-78"/>
              </a:rPr>
              <a:t>هنگامی که با اطلاعات بیشتری در حوزه سلامت مواجه ایم، با بازدهی بیشتری سلامت را ارتقا دهیم،</a:t>
            </a:r>
          </a:p>
          <a:p>
            <a:pPr marL="0" indent="0" algn="just" rtl="1">
              <a:buNone/>
            </a:pPr>
            <a:r>
              <a:rPr lang="fa-IR" sz="3200" dirty="0">
                <a:solidFill>
                  <a:srgbClr val="0000FF"/>
                </a:solidFill>
                <a:cs typeface="B Nazanin" panose="00000400000000000000" pitchFamily="2" charset="-78"/>
              </a:rPr>
              <a:t>خطرات امنیتی افزایش پیدا می کند، سطح امنیت بیشتری را فراهم کنیم،</a:t>
            </a:r>
          </a:p>
          <a:p>
            <a:pPr marL="0" indent="0" algn="just" rtl="1">
              <a:buNone/>
            </a:pPr>
            <a:r>
              <a:rPr lang="fa-IR" sz="3200" dirty="0">
                <a:solidFill>
                  <a:srgbClr val="0000FF"/>
                </a:solidFill>
                <a:cs typeface="B Nazanin" panose="00000400000000000000" pitchFamily="2" charset="-78"/>
              </a:rPr>
              <a:t>با منابع طبیعی کمتر، به انرژی بیشتر و ارزانتری دسترسی داشته </a:t>
            </a:r>
            <a:r>
              <a:rPr lang="fa-IR" sz="3200" dirty="0" smtClean="0">
                <a:solidFill>
                  <a:srgbClr val="0000FF"/>
                </a:solidFill>
                <a:cs typeface="B Nazanin" panose="00000400000000000000" pitchFamily="2" charset="-78"/>
              </a:rPr>
              <a:t>باشیم</a:t>
            </a:r>
            <a:r>
              <a:rPr lang="fa-IR" sz="3200" dirty="0">
                <a:solidFill>
                  <a:srgbClr val="0000FF"/>
                </a:solidFill>
                <a:cs typeface="B Nazanin" panose="00000400000000000000" pitchFamily="2" charset="-78"/>
              </a:rPr>
              <a:t>.</a:t>
            </a: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17740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838201"/>
          </a:xfrm>
        </p:spPr>
        <p:txBody>
          <a:bodyPr>
            <a:normAutofit/>
          </a:bodyPr>
          <a:lstStyle/>
          <a:p>
            <a:pPr algn="ctr" rtl="1"/>
            <a:r>
              <a:rPr lang="fa-IR" sz="4400" dirty="0">
                <a:solidFill>
                  <a:srgbClr val="FF0000"/>
                </a:solidFill>
                <a:cs typeface="B Nazanin" panose="00000400000000000000" pitchFamily="2" charset="-78"/>
              </a:rPr>
              <a:t>مولفه های مورد توجه درداده های عظیم</a:t>
            </a:r>
            <a:endParaRPr lang="en-US" sz="44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941696" y="990601"/>
            <a:ext cx="10495128" cy="5186362"/>
          </a:xfrm>
        </p:spPr>
        <p:txBody>
          <a:bodyPr>
            <a:noAutofit/>
          </a:bodyPr>
          <a:lstStyle/>
          <a:p>
            <a:pPr marL="0" indent="0" algn="just" rtl="1">
              <a:lnSpc>
                <a:spcPct val="115000"/>
              </a:lnSpc>
              <a:spcBef>
                <a:spcPts val="0"/>
              </a:spcBef>
              <a:spcAft>
                <a:spcPts val="750"/>
              </a:spcAft>
              <a:buNone/>
            </a:pPr>
            <a:r>
              <a:rPr lang="fa-IR"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حجم داده (</a:t>
            </a:r>
            <a:r>
              <a:rPr lang="en-US"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Volume</a:t>
            </a:r>
            <a:r>
              <a:rPr lang="fa-IR"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حجم داده ها به صورت نمایی در حال رشد می باشد. منابع مختلفی نظیر شبکه های اجتماعی، لاگ سرورهای وب، جریان های ترافیک، تصاویر ماهواره ای، جریان های صوتی، تراکنش های بانکی، محتوای صفحات وب، اسناد دولتی و ... وجود دارد که حجم داده بسیار زیادی تولید می کنند.</a:t>
            </a:r>
            <a:endParaRPr lang="en-US"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115000"/>
              </a:lnSpc>
              <a:spcBef>
                <a:spcPts val="0"/>
              </a:spcBef>
              <a:spcAft>
                <a:spcPts val="750"/>
              </a:spcAft>
              <a:buNone/>
            </a:pPr>
            <a:r>
              <a:rPr lang="fa-IR"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نرخ تولید (</a:t>
            </a:r>
            <a:r>
              <a:rPr lang="en-US"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Velocity</a:t>
            </a:r>
            <a:r>
              <a:rPr lang="fa-IR"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داده ها از طریق برنامه های کاربردی و سنسورهای بسیار زیادی که در محیط وجود دارند با سرعت بسیار زیاد و به صورت بلادرنگ تولید می شوند. بسیاری از کاربردها نیاز دارند به محض ورود داده به درخواست کاربر پاسخ دهند. ممکن است در برخی موارد نتوانیم به اندازه کافی صبر کنیم تا مثلا یک گزارش در سیستم برای مدت طولانی پردازش شود.</a:t>
            </a:r>
            <a:endParaRPr lang="en-US" sz="2800" dirty="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r" rtl="1">
              <a:buNone/>
            </a:pPr>
            <a:endParaRPr lang="en-US" sz="2800" dirty="0">
              <a:solidFill>
                <a:srgbClr val="0000FF"/>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23309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400" dirty="0">
                <a:solidFill>
                  <a:srgbClr val="FF0000"/>
                </a:solidFill>
                <a:cs typeface="B Nazanin" panose="00000400000000000000" pitchFamily="2" charset="-78"/>
              </a:rPr>
              <a:t>مولفه های مورد توجه درداده های عظیم</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a:xfrm>
            <a:off x="1009934" y="1690689"/>
            <a:ext cx="10343866" cy="4486274"/>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تنوع (</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Variety</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انواع منابع داده و تنوع در نوع داده بسیار زیاد می باشد که در نتیجه ساختارهای داده ای بسیار زیادی وجود دارد. مثلا در وب، افراد از نرم افزارها و مرورگرهای مختلفی برای ارسال اطلاعات استفاده می کنند. بسیاری از اطلاعات مستقیما از انسان دریافت میشود و بنابراین وجود خطا اجتناب ناپذیر است. این تنوع سبب میشود جامعیت داده تحت تاثیر قرار بگیرد. زیرا هرچه تنوع بیشتری وجود داشته باشد، احتمال بروز خطای بیشتری نیز وجود خواهد داشت</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a:t>
            </a:r>
            <a:endParaRPr lang="en-US" sz="32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41188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5" y="228600"/>
            <a:ext cx="10877265" cy="6248400"/>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صحت (</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Veracity</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با توجه به اینکه داده ها از منابع مختلف دریافت می شوند، ممکن است نتوان به همه آنها اعتماد کرد. مثلا در یک شبکه اجتماعی، ممکن است نظرهای زیادی در خصوص یک موضوع خاص ارائه شود. اما اینکه آیا همه آنها صحیح و قابل اطمینان هستند، موضوعی است که نمی توان به سادگی از کنار آن در حجم بسیار زیادی از اطلاعات گذشت. البته بعضی از تحقیقات این چالش را به معنای حفظ همه مشخصه های داده اصلی بیان کرده اند که باید حفظ شود تا بتوان کیفیت و صحت داده را تضمین کرد. البته تعریف دوم در مولدهای کلان داده صدق می کند تا بتوان داده ای تولید کرد که نشان دهنده ویژگی های داده اصلی باشد.</a:t>
            </a:r>
            <a:endParaRPr lang="en-US" sz="32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E20FA8-EAAC-4FCA-8949-18B47151FE3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59256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93" y="228601"/>
            <a:ext cx="10863617" cy="5948363"/>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نوسان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Volatility</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سرعت تغییر ارزش داده های مختلف در طول زمان میتواند متفاوت باشد. در یک سیستم معمولی تجارت الکترونیک، سرعت نوسان داده ها زیاد نیست و ممکن است داده های موجود مثلا برای یک سال ارزش خود را حفظ کنند، اما در کاربردهایی نظیر تحلیل ارز و بورس، داده با نوسان زیادی مواجه هستند و داده ها به سرعت ارزش خود را از دست میدهند و مقادیر جدیدی به خود می گیرند. اگرچه نگهداری اطلاعات در زمان طولانی به منظور تحلیل تغییرات و نوسان داده ها حائز اهمیت است. افزایش دوره نگهداری اطلاعات، مسلما هزینه های پیاده سازی زیادی را دربر خواهد داشت که باید در نظر گرفته شود.</a:t>
            </a:r>
            <a:endPar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E20FA8-EAAC-4FCA-8949-18B47151FE3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29006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400" dirty="0">
                <a:solidFill>
                  <a:srgbClr val="FF0000"/>
                </a:solidFill>
                <a:cs typeface="B Nazanin" panose="00000400000000000000" pitchFamily="2" charset="-78"/>
              </a:rPr>
              <a:t>مولفه های مورد توجه درداده های عظیم</a:t>
            </a: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447801"/>
            <a:ext cx="10515600" cy="4729163"/>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اعتبار (</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Validity</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با فرض اینکه دیتا صحیح باشد، ممکن است برای برخی کاربردها مناسب نباشد یا به عبارت دیگر از اعتبار کافی برای استفاده در برخی از کاربردها برخوردار نباشد.</a:t>
            </a:r>
            <a:endPar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نمایش </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Visualization</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یکی از کارهای مشکل در حوزه کلان داده، نمایش اطلاعات است. اینکه بخواهیم کاری کنیم که حجم عظیم اطلاعات با ارتباطات پیچیده، به خوبی قابل فهم و قابل مطالعه باشد از طریق روش های تحلیلی و بصری سازی مناسب اطلاعات امکان پذیری است</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a:t>
            </a:r>
          </a:p>
          <a:p>
            <a:pPr marL="0" indent="0" algn="just" rtl="1">
              <a:lnSpc>
                <a:spcPct val="115000"/>
              </a:lnSpc>
              <a:spcBef>
                <a:spcPts val="0"/>
              </a:spcBef>
              <a:spcAft>
                <a:spcPts val="750"/>
              </a:spcAft>
              <a:buNone/>
            </a:pPr>
            <a:endParaRPr lang="en-US" sz="32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82087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127"/>
            <a:ext cx="8382000" cy="1325563"/>
          </a:xfrm>
        </p:spPr>
        <p:txBody>
          <a:bodyPr/>
          <a:lstStyle/>
          <a:p>
            <a:pPr algn="ctr" rtl="1"/>
            <a:r>
              <a:rPr lang="fa-IR" sz="4400" dirty="0">
                <a:solidFill>
                  <a:srgbClr val="FF0000"/>
                </a:solidFill>
                <a:cs typeface="B Nazanin" panose="00000400000000000000" pitchFamily="2" charset="-78"/>
              </a:rPr>
              <a:t>مولفه های مورد توجه درداده های عظیم</a:t>
            </a:r>
            <a:endParaRPr lang="en-US" dirty="0"/>
          </a:p>
        </p:txBody>
      </p:sp>
      <p:sp>
        <p:nvSpPr>
          <p:cNvPr id="3" name="Content Placeholder 2"/>
          <p:cNvSpPr>
            <a:spLocks noGrp="1"/>
          </p:cNvSpPr>
          <p:nvPr>
            <p:ph idx="1"/>
          </p:nvPr>
        </p:nvSpPr>
        <p:spPr>
          <a:xfrm>
            <a:off x="614149" y="1825625"/>
            <a:ext cx="10836323" cy="4351338"/>
          </a:xfrm>
        </p:spPr>
        <p:txBody>
          <a:bodyPr>
            <a:noAutofit/>
          </a:bodyPr>
          <a:lstStyle/>
          <a:p>
            <a:pPr marL="0" indent="0" algn="just" rtl="1">
              <a:lnSpc>
                <a:spcPct val="115000"/>
              </a:lnSpc>
              <a:spcBef>
                <a:spcPts val="0"/>
              </a:spcBef>
              <a:spcAft>
                <a:spcPts val="750"/>
              </a:spcAft>
              <a:buNone/>
            </a:pP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ارزش (</a:t>
            </a:r>
            <a:r>
              <a:rPr lang="en-US"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Value</a:t>
            </a:r>
            <a:r>
              <a:rPr lang="fa-IR" sz="32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این موضوع دلالت بر این دارد که از نظر اطلاعاتی برای تصمیم گیری چقدر داده حائز ارزش است. بعبارت دیگر آیا هزینه ای که برای نگهداری داده و پردازش آنها میشود، ارزش آن را از نظر تصمیم گیری دارد یا نه. معمولا داده ها میتوانند در لایه های مختلف جابجا شوند. لایه های بالاتر به معنای ارزش بیشتر داده می‌باشند. بنابراین برخی از سازمان‌ها می‌توانند هزینه بالای نگهداری مربوط به لایه های بالاتر را قبول کنند.</a:t>
            </a:r>
            <a:endParaRPr lang="en-US" sz="32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E20FA8-EAAC-4FCA-8949-18B47151FE3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423462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Nazanin" panose="00000400000000000000" pitchFamily="2" charset="-78"/>
              </a:rPr>
              <a:t>ممیزه ها</a:t>
            </a:r>
            <a:endParaRPr lang="fa-IR" dirty="0">
              <a:solidFill>
                <a:srgbClr val="FF0000"/>
              </a:solidFill>
              <a:cs typeface="B Nazanin" panose="00000400000000000000" pitchFamily="2" charset="-78"/>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764" y="1826048"/>
            <a:ext cx="5344236" cy="4350915"/>
          </a:xfrm>
          <a:prstGeom prst="rect">
            <a:avLst/>
          </a:prstGeom>
        </p:spPr>
      </p:pic>
      <p:sp>
        <p:nvSpPr>
          <p:cNvPr id="6" name="Footer Placeholder 5"/>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
        <p:nvSpPr>
          <p:cNvPr id="7" name="Slide Number Placeholder 6"/>
          <p:cNvSpPr>
            <a:spLocks noGrp="1"/>
          </p:cNvSpPr>
          <p:nvPr>
            <p:ph type="sldNum" sz="quarter" idx="12"/>
          </p:nvPr>
        </p:nvSpPr>
        <p:spPr/>
        <p:txBody>
          <a:bodyPr/>
          <a:lstStyle/>
          <a:p>
            <a:fld id="{53960E6D-6609-4765-B20C-11C13DA2B2FB}" type="slidenum">
              <a:rPr lang="fa-IR" smtClean="0"/>
              <a:t>2</a:t>
            </a:fld>
            <a:endParaRPr lang="fa-IR"/>
          </a:p>
        </p:txBody>
      </p:sp>
    </p:spTree>
    <p:extLst>
      <p:ext uri="{BB962C8B-B14F-4D97-AF65-F5344CB8AC3E}">
        <p14:creationId xmlns:p14="http://schemas.microsoft.com/office/powerpoint/2010/main" val="57839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129" y="1768684"/>
            <a:ext cx="9380561" cy="4228850"/>
          </a:xfrm>
          <a:prstGeom prst="rect">
            <a:avLst/>
          </a:prstGeom>
        </p:spPr>
        <p:txBody>
          <a:bodyPr wrap="square">
            <a:spAutoFit/>
          </a:bodyPr>
          <a:lstStyle/>
          <a:p>
            <a:pPr marL="609600" indent="-609600" algn="just">
              <a:spcBef>
                <a:spcPct val="20000"/>
              </a:spcBef>
            </a:pPr>
            <a:r>
              <a:rPr lang="fa-IR" sz="3200" dirty="0" smtClean="0">
                <a:solidFill>
                  <a:srgbClr val="0000FF"/>
                </a:solidFill>
                <a:cs typeface="B Nazanin" pitchFamily="2" charset="-78"/>
              </a:rPr>
              <a:t>شيوه </a:t>
            </a:r>
            <a:r>
              <a:rPr lang="fa-IR" sz="3200" dirty="0">
                <a:solidFill>
                  <a:srgbClr val="0000FF"/>
                </a:solidFill>
                <a:cs typeface="B Nazanin" pitchFamily="2" charset="-78"/>
              </a:rPr>
              <a:t>ای اززندگي كه خلّاقيت ونوآوري،عشق به كار و تلاش مستمر، پويايي، مخاطره پذيري،آينده نگري،ارزش آفريني،آرمان گرايي، فرصت گرايي،نيازبه پيشرفت، مثبت انديشي، زيربنا و اساس </a:t>
            </a:r>
            <a:r>
              <a:rPr lang="fa-IR" sz="3200" b="1" dirty="0">
                <a:solidFill>
                  <a:srgbClr val="FF00FF"/>
                </a:solidFill>
                <a:cs typeface="B Nazanin" pitchFamily="2" charset="-78"/>
              </a:rPr>
              <a:t>زندگي كارآفرينانه </a:t>
            </a:r>
            <a:r>
              <a:rPr lang="fa-IR" sz="3200" dirty="0">
                <a:solidFill>
                  <a:srgbClr val="0000FF"/>
                </a:solidFill>
                <a:cs typeface="B Nazanin" pitchFamily="2" charset="-78"/>
              </a:rPr>
              <a:t>است.</a:t>
            </a:r>
          </a:p>
          <a:p>
            <a:pPr marL="609600" indent="-609600" algn="just">
              <a:spcBef>
                <a:spcPct val="20000"/>
              </a:spcBef>
            </a:pPr>
            <a:r>
              <a:rPr lang="fa-IR" sz="3200" dirty="0">
                <a:solidFill>
                  <a:srgbClr val="0000FF"/>
                </a:solidFill>
                <a:cs typeface="B Nazanin" pitchFamily="2" charset="-78"/>
              </a:rPr>
              <a:t>دراين زندگي شكست مفهومي ندارد به جز اين كه پلّه اي باشد براي بالا رفتن.</a:t>
            </a:r>
          </a:p>
          <a:p>
            <a:pPr marL="609600" indent="-609600" algn="just">
              <a:spcBef>
                <a:spcPct val="20000"/>
              </a:spcBef>
            </a:pPr>
            <a:r>
              <a:rPr lang="fa-IR" sz="3200" dirty="0">
                <a:solidFill>
                  <a:srgbClr val="0000FF"/>
                </a:solidFill>
                <a:cs typeface="B Nazanin" pitchFamily="2" charset="-78"/>
              </a:rPr>
              <a:t>موقعيتي براي آموختن، تصور ناقصي از واقعيت، ابهامي كه درهدف وجود دارد، واقعه اي كه هنوز فوايد آن تبديل به سود نشده.</a:t>
            </a:r>
            <a:endParaRPr lang="en-US" sz="3200" dirty="0">
              <a:solidFill>
                <a:srgbClr val="0000FF"/>
              </a:solidFill>
              <a:cs typeface="B Nazanin" pitchFamily="2" charset="-78"/>
            </a:endParaRPr>
          </a:p>
        </p:txBody>
      </p:sp>
      <p:sp>
        <p:nvSpPr>
          <p:cNvPr id="3" name="Rectangle 2"/>
          <p:cNvSpPr/>
          <p:nvPr/>
        </p:nvSpPr>
        <p:spPr>
          <a:xfrm>
            <a:off x="1364777" y="450376"/>
            <a:ext cx="934871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solidFill>
                  <a:srgbClr val="FF00FF"/>
                </a:solidFill>
                <a:cs typeface="B Nazanin" panose="00000400000000000000" pitchFamily="2" charset="-78"/>
              </a:rPr>
              <a:t>نفوذفناوری</a:t>
            </a:r>
            <a:r>
              <a:rPr lang="fa-IR" sz="4400" dirty="0" smtClean="0">
                <a:solidFill>
                  <a:srgbClr val="FF0000"/>
                </a:solidFill>
                <a:cs typeface="B Nazanin" panose="00000400000000000000" pitchFamily="2" charset="-78"/>
              </a:rPr>
              <a:t>:دانش مداری,دیجیتالی,کارآفرینی,تحقیق</a:t>
            </a:r>
            <a:endParaRPr lang="fa-IR" sz="4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83577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120" y="-1508860"/>
            <a:ext cx="5679760" cy="67710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800" b="1" i="0" u="none" strike="noStrike" kern="0" cap="none" spc="0" normalizeH="0" baseline="0" noProof="0" dirty="0" smtClean="0">
                <a:ln>
                  <a:noFill/>
                </a:ln>
                <a:solidFill>
                  <a:srgbClr val="FFFFFF"/>
                </a:solidFill>
                <a:effectLst/>
                <a:uLnTx/>
                <a:uFillTx/>
                <a:latin typeface="Times New Roman" panose="02020603050405020304" pitchFamily="18" charset="0"/>
                <a:cs typeface="B Homa" panose="00000400000000000000" pitchFamily="2" charset="-78"/>
              </a:rPr>
              <a:t>ايده‌هاي مبنا: آينده‌نگاري در ذهن</a:t>
            </a:r>
            <a:endParaRPr kumimoji="0" lang="fa-IR"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559558" y="409433"/>
            <a:ext cx="11191164" cy="887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rgbClr val="FF0000"/>
                </a:solidFill>
                <a:latin typeface="Times New Roman" panose="02020603050405020304" pitchFamily="18" charset="0"/>
                <a:cs typeface="B Nazanin" panose="00000400000000000000" pitchFamily="2" charset="-78"/>
              </a:rPr>
              <a:t>ذهن به آینده چگونه می نگرد</a:t>
            </a:r>
            <a:endParaRPr lang="fa-IR" sz="4400" dirty="0">
              <a:solidFill>
                <a:srgbClr val="FF0000"/>
              </a:solidFill>
              <a:cs typeface="B Nazanin" panose="00000400000000000000" pitchFamily="2" charset="-78"/>
            </a:endParaRPr>
          </a:p>
        </p:txBody>
      </p:sp>
      <p:graphicFrame>
        <p:nvGraphicFramePr>
          <p:cNvPr id="4" name="Content Placeholder 8"/>
          <p:cNvGraphicFramePr>
            <a:graphicFrameLocks/>
          </p:cNvGraphicFramePr>
          <p:nvPr>
            <p:extLst>
              <p:ext uri="{D42A27DB-BD31-4B8C-83A1-F6EECF244321}">
                <p14:modId xmlns:p14="http://schemas.microsoft.com/office/powerpoint/2010/main" val="2262302345"/>
              </p:ext>
            </p:extLst>
          </p:nvPr>
        </p:nvGraphicFramePr>
        <p:xfrm>
          <a:off x="1758950" y="1988692"/>
          <a:ext cx="8682038"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4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graphicEl>
                                              <a:dgm id="{F8054F22-55A9-4857-8871-2F18EB3B1880}"/>
                                            </p:graphicEl>
                                          </p:spTgt>
                                        </p:tgtEl>
                                        <p:attrNameLst>
                                          <p:attrName>style.visibility</p:attrName>
                                        </p:attrNameLst>
                                      </p:cBhvr>
                                      <p:to>
                                        <p:strVal val="visible"/>
                                      </p:to>
                                    </p:set>
                                    <p:animEffect transition="in" filter="barn(outVertical)">
                                      <p:cBhvr>
                                        <p:cTn id="7" dur="500"/>
                                        <p:tgtEl>
                                          <p:spTgt spid="4">
                                            <p:graphicEl>
                                              <a:dgm id="{F8054F22-55A9-4857-8871-2F18EB3B1880}"/>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graphicEl>
                                              <a:dgm id="{6B8F3150-C378-4B88-BEC8-4A4AB19CA6F8}"/>
                                            </p:graphicEl>
                                          </p:spTgt>
                                        </p:tgtEl>
                                        <p:attrNameLst>
                                          <p:attrName>style.visibility</p:attrName>
                                        </p:attrNameLst>
                                      </p:cBhvr>
                                      <p:to>
                                        <p:strVal val="visible"/>
                                      </p:to>
                                    </p:set>
                                    <p:animEffect transition="in" filter="barn(outVertical)">
                                      <p:cBhvr>
                                        <p:cTn id="10" dur="500"/>
                                        <p:tgtEl>
                                          <p:spTgt spid="4">
                                            <p:graphicEl>
                                              <a:dgm id="{6B8F3150-C378-4B88-BEC8-4A4AB19CA6F8}"/>
                                            </p:graphic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4">
                                            <p:graphicEl>
                                              <a:dgm id="{00401C63-389B-4F3D-9E21-41415CCB947A}"/>
                                            </p:graphicEl>
                                          </p:spTgt>
                                        </p:tgtEl>
                                        <p:attrNameLst>
                                          <p:attrName>style.visibility</p:attrName>
                                        </p:attrNameLst>
                                      </p:cBhvr>
                                      <p:to>
                                        <p:strVal val="visible"/>
                                      </p:to>
                                    </p:set>
                                    <p:animEffect transition="in" filter="barn(outVertical)">
                                      <p:cBhvr>
                                        <p:cTn id="14" dur="500"/>
                                        <p:tgtEl>
                                          <p:spTgt spid="4">
                                            <p:graphicEl>
                                              <a:dgm id="{00401C63-389B-4F3D-9E21-41415CCB947A}"/>
                                            </p:graphic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4">
                                            <p:graphicEl>
                                              <a:dgm id="{E2DC778B-47C2-47BB-BF44-753CC931FE1C}"/>
                                            </p:graphicEl>
                                          </p:spTgt>
                                        </p:tgtEl>
                                        <p:attrNameLst>
                                          <p:attrName>style.visibility</p:attrName>
                                        </p:attrNameLst>
                                      </p:cBhvr>
                                      <p:to>
                                        <p:strVal val="visible"/>
                                      </p:to>
                                    </p:set>
                                    <p:animEffect transition="in" filter="barn(outVertical)">
                                      <p:cBhvr>
                                        <p:cTn id="17" dur="500"/>
                                        <p:tgtEl>
                                          <p:spTgt spid="4">
                                            <p:graphicEl>
                                              <a:dgm id="{E2DC778B-47C2-47BB-BF44-753CC931FE1C}"/>
                                            </p:graphicEl>
                                          </p:spTgt>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graphicEl>
                                              <a:dgm id="{1536FB10-6702-42D4-92F6-CEF05ADFC35D}"/>
                                            </p:graphicEl>
                                          </p:spTgt>
                                        </p:tgtEl>
                                        <p:attrNameLst>
                                          <p:attrName>style.visibility</p:attrName>
                                        </p:attrNameLst>
                                      </p:cBhvr>
                                      <p:to>
                                        <p:strVal val="visible"/>
                                      </p:to>
                                    </p:set>
                                    <p:animEffect transition="in" filter="barn(outVertical)">
                                      <p:cBhvr>
                                        <p:cTn id="21" dur="500"/>
                                        <p:tgtEl>
                                          <p:spTgt spid="4">
                                            <p:graphicEl>
                                              <a:dgm id="{1536FB10-6702-42D4-92F6-CEF05ADFC35D}"/>
                                            </p:graphicEl>
                                          </p:spTgt>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4">
                                            <p:graphicEl>
                                              <a:dgm id="{10EDDF66-73D9-4DD4-813E-D763249E7F10}"/>
                                            </p:graphicEl>
                                          </p:spTgt>
                                        </p:tgtEl>
                                        <p:attrNameLst>
                                          <p:attrName>style.visibility</p:attrName>
                                        </p:attrNameLst>
                                      </p:cBhvr>
                                      <p:to>
                                        <p:strVal val="visible"/>
                                      </p:to>
                                    </p:set>
                                    <p:animEffect transition="in" filter="barn(outVertical)">
                                      <p:cBhvr>
                                        <p:cTn id="24" dur="500"/>
                                        <p:tgtEl>
                                          <p:spTgt spid="4">
                                            <p:graphicEl>
                                              <a:dgm id="{10EDDF66-73D9-4DD4-813E-D763249E7F10}"/>
                                            </p:graphicEl>
                                          </p:spTgt>
                                        </p:tgtEl>
                                      </p:cBhvr>
                                    </p:animEffect>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4">
                                            <p:graphicEl>
                                              <a:dgm id="{399412B7-5325-4A55-A677-DCF6108670BA}"/>
                                            </p:graphicEl>
                                          </p:spTgt>
                                        </p:tgtEl>
                                        <p:attrNameLst>
                                          <p:attrName>style.visibility</p:attrName>
                                        </p:attrNameLst>
                                      </p:cBhvr>
                                      <p:to>
                                        <p:strVal val="visible"/>
                                      </p:to>
                                    </p:set>
                                    <p:animEffect transition="in" filter="barn(outVertical)">
                                      <p:cBhvr>
                                        <p:cTn id="28" dur="500"/>
                                        <p:tgtEl>
                                          <p:spTgt spid="4">
                                            <p:graphicEl>
                                              <a:dgm id="{399412B7-5325-4A55-A677-DCF6108670BA}"/>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4">
                                            <p:graphicEl>
                                              <a:dgm id="{99CE1F8D-D198-4DA2-A7D1-2305B44D430E}"/>
                                            </p:graphicEl>
                                          </p:spTgt>
                                        </p:tgtEl>
                                        <p:attrNameLst>
                                          <p:attrName>style.visibility</p:attrName>
                                        </p:attrNameLst>
                                      </p:cBhvr>
                                      <p:to>
                                        <p:strVal val="visible"/>
                                      </p:to>
                                    </p:set>
                                    <p:animEffect transition="in" filter="barn(outVertical)">
                                      <p:cBhvr>
                                        <p:cTn id="31" dur="500"/>
                                        <p:tgtEl>
                                          <p:spTgt spid="4">
                                            <p:graphicEl>
                                              <a:dgm id="{99CE1F8D-D198-4DA2-A7D1-2305B44D43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08580" y="1772818"/>
            <a:ext cx="6147040" cy="482453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2"/>
          </p:nvPr>
        </p:nvSpPr>
        <p:spPr/>
        <p:txBody>
          <a:bodyPr/>
          <a:lstStyle/>
          <a:p>
            <a:fld id="{F6679856-7A6C-4DC4-8AAC-CCAF0ED56F97}" type="slidenum">
              <a:rPr lang="en-US" smtClean="0"/>
              <a:pPr/>
              <a:t>5</a:t>
            </a:fld>
            <a:endParaRPr lang="en-US"/>
          </a:p>
        </p:txBody>
      </p:sp>
      <p:sp>
        <p:nvSpPr>
          <p:cNvPr id="9" name="Pentagon 8"/>
          <p:cNvSpPr/>
          <p:nvPr/>
        </p:nvSpPr>
        <p:spPr>
          <a:xfrm rot="16200000">
            <a:off x="8572232" y="4672306"/>
            <a:ext cx="984696" cy="2433348"/>
          </a:xfrm>
          <a:prstGeom prst="homePlate">
            <a:avLst>
              <a:gd name="adj" fmla="val 50929"/>
            </a:avLst>
          </a:prstGeom>
          <a:solidFill>
            <a:srgbClr val="FCFDFE"/>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r>
              <a:rPr lang="fa-IR" sz="2400" b="1" dirty="0">
                <a:solidFill>
                  <a:srgbClr val="FF00FF"/>
                </a:solidFill>
                <a:latin typeface="Times New Roman" panose="02020603050405020304" pitchFamily="18" charset="0"/>
                <a:cs typeface="B Nazanin" panose="00000400000000000000" pitchFamily="2" charset="-78"/>
              </a:rPr>
              <a:t>تخيل (</a:t>
            </a:r>
            <a:r>
              <a:rPr lang="en-US" sz="2000" b="1" dirty="0">
                <a:solidFill>
                  <a:srgbClr val="FF00FF"/>
                </a:solidFill>
                <a:latin typeface="Times New Roman" panose="02020603050405020304" pitchFamily="18" charset="0"/>
                <a:cs typeface="B Nazanin" panose="00000400000000000000" pitchFamily="2" charset="-78"/>
              </a:rPr>
              <a:t>Imagination</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latin typeface="Times New Roman" panose="02020603050405020304" pitchFamily="18" charset="0"/>
              <a:cs typeface="B Nazanin" panose="00000400000000000000" pitchFamily="2" charset="-78"/>
            </a:endParaRPr>
          </a:p>
        </p:txBody>
      </p:sp>
      <p:sp>
        <p:nvSpPr>
          <p:cNvPr id="10" name="Pentagon 9"/>
          <p:cNvSpPr/>
          <p:nvPr/>
        </p:nvSpPr>
        <p:spPr>
          <a:xfrm rot="16200000">
            <a:off x="8572233" y="3572625"/>
            <a:ext cx="984696" cy="2433348"/>
          </a:xfrm>
          <a:prstGeom prst="homePlate">
            <a:avLst>
              <a:gd name="adj" fmla="val 50929"/>
            </a:avLst>
          </a:prstGeom>
          <a:solidFill>
            <a:schemeClr val="bg1"/>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80000"/>
              </a:lnSpc>
            </a:pPr>
            <a:r>
              <a:rPr lang="fa-IR" sz="2400" b="1" dirty="0">
                <a:solidFill>
                  <a:srgbClr val="FF00FF"/>
                </a:solidFill>
                <a:latin typeface="Times New Roman" panose="02020603050405020304" pitchFamily="18" charset="0"/>
                <a:cs typeface="B Nazanin" panose="00000400000000000000" pitchFamily="2" charset="-78"/>
              </a:rPr>
              <a:t>تصور (</a:t>
            </a:r>
            <a:r>
              <a:rPr lang="en-US" sz="2000" b="1" dirty="0">
                <a:solidFill>
                  <a:srgbClr val="FF00FF"/>
                </a:solidFill>
                <a:latin typeface="Times New Roman" panose="02020603050405020304" pitchFamily="18" charset="0"/>
                <a:cs typeface="B Nazanin" panose="00000400000000000000" pitchFamily="2" charset="-78"/>
              </a:rPr>
              <a:t>Vision</a:t>
            </a:r>
            <a:r>
              <a:rPr lang="fa-IR" sz="2400" b="1" dirty="0">
                <a:solidFill>
                  <a:srgbClr val="FF00FF"/>
                </a:solidFill>
                <a:latin typeface="Times New Roman" panose="02020603050405020304" pitchFamily="18" charset="0"/>
                <a:cs typeface="B Nazanin" panose="00000400000000000000" pitchFamily="2" charset="-78"/>
              </a:rPr>
              <a:t>)</a:t>
            </a:r>
          </a:p>
        </p:txBody>
      </p:sp>
      <p:sp>
        <p:nvSpPr>
          <p:cNvPr id="11" name="Pentagon 10"/>
          <p:cNvSpPr/>
          <p:nvPr/>
        </p:nvSpPr>
        <p:spPr>
          <a:xfrm rot="16200000">
            <a:off x="8572232" y="2455445"/>
            <a:ext cx="984696" cy="2433348"/>
          </a:xfrm>
          <a:prstGeom prst="homePlate">
            <a:avLst>
              <a:gd name="adj" fmla="val 50929"/>
            </a:avLst>
          </a:prstGeom>
          <a:solidFill>
            <a:schemeClr val="bg1"/>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80000"/>
              </a:lnSpc>
            </a:pPr>
            <a:r>
              <a:rPr lang="fa-IR" sz="2400" b="1" dirty="0">
                <a:solidFill>
                  <a:srgbClr val="FF00FF"/>
                </a:solidFill>
                <a:latin typeface="Times New Roman" panose="02020603050405020304" pitchFamily="18" charset="0"/>
                <a:cs typeface="B Nazanin" panose="00000400000000000000" pitchFamily="2" charset="-78"/>
              </a:rPr>
              <a:t>شهود (</a:t>
            </a:r>
            <a:r>
              <a:rPr lang="en-US" sz="2000" b="1" dirty="0">
                <a:solidFill>
                  <a:srgbClr val="FF00FF"/>
                </a:solidFill>
                <a:latin typeface="Times New Roman" panose="02020603050405020304" pitchFamily="18" charset="0"/>
                <a:cs typeface="B Nazanin" panose="00000400000000000000" pitchFamily="2" charset="-78"/>
              </a:rPr>
              <a:t>Intuition</a:t>
            </a:r>
            <a:r>
              <a:rPr lang="fa-IR" sz="2400" b="1" dirty="0">
                <a:solidFill>
                  <a:srgbClr val="FF00FF"/>
                </a:solidFill>
                <a:latin typeface="Times New Roman" panose="02020603050405020304" pitchFamily="18" charset="0"/>
                <a:cs typeface="B Nazanin" panose="00000400000000000000" pitchFamily="2" charset="-78"/>
              </a:rPr>
              <a:t>)</a:t>
            </a:r>
          </a:p>
        </p:txBody>
      </p:sp>
      <p:sp>
        <p:nvSpPr>
          <p:cNvPr id="12" name="Pentagon 11"/>
          <p:cNvSpPr/>
          <p:nvPr/>
        </p:nvSpPr>
        <p:spPr>
          <a:xfrm rot="16200000">
            <a:off x="8572232" y="1192509"/>
            <a:ext cx="984696" cy="2433348"/>
          </a:xfrm>
          <a:prstGeom prst="homePlate">
            <a:avLst>
              <a:gd name="adj" fmla="val 50929"/>
            </a:avLst>
          </a:prstGeom>
          <a:solidFill>
            <a:schemeClr val="bg1"/>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80000"/>
              </a:lnSpc>
            </a:pPr>
            <a:r>
              <a:rPr lang="fa-IR" sz="2400" b="1" dirty="0">
                <a:solidFill>
                  <a:srgbClr val="FF00FF"/>
                </a:solidFill>
                <a:latin typeface="Times New Roman" panose="02020603050405020304" pitchFamily="18" charset="0"/>
                <a:cs typeface="B Nazanin" panose="00000400000000000000" pitchFamily="2" charset="-78"/>
              </a:rPr>
              <a:t>بصيرت (</a:t>
            </a:r>
            <a:r>
              <a:rPr lang="en-US" sz="2000" b="1" dirty="0">
                <a:solidFill>
                  <a:srgbClr val="FF00FF"/>
                </a:solidFill>
                <a:latin typeface="Times New Roman" panose="02020603050405020304" pitchFamily="18" charset="0"/>
                <a:cs typeface="B Nazanin" panose="00000400000000000000" pitchFamily="2" charset="-78"/>
              </a:rPr>
              <a:t>Insight</a:t>
            </a:r>
            <a:r>
              <a:rPr lang="fa-IR" sz="2400" b="1" dirty="0">
                <a:solidFill>
                  <a:srgbClr val="FF00FF"/>
                </a:solidFill>
                <a:latin typeface="Times New Roman" panose="02020603050405020304" pitchFamily="18" charset="0"/>
                <a:cs typeface="B Nazanin" panose="00000400000000000000" pitchFamily="2" charset="-78"/>
              </a:rPr>
              <a: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4653138"/>
            <a:ext cx="2459323" cy="1429921"/>
          </a:xfrm>
          <a:prstGeom prst="rect">
            <a:avLst/>
          </a:prstGeom>
        </p:spPr>
      </p:pic>
      <p:sp>
        <p:nvSpPr>
          <p:cNvPr id="23" name="Pentagon 22"/>
          <p:cNvSpPr/>
          <p:nvPr/>
        </p:nvSpPr>
        <p:spPr>
          <a:xfrm rot="16200000">
            <a:off x="5959493" y="4727568"/>
            <a:ext cx="864000" cy="2433348"/>
          </a:xfrm>
          <a:prstGeom prst="homePlate">
            <a:avLst>
              <a:gd name="adj" fmla="val 50929"/>
            </a:avLst>
          </a:prstGeom>
          <a:solidFill>
            <a:srgbClr val="FCFDFE"/>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r>
              <a:rPr lang="fa-IR" sz="2400" b="1" dirty="0">
                <a:solidFill>
                  <a:srgbClr val="FF00FF"/>
                </a:solidFill>
                <a:latin typeface="Times New Roman" panose="02020603050405020304" pitchFamily="18" charset="0"/>
                <a:cs typeface="B Nazanin" panose="00000400000000000000" pitchFamily="2" charset="-78"/>
              </a:rPr>
              <a:t>داده‌ها (</a:t>
            </a:r>
            <a:r>
              <a:rPr lang="en-US" sz="2000" b="1" dirty="0">
                <a:solidFill>
                  <a:srgbClr val="FF00FF"/>
                </a:solidFill>
                <a:latin typeface="Times New Roman" panose="02020603050405020304" pitchFamily="18" charset="0"/>
                <a:cs typeface="B Nazanin" panose="00000400000000000000" pitchFamily="2" charset="-78"/>
              </a:rPr>
              <a:t>Data</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endParaRPr>
          </a:p>
        </p:txBody>
      </p:sp>
      <p:sp>
        <p:nvSpPr>
          <p:cNvPr id="24" name="Pentagon 23"/>
          <p:cNvSpPr/>
          <p:nvPr/>
        </p:nvSpPr>
        <p:spPr>
          <a:xfrm rot="16200000">
            <a:off x="5959494" y="3826993"/>
            <a:ext cx="864000" cy="2433348"/>
          </a:xfrm>
          <a:prstGeom prst="homePlate">
            <a:avLst>
              <a:gd name="adj" fmla="val 50929"/>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90000"/>
              </a:lnSpc>
              <a:spcBef>
                <a:spcPct val="0"/>
              </a:spcBef>
              <a:spcAft>
                <a:spcPct val="35000"/>
              </a:spcAft>
            </a:pPr>
            <a:r>
              <a:rPr lang="fa-IR" sz="2400" b="1" dirty="0">
                <a:solidFill>
                  <a:srgbClr val="FF00FF"/>
                </a:solidFill>
                <a:latin typeface="Times New Roman" panose="02020603050405020304" pitchFamily="18" charset="0"/>
                <a:cs typeface="B Nazanin" panose="00000400000000000000" pitchFamily="2" charset="-78"/>
              </a:rPr>
              <a:t>اطلاعات (</a:t>
            </a:r>
            <a:r>
              <a:rPr lang="en-US" sz="2000" b="1" dirty="0">
                <a:solidFill>
                  <a:srgbClr val="FF00FF"/>
                </a:solidFill>
                <a:latin typeface="Times New Roman" panose="02020603050405020304" pitchFamily="18" charset="0"/>
                <a:cs typeface="B Nazanin" panose="00000400000000000000" pitchFamily="2" charset="-78"/>
              </a:rPr>
              <a:t>Information</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latin typeface="Times New Roman" panose="02020603050405020304" pitchFamily="18" charset="0"/>
              <a:cs typeface="B Nazanin" panose="00000400000000000000" pitchFamily="2" charset="-78"/>
            </a:endParaRPr>
          </a:p>
        </p:txBody>
      </p:sp>
      <p:sp>
        <p:nvSpPr>
          <p:cNvPr id="25" name="Pentagon 24"/>
          <p:cNvSpPr/>
          <p:nvPr/>
        </p:nvSpPr>
        <p:spPr>
          <a:xfrm rot="16200000">
            <a:off x="5959494" y="2935187"/>
            <a:ext cx="864000" cy="2433348"/>
          </a:xfrm>
          <a:prstGeom prst="homePlate">
            <a:avLst>
              <a:gd name="adj" fmla="val 50929"/>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90000"/>
              </a:lnSpc>
              <a:spcBef>
                <a:spcPct val="0"/>
              </a:spcBef>
              <a:spcAft>
                <a:spcPct val="35000"/>
              </a:spcAft>
            </a:pPr>
            <a:r>
              <a:rPr lang="fa-IR" sz="2400" b="1" dirty="0">
                <a:solidFill>
                  <a:srgbClr val="FF00FF"/>
                </a:solidFill>
                <a:latin typeface="Times New Roman" panose="02020603050405020304" pitchFamily="18" charset="0"/>
                <a:cs typeface="B Nazanin" panose="00000400000000000000" pitchFamily="2" charset="-78"/>
              </a:rPr>
              <a:t>دانش (</a:t>
            </a:r>
            <a:r>
              <a:rPr lang="en-US" sz="2000" b="1" dirty="0">
                <a:solidFill>
                  <a:srgbClr val="FF00FF"/>
                </a:solidFill>
                <a:latin typeface="Times New Roman" panose="02020603050405020304" pitchFamily="18" charset="0"/>
                <a:cs typeface="B Nazanin" panose="00000400000000000000" pitchFamily="2" charset="-78"/>
              </a:rPr>
              <a:t>Knowledge</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latin typeface="Times New Roman" panose="02020603050405020304" pitchFamily="18" charset="0"/>
              <a:cs typeface="B Nazanin" panose="00000400000000000000" pitchFamily="2" charset="-78"/>
            </a:endParaRPr>
          </a:p>
        </p:txBody>
      </p:sp>
      <p:sp>
        <p:nvSpPr>
          <p:cNvPr id="26" name="Pentagon 25"/>
          <p:cNvSpPr/>
          <p:nvPr/>
        </p:nvSpPr>
        <p:spPr>
          <a:xfrm rot="16200000">
            <a:off x="5959493" y="2057236"/>
            <a:ext cx="864000" cy="2433348"/>
          </a:xfrm>
          <a:prstGeom prst="homePlate">
            <a:avLst>
              <a:gd name="adj" fmla="val 50929"/>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90000"/>
              </a:lnSpc>
              <a:spcBef>
                <a:spcPct val="0"/>
              </a:spcBef>
              <a:spcAft>
                <a:spcPct val="35000"/>
              </a:spcAft>
            </a:pPr>
            <a:r>
              <a:rPr lang="fa-IR" sz="2400" b="1" dirty="0">
                <a:solidFill>
                  <a:srgbClr val="FF00FF"/>
                </a:solidFill>
                <a:latin typeface="Times New Roman" panose="02020603050405020304" pitchFamily="18" charset="0"/>
                <a:cs typeface="B Nazanin" panose="00000400000000000000" pitchFamily="2" charset="-78"/>
              </a:rPr>
              <a:t>فهم (</a:t>
            </a:r>
            <a:r>
              <a:rPr lang="en-US" sz="2000" b="1" dirty="0">
                <a:solidFill>
                  <a:srgbClr val="FF00FF"/>
                </a:solidFill>
                <a:latin typeface="Times New Roman" panose="02020603050405020304" pitchFamily="18" charset="0"/>
                <a:cs typeface="B Nazanin" panose="00000400000000000000" pitchFamily="2" charset="-78"/>
              </a:rPr>
              <a:t>Understand</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latin typeface="Times New Roman" panose="02020603050405020304" pitchFamily="18" charset="0"/>
              <a:cs typeface="B Nazanin" panose="00000400000000000000" pitchFamily="2" charset="-78"/>
            </a:endParaRPr>
          </a:p>
        </p:txBody>
      </p:sp>
      <p:sp>
        <p:nvSpPr>
          <p:cNvPr id="27" name="Pentagon 26"/>
          <p:cNvSpPr/>
          <p:nvPr/>
        </p:nvSpPr>
        <p:spPr>
          <a:xfrm rot="16200000">
            <a:off x="5959493" y="1179285"/>
            <a:ext cx="864000" cy="2433348"/>
          </a:xfrm>
          <a:prstGeom prst="homePlate">
            <a:avLst>
              <a:gd name="adj" fmla="val 50929"/>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vert="vert" wrap="square" lIns="36000" tIns="36000" rIns="36000" bIns="36000" rtlCol="0" anchor="ctr" anchorCtr="1"/>
          <a:lstStyle/>
          <a:p>
            <a:pPr algn="ctr">
              <a:lnSpc>
                <a:spcPct val="90000"/>
              </a:lnSpc>
              <a:spcBef>
                <a:spcPct val="0"/>
              </a:spcBef>
              <a:spcAft>
                <a:spcPct val="35000"/>
              </a:spcAft>
            </a:pPr>
            <a:r>
              <a:rPr lang="fa-IR" sz="2400" b="1" dirty="0">
                <a:solidFill>
                  <a:srgbClr val="FF00FF"/>
                </a:solidFill>
                <a:latin typeface="Times New Roman" panose="02020603050405020304" pitchFamily="18" charset="0"/>
                <a:cs typeface="B Nazanin" panose="00000400000000000000" pitchFamily="2" charset="-78"/>
              </a:rPr>
              <a:t>خرد (</a:t>
            </a:r>
            <a:r>
              <a:rPr lang="en-US" sz="2000" b="1" dirty="0">
                <a:solidFill>
                  <a:srgbClr val="FF00FF"/>
                </a:solidFill>
                <a:latin typeface="Times New Roman" panose="02020603050405020304" pitchFamily="18" charset="0"/>
                <a:cs typeface="B Nazanin" panose="00000400000000000000" pitchFamily="2" charset="-78"/>
              </a:rPr>
              <a:t>Wisdom</a:t>
            </a:r>
            <a:r>
              <a:rPr lang="fa-IR" sz="2400" b="1" dirty="0">
                <a:solidFill>
                  <a:srgbClr val="FF00FF"/>
                </a:solidFill>
                <a:latin typeface="Times New Roman" panose="02020603050405020304" pitchFamily="18" charset="0"/>
                <a:cs typeface="B Nazanin" panose="00000400000000000000" pitchFamily="2" charset="-78"/>
              </a:rPr>
              <a:t>)</a:t>
            </a:r>
            <a:endParaRPr lang="en-US" sz="2400" b="1" dirty="0">
              <a:solidFill>
                <a:srgbClr val="FF00FF"/>
              </a:solidFill>
              <a:latin typeface="Times New Roman" panose="02020603050405020304" pitchFamily="18" charset="0"/>
              <a:cs typeface="B Nazanin" panose="00000400000000000000" pitchFamily="2" charset="-78"/>
            </a:endParaRPr>
          </a:p>
        </p:txBody>
      </p:sp>
      <p:sp>
        <p:nvSpPr>
          <p:cNvPr id="28" name="Rectangle 27"/>
          <p:cNvSpPr/>
          <p:nvPr/>
        </p:nvSpPr>
        <p:spPr>
          <a:xfrm>
            <a:off x="4087365" y="5465906"/>
            <a:ext cx="1592103" cy="338554"/>
          </a:xfrm>
          <a:prstGeom prst="rect">
            <a:avLst/>
          </a:prstGeom>
        </p:spPr>
        <p:txBody>
          <a:bodyPr wrap="none">
            <a:spAutoFit/>
          </a:bodyPr>
          <a:lstStyle/>
          <a:p>
            <a:r>
              <a:rPr lang="fa-IR" sz="1600" b="1" dirty="0">
                <a:solidFill>
                  <a:srgbClr val="0000FF"/>
                </a:solidFill>
                <a:latin typeface="Times New Roman" panose="02020603050405020304" pitchFamily="18" charset="0"/>
                <a:cs typeface="B Nazanin" panose="00000400000000000000" pitchFamily="2" charset="-78"/>
              </a:rPr>
              <a:t>پردازش و فهم روابط</a:t>
            </a:r>
            <a:endParaRPr lang="en-US" sz="1200" b="1" dirty="0">
              <a:solidFill>
                <a:srgbClr val="0000FF"/>
              </a:solidFill>
            </a:endParaRPr>
          </a:p>
        </p:txBody>
      </p:sp>
      <p:sp>
        <p:nvSpPr>
          <p:cNvPr id="29" name="Rectangle 28"/>
          <p:cNvSpPr/>
          <p:nvPr/>
        </p:nvSpPr>
        <p:spPr>
          <a:xfrm>
            <a:off x="4154692" y="4584963"/>
            <a:ext cx="1524776" cy="338554"/>
          </a:xfrm>
          <a:prstGeom prst="rect">
            <a:avLst/>
          </a:prstGeom>
        </p:spPr>
        <p:txBody>
          <a:bodyPr wrap="none">
            <a:spAutoFit/>
          </a:bodyPr>
          <a:lstStyle/>
          <a:p>
            <a:r>
              <a:rPr lang="fa-IR" sz="1600" b="1" dirty="0">
                <a:solidFill>
                  <a:srgbClr val="0000FF"/>
                </a:solidFill>
                <a:latin typeface="Times New Roman" panose="02020603050405020304" pitchFamily="18" charset="0"/>
                <a:cs typeface="B Nazanin" panose="00000400000000000000" pitchFamily="2" charset="-78"/>
              </a:rPr>
              <a:t>فهم الگوها و كاربرد</a:t>
            </a:r>
            <a:endParaRPr lang="en-US" sz="1200" b="1" dirty="0">
              <a:solidFill>
                <a:srgbClr val="0000FF"/>
              </a:solidFill>
            </a:endParaRPr>
          </a:p>
        </p:txBody>
      </p:sp>
      <p:sp>
        <p:nvSpPr>
          <p:cNvPr id="30" name="Rectangle 29"/>
          <p:cNvSpPr/>
          <p:nvPr/>
        </p:nvSpPr>
        <p:spPr>
          <a:xfrm>
            <a:off x="4358272" y="3709131"/>
            <a:ext cx="1321196" cy="338554"/>
          </a:xfrm>
          <a:prstGeom prst="rect">
            <a:avLst/>
          </a:prstGeom>
        </p:spPr>
        <p:txBody>
          <a:bodyPr wrap="none">
            <a:spAutoFit/>
          </a:bodyPr>
          <a:lstStyle/>
          <a:p>
            <a:r>
              <a:rPr lang="fa-IR" sz="1600" b="1" dirty="0">
                <a:solidFill>
                  <a:srgbClr val="0000FF"/>
                </a:solidFill>
                <a:latin typeface="Times New Roman" panose="02020603050405020304" pitchFamily="18" charset="0"/>
                <a:cs typeface="B Nazanin" panose="00000400000000000000" pitchFamily="2" charset="-78"/>
              </a:rPr>
              <a:t>تركيب با گذشته</a:t>
            </a:r>
            <a:endParaRPr lang="en-US" sz="1200" b="1" dirty="0">
              <a:solidFill>
                <a:srgbClr val="0000FF"/>
              </a:solidFill>
            </a:endParaRPr>
          </a:p>
        </p:txBody>
      </p:sp>
      <p:sp>
        <p:nvSpPr>
          <p:cNvPr id="31" name="Rectangle 30"/>
          <p:cNvSpPr/>
          <p:nvPr/>
        </p:nvSpPr>
        <p:spPr>
          <a:xfrm>
            <a:off x="4310183" y="2860567"/>
            <a:ext cx="1369286" cy="338554"/>
          </a:xfrm>
          <a:prstGeom prst="rect">
            <a:avLst/>
          </a:prstGeom>
        </p:spPr>
        <p:txBody>
          <a:bodyPr wrap="none">
            <a:spAutoFit/>
          </a:bodyPr>
          <a:lstStyle/>
          <a:p>
            <a:r>
              <a:rPr lang="fa-IR" sz="1600" b="1" dirty="0">
                <a:solidFill>
                  <a:srgbClr val="0000FF"/>
                </a:solidFill>
                <a:latin typeface="Times New Roman" panose="02020603050405020304" pitchFamily="18" charset="0"/>
                <a:cs typeface="B Nazanin" panose="00000400000000000000" pitchFamily="2" charset="-78"/>
              </a:rPr>
              <a:t>فهم اصول قوي‌تر</a:t>
            </a:r>
            <a:endParaRPr lang="en-US" sz="1200" b="1" dirty="0">
              <a:solidFill>
                <a:srgbClr val="0000FF"/>
              </a:solidFill>
            </a:endParaRPr>
          </a:p>
        </p:txBody>
      </p:sp>
      <p:sp>
        <p:nvSpPr>
          <p:cNvPr id="2" name="Rectangle 1"/>
          <p:cNvSpPr/>
          <p:nvPr/>
        </p:nvSpPr>
        <p:spPr>
          <a:xfrm>
            <a:off x="1752376" y="1786673"/>
            <a:ext cx="2370945" cy="90882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a-IR" dirty="0">
                <a:solidFill>
                  <a:srgbClr val="0000FF"/>
                </a:solidFill>
                <a:latin typeface="Times New Roman" panose="02020603050405020304" pitchFamily="18" charset="0"/>
                <a:cs typeface="B Nazanin" panose="00000400000000000000" pitchFamily="2" charset="-78"/>
              </a:rPr>
              <a:t>روش‌هاي مبتني بر خرد فردي؛ نظير پيش‌بيني نبوغ‌آميز (</a:t>
            </a:r>
            <a:r>
              <a:rPr lang="en-US" sz="1600" dirty="0">
                <a:solidFill>
                  <a:srgbClr val="0000FF"/>
                </a:solidFill>
                <a:latin typeface="Times New Roman" panose="02020603050405020304" pitchFamily="18" charset="0"/>
                <a:cs typeface="B Nazanin" panose="00000400000000000000" pitchFamily="2" charset="-78"/>
              </a:rPr>
              <a:t>Genius Forecasting</a:t>
            </a:r>
            <a:r>
              <a:rPr lang="fa-IR" dirty="0">
                <a:solidFill>
                  <a:srgbClr val="0000FF"/>
                </a:solidFill>
                <a:latin typeface="Times New Roman" panose="02020603050405020304" pitchFamily="18" charset="0"/>
                <a:cs typeface="B Nazanin" panose="00000400000000000000" pitchFamily="2" charset="-78"/>
              </a:rPr>
              <a:t>)</a:t>
            </a:r>
            <a:endParaRPr lang="en-US" dirty="0">
              <a:solidFill>
                <a:srgbClr val="0000FF"/>
              </a:solidFill>
              <a:latin typeface="Times New Roman" panose="02020603050405020304" pitchFamily="18" charset="0"/>
              <a:cs typeface="B Nazanin" panose="00000400000000000000" pitchFamily="2" charset="-78"/>
            </a:endParaRPr>
          </a:p>
        </p:txBody>
      </p:sp>
      <p:sp>
        <p:nvSpPr>
          <p:cNvPr id="33" name="Rectangle 32"/>
          <p:cNvSpPr/>
          <p:nvPr/>
        </p:nvSpPr>
        <p:spPr>
          <a:xfrm>
            <a:off x="1752376" y="2855766"/>
            <a:ext cx="2370945" cy="13225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a-IR" dirty="0">
                <a:solidFill>
                  <a:srgbClr val="0000FF"/>
                </a:solidFill>
                <a:latin typeface="Times New Roman" panose="02020603050405020304" pitchFamily="18" charset="0"/>
                <a:cs typeface="B Nazanin" panose="00000400000000000000" pitchFamily="2" charset="-78"/>
              </a:rPr>
              <a:t>روش‌هاي مبتني بر خرد جمعي: براي مقابله با مانع چارچوب‌هاي ذهني انسان و محدود بودن ذهن در يافتن متغيرهاي موثر</a:t>
            </a:r>
            <a:endParaRPr lang="en-US" dirty="0">
              <a:solidFill>
                <a:srgbClr val="0000FF"/>
              </a:solidFill>
              <a:latin typeface="Times New Roman" panose="02020603050405020304" pitchFamily="18" charset="0"/>
              <a:cs typeface="B Nazanin" panose="00000400000000000000" pitchFamily="2" charset="-78"/>
            </a:endParaRPr>
          </a:p>
        </p:txBody>
      </p:sp>
      <p:sp>
        <p:nvSpPr>
          <p:cNvPr id="5" name="Rectangle 4"/>
          <p:cNvSpPr/>
          <p:nvPr/>
        </p:nvSpPr>
        <p:spPr>
          <a:xfrm>
            <a:off x="996286" y="386976"/>
            <a:ext cx="10181229" cy="814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rgbClr val="FF0000"/>
                </a:solidFill>
                <a:latin typeface="Times New Roman" panose="02020603050405020304" pitchFamily="18" charset="0"/>
                <a:cs typeface="B Nazanin" panose="00000400000000000000" pitchFamily="2" charset="-78"/>
              </a:rPr>
              <a:t>خرد در نگاه به آینده</a:t>
            </a:r>
            <a:endParaRPr lang="fa-IR" sz="4400" dirty="0">
              <a:solidFill>
                <a:srgbClr val="FF0000"/>
              </a:solidFill>
              <a:cs typeface="B Nazanin" panose="00000400000000000000" pitchFamily="2" charset="-78"/>
            </a:endParaRPr>
          </a:p>
        </p:txBody>
      </p:sp>
      <p:sp>
        <p:nvSpPr>
          <p:cNvPr id="6" name="Footer Placeholder 5"/>
          <p:cNvSpPr>
            <a:spLocks noGrp="1"/>
          </p:cNvSpPr>
          <p:nvPr>
            <p:ph type="ftr" sz="quarter" idx="11"/>
          </p:nvPr>
        </p:nvSpPr>
        <p:spPr/>
        <p:txBody>
          <a:bodyPr/>
          <a:lstStyle/>
          <a:p>
            <a:r>
              <a:rPr lang="fa-IR" smtClean="0"/>
              <a:t>محمدعلی شفیعا, استاد دانشکده مهندسی صنایع,  دانشگاه علم وصنعت ایران 10 12 1394</a:t>
            </a:r>
            <a:endParaRPr lang="fa-IR"/>
          </a:p>
        </p:txBody>
      </p:sp>
    </p:spTree>
    <p:extLst>
      <p:ext uri="{BB962C8B-B14F-4D97-AF65-F5344CB8AC3E}">
        <p14:creationId xmlns:p14="http://schemas.microsoft.com/office/powerpoint/2010/main" val="227679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500"/>
                                        <p:tgtEl>
                                          <p:spTgt spid="14"/>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500"/>
                                        <p:tgtEl>
                                          <p:spTgt spid="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1" grpId="0" animBg="1"/>
      <p:bldP spid="12" grpId="0" animBg="1"/>
      <p:bldP spid="23" grpId="0" animBg="1"/>
      <p:bldP spid="24" grpId="0" animBg="1"/>
      <p:bldP spid="25" grpId="0" animBg="1"/>
      <p:bldP spid="26" grpId="0" animBg="1"/>
      <p:bldP spid="27" grpId="0" animBg="1"/>
      <p:bldP spid="28" grpId="0"/>
      <p:bldP spid="29" grpId="0"/>
      <p:bldP spid="30" grpId="0"/>
      <p:bldP spid="31" grpId="0"/>
      <p:bldP spid="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251" y="304287"/>
            <a:ext cx="8557146" cy="6307838"/>
          </a:xfrm>
          <a:prstGeom prst="rect">
            <a:avLst/>
          </a:prstGeom>
        </p:spPr>
      </p:pic>
      <p:pic>
        <p:nvPicPr>
          <p:cNvPr id="3" name="Picture 2"/>
          <p:cNvPicPr>
            <a:picLocks noChangeAspect="1"/>
          </p:cNvPicPr>
          <p:nvPr/>
        </p:nvPicPr>
        <p:blipFill>
          <a:blip r:embed="rId3"/>
          <a:stretch>
            <a:fillRect/>
          </a:stretch>
        </p:blipFill>
        <p:spPr>
          <a:xfrm>
            <a:off x="8993881" y="607021"/>
            <a:ext cx="2725148" cy="1767993"/>
          </a:xfrm>
          <a:prstGeom prst="rect">
            <a:avLst/>
          </a:prstGeom>
        </p:spPr>
      </p:pic>
      <p:pic>
        <p:nvPicPr>
          <p:cNvPr id="4" name="Picture 3"/>
          <p:cNvPicPr>
            <a:picLocks noChangeAspect="1"/>
          </p:cNvPicPr>
          <p:nvPr/>
        </p:nvPicPr>
        <p:blipFill>
          <a:blip r:embed="rId4"/>
          <a:stretch>
            <a:fillRect/>
          </a:stretch>
        </p:blipFill>
        <p:spPr>
          <a:xfrm>
            <a:off x="9005173" y="2457977"/>
            <a:ext cx="2720655" cy="2038734"/>
          </a:xfrm>
          <a:prstGeom prst="rect">
            <a:avLst/>
          </a:prstGeom>
        </p:spPr>
      </p:pic>
      <p:pic>
        <p:nvPicPr>
          <p:cNvPr id="5" name="Picture 4"/>
          <p:cNvPicPr>
            <a:picLocks noChangeAspect="1"/>
          </p:cNvPicPr>
          <p:nvPr/>
        </p:nvPicPr>
        <p:blipFill>
          <a:blip r:embed="rId5"/>
          <a:stretch>
            <a:fillRect/>
          </a:stretch>
        </p:blipFill>
        <p:spPr>
          <a:xfrm>
            <a:off x="9005173" y="4579674"/>
            <a:ext cx="2720655" cy="2032451"/>
          </a:xfrm>
          <a:prstGeom prst="rect">
            <a:avLst/>
          </a:prstGeom>
        </p:spPr>
      </p:pic>
    </p:spTree>
    <p:extLst>
      <p:ext uri="{BB962C8B-B14F-4D97-AF65-F5344CB8AC3E}">
        <p14:creationId xmlns:p14="http://schemas.microsoft.com/office/powerpoint/2010/main" val="214687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Creativity\monkey_sao_paulo_Funzug_org_04.jpg"/>
          <p:cNvPicPr>
            <a:picLocks noChangeAspect="1" noChangeArrowheads="1"/>
          </p:cNvPicPr>
          <p:nvPr/>
        </p:nvPicPr>
        <p:blipFill>
          <a:blip r:embed="rId2"/>
          <a:srcRect/>
          <a:stretch>
            <a:fillRect/>
          </a:stretch>
        </p:blipFill>
        <p:spPr bwMode="auto">
          <a:xfrm>
            <a:off x="1905000" y="381000"/>
            <a:ext cx="2540000" cy="1905000"/>
          </a:xfrm>
          <a:prstGeom prst="rect">
            <a:avLst/>
          </a:prstGeom>
          <a:noFill/>
        </p:spPr>
      </p:pic>
      <p:pic>
        <p:nvPicPr>
          <p:cNvPr id="3" name="Picture 4" descr="E:\Pictures\Creativity\monkey_sao_paulo_Funzug_org_05.jpg"/>
          <p:cNvPicPr>
            <a:picLocks noChangeAspect="1" noChangeArrowheads="1"/>
          </p:cNvPicPr>
          <p:nvPr/>
        </p:nvPicPr>
        <p:blipFill>
          <a:blip r:embed="rId3"/>
          <a:srcRect/>
          <a:stretch>
            <a:fillRect/>
          </a:stretch>
        </p:blipFill>
        <p:spPr bwMode="auto">
          <a:xfrm>
            <a:off x="4804581" y="381001"/>
            <a:ext cx="2496782" cy="1899045"/>
          </a:xfrm>
          <a:prstGeom prst="rect">
            <a:avLst/>
          </a:prstGeom>
          <a:noFill/>
        </p:spPr>
      </p:pic>
      <p:pic>
        <p:nvPicPr>
          <p:cNvPr id="4" name="Picture 5" descr="E:\Pictures\Creativity\monkey_sao_paulo_Funzug_org_06.jpg"/>
          <p:cNvPicPr>
            <a:picLocks noChangeAspect="1" noChangeArrowheads="1"/>
          </p:cNvPicPr>
          <p:nvPr/>
        </p:nvPicPr>
        <p:blipFill>
          <a:blip r:embed="rId4"/>
          <a:srcRect/>
          <a:stretch>
            <a:fillRect/>
          </a:stretch>
        </p:blipFill>
        <p:spPr bwMode="auto">
          <a:xfrm>
            <a:off x="7620000" y="417395"/>
            <a:ext cx="2504764" cy="1878573"/>
          </a:xfrm>
          <a:prstGeom prst="rect">
            <a:avLst/>
          </a:prstGeom>
          <a:noFill/>
        </p:spPr>
      </p:pic>
      <p:pic>
        <p:nvPicPr>
          <p:cNvPr id="5" name="Picture 2" descr="E:\Pictures\Creativity\monkey_sao_paulo_Funzug_org_07.jpg"/>
          <p:cNvPicPr>
            <a:picLocks noChangeAspect="1" noChangeArrowheads="1"/>
          </p:cNvPicPr>
          <p:nvPr/>
        </p:nvPicPr>
        <p:blipFill>
          <a:blip r:embed="rId5"/>
          <a:srcRect/>
          <a:stretch>
            <a:fillRect/>
          </a:stretch>
        </p:blipFill>
        <p:spPr bwMode="auto">
          <a:xfrm>
            <a:off x="1893626" y="3352800"/>
            <a:ext cx="3657600" cy="2743200"/>
          </a:xfrm>
          <a:prstGeom prst="rect">
            <a:avLst/>
          </a:prstGeom>
          <a:noFill/>
        </p:spPr>
      </p:pic>
      <p:pic>
        <p:nvPicPr>
          <p:cNvPr id="6" name="Picture 2" descr="E:\Pictures\Creativity\monkey_sao_paulo_Funzug_org_08.jpg"/>
          <p:cNvPicPr>
            <a:picLocks noChangeAspect="1" noChangeArrowheads="1"/>
          </p:cNvPicPr>
          <p:nvPr/>
        </p:nvPicPr>
        <p:blipFill>
          <a:blip r:embed="rId6"/>
          <a:srcRect/>
          <a:stretch>
            <a:fillRect/>
          </a:stretch>
        </p:blipFill>
        <p:spPr bwMode="auto">
          <a:xfrm>
            <a:off x="6205605" y="3352800"/>
            <a:ext cx="4111590" cy="2743200"/>
          </a:xfrm>
          <a:prstGeom prst="rect">
            <a:avLst/>
          </a:prstGeom>
          <a:noFill/>
        </p:spPr>
      </p:pic>
      <p:sp>
        <p:nvSpPr>
          <p:cNvPr id="7" name="Rectangle 6"/>
          <p:cNvSpPr/>
          <p:nvPr/>
        </p:nvSpPr>
        <p:spPr>
          <a:xfrm>
            <a:off x="2971800" y="2362200"/>
            <a:ext cx="6400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3200" dirty="0">
                <a:solidFill>
                  <a:srgbClr val="0000FF"/>
                </a:solidFill>
                <a:cs typeface="B Nazanin" panose="00000400000000000000" pitchFamily="2" charset="-78"/>
              </a:rPr>
              <a:t>نهایتا چه منظری در ذهن تداعی می شود؟</a:t>
            </a:r>
            <a:endParaRPr lang="en-US" sz="3200" dirty="0">
              <a:solidFill>
                <a:srgbClr val="0000FF"/>
              </a:solidFill>
              <a:cs typeface="B Nazanin" panose="00000400000000000000" pitchFamily="2" charset="-78"/>
            </a:endParaRPr>
          </a:p>
        </p:txBody>
      </p:sp>
    </p:spTree>
    <p:extLst>
      <p:ext uri="{BB962C8B-B14F-4D97-AF65-F5344CB8AC3E}">
        <p14:creationId xmlns:p14="http://schemas.microsoft.com/office/powerpoint/2010/main" val="360991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FF0000"/>
                </a:solidFill>
                <a:cs typeface="B Nazanin" pitchFamily="2" charset="-78"/>
              </a:rPr>
              <a:t>برای متکی به خود بودن باید این خصایص را تقویت کنید</a:t>
            </a:r>
            <a:endParaRPr lang="en-US" dirty="0"/>
          </a:p>
        </p:txBody>
      </p:sp>
      <p:sp>
        <p:nvSpPr>
          <p:cNvPr id="3" name="Content Placeholder 2"/>
          <p:cNvSpPr>
            <a:spLocks noGrp="1"/>
          </p:cNvSpPr>
          <p:nvPr>
            <p:ph idx="1"/>
          </p:nvPr>
        </p:nvSpPr>
        <p:spPr>
          <a:xfrm>
            <a:off x="609600" y="1417638"/>
            <a:ext cx="10972800" cy="4938713"/>
          </a:xfrm>
        </p:spPr>
        <p:txBody>
          <a:bodyPr>
            <a:normAutofit fontScale="92500" lnSpcReduction="10000"/>
          </a:bodyPr>
          <a:lstStyle/>
          <a:p>
            <a:pPr algn="r" rtl="1">
              <a:lnSpc>
                <a:spcPct val="80000"/>
              </a:lnSpc>
            </a:pPr>
            <a:r>
              <a:rPr lang="ar-SA" dirty="0" smtClean="0">
                <a:solidFill>
                  <a:srgbClr val="0000FF"/>
                </a:solidFill>
                <a:cs typeface="B Nazanin" pitchFamily="2" charset="-78"/>
              </a:rPr>
              <a:t>تحمل </a:t>
            </a:r>
            <a:r>
              <a:rPr lang="ar-SA" dirty="0" smtClean="0">
                <a:solidFill>
                  <a:srgbClr val="0000FF"/>
                </a:solidFill>
                <a:cs typeface="B Nazanin" pitchFamily="2" charset="-78"/>
              </a:rPr>
              <a:t>ابهامات</a:t>
            </a:r>
            <a:endParaRPr lang="fa-IR" dirty="0" smtClean="0">
              <a:solidFill>
                <a:srgbClr val="0000FF"/>
              </a:solidFill>
              <a:cs typeface="B Nazanin" pitchFamily="2" charset="-78"/>
            </a:endParaRPr>
          </a:p>
          <a:p>
            <a:pPr algn="r" rtl="1">
              <a:lnSpc>
                <a:spcPct val="80000"/>
              </a:lnSpc>
            </a:pPr>
            <a:r>
              <a:rPr lang="fa-IR" dirty="0" smtClean="0">
                <a:solidFill>
                  <a:srgbClr val="0000FF"/>
                </a:solidFill>
                <a:cs typeface="B Nazanin" pitchFamily="2" charset="-78"/>
              </a:rPr>
              <a:t> </a:t>
            </a:r>
            <a:r>
              <a:rPr lang="ar-SA" dirty="0" smtClean="0">
                <a:solidFill>
                  <a:srgbClr val="0000FF"/>
                </a:solidFill>
                <a:cs typeface="B Nazanin" pitchFamily="2" charset="-78"/>
              </a:rPr>
              <a:t>استقلال</a:t>
            </a:r>
            <a:endParaRPr lang="fa-IR" dirty="0" smtClean="0">
              <a:solidFill>
                <a:srgbClr val="0000FF"/>
              </a:solidFill>
              <a:cs typeface="B Nazanin" pitchFamily="2" charset="-78"/>
            </a:endParaRPr>
          </a:p>
          <a:p>
            <a:pPr algn="r" rtl="1">
              <a:lnSpc>
                <a:spcPct val="80000"/>
              </a:lnSpc>
            </a:pPr>
            <a:r>
              <a:rPr lang="fa-IR" dirty="0" smtClean="0">
                <a:solidFill>
                  <a:srgbClr val="0000FF"/>
                </a:solidFill>
                <a:cs typeface="B Nazanin" pitchFamily="2" charset="-78"/>
              </a:rPr>
              <a:t> </a:t>
            </a:r>
            <a:r>
              <a:rPr lang="ar-SA" dirty="0" smtClean="0">
                <a:solidFill>
                  <a:srgbClr val="0000FF"/>
                </a:solidFill>
                <a:cs typeface="B Nazanin" pitchFamily="2" charset="-78"/>
              </a:rPr>
              <a:t>خود باوري واعتقاد به اينكه مي </a:t>
            </a:r>
            <a:r>
              <a:rPr lang="ar-SA" dirty="0" smtClean="0">
                <a:solidFill>
                  <a:srgbClr val="0000FF"/>
                </a:solidFill>
                <a:cs typeface="B Nazanin" pitchFamily="2" charset="-78"/>
              </a:rPr>
              <a:t>توانم</a:t>
            </a:r>
            <a:endParaRPr lang="fa-IR" dirty="0" smtClean="0">
              <a:solidFill>
                <a:srgbClr val="0000FF"/>
              </a:solidFill>
              <a:cs typeface="B Nazanin" pitchFamily="2" charset="-78"/>
            </a:endParaRPr>
          </a:p>
          <a:p>
            <a:pPr algn="r" rtl="1">
              <a:lnSpc>
                <a:spcPct val="80000"/>
              </a:lnSpc>
            </a:pPr>
            <a:r>
              <a:rPr lang="ar-SA" dirty="0" smtClean="0">
                <a:solidFill>
                  <a:srgbClr val="0000FF"/>
                </a:solidFill>
                <a:cs typeface="B Nazanin" pitchFamily="2" charset="-78"/>
              </a:rPr>
              <a:t>استفاده از سبك هاي مختلف </a:t>
            </a:r>
            <a:r>
              <a:rPr lang="ar-SA" dirty="0" smtClean="0">
                <a:solidFill>
                  <a:srgbClr val="0000FF"/>
                </a:solidFill>
                <a:cs typeface="B Nazanin" pitchFamily="2" charset="-78"/>
              </a:rPr>
              <a:t>فكري</a:t>
            </a:r>
            <a:endParaRPr lang="fa-IR" dirty="0" smtClean="0">
              <a:solidFill>
                <a:srgbClr val="0000FF"/>
              </a:solidFill>
              <a:cs typeface="B Nazanin" pitchFamily="2" charset="-78"/>
            </a:endParaRPr>
          </a:p>
          <a:p>
            <a:pPr algn="r" rtl="1">
              <a:lnSpc>
                <a:spcPct val="80000"/>
              </a:lnSpc>
            </a:pPr>
            <a:r>
              <a:rPr lang="ar-SA" dirty="0" smtClean="0">
                <a:solidFill>
                  <a:srgbClr val="0000FF"/>
                </a:solidFill>
                <a:cs typeface="B Nazanin" pitchFamily="2" charset="-78"/>
              </a:rPr>
              <a:t> بهره گيري از منبع شهود در تصميم </a:t>
            </a:r>
            <a:r>
              <a:rPr lang="ar-SA" dirty="0" smtClean="0">
                <a:solidFill>
                  <a:srgbClr val="0000FF"/>
                </a:solidFill>
                <a:cs typeface="B Nazanin" pitchFamily="2" charset="-78"/>
              </a:rPr>
              <a:t>گيري</a:t>
            </a:r>
            <a:endParaRPr lang="fa-IR" dirty="0" smtClean="0">
              <a:solidFill>
                <a:srgbClr val="0000FF"/>
              </a:solidFill>
              <a:cs typeface="B Nazanin" pitchFamily="2" charset="-78"/>
            </a:endParaRPr>
          </a:p>
          <a:p>
            <a:pPr algn="r" rtl="1">
              <a:lnSpc>
                <a:spcPct val="80000"/>
              </a:lnSpc>
            </a:pPr>
            <a:r>
              <a:rPr lang="ar-SA" dirty="0" smtClean="0">
                <a:solidFill>
                  <a:srgbClr val="0000FF"/>
                </a:solidFill>
                <a:cs typeface="B Nazanin" pitchFamily="2" charset="-78"/>
              </a:rPr>
              <a:t> چالش </a:t>
            </a:r>
            <a:r>
              <a:rPr lang="ar-SA" dirty="0" smtClean="0">
                <a:solidFill>
                  <a:srgbClr val="0000FF"/>
                </a:solidFill>
                <a:cs typeface="B Nazanin" pitchFamily="2" charset="-78"/>
              </a:rPr>
              <a:t>خواهي</a:t>
            </a:r>
            <a:endParaRPr lang="fa-IR" dirty="0" smtClean="0">
              <a:solidFill>
                <a:srgbClr val="0000FF"/>
              </a:solidFill>
              <a:cs typeface="B Nazanin" pitchFamily="2" charset="-78"/>
            </a:endParaRPr>
          </a:p>
          <a:p>
            <a:pPr algn="r" rtl="1">
              <a:lnSpc>
                <a:spcPct val="80000"/>
              </a:lnSpc>
            </a:pPr>
            <a:r>
              <a:rPr lang="fa-IR" dirty="0" smtClean="0">
                <a:solidFill>
                  <a:srgbClr val="0000FF"/>
                </a:solidFill>
                <a:cs typeface="B Nazanin" pitchFamily="2" charset="-78"/>
              </a:rPr>
              <a:t> قدرت حل </a:t>
            </a:r>
            <a:r>
              <a:rPr lang="ar-SA" dirty="0" smtClean="0">
                <a:solidFill>
                  <a:srgbClr val="0000FF"/>
                </a:solidFill>
                <a:cs typeface="B Nazanin" pitchFamily="2" charset="-78"/>
              </a:rPr>
              <a:t>تعارض در سطح </a:t>
            </a:r>
            <a:r>
              <a:rPr lang="ar-SA" dirty="0" smtClean="0">
                <a:solidFill>
                  <a:srgbClr val="0000FF"/>
                </a:solidFill>
                <a:cs typeface="B Nazanin" pitchFamily="2" charset="-78"/>
              </a:rPr>
              <a:t>عالي</a:t>
            </a:r>
            <a:endParaRPr lang="fa-IR" dirty="0" smtClean="0">
              <a:solidFill>
                <a:srgbClr val="0000FF"/>
              </a:solidFill>
              <a:cs typeface="B Nazanin" pitchFamily="2" charset="-78"/>
            </a:endParaRPr>
          </a:p>
          <a:p>
            <a:pPr algn="r" rtl="1">
              <a:lnSpc>
                <a:spcPct val="80000"/>
              </a:lnSpc>
            </a:pPr>
            <a:r>
              <a:rPr lang="fa-IR" dirty="0" smtClean="0">
                <a:solidFill>
                  <a:srgbClr val="0000FF"/>
                </a:solidFill>
                <a:cs typeface="B Nazanin" pitchFamily="2" charset="-78"/>
              </a:rPr>
              <a:t> عشق به </a:t>
            </a:r>
            <a:r>
              <a:rPr lang="fa-IR" dirty="0" smtClean="0">
                <a:solidFill>
                  <a:srgbClr val="0000FF"/>
                </a:solidFill>
                <a:cs typeface="B Nazanin" pitchFamily="2" charset="-78"/>
              </a:rPr>
              <a:t>خويشتن</a:t>
            </a:r>
            <a:endParaRPr lang="fa-IR" dirty="0" smtClean="0">
              <a:solidFill>
                <a:srgbClr val="0000FF"/>
              </a:solidFill>
              <a:cs typeface="B Nazanin" pitchFamily="2" charset="-78"/>
            </a:endParaRPr>
          </a:p>
          <a:p>
            <a:pPr algn="r" rtl="1">
              <a:lnSpc>
                <a:spcPct val="80000"/>
              </a:lnSpc>
            </a:pPr>
            <a:r>
              <a:rPr lang="ar-SA" dirty="0" smtClean="0">
                <a:solidFill>
                  <a:srgbClr val="0000FF"/>
                </a:solidFill>
                <a:cs typeface="B Nazanin" pitchFamily="2" charset="-78"/>
              </a:rPr>
              <a:t>حساب شده ريسك </a:t>
            </a:r>
            <a:r>
              <a:rPr lang="ar-SA" dirty="0" smtClean="0">
                <a:solidFill>
                  <a:srgbClr val="0000FF"/>
                </a:solidFill>
                <a:cs typeface="B Nazanin" pitchFamily="2" charset="-78"/>
              </a:rPr>
              <a:t>مي‌كند</a:t>
            </a:r>
            <a:endParaRPr lang="fa-IR" dirty="0" smtClean="0">
              <a:solidFill>
                <a:srgbClr val="0000FF"/>
              </a:solidFill>
              <a:cs typeface="B Nazanin" pitchFamily="2" charset="-78"/>
            </a:endParaRPr>
          </a:p>
          <a:p>
            <a:pPr algn="r" rtl="1">
              <a:lnSpc>
                <a:spcPct val="80000"/>
              </a:lnSpc>
            </a:pPr>
            <a:r>
              <a:rPr lang="fa-IR" dirty="0" smtClean="0">
                <a:solidFill>
                  <a:srgbClr val="0000FF"/>
                </a:solidFill>
                <a:cs typeface="B Nazanin" pitchFamily="2" charset="-78"/>
              </a:rPr>
              <a:t> </a:t>
            </a:r>
            <a:r>
              <a:rPr lang="fa-IR" dirty="0" smtClean="0">
                <a:solidFill>
                  <a:srgbClr val="0000FF"/>
                </a:solidFill>
                <a:cs typeface="B Nazanin" pitchFamily="2" charset="-78"/>
              </a:rPr>
              <a:t>سخت رويي.</a:t>
            </a:r>
          </a:p>
          <a:p>
            <a:pPr algn="r" rtl="1">
              <a:lnSpc>
                <a:spcPct val="80000"/>
              </a:lnSpc>
            </a:pPr>
            <a:r>
              <a:rPr lang="ar-SA" dirty="0" smtClean="0">
                <a:solidFill>
                  <a:srgbClr val="0000FF"/>
                </a:solidFill>
                <a:cs typeface="B Nazanin" pitchFamily="2" charset="-78"/>
              </a:rPr>
              <a:t>تلاش وپشتكار قوي</a:t>
            </a:r>
            <a:r>
              <a:rPr lang="fa-IR" dirty="0" smtClean="0">
                <a:solidFill>
                  <a:srgbClr val="0000FF"/>
                </a:solidFill>
                <a:cs typeface="B Nazanin" pitchFamily="2" charset="-78"/>
              </a:rPr>
              <a:t>.</a:t>
            </a: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pic>
        <p:nvPicPr>
          <p:cNvPr id="6" name="Picture 5" descr="18"/>
          <p:cNvPicPr>
            <a:picLocks noChangeAspect="1" noChangeArrowheads="1"/>
          </p:cNvPicPr>
          <p:nvPr/>
        </p:nvPicPr>
        <p:blipFill>
          <a:blip r:embed="rId2"/>
          <a:srcRect/>
          <a:stretch>
            <a:fillRect/>
          </a:stretch>
        </p:blipFill>
        <p:spPr bwMode="auto">
          <a:xfrm>
            <a:off x="894290" y="1711536"/>
            <a:ext cx="5201710" cy="4350916"/>
          </a:xfrm>
          <a:prstGeom prst="rect">
            <a:avLst/>
          </a:prstGeom>
          <a:noFill/>
        </p:spPr>
      </p:pic>
    </p:spTree>
    <p:extLst>
      <p:ext uri="{BB962C8B-B14F-4D97-AF65-F5344CB8AC3E}">
        <p14:creationId xmlns:p14="http://schemas.microsoft.com/office/powerpoint/2010/main" val="258722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rgbClr val="FF0000"/>
                </a:solidFill>
                <a:latin typeface="Times New Roman" pitchFamily="18" charset="0"/>
                <a:cs typeface="B Nazanin" panose="00000400000000000000" pitchFamily="2" charset="-78"/>
              </a:rPr>
              <a:t>چرخه شکوفایی فناوری دریافتی</a:t>
            </a:r>
            <a:endParaRPr lang="fa-IR" dirty="0"/>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محمدعلی شفیعا, استاد دانشکده مهندسی صنایع,  دانشگاه علم وصنعت ایران 10 12 1394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grpSp>
        <p:nvGrpSpPr>
          <p:cNvPr id="6" name="Group 5"/>
          <p:cNvGrpSpPr/>
          <p:nvPr/>
        </p:nvGrpSpPr>
        <p:grpSpPr>
          <a:xfrm>
            <a:off x="464024" y="1417639"/>
            <a:ext cx="11118376" cy="5340854"/>
            <a:chOff x="222121" y="1834066"/>
            <a:chExt cx="8796009" cy="4924425"/>
          </a:xfrm>
        </p:grpSpPr>
        <p:pic>
          <p:nvPicPr>
            <p:cNvPr id="7" name="Picture 6"/>
            <p:cNvPicPr>
              <a:picLocks noChangeAspect="1"/>
            </p:cNvPicPr>
            <p:nvPr/>
          </p:nvPicPr>
          <p:blipFill>
            <a:blip r:embed="rId2"/>
            <a:stretch>
              <a:fillRect/>
            </a:stretch>
          </p:blipFill>
          <p:spPr>
            <a:xfrm>
              <a:off x="222121" y="1834066"/>
              <a:ext cx="8796009" cy="4924425"/>
            </a:xfrm>
            <a:prstGeom prst="rect">
              <a:avLst/>
            </a:prstGeom>
          </p:spPr>
        </p:pic>
        <p:sp>
          <p:nvSpPr>
            <p:cNvPr id="8" name="TextBox 7"/>
            <p:cNvSpPr txBox="1"/>
            <p:nvPr/>
          </p:nvSpPr>
          <p:spPr>
            <a:xfrm>
              <a:off x="1161246" y="6019792"/>
              <a:ext cx="814863" cy="369332"/>
            </a:xfrm>
            <a:prstGeom prst="rect">
              <a:avLst/>
            </a:prstGeom>
            <a:solidFill>
              <a:sysClr val="window" lastClr="FFFFFF"/>
            </a:solidFill>
            <a:ln w="53975" cap="flat" cmpd="sng" algn="ctr">
              <a:solidFill>
                <a:srgbClr val="F79646"/>
              </a:solidFill>
              <a:prstDash val="solid"/>
            </a:ln>
            <a:effectLst/>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فاز يک</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9" name="TextBox 8"/>
            <p:cNvSpPr txBox="1"/>
            <p:nvPr/>
          </p:nvSpPr>
          <p:spPr>
            <a:xfrm>
              <a:off x="2841138" y="2858548"/>
              <a:ext cx="461665" cy="1981200"/>
            </a:xfrm>
            <a:prstGeom prst="rect">
              <a:avLst/>
            </a:prstGeom>
            <a:solidFill>
              <a:sysClr val="window" lastClr="FFFFFF"/>
            </a:solidFill>
            <a:ln w="53975" cap="flat" cmpd="sng" algn="ctr">
              <a:solidFill>
                <a:srgbClr val="C0504D"/>
              </a:solidFill>
              <a:prstDash val="solid"/>
            </a:ln>
            <a:effectLst/>
          </p:spPr>
          <p:txBody>
            <a:bodyPr vert="vert270"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انتظارات برآورده شده</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0" name="TextBox 9"/>
            <p:cNvSpPr txBox="1"/>
            <p:nvPr/>
          </p:nvSpPr>
          <p:spPr>
            <a:xfrm>
              <a:off x="4116813" y="2849660"/>
              <a:ext cx="461665" cy="1485900"/>
            </a:xfrm>
            <a:prstGeom prst="rect">
              <a:avLst/>
            </a:prstGeom>
            <a:solidFill>
              <a:sysClr val="window" lastClr="FFFFFF"/>
            </a:solidFill>
            <a:ln w="53975" cap="flat" cmpd="sng" algn="ctr">
              <a:solidFill>
                <a:srgbClr val="8064A2"/>
              </a:solidFill>
              <a:prstDash val="solid"/>
            </a:ln>
            <a:effectLst/>
          </p:spPr>
          <p:txBody>
            <a:bodyPr vert="vert270"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سیر واقع گرایی</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1" name="TextBox 10"/>
            <p:cNvSpPr txBox="1"/>
            <p:nvPr/>
          </p:nvSpPr>
          <p:spPr>
            <a:xfrm>
              <a:off x="5656200" y="2858548"/>
              <a:ext cx="461665" cy="1485900"/>
            </a:xfrm>
            <a:prstGeom prst="rect">
              <a:avLst/>
            </a:prstGeom>
            <a:solidFill>
              <a:sysClr val="window" lastClr="FFFFFF"/>
            </a:solidFill>
            <a:ln w="53975" cap="flat" cmpd="sng" algn="ctr">
              <a:solidFill>
                <a:srgbClr val="4BACC6"/>
              </a:solidFill>
              <a:prstDash val="solid"/>
            </a:ln>
            <a:effectLst/>
          </p:spPr>
          <p:txBody>
            <a:bodyPr vert="vert270"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شیب شکوفایی</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2" name="TextBox 11"/>
            <p:cNvSpPr txBox="1"/>
            <p:nvPr/>
          </p:nvSpPr>
          <p:spPr>
            <a:xfrm>
              <a:off x="7269706" y="2849660"/>
              <a:ext cx="461665" cy="1341340"/>
            </a:xfrm>
            <a:prstGeom prst="rect">
              <a:avLst/>
            </a:prstGeom>
            <a:solidFill>
              <a:sysClr val="window" lastClr="FFFFFF"/>
            </a:solidFill>
            <a:ln w="53975" cap="flat" cmpd="sng" algn="ctr">
              <a:solidFill>
                <a:srgbClr val="9BBB59"/>
              </a:solidFill>
              <a:prstDash val="solid"/>
            </a:ln>
            <a:effectLst/>
          </p:spPr>
          <p:txBody>
            <a:bodyPr vert="vert270"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سطح بهره وری</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3" name="TextBox 12"/>
            <p:cNvSpPr txBox="1"/>
            <p:nvPr/>
          </p:nvSpPr>
          <p:spPr>
            <a:xfrm>
              <a:off x="1460956" y="2858548"/>
              <a:ext cx="461665" cy="1485900"/>
            </a:xfrm>
            <a:prstGeom prst="rect">
              <a:avLst/>
            </a:prstGeom>
            <a:solidFill>
              <a:sysClr val="window" lastClr="FFFFFF"/>
            </a:solidFill>
            <a:ln w="53975" cap="flat" cmpd="sng" algn="ctr">
              <a:solidFill>
                <a:srgbClr val="F79646"/>
              </a:solidFill>
              <a:prstDash val="solid"/>
            </a:ln>
            <a:effectLst/>
          </p:spPr>
          <p:txBody>
            <a:bodyPr vert="vert270"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محرک فناوري </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4" name="TextBox 13"/>
            <p:cNvSpPr txBox="1"/>
            <p:nvPr/>
          </p:nvSpPr>
          <p:spPr>
            <a:xfrm>
              <a:off x="2653724" y="6019793"/>
              <a:ext cx="814863" cy="369332"/>
            </a:xfrm>
            <a:prstGeom prst="rect">
              <a:avLst/>
            </a:prstGeom>
            <a:solidFill>
              <a:sysClr val="window" lastClr="FFFFFF"/>
            </a:solidFill>
            <a:ln w="53975" cap="flat" cmpd="sng" algn="ctr">
              <a:solidFill>
                <a:srgbClr val="C0504D"/>
              </a:solidFill>
              <a:prstDash val="solid"/>
            </a:ln>
            <a:effectLst/>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فاز دو</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5" name="TextBox 14"/>
            <p:cNvSpPr txBox="1"/>
            <p:nvPr/>
          </p:nvSpPr>
          <p:spPr>
            <a:xfrm>
              <a:off x="3781419" y="6019793"/>
              <a:ext cx="814863" cy="369332"/>
            </a:xfrm>
            <a:prstGeom prst="rect">
              <a:avLst/>
            </a:prstGeom>
            <a:solidFill>
              <a:sysClr val="window" lastClr="FFFFFF"/>
            </a:solidFill>
            <a:ln w="53975" cap="flat" cmpd="sng" algn="ctr">
              <a:solidFill>
                <a:srgbClr val="8064A2"/>
              </a:solidFill>
              <a:prstDash val="solid"/>
            </a:ln>
            <a:effectLst/>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فاز سه</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6" name="TextBox 15"/>
            <p:cNvSpPr txBox="1"/>
            <p:nvPr/>
          </p:nvSpPr>
          <p:spPr>
            <a:xfrm>
              <a:off x="5352246" y="6019794"/>
              <a:ext cx="972354" cy="369332"/>
            </a:xfrm>
            <a:prstGeom prst="rect">
              <a:avLst/>
            </a:prstGeom>
            <a:solidFill>
              <a:sysClr val="window" lastClr="FFFFFF"/>
            </a:solidFill>
            <a:ln w="53975" cap="flat" cmpd="sng" algn="ctr">
              <a:solidFill>
                <a:srgbClr val="4BACC6"/>
              </a:solidFill>
              <a:prstDash val="solid"/>
            </a:ln>
            <a:effectLst/>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فاز چهار</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sp>
          <p:nvSpPr>
            <p:cNvPr id="17" name="TextBox 16"/>
            <p:cNvSpPr txBox="1"/>
            <p:nvPr/>
          </p:nvSpPr>
          <p:spPr>
            <a:xfrm>
              <a:off x="6952446" y="6019795"/>
              <a:ext cx="814863" cy="369332"/>
            </a:xfrm>
            <a:prstGeom prst="rect">
              <a:avLst/>
            </a:prstGeom>
            <a:solidFill>
              <a:sysClr val="window" lastClr="FFFFFF"/>
            </a:solidFill>
            <a:ln w="53975" cap="flat" cmpd="sng" algn="ctr">
              <a:solidFill>
                <a:srgbClr val="9BBB59"/>
              </a:solidFill>
              <a:prstDash val="solid"/>
            </a:ln>
            <a:effectLst/>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Calibri"/>
                  <a:cs typeface="B Titr" pitchFamily="2" charset="-78"/>
                </a:rPr>
                <a:t>فاز پنج</a:t>
              </a:r>
              <a:endParaRPr kumimoji="0" lang="en-US" sz="1800" b="0" i="0" u="none" strike="noStrike" kern="0" cap="none" spc="0" normalizeH="0" baseline="0" noProof="0" dirty="0">
                <a:ln>
                  <a:noFill/>
                </a:ln>
                <a:solidFill>
                  <a:prstClr val="black"/>
                </a:solidFill>
                <a:effectLst/>
                <a:uLnTx/>
                <a:uFillTx/>
                <a:latin typeface="Calibri"/>
                <a:cs typeface="B Titr" pitchFamily="2" charset="-78"/>
              </a:endParaRPr>
            </a:p>
          </p:txBody>
        </p:sp>
      </p:grpSp>
      <p:sp>
        <p:nvSpPr>
          <p:cNvPr id="18" name="Content Placeholder 2"/>
          <p:cNvSpPr txBox="1">
            <a:spLocks/>
          </p:cNvSpPr>
          <p:nvPr/>
        </p:nvSpPr>
        <p:spPr>
          <a:xfrm>
            <a:off x="10126639" y="274637"/>
            <a:ext cx="1851189" cy="6208050"/>
          </a:xfrm>
          <a:prstGeom prst="rect">
            <a:avLst/>
          </a:prstGeom>
          <a:solidFill>
            <a:sysClr val="window" lastClr="FFFFFF"/>
          </a:soli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Autofit/>
          </a:bodyPr>
          <a:lstStyle>
            <a:lvl1pPr marL="342900" indent="-342900" algn="just" defTabSz="914400" rtl="1" eaLnBrk="1" latinLnBrk="0" hangingPunct="1">
              <a:spcBef>
                <a:spcPct val="20000"/>
              </a:spcBef>
              <a:buFont typeface="Arial" pitchFamily="34" charset="0"/>
              <a:buChar char="•"/>
              <a:defRPr sz="1800" kern="1200" baseline="0">
                <a:solidFill>
                  <a:schemeClr val="lt1"/>
                </a:solidFill>
                <a:latin typeface="Times New Roman" pitchFamily="18" charset="0"/>
                <a:ea typeface="+mn-ea"/>
                <a:cs typeface="B Nazanin" pitchFamily="2" charset="-78"/>
              </a:defRPr>
            </a:lvl1pPr>
            <a:lvl2pPr marL="742950" indent="-285750" algn="just" defTabSz="914400" rtl="1" eaLnBrk="1" latinLnBrk="0" hangingPunct="1">
              <a:spcBef>
                <a:spcPct val="20000"/>
              </a:spcBef>
              <a:buFont typeface="Arial" pitchFamily="34" charset="0"/>
              <a:buChar char="–"/>
              <a:defRPr sz="1800" kern="1200" baseline="0">
                <a:solidFill>
                  <a:schemeClr val="lt1"/>
                </a:solidFill>
                <a:latin typeface="Times New Roman" pitchFamily="18" charset="0"/>
                <a:ea typeface="+mn-ea"/>
                <a:cs typeface="B Nazanin" pitchFamily="2" charset="-78"/>
              </a:defRPr>
            </a:lvl2pPr>
            <a:lvl3pPr marL="1143000" indent="-228600" algn="just" defTabSz="914400" rtl="1" eaLnBrk="1" latinLnBrk="0" hangingPunct="1">
              <a:spcBef>
                <a:spcPct val="20000"/>
              </a:spcBef>
              <a:buFont typeface="Arial" pitchFamily="34" charset="0"/>
              <a:buChar char="•"/>
              <a:defRPr sz="1800" kern="1200" baseline="0">
                <a:solidFill>
                  <a:schemeClr val="lt1"/>
                </a:solidFill>
                <a:latin typeface="Times New Roman" pitchFamily="18" charset="0"/>
                <a:ea typeface="+mn-ea"/>
                <a:cs typeface="B Nazanin" pitchFamily="2" charset="-78"/>
              </a:defRPr>
            </a:lvl3pPr>
            <a:lvl4pPr marL="1600200" indent="-228600" algn="just" defTabSz="914400" rtl="1" eaLnBrk="1" latinLnBrk="0" hangingPunct="1">
              <a:spcBef>
                <a:spcPct val="20000"/>
              </a:spcBef>
              <a:buFont typeface="Arial" pitchFamily="34" charset="0"/>
              <a:buChar char="–"/>
              <a:defRPr sz="1800" kern="1200" baseline="0">
                <a:solidFill>
                  <a:schemeClr val="lt1"/>
                </a:solidFill>
                <a:latin typeface="Times New Roman" pitchFamily="18" charset="0"/>
                <a:ea typeface="+mn-ea"/>
                <a:cs typeface="B Nazanin" pitchFamily="2" charset="-78"/>
              </a:defRPr>
            </a:lvl4pPr>
            <a:lvl5pPr marL="2057400" indent="-228600" algn="just" defTabSz="914400" rtl="1" eaLnBrk="1" latinLnBrk="0" hangingPunct="1">
              <a:spcBef>
                <a:spcPct val="20000"/>
              </a:spcBef>
              <a:buFont typeface="Arial" pitchFamily="34" charset="0"/>
              <a:buChar char="»"/>
              <a:defRPr sz="1800" kern="1200" baseline="0">
                <a:solidFill>
                  <a:schemeClr val="lt1"/>
                </a:solidFill>
                <a:latin typeface="Times New Roman" pitchFamily="18" charset="0"/>
                <a:ea typeface="+mn-ea"/>
                <a:cs typeface="B Nazanin" pitchFamily="2" charset="-78"/>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rgbClr val="0000FF"/>
                </a:solidFill>
                <a:effectLst/>
                <a:uLnTx/>
                <a:uFillTx/>
                <a:latin typeface="Times New Roman" pitchFamily="18" charset="0"/>
                <a:cs typeface="B Nazanin" pitchFamily="2" charset="-78"/>
              </a:rPr>
              <a:t>ابزار گرافيكي موسسة مشاوره و تحقيقات فناوري</a:t>
            </a:r>
            <a:r>
              <a:rPr kumimoji="0" lang="en-US" sz="3200" b="0" i="0" u="none" strike="noStrike" kern="1200" cap="none" spc="0" normalizeH="0" baseline="0" noProof="0" dirty="0" smtClean="0">
                <a:ln>
                  <a:noFill/>
                </a:ln>
                <a:solidFill>
                  <a:srgbClr val="0000FF"/>
                </a:solidFill>
                <a:effectLst/>
                <a:uLnTx/>
                <a:uFillTx/>
                <a:latin typeface="Times New Roman" pitchFamily="18" charset="0"/>
                <a:cs typeface="B Nazanin" pitchFamily="2" charset="-78"/>
              </a:rPr>
              <a:t> </a:t>
            </a:r>
            <a:r>
              <a:rPr kumimoji="0" lang="fa-IR" sz="3200" b="1" i="0" u="none" strike="noStrike" kern="1200" cap="none" spc="0" normalizeH="0" baseline="0" noProof="0" dirty="0" smtClean="0">
                <a:ln>
                  <a:noFill/>
                </a:ln>
                <a:solidFill>
                  <a:srgbClr val="FF00FF"/>
                </a:solidFill>
                <a:effectLst/>
                <a:uLnTx/>
                <a:uFillTx/>
                <a:latin typeface="Times New Roman" pitchFamily="18" charset="0"/>
                <a:cs typeface="B Nazanin" pitchFamily="2" charset="-78"/>
              </a:rPr>
              <a:t>گارتنر</a:t>
            </a:r>
            <a:r>
              <a:rPr kumimoji="0" lang="ar-SA" sz="3200" b="0" i="0" u="none" strike="noStrike" kern="1200" cap="none" spc="0" normalizeH="0" baseline="0" noProof="0" dirty="0" smtClean="0">
                <a:ln>
                  <a:noFill/>
                </a:ln>
                <a:solidFill>
                  <a:srgbClr val="0000FF"/>
                </a:solidFill>
                <a:effectLst/>
                <a:uLnTx/>
                <a:uFillTx/>
                <a:latin typeface="Times New Roman" pitchFamily="18" charset="0"/>
                <a:cs typeface="B Nazanin" pitchFamily="2" charset="-78"/>
              </a:rPr>
              <a:t> براي نمايش بلوغ، سازگاري و اقبال اجتماعي فناوريها</a:t>
            </a:r>
            <a:endParaRPr kumimoji="0" lang="en-US" sz="3200" b="0" i="0" u="none" strike="noStrike" kern="1200" cap="none" spc="0" normalizeH="0" baseline="0" noProof="0" dirty="0">
              <a:ln>
                <a:noFill/>
              </a:ln>
              <a:solidFill>
                <a:srgbClr val="0000FF"/>
              </a:solidFill>
              <a:effectLst/>
              <a:uLnTx/>
              <a:uFillTx/>
              <a:latin typeface="Times New Roman" pitchFamily="18" charset="0"/>
              <a:cs typeface="B Nazanin" pitchFamily="2" charset="-78"/>
            </a:endParaRPr>
          </a:p>
        </p:txBody>
      </p:sp>
    </p:spTree>
    <p:extLst>
      <p:ext uri="{BB962C8B-B14F-4D97-AF65-F5344CB8AC3E}">
        <p14:creationId xmlns:p14="http://schemas.microsoft.com/office/powerpoint/2010/main" val="129042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1748</Words>
  <Application>Microsoft Office PowerPoint</Application>
  <PresentationFormat>Widescreen</PresentationFormat>
  <Paragraphs>216</Paragraphs>
  <Slides>19</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Arial</vt:lpstr>
      <vt:lpstr>B Homa</vt:lpstr>
      <vt:lpstr>B Nazanin</vt:lpstr>
      <vt:lpstr>B Titr</vt:lpstr>
      <vt:lpstr>Calibri</vt:lpstr>
      <vt:lpstr>Calibri Light</vt:lpstr>
      <vt:lpstr>Times New Roman</vt:lpstr>
      <vt:lpstr>Office Theme</vt:lpstr>
      <vt:lpstr>2_Office Theme</vt:lpstr>
      <vt:lpstr>3_Office Theme</vt:lpstr>
      <vt:lpstr>1_Theme1</vt:lpstr>
      <vt:lpstr>5_Office Theme</vt:lpstr>
      <vt:lpstr>6_Office Theme</vt:lpstr>
      <vt:lpstr>7_Office Theme</vt:lpstr>
      <vt:lpstr>4_Office Theme</vt:lpstr>
      <vt:lpstr>مهندسی صنایع در  فضای کارآفرینی عصرجدید</vt:lpstr>
      <vt:lpstr>ممیزه ها</vt:lpstr>
      <vt:lpstr>PowerPoint Presentation</vt:lpstr>
      <vt:lpstr>PowerPoint Presentation</vt:lpstr>
      <vt:lpstr>PowerPoint Presentation</vt:lpstr>
      <vt:lpstr>PowerPoint Presentation</vt:lpstr>
      <vt:lpstr>PowerPoint Presentation</vt:lpstr>
      <vt:lpstr>برای متکی به خود بودن باید این خصایص را تقویت کنید</vt:lpstr>
      <vt:lpstr>چرخه شکوفایی فناوری دریافتی</vt:lpstr>
      <vt:lpstr>PowerPoint Presentation</vt:lpstr>
      <vt:lpstr>PowerPoint Presentation</vt:lpstr>
      <vt:lpstr>PowerPoint Presentation</vt:lpstr>
      <vt:lpstr>داده های بزرگ و عظیم</vt:lpstr>
      <vt:lpstr>مولفه های مورد توجه درداده های عظیم</vt:lpstr>
      <vt:lpstr>مولفه های مورد توجه درداده های عظیم</vt:lpstr>
      <vt:lpstr>PowerPoint Presentation</vt:lpstr>
      <vt:lpstr>PowerPoint Presentation</vt:lpstr>
      <vt:lpstr>مولفه های مورد توجه درداده های عظیم</vt:lpstr>
      <vt:lpstr>مولفه های مورد توجه درداده های عظیم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Dr.shafia</dc:creator>
  <cp:lastModifiedBy>Dr.shafia</cp:lastModifiedBy>
  <cp:revision>11</cp:revision>
  <dcterms:created xsi:type="dcterms:W3CDTF">2016-02-29T05:04:18Z</dcterms:created>
  <dcterms:modified xsi:type="dcterms:W3CDTF">2016-02-29T07:53:56Z</dcterms:modified>
</cp:coreProperties>
</file>