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6" r:id="rId3"/>
    <p:sldId id="277" r:id="rId4"/>
    <p:sldId id="257" r:id="rId5"/>
    <p:sldId id="258" r:id="rId6"/>
    <p:sldId id="259" r:id="rId7"/>
    <p:sldId id="260" r:id="rId8"/>
    <p:sldId id="269" r:id="rId9"/>
    <p:sldId id="278" r:id="rId10"/>
    <p:sldId id="270" r:id="rId11"/>
    <p:sldId id="279" r:id="rId12"/>
    <p:sldId id="271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63E6D9-4C51-4433-B74F-4C2B1EA71D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D11383-C5C3-49BD-A0ED-D2AD403CC330}" type="datetimeFigureOut">
              <a:rPr lang="en-US" smtClean="0"/>
              <a:t>2/12/2019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j.Rafiei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90499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 WORKSHOP ON WARMERS AND FILLERS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Seyed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Jaafar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Rafiee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7010400" cy="375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382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300 New Warmers and Fillers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400050"/>
            <a:ext cx="428625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48690"/>
            <a:ext cx="769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include activities like the following:</a:t>
            </a:r>
          </a:p>
          <a:p>
            <a:pPr lvl="0"/>
            <a:r>
              <a:rPr lang="en-US" dirty="0"/>
              <a:t>Unscramble the following anagram with a partner: MRAWRES;</a:t>
            </a:r>
          </a:p>
          <a:p>
            <a:pPr lvl="0"/>
            <a:r>
              <a:rPr lang="en-US" dirty="0"/>
              <a:t>Think of as many words as you can that start with the letter T and end with the letter R;</a:t>
            </a:r>
          </a:p>
          <a:p>
            <a:pPr lvl="0"/>
            <a:r>
              <a:rPr lang="en-US" dirty="0"/>
              <a:t>Find the word that is the odd one out;</a:t>
            </a:r>
          </a:p>
          <a:p>
            <a:pPr lvl="0"/>
            <a:r>
              <a:rPr lang="en-US" dirty="0"/>
              <a:t>Tell a story without using the letter F;</a:t>
            </a:r>
          </a:p>
          <a:p>
            <a:pPr lvl="0"/>
            <a:r>
              <a:rPr lang="en-US" dirty="0"/>
              <a:t>Guess Who I Am/Twenty Questions;</a:t>
            </a:r>
          </a:p>
          <a:p>
            <a:pPr lvl="0"/>
            <a:r>
              <a:rPr lang="en-US" dirty="0"/>
              <a:t>Word Association games, e.g. I say </a:t>
            </a:r>
            <a:r>
              <a:rPr lang="en-US" i="1" dirty="0"/>
              <a:t>‘music’</a:t>
            </a:r>
            <a:r>
              <a:rPr lang="en-US" dirty="0"/>
              <a:t> and you say </a:t>
            </a:r>
            <a:r>
              <a:rPr lang="en-US" i="1" dirty="0"/>
              <a:t>‘songs’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What’s the opposite? e.g. I say </a:t>
            </a:r>
            <a:r>
              <a:rPr lang="en-US" i="1" dirty="0"/>
              <a:t>‘tall’</a:t>
            </a:r>
            <a:r>
              <a:rPr lang="en-US" dirty="0"/>
              <a:t> and you say </a:t>
            </a:r>
            <a:r>
              <a:rPr lang="en-US" i="1" dirty="0"/>
              <a:t>‘short’</a:t>
            </a:r>
            <a:r>
              <a:rPr lang="en-US" dirty="0"/>
              <a:t>, I say </a:t>
            </a:r>
            <a:r>
              <a:rPr lang="en-US" i="1" dirty="0"/>
              <a:t>‘expensive’</a:t>
            </a:r>
            <a:r>
              <a:rPr lang="en-US" dirty="0"/>
              <a:t> and you say </a:t>
            </a:r>
            <a:r>
              <a:rPr lang="en-US" i="1" dirty="0"/>
              <a:t>‘cheap’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Brainstorm things that share a common property, e.g. things that fly; things that are round; things that are shiny;</a:t>
            </a:r>
          </a:p>
          <a:p>
            <a:pPr lvl="0"/>
            <a:r>
              <a:rPr lang="en-US" dirty="0"/>
              <a:t>Tell a story as a class – one student starts with a sentence, the second student continues with another, etc.;</a:t>
            </a:r>
          </a:p>
          <a:p>
            <a:pPr lvl="0"/>
            <a:r>
              <a:rPr lang="en-US" dirty="0"/>
              <a:t>Running dictation – one student runs to the text, </a:t>
            </a:r>
            <a:r>
              <a:rPr lang="en-US" dirty="0" err="1"/>
              <a:t>memorises</a:t>
            </a:r>
            <a:r>
              <a:rPr lang="en-US" dirty="0"/>
              <a:t> part of it, runs back and dictates it to their partner who then writes it down;</a:t>
            </a:r>
          </a:p>
          <a:p>
            <a:pPr lvl="0"/>
            <a:r>
              <a:rPr lang="en-US" dirty="0"/>
              <a:t>Divide the classroom space into two. Point to one side and say </a:t>
            </a:r>
            <a:r>
              <a:rPr lang="en-US" i="1" dirty="0"/>
              <a:t>‘Netflix’</a:t>
            </a:r>
            <a:r>
              <a:rPr lang="en-US" dirty="0"/>
              <a:t> and the other side and say </a:t>
            </a:r>
            <a:r>
              <a:rPr lang="en-US" i="1" dirty="0"/>
              <a:t>‘cinema’</a:t>
            </a:r>
            <a:r>
              <a:rPr lang="en-US" dirty="0"/>
              <a:t>. Have students stand in the side that they prefer;</a:t>
            </a:r>
          </a:p>
          <a:p>
            <a:pPr lvl="0"/>
            <a:r>
              <a:rPr lang="en-US" dirty="0"/>
              <a:t>Charades, i.e. I act you guess;</a:t>
            </a:r>
          </a:p>
          <a:p>
            <a:pPr lvl="0"/>
            <a:r>
              <a:rPr lang="en-US" dirty="0"/>
              <a:t>Pictionary, i.e. I draw you guess;</a:t>
            </a:r>
          </a:p>
          <a:p>
            <a:r>
              <a:rPr lang="en-US" dirty="0"/>
              <a:t>And the list goes on…</a:t>
            </a:r>
          </a:p>
        </p:txBody>
      </p:sp>
    </p:spTree>
    <p:extLst>
      <p:ext uri="{BB962C8B-B14F-4D97-AF65-F5344CB8AC3E}">
        <p14:creationId xmlns:p14="http://schemas.microsoft.com/office/powerpoint/2010/main" val="10910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527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Vocabulary </a:t>
            </a:r>
            <a:r>
              <a:rPr lang="en-US" sz="2400" dirty="0" err="1" smtClean="0">
                <a:solidFill>
                  <a:srgbClr val="FF0000"/>
                </a:solidFill>
              </a:rPr>
              <a:t>activties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5867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Anagrams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Hangman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Categories / “Stop”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Taboo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Pictionary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Phonetic transcripts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Pictures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What can you remember? 1 minute to see a picture and remember everything you saw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dirty="0" err="1" smtClean="0"/>
              <a:t>Pasapalabra</a:t>
            </a:r>
            <a:r>
              <a:rPr lang="en-US" sz="2000" dirty="0" smtClean="0"/>
              <a:t>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“Password”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Call my bluff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Scrabble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Word maps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On line Word games : http://www.wordplays.com/p/index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1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All-purpose activities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Vocab box / bag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Grammar box / bag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Board game template to adapt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Blockbusters for vocabulary revision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Noughts</a:t>
            </a:r>
            <a:r>
              <a:rPr lang="en-US" sz="2000" dirty="0" smtClean="0"/>
              <a:t> and crosses for vocab or grammar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Minimal pairs boards – to </a:t>
            </a:r>
            <a:r>
              <a:rPr lang="en-US" sz="2000" dirty="0" err="1" smtClean="0"/>
              <a:t>practise</a:t>
            </a:r>
            <a:r>
              <a:rPr lang="en-US" sz="2000" dirty="0" smtClean="0"/>
              <a:t> pronunciation and </a:t>
            </a:r>
            <a:r>
              <a:rPr lang="en-US" sz="2000" dirty="0" err="1" smtClean="0"/>
              <a:t>recylce</a:t>
            </a:r>
            <a:r>
              <a:rPr lang="en-US" sz="2000" dirty="0" smtClean="0"/>
              <a:t> vocabulary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03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099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Recommended resources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http://www.developingteachers.com/newsletterplan s/News_warmers_nov1999.htm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340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600200"/>
            <a:ext cx="4572000" cy="24348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Warmers and Fillers in ESL Classes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Professor:Gholami,Javad.Ph.D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Urmia University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  <a:hlinkClick r:id="rId2"/>
              </a:rPr>
              <a:t>Sj.Rafiei@yahoo.com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Winter,2019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64277"/>
            <a:ext cx="6400800" cy="2707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Introduction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704020202020204" pitchFamily="34" charset="0"/>
              </a:rPr>
              <a:t>Definition of warmers and fillers</a:t>
            </a:r>
            <a:endParaRPr lang="en-US" sz="1600" b="1" i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7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Warmers and fillers are usually short 5-10 minute activities, often in the form of a game, which is introduced at the start of a lesson 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warmers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) or in between the stages of a lesson 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fillers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are meant to be fun, motivating and should encourage students to wake up and communicate to each other in English.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8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5334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In definition of warmers and fillers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00200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Short (5 – 10 </a:t>
            </a:r>
            <a:r>
              <a:rPr lang="en-US" sz="2000" dirty="0" err="1" smtClean="0"/>
              <a:t>mins</a:t>
            </a:r>
            <a:r>
              <a:rPr lang="en-US" sz="2000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Integrated into lesson plan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Communicative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Fun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Challenging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Non-threatening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Element of surprise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Adaptable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Student-</a:t>
            </a:r>
            <a:r>
              <a:rPr lang="en-US" sz="2000" dirty="0" err="1" smtClean="0"/>
              <a:t>centred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Easy to explain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28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685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use warmers / fillers / coolers?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Practical reasons: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To delay the start of the class when waiting for late-comers to arrive.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When planned activities finish early before a break or end of class.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When interest / energy levels start to fall and a change of focus or pace is needed.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24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483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use warmers / fillers / coolers?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860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To wake up students in early morning classes.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As ice-breakers at the beginning of a new course.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To change class </a:t>
            </a:r>
            <a:r>
              <a:rPr lang="en-US" sz="2000" dirty="0" err="1" smtClean="0"/>
              <a:t>distribution.To</a:t>
            </a:r>
            <a:r>
              <a:rPr lang="en-US" sz="2000" dirty="0" smtClean="0"/>
              <a:t> </a:t>
            </a:r>
            <a:r>
              <a:rPr lang="en-US" sz="2000" dirty="0" smtClean="0"/>
              <a:t>calm students down.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For fun.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For a strong finish.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To buy time for the teacher.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059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9598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use warmers / fillers / coolers?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3673" y="2015836"/>
            <a:ext cx="541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Pedagogical reasons: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Recycling of language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Personalization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Focus on production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Provides a context for content to come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Diagnostic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017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550" y="1179493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Let’s watch a video about fillers and warmers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3550" y="21336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3211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1209675"/>
            <a:ext cx="7243763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443</TotalTime>
  <Words>605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Adjacency</vt:lpstr>
      <vt:lpstr>A WORKSHOP ON WARMERS AND FILLERS  Seyed Jaafar Rafiee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WORKSHOP ON WARMERS AND FILLERS  Manu Godard &amp; Elaine Heyes</dc:title>
  <dc:creator>admin</dc:creator>
  <cp:lastModifiedBy>Windows User</cp:lastModifiedBy>
  <cp:revision>17</cp:revision>
  <dcterms:created xsi:type="dcterms:W3CDTF">2019-02-11T09:25:43Z</dcterms:created>
  <dcterms:modified xsi:type="dcterms:W3CDTF">2019-02-11T22:52:27Z</dcterms:modified>
</cp:coreProperties>
</file>