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61" r:id="rId3"/>
    <p:sldId id="262" r:id="rId4"/>
    <p:sldId id="266" r:id="rId5"/>
    <p:sldId id="263" r:id="rId6"/>
    <p:sldId id="264" r:id="rId7"/>
    <p:sldId id="265" r:id="rId8"/>
    <p:sldId id="267" r:id="rId9"/>
    <p:sldId id="302" r:id="rId10"/>
    <p:sldId id="303" r:id="rId11"/>
    <p:sldId id="304" r:id="rId12"/>
    <p:sldId id="305" r:id="rId13"/>
    <p:sldId id="306" r:id="rId14"/>
    <p:sldId id="307" r:id="rId15"/>
    <p:sldId id="308" r:id="rId16"/>
    <p:sldId id="309" r:id="rId17"/>
    <p:sldId id="270" r:id="rId18"/>
    <p:sldId id="271" r:id="rId19"/>
    <p:sldId id="272" r:id="rId20"/>
    <p:sldId id="274" r:id="rId21"/>
    <p:sldId id="273" r:id="rId22"/>
    <p:sldId id="275" r:id="rId23"/>
    <p:sldId id="276" r:id="rId24"/>
    <p:sldId id="277" r:id="rId25"/>
    <p:sldId id="279" r:id="rId26"/>
    <p:sldId id="300" r:id="rId27"/>
    <p:sldId id="282" r:id="rId28"/>
    <p:sldId id="283" r:id="rId29"/>
    <p:sldId id="313" r:id="rId30"/>
    <p:sldId id="314" r:id="rId31"/>
    <p:sldId id="315" r:id="rId32"/>
    <p:sldId id="316" r:id="rId33"/>
    <p:sldId id="317" r:id="rId34"/>
    <p:sldId id="290" r:id="rId35"/>
    <p:sldId id="291" r:id="rId36"/>
    <p:sldId id="292" r:id="rId37"/>
    <p:sldId id="293" r:id="rId38"/>
    <p:sldId id="294" r:id="rId39"/>
    <p:sldId id="318" r:id="rId40"/>
    <p:sldId id="319" r:id="rId41"/>
    <p:sldId id="295" r:id="rId42"/>
    <p:sldId id="326" r:id="rId43"/>
    <p:sldId id="320" r:id="rId44"/>
    <p:sldId id="321" r:id="rId45"/>
    <p:sldId id="322" r:id="rId46"/>
    <p:sldId id="323" r:id="rId47"/>
    <p:sldId id="324" r:id="rId48"/>
    <p:sldId id="325"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443C93-881B-46B5-849E-6A643BC9F367}" type="doc">
      <dgm:prSet loTypeId="urn:microsoft.com/office/officeart/2005/8/layout/chevron2" loCatId="list" qsTypeId="urn:microsoft.com/office/officeart/2005/8/quickstyle/simple5" qsCatId="simple" csTypeId="urn:microsoft.com/office/officeart/2005/8/colors/accent1_3" csCatId="accent1" phldr="1"/>
      <dgm:spPr/>
      <dgm:t>
        <a:bodyPr/>
        <a:lstStyle/>
        <a:p>
          <a:pPr rtl="1"/>
          <a:endParaRPr lang="fa-IR"/>
        </a:p>
      </dgm:t>
    </dgm:pt>
    <dgm:pt modelId="{7DCA3186-92B7-4E06-84C0-2B79E1F1D160}">
      <dgm:prSet phldrT="[Text]"/>
      <dgm:spPr/>
      <dgm:t>
        <a:bodyPr/>
        <a:lstStyle/>
        <a:p>
          <a:pPr rtl="1"/>
          <a:r>
            <a:rPr lang="en-US" baseline="0" dirty="0" smtClean="0">
              <a:latin typeface="Times New Roman" pitchFamily="18" charset="0"/>
              <a:cs typeface="Nazanin" pitchFamily="2" charset="-78"/>
            </a:rPr>
            <a:t>Traditional</a:t>
          </a:r>
          <a:endParaRPr lang="fa-IR" baseline="0" dirty="0">
            <a:latin typeface="Times New Roman" pitchFamily="18" charset="0"/>
            <a:cs typeface="Nazanin" pitchFamily="2" charset="-78"/>
          </a:endParaRPr>
        </a:p>
      </dgm:t>
    </dgm:pt>
    <dgm:pt modelId="{69EFDBEB-ABF9-4334-9883-89CE79D6434F}" type="parTrans" cxnId="{775C6FA8-8837-4FB3-A69E-C45DAB5E7B30}">
      <dgm:prSet/>
      <dgm:spPr/>
      <dgm:t>
        <a:bodyPr/>
        <a:lstStyle/>
        <a:p>
          <a:pPr rtl="1"/>
          <a:endParaRPr lang="fa-IR" baseline="0">
            <a:latin typeface="Times New Roman" pitchFamily="18" charset="0"/>
            <a:cs typeface="Nazanin" pitchFamily="2" charset="-78"/>
          </a:endParaRPr>
        </a:p>
      </dgm:t>
    </dgm:pt>
    <dgm:pt modelId="{E3725D7E-4C15-478A-A5DF-13792BD19A7D}" type="sibTrans" cxnId="{775C6FA8-8837-4FB3-A69E-C45DAB5E7B30}">
      <dgm:prSet/>
      <dgm:spPr/>
      <dgm:t>
        <a:bodyPr/>
        <a:lstStyle/>
        <a:p>
          <a:pPr rtl="1"/>
          <a:endParaRPr lang="fa-IR" baseline="0">
            <a:latin typeface="Times New Roman" pitchFamily="18" charset="0"/>
            <a:cs typeface="Nazanin" pitchFamily="2" charset="-78"/>
          </a:endParaRPr>
        </a:p>
      </dgm:t>
    </dgm:pt>
    <dgm:pt modelId="{790F1E42-1146-40A3-AD16-BF0326AC1CC3}">
      <dgm:prSet phldrT="[Text]"/>
      <dgm:spPr/>
      <dgm:t>
        <a:bodyPr/>
        <a:lstStyle/>
        <a:p>
          <a:pPr rtl="1"/>
          <a:r>
            <a:rPr lang="fa-IR" baseline="0" dirty="0" smtClean="0">
              <a:latin typeface="Times New Roman" pitchFamily="18" charset="0"/>
              <a:cs typeface="Nazanin" pitchFamily="2" charset="-78"/>
            </a:rPr>
            <a:t>بسته نرم‌افزاری</a:t>
          </a:r>
          <a:endParaRPr lang="fa-IR" baseline="0" dirty="0">
            <a:latin typeface="Times New Roman" pitchFamily="18" charset="0"/>
            <a:cs typeface="Nazanin" pitchFamily="2" charset="-78"/>
          </a:endParaRPr>
        </a:p>
      </dgm:t>
    </dgm:pt>
    <dgm:pt modelId="{C849F243-686E-4953-96ED-1AB342DC9904}" type="parTrans" cxnId="{6BB63424-56CE-4F83-935A-7FA0AB7CF0AC}">
      <dgm:prSet/>
      <dgm:spPr/>
      <dgm:t>
        <a:bodyPr/>
        <a:lstStyle/>
        <a:p>
          <a:pPr rtl="1"/>
          <a:endParaRPr lang="fa-IR" baseline="0">
            <a:latin typeface="Times New Roman" pitchFamily="18" charset="0"/>
            <a:cs typeface="Nazanin" pitchFamily="2" charset="-78"/>
          </a:endParaRPr>
        </a:p>
      </dgm:t>
    </dgm:pt>
    <dgm:pt modelId="{301D233C-3411-453B-BBD9-E574EE7B8A5E}" type="sibTrans" cxnId="{6BB63424-56CE-4F83-935A-7FA0AB7CF0AC}">
      <dgm:prSet/>
      <dgm:spPr/>
      <dgm:t>
        <a:bodyPr/>
        <a:lstStyle/>
        <a:p>
          <a:pPr rtl="1"/>
          <a:endParaRPr lang="fa-IR" baseline="0">
            <a:latin typeface="Times New Roman" pitchFamily="18" charset="0"/>
            <a:cs typeface="Nazanin" pitchFamily="2" charset="-78"/>
          </a:endParaRPr>
        </a:p>
      </dgm:t>
    </dgm:pt>
    <dgm:pt modelId="{96C29C59-111B-4CF0-83FE-FE3D29645835}">
      <dgm:prSet phldrT="[Text]"/>
      <dgm:spPr/>
      <dgm:t>
        <a:bodyPr/>
        <a:lstStyle/>
        <a:p>
          <a:pPr rtl="1"/>
          <a:r>
            <a:rPr lang="fa-IR" baseline="0" dirty="0" smtClean="0">
              <a:latin typeface="Times New Roman" pitchFamily="18" charset="0"/>
              <a:cs typeface="Nazanin" pitchFamily="2" charset="-78"/>
            </a:rPr>
            <a:t>اجاره نرم‌افزار</a:t>
          </a:r>
          <a:endParaRPr lang="fa-IR" baseline="0" dirty="0">
            <a:latin typeface="Times New Roman" pitchFamily="18" charset="0"/>
            <a:cs typeface="Nazanin" pitchFamily="2" charset="-78"/>
          </a:endParaRPr>
        </a:p>
      </dgm:t>
    </dgm:pt>
    <dgm:pt modelId="{41650125-693E-4314-BFBC-BD9C25801A78}" type="parTrans" cxnId="{CAB556C6-95BA-4A52-B1C6-A08D7208AC44}">
      <dgm:prSet/>
      <dgm:spPr/>
      <dgm:t>
        <a:bodyPr/>
        <a:lstStyle/>
        <a:p>
          <a:pPr rtl="1"/>
          <a:endParaRPr lang="fa-IR" baseline="0">
            <a:latin typeface="Times New Roman" pitchFamily="18" charset="0"/>
            <a:cs typeface="Nazanin" pitchFamily="2" charset="-78"/>
          </a:endParaRPr>
        </a:p>
      </dgm:t>
    </dgm:pt>
    <dgm:pt modelId="{5B210FC1-5E60-4CF3-89A1-D393963EE7F3}" type="sibTrans" cxnId="{CAB556C6-95BA-4A52-B1C6-A08D7208AC44}">
      <dgm:prSet/>
      <dgm:spPr/>
      <dgm:t>
        <a:bodyPr/>
        <a:lstStyle/>
        <a:p>
          <a:pPr rtl="1"/>
          <a:endParaRPr lang="fa-IR" baseline="0">
            <a:latin typeface="Times New Roman" pitchFamily="18" charset="0"/>
            <a:cs typeface="Nazanin" pitchFamily="2" charset="-78"/>
          </a:endParaRPr>
        </a:p>
      </dgm:t>
    </dgm:pt>
    <dgm:pt modelId="{A041A95F-E32B-4673-9128-564B9FC06B41}">
      <dgm:prSet phldrT="[Text]"/>
      <dgm:spPr/>
      <dgm:t>
        <a:bodyPr/>
        <a:lstStyle/>
        <a:p>
          <a:pPr rtl="1"/>
          <a:r>
            <a:rPr lang="en-US" baseline="0" dirty="0" err="1" smtClean="0">
              <a:latin typeface="Times New Roman" pitchFamily="18" charset="0"/>
              <a:cs typeface="Nazanin" pitchFamily="2" charset="-78"/>
            </a:rPr>
            <a:t>SaaS</a:t>
          </a:r>
          <a:endParaRPr lang="fa-IR" baseline="0" dirty="0">
            <a:latin typeface="Times New Roman" pitchFamily="18" charset="0"/>
            <a:cs typeface="Nazanin" pitchFamily="2" charset="-78"/>
          </a:endParaRPr>
        </a:p>
      </dgm:t>
    </dgm:pt>
    <dgm:pt modelId="{2333C2F3-47BF-4ED6-98CA-244E7A4BA1F5}" type="parTrans" cxnId="{F92C7DE8-1FDB-4AF5-A21D-5F3F320B191D}">
      <dgm:prSet/>
      <dgm:spPr/>
      <dgm:t>
        <a:bodyPr/>
        <a:lstStyle/>
        <a:p>
          <a:pPr rtl="1"/>
          <a:endParaRPr lang="fa-IR" baseline="0">
            <a:latin typeface="Times New Roman" pitchFamily="18" charset="0"/>
            <a:cs typeface="Nazanin" pitchFamily="2" charset="-78"/>
          </a:endParaRPr>
        </a:p>
      </dgm:t>
    </dgm:pt>
    <dgm:pt modelId="{F29AE8BD-F72B-4949-B4D3-D14BD49E6D3D}" type="sibTrans" cxnId="{F92C7DE8-1FDB-4AF5-A21D-5F3F320B191D}">
      <dgm:prSet/>
      <dgm:spPr/>
      <dgm:t>
        <a:bodyPr/>
        <a:lstStyle/>
        <a:p>
          <a:pPr rtl="1"/>
          <a:endParaRPr lang="fa-IR" baseline="0">
            <a:latin typeface="Times New Roman" pitchFamily="18" charset="0"/>
            <a:cs typeface="Nazanin" pitchFamily="2" charset="-78"/>
          </a:endParaRPr>
        </a:p>
      </dgm:t>
    </dgm:pt>
    <dgm:pt modelId="{DE08FE95-17E5-4F49-86A9-8BAE903C2C3B}">
      <dgm:prSet phldrT="[Text]" custT="1"/>
      <dgm:spPr/>
      <dgm:t>
        <a:bodyPr/>
        <a:lstStyle/>
        <a:p>
          <a:pPr rtl="1"/>
          <a:r>
            <a:rPr lang="en-US" sz="1600" b="1" baseline="0" dirty="0" smtClean="0">
              <a:latin typeface="Times New Roman" pitchFamily="18" charset="0"/>
              <a:cs typeface="+mn-cs"/>
            </a:rPr>
            <a:t>Software as a Service</a:t>
          </a:r>
          <a:r>
            <a:rPr lang="fa-IR" sz="1600" b="1" baseline="0" dirty="0" smtClean="0">
              <a:latin typeface="Times New Roman" pitchFamily="18" charset="0"/>
              <a:cs typeface="+mn-cs"/>
            </a:rPr>
            <a:t>  </a:t>
          </a:r>
          <a:r>
            <a:rPr lang="ar-SA" sz="1600" dirty="0" smtClean="0"/>
            <a:t>نرم</a:t>
          </a:r>
          <a:r>
            <a:rPr lang="fa-IR" sz="1600" dirty="0" smtClean="0"/>
            <a:t> </a:t>
          </a:r>
          <a:r>
            <a:rPr lang="ar-SA" sz="1600" dirty="0" smtClean="0"/>
            <a:t>افزار به عنوان سرویس </a:t>
          </a:r>
          <a:r>
            <a:rPr lang="ar-SA" sz="1400" dirty="0" smtClean="0"/>
            <a:t>(</a:t>
          </a:r>
          <a:r>
            <a:rPr lang="en-US" sz="1400" dirty="0" err="1" smtClean="0">
              <a:latin typeface="Times New Roman" pitchFamily="18" charset="0"/>
              <a:cs typeface="Times New Roman" pitchFamily="18" charset="0"/>
            </a:rPr>
            <a:t>SaaS</a:t>
          </a:r>
          <a:r>
            <a:rPr lang="ar-SA" sz="1400" dirty="0" smtClean="0"/>
            <a:t>)</a:t>
          </a:r>
          <a:endParaRPr lang="fa-IR" sz="1400" b="1" baseline="0" dirty="0">
            <a:latin typeface="Times New Roman" pitchFamily="18" charset="0"/>
            <a:cs typeface="+mn-cs"/>
          </a:endParaRPr>
        </a:p>
      </dgm:t>
    </dgm:pt>
    <dgm:pt modelId="{48045F65-6736-4A7A-98FC-4E8D3290F2B5}" type="parTrans" cxnId="{6DB956EC-636A-4AB9-A134-C7F90C66F65D}">
      <dgm:prSet/>
      <dgm:spPr/>
      <dgm:t>
        <a:bodyPr/>
        <a:lstStyle/>
        <a:p>
          <a:pPr rtl="1"/>
          <a:endParaRPr lang="fa-IR" baseline="0">
            <a:latin typeface="Times New Roman" pitchFamily="18" charset="0"/>
            <a:cs typeface="Nazanin" pitchFamily="2" charset="-78"/>
          </a:endParaRPr>
        </a:p>
      </dgm:t>
    </dgm:pt>
    <dgm:pt modelId="{C97A9805-20B6-4CEE-B595-85E735C5CA00}" type="sibTrans" cxnId="{6DB956EC-636A-4AB9-A134-C7F90C66F65D}">
      <dgm:prSet/>
      <dgm:spPr/>
      <dgm:t>
        <a:bodyPr/>
        <a:lstStyle/>
        <a:p>
          <a:pPr rtl="1"/>
          <a:endParaRPr lang="fa-IR" baseline="0">
            <a:latin typeface="Times New Roman" pitchFamily="18" charset="0"/>
            <a:cs typeface="Nazanin" pitchFamily="2" charset="-78"/>
          </a:endParaRPr>
        </a:p>
      </dgm:t>
    </dgm:pt>
    <dgm:pt modelId="{2883BC7A-167B-498C-BDC6-AF32802AEB89}">
      <dgm:prSet phldrT="[Text]"/>
      <dgm:spPr/>
      <dgm:t>
        <a:bodyPr/>
        <a:lstStyle/>
        <a:p>
          <a:pPr rtl="1"/>
          <a:r>
            <a:rPr lang="fa-IR" sz="1600" baseline="0" dirty="0" smtClean="0">
              <a:latin typeface="Times New Roman" pitchFamily="18" charset="0"/>
              <a:cs typeface="Nazanin" pitchFamily="2" charset="-78"/>
            </a:rPr>
            <a:t>اشتراك خدمات نرم‌افزاری</a:t>
          </a:r>
          <a:endParaRPr lang="fa-IR" sz="1600" baseline="0" dirty="0">
            <a:latin typeface="Times New Roman" pitchFamily="18" charset="0"/>
            <a:cs typeface="Nazanin" pitchFamily="2" charset="-78"/>
          </a:endParaRPr>
        </a:p>
      </dgm:t>
    </dgm:pt>
    <dgm:pt modelId="{587ABDEA-BFA6-4E84-BE25-1C60C978FF83}" type="parTrans" cxnId="{38EC3DA7-4F36-452F-9B29-75D7868F366F}">
      <dgm:prSet/>
      <dgm:spPr/>
      <dgm:t>
        <a:bodyPr/>
        <a:lstStyle/>
        <a:p>
          <a:pPr rtl="1"/>
          <a:endParaRPr lang="fa-IR" baseline="0">
            <a:latin typeface="Times New Roman" pitchFamily="18" charset="0"/>
            <a:cs typeface="Nazanin" pitchFamily="2" charset="-78"/>
          </a:endParaRPr>
        </a:p>
      </dgm:t>
    </dgm:pt>
    <dgm:pt modelId="{072D9411-10F9-4FF6-87DB-06B71378D834}" type="sibTrans" cxnId="{38EC3DA7-4F36-452F-9B29-75D7868F366F}">
      <dgm:prSet/>
      <dgm:spPr/>
      <dgm:t>
        <a:bodyPr/>
        <a:lstStyle/>
        <a:p>
          <a:pPr rtl="1"/>
          <a:endParaRPr lang="fa-IR" baseline="0">
            <a:latin typeface="Times New Roman" pitchFamily="18" charset="0"/>
            <a:cs typeface="Nazanin" pitchFamily="2" charset="-78"/>
          </a:endParaRPr>
        </a:p>
      </dgm:t>
    </dgm:pt>
    <dgm:pt modelId="{51590756-BE6D-440A-B7ED-4D46EABFA085}">
      <dgm:prSet phldrT="[Text]"/>
      <dgm:spPr/>
      <dgm:t>
        <a:bodyPr/>
        <a:lstStyle/>
        <a:p>
          <a:pPr rtl="0"/>
          <a:r>
            <a:rPr lang="en-US" baseline="0" dirty="0" err="1" smtClean="0">
              <a:latin typeface="Times New Roman" pitchFamily="18" charset="0"/>
              <a:cs typeface="Nazanin" pitchFamily="2" charset="-78"/>
            </a:rPr>
            <a:t>PaaS</a:t>
          </a:r>
          <a:endParaRPr lang="fa-IR" baseline="0" dirty="0">
            <a:latin typeface="Times New Roman" pitchFamily="18" charset="0"/>
            <a:cs typeface="Nazanin" pitchFamily="2" charset="-78"/>
          </a:endParaRPr>
        </a:p>
      </dgm:t>
    </dgm:pt>
    <dgm:pt modelId="{B42F735E-5CC6-4EF4-A2F9-4FFD5FA1C9EE}" type="parTrans" cxnId="{173C15DC-E083-4273-B658-3FCD5E6B82F8}">
      <dgm:prSet/>
      <dgm:spPr/>
      <dgm:t>
        <a:bodyPr/>
        <a:lstStyle/>
        <a:p>
          <a:pPr rtl="1"/>
          <a:endParaRPr lang="fa-IR" baseline="0">
            <a:latin typeface="Times New Roman" pitchFamily="18" charset="0"/>
            <a:cs typeface="Nazanin" pitchFamily="2" charset="-78"/>
          </a:endParaRPr>
        </a:p>
      </dgm:t>
    </dgm:pt>
    <dgm:pt modelId="{C4B01618-6FC1-463A-906E-39EDA711EB2D}" type="sibTrans" cxnId="{173C15DC-E083-4273-B658-3FCD5E6B82F8}">
      <dgm:prSet/>
      <dgm:spPr/>
      <dgm:t>
        <a:bodyPr/>
        <a:lstStyle/>
        <a:p>
          <a:pPr rtl="1"/>
          <a:endParaRPr lang="fa-IR" baseline="0">
            <a:latin typeface="Times New Roman" pitchFamily="18" charset="0"/>
            <a:cs typeface="Nazanin" pitchFamily="2" charset="-78"/>
          </a:endParaRPr>
        </a:p>
      </dgm:t>
    </dgm:pt>
    <dgm:pt modelId="{DFE5F792-7D5A-40CC-BDA8-1E55734F1F84}">
      <dgm:prSet phldrT="[Text]" custT="1"/>
      <dgm:spPr/>
      <dgm:t>
        <a:bodyPr/>
        <a:lstStyle/>
        <a:p>
          <a:pPr rtl="1"/>
          <a:r>
            <a:rPr lang="en-US" sz="1600" b="1" baseline="0" dirty="0" smtClean="0">
              <a:latin typeface="Times New Roman" pitchFamily="18" charset="0"/>
              <a:cs typeface="+mn-cs"/>
            </a:rPr>
            <a:t>Platform as a Service</a:t>
          </a:r>
          <a:r>
            <a:rPr lang="fa-IR" sz="1600" b="1" baseline="0" dirty="0" smtClean="0">
              <a:latin typeface="Times New Roman" pitchFamily="18" charset="0"/>
              <a:cs typeface="+mn-cs"/>
            </a:rPr>
            <a:t>  </a:t>
          </a:r>
          <a:r>
            <a:rPr lang="ar-SA" sz="1600" dirty="0" smtClean="0"/>
            <a:t>پلتفرم به عنوان سرویس </a:t>
          </a:r>
          <a:r>
            <a:rPr lang="ar-SA" sz="1400" dirty="0" smtClean="0"/>
            <a:t>(</a:t>
          </a:r>
          <a:r>
            <a:rPr lang="en-US" sz="1400" dirty="0" err="1" smtClean="0">
              <a:latin typeface="Times New Roman" pitchFamily="18" charset="0"/>
              <a:cs typeface="Times New Roman" pitchFamily="18" charset="0"/>
            </a:rPr>
            <a:t>PaaS</a:t>
          </a:r>
          <a:r>
            <a:rPr lang="ar-SA" sz="1400" dirty="0" smtClean="0"/>
            <a:t>)</a:t>
          </a:r>
          <a:endParaRPr lang="fa-IR" sz="1400" b="1" baseline="0" dirty="0">
            <a:latin typeface="Times New Roman" pitchFamily="18" charset="0"/>
            <a:cs typeface="+mn-cs"/>
          </a:endParaRPr>
        </a:p>
      </dgm:t>
    </dgm:pt>
    <dgm:pt modelId="{61BF4ED3-6026-488F-96F3-64632D1B05FD}" type="parTrans" cxnId="{E5CD2B0F-5D6F-4857-A4D1-5D6C23075002}">
      <dgm:prSet/>
      <dgm:spPr/>
      <dgm:t>
        <a:bodyPr/>
        <a:lstStyle/>
        <a:p>
          <a:pPr rtl="1"/>
          <a:endParaRPr lang="fa-IR" baseline="0">
            <a:latin typeface="Times New Roman" pitchFamily="18" charset="0"/>
            <a:cs typeface="Nazanin" pitchFamily="2" charset="-78"/>
          </a:endParaRPr>
        </a:p>
      </dgm:t>
    </dgm:pt>
    <dgm:pt modelId="{7CFF02B9-6F3F-40A9-9CAA-50DB45A0D8BC}" type="sibTrans" cxnId="{E5CD2B0F-5D6F-4857-A4D1-5D6C23075002}">
      <dgm:prSet/>
      <dgm:spPr/>
      <dgm:t>
        <a:bodyPr/>
        <a:lstStyle/>
        <a:p>
          <a:pPr rtl="1"/>
          <a:endParaRPr lang="fa-IR" baseline="0">
            <a:latin typeface="Times New Roman" pitchFamily="18" charset="0"/>
            <a:cs typeface="Nazanin" pitchFamily="2" charset="-78"/>
          </a:endParaRPr>
        </a:p>
      </dgm:t>
    </dgm:pt>
    <dgm:pt modelId="{9C259FF7-C847-408D-9B33-E261731BBD1A}">
      <dgm:prSet phldrT="[Text]"/>
      <dgm:spPr/>
      <dgm:t>
        <a:bodyPr/>
        <a:lstStyle/>
        <a:p>
          <a:pPr rtl="1"/>
          <a:r>
            <a:rPr lang="en-US" baseline="0" dirty="0" err="1" smtClean="0">
              <a:latin typeface="Times New Roman" pitchFamily="18" charset="0"/>
              <a:cs typeface="Nazanin" pitchFamily="2" charset="-78"/>
            </a:rPr>
            <a:t>IaaS</a:t>
          </a:r>
          <a:endParaRPr lang="fa-IR" baseline="0" dirty="0">
            <a:latin typeface="Times New Roman" pitchFamily="18" charset="0"/>
            <a:cs typeface="Nazanin" pitchFamily="2" charset="-78"/>
          </a:endParaRPr>
        </a:p>
      </dgm:t>
    </dgm:pt>
    <dgm:pt modelId="{E789B9EA-CF2E-4C2C-9F2D-94B35C2674C1}" type="parTrans" cxnId="{2A336350-14F4-476A-8FC8-A21DADCEEF69}">
      <dgm:prSet/>
      <dgm:spPr/>
      <dgm:t>
        <a:bodyPr/>
        <a:lstStyle/>
        <a:p>
          <a:pPr rtl="1"/>
          <a:endParaRPr lang="fa-IR" baseline="0">
            <a:latin typeface="Times New Roman" pitchFamily="18" charset="0"/>
            <a:cs typeface="Nazanin" pitchFamily="2" charset="-78"/>
          </a:endParaRPr>
        </a:p>
      </dgm:t>
    </dgm:pt>
    <dgm:pt modelId="{8DE97D2C-C0B0-4B0C-9F72-2C80F2AE7EA3}" type="sibTrans" cxnId="{2A336350-14F4-476A-8FC8-A21DADCEEF69}">
      <dgm:prSet/>
      <dgm:spPr/>
      <dgm:t>
        <a:bodyPr/>
        <a:lstStyle/>
        <a:p>
          <a:pPr rtl="1"/>
          <a:endParaRPr lang="fa-IR" baseline="0">
            <a:latin typeface="Times New Roman" pitchFamily="18" charset="0"/>
            <a:cs typeface="Nazanin" pitchFamily="2" charset="-78"/>
          </a:endParaRPr>
        </a:p>
      </dgm:t>
    </dgm:pt>
    <dgm:pt modelId="{EF6C5336-5552-4E9E-9973-9B9DD88C5181}">
      <dgm:prSet phldrT="[Text]"/>
      <dgm:spPr/>
      <dgm:t>
        <a:bodyPr/>
        <a:lstStyle/>
        <a:p>
          <a:pPr rtl="1"/>
          <a:r>
            <a:rPr lang="fa-IR" baseline="0" dirty="0" smtClean="0">
              <a:latin typeface="Times New Roman" pitchFamily="18" charset="0"/>
              <a:cs typeface="Nazanin" pitchFamily="2" charset="-78"/>
            </a:rPr>
            <a:t>نرم‌افزار سفارشی</a:t>
          </a:r>
          <a:endParaRPr lang="fa-IR" baseline="0" dirty="0">
            <a:latin typeface="Times New Roman" pitchFamily="18" charset="0"/>
            <a:cs typeface="Nazanin" pitchFamily="2" charset="-78"/>
          </a:endParaRPr>
        </a:p>
      </dgm:t>
    </dgm:pt>
    <dgm:pt modelId="{0D4BCE72-C370-4171-A7FD-E2C868D5E09B}" type="parTrans" cxnId="{9EA391B0-D953-49E4-90AF-548778D94A02}">
      <dgm:prSet/>
      <dgm:spPr/>
      <dgm:t>
        <a:bodyPr/>
        <a:lstStyle/>
        <a:p>
          <a:pPr rtl="1"/>
          <a:endParaRPr lang="fa-IR" baseline="0">
            <a:latin typeface="Times New Roman" pitchFamily="18" charset="0"/>
            <a:cs typeface="Nazanin" pitchFamily="2" charset="-78"/>
          </a:endParaRPr>
        </a:p>
      </dgm:t>
    </dgm:pt>
    <dgm:pt modelId="{7A028378-92F9-4263-829F-9326F3C5E40B}" type="sibTrans" cxnId="{9EA391B0-D953-49E4-90AF-548778D94A02}">
      <dgm:prSet/>
      <dgm:spPr/>
      <dgm:t>
        <a:bodyPr/>
        <a:lstStyle/>
        <a:p>
          <a:pPr rtl="1"/>
          <a:endParaRPr lang="fa-IR" baseline="0">
            <a:latin typeface="Times New Roman" pitchFamily="18" charset="0"/>
            <a:cs typeface="Nazanin" pitchFamily="2" charset="-78"/>
          </a:endParaRPr>
        </a:p>
      </dgm:t>
    </dgm:pt>
    <dgm:pt modelId="{FA57E9B2-6FDC-4F4C-B13C-EF2CBC723237}">
      <dgm:prSet phldrT="[Text]"/>
      <dgm:spPr/>
      <dgm:t>
        <a:bodyPr/>
        <a:lstStyle/>
        <a:p>
          <a:pPr rtl="1"/>
          <a:r>
            <a:rPr lang="fa-IR" sz="1600" baseline="0" dirty="0" smtClean="0">
              <a:latin typeface="Times New Roman" pitchFamily="18" charset="0"/>
              <a:cs typeface="Nazanin" pitchFamily="2" charset="-78"/>
            </a:rPr>
            <a:t>با قيمت‌ها و مدل‌های تجاری متفاوت</a:t>
          </a:r>
          <a:endParaRPr lang="fa-IR" sz="1600" baseline="0" dirty="0">
            <a:latin typeface="Times New Roman" pitchFamily="18" charset="0"/>
            <a:cs typeface="Nazanin" pitchFamily="2" charset="-78"/>
          </a:endParaRPr>
        </a:p>
      </dgm:t>
    </dgm:pt>
    <dgm:pt modelId="{9A520FDA-5E7F-40C1-8DB5-83F8EDAE9993}" type="parTrans" cxnId="{551BD5C4-B27F-4019-89AC-7503E9652D2A}">
      <dgm:prSet/>
      <dgm:spPr/>
      <dgm:t>
        <a:bodyPr/>
        <a:lstStyle/>
        <a:p>
          <a:pPr rtl="1"/>
          <a:endParaRPr lang="fa-IR"/>
        </a:p>
      </dgm:t>
    </dgm:pt>
    <dgm:pt modelId="{520CA5C0-8129-4B17-8F75-5695BD4CD9C0}" type="sibTrans" cxnId="{551BD5C4-B27F-4019-89AC-7503E9652D2A}">
      <dgm:prSet/>
      <dgm:spPr/>
      <dgm:t>
        <a:bodyPr/>
        <a:lstStyle/>
        <a:p>
          <a:pPr rtl="1"/>
          <a:endParaRPr lang="fa-IR"/>
        </a:p>
      </dgm:t>
    </dgm:pt>
    <dgm:pt modelId="{EBF4E89F-9E75-45F5-8C72-4E9366338011}">
      <dgm:prSet phldrT="[Text]"/>
      <dgm:spPr/>
      <dgm:t>
        <a:bodyPr/>
        <a:lstStyle/>
        <a:p>
          <a:pPr rtl="1"/>
          <a:r>
            <a:rPr lang="fa-IR" sz="1600" baseline="0" dirty="0" smtClean="0">
              <a:latin typeface="Times New Roman" pitchFamily="18" charset="0"/>
              <a:cs typeface="Nazanin" pitchFamily="2" charset="-78"/>
            </a:rPr>
            <a:t>اشتراك سكوی توسعه نرم‌افزار به عنوان مجموعه‌ای از خدمات</a:t>
          </a:r>
          <a:endParaRPr lang="fa-IR" sz="1600" baseline="0" dirty="0">
            <a:latin typeface="Times New Roman" pitchFamily="18" charset="0"/>
            <a:cs typeface="Nazanin" pitchFamily="2" charset="-78"/>
          </a:endParaRPr>
        </a:p>
      </dgm:t>
    </dgm:pt>
    <dgm:pt modelId="{D9B918D5-1548-4E6D-926D-5CA57D3EB39C}" type="parTrans" cxnId="{FE1298B1-8253-460D-90C5-72C7782E8A30}">
      <dgm:prSet/>
      <dgm:spPr/>
      <dgm:t>
        <a:bodyPr/>
        <a:lstStyle/>
        <a:p>
          <a:pPr rtl="1"/>
          <a:endParaRPr lang="fa-IR"/>
        </a:p>
      </dgm:t>
    </dgm:pt>
    <dgm:pt modelId="{C5316682-8B34-49F0-B2BD-B61DFB57C4B6}" type="sibTrans" cxnId="{FE1298B1-8253-460D-90C5-72C7782E8A30}">
      <dgm:prSet/>
      <dgm:spPr/>
      <dgm:t>
        <a:bodyPr/>
        <a:lstStyle/>
        <a:p>
          <a:pPr rtl="1"/>
          <a:endParaRPr lang="fa-IR"/>
        </a:p>
      </dgm:t>
    </dgm:pt>
    <dgm:pt modelId="{FB4E19B9-1628-4781-AC5B-DA6123C540C4}">
      <dgm:prSet phldrT="[Text]" custT="1"/>
      <dgm:spPr/>
      <dgm:t>
        <a:bodyPr/>
        <a:lstStyle/>
        <a:p>
          <a:pPr rtl="1"/>
          <a:r>
            <a:rPr lang="en-US" sz="1600" b="1" baseline="0" dirty="0" smtClean="0">
              <a:latin typeface="Times New Roman" pitchFamily="18" charset="0"/>
              <a:cs typeface="Nazanin" pitchFamily="2" charset="-78"/>
            </a:rPr>
            <a:t>Infrastructure as a Service</a:t>
          </a:r>
          <a:r>
            <a:rPr lang="fa-IR" sz="1600" b="1" baseline="0" dirty="0" smtClean="0">
              <a:latin typeface="Times New Roman" pitchFamily="18" charset="0"/>
              <a:cs typeface="Nazanin" pitchFamily="2" charset="-78"/>
            </a:rPr>
            <a:t>   </a:t>
          </a:r>
          <a:r>
            <a:rPr lang="ar-SA" sz="1600" dirty="0" smtClean="0"/>
            <a:t>زیرساخت به عنوان سرویس </a:t>
          </a:r>
          <a:r>
            <a:rPr lang="ar-SA" sz="1400" dirty="0" smtClean="0"/>
            <a:t>(</a:t>
          </a:r>
          <a:r>
            <a:rPr lang="en-US" sz="1400" dirty="0" err="1" smtClean="0">
              <a:latin typeface="Times New Roman" pitchFamily="18" charset="0"/>
              <a:cs typeface="Times New Roman" pitchFamily="18" charset="0"/>
            </a:rPr>
            <a:t>IaaS</a:t>
          </a:r>
          <a:r>
            <a:rPr lang="ar-SA" sz="1400" dirty="0" smtClean="0"/>
            <a:t>)</a:t>
          </a:r>
          <a:endParaRPr lang="fa-IR" sz="1400" b="1" baseline="0" dirty="0">
            <a:latin typeface="Times New Roman" pitchFamily="18" charset="0"/>
            <a:cs typeface="Nazanin" pitchFamily="2" charset="-78"/>
          </a:endParaRPr>
        </a:p>
      </dgm:t>
    </dgm:pt>
    <dgm:pt modelId="{EF5965AE-B433-4C91-98F9-CD807EB4D17A}" type="parTrans" cxnId="{0AECE816-7DBB-40F2-AA85-63CAEDE5E8FB}">
      <dgm:prSet/>
      <dgm:spPr/>
      <dgm:t>
        <a:bodyPr/>
        <a:lstStyle/>
        <a:p>
          <a:pPr rtl="1"/>
          <a:endParaRPr lang="fa-IR"/>
        </a:p>
      </dgm:t>
    </dgm:pt>
    <dgm:pt modelId="{9D5B739C-E0A4-4347-AA70-3EE5C58AECAA}" type="sibTrans" cxnId="{0AECE816-7DBB-40F2-AA85-63CAEDE5E8FB}">
      <dgm:prSet/>
      <dgm:spPr/>
      <dgm:t>
        <a:bodyPr/>
        <a:lstStyle/>
        <a:p>
          <a:pPr rtl="1"/>
          <a:endParaRPr lang="fa-IR"/>
        </a:p>
      </dgm:t>
    </dgm:pt>
    <dgm:pt modelId="{3E7F9D6C-51E8-4E54-B36F-4F1E2933575B}">
      <dgm:prSet phldrT="[Text]"/>
      <dgm:spPr/>
      <dgm:t>
        <a:bodyPr/>
        <a:lstStyle/>
        <a:p>
          <a:pPr rtl="1"/>
          <a:r>
            <a:rPr lang="fa-IR" sz="1600" baseline="0" dirty="0" smtClean="0">
              <a:latin typeface="Times New Roman" pitchFamily="18" charset="0"/>
              <a:cs typeface="Nazanin" pitchFamily="2" charset="-78"/>
            </a:rPr>
            <a:t>اشتراك در زيرساخت‌های فن‌آوری اطلاعات به عنوان مجموعه‌ای از خدمات</a:t>
          </a:r>
          <a:endParaRPr lang="fa-IR" sz="1600" baseline="0" dirty="0">
            <a:latin typeface="Times New Roman" pitchFamily="18" charset="0"/>
            <a:cs typeface="Nazanin" pitchFamily="2" charset="-78"/>
          </a:endParaRPr>
        </a:p>
      </dgm:t>
    </dgm:pt>
    <dgm:pt modelId="{0718B65C-9D7B-4B42-A7A4-5B3585911C44}" type="parTrans" cxnId="{C7EF6C70-90AD-4011-91CE-B0650977D37A}">
      <dgm:prSet/>
      <dgm:spPr/>
      <dgm:t>
        <a:bodyPr/>
        <a:lstStyle/>
        <a:p>
          <a:pPr rtl="1"/>
          <a:endParaRPr lang="fa-IR"/>
        </a:p>
      </dgm:t>
    </dgm:pt>
    <dgm:pt modelId="{1996D502-840A-44F8-BC95-6B24E5FE277C}" type="sibTrans" cxnId="{C7EF6C70-90AD-4011-91CE-B0650977D37A}">
      <dgm:prSet/>
      <dgm:spPr/>
      <dgm:t>
        <a:bodyPr/>
        <a:lstStyle/>
        <a:p>
          <a:pPr rtl="1"/>
          <a:endParaRPr lang="fa-IR"/>
        </a:p>
      </dgm:t>
    </dgm:pt>
    <dgm:pt modelId="{77446F50-B691-4537-BC36-021C50468F2D}" type="pres">
      <dgm:prSet presAssocID="{99443C93-881B-46B5-849E-6A643BC9F367}" presName="linearFlow" presStyleCnt="0">
        <dgm:presLayoutVars>
          <dgm:dir/>
          <dgm:animLvl val="lvl"/>
          <dgm:resizeHandles val="exact"/>
        </dgm:presLayoutVars>
      </dgm:prSet>
      <dgm:spPr/>
      <dgm:t>
        <a:bodyPr/>
        <a:lstStyle/>
        <a:p>
          <a:pPr rtl="1"/>
          <a:endParaRPr lang="fa-IR"/>
        </a:p>
      </dgm:t>
    </dgm:pt>
    <dgm:pt modelId="{34021E75-7BDC-4635-AF00-5CC77E0B141D}" type="pres">
      <dgm:prSet presAssocID="{7DCA3186-92B7-4E06-84C0-2B79E1F1D160}" presName="composite" presStyleCnt="0"/>
      <dgm:spPr/>
      <dgm:t>
        <a:bodyPr/>
        <a:lstStyle/>
        <a:p>
          <a:pPr rtl="1"/>
          <a:endParaRPr lang="fa-IR"/>
        </a:p>
      </dgm:t>
    </dgm:pt>
    <dgm:pt modelId="{40DEEDD5-BD03-4098-9938-50714522CFE6}" type="pres">
      <dgm:prSet presAssocID="{7DCA3186-92B7-4E06-84C0-2B79E1F1D160}" presName="parentText" presStyleLbl="alignNode1" presStyleIdx="0" presStyleCnt="4">
        <dgm:presLayoutVars>
          <dgm:chMax val="1"/>
          <dgm:bulletEnabled val="1"/>
        </dgm:presLayoutVars>
      </dgm:prSet>
      <dgm:spPr/>
      <dgm:t>
        <a:bodyPr/>
        <a:lstStyle/>
        <a:p>
          <a:pPr rtl="1"/>
          <a:endParaRPr lang="fa-IR"/>
        </a:p>
      </dgm:t>
    </dgm:pt>
    <dgm:pt modelId="{DBCE8DEA-E38B-430E-8349-98DD381EC071}" type="pres">
      <dgm:prSet presAssocID="{7DCA3186-92B7-4E06-84C0-2B79E1F1D160}" presName="descendantText" presStyleLbl="alignAcc1" presStyleIdx="0" presStyleCnt="4" custLinFactNeighborX="5001" custLinFactNeighborY="-1550">
        <dgm:presLayoutVars>
          <dgm:bulletEnabled val="1"/>
        </dgm:presLayoutVars>
      </dgm:prSet>
      <dgm:spPr/>
      <dgm:t>
        <a:bodyPr/>
        <a:lstStyle/>
        <a:p>
          <a:pPr rtl="1"/>
          <a:endParaRPr lang="fa-IR"/>
        </a:p>
      </dgm:t>
    </dgm:pt>
    <dgm:pt modelId="{A6EC9B71-A337-4736-B4CB-286D63F0F8B4}" type="pres">
      <dgm:prSet presAssocID="{E3725D7E-4C15-478A-A5DF-13792BD19A7D}" presName="sp" presStyleCnt="0"/>
      <dgm:spPr/>
      <dgm:t>
        <a:bodyPr/>
        <a:lstStyle/>
        <a:p>
          <a:pPr rtl="1"/>
          <a:endParaRPr lang="fa-IR"/>
        </a:p>
      </dgm:t>
    </dgm:pt>
    <dgm:pt modelId="{AFCA5380-4DE0-484A-8893-5D7B3F262BBF}" type="pres">
      <dgm:prSet presAssocID="{A041A95F-E32B-4673-9128-564B9FC06B41}" presName="composite" presStyleCnt="0"/>
      <dgm:spPr/>
      <dgm:t>
        <a:bodyPr/>
        <a:lstStyle/>
        <a:p>
          <a:pPr rtl="1"/>
          <a:endParaRPr lang="fa-IR"/>
        </a:p>
      </dgm:t>
    </dgm:pt>
    <dgm:pt modelId="{EC05076A-16D4-425B-B5CC-5376F86BA5D8}" type="pres">
      <dgm:prSet presAssocID="{A041A95F-E32B-4673-9128-564B9FC06B41}" presName="parentText" presStyleLbl="alignNode1" presStyleIdx="1" presStyleCnt="4">
        <dgm:presLayoutVars>
          <dgm:chMax val="1"/>
          <dgm:bulletEnabled val="1"/>
        </dgm:presLayoutVars>
      </dgm:prSet>
      <dgm:spPr/>
      <dgm:t>
        <a:bodyPr/>
        <a:lstStyle/>
        <a:p>
          <a:pPr rtl="1"/>
          <a:endParaRPr lang="fa-IR"/>
        </a:p>
      </dgm:t>
    </dgm:pt>
    <dgm:pt modelId="{6A2F553E-40A4-45EC-BDEE-8E779EB0C63A}" type="pres">
      <dgm:prSet presAssocID="{A041A95F-E32B-4673-9128-564B9FC06B41}" presName="descendantText" presStyleLbl="alignAcc1" presStyleIdx="1" presStyleCnt="4">
        <dgm:presLayoutVars>
          <dgm:bulletEnabled val="1"/>
        </dgm:presLayoutVars>
      </dgm:prSet>
      <dgm:spPr/>
      <dgm:t>
        <a:bodyPr/>
        <a:lstStyle/>
        <a:p>
          <a:pPr rtl="1"/>
          <a:endParaRPr lang="fa-IR"/>
        </a:p>
      </dgm:t>
    </dgm:pt>
    <dgm:pt modelId="{9DA762A4-D24E-4721-A600-3FFB13C6176D}" type="pres">
      <dgm:prSet presAssocID="{F29AE8BD-F72B-4949-B4D3-D14BD49E6D3D}" presName="sp" presStyleCnt="0"/>
      <dgm:spPr/>
      <dgm:t>
        <a:bodyPr/>
        <a:lstStyle/>
        <a:p>
          <a:pPr rtl="1"/>
          <a:endParaRPr lang="fa-IR"/>
        </a:p>
      </dgm:t>
    </dgm:pt>
    <dgm:pt modelId="{10A720E7-44D1-4733-BE2F-EB7D0AF1821A}" type="pres">
      <dgm:prSet presAssocID="{51590756-BE6D-440A-B7ED-4D46EABFA085}" presName="composite" presStyleCnt="0"/>
      <dgm:spPr/>
      <dgm:t>
        <a:bodyPr/>
        <a:lstStyle/>
        <a:p>
          <a:pPr rtl="1"/>
          <a:endParaRPr lang="fa-IR"/>
        </a:p>
      </dgm:t>
    </dgm:pt>
    <dgm:pt modelId="{E4674F35-2D18-4DD7-AACC-B7F9F32CD70E}" type="pres">
      <dgm:prSet presAssocID="{51590756-BE6D-440A-B7ED-4D46EABFA085}" presName="parentText" presStyleLbl="alignNode1" presStyleIdx="2" presStyleCnt="4">
        <dgm:presLayoutVars>
          <dgm:chMax val="1"/>
          <dgm:bulletEnabled val="1"/>
        </dgm:presLayoutVars>
      </dgm:prSet>
      <dgm:spPr/>
      <dgm:t>
        <a:bodyPr/>
        <a:lstStyle/>
        <a:p>
          <a:pPr rtl="1"/>
          <a:endParaRPr lang="fa-IR"/>
        </a:p>
      </dgm:t>
    </dgm:pt>
    <dgm:pt modelId="{66409788-8D99-4B3A-9901-F0AD2AA5A597}" type="pres">
      <dgm:prSet presAssocID="{51590756-BE6D-440A-B7ED-4D46EABFA085}" presName="descendantText" presStyleLbl="alignAcc1" presStyleIdx="2" presStyleCnt="4">
        <dgm:presLayoutVars>
          <dgm:bulletEnabled val="1"/>
        </dgm:presLayoutVars>
      </dgm:prSet>
      <dgm:spPr/>
      <dgm:t>
        <a:bodyPr/>
        <a:lstStyle/>
        <a:p>
          <a:pPr rtl="1"/>
          <a:endParaRPr lang="fa-IR"/>
        </a:p>
      </dgm:t>
    </dgm:pt>
    <dgm:pt modelId="{CE2352AB-2D14-457D-96D2-98E8AB4DDAB2}" type="pres">
      <dgm:prSet presAssocID="{C4B01618-6FC1-463A-906E-39EDA711EB2D}" presName="sp" presStyleCnt="0"/>
      <dgm:spPr/>
      <dgm:t>
        <a:bodyPr/>
        <a:lstStyle/>
        <a:p>
          <a:pPr rtl="1"/>
          <a:endParaRPr lang="fa-IR"/>
        </a:p>
      </dgm:t>
    </dgm:pt>
    <dgm:pt modelId="{85B898CC-37F3-431C-98D3-E5D4CC76175F}" type="pres">
      <dgm:prSet presAssocID="{9C259FF7-C847-408D-9B33-E261731BBD1A}" presName="composite" presStyleCnt="0"/>
      <dgm:spPr/>
      <dgm:t>
        <a:bodyPr/>
        <a:lstStyle/>
        <a:p>
          <a:pPr rtl="1"/>
          <a:endParaRPr lang="fa-IR"/>
        </a:p>
      </dgm:t>
    </dgm:pt>
    <dgm:pt modelId="{2400921F-B000-491D-9315-DA70C331A619}" type="pres">
      <dgm:prSet presAssocID="{9C259FF7-C847-408D-9B33-E261731BBD1A}" presName="parentText" presStyleLbl="alignNode1" presStyleIdx="3" presStyleCnt="4">
        <dgm:presLayoutVars>
          <dgm:chMax val="1"/>
          <dgm:bulletEnabled val="1"/>
        </dgm:presLayoutVars>
      </dgm:prSet>
      <dgm:spPr/>
      <dgm:t>
        <a:bodyPr/>
        <a:lstStyle/>
        <a:p>
          <a:pPr rtl="1"/>
          <a:endParaRPr lang="fa-IR"/>
        </a:p>
      </dgm:t>
    </dgm:pt>
    <dgm:pt modelId="{1C6F743F-F429-428C-A055-7F7BC1221176}" type="pres">
      <dgm:prSet presAssocID="{9C259FF7-C847-408D-9B33-E261731BBD1A}" presName="descendantText" presStyleLbl="alignAcc1" presStyleIdx="3" presStyleCnt="4">
        <dgm:presLayoutVars>
          <dgm:bulletEnabled val="1"/>
        </dgm:presLayoutVars>
      </dgm:prSet>
      <dgm:spPr/>
      <dgm:t>
        <a:bodyPr/>
        <a:lstStyle/>
        <a:p>
          <a:pPr rtl="1"/>
          <a:endParaRPr lang="fa-IR"/>
        </a:p>
      </dgm:t>
    </dgm:pt>
  </dgm:ptLst>
  <dgm:cxnLst>
    <dgm:cxn modelId="{21AAB040-CCFE-42BD-B6FA-68FE422627C7}" type="presOf" srcId="{3E7F9D6C-51E8-4E54-B36F-4F1E2933575B}" destId="{1C6F743F-F429-428C-A055-7F7BC1221176}" srcOrd="0" destOrd="1" presId="urn:microsoft.com/office/officeart/2005/8/layout/chevron2"/>
    <dgm:cxn modelId="{775C6FA8-8837-4FB3-A69E-C45DAB5E7B30}" srcId="{99443C93-881B-46B5-849E-6A643BC9F367}" destId="{7DCA3186-92B7-4E06-84C0-2B79E1F1D160}" srcOrd="0" destOrd="0" parTransId="{69EFDBEB-ABF9-4334-9883-89CE79D6434F}" sibTransId="{E3725D7E-4C15-478A-A5DF-13792BD19A7D}"/>
    <dgm:cxn modelId="{C90002D1-F5C2-43F0-907F-4CEFD536CEE2}" type="presOf" srcId="{EBF4E89F-9E75-45F5-8C72-4E9366338011}" destId="{66409788-8D99-4B3A-9901-F0AD2AA5A597}" srcOrd="0" destOrd="1" presId="urn:microsoft.com/office/officeart/2005/8/layout/chevron2"/>
    <dgm:cxn modelId="{CAB556C6-95BA-4A52-B1C6-A08D7208AC44}" srcId="{7DCA3186-92B7-4E06-84C0-2B79E1F1D160}" destId="{96C29C59-111B-4CF0-83FE-FE3D29645835}" srcOrd="2" destOrd="0" parTransId="{41650125-693E-4314-BFBC-BD9C25801A78}" sibTransId="{5B210FC1-5E60-4CF3-89A1-D393963EE7F3}"/>
    <dgm:cxn modelId="{AE6892CE-46A6-43AA-B6B3-05AF037CF68F}" type="presOf" srcId="{790F1E42-1146-40A3-AD16-BF0326AC1CC3}" destId="{DBCE8DEA-E38B-430E-8349-98DD381EC071}" srcOrd="0" destOrd="0" presId="urn:microsoft.com/office/officeart/2005/8/layout/chevron2"/>
    <dgm:cxn modelId="{6BB63424-56CE-4F83-935A-7FA0AB7CF0AC}" srcId="{7DCA3186-92B7-4E06-84C0-2B79E1F1D160}" destId="{790F1E42-1146-40A3-AD16-BF0326AC1CC3}" srcOrd="0" destOrd="0" parTransId="{C849F243-686E-4953-96ED-1AB342DC9904}" sibTransId="{301D233C-3411-453B-BBD9-E574EE7B8A5E}"/>
    <dgm:cxn modelId="{6550E388-C2F4-4715-BFE2-B23B167C4EC9}" type="presOf" srcId="{51590756-BE6D-440A-B7ED-4D46EABFA085}" destId="{E4674F35-2D18-4DD7-AACC-B7F9F32CD70E}" srcOrd="0" destOrd="0" presId="urn:microsoft.com/office/officeart/2005/8/layout/chevron2"/>
    <dgm:cxn modelId="{E5CD2B0F-5D6F-4857-A4D1-5D6C23075002}" srcId="{51590756-BE6D-440A-B7ED-4D46EABFA085}" destId="{DFE5F792-7D5A-40CC-BDA8-1E55734F1F84}" srcOrd="0" destOrd="0" parTransId="{61BF4ED3-6026-488F-96F3-64632D1B05FD}" sibTransId="{7CFF02B9-6F3F-40A9-9CAA-50DB45A0D8BC}"/>
    <dgm:cxn modelId="{42D6CBCF-67C1-466D-84B6-0E326FA33B8C}" type="presOf" srcId="{A041A95F-E32B-4673-9128-564B9FC06B41}" destId="{EC05076A-16D4-425B-B5CC-5376F86BA5D8}" srcOrd="0" destOrd="0" presId="urn:microsoft.com/office/officeart/2005/8/layout/chevron2"/>
    <dgm:cxn modelId="{839BA881-E1DE-4D55-8893-FF46DAF98CEA}" type="presOf" srcId="{2883BC7A-167B-498C-BDC6-AF32802AEB89}" destId="{6A2F553E-40A4-45EC-BDEE-8E779EB0C63A}" srcOrd="0" destOrd="1" presId="urn:microsoft.com/office/officeart/2005/8/layout/chevron2"/>
    <dgm:cxn modelId="{5F1556FB-FEA9-418F-8FEE-B5B0F355614D}" type="presOf" srcId="{DFE5F792-7D5A-40CC-BDA8-1E55734F1F84}" destId="{66409788-8D99-4B3A-9901-F0AD2AA5A597}" srcOrd="0" destOrd="0" presId="urn:microsoft.com/office/officeart/2005/8/layout/chevron2"/>
    <dgm:cxn modelId="{38EC3DA7-4F36-452F-9B29-75D7868F366F}" srcId="{A041A95F-E32B-4673-9128-564B9FC06B41}" destId="{2883BC7A-167B-498C-BDC6-AF32802AEB89}" srcOrd="1" destOrd="0" parTransId="{587ABDEA-BFA6-4E84-BE25-1C60C978FF83}" sibTransId="{072D9411-10F9-4FF6-87DB-06B71378D834}"/>
    <dgm:cxn modelId="{FE1298B1-8253-460D-90C5-72C7782E8A30}" srcId="{51590756-BE6D-440A-B7ED-4D46EABFA085}" destId="{EBF4E89F-9E75-45F5-8C72-4E9366338011}" srcOrd="1" destOrd="0" parTransId="{D9B918D5-1548-4E6D-926D-5CA57D3EB39C}" sibTransId="{C5316682-8B34-49F0-B2BD-B61DFB57C4B6}"/>
    <dgm:cxn modelId="{EF8AECA5-0BD9-466F-A37A-4D8F9B993071}" type="presOf" srcId="{96C29C59-111B-4CF0-83FE-FE3D29645835}" destId="{DBCE8DEA-E38B-430E-8349-98DD381EC071}" srcOrd="0" destOrd="2" presId="urn:microsoft.com/office/officeart/2005/8/layout/chevron2"/>
    <dgm:cxn modelId="{C257E44F-EA9F-42BC-A538-6B0E461BC534}" type="presOf" srcId="{DE08FE95-17E5-4F49-86A9-8BAE903C2C3B}" destId="{6A2F553E-40A4-45EC-BDEE-8E779EB0C63A}" srcOrd="0" destOrd="0" presId="urn:microsoft.com/office/officeart/2005/8/layout/chevron2"/>
    <dgm:cxn modelId="{6DB956EC-636A-4AB9-A134-C7F90C66F65D}" srcId="{A041A95F-E32B-4673-9128-564B9FC06B41}" destId="{DE08FE95-17E5-4F49-86A9-8BAE903C2C3B}" srcOrd="0" destOrd="0" parTransId="{48045F65-6736-4A7A-98FC-4E8D3290F2B5}" sibTransId="{C97A9805-20B6-4CEE-B595-85E735C5CA00}"/>
    <dgm:cxn modelId="{0AECE816-7DBB-40F2-AA85-63CAEDE5E8FB}" srcId="{9C259FF7-C847-408D-9B33-E261731BBD1A}" destId="{FB4E19B9-1628-4781-AC5B-DA6123C540C4}" srcOrd="0" destOrd="0" parTransId="{EF5965AE-B433-4C91-98F9-CD807EB4D17A}" sibTransId="{9D5B739C-E0A4-4347-AA70-3EE5C58AECAA}"/>
    <dgm:cxn modelId="{F92C7DE8-1FDB-4AF5-A21D-5F3F320B191D}" srcId="{99443C93-881B-46B5-849E-6A643BC9F367}" destId="{A041A95F-E32B-4673-9128-564B9FC06B41}" srcOrd="1" destOrd="0" parTransId="{2333C2F3-47BF-4ED6-98CA-244E7A4BA1F5}" sibTransId="{F29AE8BD-F72B-4949-B4D3-D14BD49E6D3D}"/>
    <dgm:cxn modelId="{C7EF6C70-90AD-4011-91CE-B0650977D37A}" srcId="{9C259FF7-C847-408D-9B33-E261731BBD1A}" destId="{3E7F9D6C-51E8-4E54-B36F-4F1E2933575B}" srcOrd="1" destOrd="0" parTransId="{0718B65C-9D7B-4B42-A7A4-5B3585911C44}" sibTransId="{1996D502-840A-44F8-BC95-6B24E5FE277C}"/>
    <dgm:cxn modelId="{74EC3FB8-DC10-40B9-B562-C1E72F5CCBF2}" type="presOf" srcId="{7DCA3186-92B7-4E06-84C0-2B79E1F1D160}" destId="{40DEEDD5-BD03-4098-9938-50714522CFE6}" srcOrd="0" destOrd="0" presId="urn:microsoft.com/office/officeart/2005/8/layout/chevron2"/>
    <dgm:cxn modelId="{18F56EF6-5C73-44AD-ABE6-D4493CB15114}" type="presOf" srcId="{EF6C5336-5552-4E9E-9973-9B9DD88C5181}" destId="{DBCE8DEA-E38B-430E-8349-98DD381EC071}" srcOrd="0" destOrd="1" presId="urn:microsoft.com/office/officeart/2005/8/layout/chevron2"/>
    <dgm:cxn modelId="{551BD5C4-B27F-4019-89AC-7503E9652D2A}" srcId="{A041A95F-E32B-4673-9128-564B9FC06B41}" destId="{FA57E9B2-6FDC-4F4C-B13C-EF2CBC723237}" srcOrd="2" destOrd="0" parTransId="{9A520FDA-5E7F-40C1-8DB5-83F8EDAE9993}" sibTransId="{520CA5C0-8129-4B17-8F75-5695BD4CD9C0}"/>
    <dgm:cxn modelId="{76B475D4-D32F-49EE-9974-5D35CD141FC5}" type="presOf" srcId="{FB4E19B9-1628-4781-AC5B-DA6123C540C4}" destId="{1C6F743F-F429-428C-A055-7F7BC1221176}" srcOrd="0" destOrd="0" presId="urn:microsoft.com/office/officeart/2005/8/layout/chevron2"/>
    <dgm:cxn modelId="{173C15DC-E083-4273-B658-3FCD5E6B82F8}" srcId="{99443C93-881B-46B5-849E-6A643BC9F367}" destId="{51590756-BE6D-440A-B7ED-4D46EABFA085}" srcOrd="2" destOrd="0" parTransId="{B42F735E-5CC6-4EF4-A2F9-4FFD5FA1C9EE}" sibTransId="{C4B01618-6FC1-463A-906E-39EDA711EB2D}"/>
    <dgm:cxn modelId="{D68E650E-7EBF-474E-B27D-F3D091BFB352}" type="presOf" srcId="{99443C93-881B-46B5-849E-6A643BC9F367}" destId="{77446F50-B691-4537-BC36-021C50468F2D}" srcOrd="0" destOrd="0" presId="urn:microsoft.com/office/officeart/2005/8/layout/chevron2"/>
    <dgm:cxn modelId="{2A336350-14F4-476A-8FC8-A21DADCEEF69}" srcId="{99443C93-881B-46B5-849E-6A643BC9F367}" destId="{9C259FF7-C847-408D-9B33-E261731BBD1A}" srcOrd="3" destOrd="0" parTransId="{E789B9EA-CF2E-4C2C-9F2D-94B35C2674C1}" sibTransId="{8DE97D2C-C0B0-4B0C-9F72-2C80F2AE7EA3}"/>
    <dgm:cxn modelId="{9EA391B0-D953-49E4-90AF-548778D94A02}" srcId="{7DCA3186-92B7-4E06-84C0-2B79E1F1D160}" destId="{EF6C5336-5552-4E9E-9973-9B9DD88C5181}" srcOrd="1" destOrd="0" parTransId="{0D4BCE72-C370-4171-A7FD-E2C868D5E09B}" sibTransId="{7A028378-92F9-4263-829F-9326F3C5E40B}"/>
    <dgm:cxn modelId="{0897900F-7A97-4D56-9C53-18A518F0EFAC}" type="presOf" srcId="{9C259FF7-C847-408D-9B33-E261731BBD1A}" destId="{2400921F-B000-491D-9315-DA70C331A619}" srcOrd="0" destOrd="0" presId="urn:microsoft.com/office/officeart/2005/8/layout/chevron2"/>
    <dgm:cxn modelId="{0F2A9016-6307-43FE-BE2B-E46800DFB851}" type="presOf" srcId="{FA57E9B2-6FDC-4F4C-B13C-EF2CBC723237}" destId="{6A2F553E-40A4-45EC-BDEE-8E779EB0C63A}" srcOrd="0" destOrd="2" presId="urn:microsoft.com/office/officeart/2005/8/layout/chevron2"/>
    <dgm:cxn modelId="{6BB3E6E7-8767-4067-9E52-E59DEAA3B587}" type="presParOf" srcId="{77446F50-B691-4537-BC36-021C50468F2D}" destId="{34021E75-7BDC-4635-AF00-5CC77E0B141D}" srcOrd="0" destOrd="0" presId="urn:microsoft.com/office/officeart/2005/8/layout/chevron2"/>
    <dgm:cxn modelId="{EB7DF784-2FE0-45BF-ABCD-C14C0B7391E1}" type="presParOf" srcId="{34021E75-7BDC-4635-AF00-5CC77E0B141D}" destId="{40DEEDD5-BD03-4098-9938-50714522CFE6}" srcOrd="0" destOrd="0" presId="urn:microsoft.com/office/officeart/2005/8/layout/chevron2"/>
    <dgm:cxn modelId="{75C7E69F-E3F6-483E-9DF2-4BE3A26B3489}" type="presParOf" srcId="{34021E75-7BDC-4635-AF00-5CC77E0B141D}" destId="{DBCE8DEA-E38B-430E-8349-98DD381EC071}" srcOrd="1" destOrd="0" presId="urn:microsoft.com/office/officeart/2005/8/layout/chevron2"/>
    <dgm:cxn modelId="{F792D767-FC61-4A1D-B898-0B86CB92441C}" type="presParOf" srcId="{77446F50-B691-4537-BC36-021C50468F2D}" destId="{A6EC9B71-A337-4736-B4CB-286D63F0F8B4}" srcOrd="1" destOrd="0" presId="urn:microsoft.com/office/officeart/2005/8/layout/chevron2"/>
    <dgm:cxn modelId="{089E2110-6768-46EB-9595-FE74885785E0}" type="presParOf" srcId="{77446F50-B691-4537-BC36-021C50468F2D}" destId="{AFCA5380-4DE0-484A-8893-5D7B3F262BBF}" srcOrd="2" destOrd="0" presId="urn:microsoft.com/office/officeart/2005/8/layout/chevron2"/>
    <dgm:cxn modelId="{CE4242D6-3EAF-4BF8-8C2E-8235BA73F19F}" type="presParOf" srcId="{AFCA5380-4DE0-484A-8893-5D7B3F262BBF}" destId="{EC05076A-16D4-425B-B5CC-5376F86BA5D8}" srcOrd="0" destOrd="0" presId="urn:microsoft.com/office/officeart/2005/8/layout/chevron2"/>
    <dgm:cxn modelId="{E43DECFB-FEFC-459F-8B86-C6E88B99D6B8}" type="presParOf" srcId="{AFCA5380-4DE0-484A-8893-5D7B3F262BBF}" destId="{6A2F553E-40A4-45EC-BDEE-8E779EB0C63A}" srcOrd="1" destOrd="0" presId="urn:microsoft.com/office/officeart/2005/8/layout/chevron2"/>
    <dgm:cxn modelId="{91FFAE76-4DC0-48B6-8AF2-561755CCF841}" type="presParOf" srcId="{77446F50-B691-4537-BC36-021C50468F2D}" destId="{9DA762A4-D24E-4721-A600-3FFB13C6176D}" srcOrd="3" destOrd="0" presId="urn:microsoft.com/office/officeart/2005/8/layout/chevron2"/>
    <dgm:cxn modelId="{62621CC2-5694-4EFC-A01E-1564B3BECF5A}" type="presParOf" srcId="{77446F50-B691-4537-BC36-021C50468F2D}" destId="{10A720E7-44D1-4733-BE2F-EB7D0AF1821A}" srcOrd="4" destOrd="0" presId="urn:microsoft.com/office/officeart/2005/8/layout/chevron2"/>
    <dgm:cxn modelId="{BED1FE70-9709-4921-B97B-49249A151973}" type="presParOf" srcId="{10A720E7-44D1-4733-BE2F-EB7D0AF1821A}" destId="{E4674F35-2D18-4DD7-AACC-B7F9F32CD70E}" srcOrd="0" destOrd="0" presId="urn:microsoft.com/office/officeart/2005/8/layout/chevron2"/>
    <dgm:cxn modelId="{357BDC59-6ED3-4D6B-8CFC-52F1115A809B}" type="presParOf" srcId="{10A720E7-44D1-4733-BE2F-EB7D0AF1821A}" destId="{66409788-8D99-4B3A-9901-F0AD2AA5A597}" srcOrd="1" destOrd="0" presId="urn:microsoft.com/office/officeart/2005/8/layout/chevron2"/>
    <dgm:cxn modelId="{004F86C6-E437-431F-96CE-8D5208B9E247}" type="presParOf" srcId="{77446F50-B691-4537-BC36-021C50468F2D}" destId="{CE2352AB-2D14-457D-96D2-98E8AB4DDAB2}" srcOrd="5" destOrd="0" presId="urn:microsoft.com/office/officeart/2005/8/layout/chevron2"/>
    <dgm:cxn modelId="{377502A8-97EE-4BC4-A3AF-6D4190616EBC}" type="presParOf" srcId="{77446F50-B691-4537-BC36-021C50468F2D}" destId="{85B898CC-37F3-431C-98D3-E5D4CC76175F}" srcOrd="6" destOrd="0" presId="urn:microsoft.com/office/officeart/2005/8/layout/chevron2"/>
    <dgm:cxn modelId="{83CFFEFC-BF17-49F3-9401-D1A6CAC4A33E}" type="presParOf" srcId="{85B898CC-37F3-431C-98D3-E5D4CC76175F}" destId="{2400921F-B000-491D-9315-DA70C331A619}" srcOrd="0" destOrd="0" presId="urn:microsoft.com/office/officeart/2005/8/layout/chevron2"/>
    <dgm:cxn modelId="{6570263E-3E32-4FA3-BF18-43CA12E89D67}" type="presParOf" srcId="{85B898CC-37F3-431C-98D3-E5D4CC76175F}" destId="{1C6F743F-F429-428C-A055-7F7BC1221176}"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DEEDD5-BD03-4098-9938-50714522CFE6}">
      <dsp:nvSpPr>
        <dsp:cNvPr id="0" name=""/>
        <dsp:cNvSpPr/>
      </dsp:nvSpPr>
      <dsp:spPr>
        <a:xfrm rot="5400000">
          <a:off x="-179244" y="182083"/>
          <a:ext cx="1194963" cy="836474"/>
        </a:xfrm>
        <a:prstGeom prst="chevron">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en-US" sz="1400" kern="1200" baseline="0" dirty="0" smtClean="0">
              <a:latin typeface="Times New Roman" pitchFamily="18" charset="0"/>
              <a:cs typeface="Nazanin" pitchFamily="2" charset="-78"/>
            </a:rPr>
            <a:t>Traditional</a:t>
          </a:r>
          <a:endParaRPr lang="fa-IR" sz="1400" kern="1200" baseline="0" dirty="0">
            <a:latin typeface="Times New Roman" pitchFamily="18" charset="0"/>
            <a:cs typeface="Nazanin" pitchFamily="2" charset="-78"/>
          </a:endParaRPr>
        </a:p>
      </dsp:txBody>
      <dsp:txXfrm rot="5400000">
        <a:off x="-179244" y="182083"/>
        <a:ext cx="1194963" cy="836474"/>
      </dsp:txXfrm>
    </dsp:sp>
    <dsp:sp modelId="{DBCE8DEA-E38B-430E-8349-98DD381EC071}">
      <dsp:nvSpPr>
        <dsp:cNvPr id="0" name=""/>
        <dsp:cNvSpPr/>
      </dsp:nvSpPr>
      <dsp:spPr>
        <a:xfrm rot="5400000">
          <a:off x="3154074" y="-2317599"/>
          <a:ext cx="776726" cy="5411925"/>
        </a:xfrm>
        <a:prstGeom prst="round2SameRect">
          <a:avLst/>
        </a:prstGeom>
        <a:solidFill>
          <a:schemeClr val="lt1">
            <a:alpha val="90000"/>
            <a:hueOff val="0"/>
            <a:satOff val="0"/>
            <a:lumOff val="0"/>
            <a:alphaOff val="0"/>
          </a:schemeClr>
        </a:soli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r" defTabSz="533400" rtl="1">
            <a:lnSpc>
              <a:spcPct val="90000"/>
            </a:lnSpc>
            <a:spcBef>
              <a:spcPct val="0"/>
            </a:spcBef>
            <a:spcAft>
              <a:spcPct val="15000"/>
            </a:spcAft>
            <a:buChar char="••"/>
          </a:pPr>
          <a:r>
            <a:rPr lang="fa-IR" sz="1200" kern="1200" baseline="0" dirty="0" smtClean="0">
              <a:latin typeface="Times New Roman" pitchFamily="18" charset="0"/>
              <a:cs typeface="Nazanin" pitchFamily="2" charset="-78"/>
            </a:rPr>
            <a:t>بسته نرم‌افزاری</a:t>
          </a:r>
          <a:endParaRPr lang="fa-IR" sz="1200" kern="1200" baseline="0" dirty="0">
            <a:latin typeface="Times New Roman" pitchFamily="18" charset="0"/>
            <a:cs typeface="Nazanin" pitchFamily="2" charset="-78"/>
          </a:endParaRPr>
        </a:p>
        <a:p>
          <a:pPr marL="114300" lvl="1" indent="-114300" algn="r" defTabSz="533400" rtl="1">
            <a:lnSpc>
              <a:spcPct val="90000"/>
            </a:lnSpc>
            <a:spcBef>
              <a:spcPct val="0"/>
            </a:spcBef>
            <a:spcAft>
              <a:spcPct val="15000"/>
            </a:spcAft>
            <a:buChar char="••"/>
          </a:pPr>
          <a:r>
            <a:rPr lang="fa-IR" sz="1200" kern="1200" baseline="0" dirty="0" smtClean="0">
              <a:latin typeface="Times New Roman" pitchFamily="18" charset="0"/>
              <a:cs typeface="Nazanin" pitchFamily="2" charset="-78"/>
            </a:rPr>
            <a:t>نرم‌افزار سفارشی</a:t>
          </a:r>
          <a:endParaRPr lang="fa-IR" sz="1200" kern="1200" baseline="0" dirty="0">
            <a:latin typeface="Times New Roman" pitchFamily="18" charset="0"/>
            <a:cs typeface="Nazanin" pitchFamily="2" charset="-78"/>
          </a:endParaRPr>
        </a:p>
        <a:p>
          <a:pPr marL="114300" lvl="1" indent="-114300" algn="r" defTabSz="533400" rtl="1">
            <a:lnSpc>
              <a:spcPct val="90000"/>
            </a:lnSpc>
            <a:spcBef>
              <a:spcPct val="0"/>
            </a:spcBef>
            <a:spcAft>
              <a:spcPct val="15000"/>
            </a:spcAft>
            <a:buChar char="••"/>
          </a:pPr>
          <a:r>
            <a:rPr lang="fa-IR" sz="1200" kern="1200" baseline="0" dirty="0" smtClean="0">
              <a:latin typeface="Times New Roman" pitchFamily="18" charset="0"/>
              <a:cs typeface="Nazanin" pitchFamily="2" charset="-78"/>
            </a:rPr>
            <a:t>اجاره نرم‌افزار</a:t>
          </a:r>
          <a:endParaRPr lang="fa-IR" sz="1200" kern="1200" baseline="0" dirty="0">
            <a:latin typeface="Times New Roman" pitchFamily="18" charset="0"/>
            <a:cs typeface="Nazanin" pitchFamily="2" charset="-78"/>
          </a:endParaRPr>
        </a:p>
      </dsp:txBody>
      <dsp:txXfrm rot="5400000">
        <a:off x="3154074" y="-2317599"/>
        <a:ext cx="776726" cy="5411925"/>
      </dsp:txXfrm>
    </dsp:sp>
    <dsp:sp modelId="{EC05076A-16D4-425B-B5CC-5376F86BA5D8}">
      <dsp:nvSpPr>
        <dsp:cNvPr id="0" name=""/>
        <dsp:cNvSpPr/>
      </dsp:nvSpPr>
      <dsp:spPr>
        <a:xfrm rot="5400000">
          <a:off x="-179244" y="1229669"/>
          <a:ext cx="1194963" cy="836474"/>
        </a:xfrm>
        <a:prstGeom prst="chevron">
          <a:avLst/>
        </a:prstGeom>
        <a:gradFill rotWithShape="0">
          <a:gsLst>
            <a:gs pos="0">
              <a:schemeClr val="accent1">
                <a:shade val="80000"/>
                <a:hueOff val="102082"/>
                <a:satOff val="-1464"/>
                <a:lumOff val="8538"/>
                <a:alphaOff val="0"/>
                <a:shade val="51000"/>
                <a:satMod val="130000"/>
              </a:schemeClr>
            </a:gs>
            <a:gs pos="80000">
              <a:schemeClr val="accent1">
                <a:shade val="80000"/>
                <a:hueOff val="102082"/>
                <a:satOff val="-1464"/>
                <a:lumOff val="8538"/>
                <a:alphaOff val="0"/>
                <a:shade val="93000"/>
                <a:satMod val="130000"/>
              </a:schemeClr>
            </a:gs>
            <a:gs pos="100000">
              <a:schemeClr val="accent1">
                <a:shade val="80000"/>
                <a:hueOff val="102082"/>
                <a:satOff val="-1464"/>
                <a:lumOff val="8538"/>
                <a:alphaOff val="0"/>
                <a:shade val="94000"/>
                <a:satMod val="135000"/>
              </a:schemeClr>
            </a:gs>
          </a:gsLst>
          <a:lin ang="16200000" scaled="0"/>
        </a:gradFill>
        <a:ln w="9525" cap="flat" cmpd="sng" algn="ctr">
          <a:solidFill>
            <a:schemeClr val="accent1">
              <a:shade val="80000"/>
              <a:hueOff val="102082"/>
              <a:satOff val="-1464"/>
              <a:lumOff val="8538"/>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en-US" sz="1400" kern="1200" baseline="0" dirty="0" err="1" smtClean="0">
              <a:latin typeface="Times New Roman" pitchFamily="18" charset="0"/>
              <a:cs typeface="Nazanin" pitchFamily="2" charset="-78"/>
            </a:rPr>
            <a:t>SaaS</a:t>
          </a:r>
          <a:endParaRPr lang="fa-IR" sz="1400" kern="1200" baseline="0" dirty="0">
            <a:latin typeface="Times New Roman" pitchFamily="18" charset="0"/>
            <a:cs typeface="Nazanin" pitchFamily="2" charset="-78"/>
          </a:endParaRPr>
        </a:p>
      </dsp:txBody>
      <dsp:txXfrm rot="5400000">
        <a:off x="-179244" y="1229669"/>
        <a:ext cx="1194963" cy="836474"/>
      </dsp:txXfrm>
    </dsp:sp>
    <dsp:sp modelId="{6A2F553E-40A4-45EC-BDEE-8E779EB0C63A}">
      <dsp:nvSpPr>
        <dsp:cNvPr id="0" name=""/>
        <dsp:cNvSpPr/>
      </dsp:nvSpPr>
      <dsp:spPr>
        <a:xfrm rot="5400000">
          <a:off x="3154074" y="-1267174"/>
          <a:ext cx="776726" cy="5411925"/>
        </a:xfrm>
        <a:prstGeom prst="round2SameRect">
          <a:avLst/>
        </a:prstGeom>
        <a:solidFill>
          <a:schemeClr val="lt1">
            <a:alpha val="90000"/>
            <a:hueOff val="0"/>
            <a:satOff val="0"/>
            <a:lumOff val="0"/>
            <a:alphaOff val="0"/>
          </a:schemeClr>
        </a:solidFill>
        <a:ln w="9525" cap="flat" cmpd="sng" algn="ctr">
          <a:solidFill>
            <a:schemeClr val="accent1">
              <a:shade val="80000"/>
              <a:hueOff val="102082"/>
              <a:satOff val="-1464"/>
              <a:lumOff val="853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r" defTabSz="711200" rtl="1">
            <a:lnSpc>
              <a:spcPct val="90000"/>
            </a:lnSpc>
            <a:spcBef>
              <a:spcPct val="0"/>
            </a:spcBef>
            <a:spcAft>
              <a:spcPct val="15000"/>
            </a:spcAft>
            <a:buChar char="••"/>
          </a:pPr>
          <a:r>
            <a:rPr lang="en-US" sz="1600" b="1" kern="1200" baseline="0" dirty="0" smtClean="0">
              <a:latin typeface="Times New Roman" pitchFamily="18" charset="0"/>
              <a:cs typeface="+mn-cs"/>
            </a:rPr>
            <a:t>Software as a Service</a:t>
          </a:r>
          <a:r>
            <a:rPr lang="fa-IR" sz="1600" b="1" kern="1200" baseline="0" dirty="0" smtClean="0">
              <a:latin typeface="Times New Roman" pitchFamily="18" charset="0"/>
              <a:cs typeface="+mn-cs"/>
            </a:rPr>
            <a:t>  </a:t>
          </a:r>
          <a:r>
            <a:rPr lang="ar-SA" sz="1600" kern="1200" dirty="0" smtClean="0"/>
            <a:t>نرم</a:t>
          </a:r>
          <a:r>
            <a:rPr lang="fa-IR" sz="1600" kern="1200" dirty="0" smtClean="0"/>
            <a:t> </a:t>
          </a:r>
          <a:r>
            <a:rPr lang="ar-SA" sz="1600" kern="1200" dirty="0" smtClean="0"/>
            <a:t>افزار به عنوان سرویس </a:t>
          </a:r>
          <a:r>
            <a:rPr lang="ar-SA" sz="1400" kern="1200" dirty="0" smtClean="0"/>
            <a:t>(</a:t>
          </a:r>
          <a:r>
            <a:rPr lang="en-US" sz="1400" kern="1200" dirty="0" err="1" smtClean="0">
              <a:latin typeface="Times New Roman" pitchFamily="18" charset="0"/>
              <a:cs typeface="Times New Roman" pitchFamily="18" charset="0"/>
            </a:rPr>
            <a:t>SaaS</a:t>
          </a:r>
          <a:r>
            <a:rPr lang="ar-SA" sz="1400" kern="1200" dirty="0" smtClean="0"/>
            <a:t>)</a:t>
          </a:r>
          <a:endParaRPr lang="fa-IR" sz="1400" b="1" kern="1200" baseline="0" dirty="0">
            <a:latin typeface="Times New Roman" pitchFamily="18" charset="0"/>
            <a:cs typeface="+mn-cs"/>
          </a:endParaRPr>
        </a:p>
        <a:p>
          <a:pPr marL="171450" lvl="1" indent="-171450" algn="r" defTabSz="711200" rtl="1">
            <a:lnSpc>
              <a:spcPct val="90000"/>
            </a:lnSpc>
            <a:spcBef>
              <a:spcPct val="0"/>
            </a:spcBef>
            <a:spcAft>
              <a:spcPct val="15000"/>
            </a:spcAft>
            <a:buChar char="••"/>
          </a:pPr>
          <a:r>
            <a:rPr lang="fa-IR" sz="1600" kern="1200" baseline="0" dirty="0" smtClean="0">
              <a:latin typeface="Times New Roman" pitchFamily="18" charset="0"/>
              <a:cs typeface="Nazanin" pitchFamily="2" charset="-78"/>
            </a:rPr>
            <a:t>اشتراك خدمات نرم‌افزاری</a:t>
          </a:r>
          <a:endParaRPr lang="fa-IR" sz="1600" kern="1200" baseline="0" dirty="0">
            <a:latin typeface="Times New Roman" pitchFamily="18" charset="0"/>
            <a:cs typeface="Nazanin" pitchFamily="2" charset="-78"/>
          </a:endParaRPr>
        </a:p>
        <a:p>
          <a:pPr marL="171450" lvl="1" indent="-171450" algn="r" defTabSz="711200" rtl="1">
            <a:lnSpc>
              <a:spcPct val="90000"/>
            </a:lnSpc>
            <a:spcBef>
              <a:spcPct val="0"/>
            </a:spcBef>
            <a:spcAft>
              <a:spcPct val="15000"/>
            </a:spcAft>
            <a:buChar char="••"/>
          </a:pPr>
          <a:r>
            <a:rPr lang="fa-IR" sz="1600" kern="1200" baseline="0" dirty="0" smtClean="0">
              <a:latin typeface="Times New Roman" pitchFamily="18" charset="0"/>
              <a:cs typeface="Nazanin" pitchFamily="2" charset="-78"/>
            </a:rPr>
            <a:t>با قيمت‌ها و مدل‌های تجاری متفاوت</a:t>
          </a:r>
          <a:endParaRPr lang="fa-IR" sz="1600" kern="1200" baseline="0" dirty="0">
            <a:latin typeface="Times New Roman" pitchFamily="18" charset="0"/>
            <a:cs typeface="Nazanin" pitchFamily="2" charset="-78"/>
          </a:endParaRPr>
        </a:p>
      </dsp:txBody>
      <dsp:txXfrm rot="5400000">
        <a:off x="3154074" y="-1267174"/>
        <a:ext cx="776726" cy="5411925"/>
      </dsp:txXfrm>
    </dsp:sp>
    <dsp:sp modelId="{E4674F35-2D18-4DD7-AACC-B7F9F32CD70E}">
      <dsp:nvSpPr>
        <dsp:cNvPr id="0" name=""/>
        <dsp:cNvSpPr/>
      </dsp:nvSpPr>
      <dsp:spPr>
        <a:xfrm rot="5400000">
          <a:off x="-179244" y="2277255"/>
          <a:ext cx="1194963" cy="836474"/>
        </a:xfrm>
        <a:prstGeom prst="chevron">
          <a:avLst/>
        </a:prstGeom>
        <a:gradFill rotWithShape="0">
          <a:gsLst>
            <a:gs pos="0">
              <a:schemeClr val="accent1">
                <a:shade val="80000"/>
                <a:hueOff val="204164"/>
                <a:satOff val="-2928"/>
                <a:lumOff val="17077"/>
                <a:alphaOff val="0"/>
                <a:shade val="51000"/>
                <a:satMod val="130000"/>
              </a:schemeClr>
            </a:gs>
            <a:gs pos="80000">
              <a:schemeClr val="accent1">
                <a:shade val="80000"/>
                <a:hueOff val="204164"/>
                <a:satOff val="-2928"/>
                <a:lumOff val="17077"/>
                <a:alphaOff val="0"/>
                <a:shade val="93000"/>
                <a:satMod val="130000"/>
              </a:schemeClr>
            </a:gs>
            <a:gs pos="100000">
              <a:schemeClr val="accent1">
                <a:shade val="80000"/>
                <a:hueOff val="204164"/>
                <a:satOff val="-2928"/>
                <a:lumOff val="17077"/>
                <a:alphaOff val="0"/>
                <a:shade val="94000"/>
                <a:satMod val="135000"/>
              </a:schemeClr>
            </a:gs>
          </a:gsLst>
          <a:lin ang="16200000" scaled="0"/>
        </a:gradFill>
        <a:ln w="9525" cap="flat" cmpd="sng" algn="ctr">
          <a:solidFill>
            <a:schemeClr val="accent1">
              <a:shade val="80000"/>
              <a:hueOff val="204164"/>
              <a:satOff val="-2928"/>
              <a:lumOff val="17077"/>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US" sz="1400" kern="1200" baseline="0" dirty="0" err="1" smtClean="0">
              <a:latin typeface="Times New Roman" pitchFamily="18" charset="0"/>
              <a:cs typeface="Nazanin" pitchFamily="2" charset="-78"/>
            </a:rPr>
            <a:t>PaaS</a:t>
          </a:r>
          <a:endParaRPr lang="fa-IR" sz="1400" kern="1200" baseline="0" dirty="0">
            <a:latin typeface="Times New Roman" pitchFamily="18" charset="0"/>
            <a:cs typeface="Nazanin" pitchFamily="2" charset="-78"/>
          </a:endParaRPr>
        </a:p>
      </dsp:txBody>
      <dsp:txXfrm rot="5400000">
        <a:off x="-179244" y="2277255"/>
        <a:ext cx="1194963" cy="836474"/>
      </dsp:txXfrm>
    </dsp:sp>
    <dsp:sp modelId="{66409788-8D99-4B3A-9901-F0AD2AA5A597}">
      <dsp:nvSpPr>
        <dsp:cNvPr id="0" name=""/>
        <dsp:cNvSpPr/>
      </dsp:nvSpPr>
      <dsp:spPr>
        <a:xfrm rot="5400000">
          <a:off x="3154074" y="-219588"/>
          <a:ext cx="776726" cy="5411925"/>
        </a:xfrm>
        <a:prstGeom prst="round2SameRect">
          <a:avLst/>
        </a:prstGeom>
        <a:solidFill>
          <a:schemeClr val="lt1">
            <a:alpha val="90000"/>
            <a:hueOff val="0"/>
            <a:satOff val="0"/>
            <a:lumOff val="0"/>
            <a:alphaOff val="0"/>
          </a:schemeClr>
        </a:solidFill>
        <a:ln w="9525" cap="flat" cmpd="sng" algn="ctr">
          <a:solidFill>
            <a:schemeClr val="accent1">
              <a:shade val="80000"/>
              <a:hueOff val="204164"/>
              <a:satOff val="-2928"/>
              <a:lumOff val="1707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r" defTabSz="711200" rtl="1">
            <a:lnSpc>
              <a:spcPct val="90000"/>
            </a:lnSpc>
            <a:spcBef>
              <a:spcPct val="0"/>
            </a:spcBef>
            <a:spcAft>
              <a:spcPct val="15000"/>
            </a:spcAft>
            <a:buChar char="••"/>
          </a:pPr>
          <a:r>
            <a:rPr lang="en-US" sz="1600" b="1" kern="1200" baseline="0" dirty="0" smtClean="0">
              <a:latin typeface="Times New Roman" pitchFamily="18" charset="0"/>
              <a:cs typeface="+mn-cs"/>
            </a:rPr>
            <a:t>Platform as a Service</a:t>
          </a:r>
          <a:r>
            <a:rPr lang="fa-IR" sz="1600" b="1" kern="1200" baseline="0" dirty="0" smtClean="0">
              <a:latin typeface="Times New Roman" pitchFamily="18" charset="0"/>
              <a:cs typeface="+mn-cs"/>
            </a:rPr>
            <a:t>  </a:t>
          </a:r>
          <a:r>
            <a:rPr lang="ar-SA" sz="1600" kern="1200" dirty="0" smtClean="0"/>
            <a:t>پلتفرم به عنوان سرویس </a:t>
          </a:r>
          <a:r>
            <a:rPr lang="ar-SA" sz="1400" kern="1200" dirty="0" smtClean="0"/>
            <a:t>(</a:t>
          </a:r>
          <a:r>
            <a:rPr lang="en-US" sz="1400" kern="1200" dirty="0" err="1" smtClean="0">
              <a:latin typeface="Times New Roman" pitchFamily="18" charset="0"/>
              <a:cs typeface="Times New Roman" pitchFamily="18" charset="0"/>
            </a:rPr>
            <a:t>PaaS</a:t>
          </a:r>
          <a:r>
            <a:rPr lang="ar-SA" sz="1400" kern="1200" dirty="0" smtClean="0"/>
            <a:t>)</a:t>
          </a:r>
          <a:endParaRPr lang="fa-IR" sz="1400" b="1" kern="1200" baseline="0" dirty="0">
            <a:latin typeface="Times New Roman" pitchFamily="18" charset="0"/>
            <a:cs typeface="+mn-cs"/>
          </a:endParaRPr>
        </a:p>
        <a:p>
          <a:pPr marL="171450" lvl="1" indent="-171450" algn="r" defTabSz="711200" rtl="1">
            <a:lnSpc>
              <a:spcPct val="90000"/>
            </a:lnSpc>
            <a:spcBef>
              <a:spcPct val="0"/>
            </a:spcBef>
            <a:spcAft>
              <a:spcPct val="15000"/>
            </a:spcAft>
            <a:buChar char="••"/>
          </a:pPr>
          <a:r>
            <a:rPr lang="fa-IR" sz="1600" kern="1200" baseline="0" dirty="0" smtClean="0">
              <a:latin typeface="Times New Roman" pitchFamily="18" charset="0"/>
              <a:cs typeface="Nazanin" pitchFamily="2" charset="-78"/>
            </a:rPr>
            <a:t>اشتراك سكوی توسعه نرم‌افزار به عنوان مجموعه‌ای از خدمات</a:t>
          </a:r>
          <a:endParaRPr lang="fa-IR" sz="1600" kern="1200" baseline="0" dirty="0">
            <a:latin typeface="Times New Roman" pitchFamily="18" charset="0"/>
            <a:cs typeface="Nazanin" pitchFamily="2" charset="-78"/>
          </a:endParaRPr>
        </a:p>
      </dsp:txBody>
      <dsp:txXfrm rot="5400000">
        <a:off x="3154074" y="-219588"/>
        <a:ext cx="776726" cy="5411925"/>
      </dsp:txXfrm>
    </dsp:sp>
    <dsp:sp modelId="{2400921F-B000-491D-9315-DA70C331A619}">
      <dsp:nvSpPr>
        <dsp:cNvPr id="0" name=""/>
        <dsp:cNvSpPr/>
      </dsp:nvSpPr>
      <dsp:spPr>
        <a:xfrm rot="5400000">
          <a:off x="-179244" y="3324842"/>
          <a:ext cx="1194963" cy="836474"/>
        </a:xfrm>
        <a:prstGeom prst="chevron">
          <a:avLst/>
        </a:prstGeom>
        <a:gradFill rotWithShape="0">
          <a:gsLst>
            <a:gs pos="0">
              <a:schemeClr val="accent1">
                <a:shade val="80000"/>
                <a:hueOff val="306246"/>
                <a:satOff val="-4392"/>
                <a:lumOff val="25615"/>
                <a:alphaOff val="0"/>
                <a:shade val="51000"/>
                <a:satMod val="130000"/>
              </a:schemeClr>
            </a:gs>
            <a:gs pos="80000">
              <a:schemeClr val="accent1">
                <a:shade val="80000"/>
                <a:hueOff val="306246"/>
                <a:satOff val="-4392"/>
                <a:lumOff val="25615"/>
                <a:alphaOff val="0"/>
                <a:shade val="93000"/>
                <a:satMod val="130000"/>
              </a:schemeClr>
            </a:gs>
            <a:gs pos="100000">
              <a:schemeClr val="accent1">
                <a:shade val="80000"/>
                <a:hueOff val="306246"/>
                <a:satOff val="-4392"/>
                <a:lumOff val="25615"/>
                <a:alphaOff val="0"/>
                <a:shade val="94000"/>
                <a:satMod val="135000"/>
              </a:schemeClr>
            </a:gs>
          </a:gsLst>
          <a:lin ang="16200000" scaled="0"/>
        </a:gradFill>
        <a:ln w="9525" cap="flat" cmpd="sng" algn="ctr">
          <a:solidFill>
            <a:schemeClr val="accent1">
              <a:shade val="80000"/>
              <a:hueOff val="306246"/>
              <a:satOff val="-4392"/>
              <a:lumOff val="25615"/>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en-US" sz="1400" kern="1200" baseline="0" dirty="0" err="1" smtClean="0">
              <a:latin typeface="Times New Roman" pitchFamily="18" charset="0"/>
              <a:cs typeface="Nazanin" pitchFamily="2" charset="-78"/>
            </a:rPr>
            <a:t>IaaS</a:t>
          </a:r>
          <a:endParaRPr lang="fa-IR" sz="1400" kern="1200" baseline="0" dirty="0">
            <a:latin typeface="Times New Roman" pitchFamily="18" charset="0"/>
            <a:cs typeface="Nazanin" pitchFamily="2" charset="-78"/>
          </a:endParaRPr>
        </a:p>
      </dsp:txBody>
      <dsp:txXfrm rot="5400000">
        <a:off x="-179244" y="3324842"/>
        <a:ext cx="1194963" cy="836474"/>
      </dsp:txXfrm>
    </dsp:sp>
    <dsp:sp modelId="{1C6F743F-F429-428C-A055-7F7BC1221176}">
      <dsp:nvSpPr>
        <dsp:cNvPr id="0" name=""/>
        <dsp:cNvSpPr/>
      </dsp:nvSpPr>
      <dsp:spPr>
        <a:xfrm rot="5400000">
          <a:off x="3154074" y="827998"/>
          <a:ext cx="776726" cy="5411925"/>
        </a:xfrm>
        <a:prstGeom prst="round2SameRect">
          <a:avLst/>
        </a:prstGeom>
        <a:solidFill>
          <a:schemeClr val="lt1">
            <a:alpha val="90000"/>
            <a:hueOff val="0"/>
            <a:satOff val="0"/>
            <a:lumOff val="0"/>
            <a:alphaOff val="0"/>
          </a:schemeClr>
        </a:solidFill>
        <a:ln w="9525" cap="flat" cmpd="sng" algn="ctr">
          <a:solidFill>
            <a:schemeClr val="accent1">
              <a:shade val="80000"/>
              <a:hueOff val="306246"/>
              <a:satOff val="-4392"/>
              <a:lumOff val="2561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r" defTabSz="711200" rtl="1">
            <a:lnSpc>
              <a:spcPct val="90000"/>
            </a:lnSpc>
            <a:spcBef>
              <a:spcPct val="0"/>
            </a:spcBef>
            <a:spcAft>
              <a:spcPct val="15000"/>
            </a:spcAft>
            <a:buChar char="••"/>
          </a:pPr>
          <a:r>
            <a:rPr lang="en-US" sz="1600" b="1" kern="1200" baseline="0" dirty="0" smtClean="0">
              <a:latin typeface="Times New Roman" pitchFamily="18" charset="0"/>
              <a:cs typeface="Nazanin" pitchFamily="2" charset="-78"/>
            </a:rPr>
            <a:t>Infrastructure as a Service</a:t>
          </a:r>
          <a:r>
            <a:rPr lang="fa-IR" sz="1600" b="1" kern="1200" baseline="0" dirty="0" smtClean="0">
              <a:latin typeface="Times New Roman" pitchFamily="18" charset="0"/>
              <a:cs typeface="Nazanin" pitchFamily="2" charset="-78"/>
            </a:rPr>
            <a:t>   </a:t>
          </a:r>
          <a:r>
            <a:rPr lang="ar-SA" sz="1600" kern="1200" dirty="0" smtClean="0"/>
            <a:t>زیرساخت به عنوان سرویس </a:t>
          </a:r>
          <a:r>
            <a:rPr lang="ar-SA" sz="1400" kern="1200" dirty="0" smtClean="0"/>
            <a:t>(</a:t>
          </a:r>
          <a:r>
            <a:rPr lang="en-US" sz="1400" kern="1200" dirty="0" err="1" smtClean="0">
              <a:latin typeface="Times New Roman" pitchFamily="18" charset="0"/>
              <a:cs typeface="Times New Roman" pitchFamily="18" charset="0"/>
            </a:rPr>
            <a:t>IaaS</a:t>
          </a:r>
          <a:r>
            <a:rPr lang="ar-SA" sz="1400" kern="1200" dirty="0" smtClean="0"/>
            <a:t>)</a:t>
          </a:r>
          <a:endParaRPr lang="fa-IR" sz="1400" b="1" kern="1200" baseline="0" dirty="0">
            <a:latin typeface="Times New Roman" pitchFamily="18" charset="0"/>
            <a:cs typeface="Nazanin" pitchFamily="2" charset="-78"/>
          </a:endParaRPr>
        </a:p>
        <a:p>
          <a:pPr marL="171450" lvl="1" indent="-171450" algn="r" defTabSz="711200" rtl="1">
            <a:lnSpc>
              <a:spcPct val="90000"/>
            </a:lnSpc>
            <a:spcBef>
              <a:spcPct val="0"/>
            </a:spcBef>
            <a:spcAft>
              <a:spcPct val="15000"/>
            </a:spcAft>
            <a:buChar char="••"/>
          </a:pPr>
          <a:r>
            <a:rPr lang="fa-IR" sz="1600" kern="1200" baseline="0" dirty="0" smtClean="0">
              <a:latin typeface="Times New Roman" pitchFamily="18" charset="0"/>
              <a:cs typeface="Nazanin" pitchFamily="2" charset="-78"/>
            </a:rPr>
            <a:t>اشتراك در زيرساخت‌های فن‌آوری اطلاعات به عنوان مجموعه‌ای از خدمات</a:t>
          </a:r>
          <a:endParaRPr lang="fa-IR" sz="1600" kern="1200" baseline="0" dirty="0">
            <a:latin typeface="Times New Roman" pitchFamily="18" charset="0"/>
            <a:cs typeface="Nazanin" pitchFamily="2" charset="-78"/>
          </a:endParaRPr>
        </a:p>
      </dsp:txBody>
      <dsp:txXfrm rot="5400000">
        <a:off x="3154074" y="827998"/>
        <a:ext cx="776726" cy="541192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png"/><Relationship Id="rId1" Type="http://schemas.openxmlformats.org/officeDocument/2006/relationships/image" Target="../media/image44.png"/></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4.wmf"/><Relationship Id="rId1" Type="http://schemas.openxmlformats.org/officeDocument/2006/relationships/image" Target="../media/image66.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91.wmf"/><Relationship Id="rId1" Type="http://schemas.openxmlformats.org/officeDocument/2006/relationships/image" Target="../media/image9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D23191-F0EA-418E-A3ED-BDE64F58813C}" type="datetimeFigureOut">
              <a:rPr lang="en-US" smtClean="0"/>
              <a:pPr/>
              <a:t>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F6CFF1-CFE3-47FD-90EC-203310E2685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A50F56CC-1847-4B21-8B36-2D6908807623}" type="slidenum">
              <a:rPr lang="zh-CN" altLang="en-US"/>
              <a:pPr/>
              <a:t>2</a:t>
            </a:fld>
            <a:endParaRPr lang="en-US" altLang="zh-CN"/>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4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187843" name="Rectangle 3"/>
          <p:cNvSpPr>
            <a:spLocks noGrp="1" noChangeArrowheads="1"/>
          </p:cNvSpPr>
          <p:nvPr>
            <p:ph type="body" idx="1"/>
          </p:nvPr>
        </p:nvSpPr>
        <p:spPr bwMode="auto">
          <a:xfrm>
            <a:off x="685800" y="4343091"/>
            <a:ext cx="5486400" cy="4115728"/>
          </a:xfrm>
          <a:prstGeom prst="rect">
            <a:avLst/>
          </a:prstGeom>
          <a:noFill/>
          <a:ln>
            <a:miter lim="800000"/>
            <a:headEnd/>
            <a:tailEnd/>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86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188867" name="Rectangle 3"/>
          <p:cNvSpPr>
            <a:spLocks noGrp="1" noChangeArrowheads="1"/>
          </p:cNvSpPr>
          <p:nvPr>
            <p:ph type="body" idx="1"/>
          </p:nvPr>
        </p:nvSpPr>
        <p:spPr bwMode="auto">
          <a:xfrm>
            <a:off x="685800" y="4343091"/>
            <a:ext cx="5486400" cy="4115728"/>
          </a:xfrm>
          <a:prstGeom prst="rect">
            <a:avLst/>
          </a:prstGeom>
          <a:noFill/>
          <a:ln>
            <a:miter lim="800000"/>
            <a:headEnd/>
            <a:tailEnd/>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0E527DBC-6E65-4A7D-BA7A-C8D6C493BBEF}" type="slidenum">
              <a:rPr lang="zh-CN" altLang="en-US"/>
              <a:pPr/>
              <a:t>18</a:t>
            </a:fld>
            <a:endParaRPr lang="en-US" altLang="zh-CN"/>
          </a:p>
        </p:txBody>
      </p:sp>
      <p:sp>
        <p:nvSpPr>
          <p:cNvPr id="53251" name="Rectangle 2"/>
          <p:cNvSpPr>
            <a:spLocks noGrp="1" noChangeArrowheads="1"/>
          </p:cNvSpPr>
          <p:nvPr>
            <p:ph type="body" idx="1"/>
          </p:nvPr>
        </p:nvSpPr>
        <p:spPr>
          <a:xfrm>
            <a:off x="913260" y="4343713"/>
            <a:ext cx="5031482" cy="4112298"/>
          </a:xfrm>
          <a:noFill/>
          <a:ln/>
        </p:spPr>
        <p:txBody>
          <a:bodyPr wrap="square" lIns="89314" tIns="43873" rIns="89314" bIns="43873"/>
          <a:lstStyle/>
          <a:p>
            <a:pPr eaLnBrk="1" hangingPunct="1"/>
            <a:endParaRPr lang="en-AU" smtClean="0"/>
          </a:p>
        </p:txBody>
      </p:sp>
      <p:sp>
        <p:nvSpPr>
          <p:cNvPr id="53252" name="Rectangle 3"/>
          <p:cNvSpPr>
            <a:spLocks noGrp="1" noRot="1" noChangeAspect="1" noChangeArrowheads="1" noTextEdit="1"/>
          </p:cNvSpPr>
          <p:nvPr>
            <p:ph type="sldImg"/>
          </p:nvPr>
        </p:nvSpPr>
        <p:spPr>
          <a:xfrm>
            <a:off x="1155700" y="692150"/>
            <a:ext cx="4548188" cy="3413125"/>
          </a:xfrm>
          <a:ln w="12700" cap="flat">
            <a:solidFill>
              <a:schemeClr val="tx1"/>
            </a:solid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FB25C07-B449-49F9-BA9E-D79E4B388BDC}" type="slidenum">
              <a:rPr lang="zh-CN" altLang="en-US"/>
              <a:pPr/>
              <a:t>19</a:t>
            </a:fld>
            <a:endParaRPr lang="en-US" altLang="zh-CN"/>
          </a:p>
        </p:txBody>
      </p:sp>
      <p:sp>
        <p:nvSpPr>
          <p:cNvPr id="54275" name="Rectangle 2"/>
          <p:cNvSpPr>
            <a:spLocks noGrp="1" noRot="1" noChangeAspect="1" noChangeArrowheads="1" noTextEdit="1"/>
          </p:cNvSpPr>
          <p:nvPr>
            <p:ph type="sldImg"/>
          </p:nvPr>
        </p:nvSpPr>
        <p:spPr>
          <a:xfrm>
            <a:off x="-2227263" y="66675"/>
            <a:ext cx="11588751" cy="8693150"/>
          </a:xfrm>
          <a:ln/>
        </p:spPr>
      </p:sp>
      <p:sp>
        <p:nvSpPr>
          <p:cNvPr id="54276" name="Rectangle 3"/>
          <p:cNvSpPr>
            <a:spLocks noGrp="1" noChangeArrowheads="1"/>
          </p:cNvSpPr>
          <p:nvPr>
            <p:ph type="body" idx="1"/>
          </p:nvPr>
        </p:nvSpPr>
        <p:spPr>
          <a:xfrm>
            <a:off x="896145" y="4337459"/>
            <a:ext cx="5061043" cy="4131062"/>
          </a:xfrm>
          <a:noFill/>
          <a:ln/>
        </p:spPr>
        <p:txBody>
          <a:bodyPr anchor="ctr"/>
          <a:lstStyle/>
          <a:p>
            <a:pPr eaLnBrk="1" hangingPunct="1">
              <a:spcBef>
                <a:spcPct val="0"/>
              </a:spcBef>
            </a:pPr>
            <a:endParaRPr lang="en-AU" sz="24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02D5749A-406A-4E09-B79D-583244F6B470}" type="slidenum">
              <a:rPr lang="zh-CN" altLang="en-US"/>
              <a:pPr/>
              <a:t>24</a:t>
            </a:fld>
            <a:endParaRPr lang="en-US" altLang="zh-CN"/>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2"/>
          <p:cNvSpPr>
            <a:spLocks noGrp="1" noRot="1" noChangeAspect="1" noChangeArrowheads="1" noTextEdit="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563203" name="Rectangle 3"/>
          <p:cNvSpPr txBox="1">
            <a:spLocks noGrp="1" noChangeArrowheads="1"/>
          </p:cNvSpPr>
          <p:nvPr>
            <p:ph type="body" idx="1"/>
          </p:nvPr>
        </p:nvSpPr>
        <p:spPr>
          <a:xfrm>
            <a:off x="914400" y="4344988"/>
            <a:ext cx="5029200" cy="4113212"/>
          </a:xfrm>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19875" name="Rectangle 3"/>
          <p:cNvSpPr txBox="1">
            <a:spLocks noGrp="1" noChangeArrowheads="1"/>
          </p:cNvSpPr>
          <p:nvPr>
            <p:ph type="body" idx="1"/>
          </p:nvPr>
        </p:nvSpPr>
        <p:spPr>
          <a:xfrm>
            <a:off x="685800" y="4343400"/>
            <a:ext cx="5486400" cy="4114800"/>
          </a:xfrm>
        </p:spPr>
        <p:txBody>
          <a:bodyPr/>
          <a:lstStyle/>
          <a:p>
            <a:endParaRPr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97347" name="Rectangle 3"/>
          <p:cNvSpPr txBox="1">
            <a:spLocks noGrp="1" noChangeArrowheads="1"/>
          </p:cNvSpPr>
          <p:nvPr>
            <p:ph type="body" idx="1"/>
          </p:nvPr>
        </p:nvSpPr>
        <p:spPr>
          <a:xfrm>
            <a:off x="685800" y="4343400"/>
            <a:ext cx="5486400" cy="4114800"/>
          </a:xfrm>
        </p:spPr>
        <p:txBody>
          <a:bodyPr/>
          <a:lstStyle/>
          <a:p>
            <a:endParaRPr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2" name="Rectangle 2"/>
          <p:cNvSpPr>
            <a:spLocks noGrp="1" noRot="1" noChangeAspect="1" noChangeArrowheads="1" noTextEdit="1"/>
          </p:cNvSpPr>
          <p:nvPr>
            <p:ph type="sldImg"/>
          </p:nvPr>
        </p:nvSpPr>
        <p:spPr bwMode="auto">
          <a:xfrm>
            <a:off x="1146175" y="685800"/>
            <a:ext cx="4572000" cy="3429000"/>
          </a:xfrm>
          <a:prstGeom prst="rect">
            <a:avLst/>
          </a:prstGeom>
          <a:solidFill>
            <a:srgbClr val="FFFFFF"/>
          </a:solidFill>
          <a:ln>
            <a:solidFill>
              <a:srgbClr val="000000"/>
            </a:solidFill>
            <a:miter lim="800000"/>
            <a:headEnd/>
            <a:tailEnd/>
          </a:ln>
        </p:spPr>
      </p:sp>
      <p:sp>
        <p:nvSpPr>
          <p:cNvPr id="732163" name="Rectangle 3"/>
          <p:cNvSpPr txBox="1">
            <a:spLocks noGrp="1" noChangeArrowheads="1"/>
          </p:cNvSpPr>
          <p:nvPr>
            <p:ph type="body" idx="1"/>
          </p:nvPr>
        </p:nvSpPr>
        <p:spPr>
          <a:xfrm>
            <a:off x="915988" y="4344988"/>
            <a:ext cx="5026025" cy="4113212"/>
          </a:xfrm>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354" name="Rectangle 2"/>
          <p:cNvSpPr>
            <a:spLocks noGrp="1" noRot="1" noChangeAspect="1" noChangeArrowheads="1" noTextEdit="1"/>
          </p:cNvSpPr>
          <p:nvPr>
            <p:ph type="sldImg"/>
          </p:nvPr>
        </p:nvSpPr>
        <p:spPr bwMode="auto">
          <a:xfrm>
            <a:off x="1146175" y="685800"/>
            <a:ext cx="4572000" cy="3429000"/>
          </a:xfrm>
          <a:prstGeom prst="rect">
            <a:avLst/>
          </a:prstGeom>
          <a:solidFill>
            <a:srgbClr val="FFFFFF"/>
          </a:solidFill>
          <a:ln>
            <a:solidFill>
              <a:srgbClr val="000000"/>
            </a:solidFill>
            <a:miter lim="800000"/>
            <a:headEnd/>
            <a:tailEnd/>
          </a:ln>
        </p:spPr>
      </p:sp>
      <p:sp>
        <p:nvSpPr>
          <p:cNvPr id="868355" name="Rectangle 3"/>
          <p:cNvSpPr txBox="1">
            <a:spLocks noGrp="1" noChangeArrowheads="1"/>
          </p:cNvSpPr>
          <p:nvPr>
            <p:ph type="body" idx="1"/>
          </p:nvPr>
        </p:nvSpPr>
        <p:spPr>
          <a:xfrm>
            <a:off x="915988" y="4344988"/>
            <a:ext cx="5026025" cy="4113212"/>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5F4D0614-118F-4975-9D9F-FF6CD2FC9E5D}" type="slidenum">
              <a:rPr lang="zh-CN" altLang="en-US"/>
              <a:pPr/>
              <a:t>3</a:t>
            </a:fld>
            <a:endParaRPr lang="en-US" altLang="zh-CN"/>
          </a:p>
        </p:txBody>
      </p:sp>
      <p:sp>
        <p:nvSpPr>
          <p:cNvPr id="50179" name="Rectangle 2"/>
          <p:cNvSpPr>
            <a:spLocks noGrp="1" noRot="1" noChangeAspect="1" noChangeArrowheads="1" noTextEdit="1"/>
          </p:cNvSpPr>
          <p:nvPr>
            <p:ph type="sldImg"/>
          </p:nvPr>
        </p:nvSpPr>
        <p:spPr>
          <a:xfrm>
            <a:off x="735013" y="685800"/>
            <a:ext cx="5334000" cy="4002088"/>
          </a:xfrm>
          <a:ln w="12700">
            <a:solidFill>
              <a:srgbClr val="800000"/>
            </a:solidFill>
          </a:ln>
        </p:spPr>
      </p:sp>
      <p:sp>
        <p:nvSpPr>
          <p:cNvPr id="50180" name="Rectangle 3"/>
          <p:cNvSpPr>
            <a:spLocks noGrp="1" noChangeArrowheads="1"/>
          </p:cNvSpPr>
          <p:nvPr>
            <p:ph type="body" idx="1"/>
          </p:nvPr>
        </p:nvSpPr>
        <p:spPr>
          <a:xfrm>
            <a:off x="973935" y="4959776"/>
            <a:ext cx="4984808" cy="3497799"/>
          </a:xfrm>
          <a:noFill/>
          <a:ln/>
        </p:spPr>
        <p:txBody>
          <a:bodyPr wrap="square" lIns="87090" tIns="43546" rIns="87090" bIns="43546"/>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7937D8E6-4DEB-4962-A596-91D17BD509AF}" type="slidenum">
              <a:rPr lang="zh-CN" altLang="en-US"/>
              <a:pPr/>
              <a:t>34</a:t>
            </a:fld>
            <a:endParaRPr lang="en-US" altLang="zh-CN"/>
          </a:p>
        </p:txBody>
      </p:sp>
      <p:sp>
        <p:nvSpPr>
          <p:cNvPr id="58371" name="Rectangle 2"/>
          <p:cNvSpPr>
            <a:spLocks noGrp="1" noRot="1" noChangeAspect="1" noChangeArrowheads="1" noTextEdit="1"/>
          </p:cNvSpPr>
          <p:nvPr>
            <p:ph type="sldImg"/>
          </p:nvPr>
        </p:nvSpPr>
        <p:spPr>
          <a:xfrm>
            <a:off x="1143000" y="685800"/>
            <a:ext cx="4572000" cy="3429000"/>
          </a:xfrm>
          <a:ln/>
        </p:spPr>
      </p:sp>
      <p:sp>
        <p:nvSpPr>
          <p:cNvPr id="58372" name="Rectangle 3"/>
          <p:cNvSpPr>
            <a:spLocks noGrp="1" noChangeArrowheads="1"/>
          </p:cNvSpPr>
          <p:nvPr>
            <p:ph type="body" idx="1"/>
          </p:nvPr>
        </p:nvSpPr>
        <p:spPr>
          <a:xfrm>
            <a:off x="502527" y="4317132"/>
            <a:ext cx="5857615" cy="4059135"/>
          </a:xfrm>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320E904F-02DF-4121-A9B5-92EB024CF1D4}" type="slidenum">
              <a:rPr lang="zh-CN" altLang="en-US"/>
              <a:pPr/>
              <a:t>36</a:t>
            </a:fld>
            <a:endParaRPr lang="en-US" altLang="zh-CN"/>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E5AF7F8D-94E1-4C41-B2B8-A81FCF6E814D}" type="slidenum">
              <a:rPr lang="zh-CN" altLang="en-US"/>
              <a:pPr/>
              <a:t>37</a:t>
            </a:fld>
            <a:endParaRPr lang="en-US" altLang="zh-CN"/>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C3554E28-D32C-42DA-B5B7-6FD8308887FD}" type="slidenum">
              <a:rPr lang="zh-CN" altLang="en-US"/>
              <a:pPr/>
              <a:t>38</a:t>
            </a:fld>
            <a:endParaRPr lang="en-US" altLang="zh-CN"/>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258" name="Rectangle 2"/>
          <p:cNvSpPr>
            <a:spLocks noGrp="1" noRot="1" noChangeAspect="1" noChangeArrowheads="1" noTextEdit="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864259" name="Rectangle 3"/>
          <p:cNvSpPr txBox="1">
            <a:spLocks noGrp="1" noChangeArrowheads="1"/>
          </p:cNvSpPr>
          <p:nvPr>
            <p:ph type="body" idx="1"/>
          </p:nvPr>
        </p:nvSpPr>
        <p:spPr>
          <a:xfrm>
            <a:off x="914400" y="4344988"/>
            <a:ext cx="5029200" cy="4113212"/>
          </a:xfrm>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2"/>
          <p:cNvSpPr>
            <a:spLocks noGrp="1" noRot="1" noChangeAspect="1" noChangeArrowheads="1" noTextEdit="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555011" name="Rectangle 3"/>
          <p:cNvSpPr txBox="1">
            <a:spLocks noGrp="1" noChangeArrowheads="1"/>
          </p:cNvSpPr>
          <p:nvPr>
            <p:ph type="body" idx="1"/>
          </p:nvPr>
        </p:nvSpPr>
        <p:spPr>
          <a:xfrm>
            <a:off x="914400" y="4344988"/>
            <a:ext cx="5029200" cy="4113212"/>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3C86D47C-250E-4838-8708-44C8F43FADEB}" type="slidenum">
              <a:rPr lang="zh-CN" altLang="en-US"/>
              <a:pPr/>
              <a:t>8</a:t>
            </a:fld>
            <a:endParaRPr lang="en-US" altLang="zh-CN"/>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20C56C-79FA-4460-8C9E-8004F7B9FB6D}" type="slidenum">
              <a:rPr lang="zh-CN" altLang="en-US"/>
              <a:pPr/>
              <a:t>9</a:t>
            </a:fld>
            <a:endParaRPr lang="en-US" altLang="zh-CN"/>
          </a:p>
        </p:txBody>
      </p:sp>
      <p:sp>
        <p:nvSpPr>
          <p:cNvPr id="1612802" name="Rectangle 2"/>
          <p:cNvSpPr>
            <a:spLocks noGrp="1" noRot="1" noChangeAspect="1" noChangeArrowheads="1" noTextEdit="1"/>
          </p:cNvSpPr>
          <p:nvPr>
            <p:ph type="sldImg"/>
          </p:nvPr>
        </p:nvSpPr>
        <p:spPr>
          <a:ln/>
        </p:spPr>
      </p:sp>
      <p:sp>
        <p:nvSpPr>
          <p:cNvPr id="1612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40469A-EDB1-4F4F-B4AD-E2FC34B794D1}" type="slidenum">
              <a:rPr lang="zh-CN" altLang="en-US"/>
              <a:pPr/>
              <a:t>10</a:t>
            </a:fld>
            <a:endParaRPr lang="en-US" altLang="zh-CN"/>
          </a:p>
        </p:txBody>
      </p:sp>
      <p:sp>
        <p:nvSpPr>
          <p:cNvPr id="1614850" name="Rectangle 2"/>
          <p:cNvSpPr>
            <a:spLocks noGrp="1" noRot="1" noChangeAspect="1" noChangeArrowheads="1" noTextEdit="1"/>
          </p:cNvSpPr>
          <p:nvPr>
            <p:ph type="sldImg"/>
          </p:nvPr>
        </p:nvSpPr>
        <p:spPr>
          <a:ln/>
        </p:spPr>
      </p:sp>
      <p:sp>
        <p:nvSpPr>
          <p:cNvPr id="1614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D5B716-DC9D-4182-9268-BFED9383A05A}" type="slidenum">
              <a:rPr lang="zh-CN" altLang="en-US"/>
              <a:pPr/>
              <a:t>11</a:t>
            </a:fld>
            <a:endParaRPr lang="en-US" altLang="zh-CN"/>
          </a:p>
        </p:txBody>
      </p:sp>
      <p:sp>
        <p:nvSpPr>
          <p:cNvPr id="1303554" name="Rectangle 2"/>
          <p:cNvSpPr>
            <a:spLocks noGrp="1" noChangeArrowheads="1"/>
          </p:cNvSpPr>
          <p:nvPr>
            <p:ph type="body" idx="1"/>
          </p:nvPr>
        </p:nvSpPr>
        <p:spPr bwMode="auto">
          <a:xfrm>
            <a:off x="913260" y="4343713"/>
            <a:ext cx="5031482" cy="4113862"/>
          </a:xfrm>
          <a:prstGeom prst="rect">
            <a:avLst/>
          </a:prstGeom>
          <a:noFill/>
          <a:ln w="12700">
            <a:miter lim="800000"/>
            <a:headEnd/>
            <a:tailEnd/>
          </a:ln>
        </p:spPr>
        <p:txBody>
          <a:bodyPr lIns="88932" tIns="43685" rIns="88932" bIns="43685"/>
          <a:lstStyle/>
          <a:p>
            <a:endParaRPr lang="en-AU"/>
          </a:p>
        </p:txBody>
      </p:sp>
      <p:sp>
        <p:nvSpPr>
          <p:cNvPr id="1303555" name="Rectangle 3"/>
          <p:cNvSpPr>
            <a:spLocks noGrp="1" noRot="1" noChangeAspect="1" noChangeArrowheads="1"/>
          </p:cNvSpPr>
          <p:nvPr>
            <p:ph type="sldImg"/>
          </p:nvPr>
        </p:nvSpPr>
        <p:spPr bwMode="auto">
          <a:xfrm>
            <a:off x="1150938" y="690563"/>
            <a:ext cx="4556125" cy="3417887"/>
          </a:xfrm>
          <a:prstGeom prst="rect">
            <a:avLst/>
          </a:prstGeom>
          <a:noFill/>
          <a:ln w="12700" cap="flat">
            <a:solidFill>
              <a:schemeClr val="tx1"/>
            </a:solidFill>
            <a:miter lim="800000"/>
            <a:headEnd/>
            <a:tailEn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2987AF-0E81-47B1-832A-223683A2399D}" type="slidenum">
              <a:rPr lang="zh-CN" altLang="en-US"/>
              <a:pPr/>
              <a:t>12</a:t>
            </a:fld>
            <a:endParaRPr lang="en-US" altLang="zh-CN"/>
          </a:p>
        </p:txBody>
      </p:sp>
      <p:sp>
        <p:nvSpPr>
          <p:cNvPr id="1616898" name="Rectangle 2"/>
          <p:cNvSpPr>
            <a:spLocks noGrp="1" noRot="1" noChangeAspect="1" noChangeArrowheads="1" noTextEdit="1"/>
          </p:cNvSpPr>
          <p:nvPr>
            <p:ph type="sldImg"/>
          </p:nvPr>
        </p:nvSpPr>
        <p:spPr>
          <a:ln/>
        </p:spPr>
      </p:sp>
      <p:sp>
        <p:nvSpPr>
          <p:cNvPr id="1616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2BEF57BB-0106-42C1-A6EB-26BEAAF811ED}" type="slidenum">
              <a:rPr lang="zh-CN" altLang="en-US"/>
              <a:pPr/>
              <a:t>13</a:t>
            </a:fld>
            <a:endParaRPr lang="en-US" altLang="zh-CN"/>
          </a:p>
        </p:txBody>
      </p:sp>
      <p:sp>
        <p:nvSpPr>
          <p:cNvPr id="1557506" name="Rectangle 2"/>
          <p:cNvSpPr>
            <a:spLocks noChangeArrowheads="1"/>
          </p:cNvSpPr>
          <p:nvPr/>
        </p:nvSpPr>
        <p:spPr bwMode="auto">
          <a:xfrm>
            <a:off x="3887964" y="1"/>
            <a:ext cx="2970036" cy="455011"/>
          </a:xfrm>
          <a:prstGeom prst="rect">
            <a:avLst/>
          </a:prstGeom>
          <a:noFill/>
          <a:ln w="12700">
            <a:noFill/>
            <a:miter lim="800000"/>
            <a:headEnd/>
            <a:tailEnd/>
          </a:ln>
          <a:effectLst/>
        </p:spPr>
        <p:txBody>
          <a:bodyPr wrap="none" lIns="89867" tIns="44934" rIns="89867" bIns="44934" anchor="ctr"/>
          <a:lstStyle/>
          <a:p>
            <a:endParaRPr lang="en-US"/>
          </a:p>
        </p:txBody>
      </p:sp>
      <p:sp>
        <p:nvSpPr>
          <p:cNvPr id="1557507" name="Rectangle 3"/>
          <p:cNvSpPr>
            <a:spLocks noChangeArrowheads="1"/>
          </p:cNvSpPr>
          <p:nvPr/>
        </p:nvSpPr>
        <p:spPr bwMode="auto">
          <a:xfrm>
            <a:off x="3887964" y="8688990"/>
            <a:ext cx="2970036" cy="455010"/>
          </a:xfrm>
          <a:prstGeom prst="rect">
            <a:avLst/>
          </a:prstGeom>
          <a:noFill/>
          <a:ln w="12700">
            <a:noFill/>
            <a:miter lim="800000"/>
            <a:headEnd/>
            <a:tailEnd/>
          </a:ln>
          <a:effectLst/>
        </p:spPr>
        <p:txBody>
          <a:bodyPr lIns="91386" tIns="44891" rIns="91386" bIns="44891" anchor="b"/>
          <a:lstStyle/>
          <a:p>
            <a:pPr algn="r" defTabSz="922076" eaLnBrk="0" hangingPunct="0"/>
            <a:r>
              <a:rPr lang="en-US" sz="1200" dirty="0">
                <a:latin typeface="Times New Roman" pitchFamily="18" charset="0"/>
              </a:rPr>
              <a:t>3</a:t>
            </a:r>
          </a:p>
        </p:txBody>
      </p:sp>
      <p:sp>
        <p:nvSpPr>
          <p:cNvPr id="1557508" name="Rectangle 4"/>
          <p:cNvSpPr>
            <a:spLocks noChangeArrowheads="1"/>
          </p:cNvSpPr>
          <p:nvPr/>
        </p:nvSpPr>
        <p:spPr bwMode="auto">
          <a:xfrm>
            <a:off x="0" y="8688990"/>
            <a:ext cx="2970037" cy="455010"/>
          </a:xfrm>
          <a:prstGeom prst="rect">
            <a:avLst/>
          </a:prstGeom>
          <a:noFill/>
          <a:ln w="12700">
            <a:noFill/>
            <a:miter lim="800000"/>
            <a:headEnd/>
            <a:tailEnd/>
          </a:ln>
          <a:effectLst/>
        </p:spPr>
        <p:txBody>
          <a:bodyPr wrap="none" lIns="89867" tIns="44934" rIns="89867" bIns="44934" anchor="ctr"/>
          <a:lstStyle/>
          <a:p>
            <a:endParaRPr lang="en-US"/>
          </a:p>
        </p:txBody>
      </p:sp>
      <p:sp>
        <p:nvSpPr>
          <p:cNvPr id="1557509" name="Rectangle 5"/>
          <p:cNvSpPr>
            <a:spLocks noChangeArrowheads="1"/>
          </p:cNvSpPr>
          <p:nvPr/>
        </p:nvSpPr>
        <p:spPr bwMode="auto">
          <a:xfrm>
            <a:off x="0" y="1"/>
            <a:ext cx="2970037" cy="455011"/>
          </a:xfrm>
          <a:prstGeom prst="rect">
            <a:avLst/>
          </a:prstGeom>
          <a:noFill/>
          <a:ln w="12700">
            <a:noFill/>
            <a:miter lim="800000"/>
            <a:headEnd/>
            <a:tailEnd/>
          </a:ln>
          <a:effectLst/>
        </p:spPr>
        <p:txBody>
          <a:bodyPr wrap="none" lIns="89867" tIns="44934" rIns="89867" bIns="44934" anchor="ctr"/>
          <a:lstStyle/>
          <a:p>
            <a:endParaRPr lang="en-US"/>
          </a:p>
        </p:txBody>
      </p:sp>
      <p:sp>
        <p:nvSpPr>
          <p:cNvPr id="1557510" name="Rectangle 6"/>
          <p:cNvSpPr>
            <a:spLocks noGrp="1" noRot="1" noChangeAspect="1" noChangeArrowheads="1" noTextEdit="1"/>
          </p:cNvSpPr>
          <p:nvPr>
            <p:ph type="sldImg"/>
          </p:nvPr>
        </p:nvSpPr>
        <p:spPr>
          <a:xfrm>
            <a:off x="1152525" y="692150"/>
            <a:ext cx="4552950" cy="3414713"/>
          </a:xfrm>
          <a:ln w="12700" cap="flat">
            <a:solidFill>
              <a:schemeClr val="tx1"/>
            </a:solidFill>
          </a:ln>
        </p:spPr>
      </p:sp>
      <p:sp>
        <p:nvSpPr>
          <p:cNvPr id="1557511" name="Rectangle 7"/>
          <p:cNvSpPr>
            <a:spLocks noGrp="1" noChangeArrowheads="1"/>
          </p:cNvSpPr>
          <p:nvPr>
            <p:ph type="body" idx="1"/>
          </p:nvPr>
        </p:nvSpPr>
        <p:spPr>
          <a:xfrm>
            <a:off x="913260" y="4343713"/>
            <a:ext cx="5031482" cy="4112298"/>
          </a:xfrm>
          <a:ln/>
        </p:spPr>
        <p:txBody>
          <a:bodyPr wrap="square" lIns="91386" tIns="44891" rIns="91386" bIns="44891"/>
          <a:lstStyle/>
          <a:p>
            <a:endParaRPr lang="en-A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1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186819" name="Rectangle 3"/>
          <p:cNvSpPr>
            <a:spLocks noGrp="1" noChangeArrowheads="1"/>
          </p:cNvSpPr>
          <p:nvPr>
            <p:ph type="body" idx="1"/>
          </p:nvPr>
        </p:nvSpPr>
        <p:spPr bwMode="auto">
          <a:xfrm>
            <a:off x="685800" y="4343091"/>
            <a:ext cx="5486400" cy="4115728"/>
          </a:xfrm>
          <a:prstGeom prst="rect">
            <a:avLst/>
          </a:prstGeom>
          <a:noFill/>
          <a:ln>
            <a:miter lim="800000"/>
            <a:headEnd/>
            <a:tailEnd/>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IAUT</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IAUT</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IAUT</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91575"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676400"/>
            <a:ext cx="3962400" cy="4456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676400"/>
            <a:ext cx="3962400" cy="4456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sldNum" sz="quarter" idx="10"/>
          </p:nvPr>
        </p:nvSpPr>
        <p:spPr>
          <a:ln/>
        </p:spPr>
        <p:txBody>
          <a:bodyPr/>
          <a:lstStyle>
            <a:lvl1pPr>
              <a:defRPr/>
            </a:lvl1pPr>
          </a:lstStyle>
          <a:p>
            <a:pPr>
              <a:defRPr/>
            </a:pPr>
            <a:fld id="{B3AB5A9A-495F-4EC4-88B4-21EA06114423}" type="slidenum">
              <a:rPr lang="zh-CN" altLang="en-GB"/>
              <a:pPr>
                <a:defRPr/>
              </a:pPr>
              <a:t>‹#›</a:t>
            </a:fld>
            <a:endParaRPr lang="en-GB" altLang="zh-CN"/>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52400" y="152400"/>
            <a:ext cx="8791575" cy="990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838200" y="1676400"/>
            <a:ext cx="3962400" cy="2151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53000" y="1676400"/>
            <a:ext cx="3962400" cy="2151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838200" y="3979863"/>
            <a:ext cx="3962400" cy="215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953000" y="3979863"/>
            <a:ext cx="3962400" cy="215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7010400" y="6324600"/>
            <a:ext cx="1905000" cy="457200"/>
          </a:xfrm>
        </p:spPr>
        <p:txBody>
          <a:bodyPr/>
          <a:lstStyle>
            <a:lvl1pPr>
              <a:defRPr/>
            </a:lvl1pPr>
          </a:lstStyle>
          <a:p>
            <a:fld id="{B159BDFC-323D-415F-9933-D3B0E96B3A04}" type="slidenum">
              <a:rPr lang="zh-CN" altLang="en-GB"/>
              <a:pPr/>
              <a:t>‹#›</a:t>
            </a:fld>
            <a:endParaRPr lang="en-GB" altLang="zh-CN"/>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91575"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676400"/>
            <a:ext cx="3962400" cy="4456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53000" y="1676400"/>
            <a:ext cx="3962400" cy="2151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53000" y="3979863"/>
            <a:ext cx="3962400" cy="215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7010400" y="6324600"/>
            <a:ext cx="1905000" cy="457200"/>
          </a:xfrm>
        </p:spPr>
        <p:txBody>
          <a:bodyPr/>
          <a:lstStyle>
            <a:lvl1pPr>
              <a:defRPr/>
            </a:lvl1pPr>
          </a:lstStyle>
          <a:p>
            <a:fld id="{217DBE3F-40D7-4F11-85DE-64A34EA1C869}" type="slidenum">
              <a:rPr lang="zh-CN" altLang="en-GB"/>
              <a:pPr/>
              <a:t>‹#›</a:t>
            </a:fld>
            <a:endParaRPr lang="en-GB" altLang="zh-CN"/>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IAUT</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IAUT</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IAUT</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IAUT</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IAUT</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IAUT</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IAUT</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IAUT</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IAUT</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oleObject" Target="../embeddings/oleObject17.bin"/><Relationship Id="rId3" Type="http://schemas.openxmlformats.org/officeDocument/2006/relationships/notesSlide" Target="../notesSlides/notesSlide5.xml"/><Relationship Id="rId7" Type="http://schemas.openxmlformats.org/officeDocument/2006/relationships/oleObject" Target="../embeddings/oleObject11.bin"/><Relationship Id="rId12" Type="http://schemas.openxmlformats.org/officeDocument/2006/relationships/oleObject" Target="../embeddings/oleObject16.bin"/><Relationship Id="rId17" Type="http://schemas.openxmlformats.org/officeDocument/2006/relationships/oleObject" Target="../embeddings/oleObject21.bin"/><Relationship Id="rId2" Type="http://schemas.openxmlformats.org/officeDocument/2006/relationships/slideLayout" Target="../slideLayouts/slideLayout6.xml"/><Relationship Id="rId16" Type="http://schemas.openxmlformats.org/officeDocument/2006/relationships/oleObject" Target="../embeddings/oleObject20.bin"/><Relationship Id="rId1" Type="http://schemas.openxmlformats.org/officeDocument/2006/relationships/vmlDrawing" Target="../drawings/vmlDrawing3.vml"/><Relationship Id="rId6" Type="http://schemas.openxmlformats.org/officeDocument/2006/relationships/oleObject" Target="../embeddings/oleObject10.bin"/><Relationship Id="rId11" Type="http://schemas.openxmlformats.org/officeDocument/2006/relationships/oleObject" Target="../embeddings/oleObject15.bin"/><Relationship Id="rId5" Type="http://schemas.openxmlformats.org/officeDocument/2006/relationships/oleObject" Target="../embeddings/oleObject9.bin"/><Relationship Id="rId15" Type="http://schemas.openxmlformats.org/officeDocument/2006/relationships/oleObject" Target="../embeddings/oleObject19.bin"/><Relationship Id="rId10" Type="http://schemas.openxmlformats.org/officeDocument/2006/relationships/oleObject" Target="../embeddings/oleObject14.bin"/><Relationship Id="rId4" Type="http://schemas.openxmlformats.org/officeDocument/2006/relationships/oleObject" Target="../embeddings/oleObject8.bin"/><Relationship Id="rId9" Type="http://schemas.openxmlformats.org/officeDocument/2006/relationships/oleObject" Target="../embeddings/oleObject13.bin"/><Relationship Id="rId14" Type="http://schemas.openxmlformats.org/officeDocument/2006/relationships/oleObject" Target="../embeddings/oleObject18.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notesSlide" Target="../notesSlides/notesSlide9.xml"/><Relationship Id="rId7"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24.bin"/><Relationship Id="rId11" Type="http://schemas.openxmlformats.org/officeDocument/2006/relationships/oleObject" Target="../embeddings/oleObject29.bin"/><Relationship Id="rId5" Type="http://schemas.openxmlformats.org/officeDocument/2006/relationships/oleObject" Target="../embeddings/oleObject23.bin"/><Relationship Id="rId10" Type="http://schemas.openxmlformats.org/officeDocument/2006/relationships/oleObject" Target="../embeddings/oleObject28.bin"/><Relationship Id="rId4" Type="http://schemas.openxmlformats.org/officeDocument/2006/relationships/oleObject" Target="../embeddings/oleObject22.bin"/><Relationship Id="rId9" Type="http://schemas.openxmlformats.org/officeDocument/2006/relationships/oleObject" Target="../embeddings/oleObject27.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notesSlide" Target="../notesSlides/notesSlide10.xml"/><Relationship Id="rId7"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32.bin"/><Relationship Id="rId11" Type="http://schemas.openxmlformats.org/officeDocument/2006/relationships/oleObject" Target="../embeddings/oleObject37.bin"/><Relationship Id="rId5" Type="http://schemas.openxmlformats.org/officeDocument/2006/relationships/oleObject" Target="../embeddings/oleObject31.bin"/><Relationship Id="rId10" Type="http://schemas.openxmlformats.org/officeDocument/2006/relationships/oleObject" Target="../embeddings/oleObject36.bin"/><Relationship Id="rId4" Type="http://schemas.openxmlformats.org/officeDocument/2006/relationships/oleObject" Target="../embeddings/oleObject30.bin"/><Relationship Id="rId9" Type="http://schemas.openxmlformats.org/officeDocument/2006/relationships/oleObject" Target="../embeddings/oleObject35.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52.png"/><Relationship Id="rId18" Type="http://schemas.openxmlformats.org/officeDocument/2006/relationships/image" Target="../media/image40.png"/><Relationship Id="rId3" Type="http://schemas.openxmlformats.org/officeDocument/2006/relationships/image" Target="../media/image38.png"/><Relationship Id="rId21" Type="http://schemas.openxmlformats.org/officeDocument/2006/relationships/image" Target="../media/image59.png"/><Relationship Id="rId7" Type="http://schemas.openxmlformats.org/officeDocument/2006/relationships/oleObject" Target="../embeddings/oleObject40.bin"/><Relationship Id="rId12" Type="http://schemas.openxmlformats.org/officeDocument/2006/relationships/image" Target="../media/image51.png"/><Relationship Id="rId17" Type="http://schemas.openxmlformats.org/officeDocument/2006/relationships/image" Target="../media/image56.png"/><Relationship Id="rId2" Type="http://schemas.openxmlformats.org/officeDocument/2006/relationships/slideLayout" Target="../slideLayouts/slideLayout2.xml"/><Relationship Id="rId16" Type="http://schemas.openxmlformats.org/officeDocument/2006/relationships/image" Target="../media/image55.png"/><Relationship Id="rId20" Type="http://schemas.openxmlformats.org/officeDocument/2006/relationships/image" Target="../media/image58.png"/><Relationship Id="rId1" Type="http://schemas.openxmlformats.org/officeDocument/2006/relationships/vmlDrawing" Target="../drawings/vmlDrawing6.vml"/><Relationship Id="rId6" Type="http://schemas.openxmlformats.org/officeDocument/2006/relationships/oleObject" Target="../embeddings/oleObject39.bin"/><Relationship Id="rId11" Type="http://schemas.openxmlformats.org/officeDocument/2006/relationships/image" Target="../media/image50.jpeg"/><Relationship Id="rId5" Type="http://schemas.openxmlformats.org/officeDocument/2006/relationships/image" Target="../media/image47.png"/><Relationship Id="rId15" Type="http://schemas.openxmlformats.org/officeDocument/2006/relationships/image" Target="../media/image54.png"/><Relationship Id="rId23" Type="http://schemas.openxmlformats.org/officeDocument/2006/relationships/image" Target="../media/image61.png"/><Relationship Id="rId10" Type="http://schemas.openxmlformats.org/officeDocument/2006/relationships/image" Target="../media/image49.png"/><Relationship Id="rId19" Type="http://schemas.openxmlformats.org/officeDocument/2006/relationships/image" Target="../media/image57.png"/><Relationship Id="rId4" Type="http://schemas.openxmlformats.org/officeDocument/2006/relationships/oleObject" Target="../embeddings/oleObject38.bin"/><Relationship Id="rId9" Type="http://schemas.openxmlformats.org/officeDocument/2006/relationships/image" Target="../media/image48.png"/><Relationship Id="rId14" Type="http://schemas.openxmlformats.org/officeDocument/2006/relationships/image" Target="../media/image53.png"/><Relationship Id="rId22" Type="http://schemas.openxmlformats.org/officeDocument/2006/relationships/image" Target="../media/image60.png"/></Relationships>
</file>

<file path=ppt/slides/_rels/slide2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24.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notesSlide" Target="../notesSlides/notesSlide14.xml"/><Relationship Id="rId7" Type="http://schemas.openxmlformats.org/officeDocument/2006/relationships/image" Target="../media/image67.png"/><Relationship Id="rId12"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2.png"/><Relationship Id="rId11" Type="http://schemas.openxmlformats.org/officeDocument/2006/relationships/image" Target="../media/image71.png"/><Relationship Id="rId5" Type="http://schemas.openxmlformats.org/officeDocument/2006/relationships/oleObject" Target="../embeddings/oleObject42.bin"/><Relationship Id="rId10" Type="http://schemas.openxmlformats.org/officeDocument/2006/relationships/image" Target="../media/image70.png"/><Relationship Id="rId4" Type="http://schemas.openxmlformats.org/officeDocument/2006/relationships/oleObject" Target="../embeddings/oleObject41.bin"/><Relationship Id="rId9" Type="http://schemas.openxmlformats.org/officeDocument/2006/relationships/image" Target="../media/image69.png"/></Relationships>
</file>

<file path=ppt/slides/_rels/slide25.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image" Target="../media/image73.png"/><Relationship Id="rId7" Type="http://schemas.openxmlformats.org/officeDocument/2006/relationships/image" Target="../media/image75.jpeg"/><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74.png"/><Relationship Id="rId11" Type="http://schemas.openxmlformats.org/officeDocument/2006/relationships/image" Target="../media/image79.png"/><Relationship Id="rId5" Type="http://schemas.openxmlformats.org/officeDocument/2006/relationships/oleObject" Target="../embeddings/oleObject45.bin"/><Relationship Id="rId10" Type="http://schemas.openxmlformats.org/officeDocument/2006/relationships/image" Target="../media/image78.png"/><Relationship Id="rId4" Type="http://schemas.openxmlformats.org/officeDocument/2006/relationships/oleObject" Target="../embeddings/oleObject44.bin"/><Relationship Id="rId9" Type="http://schemas.openxmlformats.org/officeDocument/2006/relationships/image" Target="../media/image77.wmf"/></Relationships>
</file>

<file path=ppt/slides/_rels/slide2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87.wmf"/><Relationship Id="rId3" Type="http://schemas.openxmlformats.org/officeDocument/2006/relationships/image" Target="../media/image82.png"/><Relationship Id="rId7" Type="http://schemas.openxmlformats.org/officeDocument/2006/relationships/image" Target="../media/image86.wmf"/><Relationship Id="rId2" Type="http://schemas.openxmlformats.org/officeDocument/2006/relationships/image" Target="../media/image81.wmf"/><Relationship Id="rId1" Type="http://schemas.openxmlformats.org/officeDocument/2006/relationships/slideLayout" Target="../slideLayouts/slideLayout2.xml"/><Relationship Id="rId6" Type="http://schemas.openxmlformats.org/officeDocument/2006/relationships/image" Target="../media/image85.wmf"/><Relationship Id="rId5" Type="http://schemas.openxmlformats.org/officeDocument/2006/relationships/image" Target="../media/image84.wmf"/><Relationship Id="rId10" Type="http://schemas.openxmlformats.org/officeDocument/2006/relationships/image" Target="../media/image89.wmf"/><Relationship Id="rId4" Type="http://schemas.openxmlformats.org/officeDocument/2006/relationships/image" Target="../media/image83.wmf"/><Relationship Id="rId9" Type="http://schemas.openxmlformats.org/officeDocument/2006/relationships/image" Target="../media/image8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46.bin"/><Relationship Id="rId13" Type="http://schemas.openxmlformats.org/officeDocument/2006/relationships/image" Target="../media/image99.png"/><Relationship Id="rId3" Type="http://schemas.openxmlformats.org/officeDocument/2006/relationships/notesSlide" Target="../notesSlides/notesSlide17.xml"/><Relationship Id="rId7" Type="http://schemas.openxmlformats.org/officeDocument/2006/relationships/image" Target="../media/image95.png"/><Relationship Id="rId12" Type="http://schemas.openxmlformats.org/officeDocument/2006/relationships/image" Target="../media/image98.png"/><Relationship Id="rId2" Type="http://schemas.openxmlformats.org/officeDocument/2006/relationships/slideLayout" Target="../slideLayouts/slideLayout6.xml"/><Relationship Id="rId16" Type="http://schemas.openxmlformats.org/officeDocument/2006/relationships/image" Target="../media/image102.png"/><Relationship Id="rId1" Type="http://schemas.openxmlformats.org/officeDocument/2006/relationships/vmlDrawing" Target="../drawings/vmlDrawing9.vml"/><Relationship Id="rId6" Type="http://schemas.openxmlformats.org/officeDocument/2006/relationships/image" Target="../media/image94.png"/><Relationship Id="rId11" Type="http://schemas.openxmlformats.org/officeDocument/2006/relationships/image" Target="../media/image97.png"/><Relationship Id="rId5" Type="http://schemas.openxmlformats.org/officeDocument/2006/relationships/image" Target="../media/image93.png"/><Relationship Id="rId15" Type="http://schemas.openxmlformats.org/officeDocument/2006/relationships/image" Target="../media/image101.png"/><Relationship Id="rId10" Type="http://schemas.openxmlformats.org/officeDocument/2006/relationships/image" Target="../media/image96.wmf"/><Relationship Id="rId4" Type="http://schemas.openxmlformats.org/officeDocument/2006/relationships/image" Target="../media/image92.png"/><Relationship Id="rId9" Type="http://schemas.openxmlformats.org/officeDocument/2006/relationships/oleObject" Target="../embeddings/oleObject47.bin"/><Relationship Id="rId14" Type="http://schemas.openxmlformats.org/officeDocument/2006/relationships/image" Target="../media/image10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03.png"/><Relationship Id="rId7" Type="http://schemas.openxmlformats.org/officeDocument/2006/relationships/hyperlink" Target="http://gieseking.cs.mu.oz.au:9090/gridsphere/"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1.xml"/><Relationship Id="rId1" Type="http://schemas.openxmlformats.org/officeDocument/2006/relationships/vmlDrawing" Target="../drawings/vmlDrawing10.vml"/></Relationships>
</file>

<file path=ppt/slides/_rels/slide36.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09.png"/></Relationships>
</file>

<file path=ppt/slides/_rels/slide37.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114.jpeg"/><Relationship Id="rId3" Type="http://schemas.openxmlformats.org/officeDocument/2006/relationships/image" Target="../media/image110.jpeg"/><Relationship Id="rId7" Type="http://schemas.openxmlformats.org/officeDocument/2006/relationships/hyperlink" Target="http://images.google.com/imgres?imgurl=http://www.archnetco.com/images/ATL60142E1.jpg&amp;imgrefurl=http://www.archnetco.com/english/product/ATL60142.htm&amp;h=864&amp;w=985&amp;sz=66&amp;tbnid=GCU6NK8y43NtUM:&amp;tbnh=129&amp;tbnw=148&amp;hl=en&amp;start=1&amp;prev=/images?q=Internet+via+electric+wire&amp;svnum=10&amp;hl=en&amp;lr=&amp;sa=N"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113.jpeg"/><Relationship Id="rId5" Type="http://schemas.openxmlformats.org/officeDocument/2006/relationships/image" Target="../media/image112.jpeg"/><Relationship Id="rId4" Type="http://schemas.openxmlformats.org/officeDocument/2006/relationships/image" Target="../media/image111.jpeg"/></Relationships>
</file>

<file path=ppt/slides/_rels/slide39.xml.rels><?xml version="1.0" encoding="UTF-8" standalone="yes"?>
<Relationships xmlns="http://schemas.openxmlformats.org/package/2006/relationships"><Relationship Id="rId8" Type="http://schemas.openxmlformats.org/officeDocument/2006/relationships/image" Target="../media/image117.jpeg"/><Relationship Id="rId13" Type="http://schemas.openxmlformats.org/officeDocument/2006/relationships/hyperlink" Target="http://images.google.co.in/imgres?imgurl=http://www.ibutton.com/iButton_Pictures/Applications/gaspipe.jpg&amp;imgrefurl=http://www.ibutton.com/photos/appsphotos.html&amp;h=150&amp;w=222&amp;sz=6&amp;tbnid=MlRhn0nIy3EJ:&amp;tbnh=68&amp;tbnw=100&amp;start=5&amp;prev=/images?q=gaspipe&amp;hl=en&amp;lr=" TargetMode="External"/><Relationship Id="rId18" Type="http://schemas.openxmlformats.org/officeDocument/2006/relationships/image" Target="../media/image122.jpeg"/><Relationship Id="rId26" Type="http://schemas.openxmlformats.org/officeDocument/2006/relationships/hyperlink" Target="http://images.google.com.au/imgres?imgurl=http://www.thediyworld.co.uk/power%20station.gif&amp;imgrefurl=http://www.thediyworld.co.uk/voltage.html&amp;h=250&amp;w=274&amp;sz=7&amp;hl=en&amp;start=1&amp;tbnid=1DDhuUPUOnZPKM:&amp;tbnh=103&amp;tbnw=113&amp;prev=/images?q=power+station&amp;svnum=10&amp;hl=en&amp;lr=" TargetMode="External"/><Relationship Id="rId3" Type="http://schemas.openxmlformats.org/officeDocument/2006/relationships/hyperlink" Target="http://images.google.co.in/imgres?imgurl=http://www.epa.gov/region1/eco/ri/images/watertap.jpg&amp;imgrefurl=http://www.epa.gov/region1/eco/ri/restore.html&amp;h=303&amp;w=432&amp;sz=19&amp;tbnid=64XaFUr-tygJ:&amp;tbnh=86&amp;tbnw=122&amp;start=3&amp;prev=/images?q=watertap&amp;hl=en&amp;lr=" TargetMode="External"/><Relationship Id="rId21" Type="http://schemas.openxmlformats.org/officeDocument/2006/relationships/image" Target="../media/image124.jpeg"/><Relationship Id="rId7" Type="http://schemas.openxmlformats.org/officeDocument/2006/relationships/hyperlink" Target="http://images.google.co.in/imgres?imgurl=http://www.sla.purdue.edu/academic/fll/JapanProj/FLClipart/Verbs/telephone.gif&amp;imgrefurl=http://www.sla.purdue.edu/academic/fll/JapanProj/FLClipart/Verbs.html&amp;h=797&amp;w=800&amp;sz=12&amp;tbnid=ESb8A5PHQYMJ:&amp;tbnh=141&amp;tbnw=141&amp;start=8&amp;prev=/images?q=telephone&amp;hl=en&amp;lr=" TargetMode="External"/><Relationship Id="rId12" Type="http://schemas.openxmlformats.org/officeDocument/2006/relationships/image" Target="../media/image119.jpeg"/><Relationship Id="rId17" Type="http://schemas.openxmlformats.org/officeDocument/2006/relationships/hyperlink" Target="http://images.google.co.in/imgres?imgurl=http://www.somacon.com/cookbook/pictures/chapati_on_gasstove.jpg&amp;imgrefurl=http://www.somacon.com/cookbook/recipes/chapati_recipe.php&amp;h=204&amp;w=300&amp;sz=42&amp;tbnid=AhqRLxFNVgMJ:&amp;tbnh=75&amp;tbnw=110&amp;start=17&amp;prev=/images?q=gasstove&amp;hl=en&amp;lr=" TargetMode="External"/><Relationship Id="rId25" Type="http://schemas.openxmlformats.org/officeDocument/2006/relationships/image" Target="../media/image126.jpeg"/><Relationship Id="rId2" Type="http://schemas.openxmlformats.org/officeDocument/2006/relationships/notesSlide" Target="../notesSlides/notesSlide24.xml"/><Relationship Id="rId16" Type="http://schemas.openxmlformats.org/officeDocument/2006/relationships/image" Target="../media/image121.jpeg"/><Relationship Id="rId20" Type="http://schemas.openxmlformats.org/officeDocument/2006/relationships/hyperlink" Target="http://images.google.co.in/imgres?imgurl=http://w4.pica.army.mil/voice2002/021129/electricsocket.jpg&amp;imgrefurl=http://w4.pica.army.mil/voice2002/021129/Electricaldistribution.htm&amp;h=667&amp;w=720&amp;sz=29&amp;tbnid=lfJoaTTHHcgJ:&amp;tbnh=128&amp;tbnw=138&amp;start=1&amp;prev=/images?q=electricsocket&amp;hl=en&amp;lr=" TargetMode="External"/><Relationship Id="rId1" Type="http://schemas.openxmlformats.org/officeDocument/2006/relationships/slideLayout" Target="../slideLayouts/slideLayout13.xml"/><Relationship Id="rId6" Type="http://schemas.openxmlformats.org/officeDocument/2006/relationships/image" Target="../media/image116.jpeg"/><Relationship Id="rId11" Type="http://schemas.openxmlformats.org/officeDocument/2006/relationships/hyperlink" Target="http://images.google.co.in/imgres?imgurl=http://techdigestuk.typepad.com/tech_digest/motto2002.jpg&amp;imgrefurl=http://techdigestuk.typepad.com/tech_digest/2003/12/&amp;h=2464&amp;w=1648&amp;sz=2310&amp;tbnid=5oz2S5ZP3XcJ:&amp;tbnh=149&amp;tbnw=100&amp;start=6&amp;prev=/images?q=mobile&amp;hl=en&amp;lr=" TargetMode="External"/><Relationship Id="rId24" Type="http://schemas.openxmlformats.org/officeDocument/2006/relationships/hyperlink" Target="http://images.google.com.au/imgres?imgurl=http://www.sheffieldutilities.org/images/generator.gif&amp;imgrefurl=http://www.sheffieldutilities.org/PWGeneratorSafety.htm&amp;h=233&amp;w=276&amp;sz=48&amp;hl=en&amp;start=17&amp;tbnid=45IpKBLxKODzqM:&amp;tbnh=96&amp;tbnw=114&amp;prev=/images?q=power+generator,+home&amp;svnum=10&amp;hl=en&amp;lr=&amp;sa=N" TargetMode="External"/><Relationship Id="rId5" Type="http://schemas.openxmlformats.org/officeDocument/2006/relationships/hyperlink" Target="http://images.google.co.in/imgres?imgurl=http://www.edwebproject.org/rajasthan/pics/andy/jaisalmer.waterwomen2.jpg&amp;imgrefurl=http://www.edwebproject.org/rajasthan/jaisalmer.html&amp;h=512&amp;w=768&amp;sz=160&amp;tbnid=NGDbYJAWkx0J:&amp;tbnh=94&amp;tbnw=141&amp;start=2&amp;prev=/images?q=waterwomen&amp;hl=en&amp;lr=" TargetMode="External"/><Relationship Id="rId15" Type="http://schemas.openxmlformats.org/officeDocument/2006/relationships/hyperlink" Target="http://images.google.co.in/imgres?imgurl=http://www.landsendlodges.com/site_photos/Kitchen,GasStove.jpg&amp;imgrefurl=http://www.landsendlodges.com/site_interior_photos.htm&amp;h=324&amp;w=432&amp;sz=23&amp;tbnid=nzk5mmIxwCgJ:&amp;tbnh=92&amp;tbnw=122&amp;start=2&amp;prev=/images?q=gasstove&amp;hl=en&amp;lr=" TargetMode="External"/><Relationship Id="rId23" Type="http://schemas.openxmlformats.org/officeDocument/2006/relationships/image" Target="../media/image125.jpeg"/><Relationship Id="rId10" Type="http://schemas.openxmlformats.org/officeDocument/2006/relationships/image" Target="../media/image118.jpeg"/><Relationship Id="rId19" Type="http://schemas.openxmlformats.org/officeDocument/2006/relationships/image" Target="../media/image123.png"/><Relationship Id="rId4" Type="http://schemas.openxmlformats.org/officeDocument/2006/relationships/image" Target="../media/image115.jpeg"/><Relationship Id="rId9" Type="http://schemas.openxmlformats.org/officeDocument/2006/relationships/hyperlink" Target="http://images.google.co.in/imgres?imgurl=http://www.ces.ncsu.edu/gaston/graphics/images/telephone.jpg&amp;imgrefurl=http://www.ces.ncsu.edu/gaston/FCE/hotlines.html&amp;h=200&amp;w=200&amp;sz=14&amp;tbnid=goFeQUPLYOkJ:&amp;tbnh=99&amp;tbnw=99&amp;start=4&amp;prev=/images?q=telephone&amp;hl=en&amp;lr=" TargetMode="External"/><Relationship Id="rId14" Type="http://schemas.openxmlformats.org/officeDocument/2006/relationships/image" Target="../media/image120.jpeg"/><Relationship Id="rId22" Type="http://schemas.openxmlformats.org/officeDocument/2006/relationships/hyperlink" Target="http://images.google.co.in/imgres?imgurl=http://www.zyworld.com/_zyworld/img/powerpics_images/bulb.jpg&amp;imgrefurl=http://www.zyworld.com/_zyworld/powerpics_pages/bulb.htm&amp;h=300&amp;w=300&amp;sz=5&amp;tbnid=46llL3g5EPQJ:&amp;tbnh=111&amp;tbnw=111&amp;start=2&amp;prev=/images?q=bulb&amp;hl=en&amp;lr=" TargetMode="External"/><Relationship Id="rId27" Type="http://schemas.openxmlformats.org/officeDocument/2006/relationships/image" Target="../media/image12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images.google.co.in/imgres?imgurl=http://techdigestuk.typepad.com/tech_digest/motto2002.jpg&amp;imgrefurl=http://techdigestuk.typepad.com/tech_digest/2003/12/&amp;h=2464&amp;w=1648&amp;sz=2310&amp;tbnid=5oz2S5ZP3XcJ:&amp;tbnh=149&amp;tbnw=100&amp;start=6&amp;prev=/images?q=mobile&amp;hl=en&amp;lr=" TargetMode="External"/><Relationship Id="rId2" Type="http://schemas.openxmlformats.org/officeDocument/2006/relationships/notesSlide" Target="../notesSlides/notesSlide25.xml"/><Relationship Id="rId1" Type="http://schemas.openxmlformats.org/officeDocument/2006/relationships/slideLayout" Target="../slideLayouts/slideLayout14.xml"/><Relationship Id="rId5" Type="http://schemas.openxmlformats.org/officeDocument/2006/relationships/image" Target="../media/image2.png"/><Relationship Id="rId4" Type="http://schemas.openxmlformats.org/officeDocument/2006/relationships/image" Target="../media/image11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5.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image" Target="../media/image12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13.png"/><Relationship Id="rId3" Type="http://schemas.openxmlformats.org/officeDocument/2006/relationships/oleObject" Target="../embeddings/oleObject1.bin"/><Relationship Id="rId7" Type="http://schemas.openxmlformats.org/officeDocument/2006/relationships/image" Target="../media/image12.png"/><Relationship Id="rId12"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png"/><Relationship Id="rId11" Type="http://schemas.openxmlformats.org/officeDocument/2006/relationships/oleObject" Target="../embeddings/oleObject5.bin"/><Relationship Id="rId5" Type="http://schemas.openxmlformats.org/officeDocument/2006/relationships/image" Target="../media/image10.png"/><Relationship Id="rId10" Type="http://schemas.openxmlformats.org/officeDocument/2006/relationships/oleObject" Target="../embeddings/oleObject4.bin"/><Relationship Id="rId4" Type="http://schemas.openxmlformats.org/officeDocument/2006/relationships/image" Target="../media/image9.jpeg"/><Relationship Id="rId9"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27.png"/><Relationship Id="rId5" Type="http://schemas.openxmlformats.org/officeDocument/2006/relationships/image" Target="../media/image26.wmf"/><Relationship Id="rId4" Type="http://schemas.openxmlformats.org/officeDocument/2006/relationships/image" Target="../media/image25.wmf"/></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143000" y="1295400"/>
            <a:ext cx="7721600" cy="762000"/>
          </a:xfrm>
        </p:spPr>
        <p:txBody>
          <a:bodyPr>
            <a:normAutofit fontScale="90000"/>
          </a:bodyPr>
          <a:lstStyle/>
          <a:p>
            <a:pPr eaLnBrk="1" hangingPunct="1"/>
            <a:r>
              <a:rPr lang="en-GB" altLang="zh-CN" sz="3200" b="1" dirty="0" smtClean="0"/>
              <a:t>Cluster and Grid Computing</a:t>
            </a:r>
            <a:br>
              <a:rPr lang="en-GB" altLang="zh-CN" sz="3200" b="1" dirty="0" smtClean="0"/>
            </a:br>
            <a:r>
              <a:rPr lang="en-GB" altLang="zh-CN" sz="3200" b="1" i="1" u="sng" dirty="0" smtClean="0"/>
              <a:t>Information Session / Introduction</a:t>
            </a:r>
            <a:endParaRPr lang="en-US" altLang="zh-CN" sz="2400" dirty="0" smtClean="0">
              <a:solidFill>
                <a:srgbClr val="000099"/>
              </a:solidFill>
            </a:endParaRPr>
          </a:p>
        </p:txBody>
      </p:sp>
      <p:sp>
        <p:nvSpPr>
          <p:cNvPr id="13316" name="Rectangle 43"/>
          <p:cNvSpPr>
            <a:spLocks noGrp="1" noChangeArrowheads="1"/>
          </p:cNvSpPr>
          <p:nvPr>
            <p:ph type="subTitle" idx="1"/>
          </p:nvPr>
        </p:nvSpPr>
        <p:spPr>
          <a:xfrm>
            <a:off x="990600" y="2895600"/>
            <a:ext cx="5867400" cy="685800"/>
          </a:xfrm>
          <a:noFill/>
        </p:spPr>
        <p:txBody>
          <a:bodyPr/>
          <a:lstStyle/>
          <a:p>
            <a:pPr algn="l" eaLnBrk="1" hangingPunct="1"/>
            <a:r>
              <a:rPr lang="en-US" altLang="zh-CN" smtClean="0"/>
              <a:t>Dr. Rajkumar Buyya</a:t>
            </a:r>
            <a:endParaRPr lang="zh-CN" altLang="en-US" smtClean="0"/>
          </a:p>
        </p:txBody>
      </p:sp>
      <p:sp>
        <p:nvSpPr>
          <p:cNvPr id="13317" name="Rectangle 44"/>
          <p:cNvSpPr>
            <a:spLocks noChangeArrowheads="1"/>
          </p:cNvSpPr>
          <p:nvPr/>
        </p:nvSpPr>
        <p:spPr bwMode="auto">
          <a:xfrm>
            <a:off x="1066800" y="3505200"/>
            <a:ext cx="6553200" cy="1800225"/>
          </a:xfrm>
          <a:prstGeom prst="rect">
            <a:avLst/>
          </a:prstGeom>
          <a:noFill/>
          <a:ln w="9525">
            <a:noFill/>
            <a:miter lim="800000"/>
            <a:headEnd/>
            <a:tailEnd/>
          </a:ln>
        </p:spPr>
        <p:txBody>
          <a:bodyPr>
            <a:spAutoFit/>
          </a:bodyPr>
          <a:lstStyle/>
          <a:p>
            <a:pPr algn="l" eaLnBrk="0" hangingPunct="0">
              <a:spcBef>
                <a:spcPct val="50000"/>
              </a:spcBef>
              <a:buClr>
                <a:srgbClr val="3366FF"/>
              </a:buClr>
              <a:buFont typeface="Wingdings" pitchFamily="2" charset="2"/>
              <a:buNone/>
            </a:pPr>
            <a:r>
              <a:rPr kumimoji="1" lang="en-US" sz="2000" b="1">
                <a:solidFill>
                  <a:srgbClr val="0000FF"/>
                </a:solidFill>
              </a:rPr>
              <a:t>Gri</a:t>
            </a:r>
            <a:r>
              <a:rPr kumimoji="1" lang="en-US" sz="2000">
                <a:solidFill>
                  <a:srgbClr val="0000FF"/>
                </a:solidFill>
              </a:rPr>
              <a:t>d Computing and </a:t>
            </a:r>
            <a:r>
              <a:rPr kumimoji="1" lang="en-US" sz="2000" b="1">
                <a:solidFill>
                  <a:srgbClr val="0000FF"/>
                </a:solidFill>
              </a:rPr>
              <a:t>D</a:t>
            </a:r>
            <a:r>
              <a:rPr kumimoji="1" lang="en-US" sz="2000">
                <a:solidFill>
                  <a:srgbClr val="0000FF"/>
                </a:solidFill>
              </a:rPr>
              <a:t>istributed </a:t>
            </a:r>
            <a:r>
              <a:rPr kumimoji="1" lang="en-US" sz="2000" b="1">
                <a:solidFill>
                  <a:srgbClr val="0000FF"/>
                </a:solidFill>
              </a:rPr>
              <a:t>S</a:t>
            </a:r>
            <a:r>
              <a:rPr kumimoji="1" lang="en-US" sz="2000">
                <a:solidFill>
                  <a:srgbClr val="0000FF"/>
                </a:solidFill>
              </a:rPr>
              <a:t>ystems (GRIDS) Lab</a:t>
            </a:r>
            <a:r>
              <a:rPr kumimoji="1" lang="en-US" sz="2800">
                <a:solidFill>
                  <a:srgbClr val="0000FF"/>
                </a:solidFill>
              </a:rPr>
              <a:t>. </a:t>
            </a:r>
            <a:br>
              <a:rPr kumimoji="1" lang="en-US" sz="2800">
                <a:solidFill>
                  <a:srgbClr val="0000FF"/>
                </a:solidFill>
              </a:rPr>
            </a:br>
            <a:r>
              <a:rPr kumimoji="1" lang="en-US" sz="2800">
                <a:solidFill>
                  <a:srgbClr val="0000FF"/>
                </a:solidFill>
              </a:rPr>
              <a:t>The University of Melbourne</a:t>
            </a:r>
            <a:br>
              <a:rPr kumimoji="1" lang="en-US" sz="2800">
                <a:solidFill>
                  <a:srgbClr val="0000FF"/>
                </a:solidFill>
              </a:rPr>
            </a:br>
            <a:r>
              <a:rPr kumimoji="1" lang="en-US" sz="2800">
                <a:solidFill>
                  <a:srgbClr val="0000FF"/>
                </a:solidFill>
              </a:rPr>
              <a:t>Melbourne, Australia</a:t>
            </a:r>
            <a:br>
              <a:rPr kumimoji="1" lang="en-US" sz="2800">
                <a:solidFill>
                  <a:srgbClr val="0000FF"/>
                </a:solidFill>
              </a:rPr>
            </a:br>
            <a:r>
              <a:rPr kumimoji="1" lang="en-US" sz="2800">
                <a:solidFill>
                  <a:schemeClr val="hlink"/>
                </a:solidFill>
              </a:rPr>
              <a:t>www.gridbus.org</a:t>
            </a:r>
          </a:p>
        </p:txBody>
      </p:sp>
      <p:grpSp>
        <p:nvGrpSpPr>
          <p:cNvPr id="2" name="Group 45"/>
          <p:cNvGrpSpPr>
            <a:grpSpLocks/>
          </p:cNvGrpSpPr>
          <p:nvPr/>
        </p:nvGrpSpPr>
        <p:grpSpPr bwMode="auto">
          <a:xfrm>
            <a:off x="7086600" y="2438400"/>
            <a:ext cx="1793875" cy="1587500"/>
            <a:chOff x="22" y="8"/>
            <a:chExt cx="1130" cy="1000"/>
          </a:xfrm>
        </p:grpSpPr>
        <p:pic>
          <p:nvPicPr>
            <p:cNvPr id="13324" name="Picture 46" descr="BD06662_"/>
            <p:cNvPicPr>
              <a:picLocks noChangeAspect="1" noChangeArrowheads="1"/>
            </p:cNvPicPr>
            <p:nvPr/>
          </p:nvPicPr>
          <p:blipFill>
            <a:blip r:embed="rId2" cstate="print"/>
            <a:srcRect/>
            <a:stretch>
              <a:fillRect/>
            </a:stretch>
          </p:blipFill>
          <p:spPr bwMode="auto">
            <a:xfrm>
              <a:off x="22" y="8"/>
              <a:ext cx="1130" cy="1000"/>
            </a:xfrm>
            <a:prstGeom prst="rect">
              <a:avLst/>
            </a:prstGeom>
            <a:noFill/>
            <a:ln w="9525">
              <a:noFill/>
              <a:miter lim="800000"/>
              <a:headEnd/>
              <a:tailEnd/>
            </a:ln>
          </p:spPr>
        </p:pic>
        <p:sp>
          <p:nvSpPr>
            <p:cNvPr id="13325" name="Rectangle 47"/>
            <p:cNvSpPr>
              <a:spLocks noChangeArrowheads="1"/>
            </p:cNvSpPr>
            <p:nvPr/>
          </p:nvSpPr>
          <p:spPr bwMode="auto">
            <a:xfrm>
              <a:off x="336" y="288"/>
              <a:ext cx="528" cy="96"/>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13326" name="Text Box 48"/>
            <p:cNvSpPr txBox="1">
              <a:spLocks noChangeArrowheads="1"/>
            </p:cNvSpPr>
            <p:nvPr/>
          </p:nvSpPr>
          <p:spPr bwMode="auto">
            <a:xfrm>
              <a:off x="288" y="240"/>
              <a:ext cx="615" cy="192"/>
            </a:xfrm>
            <a:prstGeom prst="rect">
              <a:avLst/>
            </a:prstGeom>
            <a:noFill/>
            <a:ln w="9525">
              <a:noFill/>
              <a:miter lim="800000"/>
              <a:headEnd/>
              <a:tailEnd/>
            </a:ln>
          </p:spPr>
          <p:txBody>
            <a:bodyPr wrap="none">
              <a:spAutoFit/>
            </a:bodyPr>
            <a:lstStyle/>
            <a:p>
              <a:r>
                <a:rPr lang="en-US" b="1">
                  <a:solidFill>
                    <a:srgbClr val="FFFF00"/>
                  </a:solidFill>
                </a:rPr>
                <a:t>WW Grid</a:t>
              </a:r>
            </a:p>
          </p:txBody>
        </p:sp>
      </p:grpSp>
      <p:grpSp>
        <p:nvGrpSpPr>
          <p:cNvPr id="3" name="Group 52"/>
          <p:cNvGrpSpPr>
            <a:grpSpLocks/>
          </p:cNvGrpSpPr>
          <p:nvPr/>
        </p:nvGrpSpPr>
        <p:grpSpPr bwMode="auto">
          <a:xfrm>
            <a:off x="6019800" y="4038600"/>
            <a:ext cx="2959100" cy="2654300"/>
            <a:chOff x="3792" y="2544"/>
            <a:chExt cx="1864" cy="1672"/>
          </a:xfrm>
        </p:grpSpPr>
        <p:pic>
          <p:nvPicPr>
            <p:cNvPr id="13322" name="Picture 53"/>
            <p:cNvPicPr>
              <a:picLocks noChangeAspect="1" noChangeArrowheads="1"/>
            </p:cNvPicPr>
            <p:nvPr/>
          </p:nvPicPr>
          <p:blipFill>
            <a:blip r:embed="rId3" cstate="print"/>
            <a:srcRect/>
            <a:stretch>
              <a:fillRect/>
            </a:stretch>
          </p:blipFill>
          <p:spPr bwMode="auto">
            <a:xfrm>
              <a:off x="3792" y="2544"/>
              <a:ext cx="1864" cy="1672"/>
            </a:xfrm>
            <a:prstGeom prst="rect">
              <a:avLst/>
            </a:prstGeom>
            <a:noFill/>
            <a:ln w="9525">
              <a:noFill/>
              <a:miter lim="800000"/>
              <a:headEnd/>
              <a:tailEnd/>
            </a:ln>
          </p:spPr>
        </p:pic>
        <p:sp>
          <p:nvSpPr>
            <p:cNvPr id="13323" name="Freeform 54"/>
            <p:cNvSpPr>
              <a:spLocks/>
            </p:cNvSpPr>
            <p:nvPr/>
          </p:nvSpPr>
          <p:spPr bwMode="auto">
            <a:xfrm>
              <a:off x="4248" y="3288"/>
              <a:ext cx="888" cy="744"/>
            </a:xfrm>
            <a:custGeom>
              <a:avLst/>
              <a:gdLst>
                <a:gd name="T0" fmla="*/ 744 w 888"/>
                <a:gd name="T1" fmla="*/ 744 h 744"/>
                <a:gd name="T2" fmla="*/ 840 w 888"/>
                <a:gd name="T3" fmla="*/ 648 h 744"/>
                <a:gd name="T4" fmla="*/ 888 w 888"/>
                <a:gd name="T5" fmla="*/ 456 h 744"/>
                <a:gd name="T6" fmla="*/ 840 w 888"/>
                <a:gd name="T7" fmla="*/ 312 h 744"/>
                <a:gd name="T8" fmla="*/ 744 w 888"/>
                <a:gd name="T9" fmla="*/ 72 h 744"/>
                <a:gd name="T10" fmla="*/ 456 w 888"/>
                <a:gd name="T11" fmla="*/ 24 h 744"/>
                <a:gd name="T12" fmla="*/ 168 w 888"/>
                <a:gd name="T13" fmla="*/ 24 h 744"/>
                <a:gd name="T14" fmla="*/ 72 w 888"/>
                <a:gd name="T15" fmla="*/ 168 h 744"/>
                <a:gd name="T16" fmla="*/ 24 w 888"/>
                <a:gd name="T17" fmla="*/ 360 h 744"/>
                <a:gd name="T18" fmla="*/ 24 w 888"/>
                <a:gd name="T19" fmla="*/ 504 h 744"/>
                <a:gd name="T20" fmla="*/ 168 w 888"/>
                <a:gd name="T21" fmla="*/ 648 h 744"/>
                <a:gd name="T22" fmla="*/ 792 w 888"/>
                <a:gd name="T23" fmla="*/ 744 h 7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88"/>
                <a:gd name="T37" fmla="*/ 0 h 744"/>
                <a:gd name="T38" fmla="*/ 888 w 888"/>
                <a:gd name="T39" fmla="*/ 744 h 7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88" h="744">
                  <a:moveTo>
                    <a:pt x="744" y="744"/>
                  </a:moveTo>
                  <a:cubicBezTo>
                    <a:pt x="780" y="720"/>
                    <a:pt x="816" y="696"/>
                    <a:pt x="840" y="648"/>
                  </a:cubicBezTo>
                  <a:cubicBezTo>
                    <a:pt x="864" y="600"/>
                    <a:pt x="888" y="512"/>
                    <a:pt x="888" y="456"/>
                  </a:cubicBezTo>
                  <a:cubicBezTo>
                    <a:pt x="888" y="400"/>
                    <a:pt x="864" y="376"/>
                    <a:pt x="840" y="312"/>
                  </a:cubicBezTo>
                  <a:cubicBezTo>
                    <a:pt x="816" y="248"/>
                    <a:pt x="808" y="120"/>
                    <a:pt x="744" y="72"/>
                  </a:cubicBezTo>
                  <a:cubicBezTo>
                    <a:pt x="680" y="24"/>
                    <a:pt x="552" y="32"/>
                    <a:pt x="456" y="24"/>
                  </a:cubicBezTo>
                  <a:cubicBezTo>
                    <a:pt x="360" y="16"/>
                    <a:pt x="232" y="0"/>
                    <a:pt x="168" y="24"/>
                  </a:cubicBezTo>
                  <a:cubicBezTo>
                    <a:pt x="104" y="48"/>
                    <a:pt x="96" y="112"/>
                    <a:pt x="72" y="168"/>
                  </a:cubicBezTo>
                  <a:cubicBezTo>
                    <a:pt x="48" y="224"/>
                    <a:pt x="32" y="304"/>
                    <a:pt x="24" y="360"/>
                  </a:cubicBezTo>
                  <a:cubicBezTo>
                    <a:pt x="16" y="416"/>
                    <a:pt x="0" y="456"/>
                    <a:pt x="24" y="504"/>
                  </a:cubicBezTo>
                  <a:cubicBezTo>
                    <a:pt x="48" y="552"/>
                    <a:pt x="40" y="608"/>
                    <a:pt x="168" y="648"/>
                  </a:cubicBezTo>
                  <a:cubicBezTo>
                    <a:pt x="296" y="688"/>
                    <a:pt x="704" y="720"/>
                    <a:pt x="792" y="744"/>
                  </a:cubicBezTo>
                </a:path>
              </a:pathLst>
            </a:custGeom>
            <a:solidFill>
              <a:schemeClr val="bg1"/>
            </a:solidFill>
            <a:ln w="9525">
              <a:noFill/>
              <a:miter lim="800000"/>
              <a:headEnd/>
              <a:tailEnd/>
            </a:ln>
          </p:spPr>
          <p:txBody>
            <a:bodyPr wrap="none"/>
            <a:lstStyle/>
            <a:p>
              <a:endParaRPr lang="en-US"/>
            </a:p>
          </p:txBody>
        </p:sp>
      </p:grpSp>
      <p:pic>
        <p:nvPicPr>
          <p:cNvPr id="13320" name="Picture 58" descr="gb"/>
          <p:cNvPicPr>
            <a:picLocks noChangeAspect="1" noChangeArrowheads="1"/>
          </p:cNvPicPr>
          <p:nvPr/>
        </p:nvPicPr>
        <p:blipFill>
          <a:blip r:embed="rId4" cstate="print"/>
          <a:srcRect/>
          <a:stretch>
            <a:fillRect/>
          </a:stretch>
        </p:blipFill>
        <p:spPr bwMode="auto">
          <a:xfrm>
            <a:off x="0" y="0"/>
            <a:ext cx="3810000" cy="919163"/>
          </a:xfrm>
          <a:prstGeom prst="rect">
            <a:avLst/>
          </a:prstGeom>
          <a:noFill/>
          <a:ln w="9525">
            <a:noFill/>
            <a:miter lim="800000"/>
            <a:headEnd/>
            <a:tailEnd/>
          </a:ln>
        </p:spPr>
      </p:pic>
      <p:pic>
        <p:nvPicPr>
          <p:cNvPr id="13321" name="Picture 59"/>
          <p:cNvPicPr>
            <a:picLocks noChangeAspect="1" noChangeArrowheads="1"/>
          </p:cNvPicPr>
          <p:nvPr/>
        </p:nvPicPr>
        <p:blipFill>
          <a:blip r:embed="rId5" cstate="print"/>
          <a:srcRect/>
          <a:stretch>
            <a:fillRect/>
          </a:stretch>
        </p:blipFill>
        <p:spPr bwMode="auto">
          <a:xfrm>
            <a:off x="6705600" y="107950"/>
            <a:ext cx="2286000" cy="720725"/>
          </a:xfrm>
          <a:prstGeom prst="rect">
            <a:avLst/>
          </a:prstGeom>
          <a:noFill/>
          <a:ln w="9525">
            <a:noFill/>
            <a:miter lim="800000"/>
            <a:headEnd/>
            <a:tailEnd/>
          </a:ln>
        </p:spPr>
      </p:pic>
      <p:sp>
        <p:nvSpPr>
          <p:cNvPr id="15" name="Date Placeholder 14"/>
          <p:cNvSpPr>
            <a:spLocks noGrp="1"/>
          </p:cNvSpPr>
          <p:nvPr>
            <p:ph type="dt" sz="half" idx="10"/>
          </p:nvPr>
        </p:nvSpPr>
        <p:spPr/>
        <p:txBody>
          <a:bodyPr/>
          <a:lstStyle/>
          <a:p>
            <a:r>
              <a:rPr lang="en-US" smtClean="0"/>
              <a:t>IAUT</a:t>
            </a:r>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1</a:t>
            </a:fld>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18594" name="Object 2"/>
          <p:cNvGraphicFramePr>
            <a:graphicFrameLocks noChangeAspect="1"/>
          </p:cNvGraphicFramePr>
          <p:nvPr/>
        </p:nvGraphicFramePr>
        <p:xfrm>
          <a:off x="0" y="2057400"/>
          <a:ext cx="8077200" cy="4211638"/>
        </p:xfrm>
        <a:graphic>
          <a:graphicData uri="http://schemas.openxmlformats.org/presentationml/2006/ole">
            <p:oleObj spid="_x0000_s59394" name="Bitmap Image" r:id="rId4" imgW="4486704" imgH="5144236" progId="PBrush">
              <p:embed/>
            </p:oleObj>
          </a:graphicData>
        </a:graphic>
      </p:graphicFrame>
      <p:graphicFrame>
        <p:nvGraphicFramePr>
          <p:cNvPr id="1518595" name="Object 3">
            <a:hlinkClick r:id="" action="ppaction://ole?verb=0"/>
          </p:cNvPr>
          <p:cNvGraphicFramePr>
            <a:graphicFrameLocks/>
          </p:cNvGraphicFramePr>
          <p:nvPr/>
        </p:nvGraphicFramePr>
        <p:xfrm>
          <a:off x="7696200" y="1828800"/>
          <a:ext cx="457200" cy="533400"/>
        </p:xfrm>
        <a:graphic>
          <a:graphicData uri="http://schemas.openxmlformats.org/presentationml/2006/ole">
            <p:oleObj spid="_x0000_s59395" name="Photo Editor Photo" r:id="rId5" imgW="1815873" imgH="2361905" progId="">
              <p:embed/>
            </p:oleObj>
          </a:graphicData>
        </a:graphic>
      </p:graphicFrame>
      <p:sp>
        <p:nvSpPr>
          <p:cNvPr id="1518596" name="Text Box 4"/>
          <p:cNvSpPr txBox="1">
            <a:spLocks noChangeArrowheads="1"/>
          </p:cNvSpPr>
          <p:nvPr/>
        </p:nvSpPr>
        <p:spPr bwMode="auto">
          <a:xfrm>
            <a:off x="1371600" y="0"/>
            <a:ext cx="6172200" cy="482600"/>
          </a:xfrm>
          <a:prstGeom prst="rect">
            <a:avLst/>
          </a:prstGeom>
          <a:noFill/>
          <a:ln w="9525">
            <a:noFill/>
            <a:miter lim="800000"/>
            <a:headEnd/>
            <a:tailEnd/>
          </a:ln>
          <a:effectLst/>
        </p:spPr>
        <p:txBody>
          <a:bodyPr>
            <a:spAutoFit/>
          </a:bodyPr>
          <a:lstStyle/>
          <a:p>
            <a:pPr algn="l" eaLnBrk="0" hangingPunct="0">
              <a:lnSpc>
                <a:spcPct val="80000"/>
              </a:lnSpc>
            </a:pPr>
            <a:r>
              <a:rPr lang="en-US" sz="3200" b="1">
                <a:latin typeface="Times New Roman" pitchFamily="18" charset="0"/>
              </a:rPr>
              <a:t> </a:t>
            </a:r>
            <a:r>
              <a:rPr lang="en-US" sz="2800" b="1">
                <a:latin typeface="Times New Roman" pitchFamily="18" charset="0"/>
              </a:rPr>
              <a:t> </a:t>
            </a:r>
            <a:endParaRPr lang="en-US" sz="2400" b="1">
              <a:solidFill>
                <a:srgbClr val="0000FF"/>
              </a:solidFill>
              <a:latin typeface="Times New Roman" pitchFamily="18" charset="0"/>
            </a:endParaRPr>
          </a:p>
        </p:txBody>
      </p:sp>
      <p:sp>
        <p:nvSpPr>
          <p:cNvPr id="1518616" name="Rectangle 24"/>
          <p:cNvSpPr>
            <a:spLocks noGrp="1" noChangeArrowheads="1"/>
          </p:cNvSpPr>
          <p:nvPr>
            <p:ph type="title"/>
          </p:nvPr>
        </p:nvSpPr>
        <p:spPr/>
        <p:txBody>
          <a:bodyPr>
            <a:normAutofit fontScale="90000"/>
          </a:bodyPr>
          <a:lstStyle/>
          <a:p>
            <a:r>
              <a:rPr lang="en-US" sz="4000" dirty="0"/>
              <a:t>      </a:t>
            </a:r>
            <a:r>
              <a:rPr lang="en-US" sz="4000" dirty="0" smtClean="0"/>
              <a:t>History: </a:t>
            </a:r>
            <a:r>
              <a:rPr lang="en-US" sz="4000" dirty="0"/>
              <a:t>Clustering of Computers for Collective Computing</a:t>
            </a:r>
          </a:p>
        </p:txBody>
      </p:sp>
      <p:sp>
        <p:nvSpPr>
          <p:cNvPr id="1518598" name="Text Box 6"/>
          <p:cNvSpPr txBox="1">
            <a:spLocks noChangeArrowheads="1"/>
          </p:cNvSpPr>
          <p:nvPr/>
        </p:nvSpPr>
        <p:spPr bwMode="auto">
          <a:xfrm>
            <a:off x="1050925" y="6162675"/>
            <a:ext cx="895350" cy="519113"/>
          </a:xfrm>
          <a:prstGeom prst="rect">
            <a:avLst/>
          </a:prstGeom>
          <a:noFill/>
          <a:ln w="12700">
            <a:noFill/>
            <a:miter lim="800000"/>
            <a:headEnd/>
            <a:tailEnd/>
          </a:ln>
          <a:effectLst/>
        </p:spPr>
        <p:txBody>
          <a:bodyPr wrap="none">
            <a:spAutoFit/>
          </a:bodyPr>
          <a:lstStyle/>
          <a:p>
            <a:pPr algn="l" eaLnBrk="0" hangingPunct="0"/>
            <a:r>
              <a:rPr lang="en-US" sz="2800">
                <a:latin typeface="Times New Roman" pitchFamily="18" charset="0"/>
              </a:rPr>
              <a:t>1960</a:t>
            </a:r>
          </a:p>
        </p:txBody>
      </p:sp>
      <p:sp>
        <p:nvSpPr>
          <p:cNvPr id="1518599" name="Text Box 7"/>
          <p:cNvSpPr txBox="1">
            <a:spLocks noChangeArrowheads="1"/>
          </p:cNvSpPr>
          <p:nvPr/>
        </p:nvSpPr>
        <p:spPr bwMode="auto">
          <a:xfrm>
            <a:off x="5257800" y="6019800"/>
            <a:ext cx="895350" cy="519113"/>
          </a:xfrm>
          <a:prstGeom prst="rect">
            <a:avLst/>
          </a:prstGeom>
          <a:noFill/>
          <a:ln w="12700">
            <a:noFill/>
            <a:miter lim="800000"/>
            <a:headEnd/>
            <a:tailEnd/>
          </a:ln>
          <a:effectLst/>
        </p:spPr>
        <p:txBody>
          <a:bodyPr wrap="none">
            <a:spAutoFit/>
          </a:bodyPr>
          <a:lstStyle/>
          <a:p>
            <a:pPr algn="l" eaLnBrk="0" hangingPunct="0"/>
            <a:r>
              <a:rPr lang="en-US" sz="2800">
                <a:latin typeface="Times New Roman" pitchFamily="18" charset="0"/>
              </a:rPr>
              <a:t>1990</a:t>
            </a:r>
          </a:p>
        </p:txBody>
      </p:sp>
      <p:sp>
        <p:nvSpPr>
          <p:cNvPr id="1518600" name="Text Box 8"/>
          <p:cNvSpPr txBox="1">
            <a:spLocks noChangeArrowheads="1"/>
          </p:cNvSpPr>
          <p:nvPr/>
        </p:nvSpPr>
        <p:spPr bwMode="auto">
          <a:xfrm>
            <a:off x="6629400" y="6019800"/>
            <a:ext cx="1095375" cy="519113"/>
          </a:xfrm>
          <a:prstGeom prst="rect">
            <a:avLst/>
          </a:prstGeom>
          <a:noFill/>
          <a:ln w="12700">
            <a:noFill/>
            <a:miter lim="800000"/>
            <a:headEnd/>
            <a:tailEnd/>
          </a:ln>
          <a:effectLst/>
        </p:spPr>
        <p:txBody>
          <a:bodyPr wrap="none">
            <a:spAutoFit/>
          </a:bodyPr>
          <a:lstStyle/>
          <a:p>
            <a:pPr algn="l" eaLnBrk="0" hangingPunct="0"/>
            <a:r>
              <a:rPr lang="en-US" sz="2800">
                <a:latin typeface="Times New Roman" pitchFamily="18" charset="0"/>
              </a:rPr>
              <a:t>1995+</a:t>
            </a:r>
          </a:p>
        </p:txBody>
      </p:sp>
      <p:graphicFrame>
        <p:nvGraphicFramePr>
          <p:cNvPr id="1518601" name="Object 9">
            <a:hlinkClick r:id="" action="ppaction://ole?verb=0"/>
          </p:cNvPr>
          <p:cNvGraphicFramePr>
            <a:graphicFrameLocks/>
          </p:cNvGraphicFramePr>
          <p:nvPr/>
        </p:nvGraphicFramePr>
        <p:xfrm>
          <a:off x="8153400" y="1371600"/>
          <a:ext cx="466725" cy="457200"/>
        </p:xfrm>
        <a:graphic>
          <a:graphicData uri="http://schemas.openxmlformats.org/presentationml/2006/ole">
            <p:oleObj spid="_x0000_s59396" name="Photo Editor Photo" r:id="rId6" imgW="1028571" imgH="1041270" progId="">
              <p:embed/>
            </p:oleObj>
          </a:graphicData>
        </a:graphic>
      </p:graphicFrame>
      <p:graphicFrame>
        <p:nvGraphicFramePr>
          <p:cNvPr id="1518602" name="Object 10">
            <a:hlinkClick r:id="" action="ppaction://ole?verb=0"/>
          </p:cNvPr>
          <p:cNvGraphicFramePr>
            <a:graphicFrameLocks/>
          </p:cNvGraphicFramePr>
          <p:nvPr/>
        </p:nvGraphicFramePr>
        <p:xfrm>
          <a:off x="7772400" y="1371600"/>
          <a:ext cx="457200" cy="533400"/>
        </p:xfrm>
        <a:graphic>
          <a:graphicData uri="http://schemas.openxmlformats.org/presentationml/2006/ole">
            <p:oleObj spid="_x0000_s59397" name="Photo Editor Photo" r:id="rId7" imgW="1815873" imgH="2361905" progId="">
              <p:embed/>
            </p:oleObj>
          </a:graphicData>
        </a:graphic>
      </p:graphicFrame>
      <p:graphicFrame>
        <p:nvGraphicFramePr>
          <p:cNvPr id="1518603" name="Object 11">
            <a:hlinkClick r:id="" action="ppaction://ole?verb=0"/>
          </p:cNvPr>
          <p:cNvGraphicFramePr>
            <a:graphicFrameLocks/>
          </p:cNvGraphicFramePr>
          <p:nvPr/>
        </p:nvGraphicFramePr>
        <p:xfrm>
          <a:off x="8534400" y="1600200"/>
          <a:ext cx="457200" cy="533400"/>
        </p:xfrm>
        <a:graphic>
          <a:graphicData uri="http://schemas.openxmlformats.org/presentationml/2006/ole">
            <p:oleObj spid="_x0000_s59398" name="Photo Editor Photo" r:id="rId8" imgW="1815873" imgH="2361905" progId="">
              <p:embed/>
            </p:oleObj>
          </a:graphicData>
        </a:graphic>
      </p:graphicFrame>
      <p:graphicFrame>
        <p:nvGraphicFramePr>
          <p:cNvPr id="1518604" name="Object 12">
            <a:hlinkClick r:id="" action="ppaction://ole?verb=0"/>
          </p:cNvPr>
          <p:cNvGraphicFramePr>
            <a:graphicFrameLocks/>
          </p:cNvGraphicFramePr>
          <p:nvPr/>
        </p:nvGraphicFramePr>
        <p:xfrm>
          <a:off x="8153400" y="838200"/>
          <a:ext cx="457200" cy="533400"/>
        </p:xfrm>
        <a:graphic>
          <a:graphicData uri="http://schemas.openxmlformats.org/presentationml/2006/ole">
            <p:oleObj spid="_x0000_s59399" name="Photo Editor Photo" r:id="rId9" imgW="1815873" imgH="2361905" progId="">
              <p:embed/>
            </p:oleObj>
          </a:graphicData>
        </a:graphic>
      </p:graphicFrame>
      <p:graphicFrame>
        <p:nvGraphicFramePr>
          <p:cNvPr id="1518605" name="Object 13">
            <a:hlinkClick r:id="" action="ppaction://ole?verb=0"/>
          </p:cNvPr>
          <p:cNvGraphicFramePr>
            <a:graphicFrameLocks/>
          </p:cNvGraphicFramePr>
          <p:nvPr/>
        </p:nvGraphicFramePr>
        <p:xfrm>
          <a:off x="7620000" y="2362200"/>
          <a:ext cx="457200" cy="533400"/>
        </p:xfrm>
        <a:graphic>
          <a:graphicData uri="http://schemas.openxmlformats.org/presentationml/2006/ole">
            <p:oleObj spid="_x0000_s59400" name="Photo Editor Photo" r:id="rId10" imgW="1815873" imgH="2361905" progId="">
              <p:embed/>
            </p:oleObj>
          </a:graphicData>
        </a:graphic>
      </p:graphicFrame>
      <p:graphicFrame>
        <p:nvGraphicFramePr>
          <p:cNvPr id="1518606" name="Object 14">
            <a:hlinkClick r:id="" action="ppaction://ole?verb=0"/>
          </p:cNvPr>
          <p:cNvGraphicFramePr>
            <a:graphicFrameLocks/>
          </p:cNvGraphicFramePr>
          <p:nvPr/>
        </p:nvGraphicFramePr>
        <p:xfrm>
          <a:off x="8305800" y="2590800"/>
          <a:ext cx="457200" cy="533400"/>
        </p:xfrm>
        <a:graphic>
          <a:graphicData uri="http://schemas.openxmlformats.org/presentationml/2006/ole">
            <p:oleObj spid="_x0000_s59401" name="Photo Editor Photo" r:id="rId11" imgW="1815873" imgH="2361905" progId="">
              <p:embed/>
            </p:oleObj>
          </a:graphicData>
        </a:graphic>
      </p:graphicFrame>
      <p:graphicFrame>
        <p:nvGraphicFramePr>
          <p:cNvPr id="1518607" name="Object 15">
            <a:hlinkClick r:id="" action="ppaction://ole?verb=0"/>
          </p:cNvPr>
          <p:cNvGraphicFramePr>
            <a:graphicFrameLocks/>
          </p:cNvGraphicFramePr>
          <p:nvPr/>
        </p:nvGraphicFramePr>
        <p:xfrm>
          <a:off x="7848600" y="2819400"/>
          <a:ext cx="457200" cy="533400"/>
        </p:xfrm>
        <a:graphic>
          <a:graphicData uri="http://schemas.openxmlformats.org/presentationml/2006/ole">
            <p:oleObj spid="_x0000_s59402" name="Photo Editor Photo" r:id="rId12" imgW="1815873" imgH="2361905" progId="">
              <p:embed/>
            </p:oleObj>
          </a:graphicData>
        </a:graphic>
      </p:graphicFrame>
      <p:graphicFrame>
        <p:nvGraphicFramePr>
          <p:cNvPr id="1518608" name="Object 16">
            <a:hlinkClick r:id="" action="ppaction://ole?verb=0"/>
          </p:cNvPr>
          <p:cNvGraphicFramePr>
            <a:graphicFrameLocks/>
          </p:cNvGraphicFramePr>
          <p:nvPr/>
        </p:nvGraphicFramePr>
        <p:xfrm>
          <a:off x="8677275" y="838200"/>
          <a:ext cx="466725" cy="457200"/>
        </p:xfrm>
        <a:graphic>
          <a:graphicData uri="http://schemas.openxmlformats.org/presentationml/2006/ole">
            <p:oleObj spid="_x0000_s59403" name="Photo Editor Photo" r:id="rId13" imgW="1028571" imgH="1041270" progId="">
              <p:embed/>
            </p:oleObj>
          </a:graphicData>
        </a:graphic>
      </p:graphicFrame>
      <p:graphicFrame>
        <p:nvGraphicFramePr>
          <p:cNvPr id="1518609" name="Object 17">
            <a:hlinkClick r:id="" action="ppaction://ole?verb=0"/>
          </p:cNvPr>
          <p:cNvGraphicFramePr>
            <a:graphicFrameLocks/>
          </p:cNvGraphicFramePr>
          <p:nvPr/>
        </p:nvGraphicFramePr>
        <p:xfrm>
          <a:off x="8077200" y="1905000"/>
          <a:ext cx="466725" cy="457200"/>
        </p:xfrm>
        <a:graphic>
          <a:graphicData uri="http://schemas.openxmlformats.org/presentationml/2006/ole">
            <p:oleObj spid="_x0000_s59404" name="Photo Editor Photo" r:id="rId14" imgW="1028571" imgH="1041270" progId="">
              <p:embed/>
            </p:oleObj>
          </a:graphicData>
        </a:graphic>
      </p:graphicFrame>
      <p:graphicFrame>
        <p:nvGraphicFramePr>
          <p:cNvPr id="1518610" name="Object 18">
            <a:hlinkClick r:id="" action="ppaction://ole?verb=0"/>
          </p:cNvPr>
          <p:cNvGraphicFramePr>
            <a:graphicFrameLocks/>
          </p:cNvGraphicFramePr>
          <p:nvPr/>
        </p:nvGraphicFramePr>
        <p:xfrm>
          <a:off x="8677275" y="2209800"/>
          <a:ext cx="466725" cy="457200"/>
        </p:xfrm>
        <a:graphic>
          <a:graphicData uri="http://schemas.openxmlformats.org/presentationml/2006/ole">
            <p:oleObj spid="_x0000_s59405" name="Photo Editor Photo" r:id="rId15" imgW="1028571" imgH="1041270" progId="">
              <p:embed/>
            </p:oleObj>
          </a:graphicData>
        </a:graphic>
      </p:graphicFrame>
      <p:graphicFrame>
        <p:nvGraphicFramePr>
          <p:cNvPr id="1518611" name="Object 19">
            <a:hlinkClick r:id="" action="ppaction://ole?verb=0"/>
          </p:cNvPr>
          <p:cNvGraphicFramePr>
            <a:graphicFrameLocks/>
          </p:cNvGraphicFramePr>
          <p:nvPr/>
        </p:nvGraphicFramePr>
        <p:xfrm>
          <a:off x="8077200" y="2438400"/>
          <a:ext cx="466725" cy="457200"/>
        </p:xfrm>
        <a:graphic>
          <a:graphicData uri="http://schemas.openxmlformats.org/presentationml/2006/ole">
            <p:oleObj spid="_x0000_s59406" name="Photo Editor Photo" r:id="rId16" imgW="1028571" imgH="1041270" progId="">
              <p:embed/>
            </p:oleObj>
          </a:graphicData>
        </a:graphic>
      </p:graphicFrame>
      <p:graphicFrame>
        <p:nvGraphicFramePr>
          <p:cNvPr id="1518612" name="Object 20">
            <a:hlinkClick r:id="" action="ppaction://ole?verb=0"/>
          </p:cNvPr>
          <p:cNvGraphicFramePr>
            <a:graphicFrameLocks/>
          </p:cNvGraphicFramePr>
          <p:nvPr/>
        </p:nvGraphicFramePr>
        <p:xfrm>
          <a:off x="8686800" y="1219200"/>
          <a:ext cx="457200" cy="533400"/>
        </p:xfrm>
        <a:graphic>
          <a:graphicData uri="http://schemas.openxmlformats.org/presentationml/2006/ole">
            <p:oleObj spid="_x0000_s59407" name="Photo Editor Photo" r:id="rId17" imgW="1815873" imgH="2361905" progId="">
              <p:embed/>
            </p:oleObj>
          </a:graphicData>
        </a:graphic>
      </p:graphicFrame>
      <p:sp>
        <p:nvSpPr>
          <p:cNvPr id="1518613" name="Text Box 21"/>
          <p:cNvSpPr txBox="1">
            <a:spLocks noChangeArrowheads="1"/>
          </p:cNvSpPr>
          <p:nvPr/>
        </p:nvSpPr>
        <p:spPr bwMode="auto">
          <a:xfrm>
            <a:off x="3733800" y="6096000"/>
            <a:ext cx="1033463" cy="519113"/>
          </a:xfrm>
          <a:prstGeom prst="rect">
            <a:avLst/>
          </a:prstGeom>
          <a:noFill/>
          <a:ln w="12700">
            <a:noFill/>
            <a:miter lim="800000"/>
            <a:headEnd/>
            <a:tailEnd/>
          </a:ln>
          <a:effectLst/>
        </p:spPr>
        <p:txBody>
          <a:bodyPr wrap="none">
            <a:spAutoFit/>
          </a:bodyPr>
          <a:lstStyle/>
          <a:p>
            <a:pPr algn="l" eaLnBrk="0" hangingPunct="0"/>
            <a:r>
              <a:rPr lang="en-US" sz="2800">
                <a:latin typeface="Times New Roman" pitchFamily="18" charset="0"/>
              </a:rPr>
              <a:t>1980s</a:t>
            </a:r>
          </a:p>
        </p:txBody>
      </p:sp>
      <p:sp>
        <p:nvSpPr>
          <p:cNvPr id="1518614" name="Text Box 22"/>
          <p:cNvSpPr txBox="1">
            <a:spLocks noChangeArrowheads="1"/>
          </p:cNvSpPr>
          <p:nvPr/>
        </p:nvSpPr>
        <p:spPr bwMode="auto">
          <a:xfrm>
            <a:off x="8077200" y="6019800"/>
            <a:ext cx="1095375" cy="519113"/>
          </a:xfrm>
          <a:prstGeom prst="rect">
            <a:avLst/>
          </a:prstGeom>
          <a:noFill/>
          <a:ln w="12700">
            <a:noFill/>
            <a:miter lim="800000"/>
            <a:headEnd/>
            <a:tailEnd/>
          </a:ln>
          <a:effectLst/>
        </p:spPr>
        <p:txBody>
          <a:bodyPr wrap="none">
            <a:spAutoFit/>
          </a:bodyPr>
          <a:lstStyle/>
          <a:p>
            <a:pPr algn="l" eaLnBrk="0" hangingPunct="0"/>
            <a:r>
              <a:rPr lang="en-US" sz="2800">
                <a:latin typeface="Times New Roman" pitchFamily="18" charset="0"/>
              </a:rPr>
              <a:t>2000+</a:t>
            </a:r>
          </a:p>
        </p:txBody>
      </p:sp>
      <p:sp>
        <p:nvSpPr>
          <p:cNvPr id="1518615" name="Text Box 23"/>
          <p:cNvSpPr txBox="1">
            <a:spLocks noChangeArrowheads="1"/>
          </p:cNvSpPr>
          <p:nvPr/>
        </p:nvSpPr>
        <p:spPr bwMode="auto">
          <a:xfrm>
            <a:off x="8153400" y="3352800"/>
            <a:ext cx="862013" cy="549275"/>
          </a:xfrm>
          <a:prstGeom prst="rect">
            <a:avLst/>
          </a:prstGeom>
          <a:noFill/>
          <a:ln w="12700">
            <a:noFill/>
            <a:miter lim="800000"/>
            <a:headEnd/>
            <a:tailEnd/>
          </a:ln>
          <a:effectLst/>
        </p:spPr>
        <p:txBody>
          <a:bodyPr wrap="none">
            <a:spAutoFit/>
          </a:bodyPr>
          <a:lstStyle/>
          <a:p>
            <a:pPr algn="l" eaLnBrk="0" hangingPunct="0"/>
            <a:r>
              <a:rPr lang="en-US" sz="1500" b="1">
                <a:solidFill>
                  <a:schemeClr val="hlink"/>
                </a:solidFill>
                <a:latin typeface="Times New Roman" pitchFamily="18" charset="0"/>
              </a:rPr>
              <a:t>PDA</a:t>
            </a:r>
          </a:p>
          <a:p>
            <a:pPr algn="l" eaLnBrk="0" hangingPunct="0"/>
            <a:r>
              <a:rPr lang="en-US" sz="1500" b="1">
                <a:solidFill>
                  <a:schemeClr val="hlink"/>
                </a:solidFill>
                <a:latin typeface="Times New Roman" pitchFamily="18" charset="0"/>
              </a:rPr>
              <a:t>Clusters</a:t>
            </a:r>
            <a:endParaRPr lang="en-US" sz="2800" b="1">
              <a:latin typeface="Times New Roman" pitchFamily="18" charset="0"/>
            </a:endParaRPr>
          </a:p>
        </p:txBody>
      </p:sp>
      <p:sp>
        <p:nvSpPr>
          <p:cNvPr id="24" name="Date Placeholder 23"/>
          <p:cNvSpPr>
            <a:spLocks noGrp="1"/>
          </p:cNvSpPr>
          <p:nvPr>
            <p:ph type="dt" sz="half" idx="10"/>
          </p:nvPr>
        </p:nvSpPr>
        <p:spPr/>
        <p:txBody>
          <a:bodyPr/>
          <a:lstStyle/>
          <a:p>
            <a:r>
              <a:rPr lang="en-US" smtClean="0"/>
              <a:t>IAUT</a:t>
            </a:r>
            <a:endParaRPr lang="en-US"/>
          </a:p>
        </p:txBody>
      </p:sp>
      <p:sp>
        <p:nvSpPr>
          <p:cNvPr id="25" name="Slide Number Placeholder 24"/>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2532" name="Rectangle 4"/>
          <p:cNvSpPr>
            <a:spLocks noGrp="1" noChangeArrowheads="1"/>
          </p:cNvSpPr>
          <p:nvPr>
            <p:ph type="title"/>
          </p:nvPr>
        </p:nvSpPr>
        <p:spPr>
          <a:xfrm>
            <a:off x="152400" y="152400"/>
            <a:ext cx="8791575" cy="1143000"/>
          </a:xfrm>
        </p:spPr>
        <p:txBody>
          <a:bodyPr/>
          <a:lstStyle/>
          <a:p>
            <a:r>
              <a:rPr lang="en-US" altLang="zh-CN"/>
              <a:t>What is Cluster ?</a:t>
            </a:r>
          </a:p>
        </p:txBody>
      </p:sp>
      <p:sp>
        <p:nvSpPr>
          <p:cNvPr id="1302533" name="Rectangle 5"/>
          <p:cNvSpPr>
            <a:spLocks noGrp="1" noChangeArrowheads="1"/>
          </p:cNvSpPr>
          <p:nvPr>
            <p:ph type="body" idx="1"/>
          </p:nvPr>
        </p:nvSpPr>
        <p:spPr>
          <a:xfrm>
            <a:off x="381000" y="1676400"/>
            <a:ext cx="8382000" cy="4876800"/>
          </a:xfrm>
        </p:spPr>
        <p:txBody>
          <a:bodyPr/>
          <a:lstStyle/>
          <a:p>
            <a:pPr>
              <a:lnSpc>
                <a:spcPct val="90000"/>
              </a:lnSpc>
            </a:pPr>
            <a:r>
              <a:rPr lang="en-US" altLang="zh-CN" sz="2100"/>
              <a:t>A cluster is a type of parallel or distributed processing system, which consists of a collection of interconnected stand-alone  computers cooperatively working together as a single, integrated computing resource.</a:t>
            </a:r>
          </a:p>
          <a:p>
            <a:pPr>
              <a:lnSpc>
                <a:spcPct val="90000"/>
              </a:lnSpc>
            </a:pPr>
            <a:r>
              <a:rPr lang="en-US" altLang="ko-KR" sz="2100"/>
              <a:t>A node</a:t>
            </a:r>
          </a:p>
          <a:p>
            <a:pPr lvl="1">
              <a:lnSpc>
                <a:spcPct val="90000"/>
              </a:lnSpc>
            </a:pPr>
            <a:r>
              <a:rPr lang="en-US" altLang="ko-KR" sz="2000"/>
              <a:t>a single or multiprocessor system with memory, I/O facilities, &amp; OS </a:t>
            </a:r>
          </a:p>
          <a:p>
            <a:pPr>
              <a:lnSpc>
                <a:spcPct val="90000"/>
              </a:lnSpc>
            </a:pPr>
            <a:r>
              <a:rPr lang="en-AU" altLang="ko-KR" sz="2400"/>
              <a:t>A cluster:</a:t>
            </a:r>
            <a:endParaRPr lang="en-US" altLang="ko-KR" sz="2400"/>
          </a:p>
          <a:p>
            <a:pPr lvl="1">
              <a:lnSpc>
                <a:spcPct val="90000"/>
              </a:lnSpc>
            </a:pPr>
            <a:r>
              <a:rPr lang="en-US" altLang="ko-KR" sz="2000"/>
              <a:t>generally 2 or more computers (nodes) connected together</a:t>
            </a:r>
          </a:p>
          <a:p>
            <a:pPr lvl="1">
              <a:lnSpc>
                <a:spcPct val="90000"/>
              </a:lnSpc>
            </a:pPr>
            <a:r>
              <a:rPr lang="en-US" altLang="ko-KR" sz="2000"/>
              <a:t>in a single cabinet, or physically separated &amp; connected via a LAN</a:t>
            </a:r>
          </a:p>
          <a:p>
            <a:pPr lvl="1">
              <a:lnSpc>
                <a:spcPct val="90000"/>
              </a:lnSpc>
            </a:pPr>
            <a:r>
              <a:rPr lang="en-US" altLang="ko-KR" sz="2000"/>
              <a:t>appear as a single system to users and applications </a:t>
            </a:r>
          </a:p>
          <a:p>
            <a:pPr lvl="1">
              <a:lnSpc>
                <a:spcPct val="90000"/>
              </a:lnSpc>
            </a:pPr>
            <a:r>
              <a:rPr lang="en-US" altLang="ko-KR" sz="2000"/>
              <a:t>provide a cost-effective way to gain features and benefits</a:t>
            </a:r>
            <a:endParaRPr lang="en-US" altLang="zh-CN" sz="2000"/>
          </a:p>
        </p:txBody>
      </p:sp>
      <p:sp>
        <p:nvSpPr>
          <p:cNvPr id="4" name="Date Placeholder 3"/>
          <p:cNvSpPr>
            <a:spLocks noGrp="1"/>
          </p:cNvSpPr>
          <p:nvPr>
            <p:ph type="dt" sz="half" idx="10"/>
          </p:nvPr>
        </p:nvSpPr>
        <p:spPr/>
        <p:txBody>
          <a:bodyPr/>
          <a:lstStyle/>
          <a:p>
            <a:r>
              <a:rPr lang="en-US" smtClean="0"/>
              <a:t>IAUT</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8482" name="Rectangle 2"/>
          <p:cNvSpPr>
            <a:spLocks noGrp="1" noChangeArrowheads="1"/>
          </p:cNvSpPr>
          <p:nvPr>
            <p:ph type="title"/>
          </p:nvPr>
        </p:nvSpPr>
        <p:spPr>
          <a:xfrm>
            <a:off x="381000" y="266700"/>
            <a:ext cx="7772400" cy="1104900"/>
          </a:xfrm>
          <a:noFill/>
          <a:ln/>
        </p:spPr>
        <p:txBody>
          <a:bodyPr lIns="90488" tIns="44450" rIns="90488" bIns="44450"/>
          <a:lstStyle/>
          <a:p>
            <a:r>
              <a:rPr lang="en-US"/>
              <a:t>Cluster Architecture</a:t>
            </a:r>
          </a:p>
        </p:txBody>
      </p:sp>
      <p:sp>
        <p:nvSpPr>
          <p:cNvPr id="1428483" name="Text Box 3"/>
          <p:cNvSpPr txBox="1">
            <a:spLocks noChangeArrowheads="1"/>
          </p:cNvSpPr>
          <p:nvPr/>
        </p:nvSpPr>
        <p:spPr bwMode="auto">
          <a:xfrm>
            <a:off x="1219200" y="2397125"/>
            <a:ext cx="2514600" cy="346075"/>
          </a:xfrm>
          <a:prstGeom prst="rect">
            <a:avLst/>
          </a:prstGeom>
          <a:solidFill>
            <a:schemeClr val="accent1"/>
          </a:solidFill>
          <a:ln w="9525">
            <a:solidFill>
              <a:schemeClr val="tx1"/>
            </a:solidFill>
            <a:miter lim="800000"/>
            <a:headEnd/>
            <a:tailEnd/>
          </a:ln>
          <a:effectLst/>
        </p:spPr>
        <p:txBody>
          <a:bodyPr>
            <a:spAutoFit/>
          </a:bodyPr>
          <a:lstStyle/>
          <a:p>
            <a:pPr eaLnBrk="0" hangingPunct="0">
              <a:spcBef>
                <a:spcPct val="50000"/>
              </a:spcBef>
            </a:pPr>
            <a:r>
              <a:rPr lang="en-GB" sz="1600"/>
              <a:t>Sequential Applications</a:t>
            </a:r>
          </a:p>
        </p:txBody>
      </p:sp>
      <p:sp>
        <p:nvSpPr>
          <p:cNvPr id="1428484" name="Text Box 4"/>
          <p:cNvSpPr txBox="1">
            <a:spLocks noChangeArrowheads="1"/>
          </p:cNvSpPr>
          <p:nvPr/>
        </p:nvSpPr>
        <p:spPr bwMode="auto">
          <a:xfrm>
            <a:off x="5181600" y="1711325"/>
            <a:ext cx="2514600" cy="346075"/>
          </a:xfrm>
          <a:prstGeom prst="rect">
            <a:avLst/>
          </a:prstGeom>
          <a:solidFill>
            <a:srgbClr val="99CC00"/>
          </a:solidFill>
          <a:ln w="9525">
            <a:solidFill>
              <a:schemeClr val="tx1"/>
            </a:solidFill>
            <a:miter lim="800000"/>
            <a:headEnd/>
            <a:tailEnd/>
          </a:ln>
          <a:effectLst/>
        </p:spPr>
        <p:txBody>
          <a:bodyPr>
            <a:spAutoFit/>
          </a:bodyPr>
          <a:lstStyle/>
          <a:p>
            <a:pPr eaLnBrk="0" hangingPunct="0">
              <a:spcBef>
                <a:spcPct val="50000"/>
              </a:spcBef>
            </a:pPr>
            <a:r>
              <a:rPr lang="en-GB" sz="1600"/>
              <a:t>Parallel Applications</a:t>
            </a:r>
          </a:p>
        </p:txBody>
      </p:sp>
      <p:sp>
        <p:nvSpPr>
          <p:cNvPr id="1428485" name="Text Box 5"/>
          <p:cNvSpPr txBox="1">
            <a:spLocks noChangeArrowheads="1"/>
          </p:cNvSpPr>
          <p:nvPr/>
        </p:nvSpPr>
        <p:spPr bwMode="auto">
          <a:xfrm>
            <a:off x="4038600" y="2397125"/>
            <a:ext cx="4343400" cy="346075"/>
          </a:xfrm>
          <a:prstGeom prst="rect">
            <a:avLst/>
          </a:prstGeom>
          <a:solidFill>
            <a:srgbClr val="99CCFF"/>
          </a:solidFill>
          <a:ln w="9525">
            <a:solidFill>
              <a:schemeClr val="tx1"/>
            </a:solidFill>
            <a:miter lim="800000"/>
            <a:headEnd/>
            <a:tailEnd/>
          </a:ln>
          <a:effectLst/>
        </p:spPr>
        <p:txBody>
          <a:bodyPr>
            <a:spAutoFit/>
          </a:bodyPr>
          <a:lstStyle/>
          <a:p>
            <a:pPr eaLnBrk="0" hangingPunct="0">
              <a:spcBef>
                <a:spcPct val="50000"/>
              </a:spcBef>
            </a:pPr>
            <a:r>
              <a:rPr lang="en-GB" sz="1600">
                <a:solidFill>
                  <a:srgbClr val="800080"/>
                </a:solidFill>
              </a:rPr>
              <a:t>Parallel Programming Environment</a:t>
            </a:r>
          </a:p>
        </p:txBody>
      </p:sp>
      <p:sp>
        <p:nvSpPr>
          <p:cNvPr id="1428486" name="Text Box 6"/>
          <p:cNvSpPr txBox="1">
            <a:spLocks noChangeArrowheads="1"/>
          </p:cNvSpPr>
          <p:nvPr/>
        </p:nvSpPr>
        <p:spPr bwMode="auto">
          <a:xfrm>
            <a:off x="685800" y="2944813"/>
            <a:ext cx="7848600" cy="712787"/>
          </a:xfrm>
          <a:prstGeom prst="rect">
            <a:avLst/>
          </a:prstGeom>
          <a:solidFill>
            <a:srgbClr val="CC99FF"/>
          </a:solidFill>
          <a:ln w="9525">
            <a:solidFill>
              <a:schemeClr val="tx1">
                <a:alpha val="50000"/>
              </a:schemeClr>
            </a:solidFill>
            <a:miter lim="800000"/>
            <a:headEnd/>
            <a:tailEnd/>
          </a:ln>
          <a:effectLst/>
        </p:spPr>
        <p:txBody>
          <a:bodyPr>
            <a:spAutoFit/>
          </a:bodyPr>
          <a:lstStyle/>
          <a:p>
            <a:pPr eaLnBrk="0" hangingPunct="0">
              <a:spcBef>
                <a:spcPct val="50000"/>
              </a:spcBef>
            </a:pPr>
            <a:r>
              <a:rPr lang="en-GB" sz="1600" b="1"/>
              <a:t>Cluster Middleware</a:t>
            </a:r>
          </a:p>
          <a:p>
            <a:pPr eaLnBrk="0" hangingPunct="0">
              <a:spcBef>
                <a:spcPct val="50000"/>
              </a:spcBef>
            </a:pPr>
            <a:r>
              <a:rPr lang="en-GB" sz="1600" b="1"/>
              <a:t>(Single System Image and Availability Infrastructure)</a:t>
            </a:r>
            <a:endParaRPr lang="en-GB" sz="1600"/>
          </a:p>
        </p:txBody>
      </p:sp>
      <p:sp>
        <p:nvSpPr>
          <p:cNvPr id="1428487" name="Text Box 7"/>
          <p:cNvSpPr txBox="1">
            <a:spLocks noChangeArrowheads="1"/>
          </p:cNvSpPr>
          <p:nvPr/>
        </p:nvSpPr>
        <p:spPr bwMode="auto">
          <a:xfrm>
            <a:off x="533400" y="5943600"/>
            <a:ext cx="8153400" cy="346075"/>
          </a:xfrm>
          <a:prstGeom prst="rect">
            <a:avLst/>
          </a:prstGeom>
          <a:solidFill>
            <a:srgbClr val="FFFF99"/>
          </a:solidFill>
          <a:ln w="9525">
            <a:solidFill>
              <a:schemeClr val="tx1"/>
            </a:solidFill>
            <a:miter lim="800000"/>
            <a:headEnd/>
            <a:tailEnd/>
          </a:ln>
          <a:effectLst/>
        </p:spPr>
        <p:txBody>
          <a:bodyPr>
            <a:spAutoFit/>
          </a:bodyPr>
          <a:lstStyle/>
          <a:p>
            <a:pPr eaLnBrk="0" hangingPunct="0">
              <a:spcBef>
                <a:spcPct val="50000"/>
              </a:spcBef>
            </a:pPr>
            <a:r>
              <a:rPr lang="en-GB" sz="1600" b="1">
                <a:solidFill>
                  <a:schemeClr val="hlink"/>
                </a:solidFill>
              </a:rPr>
              <a:t>Cluster Interconnection Network/Switch</a:t>
            </a:r>
            <a:endParaRPr lang="en-GB" sz="1600">
              <a:solidFill>
                <a:schemeClr val="folHlink"/>
              </a:solidFill>
            </a:endParaRPr>
          </a:p>
        </p:txBody>
      </p:sp>
      <p:grpSp>
        <p:nvGrpSpPr>
          <p:cNvPr id="2" name="Group 8"/>
          <p:cNvGrpSpPr>
            <a:grpSpLocks/>
          </p:cNvGrpSpPr>
          <p:nvPr/>
        </p:nvGrpSpPr>
        <p:grpSpPr bwMode="auto">
          <a:xfrm>
            <a:off x="685800" y="3825875"/>
            <a:ext cx="1905000" cy="2117725"/>
            <a:chOff x="528" y="2410"/>
            <a:chExt cx="1200" cy="1334"/>
          </a:xfrm>
        </p:grpSpPr>
        <p:grpSp>
          <p:nvGrpSpPr>
            <p:cNvPr id="3" name="Group 9"/>
            <p:cNvGrpSpPr>
              <a:grpSpLocks/>
            </p:cNvGrpSpPr>
            <p:nvPr/>
          </p:nvGrpSpPr>
          <p:grpSpPr bwMode="auto">
            <a:xfrm>
              <a:off x="528" y="2410"/>
              <a:ext cx="1200" cy="1142"/>
              <a:chOff x="576" y="2392"/>
              <a:chExt cx="1200" cy="1142"/>
            </a:xfrm>
          </p:grpSpPr>
          <p:sp>
            <p:nvSpPr>
              <p:cNvPr id="1428490" name="Text Box 10"/>
              <p:cNvSpPr txBox="1">
                <a:spLocks noChangeArrowheads="1"/>
              </p:cNvSpPr>
              <p:nvPr/>
            </p:nvSpPr>
            <p:spPr bwMode="auto">
              <a:xfrm>
                <a:off x="576" y="2392"/>
                <a:ext cx="1200" cy="1142"/>
              </a:xfrm>
              <a:prstGeom prst="rect">
                <a:avLst/>
              </a:prstGeom>
              <a:noFill/>
              <a:ln w="9525">
                <a:solidFill>
                  <a:schemeClr val="tx1"/>
                </a:solidFill>
                <a:miter lim="800000"/>
                <a:headEnd/>
                <a:tailEnd/>
              </a:ln>
              <a:effectLst/>
            </p:spPr>
            <p:txBody>
              <a:bodyPr>
                <a:spAutoFit/>
              </a:bodyPr>
              <a:lstStyle/>
              <a:p>
                <a:pPr eaLnBrk="0" hangingPunct="0">
                  <a:spcBef>
                    <a:spcPct val="50000"/>
                  </a:spcBef>
                </a:pPr>
                <a:r>
                  <a:rPr lang="en-GB" sz="1600" b="1"/>
                  <a:t>PC/Workstation</a:t>
                </a:r>
              </a:p>
              <a:p>
                <a:pPr eaLnBrk="0" hangingPunct="0">
                  <a:spcBef>
                    <a:spcPct val="50000"/>
                  </a:spcBef>
                </a:pPr>
                <a:endParaRPr lang="en-GB" sz="1600" b="1"/>
              </a:p>
              <a:p>
                <a:pPr eaLnBrk="0" hangingPunct="0">
                  <a:spcBef>
                    <a:spcPct val="50000"/>
                  </a:spcBef>
                </a:pPr>
                <a:endParaRPr lang="en-GB" sz="1600"/>
              </a:p>
              <a:p>
                <a:pPr eaLnBrk="0" hangingPunct="0">
                  <a:spcBef>
                    <a:spcPct val="50000"/>
                  </a:spcBef>
                </a:pPr>
                <a:endParaRPr lang="en-GB" sz="1600"/>
              </a:p>
              <a:p>
                <a:pPr eaLnBrk="0" hangingPunct="0">
                  <a:spcBef>
                    <a:spcPct val="50000"/>
                  </a:spcBef>
                </a:pPr>
                <a:endParaRPr lang="en-GB" sz="1600"/>
              </a:p>
            </p:txBody>
          </p:sp>
          <p:sp>
            <p:nvSpPr>
              <p:cNvPr id="1428491" name="Text Box 11"/>
              <p:cNvSpPr txBox="1">
                <a:spLocks noChangeArrowheads="1"/>
              </p:cNvSpPr>
              <p:nvPr/>
            </p:nvSpPr>
            <p:spPr bwMode="auto">
              <a:xfrm>
                <a:off x="624" y="3248"/>
                <a:ext cx="1104" cy="256"/>
              </a:xfrm>
              <a:prstGeom prst="rect">
                <a:avLst/>
              </a:prstGeom>
              <a:noFill/>
              <a:ln w="9525">
                <a:solidFill>
                  <a:schemeClr val="tx1"/>
                </a:solidFill>
                <a:miter lim="800000"/>
                <a:headEnd/>
                <a:tailEnd/>
              </a:ln>
              <a:effectLst/>
            </p:spPr>
            <p:txBody>
              <a:bodyPr>
                <a:spAutoFit/>
              </a:bodyPr>
              <a:lstStyle/>
              <a:p>
                <a:pPr eaLnBrk="0" hangingPunct="0">
                  <a:spcBef>
                    <a:spcPct val="50000"/>
                  </a:spcBef>
                </a:pPr>
                <a:r>
                  <a:rPr lang="en-GB" sz="1000"/>
                  <a:t>Network Interface Hardware</a:t>
                </a:r>
              </a:p>
            </p:txBody>
          </p:sp>
          <p:sp>
            <p:nvSpPr>
              <p:cNvPr id="1428492" name="Text Box 12"/>
              <p:cNvSpPr txBox="1">
                <a:spLocks noChangeArrowheads="1"/>
              </p:cNvSpPr>
              <p:nvPr/>
            </p:nvSpPr>
            <p:spPr bwMode="auto">
              <a:xfrm>
                <a:off x="720" y="2816"/>
                <a:ext cx="912" cy="304"/>
              </a:xfrm>
              <a:prstGeom prst="rect">
                <a:avLst/>
              </a:prstGeom>
              <a:noFill/>
              <a:ln w="9525">
                <a:solidFill>
                  <a:schemeClr val="tx1"/>
                </a:solidFill>
                <a:miter lim="800000"/>
                <a:headEnd/>
                <a:tailEnd/>
              </a:ln>
              <a:effectLst/>
            </p:spPr>
            <p:txBody>
              <a:bodyPr>
                <a:spAutoFit/>
              </a:bodyPr>
              <a:lstStyle/>
              <a:p>
                <a:pPr eaLnBrk="0" hangingPunct="0">
                  <a:spcBef>
                    <a:spcPct val="50000"/>
                  </a:spcBef>
                </a:pPr>
                <a:r>
                  <a:rPr lang="en-GB" sz="1000" b="1">
                    <a:solidFill>
                      <a:schemeClr val="accent2"/>
                    </a:solidFill>
                  </a:rPr>
                  <a:t>Communications</a:t>
                </a:r>
              </a:p>
              <a:p>
                <a:pPr eaLnBrk="0" hangingPunct="0">
                  <a:spcBef>
                    <a:spcPct val="50000"/>
                  </a:spcBef>
                </a:pPr>
                <a:r>
                  <a:rPr lang="en-GB" sz="1000" b="1">
                    <a:solidFill>
                      <a:schemeClr val="accent2"/>
                    </a:solidFill>
                  </a:rPr>
                  <a:t>Software</a:t>
                </a:r>
                <a:endParaRPr lang="en-GB" sz="1000">
                  <a:solidFill>
                    <a:schemeClr val="accent2"/>
                  </a:solidFill>
                </a:endParaRPr>
              </a:p>
            </p:txBody>
          </p:sp>
        </p:grpSp>
        <p:sp>
          <p:nvSpPr>
            <p:cNvPr id="1428493" name="Line 13"/>
            <p:cNvSpPr>
              <a:spLocks noChangeShapeType="1"/>
            </p:cNvSpPr>
            <p:nvPr/>
          </p:nvSpPr>
          <p:spPr bwMode="auto">
            <a:xfrm>
              <a:off x="1152" y="3552"/>
              <a:ext cx="0" cy="192"/>
            </a:xfrm>
            <a:prstGeom prst="line">
              <a:avLst/>
            </a:prstGeom>
            <a:noFill/>
            <a:ln w="76200" cmpd="tri">
              <a:solidFill>
                <a:schemeClr val="tx1"/>
              </a:solidFill>
              <a:miter lim="800000"/>
              <a:headEnd/>
              <a:tailEnd/>
            </a:ln>
            <a:effectLst/>
          </p:spPr>
          <p:txBody>
            <a:bodyPr wrap="none"/>
            <a:lstStyle/>
            <a:p>
              <a:endParaRPr lang="en-US"/>
            </a:p>
          </p:txBody>
        </p:sp>
      </p:grpSp>
      <p:grpSp>
        <p:nvGrpSpPr>
          <p:cNvPr id="4" name="Group 14"/>
          <p:cNvGrpSpPr>
            <a:grpSpLocks/>
          </p:cNvGrpSpPr>
          <p:nvPr/>
        </p:nvGrpSpPr>
        <p:grpSpPr bwMode="auto">
          <a:xfrm>
            <a:off x="2667000" y="3825875"/>
            <a:ext cx="1905000" cy="2117725"/>
            <a:chOff x="528" y="2410"/>
            <a:chExt cx="1200" cy="1334"/>
          </a:xfrm>
        </p:grpSpPr>
        <p:grpSp>
          <p:nvGrpSpPr>
            <p:cNvPr id="5" name="Group 15"/>
            <p:cNvGrpSpPr>
              <a:grpSpLocks/>
            </p:cNvGrpSpPr>
            <p:nvPr/>
          </p:nvGrpSpPr>
          <p:grpSpPr bwMode="auto">
            <a:xfrm>
              <a:off x="528" y="2410"/>
              <a:ext cx="1200" cy="1142"/>
              <a:chOff x="576" y="2392"/>
              <a:chExt cx="1200" cy="1142"/>
            </a:xfrm>
          </p:grpSpPr>
          <p:sp>
            <p:nvSpPr>
              <p:cNvPr id="1428496" name="Text Box 16"/>
              <p:cNvSpPr txBox="1">
                <a:spLocks noChangeArrowheads="1"/>
              </p:cNvSpPr>
              <p:nvPr/>
            </p:nvSpPr>
            <p:spPr bwMode="auto">
              <a:xfrm>
                <a:off x="576" y="2392"/>
                <a:ext cx="1200" cy="1142"/>
              </a:xfrm>
              <a:prstGeom prst="rect">
                <a:avLst/>
              </a:prstGeom>
              <a:noFill/>
              <a:ln w="9525">
                <a:solidFill>
                  <a:schemeClr val="tx1"/>
                </a:solidFill>
                <a:miter lim="800000"/>
                <a:headEnd/>
                <a:tailEnd/>
              </a:ln>
              <a:effectLst/>
            </p:spPr>
            <p:txBody>
              <a:bodyPr>
                <a:spAutoFit/>
              </a:bodyPr>
              <a:lstStyle/>
              <a:p>
                <a:pPr eaLnBrk="0" hangingPunct="0">
                  <a:spcBef>
                    <a:spcPct val="50000"/>
                  </a:spcBef>
                </a:pPr>
                <a:r>
                  <a:rPr lang="en-GB" sz="1600" b="1"/>
                  <a:t>PC/Workstation</a:t>
                </a:r>
              </a:p>
              <a:p>
                <a:pPr eaLnBrk="0" hangingPunct="0">
                  <a:spcBef>
                    <a:spcPct val="50000"/>
                  </a:spcBef>
                </a:pPr>
                <a:endParaRPr lang="en-GB" sz="1600" b="1"/>
              </a:p>
              <a:p>
                <a:pPr eaLnBrk="0" hangingPunct="0">
                  <a:spcBef>
                    <a:spcPct val="50000"/>
                  </a:spcBef>
                </a:pPr>
                <a:endParaRPr lang="en-GB" sz="1600"/>
              </a:p>
              <a:p>
                <a:pPr eaLnBrk="0" hangingPunct="0">
                  <a:spcBef>
                    <a:spcPct val="50000"/>
                  </a:spcBef>
                </a:pPr>
                <a:endParaRPr lang="en-GB" sz="1600"/>
              </a:p>
              <a:p>
                <a:pPr eaLnBrk="0" hangingPunct="0">
                  <a:spcBef>
                    <a:spcPct val="50000"/>
                  </a:spcBef>
                </a:pPr>
                <a:endParaRPr lang="en-GB" sz="1600"/>
              </a:p>
            </p:txBody>
          </p:sp>
          <p:sp>
            <p:nvSpPr>
              <p:cNvPr id="1428497" name="Text Box 17"/>
              <p:cNvSpPr txBox="1">
                <a:spLocks noChangeArrowheads="1"/>
              </p:cNvSpPr>
              <p:nvPr/>
            </p:nvSpPr>
            <p:spPr bwMode="auto">
              <a:xfrm>
                <a:off x="624" y="3248"/>
                <a:ext cx="1104" cy="256"/>
              </a:xfrm>
              <a:prstGeom prst="rect">
                <a:avLst/>
              </a:prstGeom>
              <a:noFill/>
              <a:ln w="9525">
                <a:solidFill>
                  <a:schemeClr val="tx1"/>
                </a:solidFill>
                <a:miter lim="800000"/>
                <a:headEnd/>
                <a:tailEnd/>
              </a:ln>
              <a:effectLst/>
            </p:spPr>
            <p:txBody>
              <a:bodyPr>
                <a:spAutoFit/>
              </a:bodyPr>
              <a:lstStyle/>
              <a:p>
                <a:pPr eaLnBrk="0" hangingPunct="0">
                  <a:spcBef>
                    <a:spcPct val="50000"/>
                  </a:spcBef>
                </a:pPr>
                <a:r>
                  <a:rPr lang="en-GB" sz="1000"/>
                  <a:t>Network Interface Hardware</a:t>
                </a:r>
              </a:p>
            </p:txBody>
          </p:sp>
          <p:sp>
            <p:nvSpPr>
              <p:cNvPr id="1428498" name="Text Box 18"/>
              <p:cNvSpPr txBox="1">
                <a:spLocks noChangeArrowheads="1"/>
              </p:cNvSpPr>
              <p:nvPr/>
            </p:nvSpPr>
            <p:spPr bwMode="auto">
              <a:xfrm>
                <a:off x="720" y="2816"/>
                <a:ext cx="912" cy="304"/>
              </a:xfrm>
              <a:prstGeom prst="rect">
                <a:avLst/>
              </a:prstGeom>
              <a:noFill/>
              <a:ln w="9525">
                <a:solidFill>
                  <a:schemeClr val="tx1"/>
                </a:solidFill>
                <a:miter lim="800000"/>
                <a:headEnd/>
                <a:tailEnd/>
              </a:ln>
              <a:effectLst/>
            </p:spPr>
            <p:txBody>
              <a:bodyPr>
                <a:spAutoFit/>
              </a:bodyPr>
              <a:lstStyle/>
              <a:p>
                <a:pPr eaLnBrk="0" hangingPunct="0">
                  <a:spcBef>
                    <a:spcPct val="50000"/>
                  </a:spcBef>
                </a:pPr>
                <a:r>
                  <a:rPr lang="en-GB" sz="1000" b="1">
                    <a:solidFill>
                      <a:schemeClr val="accent2"/>
                    </a:solidFill>
                  </a:rPr>
                  <a:t>Communications</a:t>
                </a:r>
              </a:p>
              <a:p>
                <a:pPr eaLnBrk="0" hangingPunct="0">
                  <a:spcBef>
                    <a:spcPct val="50000"/>
                  </a:spcBef>
                </a:pPr>
                <a:r>
                  <a:rPr lang="en-GB" sz="1000" b="1">
                    <a:solidFill>
                      <a:schemeClr val="accent2"/>
                    </a:solidFill>
                  </a:rPr>
                  <a:t>Software</a:t>
                </a:r>
                <a:endParaRPr lang="en-GB" sz="1000"/>
              </a:p>
            </p:txBody>
          </p:sp>
        </p:grpSp>
        <p:sp>
          <p:nvSpPr>
            <p:cNvPr id="1428499" name="Line 19"/>
            <p:cNvSpPr>
              <a:spLocks noChangeShapeType="1"/>
            </p:cNvSpPr>
            <p:nvPr/>
          </p:nvSpPr>
          <p:spPr bwMode="auto">
            <a:xfrm>
              <a:off x="1152" y="3552"/>
              <a:ext cx="0" cy="192"/>
            </a:xfrm>
            <a:prstGeom prst="line">
              <a:avLst/>
            </a:prstGeom>
            <a:noFill/>
            <a:ln w="76200" cmpd="tri">
              <a:solidFill>
                <a:schemeClr val="tx1"/>
              </a:solidFill>
              <a:miter lim="800000"/>
              <a:headEnd/>
              <a:tailEnd/>
            </a:ln>
            <a:effectLst/>
          </p:spPr>
          <p:txBody>
            <a:bodyPr wrap="none"/>
            <a:lstStyle/>
            <a:p>
              <a:endParaRPr lang="en-US"/>
            </a:p>
          </p:txBody>
        </p:sp>
      </p:grpSp>
      <p:grpSp>
        <p:nvGrpSpPr>
          <p:cNvPr id="6" name="Group 20"/>
          <p:cNvGrpSpPr>
            <a:grpSpLocks/>
          </p:cNvGrpSpPr>
          <p:nvPr/>
        </p:nvGrpSpPr>
        <p:grpSpPr bwMode="auto">
          <a:xfrm>
            <a:off x="4648200" y="3825875"/>
            <a:ext cx="1905000" cy="2117725"/>
            <a:chOff x="528" y="2410"/>
            <a:chExt cx="1200" cy="1334"/>
          </a:xfrm>
        </p:grpSpPr>
        <p:grpSp>
          <p:nvGrpSpPr>
            <p:cNvPr id="7" name="Group 21"/>
            <p:cNvGrpSpPr>
              <a:grpSpLocks/>
            </p:cNvGrpSpPr>
            <p:nvPr/>
          </p:nvGrpSpPr>
          <p:grpSpPr bwMode="auto">
            <a:xfrm>
              <a:off x="528" y="2410"/>
              <a:ext cx="1200" cy="1142"/>
              <a:chOff x="576" y="2392"/>
              <a:chExt cx="1200" cy="1142"/>
            </a:xfrm>
          </p:grpSpPr>
          <p:sp>
            <p:nvSpPr>
              <p:cNvPr id="1428502" name="Text Box 22"/>
              <p:cNvSpPr txBox="1">
                <a:spLocks noChangeArrowheads="1"/>
              </p:cNvSpPr>
              <p:nvPr/>
            </p:nvSpPr>
            <p:spPr bwMode="auto">
              <a:xfrm>
                <a:off x="576" y="2392"/>
                <a:ext cx="1200" cy="1142"/>
              </a:xfrm>
              <a:prstGeom prst="rect">
                <a:avLst/>
              </a:prstGeom>
              <a:noFill/>
              <a:ln w="9525">
                <a:solidFill>
                  <a:schemeClr val="tx1"/>
                </a:solidFill>
                <a:miter lim="800000"/>
                <a:headEnd/>
                <a:tailEnd/>
              </a:ln>
              <a:effectLst/>
            </p:spPr>
            <p:txBody>
              <a:bodyPr>
                <a:spAutoFit/>
              </a:bodyPr>
              <a:lstStyle/>
              <a:p>
                <a:pPr eaLnBrk="0" hangingPunct="0">
                  <a:spcBef>
                    <a:spcPct val="50000"/>
                  </a:spcBef>
                </a:pPr>
                <a:r>
                  <a:rPr lang="en-GB" sz="1600" b="1"/>
                  <a:t>PC/Workstation</a:t>
                </a:r>
              </a:p>
              <a:p>
                <a:pPr eaLnBrk="0" hangingPunct="0">
                  <a:spcBef>
                    <a:spcPct val="50000"/>
                  </a:spcBef>
                </a:pPr>
                <a:endParaRPr lang="en-GB" sz="1600" b="1"/>
              </a:p>
              <a:p>
                <a:pPr eaLnBrk="0" hangingPunct="0">
                  <a:spcBef>
                    <a:spcPct val="50000"/>
                  </a:spcBef>
                </a:pPr>
                <a:endParaRPr lang="en-GB" sz="1600"/>
              </a:p>
              <a:p>
                <a:pPr eaLnBrk="0" hangingPunct="0">
                  <a:spcBef>
                    <a:spcPct val="50000"/>
                  </a:spcBef>
                </a:pPr>
                <a:endParaRPr lang="en-GB" sz="1600"/>
              </a:p>
              <a:p>
                <a:pPr eaLnBrk="0" hangingPunct="0">
                  <a:spcBef>
                    <a:spcPct val="50000"/>
                  </a:spcBef>
                </a:pPr>
                <a:endParaRPr lang="en-GB" sz="1600"/>
              </a:p>
            </p:txBody>
          </p:sp>
          <p:sp>
            <p:nvSpPr>
              <p:cNvPr id="1428503" name="Text Box 23"/>
              <p:cNvSpPr txBox="1">
                <a:spLocks noChangeArrowheads="1"/>
              </p:cNvSpPr>
              <p:nvPr/>
            </p:nvSpPr>
            <p:spPr bwMode="auto">
              <a:xfrm>
                <a:off x="624" y="3248"/>
                <a:ext cx="1104" cy="256"/>
              </a:xfrm>
              <a:prstGeom prst="rect">
                <a:avLst/>
              </a:prstGeom>
              <a:noFill/>
              <a:ln w="9525">
                <a:solidFill>
                  <a:schemeClr val="tx1"/>
                </a:solidFill>
                <a:miter lim="800000"/>
                <a:headEnd/>
                <a:tailEnd/>
              </a:ln>
              <a:effectLst/>
            </p:spPr>
            <p:txBody>
              <a:bodyPr>
                <a:spAutoFit/>
              </a:bodyPr>
              <a:lstStyle/>
              <a:p>
                <a:pPr eaLnBrk="0" hangingPunct="0">
                  <a:spcBef>
                    <a:spcPct val="50000"/>
                  </a:spcBef>
                </a:pPr>
                <a:r>
                  <a:rPr lang="en-GB" sz="1000"/>
                  <a:t>Network Interface Hardware</a:t>
                </a:r>
              </a:p>
            </p:txBody>
          </p:sp>
          <p:sp>
            <p:nvSpPr>
              <p:cNvPr id="1428504" name="Text Box 24"/>
              <p:cNvSpPr txBox="1">
                <a:spLocks noChangeArrowheads="1"/>
              </p:cNvSpPr>
              <p:nvPr/>
            </p:nvSpPr>
            <p:spPr bwMode="auto">
              <a:xfrm>
                <a:off x="720" y="2816"/>
                <a:ext cx="912" cy="304"/>
              </a:xfrm>
              <a:prstGeom prst="rect">
                <a:avLst/>
              </a:prstGeom>
              <a:noFill/>
              <a:ln w="9525">
                <a:solidFill>
                  <a:schemeClr val="tx1"/>
                </a:solidFill>
                <a:miter lim="800000"/>
                <a:headEnd/>
                <a:tailEnd/>
              </a:ln>
              <a:effectLst/>
            </p:spPr>
            <p:txBody>
              <a:bodyPr>
                <a:spAutoFit/>
              </a:bodyPr>
              <a:lstStyle/>
              <a:p>
                <a:pPr eaLnBrk="0" hangingPunct="0">
                  <a:spcBef>
                    <a:spcPct val="50000"/>
                  </a:spcBef>
                </a:pPr>
                <a:r>
                  <a:rPr lang="en-GB" sz="1000" b="1">
                    <a:solidFill>
                      <a:schemeClr val="accent2"/>
                    </a:solidFill>
                  </a:rPr>
                  <a:t>Communications</a:t>
                </a:r>
              </a:p>
              <a:p>
                <a:pPr eaLnBrk="0" hangingPunct="0">
                  <a:spcBef>
                    <a:spcPct val="50000"/>
                  </a:spcBef>
                </a:pPr>
                <a:r>
                  <a:rPr lang="en-GB" sz="1000" b="1">
                    <a:solidFill>
                      <a:schemeClr val="accent2"/>
                    </a:solidFill>
                  </a:rPr>
                  <a:t>Software</a:t>
                </a:r>
                <a:endParaRPr lang="en-GB" sz="1000"/>
              </a:p>
            </p:txBody>
          </p:sp>
        </p:grpSp>
        <p:sp>
          <p:nvSpPr>
            <p:cNvPr id="1428505" name="Line 25"/>
            <p:cNvSpPr>
              <a:spLocks noChangeShapeType="1"/>
            </p:cNvSpPr>
            <p:nvPr/>
          </p:nvSpPr>
          <p:spPr bwMode="auto">
            <a:xfrm>
              <a:off x="1152" y="3552"/>
              <a:ext cx="0" cy="192"/>
            </a:xfrm>
            <a:prstGeom prst="line">
              <a:avLst/>
            </a:prstGeom>
            <a:noFill/>
            <a:ln w="76200" cmpd="tri">
              <a:solidFill>
                <a:schemeClr val="tx1"/>
              </a:solidFill>
              <a:miter lim="800000"/>
              <a:headEnd/>
              <a:tailEnd/>
            </a:ln>
            <a:effectLst/>
          </p:spPr>
          <p:txBody>
            <a:bodyPr wrap="none"/>
            <a:lstStyle/>
            <a:p>
              <a:endParaRPr lang="en-US"/>
            </a:p>
          </p:txBody>
        </p:sp>
      </p:grpSp>
      <p:grpSp>
        <p:nvGrpSpPr>
          <p:cNvPr id="8" name="Group 26"/>
          <p:cNvGrpSpPr>
            <a:grpSpLocks/>
          </p:cNvGrpSpPr>
          <p:nvPr/>
        </p:nvGrpSpPr>
        <p:grpSpPr bwMode="auto">
          <a:xfrm>
            <a:off x="6629400" y="3825875"/>
            <a:ext cx="1905000" cy="2117725"/>
            <a:chOff x="528" y="2410"/>
            <a:chExt cx="1200" cy="1334"/>
          </a:xfrm>
        </p:grpSpPr>
        <p:grpSp>
          <p:nvGrpSpPr>
            <p:cNvPr id="9" name="Group 27"/>
            <p:cNvGrpSpPr>
              <a:grpSpLocks/>
            </p:cNvGrpSpPr>
            <p:nvPr/>
          </p:nvGrpSpPr>
          <p:grpSpPr bwMode="auto">
            <a:xfrm>
              <a:off x="528" y="2410"/>
              <a:ext cx="1200" cy="1142"/>
              <a:chOff x="576" y="2392"/>
              <a:chExt cx="1200" cy="1142"/>
            </a:xfrm>
          </p:grpSpPr>
          <p:sp>
            <p:nvSpPr>
              <p:cNvPr id="1428508" name="Text Box 28"/>
              <p:cNvSpPr txBox="1">
                <a:spLocks noChangeArrowheads="1"/>
              </p:cNvSpPr>
              <p:nvPr/>
            </p:nvSpPr>
            <p:spPr bwMode="auto">
              <a:xfrm>
                <a:off x="576" y="2392"/>
                <a:ext cx="1200" cy="1142"/>
              </a:xfrm>
              <a:prstGeom prst="rect">
                <a:avLst/>
              </a:prstGeom>
              <a:noFill/>
              <a:ln w="9525">
                <a:solidFill>
                  <a:schemeClr val="tx1"/>
                </a:solidFill>
                <a:miter lim="800000"/>
                <a:headEnd/>
                <a:tailEnd/>
              </a:ln>
              <a:effectLst/>
            </p:spPr>
            <p:txBody>
              <a:bodyPr>
                <a:spAutoFit/>
              </a:bodyPr>
              <a:lstStyle/>
              <a:p>
                <a:pPr eaLnBrk="0" hangingPunct="0">
                  <a:spcBef>
                    <a:spcPct val="50000"/>
                  </a:spcBef>
                </a:pPr>
                <a:r>
                  <a:rPr lang="en-GB" sz="1600" b="1"/>
                  <a:t>PC/Workstation</a:t>
                </a:r>
              </a:p>
              <a:p>
                <a:pPr eaLnBrk="0" hangingPunct="0">
                  <a:spcBef>
                    <a:spcPct val="50000"/>
                  </a:spcBef>
                </a:pPr>
                <a:endParaRPr lang="en-GB" sz="1600" b="1"/>
              </a:p>
              <a:p>
                <a:pPr eaLnBrk="0" hangingPunct="0">
                  <a:spcBef>
                    <a:spcPct val="50000"/>
                  </a:spcBef>
                </a:pPr>
                <a:endParaRPr lang="en-GB" sz="1600"/>
              </a:p>
              <a:p>
                <a:pPr eaLnBrk="0" hangingPunct="0">
                  <a:spcBef>
                    <a:spcPct val="50000"/>
                  </a:spcBef>
                </a:pPr>
                <a:endParaRPr lang="en-GB" sz="1600"/>
              </a:p>
              <a:p>
                <a:pPr eaLnBrk="0" hangingPunct="0">
                  <a:spcBef>
                    <a:spcPct val="50000"/>
                  </a:spcBef>
                </a:pPr>
                <a:endParaRPr lang="en-GB" sz="1600"/>
              </a:p>
            </p:txBody>
          </p:sp>
          <p:sp>
            <p:nvSpPr>
              <p:cNvPr id="1428509" name="Text Box 29"/>
              <p:cNvSpPr txBox="1">
                <a:spLocks noChangeArrowheads="1"/>
              </p:cNvSpPr>
              <p:nvPr/>
            </p:nvSpPr>
            <p:spPr bwMode="auto">
              <a:xfrm>
                <a:off x="624" y="3248"/>
                <a:ext cx="1104" cy="256"/>
              </a:xfrm>
              <a:prstGeom prst="rect">
                <a:avLst/>
              </a:prstGeom>
              <a:noFill/>
              <a:ln w="9525">
                <a:solidFill>
                  <a:schemeClr val="tx1"/>
                </a:solidFill>
                <a:miter lim="800000"/>
                <a:headEnd/>
                <a:tailEnd/>
              </a:ln>
              <a:effectLst/>
            </p:spPr>
            <p:txBody>
              <a:bodyPr>
                <a:spAutoFit/>
              </a:bodyPr>
              <a:lstStyle/>
              <a:p>
                <a:pPr eaLnBrk="0" hangingPunct="0">
                  <a:spcBef>
                    <a:spcPct val="50000"/>
                  </a:spcBef>
                </a:pPr>
                <a:r>
                  <a:rPr lang="en-GB" sz="1000"/>
                  <a:t>Network Interface Hardware</a:t>
                </a:r>
              </a:p>
            </p:txBody>
          </p:sp>
          <p:sp>
            <p:nvSpPr>
              <p:cNvPr id="1428510" name="Text Box 30"/>
              <p:cNvSpPr txBox="1">
                <a:spLocks noChangeArrowheads="1"/>
              </p:cNvSpPr>
              <p:nvPr/>
            </p:nvSpPr>
            <p:spPr bwMode="auto">
              <a:xfrm>
                <a:off x="720" y="2816"/>
                <a:ext cx="912" cy="304"/>
              </a:xfrm>
              <a:prstGeom prst="rect">
                <a:avLst/>
              </a:prstGeom>
              <a:noFill/>
              <a:ln w="9525">
                <a:solidFill>
                  <a:schemeClr val="tx1"/>
                </a:solidFill>
                <a:miter lim="800000"/>
                <a:headEnd/>
                <a:tailEnd/>
              </a:ln>
              <a:effectLst/>
            </p:spPr>
            <p:txBody>
              <a:bodyPr>
                <a:spAutoFit/>
              </a:bodyPr>
              <a:lstStyle/>
              <a:p>
                <a:pPr eaLnBrk="0" hangingPunct="0">
                  <a:spcBef>
                    <a:spcPct val="50000"/>
                  </a:spcBef>
                </a:pPr>
                <a:r>
                  <a:rPr lang="en-GB" sz="1000" b="1">
                    <a:solidFill>
                      <a:schemeClr val="accent2"/>
                    </a:solidFill>
                  </a:rPr>
                  <a:t>Communications</a:t>
                </a:r>
              </a:p>
              <a:p>
                <a:pPr eaLnBrk="0" hangingPunct="0">
                  <a:spcBef>
                    <a:spcPct val="50000"/>
                  </a:spcBef>
                </a:pPr>
                <a:r>
                  <a:rPr lang="en-GB" sz="1000" b="1">
                    <a:solidFill>
                      <a:schemeClr val="accent2"/>
                    </a:solidFill>
                  </a:rPr>
                  <a:t>Software</a:t>
                </a:r>
                <a:endParaRPr lang="en-GB" sz="1000"/>
              </a:p>
            </p:txBody>
          </p:sp>
        </p:grpSp>
        <p:sp>
          <p:nvSpPr>
            <p:cNvPr id="1428511" name="Line 31"/>
            <p:cNvSpPr>
              <a:spLocks noChangeShapeType="1"/>
            </p:cNvSpPr>
            <p:nvPr/>
          </p:nvSpPr>
          <p:spPr bwMode="auto">
            <a:xfrm>
              <a:off x="1152" y="3552"/>
              <a:ext cx="0" cy="192"/>
            </a:xfrm>
            <a:prstGeom prst="line">
              <a:avLst/>
            </a:prstGeom>
            <a:noFill/>
            <a:ln w="76200" cmpd="tri">
              <a:solidFill>
                <a:schemeClr val="tx1"/>
              </a:solidFill>
              <a:miter lim="800000"/>
              <a:headEnd/>
              <a:tailEnd/>
            </a:ln>
            <a:effectLst/>
          </p:spPr>
          <p:txBody>
            <a:bodyPr wrap="none"/>
            <a:lstStyle/>
            <a:p>
              <a:endParaRPr lang="en-US"/>
            </a:p>
          </p:txBody>
        </p:sp>
      </p:grpSp>
      <p:sp>
        <p:nvSpPr>
          <p:cNvPr id="1428512" name="Text Box 32"/>
          <p:cNvSpPr txBox="1">
            <a:spLocks noChangeArrowheads="1"/>
          </p:cNvSpPr>
          <p:nvPr/>
        </p:nvSpPr>
        <p:spPr bwMode="auto">
          <a:xfrm>
            <a:off x="1066800" y="2209800"/>
            <a:ext cx="2514600" cy="346075"/>
          </a:xfrm>
          <a:prstGeom prst="rect">
            <a:avLst/>
          </a:prstGeom>
          <a:solidFill>
            <a:schemeClr val="accent1"/>
          </a:solidFill>
          <a:ln w="9525">
            <a:solidFill>
              <a:schemeClr val="tx1"/>
            </a:solidFill>
            <a:miter lim="800000"/>
            <a:headEnd/>
            <a:tailEnd/>
          </a:ln>
          <a:effectLst/>
        </p:spPr>
        <p:txBody>
          <a:bodyPr>
            <a:spAutoFit/>
          </a:bodyPr>
          <a:lstStyle/>
          <a:p>
            <a:pPr eaLnBrk="0" hangingPunct="0">
              <a:spcBef>
                <a:spcPct val="50000"/>
              </a:spcBef>
            </a:pPr>
            <a:r>
              <a:rPr lang="en-GB" sz="1600"/>
              <a:t>Sequential Applications</a:t>
            </a:r>
          </a:p>
        </p:txBody>
      </p:sp>
      <p:sp>
        <p:nvSpPr>
          <p:cNvPr id="1428513" name="Text Box 33"/>
          <p:cNvSpPr txBox="1">
            <a:spLocks noChangeArrowheads="1"/>
          </p:cNvSpPr>
          <p:nvPr/>
        </p:nvSpPr>
        <p:spPr bwMode="auto">
          <a:xfrm>
            <a:off x="838200" y="1981200"/>
            <a:ext cx="2667000" cy="346075"/>
          </a:xfrm>
          <a:prstGeom prst="rect">
            <a:avLst/>
          </a:prstGeom>
          <a:solidFill>
            <a:schemeClr val="accent1"/>
          </a:solidFill>
          <a:ln w="9525">
            <a:solidFill>
              <a:schemeClr val="tx1"/>
            </a:solidFill>
            <a:miter lim="800000"/>
            <a:headEnd/>
            <a:tailEnd/>
          </a:ln>
          <a:effectLst/>
        </p:spPr>
        <p:txBody>
          <a:bodyPr>
            <a:spAutoFit/>
          </a:bodyPr>
          <a:lstStyle/>
          <a:p>
            <a:pPr eaLnBrk="0" hangingPunct="0">
              <a:spcBef>
                <a:spcPct val="50000"/>
              </a:spcBef>
            </a:pPr>
            <a:r>
              <a:rPr lang="en-GB" sz="1600" b="1">
                <a:solidFill>
                  <a:schemeClr val="bg2"/>
                </a:solidFill>
              </a:rPr>
              <a:t>Sequential Applications</a:t>
            </a:r>
          </a:p>
        </p:txBody>
      </p:sp>
      <p:sp>
        <p:nvSpPr>
          <p:cNvPr id="1428514" name="Text Box 34"/>
          <p:cNvSpPr txBox="1">
            <a:spLocks noChangeArrowheads="1"/>
          </p:cNvSpPr>
          <p:nvPr/>
        </p:nvSpPr>
        <p:spPr bwMode="auto">
          <a:xfrm>
            <a:off x="4876800" y="1600200"/>
            <a:ext cx="2514600" cy="346075"/>
          </a:xfrm>
          <a:prstGeom prst="rect">
            <a:avLst/>
          </a:prstGeom>
          <a:solidFill>
            <a:srgbClr val="99CC00"/>
          </a:solidFill>
          <a:ln w="9525">
            <a:solidFill>
              <a:schemeClr val="tx1"/>
            </a:solidFill>
            <a:miter lim="800000"/>
            <a:headEnd/>
            <a:tailEnd/>
          </a:ln>
          <a:effectLst/>
        </p:spPr>
        <p:txBody>
          <a:bodyPr>
            <a:spAutoFit/>
          </a:bodyPr>
          <a:lstStyle/>
          <a:p>
            <a:pPr eaLnBrk="0" hangingPunct="0">
              <a:spcBef>
                <a:spcPct val="50000"/>
              </a:spcBef>
            </a:pPr>
            <a:r>
              <a:rPr lang="en-GB" sz="1600"/>
              <a:t>Parallel Applications</a:t>
            </a:r>
          </a:p>
        </p:txBody>
      </p:sp>
      <p:sp>
        <p:nvSpPr>
          <p:cNvPr id="1428515" name="Text Box 35"/>
          <p:cNvSpPr txBox="1">
            <a:spLocks noChangeArrowheads="1"/>
          </p:cNvSpPr>
          <p:nvPr/>
        </p:nvSpPr>
        <p:spPr bwMode="auto">
          <a:xfrm>
            <a:off x="5334000" y="1828800"/>
            <a:ext cx="2514600" cy="346075"/>
          </a:xfrm>
          <a:prstGeom prst="rect">
            <a:avLst/>
          </a:prstGeom>
          <a:solidFill>
            <a:srgbClr val="99CC00"/>
          </a:solidFill>
          <a:ln w="9525">
            <a:solidFill>
              <a:schemeClr val="tx1"/>
            </a:solidFill>
            <a:miter lim="800000"/>
            <a:headEnd/>
            <a:tailEnd/>
          </a:ln>
          <a:effectLst/>
        </p:spPr>
        <p:txBody>
          <a:bodyPr>
            <a:spAutoFit/>
          </a:bodyPr>
          <a:lstStyle/>
          <a:p>
            <a:pPr eaLnBrk="0" hangingPunct="0">
              <a:spcBef>
                <a:spcPct val="50000"/>
              </a:spcBef>
            </a:pPr>
            <a:r>
              <a:rPr lang="en-GB" sz="1600" b="1"/>
              <a:t>Parallel Applications</a:t>
            </a:r>
          </a:p>
        </p:txBody>
      </p:sp>
      <p:sp>
        <p:nvSpPr>
          <p:cNvPr id="36" name="Date Placeholder 35"/>
          <p:cNvSpPr>
            <a:spLocks noGrp="1"/>
          </p:cNvSpPr>
          <p:nvPr>
            <p:ph type="dt" sz="half" idx="10"/>
          </p:nvPr>
        </p:nvSpPr>
        <p:spPr/>
        <p:txBody>
          <a:bodyPr/>
          <a:lstStyle/>
          <a:p>
            <a:r>
              <a:rPr lang="en-US" smtClean="0"/>
              <a:t>IAUT</a:t>
            </a:r>
            <a:endParaRPr lang="en-US"/>
          </a:p>
        </p:txBody>
      </p:sp>
      <p:sp>
        <p:nvSpPr>
          <p:cNvPr id="37" name="Slide Number Placeholder 36"/>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105400" y="1600200"/>
            <a:ext cx="3505200" cy="5105400"/>
            <a:chOff x="3168" y="1008"/>
            <a:chExt cx="2240" cy="2880"/>
          </a:xfrm>
        </p:grpSpPr>
        <p:pic>
          <p:nvPicPr>
            <p:cNvPr id="1556483" name="Picture 3" descr="mcluster"/>
            <p:cNvPicPr>
              <a:picLocks noChangeAspect="1" noChangeArrowheads="1"/>
            </p:cNvPicPr>
            <p:nvPr/>
          </p:nvPicPr>
          <p:blipFill>
            <a:blip r:embed="rId3" cstate="print"/>
            <a:srcRect/>
            <a:stretch>
              <a:fillRect/>
            </a:stretch>
          </p:blipFill>
          <p:spPr bwMode="auto">
            <a:xfrm>
              <a:off x="3168" y="1008"/>
              <a:ext cx="2240" cy="2880"/>
            </a:xfrm>
            <a:prstGeom prst="rect">
              <a:avLst/>
            </a:prstGeom>
            <a:noFill/>
          </p:spPr>
        </p:pic>
        <p:pic>
          <p:nvPicPr>
            <p:cNvPr id="1556484" name="Picture 4" descr="l2"/>
            <p:cNvPicPr>
              <a:picLocks noChangeAspect="1" noChangeArrowheads="1"/>
            </p:cNvPicPr>
            <p:nvPr/>
          </p:nvPicPr>
          <p:blipFill>
            <a:blip r:embed="rId4" cstate="print"/>
            <a:srcRect/>
            <a:stretch>
              <a:fillRect/>
            </a:stretch>
          </p:blipFill>
          <p:spPr bwMode="auto">
            <a:xfrm>
              <a:off x="3888" y="1968"/>
              <a:ext cx="814" cy="833"/>
            </a:xfrm>
            <a:prstGeom prst="rect">
              <a:avLst/>
            </a:prstGeom>
            <a:noFill/>
          </p:spPr>
        </p:pic>
      </p:grpSp>
      <p:sp>
        <p:nvSpPr>
          <p:cNvPr id="1556485" name="Rectangle 5"/>
          <p:cNvSpPr>
            <a:spLocks noGrp="1" noChangeArrowheads="1"/>
          </p:cNvSpPr>
          <p:nvPr>
            <p:ph type="title"/>
          </p:nvPr>
        </p:nvSpPr>
        <p:spPr/>
        <p:txBody>
          <a:bodyPr>
            <a:normAutofit fontScale="90000"/>
          </a:bodyPr>
          <a:lstStyle/>
          <a:p>
            <a:r>
              <a:rPr lang="en-US" sz="4000"/>
              <a:t>High Performance Cluster (dedicated mode)</a:t>
            </a:r>
          </a:p>
        </p:txBody>
      </p:sp>
      <p:pic>
        <p:nvPicPr>
          <p:cNvPr id="1556486" name="Picture 6" descr="hp_cluster"/>
          <p:cNvPicPr>
            <a:picLocks noChangeAspect="1" noChangeArrowheads="1"/>
          </p:cNvPicPr>
          <p:nvPr/>
        </p:nvPicPr>
        <p:blipFill>
          <a:blip r:embed="rId5" cstate="print"/>
          <a:srcRect/>
          <a:stretch>
            <a:fillRect/>
          </a:stretch>
        </p:blipFill>
        <p:spPr bwMode="auto">
          <a:xfrm>
            <a:off x="914400" y="2819400"/>
            <a:ext cx="3276600" cy="2717800"/>
          </a:xfrm>
          <a:prstGeom prst="rect">
            <a:avLst/>
          </a:prstGeom>
          <a:solidFill>
            <a:schemeClr val="bg1"/>
          </a:solidFill>
        </p:spPr>
      </p:pic>
      <p:sp>
        <p:nvSpPr>
          <p:cNvPr id="7" name="Date Placeholder 6"/>
          <p:cNvSpPr>
            <a:spLocks noGrp="1"/>
          </p:cNvSpPr>
          <p:nvPr>
            <p:ph type="dt" sz="half" idx="10"/>
          </p:nvPr>
        </p:nvSpPr>
        <p:spPr/>
        <p:txBody>
          <a:bodyPr/>
          <a:lstStyle/>
          <a:p>
            <a:r>
              <a:rPr lang="en-US" smtClean="0"/>
              <a:t>IAUT</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3570" name="Freeform 2"/>
          <p:cNvSpPr>
            <a:spLocks/>
          </p:cNvSpPr>
          <p:nvPr/>
        </p:nvSpPr>
        <p:spPr bwMode="auto">
          <a:xfrm>
            <a:off x="2590800" y="3429000"/>
            <a:ext cx="4011613" cy="2590800"/>
          </a:xfrm>
          <a:custGeom>
            <a:avLst/>
            <a:gdLst/>
            <a:ahLst/>
            <a:cxnLst>
              <a:cxn ang="0">
                <a:pos x="0" y="0"/>
              </a:cxn>
              <a:cxn ang="0">
                <a:pos x="0" y="1104"/>
              </a:cxn>
              <a:cxn ang="0">
                <a:pos x="1872" y="1104"/>
              </a:cxn>
              <a:cxn ang="0">
                <a:pos x="1872" y="602"/>
              </a:cxn>
              <a:cxn ang="0">
                <a:pos x="0" y="0"/>
              </a:cxn>
            </a:cxnLst>
            <a:rect l="0" t="0" r="r" b="b"/>
            <a:pathLst>
              <a:path w="1873" h="1105">
                <a:moveTo>
                  <a:pt x="0" y="0"/>
                </a:moveTo>
                <a:lnTo>
                  <a:pt x="0" y="1104"/>
                </a:lnTo>
                <a:lnTo>
                  <a:pt x="1872" y="1104"/>
                </a:lnTo>
                <a:lnTo>
                  <a:pt x="1872" y="602"/>
                </a:lnTo>
                <a:lnTo>
                  <a:pt x="0" y="0"/>
                </a:lnTo>
              </a:path>
            </a:pathLst>
          </a:custGeom>
          <a:solidFill>
            <a:srgbClr val="FF6699"/>
          </a:solidFill>
          <a:ln w="12700" cap="rnd" cmpd="sng">
            <a:solidFill>
              <a:schemeClr val="tx1"/>
            </a:solidFill>
            <a:prstDash val="solid"/>
            <a:round/>
            <a:headEnd/>
            <a:tailEnd/>
          </a:ln>
          <a:effectLst/>
        </p:spPr>
        <p:txBody>
          <a:bodyPr/>
          <a:lstStyle/>
          <a:p>
            <a:endParaRPr lang="en-US"/>
          </a:p>
        </p:txBody>
      </p:sp>
      <p:sp>
        <p:nvSpPr>
          <p:cNvPr id="1133571" name="Rectangle 3"/>
          <p:cNvSpPr>
            <a:spLocks noGrp="1" noChangeArrowheads="1"/>
          </p:cNvSpPr>
          <p:nvPr>
            <p:ph type="title"/>
          </p:nvPr>
        </p:nvSpPr>
        <p:spPr>
          <a:xfrm>
            <a:off x="457200" y="457200"/>
            <a:ext cx="8496300" cy="762000"/>
          </a:xfrm>
          <a:noFill/>
          <a:ln/>
        </p:spPr>
        <p:txBody>
          <a:bodyPr lIns="92075" tIns="46038" rIns="92075" bIns="46038" anchor="b">
            <a:normAutofit fontScale="90000"/>
          </a:bodyPr>
          <a:lstStyle/>
          <a:p>
            <a:r>
              <a:rPr lang="en-US" sz="4000">
                <a:latin typeface="Century Schoolbook" pitchFamily="18" charset="0"/>
              </a:rPr>
              <a:t>A typical Cluster Computing Environment</a:t>
            </a:r>
            <a:endParaRPr lang="en-US" sz="4000" b="1">
              <a:latin typeface="Century Schoolbook" pitchFamily="18" charset="0"/>
            </a:endParaRPr>
          </a:p>
        </p:txBody>
      </p:sp>
      <p:sp>
        <p:nvSpPr>
          <p:cNvPr id="1133572" name="Rectangle 4"/>
          <p:cNvSpPr>
            <a:spLocks noGrp="1" noChangeArrowheads="1"/>
          </p:cNvSpPr>
          <p:nvPr>
            <p:ph type="body" idx="1"/>
          </p:nvPr>
        </p:nvSpPr>
        <p:spPr>
          <a:noFill/>
          <a:ln/>
        </p:spPr>
        <p:txBody>
          <a:bodyPr lIns="92075" tIns="46038" rIns="92075" bIns="46038"/>
          <a:lstStyle/>
          <a:p>
            <a:pPr>
              <a:lnSpc>
                <a:spcPct val="120000"/>
              </a:lnSpc>
            </a:pPr>
            <a:endParaRPr lang="en-US"/>
          </a:p>
          <a:p>
            <a:pPr>
              <a:lnSpc>
                <a:spcPct val="150000"/>
              </a:lnSpc>
              <a:buFont typeface="Wingdings" pitchFamily="2" charset="2"/>
              <a:buNone/>
            </a:pPr>
            <a:endParaRPr lang="en-US"/>
          </a:p>
        </p:txBody>
      </p:sp>
      <p:graphicFrame>
        <p:nvGraphicFramePr>
          <p:cNvPr id="1133573" name="Object 5"/>
          <p:cNvGraphicFramePr>
            <a:graphicFrameLocks/>
          </p:cNvGraphicFramePr>
          <p:nvPr/>
        </p:nvGraphicFramePr>
        <p:xfrm>
          <a:off x="2943225" y="3810000"/>
          <a:ext cx="657225" cy="574675"/>
        </p:xfrm>
        <a:graphic>
          <a:graphicData uri="http://schemas.openxmlformats.org/presentationml/2006/ole">
            <p:oleObj spid="_x0000_s60418" name="Clip" r:id="rId4" imgW="4181400" imgH="3214440" progId="">
              <p:embed/>
            </p:oleObj>
          </a:graphicData>
        </a:graphic>
      </p:graphicFrame>
      <p:graphicFrame>
        <p:nvGraphicFramePr>
          <p:cNvPr id="1133574" name="Object 6"/>
          <p:cNvGraphicFramePr>
            <a:graphicFrameLocks/>
          </p:cNvGraphicFramePr>
          <p:nvPr/>
        </p:nvGraphicFramePr>
        <p:xfrm>
          <a:off x="4349750" y="4343400"/>
          <a:ext cx="660400" cy="576263"/>
        </p:xfrm>
        <a:graphic>
          <a:graphicData uri="http://schemas.openxmlformats.org/presentationml/2006/ole">
            <p:oleObj spid="_x0000_s60419" name="Clip" r:id="rId5" imgW="4181400" imgH="3214440" progId="">
              <p:embed/>
            </p:oleObj>
          </a:graphicData>
        </a:graphic>
      </p:graphicFrame>
      <p:graphicFrame>
        <p:nvGraphicFramePr>
          <p:cNvPr id="1133575" name="Object 7"/>
          <p:cNvGraphicFramePr>
            <a:graphicFrameLocks/>
          </p:cNvGraphicFramePr>
          <p:nvPr/>
        </p:nvGraphicFramePr>
        <p:xfrm>
          <a:off x="4983163" y="4572000"/>
          <a:ext cx="658812" cy="574675"/>
        </p:xfrm>
        <a:graphic>
          <a:graphicData uri="http://schemas.openxmlformats.org/presentationml/2006/ole">
            <p:oleObj spid="_x0000_s60420" name="Clip" r:id="rId6" imgW="4181400" imgH="3214440" progId="">
              <p:embed/>
            </p:oleObj>
          </a:graphicData>
        </a:graphic>
      </p:graphicFrame>
      <p:sp>
        <p:nvSpPr>
          <p:cNvPr id="1133576" name="AutoShape 8"/>
          <p:cNvSpPr>
            <a:spLocks noChangeArrowheads="1"/>
          </p:cNvSpPr>
          <p:nvPr/>
        </p:nvSpPr>
        <p:spPr bwMode="auto">
          <a:xfrm>
            <a:off x="2533650" y="2971800"/>
            <a:ext cx="4046538" cy="360363"/>
          </a:xfrm>
          <a:prstGeom prst="roundRect">
            <a:avLst>
              <a:gd name="adj" fmla="val 49995"/>
            </a:avLst>
          </a:prstGeom>
          <a:solidFill>
            <a:srgbClr val="CCFFFF"/>
          </a:solidFill>
          <a:ln w="12700">
            <a:solidFill>
              <a:schemeClr val="tx1"/>
            </a:solidFill>
            <a:round/>
            <a:headEnd/>
            <a:tailEnd/>
          </a:ln>
          <a:effectLst/>
        </p:spPr>
        <p:txBody>
          <a:bodyPr wrap="none" lIns="92075" tIns="46038" rIns="92075" bIns="46038" anchor="ctr"/>
          <a:lstStyle/>
          <a:p>
            <a:pPr eaLnBrk="0" hangingPunct="0"/>
            <a:r>
              <a:rPr lang="en-US" sz="2400" b="1">
                <a:latin typeface="Times New Roman" pitchFamily="18" charset="0"/>
              </a:rPr>
              <a:t>PVM / MPI/ RSH</a:t>
            </a:r>
          </a:p>
        </p:txBody>
      </p:sp>
      <p:sp>
        <p:nvSpPr>
          <p:cNvPr id="1133577" name="AutoShape 9"/>
          <p:cNvSpPr>
            <a:spLocks noChangeArrowheads="1"/>
          </p:cNvSpPr>
          <p:nvPr/>
        </p:nvSpPr>
        <p:spPr bwMode="auto">
          <a:xfrm>
            <a:off x="2514600" y="1524000"/>
            <a:ext cx="4046538" cy="1279525"/>
          </a:xfrm>
          <a:prstGeom prst="roundRect">
            <a:avLst>
              <a:gd name="adj" fmla="val 49995"/>
            </a:avLst>
          </a:prstGeom>
          <a:solidFill>
            <a:schemeClr val="bg1"/>
          </a:solidFill>
          <a:ln w="12700">
            <a:solidFill>
              <a:schemeClr val="tx1"/>
            </a:solidFill>
            <a:round/>
            <a:headEnd/>
            <a:tailEnd/>
          </a:ln>
          <a:effectLst/>
        </p:spPr>
        <p:txBody>
          <a:bodyPr wrap="none" lIns="92075" tIns="46038" rIns="92075" bIns="46038" anchor="ctr"/>
          <a:lstStyle/>
          <a:p>
            <a:pPr eaLnBrk="0" hangingPunct="0"/>
            <a:r>
              <a:rPr lang="en-US" sz="3600" b="1">
                <a:latin typeface="Times New Roman" pitchFamily="18" charset="0"/>
              </a:rPr>
              <a:t>Applications</a:t>
            </a:r>
            <a:endParaRPr lang="en-US" sz="3200" b="1">
              <a:latin typeface="Times New Roman" pitchFamily="18" charset="0"/>
            </a:endParaRPr>
          </a:p>
        </p:txBody>
      </p:sp>
      <p:graphicFrame>
        <p:nvGraphicFramePr>
          <p:cNvPr id="1133578" name="Object 10"/>
          <p:cNvGraphicFramePr>
            <a:graphicFrameLocks/>
          </p:cNvGraphicFramePr>
          <p:nvPr/>
        </p:nvGraphicFramePr>
        <p:xfrm>
          <a:off x="3646488" y="4038600"/>
          <a:ext cx="658812" cy="574675"/>
        </p:xfrm>
        <a:graphic>
          <a:graphicData uri="http://schemas.openxmlformats.org/presentationml/2006/ole">
            <p:oleObj spid="_x0000_s60421" name="Clip" r:id="rId7" imgW="4181400" imgH="3214440" progId="">
              <p:embed/>
            </p:oleObj>
          </a:graphicData>
        </a:graphic>
      </p:graphicFrame>
      <p:sp>
        <p:nvSpPr>
          <p:cNvPr id="1133579" name="Text Box 11"/>
          <p:cNvSpPr txBox="1">
            <a:spLocks noChangeArrowheads="1"/>
          </p:cNvSpPr>
          <p:nvPr/>
        </p:nvSpPr>
        <p:spPr bwMode="auto">
          <a:xfrm>
            <a:off x="2590800" y="5486400"/>
            <a:ext cx="2011363" cy="457200"/>
          </a:xfrm>
          <a:prstGeom prst="rect">
            <a:avLst/>
          </a:prstGeom>
          <a:noFill/>
          <a:ln w="12700">
            <a:noFill/>
            <a:miter lim="800000"/>
            <a:headEnd type="none" w="sm" len="sm"/>
            <a:tailEnd type="none" w="sm" len="sm"/>
          </a:ln>
          <a:effectLst/>
        </p:spPr>
        <p:txBody>
          <a:bodyPr wrap="none">
            <a:spAutoFit/>
          </a:bodyPr>
          <a:lstStyle/>
          <a:p>
            <a:pPr algn="l" eaLnBrk="0" hangingPunct="0"/>
            <a:r>
              <a:rPr lang="en-US" sz="2400" b="1">
                <a:latin typeface="Times New Roman" pitchFamily="18" charset="0"/>
              </a:rPr>
              <a:t>Hardware/OS</a:t>
            </a:r>
            <a:endParaRPr lang="en-US" sz="2400">
              <a:latin typeface="Times New Roman" pitchFamily="18" charset="0"/>
            </a:endParaRPr>
          </a:p>
        </p:txBody>
      </p:sp>
      <p:graphicFrame>
        <p:nvGraphicFramePr>
          <p:cNvPr id="1133580" name="Object 12"/>
          <p:cNvGraphicFramePr>
            <a:graphicFrameLocks/>
          </p:cNvGraphicFramePr>
          <p:nvPr/>
        </p:nvGraphicFramePr>
        <p:xfrm>
          <a:off x="2873375" y="4495800"/>
          <a:ext cx="657225" cy="574675"/>
        </p:xfrm>
        <a:graphic>
          <a:graphicData uri="http://schemas.openxmlformats.org/presentationml/2006/ole">
            <p:oleObj spid="_x0000_s60422" name="Clip" r:id="rId8" imgW="4181400" imgH="3214440" progId="">
              <p:embed/>
            </p:oleObj>
          </a:graphicData>
        </a:graphic>
      </p:graphicFrame>
      <p:graphicFrame>
        <p:nvGraphicFramePr>
          <p:cNvPr id="1133581" name="Object 13"/>
          <p:cNvGraphicFramePr>
            <a:graphicFrameLocks/>
          </p:cNvGraphicFramePr>
          <p:nvPr/>
        </p:nvGraphicFramePr>
        <p:xfrm>
          <a:off x="4279900" y="5029200"/>
          <a:ext cx="658813" cy="576263"/>
        </p:xfrm>
        <a:graphic>
          <a:graphicData uri="http://schemas.openxmlformats.org/presentationml/2006/ole">
            <p:oleObj spid="_x0000_s60423" name="Clip" r:id="rId9" imgW="4181400" imgH="3214440" progId="">
              <p:embed/>
            </p:oleObj>
          </a:graphicData>
        </a:graphic>
      </p:graphicFrame>
      <p:graphicFrame>
        <p:nvGraphicFramePr>
          <p:cNvPr id="1133582" name="Object 14"/>
          <p:cNvGraphicFramePr>
            <a:graphicFrameLocks/>
          </p:cNvGraphicFramePr>
          <p:nvPr/>
        </p:nvGraphicFramePr>
        <p:xfrm>
          <a:off x="4913313" y="5257800"/>
          <a:ext cx="657225" cy="574675"/>
        </p:xfrm>
        <a:graphic>
          <a:graphicData uri="http://schemas.openxmlformats.org/presentationml/2006/ole">
            <p:oleObj spid="_x0000_s60424" name="Clip" r:id="rId10" imgW="4181400" imgH="3214440" progId="">
              <p:embed/>
            </p:oleObj>
          </a:graphicData>
        </a:graphic>
      </p:graphicFrame>
      <p:graphicFrame>
        <p:nvGraphicFramePr>
          <p:cNvPr id="1133583" name="Object 15"/>
          <p:cNvGraphicFramePr>
            <a:graphicFrameLocks/>
          </p:cNvGraphicFramePr>
          <p:nvPr/>
        </p:nvGraphicFramePr>
        <p:xfrm>
          <a:off x="3576638" y="4724400"/>
          <a:ext cx="657225" cy="574675"/>
        </p:xfrm>
        <a:graphic>
          <a:graphicData uri="http://schemas.openxmlformats.org/presentationml/2006/ole">
            <p:oleObj spid="_x0000_s60425" name="Clip" r:id="rId11" imgW="4181400" imgH="3214440" progId="">
              <p:embed/>
            </p:oleObj>
          </a:graphicData>
        </a:graphic>
      </p:graphicFrame>
      <p:sp>
        <p:nvSpPr>
          <p:cNvPr id="1133584" name="Text Box 16"/>
          <p:cNvSpPr txBox="1">
            <a:spLocks noChangeArrowheads="1"/>
          </p:cNvSpPr>
          <p:nvPr/>
        </p:nvSpPr>
        <p:spPr bwMode="auto">
          <a:xfrm>
            <a:off x="5638800" y="3657600"/>
            <a:ext cx="655638" cy="519113"/>
          </a:xfrm>
          <a:prstGeom prst="rect">
            <a:avLst/>
          </a:prstGeom>
          <a:noFill/>
          <a:ln w="12700">
            <a:noFill/>
            <a:miter lim="800000"/>
            <a:headEnd/>
            <a:tailEnd/>
          </a:ln>
          <a:effectLst/>
        </p:spPr>
        <p:txBody>
          <a:bodyPr wrap="none">
            <a:spAutoFit/>
          </a:bodyPr>
          <a:lstStyle/>
          <a:p>
            <a:pPr algn="l" eaLnBrk="0" hangingPunct="0"/>
            <a:r>
              <a:rPr lang="en-US" sz="2800">
                <a:latin typeface="Times New Roman" pitchFamily="18" charset="0"/>
              </a:rPr>
              <a:t>???</a:t>
            </a:r>
          </a:p>
        </p:txBody>
      </p:sp>
      <p:sp>
        <p:nvSpPr>
          <p:cNvPr id="18" name="Date Placeholder 17"/>
          <p:cNvSpPr>
            <a:spLocks noGrp="1"/>
          </p:cNvSpPr>
          <p:nvPr>
            <p:ph type="dt" sz="half" idx="10"/>
          </p:nvPr>
        </p:nvSpPr>
        <p:spPr/>
        <p:txBody>
          <a:bodyPr/>
          <a:lstStyle/>
          <a:p>
            <a:r>
              <a:rPr lang="en-US" smtClean="0"/>
              <a:t>IAUT</a:t>
            </a:r>
            <a:endParaRPr lang="en-US"/>
          </a:p>
        </p:txBody>
      </p:sp>
      <p:sp>
        <p:nvSpPr>
          <p:cNvPr id="19" name="Slide Number Placeholder 18"/>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594" name="Rectangle 2"/>
          <p:cNvSpPr>
            <a:spLocks noGrp="1" noChangeArrowheads="1"/>
          </p:cNvSpPr>
          <p:nvPr>
            <p:ph type="title"/>
          </p:nvPr>
        </p:nvSpPr>
        <p:spPr>
          <a:xfrm>
            <a:off x="228600" y="457200"/>
            <a:ext cx="8724900" cy="762000"/>
          </a:xfrm>
          <a:noFill/>
          <a:ln/>
        </p:spPr>
        <p:txBody>
          <a:bodyPr lIns="92075" tIns="46038" rIns="92075" bIns="46038" anchor="b">
            <a:normAutofit fontScale="90000"/>
          </a:bodyPr>
          <a:lstStyle/>
          <a:p>
            <a:r>
              <a:rPr lang="en-US" sz="4000">
                <a:latin typeface="Century Schoolbook" pitchFamily="18" charset="0"/>
              </a:rPr>
              <a:t>The missing link is provided by cluster middleware/underware</a:t>
            </a:r>
            <a:endParaRPr lang="en-US" b="1">
              <a:latin typeface="Century Schoolbook" pitchFamily="18" charset="0"/>
            </a:endParaRPr>
          </a:p>
        </p:txBody>
      </p:sp>
      <p:sp>
        <p:nvSpPr>
          <p:cNvPr id="1134595" name="Rectangle 3"/>
          <p:cNvSpPr>
            <a:spLocks noGrp="1" noChangeArrowheads="1"/>
          </p:cNvSpPr>
          <p:nvPr>
            <p:ph type="body" idx="1"/>
          </p:nvPr>
        </p:nvSpPr>
        <p:spPr>
          <a:noFill/>
          <a:ln/>
        </p:spPr>
        <p:txBody>
          <a:bodyPr lIns="92075" tIns="46038" rIns="92075" bIns="46038"/>
          <a:lstStyle/>
          <a:p>
            <a:pPr>
              <a:lnSpc>
                <a:spcPct val="120000"/>
              </a:lnSpc>
            </a:pPr>
            <a:endParaRPr lang="en-US"/>
          </a:p>
          <a:p>
            <a:pPr>
              <a:lnSpc>
                <a:spcPct val="150000"/>
              </a:lnSpc>
              <a:buFont typeface="Wingdings" pitchFamily="2" charset="2"/>
              <a:buNone/>
            </a:pPr>
            <a:endParaRPr lang="en-US"/>
          </a:p>
        </p:txBody>
      </p:sp>
      <p:grpSp>
        <p:nvGrpSpPr>
          <p:cNvPr id="2" name="Group 4"/>
          <p:cNvGrpSpPr>
            <a:grpSpLocks/>
          </p:cNvGrpSpPr>
          <p:nvPr/>
        </p:nvGrpSpPr>
        <p:grpSpPr bwMode="auto">
          <a:xfrm>
            <a:off x="2593975" y="1600200"/>
            <a:ext cx="4568825" cy="4495800"/>
            <a:chOff x="1634" y="1008"/>
            <a:chExt cx="2878" cy="2832"/>
          </a:xfrm>
        </p:grpSpPr>
        <p:sp>
          <p:nvSpPr>
            <p:cNvPr id="1134597" name="Rectangle 5"/>
            <p:cNvSpPr>
              <a:spLocks noChangeArrowheads="1"/>
            </p:cNvSpPr>
            <p:nvPr/>
          </p:nvSpPr>
          <p:spPr bwMode="auto">
            <a:xfrm>
              <a:off x="1682" y="2208"/>
              <a:ext cx="2544" cy="912"/>
            </a:xfrm>
            <a:prstGeom prst="rect">
              <a:avLst/>
            </a:prstGeom>
            <a:solidFill>
              <a:srgbClr val="0000FF"/>
            </a:solidFill>
            <a:ln w="12700">
              <a:solidFill>
                <a:schemeClr val="tx1"/>
              </a:solidFill>
              <a:miter lim="800000"/>
              <a:headEnd/>
              <a:tailEnd/>
            </a:ln>
            <a:effectLst/>
          </p:spPr>
          <p:txBody>
            <a:bodyPr wrap="none" anchor="ctr"/>
            <a:lstStyle/>
            <a:p>
              <a:pPr eaLnBrk="0" hangingPunct="0"/>
              <a:endParaRPr lang="en-GB" sz="2800">
                <a:latin typeface="Times New Roman" pitchFamily="18" charset="0"/>
              </a:endParaRPr>
            </a:p>
          </p:txBody>
        </p:sp>
        <p:sp>
          <p:nvSpPr>
            <p:cNvPr id="1134598" name="Freeform 6"/>
            <p:cNvSpPr>
              <a:spLocks/>
            </p:cNvSpPr>
            <p:nvPr/>
          </p:nvSpPr>
          <p:spPr bwMode="auto">
            <a:xfrm>
              <a:off x="1682" y="2208"/>
              <a:ext cx="2544" cy="1632"/>
            </a:xfrm>
            <a:custGeom>
              <a:avLst/>
              <a:gdLst/>
              <a:ahLst/>
              <a:cxnLst>
                <a:cxn ang="0">
                  <a:pos x="0" y="0"/>
                </a:cxn>
                <a:cxn ang="0">
                  <a:pos x="0" y="1104"/>
                </a:cxn>
                <a:cxn ang="0">
                  <a:pos x="1872" y="1104"/>
                </a:cxn>
                <a:cxn ang="0">
                  <a:pos x="1872" y="602"/>
                </a:cxn>
                <a:cxn ang="0">
                  <a:pos x="0" y="0"/>
                </a:cxn>
              </a:cxnLst>
              <a:rect l="0" t="0" r="r" b="b"/>
              <a:pathLst>
                <a:path w="1873" h="1105">
                  <a:moveTo>
                    <a:pt x="0" y="0"/>
                  </a:moveTo>
                  <a:lnTo>
                    <a:pt x="0" y="1104"/>
                  </a:lnTo>
                  <a:lnTo>
                    <a:pt x="1872" y="1104"/>
                  </a:lnTo>
                  <a:lnTo>
                    <a:pt x="1872" y="602"/>
                  </a:lnTo>
                  <a:lnTo>
                    <a:pt x="0" y="0"/>
                  </a:lnTo>
                </a:path>
              </a:pathLst>
            </a:custGeom>
            <a:solidFill>
              <a:srgbClr val="FF6699"/>
            </a:solidFill>
            <a:ln w="12700" cap="rnd" cmpd="sng">
              <a:solidFill>
                <a:schemeClr val="tx1"/>
              </a:solidFill>
              <a:prstDash val="solid"/>
              <a:round/>
              <a:headEnd/>
              <a:tailEnd/>
            </a:ln>
            <a:effectLst/>
          </p:spPr>
          <p:txBody>
            <a:bodyPr/>
            <a:lstStyle/>
            <a:p>
              <a:endParaRPr lang="en-US"/>
            </a:p>
          </p:txBody>
        </p:sp>
        <p:graphicFrame>
          <p:nvGraphicFramePr>
            <p:cNvPr id="1134599" name="Object 7"/>
            <p:cNvGraphicFramePr>
              <a:graphicFrameLocks/>
            </p:cNvGraphicFramePr>
            <p:nvPr/>
          </p:nvGraphicFramePr>
          <p:xfrm>
            <a:off x="1908" y="2448"/>
            <a:ext cx="414" cy="362"/>
          </p:xfrm>
          <a:graphic>
            <a:graphicData uri="http://schemas.openxmlformats.org/presentationml/2006/ole">
              <p:oleObj spid="_x0000_s61442" name="Clip" r:id="rId4" imgW="4181400" imgH="3214440" progId="">
                <p:embed/>
              </p:oleObj>
            </a:graphicData>
          </a:graphic>
        </p:graphicFrame>
        <p:graphicFrame>
          <p:nvGraphicFramePr>
            <p:cNvPr id="1134600" name="Object 8"/>
            <p:cNvGraphicFramePr>
              <a:graphicFrameLocks/>
            </p:cNvGraphicFramePr>
            <p:nvPr/>
          </p:nvGraphicFramePr>
          <p:xfrm>
            <a:off x="2794" y="2784"/>
            <a:ext cx="416" cy="363"/>
          </p:xfrm>
          <a:graphic>
            <a:graphicData uri="http://schemas.openxmlformats.org/presentationml/2006/ole">
              <p:oleObj spid="_x0000_s61443" name="Clip" r:id="rId5" imgW="4181400" imgH="3214440" progId="">
                <p:embed/>
              </p:oleObj>
            </a:graphicData>
          </a:graphic>
        </p:graphicFrame>
        <p:graphicFrame>
          <p:nvGraphicFramePr>
            <p:cNvPr id="1134601" name="Object 9"/>
            <p:cNvGraphicFramePr>
              <a:graphicFrameLocks/>
            </p:cNvGraphicFramePr>
            <p:nvPr/>
          </p:nvGraphicFramePr>
          <p:xfrm>
            <a:off x="3193" y="2928"/>
            <a:ext cx="415" cy="362"/>
          </p:xfrm>
          <a:graphic>
            <a:graphicData uri="http://schemas.openxmlformats.org/presentationml/2006/ole">
              <p:oleObj spid="_x0000_s61444" name="Clip" r:id="rId6" imgW="4181400" imgH="3214440" progId="">
                <p:embed/>
              </p:oleObj>
            </a:graphicData>
          </a:graphic>
        </p:graphicFrame>
        <p:sp>
          <p:nvSpPr>
            <p:cNvPr id="1134602" name="AutoShape 10"/>
            <p:cNvSpPr>
              <a:spLocks noChangeArrowheads="1"/>
            </p:cNvSpPr>
            <p:nvPr/>
          </p:nvSpPr>
          <p:spPr bwMode="auto">
            <a:xfrm>
              <a:off x="1646" y="1920"/>
              <a:ext cx="2549" cy="227"/>
            </a:xfrm>
            <a:prstGeom prst="roundRect">
              <a:avLst>
                <a:gd name="adj" fmla="val 49995"/>
              </a:avLst>
            </a:prstGeom>
            <a:solidFill>
              <a:schemeClr val="folHlink"/>
            </a:solidFill>
            <a:ln w="12700">
              <a:solidFill>
                <a:schemeClr val="tx1"/>
              </a:solidFill>
              <a:round/>
              <a:headEnd/>
              <a:tailEnd/>
            </a:ln>
            <a:effectLst/>
          </p:spPr>
          <p:txBody>
            <a:bodyPr wrap="none" lIns="92075" tIns="46038" rIns="92075" bIns="46038" anchor="ctr"/>
            <a:lstStyle/>
            <a:p>
              <a:pPr eaLnBrk="0" hangingPunct="0"/>
              <a:r>
                <a:rPr lang="en-US" sz="2400" b="1">
                  <a:latin typeface="Times New Roman" pitchFamily="18" charset="0"/>
                </a:rPr>
                <a:t>PVM / MPI/ RSH</a:t>
              </a:r>
            </a:p>
          </p:txBody>
        </p:sp>
        <p:sp>
          <p:nvSpPr>
            <p:cNvPr id="1134603" name="AutoShape 11"/>
            <p:cNvSpPr>
              <a:spLocks noChangeArrowheads="1"/>
            </p:cNvSpPr>
            <p:nvPr/>
          </p:nvSpPr>
          <p:spPr bwMode="auto">
            <a:xfrm>
              <a:off x="1634" y="1008"/>
              <a:ext cx="2549" cy="806"/>
            </a:xfrm>
            <a:prstGeom prst="roundRect">
              <a:avLst>
                <a:gd name="adj" fmla="val 49995"/>
              </a:avLst>
            </a:prstGeom>
            <a:solidFill>
              <a:schemeClr val="bg1"/>
            </a:solidFill>
            <a:ln w="12700">
              <a:solidFill>
                <a:schemeClr val="tx1"/>
              </a:solidFill>
              <a:round/>
              <a:headEnd/>
              <a:tailEnd/>
            </a:ln>
            <a:effectLst/>
          </p:spPr>
          <p:txBody>
            <a:bodyPr wrap="none" lIns="92075" tIns="46038" rIns="92075" bIns="46038" anchor="ctr"/>
            <a:lstStyle/>
            <a:p>
              <a:pPr eaLnBrk="0" hangingPunct="0"/>
              <a:r>
                <a:rPr lang="en-US" sz="3600" b="1">
                  <a:latin typeface="Times New Roman" pitchFamily="18" charset="0"/>
                </a:rPr>
                <a:t>Applications</a:t>
              </a:r>
              <a:endParaRPr lang="en-US" sz="3200" b="1">
                <a:latin typeface="Times New Roman" pitchFamily="18" charset="0"/>
              </a:endParaRPr>
            </a:p>
          </p:txBody>
        </p:sp>
        <p:graphicFrame>
          <p:nvGraphicFramePr>
            <p:cNvPr id="1134604" name="Object 12"/>
            <p:cNvGraphicFramePr>
              <a:graphicFrameLocks/>
            </p:cNvGraphicFramePr>
            <p:nvPr/>
          </p:nvGraphicFramePr>
          <p:xfrm>
            <a:off x="2351" y="2592"/>
            <a:ext cx="415" cy="362"/>
          </p:xfrm>
          <a:graphic>
            <a:graphicData uri="http://schemas.openxmlformats.org/presentationml/2006/ole">
              <p:oleObj spid="_x0000_s61445" name="Clip" r:id="rId7" imgW="4181400" imgH="3214440" progId="">
                <p:embed/>
              </p:oleObj>
            </a:graphicData>
          </a:graphic>
        </p:graphicFrame>
        <p:sp>
          <p:nvSpPr>
            <p:cNvPr id="1134605" name="Text Box 13"/>
            <p:cNvSpPr txBox="1">
              <a:spLocks noChangeArrowheads="1"/>
            </p:cNvSpPr>
            <p:nvPr/>
          </p:nvSpPr>
          <p:spPr bwMode="auto">
            <a:xfrm>
              <a:off x="1686" y="3504"/>
              <a:ext cx="1267" cy="288"/>
            </a:xfrm>
            <a:prstGeom prst="rect">
              <a:avLst/>
            </a:prstGeom>
            <a:noFill/>
            <a:ln w="12700">
              <a:noFill/>
              <a:miter lim="800000"/>
              <a:headEnd type="none" w="sm" len="sm"/>
              <a:tailEnd type="none" w="sm" len="sm"/>
            </a:ln>
            <a:effectLst/>
          </p:spPr>
          <p:txBody>
            <a:bodyPr wrap="none">
              <a:spAutoFit/>
            </a:bodyPr>
            <a:lstStyle/>
            <a:p>
              <a:pPr algn="l" eaLnBrk="0" hangingPunct="0"/>
              <a:r>
                <a:rPr lang="en-US" sz="2400" b="1">
                  <a:latin typeface="Times New Roman" pitchFamily="18" charset="0"/>
                </a:rPr>
                <a:t>Hardware/OS</a:t>
              </a:r>
              <a:endParaRPr lang="en-US" sz="2400">
                <a:latin typeface="Times New Roman" pitchFamily="18" charset="0"/>
              </a:endParaRPr>
            </a:p>
          </p:txBody>
        </p:sp>
        <p:graphicFrame>
          <p:nvGraphicFramePr>
            <p:cNvPr id="1134606" name="Object 14"/>
            <p:cNvGraphicFramePr>
              <a:graphicFrameLocks/>
            </p:cNvGraphicFramePr>
            <p:nvPr/>
          </p:nvGraphicFramePr>
          <p:xfrm>
            <a:off x="1864" y="2880"/>
            <a:ext cx="414" cy="362"/>
          </p:xfrm>
          <a:graphic>
            <a:graphicData uri="http://schemas.openxmlformats.org/presentationml/2006/ole">
              <p:oleObj spid="_x0000_s61446" name="Clip" r:id="rId8" imgW="4181400" imgH="3214440" progId="">
                <p:embed/>
              </p:oleObj>
            </a:graphicData>
          </a:graphic>
        </p:graphicFrame>
        <p:graphicFrame>
          <p:nvGraphicFramePr>
            <p:cNvPr id="1134607" name="Object 15"/>
            <p:cNvGraphicFramePr>
              <a:graphicFrameLocks/>
            </p:cNvGraphicFramePr>
            <p:nvPr/>
          </p:nvGraphicFramePr>
          <p:xfrm>
            <a:off x="2750" y="3216"/>
            <a:ext cx="415" cy="363"/>
          </p:xfrm>
          <a:graphic>
            <a:graphicData uri="http://schemas.openxmlformats.org/presentationml/2006/ole">
              <p:oleObj spid="_x0000_s61447" name="Clip" r:id="rId9" imgW="4181400" imgH="3214440" progId="">
                <p:embed/>
              </p:oleObj>
            </a:graphicData>
          </a:graphic>
        </p:graphicFrame>
        <p:graphicFrame>
          <p:nvGraphicFramePr>
            <p:cNvPr id="1134608" name="Object 16"/>
            <p:cNvGraphicFramePr>
              <a:graphicFrameLocks/>
            </p:cNvGraphicFramePr>
            <p:nvPr/>
          </p:nvGraphicFramePr>
          <p:xfrm>
            <a:off x="3149" y="3360"/>
            <a:ext cx="414" cy="362"/>
          </p:xfrm>
          <a:graphic>
            <a:graphicData uri="http://schemas.openxmlformats.org/presentationml/2006/ole">
              <p:oleObj spid="_x0000_s61448" name="Clip" r:id="rId10" imgW="4181400" imgH="3214440" progId="">
                <p:embed/>
              </p:oleObj>
            </a:graphicData>
          </a:graphic>
        </p:graphicFrame>
        <p:graphicFrame>
          <p:nvGraphicFramePr>
            <p:cNvPr id="1134609" name="Object 17"/>
            <p:cNvGraphicFramePr>
              <a:graphicFrameLocks/>
            </p:cNvGraphicFramePr>
            <p:nvPr/>
          </p:nvGraphicFramePr>
          <p:xfrm>
            <a:off x="2307" y="3024"/>
            <a:ext cx="414" cy="362"/>
          </p:xfrm>
          <a:graphic>
            <a:graphicData uri="http://schemas.openxmlformats.org/presentationml/2006/ole">
              <p:oleObj spid="_x0000_s61449" name="Clip" r:id="rId11" imgW="4181400" imgH="3214440" progId="">
                <p:embed/>
              </p:oleObj>
            </a:graphicData>
          </a:graphic>
        </p:graphicFrame>
        <p:sp>
          <p:nvSpPr>
            <p:cNvPr id="1134610" name="Text Box 18"/>
            <p:cNvSpPr txBox="1">
              <a:spLocks noChangeArrowheads="1"/>
            </p:cNvSpPr>
            <p:nvPr/>
          </p:nvSpPr>
          <p:spPr bwMode="auto">
            <a:xfrm>
              <a:off x="2978" y="2208"/>
              <a:ext cx="1534" cy="288"/>
            </a:xfrm>
            <a:prstGeom prst="rect">
              <a:avLst/>
            </a:prstGeom>
            <a:noFill/>
            <a:ln w="12700">
              <a:noFill/>
              <a:miter lim="800000"/>
              <a:headEnd/>
              <a:tailEnd/>
            </a:ln>
            <a:effectLst/>
          </p:spPr>
          <p:txBody>
            <a:bodyPr>
              <a:spAutoFit/>
            </a:bodyPr>
            <a:lstStyle/>
            <a:p>
              <a:pPr algn="l" eaLnBrk="0" hangingPunct="0"/>
              <a:r>
                <a:rPr lang="en-US" sz="2400">
                  <a:solidFill>
                    <a:schemeClr val="accent2"/>
                  </a:solidFill>
                  <a:latin typeface="Times New Roman" pitchFamily="18" charset="0"/>
                </a:rPr>
                <a:t>Middleware</a:t>
              </a:r>
              <a:endParaRPr lang="en-US" sz="2400">
                <a:latin typeface="Times New Roman" pitchFamily="18" charset="0"/>
              </a:endParaRPr>
            </a:p>
          </p:txBody>
        </p:sp>
      </p:grpSp>
      <p:sp>
        <p:nvSpPr>
          <p:cNvPr id="1134611" name="Text Box 19"/>
          <p:cNvSpPr txBox="1">
            <a:spLocks noChangeArrowheads="1"/>
          </p:cNvSpPr>
          <p:nvPr/>
        </p:nvSpPr>
        <p:spPr bwMode="auto">
          <a:xfrm>
            <a:off x="1584325" y="5324475"/>
            <a:ext cx="184150" cy="519113"/>
          </a:xfrm>
          <a:prstGeom prst="rect">
            <a:avLst/>
          </a:prstGeom>
          <a:noFill/>
          <a:ln w="12700">
            <a:noFill/>
            <a:miter lim="800000"/>
            <a:headEnd/>
            <a:tailEnd/>
          </a:ln>
          <a:effectLst/>
        </p:spPr>
        <p:txBody>
          <a:bodyPr wrap="none">
            <a:spAutoFit/>
          </a:bodyPr>
          <a:lstStyle/>
          <a:p>
            <a:pPr algn="l" eaLnBrk="0" hangingPunct="0"/>
            <a:endParaRPr lang="en-GB" sz="2800">
              <a:latin typeface="Times New Roman" pitchFamily="18" charset="0"/>
            </a:endParaRPr>
          </a:p>
        </p:txBody>
      </p:sp>
      <p:sp>
        <p:nvSpPr>
          <p:cNvPr id="1134612" name="AutoShape 20"/>
          <p:cNvSpPr>
            <a:spLocks noChangeArrowheads="1"/>
          </p:cNvSpPr>
          <p:nvPr/>
        </p:nvSpPr>
        <p:spPr bwMode="auto">
          <a:xfrm>
            <a:off x="2533650" y="2971800"/>
            <a:ext cx="4046538" cy="360363"/>
          </a:xfrm>
          <a:prstGeom prst="roundRect">
            <a:avLst>
              <a:gd name="adj" fmla="val 49995"/>
            </a:avLst>
          </a:prstGeom>
          <a:solidFill>
            <a:srgbClr val="CCFFFF"/>
          </a:solidFill>
          <a:ln w="12700">
            <a:solidFill>
              <a:schemeClr val="tx1"/>
            </a:solidFill>
            <a:round/>
            <a:headEnd/>
            <a:tailEnd/>
          </a:ln>
          <a:effectLst/>
        </p:spPr>
        <p:txBody>
          <a:bodyPr wrap="none" lIns="92075" tIns="46038" rIns="92075" bIns="46038" anchor="ctr"/>
          <a:lstStyle/>
          <a:p>
            <a:pPr eaLnBrk="0" hangingPunct="0"/>
            <a:r>
              <a:rPr lang="en-US" sz="2400" b="1">
                <a:latin typeface="Times New Roman" pitchFamily="18" charset="0"/>
              </a:rPr>
              <a:t>PVM / MPI/ RSH</a:t>
            </a:r>
          </a:p>
        </p:txBody>
      </p:sp>
      <p:sp>
        <p:nvSpPr>
          <p:cNvPr id="22" name="Date Placeholder 21"/>
          <p:cNvSpPr>
            <a:spLocks noGrp="1"/>
          </p:cNvSpPr>
          <p:nvPr>
            <p:ph type="dt" sz="half" idx="10"/>
          </p:nvPr>
        </p:nvSpPr>
        <p:spPr/>
        <p:txBody>
          <a:bodyPr/>
          <a:lstStyle/>
          <a:p>
            <a:r>
              <a:rPr lang="en-US" smtClean="0"/>
              <a:t>IAUT</a:t>
            </a:r>
            <a:endParaRPr lang="en-US"/>
          </a:p>
        </p:txBody>
      </p:sp>
      <p:sp>
        <p:nvSpPr>
          <p:cNvPr id="23" name="Slide Number Placeholder 22"/>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5618" name="Rectangle 2"/>
          <p:cNvSpPr>
            <a:spLocks noGrp="1" noChangeArrowheads="1"/>
          </p:cNvSpPr>
          <p:nvPr>
            <p:ph type="title"/>
          </p:nvPr>
        </p:nvSpPr>
        <p:spPr>
          <a:xfrm>
            <a:off x="1828800" y="312738"/>
            <a:ext cx="7162800" cy="669925"/>
          </a:xfrm>
          <a:noFill/>
          <a:ln/>
        </p:spPr>
        <p:txBody>
          <a:bodyPr lIns="0" tIns="0" rIns="0" bIns="0">
            <a:spAutoFit/>
          </a:bodyPr>
          <a:lstStyle/>
          <a:p>
            <a:pPr defTabSz="762000"/>
            <a:r>
              <a:rPr lang="en-US"/>
              <a:t>Middleware Design Goals</a:t>
            </a:r>
          </a:p>
        </p:txBody>
      </p:sp>
      <p:sp>
        <p:nvSpPr>
          <p:cNvPr id="1135619" name="Rectangle 3"/>
          <p:cNvSpPr>
            <a:spLocks noGrp="1" noChangeArrowheads="1"/>
          </p:cNvSpPr>
          <p:nvPr>
            <p:ph type="body" idx="1"/>
          </p:nvPr>
        </p:nvSpPr>
        <p:spPr>
          <a:xfrm>
            <a:off x="762000" y="1676400"/>
            <a:ext cx="7924800" cy="4800600"/>
          </a:xfrm>
          <a:noFill/>
          <a:ln/>
        </p:spPr>
        <p:txBody>
          <a:bodyPr lIns="90488" tIns="44450" rIns="90488" bIns="44450"/>
          <a:lstStyle/>
          <a:p>
            <a:pPr defTabSz="762000"/>
            <a:r>
              <a:rPr lang="en-US" sz="2800"/>
              <a:t>Complete Transparency (Manageability):</a:t>
            </a:r>
          </a:p>
          <a:p>
            <a:pPr lvl="1" defTabSz="762000"/>
            <a:r>
              <a:rPr lang="en-US" sz="2400"/>
              <a:t>Offer a single system view of a cluster system..</a:t>
            </a:r>
          </a:p>
          <a:p>
            <a:pPr lvl="2" defTabSz="762000"/>
            <a:r>
              <a:rPr lang="en-US" sz="2000"/>
              <a:t>Single entry point, ftp, telnet, software loading...</a:t>
            </a:r>
          </a:p>
          <a:p>
            <a:pPr defTabSz="762000"/>
            <a:r>
              <a:rPr lang="en-US" sz="2800"/>
              <a:t>Scalable Performance:</a:t>
            </a:r>
          </a:p>
          <a:p>
            <a:pPr lvl="1" defTabSz="762000"/>
            <a:r>
              <a:rPr lang="en-US" sz="2400"/>
              <a:t>Easy growth of cluster</a:t>
            </a:r>
          </a:p>
          <a:p>
            <a:pPr lvl="2" defTabSz="762000"/>
            <a:r>
              <a:rPr lang="en-US" sz="2000"/>
              <a:t>no change of API &amp; automatic load distribution.</a:t>
            </a:r>
          </a:p>
          <a:p>
            <a:pPr defTabSz="762000"/>
            <a:r>
              <a:rPr lang="en-US" sz="2800"/>
              <a:t>Enhanced Availability:</a:t>
            </a:r>
          </a:p>
          <a:p>
            <a:pPr lvl="1" defTabSz="762000"/>
            <a:r>
              <a:rPr lang="en-US" sz="2400"/>
              <a:t>Automatic Recovery from failures</a:t>
            </a:r>
          </a:p>
          <a:p>
            <a:pPr lvl="2" defTabSz="762000"/>
            <a:r>
              <a:rPr lang="en-US" sz="2000"/>
              <a:t>Employ checkpointing &amp; fault tolerant technologies</a:t>
            </a:r>
          </a:p>
          <a:p>
            <a:pPr lvl="1" defTabSz="762000"/>
            <a:r>
              <a:rPr lang="en-US" sz="2400"/>
              <a:t>Handle consistency of data when replicated..</a:t>
            </a:r>
          </a:p>
        </p:txBody>
      </p:sp>
      <p:sp>
        <p:nvSpPr>
          <p:cNvPr id="5" name="Date Placeholder 4"/>
          <p:cNvSpPr>
            <a:spLocks noGrp="1"/>
          </p:cNvSpPr>
          <p:nvPr>
            <p:ph type="dt" sz="half" idx="10"/>
          </p:nvPr>
        </p:nvSpPr>
        <p:spPr/>
        <p:txBody>
          <a:bodyPr/>
          <a:lstStyle/>
          <a:p>
            <a:r>
              <a:rPr lang="en-US" smtClean="0"/>
              <a:t>IAUT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04800" y="76200"/>
            <a:ext cx="8763000" cy="1104900"/>
          </a:xfrm>
        </p:spPr>
        <p:txBody>
          <a:bodyPr/>
          <a:lstStyle/>
          <a:p>
            <a:pPr eaLnBrk="1" hangingPunct="1"/>
            <a:r>
              <a:rPr lang="en-US" sz="3100" smtClean="0"/>
              <a:t>HPCC Books, 2 Volumes - Prentice Hall,  1999</a:t>
            </a:r>
            <a:r>
              <a:rPr lang="en-US" smtClean="0"/>
              <a:t> </a:t>
            </a:r>
            <a:br>
              <a:rPr lang="en-US" smtClean="0"/>
            </a:br>
            <a:r>
              <a:rPr lang="en-US" sz="1800" smtClean="0"/>
              <a:t>Edited by R.Buyya  with contributions from over 100 leading researchers</a:t>
            </a:r>
            <a:endParaRPr lang="en-US" smtClean="0"/>
          </a:p>
        </p:txBody>
      </p:sp>
      <p:pic>
        <p:nvPicPr>
          <p:cNvPr id="24579" name="Picture 3" descr="vol1pic_large"/>
          <p:cNvPicPr>
            <a:picLocks noChangeAspect="1" noChangeArrowheads="1"/>
          </p:cNvPicPr>
          <p:nvPr/>
        </p:nvPicPr>
        <p:blipFill>
          <a:blip r:embed="rId2" cstate="print"/>
          <a:srcRect/>
          <a:stretch>
            <a:fillRect/>
          </a:stretch>
        </p:blipFill>
        <p:spPr bwMode="auto">
          <a:xfrm>
            <a:off x="763588" y="1676400"/>
            <a:ext cx="3463925" cy="4572000"/>
          </a:xfrm>
          <a:prstGeom prst="rect">
            <a:avLst/>
          </a:prstGeom>
          <a:noFill/>
          <a:ln w="9525">
            <a:noFill/>
            <a:miter lim="800000"/>
            <a:headEnd/>
            <a:tailEnd/>
          </a:ln>
        </p:spPr>
      </p:pic>
      <p:pic>
        <p:nvPicPr>
          <p:cNvPr id="24580" name="Picture 4" descr="v2"/>
          <p:cNvPicPr>
            <a:picLocks noChangeAspect="1" noChangeArrowheads="1"/>
          </p:cNvPicPr>
          <p:nvPr/>
        </p:nvPicPr>
        <p:blipFill>
          <a:blip r:embed="rId3" cstate="print"/>
          <a:srcRect/>
          <a:stretch>
            <a:fillRect/>
          </a:stretch>
        </p:blipFill>
        <p:spPr bwMode="auto">
          <a:xfrm>
            <a:off x="4800600" y="1676400"/>
            <a:ext cx="3681413" cy="4572000"/>
          </a:xfrm>
          <a:prstGeom prst="rect">
            <a:avLst/>
          </a:prstGeom>
          <a:noFill/>
          <a:ln w="9525">
            <a:noFill/>
            <a:miter lim="800000"/>
            <a:headEnd/>
            <a:tailEnd/>
          </a:ln>
        </p:spPr>
      </p:pic>
      <p:sp>
        <p:nvSpPr>
          <p:cNvPr id="1513477" name="Text Box 5"/>
          <p:cNvSpPr txBox="1">
            <a:spLocks noChangeArrowheads="1"/>
          </p:cNvSpPr>
          <p:nvPr/>
        </p:nvSpPr>
        <p:spPr bwMode="auto">
          <a:xfrm>
            <a:off x="2387600" y="6400800"/>
            <a:ext cx="3675063" cy="457200"/>
          </a:xfrm>
          <a:prstGeom prst="rect">
            <a:avLst/>
          </a:prstGeom>
          <a:noFill/>
          <a:ln w="9525">
            <a:noFill/>
            <a:miter lim="800000"/>
            <a:headEnd/>
            <a:tailEnd/>
          </a:ln>
          <a:effectLst>
            <a:outerShdw dist="107763" dir="18900000" algn="ctr" rotWithShape="0">
              <a:srgbClr val="868686"/>
            </a:outerShdw>
          </a:effectLst>
        </p:spPr>
        <p:txBody>
          <a:bodyPr wrap="none" anchor="ctr">
            <a:spAutoFit/>
          </a:bodyPr>
          <a:lstStyle/>
          <a:p>
            <a:pPr eaLnBrk="0" hangingPunct="0">
              <a:defRPr/>
            </a:pPr>
            <a:r>
              <a:rPr lang="en-US" sz="2400">
                <a:latin typeface="Tech" charset="0"/>
              </a:rPr>
              <a:t>(www.buyya.com/cluster/)</a:t>
            </a:r>
          </a:p>
        </p:txBody>
      </p:sp>
      <p:sp>
        <p:nvSpPr>
          <p:cNvPr id="6" name="Date Placeholder 5"/>
          <p:cNvSpPr>
            <a:spLocks noGrp="1"/>
          </p:cNvSpPr>
          <p:nvPr>
            <p:ph type="dt" sz="half" idx="10"/>
          </p:nvPr>
        </p:nvSpPr>
        <p:spPr/>
        <p:txBody>
          <a:bodyPr/>
          <a:lstStyle/>
          <a:p>
            <a:r>
              <a:rPr lang="en-US" smtClean="0"/>
              <a:t>IAUT</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62000" y="152400"/>
            <a:ext cx="8153400" cy="1143000"/>
          </a:xfrm>
          <a:noFill/>
        </p:spPr>
        <p:txBody>
          <a:bodyPr lIns="90488" tIns="44450" rIns="90488" bIns="44450" anchor="ctr"/>
          <a:lstStyle/>
          <a:p>
            <a:pPr eaLnBrk="1" hangingPunct="1"/>
            <a:r>
              <a:rPr lang="en-US" smtClean="0"/>
              <a:t>Definition: What is a Cluster?</a:t>
            </a:r>
          </a:p>
        </p:txBody>
      </p:sp>
      <p:sp>
        <p:nvSpPr>
          <p:cNvPr id="25603" name="Rectangle 3"/>
          <p:cNvSpPr>
            <a:spLocks noGrp="1" noChangeArrowheads="1"/>
          </p:cNvSpPr>
          <p:nvPr>
            <p:ph type="body" idx="1"/>
          </p:nvPr>
        </p:nvSpPr>
        <p:spPr>
          <a:xfrm>
            <a:off x="609600" y="1676400"/>
            <a:ext cx="8001000" cy="4114800"/>
          </a:xfrm>
          <a:noFill/>
        </p:spPr>
        <p:txBody>
          <a:bodyPr lIns="90488" tIns="44450" rIns="90488" bIns="44450"/>
          <a:lstStyle/>
          <a:p>
            <a:pPr eaLnBrk="1" hangingPunct="1"/>
            <a:r>
              <a:rPr lang="en-US" sz="2600" smtClean="0"/>
              <a:t>A cluster is a type of parallel or distributed processing system, which consists of a collection of interconnected </a:t>
            </a:r>
            <a:r>
              <a:rPr lang="en-US" sz="2600" u="sng" smtClean="0"/>
              <a:t>stand-alone computers</a:t>
            </a:r>
            <a:r>
              <a:rPr lang="en-US" sz="2600" smtClean="0"/>
              <a:t> cooperatively working together as a </a:t>
            </a:r>
            <a:r>
              <a:rPr lang="en-US" sz="2600" u="sng" smtClean="0"/>
              <a:t>single</a:t>
            </a:r>
            <a:r>
              <a:rPr lang="en-US" sz="2600" smtClean="0"/>
              <a:t>, integrated computing resource.</a:t>
            </a:r>
          </a:p>
          <a:p>
            <a:pPr eaLnBrk="1" hangingPunct="1"/>
            <a:r>
              <a:rPr lang="en-US" sz="2600" smtClean="0">
                <a:latin typeface="Tahoma" pitchFamily="34" charset="0"/>
              </a:rPr>
              <a:t>“</a:t>
            </a:r>
            <a:r>
              <a:rPr lang="en-US" sz="2600" smtClean="0"/>
              <a:t>stand-alone</a:t>
            </a:r>
            <a:r>
              <a:rPr lang="en-US" sz="2600" smtClean="0">
                <a:latin typeface="Tahoma" pitchFamily="34" charset="0"/>
              </a:rPr>
              <a:t>”</a:t>
            </a:r>
            <a:r>
              <a:rPr lang="en-US" sz="2600" smtClean="0"/>
              <a:t> (whole computer) computer that can be used on its own (full hardware and OS). </a:t>
            </a:r>
          </a:p>
        </p:txBody>
      </p:sp>
      <p:sp>
        <p:nvSpPr>
          <p:cNvPr id="4" name="Date Placeholder 3"/>
          <p:cNvSpPr>
            <a:spLocks noGrp="1"/>
          </p:cNvSpPr>
          <p:nvPr>
            <p:ph type="dt" sz="half" idx="10"/>
          </p:nvPr>
        </p:nvSpPr>
        <p:spPr/>
        <p:txBody>
          <a:bodyPr/>
          <a:lstStyle/>
          <a:p>
            <a:r>
              <a:rPr lang="en-US" smtClean="0"/>
              <a:t>IAUT</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noFill/>
        </p:spPr>
        <p:txBody>
          <a:bodyPr lIns="90480" tIns="44446" rIns="90480" bIns="44446" anchor="ctr"/>
          <a:lstStyle/>
          <a:p>
            <a:pPr eaLnBrk="1" hangingPunct="1"/>
            <a:r>
              <a:rPr lang="en-US" smtClean="0"/>
              <a:t>Cluster Applications</a:t>
            </a:r>
          </a:p>
        </p:txBody>
      </p:sp>
      <p:sp>
        <p:nvSpPr>
          <p:cNvPr id="26627" name="Rectangle 3"/>
          <p:cNvSpPr>
            <a:spLocks noGrp="1" noChangeArrowheads="1"/>
          </p:cNvSpPr>
          <p:nvPr>
            <p:ph type="body" sz="half" idx="1"/>
          </p:nvPr>
        </p:nvSpPr>
        <p:spPr>
          <a:xfrm>
            <a:off x="838200" y="1676400"/>
            <a:ext cx="5791200" cy="4456113"/>
          </a:xfrm>
          <a:noFill/>
        </p:spPr>
        <p:txBody>
          <a:bodyPr lIns="90480" tIns="44446" rIns="90480" bIns="44446"/>
          <a:lstStyle/>
          <a:p>
            <a:pPr eaLnBrk="1" hangingPunct="1">
              <a:lnSpc>
                <a:spcPct val="90000"/>
              </a:lnSpc>
            </a:pPr>
            <a:r>
              <a:rPr lang="en-US" sz="2200" smtClean="0"/>
              <a:t>Numerous Scientific &amp; engineering Apps.</a:t>
            </a:r>
          </a:p>
          <a:p>
            <a:pPr eaLnBrk="1" hangingPunct="1">
              <a:lnSpc>
                <a:spcPct val="90000"/>
              </a:lnSpc>
            </a:pPr>
            <a:r>
              <a:rPr lang="en-US" sz="2200" smtClean="0"/>
              <a:t>Business Applications:</a:t>
            </a:r>
          </a:p>
          <a:p>
            <a:pPr lvl="1" eaLnBrk="1" hangingPunct="1">
              <a:lnSpc>
                <a:spcPct val="90000"/>
              </a:lnSpc>
            </a:pPr>
            <a:r>
              <a:rPr lang="en-US" sz="2000" smtClean="0"/>
              <a:t>E-commerce Applications (Amazon, eBay);</a:t>
            </a:r>
          </a:p>
          <a:p>
            <a:pPr lvl="1" eaLnBrk="1" hangingPunct="1">
              <a:lnSpc>
                <a:spcPct val="90000"/>
              </a:lnSpc>
            </a:pPr>
            <a:r>
              <a:rPr lang="en-US" sz="2000" smtClean="0"/>
              <a:t>Database Applications (Oracle on clusters).</a:t>
            </a:r>
          </a:p>
          <a:p>
            <a:pPr eaLnBrk="1" hangingPunct="1">
              <a:lnSpc>
                <a:spcPct val="90000"/>
              </a:lnSpc>
            </a:pPr>
            <a:r>
              <a:rPr lang="en-US" sz="2200" smtClean="0"/>
              <a:t>Internet Applications:</a:t>
            </a:r>
          </a:p>
          <a:p>
            <a:pPr lvl="1" eaLnBrk="1" hangingPunct="1">
              <a:lnSpc>
                <a:spcPct val="90000"/>
              </a:lnSpc>
            </a:pPr>
            <a:r>
              <a:rPr lang="en-US" sz="2000" smtClean="0"/>
              <a:t>ASPs (Application Service Providers);</a:t>
            </a:r>
          </a:p>
          <a:p>
            <a:pPr lvl="1" eaLnBrk="1" hangingPunct="1">
              <a:lnSpc>
                <a:spcPct val="90000"/>
              </a:lnSpc>
            </a:pPr>
            <a:r>
              <a:rPr lang="en-US" sz="2000" smtClean="0"/>
              <a:t>Computing Portals;</a:t>
            </a:r>
          </a:p>
          <a:p>
            <a:pPr lvl="1" eaLnBrk="1" hangingPunct="1">
              <a:lnSpc>
                <a:spcPct val="90000"/>
              </a:lnSpc>
            </a:pPr>
            <a:r>
              <a:rPr lang="en-US" sz="2000" smtClean="0"/>
              <a:t>E-commerce and E-business.</a:t>
            </a:r>
          </a:p>
          <a:p>
            <a:pPr eaLnBrk="1" hangingPunct="1">
              <a:lnSpc>
                <a:spcPct val="90000"/>
              </a:lnSpc>
            </a:pPr>
            <a:r>
              <a:rPr lang="en-US" sz="2200" smtClean="0"/>
              <a:t>Mission Critical Applications:</a:t>
            </a:r>
          </a:p>
          <a:p>
            <a:pPr lvl="1" eaLnBrk="1" hangingPunct="1">
              <a:lnSpc>
                <a:spcPct val="90000"/>
              </a:lnSpc>
            </a:pPr>
            <a:r>
              <a:rPr lang="en-US" sz="2000" smtClean="0"/>
              <a:t>command control systems, banks, nuclear reactor control, star-wars, and handling life threatening situations.</a:t>
            </a:r>
          </a:p>
        </p:txBody>
      </p:sp>
      <p:pic>
        <p:nvPicPr>
          <p:cNvPr id="26628" name="Picture 4" descr="hotmail_logo"/>
          <p:cNvPicPr>
            <a:picLocks noChangeAspect="1" noChangeArrowheads="1"/>
          </p:cNvPicPr>
          <p:nvPr/>
        </p:nvPicPr>
        <p:blipFill>
          <a:blip r:embed="rId3" cstate="print"/>
          <a:srcRect/>
          <a:stretch>
            <a:fillRect/>
          </a:stretch>
        </p:blipFill>
        <p:spPr bwMode="auto">
          <a:xfrm>
            <a:off x="6858000" y="2971800"/>
            <a:ext cx="1290638" cy="966788"/>
          </a:xfrm>
          <a:prstGeom prst="rect">
            <a:avLst/>
          </a:prstGeom>
          <a:noFill/>
          <a:ln w="9525">
            <a:noFill/>
            <a:miter lim="800000"/>
            <a:headEnd/>
            <a:tailEnd/>
          </a:ln>
        </p:spPr>
      </p:pic>
      <p:pic>
        <p:nvPicPr>
          <p:cNvPr id="26629" name="Picture 5" descr="hotbot"/>
          <p:cNvPicPr>
            <a:picLocks noChangeAspect="1" noChangeArrowheads="1"/>
          </p:cNvPicPr>
          <p:nvPr/>
        </p:nvPicPr>
        <p:blipFill>
          <a:blip r:embed="rId4" cstate="print"/>
          <a:srcRect/>
          <a:stretch>
            <a:fillRect/>
          </a:stretch>
        </p:blipFill>
        <p:spPr bwMode="auto">
          <a:xfrm>
            <a:off x="6096000" y="1066800"/>
            <a:ext cx="3048000" cy="919163"/>
          </a:xfrm>
          <a:prstGeom prst="rect">
            <a:avLst/>
          </a:prstGeom>
          <a:noFill/>
          <a:ln w="9525">
            <a:noFill/>
            <a:miter lim="800000"/>
            <a:headEnd/>
            <a:tailEnd/>
          </a:ln>
        </p:spPr>
      </p:pic>
      <p:pic>
        <p:nvPicPr>
          <p:cNvPr id="26630" name="Picture 6" descr="amzn-buy"/>
          <p:cNvPicPr>
            <a:picLocks noChangeAspect="1" noChangeArrowheads="1"/>
          </p:cNvPicPr>
          <p:nvPr/>
        </p:nvPicPr>
        <p:blipFill>
          <a:blip r:embed="rId5" cstate="print"/>
          <a:srcRect/>
          <a:stretch>
            <a:fillRect/>
          </a:stretch>
        </p:blipFill>
        <p:spPr bwMode="auto">
          <a:xfrm>
            <a:off x="7696200" y="2133600"/>
            <a:ext cx="1249363" cy="946150"/>
          </a:xfrm>
          <a:prstGeom prst="rect">
            <a:avLst/>
          </a:prstGeom>
          <a:noFill/>
          <a:ln w="9525">
            <a:noFill/>
            <a:miter lim="800000"/>
            <a:headEnd/>
            <a:tailEnd/>
          </a:ln>
        </p:spPr>
      </p:pic>
      <p:pic>
        <p:nvPicPr>
          <p:cNvPr id="26631" name="Picture 10" descr="logo"/>
          <p:cNvPicPr>
            <a:picLocks noGrp="1" noChangeAspect="1" noChangeArrowheads="1"/>
          </p:cNvPicPr>
          <p:nvPr>
            <p:ph sz="half" idx="2"/>
          </p:nvPr>
        </p:nvPicPr>
        <p:blipFill>
          <a:blip r:embed="rId6" cstate="print"/>
          <a:srcRect/>
          <a:stretch>
            <a:fillRect/>
          </a:stretch>
        </p:blipFill>
        <p:spPr>
          <a:xfrm>
            <a:off x="7010400" y="4495800"/>
            <a:ext cx="1752600" cy="698500"/>
          </a:xfrm>
          <a:noFill/>
        </p:spPr>
      </p:pic>
      <p:sp>
        <p:nvSpPr>
          <p:cNvPr id="8" name="Slide Number Placeholder 7"/>
          <p:cNvSpPr>
            <a:spLocks noGrp="1"/>
          </p:cNvSpPr>
          <p:nvPr>
            <p:ph type="sldNum" sz="quarter" idx="10"/>
          </p:nvPr>
        </p:nvSpPr>
        <p:spPr/>
        <p:txBody>
          <a:bodyPr/>
          <a:lstStyle/>
          <a:p>
            <a:pPr>
              <a:defRPr/>
            </a:pPr>
            <a:fld id="{B3AB5A9A-495F-4EC4-88B4-21EA06114423}" type="slidenum">
              <a:rPr lang="zh-CN" altLang="en-GB" smtClean="0"/>
              <a:pPr>
                <a:defRPr/>
              </a:pPr>
              <a:t>19</a:t>
            </a:fld>
            <a:endParaRPr lang="en-GB" altLang="zh-CN"/>
          </a:p>
        </p:txBody>
      </p:sp>
    </p:spTree>
  </p:cSld>
  <p:clrMapOvr>
    <a:masterClrMapping/>
  </p:clrMapOvr>
  <p:transition advTm="1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eaLnBrk="1" hangingPunct="1"/>
            <a:r>
              <a:rPr lang="en-US" sz="3600" smtClean="0"/>
              <a:t>Computing and Communication Technologies Evolution: 1960-2010!</a:t>
            </a:r>
          </a:p>
        </p:txBody>
      </p:sp>
      <p:sp>
        <p:nvSpPr>
          <p:cNvPr id="18435" name="Rectangle 3"/>
          <p:cNvSpPr>
            <a:spLocks noChangeArrowheads="1"/>
          </p:cNvSpPr>
          <p:nvPr/>
        </p:nvSpPr>
        <p:spPr bwMode="auto">
          <a:xfrm>
            <a:off x="596900" y="4183063"/>
            <a:ext cx="604838" cy="152400"/>
          </a:xfrm>
          <a:prstGeom prst="rect">
            <a:avLst/>
          </a:prstGeom>
          <a:noFill/>
          <a:ln w="9525">
            <a:noFill/>
            <a:miter lim="800000"/>
            <a:headEnd/>
            <a:tailEnd/>
          </a:ln>
        </p:spPr>
        <p:txBody>
          <a:bodyPr wrap="none" lIns="0" tIns="0" rIns="0" bIns="0">
            <a:spAutoFit/>
          </a:bodyPr>
          <a:lstStyle/>
          <a:p>
            <a:pPr algn="l"/>
            <a:r>
              <a:rPr lang="en-US" sz="1000" b="1">
                <a:solidFill>
                  <a:schemeClr val="folHlink"/>
                </a:solidFill>
              </a:rPr>
              <a:t>* Sputnik</a:t>
            </a:r>
            <a:endParaRPr lang="en-US" sz="2400" b="1">
              <a:solidFill>
                <a:schemeClr val="folHlink"/>
              </a:solidFill>
              <a:latin typeface="Times New Roman" pitchFamily="18" charset="0"/>
            </a:endParaRPr>
          </a:p>
        </p:txBody>
      </p:sp>
      <p:sp>
        <p:nvSpPr>
          <p:cNvPr id="18436" name="Line 4"/>
          <p:cNvSpPr>
            <a:spLocks noChangeShapeType="1"/>
          </p:cNvSpPr>
          <p:nvPr/>
        </p:nvSpPr>
        <p:spPr bwMode="auto">
          <a:xfrm>
            <a:off x="538163" y="1689100"/>
            <a:ext cx="1587" cy="3067050"/>
          </a:xfrm>
          <a:prstGeom prst="line">
            <a:avLst/>
          </a:prstGeom>
          <a:noFill/>
          <a:ln w="1588">
            <a:solidFill>
              <a:srgbClr val="000000"/>
            </a:solidFill>
            <a:round/>
            <a:headEnd/>
            <a:tailEnd/>
          </a:ln>
        </p:spPr>
        <p:txBody>
          <a:bodyPr/>
          <a:lstStyle/>
          <a:p>
            <a:endParaRPr lang="en-US"/>
          </a:p>
        </p:txBody>
      </p:sp>
      <p:sp>
        <p:nvSpPr>
          <p:cNvPr id="18437" name="Line 5"/>
          <p:cNvSpPr>
            <a:spLocks noChangeShapeType="1"/>
          </p:cNvSpPr>
          <p:nvPr/>
        </p:nvSpPr>
        <p:spPr bwMode="auto">
          <a:xfrm>
            <a:off x="496888" y="4756150"/>
            <a:ext cx="41275" cy="1588"/>
          </a:xfrm>
          <a:prstGeom prst="line">
            <a:avLst/>
          </a:prstGeom>
          <a:noFill/>
          <a:ln w="1588">
            <a:solidFill>
              <a:srgbClr val="000000"/>
            </a:solidFill>
            <a:round/>
            <a:headEnd/>
            <a:tailEnd/>
          </a:ln>
        </p:spPr>
        <p:txBody>
          <a:bodyPr/>
          <a:lstStyle/>
          <a:p>
            <a:endParaRPr lang="en-US"/>
          </a:p>
        </p:txBody>
      </p:sp>
      <p:sp>
        <p:nvSpPr>
          <p:cNvPr id="18438" name="Line 6"/>
          <p:cNvSpPr>
            <a:spLocks noChangeShapeType="1"/>
          </p:cNvSpPr>
          <p:nvPr/>
        </p:nvSpPr>
        <p:spPr bwMode="auto">
          <a:xfrm flipV="1">
            <a:off x="538163" y="4756150"/>
            <a:ext cx="1587" cy="46038"/>
          </a:xfrm>
          <a:prstGeom prst="line">
            <a:avLst/>
          </a:prstGeom>
          <a:noFill/>
          <a:ln w="1588">
            <a:solidFill>
              <a:srgbClr val="000000"/>
            </a:solidFill>
            <a:round/>
            <a:headEnd/>
            <a:tailEnd/>
          </a:ln>
        </p:spPr>
        <p:txBody>
          <a:bodyPr/>
          <a:lstStyle/>
          <a:p>
            <a:endParaRPr lang="en-US"/>
          </a:p>
        </p:txBody>
      </p:sp>
      <p:sp>
        <p:nvSpPr>
          <p:cNvPr id="18439" name="Line 7"/>
          <p:cNvSpPr>
            <a:spLocks noChangeShapeType="1"/>
          </p:cNvSpPr>
          <p:nvPr/>
        </p:nvSpPr>
        <p:spPr bwMode="auto">
          <a:xfrm flipV="1">
            <a:off x="1531938" y="4756150"/>
            <a:ext cx="3175" cy="46038"/>
          </a:xfrm>
          <a:prstGeom prst="line">
            <a:avLst/>
          </a:prstGeom>
          <a:noFill/>
          <a:ln w="1588">
            <a:solidFill>
              <a:srgbClr val="000000"/>
            </a:solidFill>
            <a:round/>
            <a:headEnd/>
            <a:tailEnd/>
          </a:ln>
        </p:spPr>
        <p:txBody>
          <a:bodyPr/>
          <a:lstStyle/>
          <a:p>
            <a:endParaRPr lang="en-US"/>
          </a:p>
        </p:txBody>
      </p:sp>
      <p:sp>
        <p:nvSpPr>
          <p:cNvPr id="18440" name="Line 8"/>
          <p:cNvSpPr>
            <a:spLocks noChangeShapeType="1"/>
          </p:cNvSpPr>
          <p:nvPr/>
        </p:nvSpPr>
        <p:spPr bwMode="auto">
          <a:xfrm flipV="1">
            <a:off x="2525713" y="4756150"/>
            <a:ext cx="3175" cy="46038"/>
          </a:xfrm>
          <a:prstGeom prst="line">
            <a:avLst/>
          </a:prstGeom>
          <a:noFill/>
          <a:ln w="1588">
            <a:solidFill>
              <a:srgbClr val="000000"/>
            </a:solidFill>
            <a:round/>
            <a:headEnd/>
            <a:tailEnd/>
          </a:ln>
        </p:spPr>
        <p:txBody>
          <a:bodyPr/>
          <a:lstStyle/>
          <a:p>
            <a:endParaRPr lang="en-US"/>
          </a:p>
        </p:txBody>
      </p:sp>
      <p:sp>
        <p:nvSpPr>
          <p:cNvPr id="18441" name="Line 9"/>
          <p:cNvSpPr>
            <a:spLocks noChangeShapeType="1"/>
          </p:cNvSpPr>
          <p:nvPr/>
        </p:nvSpPr>
        <p:spPr bwMode="auto">
          <a:xfrm flipV="1">
            <a:off x="3521075" y="4756150"/>
            <a:ext cx="1588" cy="46038"/>
          </a:xfrm>
          <a:prstGeom prst="line">
            <a:avLst/>
          </a:prstGeom>
          <a:noFill/>
          <a:ln w="1588">
            <a:solidFill>
              <a:srgbClr val="000000"/>
            </a:solidFill>
            <a:round/>
            <a:headEnd/>
            <a:tailEnd/>
          </a:ln>
        </p:spPr>
        <p:txBody>
          <a:bodyPr/>
          <a:lstStyle/>
          <a:p>
            <a:endParaRPr lang="en-US"/>
          </a:p>
        </p:txBody>
      </p:sp>
      <p:sp>
        <p:nvSpPr>
          <p:cNvPr id="18442" name="Line 10"/>
          <p:cNvSpPr>
            <a:spLocks noChangeShapeType="1"/>
          </p:cNvSpPr>
          <p:nvPr/>
        </p:nvSpPr>
        <p:spPr bwMode="auto">
          <a:xfrm flipV="1">
            <a:off x="4511675" y="4756150"/>
            <a:ext cx="3175" cy="46038"/>
          </a:xfrm>
          <a:prstGeom prst="line">
            <a:avLst/>
          </a:prstGeom>
          <a:noFill/>
          <a:ln w="1588">
            <a:solidFill>
              <a:srgbClr val="000000"/>
            </a:solidFill>
            <a:round/>
            <a:headEnd/>
            <a:tailEnd/>
          </a:ln>
        </p:spPr>
        <p:txBody>
          <a:bodyPr/>
          <a:lstStyle/>
          <a:p>
            <a:endParaRPr lang="en-US"/>
          </a:p>
        </p:txBody>
      </p:sp>
      <p:sp>
        <p:nvSpPr>
          <p:cNvPr id="18443" name="Line 11"/>
          <p:cNvSpPr>
            <a:spLocks noChangeShapeType="1"/>
          </p:cNvSpPr>
          <p:nvPr/>
        </p:nvSpPr>
        <p:spPr bwMode="auto">
          <a:xfrm flipV="1">
            <a:off x="5508625" y="4756150"/>
            <a:ext cx="1588" cy="46038"/>
          </a:xfrm>
          <a:prstGeom prst="line">
            <a:avLst/>
          </a:prstGeom>
          <a:noFill/>
          <a:ln w="1588">
            <a:solidFill>
              <a:srgbClr val="000000"/>
            </a:solidFill>
            <a:round/>
            <a:headEnd/>
            <a:tailEnd/>
          </a:ln>
        </p:spPr>
        <p:txBody>
          <a:bodyPr/>
          <a:lstStyle/>
          <a:p>
            <a:endParaRPr lang="en-US"/>
          </a:p>
        </p:txBody>
      </p:sp>
      <p:sp>
        <p:nvSpPr>
          <p:cNvPr id="18444" name="Line 12"/>
          <p:cNvSpPr>
            <a:spLocks noChangeShapeType="1"/>
          </p:cNvSpPr>
          <p:nvPr/>
        </p:nvSpPr>
        <p:spPr bwMode="auto">
          <a:xfrm flipV="1">
            <a:off x="6502400" y="4756150"/>
            <a:ext cx="1588" cy="46038"/>
          </a:xfrm>
          <a:prstGeom prst="line">
            <a:avLst/>
          </a:prstGeom>
          <a:noFill/>
          <a:ln w="1588">
            <a:solidFill>
              <a:srgbClr val="000000"/>
            </a:solidFill>
            <a:round/>
            <a:headEnd/>
            <a:tailEnd/>
          </a:ln>
        </p:spPr>
        <p:txBody>
          <a:bodyPr/>
          <a:lstStyle/>
          <a:p>
            <a:endParaRPr lang="en-US"/>
          </a:p>
        </p:txBody>
      </p:sp>
      <p:sp>
        <p:nvSpPr>
          <p:cNvPr id="18445" name="Line 13"/>
          <p:cNvSpPr>
            <a:spLocks noChangeShapeType="1"/>
          </p:cNvSpPr>
          <p:nvPr/>
        </p:nvSpPr>
        <p:spPr bwMode="auto">
          <a:xfrm flipV="1">
            <a:off x="7494588" y="4756150"/>
            <a:ext cx="1587" cy="46038"/>
          </a:xfrm>
          <a:prstGeom prst="line">
            <a:avLst/>
          </a:prstGeom>
          <a:noFill/>
          <a:ln w="1588">
            <a:solidFill>
              <a:srgbClr val="000000"/>
            </a:solidFill>
            <a:round/>
            <a:headEnd/>
            <a:tailEnd/>
          </a:ln>
        </p:spPr>
        <p:txBody>
          <a:bodyPr/>
          <a:lstStyle/>
          <a:p>
            <a:endParaRPr lang="en-US"/>
          </a:p>
        </p:txBody>
      </p:sp>
      <p:sp>
        <p:nvSpPr>
          <p:cNvPr id="18446" name="Rectangle 14"/>
          <p:cNvSpPr>
            <a:spLocks noChangeArrowheads="1"/>
          </p:cNvSpPr>
          <p:nvPr/>
        </p:nvSpPr>
        <p:spPr bwMode="auto">
          <a:xfrm>
            <a:off x="388938" y="4883150"/>
            <a:ext cx="393700" cy="234950"/>
          </a:xfrm>
          <a:prstGeom prst="rect">
            <a:avLst/>
          </a:prstGeom>
          <a:noFill/>
          <a:ln w="9525">
            <a:noFill/>
            <a:miter lim="800000"/>
            <a:headEnd/>
            <a:tailEnd/>
          </a:ln>
        </p:spPr>
        <p:txBody>
          <a:bodyPr/>
          <a:lstStyle/>
          <a:p>
            <a:endParaRPr lang="en-US"/>
          </a:p>
        </p:txBody>
      </p:sp>
      <p:sp>
        <p:nvSpPr>
          <p:cNvPr id="18447" name="Rectangle 15"/>
          <p:cNvSpPr>
            <a:spLocks noChangeArrowheads="1"/>
          </p:cNvSpPr>
          <p:nvPr/>
        </p:nvSpPr>
        <p:spPr bwMode="auto">
          <a:xfrm>
            <a:off x="388938" y="4883150"/>
            <a:ext cx="382587" cy="225425"/>
          </a:xfrm>
          <a:prstGeom prst="rect">
            <a:avLst/>
          </a:prstGeom>
          <a:noFill/>
          <a:ln w="9525">
            <a:noFill/>
            <a:miter lim="800000"/>
            <a:headEnd/>
            <a:tailEnd/>
          </a:ln>
        </p:spPr>
        <p:txBody>
          <a:bodyPr/>
          <a:lstStyle/>
          <a:p>
            <a:endParaRPr lang="en-US"/>
          </a:p>
        </p:txBody>
      </p:sp>
      <p:sp>
        <p:nvSpPr>
          <p:cNvPr id="18448" name="Rectangle 16"/>
          <p:cNvSpPr>
            <a:spLocks noChangeArrowheads="1"/>
          </p:cNvSpPr>
          <p:nvPr/>
        </p:nvSpPr>
        <p:spPr bwMode="auto">
          <a:xfrm>
            <a:off x="238125" y="4883150"/>
            <a:ext cx="501650" cy="298450"/>
          </a:xfrm>
          <a:prstGeom prst="rect">
            <a:avLst/>
          </a:prstGeom>
          <a:noFill/>
          <a:ln w="9525">
            <a:noFill/>
            <a:miter lim="800000"/>
            <a:headEnd/>
            <a:tailEnd/>
          </a:ln>
        </p:spPr>
        <p:txBody>
          <a:bodyPr/>
          <a:lstStyle/>
          <a:p>
            <a:endParaRPr lang="en-US"/>
          </a:p>
        </p:txBody>
      </p:sp>
      <p:sp>
        <p:nvSpPr>
          <p:cNvPr id="18449" name="Rectangle 17"/>
          <p:cNvSpPr>
            <a:spLocks noChangeArrowheads="1"/>
          </p:cNvSpPr>
          <p:nvPr/>
        </p:nvSpPr>
        <p:spPr bwMode="auto">
          <a:xfrm>
            <a:off x="238125" y="4900613"/>
            <a:ext cx="392113" cy="212725"/>
          </a:xfrm>
          <a:prstGeom prst="rect">
            <a:avLst/>
          </a:prstGeom>
          <a:noFill/>
          <a:ln w="9525">
            <a:noFill/>
            <a:miter lim="800000"/>
            <a:headEnd/>
            <a:tailEnd/>
          </a:ln>
        </p:spPr>
        <p:txBody>
          <a:bodyPr wrap="none" lIns="0" tIns="0" rIns="0" bIns="0">
            <a:spAutoFit/>
          </a:bodyPr>
          <a:lstStyle/>
          <a:p>
            <a:pPr algn="l"/>
            <a:r>
              <a:rPr lang="en-US">
                <a:solidFill>
                  <a:srgbClr val="000000"/>
                </a:solidFill>
                <a:latin typeface="Univers" pitchFamily="34" charset="0"/>
              </a:rPr>
              <a:t>1960</a:t>
            </a:r>
            <a:endParaRPr lang="en-US" sz="2400">
              <a:latin typeface="Times New Roman" pitchFamily="18" charset="0"/>
            </a:endParaRPr>
          </a:p>
        </p:txBody>
      </p:sp>
      <p:sp>
        <p:nvSpPr>
          <p:cNvPr id="18450" name="Rectangle 18"/>
          <p:cNvSpPr>
            <a:spLocks noChangeArrowheads="1"/>
          </p:cNvSpPr>
          <p:nvPr/>
        </p:nvSpPr>
        <p:spPr bwMode="auto">
          <a:xfrm>
            <a:off x="1384300" y="4883150"/>
            <a:ext cx="392113" cy="234950"/>
          </a:xfrm>
          <a:prstGeom prst="rect">
            <a:avLst/>
          </a:prstGeom>
          <a:noFill/>
          <a:ln w="9525">
            <a:noFill/>
            <a:miter lim="800000"/>
            <a:headEnd/>
            <a:tailEnd/>
          </a:ln>
        </p:spPr>
        <p:txBody>
          <a:bodyPr/>
          <a:lstStyle/>
          <a:p>
            <a:endParaRPr lang="en-US"/>
          </a:p>
        </p:txBody>
      </p:sp>
      <p:sp>
        <p:nvSpPr>
          <p:cNvPr id="18451" name="Rectangle 19"/>
          <p:cNvSpPr>
            <a:spLocks noChangeArrowheads="1"/>
          </p:cNvSpPr>
          <p:nvPr/>
        </p:nvSpPr>
        <p:spPr bwMode="auto">
          <a:xfrm>
            <a:off x="1231900" y="4883150"/>
            <a:ext cx="501650" cy="298450"/>
          </a:xfrm>
          <a:prstGeom prst="rect">
            <a:avLst/>
          </a:prstGeom>
          <a:noFill/>
          <a:ln w="9525">
            <a:noFill/>
            <a:miter lim="800000"/>
            <a:headEnd/>
            <a:tailEnd/>
          </a:ln>
        </p:spPr>
        <p:txBody>
          <a:bodyPr/>
          <a:lstStyle/>
          <a:p>
            <a:endParaRPr lang="en-US"/>
          </a:p>
        </p:txBody>
      </p:sp>
      <p:sp>
        <p:nvSpPr>
          <p:cNvPr id="18452" name="Rectangle 20"/>
          <p:cNvSpPr>
            <a:spLocks noChangeArrowheads="1"/>
          </p:cNvSpPr>
          <p:nvPr/>
        </p:nvSpPr>
        <p:spPr bwMode="auto">
          <a:xfrm>
            <a:off x="1231900" y="4900613"/>
            <a:ext cx="393700" cy="212725"/>
          </a:xfrm>
          <a:prstGeom prst="rect">
            <a:avLst/>
          </a:prstGeom>
          <a:noFill/>
          <a:ln w="9525">
            <a:noFill/>
            <a:miter lim="800000"/>
            <a:headEnd/>
            <a:tailEnd/>
          </a:ln>
        </p:spPr>
        <p:txBody>
          <a:bodyPr wrap="none" lIns="0" tIns="0" rIns="0" bIns="0">
            <a:spAutoFit/>
          </a:bodyPr>
          <a:lstStyle/>
          <a:p>
            <a:pPr algn="l"/>
            <a:r>
              <a:rPr lang="en-US">
                <a:solidFill>
                  <a:srgbClr val="000000"/>
                </a:solidFill>
                <a:latin typeface="Univers" pitchFamily="34" charset="0"/>
              </a:rPr>
              <a:t>1970</a:t>
            </a:r>
            <a:endParaRPr lang="en-US" sz="2400">
              <a:latin typeface="Times New Roman" pitchFamily="18" charset="0"/>
            </a:endParaRPr>
          </a:p>
        </p:txBody>
      </p:sp>
      <p:sp>
        <p:nvSpPr>
          <p:cNvPr id="18453" name="Rectangle 21"/>
          <p:cNvSpPr>
            <a:spLocks noChangeArrowheads="1"/>
          </p:cNvSpPr>
          <p:nvPr/>
        </p:nvSpPr>
        <p:spPr bwMode="auto">
          <a:xfrm>
            <a:off x="2378075" y="4883150"/>
            <a:ext cx="393700" cy="234950"/>
          </a:xfrm>
          <a:prstGeom prst="rect">
            <a:avLst/>
          </a:prstGeom>
          <a:noFill/>
          <a:ln w="9525">
            <a:noFill/>
            <a:miter lim="800000"/>
            <a:headEnd/>
            <a:tailEnd/>
          </a:ln>
        </p:spPr>
        <p:txBody>
          <a:bodyPr/>
          <a:lstStyle/>
          <a:p>
            <a:endParaRPr lang="en-US"/>
          </a:p>
        </p:txBody>
      </p:sp>
      <p:sp>
        <p:nvSpPr>
          <p:cNvPr id="18454" name="Rectangle 22"/>
          <p:cNvSpPr>
            <a:spLocks noChangeArrowheads="1"/>
          </p:cNvSpPr>
          <p:nvPr/>
        </p:nvSpPr>
        <p:spPr bwMode="auto">
          <a:xfrm>
            <a:off x="2378075" y="4883150"/>
            <a:ext cx="382588" cy="225425"/>
          </a:xfrm>
          <a:prstGeom prst="rect">
            <a:avLst/>
          </a:prstGeom>
          <a:noFill/>
          <a:ln w="9525">
            <a:noFill/>
            <a:miter lim="800000"/>
            <a:headEnd/>
            <a:tailEnd/>
          </a:ln>
        </p:spPr>
        <p:txBody>
          <a:bodyPr/>
          <a:lstStyle/>
          <a:p>
            <a:endParaRPr lang="en-US"/>
          </a:p>
        </p:txBody>
      </p:sp>
      <p:sp>
        <p:nvSpPr>
          <p:cNvPr id="18455" name="Rectangle 23"/>
          <p:cNvSpPr>
            <a:spLocks noChangeArrowheads="1"/>
          </p:cNvSpPr>
          <p:nvPr/>
        </p:nvSpPr>
        <p:spPr bwMode="auto">
          <a:xfrm>
            <a:off x="2227263" y="4883150"/>
            <a:ext cx="500062" cy="298450"/>
          </a:xfrm>
          <a:prstGeom prst="rect">
            <a:avLst/>
          </a:prstGeom>
          <a:noFill/>
          <a:ln w="9525">
            <a:noFill/>
            <a:miter lim="800000"/>
            <a:headEnd/>
            <a:tailEnd/>
          </a:ln>
        </p:spPr>
        <p:txBody>
          <a:bodyPr/>
          <a:lstStyle/>
          <a:p>
            <a:endParaRPr lang="en-US"/>
          </a:p>
        </p:txBody>
      </p:sp>
      <p:sp>
        <p:nvSpPr>
          <p:cNvPr id="18456" name="Rectangle 24"/>
          <p:cNvSpPr>
            <a:spLocks noChangeArrowheads="1"/>
          </p:cNvSpPr>
          <p:nvPr/>
        </p:nvSpPr>
        <p:spPr bwMode="auto">
          <a:xfrm>
            <a:off x="2227263" y="4900613"/>
            <a:ext cx="393700" cy="212725"/>
          </a:xfrm>
          <a:prstGeom prst="rect">
            <a:avLst/>
          </a:prstGeom>
          <a:noFill/>
          <a:ln w="9525">
            <a:noFill/>
            <a:miter lim="800000"/>
            <a:headEnd/>
            <a:tailEnd/>
          </a:ln>
        </p:spPr>
        <p:txBody>
          <a:bodyPr wrap="none" lIns="0" tIns="0" rIns="0" bIns="0">
            <a:spAutoFit/>
          </a:bodyPr>
          <a:lstStyle/>
          <a:p>
            <a:pPr algn="l"/>
            <a:r>
              <a:rPr lang="en-US">
                <a:solidFill>
                  <a:srgbClr val="000000"/>
                </a:solidFill>
                <a:latin typeface="Univers" pitchFamily="34" charset="0"/>
              </a:rPr>
              <a:t>1975</a:t>
            </a:r>
            <a:endParaRPr lang="en-US" sz="2400">
              <a:latin typeface="Times New Roman" pitchFamily="18" charset="0"/>
            </a:endParaRPr>
          </a:p>
        </p:txBody>
      </p:sp>
      <p:sp>
        <p:nvSpPr>
          <p:cNvPr id="18457" name="Rectangle 25"/>
          <p:cNvSpPr>
            <a:spLocks noChangeArrowheads="1"/>
          </p:cNvSpPr>
          <p:nvPr/>
        </p:nvSpPr>
        <p:spPr bwMode="auto">
          <a:xfrm>
            <a:off x="3371850" y="4883150"/>
            <a:ext cx="392113" cy="234950"/>
          </a:xfrm>
          <a:prstGeom prst="rect">
            <a:avLst/>
          </a:prstGeom>
          <a:noFill/>
          <a:ln w="9525">
            <a:noFill/>
            <a:miter lim="800000"/>
            <a:headEnd/>
            <a:tailEnd/>
          </a:ln>
        </p:spPr>
        <p:txBody>
          <a:bodyPr/>
          <a:lstStyle/>
          <a:p>
            <a:endParaRPr lang="en-US"/>
          </a:p>
        </p:txBody>
      </p:sp>
      <p:sp>
        <p:nvSpPr>
          <p:cNvPr id="18458" name="Rectangle 26"/>
          <p:cNvSpPr>
            <a:spLocks noChangeArrowheads="1"/>
          </p:cNvSpPr>
          <p:nvPr/>
        </p:nvSpPr>
        <p:spPr bwMode="auto">
          <a:xfrm>
            <a:off x="3371850" y="4883150"/>
            <a:ext cx="382588" cy="225425"/>
          </a:xfrm>
          <a:prstGeom prst="rect">
            <a:avLst/>
          </a:prstGeom>
          <a:noFill/>
          <a:ln w="9525">
            <a:noFill/>
            <a:miter lim="800000"/>
            <a:headEnd/>
            <a:tailEnd/>
          </a:ln>
        </p:spPr>
        <p:txBody>
          <a:bodyPr/>
          <a:lstStyle/>
          <a:p>
            <a:endParaRPr lang="en-US"/>
          </a:p>
        </p:txBody>
      </p:sp>
      <p:sp>
        <p:nvSpPr>
          <p:cNvPr id="18459" name="Rectangle 27"/>
          <p:cNvSpPr>
            <a:spLocks noChangeArrowheads="1"/>
          </p:cNvSpPr>
          <p:nvPr/>
        </p:nvSpPr>
        <p:spPr bwMode="auto">
          <a:xfrm>
            <a:off x="3221038" y="4883150"/>
            <a:ext cx="500062" cy="298450"/>
          </a:xfrm>
          <a:prstGeom prst="rect">
            <a:avLst/>
          </a:prstGeom>
          <a:noFill/>
          <a:ln w="9525">
            <a:noFill/>
            <a:miter lim="800000"/>
            <a:headEnd/>
            <a:tailEnd/>
          </a:ln>
        </p:spPr>
        <p:txBody>
          <a:bodyPr/>
          <a:lstStyle/>
          <a:p>
            <a:endParaRPr lang="en-US"/>
          </a:p>
        </p:txBody>
      </p:sp>
      <p:sp>
        <p:nvSpPr>
          <p:cNvPr id="18460" name="Rectangle 28"/>
          <p:cNvSpPr>
            <a:spLocks noChangeArrowheads="1"/>
          </p:cNvSpPr>
          <p:nvPr/>
        </p:nvSpPr>
        <p:spPr bwMode="auto">
          <a:xfrm>
            <a:off x="3221038" y="4900613"/>
            <a:ext cx="393700" cy="212725"/>
          </a:xfrm>
          <a:prstGeom prst="rect">
            <a:avLst/>
          </a:prstGeom>
          <a:noFill/>
          <a:ln w="9525">
            <a:noFill/>
            <a:miter lim="800000"/>
            <a:headEnd/>
            <a:tailEnd/>
          </a:ln>
        </p:spPr>
        <p:txBody>
          <a:bodyPr wrap="none" lIns="0" tIns="0" rIns="0" bIns="0">
            <a:spAutoFit/>
          </a:bodyPr>
          <a:lstStyle/>
          <a:p>
            <a:pPr algn="l"/>
            <a:r>
              <a:rPr lang="en-US">
                <a:solidFill>
                  <a:srgbClr val="000000"/>
                </a:solidFill>
                <a:latin typeface="Univers" pitchFamily="34" charset="0"/>
              </a:rPr>
              <a:t>1980</a:t>
            </a:r>
            <a:endParaRPr lang="en-US" sz="2400">
              <a:latin typeface="Times New Roman" pitchFamily="18" charset="0"/>
            </a:endParaRPr>
          </a:p>
        </p:txBody>
      </p:sp>
      <p:sp>
        <p:nvSpPr>
          <p:cNvPr id="18461" name="Rectangle 29"/>
          <p:cNvSpPr>
            <a:spLocks noChangeArrowheads="1"/>
          </p:cNvSpPr>
          <p:nvPr/>
        </p:nvSpPr>
        <p:spPr bwMode="auto">
          <a:xfrm>
            <a:off x="4364038" y="4883150"/>
            <a:ext cx="392112" cy="234950"/>
          </a:xfrm>
          <a:prstGeom prst="rect">
            <a:avLst/>
          </a:prstGeom>
          <a:noFill/>
          <a:ln w="9525">
            <a:noFill/>
            <a:miter lim="800000"/>
            <a:headEnd/>
            <a:tailEnd/>
          </a:ln>
        </p:spPr>
        <p:txBody>
          <a:bodyPr/>
          <a:lstStyle/>
          <a:p>
            <a:endParaRPr lang="en-US"/>
          </a:p>
        </p:txBody>
      </p:sp>
      <p:sp>
        <p:nvSpPr>
          <p:cNvPr id="18462" name="Rectangle 30"/>
          <p:cNvSpPr>
            <a:spLocks noChangeArrowheads="1"/>
          </p:cNvSpPr>
          <p:nvPr/>
        </p:nvSpPr>
        <p:spPr bwMode="auto">
          <a:xfrm>
            <a:off x="4364038" y="4883150"/>
            <a:ext cx="379412" cy="225425"/>
          </a:xfrm>
          <a:prstGeom prst="rect">
            <a:avLst/>
          </a:prstGeom>
          <a:noFill/>
          <a:ln w="9525">
            <a:noFill/>
            <a:miter lim="800000"/>
            <a:headEnd/>
            <a:tailEnd/>
          </a:ln>
        </p:spPr>
        <p:txBody>
          <a:bodyPr/>
          <a:lstStyle/>
          <a:p>
            <a:endParaRPr lang="en-US"/>
          </a:p>
        </p:txBody>
      </p:sp>
      <p:sp>
        <p:nvSpPr>
          <p:cNvPr id="18463" name="Rectangle 31"/>
          <p:cNvSpPr>
            <a:spLocks noChangeArrowheads="1"/>
          </p:cNvSpPr>
          <p:nvPr/>
        </p:nvSpPr>
        <p:spPr bwMode="auto">
          <a:xfrm>
            <a:off x="4213225" y="4883150"/>
            <a:ext cx="500063" cy="298450"/>
          </a:xfrm>
          <a:prstGeom prst="rect">
            <a:avLst/>
          </a:prstGeom>
          <a:noFill/>
          <a:ln w="9525">
            <a:noFill/>
            <a:miter lim="800000"/>
            <a:headEnd/>
            <a:tailEnd/>
          </a:ln>
        </p:spPr>
        <p:txBody>
          <a:bodyPr/>
          <a:lstStyle/>
          <a:p>
            <a:endParaRPr lang="en-US"/>
          </a:p>
        </p:txBody>
      </p:sp>
      <p:sp>
        <p:nvSpPr>
          <p:cNvPr id="18464" name="Rectangle 32"/>
          <p:cNvSpPr>
            <a:spLocks noChangeArrowheads="1"/>
          </p:cNvSpPr>
          <p:nvPr/>
        </p:nvSpPr>
        <p:spPr bwMode="auto">
          <a:xfrm>
            <a:off x="4213225" y="4900613"/>
            <a:ext cx="393700" cy="212725"/>
          </a:xfrm>
          <a:prstGeom prst="rect">
            <a:avLst/>
          </a:prstGeom>
          <a:noFill/>
          <a:ln w="9525">
            <a:noFill/>
            <a:miter lim="800000"/>
            <a:headEnd/>
            <a:tailEnd/>
          </a:ln>
        </p:spPr>
        <p:txBody>
          <a:bodyPr wrap="none" lIns="0" tIns="0" rIns="0" bIns="0">
            <a:spAutoFit/>
          </a:bodyPr>
          <a:lstStyle/>
          <a:p>
            <a:pPr algn="l"/>
            <a:r>
              <a:rPr lang="en-US">
                <a:solidFill>
                  <a:srgbClr val="000000"/>
                </a:solidFill>
                <a:latin typeface="Univers" pitchFamily="34" charset="0"/>
              </a:rPr>
              <a:t>1985</a:t>
            </a:r>
            <a:endParaRPr lang="en-US" sz="2400">
              <a:latin typeface="Times New Roman" pitchFamily="18" charset="0"/>
            </a:endParaRPr>
          </a:p>
        </p:txBody>
      </p:sp>
      <p:sp>
        <p:nvSpPr>
          <p:cNvPr id="18465" name="Rectangle 33"/>
          <p:cNvSpPr>
            <a:spLocks noChangeArrowheads="1"/>
          </p:cNvSpPr>
          <p:nvPr/>
        </p:nvSpPr>
        <p:spPr bwMode="auto">
          <a:xfrm>
            <a:off x="5357813" y="4883150"/>
            <a:ext cx="393700" cy="234950"/>
          </a:xfrm>
          <a:prstGeom prst="rect">
            <a:avLst/>
          </a:prstGeom>
          <a:noFill/>
          <a:ln w="9525">
            <a:noFill/>
            <a:miter lim="800000"/>
            <a:headEnd/>
            <a:tailEnd/>
          </a:ln>
        </p:spPr>
        <p:txBody>
          <a:bodyPr/>
          <a:lstStyle/>
          <a:p>
            <a:endParaRPr lang="en-US"/>
          </a:p>
        </p:txBody>
      </p:sp>
      <p:sp>
        <p:nvSpPr>
          <p:cNvPr id="18466" name="Rectangle 34"/>
          <p:cNvSpPr>
            <a:spLocks noChangeArrowheads="1"/>
          </p:cNvSpPr>
          <p:nvPr/>
        </p:nvSpPr>
        <p:spPr bwMode="auto">
          <a:xfrm>
            <a:off x="5357813" y="4883150"/>
            <a:ext cx="382587" cy="225425"/>
          </a:xfrm>
          <a:prstGeom prst="rect">
            <a:avLst/>
          </a:prstGeom>
          <a:noFill/>
          <a:ln w="9525">
            <a:noFill/>
            <a:miter lim="800000"/>
            <a:headEnd/>
            <a:tailEnd/>
          </a:ln>
        </p:spPr>
        <p:txBody>
          <a:bodyPr/>
          <a:lstStyle/>
          <a:p>
            <a:endParaRPr lang="en-US"/>
          </a:p>
        </p:txBody>
      </p:sp>
      <p:sp>
        <p:nvSpPr>
          <p:cNvPr id="18467" name="Rectangle 35"/>
          <p:cNvSpPr>
            <a:spLocks noChangeArrowheads="1"/>
          </p:cNvSpPr>
          <p:nvPr/>
        </p:nvSpPr>
        <p:spPr bwMode="auto">
          <a:xfrm>
            <a:off x="5207000" y="4883150"/>
            <a:ext cx="500063" cy="298450"/>
          </a:xfrm>
          <a:prstGeom prst="rect">
            <a:avLst/>
          </a:prstGeom>
          <a:noFill/>
          <a:ln w="9525">
            <a:noFill/>
            <a:miter lim="800000"/>
            <a:headEnd/>
            <a:tailEnd/>
          </a:ln>
        </p:spPr>
        <p:txBody>
          <a:bodyPr/>
          <a:lstStyle/>
          <a:p>
            <a:endParaRPr lang="en-US"/>
          </a:p>
        </p:txBody>
      </p:sp>
      <p:sp>
        <p:nvSpPr>
          <p:cNvPr id="18468" name="Rectangle 36"/>
          <p:cNvSpPr>
            <a:spLocks noChangeArrowheads="1"/>
          </p:cNvSpPr>
          <p:nvPr/>
        </p:nvSpPr>
        <p:spPr bwMode="auto">
          <a:xfrm>
            <a:off x="5207000" y="4900613"/>
            <a:ext cx="393700" cy="212725"/>
          </a:xfrm>
          <a:prstGeom prst="rect">
            <a:avLst/>
          </a:prstGeom>
          <a:noFill/>
          <a:ln w="9525">
            <a:noFill/>
            <a:miter lim="800000"/>
            <a:headEnd/>
            <a:tailEnd/>
          </a:ln>
        </p:spPr>
        <p:txBody>
          <a:bodyPr wrap="none" lIns="0" tIns="0" rIns="0" bIns="0">
            <a:spAutoFit/>
          </a:bodyPr>
          <a:lstStyle/>
          <a:p>
            <a:pPr algn="l"/>
            <a:r>
              <a:rPr lang="en-US">
                <a:solidFill>
                  <a:srgbClr val="000000"/>
                </a:solidFill>
                <a:latin typeface="Univers" pitchFamily="34" charset="0"/>
              </a:rPr>
              <a:t>1990</a:t>
            </a:r>
            <a:endParaRPr lang="en-US" sz="2400">
              <a:latin typeface="Times New Roman" pitchFamily="18" charset="0"/>
            </a:endParaRPr>
          </a:p>
        </p:txBody>
      </p:sp>
      <p:sp>
        <p:nvSpPr>
          <p:cNvPr id="18469" name="Rectangle 37"/>
          <p:cNvSpPr>
            <a:spLocks noChangeArrowheads="1"/>
          </p:cNvSpPr>
          <p:nvPr/>
        </p:nvSpPr>
        <p:spPr bwMode="auto">
          <a:xfrm>
            <a:off x="6351588" y="4883150"/>
            <a:ext cx="393700" cy="234950"/>
          </a:xfrm>
          <a:prstGeom prst="rect">
            <a:avLst/>
          </a:prstGeom>
          <a:noFill/>
          <a:ln w="9525">
            <a:noFill/>
            <a:miter lim="800000"/>
            <a:headEnd/>
            <a:tailEnd/>
          </a:ln>
        </p:spPr>
        <p:txBody>
          <a:bodyPr/>
          <a:lstStyle/>
          <a:p>
            <a:endParaRPr lang="en-US"/>
          </a:p>
        </p:txBody>
      </p:sp>
      <p:sp>
        <p:nvSpPr>
          <p:cNvPr id="18470" name="Rectangle 38"/>
          <p:cNvSpPr>
            <a:spLocks noChangeArrowheads="1"/>
          </p:cNvSpPr>
          <p:nvPr/>
        </p:nvSpPr>
        <p:spPr bwMode="auto">
          <a:xfrm>
            <a:off x="6351588" y="4883150"/>
            <a:ext cx="382587" cy="225425"/>
          </a:xfrm>
          <a:prstGeom prst="rect">
            <a:avLst/>
          </a:prstGeom>
          <a:noFill/>
          <a:ln w="9525">
            <a:noFill/>
            <a:miter lim="800000"/>
            <a:headEnd/>
            <a:tailEnd/>
          </a:ln>
        </p:spPr>
        <p:txBody>
          <a:bodyPr/>
          <a:lstStyle/>
          <a:p>
            <a:endParaRPr lang="en-US"/>
          </a:p>
        </p:txBody>
      </p:sp>
      <p:sp>
        <p:nvSpPr>
          <p:cNvPr id="18471" name="Rectangle 39"/>
          <p:cNvSpPr>
            <a:spLocks noChangeArrowheads="1"/>
          </p:cNvSpPr>
          <p:nvPr/>
        </p:nvSpPr>
        <p:spPr bwMode="auto">
          <a:xfrm>
            <a:off x="6200775" y="4883150"/>
            <a:ext cx="501650" cy="298450"/>
          </a:xfrm>
          <a:prstGeom prst="rect">
            <a:avLst/>
          </a:prstGeom>
          <a:noFill/>
          <a:ln w="9525">
            <a:noFill/>
            <a:miter lim="800000"/>
            <a:headEnd/>
            <a:tailEnd/>
          </a:ln>
        </p:spPr>
        <p:txBody>
          <a:bodyPr/>
          <a:lstStyle/>
          <a:p>
            <a:endParaRPr lang="en-US"/>
          </a:p>
        </p:txBody>
      </p:sp>
      <p:sp>
        <p:nvSpPr>
          <p:cNvPr id="18472" name="Rectangle 40"/>
          <p:cNvSpPr>
            <a:spLocks noChangeArrowheads="1"/>
          </p:cNvSpPr>
          <p:nvPr/>
        </p:nvSpPr>
        <p:spPr bwMode="auto">
          <a:xfrm>
            <a:off x="6200775" y="4900613"/>
            <a:ext cx="393700" cy="212725"/>
          </a:xfrm>
          <a:prstGeom prst="rect">
            <a:avLst/>
          </a:prstGeom>
          <a:noFill/>
          <a:ln w="9525">
            <a:noFill/>
            <a:miter lim="800000"/>
            <a:headEnd/>
            <a:tailEnd/>
          </a:ln>
        </p:spPr>
        <p:txBody>
          <a:bodyPr wrap="none" lIns="0" tIns="0" rIns="0" bIns="0">
            <a:spAutoFit/>
          </a:bodyPr>
          <a:lstStyle/>
          <a:p>
            <a:pPr algn="l"/>
            <a:r>
              <a:rPr lang="en-US">
                <a:solidFill>
                  <a:srgbClr val="000000"/>
                </a:solidFill>
                <a:latin typeface="Univers" pitchFamily="34" charset="0"/>
              </a:rPr>
              <a:t>1995</a:t>
            </a:r>
            <a:endParaRPr lang="en-US" sz="2400">
              <a:latin typeface="Times New Roman" pitchFamily="18" charset="0"/>
            </a:endParaRPr>
          </a:p>
        </p:txBody>
      </p:sp>
      <p:sp>
        <p:nvSpPr>
          <p:cNvPr id="18473" name="Rectangle 41"/>
          <p:cNvSpPr>
            <a:spLocks noChangeArrowheads="1"/>
          </p:cNvSpPr>
          <p:nvPr/>
        </p:nvSpPr>
        <p:spPr bwMode="auto">
          <a:xfrm>
            <a:off x="7345363" y="4883150"/>
            <a:ext cx="392112" cy="234950"/>
          </a:xfrm>
          <a:prstGeom prst="rect">
            <a:avLst/>
          </a:prstGeom>
          <a:noFill/>
          <a:ln w="9525">
            <a:noFill/>
            <a:miter lim="800000"/>
            <a:headEnd/>
            <a:tailEnd/>
          </a:ln>
        </p:spPr>
        <p:txBody>
          <a:bodyPr/>
          <a:lstStyle/>
          <a:p>
            <a:endParaRPr lang="en-US"/>
          </a:p>
        </p:txBody>
      </p:sp>
      <p:sp>
        <p:nvSpPr>
          <p:cNvPr id="18474" name="Rectangle 42"/>
          <p:cNvSpPr>
            <a:spLocks noChangeArrowheads="1"/>
          </p:cNvSpPr>
          <p:nvPr/>
        </p:nvSpPr>
        <p:spPr bwMode="auto">
          <a:xfrm>
            <a:off x="7345363" y="4883150"/>
            <a:ext cx="382587" cy="225425"/>
          </a:xfrm>
          <a:prstGeom prst="rect">
            <a:avLst/>
          </a:prstGeom>
          <a:noFill/>
          <a:ln w="9525">
            <a:noFill/>
            <a:miter lim="800000"/>
            <a:headEnd/>
            <a:tailEnd/>
          </a:ln>
        </p:spPr>
        <p:txBody>
          <a:bodyPr/>
          <a:lstStyle/>
          <a:p>
            <a:endParaRPr lang="en-US"/>
          </a:p>
        </p:txBody>
      </p:sp>
      <p:sp>
        <p:nvSpPr>
          <p:cNvPr id="18475" name="Rectangle 43"/>
          <p:cNvSpPr>
            <a:spLocks noChangeArrowheads="1"/>
          </p:cNvSpPr>
          <p:nvPr/>
        </p:nvSpPr>
        <p:spPr bwMode="auto">
          <a:xfrm>
            <a:off x="7194550" y="4883150"/>
            <a:ext cx="501650" cy="298450"/>
          </a:xfrm>
          <a:prstGeom prst="rect">
            <a:avLst/>
          </a:prstGeom>
          <a:noFill/>
          <a:ln w="9525">
            <a:noFill/>
            <a:miter lim="800000"/>
            <a:headEnd/>
            <a:tailEnd/>
          </a:ln>
        </p:spPr>
        <p:txBody>
          <a:bodyPr/>
          <a:lstStyle/>
          <a:p>
            <a:endParaRPr lang="en-US"/>
          </a:p>
        </p:txBody>
      </p:sp>
      <p:sp>
        <p:nvSpPr>
          <p:cNvPr id="18476" name="Rectangle 44"/>
          <p:cNvSpPr>
            <a:spLocks noChangeArrowheads="1"/>
          </p:cNvSpPr>
          <p:nvPr/>
        </p:nvSpPr>
        <p:spPr bwMode="auto">
          <a:xfrm>
            <a:off x="7194550" y="4900613"/>
            <a:ext cx="393700" cy="212725"/>
          </a:xfrm>
          <a:prstGeom prst="rect">
            <a:avLst/>
          </a:prstGeom>
          <a:noFill/>
          <a:ln w="9525">
            <a:noFill/>
            <a:miter lim="800000"/>
            <a:headEnd/>
            <a:tailEnd/>
          </a:ln>
        </p:spPr>
        <p:txBody>
          <a:bodyPr wrap="none" lIns="0" tIns="0" rIns="0" bIns="0">
            <a:spAutoFit/>
          </a:bodyPr>
          <a:lstStyle/>
          <a:p>
            <a:pPr algn="l"/>
            <a:r>
              <a:rPr lang="en-US">
                <a:solidFill>
                  <a:srgbClr val="000000"/>
                </a:solidFill>
                <a:latin typeface="Univers" pitchFamily="34" charset="0"/>
              </a:rPr>
              <a:t>2000</a:t>
            </a:r>
            <a:endParaRPr lang="en-US" sz="2400">
              <a:latin typeface="Times New Roman" pitchFamily="18" charset="0"/>
            </a:endParaRPr>
          </a:p>
        </p:txBody>
      </p:sp>
      <p:sp>
        <p:nvSpPr>
          <p:cNvPr id="18477" name="Rectangle 45"/>
          <p:cNvSpPr>
            <a:spLocks noChangeArrowheads="1"/>
          </p:cNvSpPr>
          <p:nvPr/>
        </p:nvSpPr>
        <p:spPr bwMode="auto">
          <a:xfrm>
            <a:off x="1282700" y="4276725"/>
            <a:ext cx="1049338" cy="341313"/>
          </a:xfrm>
          <a:prstGeom prst="rect">
            <a:avLst/>
          </a:prstGeom>
          <a:noFill/>
          <a:ln w="9525">
            <a:noFill/>
            <a:miter lim="800000"/>
            <a:headEnd/>
            <a:tailEnd/>
          </a:ln>
        </p:spPr>
        <p:txBody>
          <a:bodyPr/>
          <a:lstStyle/>
          <a:p>
            <a:endParaRPr lang="en-US"/>
          </a:p>
        </p:txBody>
      </p:sp>
      <p:sp>
        <p:nvSpPr>
          <p:cNvPr id="18478" name="Rectangle 46"/>
          <p:cNvSpPr>
            <a:spLocks noChangeArrowheads="1"/>
          </p:cNvSpPr>
          <p:nvPr/>
        </p:nvSpPr>
        <p:spPr bwMode="auto">
          <a:xfrm>
            <a:off x="1400175" y="4338638"/>
            <a:ext cx="722313" cy="152400"/>
          </a:xfrm>
          <a:prstGeom prst="rect">
            <a:avLst/>
          </a:prstGeom>
          <a:noFill/>
          <a:ln w="9525">
            <a:noFill/>
            <a:miter lim="800000"/>
            <a:headEnd/>
            <a:tailEnd/>
          </a:ln>
        </p:spPr>
        <p:txBody>
          <a:bodyPr wrap="none" lIns="0" tIns="0" rIns="0" bIns="0">
            <a:spAutoFit/>
          </a:bodyPr>
          <a:lstStyle/>
          <a:p>
            <a:pPr algn="l"/>
            <a:r>
              <a:rPr lang="en-US" sz="1000" b="1">
                <a:solidFill>
                  <a:schemeClr val="folHlink"/>
                </a:solidFill>
              </a:rPr>
              <a:t>* ARPANET</a:t>
            </a:r>
            <a:endParaRPr lang="en-US" sz="2400" b="1">
              <a:solidFill>
                <a:schemeClr val="folHlink"/>
              </a:solidFill>
              <a:latin typeface="Times New Roman" pitchFamily="18" charset="0"/>
            </a:endParaRPr>
          </a:p>
        </p:txBody>
      </p:sp>
      <p:sp>
        <p:nvSpPr>
          <p:cNvPr id="18479" name="Rectangle 47"/>
          <p:cNvSpPr>
            <a:spLocks noChangeArrowheads="1"/>
          </p:cNvSpPr>
          <p:nvPr/>
        </p:nvSpPr>
        <p:spPr bwMode="auto">
          <a:xfrm>
            <a:off x="1557338" y="3984625"/>
            <a:ext cx="755650" cy="342900"/>
          </a:xfrm>
          <a:prstGeom prst="rect">
            <a:avLst/>
          </a:prstGeom>
          <a:noFill/>
          <a:ln w="9525">
            <a:noFill/>
            <a:miter lim="800000"/>
            <a:headEnd/>
            <a:tailEnd/>
          </a:ln>
        </p:spPr>
        <p:txBody>
          <a:bodyPr/>
          <a:lstStyle/>
          <a:p>
            <a:endParaRPr lang="en-US"/>
          </a:p>
        </p:txBody>
      </p:sp>
      <p:sp>
        <p:nvSpPr>
          <p:cNvPr id="18480" name="Rectangle 48"/>
          <p:cNvSpPr>
            <a:spLocks noChangeArrowheads="1"/>
          </p:cNvSpPr>
          <p:nvPr/>
        </p:nvSpPr>
        <p:spPr bwMode="auto">
          <a:xfrm>
            <a:off x="1673225" y="4046538"/>
            <a:ext cx="468313" cy="152400"/>
          </a:xfrm>
          <a:prstGeom prst="rect">
            <a:avLst/>
          </a:prstGeom>
          <a:noFill/>
          <a:ln w="9525">
            <a:noFill/>
            <a:miter lim="800000"/>
            <a:headEnd/>
            <a:tailEnd/>
          </a:ln>
        </p:spPr>
        <p:txBody>
          <a:bodyPr wrap="none" lIns="0" tIns="0" rIns="0" bIns="0">
            <a:spAutoFit/>
          </a:bodyPr>
          <a:lstStyle/>
          <a:p>
            <a:pPr algn="l"/>
            <a:r>
              <a:rPr lang="en-US" sz="1000" b="1">
                <a:solidFill>
                  <a:schemeClr val="folHlink"/>
                </a:solidFill>
              </a:rPr>
              <a:t>* Email</a:t>
            </a:r>
            <a:endParaRPr lang="en-US" sz="2400" b="1">
              <a:solidFill>
                <a:schemeClr val="folHlink"/>
              </a:solidFill>
              <a:latin typeface="Times New Roman" pitchFamily="18" charset="0"/>
            </a:endParaRPr>
          </a:p>
        </p:txBody>
      </p:sp>
      <p:sp>
        <p:nvSpPr>
          <p:cNvPr id="18481" name="Rectangle 49"/>
          <p:cNvSpPr>
            <a:spLocks noChangeArrowheads="1"/>
          </p:cNvSpPr>
          <p:nvPr/>
        </p:nvSpPr>
        <p:spPr bwMode="auto">
          <a:xfrm>
            <a:off x="2509838" y="3857625"/>
            <a:ext cx="982662" cy="341313"/>
          </a:xfrm>
          <a:prstGeom prst="rect">
            <a:avLst/>
          </a:prstGeom>
          <a:noFill/>
          <a:ln w="9525">
            <a:noFill/>
            <a:miter lim="800000"/>
            <a:headEnd/>
            <a:tailEnd/>
          </a:ln>
        </p:spPr>
        <p:txBody>
          <a:bodyPr/>
          <a:lstStyle/>
          <a:p>
            <a:endParaRPr lang="en-US"/>
          </a:p>
        </p:txBody>
      </p:sp>
      <p:sp>
        <p:nvSpPr>
          <p:cNvPr id="18482" name="Rectangle 50"/>
          <p:cNvSpPr>
            <a:spLocks noChangeArrowheads="1"/>
          </p:cNvSpPr>
          <p:nvPr/>
        </p:nvSpPr>
        <p:spPr bwMode="auto">
          <a:xfrm>
            <a:off x="2651125" y="3919538"/>
            <a:ext cx="669925" cy="152400"/>
          </a:xfrm>
          <a:prstGeom prst="rect">
            <a:avLst/>
          </a:prstGeom>
          <a:noFill/>
          <a:ln w="9525">
            <a:noFill/>
            <a:miter lim="800000"/>
            <a:headEnd/>
            <a:tailEnd/>
          </a:ln>
        </p:spPr>
        <p:txBody>
          <a:bodyPr wrap="none" lIns="0" tIns="0" rIns="0" bIns="0">
            <a:spAutoFit/>
          </a:bodyPr>
          <a:lstStyle/>
          <a:p>
            <a:pPr algn="l"/>
            <a:r>
              <a:rPr lang="en-US" sz="1000" b="1">
                <a:solidFill>
                  <a:schemeClr val="folHlink"/>
                </a:solidFill>
              </a:rPr>
              <a:t>* Ethernet</a:t>
            </a:r>
            <a:endParaRPr lang="en-US" sz="2400" b="1">
              <a:solidFill>
                <a:schemeClr val="folHlink"/>
              </a:solidFill>
              <a:latin typeface="Times New Roman" pitchFamily="18" charset="0"/>
            </a:endParaRPr>
          </a:p>
        </p:txBody>
      </p:sp>
      <p:sp>
        <p:nvSpPr>
          <p:cNvPr id="18483" name="Rectangle 51"/>
          <p:cNvSpPr>
            <a:spLocks noChangeArrowheads="1"/>
          </p:cNvSpPr>
          <p:nvPr/>
        </p:nvSpPr>
        <p:spPr bwMode="auto">
          <a:xfrm>
            <a:off x="3778250" y="3773488"/>
            <a:ext cx="863600" cy="341312"/>
          </a:xfrm>
          <a:prstGeom prst="rect">
            <a:avLst/>
          </a:prstGeom>
          <a:noFill/>
          <a:ln w="9525">
            <a:noFill/>
            <a:miter lim="800000"/>
            <a:headEnd/>
            <a:tailEnd/>
          </a:ln>
        </p:spPr>
        <p:txBody>
          <a:bodyPr/>
          <a:lstStyle/>
          <a:p>
            <a:endParaRPr lang="en-US"/>
          </a:p>
        </p:txBody>
      </p:sp>
      <p:sp>
        <p:nvSpPr>
          <p:cNvPr id="18484" name="Rectangle 52"/>
          <p:cNvSpPr>
            <a:spLocks noChangeArrowheads="1"/>
          </p:cNvSpPr>
          <p:nvPr/>
        </p:nvSpPr>
        <p:spPr bwMode="auto">
          <a:xfrm>
            <a:off x="3348038" y="3759200"/>
            <a:ext cx="582612" cy="152400"/>
          </a:xfrm>
          <a:prstGeom prst="rect">
            <a:avLst/>
          </a:prstGeom>
          <a:noFill/>
          <a:ln w="9525">
            <a:noFill/>
            <a:miter lim="800000"/>
            <a:headEnd/>
            <a:tailEnd/>
          </a:ln>
        </p:spPr>
        <p:txBody>
          <a:bodyPr wrap="none" lIns="0" tIns="0" rIns="0" bIns="0">
            <a:spAutoFit/>
          </a:bodyPr>
          <a:lstStyle/>
          <a:p>
            <a:pPr algn="l"/>
            <a:r>
              <a:rPr lang="en-US" sz="1000" b="1">
                <a:solidFill>
                  <a:schemeClr val="folHlink"/>
                </a:solidFill>
              </a:rPr>
              <a:t>* TCP/IP</a:t>
            </a:r>
            <a:endParaRPr lang="en-US" sz="2400" b="1">
              <a:solidFill>
                <a:schemeClr val="folHlink"/>
              </a:solidFill>
              <a:latin typeface="Times New Roman" pitchFamily="18" charset="0"/>
            </a:endParaRPr>
          </a:p>
        </p:txBody>
      </p:sp>
      <p:sp>
        <p:nvSpPr>
          <p:cNvPr id="18485" name="Rectangle 53"/>
          <p:cNvSpPr>
            <a:spLocks noChangeArrowheads="1"/>
          </p:cNvSpPr>
          <p:nvPr/>
        </p:nvSpPr>
        <p:spPr bwMode="auto">
          <a:xfrm>
            <a:off x="4451350" y="3560763"/>
            <a:ext cx="704850" cy="342900"/>
          </a:xfrm>
          <a:prstGeom prst="rect">
            <a:avLst/>
          </a:prstGeom>
          <a:noFill/>
          <a:ln w="9525">
            <a:noFill/>
            <a:miter lim="800000"/>
            <a:headEnd/>
            <a:tailEnd/>
          </a:ln>
        </p:spPr>
        <p:txBody>
          <a:bodyPr/>
          <a:lstStyle/>
          <a:p>
            <a:endParaRPr lang="en-US"/>
          </a:p>
        </p:txBody>
      </p:sp>
      <p:sp>
        <p:nvSpPr>
          <p:cNvPr id="18486" name="Rectangle 54"/>
          <p:cNvSpPr>
            <a:spLocks noChangeArrowheads="1"/>
          </p:cNvSpPr>
          <p:nvPr/>
        </p:nvSpPr>
        <p:spPr bwMode="auto">
          <a:xfrm>
            <a:off x="4568825" y="3622675"/>
            <a:ext cx="407988" cy="152400"/>
          </a:xfrm>
          <a:prstGeom prst="rect">
            <a:avLst/>
          </a:prstGeom>
          <a:noFill/>
          <a:ln w="9525">
            <a:noFill/>
            <a:miter lim="800000"/>
            <a:headEnd/>
            <a:tailEnd/>
          </a:ln>
        </p:spPr>
        <p:txBody>
          <a:bodyPr wrap="none" lIns="0" tIns="0" rIns="0" bIns="0">
            <a:spAutoFit/>
          </a:bodyPr>
          <a:lstStyle/>
          <a:p>
            <a:pPr algn="l"/>
            <a:r>
              <a:rPr lang="en-US" sz="1000" b="1">
                <a:solidFill>
                  <a:schemeClr val="folHlink"/>
                </a:solidFill>
              </a:rPr>
              <a:t>* IETF</a:t>
            </a:r>
            <a:endParaRPr lang="en-US" sz="2400" b="1">
              <a:solidFill>
                <a:schemeClr val="folHlink"/>
              </a:solidFill>
              <a:latin typeface="Times New Roman" pitchFamily="18" charset="0"/>
            </a:endParaRPr>
          </a:p>
        </p:txBody>
      </p:sp>
      <p:sp>
        <p:nvSpPr>
          <p:cNvPr id="18487" name="Rectangle 55"/>
          <p:cNvSpPr>
            <a:spLocks noChangeArrowheads="1"/>
          </p:cNvSpPr>
          <p:nvPr/>
        </p:nvSpPr>
        <p:spPr bwMode="auto">
          <a:xfrm>
            <a:off x="3390900" y="4175125"/>
            <a:ext cx="1233488" cy="341313"/>
          </a:xfrm>
          <a:prstGeom prst="rect">
            <a:avLst/>
          </a:prstGeom>
          <a:noFill/>
          <a:ln w="9525">
            <a:noFill/>
            <a:miter lim="800000"/>
            <a:headEnd/>
            <a:tailEnd/>
          </a:ln>
        </p:spPr>
        <p:txBody>
          <a:bodyPr/>
          <a:lstStyle/>
          <a:p>
            <a:endParaRPr lang="en-US"/>
          </a:p>
        </p:txBody>
      </p:sp>
      <p:sp>
        <p:nvSpPr>
          <p:cNvPr id="18488" name="Rectangle 56"/>
          <p:cNvSpPr>
            <a:spLocks noChangeArrowheads="1"/>
          </p:cNvSpPr>
          <p:nvPr/>
        </p:nvSpPr>
        <p:spPr bwMode="auto">
          <a:xfrm>
            <a:off x="3508375" y="4237038"/>
            <a:ext cx="900113" cy="152400"/>
          </a:xfrm>
          <a:prstGeom prst="rect">
            <a:avLst/>
          </a:prstGeom>
          <a:noFill/>
          <a:ln w="9525">
            <a:noFill/>
            <a:miter lim="800000"/>
            <a:headEnd/>
            <a:tailEnd/>
          </a:ln>
        </p:spPr>
        <p:txBody>
          <a:bodyPr wrap="none" lIns="0" tIns="0" rIns="0" bIns="0">
            <a:spAutoFit/>
          </a:bodyPr>
          <a:lstStyle/>
          <a:p>
            <a:pPr algn="l"/>
            <a:r>
              <a:rPr lang="en-US" sz="1000" b="1">
                <a:solidFill>
                  <a:schemeClr val="folHlink"/>
                </a:solidFill>
              </a:rPr>
              <a:t>* Internet Era</a:t>
            </a:r>
            <a:endParaRPr lang="en-US" sz="2400" b="1">
              <a:solidFill>
                <a:schemeClr val="folHlink"/>
              </a:solidFill>
              <a:latin typeface="Times New Roman" pitchFamily="18" charset="0"/>
            </a:endParaRPr>
          </a:p>
        </p:txBody>
      </p:sp>
      <p:sp>
        <p:nvSpPr>
          <p:cNvPr id="18489" name="Rectangle 57"/>
          <p:cNvSpPr>
            <a:spLocks noChangeArrowheads="1"/>
          </p:cNvSpPr>
          <p:nvPr/>
        </p:nvSpPr>
        <p:spPr bwMode="auto">
          <a:xfrm>
            <a:off x="5292725" y="4175125"/>
            <a:ext cx="1093788" cy="341313"/>
          </a:xfrm>
          <a:prstGeom prst="rect">
            <a:avLst/>
          </a:prstGeom>
          <a:noFill/>
          <a:ln w="9525">
            <a:noFill/>
            <a:miter lim="800000"/>
            <a:headEnd/>
            <a:tailEnd/>
          </a:ln>
        </p:spPr>
        <p:txBody>
          <a:bodyPr/>
          <a:lstStyle/>
          <a:p>
            <a:endParaRPr lang="en-US"/>
          </a:p>
        </p:txBody>
      </p:sp>
      <p:sp>
        <p:nvSpPr>
          <p:cNvPr id="18490" name="Rectangle 58"/>
          <p:cNvSpPr>
            <a:spLocks noChangeArrowheads="1"/>
          </p:cNvSpPr>
          <p:nvPr/>
        </p:nvSpPr>
        <p:spPr bwMode="auto">
          <a:xfrm>
            <a:off x="5410200" y="4237038"/>
            <a:ext cx="754063" cy="152400"/>
          </a:xfrm>
          <a:prstGeom prst="rect">
            <a:avLst/>
          </a:prstGeom>
          <a:noFill/>
          <a:ln w="9525">
            <a:noFill/>
            <a:miter lim="800000"/>
            <a:headEnd/>
            <a:tailEnd/>
          </a:ln>
        </p:spPr>
        <p:txBody>
          <a:bodyPr wrap="none" lIns="0" tIns="0" rIns="0" bIns="0">
            <a:spAutoFit/>
          </a:bodyPr>
          <a:lstStyle/>
          <a:p>
            <a:pPr algn="l"/>
            <a:r>
              <a:rPr lang="en-US" sz="1000" b="1">
                <a:solidFill>
                  <a:schemeClr val="folHlink"/>
                </a:solidFill>
              </a:rPr>
              <a:t>* WWW Era</a:t>
            </a:r>
            <a:endParaRPr lang="en-US" sz="2400" b="1">
              <a:solidFill>
                <a:schemeClr val="folHlink"/>
              </a:solidFill>
              <a:latin typeface="Times New Roman" pitchFamily="18" charset="0"/>
            </a:endParaRPr>
          </a:p>
        </p:txBody>
      </p:sp>
      <p:sp>
        <p:nvSpPr>
          <p:cNvPr id="18491" name="Rectangle 59"/>
          <p:cNvSpPr>
            <a:spLocks noChangeArrowheads="1"/>
          </p:cNvSpPr>
          <p:nvPr/>
        </p:nvSpPr>
        <p:spPr bwMode="auto">
          <a:xfrm>
            <a:off x="5900738" y="3879850"/>
            <a:ext cx="852487" cy="341313"/>
          </a:xfrm>
          <a:prstGeom prst="rect">
            <a:avLst/>
          </a:prstGeom>
          <a:noFill/>
          <a:ln w="9525">
            <a:noFill/>
            <a:miter lim="800000"/>
            <a:headEnd/>
            <a:tailEnd/>
          </a:ln>
        </p:spPr>
        <p:txBody>
          <a:bodyPr/>
          <a:lstStyle/>
          <a:p>
            <a:endParaRPr lang="en-US"/>
          </a:p>
        </p:txBody>
      </p:sp>
      <p:sp>
        <p:nvSpPr>
          <p:cNvPr id="18492" name="Rectangle 60"/>
          <p:cNvSpPr>
            <a:spLocks noChangeArrowheads="1"/>
          </p:cNvSpPr>
          <p:nvPr/>
        </p:nvSpPr>
        <p:spPr bwMode="auto">
          <a:xfrm>
            <a:off x="6018213" y="3940175"/>
            <a:ext cx="554037" cy="152400"/>
          </a:xfrm>
          <a:prstGeom prst="rect">
            <a:avLst/>
          </a:prstGeom>
          <a:noFill/>
          <a:ln w="9525">
            <a:noFill/>
            <a:miter lim="800000"/>
            <a:headEnd/>
            <a:tailEnd/>
          </a:ln>
        </p:spPr>
        <p:txBody>
          <a:bodyPr wrap="none" lIns="0" tIns="0" rIns="0" bIns="0">
            <a:spAutoFit/>
          </a:bodyPr>
          <a:lstStyle/>
          <a:p>
            <a:pPr algn="l"/>
            <a:r>
              <a:rPr lang="en-US" sz="1000" b="1">
                <a:solidFill>
                  <a:schemeClr val="folHlink"/>
                </a:solidFill>
              </a:rPr>
              <a:t>* Mosaic</a:t>
            </a:r>
            <a:endParaRPr lang="en-US" sz="2400" b="1">
              <a:solidFill>
                <a:schemeClr val="folHlink"/>
              </a:solidFill>
              <a:latin typeface="Times New Roman" pitchFamily="18" charset="0"/>
            </a:endParaRPr>
          </a:p>
        </p:txBody>
      </p:sp>
      <p:sp>
        <p:nvSpPr>
          <p:cNvPr id="18493" name="Rectangle 61"/>
          <p:cNvSpPr>
            <a:spLocks noChangeArrowheads="1"/>
          </p:cNvSpPr>
          <p:nvPr/>
        </p:nvSpPr>
        <p:spPr bwMode="auto">
          <a:xfrm>
            <a:off x="7059613" y="4175125"/>
            <a:ext cx="671512" cy="341313"/>
          </a:xfrm>
          <a:prstGeom prst="rect">
            <a:avLst/>
          </a:prstGeom>
          <a:noFill/>
          <a:ln w="9525">
            <a:noFill/>
            <a:miter lim="800000"/>
            <a:headEnd/>
            <a:tailEnd/>
          </a:ln>
        </p:spPr>
        <p:txBody>
          <a:bodyPr/>
          <a:lstStyle/>
          <a:p>
            <a:endParaRPr lang="en-US"/>
          </a:p>
        </p:txBody>
      </p:sp>
      <p:sp>
        <p:nvSpPr>
          <p:cNvPr id="18494" name="Rectangle 62"/>
          <p:cNvSpPr>
            <a:spLocks noChangeArrowheads="1"/>
          </p:cNvSpPr>
          <p:nvPr/>
        </p:nvSpPr>
        <p:spPr bwMode="auto">
          <a:xfrm>
            <a:off x="7177088" y="4237038"/>
            <a:ext cx="390525" cy="152400"/>
          </a:xfrm>
          <a:prstGeom prst="rect">
            <a:avLst/>
          </a:prstGeom>
          <a:noFill/>
          <a:ln w="9525">
            <a:noFill/>
            <a:miter lim="800000"/>
            <a:headEnd/>
            <a:tailEnd/>
          </a:ln>
        </p:spPr>
        <p:txBody>
          <a:bodyPr wrap="none" lIns="0" tIns="0" rIns="0" bIns="0">
            <a:spAutoFit/>
          </a:bodyPr>
          <a:lstStyle/>
          <a:p>
            <a:pPr algn="l"/>
            <a:r>
              <a:rPr lang="en-US" sz="1000" b="1">
                <a:solidFill>
                  <a:schemeClr val="folHlink"/>
                </a:solidFill>
              </a:rPr>
              <a:t>* XML</a:t>
            </a:r>
            <a:endParaRPr lang="en-US" sz="2400" b="1">
              <a:solidFill>
                <a:schemeClr val="folHlink"/>
              </a:solidFill>
              <a:latin typeface="Times New Roman" pitchFamily="18" charset="0"/>
            </a:endParaRPr>
          </a:p>
        </p:txBody>
      </p:sp>
      <p:sp>
        <p:nvSpPr>
          <p:cNvPr id="18495" name="Rectangle 63"/>
          <p:cNvSpPr>
            <a:spLocks noChangeArrowheads="1"/>
          </p:cNvSpPr>
          <p:nvPr/>
        </p:nvSpPr>
        <p:spPr bwMode="auto">
          <a:xfrm>
            <a:off x="6176963" y="2690813"/>
            <a:ext cx="1174750" cy="342900"/>
          </a:xfrm>
          <a:prstGeom prst="rect">
            <a:avLst/>
          </a:prstGeom>
          <a:noFill/>
          <a:ln w="9525">
            <a:noFill/>
            <a:miter lim="800000"/>
            <a:headEnd/>
            <a:tailEnd/>
          </a:ln>
        </p:spPr>
        <p:txBody>
          <a:bodyPr/>
          <a:lstStyle/>
          <a:p>
            <a:endParaRPr lang="en-US"/>
          </a:p>
        </p:txBody>
      </p:sp>
      <p:sp>
        <p:nvSpPr>
          <p:cNvPr id="18496" name="Rectangle 64"/>
          <p:cNvSpPr>
            <a:spLocks noChangeArrowheads="1"/>
          </p:cNvSpPr>
          <p:nvPr/>
        </p:nvSpPr>
        <p:spPr bwMode="auto">
          <a:xfrm>
            <a:off x="6292850" y="2752725"/>
            <a:ext cx="117475" cy="152400"/>
          </a:xfrm>
          <a:prstGeom prst="rect">
            <a:avLst/>
          </a:prstGeom>
          <a:noFill/>
          <a:ln w="9525">
            <a:noFill/>
            <a:miter lim="800000"/>
            <a:headEnd/>
            <a:tailEnd/>
          </a:ln>
        </p:spPr>
        <p:txBody>
          <a:bodyPr wrap="none" lIns="0" tIns="0" rIns="0" bIns="0">
            <a:spAutoFit/>
          </a:bodyPr>
          <a:lstStyle/>
          <a:p>
            <a:pPr algn="l"/>
            <a:r>
              <a:rPr lang="en-US" sz="1000" b="1">
                <a:solidFill>
                  <a:schemeClr val="hlink"/>
                </a:solidFill>
              </a:rPr>
              <a:t>* </a:t>
            </a:r>
            <a:endParaRPr lang="en-US" sz="2400" b="1">
              <a:solidFill>
                <a:schemeClr val="hlink"/>
              </a:solidFill>
              <a:latin typeface="Times New Roman" pitchFamily="18" charset="0"/>
            </a:endParaRPr>
          </a:p>
        </p:txBody>
      </p:sp>
      <p:sp>
        <p:nvSpPr>
          <p:cNvPr id="18497" name="Rectangle 65"/>
          <p:cNvSpPr>
            <a:spLocks noChangeArrowheads="1"/>
          </p:cNvSpPr>
          <p:nvPr/>
        </p:nvSpPr>
        <p:spPr bwMode="auto">
          <a:xfrm>
            <a:off x="6432550" y="2752725"/>
            <a:ext cx="722313" cy="152400"/>
          </a:xfrm>
          <a:prstGeom prst="rect">
            <a:avLst/>
          </a:prstGeom>
          <a:noFill/>
          <a:ln w="9525">
            <a:noFill/>
            <a:miter lim="800000"/>
            <a:headEnd/>
            <a:tailEnd/>
          </a:ln>
        </p:spPr>
        <p:txBody>
          <a:bodyPr wrap="none" lIns="0" tIns="0" rIns="0" bIns="0">
            <a:spAutoFit/>
          </a:bodyPr>
          <a:lstStyle/>
          <a:p>
            <a:pPr algn="l"/>
            <a:r>
              <a:rPr lang="en-US" sz="1000" b="1">
                <a:solidFill>
                  <a:schemeClr val="hlink"/>
                </a:solidFill>
              </a:rPr>
              <a:t>PC Clusters</a:t>
            </a:r>
            <a:endParaRPr lang="en-US" sz="2400" b="1">
              <a:solidFill>
                <a:schemeClr val="hlink"/>
              </a:solidFill>
              <a:latin typeface="Times New Roman" pitchFamily="18" charset="0"/>
            </a:endParaRPr>
          </a:p>
        </p:txBody>
      </p:sp>
      <p:sp>
        <p:nvSpPr>
          <p:cNvPr id="18498" name="Rectangle 66"/>
          <p:cNvSpPr>
            <a:spLocks noChangeArrowheads="1"/>
          </p:cNvSpPr>
          <p:nvPr/>
        </p:nvSpPr>
        <p:spPr bwMode="auto">
          <a:xfrm>
            <a:off x="3683000" y="2887663"/>
            <a:ext cx="80963" cy="152400"/>
          </a:xfrm>
          <a:prstGeom prst="rect">
            <a:avLst/>
          </a:prstGeom>
          <a:noFill/>
          <a:ln w="9525">
            <a:noFill/>
            <a:miter lim="800000"/>
            <a:headEnd/>
            <a:tailEnd/>
          </a:ln>
        </p:spPr>
        <p:txBody>
          <a:bodyPr wrap="none" lIns="0" tIns="0" rIns="0" bIns="0">
            <a:spAutoFit/>
          </a:bodyPr>
          <a:lstStyle/>
          <a:p>
            <a:pPr algn="l"/>
            <a:r>
              <a:rPr lang="en-US" sz="1000" b="1">
                <a:solidFill>
                  <a:schemeClr val="hlink"/>
                </a:solidFill>
              </a:rPr>
              <a:t>*</a:t>
            </a:r>
            <a:endParaRPr lang="en-US" sz="2400" b="1">
              <a:solidFill>
                <a:schemeClr val="hlink"/>
              </a:solidFill>
              <a:latin typeface="Times New Roman" pitchFamily="18" charset="0"/>
            </a:endParaRPr>
          </a:p>
        </p:txBody>
      </p:sp>
      <p:sp>
        <p:nvSpPr>
          <p:cNvPr id="18499" name="Rectangle 67"/>
          <p:cNvSpPr>
            <a:spLocks noChangeArrowheads="1"/>
          </p:cNvSpPr>
          <p:nvPr/>
        </p:nvSpPr>
        <p:spPr bwMode="auto">
          <a:xfrm>
            <a:off x="3822700" y="2887663"/>
            <a:ext cx="354013" cy="152400"/>
          </a:xfrm>
          <a:prstGeom prst="rect">
            <a:avLst/>
          </a:prstGeom>
          <a:noFill/>
          <a:ln w="9525">
            <a:noFill/>
            <a:miter lim="800000"/>
            <a:headEnd/>
            <a:tailEnd/>
          </a:ln>
        </p:spPr>
        <p:txBody>
          <a:bodyPr wrap="none" lIns="0" tIns="0" rIns="0" bIns="0">
            <a:spAutoFit/>
          </a:bodyPr>
          <a:lstStyle/>
          <a:p>
            <a:pPr algn="l"/>
            <a:r>
              <a:rPr lang="en-US" sz="1000" b="1">
                <a:solidFill>
                  <a:schemeClr val="hlink"/>
                </a:solidFill>
              </a:rPr>
              <a:t>Crays</a:t>
            </a:r>
            <a:endParaRPr lang="en-US" sz="2400" b="1">
              <a:solidFill>
                <a:schemeClr val="hlink"/>
              </a:solidFill>
              <a:latin typeface="Times New Roman" pitchFamily="18" charset="0"/>
            </a:endParaRPr>
          </a:p>
        </p:txBody>
      </p:sp>
      <p:sp>
        <p:nvSpPr>
          <p:cNvPr id="18500" name="Rectangle 68"/>
          <p:cNvSpPr>
            <a:spLocks noChangeArrowheads="1"/>
          </p:cNvSpPr>
          <p:nvPr/>
        </p:nvSpPr>
        <p:spPr bwMode="auto">
          <a:xfrm>
            <a:off x="4548188" y="2847975"/>
            <a:ext cx="749300" cy="342900"/>
          </a:xfrm>
          <a:prstGeom prst="rect">
            <a:avLst/>
          </a:prstGeom>
          <a:noFill/>
          <a:ln w="9525">
            <a:noFill/>
            <a:miter lim="800000"/>
            <a:headEnd/>
            <a:tailEnd/>
          </a:ln>
        </p:spPr>
        <p:txBody>
          <a:bodyPr/>
          <a:lstStyle/>
          <a:p>
            <a:endParaRPr lang="en-US"/>
          </a:p>
        </p:txBody>
      </p:sp>
      <p:sp>
        <p:nvSpPr>
          <p:cNvPr id="18501" name="Rectangle 69"/>
          <p:cNvSpPr>
            <a:spLocks noChangeArrowheads="1"/>
          </p:cNvSpPr>
          <p:nvPr/>
        </p:nvSpPr>
        <p:spPr bwMode="auto">
          <a:xfrm>
            <a:off x="4665663" y="2909888"/>
            <a:ext cx="80962" cy="152400"/>
          </a:xfrm>
          <a:prstGeom prst="rect">
            <a:avLst/>
          </a:prstGeom>
          <a:noFill/>
          <a:ln w="9525">
            <a:noFill/>
            <a:miter lim="800000"/>
            <a:headEnd/>
            <a:tailEnd/>
          </a:ln>
        </p:spPr>
        <p:txBody>
          <a:bodyPr wrap="none" lIns="0" tIns="0" rIns="0" bIns="0">
            <a:spAutoFit/>
          </a:bodyPr>
          <a:lstStyle/>
          <a:p>
            <a:pPr algn="l"/>
            <a:r>
              <a:rPr lang="en-US" sz="1000" b="1">
                <a:solidFill>
                  <a:schemeClr val="hlink"/>
                </a:solidFill>
              </a:rPr>
              <a:t>*</a:t>
            </a:r>
            <a:endParaRPr lang="en-US" sz="2400" b="1">
              <a:solidFill>
                <a:schemeClr val="hlink"/>
              </a:solidFill>
              <a:latin typeface="Times New Roman" pitchFamily="18" charset="0"/>
            </a:endParaRPr>
          </a:p>
        </p:txBody>
      </p:sp>
      <p:sp>
        <p:nvSpPr>
          <p:cNvPr id="18502" name="Rectangle 70"/>
          <p:cNvSpPr>
            <a:spLocks noChangeArrowheads="1"/>
          </p:cNvSpPr>
          <p:nvPr/>
        </p:nvSpPr>
        <p:spPr bwMode="auto">
          <a:xfrm>
            <a:off x="4803775" y="2909888"/>
            <a:ext cx="346075" cy="152400"/>
          </a:xfrm>
          <a:prstGeom prst="rect">
            <a:avLst/>
          </a:prstGeom>
          <a:noFill/>
          <a:ln w="9525">
            <a:noFill/>
            <a:miter lim="800000"/>
            <a:headEnd/>
            <a:tailEnd/>
          </a:ln>
        </p:spPr>
        <p:txBody>
          <a:bodyPr wrap="none" lIns="0" tIns="0" rIns="0" bIns="0">
            <a:spAutoFit/>
          </a:bodyPr>
          <a:lstStyle/>
          <a:p>
            <a:pPr algn="l"/>
            <a:r>
              <a:rPr lang="en-US" sz="1000" b="1">
                <a:solidFill>
                  <a:schemeClr val="hlink"/>
                </a:solidFill>
              </a:rPr>
              <a:t>MPPs</a:t>
            </a:r>
            <a:endParaRPr lang="en-US" sz="2400" b="1">
              <a:solidFill>
                <a:schemeClr val="hlink"/>
              </a:solidFill>
              <a:latin typeface="Times New Roman" pitchFamily="18" charset="0"/>
            </a:endParaRPr>
          </a:p>
        </p:txBody>
      </p:sp>
      <p:sp>
        <p:nvSpPr>
          <p:cNvPr id="18503" name="Rectangle 71"/>
          <p:cNvSpPr>
            <a:spLocks noChangeArrowheads="1"/>
          </p:cNvSpPr>
          <p:nvPr/>
        </p:nvSpPr>
        <p:spPr bwMode="auto">
          <a:xfrm>
            <a:off x="460375" y="2401888"/>
            <a:ext cx="1195388" cy="342900"/>
          </a:xfrm>
          <a:prstGeom prst="rect">
            <a:avLst/>
          </a:prstGeom>
          <a:noFill/>
          <a:ln w="9525">
            <a:noFill/>
            <a:miter lim="800000"/>
            <a:headEnd/>
            <a:tailEnd/>
          </a:ln>
        </p:spPr>
        <p:txBody>
          <a:bodyPr/>
          <a:lstStyle/>
          <a:p>
            <a:endParaRPr lang="en-US"/>
          </a:p>
        </p:txBody>
      </p:sp>
      <p:sp>
        <p:nvSpPr>
          <p:cNvPr id="18504" name="Rectangle 72"/>
          <p:cNvSpPr>
            <a:spLocks noChangeArrowheads="1"/>
          </p:cNvSpPr>
          <p:nvPr/>
        </p:nvSpPr>
        <p:spPr bwMode="auto">
          <a:xfrm>
            <a:off x="576263" y="2463800"/>
            <a:ext cx="117475" cy="152400"/>
          </a:xfrm>
          <a:prstGeom prst="rect">
            <a:avLst/>
          </a:prstGeom>
          <a:noFill/>
          <a:ln w="9525">
            <a:noFill/>
            <a:miter lim="800000"/>
            <a:headEnd/>
            <a:tailEnd/>
          </a:ln>
        </p:spPr>
        <p:txBody>
          <a:bodyPr wrap="none" lIns="0" tIns="0" rIns="0" bIns="0">
            <a:spAutoFit/>
          </a:bodyPr>
          <a:lstStyle/>
          <a:p>
            <a:pPr algn="l"/>
            <a:r>
              <a:rPr lang="en-US" sz="1000" b="1">
                <a:solidFill>
                  <a:schemeClr val="hlink"/>
                </a:solidFill>
              </a:rPr>
              <a:t>* </a:t>
            </a:r>
            <a:endParaRPr lang="en-US" sz="2400" b="1">
              <a:solidFill>
                <a:schemeClr val="hlink"/>
              </a:solidFill>
              <a:latin typeface="Times New Roman" pitchFamily="18" charset="0"/>
            </a:endParaRPr>
          </a:p>
        </p:txBody>
      </p:sp>
      <p:sp>
        <p:nvSpPr>
          <p:cNvPr id="18505" name="Rectangle 73"/>
          <p:cNvSpPr>
            <a:spLocks noChangeArrowheads="1"/>
          </p:cNvSpPr>
          <p:nvPr/>
        </p:nvSpPr>
        <p:spPr bwMode="auto">
          <a:xfrm>
            <a:off x="715963" y="2463800"/>
            <a:ext cx="750887" cy="152400"/>
          </a:xfrm>
          <a:prstGeom prst="rect">
            <a:avLst/>
          </a:prstGeom>
          <a:noFill/>
          <a:ln w="9525">
            <a:noFill/>
            <a:miter lim="800000"/>
            <a:headEnd/>
            <a:tailEnd/>
          </a:ln>
        </p:spPr>
        <p:txBody>
          <a:bodyPr wrap="none" lIns="0" tIns="0" rIns="0" bIns="0">
            <a:spAutoFit/>
          </a:bodyPr>
          <a:lstStyle/>
          <a:p>
            <a:pPr algn="l"/>
            <a:r>
              <a:rPr lang="en-US" sz="1000" b="1">
                <a:solidFill>
                  <a:schemeClr val="hlink"/>
                </a:solidFill>
              </a:rPr>
              <a:t>Mainframes</a:t>
            </a:r>
            <a:endParaRPr lang="en-US" sz="2400" b="1">
              <a:solidFill>
                <a:schemeClr val="hlink"/>
              </a:solidFill>
              <a:latin typeface="Times New Roman" pitchFamily="18" charset="0"/>
            </a:endParaRPr>
          </a:p>
        </p:txBody>
      </p:sp>
      <p:sp>
        <p:nvSpPr>
          <p:cNvPr id="18506" name="Rectangle 74"/>
          <p:cNvSpPr>
            <a:spLocks noChangeArrowheads="1"/>
          </p:cNvSpPr>
          <p:nvPr/>
        </p:nvSpPr>
        <p:spPr bwMode="auto">
          <a:xfrm>
            <a:off x="715963" y="2657475"/>
            <a:ext cx="822325" cy="11113"/>
          </a:xfrm>
          <a:prstGeom prst="rect">
            <a:avLst/>
          </a:prstGeom>
          <a:solidFill>
            <a:srgbClr val="000000"/>
          </a:solidFill>
          <a:ln w="9525">
            <a:noFill/>
            <a:miter lim="800000"/>
            <a:headEnd/>
            <a:tailEnd/>
          </a:ln>
        </p:spPr>
        <p:txBody>
          <a:bodyPr/>
          <a:lstStyle/>
          <a:p>
            <a:endParaRPr lang="en-US"/>
          </a:p>
        </p:txBody>
      </p:sp>
      <p:sp>
        <p:nvSpPr>
          <p:cNvPr id="18507" name="Rectangle 75"/>
          <p:cNvSpPr>
            <a:spLocks noChangeArrowheads="1"/>
          </p:cNvSpPr>
          <p:nvPr/>
        </p:nvSpPr>
        <p:spPr bwMode="auto">
          <a:xfrm>
            <a:off x="5313363" y="3879850"/>
            <a:ext cx="782637" cy="341313"/>
          </a:xfrm>
          <a:prstGeom prst="rect">
            <a:avLst/>
          </a:prstGeom>
          <a:noFill/>
          <a:ln w="9525">
            <a:noFill/>
            <a:miter lim="800000"/>
            <a:headEnd/>
            <a:tailEnd/>
          </a:ln>
        </p:spPr>
        <p:txBody>
          <a:bodyPr/>
          <a:lstStyle/>
          <a:p>
            <a:endParaRPr lang="en-US"/>
          </a:p>
        </p:txBody>
      </p:sp>
      <p:sp>
        <p:nvSpPr>
          <p:cNvPr id="18508" name="Rectangle 76"/>
          <p:cNvSpPr>
            <a:spLocks noChangeArrowheads="1"/>
          </p:cNvSpPr>
          <p:nvPr/>
        </p:nvSpPr>
        <p:spPr bwMode="auto">
          <a:xfrm>
            <a:off x="5429250" y="3940175"/>
            <a:ext cx="477838" cy="152400"/>
          </a:xfrm>
          <a:prstGeom prst="rect">
            <a:avLst/>
          </a:prstGeom>
          <a:noFill/>
          <a:ln w="9525">
            <a:noFill/>
            <a:miter lim="800000"/>
            <a:headEnd/>
            <a:tailEnd/>
          </a:ln>
        </p:spPr>
        <p:txBody>
          <a:bodyPr wrap="none" lIns="0" tIns="0" rIns="0" bIns="0">
            <a:spAutoFit/>
          </a:bodyPr>
          <a:lstStyle/>
          <a:p>
            <a:pPr algn="l"/>
            <a:r>
              <a:rPr lang="en-US" sz="1000" b="1">
                <a:solidFill>
                  <a:schemeClr val="folHlink"/>
                </a:solidFill>
              </a:rPr>
              <a:t>* HTML</a:t>
            </a:r>
            <a:endParaRPr lang="en-US" sz="2400" b="1">
              <a:solidFill>
                <a:schemeClr val="folHlink"/>
              </a:solidFill>
              <a:latin typeface="Times New Roman" pitchFamily="18" charset="0"/>
            </a:endParaRPr>
          </a:p>
        </p:txBody>
      </p:sp>
      <p:sp>
        <p:nvSpPr>
          <p:cNvPr id="18509" name="Rectangle 77"/>
          <p:cNvSpPr>
            <a:spLocks noChangeArrowheads="1"/>
          </p:cNvSpPr>
          <p:nvPr/>
        </p:nvSpPr>
        <p:spPr bwMode="auto">
          <a:xfrm>
            <a:off x="6261100" y="3644900"/>
            <a:ext cx="704850" cy="342900"/>
          </a:xfrm>
          <a:prstGeom prst="rect">
            <a:avLst/>
          </a:prstGeom>
          <a:noFill/>
          <a:ln w="9525">
            <a:noFill/>
            <a:miter lim="800000"/>
            <a:headEnd/>
            <a:tailEnd/>
          </a:ln>
        </p:spPr>
        <p:txBody>
          <a:bodyPr/>
          <a:lstStyle/>
          <a:p>
            <a:endParaRPr lang="en-US"/>
          </a:p>
        </p:txBody>
      </p:sp>
      <p:sp>
        <p:nvSpPr>
          <p:cNvPr id="18510" name="Rectangle 78"/>
          <p:cNvSpPr>
            <a:spLocks noChangeArrowheads="1"/>
          </p:cNvSpPr>
          <p:nvPr/>
        </p:nvSpPr>
        <p:spPr bwMode="auto">
          <a:xfrm>
            <a:off x="6376988" y="3706813"/>
            <a:ext cx="412750" cy="152400"/>
          </a:xfrm>
          <a:prstGeom prst="rect">
            <a:avLst/>
          </a:prstGeom>
          <a:noFill/>
          <a:ln w="9525">
            <a:noFill/>
            <a:miter lim="800000"/>
            <a:headEnd/>
            <a:tailEnd/>
          </a:ln>
        </p:spPr>
        <p:txBody>
          <a:bodyPr wrap="none" lIns="0" tIns="0" rIns="0" bIns="0">
            <a:spAutoFit/>
          </a:bodyPr>
          <a:lstStyle/>
          <a:p>
            <a:pPr algn="l"/>
            <a:r>
              <a:rPr lang="en-US" sz="1000" b="1">
                <a:solidFill>
                  <a:schemeClr val="folHlink"/>
                </a:solidFill>
              </a:rPr>
              <a:t>* W3C</a:t>
            </a:r>
            <a:endParaRPr lang="en-US" sz="2400" b="1">
              <a:solidFill>
                <a:schemeClr val="folHlink"/>
              </a:solidFill>
              <a:latin typeface="Times New Roman" pitchFamily="18" charset="0"/>
            </a:endParaRPr>
          </a:p>
        </p:txBody>
      </p:sp>
      <p:sp>
        <p:nvSpPr>
          <p:cNvPr id="18511" name="Rectangle 79"/>
          <p:cNvSpPr>
            <a:spLocks noChangeArrowheads="1"/>
          </p:cNvSpPr>
          <p:nvPr/>
        </p:nvSpPr>
        <p:spPr bwMode="auto">
          <a:xfrm>
            <a:off x="6778625" y="2184400"/>
            <a:ext cx="639763" cy="341313"/>
          </a:xfrm>
          <a:prstGeom prst="rect">
            <a:avLst/>
          </a:prstGeom>
          <a:noFill/>
          <a:ln w="9525">
            <a:noFill/>
            <a:miter lim="800000"/>
            <a:headEnd/>
            <a:tailEnd/>
          </a:ln>
        </p:spPr>
        <p:txBody>
          <a:bodyPr/>
          <a:lstStyle/>
          <a:p>
            <a:endParaRPr lang="en-US"/>
          </a:p>
        </p:txBody>
      </p:sp>
      <p:sp>
        <p:nvSpPr>
          <p:cNvPr id="18512" name="Rectangle 80"/>
          <p:cNvSpPr>
            <a:spLocks noChangeArrowheads="1"/>
          </p:cNvSpPr>
          <p:nvPr/>
        </p:nvSpPr>
        <p:spPr bwMode="auto">
          <a:xfrm>
            <a:off x="6894513" y="2244725"/>
            <a:ext cx="117475" cy="152400"/>
          </a:xfrm>
          <a:prstGeom prst="rect">
            <a:avLst/>
          </a:prstGeom>
          <a:noFill/>
          <a:ln w="9525">
            <a:noFill/>
            <a:miter lim="800000"/>
            <a:headEnd/>
            <a:tailEnd/>
          </a:ln>
        </p:spPr>
        <p:txBody>
          <a:bodyPr wrap="none" lIns="0" tIns="0" rIns="0" bIns="0">
            <a:spAutoFit/>
          </a:bodyPr>
          <a:lstStyle/>
          <a:p>
            <a:pPr algn="l"/>
            <a:r>
              <a:rPr lang="en-US" sz="1000" b="1">
                <a:solidFill>
                  <a:schemeClr val="hlink"/>
                </a:solidFill>
              </a:rPr>
              <a:t>* </a:t>
            </a:r>
            <a:endParaRPr lang="en-US" sz="2400" b="1">
              <a:solidFill>
                <a:schemeClr val="hlink"/>
              </a:solidFill>
              <a:latin typeface="Times New Roman" pitchFamily="18" charset="0"/>
            </a:endParaRPr>
          </a:p>
        </p:txBody>
      </p:sp>
      <p:sp>
        <p:nvSpPr>
          <p:cNvPr id="18513" name="Rectangle 81"/>
          <p:cNvSpPr>
            <a:spLocks noChangeArrowheads="1"/>
          </p:cNvSpPr>
          <p:nvPr/>
        </p:nvSpPr>
        <p:spPr bwMode="auto">
          <a:xfrm>
            <a:off x="7034213" y="2244725"/>
            <a:ext cx="249237" cy="152400"/>
          </a:xfrm>
          <a:prstGeom prst="rect">
            <a:avLst/>
          </a:prstGeom>
          <a:noFill/>
          <a:ln w="9525">
            <a:noFill/>
            <a:miter lim="800000"/>
            <a:headEnd/>
            <a:tailEnd/>
          </a:ln>
        </p:spPr>
        <p:txBody>
          <a:bodyPr wrap="none" lIns="0" tIns="0" rIns="0" bIns="0">
            <a:spAutoFit/>
          </a:bodyPr>
          <a:lstStyle/>
          <a:p>
            <a:pPr algn="l"/>
            <a:r>
              <a:rPr lang="en-US" sz="1000" b="1">
                <a:solidFill>
                  <a:schemeClr val="hlink"/>
                </a:solidFill>
              </a:rPr>
              <a:t>P2P</a:t>
            </a:r>
            <a:endParaRPr lang="en-US" sz="2400" b="1">
              <a:solidFill>
                <a:schemeClr val="hlink"/>
              </a:solidFill>
              <a:latin typeface="Times New Roman" pitchFamily="18" charset="0"/>
            </a:endParaRPr>
          </a:p>
        </p:txBody>
      </p:sp>
      <p:sp>
        <p:nvSpPr>
          <p:cNvPr id="18514" name="Line 82"/>
          <p:cNvSpPr>
            <a:spLocks noChangeShapeType="1"/>
          </p:cNvSpPr>
          <p:nvPr/>
        </p:nvSpPr>
        <p:spPr bwMode="auto">
          <a:xfrm>
            <a:off x="7035800" y="2444750"/>
            <a:ext cx="261938" cy="1588"/>
          </a:xfrm>
          <a:prstGeom prst="line">
            <a:avLst/>
          </a:prstGeom>
          <a:noFill/>
          <a:ln w="1588">
            <a:solidFill>
              <a:srgbClr val="000000"/>
            </a:solidFill>
            <a:round/>
            <a:headEnd/>
            <a:tailEnd/>
          </a:ln>
        </p:spPr>
        <p:txBody>
          <a:bodyPr/>
          <a:lstStyle/>
          <a:p>
            <a:endParaRPr lang="en-US"/>
          </a:p>
        </p:txBody>
      </p:sp>
      <p:sp>
        <p:nvSpPr>
          <p:cNvPr id="18515" name="Rectangle 83"/>
          <p:cNvSpPr>
            <a:spLocks noChangeArrowheads="1"/>
          </p:cNvSpPr>
          <p:nvPr/>
        </p:nvSpPr>
        <p:spPr bwMode="auto">
          <a:xfrm>
            <a:off x="7034213" y="2439988"/>
            <a:ext cx="266700" cy="11112"/>
          </a:xfrm>
          <a:prstGeom prst="rect">
            <a:avLst/>
          </a:prstGeom>
          <a:solidFill>
            <a:srgbClr val="000000"/>
          </a:solidFill>
          <a:ln w="9525">
            <a:noFill/>
            <a:miter lim="800000"/>
            <a:headEnd/>
            <a:tailEnd/>
          </a:ln>
        </p:spPr>
        <p:txBody>
          <a:bodyPr/>
          <a:lstStyle/>
          <a:p>
            <a:endParaRPr lang="en-US"/>
          </a:p>
        </p:txBody>
      </p:sp>
      <p:sp>
        <p:nvSpPr>
          <p:cNvPr id="18516" name="Rectangle 84"/>
          <p:cNvSpPr>
            <a:spLocks noChangeArrowheads="1"/>
          </p:cNvSpPr>
          <p:nvPr/>
        </p:nvSpPr>
        <p:spPr bwMode="auto">
          <a:xfrm>
            <a:off x="6983413" y="2541588"/>
            <a:ext cx="115887" cy="152400"/>
          </a:xfrm>
          <a:prstGeom prst="rect">
            <a:avLst/>
          </a:prstGeom>
          <a:noFill/>
          <a:ln w="9525">
            <a:noFill/>
            <a:miter lim="800000"/>
            <a:headEnd/>
            <a:tailEnd/>
          </a:ln>
        </p:spPr>
        <p:txBody>
          <a:bodyPr wrap="none" lIns="0" tIns="0" rIns="0" bIns="0">
            <a:spAutoFit/>
          </a:bodyPr>
          <a:lstStyle/>
          <a:p>
            <a:pPr algn="l"/>
            <a:r>
              <a:rPr lang="en-US" sz="1000" b="1">
                <a:solidFill>
                  <a:schemeClr val="hlink"/>
                </a:solidFill>
              </a:rPr>
              <a:t>* </a:t>
            </a:r>
            <a:endParaRPr lang="en-US" sz="2400" b="1">
              <a:solidFill>
                <a:schemeClr val="hlink"/>
              </a:solidFill>
              <a:latin typeface="Times New Roman" pitchFamily="18" charset="0"/>
            </a:endParaRPr>
          </a:p>
        </p:txBody>
      </p:sp>
      <p:sp>
        <p:nvSpPr>
          <p:cNvPr id="18517" name="Rectangle 85"/>
          <p:cNvSpPr>
            <a:spLocks noChangeArrowheads="1"/>
          </p:cNvSpPr>
          <p:nvPr/>
        </p:nvSpPr>
        <p:spPr bwMode="auto">
          <a:xfrm>
            <a:off x="7121525" y="2541588"/>
            <a:ext cx="333375" cy="152400"/>
          </a:xfrm>
          <a:prstGeom prst="rect">
            <a:avLst/>
          </a:prstGeom>
          <a:noFill/>
          <a:ln w="9525">
            <a:noFill/>
            <a:miter lim="800000"/>
            <a:headEnd/>
            <a:tailEnd/>
          </a:ln>
        </p:spPr>
        <p:txBody>
          <a:bodyPr wrap="none" lIns="0" tIns="0" rIns="0" bIns="0">
            <a:spAutoFit/>
          </a:bodyPr>
          <a:lstStyle/>
          <a:p>
            <a:pPr algn="l"/>
            <a:r>
              <a:rPr lang="en-US" sz="1000" b="1">
                <a:solidFill>
                  <a:schemeClr val="hlink"/>
                </a:solidFill>
              </a:rPr>
              <a:t>Grids</a:t>
            </a:r>
            <a:endParaRPr lang="en-US" sz="2400" b="1">
              <a:solidFill>
                <a:schemeClr val="hlink"/>
              </a:solidFill>
              <a:latin typeface="Times New Roman" pitchFamily="18" charset="0"/>
            </a:endParaRPr>
          </a:p>
        </p:txBody>
      </p:sp>
      <p:sp>
        <p:nvSpPr>
          <p:cNvPr id="18518" name="Rectangle 86"/>
          <p:cNvSpPr>
            <a:spLocks noChangeArrowheads="1"/>
          </p:cNvSpPr>
          <p:nvPr/>
        </p:nvSpPr>
        <p:spPr bwMode="auto">
          <a:xfrm>
            <a:off x="7121525" y="2735263"/>
            <a:ext cx="365125" cy="11112"/>
          </a:xfrm>
          <a:prstGeom prst="rect">
            <a:avLst/>
          </a:prstGeom>
          <a:solidFill>
            <a:srgbClr val="000000"/>
          </a:solidFill>
          <a:ln w="9525">
            <a:noFill/>
            <a:miter lim="800000"/>
            <a:headEnd/>
            <a:tailEnd/>
          </a:ln>
        </p:spPr>
        <p:txBody>
          <a:bodyPr/>
          <a:lstStyle/>
          <a:p>
            <a:endParaRPr lang="en-US"/>
          </a:p>
        </p:txBody>
      </p:sp>
      <p:sp>
        <p:nvSpPr>
          <p:cNvPr id="18519" name="Rectangle 87"/>
          <p:cNvSpPr>
            <a:spLocks noChangeArrowheads="1"/>
          </p:cNvSpPr>
          <p:nvPr/>
        </p:nvSpPr>
        <p:spPr bwMode="auto">
          <a:xfrm>
            <a:off x="1281113" y="3016250"/>
            <a:ext cx="115887" cy="152400"/>
          </a:xfrm>
          <a:prstGeom prst="rect">
            <a:avLst/>
          </a:prstGeom>
          <a:noFill/>
          <a:ln w="9525">
            <a:noFill/>
            <a:miter lim="800000"/>
            <a:headEnd/>
            <a:tailEnd/>
          </a:ln>
        </p:spPr>
        <p:txBody>
          <a:bodyPr wrap="none" lIns="0" tIns="0" rIns="0" bIns="0">
            <a:spAutoFit/>
          </a:bodyPr>
          <a:lstStyle/>
          <a:p>
            <a:pPr algn="l"/>
            <a:r>
              <a:rPr lang="en-US" sz="1000" b="1">
                <a:solidFill>
                  <a:schemeClr val="hlink"/>
                </a:solidFill>
              </a:rPr>
              <a:t>* </a:t>
            </a:r>
            <a:endParaRPr lang="en-US" sz="2400" b="1">
              <a:solidFill>
                <a:schemeClr val="hlink"/>
              </a:solidFill>
              <a:latin typeface="Times New Roman" pitchFamily="18" charset="0"/>
            </a:endParaRPr>
          </a:p>
        </p:txBody>
      </p:sp>
      <p:sp>
        <p:nvSpPr>
          <p:cNvPr id="18520" name="Rectangle 88"/>
          <p:cNvSpPr>
            <a:spLocks noChangeArrowheads="1"/>
          </p:cNvSpPr>
          <p:nvPr/>
        </p:nvSpPr>
        <p:spPr bwMode="auto">
          <a:xfrm>
            <a:off x="1419225" y="3016250"/>
            <a:ext cx="1230313" cy="152400"/>
          </a:xfrm>
          <a:prstGeom prst="rect">
            <a:avLst/>
          </a:prstGeom>
          <a:noFill/>
          <a:ln w="9525">
            <a:noFill/>
            <a:miter lim="800000"/>
            <a:headEnd/>
            <a:tailEnd/>
          </a:ln>
        </p:spPr>
        <p:txBody>
          <a:bodyPr wrap="none" lIns="0" tIns="0" rIns="0" bIns="0">
            <a:spAutoFit/>
          </a:bodyPr>
          <a:lstStyle/>
          <a:p>
            <a:pPr algn="l"/>
            <a:r>
              <a:rPr lang="en-US" sz="1000" b="1">
                <a:solidFill>
                  <a:schemeClr val="hlink"/>
                </a:solidFill>
              </a:rPr>
              <a:t>XEROX PARC worm</a:t>
            </a:r>
            <a:endParaRPr lang="en-US" sz="2400" b="1">
              <a:solidFill>
                <a:schemeClr val="hlink"/>
              </a:solidFill>
              <a:latin typeface="Times New Roman" pitchFamily="18" charset="0"/>
            </a:endParaRPr>
          </a:p>
        </p:txBody>
      </p:sp>
      <p:sp>
        <p:nvSpPr>
          <p:cNvPr id="18521" name="Rectangle 89"/>
          <p:cNvSpPr>
            <a:spLocks noChangeArrowheads="1"/>
          </p:cNvSpPr>
          <p:nvPr/>
        </p:nvSpPr>
        <p:spPr bwMode="auto">
          <a:xfrm>
            <a:off x="1371600" y="3200400"/>
            <a:ext cx="1374775" cy="11113"/>
          </a:xfrm>
          <a:prstGeom prst="rect">
            <a:avLst/>
          </a:prstGeom>
          <a:solidFill>
            <a:srgbClr val="000000"/>
          </a:solidFill>
          <a:ln w="9525">
            <a:noFill/>
            <a:miter lim="800000"/>
            <a:headEnd/>
            <a:tailEnd/>
          </a:ln>
        </p:spPr>
        <p:txBody>
          <a:bodyPr/>
          <a:lstStyle/>
          <a:p>
            <a:endParaRPr lang="en-US"/>
          </a:p>
        </p:txBody>
      </p:sp>
      <p:sp>
        <p:nvSpPr>
          <p:cNvPr id="18522" name="Rectangle 90"/>
          <p:cNvSpPr>
            <a:spLocks noChangeArrowheads="1"/>
          </p:cNvSpPr>
          <p:nvPr/>
        </p:nvSpPr>
        <p:spPr bwMode="auto">
          <a:xfrm rot="-5400000">
            <a:off x="-73819" y="2561432"/>
            <a:ext cx="808037" cy="152400"/>
          </a:xfrm>
          <a:prstGeom prst="rect">
            <a:avLst/>
          </a:prstGeom>
          <a:noFill/>
          <a:ln w="9525">
            <a:noFill/>
            <a:miter lim="800000"/>
            <a:headEnd/>
            <a:tailEnd/>
          </a:ln>
        </p:spPr>
        <p:txBody>
          <a:bodyPr wrap="none" lIns="0" tIns="0" rIns="0" bIns="0">
            <a:spAutoFit/>
          </a:bodyPr>
          <a:lstStyle/>
          <a:p>
            <a:pPr algn="l"/>
            <a:r>
              <a:rPr lang="en-US" sz="1000" b="1">
                <a:solidFill>
                  <a:schemeClr val="hlink"/>
                </a:solidFill>
              </a:rPr>
              <a:t>COMPUTING</a:t>
            </a:r>
            <a:endParaRPr lang="en-US" sz="2400" b="1">
              <a:solidFill>
                <a:schemeClr val="hlink"/>
              </a:solidFill>
              <a:latin typeface="Times New Roman" pitchFamily="18" charset="0"/>
            </a:endParaRPr>
          </a:p>
        </p:txBody>
      </p:sp>
      <p:sp>
        <p:nvSpPr>
          <p:cNvPr id="18523" name="Line 91"/>
          <p:cNvSpPr>
            <a:spLocks noChangeShapeType="1"/>
          </p:cNvSpPr>
          <p:nvPr/>
        </p:nvSpPr>
        <p:spPr bwMode="auto">
          <a:xfrm flipV="1">
            <a:off x="439738" y="2062163"/>
            <a:ext cx="1587" cy="979487"/>
          </a:xfrm>
          <a:prstGeom prst="line">
            <a:avLst/>
          </a:prstGeom>
          <a:noFill/>
          <a:ln w="1588">
            <a:solidFill>
              <a:srgbClr val="000000"/>
            </a:solidFill>
            <a:round/>
            <a:headEnd/>
            <a:tailEnd/>
          </a:ln>
        </p:spPr>
        <p:txBody>
          <a:bodyPr/>
          <a:lstStyle/>
          <a:p>
            <a:endParaRPr lang="en-US"/>
          </a:p>
        </p:txBody>
      </p:sp>
      <p:sp>
        <p:nvSpPr>
          <p:cNvPr id="18524" name="Rectangle 92"/>
          <p:cNvSpPr>
            <a:spLocks noChangeArrowheads="1"/>
          </p:cNvSpPr>
          <p:nvPr/>
        </p:nvSpPr>
        <p:spPr bwMode="auto">
          <a:xfrm>
            <a:off x="436563" y="2060575"/>
            <a:ext cx="9525" cy="985838"/>
          </a:xfrm>
          <a:prstGeom prst="rect">
            <a:avLst/>
          </a:prstGeom>
          <a:solidFill>
            <a:srgbClr val="000000"/>
          </a:solidFill>
          <a:ln w="9525">
            <a:noFill/>
            <a:miter lim="800000"/>
            <a:headEnd/>
            <a:tailEnd/>
          </a:ln>
        </p:spPr>
        <p:txBody>
          <a:bodyPr/>
          <a:lstStyle/>
          <a:p>
            <a:endParaRPr lang="en-US"/>
          </a:p>
        </p:txBody>
      </p:sp>
      <p:sp>
        <p:nvSpPr>
          <p:cNvPr id="18525" name="Rectangle 93"/>
          <p:cNvSpPr>
            <a:spLocks noChangeArrowheads="1"/>
          </p:cNvSpPr>
          <p:nvPr/>
        </p:nvSpPr>
        <p:spPr bwMode="auto">
          <a:xfrm rot="-5400000">
            <a:off x="-192881" y="3912394"/>
            <a:ext cx="995362" cy="152400"/>
          </a:xfrm>
          <a:prstGeom prst="rect">
            <a:avLst/>
          </a:prstGeom>
          <a:noFill/>
          <a:ln w="9525">
            <a:noFill/>
            <a:miter lim="800000"/>
            <a:headEnd/>
            <a:tailEnd/>
          </a:ln>
        </p:spPr>
        <p:txBody>
          <a:bodyPr wrap="none" lIns="0" tIns="0" rIns="0" bIns="0">
            <a:spAutoFit/>
          </a:bodyPr>
          <a:lstStyle/>
          <a:p>
            <a:pPr algn="l"/>
            <a:r>
              <a:rPr lang="en-US" sz="1000" b="1">
                <a:solidFill>
                  <a:schemeClr val="folHlink"/>
                </a:solidFill>
              </a:rPr>
              <a:t>Communication</a:t>
            </a:r>
            <a:endParaRPr lang="en-US" sz="2400" b="1">
              <a:solidFill>
                <a:schemeClr val="folHlink"/>
              </a:solidFill>
              <a:latin typeface="Times New Roman" pitchFamily="18" charset="0"/>
            </a:endParaRPr>
          </a:p>
        </p:txBody>
      </p:sp>
      <p:sp>
        <p:nvSpPr>
          <p:cNvPr id="18526" name="Rectangle 94"/>
          <p:cNvSpPr>
            <a:spLocks noChangeArrowheads="1"/>
          </p:cNvSpPr>
          <p:nvPr/>
        </p:nvSpPr>
        <p:spPr bwMode="auto">
          <a:xfrm>
            <a:off x="7186613" y="3879850"/>
            <a:ext cx="1323975" cy="341313"/>
          </a:xfrm>
          <a:prstGeom prst="rect">
            <a:avLst/>
          </a:prstGeom>
          <a:noFill/>
          <a:ln w="9525">
            <a:noFill/>
            <a:miter lim="800000"/>
            <a:headEnd/>
            <a:tailEnd/>
          </a:ln>
        </p:spPr>
        <p:txBody>
          <a:bodyPr/>
          <a:lstStyle/>
          <a:p>
            <a:endParaRPr lang="en-US"/>
          </a:p>
        </p:txBody>
      </p:sp>
      <p:sp>
        <p:nvSpPr>
          <p:cNvPr id="18527" name="Rectangle 95"/>
          <p:cNvSpPr>
            <a:spLocks noChangeArrowheads="1"/>
          </p:cNvSpPr>
          <p:nvPr/>
        </p:nvSpPr>
        <p:spPr bwMode="auto">
          <a:xfrm>
            <a:off x="7304088" y="3940175"/>
            <a:ext cx="973137" cy="152400"/>
          </a:xfrm>
          <a:prstGeom prst="rect">
            <a:avLst/>
          </a:prstGeom>
          <a:noFill/>
          <a:ln w="9525">
            <a:noFill/>
            <a:miter lim="800000"/>
            <a:headEnd/>
            <a:tailEnd/>
          </a:ln>
        </p:spPr>
        <p:txBody>
          <a:bodyPr wrap="none" lIns="0" tIns="0" rIns="0" bIns="0">
            <a:spAutoFit/>
          </a:bodyPr>
          <a:lstStyle/>
          <a:p>
            <a:pPr algn="l"/>
            <a:r>
              <a:rPr lang="en-US" sz="1000" b="1">
                <a:solidFill>
                  <a:schemeClr val="folHlink"/>
                </a:solidFill>
              </a:rPr>
              <a:t>* Web Services</a:t>
            </a:r>
            <a:endParaRPr lang="en-US" sz="2400" b="1">
              <a:solidFill>
                <a:schemeClr val="folHlink"/>
              </a:solidFill>
              <a:latin typeface="Times New Roman" pitchFamily="18" charset="0"/>
            </a:endParaRPr>
          </a:p>
        </p:txBody>
      </p:sp>
      <p:sp>
        <p:nvSpPr>
          <p:cNvPr id="18528" name="Line 96"/>
          <p:cNvSpPr>
            <a:spLocks noChangeShapeType="1"/>
          </p:cNvSpPr>
          <p:nvPr/>
        </p:nvSpPr>
        <p:spPr bwMode="auto">
          <a:xfrm flipV="1">
            <a:off x="493713" y="4724400"/>
            <a:ext cx="8497887" cy="3175"/>
          </a:xfrm>
          <a:prstGeom prst="line">
            <a:avLst/>
          </a:prstGeom>
          <a:noFill/>
          <a:ln w="9525">
            <a:solidFill>
              <a:schemeClr val="tx1"/>
            </a:solidFill>
            <a:round/>
            <a:headEnd/>
            <a:tailEnd/>
          </a:ln>
        </p:spPr>
        <p:txBody>
          <a:bodyPr/>
          <a:lstStyle/>
          <a:p>
            <a:endParaRPr lang="en-US"/>
          </a:p>
        </p:txBody>
      </p:sp>
      <p:sp>
        <p:nvSpPr>
          <p:cNvPr id="18529" name="Rectangle 97"/>
          <p:cNvSpPr>
            <a:spLocks noChangeArrowheads="1"/>
          </p:cNvSpPr>
          <p:nvPr/>
        </p:nvSpPr>
        <p:spPr bwMode="auto">
          <a:xfrm>
            <a:off x="1504950" y="2395538"/>
            <a:ext cx="1406525" cy="342900"/>
          </a:xfrm>
          <a:prstGeom prst="rect">
            <a:avLst/>
          </a:prstGeom>
          <a:noFill/>
          <a:ln w="9525">
            <a:noFill/>
            <a:miter lim="800000"/>
            <a:headEnd/>
            <a:tailEnd/>
          </a:ln>
        </p:spPr>
        <p:txBody>
          <a:bodyPr/>
          <a:lstStyle/>
          <a:p>
            <a:endParaRPr lang="en-US"/>
          </a:p>
        </p:txBody>
      </p:sp>
      <p:sp>
        <p:nvSpPr>
          <p:cNvPr id="18530" name="Rectangle 98"/>
          <p:cNvSpPr>
            <a:spLocks noChangeArrowheads="1"/>
          </p:cNvSpPr>
          <p:nvPr/>
        </p:nvSpPr>
        <p:spPr bwMode="auto">
          <a:xfrm>
            <a:off x="1620838" y="2457450"/>
            <a:ext cx="117475" cy="152400"/>
          </a:xfrm>
          <a:prstGeom prst="rect">
            <a:avLst/>
          </a:prstGeom>
          <a:noFill/>
          <a:ln w="9525">
            <a:noFill/>
            <a:miter lim="800000"/>
            <a:headEnd/>
            <a:tailEnd/>
          </a:ln>
        </p:spPr>
        <p:txBody>
          <a:bodyPr wrap="none" lIns="0" tIns="0" rIns="0" bIns="0">
            <a:spAutoFit/>
          </a:bodyPr>
          <a:lstStyle/>
          <a:p>
            <a:pPr algn="l"/>
            <a:r>
              <a:rPr lang="en-US" sz="1000" b="1">
                <a:solidFill>
                  <a:schemeClr val="hlink"/>
                </a:solidFill>
              </a:rPr>
              <a:t>* </a:t>
            </a:r>
            <a:endParaRPr lang="en-US" sz="2400" b="1">
              <a:solidFill>
                <a:schemeClr val="hlink"/>
              </a:solidFill>
              <a:latin typeface="Times New Roman" pitchFamily="18" charset="0"/>
            </a:endParaRPr>
          </a:p>
        </p:txBody>
      </p:sp>
      <p:sp>
        <p:nvSpPr>
          <p:cNvPr id="18531" name="Rectangle 99"/>
          <p:cNvSpPr>
            <a:spLocks noChangeArrowheads="1"/>
          </p:cNvSpPr>
          <p:nvPr/>
        </p:nvSpPr>
        <p:spPr bwMode="auto">
          <a:xfrm>
            <a:off x="1760538" y="2382838"/>
            <a:ext cx="944562" cy="152400"/>
          </a:xfrm>
          <a:prstGeom prst="rect">
            <a:avLst/>
          </a:prstGeom>
          <a:noFill/>
          <a:ln w="9525">
            <a:noFill/>
            <a:miter lim="800000"/>
            <a:headEnd/>
            <a:tailEnd/>
          </a:ln>
        </p:spPr>
        <p:txBody>
          <a:bodyPr wrap="none" lIns="0" tIns="0" rIns="0" bIns="0">
            <a:spAutoFit/>
          </a:bodyPr>
          <a:lstStyle/>
          <a:p>
            <a:pPr algn="l"/>
            <a:r>
              <a:rPr lang="en-US" sz="1000" b="1">
                <a:solidFill>
                  <a:schemeClr val="hlink"/>
                </a:solidFill>
              </a:rPr>
              <a:t>Minicomputers</a:t>
            </a:r>
            <a:endParaRPr lang="en-US" sz="2400" b="1">
              <a:solidFill>
                <a:schemeClr val="hlink"/>
              </a:solidFill>
              <a:latin typeface="Times New Roman" pitchFamily="18" charset="0"/>
            </a:endParaRPr>
          </a:p>
        </p:txBody>
      </p:sp>
      <p:sp>
        <p:nvSpPr>
          <p:cNvPr id="18532" name="Rectangle 100"/>
          <p:cNvSpPr>
            <a:spLocks noChangeArrowheads="1"/>
          </p:cNvSpPr>
          <p:nvPr/>
        </p:nvSpPr>
        <p:spPr bwMode="auto">
          <a:xfrm>
            <a:off x="3390900" y="2395538"/>
            <a:ext cx="631825" cy="342900"/>
          </a:xfrm>
          <a:prstGeom prst="rect">
            <a:avLst/>
          </a:prstGeom>
          <a:noFill/>
          <a:ln w="9525">
            <a:noFill/>
            <a:miter lim="800000"/>
            <a:headEnd/>
            <a:tailEnd/>
          </a:ln>
        </p:spPr>
        <p:txBody>
          <a:bodyPr/>
          <a:lstStyle/>
          <a:p>
            <a:endParaRPr lang="en-US"/>
          </a:p>
        </p:txBody>
      </p:sp>
      <p:sp>
        <p:nvSpPr>
          <p:cNvPr id="18533" name="Rectangle 101"/>
          <p:cNvSpPr>
            <a:spLocks noChangeArrowheads="1"/>
          </p:cNvSpPr>
          <p:nvPr/>
        </p:nvSpPr>
        <p:spPr bwMode="auto">
          <a:xfrm>
            <a:off x="3508375" y="2457450"/>
            <a:ext cx="117475" cy="152400"/>
          </a:xfrm>
          <a:prstGeom prst="rect">
            <a:avLst/>
          </a:prstGeom>
          <a:noFill/>
          <a:ln w="9525">
            <a:noFill/>
            <a:miter lim="800000"/>
            <a:headEnd/>
            <a:tailEnd/>
          </a:ln>
        </p:spPr>
        <p:txBody>
          <a:bodyPr wrap="none" lIns="0" tIns="0" rIns="0" bIns="0">
            <a:spAutoFit/>
          </a:bodyPr>
          <a:lstStyle/>
          <a:p>
            <a:pPr algn="l"/>
            <a:r>
              <a:rPr lang="en-US" sz="1000" b="1">
                <a:solidFill>
                  <a:schemeClr val="hlink"/>
                </a:solidFill>
              </a:rPr>
              <a:t>* </a:t>
            </a:r>
            <a:endParaRPr lang="en-US" sz="2400" b="1">
              <a:solidFill>
                <a:schemeClr val="hlink"/>
              </a:solidFill>
              <a:latin typeface="Times New Roman" pitchFamily="18" charset="0"/>
            </a:endParaRPr>
          </a:p>
        </p:txBody>
      </p:sp>
      <p:sp>
        <p:nvSpPr>
          <p:cNvPr id="18534" name="Rectangle 102"/>
          <p:cNvSpPr>
            <a:spLocks noChangeArrowheads="1"/>
          </p:cNvSpPr>
          <p:nvPr/>
        </p:nvSpPr>
        <p:spPr bwMode="auto">
          <a:xfrm>
            <a:off x="3646488" y="2457450"/>
            <a:ext cx="233362" cy="152400"/>
          </a:xfrm>
          <a:prstGeom prst="rect">
            <a:avLst/>
          </a:prstGeom>
          <a:noFill/>
          <a:ln w="9525">
            <a:noFill/>
            <a:miter lim="800000"/>
            <a:headEnd/>
            <a:tailEnd/>
          </a:ln>
        </p:spPr>
        <p:txBody>
          <a:bodyPr wrap="none" lIns="0" tIns="0" rIns="0" bIns="0">
            <a:spAutoFit/>
          </a:bodyPr>
          <a:lstStyle/>
          <a:p>
            <a:pPr algn="l"/>
            <a:r>
              <a:rPr lang="en-US" sz="1000" b="1">
                <a:solidFill>
                  <a:schemeClr val="hlink"/>
                </a:solidFill>
              </a:rPr>
              <a:t>PCs</a:t>
            </a:r>
            <a:endParaRPr lang="en-US" sz="2400" b="1">
              <a:solidFill>
                <a:schemeClr val="hlink"/>
              </a:solidFill>
              <a:latin typeface="Times New Roman" pitchFamily="18" charset="0"/>
            </a:endParaRPr>
          </a:p>
        </p:txBody>
      </p:sp>
      <p:sp>
        <p:nvSpPr>
          <p:cNvPr id="18535" name="Rectangle 103"/>
          <p:cNvSpPr>
            <a:spLocks noChangeArrowheads="1"/>
          </p:cNvSpPr>
          <p:nvPr/>
        </p:nvSpPr>
        <p:spPr bwMode="auto">
          <a:xfrm>
            <a:off x="5353050" y="2903538"/>
            <a:ext cx="1225550" cy="341312"/>
          </a:xfrm>
          <a:prstGeom prst="rect">
            <a:avLst/>
          </a:prstGeom>
          <a:noFill/>
          <a:ln w="9525">
            <a:noFill/>
            <a:miter lim="800000"/>
            <a:headEnd/>
            <a:tailEnd/>
          </a:ln>
        </p:spPr>
        <p:txBody>
          <a:bodyPr/>
          <a:lstStyle/>
          <a:p>
            <a:endParaRPr lang="en-US"/>
          </a:p>
        </p:txBody>
      </p:sp>
      <p:sp>
        <p:nvSpPr>
          <p:cNvPr id="18536" name="Rectangle 104"/>
          <p:cNvSpPr>
            <a:spLocks noChangeArrowheads="1"/>
          </p:cNvSpPr>
          <p:nvPr/>
        </p:nvSpPr>
        <p:spPr bwMode="auto">
          <a:xfrm>
            <a:off x="5470525" y="2965450"/>
            <a:ext cx="119063" cy="152400"/>
          </a:xfrm>
          <a:prstGeom prst="rect">
            <a:avLst/>
          </a:prstGeom>
          <a:noFill/>
          <a:ln w="9525">
            <a:noFill/>
            <a:miter lim="800000"/>
            <a:headEnd/>
            <a:tailEnd/>
          </a:ln>
        </p:spPr>
        <p:txBody>
          <a:bodyPr wrap="none" lIns="0" tIns="0" rIns="0" bIns="0">
            <a:spAutoFit/>
          </a:bodyPr>
          <a:lstStyle/>
          <a:p>
            <a:pPr algn="l"/>
            <a:r>
              <a:rPr lang="en-US" sz="1000" b="1">
                <a:solidFill>
                  <a:schemeClr val="hlink"/>
                </a:solidFill>
              </a:rPr>
              <a:t>* </a:t>
            </a:r>
            <a:endParaRPr lang="en-US" sz="2400" b="1">
              <a:solidFill>
                <a:schemeClr val="hlink"/>
              </a:solidFill>
              <a:latin typeface="Times New Roman" pitchFamily="18" charset="0"/>
            </a:endParaRPr>
          </a:p>
        </p:txBody>
      </p:sp>
      <p:sp>
        <p:nvSpPr>
          <p:cNvPr id="18537" name="Rectangle 105"/>
          <p:cNvSpPr>
            <a:spLocks noChangeArrowheads="1"/>
          </p:cNvSpPr>
          <p:nvPr/>
        </p:nvSpPr>
        <p:spPr bwMode="auto">
          <a:xfrm>
            <a:off x="5608638" y="2965450"/>
            <a:ext cx="765175" cy="152400"/>
          </a:xfrm>
          <a:prstGeom prst="rect">
            <a:avLst/>
          </a:prstGeom>
          <a:noFill/>
          <a:ln w="9525">
            <a:noFill/>
            <a:miter lim="800000"/>
            <a:headEnd/>
            <a:tailEnd/>
          </a:ln>
        </p:spPr>
        <p:txBody>
          <a:bodyPr wrap="none" lIns="0" tIns="0" rIns="0" bIns="0">
            <a:spAutoFit/>
          </a:bodyPr>
          <a:lstStyle/>
          <a:p>
            <a:pPr algn="l"/>
            <a:r>
              <a:rPr lang="en-US" sz="1000" b="1">
                <a:solidFill>
                  <a:schemeClr val="hlink"/>
                </a:solidFill>
              </a:rPr>
              <a:t>WS Clusters</a:t>
            </a:r>
            <a:endParaRPr lang="en-US" sz="2400" b="1">
              <a:solidFill>
                <a:schemeClr val="hlink"/>
              </a:solidFill>
              <a:latin typeface="Times New Roman" pitchFamily="18" charset="0"/>
            </a:endParaRPr>
          </a:p>
        </p:txBody>
      </p:sp>
      <p:sp>
        <p:nvSpPr>
          <p:cNvPr id="18538" name="Rectangle 106"/>
          <p:cNvSpPr>
            <a:spLocks noChangeArrowheads="1"/>
          </p:cNvSpPr>
          <p:nvPr/>
        </p:nvSpPr>
        <p:spPr bwMode="auto">
          <a:xfrm>
            <a:off x="5608638" y="3159125"/>
            <a:ext cx="854075" cy="11113"/>
          </a:xfrm>
          <a:prstGeom prst="rect">
            <a:avLst/>
          </a:prstGeom>
          <a:solidFill>
            <a:srgbClr val="000000"/>
          </a:solidFill>
          <a:ln w="9525">
            <a:noFill/>
            <a:miter lim="800000"/>
            <a:headEnd/>
            <a:tailEnd/>
          </a:ln>
        </p:spPr>
        <p:txBody>
          <a:bodyPr/>
          <a:lstStyle/>
          <a:p>
            <a:endParaRPr lang="en-US"/>
          </a:p>
        </p:txBody>
      </p:sp>
      <p:sp>
        <p:nvSpPr>
          <p:cNvPr id="18539" name="Rectangle 107"/>
          <p:cNvSpPr>
            <a:spLocks noChangeArrowheads="1"/>
          </p:cNvSpPr>
          <p:nvPr/>
        </p:nvSpPr>
        <p:spPr bwMode="auto">
          <a:xfrm>
            <a:off x="6224588" y="2289175"/>
            <a:ext cx="741362" cy="342900"/>
          </a:xfrm>
          <a:prstGeom prst="rect">
            <a:avLst/>
          </a:prstGeom>
          <a:noFill/>
          <a:ln w="9525">
            <a:noFill/>
            <a:miter lim="800000"/>
            <a:headEnd/>
            <a:tailEnd/>
          </a:ln>
        </p:spPr>
        <p:txBody>
          <a:bodyPr/>
          <a:lstStyle/>
          <a:p>
            <a:endParaRPr lang="en-US"/>
          </a:p>
        </p:txBody>
      </p:sp>
      <p:sp>
        <p:nvSpPr>
          <p:cNvPr id="18540" name="Rectangle 108"/>
          <p:cNvSpPr>
            <a:spLocks noChangeArrowheads="1"/>
          </p:cNvSpPr>
          <p:nvPr/>
        </p:nvSpPr>
        <p:spPr bwMode="auto">
          <a:xfrm>
            <a:off x="6342063" y="2351088"/>
            <a:ext cx="117475" cy="152400"/>
          </a:xfrm>
          <a:prstGeom prst="rect">
            <a:avLst/>
          </a:prstGeom>
          <a:noFill/>
          <a:ln w="9525">
            <a:noFill/>
            <a:miter lim="800000"/>
            <a:headEnd/>
            <a:tailEnd/>
          </a:ln>
        </p:spPr>
        <p:txBody>
          <a:bodyPr wrap="none" lIns="0" tIns="0" rIns="0" bIns="0">
            <a:spAutoFit/>
          </a:bodyPr>
          <a:lstStyle/>
          <a:p>
            <a:pPr algn="l"/>
            <a:r>
              <a:rPr lang="en-US" sz="1000" b="1">
                <a:solidFill>
                  <a:schemeClr val="hlink"/>
                </a:solidFill>
              </a:rPr>
              <a:t>* </a:t>
            </a:r>
            <a:endParaRPr lang="en-US" sz="2400" b="1">
              <a:solidFill>
                <a:schemeClr val="hlink"/>
              </a:solidFill>
              <a:latin typeface="Times New Roman" pitchFamily="18" charset="0"/>
            </a:endParaRPr>
          </a:p>
        </p:txBody>
      </p:sp>
      <p:sp>
        <p:nvSpPr>
          <p:cNvPr id="18541" name="Rectangle 109"/>
          <p:cNvSpPr>
            <a:spLocks noChangeArrowheads="1"/>
          </p:cNvSpPr>
          <p:nvPr/>
        </p:nvSpPr>
        <p:spPr bwMode="auto">
          <a:xfrm>
            <a:off x="6480175" y="2351088"/>
            <a:ext cx="334963" cy="152400"/>
          </a:xfrm>
          <a:prstGeom prst="rect">
            <a:avLst/>
          </a:prstGeom>
          <a:noFill/>
          <a:ln w="9525">
            <a:noFill/>
            <a:miter lim="800000"/>
            <a:headEnd/>
            <a:tailEnd/>
          </a:ln>
        </p:spPr>
        <p:txBody>
          <a:bodyPr wrap="none" lIns="0" tIns="0" rIns="0" bIns="0">
            <a:spAutoFit/>
          </a:bodyPr>
          <a:lstStyle/>
          <a:p>
            <a:pPr algn="l"/>
            <a:r>
              <a:rPr lang="en-US" sz="1000" b="1">
                <a:solidFill>
                  <a:schemeClr val="hlink"/>
                </a:solidFill>
              </a:rPr>
              <a:t>PDAs</a:t>
            </a:r>
            <a:endParaRPr lang="en-US" sz="2400" b="1">
              <a:solidFill>
                <a:schemeClr val="hlink"/>
              </a:solidFill>
              <a:latin typeface="Times New Roman" pitchFamily="18" charset="0"/>
            </a:endParaRPr>
          </a:p>
        </p:txBody>
      </p:sp>
      <p:sp>
        <p:nvSpPr>
          <p:cNvPr id="18542" name="Rectangle 110"/>
          <p:cNvSpPr>
            <a:spLocks noChangeArrowheads="1"/>
          </p:cNvSpPr>
          <p:nvPr/>
        </p:nvSpPr>
        <p:spPr bwMode="auto">
          <a:xfrm>
            <a:off x="4356100" y="2395538"/>
            <a:ext cx="1295400" cy="342900"/>
          </a:xfrm>
          <a:prstGeom prst="rect">
            <a:avLst/>
          </a:prstGeom>
          <a:noFill/>
          <a:ln w="9525">
            <a:noFill/>
            <a:miter lim="800000"/>
            <a:headEnd/>
            <a:tailEnd/>
          </a:ln>
        </p:spPr>
        <p:txBody>
          <a:bodyPr/>
          <a:lstStyle/>
          <a:p>
            <a:endParaRPr lang="en-US"/>
          </a:p>
        </p:txBody>
      </p:sp>
      <p:sp>
        <p:nvSpPr>
          <p:cNvPr id="18543" name="Rectangle 111"/>
          <p:cNvSpPr>
            <a:spLocks noChangeArrowheads="1"/>
          </p:cNvSpPr>
          <p:nvPr/>
        </p:nvSpPr>
        <p:spPr bwMode="auto">
          <a:xfrm>
            <a:off x="4471988" y="2457450"/>
            <a:ext cx="117475" cy="152400"/>
          </a:xfrm>
          <a:prstGeom prst="rect">
            <a:avLst/>
          </a:prstGeom>
          <a:noFill/>
          <a:ln w="9525">
            <a:noFill/>
            <a:miter lim="800000"/>
            <a:headEnd/>
            <a:tailEnd/>
          </a:ln>
        </p:spPr>
        <p:txBody>
          <a:bodyPr wrap="none" lIns="0" tIns="0" rIns="0" bIns="0">
            <a:spAutoFit/>
          </a:bodyPr>
          <a:lstStyle/>
          <a:p>
            <a:pPr algn="l"/>
            <a:r>
              <a:rPr lang="en-US" sz="1000" b="1">
                <a:solidFill>
                  <a:schemeClr val="hlink"/>
                </a:solidFill>
              </a:rPr>
              <a:t>* </a:t>
            </a:r>
            <a:endParaRPr lang="en-US" sz="2400" b="1">
              <a:solidFill>
                <a:schemeClr val="hlink"/>
              </a:solidFill>
              <a:latin typeface="Times New Roman" pitchFamily="18" charset="0"/>
            </a:endParaRPr>
          </a:p>
        </p:txBody>
      </p:sp>
      <p:sp>
        <p:nvSpPr>
          <p:cNvPr id="18544" name="Rectangle 112"/>
          <p:cNvSpPr>
            <a:spLocks noChangeArrowheads="1"/>
          </p:cNvSpPr>
          <p:nvPr/>
        </p:nvSpPr>
        <p:spPr bwMode="auto">
          <a:xfrm>
            <a:off x="4611688" y="2457450"/>
            <a:ext cx="847725" cy="152400"/>
          </a:xfrm>
          <a:prstGeom prst="rect">
            <a:avLst/>
          </a:prstGeom>
          <a:noFill/>
          <a:ln w="9525">
            <a:noFill/>
            <a:miter lim="800000"/>
            <a:headEnd/>
            <a:tailEnd/>
          </a:ln>
        </p:spPr>
        <p:txBody>
          <a:bodyPr wrap="none" lIns="0" tIns="0" rIns="0" bIns="0">
            <a:spAutoFit/>
          </a:bodyPr>
          <a:lstStyle/>
          <a:p>
            <a:pPr algn="l"/>
            <a:r>
              <a:rPr lang="en-US" sz="1000" b="1">
                <a:solidFill>
                  <a:schemeClr val="hlink"/>
                </a:solidFill>
              </a:rPr>
              <a:t>Workstations</a:t>
            </a:r>
            <a:endParaRPr lang="en-US" sz="2400" b="1">
              <a:solidFill>
                <a:schemeClr val="hlink"/>
              </a:solidFill>
              <a:latin typeface="Times New Roman" pitchFamily="18" charset="0"/>
            </a:endParaRPr>
          </a:p>
        </p:txBody>
      </p:sp>
      <p:sp>
        <p:nvSpPr>
          <p:cNvPr id="18545" name="Rectangle 113"/>
          <p:cNvSpPr>
            <a:spLocks noChangeArrowheads="1"/>
          </p:cNvSpPr>
          <p:nvPr/>
        </p:nvSpPr>
        <p:spPr bwMode="auto">
          <a:xfrm>
            <a:off x="5132388" y="2078038"/>
            <a:ext cx="673100" cy="341312"/>
          </a:xfrm>
          <a:prstGeom prst="rect">
            <a:avLst/>
          </a:prstGeom>
          <a:noFill/>
          <a:ln w="9525">
            <a:noFill/>
            <a:miter lim="800000"/>
            <a:headEnd/>
            <a:tailEnd/>
          </a:ln>
        </p:spPr>
        <p:txBody>
          <a:bodyPr/>
          <a:lstStyle/>
          <a:p>
            <a:endParaRPr lang="en-US"/>
          </a:p>
        </p:txBody>
      </p:sp>
      <p:sp>
        <p:nvSpPr>
          <p:cNvPr id="18546" name="Rectangle 114"/>
          <p:cNvSpPr>
            <a:spLocks noChangeArrowheads="1"/>
          </p:cNvSpPr>
          <p:nvPr/>
        </p:nvSpPr>
        <p:spPr bwMode="auto">
          <a:xfrm>
            <a:off x="5248275" y="2139950"/>
            <a:ext cx="117475" cy="152400"/>
          </a:xfrm>
          <a:prstGeom prst="rect">
            <a:avLst/>
          </a:prstGeom>
          <a:noFill/>
          <a:ln w="9525">
            <a:noFill/>
            <a:miter lim="800000"/>
            <a:headEnd/>
            <a:tailEnd/>
          </a:ln>
        </p:spPr>
        <p:txBody>
          <a:bodyPr wrap="none" lIns="0" tIns="0" rIns="0" bIns="0">
            <a:spAutoFit/>
          </a:bodyPr>
          <a:lstStyle/>
          <a:p>
            <a:pPr algn="l"/>
            <a:r>
              <a:rPr lang="en-US" sz="1000" b="1">
                <a:solidFill>
                  <a:schemeClr val="hlink"/>
                </a:solidFill>
              </a:rPr>
              <a:t>* </a:t>
            </a:r>
            <a:endParaRPr lang="en-US" sz="2400" b="1">
              <a:solidFill>
                <a:schemeClr val="hlink"/>
              </a:solidFill>
              <a:latin typeface="Times New Roman" pitchFamily="18" charset="0"/>
            </a:endParaRPr>
          </a:p>
        </p:txBody>
      </p:sp>
      <p:sp>
        <p:nvSpPr>
          <p:cNvPr id="18547" name="Rectangle 115"/>
          <p:cNvSpPr>
            <a:spLocks noChangeArrowheads="1"/>
          </p:cNvSpPr>
          <p:nvPr/>
        </p:nvSpPr>
        <p:spPr bwMode="auto">
          <a:xfrm>
            <a:off x="5387975" y="2139950"/>
            <a:ext cx="258763" cy="152400"/>
          </a:xfrm>
          <a:prstGeom prst="rect">
            <a:avLst/>
          </a:prstGeom>
          <a:noFill/>
          <a:ln w="9525">
            <a:noFill/>
            <a:miter lim="800000"/>
            <a:headEnd/>
            <a:tailEnd/>
          </a:ln>
        </p:spPr>
        <p:txBody>
          <a:bodyPr wrap="none" lIns="0" tIns="0" rIns="0" bIns="0">
            <a:spAutoFit/>
          </a:bodyPr>
          <a:lstStyle/>
          <a:p>
            <a:pPr algn="l"/>
            <a:r>
              <a:rPr lang="en-US" sz="1000" b="1">
                <a:solidFill>
                  <a:schemeClr val="hlink"/>
                </a:solidFill>
              </a:rPr>
              <a:t>HTC</a:t>
            </a:r>
            <a:endParaRPr lang="en-US" sz="2400" b="1">
              <a:solidFill>
                <a:schemeClr val="hlink"/>
              </a:solidFill>
              <a:latin typeface="Times New Roman" pitchFamily="18" charset="0"/>
            </a:endParaRPr>
          </a:p>
        </p:txBody>
      </p:sp>
      <p:sp>
        <p:nvSpPr>
          <p:cNvPr id="18548" name="Rectangle 116"/>
          <p:cNvSpPr>
            <a:spLocks noChangeArrowheads="1"/>
          </p:cNvSpPr>
          <p:nvPr/>
        </p:nvSpPr>
        <p:spPr bwMode="auto">
          <a:xfrm>
            <a:off x="8153400" y="4897438"/>
            <a:ext cx="393700" cy="212725"/>
          </a:xfrm>
          <a:prstGeom prst="rect">
            <a:avLst/>
          </a:prstGeom>
          <a:noFill/>
          <a:ln w="9525">
            <a:noFill/>
            <a:miter lim="800000"/>
            <a:headEnd/>
            <a:tailEnd/>
          </a:ln>
        </p:spPr>
        <p:txBody>
          <a:bodyPr wrap="none" lIns="0" tIns="0" rIns="0" bIns="0">
            <a:spAutoFit/>
          </a:bodyPr>
          <a:lstStyle/>
          <a:p>
            <a:pPr algn="l"/>
            <a:r>
              <a:rPr lang="en-US">
                <a:solidFill>
                  <a:srgbClr val="000000"/>
                </a:solidFill>
                <a:latin typeface="Univers" pitchFamily="34" charset="0"/>
              </a:rPr>
              <a:t>2010</a:t>
            </a:r>
            <a:endParaRPr lang="en-US" sz="2400">
              <a:latin typeface="Times New Roman" pitchFamily="18" charset="0"/>
            </a:endParaRPr>
          </a:p>
        </p:txBody>
      </p:sp>
      <p:sp>
        <p:nvSpPr>
          <p:cNvPr id="18549" name="Rectangle 117"/>
          <p:cNvSpPr>
            <a:spLocks noChangeArrowheads="1"/>
          </p:cNvSpPr>
          <p:nvPr/>
        </p:nvSpPr>
        <p:spPr bwMode="auto">
          <a:xfrm>
            <a:off x="7561263" y="3200400"/>
            <a:ext cx="733425" cy="152400"/>
          </a:xfrm>
          <a:prstGeom prst="rect">
            <a:avLst/>
          </a:prstGeom>
          <a:noFill/>
          <a:ln w="9525">
            <a:noFill/>
            <a:miter lim="800000"/>
            <a:headEnd/>
            <a:tailEnd/>
          </a:ln>
        </p:spPr>
        <p:txBody>
          <a:bodyPr wrap="none" lIns="0" tIns="0" rIns="0" bIns="0">
            <a:spAutoFit/>
          </a:bodyPr>
          <a:lstStyle/>
          <a:p>
            <a:pPr algn="l"/>
            <a:r>
              <a:rPr lang="en-US" sz="1000" b="1">
                <a:solidFill>
                  <a:schemeClr val="folHlink"/>
                </a:solidFill>
              </a:rPr>
              <a:t>* e-Science</a:t>
            </a:r>
            <a:endParaRPr lang="en-US" sz="2400" b="1">
              <a:solidFill>
                <a:schemeClr val="folHlink"/>
              </a:solidFill>
              <a:latin typeface="Times New Roman" pitchFamily="18" charset="0"/>
            </a:endParaRPr>
          </a:p>
        </p:txBody>
      </p:sp>
      <p:sp>
        <p:nvSpPr>
          <p:cNvPr id="18550" name="Rectangle 118"/>
          <p:cNvSpPr>
            <a:spLocks noChangeArrowheads="1"/>
          </p:cNvSpPr>
          <p:nvPr/>
        </p:nvSpPr>
        <p:spPr bwMode="auto">
          <a:xfrm>
            <a:off x="8042275" y="2819400"/>
            <a:ext cx="1025525" cy="304800"/>
          </a:xfrm>
          <a:prstGeom prst="rect">
            <a:avLst/>
          </a:prstGeom>
          <a:noFill/>
          <a:ln w="9525">
            <a:noFill/>
            <a:miter lim="800000"/>
            <a:headEnd/>
            <a:tailEnd/>
          </a:ln>
        </p:spPr>
        <p:txBody>
          <a:bodyPr wrap="none" lIns="0" tIns="0" rIns="0" bIns="0">
            <a:spAutoFit/>
          </a:bodyPr>
          <a:lstStyle/>
          <a:p>
            <a:pPr algn="l"/>
            <a:r>
              <a:rPr lang="en-US" sz="1000" b="1">
                <a:solidFill>
                  <a:schemeClr val="folHlink"/>
                </a:solidFill>
              </a:rPr>
              <a:t>* Computing as </a:t>
            </a:r>
            <a:br>
              <a:rPr lang="en-US" sz="1000" b="1">
                <a:solidFill>
                  <a:schemeClr val="folHlink"/>
                </a:solidFill>
              </a:rPr>
            </a:br>
            <a:r>
              <a:rPr lang="en-US" sz="1000" b="1">
                <a:solidFill>
                  <a:schemeClr val="folHlink"/>
                </a:solidFill>
              </a:rPr>
              <a:t>  </a:t>
            </a:r>
            <a:r>
              <a:rPr lang="en-US" sz="1000" b="1">
                <a:solidFill>
                  <a:schemeClr val="hlink"/>
                </a:solidFill>
              </a:rPr>
              <a:t>Utility</a:t>
            </a:r>
            <a:endParaRPr lang="en-US" sz="2400" b="1">
              <a:solidFill>
                <a:schemeClr val="hlink"/>
              </a:solidFill>
              <a:latin typeface="Times New Roman" pitchFamily="18" charset="0"/>
            </a:endParaRPr>
          </a:p>
        </p:txBody>
      </p:sp>
      <p:sp>
        <p:nvSpPr>
          <p:cNvPr id="18551" name="Rectangle 119"/>
          <p:cNvSpPr>
            <a:spLocks noChangeArrowheads="1"/>
          </p:cNvSpPr>
          <p:nvPr/>
        </p:nvSpPr>
        <p:spPr bwMode="auto">
          <a:xfrm>
            <a:off x="7781925" y="3505200"/>
            <a:ext cx="806450" cy="152400"/>
          </a:xfrm>
          <a:prstGeom prst="rect">
            <a:avLst/>
          </a:prstGeom>
          <a:noFill/>
          <a:ln w="9525">
            <a:noFill/>
            <a:miter lim="800000"/>
            <a:headEnd/>
            <a:tailEnd/>
          </a:ln>
        </p:spPr>
        <p:txBody>
          <a:bodyPr wrap="none" lIns="0" tIns="0" rIns="0" bIns="0">
            <a:spAutoFit/>
          </a:bodyPr>
          <a:lstStyle/>
          <a:p>
            <a:pPr algn="l"/>
            <a:r>
              <a:rPr lang="en-US" sz="1000" b="1">
                <a:solidFill>
                  <a:schemeClr val="folHlink"/>
                </a:solidFill>
              </a:rPr>
              <a:t>* e-Business</a:t>
            </a:r>
            <a:endParaRPr lang="en-US" sz="2400" b="1">
              <a:solidFill>
                <a:schemeClr val="folHlink"/>
              </a:solidFill>
              <a:latin typeface="Times New Roman" pitchFamily="18" charset="0"/>
            </a:endParaRPr>
          </a:p>
        </p:txBody>
      </p:sp>
      <p:sp>
        <p:nvSpPr>
          <p:cNvPr id="18552" name="Rectangle 120"/>
          <p:cNvSpPr>
            <a:spLocks noChangeArrowheads="1"/>
          </p:cNvSpPr>
          <p:nvPr/>
        </p:nvSpPr>
        <p:spPr bwMode="auto">
          <a:xfrm>
            <a:off x="8259763" y="4191000"/>
            <a:ext cx="722312" cy="152400"/>
          </a:xfrm>
          <a:prstGeom prst="rect">
            <a:avLst/>
          </a:prstGeom>
          <a:noFill/>
          <a:ln w="9525">
            <a:noFill/>
            <a:miter lim="800000"/>
            <a:headEnd/>
            <a:tailEnd/>
          </a:ln>
        </p:spPr>
        <p:txBody>
          <a:bodyPr wrap="none" lIns="0" tIns="0" rIns="0" bIns="0">
            <a:spAutoFit/>
          </a:bodyPr>
          <a:lstStyle/>
          <a:p>
            <a:pPr algn="l"/>
            <a:r>
              <a:rPr lang="en-US" sz="1000" b="1">
                <a:solidFill>
                  <a:schemeClr val="folHlink"/>
                </a:solidFill>
              </a:rPr>
              <a:t>* SocialNet</a:t>
            </a:r>
            <a:endParaRPr lang="en-US" sz="2400" b="1">
              <a:solidFill>
                <a:schemeClr val="folHlink"/>
              </a:solidFill>
              <a:latin typeface="Times New Roman" pitchFamily="18" charset="0"/>
            </a:endParaRPr>
          </a:p>
        </p:txBody>
      </p:sp>
      <p:sp>
        <p:nvSpPr>
          <p:cNvPr id="18553" name="Line 121"/>
          <p:cNvSpPr>
            <a:spLocks noChangeShapeType="1"/>
          </p:cNvSpPr>
          <p:nvPr/>
        </p:nvSpPr>
        <p:spPr bwMode="auto">
          <a:xfrm flipV="1">
            <a:off x="8382000" y="4754563"/>
            <a:ext cx="1588" cy="46037"/>
          </a:xfrm>
          <a:prstGeom prst="line">
            <a:avLst/>
          </a:prstGeom>
          <a:noFill/>
          <a:ln w="1588">
            <a:solidFill>
              <a:srgbClr val="000000"/>
            </a:solidFill>
            <a:round/>
            <a:headEnd/>
            <a:tailEnd/>
          </a:ln>
        </p:spPr>
        <p:txBody>
          <a:bodyPr/>
          <a:lstStyle/>
          <a:p>
            <a:endParaRPr lang="en-US"/>
          </a:p>
        </p:txBody>
      </p:sp>
      <p:sp>
        <p:nvSpPr>
          <p:cNvPr id="18554" name="Line 122"/>
          <p:cNvSpPr>
            <a:spLocks noChangeShapeType="1"/>
          </p:cNvSpPr>
          <p:nvPr/>
        </p:nvSpPr>
        <p:spPr bwMode="auto">
          <a:xfrm flipH="1">
            <a:off x="1371600" y="5943600"/>
            <a:ext cx="4267200" cy="0"/>
          </a:xfrm>
          <a:prstGeom prst="line">
            <a:avLst/>
          </a:prstGeom>
          <a:noFill/>
          <a:ln w="12700">
            <a:solidFill>
              <a:schemeClr val="tx1"/>
            </a:solidFill>
            <a:miter lim="800000"/>
            <a:headEnd/>
            <a:tailEnd type="triangle" w="med" len="med"/>
          </a:ln>
        </p:spPr>
        <p:txBody>
          <a:bodyPr/>
          <a:lstStyle/>
          <a:p>
            <a:endParaRPr lang="en-US"/>
          </a:p>
        </p:txBody>
      </p:sp>
      <p:sp>
        <p:nvSpPr>
          <p:cNvPr id="18555" name="Line 123"/>
          <p:cNvSpPr>
            <a:spLocks noChangeShapeType="1"/>
          </p:cNvSpPr>
          <p:nvPr/>
        </p:nvSpPr>
        <p:spPr bwMode="auto">
          <a:xfrm>
            <a:off x="5562600" y="5943600"/>
            <a:ext cx="2667000" cy="0"/>
          </a:xfrm>
          <a:prstGeom prst="line">
            <a:avLst/>
          </a:prstGeom>
          <a:noFill/>
          <a:ln w="12700">
            <a:solidFill>
              <a:schemeClr val="tx1"/>
            </a:solidFill>
            <a:prstDash val="dash"/>
            <a:miter lim="800000"/>
            <a:headEnd/>
            <a:tailEnd type="triangle" w="med" len="med"/>
          </a:ln>
        </p:spPr>
        <p:txBody>
          <a:bodyPr/>
          <a:lstStyle/>
          <a:p>
            <a:endParaRPr lang="en-US"/>
          </a:p>
        </p:txBody>
      </p:sp>
      <p:sp>
        <p:nvSpPr>
          <p:cNvPr id="18556" name="Text Box 124"/>
          <p:cNvSpPr txBox="1">
            <a:spLocks noChangeArrowheads="1"/>
          </p:cNvSpPr>
          <p:nvPr/>
        </p:nvSpPr>
        <p:spPr bwMode="auto">
          <a:xfrm>
            <a:off x="4419600" y="5594350"/>
            <a:ext cx="842963" cy="304800"/>
          </a:xfrm>
          <a:prstGeom prst="rect">
            <a:avLst/>
          </a:prstGeom>
          <a:noFill/>
          <a:ln w="9525" algn="ctr">
            <a:noFill/>
            <a:miter lim="800000"/>
            <a:headEnd/>
            <a:tailEnd/>
          </a:ln>
        </p:spPr>
        <p:txBody>
          <a:bodyPr wrap="none">
            <a:spAutoFit/>
          </a:bodyPr>
          <a:lstStyle/>
          <a:p>
            <a:r>
              <a:rPr lang="en-AU" b="1">
                <a:solidFill>
                  <a:schemeClr val="hlink"/>
                </a:solidFill>
              </a:rPr>
              <a:t>Control</a:t>
            </a:r>
            <a:endParaRPr lang="en-US" b="1">
              <a:solidFill>
                <a:schemeClr val="hlink"/>
              </a:solidFill>
            </a:endParaRPr>
          </a:p>
        </p:txBody>
      </p:sp>
      <p:sp>
        <p:nvSpPr>
          <p:cNvPr id="18557" name="Text Box 125"/>
          <p:cNvSpPr txBox="1">
            <a:spLocks noChangeArrowheads="1"/>
          </p:cNvSpPr>
          <p:nvPr/>
        </p:nvSpPr>
        <p:spPr bwMode="auto">
          <a:xfrm>
            <a:off x="1676400" y="5645150"/>
            <a:ext cx="1052513" cy="304800"/>
          </a:xfrm>
          <a:prstGeom prst="rect">
            <a:avLst/>
          </a:prstGeom>
          <a:noFill/>
          <a:ln w="9525" algn="ctr">
            <a:noFill/>
            <a:miter lim="800000"/>
            <a:headEnd/>
            <a:tailEnd/>
          </a:ln>
        </p:spPr>
        <p:txBody>
          <a:bodyPr wrap="none">
            <a:spAutoFit/>
          </a:bodyPr>
          <a:lstStyle/>
          <a:p>
            <a:r>
              <a:rPr lang="en-AU"/>
              <a:t>Centralised</a:t>
            </a:r>
            <a:endParaRPr lang="en-US"/>
          </a:p>
        </p:txBody>
      </p:sp>
      <p:sp>
        <p:nvSpPr>
          <p:cNvPr id="18558" name="Text Box 126"/>
          <p:cNvSpPr txBox="1">
            <a:spLocks noChangeArrowheads="1"/>
          </p:cNvSpPr>
          <p:nvPr/>
        </p:nvSpPr>
        <p:spPr bwMode="auto">
          <a:xfrm>
            <a:off x="6858000" y="5638800"/>
            <a:ext cx="1243013" cy="304800"/>
          </a:xfrm>
          <a:prstGeom prst="rect">
            <a:avLst/>
          </a:prstGeom>
          <a:noFill/>
          <a:ln w="9525" algn="ctr">
            <a:noFill/>
            <a:miter lim="800000"/>
            <a:headEnd/>
            <a:tailEnd/>
          </a:ln>
        </p:spPr>
        <p:txBody>
          <a:bodyPr wrap="none">
            <a:spAutoFit/>
          </a:bodyPr>
          <a:lstStyle/>
          <a:p>
            <a:r>
              <a:rPr lang="en-AU"/>
              <a:t>Decentralised</a:t>
            </a:r>
            <a:endParaRPr lang="en-US"/>
          </a:p>
        </p:txBody>
      </p:sp>
      <p:sp>
        <p:nvSpPr>
          <p:cNvPr id="18559" name="Oval 127"/>
          <p:cNvSpPr>
            <a:spLocks noChangeArrowheads="1"/>
          </p:cNvSpPr>
          <p:nvPr/>
        </p:nvSpPr>
        <p:spPr bwMode="auto">
          <a:xfrm>
            <a:off x="4724400" y="5867400"/>
            <a:ext cx="152400" cy="152400"/>
          </a:xfrm>
          <a:prstGeom prst="ellipse">
            <a:avLst/>
          </a:prstGeom>
          <a:solidFill>
            <a:schemeClr val="accent1"/>
          </a:solidFill>
          <a:ln w="9525" algn="ctr">
            <a:solidFill>
              <a:schemeClr val="tx1"/>
            </a:solidFill>
            <a:miter lim="800000"/>
            <a:headEnd/>
            <a:tailEnd/>
          </a:ln>
        </p:spPr>
        <p:txBody>
          <a:bodyPr wrap="none" anchor="ctr"/>
          <a:lstStyle/>
          <a:p>
            <a:endParaRPr lang="en-US"/>
          </a:p>
        </p:txBody>
      </p:sp>
      <p:sp>
        <p:nvSpPr>
          <p:cNvPr id="128" name="Date Placeholder 127"/>
          <p:cNvSpPr>
            <a:spLocks noGrp="1"/>
          </p:cNvSpPr>
          <p:nvPr>
            <p:ph type="dt" sz="half" idx="10"/>
          </p:nvPr>
        </p:nvSpPr>
        <p:spPr/>
        <p:txBody>
          <a:bodyPr/>
          <a:lstStyle/>
          <a:p>
            <a:r>
              <a:rPr lang="en-US" smtClean="0"/>
              <a:t>IAUT</a:t>
            </a:r>
            <a:endParaRPr lang="en-US"/>
          </a:p>
        </p:txBody>
      </p:sp>
      <p:sp>
        <p:nvSpPr>
          <p:cNvPr id="129" name="Slide Number Placeholder 128"/>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6200" y="109538"/>
            <a:ext cx="8991600" cy="1185862"/>
          </a:xfrm>
          <a:noFill/>
        </p:spPr>
        <p:txBody>
          <a:bodyPr wrap="none" anchor="ctr"/>
          <a:lstStyle/>
          <a:p>
            <a:pPr eaLnBrk="1" hangingPunct="1"/>
            <a:r>
              <a:rPr lang="en-US" smtClean="0"/>
              <a:t>Cluster of Clusters - Hyperclusters</a:t>
            </a:r>
          </a:p>
        </p:txBody>
      </p:sp>
      <p:grpSp>
        <p:nvGrpSpPr>
          <p:cNvPr id="2" name="Group 3"/>
          <p:cNvGrpSpPr>
            <a:grpSpLocks/>
          </p:cNvGrpSpPr>
          <p:nvPr/>
        </p:nvGrpSpPr>
        <p:grpSpPr bwMode="auto">
          <a:xfrm>
            <a:off x="304800" y="1447800"/>
            <a:ext cx="8458200" cy="4930775"/>
            <a:chOff x="420" y="1008"/>
            <a:chExt cx="5037" cy="3106"/>
          </a:xfrm>
        </p:grpSpPr>
        <p:sp>
          <p:nvSpPr>
            <p:cNvPr id="27652" name="Rectangle 4"/>
            <p:cNvSpPr>
              <a:spLocks noChangeArrowheads="1"/>
            </p:cNvSpPr>
            <p:nvPr/>
          </p:nvSpPr>
          <p:spPr bwMode="auto">
            <a:xfrm>
              <a:off x="420" y="1008"/>
              <a:ext cx="5037" cy="3106"/>
            </a:xfrm>
            <a:prstGeom prst="rect">
              <a:avLst/>
            </a:prstGeom>
            <a:solidFill>
              <a:srgbClr val="99CCFF"/>
            </a:solidFill>
            <a:ln w="9525" cap="sq">
              <a:solidFill>
                <a:schemeClr val="tx1"/>
              </a:solidFill>
              <a:miter lim="800000"/>
              <a:headEnd type="none" w="sm" len="sm"/>
              <a:tailEnd type="none" w="sm" len="sm"/>
            </a:ln>
          </p:spPr>
          <p:txBody>
            <a:bodyPr wrap="none" anchor="ctr"/>
            <a:lstStyle/>
            <a:p>
              <a:endParaRPr lang="en-US"/>
            </a:p>
          </p:txBody>
        </p:sp>
        <p:grpSp>
          <p:nvGrpSpPr>
            <p:cNvPr id="3" name="Group 5"/>
            <p:cNvGrpSpPr>
              <a:grpSpLocks/>
            </p:cNvGrpSpPr>
            <p:nvPr/>
          </p:nvGrpSpPr>
          <p:grpSpPr bwMode="auto">
            <a:xfrm>
              <a:off x="746" y="1121"/>
              <a:ext cx="4458" cy="2880"/>
              <a:chOff x="768" y="1152"/>
              <a:chExt cx="4588" cy="2960"/>
            </a:xfrm>
          </p:grpSpPr>
          <p:sp>
            <p:nvSpPr>
              <p:cNvPr id="1610758" name="AutoShape 6"/>
              <p:cNvSpPr>
                <a:spLocks noChangeArrowheads="1"/>
              </p:cNvSpPr>
              <p:nvPr/>
            </p:nvSpPr>
            <p:spPr bwMode="auto">
              <a:xfrm>
                <a:off x="768" y="2743"/>
                <a:ext cx="1815" cy="1369"/>
              </a:xfrm>
              <a:prstGeom prst="roundRect">
                <a:avLst>
                  <a:gd name="adj" fmla="val 12495"/>
                </a:avLst>
              </a:prstGeom>
              <a:solidFill>
                <a:srgbClr val="FF9933"/>
              </a:solidFill>
              <a:ln w="12700">
                <a:solidFill>
                  <a:schemeClr val="tx1"/>
                </a:solidFill>
                <a:round/>
                <a:headEnd/>
                <a:tailEnd/>
              </a:ln>
              <a:effectLst>
                <a:outerShdw dist="107763" dir="2700000" algn="ctr" rotWithShape="0">
                  <a:schemeClr val="bg2"/>
                </a:outerShdw>
              </a:effectLst>
            </p:spPr>
            <p:txBody>
              <a:bodyPr wrap="none" anchor="ctr"/>
              <a:lstStyle/>
              <a:p>
                <a:pPr>
                  <a:defRPr/>
                </a:pPr>
                <a:endParaRPr lang="en-US"/>
              </a:p>
            </p:txBody>
          </p:sp>
          <p:grpSp>
            <p:nvGrpSpPr>
              <p:cNvPr id="4" name="Group 7"/>
              <p:cNvGrpSpPr>
                <a:grpSpLocks/>
              </p:cNvGrpSpPr>
              <p:nvPr/>
            </p:nvGrpSpPr>
            <p:grpSpPr bwMode="auto">
              <a:xfrm>
                <a:off x="888" y="2960"/>
                <a:ext cx="1599" cy="1120"/>
                <a:chOff x="618" y="2950"/>
                <a:chExt cx="1644" cy="1193"/>
              </a:xfrm>
            </p:grpSpPr>
            <p:grpSp>
              <p:nvGrpSpPr>
                <p:cNvPr id="5" name="Group 8"/>
                <p:cNvGrpSpPr>
                  <a:grpSpLocks/>
                </p:cNvGrpSpPr>
                <p:nvPr/>
              </p:nvGrpSpPr>
              <p:grpSpPr bwMode="auto">
                <a:xfrm>
                  <a:off x="995" y="2950"/>
                  <a:ext cx="627" cy="370"/>
                  <a:chOff x="995" y="2950"/>
                  <a:chExt cx="627" cy="370"/>
                </a:xfrm>
              </p:grpSpPr>
              <p:pic>
                <p:nvPicPr>
                  <p:cNvPr id="27760" name="Picture 9"/>
                  <p:cNvPicPr>
                    <a:picLocks noChangeArrowheads="1"/>
                  </p:cNvPicPr>
                  <p:nvPr/>
                </p:nvPicPr>
                <p:blipFill>
                  <a:blip r:embed="rId2" cstate="print"/>
                  <a:srcRect/>
                  <a:stretch>
                    <a:fillRect/>
                  </a:stretch>
                </p:blipFill>
                <p:spPr bwMode="auto">
                  <a:xfrm>
                    <a:off x="995" y="2950"/>
                    <a:ext cx="252" cy="311"/>
                  </a:xfrm>
                  <a:prstGeom prst="rect">
                    <a:avLst/>
                  </a:prstGeom>
                  <a:noFill/>
                  <a:ln w="9525">
                    <a:noFill/>
                    <a:miter lim="800000"/>
                    <a:headEnd/>
                    <a:tailEnd/>
                  </a:ln>
                </p:spPr>
              </p:pic>
              <p:grpSp>
                <p:nvGrpSpPr>
                  <p:cNvPr id="6" name="Group 10"/>
                  <p:cNvGrpSpPr>
                    <a:grpSpLocks/>
                  </p:cNvGrpSpPr>
                  <p:nvPr/>
                </p:nvGrpSpPr>
                <p:grpSpPr bwMode="auto">
                  <a:xfrm>
                    <a:off x="1283" y="2950"/>
                    <a:ext cx="339" cy="370"/>
                    <a:chOff x="1283" y="2950"/>
                    <a:chExt cx="339" cy="370"/>
                  </a:xfrm>
                </p:grpSpPr>
                <p:sp>
                  <p:nvSpPr>
                    <p:cNvPr id="27762" name="AutoShape 11"/>
                    <p:cNvSpPr>
                      <a:spLocks noChangeArrowheads="1"/>
                    </p:cNvSpPr>
                    <p:nvPr/>
                  </p:nvSpPr>
                  <p:spPr bwMode="auto">
                    <a:xfrm>
                      <a:off x="1283" y="2950"/>
                      <a:ext cx="339" cy="370"/>
                    </a:xfrm>
                    <a:prstGeom prst="roundRect">
                      <a:avLst>
                        <a:gd name="adj" fmla="val 12495"/>
                      </a:avLst>
                    </a:prstGeom>
                    <a:solidFill>
                      <a:srgbClr val="FF5008"/>
                    </a:solidFill>
                    <a:ln w="12700">
                      <a:solidFill>
                        <a:schemeClr val="tx2"/>
                      </a:solidFill>
                      <a:round/>
                      <a:headEnd/>
                      <a:tailEnd/>
                    </a:ln>
                  </p:spPr>
                  <p:txBody>
                    <a:bodyPr wrap="none" anchor="ctr"/>
                    <a:lstStyle/>
                    <a:p>
                      <a:endParaRPr lang="en-US"/>
                    </a:p>
                  </p:txBody>
                </p:sp>
                <p:sp>
                  <p:nvSpPr>
                    <p:cNvPr id="27763" name="Oval 12"/>
                    <p:cNvSpPr>
                      <a:spLocks noChangeArrowheads="1"/>
                    </p:cNvSpPr>
                    <p:nvPr/>
                  </p:nvSpPr>
                  <p:spPr bwMode="auto">
                    <a:xfrm>
                      <a:off x="1298" y="2971"/>
                      <a:ext cx="308" cy="97"/>
                    </a:xfrm>
                    <a:prstGeom prst="ellipse">
                      <a:avLst/>
                    </a:prstGeom>
                    <a:solidFill>
                      <a:schemeClr val="accent1"/>
                    </a:solidFill>
                    <a:ln w="12700">
                      <a:solidFill>
                        <a:schemeClr val="tx2"/>
                      </a:solidFill>
                      <a:round/>
                      <a:headEnd/>
                      <a:tailEnd/>
                    </a:ln>
                  </p:spPr>
                  <p:txBody>
                    <a:bodyPr wrap="none" lIns="89515" tIns="44758" rIns="89515" bIns="44758" anchor="ctr"/>
                    <a:lstStyle/>
                    <a:p>
                      <a:pPr defTabSz="889000" eaLnBrk="0" hangingPunct="0"/>
                      <a:r>
                        <a:rPr lang="en-US" sz="600">
                          <a:solidFill>
                            <a:schemeClr val="tx2"/>
                          </a:solidFill>
                          <a:latin typeface="Book Antiqua" pitchFamily="18" charset="0"/>
                        </a:rPr>
                        <a:t>Scheduler</a:t>
                      </a:r>
                    </a:p>
                  </p:txBody>
                </p:sp>
                <p:sp>
                  <p:nvSpPr>
                    <p:cNvPr id="27764" name="Oval 13"/>
                    <p:cNvSpPr>
                      <a:spLocks noChangeArrowheads="1"/>
                    </p:cNvSpPr>
                    <p:nvPr/>
                  </p:nvSpPr>
                  <p:spPr bwMode="auto">
                    <a:xfrm>
                      <a:off x="1298" y="3118"/>
                      <a:ext cx="308" cy="181"/>
                    </a:xfrm>
                    <a:prstGeom prst="ellipse">
                      <a:avLst/>
                    </a:prstGeom>
                    <a:solidFill>
                      <a:schemeClr val="accent1"/>
                    </a:solidFill>
                    <a:ln w="12700">
                      <a:solidFill>
                        <a:schemeClr val="tx2"/>
                      </a:solidFill>
                      <a:round/>
                      <a:headEnd/>
                      <a:tailEnd/>
                    </a:ln>
                  </p:spPr>
                  <p:txBody>
                    <a:bodyPr wrap="none" lIns="89515" tIns="44758" rIns="89515" bIns="44758" anchor="ctr"/>
                    <a:lstStyle/>
                    <a:p>
                      <a:pPr defTabSz="889000" eaLnBrk="0" hangingPunct="0"/>
                      <a:r>
                        <a:rPr lang="en-US" sz="700">
                          <a:solidFill>
                            <a:schemeClr val="tx2"/>
                          </a:solidFill>
                          <a:latin typeface="Book Antiqua" pitchFamily="18" charset="0"/>
                        </a:rPr>
                        <a:t>Master</a:t>
                      </a:r>
                    </a:p>
                    <a:p>
                      <a:pPr defTabSz="889000" eaLnBrk="0" hangingPunct="0"/>
                      <a:r>
                        <a:rPr lang="en-US" sz="700">
                          <a:solidFill>
                            <a:schemeClr val="tx2"/>
                          </a:solidFill>
                          <a:latin typeface="Book Antiqua" pitchFamily="18" charset="0"/>
                        </a:rPr>
                        <a:t>Daemon</a:t>
                      </a:r>
                    </a:p>
                  </p:txBody>
                </p:sp>
              </p:grpSp>
            </p:grpSp>
            <p:grpSp>
              <p:nvGrpSpPr>
                <p:cNvPr id="7" name="Group 14"/>
                <p:cNvGrpSpPr>
                  <a:grpSpLocks/>
                </p:cNvGrpSpPr>
                <p:nvPr/>
              </p:nvGrpSpPr>
              <p:grpSpPr bwMode="auto">
                <a:xfrm>
                  <a:off x="1780" y="3168"/>
                  <a:ext cx="482" cy="865"/>
                  <a:chOff x="1780" y="3168"/>
                  <a:chExt cx="482" cy="865"/>
                </a:xfrm>
              </p:grpSpPr>
              <p:grpSp>
                <p:nvGrpSpPr>
                  <p:cNvPr id="8" name="Group 15"/>
                  <p:cNvGrpSpPr>
                    <a:grpSpLocks/>
                  </p:cNvGrpSpPr>
                  <p:nvPr/>
                </p:nvGrpSpPr>
                <p:grpSpPr bwMode="auto">
                  <a:xfrm>
                    <a:off x="1780" y="3789"/>
                    <a:ext cx="354" cy="244"/>
                    <a:chOff x="1780" y="3789"/>
                    <a:chExt cx="354" cy="244"/>
                  </a:xfrm>
                </p:grpSpPr>
                <p:sp>
                  <p:nvSpPr>
                    <p:cNvPr id="27758" name="AutoShape 16"/>
                    <p:cNvSpPr>
                      <a:spLocks noChangeArrowheads="1"/>
                    </p:cNvSpPr>
                    <p:nvPr/>
                  </p:nvSpPr>
                  <p:spPr bwMode="auto">
                    <a:xfrm>
                      <a:off x="1780" y="3789"/>
                      <a:ext cx="354" cy="244"/>
                    </a:xfrm>
                    <a:prstGeom prst="roundRect">
                      <a:avLst>
                        <a:gd name="adj" fmla="val 12495"/>
                      </a:avLst>
                    </a:prstGeom>
                    <a:solidFill>
                      <a:srgbClr val="FF5008"/>
                    </a:solidFill>
                    <a:ln w="12700">
                      <a:solidFill>
                        <a:schemeClr val="tx2"/>
                      </a:solidFill>
                      <a:round/>
                      <a:headEnd/>
                      <a:tailEnd/>
                    </a:ln>
                  </p:spPr>
                  <p:txBody>
                    <a:bodyPr wrap="none" anchor="ctr"/>
                    <a:lstStyle/>
                    <a:p>
                      <a:endParaRPr lang="en-US"/>
                    </a:p>
                  </p:txBody>
                </p:sp>
                <p:sp>
                  <p:nvSpPr>
                    <p:cNvPr id="27759" name="Oval 17"/>
                    <p:cNvSpPr>
                      <a:spLocks noChangeArrowheads="1"/>
                    </p:cNvSpPr>
                    <p:nvPr/>
                  </p:nvSpPr>
                  <p:spPr bwMode="auto">
                    <a:xfrm>
                      <a:off x="1796" y="3810"/>
                      <a:ext cx="323" cy="202"/>
                    </a:xfrm>
                    <a:prstGeom prst="ellipse">
                      <a:avLst/>
                    </a:prstGeom>
                    <a:solidFill>
                      <a:schemeClr val="accent1"/>
                    </a:solidFill>
                    <a:ln w="12700">
                      <a:solidFill>
                        <a:schemeClr val="tx2"/>
                      </a:solidFill>
                      <a:round/>
                      <a:headEnd/>
                      <a:tailEnd/>
                    </a:ln>
                  </p:spPr>
                  <p:txBody>
                    <a:bodyPr wrap="none" lIns="89515" tIns="44758" rIns="89515" bIns="44758" anchor="ctr"/>
                    <a:lstStyle/>
                    <a:p>
                      <a:pPr defTabSz="889000" eaLnBrk="0" hangingPunct="0">
                        <a:lnSpc>
                          <a:spcPct val="60000"/>
                        </a:lnSpc>
                      </a:pPr>
                      <a:r>
                        <a:rPr lang="en-US" sz="1900">
                          <a:solidFill>
                            <a:schemeClr val="tx2"/>
                          </a:solidFill>
                          <a:latin typeface="Book Antiqua" pitchFamily="18" charset="0"/>
                        </a:rPr>
                        <a:t> </a:t>
                      </a:r>
                      <a:r>
                        <a:rPr lang="en-US" sz="700">
                          <a:solidFill>
                            <a:schemeClr val="tx2"/>
                          </a:solidFill>
                          <a:latin typeface="Book Antiqua" pitchFamily="18" charset="0"/>
                        </a:rPr>
                        <a:t>Execution</a:t>
                      </a:r>
                    </a:p>
                    <a:p>
                      <a:pPr defTabSz="889000" eaLnBrk="0" hangingPunct="0">
                        <a:lnSpc>
                          <a:spcPct val="60000"/>
                        </a:lnSpc>
                      </a:pPr>
                      <a:r>
                        <a:rPr lang="en-US" sz="700">
                          <a:solidFill>
                            <a:schemeClr val="tx2"/>
                          </a:solidFill>
                          <a:latin typeface="Book Antiqua" pitchFamily="18" charset="0"/>
                        </a:rPr>
                        <a:t>Daemon</a:t>
                      </a:r>
                    </a:p>
                  </p:txBody>
                </p:sp>
              </p:grpSp>
              <p:grpSp>
                <p:nvGrpSpPr>
                  <p:cNvPr id="9" name="Group 18"/>
                  <p:cNvGrpSpPr>
                    <a:grpSpLocks/>
                  </p:cNvGrpSpPr>
                  <p:nvPr/>
                </p:nvGrpSpPr>
                <p:grpSpPr bwMode="auto">
                  <a:xfrm>
                    <a:off x="1840" y="3168"/>
                    <a:ext cx="422" cy="638"/>
                    <a:chOff x="1840" y="3168"/>
                    <a:chExt cx="422" cy="638"/>
                  </a:xfrm>
                </p:grpSpPr>
                <p:pic>
                  <p:nvPicPr>
                    <p:cNvPr id="27751" name="Picture 19"/>
                    <p:cNvPicPr>
                      <a:picLocks noChangeArrowheads="1"/>
                    </p:cNvPicPr>
                    <p:nvPr/>
                  </p:nvPicPr>
                  <p:blipFill>
                    <a:blip r:embed="rId3" cstate="print"/>
                    <a:srcRect/>
                    <a:stretch>
                      <a:fillRect/>
                    </a:stretch>
                  </p:blipFill>
                  <p:spPr bwMode="auto">
                    <a:xfrm>
                      <a:off x="2016" y="3168"/>
                      <a:ext cx="186" cy="303"/>
                    </a:xfrm>
                    <a:prstGeom prst="rect">
                      <a:avLst/>
                    </a:prstGeom>
                    <a:noFill/>
                    <a:ln w="9525">
                      <a:noFill/>
                      <a:miter lim="800000"/>
                      <a:headEnd/>
                      <a:tailEnd/>
                    </a:ln>
                  </p:spPr>
                </p:pic>
                <p:pic>
                  <p:nvPicPr>
                    <p:cNvPr id="27752" name="Picture 20"/>
                    <p:cNvPicPr>
                      <a:picLocks noChangeArrowheads="1"/>
                    </p:cNvPicPr>
                    <p:nvPr/>
                  </p:nvPicPr>
                  <p:blipFill>
                    <a:blip r:embed="rId3" cstate="print"/>
                    <a:srcRect/>
                    <a:stretch>
                      <a:fillRect/>
                    </a:stretch>
                  </p:blipFill>
                  <p:spPr bwMode="auto">
                    <a:xfrm>
                      <a:off x="2046" y="3210"/>
                      <a:ext cx="186" cy="303"/>
                    </a:xfrm>
                    <a:prstGeom prst="rect">
                      <a:avLst/>
                    </a:prstGeom>
                    <a:noFill/>
                    <a:ln w="9525">
                      <a:noFill/>
                      <a:miter lim="800000"/>
                      <a:headEnd/>
                      <a:tailEnd/>
                    </a:ln>
                  </p:spPr>
                </p:pic>
                <p:pic>
                  <p:nvPicPr>
                    <p:cNvPr id="27753" name="Picture 21"/>
                    <p:cNvPicPr>
                      <a:picLocks noChangeArrowheads="1"/>
                    </p:cNvPicPr>
                    <p:nvPr/>
                  </p:nvPicPr>
                  <p:blipFill>
                    <a:blip r:embed="rId3" cstate="print"/>
                    <a:srcRect/>
                    <a:stretch>
                      <a:fillRect/>
                    </a:stretch>
                  </p:blipFill>
                  <p:spPr bwMode="auto">
                    <a:xfrm>
                      <a:off x="2077" y="3252"/>
                      <a:ext cx="185" cy="302"/>
                    </a:xfrm>
                    <a:prstGeom prst="rect">
                      <a:avLst/>
                    </a:prstGeom>
                    <a:noFill/>
                    <a:ln w="9525">
                      <a:noFill/>
                      <a:miter lim="800000"/>
                      <a:headEnd/>
                      <a:tailEnd/>
                    </a:ln>
                  </p:spPr>
                </p:pic>
                <p:pic>
                  <p:nvPicPr>
                    <p:cNvPr id="27754" name="Picture 22"/>
                    <p:cNvPicPr>
                      <a:picLocks noChangeArrowheads="1"/>
                    </p:cNvPicPr>
                    <p:nvPr/>
                  </p:nvPicPr>
                  <p:blipFill>
                    <a:blip r:embed="rId2" cstate="print"/>
                    <a:srcRect/>
                    <a:stretch>
                      <a:fillRect/>
                    </a:stretch>
                  </p:blipFill>
                  <p:spPr bwMode="auto">
                    <a:xfrm>
                      <a:off x="1840" y="3391"/>
                      <a:ext cx="234" cy="289"/>
                    </a:xfrm>
                    <a:prstGeom prst="rect">
                      <a:avLst/>
                    </a:prstGeom>
                    <a:noFill/>
                    <a:ln w="9525">
                      <a:noFill/>
                      <a:miter lim="800000"/>
                      <a:headEnd/>
                      <a:tailEnd/>
                    </a:ln>
                  </p:spPr>
                </p:pic>
                <p:pic>
                  <p:nvPicPr>
                    <p:cNvPr id="27755" name="Picture 23"/>
                    <p:cNvPicPr>
                      <a:picLocks noChangeArrowheads="1"/>
                    </p:cNvPicPr>
                    <p:nvPr/>
                  </p:nvPicPr>
                  <p:blipFill>
                    <a:blip r:embed="rId2" cstate="print"/>
                    <a:srcRect/>
                    <a:stretch>
                      <a:fillRect/>
                    </a:stretch>
                  </p:blipFill>
                  <p:spPr bwMode="auto">
                    <a:xfrm>
                      <a:off x="1870" y="3433"/>
                      <a:ext cx="234" cy="289"/>
                    </a:xfrm>
                    <a:prstGeom prst="rect">
                      <a:avLst/>
                    </a:prstGeom>
                    <a:noFill/>
                    <a:ln w="9525">
                      <a:noFill/>
                      <a:miter lim="800000"/>
                      <a:headEnd/>
                      <a:tailEnd/>
                    </a:ln>
                  </p:spPr>
                </p:pic>
                <p:pic>
                  <p:nvPicPr>
                    <p:cNvPr id="27756" name="Picture 24"/>
                    <p:cNvPicPr>
                      <a:picLocks noChangeArrowheads="1"/>
                    </p:cNvPicPr>
                    <p:nvPr/>
                  </p:nvPicPr>
                  <p:blipFill>
                    <a:blip r:embed="rId2" cstate="print"/>
                    <a:srcRect/>
                    <a:stretch>
                      <a:fillRect/>
                    </a:stretch>
                  </p:blipFill>
                  <p:spPr bwMode="auto">
                    <a:xfrm>
                      <a:off x="1900" y="3475"/>
                      <a:ext cx="234" cy="289"/>
                    </a:xfrm>
                    <a:prstGeom prst="rect">
                      <a:avLst/>
                    </a:prstGeom>
                    <a:noFill/>
                    <a:ln w="9525">
                      <a:noFill/>
                      <a:miter lim="800000"/>
                      <a:headEnd/>
                      <a:tailEnd/>
                    </a:ln>
                  </p:spPr>
                </p:pic>
                <p:pic>
                  <p:nvPicPr>
                    <p:cNvPr id="27757" name="Picture 25"/>
                    <p:cNvPicPr>
                      <a:picLocks noChangeArrowheads="1"/>
                    </p:cNvPicPr>
                    <p:nvPr/>
                  </p:nvPicPr>
                  <p:blipFill>
                    <a:blip r:embed="rId2" cstate="print"/>
                    <a:srcRect/>
                    <a:stretch>
                      <a:fillRect/>
                    </a:stretch>
                  </p:blipFill>
                  <p:spPr bwMode="auto">
                    <a:xfrm>
                      <a:off x="1930" y="3517"/>
                      <a:ext cx="235" cy="289"/>
                    </a:xfrm>
                    <a:prstGeom prst="rect">
                      <a:avLst/>
                    </a:prstGeom>
                    <a:noFill/>
                    <a:ln w="9525">
                      <a:noFill/>
                      <a:miter lim="800000"/>
                      <a:headEnd/>
                      <a:tailEnd/>
                    </a:ln>
                  </p:spPr>
                </p:pic>
              </p:grpSp>
            </p:grpSp>
            <p:grpSp>
              <p:nvGrpSpPr>
                <p:cNvPr id="10" name="Group 26"/>
                <p:cNvGrpSpPr>
                  <a:grpSpLocks/>
                </p:cNvGrpSpPr>
                <p:nvPr/>
              </p:nvGrpSpPr>
              <p:grpSpPr bwMode="auto">
                <a:xfrm>
                  <a:off x="618" y="3684"/>
                  <a:ext cx="854" cy="459"/>
                  <a:chOff x="618" y="3684"/>
                  <a:chExt cx="854" cy="459"/>
                </a:xfrm>
              </p:grpSpPr>
              <p:grpSp>
                <p:nvGrpSpPr>
                  <p:cNvPr id="11" name="Group 27"/>
                  <p:cNvGrpSpPr>
                    <a:grpSpLocks/>
                  </p:cNvGrpSpPr>
                  <p:nvPr/>
                </p:nvGrpSpPr>
                <p:grpSpPr bwMode="auto">
                  <a:xfrm>
                    <a:off x="890" y="3684"/>
                    <a:ext cx="582" cy="459"/>
                    <a:chOff x="890" y="3684"/>
                    <a:chExt cx="582" cy="459"/>
                  </a:xfrm>
                </p:grpSpPr>
                <p:sp>
                  <p:nvSpPr>
                    <p:cNvPr id="27746" name="AutoShape 28"/>
                    <p:cNvSpPr>
                      <a:spLocks noChangeArrowheads="1"/>
                    </p:cNvSpPr>
                    <p:nvPr/>
                  </p:nvSpPr>
                  <p:spPr bwMode="auto">
                    <a:xfrm>
                      <a:off x="890" y="3684"/>
                      <a:ext cx="430" cy="328"/>
                    </a:xfrm>
                    <a:prstGeom prst="roundRect">
                      <a:avLst>
                        <a:gd name="adj" fmla="val 12495"/>
                      </a:avLst>
                    </a:prstGeom>
                    <a:solidFill>
                      <a:srgbClr val="FF5008"/>
                    </a:solidFill>
                    <a:ln w="12700">
                      <a:solidFill>
                        <a:schemeClr val="tx2"/>
                      </a:solidFill>
                      <a:round/>
                      <a:headEnd/>
                      <a:tailEnd/>
                    </a:ln>
                  </p:spPr>
                  <p:txBody>
                    <a:bodyPr wrap="none" anchor="ctr"/>
                    <a:lstStyle/>
                    <a:p>
                      <a:endParaRPr lang="en-US"/>
                    </a:p>
                  </p:txBody>
                </p:sp>
                <p:sp>
                  <p:nvSpPr>
                    <p:cNvPr id="27747" name="Oval 29"/>
                    <p:cNvSpPr>
                      <a:spLocks noChangeArrowheads="1"/>
                    </p:cNvSpPr>
                    <p:nvPr/>
                  </p:nvSpPr>
                  <p:spPr bwMode="auto">
                    <a:xfrm>
                      <a:off x="905" y="3705"/>
                      <a:ext cx="400" cy="223"/>
                    </a:xfrm>
                    <a:prstGeom prst="ellipse">
                      <a:avLst/>
                    </a:prstGeom>
                    <a:solidFill>
                      <a:schemeClr val="accent1"/>
                    </a:solidFill>
                    <a:ln w="12700">
                      <a:solidFill>
                        <a:schemeClr val="tx2"/>
                      </a:solidFill>
                      <a:round/>
                      <a:headEnd/>
                      <a:tailEnd/>
                    </a:ln>
                  </p:spPr>
                  <p:txBody>
                    <a:bodyPr wrap="none" lIns="89515" tIns="44758" rIns="89515" bIns="44758" anchor="ctr"/>
                    <a:lstStyle/>
                    <a:p>
                      <a:pPr defTabSz="889000" eaLnBrk="0" hangingPunct="0"/>
                      <a:r>
                        <a:rPr lang="en-US" sz="700">
                          <a:solidFill>
                            <a:schemeClr val="tx2"/>
                          </a:solidFill>
                          <a:latin typeface="Book Antiqua" pitchFamily="18" charset="0"/>
                        </a:rPr>
                        <a:t>Submit</a:t>
                      </a:r>
                    </a:p>
                    <a:p>
                      <a:pPr defTabSz="889000" eaLnBrk="0" hangingPunct="0"/>
                      <a:r>
                        <a:rPr lang="en-US" sz="700">
                          <a:solidFill>
                            <a:schemeClr val="tx2"/>
                          </a:solidFill>
                          <a:latin typeface="Book Antiqua" pitchFamily="18" charset="0"/>
                        </a:rPr>
                        <a:t>Graphical</a:t>
                      </a:r>
                    </a:p>
                    <a:p>
                      <a:pPr defTabSz="889000" eaLnBrk="0" hangingPunct="0"/>
                      <a:r>
                        <a:rPr lang="en-US" sz="700">
                          <a:solidFill>
                            <a:schemeClr val="tx2"/>
                          </a:solidFill>
                          <a:latin typeface="Book Antiqua" pitchFamily="18" charset="0"/>
                        </a:rPr>
                        <a:t>Control</a:t>
                      </a:r>
                    </a:p>
                  </p:txBody>
                </p:sp>
                <p:sp>
                  <p:nvSpPr>
                    <p:cNvPr id="27748" name="Rectangle 30"/>
                    <p:cNvSpPr>
                      <a:spLocks noChangeArrowheads="1"/>
                    </p:cNvSpPr>
                    <p:nvPr/>
                  </p:nvSpPr>
                  <p:spPr bwMode="auto">
                    <a:xfrm>
                      <a:off x="1161" y="3997"/>
                      <a:ext cx="311" cy="146"/>
                    </a:xfrm>
                    <a:prstGeom prst="rect">
                      <a:avLst/>
                    </a:prstGeom>
                    <a:noFill/>
                    <a:ln w="9525">
                      <a:noFill/>
                      <a:miter lim="800000"/>
                      <a:headEnd/>
                      <a:tailEnd/>
                    </a:ln>
                  </p:spPr>
                  <p:txBody>
                    <a:bodyPr wrap="none" lIns="89515" tIns="44758" rIns="89515" bIns="44758">
                      <a:spAutoFit/>
                    </a:bodyPr>
                    <a:lstStyle/>
                    <a:p>
                      <a:pPr algn="l" defTabSz="889000" eaLnBrk="0" hangingPunct="0"/>
                      <a:r>
                        <a:rPr lang="en-US" sz="800">
                          <a:solidFill>
                            <a:schemeClr val="tx2"/>
                          </a:solidFill>
                          <a:latin typeface="Book Antiqua" pitchFamily="18" charset="0"/>
                        </a:rPr>
                        <a:t>Clients</a:t>
                      </a:r>
                    </a:p>
                  </p:txBody>
                </p:sp>
              </p:grpSp>
              <p:grpSp>
                <p:nvGrpSpPr>
                  <p:cNvPr id="12" name="Group 31"/>
                  <p:cNvGrpSpPr>
                    <a:grpSpLocks/>
                  </p:cNvGrpSpPr>
                  <p:nvPr/>
                </p:nvGrpSpPr>
                <p:grpSpPr bwMode="auto">
                  <a:xfrm>
                    <a:off x="618" y="3685"/>
                    <a:ext cx="325" cy="415"/>
                    <a:chOff x="618" y="3685"/>
                    <a:chExt cx="325" cy="415"/>
                  </a:xfrm>
                </p:grpSpPr>
                <p:pic>
                  <p:nvPicPr>
                    <p:cNvPr id="27742" name="Picture 32"/>
                    <p:cNvPicPr>
                      <a:picLocks noChangeArrowheads="1"/>
                    </p:cNvPicPr>
                    <p:nvPr/>
                  </p:nvPicPr>
                  <p:blipFill>
                    <a:blip r:embed="rId2" cstate="print"/>
                    <a:srcRect/>
                    <a:stretch>
                      <a:fillRect/>
                    </a:stretch>
                  </p:blipFill>
                  <p:spPr bwMode="auto">
                    <a:xfrm>
                      <a:off x="618" y="3685"/>
                      <a:ext cx="234" cy="289"/>
                    </a:xfrm>
                    <a:prstGeom prst="rect">
                      <a:avLst/>
                    </a:prstGeom>
                    <a:noFill/>
                    <a:ln w="9525">
                      <a:noFill/>
                      <a:miter lim="800000"/>
                      <a:headEnd/>
                      <a:tailEnd/>
                    </a:ln>
                  </p:spPr>
                </p:pic>
                <p:pic>
                  <p:nvPicPr>
                    <p:cNvPr id="27743" name="Picture 33"/>
                    <p:cNvPicPr>
                      <a:picLocks noChangeArrowheads="1"/>
                    </p:cNvPicPr>
                    <p:nvPr/>
                  </p:nvPicPr>
                  <p:blipFill>
                    <a:blip r:embed="rId2" cstate="print"/>
                    <a:srcRect/>
                    <a:stretch>
                      <a:fillRect/>
                    </a:stretch>
                  </p:blipFill>
                  <p:spPr bwMode="auto">
                    <a:xfrm>
                      <a:off x="648" y="3727"/>
                      <a:ext cx="234" cy="289"/>
                    </a:xfrm>
                    <a:prstGeom prst="rect">
                      <a:avLst/>
                    </a:prstGeom>
                    <a:noFill/>
                    <a:ln w="9525">
                      <a:noFill/>
                      <a:miter lim="800000"/>
                      <a:headEnd/>
                      <a:tailEnd/>
                    </a:ln>
                  </p:spPr>
                </p:pic>
                <p:pic>
                  <p:nvPicPr>
                    <p:cNvPr id="27744" name="Picture 34"/>
                    <p:cNvPicPr>
                      <a:picLocks noChangeArrowheads="1"/>
                    </p:cNvPicPr>
                    <p:nvPr/>
                  </p:nvPicPr>
                  <p:blipFill>
                    <a:blip r:embed="rId2" cstate="print"/>
                    <a:srcRect/>
                    <a:stretch>
                      <a:fillRect/>
                    </a:stretch>
                  </p:blipFill>
                  <p:spPr bwMode="auto">
                    <a:xfrm>
                      <a:off x="678" y="3769"/>
                      <a:ext cx="234" cy="289"/>
                    </a:xfrm>
                    <a:prstGeom prst="rect">
                      <a:avLst/>
                    </a:prstGeom>
                    <a:noFill/>
                    <a:ln w="9525">
                      <a:noFill/>
                      <a:miter lim="800000"/>
                      <a:headEnd/>
                      <a:tailEnd/>
                    </a:ln>
                  </p:spPr>
                </p:pic>
                <p:pic>
                  <p:nvPicPr>
                    <p:cNvPr id="27745" name="Picture 35"/>
                    <p:cNvPicPr>
                      <a:picLocks noChangeArrowheads="1"/>
                    </p:cNvPicPr>
                    <p:nvPr/>
                  </p:nvPicPr>
                  <p:blipFill>
                    <a:blip r:embed="rId2" cstate="print"/>
                    <a:srcRect/>
                    <a:stretch>
                      <a:fillRect/>
                    </a:stretch>
                  </p:blipFill>
                  <p:spPr bwMode="auto">
                    <a:xfrm>
                      <a:off x="709" y="3811"/>
                      <a:ext cx="234" cy="289"/>
                    </a:xfrm>
                    <a:prstGeom prst="rect">
                      <a:avLst/>
                    </a:prstGeom>
                    <a:noFill/>
                    <a:ln w="9525">
                      <a:noFill/>
                      <a:miter lim="800000"/>
                      <a:headEnd/>
                      <a:tailEnd/>
                    </a:ln>
                  </p:spPr>
                </p:pic>
              </p:grpSp>
            </p:grpSp>
            <p:sp>
              <p:nvSpPr>
                <p:cNvPr id="27738" name="Arc 36"/>
                <p:cNvSpPr>
                  <a:spLocks/>
                </p:cNvSpPr>
                <p:nvPr/>
              </p:nvSpPr>
              <p:spPr bwMode="auto">
                <a:xfrm>
                  <a:off x="1324" y="3323"/>
                  <a:ext cx="121" cy="463"/>
                </a:xfrm>
                <a:custGeom>
                  <a:avLst/>
                  <a:gdLst>
                    <a:gd name="T0" fmla="*/ 121 w 21600"/>
                    <a:gd name="T1" fmla="*/ 0 h 21647"/>
                    <a:gd name="T2" fmla="*/ 0 w 21600"/>
                    <a:gd name="T3" fmla="*/ 463 h 21647"/>
                    <a:gd name="T4" fmla="*/ 0 w 21600"/>
                    <a:gd name="T5" fmla="*/ 1 h 21647"/>
                    <a:gd name="T6" fmla="*/ 0 60000 65536"/>
                    <a:gd name="T7" fmla="*/ 0 60000 65536"/>
                    <a:gd name="T8" fmla="*/ 0 60000 65536"/>
                    <a:gd name="T9" fmla="*/ 0 w 21600"/>
                    <a:gd name="T10" fmla="*/ 0 h 21647"/>
                    <a:gd name="T11" fmla="*/ 21600 w 21600"/>
                    <a:gd name="T12" fmla="*/ 21647 h 21647"/>
                  </a:gdLst>
                  <a:ahLst/>
                  <a:cxnLst>
                    <a:cxn ang="T6">
                      <a:pos x="T0" y="T1"/>
                    </a:cxn>
                    <a:cxn ang="T7">
                      <a:pos x="T2" y="T3"/>
                    </a:cxn>
                    <a:cxn ang="T8">
                      <a:pos x="T4" y="T5"/>
                    </a:cxn>
                  </a:cxnLst>
                  <a:rect l="T9" t="T10" r="T11" b="T12"/>
                  <a:pathLst>
                    <a:path w="21600" h="21647" fill="none" extrusionOk="0">
                      <a:moveTo>
                        <a:pt x="21599" y="0"/>
                      </a:moveTo>
                      <a:cubicBezTo>
                        <a:pt x="21599" y="15"/>
                        <a:pt x="21600" y="31"/>
                        <a:pt x="21600" y="47"/>
                      </a:cubicBezTo>
                      <a:cubicBezTo>
                        <a:pt x="21600" y="11976"/>
                        <a:pt x="11929" y="21646"/>
                        <a:pt x="0" y="21647"/>
                      </a:cubicBezTo>
                    </a:path>
                    <a:path w="21600" h="21647" stroke="0" extrusionOk="0">
                      <a:moveTo>
                        <a:pt x="21599" y="0"/>
                      </a:moveTo>
                      <a:cubicBezTo>
                        <a:pt x="21599" y="15"/>
                        <a:pt x="21600" y="31"/>
                        <a:pt x="21600" y="47"/>
                      </a:cubicBezTo>
                      <a:cubicBezTo>
                        <a:pt x="21600" y="11976"/>
                        <a:pt x="11929" y="21646"/>
                        <a:pt x="0" y="21647"/>
                      </a:cubicBezTo>
                      <a:lnTo>
                        <a:pt x="0" y="47"/>
                      </a:lnTo>
                      <a:close/>
                    </a:path>
                  </a:pathLst>
                </a:custGeom>
                <a:noFill/>
                <a:ln w="12700" cap="rnd">
                  <a:solidFill>
                    <a:schemeClr val="tx2"/>
                  </a:solidFill>
                  <a:round/>
                  <a:headEnd type="stealth" w="med" len="lg"/>
                  <a:tailEnd type="stealth" w="med" len="lg"/>
                </a:ln>
              </p:spPr>
              <p:txBody>
                <a:bodyPr wrap="none" anchor="ctr"/>
                <a:lstStyle/>
                <a:p>
                  <a:endParaRPr lang="en-US"/>
                </a:p>
              </p:txBody>
            </p:sp>
            <p:sp>
              <p:nvSpPr>
                <p:cNvPr id="27739" name="Arc 37"/>
                <p:cNvSpPr>
                  <a:spLocks/>
                </p:cNvSpPr>
                <p:nvPr/>
              </p:nvSpPr>
              <p:spPr bwMode="auto">
                <a:xfrm>
                  <a:off x="1475" y="3324"/>
                  <a:ext cx="300" cy="567"/>
                </a:xfrm>
                <a:custGeom>
                  <a:avLst/>
                  <a:gdLst>
                    <a:gd name="T0" fmla="*/ 300 w 21672"/>
                    <a:gd name="T1" fmla="*/ 567 h 21638"/>
                    <a:gd name="T2" fmla="*/ 0 w 21672"/>
                    <a:gd name="T3" fmla="*/ 0 h 21638"/>
                    <a:gd name="T4" fmla="*/ 299 w 21672"/>
                    <a:gd name="T5" fmla="*/ 1 h 21638"/>
                    <a:gd name="T6" fmla="*/ 0 60000 65536"/>
                    <a:gd name="T7" fmla="*/ 0 60000 65536"/>
                    <a:gd name="T8" fmla="*/ 0 60000 65536"/>
                    <a:gd name="T9" fmla="*/ 0 w 21672"/>
                    <a:gd name="T10" fmla="*/ 0 h 21638"/>
                    <a:gd name="T11" fmla="*/ 21672 w 21672"/>
                    <a:gd name="T12" fmla="*/ 21638 h 21638"/>
                  </a:gdLst>
                  <a:ahLst/>
                  <a:cxnLst>
                    <a:cxn ang="T6">
                      <a:pos x="T0" y="T1"/>
                    </a:cxn>
                    <a:cxn ang="T7">
                      <a:pos x="T2" y="T3"/>
                    </a:cxn>
                    <a:cxn ang="T8">
                      <a:pos x="T4" y="T5"/>
                    </a:cxn>
                  </a:cxnLst>
                  <a:rect l="T9" t="T10" r="T11" b="T12"/>
                  <a:pathLst>
                    <a:path w="21672" h="21638" fill="none" extrusionOk="0">
                      <a:moveTo>
                        <a:pt x="21671" y="21637"/>
                      </a:moveTo>
                      <a:cubicBezTo>
                        <a:pt x="21647" y="21637"/>
                        <a:pt x="21623" y="21637"/>
                        <a:pt x="21600" y="21638"/>
                      </a:cubicBezTo>
                      <a:cubicBezTo>
                        <a:pt x="9670" y="21638"/>
                        <a:pt x="0" y="11967"/>
                        <a:pt x="0" y="38"/>
                      </a:cubicBezTo>
                      <a:cubicBezTo>
                        <a:pt x="-1" y="25"/>
                        <a:pt x="0" y="12"/>
                        <a:pt x="0" y="0"/>
                      </a:cubicBezTo>
                    </a:path>
                    <a:path w="21672" h="21638" stroke="0" extrusionOk="0">
                      <a:moveTo>
                        <a:pt x="21671" y="21637"/>
                      </a:moveTo>
                      <a:cubicBezTo>
                        <a:pt x="21647" y="21637"/>
                        <a:pt x="21623" y="21637"/>
                        <a:pt x="21600" y="21638"/>
                      </a:cubicBezTo>
                      <a:cubicBezTo>
                        <a:pt x="9670" y="21638"/>
                        <a:pt x="0" y="11967"/>
                        <a:pt x="0" y="38"/>
                      </a:cubicBezTo>
                      <a:cubicBezTo>
                        <a:pt x="-1" y="25"/>
                        <a:pt x="0" y="12"/>
                        <a:pt x="0" y="0"/>
                      </a:cubicBezTo>
                      <a:lnTo>
                        <a:pt x="21600" y="38"/>
                      </a:lnTo>
                      <a:close/>
                    </a:path>
                  </a:pathLst>
                </a:custGeom>
                <a:noFill/>
                <a:ln w="12700" cap="rnd">
                  <a:solidFill>
                    <a:schemeClr val="tx2"/>
                  </a:solidFill>
                  <a:round/>
                  <a:headEnd type="stealth" w="med" len="lg"/>
                  <a:tailEnd type="stealth" w="med" len="lg"/>
                </a:ln>
              </p:spPr>
              <p:txBody>
                <a:bodyPr wrap="none" anchor="ctr"/>
                <a:lstStyle/>
                <a:p>
                  <a:endParaRPr lang="en-US"/>
                </a:p>
              </p:txBody>
            </p:sp>
          </p:grpSp>
          <p:sp>
            <p:nvSpPr>
              <p:cNvPr id="27656" name="Rectangle 38"/>
              <p:cNvSpPr>
                <a:spLocks noChangeArrowheads="1"/>
              </p:cNvSpPr>
              <p:nvPr/>
            </p:nvSpPr>
            <p:spPr bwMode="auto">
              <a:xfrm>
                <a:off x="873" y="2731"/>
                <a:ext cx="619" cy="216"/>
              </a:xfrm>
              <a:prstGeom prst="rect">
                <a:avLst/>
              </a:prstGeom>
              <a:noFill/>
              <a:ln w="9525">
                <a:noFill/>
                <a:miter lim="800000"/>
                <a:headEnd/>
                <a:tailEnd/>
              </a:ln>
            </p:spPr>
            <p:txBody>
              <a:bodyPr wrap="none" lIns="89515" tIns="44758" rIns="89515" bIns="44758">
                <a:spAutoFit/>
              </a:bodyPr>
              <a:lstStyle/>
              <a:p>
                <a:pPr algn="l" defTabSz="889000" eaLnBrk="0" hangingPunct="0"/>
                <a:r>
                  <a:rPr lang="en-US" sz="1600" b="1">
                    <a:solidFill>
                      <a:schemeClr val="hlink"/>
                    </a:solidFill>
                    <a:latin typeface="Book Antiqua" pitchFamily="18" charset="0"/>
                  </a:rPr>
                  <a:t>Cluster 2</a:t>
                </a:r>
              </a:p>
            </p:txBody>
          </p:sp>
          <p:sp>
            <p:nvSpPr>
              <p:cNvPr id="1610791" name="AutoShape 39"/>
              <p:cNvSpPr>
                <a:spLocks noChangeArrowheads="1"/>
              </p:cNvSpPr>
              <p:nvPr/>
            </p:nvSpPr>
            <p:spPr bwMode="auto">
              <a:xfrm>
                <a:off x="3541" y="2062"/>
                <a:ext cx="1815" cy="1369"/>
              </a:xfrm>
              <a:prstGeom prst="roundRect">
                <a:avLst>
                  <a:gd name="adj" fmla="val 12495"/>
                </a:avLst>
              </a:prstGeom>
              <a:solidFill>
                <a:srgbClr val="FF9933"/>
              </a:solidFill>
              <a:ln w="12700">
                <a:solidFill>
                  <a:schemeClr val="tx1"/>
                </a:solidFill>
                <a:round/>
                <a:headEnd/>
                <a:tailEnd/>
              </a:ln>
              <a:effectLst>
                <a:outerShdw dist="107763" dir="2700000" algn="ctr" rotWithShape="0">
                  <a:schemeClr val="bg2"/>
                </a:outerShdw>
              </a:effectLst>
            </p:spPr>
            <p:txBody>
              <a:bodyPr wrap="none" anchor="ctr"/>
              <a:lstStyle/>
              <a:p>
                <a:pPr>
                  <a:defRPr/>
                </a:pPr>
                <a:endParaRPr lang="en-US"/>
              </a:p>
            </p:txBody>
          </p:sp>
          <p:grpSp>
            <p:nvGrpSpPr>
              <p:cNvPr id="13" name="Group 40"/>
              <p:cNvGrpSpPr>
                <a:grpSpLocks/>
              </p:cNvGrpSpPr>
              <p:nvPr/>
            </p:nvGrpSpPr>
            <p:grpSpPr bwMode="auto">
              <a:xfrm>
                <a:off x="3661" y="2279"/>
                <a:ext cx="1599" cy="1119"/>
                <a:chOff x="3469" y="2225"/>
                <a:chExt cx="1644" cy="1192"/>
              </a:xfrm>
            </p:grpSpPr>
            <p:grpSp>
              <p:nvGrpSpPr>
                <p:cNvPr id="14" name="Group 41"/>
                <p:cNvGrpSpPr>
                  <a:grpSpLocks/>
                </p:cNvGrpSpPr>
                <p:nvPr/>
              </p:nvGrpSpPr>
              <p:grpSpPr bwMode="auto">
                <a:xfrm>
                  <a:off x="3846" y="2225"/>
                  <a:ext cx="627" cy="370"/>
                  <a:chOff x="3846" y="2225"/>
                  <a:chExt cx="627" cy="370"/>
                </a:xfrm>
              </p:grpSpPr>
              <p:pic>
                <p:nvPicPr>
                  <p:cNvPr id="27730" name="Picture 42"/>
                  <p:cNvPicPr>
                    <a:picLocks noChangeArrowheads="1"/>
                  </p:cNvPicPr>
                  <p:nvPr/>
                </p:nvPicPr>
                <p:blipFill>
                  <a:blip r:embed="rId2" cstate="print"/>
                  <a:srcRect/>
                  <a:stretch>
                    <a:fillRect/>
                  </a:stretch>
                </p:blipFill>
                <p:spPr bwMode="auto">
                  <a:xfrm>
                    <a:off x="3846" y="2225"/>
                    <a:ext cx="252" cy="311"/>
                  </a:xfrm>
                  <a:prstGeom prst="rect">
                    <a:avLst/>
                  </a:prstGeom>
                  <a:noFill/>
                  <a:ln w="9525">
                    <a:noFill/>
                    <a:miter lim="800000"/>
                    <a:headEnd/>
                    <a:tailEnd/>
                  </a:ln>
                </p:spPr>
              </p:pic>
              <p:grpSp>
                <p:nvGrpSpPr>
                  <p:cNvPr id="15" name="Group 43"/>
                  <p:cNvGrpSpPr>
                    <a:grpSpLocks/>
                  </p:cNvGrpSpPr>
                  <p:nvPr/>
                </p:nvGrpSpPr>
                <p:grpSpPr bwMode="auto">
                  <a:xfrm>
                    <a:off x="4134" y="2225"/>
                    <a:ext cx="339" cy="370"/>
                    <a:chOff x="4134" y="2225"/>
                    <a:chExt cx="339" cy="370"/>
                  </a:xfrm>
                </p:grpSpPr>
                <p:sp>
                  <p:nvSpPr>
                    <p:cNvPr id="27732" name="AutoShape 44"/>
                    <p:cNvSpPr>
                      <a:spLocks noChangeArrowheads="1"/>
                    </p:cNvSpPr>
                    <p:nvPr/>
                  </p:nvSpPr>
                  <p:spPr bwMode="auto">
                    <a:xfrm>
                      <a:off x="4134" y="2225"/>
                      <a:ext cx="339" cy="370"/>
                    </a:xfrm>
                    <a:prstGeom prst="roundRect">
                      <a:avLst>
                        <a:gd name="adj" fmla="val 12495"/>
                      </a:avLst>
                    </a:prstGeom>
                    <a:solidFill>
                      <a:srgbClr val="FF5008"/>
                    </a:solidFill>
                    <a:ln w="12700">
                      <a:solidFill>
                        <a:schemeClr val="tx2"/>
                      </a:solidFill>
                      <a:round/>
                      <a:headEnd/>
                      <a:tailEnd/>
                    </a:ln>
                  </p:spPr>
                  <p:txBody>
                    <a:bodyPr wrap="none" anchor="ctr"/>
                    <a:lstStyle/>
                    <a:p>
                      <a:endParaRPr lang="en-US"/>
                    </a:p>
                  </p:txBody>
                </p:sp>
                <p:sp>
                  <p:nvSpPr>
                    <p:cNvPr id="27733" name="Oval 45"/>
                    <p:cNvSpPr>
                      <a:spLocks noChangeArrowheads="1"/>
                    </p:cNvSpPr>
                    <p:nvPr/>
                  </p:nvSpPr>
                  <p:spPr bwMode="auto">
                    <a:xfrm>
                      <a:off x="4149" y="2246"/>
                      <a:ext cx="308" cy="97"/>
                    </a:xfrm>
                    <a:prstGeom prst="ellipse">
                      <a:avLst/>
                    </a:prstGeom>
                    <a:solidFill>
                      <a:schemeClr val="accent1"/>
                    </a:solidFill>
                    <a:ln w="12700">
                      <a:solidFill>
                        <a:schemeClr val="tx2"/>
                      </a:solidFill>
                      <a:round/>
                      <a:headEnd/>
                      <a:tailEnd/>
                    </a:ln>
                  </p:spPr>
                  <p:txBody>
                    <a:bodyPr wrap="none" lIns="89515" tIns="44758" rIns="89515" bIns="44758" anchor="ctr"/>
                    <a:lstStyle/>
                    <a:p>
                      <a:pPr defTabSz="889000" eaLnBrk="0" hangingPunct="0"/>
                      <a:r>
                        <a:rPr lang="en-US" sz="600">
                          <a:solidFill>
                            <a:schemeClr val="tx2"/>
                          </a:solidFill>
                          <a:latin typeface="Book Antiqua" pitchFamily="18" charset="0"/>
                        </a:rPr>
                        <a:t>Scheduler</a:t>
                      </a:r>
                    </a:p>
                  </p:txBody>
                </p:sp>
                <p:sp>
                  <p:nvSpPr>
                    <p:cNvPr id="27734" name="Oval 46"/>
                    <p:cNvSpPr>
                      <a:spLocks noChangeArrowheads="1"/>
                    </p:cNvSpPr>
                    <p:nvPr/>
                  </p:nvSpPr>
                  <p:spPr bwMode="auto">
                    <a:xfrm>
                      <a:off x="4149" y="2393"/>
                      <a:ext cx="308" cy="181"/>
                    </a:xfrm>
                    <a:prstGeom prst="ellipse">
                      <a:avLst/>
                    </a:prstGeom>
                    <a:solidFill>
                      <a:schemeClr val="accent1"/>
                    </a:solidFill>
                    <a:ln w="12700">
                      <a:solidFill>
                        <a:schemeClr val="tx2"/>
                      </a:solidFill>
                      <a:round/>
                      <a:headEnd/>
                      <a:tailEnd/>
                    </a:ln>
                  </p:spPr>
                  <p:txBody>
                    <a:bodyPr wrap="none" lIns="89515" tIns="44758" rIns="89515" bIns="44758" anchor="ctr"/>
                    <a:lstStyle/>
                    <a:p>
                      <a:pPr defTabSz="889000" eaLnBrk="0" hangingPunct="0"/>
                      <a:r>
                        <a:rPr lang="en-US" sz="700">
                          <a:solidFill>
                            <a:schemeClr val="tx2"/>
                          </a:solidFill>
                          <a:latin typeface="Book Antiqua" pitchFamily="18" charset="0"/>
                        </a:rPr>
                        <a:t>Master</a:t>
                      </a:r>
                    </a:p>
                    <a:p>
                      <a:pPr defTabSz="889000" eaLnBrk="0" hangingPunct="0"/>
                      <a:r>
                        <a:rPr lang="en-US" sz="700">
                          <a:solidFill>
                            <a:schemeClr val="tx2"/>
                          </a:solidFill>
                          <a:latin typeface="Book Antiqua" pitchFamily="18" charset="0"/>
                        </a:rPr>
                        <a:t>Daemon</a:t>
                      </a:r>
                    </a:p>
                  </p:txBody>
                </p:sp>
              </p:grpSp>
            </p:grpSp>
            <p:grpSp>
              <p:nvGrpSpPr>
                <p:cNvPr id="16" name="Group 47"/>
                <p:cNvGrpSpPr>
                  <a:grpSpLocks/>
                </p:cNvGrpSpPr>
                <p:nvPr/>
              </p:nvGrpSpPr>
              <p:grpSpPr bwMode="auto">
                <a:xfrm>
                  <a:off x="4631" y="2443"/>
                  <a:ext cx="482" cy="865"/>
                  <a:chOff x="4631" y="2443"/>
                  <a:chExt cx="482" cy="865"/>
                </a:xfrm>
              </p:grpSpPr>
              <p:grpSp>
                <p:nvGrpSpPr>
                  <p:cNvPr id="17" name="Group 48"/>
                  <p:cNvGrpSpPr>
                    <a:grpSpLocks/>
                  </p:cNvGrpSpPr>
                  <p:nvPr/>
                </p:nvGrpSpPr>
                <p:grpSpPr bwMode="auto">
                  <a:xfrm>
                    <a:off x="4631" y="3064"/>
                    <a:ext cx="354" cy="244"/>
                    <a:chOff x="4631" y="3064"/>
                    <a:chExt cx="354" cy="244"/>
                  </a:xfrm>
                </p:grpSpPr>
                <p:sp>
                  <p:nvSpPr>
                    <p:cNvPr id="27728" name="AutoShape 49"/>
                    <p:cNvSpPr>
                      <a:spLocks noChangeArrowheads="1"/>
                    </p:cNvSpPr>
                    <p:nvPr/>
                  </p:nvSpPr>
                  <p:spPr bwMode="auto">
                    <a:xfrm>
                      <a:off x="4631" y="3064"/>
                      <a:ext cx="354" cy="244"/>
                    </a:xfrm>
                    <a:prstGeom prst="roundRect">
                      <a:avLst>
                        <a:gd name="adj" fmla="val 12495"/>
                      </a:avLst>
                    </a:prstGeom>
                    <a:solidFill>
                      <a:srgbClr val="FF5008"/>
                    </a:solidFill>
                    <a:ln w="12700">
                      <a:solidFill>
                        <a:schemeClr val="tx2"/>
                      </a:solidFill>
                      <a:round/>
                      <a:headEnd/>
                      <a:tailEnd/>
                    </a:ln>
                  </p:spPr>
                  <p:txBody>
                    <a:bodyPr wrap="none" anchor="ctr"/>
                    <a:lstStyle/>
                    <a:p>
                      <a:endParaRPr lang="en-US"/>
                    </a:p>
                  </p:txBody>
                </p:sp>
                <p:sp>
                  <p:nvSpPr>
                    <p:cNvPr id="27729" name="Oval 50"/>
                    <p:cNvSpPr>
                      <a:spLocks noChangeArrowheads="1"/>
                    </p:cNvSpPr>
                    <p:nvPr/>
                  </p:nvSpPr>
                  <p:spPr bwMode="auto">
                    <a:xfrm>
                      <a:off x="4647" y="3085"/>
                      <a:ext cx="323" cy="202"/>
                    </a:xfrm>
                    <a:prstGeom prst="ellipse">
                      <a:avLst/>
                    </a:prstGeom>
                    <a:solidFill>
                      <a:schemeClr val="accent1"/>
                    </a:solidFill>
                    <a:ln w="12700">
                      <a:solidFill>
                        <a:schemeClr val="tx2"/>
                      </a:solidFill>
                      <a:round/>
                      <a:headEnd/>
                      <a:tailEnd/>
                    </a:ln>
                  </p:spPr>
                  <p:txBody>
                    <a:bodyPr wrap="none" lIns="89515" tIns="44758" rIns="89515" bIns="44758" anchor="ctr"/>
                    <a:lstStyle/>
                    <a:p>
                      <a:pPr defTabSz="889000" eaLnBrk="0" hangingPunct="0">
                        <a:lnSpc>
                          <a:spcPct val="60000"/>
                        </a:lnSpc>
                      </a:pPr>
                      <a:r>
                        <a:rPr lang="en-US" sz="1900">
                          <a:solidFill>
                            <a:schemeClr val="tx2"/>
                          </a:solidFill>
                          <a:latin typeface="Book Antiqua" pitchFamily="18" charset="0"/>
                        </a:rPr>
                        <a:t> </a:t>
                      </a:r>
                      <a:r>
                        <a:rPr lang="en-US" sz="700">
                          <a:solidFill>
                            <a:schemeClr val="tx2"/>
                          </a:solidFill>
                          <a:latin typeface="Book Antiqua" pitchFamily="18" charset="0"/>
                        </a:rPr>
                        <a:t>Execution</a:t>
                      </a:r>
                    </a:p>
                    <a:p>
                      <a:pPr defTabSz="889000" eaLnBrk="0" hangingPunct="0">
                        <a:lnSpc>
                          <a:spcPct val="60000"/>
                        </a:lnSpc>
                      </a:pPr>
                      <a:r>
                        <a:rPr lang="en-US" sz="700">
                          <a:solidFill>
                            <a:schemeClr val="tx2"/>
                          </a:solidFill>
                          <a:latin typeface="Book Antiqua" pitchFamily="18" charset="0"/>
                        </a:rPr>
                        <a:t>Daemon</a:t>
                      </a:r>
                    </a:p>
                  </p:txBody>
                </p:sp>
              </p:grpSp>
              <p:grpSp>
                <p:nvGrpSpPr>
                  <p:cNvPr id="18" name="Group 51"/>
                  <p:cNvGrpSpPr>
                    <a:grpSpLocks/>
                  </p:cNvGrpSpPr>
                  <p:nvPr/>
                </p:nvGrpSpPr>
                <p:grpSpPr bwMode="auto">
                  <a:xfrm>
                    <a:off x="4691" y="2443"/>
                    <a:ext cx="422" cy="638"/>
                    <a:chOff x="4691" y="2443"/>
                    <a:chExt cx="422" cy="638"/>
                  </a:xfrm>
                </p:grpSpPr>
                <p:pic>
                  <p:nvPicPr>
                    <p:cNvPr id="27721" name="Picture 52"/>
                    <p:cNvPicPr>
                      <a:picLocks noChangeArrowheads="1"/>
                    </p:cNvPicPr>
                    <p:nvPr/>
                  </p:nvPicPr>
                  <p:blipFill>
                    <a:blip r:embed="rId3" cstate="print"/>
                    <a:srcRect/>
                    <a:stretch>
                      <a:fillRect/>
                    </a:stretch>
                  </p:blipFill>
                  <p:spPr bwMode="auto">
                    <a:xfrm>
                      <a:off x="4867" y="2443"/>
                      <a:ext cx="186" cy="303"/>
                    </a:xfrm>
                    <a:prstGeom prst="rect">
                      <a:avLst/>
                    </a:prstGeom>
                    <a:noFill/>
                    <a:ln w="9525">
                      <a:noFill/>
                      <a:miter lim="800000"/>
                      <a:headEnd/>
                      <a:tailEnd/>
                    </a:ln>
                  </p:spPr>
                </p:pic>
                <p:pic>
                  <p:nvPicPr>
                    <p:cNvPr id="27722" name="Picture 53"/>
                    <p:cNvPicPr>
                      <a:picLocks noChangeArrowheads="1"/>
                    </p:cNvPicPr>
                    <p:nvPr/>
                  </p:nvPicPr>
                  <p:blipFill>
                    <a:blip r:embed="rId3" cstate="print"/>
                    <a:srcRect/>
                    <a:stretch>
                      <a:fillRect/>
                    </a:stretch>
                  </p:blipFill>
                  <p:spPr bwMode="auto">
                    <a:xfrm>
                      <a:off x="4897" y="2485"/>
                      <a:ext cx="186" cy="303"/>
                    </a:xfrm>
                    <a:prstGeom prst="rect">
                      <a:avLst/>
                    </a:prstGeom>
                    <a:noFill/>
                    <a:ln w="9525">
                      <a:noFill/>
                      <a:miter lim="800000"/>
                      <a:headEnd/>
                      <a:tailEnd/>
                    </a:ln>
                  </p:spPr>
                </p:pic>
                <p:pic>
                  <p:nvPicPr>
                    <p:cNvPr id="27723" name="Picture 54"/>
                    <p:cNvPicPr>
                      <a:picLocks noChangeArrowheads="1"/>
                    </p:cNvPicPr>
                    <p:nvPr/>
                  </p:nvPicPr>
                  <p:blipFill>
                    <a:blip r:embed="rId3" cstate="print"/>
                    <a:srcRect/>
                    <a:stretch>
                      <a:fillRect/>
                    </a:stretch>
                  </p:blipFill>
                  <p:spPr bwMode="auto">
                    <a:xfrm>
                      <a:off x="4928" y="2527"/>
                      <a:ext cx="185" cy="302"/>
                    </a:xfrm>
                    <a:prstGeom prst="rect">
                      <a:avLst/>
                    </a:prstGeom>
                    <a:noFill/>
                    <a:ln w="9525">
                      <a:noFill/>
                      <a:miter lim="800000"/>
                      <a:headEnd/>
                      <a:tailEnd/>
                    </a:ln>
                  </p:spPr>
                </p:pic>
                <p:pic>
                  <p:nvPicPr>
                    <p:cNvPr id="27724" name="Picture 55"/>
                    <p:cNvPicPr>
                      <a:picLocks noChangeArrowheads="1"/>
                    </p:cNvPicPr>
                    <p:nvPr/>
                  </p:nvPicPr>
                  <p:blipFill>
                    <a:blip r:embed="rId2" cstate="print"/>
                    <a:srcRect/>
                    <a:stretch>
                      <a:fillRect/>
                    </a:stretch>
                  </p:blipFill>
                  <p:spPr bwMode="auto">
                    <a:xfrm>
                      <a:off x="4691" y="2666"/>
                      <a:ext cx="234" cy="289"/>
                    </a:xfrm>
                    <a:prstGeom prst="rect">
                      <a:avLst/>
                    </a:prstGeom>
                    <a:noFill/>
                    <a:ln w="9525">
                      <a:noFill/>
                      <a:miter lim="800000"/>
                      <a:headEnd/>
                      <a:tailEnd/>
                    </a:ln>
                  </p:spPr>
                </p:pic>
                <p:pic>
                  <p:nvPicPr>
                    <p:cNvPr id="27725" name="Picture 56"/>
                    <p:cNvPicPr>
                      <a:picLocks noChangeArrowheads="1"/>
                    </p:cNvPicPr>
                    <p:nvPr/>
                  </p:nvPicPr>
                  <p:blipFill>
                    <a:blip r:embed="rId2" cstate="print"/>
                    <a:srcRect/>
                    <a:stretch>
                      <a:fillRect/>
                    </a:stretch>
                  </p:blipFill>
                  <p:spPr bwMode="auto">
                    <a:xfrm>
                      <a:off x="4721" y="2708"/>
                      <a:ext cx="234" cy="289"/>
                    </a:xfrm>
                    <a:prstGeom prst="rect">
                      <a:avLst/>
                    </a:prstGeom>
                    <a:noFill/>
                    <a:ln w="9525">
                      <a:noFill/>
                      <a:miter lim="800000"/>
                      <a:headEnd/>
                      <a:tailEnd/>
                    </a:ln>
                  </p:spPr>
                </p:pic>
                <p:pic>
                  <p:nvPicPr>
                    <p:cNvPr id="27726" name="Picture 57"/>
                    <p:cNvPicPr>
                      <a:picLocks noChangeArrowheads="1"/>
                    </p:cNvPicPr>
                    <p:nvPr/>
                  </p:nvPicPr>
                  <p:blipFill>
                    <a:blip r:embed="rId2" cstate="print"/>
                    <a:srcRect/>
                    <a:stretch>
                      <a:fillRect/>
                    </a:stretch>
                  </p:blipFill>
                  <p:spPr bwMode="auto">
                    <a:xfrm>
                      <a:off x="4751" y="2750"/>
                      <a:ext cx="234" cy="289"/>
                    </a:xfrm>
                    <a:prstGeom prst="rect">
                      <a:avLst/>
                    </a:prstGeom>
                    <a:noFill/>
                    <a:ln w="9525">
                      <a:noFill/>
                      <a:miter lim="800000"/>
                      <a:headEnd/>
                      <a:tailEnd/>
                    </a:ln>
                  </p:spPr>
                </p:pic>
                <p:pic>
                  <p:nvPicPr>
                    <p:cNvPr id="27727" name="Picture 58"/>
                    <p:cNvPicPr>
                      <a:picLocks noChangeArrowheads="1"/>
                    </p:cNvPicPr>
                    <p:nvPr/>
                  </p:nvPicPr>
                  <p:blipFill>
                    <a:blip r:embed="rId2" cstate="print"/>
                    <a:srcRect/>
                    <a:stretch>
                      <a:fillRect/>
                    </a:stretch>
                  </p:blipFill>
                  <p:spPr bwMode="auto">
                    <a:xfrm>
                      <a:off x="4781" y="2792"/>
                      <a:ext cx="235" cy="289"/>
                    </a:xfrm>
                    <a:prstGeom prst="rect">
                      <a:avLst/>
                    </a:prstGeom>
                    <a:noFill/>
                    <a:ln w="9525">
                      <a:noFill/>
                      <a:miter lim="800000"/>
                      <a:headEnd/>
                      <a:tailEnd/>
                    </a:ln>
                  </p:spPr>
                </p:pic>
              </p:grpSp>
            </p:grpSp>
            <p:grpSp>
              <p:nvGrpSpPr>
                <p:cNvPr id="19" name="Group 59"/>
                <p:cNvGrpSpPr>
                  <a:grpSpLocks/>
                </p:cNvGrpSpPr>
                <p:nvPr/>
              </p:nvGrpSpPr>
              <p:grpSpPr bwMode="auto">
                <a:xfrm>
                  <a:off x="3469" y="2959"/>
                  <a:ext cx="854" cy="458"/>
                  <a:chOff x="3469" y="2959"/>
                  <a:chExt cx="854" cy="458"/>
                </a:xfrm>
              </p:grpSpPr>
              <p:grpSp>
                <p:nvGrpSpPr>
                  <p:cNvPr id="20" name="Group 60"/>
                  <p:cNvGrpSpPr>
                    <a:grpSpLocks/>
                  </p:cNvGrpSpPr>
                  <p:nvPr/>
                </p:nvGrpSpPr>
                <p:grpSpPr bwMode="auto">
                  <a:xfrm>
                    <a:off x="3741" y="2959"/>
                    <a:ext cx="582" cy="458"/>
                    <a:chOff x="3741" y="2959"/>
                    <a:chExt cx="582" cy="458"/>
                  </a:xfrm>
                </p:grpSpPr>
                <p:sp>
                  <p:nvSpPr>
                    <p:cNvPr id="27716" name="AutoShape 61"/>
                    <p:cNvSpPr>
                      <a:spLocks noChangeArrowheads="1"/>
                    </p:cNvSpPr>
                    <p:nvPr/>
                  </p:nvSpPr>
                  <p:spPr bwMode="auto">
                    <a:xfrm>
                      <a:off x="3741" y="2959"/>
                      <a:ext cx="430" cy="328"/>
                    </a:xfrm>
                    <a:prstGeom prst="roundRect">
                      <a:avLst>
                        <a:gd name="adj" fmla="val 12495"/>
                      </a:avLst>
                    </a:prstGeom>
                    <a:solidFill>
                      <a:srgbClr val="FF5008"/>
                    </a:solidFill>
                    <a:ln w="12700">
                      <a:solidFill>
                        <a:schemeClr val="tx2"/>
                      </a:solidFill>
                      <a:round/>
                      <a:headEnd/>
                      <a:tailEnd/>
                    </a:ln>
                  </p:spPr>
                  <p:txBody>
                    <a:bodyPr wrap="none" anchor="ctr"/>
                    <a:lstStyle/>
                    <a:p>
                      <a:endParaRPr lang="en-US"/>
                    </a:p>
                  </p:txBody>
                </p:sp>
                <p:sp>
                  <p:nvSpPr>
                    <p:cNvPr id="27717" name="Oval 62"/>
                    <p:cNvSpPr>
                      <a:spLocks noChangeArrowheads="1"/>
                    </p:cNvSpPr>
                    <p:nvPr/>
                  </p:nvSpPr>
                  <p:spPr bwMode="auto">
                    <a:xfrm>
                      <a:off x="3756" y="2980"/>
                      <a:ext cx="400" cy="223"/>
                    </a:xfrm>
                    <a:prstGeom prst="ellipse">
                      <a:avLst/>
                    </a:prstGeom>
                    <a:solidFill>
                      <a:schemeClr val="accent1"/>
                    </a:solidFill>
                    <a:ln w="12700">
                      <a:solidFill>
                        <a:schemeClr val="tx2"/>
                      </a:solidFill>
                      <a:round/>
                      <a:headEnd/>
                      <a:tailEnd/>
                    </a:ln>
                  </p:spPr>
                  <p:txBody>
                    <a:bodyPr wrap="none" lIns="89515" tIns="44758" rIns="89515" bIns="44758" anchor="ctr"/>
                    <a:lstStyle/>
                    <a:p>
                      <a:pPr defTabSz="889000" eaLnBrk="0" hangingPunct="0"/>
                      <a:r>
                        <a:rPr lang="en-US" sz="700">
                          <a:solidFill>
                            <a:schemeClr val="tx2"/>
                          </a:solidFill>
                          <a:latin typeface="Book Antiqua" pitchFamily="18" charset="0"/>
                        </a:rPr>
                        <a:t>Submit</a:t>
                      </a:r>
                    </a:p>
                    <a:p>
                      <a:pPr defTabSz="889000" eaLnBrk="0" hangingPunct="0"/>
                      <a:r>
                        <a:rPr lang="en-US" sz="700">
                          <a:solidFill>
                            <a:schemeClr val="tx2"/>
                          </a:solidFill>
                          <a:latin typeface="Book Antiqua" pitchFamily="18" charset="0"/>
                        </a:rPr>
                        <a:t>Graphical</a:t>
                      </a:r>
                    </a:p>
                    <a:p>
                      <a:pPr defTabSz="889000" eaLnBrk="0" hangingPunct="0"/>
                      <a:r>
                        <a:rPr lang="en-US" sz="700">
                          <a:solidFill>
                            <a:schemeClr val="tx2"/>
                          </a:solidFill>
                          <a:latin typeface="Book Antiqua" pitchFamily="18" charset="0"/>
                        </a:rPr>
                        <a:t>Control</a:t>
                      </a:r>
                    </a:p>
                  </p:txBody>
                </p:sp>
                <p:sp>
                  <p:nvSpPr>
                    <p:cNvPr id="27718" name="Rectangle 63"/>
                    <p:cNvSpPr>
                      <a:spLocks noChangeArrowheads="1"/>
                    </p:cNvSpPr>
                    <p:nvPr/>
                  </p:nvSpPr>
                  <p:spPr bwMode="auto">
                    <a:xfrm>
                      <a:off x="4012" y="3271"/>
                      <a:ext cx="311" cy="146"/>
                    </a:xfrm>
                    <a:prstGeom prst="rect">
                      <a:avLst/>
                    </a:prstGeom>
                    <a:noFill/>
                    <a:ln w="9525">
                      <a:noFill/>
                      <a:miter lim="800000"/>
                      <a:headEnd/>
                      <a:tailEnd/>
                    </a:ln>
                  </p:spPr>
                  <p:txBody>
                    <a:bodyPr wrap="none" lIns="89515" tIns="44758" rIns="89515" bIns="44758">
                      <a:spAutoFit/>
                    </a:bodyPr>
                    <a:lstStyle/>
                    <a:p>
                      <a:pPr algn="l" defTabSz="889000" eaLnBrk="0" hangingPunct="0"/>
                      <a:r>
                        <a:rPr lang="en-US" sz="800">
                          <a:solidFill>
                            <a:schemeClr val="tx2"/>
                          </a:solidFill>
                          <a:latin typeface="Book Antiqua" pitchFamily="18" charset="0"/>
                        </a:rPr>
                        <a:t>Clients</a:t>
                      </a:r>
                    </a:p>
                  </p:txBody>
                </p:sp>
              </p:grpSp>
              <p:grpSp>
                <p:nvGrpSpPr>
                  <p:cNvPr id="21" name="Group 64"/>
                  <p:cNvGrpSpPr>
                    <a:grpSpLocks/>
                  </p:cNvGrpSpPr>
                  <p:nvPr/>
                </p:nvGrpSpPr>
                <p:grpSpPr bwMode="auto">
                  <a:xfrm>
                    <a:off x="3469" y="2960"/>
                    <a:ext cx="325" cy="415"/>
                    <a:chOff x="3469" y="2960"/>
                    <a:chExt cx="325" cy="415"/>
                  </a:xfrm>
                </p:grpSpPr>
                <p:pic>
                  <p:nvPicPr>
                    <p:cNvPr id="27712" name="Picture 65"/>
                    <p:cNvPicPr>
                      <a:picLocks noChangeArrowheads="1"/>
                    </p:cNvPicPr>
                    <p:nvPr/>
                  </p:nvPicPr>
                  <p:blipFill>
                    <a:blip r:embed="rId2" cstate="print"/>
                    <a:srcRect/>
                    <a:stretch>
                      <a:fillRect/>
                    </a:stretch>
                  </p:blipFill>
                  <p:spPr bwMode="auto">
                    <a:xfrm>
                      <a:off x="3469" y="2960"/>
                      <a:ext cx="234" cy="289"/>
                    </a:xfrm>
                    <a:prstGeom prst="rect">
                      <a:avLst/>
                    </a:prstGeom>
                    <a:noFill/>
                    <a:ln w="9525">
                      <a:noFill/>
                      <a:miter lim="800000"/>
                      <a:headEnd/>
                      <a:tailEnd/>
                    </a:ln>
                  </p:spPr>
                </p:pic>
                <p:pic>
                  <p:nvPicPr>
                    <p:cNvPr id="27713" name="Picture 66"/>
                    <p:cNvPicPr>
                      <a:picLocks noChangeArrowheads="1"/>
                    </p:cNvPicPr>
                    <p:nvPr/>
                  </p:nvPicPr>
                  <p:blipFill>
                    <a:blip r:embed="rId2" cstate="print"/>
                    <a:srcRect/>
                    <a:stretch>
                      <a:fillRect/>
                    </a:stretch>
                  </p:blipFill>
                  <p:spPr bwMode="auto">
                    <a:xfrm>
                      <a:off x="3499" y="3002"/>
                      <a:ext cx="234" cy="289"/>
                    </a:xfrm>
                    <a:prstGeom prst="rect">
                      <a:avLst/>
                    </a:prstGeom>
                    <a:noFill/>
                    <a:ln w="9525">
                      <a:noFill/>
                      <a:miter lim="800000"/>
                      <a:headEnd/>
                      <a:tailEnd/>
                    </a:ln>
                  </p:spPr>
                </p:pic>
                <p:pic>
                  <p:nvPicPr>
                    <p:cNvPr id="27714" name="Picture 67"/>
                    <p:cNvPicPr>
                      <a:picLocks noChangeArrowheads="1"/>
                    </p:cNvPicPr>
                    <p:nvPr/>
                  </p:nvPicPr>
                  <p:blipFill>
                    <a:blip r:embed="rId2" cstate="print"/>
                    <a:srcRect/>
                    <a:stretch>
                      <a:fillRect/>
                    </a:stretch>
                  </p:blipFill>
                  <p:spPr bwMode="auto">
                    <a:xfrm>
                      <a:off x="3529" y="3044"/>
                      <a:ext cx="234" cy="289"/>
                    </a:xfrm>
                    <a:prstGeom prst="rect">
                      <a:avLst/>
                    </a:prstGeom>
                    <a:noFill/>
                    <a:ln w="9525">
                      <a:noFill/>
                      <a:miter lim="800000"/>
                      <a:headEnd/>
                      <a:tailEnd/>
                    </a:ln>
                  </p:spPr>
                </p:pic>
                <p:pic>
                  <p:nvPicPr>
                    <p:cNvPr id="27715" name="Picture 68"/>
                    <p:cNvPicPr>
                      <a:picLocks noChangeArrowheads="1"/>
                    </p:cNvPicPr>
                    <p:nvPr/>
                  </p:nvPicPr>
                  <p:blipFill>
                    <a:blip r:embed="rId2" cstate="print"/>
                    <a:srcRect/>
                    <a:stretch>
                      <a:fillRect/>
                    </a:stretch>
                  </p:blipFill>
                  <p:spPr bwMode="auto">
                    <a:xfrm>
                      <a:off x="3560" y="3086"/>
                      <a:ext cx="234" cy="289"/>
                    </a:xfrm>
                    <a:prstGeom prst="rect">
                      <a:avLst/>
                    </a:prstGeom>
                    <a:noFill/>
                    <a:ln w="9525">
                      <a:noFill/>
                      <a:miter lim="800000"/>
                      <a:headEnd/>
                      <a:tailEnd/>
                    </a:ln>
                  </p:spPr>
                </p:pic>
              </p:grpSp>
            </p:grpSp>
            <p:sp>
              <p:nvSpPr>
                <p:cNvPr id="27708" name="Arc 69"/>
                <p:cNvSpPr>
                  <a:spLocks/>
                </p:cNvSpPr>
                <p:nvPr/>
              </p:nvSpPr>
              <p:spPr bwMode="auto">
                <a:xfrm>
                  <a:off x="4175" y="2598"/>
                  <a:ext cx="121" cy="463"/>
                </a:xfrm>
                <a:custGeom>
                  <a:avLst/>
                  <a:gdLst>
                    <a:gd name="T0" fmla="*/ 121 w 21600"/>
                    <a:gd name="T1" fmla="*/ 0 h 21647"/>
                    <a:gd name="T2" fmla="*/ 0 w 21600"/>
                    <a:gd name="T3" fmla="*/ 463 h 21647"/>
                    <a:gd name="T4" fmla="*/ 0 w 21600"/>
                    <a:gd name="T5" fmla="*/ 1 h 21647"/>
                    <a:gd name="T6" fmla="*/ 0 60000 65536"/>
                    <a:gd name="T7" fmla="*/ 0 60000 65536"/>
                    <a:gd name="T8" fmla="*/ 0 60000 65536"/>
                    <a:gd name="T9" fmla="*/ 0 w 21600"/>
                    <a:gd name="T10" fmla="*/ 0 h 21647"/>
                    <a:gd name="T11" fmla="*/ 21600 w 21600"/>
                    <a:gd name="T12" fmla="*/ 21647 h 21647"/>
                  </a:gdLst>
                  <a:ahLst/>
                  <a:cxnLst>
                    <a:cxn ang="T6">
                      <a:pos x="T0" y="T1"/>
                    </a:cxn>
                    <a:cxn ang="T7">
                      <a:pos x="T2" y="T3"/>
                    </a:cxn>
                    <a:cxn ang="T8">
                      <a:pos x="T4" y="T5"/>
                    </a:cxn>
                  </a:cxnLst>
                  <a:rect l="T9" t="T10" r="T11" b="T12"/>
                  <a:pathLst>
                    <a:path w="21600" h="21647" fill="none" extrusionOk="0">
                      <a:moveTo>
                        <a:pt x="21599" y="0"/>
                      </a:moveTo>
                      <a:cubicBezTo>
                        <a:pt x="21599" y="15"/>
                        <a:pt x="21600" y="31"/>
                        <a:pt x="21600" y="47"/>
                      </a:cubicBezTo>
                      <a:cubicBezTo>
                        <a:pt x="21600" y="11976"/>
                        <a:pt x="11929" y="21646"/>
                        <a:pt x="0" y="21647"/>
                      </a:cubicBezTo>
                    </a:path>
                    <a:path w="21600" h="21647" stroke="0" extrusionOk="0">
                      <a:moveTo>
                        <a:pt x="21599" y="0"/>
                      </a:moveTo>
                      <a:cubicBezTo>
                        <a:pt x="21599" y="15"/>
                        <a:pt x="21600" y="31"/>
                        <a:pt x="21600" y="47"/>
                      </a:cubicBezTo>
                      <a:cubicBezTo>
                        <a:pt x="21600" y="11976"/>
                        <a:pt x="11929" y="21646"/>
                        <a:pt x="0" y="21647"/>
                      </a:cubicBezTo>
                      <a:lnTo>
                        <a:pt x="0" y="47"/>
                      </a:lnTo>
                      <a:close/>
                    </a:path>
                  </a:pathLst>
                </a:custGeom>
                <a:noFill/>
                <a:ln w="12700" cap="rnd">
                  <a:solidFill>
                    <a:schemeClr val="tx2"/>
                  </a:solidFill>
                  <a:round/>
                  <a:headEnd type="stealth" w="med" len="lg"/>
                  <a:tailEnd type="stealth" w="med" len="lg"/>
                </a:ln>
              </p:spPr>
              <p:txBody>
                <a:bodyPr wrap="none" anchor="ctr"/>
                <a:lstStyle/>
                <a:p>
                  <a:endParaRPr lang="en-US"/>
                </a:p>
              </p:txBody>
            </p:sp>
            <p:sp>
              <p:nvSpPr>
                <p:cNvPr id="27709" name="Arc 70"/>
                <p:cNvSpPr>
                  <a:spLocks/>
                </p:cNvSpPr>
                <p:nvPr/>
              </p:nvSpPr>
              <p:spPr bwMode="auto">
                <a:xfrm>
                  <a:off x="4326" y="2599"/>
                  <a:ext cx="300" cy="567"/>
                </a:xfrm>
                <a:custGeom>
                  <a:avLst/>
                  <a:gdLst>
                    <a:gd name="T0" fmla="*/ 300 w 21672"/>
                    <a:gd name="T1" fmla="*/ 567 h 21638"/>
                    <a:gd name="T2" fmla="*/ 0 w 21672"/>
                    <a:gd name="T3" fmla="*/ 0 h 21638"/>
                    <a:gd name="T4" fmla="*/ 299 w 21672"/>
                    <a:gd name="T5" fmla="*/ 1 h 21638"/>
                    <a:gd name="T6" fmla="*/ 0 60000 65536"/>
                    <a:gd name="T7" fmla="*/ 0 60000 65536"/>
                    <a:gd name="T8" fmla="*/ 0 60000 65536"/>
                    <a:gd name="T9" fmla="*/ 0 w 21672"/>
                    <a:gd name="T10" fmla="*/ 0 h 21638"/>
                    <a:gd name="T11" fmla="*/ 21672 w 21672"/>
                    <a:gd name="T12" fmla="*/ 21638 h 21638"/>
                  </a:gdLst>
                  <a:ahLst/>
                  <a:cxnLst>
                    <a:cxn ang="T6">
                      <a:pos x="T0" y="T1"/>
                    </a:cxn>
                    <a:cxn ang="T7">
                      <a:pos x="T2" y="T3"/>
                    </a:cxn>
                    <a:cxn ang="T8">
                      <a:pos x="T4" y="T5"/>
                    </a:cxn>
                  </a:cxnLst>
                  <a:rect l="T9" t="T10" r="T11" b="T12"/>
                  <a:pathLst>
                    <a:path w="21672" h="21638" fill="none" extrusionOk="0">
                      <a:moveTo>
                        <a:pt x="21671" y="21637"/>
                      </a:moveTo>
                      <a:cubicBezTo>
                        <a:pt x="21647" y="21637"/>
                        <a:pt x="21623" y="21637"/>
                        <a:pt x="21600" y="21638"/>
                      </a:cubicBezTo>
                      <a:cubicBezTo>
                        <a:pt x="9670" y="21638"/>
                        <a:pt x="0" y="11967"/>
                        <a:pt x="0" y="38"/>
                      </a:cubicBezTo>
                      <a:cubicBezTo>
                        <a:pt x="-1" y="25"/>
                        <a:pt x="0" y="12"/>
                        <a:pt x="0" y="0"/>
                      </a:cubicBezTo>
                    </a:path>
                    <a:path w="21672" h="21638" stroke="0" extrusionOk="0">
                      <a:moveTo>
                        <a:pt x="21671" y="21637"/>
                      </a:moveTo>
                      <a:cubicBezTo>
                        <a:pt x="21647" y="21637"/>
                        <a:pt x="21623" y="21637"/>
                        <a:pt x="21600" y="21638"/>
                      </a:cubicBezTo>
                      <a:cubicBezTo>
                        <a:pt x="9670" y="21638"/>
                        <a:pt x="0" y="11967"/>
                        <a:pt x="0" y="38"/>
                      </a:cubicBezTo>
                      <a:cubicBezTo>
                        <a:pt x="-1" y="25"/>
                        <a:pt x="0" y="12"/>
                        <a:pt x="0" y="0"/>
                      </a:cubicBezTo>
                      <a:lnTo>
                        <a:pt x="21600" y="38"/>
                      </a:lnTo>
                      <a:close/>
                    </a:path>
                  </a:pathLst>
                </a:custGeom>
                <a:noFill/>
                <a:ln w="12700" cap="rnd">
                  <a:solidFill>
                    <a:schemeClr val="tx2"/>
                  </a:solidFill>
                  <a:round/>
                  <a:headEnd type="stealth" w="med" len="lg"/>
                  <a:tailEnd type="stealth" w="med" len="lg"/>
                </a:ln>
              </p:spPr>
              <p:txBody>
                <a:bodyPr wrap="none" anchor="ctr"/>
                <a:lstStyle/>
                <a:p>
                  <a:endParaRPr lang="en-US"/>
                </a:p>
              </p:txBody>
            </p:sp>
          </p:grpSp>
          <p:sp>
            <p:nvSpPr>
              <p:cNvPr id="27659" name="Rectangle 71"/>
              <p:cNvSpPr>
                <a:spLocks noChangeArrowheads="1"/>
              </p:cNvSpPr>
              <p:nvPr/>
            </p:nvSpPr>
            <p:spPr bwMode="auto">
              <a:xfrm>
                <a:off x="3647" y="2050"/>
                <a:ext cx="617" cy="216"/>
              </a:xfrm>
              <a:prstGeom prst="rect">
                <a:avLst/>
              </a:prstGeom>
              <a:noFill/>
              <a:ln w="9525">
                <a:noFill/>
                <a:miter lim="800000"/>
                <a:headEnd/>
                <a:tailEnd/>
              </a:ln>
            </p:spPr>
            <p:txBody>
              <a:bodyPr wrap="none" lIns="89515" tIns="44758" rIns="89515" bIns="44758">
                <a:spAutoFit/>
              </a:bodyPr>
              <a:lstStyle/>
              <a:p>
                <a:pPr algn="l" defTabSz="889000" eaLnBrk="0" hangingPunct="0"/>
                <a:r>
                  <a:rPr lang="en-US" sz="1600" b="1">
                    <a:solidFill>
                      <a:schemeClr val="hlink"/>
                    </a:solidFill>
                    <a:latin typeface="Book Antiqua" pitchFamily="18" charset="0"/>
                  </a:rPr>
                  <a:t>Cluster 3</a:t>
                </a:r>
              </a:p>
            </p:txBody>
          </p:sp>
          <p:sp>
            <p:nvSpPr>
              <p:cNvPr id="1610824" name="AutoShape 72"/>
              <p:cNvSpPr>
                <a:spLocks noChangeArrowheads="1"/>
              </p:cNvSpPr>
              <p:nvPr/>
            </p:nvSpPr>
            <p:spPr bwMode="auto">
              <a:xfrm>
                <a:off x="1408" y="1164"/>
                <a:ext cx="1815" cy="1369"/>
              </a:xfrm>
              <a:prstGeom prst="roundRect">
                <a:avLst>
                  <a:gd name="adj" fmla="val 12495"/>
                </a:avLst>
              </a:prstGeom>
              <a:solidFill>
                <a:srgbClr val="FF9933"/>
              </a:solidFill>
              <a:ln w="12700">
                <a:solidFill>
                  <a:schemeClr val="tx1"/>
                </a:solidFill>
                <a:round/>
                <a:headEnd/>
                <a:tailEnd/>
              </a:ln>
              <a:effectLst>
                <a:outerShdw dist="107763" dir="2700000" algn="ctr" rotWithShape="0">
                  <a:schemeClr val="bg2"/>
                </a:outerShdw>
              </a:effectLst>
            </p:spPr>
            <p:txBody>
              <a:bodyPr wrap="none" anchor="ctr"/>
              <a:lstStyle/>
              <a:p>
                <a:pPr>
                  <a:defRPr/>
                </a:pPr>
                <a:endParaRPr lang="en-US"/>
              </a:p>
            </p:txBody>
          </p:sp>
          <p:grpSp>
            <p:nvGrpSpPr>
              <p:cNvPr id="22" name="Group 73"/>
              <p:cNvGrpSpPr>
                <a:grpSpLocks/>
              </p:cNvGrpSpPr>
              <p:nvPr/>
            </p:nvGrpSpPr>
            <p:grpSpPr bwMode="auto">
              <a:xfrm>
                <a:off x="1528" y="1381"/>
                <a:ext cx="1599" cy="1122"/>
                <a:chOff x="1276" y="1268"/>
                <a:chExt cx="1644" cy="1195"/>
              </a:xfrm>
            </p:grpSpPr>
            <p:grpSp>
              <p:nvGrpSpPr>
                <p:cNvPr id="23" name="Group 74"/>
                <p:cNvGrpSpPr>
                  <a:grpSpLocks/>
                </p:cNvGrpSpPr>
                <p:nvPr/>
              </p:nvGrpSpPr>
              <p:grpSpPr bwMode="auto">
                <a:xfrm>
                  <a:off x="1653" y="1268"/>
                  <a:ext cx="627" cy="370"/>
                  <a:chOff x="1653" y="1268"/>
                  <a:chExt cx="627" cy="370"/>
                </a:xfrm>
              </p:grpSpPr>
              <p:pic>
                <p:nvPicPr>
                  <p:cNvPr id="27700" name="Picture 75"/>
                  <p:cNvPicPr>
                    <a:picLocks noChangeArrowheads="1"/>
                  </p:cNvPicPr>
                  <p:nvPr/>
                </p:nvPicPr>
                <p:blipFill>
                  <a:blip r:embed="rId2" cstate="print"/>
                  <a:srcRect/>
                  <a:stretch>
                    <a:fillRect/>
                  </a:stretch>
                </p:blipFill>
                <p:spPr bwMode="auto">
                  <a:xfrm>
                    <a:off x="1653" y="1268"/>
                    <a:ext cx="252" cy="311"/>
                  </a:xfrm>
                  <a:prstGeom prst="rect">
                    <a:avLst/>
                  </a:prstGeom>
                  <a:noFill/>
                  <a:ln w="9525">
                    <a:noFill/>
                    <a:miter lim="800000"/>
                    <a:headEnd/>
                    <a:tailEnd/>
                  </a:ln>
                </p:spPr>
              </p:pic>
              <p:grpSp>
                <p:nvGrpSpPr>
                  <p:cNvPr id="24" name="Group 76"/>
                  <p:cNvGrpSpPr>
                    <a:grpSpLocks/>
                  </p:cNvGrpSpPr>
                  <p:nvPr/>
                </p:nvGrpSpPr>
                <p:grpSpPr bwMode="auto">
                  <a:xfrm>
                    <a:off x="1941" y="1268"/>
                    <a:ext cx="339" cy="370"/>
                    <a:chOff x="1941" y="1268"/>
                    <a:chExt cx="339" cy="370"/>
                  </a:xfrm>
                </p:grpSpPr>
                <p:sp>
                  <p:nvSpPr>
                    <p:cNvPr id="27702" name="AutoShape 77"/>
                    <p:cNvSpPr>
                      <a:spLocks noChangeArrowheads="1"/>
                    </p:cNvSpPr>
                    <p:nvPr/>
                  </p:nvSpPr>
                  <p:spPr bwMode="auto">
                    <a:xfrm>
                      <a:off x="1941" y="1268"/>
                      <a:ext cx="339" cy="370"/>
                    </a:xfrm>
                    <a:prstGeom prst="roundRect">
                      <a:avLst>
                        <a:gd name="adj" fmla="val 12495"/>
                      </a:avLst>
                    </a:prstGeom>
                    <a:solidFill>
                      <a:srgbClr val="FF5008"/>
                    </a:solidFill>
                    <a:ln w="12700">
                      <a:solidFill>
                        <a:schemeClr val="tx2"/>
                      </a:solidFill>
                      <a:round/>
                      <a:headEnd/>
                      <a:tailEnd/>
                    </a:ln>
                  </p:spPr>
                  <p:txBody>
                    <a:bodyPr wrap="none" anchor="ctr"/>
                    <a:lstStyle/>
                    <a:p>
                      <a:endParaRPr lang="en-US"/>
                    </a:p>
                  </p:txBody>
                </p:sp>
                <p:sp>
                  <p:nvSpPr>
                    <p:cNvPr id="27703" name="Oval 78"/>
                    <p:cNvSpPr>
                      <a:spLocks noChangeArrowheads="1"/>
                    </p:cNvSpPr>
                    <p:nvPr/>
                  </p:nvSpPr>
                  <p:spPr bwMode="auto">
                    <a:xfrm>
                      <a:off x="1956" y="1289"/>
                      <a:ext cx="308" cy="97"/>
                    </a:xfrm>
                    <a:prstGeom prst="ellipse">
                      <a:avLst/>
                    </a:prstGeom>
                    <a:solidFill>
                      <a:schemeClr val="accent1"/>
                    </a:solidFill>
                    <a:ln w="12700">
                      <a:solidFill>
                        <a:schemeClr val="tx2"/>
                      </a:solidFill>
                      <a:round/>
                      <a:headEnd/>
                      <a:tailEnd/>
                    </a:ln>
                  </p:spPr>
                  <p:txBody>
                    <a:bodyPr wrap="none" lIns="89515" tIns="44758" rIns="89515" bIns="44758" anchor="ctr"/>
                    <a:lstStyle/>
                    <a:p>
                      <a:pPr defTabSz="889000" eaLnBrk="0" hangingPunct="0"/>
                      <a:r>
                        <a:rPr lang="en-US" sz="600">
                          <a:solidFill>
                            <a:schemeClr val="tx2"/>
                          </a:solidFill>
                          <a:latin typeface="Book Antiqua" pitchFamily="18" charset="0"/>
                        </a:rPr>
                        <a:t>Scheduler</a:t>
                      </a:r>
                    </a:p>
                  </p:txBody>
                </p:sp>
                <p:sp>
                  <p:nvSpPr>
                    <p:cNvPr id="27704" name="Oval 79"/>
                    <p:cNvSpPr>
                      <a:spLocks noChangeArrowheads="1"/>
                    </p:cNvSpPr>
                    <p:nvPr/>
                  </p:nvSpPr>
                  <p:spPr bwMode="auto">
                    <a:xfrm>
                      <a:off x="1956" y="1436"/>
                      <a:ext cx="308" cy="181"/>
                    </a:xfrm>
                    <a:prstGeom prst="ellipse">
                      <a:avLst/>
                    </a:prstGeom>
                    <a:solidFill>
                      <a:schemeClr val="accent1"/>
                    </a:solidFill>
                    <a:ln w="12700">
                      <a:solidFill>
                        <a:schemeClr val="tx2"/>
                      </a:solidFill>
                      <a:round/>
                      <a:headEnd/>
                      <a:tailEnd/>
                    </a:ln>
                  </p:spPr>
                  <p:txBody>
                    <a:bodyPr wrap="none" lIns="89515" tIns="44758" rIns="89515" bIns="44758" anchor="ctr"/>
                    <a:lstStyle/>
                    <a:p>
                      <a:pPr defTabSz="889000" eaLnBrk="0" hangingPunct="0"/>
                      <a:r>
                        <a:rPr lang="en-US" sz="700">
                          <a:solidFill>
                            <a:schemeClr val="tx2"/>
                          </a:solidFill>
                          <a:latin typeface="Book Antiqua" pitchFamily="18" charset="0"/>
                        </a:rPr>
                        <a:t>Master</a:t>
                      </a:r>
                    </a:p>
                    <a:p>
                      <a:pPr defTabSz="889000" eaLnBrk="0" hangingPunct="0"/>
                      <a:r>
                        <a:rPr lang="en-US" sz="700">
                          <a:solidFill>
                            <a:schemeClr val="tx2"/>
                          </a:solidFill>
                          <a:latin typeface="Book Antiqua" pitchFamily="18" charset="0"/>
                        </a:rPr>
                        <a:t>Daemon</a:t>
                      </a:r>
                    </a:p>
                  </p:txBody>
                </p:sp>
              </p:grpSp>
            </p:grpSp>
            <p:grpSp>
              <p:nvGrpSpPr>
                <p:cNvPr id="25" name="Group 80"/>
                <p:cNvGrpSpPr>
                  <a:grpSpLocks/>
                </p:cNvGrpSpPr>
                <p:nvPr/>
              </p:nvGrpSpPr>
              <p:grpSpPr bwMode="auto">
                <a:xfrm>
                  <a:off x="2438" y="1486"/>
                  <a:ext cx="482" cy="865"/>
                  <a:chOff x="2438" y="1486"/>
                  <a:chExt cx="482" cy="865"/>
                </a:xfrm>
              </p:grpSpPr>
              <p:grpSp>
                <p:nvGrpSpPr>
                  <p:cNvPr id="26" name="Group 81"/>
                  <p:cNvGrpSpPr>
                    <a:grpSpLocks/>
                  </p:cNvGrpSpPr>
                  <p:nvPr/>
                </p:nvGrpSpPr>
                <p:grpSpPr bwMode="auto">
                  <a:xfrm>
                    <a:off x="2438" y="2107"/>
                    <a:ext cx="354" cy="244"/>
                    <a:chOff x="2438" y="2107"/>
                    <a:chExt cx="354" cy="244"/>
                  </a:xfrm>
                </p:grpSpPr>
                <p:sp>
                  <p:nvSpPr>
                    <p:cNvPr id="27698" name="AutoShape 82"/>
                    <p:cNvSpPr>
                      <a:spLocks noChangeArrowheads="1"/>
                    </p:cNvSpPr>
                    <p:nvPr/>
                  </p:nvSpPr>
                  <p:spPr bwMode="auto">
                    <a:xfrm>
                      <a:off x="2438" y="2107"/>
                      <a:ext cx="354" cy="244"/>
                    </a:xfrm>
                    <a:prstGeom prst="roundRect">
                      <a:avLst>
                        <a:gd name="adj" fmla="val 12495"/>
                      </a:avLst>
                    </a:prstGeom>
                    <a:solidFill>
                      <a:srgbClr val="FF5008"/>
                    </a:solidFill>
                    <a:ln w="12700">
                      <a:solidFill>
                        <a:schemeClr val="tx2"/>
                      </a:solidFill>
                      <a:round/>
                      <a:headEnd/>
                      <a:tailEnd/>
                    </a:ln>
                  </p:spPr>
                  <p:txBody>
                    <a:bodyPr wrap="none" anchor="ctr"/>
                    <a:lstStyle/>
                    <a:p>
                      <a:endParaRPr lang="en-US"/>
                    </a:p>
                  </p:txBody>
                </p:sp>
                <p:sp>
                  <p:nvSpPr>
                    <p:cNvPr id="27699" name="Oval 83"/>
                    <p:cNvSpPr>
                      <a:spLocks noChangeArrowheads="1"/>
                    </p:cNvSpPr>
                    <p:nvPr/>
                  </p:nvSpPr>
                  <p:spPr bwMode="auto">
                    <a:xfrm>
                      <a:off x="2454" y="2128"/>
                      <a:ext cx="323" cy="202"/>
                    </a:xfrm>
                    <a:prstGeom prst="ellipse">
                      <a:avLst/>
                    </a:prstGeom>
                    <a:solidFill>
                      <a:schemeClr val="accent1"/>
                    </a:solidFill>
                    <a:ln w="12700">
                      <a:solidFill>
                        <a:schemeClr val="tx2"/>
                      </a:solidFill>
                      <a:round/>
                      <a:headEnd/>
                      <a:tailEnd/>
                    </a:ln>
                  </p:spPr>
                  <p:txBody>
                    <a:bodyPr wrap="none" lIns="89515" tIns="44758" rIns="89515" bIns="44758" anchor="ctr"/>
                    <a:lstStyle/>
                    <a:p>
                      <a:pPr defTabSz="889000" eaLnBrk="0" hangingPunct="0">
                        <a:lnSpc>
                          <a:spcPct val="60000"/>
                        </a:lnSpc>
                      </a:pPr>
                      <a:r>
                        <a:rPr lang="en-US" sz="1900">
                          <a:solidFill>
                            <a:schemeClr val="tx2"/>
                          </a:solidFill>
                          <a:latin typeface="Book Antiqua" pitchFamily="18" charset="0"/>
                        </a:rPr>
                        <a:t> </a:t>
                      </a:r>
                      <a:r>
                        <a:rPr lang="en-US" sz="700">
                          <a:solidFill>
                            <a:schemeClr val="tx2"/>
                          </a:solidFill>
                          <a:latin typeface="Book Antiqua" pitchFamily="18" charset="0"/>
                        </a:rPr>
                        <a:t>Execution</a:t>
                      </a:r>
                    </a:p>
                    <a:p>
                      <a:pPr defTabSz="889000" eaLnBrk="0" hangingPunct="0">
                        <a:lnSpc>
                          <a:spcPct val="60000"/>
                        </a:lnSpc>
                      </a:pPr>
                      <a:r>
                        <a:rPr lang="en-US" sz="700">
                          <a:solidFill>
                            <a:schemeClr val="tx2"/>
                          </a:solidFill>
                          <a:latin typeface="Book Antiqua" pitchFamily="18" charset="0"/>
                        </a:rPr>
                        <a:t>Daemon</a:t>
                      </a:r>
                    </a:p>
                  </p:txBody>
                </p:sp>
              </p:grpSp>
              <p:grpSp>
                <p:nvGrpSpPr>
                  <p:cNvPr id="27" name="Group 84"/>
                  <p:cNvGrpSpPr>
                    <a:grpSpLocks/>
                  </p:cNvGrpSpPr>
                  <p:nvPr/>
                </p:nvGrpSpPr>
                <p:grpSpPr bwMode="auto">
                  <a:xfrm>
                    <a:off x="2498" y="1486"/>
                    <a:ext cx="422" cy="638"/>
                    <a:chOff x="2498" y="1486"/>
                    <a:chExt cx="422" cy="638"/>
                  </a:xfrm>
                </p:grpSpPr>
                <p:pic>
                  <p:nvPicPr>
                    <p:cNvPr id="27691" name="Picture 85"/>
                    <p:cNvPicPr>
                      <a:picLocks noChangeArrowheads="1"/>
                    </p:cNvPicPr>
                    <p:nvPr/>
                  </p:nvPicPr>
                  <p:blipFill>
                    <a:blip r:embed="rId3" cstate="print"/>
                    <a:srcRect/>
                    <a:stretch>
                      <a:fillRect/>
                    </a:stretch>
                  </p:blipFill>
                  <p:spPr bwMode="auto">
                    <a:xfrm>
                      <a:off x="2674" y="1486"/>
                      <a:ext cx="186" cy="303"/>
                    </a:xfrm>
                    <a:prstGeom prst="rect">
                      <a:avLst/>
                    </a:prstGeom>
                    <a:noFill/>
                    <a:ln w="9525">
                      <a:noFill/>
                      <a:miter lim="800000"/>
                      <a:headEnd/>
                      <a:tailEnd/>
                    </a:ln>
                  </p:spPr>
                </p:pic>
                <p:pic>
                  <p:nvPicPr>
                    <p:cNvPr id="27692" name="Picture 86"/>
                    <p:cNvPicPr>
                      <a:picLocks noChangeArrowheads="1"/>
                    </p:cNvPicPr>
                    <p:nvPr/>
                  </p:nvPicPr>
                  <p:blipFill>
                    <a:blip r:embed="rId3" cstate="print"/>
                    <a:srcRect/>
                    <a:stretch>
                      <a:fillRect/>
                    </a:stretch>
                  </p:blipFill>
                  <p:spPr bwMode="auto">
                    <a:xfrm>
                      <a:off x="2704" y="1528"/>
                      <a:ext cx="186" cy="303"/>
                    </a:xfrm>
                    <a:prstGeom prst="rect">
                      <a:avLst/>
                    </a:prstGeom>
                    <a:noFill/>
                    <a:ln w="9525">
                      <a:noFill/>
                      <a:miter lim="800000"/>
                      <a:headEnd/>
                      <a:tailEnd/>
                    </a:ln>
                  </p:spPr>
                </p:pic>
                <p:pic>
                  <p:nvPicPr>
                    <p:cNvPr id="27693" name="Picture 87"/>
                    <p:cNvPicPr>
                      <a:picLocks noChangeArrowheads="1"/>
                    </p:cNvPicPr>
                    <p:nvPr/>
                  </p:nvPicPr>
                  <p:blipFill>
                    <a:blip r:embed="rId3" cstate="print"/>
                    <a:srcRect/>
                    <a:stretch>
                      <a:fillRect/>
                    </a:stretch>
                  </p:blipFill>
                  <p:spPr bwMode="auto">
                    <a:xfrm>
                      <a:off x="2735" y="1570"/>
                      <a:ext cx="185" cy="302"/>
                    </a:xfrm>
                    <a:prstGeom prst="rect">
                      <a:avLst/>
                    </a:prstGeom>
                    <a:noFill/>
                    <a:ln w="9525">
                      <a:noFill/>
                      <a:miter lim="800000"/>
                      <a:headEnd/>
                      <a:tailEnd/>
                    </a:ln>
                  </p:spPr>
                </p:pic>
                <p:pic>
                  <p:nvPicPr>
                    <p:cNvPr id="27694" name="Picture 88"/>
                    <p:cNvPicPr>
                      <a:picLocks noChangeArrowheads="1"/>
                    </p:cNvPicPr>
                    <p:nvPr/>
                  </p:nvPicPr>
                  <p:blipFill>
                    <a:blip r:embed="rId2" cstate="print"/>
                    <a:srcRect/>
                    <a:stretch>
                      <a:fillRect/>
                    </a:stretch>
                  </p:blipFill>
                  <p:spPr bwMode="auto">
                    <a:xfrm>
                      <a:off x="2498" y="1709"/>
                      <a:ext cx="234" cy="289"/>
                    </a:xfrm>
                    <a:prstGeom prst="rect">
                      <a:avLst/>
                    </a:prstGeom>
                    <a:noFill/>
                    <a:ln w="9525">
                      <a:noFill/>
                      <a:miter lim="800000"/>
                      <a:headEnd/>
                      <a:tailEnd/>
                    </a:ln>
                  </p:spPr>
                </p:pic>
                <p:pic>
                  <p:nvPicPr>
                    <p:cNvPr id="27695" name="Picture 89"/>
                    <p:cNvPicPr>
                      <a:picLocks noChangeArrowheads="1"/>
                    </p:cNvPicPr>
                    <p:nvPr/>
                  </p:nvPicPr>
                  <p:blipFill>
                    <a:blip r:embed="rId2" cstate="print"/>
                    <a:srcRect/>
                    <a:stretch>
                      <a:fillRect/>
                    </a:stretch>
                  </p:blipFill>
                  <p:spPr bwMode="auto">
                    <a:xfrm>
                      <a:off x="2528" y="1751"/>
                      <a:ext cx="234" cy="289"/>
                    </a:xfrm>
                    <a:prstGeom prst="rect">
                      <a:avLst/>
                    </a:prstGeom>
                    <a:noFill/>
                    <a:ln w="9525">
                      <a:noFill/>
                      <a:miter lim="800000"/>
                      <a:headEnd/>
                      <a:tailEnd/>
                    </a:ln>
                  </p:spPr>
                </p:pic>
                <p:pic>
                  <p:nvPicPr>
                    <p:cNvPr id="27696" name="Picture 90"/>
                    <p:cNvPicPr>
                      <a:picLocks noChangeArrowheads="1"/>
                    </p:cNvPicPr>
                    <p:nvPr/>
                  </p:nvPicPr>
                  <p:blipFill>
                    <a:blip r:embed="rId2" cstate="print"/>
                    <a:srcRect/>
                    <a:stretch>
                      <a:fillRect/>
                    </a:stretch>
                  </p:blipFill>
                  <p:spPr bwMode="auto">
                    <a:xfrm>
                      <a:off x="2558" y="1793"/>
                      <a:ext cx="234" cy="289"/>
                    </a:xfrm>
                    <a:prstGeom prst="rect">
                      <a:avLst/>
                    </a:prstGeom>
                    <a:noFill/>
                    <a:ln w="9525">
                      <a:noFill/>
                      <a:miter lim="800000"/>
                      <a:headEnd/>
                      <a:tailEnd/>
                    </a:ln>
                  </p:spPr>
                </p:pic>
                <p:pic>
                  <p:nvPicPr>
                    <p:cNvPr id="27697" name="Picture 91"/>
                    <p:cNvPicPr>
                      <a:picLocks noChangeArrowheads="1"/>
                    </p:cNvPicPr>
                    <p:nvPr/>
                  </p:nvPicPr>
                  <p:blipFill>
                    <a:blip r:embed="rId2" cstate="print"/>
                    <a:srcRect/>
                    <a:stretch>
                      <a:fillRect/>
                    </a:stretch>
                  </p:blipFill>
                  <p:spPr bwMode="auto">
                    <a:xfrm>
                      <a:off x="2588" y="1835"/>
                      <a:ext cx="235" cy="289"/>
                    </a:xfrm>
                    <a:prstGeom prst="rect">
                      <a:avLst/>
                    </a:prstGeom>
                    <a:noFill/>
                    <a:ln w="9525">
                      <a:noFill/>
                      <a:miter lim="800000"/>
                      <a:headEnd/>
                      <a:tailEnd/>
                    </a:ln>
                  </p:spPr>
                </p:pic>
              </p:grpSp>
            </p:grpSp>
            <p:grpSp>
              <p:nvGrpSpPr>
                <p:cNvPr id="28" name="Group 92"/>
                <p:cNvGrpSpPr>
                  <a:grpSpLocks/>
                </p:cNvGrpSpPr>
                <p:nvPr/>
              </p:nvGrpSpPr>
              <p:grpSpPr bwMode="auto">
                <a:xfrm>
                  <a:off x="1276" y="2002"/>
                  <a:ext cx="853" cy="461"/>
                  <a:chOff x="1276" y="2002"/>
                  <a:chExt cx="853" cy="461"/>
                </a:xfrm>
              </p:grpSpPr>
              <p:grpSp>
                <p:nvGrpSpPr>
                  <p:cNvPr id="29" name="Group 93"/>
                  <p:cNvGrpSpPr>
                    <a:grpSpLocks/>
                  </p:cNvGrpSpPr>
                  <p:nvPr/>
                </p:nvGrpSpPr>
                <p:grpSpPr bwMode="auto">
                  <a:xfrm>
                    <a:off x="1548" y="2002"/>
                    <a:ext cx="581" cy="461"/>
                    <a:chOff x="1548" y="2002"/>
                    <a:chExt cx="581" cy="461"/>
                  </a:xfrm>
                </p:grpSpPr>
                <p:sp>
                  <p:nvSpPr>
                    <p:cNvPr id="27686" name="AutoShape 94"/>
                    <p:cNvSpPr>
                      <a:spLocks noChangeArrowheads="1"/>
                    </p:cNvSpPr>
                    <p:nvPr/>
                  </p:nvSpPr>
                  <p:spPr bwMode="auto">
                    <a:xfrm>
                      <a:off x="1548" y="2002"/>
                      <a:ext cx="430" cy="328"/>
                    </a:xfrm>
                    <a:prstGeom prst="roundRect">
                      <a:avLst>
                        <a:gd name="adj" fmla="val 12495"/>
                      </a:avLst>
                    </a:prstGeom>
                    <a:solidFill>
                      <a:srgbClr val="FF5008"/>
                    </a:solidFill>
                    <a:ln w="12700">
                      <a:solidFill>
                        <a:schemeClr val="tx2"/>
                      </a:solidFill>
                      <a:round/>
                      <a:headEnd/>
                      <a:tailEnd/>
                    </a:ln>
                  </p:spPr>
                  <p:txBody>
                    <a:bodyPr wrap="none" anchor="ctr"/>
                    <a:lstStyle/>
                    <a:p>
                      <a:endParaRPr lang="en-US"/>
                    </a:p>
                  </p:txBody>
                </p:sp>
                <p:sp>
                  <p:nvSpPr>
                    <p:cNvPr id="27687" name="Oval 95"/>
                    <p:cNvSpPr>
                      <a:spLocks noChangeArrowheads="1"/>
                    </p:cNvSpPr>
                    <p:nvPr/>
                  </p:nvSpPr>
                  <p:spPr bwMode="auto">
                    <a:xfrm>
                      <a:off x="1563" y="2023"/>
                      <a:ext cx="400" cy="223"/>
                    </a:xfrm>
                    <a:prstGeom prst="ellipse">
                      <a:avLst/>
                    </a:prstGeom>
                    <a:solidFill>
                      <a:schemeClr val="accent1"/>
                    </a:solidFill>
                    <a:ln w="12700">
                      <a:solidFill>
                        <a:schemeClr val="tx2"/>
                      </a:solidFill>
                      <a:round/>
                      <a:headEnd/>
                      <a:tailEnd/>
                    </a:ln>
                  </p:spPr>
                  <p:txBody>
                    <a:bodyPr wrap="none" lIns="89515" tIns="44758" rIns="89515" bIns="44758" anchor="ctr"/>
                    <a:lstStyle/>
                    <a:p>
                      <a:pPr defTabSz="889000" eaLnBrk="0" hangingPunct="0"/>
                      <a:r>
                        <a:rPr lang="en-US" sz="700">
                          <a:solidFill>
                            <a:schemeClr val="tx2"/>
                          </a:solidFill>
                          <a:latin typeface="Book Antiqua" pitchFamily="18" charset="0"/>
                        </a:rPr>
                        <a:t>Submit</a:t>
                      </a:r>
                    </a:p>
                    <a:p>
                      <a:pPr defTabSz="889000" eaLnBrk="0" hangingPunct="0"/>
                      <a:r>
                        <a:rPr lang="en-US" sz="700">
                          <a:solidFill>
                            <a:schemeClr val="tx2"/>
                          </a:solidFill>
                          <a:latin typeface="Book Antiqua" pitchFamily="18" charset="0"/>
                        </a:rPr>
                        <a:t>Graphical</a:t>
                      </a:r>
                    </a:p>
                    <a:p>
                      <a:pPr defTabSz="889000" eaLnBrk="0" hangingPunct="0"/>
                      <a:r>
                        <a:rPr lang="en-US" sz="700">
                          <a:solidFill>
                            <a:schemeClr val="tx2"/>
                          </a:solidFill>
                          <a:latin typeface="Book Antiqua" pitchFamily="18" charset="0"/>
                        </a:rPr>
                        <a:t>Control</a:t>
                      </a:r>
                    </a:p>
                  </p:txBody>
                </p:sp>
                <p:sp>
                  <p:nvSpPr>
                    <p:cNvPr id="27688" name="Rectangle 96"/>
                    <p:cNvSpPr>
                      <a:spLocks noChangeArrowheads="1"/>
                    </p:cNvSpPr>
                    <p:nvPr/>
                  </p:nvSpPr>
                  <p:spPr bwMode="auto">
                    <a:xfrm>
                      <a:off x="1818" y="2317"/>
                      <a:ext cx="311" cy="146"/>
                    </a:xfrm>
                    <a:prstGeom prst="rect">
                      <a:avLst/>
                    </a:prstGeom>
                    <a:noFill/>
                    <a:ln w="9525">
                      <a:noFill/>
                      <a:miter lim="800000"/>
                      <a:headEnd/>
                      <a:tailEnd/>
                    </a:ln>
                  </p:spPr>
                  <p:txBody>
                    <a:bodyPr wrap="none" lIns="89515" tIns="44758" rIns="89515" bIns="44758">
                      <a:spAutoFit/>
                    </a:bodyPr>
                    <a:lstStyle/>
                    <a:p>
                      <a:pPr algn="l" defTabSz="889000" eaLnBrk="0" hangingPunct="0"/>
                      <a:r>
                        <a:rPr lang="en-US" sz="800">
                          <a:solidFill>
                            <a:schemeClr val="tx2"/>
                          </a:solidFill>
                          <a:latin typeface="Book Antiqua" pitchFamily="18" charset="0"/>
                        </a:rPr>
                        <a:t>Clients</a:t>
                      </a:r>
                    </a:p>
                  </p:txBody>
                </p:sp>
              </p:grpSp>
              <p:grpSp>
                <p:nvGrpSpPr>
                  <p:cNvPr id="30" name="Group 97"/>
                  <p:cNvGrpSpPr>
                    <a:grpSpLocks/>
                  </p:cNvGrpSpPr>
                  <p:nvPr/>
                </p:nvGrpSpPr>
                <p:grpSpPr bwMode="auto">
                  <a:xfrm>
                    <a:off x="1276" y="2003"/>
                    <a:ext cx="325" cy="415"/>
                    <a:chOff x="1276" y="2003"/>
                    <a:chExt cx="325" cy="415"/>
                  </a:xfrm>
                </p:grpSpPr>
                <p:pic>
                  <p:nvPicPr>
                    <p:cNvPr id="27682" name="Picture 98"/>
                    <p:cNvPicPr>
                      <a:picLocks noChangeArrowheads="1"/>
                    </p:cNvPicPr>
                    <p:nvPr/>
                  </p:nvPicPr>
                  <p:blipFill>
                    <a:blip r:embed="rId2" cstate="print"/>
                    <a:srcRect/>
                    <a:stretch>
                      <a:fillRect/>
                    </a:stretch>
                  </p:blipFill>
                  <p:spPr bwMode="auto">
                    <a:xfrm>
                      <a:off x="1276" y="2003"/>
                      <a:ext cx="234" cy="289"/>
                    </a:xfrm>
                    <a:prstGeom prst="rect">
                      <a:avLst/>
                    </a:prstGeom>
                    <a:noFill/>
                    <a:ln w="9525">
                      <a:noFill/>
                      <a:miter lim="800000"/>
                      <a:headEnd/>
                      <a:tailEnd/>
                    </a:ln>
                  </p:spPr>
                </p:pic>
                <p:pic>
                  <p:nvPicPr>
                    <p:cNvPr id="27683" name="Picture 99"/>
                    <p:cNvPicPr>
                      <a:picLocks noChangeArrowheads="1"/>
                    </p:cNvPicPr>
                    <p:nvPr/>
                  </p:nvPicPr>
                  <p:blipFill>
                    <a:blip r:embed="rId2" cstate="print"/>
                    <a:srcRect/>
                    <a:stretch>
                      <a:fillRect/>
                    </a:stretch>
                  </p:blipFill>
                  <p:spPr bwMode="auto">
                    <a:xfrm>
                      <a:off x="1306" y="2045"/>
                      <a:ext cx="234" cy="289"/>
                    </a:xfrm>
                    <a:prstGeom prst="rect">
                      <a:avLst/>
                    </a:prstGeom>
                    <a:noFill/>
                    <a:ln w="9525">
                      <a:noFill/>
                      <a:miter lim="800000"/>
                      <a:headEnd/>
                      <a:tailEnd/>
                    </a:ln>
                  </p:spPr>
                </p:pic>
                <p:pic>
                  <p:nvPicPr>
                    <p:cNvPr id="27684" name="Picture 100"/>
                    <p:cNvPicPr>
                      <a:picLocks noChangeArrowheads="1"/>
                    </p:cNvPicPr>
                    <p:nvPr/>
                  </p:nvPicPr>
                  <p:blipFill>
                    <a:blip r:embed="rId2" cstate="print"/>
                    <a:srcRect/>
                    <a:stretch>
                      <a:fillRect/>
                    </a:stretch>
                  </p:blipFill>
                  <p:spPr bwMode="auto">
                    <a:xfrm>
                      <a:off x="1336" y="2087"/>
                      <a:ext cx="234" cy="289"/>
                    </a:xfrm>
                    <a:prstGeom prst="rect">
                      <a:avLst/>
                    </a:prstGeom>
                    <a:noFill/>
                    <a:ln w="9525">
                      <a:noFill/>
                      <a:miter lim="800000"/>
                      <a:headEnd/>
                      <a:tailEnd/>
                    </a:ln>
                  </p:spPr>
                </p:pic>
                <p:pic>
                  <p:nvPicPr>
                    <p:cNvPr id="27685" name="Picture 101"/>
                    <p:cNvPicPr>
                      <a:picLocks noChangeArrowheads="1"/>
                    </p:cNvPicPr>
                    <p:nvPr/>
                  </p:nvPicPr>
                  <p:blipFill>
                    <a:blip r:embed="rId2" cstate="print"/>
                    <a:srcRect/>
                    <a:stretch>
                      <a:fillRect/>
                    </a:stretch>
                  </p:blipFill>
                  <p:spPr bwMode="auto">
                    <a:xfrm>
                      <a:off x="1367" y="2129"/>
                      <a:ext cx="234" cy="289"/>
                    </a:xfrm>
                    <a:prstGeom prst="rect">
                      <a:avLst/>
                    </a:prstGeom>
                    <a:noFill/>
                    <a:ln w="9525">
                      <a:noFill/>
                      <a:miter lim="800000"/>
                      <a:headEnd/>
                      <a:tailEnd/>
                    </a:ln>
                  </p:spPr>
                </p:pic>
              </p:grpSp>
            </p:grpSp>
            <p:sp>
              <p:nvSpPr>
                <p:cNvPr id="27678" name="Arc 102"/>
                <p:cNvSpPr>
                  <a:spLocks/>
                </p:cNvSpPr>
                <p:nvPr/>
              </p:nvSpPr>
              <p:spPr bwMode="auto">
                <a:xfrm>
                  <a:off x="1982" y="1641"/>
                  <a:ext cx="121" cy="463"/>
                </a:xfrm>
                <a:custGeom>
                  <a:avLst/>
                  <a:gdLst>
                    <a:gd name="T0" fmla="*/ 121 w 21600"/>
                    <a:gd name="T1" fmla="*/ 0 h 21647"/>
                    <a:gd name="T2" fmla="*/ 0 w 21600"/>
                    <a:gd name="T3" fmla="*/ 463 h 21647"/>
                    <a:gd name="T4" fmla="*/ 0 w 21600"/>
                    <a:gd name="T5" fmla="*/ 1 h 21647"/>
                    <a:gd name="T6" fmla="*/ 0 60000 65536"/>
                    <a:gd name="T7" fmla="*/ 0 60000 65536"/>
                    <a:gd name="T8" fmla="*/ 0 60000 65536"/>
                    <a:gd name="T9" fmla="*/ 0 w 21600"/>
                    <a:gd name="T10" fmla="*/ 0 h 21647"/>
                    <a:gd name="T11" fmla="*/ 21600 w 21600"/>
                    <a:gd name="T12" fmla="*/ 21647 h 21647"/>
                  </a:gdLst>
                  <a:ahLst/>
                  <a:cxnLst>
                    <a:cxn ang="T6">
                      <a:pos x="T0" y="T1"/>
                    </a:cxn>
                    <a:cxn ang="T7">
                      <a:pos x="T2" y="T3"/>
                    </a:cxn>
                    <a:cxn ang="T8">
                      <a:pos x="T4" y="T5"/>
                    </a:cxn>
                  </a:cxnLst>
                  <a:rect l="T9" t="T10" r="T11" b="T12"/>
                  <a:pathLst>
                    <a:path w="21600" h="21647" fill="none" extrusionOk="0">
                      <a:moveTo>
                        <a:pt x="21599" y="0"/>
                      </a:moveTo>
                      <a:cubicBezTo>
                        <a:pt x="21599" y="15"/>
                        <a:pt x="21600" y="31"/>
                        <a:pt x="21600" y="47"/>
                      </a:cubicBezTo>
                      <a:cubicBezTo>
                        <a:pt x="21600" y="11976"/>
                        <a:pt x="11929" y="21646"/>
                        <a:pt x="0" y="21647"/>
                      </a:cubicBezTo>
                    </a:path>
                    <a:path w="21600" h="21647" stroke="0" extrusionOk="0">
                      <a:moveTo>
                        <a:pt x="21599" y="0"/>
                      </a:moveTo>
                      <a:cubicBezTo>
                        <a:pt x="21599" y="15"/>
                        <a:pt x="21600" y="31"/>
                        <a:pt x="21600" y="47"/>
                      </a:cubicBezTo>
                      <a:cubicBezTo>
                        <a:pt x="21600" y="11976"/>
                        <a:pt x="11929" y="21646"/>
                        <a:pt x="0" y="21647"/>
                      </a:cubicBezTo>
                      <a:lnTo>
                        <a:pt x="0" y="47"/>
                      </a:lnTo>
                      <a:close/>
                    </a:path>
                  </a:pathLst>
                </a:custGeom>
                <a:noFill/>
                <a:ln w="12700" cap="rnd">
                  <a:solidFill>
                    <a:schemeClr val="tx2"/>
                  </a:solidFill>
                  <a:round/>
                  <a:headEnd type="stealth" w="med" len="lg"/>
                  <a:tailEnd type="stealth" w="med" len="lg"/>
                </a:ln>
              </p:spPr>
              <p:txBody>
                <a:bodyPr wrap="none" anchor="ctr"/>
                <a:lstStyle/>
                <a:p>
                  <a:endParaRPr lang="en-US"/>
                </a:p>
              </p:txBody>
            </p:sp>
            <p:sp>
              <p:nvSpPr>
                <p:cNvPr id="27679" name="Arc 103"/>
                <p:cNvSpPr>
                  <a:spLocks/>
                </p:cNvSpPr>
                <p:nvPr/>
              </p:nvSpPr>
              <p:spPr bwMode="auto">
                <a:xfrm>
                  <a:off x="2133" y="1642"/>
                  <a:ext cx="300" cy="567"/>
                </a:xfrm>
                <a:custGeom>
                  <a:avLst/>
                  <a:gdLst>
                    <a:gd name="T0" fmla="*/ 300 w 21672"/>
                    <a:gd name="T1" fmla="*/ 567 h 21638"/>
                    <a:gd name="T2" fmla="*/ 0 w 21672"/>
                    <a:gd name="T3" fmla="*/ 0 h 21638"/>
                    <a:gd name="T4" fmla="*/ 299 w 21672"/>
                    <a:gd name="T5" fmla="*/ 1 h 21638"/>
                    <a:gd name="T6" fmla="*/ 0 60000 65536"/>
                    <a:gd name="T7" fmla="*/ 0 60000 65536"/>
                    <a:gd name="T8" fmla="*/ 0 60000 65536"/>
                    <a:gd name="T9" fmla="*/ 0 w 21672"/>
                    <a:gd name="T10" fmla="*/ 0 h 21638"/>
                    <a:gd name="T11" fmla="*/ 21672 w 21672"/>
                    <a:gd name="T12" fmla="*/ 21638 h 21638"/>
                  </a:gdLst>
                  <a:ahLst/>
                  <a:cxnLst>
                    <a:cxn ang="T6">
                      <a:pos x="T0" y="T1"/>
                    </a:cxn>
                    <a:cxn ang="T7">
                      <a:pos x="T2" y="T3"/>
                    </a:cxn>
                    <a:cxn ang="T8">
                      <a:pos x="T4" y="T5"/>
                    </a:cxn>
                  </a:cxnLst>
                  <a:rect l="T9" t="T10" r="T11" b="T12"/>
                  <a:pathLst>
                    <a:path w="21672" h="21638" fill="none" extrusionOk="0">
                      <a:moveTo>
                        <a:pt x="21671" y="21637"/>
                      </a:moveTo>
                      <a:cubicBezTo>
                        <a:pt x="21647" y="21637"/>
                        <a:pt x="21623" y="21637"/>
                        <a:pt x="21600" y="21638"/>
                      </a:cubicBezTo>
                      <a:cubicBezTo>
                        <a:pt x="9670" y="21638"/>
                        <a:pt x="0" y="11967"/>
                        <a:pt x="0" y="38"/>
                      </a:cubicBezTo>
                      <a:cubicBezTo>
                        <a:pt x="-1" y="25"/>
                        <a:pt x="0" y="12"/>
                        <a:pt x="0" y="0"/>
                      </a:cubicBezTo>
                    </a:path>
                    <a:path w="21672" h="21638" stroke="0" extrusionOk="0">
                      <a:moveTo>
                        <a:pt x="21671" y="21637"/>
                      </a:moveTo>
                      <a:cubicBezTo>
                        <a:pt x="21647" y="21637"/>
                        <a:pt x="21623" y="21637"/>
                        <a:pt x="21600" y="21638"/>
                      </a:cubicBezTo>
                      <a:cubicBezTo>
                        <a:pt x="9670" y="21638"/>
                        <a:pt x="0" y="11967"/>
                        <a:pt x="0" y="38"/>
                      </a:cubicBezTo>
                      <a:cubicBezTo>
                        <a:pt x="-1" y="25"/>
                        <a:pt x="0" y="12"/>
                        <a:pt x="0" y="0"/>
                      </a:cubicBezTo>
                      <a:lnTo>
                        <a:pt x="21600" y="38"/>
                      </a:lnTo>
                      <a:close/>
                    </a:path>
                  </a:pathLst>
                </a:custGeom>
                <a:noFill/>
                <a:ln w="12700" cap="rnd">
                  <a:solidFill>
                    <a:schemeClr val="tx2"/>
                  </a:solidFill>
                  <a:round/>
                  <a:headEnd type="stealth" w="med" len="lg"/>
                  <a:tailEnd type="stealth" w="med" len="lg"/>
                </a:ln>
              </p:spPr>
              <p:txBody>
                <a:bodyPr wrap="none" anchor="ctr"/>
                <a:lstStyle/>
                <a:p>
                  <a:endParaRPr lang="en-US"/>
                </a:p>
              </p:txBody>
            </p:sp>
          </p:grpSp>
          <p:sp>
            <p:nvSpPr>
              <p:cNvPr id="27662" name="Rectangle 104"/>
              <p:cNvSpPr>
                <a:spLocks noChangeArrowheads="1"/>
              </p:cNvSpPr>
              <p:nvPr/>
            </p:nvSpPr>
            <p:spPr bwMode="auto">
              <a:xfrm>
                <a:off x="1513" y="1152"/>
                <a:ext cx="619" cy="216"/>
              </a:xfrm>
              <a:prstGeom prst="rect">
                <a:avLst/>
              </a:prstGeom>
              <a:noFill/>
              <a:ln w="9525">
                <a:noFill/>
                <a:miter lim="800000"/>
                <a:headEnd/>
                <a:tailEnd/>
              </a:ln>
            </p:spPr>
            <p:txBody>
              <a:bodyPr wrap="none" lIns="89515" tIns="44758" rIns="89515" bIns="44758">
                <a:spAutoFit/>
              </a:bodyPr>
              <a:lstStyle/>
              <a:p>
                <a:pPr algn="l" defTabSz="889000" eaLnBrk="0" hangingPunct="0"/>
                <a:r>
                  <a:rPr lang="en-US" sz="1600" b="1">
                    <a:solidFill>
                      <a:schemeClr val="hlink"/>
                    </a:solidFill>
                    <a:latin typeface="Book Antiqua" pitchFamily="18" charset="0"/>
                  </a:rPr>
                  <a:t>Cluster 1</a:t>
                </a:r>
              </a:p>
            </p:txBody>
          </p:sp>
          <p:grpSp>
            <p:nvGrpSpPr>
              <p:cNvPr id="31" name="Group 105"/>
              <p:cNvGrpSpPr>
                <a:grpSpLocks/>
              </p:cNvGrpSpPr>
              <p:nvPr/>
            </p:nvGrpSpPr>
            <p:grpSpPr bwMode="auto">
              <a:xfrm>
                <a:off x="1654" y="2007"/>
                <a:ext cx="2762" cy="1497"/>
                <a:chOff x="1523" y="1680"/>
                <a:chExt cx="2840" cy="1595"/>
              </a:xfrm>
            </p:grpSpPr>
            <p:grpSp>
              <p:nvGrpSpPr>
                <p:cNvPr id="1610784" name="Group 106"/>
                <p:cNvGrpSpPr>
                  <a:grpSpLocks/>
                </p:cNvGrpSpPr>
                <p:nvPr/>
              </p:nvGrpSpPr>
              <p:grpSpPr bwMode="auto">
                <a:xfrm>
                  <a:off x="1523" y="1680"/>
                  <a:ext cx="2840" cy="1595"/>
                  <a:chOff x="1523" y="1680"/>
                  <a:chExt cx="2840" cy="1595"/>
                </a:xfrm>
              </p:grpSpPr>
              <p:sp>
                <p:nvSpPr>
                  <p:cNvPr id="27671" name="Arc 107"/>
                  <p:cNvSpPr>
                    <a:spLocks/>
                  </p:cNvSpPr>
                  <p:nvPr/>
                </p:nvSpPr>
                <p:spPr bwMode="auto">
                  <a:xfrm>
                    <a:off x="1523" y="2313"/>
                    <a:ext cx="1369" cy="962"/>
                  </a:xfrm>
                  <a:custGeom>
                    <a:avLst/>
                    <a:gdLst>
                      <a:gd name="T0" fmla="*/ 1369 w 28715"/>
                      <a:gd name="T1" fmla="*/ 929 h 35660"/>
                      <a:gd name="T2" fmla="*/ 248 w 28715"/>
                      <a:gd name="T3" fmla="*/ 0 h 35660"/>
                      <a:gd name="T4" fmla="*/ 1030 w 28715"/>
                      <a:gd name="T5" fmla="*/ 379 h 35660"/>
                      <a:gd name="T6" fmla="*/ 0 60000 65536"/>
                      <a:gd name="T7" fmla="*/ 0 60000 65536"/>
                      <a:gd name="T8" fmla="*/ 0 60000 65536"/>
                      <a:gd name="T9" fmla="*/ 0 w 28715"/>
                      <a:gd name="T10" fmla="*/ 0 h 35660"/>
                      <a:gd name="T11" fmla="*/ 28715 w 28715"/>
                      <a:gd name="T12" fmla="*/ 35660 h 35660"/>
                    </a:gdLst>
                    <a:ahLst/>
                    <a:cxnLst>
                      <a:cxn ang="T6">
                        <a:pos x="T0" y="T1"/>
                      </a:cxn>
                      <a:cxn ang="T7">
                        <a:pos x="T2" y="T3"/>
                      </a:cxn>
                      <a:cxn ang="T8">
                        <a:pos x="T4" y="T5"/>
                      </a:cxn>
                    </a:cxnLst>
                    <a:rect l="T9" t="T10" r="T11" b="T12"/>
                    <a:pathLst>
                      <a:path w="28715" h="35660" fill="none" extrusionOk="0">
                        <a:moveTo>
                          <a:pt x="28715" y="34454"/>
                        </a:moveTo>
                        <a:cubicBezTo>
                          <a:pt x="26427" y="35252"/>
                          <a:pt x="24022" y="35659"/>
                          <a:pt x="21600" y="35660"/>
                        </a:cubicBezTo>
                        <a:cubicBezTo>
                          <a:pt x="9670" y="35660"/>
                          <a:pt x="0" y="25989"/>
                          <a:pt x="0" y="14060"/>
                        </a:cubicBezTo>
                        <a:cubicBezTo>
                          <a:pt x="-1" y="8902"/>
                          <a:pt x="1845" y="3915"/>
                          <a:pt x="5202" y="0"/>
                        </a:cubicBezTo>
                      </a:path>
                      <a:path w="28715" h="35660" stroke="0" extrusionOk="0">
                        <a:moveTo>
                          <a:pt x="28715" y="34454"/>
                        </a:moveTo>
                        <a:cubicBezTo>
                          <a:pt x="26427" y="35252"/>
                          <a:pt x="24022" y="35659"/>
                          <a:pt x="21600" y="35660"/>
                        </a:cubicBezTo>
                        <a:cubicBezTo>
                          <a:pt x="9670" y="35660"/>
                          <a:pt x="0" y="25989"/>
                          <a:pt x="0" y="14060"/>
                        </a:cubicBezTo>
                        <a:cubicBezTo>
                          <a:pt x="-1" y="8902"/>
                          <a:pt x="1845" y="3915"/>
                          <a:pt x="5202" y="0"/>
                        </a:cubicBezTo>
                        <a:lnTo>
                          <a:pt x="21600" y="14060"/>
                        </a:lnTo>
                        <a:close/>
                      </a:path>
                    </a:pathLst>
                  </a:custGeom>
                  <a:solidFill>
                    <a:srgbClr val="FFFFFF">
                      <a:alpha val="50195"/>
                    </a:srgbClr>
                  </a:solidFill>
                  <a:ln w="12700" cap="rnd">
                    <a:solidFill>
                      <a:schemeClr val="tx1"/>
                    </a:solidFill>
                    <a:round/>
                    <a:headEnd/>
                    <a:tailEnd/>
                  </a:ln>
                </p:spPr>
                <p:txBody>
                  <a:bodyPr wrap="none" anchor="ctr"/>
                  <a:lstStyle/>
                  <a:p>
                    <a:endParaRPr lang="en-US"/>
                  </a:p>
                </p:txBody>
              </p:sp>
              <p:sp>
                <p:nvSpPr>
                  <p:cNvPr id="27672" name="Arc 108"/>
                  <p:cNvSpPr>
                    <a:spLocks/>
                  </p:cNvSpPr>
                  <p:nvPr/>
                </p:nvSpPr>
                <p:spPr bwMode="auto">
                  <a:xfrm>
                    <a:off x="1748" y="1680"/>
                    <a:ext cx="2009" cy="827"/>
                  </a:xfrm>
                  <a:custGeom>
                    <a:avLst/>
                    <a:gdLst>
                      <a:gd name="T0" fmla="*/ 262 w 38499"/>
                      <a:gd name="T1" fmla="*/ 827 h 35454"/>
                      <a:gd name="T2" fmla="*/ 2009 w 38499"/>
                      <a:gd name="T3" fmla="*/ 190 h 35454"/>
                      <a:gd name="T4" fmla="*/ 1127 w 38499"/>
                      <a:gd name="T5" fmla="*/ 504 h 35454"/>
                      <a:gd name="T6" fmla="*/ 0 60000 65536"/>
                      <a:gd name="T7" fmla="*/ 0 60000 65536"/>
                      <a:gd name="T8" fmla="*/ 0 60000 65536"/>
                      <a:gd name="T9" fmla="*/ 0 w 38499"/>
                      <a:gd name="T10" fmla="*/ 0 h 35454"/>
                      <a:gd name="T11" fmla="*/ 38499 w 38499"/>
                      <a:gd name="T12" fmla="*/ 35454 h 35454"/>
                    </a:gdLst>
                    <a:ahLst/>
                    <a:cxnLst>
                      <a:cxn ang="T6">
                        <a:pos x="T0" y="T1"/>
                      </a:cxn>
                      <a:cxn ang="T7">
                        <a:pos x="T2" y="T3"/>
                      </a:cxn>
                      <a:cxn ang="T8">
                        <a:pos x="T4" y="T5"/>
                      </a:cxn>
                    </a:cxnLst>
                    <a:rect l="T9" t="T10" r="T11" b="T12"/>
                    <a:pathLst>
                      <a:path w="38499" h="35454" fill="none" extrusionOk="0">
                        <a:moveTo>
                          <a:pt x="5028" y="35453"/>
                        </a:moveTo>
                        <a:cubicBezTo>
                          <a:pt x="1779" y="31568"/>
                          <a:pt x="0" y="26664"/>
                          <a:pt x="0" y="21600"/>
                        </a:cubicBezTo>
                        <a:cubicBezTo>
                          <a:pt x="0" y="9670"/>
                          <a:pt x="9670" y="0"/>
                          <a:pt x="21600" y="0"/>
                        </a:cubicBezTo>
                        <a:cubicBezTo>
                          <a:pt x="28179" y="-1"/>
                          <a:pt x="34400" y="2999"/>
                          <a:pt x="38499" y="8146"/>
                        </a:cubicBezTo>
                      </a:path>
                      <a:path w="38499" h="35454" stroke="0" extrusionOk="0">
                        <a:moveTo>
                          <a:pt x="5028" y="35453"/>
                        </a:moveTo>
                        <a:cubicBezTo>
                          <a:pt x="1779" y="31568"/>
                          <a:pt x="0" y="26664"/>
                          <a:pt x="0" y="21600"/>
                        </a:cubicBezTo>
                        <a:cubicBezTo>
                          <a:pt x="0" y="9670"/>
                          <a:pt x="9670" y="0"/>
                          <a:pt x="21600" y="0"/>
                        </a:cubicBezTo>
                        <a:cubicBezTo>
                          <a:pt x="28179" y="-1"/>
                          <a:pt x="34400" y="2999"/>
                          <a:pt x="38499" y="8146"/>
                        </a:cubicBezTo>
                        <a:lnTo>
                          <a:pt x="21600" y="21600"/>
                        </a:lnTo>
                        <a:close/>
                      </a:path>
                    </a:pathLst>
                  </a:custGeom>
                  <a:solidFill>
                    <a:srgbClr val="FFFFFF">
                      <a:alpha val="50195"/>
                    </a:srgbClr>
                  </a:solidFill>
                  <a:ln w="12700" cap="rnd">
                    <a:solidFill>
                      <a:schemeClr val="tx1"/>
                    </a:solidFill>
                    <a:round/>
                    <a:headEnd/>
                    <a:tailEnd/>
                  </a:ln>
                </p:spPr>
                <p:txBody>
                  <a:bodyPr wrap="none" anchor="ctr"/>
                  <a:lstStyle/>
                  <a:p>
                    <a:endParaRPr lang="en-US"/>
                  </a:p>
                </p:txBody>
              </p:sp>
              <p:sp>
                <p:nvSpPr>
                  <p:cNvPr id="27673" name="Arc 109"/>
                  <p:cNvSpPr>
                    <a:spLocks/>
                  </p:cNvSpPr>
                  <p:nvPr/>
                </p:nvSpPr>
                <p:spPr bwMode="auto">
                  <a:xfrm>
                    <a:off x="3627" y="1861"/>
                    <a:ext cx="736" cy="815"/>
                  </a:xfrm>
                  <a:custGeom>
                    <a:avLst/>
                    <a:gdLst>
                      <a:gd name="T0" fmla="*/ 0 w 31936"/>
                      <a:gd name="T1" fmla="*/ 51 h 42037"/>
                      <a:gd name="T2" fmla="*/ 399 w 31936"/>
                      <a:gd name="T3" fmla="*/ 815 h 42037"/>
                      <a:gd name="T4" fmla="*/ 238 w 31936"/>
                      <a:gd name="T5" fmla="*/ 419 h 42037"/>
                      <a:gd name="T6" fmla="*/ 0 60000 65536"/>
                      <a:gd name="T7" fmla="*/ 0 60000 65536"/>
                      <a:gd name="T8" fmla="*/ 0 60000 65536"/>
                      <a:gd name="T9" fmla="*/ 0 w 31936"/>
                      <a:gd name="T10" fmla="*/ 0 h 42037"/>
                      <a:gd name="T11" fmla="*/ 31936 w 31936"/>
                      <a:gd name="T12" fmla="*/ 42037 h 42037"/>
                    </a:gdLst>
                    <a:ahLst/>
                    <a:cxnLst>
                      <a:cxn ang="T6">
                        <a:pos x="T0" y="T1"/>
                      </a:cxn>
                      <a:cxn ang="T7">
                        <a:pos x="T2" y="T3"/>
                      </a:cxn>
                      <a:cxn ang="T8">
                        <a:pos x="T4" y="T5"/>
                      </a:cxn>
                    </a:cxnLst>
                    <a:rect l="T9" t="T10" r="T11" b="T12"/>
                    <a:pathLst>
                      <a:path w="31936" h="42037" fill="none" extrusionOk="0">
                        <a:moveTo>
                          <a:pt x="0" y="2633"/>
                        </a:moveTo>
                        <a:cubicBezTo>
                          <a:pt x="3171" y="905"/>
                          <a:pt x="6724" y="-1"/>
                          <a:pt x="10336" y="0"/>
                        </a:cubicBezTo>
                        <a:cubicBezTo>
                          <a:pt x="22265" y="0"/>
                          <a:pt x="31936" y="9670"/>
                          <a:pt x="31936" y="21600"/>
                        </a:cubicBezTo>
                        <a:cubicBezTo>
                          <a:pt x="31936" y="30834"/>
                          <a:pt x="26064" y="39048"/>
                          <a:pt x="17327" y="42037"/>
                        </a:cubicBezTo>
                      </a:path>
                      <a:path w="31936" h="42037" stroke="0" extrusionOk="0">
                        <a:moveTo>
                          <a:pt x="0" y="2633"/>
                        </a:moveTo>
                        <a:cubicBezTo>
                          <a:pt x="3171" y="905"/>
                          <a:pt x="6724" y="-1"/>
                          <a:pt x="10336" y="0"/>
                        </a:cubicBezTo>
                        <a:cubicBezTo>
                          <a:pt x="22265" y="0"/>
                          <a:pt x="31936" y="9670"/>
                          <a:pt x="31936" y="21600"/>
                        </a:cubicBezTo>
                        <a:cubicBezTo>
                          <a:pt x="31936" y="30834"/>
                          <a:pt x="26064" y="39048"/>
                          <a:pt x="17327" y="42037"/>
                        </a:cubicBezTo>
                        <a:lnTo>
                          <a:pt x="10336" y="21600"/>
                        </a:lnTo>
                        <a:close/>
                      </a:path>
                    </a:pathLst>
                  </a:custGeom>
                  <a:solidFill>
                    <a:srgbClr val="FFFFFF">
                      <a:alpha val="50195"/>
                    </a:srgbClr>
                  </a:solidFill>
                  <a:ln w="12700" cap="rnd">
                    <a:solidFill>
                      <a:schemeClr val="tx1"/>
                    </a:solidFill>
                    <a:round/>
                    <a:headEnd/>
                    <a:tailEnd/>
                  </a:ln>
                </p:spPr>
                <p:txBody>
                  <a:bodyPr wrap="none" anchor="ctr"/>
                  <a:lstStyle/>
                  <a:p>
                    <a:endParaRPr lang="en-US"/>
                  </a:p>
                </p:txBody>
              </p:sp>
              <p:sp>
                <p:nvSpPr>
                  <p:cNvPr id="27674" name="Arc 110"/>
                  <p:cNvSpPr>
                    <a:spLocks/>
                  </p:cNvSpPr>
                  <p:nvPr/>
                </p:nvSpPr>
                <p:spPr bwMode="auto">
                  <a:xfrm>
                    <a:off x="2622" y="2422"/>
                    <a:ext cx="1407" cy="825"/>
                  </a:xfrm>
                  <a:custGeom>
                    <a:avLst/>
                    <a:gdLst>
                      <a:gd name="T0" fmla="*/ 1375 w 31965"/>
                      <a:gd name="T1" fmla="*/ 0 h 27125"/>
                      <a:gd name="T2" fmla="*/ 0 w 31965"/>
                      <a:gd name="T3" fmla="*/ 744 h 27125"/>
                      <a:gd name="T4" fmla="*/ 456 w 31965"/>
                      <a:gd name="T5" fmla="*/ 168 h 27125"/>
                      <a:gd name="T6" fmla="*/ 0 60000 65536"/>
                      <a:gd name="T7" fmla="*/ 0 60000 65536"/>
                      <a:gd name="T8" fmla="*/ 0 60000 65536"/>
                      <a:gd name="T9" fmla="*/ 0 w 31965"/>
                      <a:gd name="T10" fmla="*/ 0 h 27125"/>
                      <a:gd name="T11" fmla="*/ 31965 w 31965"/>
                      <a:gd name="T12" fmla="*/ 27125 h 27125"/>
                    </a:gdLst>
                    <a:ahLst/>
                    <a:cxnLst>
                      <a:cxn ang="T6">
                        <a:pos x="T0" y="T1"/>
                      </a:cxn>
                      <a:cxn ang="T7">
                        <a:pos x="T2" y="T3"/>
                      </a:cxn>
                      <a:cxn ang="T8">
                        <a:pos x="T4" y="T5"/>
                      </a:cxn>
                    </a:cxnLst>
                    <a:rect l="T9" t="T10" r="T11" b="T12"/>
                    <a:pathLst>
                      <a:path w="31965" h="27125" fill="none" extrusionOk="0">
                        <a:moveTo>
                          <a:pt x="31246" y="-1"/>
                        </a:moveTo>
                        <a:cubicBezTo>
                          <a:pt x="31723" y="1802"/>
                          <a:pt x="31965" y="3659"/>
                          <a:pt x="31965" y="5525"/>
                        </a:cubicBezTo>
                        <a:cubicBezTo>
                          <a:pt x="31965" y="17454"/>
                          <a:pt x="22294" y="27125"/>
                          <a:pt x="10365" y="27125"/>
                        </a:cubicBezTo>
                        <a:cubicBezTo>
                          <a:pt x="6742" y="27125"/>
                          <a:pt x="3178" y="26213"/>
                          <a:pt x="0" y="24475"/>
                        </a:cubicBezTo>
                      </a:path>
                      <a:path w="31965" h="27125" stroke="0" extrusionOk="0">
                        <a:moveTo>
                          <a:pt x="31246" y="-1"/>
                        </a:moveTo>
                        <a:cubicBezTo>
                          <a:pt x="31723" y="1802"/>
                          <a:pt x="31965" y="3659"/>
                          <a:pt x="31965" y="5525"/>
                        </a:cubicBezTo>
                        <a:cubicBezTo>
                          <a:pt x="31965" y="17454"/>
                          <a:pt x="22294" y="27125"/>
                          <a:pt x="10365" y="27125"/>
                        </a:cubicBezTo>
                        <a:cubicBezTo>
                          <a:pt x="6742" y="27125"/>
                          <a:pt x="3178" y="26213"/>
                          <a:pt x="0" y="24475"/>
                        </a:cubicBezTo>
                        <a:lnTo>
                          <a:pt x="10365" y="5525"/>
                        </a:lnTo>
                        <a:close/>
                      </a:path>
                    </a:pathLst>
                  </a:custGeom>
                  <a:solidFill>
                    <a:srgbClr val="FFFFFF">
                      <a:alpha val="50195"/>
                    </a:srgbClr>
                  </a:solidFill>
                  <a:ln w="12700" cap="rnd">
                    <a:solidFill>
                      <a:schemeClr val="tx1"/>
                    </a:solidFill>
                    <a:round/>
                    <a:headEnd/>
                    <a:tailEnd/>
                  </a:ln>
                </p:spPr>
                <p:txBody>
                  <a:bodyPr wrap="none" anchor="ctr"/>
                  <a:lstStyle/>
                  <a:p>
                    <a:endParaRPr lang="en-US"/>
                  </a:p>
                </p:txBody>
              </p:sp>
            </p:grpSp>
            <p:sp>
              <p:nvSpPr>
                <p:cNvPr id="27669" name="Rectangle 111"/>
                <p:cNvSpPr>
                  <a:spLocks noChangeArrowheads="1"/>
                </p:cNvSpPr>
                <p:nvPr/>
              </p:nvSpPr>
              <p:spPr bwMode="auto">
                <a:xfrm>
                  <a:off x="2037" y="1911"/>
                  <a:ext cx="1981" cy="742"/>
                </a:xfrm>
                <a:prstGeom prst="rect">
                  <a:avLst/>
                </a:prstGeom>
                <a:solidFill>
                  <a:srgbClr val="FFFFFF">
                    <a:alpha val="50195"/>
                  </a:srgbClr>
                </a:solidFill>
                <a:ln w="9525">
                  <a:noFill/>
                  <a:miter lim="800000"/>
                  <a:headEnd/>
                  <a:tailEnd/>
                </a:ln>
              </p:spPr>
              <p:txBody>
                <a:bodyPr wrap="none" anchor="ctr"/>
                <a:lstStyle/>
                <a:p>
                  <a:endParaRPr lang="en-US"/>
                </a:p>
              </p:txBody>
            </p:sp>
            <p:sp>
              <p:nvSpPr>
                <p:cNvPr id="27670" name="Rectangle 112"/>
                <p:cNvSpPr>
                  <a:spLocks noChangeArrowheads="1"/>
                </p:cNvSpPr>
                <p:nvPr/>
              </p:nvSpPr>
              <p:spPr bwMode="auto">
                <a:xfrm>
                  <a:off x="2342" y="2551"/>
                  <a:ext cx="770" cy="515"/>
                </a:xfrm>
                <a:prstGeom prst="rect">
                  <a:avLst/>
                </a:prstGeom>
                <a:solidFill>
                  <a:srgbClr val="FFFFFF">
                    <a:alpha val="50195"/>
                  </a:srgbClr>
                </a:solidFill>
                <a:ln w="9525">
                  <a:noFill/>
                  <a:miter lim="800000"/>
                  <a:headEnd/>
                  <a:tailEnd/>
                </a:ln>
              </p:spPr>
              <p:txBody>
                <a:bodyPr wrap="none" anchor="ctr"/>
                <a:lstStyle/>
                <a:p>
                  <a:endParaRPr lang="en-US"/>
                </a:p>
              </p:txBody>
            </p:sp>
          </p:grpSp>
          <p:sp>
            <p:nvSpPr>
              <p:cNvPr id="27664" name="Arc 113"/>
              <p:cNvSpPr>
                <a:spLocks/>
              </p:cNvSpPr>
              <p:nvPr/>
            </p:nvSpPr>
            <p:spPr bwMode="auto">
              <a:xfrm rot="10800000">
                <a:off x="2620" y="2613"/>
                <a:ext cx="308" cy="238"/>
              </a:xfrm>
              <a:custGeom>
                <a:avLst/>
                <a:gdLst>
                  <a:gd name="T0" fmla="*/ 0 w 21600"/>
                  <a:gd name="T1" fmla="*/ 238 h 21600"/>
                  <a:gd name="T2" fmla="*/ 307 w 21600"/>
                  <a:gd name="T3" fmla="*/ 0 h 21600"/>
                  <a:gd name="T4" fmla="*/ 308 w 21600"/>
                  <a:gd name="T5" fmla="*/ 23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97"/>
                      <a:pt x="9629" y="37"/>
                      <a:pt x="21532" y="0"/>
                    </a:cubicBezTo>
                  </a:path>
                  <a:path w="21600" h="21600" stroke="0" extrusionOk="0">
                    <a:moveTo>
                      <a:pt x="0" y="21600"/>
                    </a:moveTo>
                    <a:cubicBezTo>
                      <a:pt x="0" y="9697"/>
                      <a:pt x="9629" y="37"/>
                      <a:pt x="21532" y="0"/>
                    </a:cubicBezTo>
                    <a:lnTo>
                      <a:pt x="21600" y="21600"/>
                    </a:lnTo>
                    <a:close/>
                  </a:path>
                </a:pathLst>
              </a:custGeom>
              <a:noFill/>
              <a:ln w="50800" cap="rnd">
                <a:solidFill>
                  <a:srgbClr val="0FA903"/>
                </a:solidFill>
                <a:round/>
                <a:headEnd type="none" w="sm" len="sm"/>
                <a:tailEnd type="stealth" w="med" len="med"/>
              </a:ln>
            </p:spPr>
            <p:txBody>
              <a:bodyPr wrap="none" anchor="ctr"/>
              <a:lstStyle/>
              <a:p>
                <a:endParaRPr lang="en-US"/>
              </a:p>
            </p:txBody>
          </p:sp>
          <p:sp>
            <p:nvSpPr>
              <p:cNvPr id="27665" name="Arc 114"/>
              <p:cNvSpPr>
                <a:spLocks/>
              </p:cNvSpPr>
              <p:nvPr/>
            </p:nvSpPr>
            <p:spPr bwMode="auto">
              <a:xfrm rot="-8400000">
                <a:off x="2759" y="2861"/>
                <a:ext cx="653" cy="547"/>
              </a:xfrm>
              <a:custGeom>
                <a:avLst/>
                <a:gdLst>
                  <a:gd name="T0" fmla="*/ 653 w 21600"/>
                  <a:gd name="T1" fmla="*/ 0 h 21600"/>
                  <a:gd name="T2" fmla="*/ 0 w 21600"/>
                  <a:gd name="T3" fmla="*/ 5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50800" cap="rnd">
                <a:solidFill>
                  <a:srgbClr val="0FA903"/>
                </a:solidFill>
                <a:round/>
                <a:headEnd type="stealth" w="med" len="med"/>
                <a:tailEnd type="stealth" w="med" len="med"/>
              </a:ln>
            </p:spPr>
            <p:txBody>
              <a:bodyPr wrap="none" anchor="ctr"/>
              <a:lstStyle/>
              <a:p>
                <a:endParaRPr lang="en-US"/>
              </a:p>
            </p:txBody>
          </p:sp>
          <p:sp>
            <p:nvSpPr>
              <p:cNvPr id="27666" name="Arc 115"/>
              <p:cNvSpPr>
                <a:spLocks/>
              </p:cNvSpPr>
              <p:nvPr/>
            </p:nvSpPr>
            <p:spPr bwMode="auto">
              <a:xfrm rot="10800000">
                <a:off x="3242" y="2558"/>
                <a:ext cx="296" cy="228"/>
              </a:xfrm>
              <a:custGeom>
                <a:avLst/>
                <a:gdLst>
                  <a:gd name="T0" fmla="*/ 0 w 21671"/>
                  <a:gd name="T1" fmla="*/ 0 h 21600"/>
                  <a:gd name="T2" fmla="*/ 296 w 21671"/>
                  <a:gd name="T3" fmla="*/ 228 h 21600"/>
                  <a:gd name="T4" fmla="*/ 1 w 21671"/>
                  <a:gd name="T5" fmla="*/ 228 h 21600"/>
                  <a:gd name="T6" fmla="*/ 0 60000 65536"/>
                  <a:gd name="T7" fmla="*/ 0 60000 65536"/>
                  <a:gd name="T8" fmla="*/ 0 60000 65536"/>
                  <a:gd name="T9" fmla="*/ 0 w 21671"/>
                  <a:gd name="T10" fmla="*/ 0 h 21600"/>
                  <a:gd name="T11" fmla="*/ 21671 w 21671"/>
                  <a:gd name="T12" fmla="*/ 21600 h 21600"/>
                </a:gdLst>
                <a:ahLst/>
                <a:cxnLst>
                  <a:cxn ang="T6">
                    <a:pos x="T0" y="T1"/>
                  </a:cxn>
                  <a:cxn ang="T7">
                    <a:pos x="T2" y="T3"/>
                  </a:cxn>
                  <a:cxn ang="T8">
                    <a:pos x="T4" y="T5"/>
                  </a:cxn>
                </a:cxnLst>
                <a:rect l="T9" t="T10" r="T11" b="T12"/>
                <a:pathLst>
                  <a:path w="21671" h="21600" fill="none" extrusionOk="0">
                    <a:moveTo>
                      <a:pt x="0" y="0"/>
                    </a:moveTo>
                    <a:cubicBezTo>
                      <a:pt x="23" y="0"/>
                      <a:pt x="47" y="-1"/>
                      <a:pt x="71" y="0"/>
                    </a:cubicBezTo>
                    <a:cubicBezTo>
                      <a:pt x="12000" y="0"/>
                      <a:pt x="21671" y="9670"/>
                      <a:pt x="21671" y="21600"/>
                    </a:cubicBezTo>
                  </a:path>
                  <a:path w="21671" h="21600" stroke="0" extrusionOk="0">
                    <a:moveTo>
                      <a:pt x="0" y="0"/>
                    </a:moveTo>
                    <a:cubicBezTo>
                      <a:pt x="23" y="0"/>
                      <a:pt x="47" y="-1"/>
                      <a:pt x="71" y="0"/>
                    </a:cubicBezTo>
                    <a:cubicBezTo>
                      <a:pt x="12000" y="0"/>
                      <a:pt x="21671" y="9670"/>
                      <a:pt x="21671" y="21600"/>
                    </a:cubicBezTo>
                    <a:lnTo>
                      <a:pt x="71" y="21600"/>
                    </a:lnTo>
                    <a:close/>
                  </a:path>
                </a:pathLst>
              </a:custGeom>
              <a:noFill/>
              <a:ln w="50800" cap="rnd">
                <a:solidFill>
                  <a:srgbClr val="0FA903"/>
                </a:solidFill>
                <a:round/>
                <a:headEnd type="stealth" w="med" len="med"/>
                <a:tailEnd type="none" w="sm" len="sm"/>
              </a:ln>
            </p:spPr>
            <p:txBody>
              <a:bodyPr wrap="none" anchor="ctr"/>
              <a:lstStyle/>
              <a:p>
                <a:endParaRPr lang="en-US"/>
              </a:p>
            </p:txBody>
          </p:sp>
          <p:sp>
            <p:nvSpPr>
              <p:cNvPr id="27667" name="Rectangle 116"/>
              <p:cNvSpPr>
                <a:spLocks noChangeArrowheads="1"/>
              </p:cNvSpPr>
              <p:nvPr/>
            </p:nvSpPr>
            <p:spPr bwMode="auto">
              <a:xfrm>
                <a:off x="3408" y="1728"/>
                <a:ext cx="912" cy="244"/>
              </a:xfrm>
              <a:prstGeom prst="rect">
                <a:avLst/>
              </a:prstGeom>
              <a:solidFill>
                <a:srgbClr val="0000FF"/>
              </a:solidFill>
              <a:ln w="9525">
                <a:noFill/>
                <a:miter lim="800000"/>
                <a:headEnd/>
                <a:tailEnd/>
              </a:ln>
            </p:spPr>
            <p:txBody>
              <a:bodyPr wrap="none" lIns="89515" tIns="44758" rIns="89515" bIns="44758">
                <a:spAutoFit/>
              </a:bodyPr>
              <a:lstStyle/>
              <a:p>
                <a:pPr algn="l" defTabSz="889000" eaLnBrk="0" hangingPunct="0"/>
                <a:r>
                  <a:rPr lang="en-US" sz="1900">
                    <a:solidFill>
                      <a:schemeClr val="hlink"/>
                    </a:solidFill>
                    <a:latin typeface="Book Antiqua" pitchFamily="18" charset="0"/>
                  </a:rPr>
                  <a:t>LAN/WAN</a:t>
                </a:r>
              </a:p>
            </p:txBody>
          </p:sp>
        </p:grpSp>
      </p:grpSp>
      <p:sp>
        <p:nvSpPr>
          <p:cNvPr id="117" name="Date Placeholder 116"/>
          <p:cNvSpPr>
            <a:spLocks noGrp="1"/>
          </p:cNvSpPr>
          <p:nvPr>
            <p:ph type="dt" sz="half" idx="10"/>
          </p:nvPr>
        </p:nvSpPr>
        <p:spPr/>
        <p:txBody>
          <a:bodyPr/>
          <a:lstStyle/>
          <a:p>
            <a:r>
              <a:rPr lang="en-US" smtClean="0"/>
              <a:t>IAUT</a:t>
            </a:r>
            <a:endParaRPr lang="en-US"/>
          </a:p>
        </p:txBody>
      </p:sp>
      <p:sp>
        <p:nvSpPr>
          <p:cNvPr id="118" name="Slide Number Placeholder 117"/>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transition advTm="1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xfrm>
            <a:off x="381000" y="266700"/>
            <a:ext cx="7772400" cy="1104900"/>
          </a:xfrm>
          <a:noFill/>
        </p:spPr>
        <p:txBody>
          <a:bodyPr lIns="90488" tIns="44450" rIns="90488" bIns="44450" anchor="ctr"/>
          <a:lstStyle/>
          <a:p>
            <a:pPr eaLnBrk="1" hangingPunct="1"/>
            <a:r>
              <a:rPr lang="en-US" smtClean="0"/>
              <a:t>Adoption of the Approach</a:t>
            </a:r>
          </a:p>
        </p:txBody>
      </p:sp>
      <p:pic>
        <p:nvPicPr>
          <p:cNvPr id="4102" name="Picture 3" descr="hotmail_logo"/>
          <p:cNvPicPr>
            <a:picLocks noChangeAspect="1" noChangeArrowheads="1"/>
          </p:cNvPicPr>
          <p:nvPr/>
        </p:nvPicPr>
        <p:blipFill>
          <a:blip r:embed="rId3" cstate="print"/>
          <a:srcRect/>
          <a:stretch>
            <a:fillRect/>
          </a:stretch>
        </p:blipFill>
        <p:spPr bwMode="auto">
          <a:xfrm>
            <a:off x="7086600" y="3276600"/>
            <a:ext cx="1752600" cy="1311275"/>
          </a:xfrm>
          <a:prstGeom prst="rect">
            <a:avLst/>
          </a:prstGeom>
          <a:noFill/>
          <a:ln w="9525">
            <a:noFill/>
            <a:miter lim="800000"/>
            <a:headEnd/>
            <a:tailEnd/>
          </a:ln>
        </p:spPr>
      </p:pic>
      <p:grpSp>
        <p:nvGrpSpPr>
          <p:cNvPr id="2" name="Group 4"/>
          <p:cNvGrpSpPr>
            <a:grpSpLocks/>
          </p:cNvGrpSpPr>
          <p:nvPr/>
        </p:nvGrpSpPr>
        <p:grpSpPr bwMode="auto">
          <a:xfrm>
            <a:off x="2057400" y="3067050"/>
            <a:ext cx="2667000" cy="2151063"/>
            <a:chOff x="1758" y="2304"/>
            <a:chExt cx="1680" cy="1355"/>
          </a:xfrm>
        </p:grpSpPr>
        <p:graphicFrame>
          <p:nvGraphicFramePr>
            <p:cNvPr id="4100" name="Object 5"/>
            <p:cNvGraphicFramePr>
              <a:graphicFrameLocks/>
            </p:cNvGraphicFramePr>
            <p:nvPr/>
          </p:nvGraphicFramePr>
          <p:xfrm>
            <a:off x="1758" y="2304"/>
            <a:ext cx="1384" cy="263"/>
          </p:xfrm>
          <a:graphic>
            <a:graphicData uri="http://schemas.openxmlformats.org/presentationml/2006/ole">
              <p:oleObj spid="_x0000_s4100" name="Picture" r:id="rId4" imgW="6911640" imgH="1320480" progId="StaticMetafile">
                <p:embed/>
              </p:oleObj>
            </a:graphicData>
          </a:graphic>
        </p:graphicFrame>
        <p:pic>
          <p:nvPicPr>
            <p:cNvPr id="4128" name="Picture 6"/>
            <p:cNvPicPr>
              <a:picLocks noChangeAspect="1" noChangeArrowheads="1"/>
            </p:cNvPicPr>
            <p:nvPr/>
          </p:nvPicPr>
          <p:blipFill>
            <a:blip r:embed="rId5" cstate="print"/>
            <a:srcRect/>
            <a:stretch>
              <a:fillRect/>
            </a:stretch>
          </p:blipFill>
          <p:spPr bwMode="auto">
            <a:xfrm>
              <a:off x="1848" y="2567"/>
              <a:ext cx="1590" cy="1092"/>
            </a:xfrm>
            <a:prstGeom prst="rect">
              <a:avLst/>
            </a:prstGeom>
            <a:noFill/>
            <a:ln w="9525">
              <a:noFill/>
              <a:miter lim="800000"/>
              <a:headEnd/>
              <a:tailEnd/>
            </a:ln>
          </p:spPr>
        </p:pic>
      </p:grpSp>
      <p:grpSp>
        <p:nvGrpSpPr>
          <p:cNvPr id="3" name="Group 7"/>
          <p:cNvGrpSpPr>
            <a:grpSpLocks/>
          </p:cNvGrpSpPr>
          <p:nvPr/>
        </p:nvGrpSpPr>
        <p:grpSpPr bwMode="auto">
          <a:xfrm>
            <a:off x="2057400" y="4495800"/>
            <a:ext cx="5000625" cy="2006600"/>
            <a:chOff x="528" y="864"/>
            <a:chExt cx="3150" cy="1264"/>
          </a:xfrm>
        </p:grpSpPr>
        <p:graphicFrame>
          <p:nvGraphicFramePr>
            <p:cNvPr id="4098" name="Object 8"/>
            <p:cNvGraphicFramePr>
              <a:graphicFrameLocks/>
            </p:cNvGraphicFramePr>
            <p:nvPr/>
          </p:nvGraphicFramePr>
          <p:xfrm>
            <a:off x="1758" y="864"/>
            <a:ext cx="1480" cy="377"/>
          </p:xfrm>
          <a:graphic>
            <a:graphicData uri="http://schemas.openxmlformats.org/presentationml/2006/ole">
              <p:oleObj spid="_x0000_s4098" name="Image" r:id="rId6" imgW="1905266" imgH="485586" progId="">
                <p:embed/>
              </p:oleObj>
            </a:graphicData>
          </a:graphic>
        </p:graphicFrame>
        <p:graphicFrame>
          <p:nvGraphicFramePr>
            <p:cNvPr id="4099" name="Object 9"/>
            <p:cNvGraphicFramePr>
              <a:graphicFrameLocks noChangeAspect="1"/>
            </p:cNvGraphicFramePr>
            <p:nvPr/>
          </p:nvGraphicFramePr>
          <p:xfrm>
            <a:off x="528" y="1241"/>
            <a:ext cx="3150" cy="887"/>
          </p:xfrm>
          <a:graphic>
            <a:graphicData uri="http://schemas.openxmlformats.org/presentationml/2006/ole">
              <p:oleObj spid="_x0000_s4099" name="Photo Editor Photo" r:id="rId7" imgW="5885714" imgH="1657581" progId="">
                <p:embed/>
              </p:oleObj>
            </a:graphicData>
          </a:graphic>
        </p:graphicFrame>
      </p:grpSp>
      <p:pic>
        <p:nvPicPr>
          <p:cNvPr id="4105" name="Picture 10" descr="hotbot"/>
          <p:cNvPicPr>
            <a:picLocks noChangeAspect="1" noChangeArrowheads="1"/>
          </p:cNvPicPr>
          <p:nvPr/>
        </p:nvPicPr>
        <p:blipFill>
          <a:blip r:embed="rId8" cstate="print"/>
          <a:srcRect/>
          <a:stretch>
            <a:fillRect/>
          </a:stretch>
        </p:blipFill>
        <p:spPr bwMode="auto">
          <a:xfrm>
            <a:off x="5638800" y="1462088"/>
            <a:ext cx="3048000" cy="919162"/>
          </a:xfrm>
          <a:prstGeom prst="rect">
            <a:avLst/>
          </a:prstGeom>
          <a:noFill/>
          <a:ln w="9525">
            <a:noFill/>
            <a:miter lim="800000"/>
            <a:headEnd/>
            <a:tailEnd/>
          </a:ln>
        </p:spPr>
      </p:pic>
      <p:grpSp>
        <p:nvGrpSpPr>
          <p:cNvPr id="4" name="Group 11"/>
          <p:cNvGrpSpPr>
            <a:grpSpLocks/>
          </p:cNvGrpSpPr>
          <p:nvPr/>
        </p:nvGrpSpPr>
        <p:grpSpPr bwMode="auto">
          <a:xfrm>
            <a:off x="2057400" y="1390650"/>
            <a:ext cx="2514600" cy="1276350"/>
            <a:chOff x="3696" y="2928"/>
            <a:chExt cx="1536" cy="720"/>
          </a:xfrm>
        </p:grpSpPr>
        <p:sp>
          <p:nvSpPr>
            <p:cNvPr id="4125" name="Rectangle 12"/>
            <p:cNvSpPr>
              <a:spLocks noChangeArrowheads="1"/>
            </p:cNvSpPr>
            <p:nvPr/>
          </p:nvSpPr>
          <p:spPr bwMode="auto">
            <a:xfrm>
              <a:off x="3696" y="2928"/>
              <a:ext cx="1536" cy="672"/>
            </a:xfrm>
            <a:prstGeom prst="rect">
              <a:avLst/>
            </a:prstGeom>
            <a:solidFill>
              <a:schemeClr val="tx1"/>
            </a:solidFill>
            <a:ln w="12700">
              <a:solidFill>
                <a:schemeClr val="tx1"/>
              </a:solidFill>
              <a:miter lim="800000"/>
              <a:headEnd/>
              <a:tailEnd/>
            </a:ln>
          </p:spPr>
          <p:txBody>
            <a:bodyPr wrap="none" anchor="ctr"/>
            <a:lstStyle/>
            <a:p>
              <a:pPr eaLnBrk="0" hangingPunct="0"/>
              <a:endParaRPr lang="en-US" sz="2800">
                <a:latin typeface="Times New Roman" pitchFamily="18" charset="0"/>
              </a:endParaRPr>
            </a:p>
          </p:txBody>
        </p:sp>
        <p:pic>
          <p:nvPicPr>
            <p:cNvPr id="4126" name="Picture 13" descr="hplogo"/>
            <p:cNvPicPr>
              <a:picLocks noChangeAspect="1" noChangeArrowheads="1"/>
            </p:cNvPicPr>
            <p:nvPr/>
          </p:nvPicPr>
          <p:blipFill>
            <a:blip r:embed="rId9" cstate="print"/>
            <a:srcRect/>
            <a:stretch>
              <a:fillRect/>
            </a:stretch>
          </p:blipFill>
          <p:spPr bwMode="auto">
            <a:xfrm>
              <a:off x="3696" y="2928"/>
              <a:ext cx="840" cy="312"/>
            </a:xfrm>
            <a:prstGeom prst="rect">
              <a:avLst/>
            </a:prstGeom>
            <a:noFill/>
            <a:ln w="9525">
              <a:noFill/>
              <a:miter lim="800000"/>
              <a:headEnd/>
              <a:tailEnd/>
            </a:ln>
          </p:spPr>
        </p:pic>
        <p:pic>
          <p:nvPicPr>
            <p:cNvPr id="4127" name="Picture 14" descr="netserver_cluster"/>
            <p:cNvPicPr>
              <a:picLocks noChangeAspect="1" noChangeArrowheads="1"/>
            </p:cNvPicPr>
            <p:nvPr/>
          </p:nvPicPr>
          <p:blipFill>
            <a:blip r:embed="rId10" cstate="print"/>
            <a:srcRect/>
            <a:stretch>
              <a:fillRect/>
            </a:stretch>
          </p:blipFill>
          <p:spPr bwMode="auto">
            <a:xfrm>
              <a:off x="4512" y="2958"/>
              <a:ext cx="582" cy="690"/>
            </a:xfrm>
            <a:prstGeom prst="rect">
              <a:avLst/>
            </a:prstGeom>
            <a:noFill/>
            <a:ln w="9525">
              <a:noFill/>
              <a:miter lim="800000"/>
              <a:headEnd/>
              <a:tailEnd/>
            </a:ln>
          </p:spPr>
        </p:pic>
      </p:grpSp>
      <p:grpSp>
        <p:nvGrpSpPr>
          <p:cNvPr id="5" name="Group 15"/>
          <p:cNvGrpSpPr>
            <a:grpSpLocks/>
          </p:cNvGrpSpPr>
          <p:nvPr/>
        </p:nvGrpSpPr>
        <p:grpSpPr bwMode="auto">
          <a:xfrm>
            <a:off x="304800" y="4362450"/>
            <a:ext cx="2514600" cy="1733550"/>
            <a:chOff x="288" y="2784"/>
            <a:chExt cx="2058" cy="1380"/>
          </a:xfrm>
        </p:grpSpPr>
        <p:pic>
          <p:nvPicPr>
            <p:cNvPr id="4123" name="Picture 16" descr="suncluster"/>
            <p:cNvPicPr>
              <a:picLocks noChangeAspect="1" noChangeArrowheads="1"/>
            </p:cNvPicPr>
            <p:nvPr/>
          </p:nvPicPr>
          <p:blipFill>
            <a:blip r:embed="rId11" cstate="print"/>
            <a:srcRect/>
            <a:stretch>
              <a:fillRect/>
            </a:stretch>
          </p:blipFill>
          <p:spPr bwMode="auto">
            <a:xfrm>
              <a:off x="432" y="2976"/>
              <a:ext cx="1914" cy="1188"/>
            </a:xfrm>
            <a:prstGeom prst="rect">
              <a:avLst/>
            </a:prstGeom>
            <a:noFill/>
            <a:ln w="9525">
              <a:noFill/>
              <a:miter lim="800000"/>
              <a:headEnd/>
              <a:tailEnd/>
            </a:ln>
          </p:spPr>
        </p:pic>
        <p:pic>
          <p:nvPicPr>
            <p:cNvPr id="4124" name="Picture 17" descr="sunlogo"/>
            <p:cNvPicPr>
              <a:picLocks noChangeAspect="1" noChangeArrowheads="1"/>
            </p:cNvPicPr>
            <p:nvPr/>
          </p:nvPicPr>
          <p:blipFill>
            <a:blip r:embed="rId12" cstate="print"/>
            <a:srcRect/>
            <a:stretch>
              <a:fillRect/>
            </a:stretch>
          </p:blipFill>
          <p:spPr bwMode="auto">
            <a:xfrm>
              <a:off x="288" y="2784"/>
              <a:ext cx="894" cy="432"/>
            </a:xfrm>
            <a:prstGeom prst="rect">
              <a:avLst/>
            </a:prstGeom>
            <a:noFill/>
            <a:ln w="9525">
              <a:noFill/>
              <a:miter lim="800000"/>
              <a:headEnd/>
              <a:tailEnd/>
            </a:ln>
          </p:spPr>
        </p:pic>
      </p:grpSp>
      <p:grpSp>
        <p:nvGrpSpPr>
          <p:cNvPr id="6" name="Group 18"/>
          <p:cNvGrpSpPr>
            <a:grpSpLocks/>
          </p:cNvGrpSpPr>
          <p:nvPr/>
        </p:nvGrpSpPr>
        <p:grpSpPr bwMode="auto">
          <a:xfrm>
            <a:off x="381000" y="2000250"/>
            <a:ext cx="1600200" cy="1962150"/>
            <a:chOff x="384" y="1008"/>
            <a:chExt cx="1122" cy="1427"/>
          </a:xfrm>
        </p:grpSpPr>
        <p:pic>
          <p:nvPicPr>
            <p:cNvPr id="4121" name="Picture 19" descr="ibmcluster"/>
            <p:cNvPicPr>
              <a:picLocks noChangeAspect="1" noChangeArrowheads="1"/>
            </p:cNvPicPr>
            <p:nvPr/>
          </p:nvPicPr>
          <p:blipFill>
            <a:blip r:embed="rId13" cstate="print"/>
            <a:srcRect/>
            <a:stretch>
              <a:fillRect/>
            </a:stretch>
          </p:blipFill>
          <p:spPr bwMode="auto">
            <a:xfrm>
              <a:off x="384" y="1008"/>
              <a:ext cx="1122" cy="1302"/>
            </a:xfrm>
            <a:prstGeom prst="rect">
              <a:avLst/>
            </a:prstGeom>
            <a:noFill/>
            <a:ln w="9525">
              <a:noFill/>
              <a:miter lim="800000"/>
              <a:headEnd/>
              <a:tailEnd/>
            </a:ln>
          </p:spPr>
        </p:pic>
        <p:pic>
          <p:nvPicPr>
            <p:cNvPr id="4122" name="Picture 20" descr="ibm_logo"/>
            <p:cNvPicPr>
              <a:picLocks noChangeAspect="1" noChangeArrowheads="1"/>
            </p:cNvPicPr>
            <p:nvPr/>
          </p:nvPicPr>
          <p:blipFill>
            <a:blip r:embed="rId14" cstate="print"/>
            <a:srcRect/>
            <a:stretch>
              <a:fillRect/>
            </a:stretch>
          </p:blipFill>
          <p:spPr bwMode="auto">
            <a:xfrm>
              <a:off x="720" y="2112"/>
              <a:ext cx="768" cy="323"/>
            </a:xfrm>
            <a:prstGeom prst="rect">
              <a:avLst/>
            </a:prstGeom>
            <a:noFill/>
            <a:ln w="9525">
              <a:noFill/>
              <a:miter lim="800000"/>
              <a:headEnd/>
              <a:tailEnd/>
            </a:ln>
          </p:spPr>
        </p:pic>
      </p:grpSp>
      <p:grpSp>
        <p:nvGrpSpPr>
          <p:cNvPr id="7" name="Group 21"/>
          <p:cNvGrpSpPr>
            <a:grpSpLocks/>
          </p:cNvGrpSpPr>
          <p:nvPr/>
        </p:nvGrpSpPr>
        <p:grpSpPr bwMode="auto">
          <a:xfrm>
            <a:off x="5257800" y="2552700"/>
            <a:ext cx="1905000" cy="1809750"/>
            <a:chOff x="4560" y="1968"/>
            <a:chExt cx="1200" cy="1140"/>
          </a:xfrm>
        </p:grpSpPr>
        <p:pic>
          <p:nvPicPr>
            <p:cNvPr id="4119" name="Picture 22" descr="cdaclogo"/>
            <p:cNvPicPr>
              <a:picLocks noChangeAspect="1" noChangeArrowheads="1"/>
            </p:cNvPicPr>
            <p:nvPr/>
          </p:nvPicPr>
          <p:blipFill>
            <a:blip r:embed="rId15" cstate="print"/>
            <a:srcRect/>
            <a:stretch>
              <a:fillRect/>
            </a:stretch>
          </p:blipFill>
          <p:spPr bwMode="auto">
            <a:xfrm>
              <a:off x="4752" y="1968"/>
              <a:ext cx="900" cy="234"/>
            </a:xfrm>
            <a:prstGeom prst="rect">
              <a:avLst/>
            </a:prstGeom>
            <a:noFill/>
            <a:ln w="9525">
              <a:noFill/>
              <a:miter lim="800000"/>
              <a:headEnd/>
              <a:tailEnd/>
            </a:ln>
          </p:spPr>
        </p:pic>
        <p:pic>
          <p:nvPicPr>
            <p:cNvPr id="4120" name="Picture 23" descr="paramapp"/>
            <p:cNvPicPr>
              <a:picLocks noChangeAspect="1" noChangeArrowheads="1"/>
            </p:cNvPicPr>
            <p:nvPr/>
          </p:nvPicPr>
          <p:blipFill>
            <a:blip r:embed="rId16" cstate="print"/>
            <a:srcRect/>
            <a:stretch>
              <a:fillRect/>
            </a:stretch>
          </p:blipFill>
          <p:spPr bwMode="auto">
            <a:xfrm>
              <a:off x="4560" y="2208"/>
              <a:ext cx="1200" cy="900"/>
            </a:xfrm>
            <a:prstGeom prst="rect">
              <a:avLst/>
            </a:prstGeom>
            <a:noFill/>
            <a:ln w="9525">
              <a:noFill/>
              <a:miter lim="800000"/>
              <a:headEnd/>
              <a:tailEnd/>
            </a:ln>
          </p:spPr>
        </p:pic>
      </p:grpSp>
      <p:pic>
        <p:nvPicPr>
          <p:cNvPr id="4110" name="Picture 24" descr="atlogo"/>
          <p:cNvPicPr>
            <a:picLocks noChangeAspect="1" noChangeArrowheads="1"/>
          </p:cNvPicPr>
          <p:nvPr/>
        </p:nvPicPr>
        <p:blipFill>
          <a:blip r:embed="rId17" cstate="print"/>
          <a:srcRect/>
          <a:stretch>
            <a:fillRect/>
          </a:stretch>
        </p:blipFill>
        <p:spPr bwMode="auto">
          <a:xfrm>
            <a:off x="838200" y="5486400"/>
            <a:ext cx="1143000" cy="1143000"/>
          </a:xfrm>
          <a:prstGeom prst="rect">
            <a:avLst/>
          </a:prstGeom>
          <a:noFill/>
          <a:ln w="9525">
            <a:noFill/>
            <a:miter lim="800000"/>
            <a:headEnd/>
            <a:tailEnd/>
          </a:ln>
        </p:spPr>
      </p:pic>
      <p:pic>
        <p:nvPicPr>
          <p:cNvPr id="4111" name="Picture 25" descr="amzn-buy"/>
          <p:cNvPicPr>
            <a:picLocks noChangeAspect="1" noChangeArrowheads="1"/>
          </p:cNvPicPr>
          <p:nvPr/>
        </p:nvPicPr>
        <p:blipFill>
          <a:blip r:embed="rId18" cstate="print"/>
          <a:srcRect/>
          <a:stretch>
            <a:fillRect/>
          </a:stretch>
        </p:blipFill>
        <p:spPr bwMode="auto">
          <a:xfrm>
            <a:off x="7404100" y="2371725"/>
            <a:ext cx="1249363" cy="946150"/>
          </a:xfrm>
          <a:prstGeom prst="rect">
            <a:avLst/>
          </a:prstGeom>
          <a:noFill/>
          <a:ln w="9525">
            <a:noFill/>
            <a:miter lim="800000"/>
            <a:headEnd/>
            <a:tailEnd/>
          </a:ln>
        </p:spPr>
      </p:pic>
      <p:pic>
        <p:nvPicPr>
          <p:cNvPr id="4112" name="Picture 26" descr="mslogo"/>
          <p:cNvPicPr>
            <a:picLocks noChangeAspect="1" noChangeArrowheads="1"/>
          </p:cNvPicPr>
          <p:nvPr/>
        </p:nvPicPr>
        <p:blipFill>
          <a:blip r:embed="rId19" cstate="print"/>
          <a:srcRect/>
          <a:stretch>
            <a:fillRect/>
          </a:stretch>
        </p:blipFill>
        <p:spPr bwMode="auto">
          <a:xfrm>
            <a:off x="3124200" y="2514600"/>
            <a:ext cx="2228850" cy="506413"/>
          </a:xfrm>
          <a:prstGeom prst="rect">
            <a:avLst/>
          </a:prstGeom>
          <a:noFill/>
          <a:ln w="9525">
            <a:noFill/>
            <a:miter lim="800000"/>
            <a:headEnd/>
            <a:tailEnd/>
          </a:ln>
        </p:spPr>
      </p:pic>
      <p:grpSp>
        <p:nvGrpSpPr>
          <p:cNvPr id="8" name="Group 27"/>
          <p:cNvGrpSpPr>
            <a:grpSpLocks/>
          </p:cNvGrpSpPr>
          <p:nvPr/>
        </p:nvGrpSpPr>
        <p:grpSpPr bwMode="auto">
          <a:xfrm>
            <a:off x="5715000" y="6248400"/>
            <a:ext cx="2133600" cy="457200"/>
            <a:chOff x="4128" y="384"/>
            <a:chExt cx="1584" cy="432"/>
          </a:xfrm>
        </p:grpSpPr>
        <p:sp>
          <p:nvSpPr>
            <p:cNvPr id="4117" name="Rectangle 28"/>
            <p:cNvSpPr>
              <a:spLocks noChangeArrowheads="1"/>
            </p:cNvSpPr>
            <p:nvPr/>
          </p:nvSpPr>
          <p:spPr bwMode="auto">
            <a:xfrm>
              <a:off x="4128" y="384"/>
              <a:ext cx="1584" cy="432"/>
            </a:xfrm>
            <a:prstGeom prst="rect">
              <a:avLst/>
            </a:prstGeom>
            <a:solidFill>
              <a:srgbClr val="FFFFFF"/>
            </a:solidFill>
            <a:ln w="9525" cap="sq">
              <a:solidFill>
                <a:schemeClr val="tx1"/>
              </a:solidFill>
              <a:miter lim="800000"/>
              <a:headEnd type="none" w="sm" len="sm"/>
              <a:tailEnd type="none" w="sm" len="sm"/>
            </a:ln>
          </p:spPr>
          <p:txBody>
            <a:bodyPr wrap="none" anchor="ctr"/>
            <a:lstStyle/>
            <a:p>
              <a:endParaRPr lang="en-US"/>
            </a:p>
          </p:txBody>
        </p:sp>
        <p:pic>
          <p:nvPicPr>
            <p:cNvPr id="4118" name="Picture 29" descr="GridwareLogo"/>
            <p:cNvPicPr>
              <a:picLocks noChangeAspect="1" noChangeArrowheads="1"/>
            </p:cNvPicPr>
            <p:nvPr/>
          </p:nvPicPr>
          <p:blipFill>
            <a:blip r:embed="rId20" cstate="print"/>
            <a:srcRect/>
            <a:stretch>
              <a:fillRect/>
            </a:stretch>
          </p:blipFill>
          <p:spPr bwMode="auto">
            <a:xfrm>
              <a:off x="4224" y="432"/>
              <a:ext cx="1404" cy="306"/>
            </a:xfrm>
            <a:prstGeom prst="rect">
              <a:avLst/>
            </a:prstGeom>
            <a:noFill/>
            <a:ln w="9525">
              <a:noFill/>
              <a:miter lim="800000"/>
              <a:headEnd/>
              <a:tailEnd/>
            </a:ln>
          </p:spPr>
        </p:pic>
      </p:grpSp>
      <p:pic>
        <p:nvPicPr>
          <p:cNvPr id="4114" name="Picture 30" descr="yahoo"/>
          <p:cNvPicPr>
            <a:picLocks noChangeAspect="1" noChangeArrowheads="1"/>
          </p:cNvPicPr>
          <p:nvPr/>
        </p:nvPicPr>
        <p:blipFill>
          <a:blip r:embed="rId21" cstate="print"/>
          <a:srcRect/>
          <a:stretch>
            <a:fillRect/>
          </a:stretch>
        </p:blipFill>
        <p:spPr bwMode="auto">
          <a:xfrm>
            <a:off x="7058025" y="5334000"/>
            <a:ext cx="2085975" cy="485775"/>
          </a:xfrm>
          <a:prstGeom prst="rect">
            <a:avLst/>
          </a:prstGeom>
          <a:noFill/>
          <a:ln w="9525">
            <a:noFill/>
            <a:miter lim="800000"/>
            <a:headEnd/>
            <a:tailEnd/>
          </a:ln>
        </p:spPr>
      </p:pic>
      <p:pic>
        <p:nvPicPr>
          <p:cNvPr id="4115" name="Picture 31" descr="logo_pattern"/>
          <p:cNvPicPr>
            <a:picLocks noChangeAspect="1" noChangeArrowheads="1"/>
          </p:cNvPicPr>
          <p:nvPr/>
        </p:nvPicPr>
        <p:blipFill>
          <a:blip r:embed="rId22" cstate="print"/>
          <a:srcRect/>
          <a:stretch>
            <a:fillRect/>
          </a:stretch>
        </p:blipFill>
        <p:spPr bwMode="auto">
          <a:xfrm>
            <a:off x="7515225" y="5867400"/>
            <a:ext cx="1628775" cy="523875"/>
          </a:xfrm>
          <a:prstGeom prst="rect">
            <a:avLst/>
          </a:prstGeom>
          <a:noFill/>
          <a:ln w="9525">
            <a:noFill/>
            <a:miter lim="800000"/>
            <a:headEnd/>
            <a:tailEnd/>
          </a:ln>
        </p:spPr>
      </p:pic>
      <p:pic>
        <p:nvPicPr>
          <p:cNvPr id="4116" name="Picture 32" descr="InktomiNavLogo"/>
          <p:cNvPicPr>
            <a:picLocks noChangeAspect="1" noChangeArrowheads="1"/>
          </p:cNvPicPr>
          <p:nvPr/>
        </p:nvPicPr>
        <p:blipFill>
          <a:blip r:embed="rId23" cstate="print"/>
          <a:srcRect/>
          <a:stretch>
            <a:fillRect/>
          </a:stretch>
        </p:blipFill>
        <p:spPr bwMode="auto">
          <a:xfrm>
            <a:off x="6858000" y="4572000"/>
            <a:ext cx="1543050" cy="925513"/>
          </a:xfrm>
          <a:prstGeom prst="rect">
            <a:avLst/>
          </a:prstGeom>
          <a:noFill/>
          <a:ln w="9525">
            <a:noFill/>
            <a:miter lim="800000"/>
            <a:headEnd/>
            <a:tailEnd/>
          </a:ln>
        </p:spPr>
      </p:pic>
      <p:sp>
        <p:nvSpPr>
          <p:cNvPr id="33" name="Date Placeholder 32"/>
          <p:cNvSpPr>
            <a:spLocks noGrp="1"/>
          </p:cNvSpPr>
          <p:nvPr>
            <p:ph type="dt" sz="half" idx="10"/>
          </p:nvPr>
        </p:nvSpPr>
        <p:spPr/>
        <p:txBody>
          <a:bodyPr/>
          <a:lstStyle/>
          <a:p>
            <a:r>
              <a:rPr lang="en-US" smtClean="0"/>
              <a:t>IAUT</a:t>
            </a:r>
            <a:endParaRPr lang="en-US"/>
          </a:p>
        </p:txBody>
      </p:sp>
      <p:sp>
        <p:nvSpPr>
          <p:cNvPr id="34" name="Slide Number Placeholder 33"/>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title"/>
          </p:nvPr>
        </p:nvSpPr>
        <p:spPr/>
        <p:txBody>
          <a:bodyPr/>
          <a:lstStyle/>
          <a:p>
            <a:pPr eaLnBrk="1" hangingPunct="1"/>
            <a:r>
              <a:rPr lang="en-US" smtClean="0"/>
              <a:t>Towards Grid Computing</a:t>
            </a:r>
          </a:p>
        </p:txBody>
      </p:sp>
      <p:pic>
        <p:nvPicPr>
          <p:cNvPr id="28675" name="Picture 5" descr="grid-book"/>
          <p:cNvPicPr>
            <a:picLocks noGrp="1" noChangeAspect="1" noChangeArrowheads="1"/>
          </p:cNvPicPr>
          <p:nvPr>
            <p:ph idx="1"/>
          </p:nvPr>
        </p:nvPicPr>
        <p:blipFill>
          <a:blip r:embed="rId2" cstate="print"/>
          <a:srcRect/>
          <a:stretch>
            <a:fillRect/>
          </a:stretch>
        </p:blipFill>
        <p:spPr>
          <a:xfrm>
            <a:off x="2362200" y="1676400"/>
            <a:ext cx="3887788" cy="4876800"/>
          </a:xfrm>
          <a:noFill/>
        </p:spPr>
      </p:pic>
      <p:sp>
        <p:nvSpPr>
          <p:cNvPr id="4" name="Date Placeholder 3"/>
          <p:cNvSpPr>
            <a:spLocks noGrp="1"/>
          </p:cNvSpPr>
          <p:nvPr>
            <p:ph type="dt" sz="half" idx="10"/>
          </p:nvPr>
        </p:nvSpPr>
        <p:spPr/>
        <p:txBody>
          <a:bodyPr/>
          <a:lstStyle/>
          <a:p>
            <a:r>
              <a:rPr lang="en-US" smtClean="0"/>
              <a:t>IAUT</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AU" sz="3200" smtClean="0"/>
              <a:t>What does Grid mean?/ </a:t>
            </a:r>
            <a:br>
              <a:rPr lang="en-AU" sz="3200" smtClean="0"/>
            </a:br>
            <a:r>
              <a:rPr lang="en-US" sz="2800" smtClean="0"/>
              <a:t>(It means different things to different people)</a:t>
            </a:r>
          </a:p>
        </p:txBody>
      </p:sp>
      <p:sp>
        <p:nvSpPr>
          <p:cNvPr id="29699" name="Rectangle 3"/>
          <p:cNvSpPr>
            <a:spLocks noGrp="1" noChangeArrowheads="1"/>
          </p:cNvSpPr>
          <p:nvPr>
            <p:ph type="body" idx="1"/>
          </p:nvPr>
        </p:nvSpPr>
        <p:spPr/>
        <p:txBody>
          <a:bodyPr>
            <a:normAutofit fontScale="92500" lnSpcReduction="10000"/>
          </a:bodyPr>
          <a:lstStyle/>
          <a:p>
            <a:pPr eaLnBrk="1" hangingPunct="1">
              <a:lnSpc>
                <a:spcPct val="80000"/>
              </a:lnSpc>
            </a:pPr>
            <a:r>
              <a:rPr lang="en-AU" sz="2600" smtClean="0"/>
              <a:t>IBM</a:t>
            </a:r>
          </a:p>
          <a:p>
            <a:pPr lvl="1" eaLnBrk="1" hangingPunct="1">
              <a:lnSpc>
                <a:spcPct val="80000"/>
              </a:lnSpc>
            </a:pPr>
            <a:r>
              <a:rPr lang="en-AU" sz="2200" smtClean="0"/>
              <a:t>On Demand Computing</a:t>
            </a:r>
          </a:p>
          <a:p>
            <a:pPr eaLnBrk="1" hangingPunct="1">
              <a:lnSpc>
                <a:spcPct val="80000"/>
              </a:lnSpc>
            </a:pPr>
            <a:r>
              <a:rPr lang="en-AU" sz="2600" smtClean="0"/>
              <a:t>Microsoft</a:t>
            </a:r>
          </a:p>
          <a:p>
            <a:pPr lvl="1" eaLnBrk="1" hangingPunct="1">
              <a:lnSpc>
                <a:spcPct val="80000"/>
              </a:lnSpc>
            </a:pPr>
            <a:r>
              <a:rPr lang="en-AU" sz="2200" smtClean="0"/>
              <a:t>.NET</a:t>
            </a:r>
          </a:p>
          <a:p>
            <a:pPr eaLnBrk="1" hangingPunct="1">
              <a:lnSpc>
                <a:spcPct val="80000"/>
              </a:lnSpc>
            </a:pPr>
            <a:r>
              <a:rPr lang="en-AU" sz="2600" smtClean="0"/>
              <a:t>Oracle</a:t>
            </a:r>
          </a:p>
          <a:p>
            <a:pPr lvl="1" eaLnBrk="1" hangingPunct="1">
              <a:lnSpc>
                <a:spcPct val="80000"/>
              </a:lnSpc>
            </a:pPr>
            <a:r>
              <a:rPr lang="en-AU" sz="2200" smtClean="0"/>
              <a:t>10g</a:t>
            </a:r>
          </a:p>
          <a:p>
            <a:pPr eaLnBrk="1" hangingPunct="1">
              <a:lnSpc>
                <a:spcPct val="80000"/>
              </a:lnSpc>
            </a:pPr>
            <a:r>
              <a:rPr lang="en-AU" sz="2600" smtClean="0"/>
              <a:t>Sun</a:t>
            </a:r>
          </a:p>
          <a:p>
            <a:pPr lvl="1" eaLnBrk="1" hangingPunct="1">
              <a:lnSpc>
                <a:spcPct val="80000"/>
              </a:lnSpc>
            </a:pPr>
            <a:r>
              <a:rPr lang="en-AU" sz="2200" smtClean="0"/>
              <a:t>N1 </a:t>
            </a:r>
            <a:r>
              <a:rPr lang="en-AU" sz="2200" smtClean="0">
                <a:latin typeface="Tahoma" pitchFamily="34" charset="0"/>
              </a:rPr>
              <a:t>–</a:t>
            </a:r>
            <a:r>
              <a:rPr lang="en-AU" sz="2200" smtClean="0"/>
              <a:t> Sun Grid Engine</a:t>
            </a:r>
          </a:p>
          <a:p>
            <a:pPr eaLnBrk="1" hangingPunct="1">
              <a:lnSpc>
                <a:spcPct val="80000"/>
              </a:lnSpc>
            </a:pPr>
            <a:r>
              <a:rPr lang="en-AU" sz="2600" smtClean="0"/>
              <a:t>HP</a:t>
            </a:r>
          </a:p>
          <a:p>
            <a:pPr lvl="1" eaLnBrk="1" hangingPunct="1">
              <a:lnSpc>
                <a:spcPct val="80000"/>
              </a:lnSpc>
            </a:pPr>
            <a:r>
              <a:rPr lang="en-AU" sz="2200" smtClean="0"/>
              <a:t>Adaptive Enterprise</a:t>
            </a:r>
          </a:p>
          <a:p>
            <a:pPr eaLnBrk="1" hangingPunct="1">
              <a:lnSpc>
                <a:spcPct val="80000"/>
              </a:lnSpc>
            </a:pPr>
            <a:r>
              <a:rPr lang="en-AU" sz="2600" smtClean="0"/>
              <a:t>Amazon</a:t>
            </a:r>
          </a:p>
          <a:p>
            <a:pPr lvl="1" eaLnBrk="1" hangingPunct="1">
              <a:lnSpc>
                <a:spcPct val="80000"/>
              </a:lnSpc>
            </a:pPr>
            <a:r>
              <a:rPr lang="en-AU" sz="2200" smtClean="0"/>
              <a:t>Elastic Compute Cloud Services</a:t>
            </a:r>
          </a:p>
          <a:p>
            <a:pPr eaLnBrk="1" hangingPunct="1">
              <a:lnSpc>
                <a:spcPct val="80000"/>
              </a:lnSpc>
            </a:pPr>
            <a:r>
              <a:rPr lang="en-AU" sz="2600" smtClean="0"/>
              <a:t>United Devices and related companies:</a:t>
            </a:r>
          </a:p>
          <a:p>
            <a:pPr lvl="1" eaLnBrk="1" hangingPunct="1">
              <a:lnSpc>
                <a:spcPct val="80000"/>
              </a:lnSpc>
            </a:pPr>
            <a:r>
              <a:rPr lang="en-AU" sz="2200" smtClean="0"/>
              <a:t>Harvesting Unused Desktop resources</a:t>
            </a:r>
          </a:p>
        </p:txBody>
      </p:sp>
      <p:pic>
        <p:nvPicPr>
          <p:cNvPr id="29700" name="Picture 4"/>
          <p:cNvPicPr>
            <a:picLocks noChangeAspect="1" noChangeArrowheads="1"/>
          </p:cNvPicPr>
          <p:nvPr/>
        </p:nvPicPr>
        <p:blipFill>
          <a:blip r:embed="rId2" cstate="print"/>
          <a:srcRect/>
          <a:stretch>
            <a:fillRect/>
          </a:stretch>
        </p:blipFill>
        <p:spPr bwMode="auto">
          <a:xfrm>
            <a:off x="4648200" y="5105400"/>
            <a:ext cx="1219200" cy="485775"/>
          </a:xfrm>
          <a:prstGeom prst="rect">
            <a:avLst/>
          </a:prstGeom>
          <a:noFill/>
          <a:ln w="9525" algn="ctr">
            <a:noFill/>
            <a:miter lim="800000"/>
            <a:headEnd/>
            <a:tailEnd/>
          </a:ln>
        </p:spPr>
      </p:pic>
      <p:grpSp>
        <p:nvGrpSpPr>
          <p:cNvPr id="2" name="Group 5"/>
          <p:cNvGrpSpPr>
            <a:grpSpLocks/>
          </p:cNvGrpSpPr>
          <p:nvPr/>
        </p:nvGrpSpPr>
        <p:grpSpPr bwMode="auto">
          <a:xfrm>
            <a:off x="4419600" y="1503363"/>
            <a:ext cx="4724400" cy="3602037"/>
            <a:chOff x="2784" y="947"/>
            <a:chExt cx="2976" cy="2269"/>
          </a:xfrm>
        </p:grpSpPr>
        <p:pic>
          <p:nvPicPr>
            <p:cNvPr id="29702" name="Picture 6"/>
            <p:cNvPicPr>
              <a:picLocks noChangeAspect="1" noChangeArrowheads="1"/>
            </p:cNvPicPr>
            <p:nvPr/>
          </p:nvPicPr>
          <p:blipFill>
            <a:blip r:embed="rId3" cstate="print"/>
            <a:srcRect/>
            <a:stretch>
              <a:fillRect/>
            </a:stretch>
          </p:blipFill>
          <p:spPr bwMode="auto">
            <a:xfrm>
              <a:off x="2784" y="1331"/>
              <a:ext cx="2976" cy="1885"/>
            </a:xfrm>
            <a:prstGeom prst="rect">
              <a:avLst/>
            </a:prstGeom>
            <a:noFill/>
            <a:ln w="9525">
              <a:noFill/>
              <a:miter lim="800000"/>
              <a:headEnd/>
              <a:tailEnd/>
            </a:ln>
          </p:spPr>
        </p:pic>
        <p:pic>
          <p:nvPicPr>
            <p:cNvPr id="29703" name="Picture 7"/>
            <p:cNvPicPr>
              <a:picLocks noChangeAspect="1" noChangeArrowheads="1"/>
            </p:cNvPicPr>
            <p:nvPr/>
          </p:nvPicPr>
          <p:blipFill>
            <a:blip r:embed="rId4" cstate="print"/>
            <a:srcRect/>
            <a:stretch>
              <a:fillRect/>
            </a:stretch>
          </p:blipFill>
          <p:spPr bwMode="auto">
            <a:xfrm>
              <a:off x="2880" y="947"/>
              <a:ext cx="1020" cy="414"/>
            </a:xfrm>
            <a:prstGeom prst="rect">
              <a:avLst/>
            </a:prstGeom>
            <a:noFill/>
            <a:ln w="9525" algn="ctr">
              <a:noFill/>
              <a:miter lim="800000"/>
              <a:headEnd/>
              <a:tailEnd/>
            </a:ln>
          </p:spPr>
        </p:pic>
      </p:grpSp>
      <p:sp>
        <p:nvSpPr>
          <p:cNvPr id="8" name="Date Placeholder 7"/>
          <p:cNvSpPr>
            <a:spLocks noGrp="1"/>
          </p:cNvSpPr>
          <p:nvPr>
            <p:ph type="dt" sz="half" idx="10"/>
          </p:nvPr>
        </p:nvSpPr>
        <p:spPr/>
        <p:txBody>
          <a:bodyPr/>
          <a:lstStyle/>
          <a:p>
            <a:r>
              <a:rPr lang="en-US" smtClean="0"/>
              <a:t>IAUT</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23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a:xfrm>
            <a:off x="381000" y="152400"/>
            <a:ext cx="7043738" cy="660400"/>
          </a:xfrm>
          <a:noFill/>
        </p:spPr>
        <p:txBody>
          <a:bodyPr lIns="91432" tIns="45716" rIns="91432" bIns="45716" anchor="t">
            <a:normAutofit fontScale="90000"/>
          </a:bodyPr>
          <a:lstStyle/>
          <a:p>
            <a:pPr eaLnBrk="1" hangingPunct="1"/>
            <a:r>
              <a:rPr lang="en-US" sz="3200" smtClean="0"/>
              <a:t>What is Grid?</a:t>
            </a:r>
            <a:br>
              <a:rPr lang="en-US" sz="3200" smtClean="0"/>
            </a:br>
            <a:r>
              <a:rPr lang="en-US" sz="3200" smtClean="0"/>
              <a:t>[Buyya </a:t>
            </a:r>
            <a:r>
              <a:rPr lang="en-US" sz="3200" i="1" smtClean="0"/>
              <a:t>et. al.</a:t>
            </a:r>
            <a:r>
              <a:rPr lang="en-US" sz="3200" smtClean="0"/>
              <a:t>]</a:t>
            </a:r>
            <a:endParaRPr lang="en-US" sz="2400" smtClean="0"/>
          </a:p>
        </p:txBody>
      </p:sp>
      <p:sp>
        <p:nvSpPr>
          <p:cNvPr id="5126" name="Rectangle 3"/>
          <p:cNvSpPr>
            <a:spLocks noGrp="1" noChangeArrowheads="1"/>
          </p:cNvSpPr>
          <p:nvPr>
            <p:ph type="body" idx="1"/>
          </p:nvPr>
        </p:nvSpPr>
        <p:spPr>
          <a:xfrm>
            <a:off x="228600" y="1447800"/>
            <a:ext cx="8686800" cy="4876800"/>
          </a:xfrm>
          <a:noFill/>
        </p:spPr>
        <p:txBody>
          <a:bodyPr lIns="91432" tIns="45716" rIns="91432" bIns="45716"/>
          <a:lstStyle/>
          <a:p>
            <a:pPr marL="230188" indent="-230188" defTabSz="931863" eaLnBrk="1" hangingPunct="1">
              <a:lnSpc>
                <a:spcPct val="90000"/>
              </a:lnSpc>
            </a:pPr>
            <a:r>
              <a:rPr lang="en-US" sz="2600" smtClean="0"/>
              <a:t>A type of parallel and distributed system that   </a:t>
            </a:r>
            <a:br>
              <a:rPr lang="en-US" sz="2600" smtClean="0"/>
            </a:br>
            <a:r>
              <a:rPr lang="en-US" sz="2600" smtClean="0"/>
              <a:t>enables the sharing, exchange, selection, &amp; aggregation of geographically distributed </a:t>
            </a:r>
            <a:r>
              <a:rPr lang="en-US" sz="2600" smtClean="0">
                <a:latin typeface="Tahoma" pitchFamily="34" charset="0"/>
              </a:rPr>
              <a:t>“</a:t>
            </a:r>
            <a:r>
              <a:rPr lang="en-US" sz="2600" smtClean="0">
                <a:solidFill>
                  <a:schemeClr val="hlink"/>
                </a:solidFill>
              </a:rPr>
              <a:t>autonomous</a:t>
            </a:r>
            <a:r>
              <a:rPr lang="en-US" sz="2600" smtClean="0">
                <a:latin typeface="Tahoma" pitchFamily="34" charset="0"/>
              </a:rPr>
              <a:t>”</a:t>
            </a:r>
            <a:r>
              <a:rPr lang="en-US" sz="2600" smtClean="0"/>
              <a:t> resources:</a:t>
            </a:r>
          </a:p>
          <a:p>
            <a:pPr marL="984250" lvl="1" indent="-292100" defTabSz="931863" eaLnBrk="1" hangingPunct="1">
              <a:lnSpc>
                <a:spcPct val="90000"/>
              </a:lnSpc>
            </a:pPr>
            <a:r>
              <a:rPr lang="en-US" sz="1900" smtClean="0">
                <a:solidFill>
                  <a:schemeClr val="folHlink"/>
                </a:solidFill>
              </a:rPr>
              <a:t>Computers</a:t>
            </a:r>
            <a:r>
              <a:rPr lang="en-US" sz="1900" smtClean="0"/>
              <a:t> </a:t>
            </a:r>
            <a:r>
              <a:rPr lang="en-US" sz="1900" smtClean="0">
                <a:latin typeface="Tahoma" pitchFamily="34" charset="0"/>
              </a:rPr>
              <a:t>–</a:t>
            </a:r>
            <a:r>
              <a:rPr lang="en-US" sz="1900" smtClean="0"/>
              <a:t> PCs, workstations, clusters, supercomputers, </a:t>
            </a:r>
            <a:br>
              <a:rPr lang="en-US" sz="1900" smtClean="0"/>
            </a:br>
            <a:r>
              <a:rPr lang="en-US" sz="1900" smtClean="0"/>
              <a:t>laptops, notebooks, mobile devices, PDA, etc;</a:t>
            </a:r>
          </a:p>
          <a:p>
            <a:pPr marL="984250" lvl="1" indent="-292100" defTabSz="931863" eaLnBrk="1" hangingPunct="1">
              <a:lnSpc>
                <a:spcPct val="90000"/>
              </a:lnSpc>
            </a:pPr>
            <a:r>
              <a:rPr lang="en-US" sz="1900" smtClean="0">
                <a:solidFill>
                  <a:schemeClr val="folHlink"/>
                </a:solidFill>
              </a:rPr>
              <a:t>Software</a:t>
            </a:r>
            <a:r>
              <a:rPr lang="en-US" sz="1900" smtClean="0"/>
              <a:t> </a:t>
            </a:r>
            <a:r>
              <a:rPr lang="en-US" sz="1900" smtClean="0">
                <a:latin typeface="Tahoma" pitchFamily="34" charset="0"/>
              </a:rPr>
              <a:t>–</a:t>
            </a:r>
            <a:r>
              <a:rPr lang="en-US" sz="1900" smtClean="0"/>
              <a:t> e.g., ASPs renting expensive special purpose applications on demand;</a:t>
            </a:r>
          </a:p>
          <a:p>
            <a:pPr marL="984250" lvl="1" indent="-292100" defTabSz="931863" eaLnBrk="1" hangingPunct="1">
              <a:lnSpc>
                <a:spcPct val="90000"/>
              </a:lnSpc>
            </a:pPr>
            <a:r>
              <a:rPr lang="en-US" sz="1900" smtClean="0">
                <a:solidFill>
                  <a:schemeClr val="folHlink"/>
                </a:solidFill>
              </a:rPr>
              <a:t>Catalogued data and databases</a:t>
            </a:r>
            <a:r>
              <a:rPr lang="en-US" sz="1900" smtClean="0"/>
              <a:t> </a:t>
            </a:r>
            <a:r>
              <a:rPr lang="en-US" sz="1900" smtClean="0">
                <a:latin typeface="Tahoma" pitchFamily="34" charset="0"/>
              </a:rPr>
              <a:t>–</a:t>
            </a:r>
            <a:r>
              <a:rPr lang="en-US" sz="1900" smtClean="0"/>
              <a:t> e.g. transparent access to </a:t>
            </a:r>
            <a:br>
              <a:rPr lang="en-US" sz="1900" smtClean="0"/>
            </a:br>
            <a:r>
              <a:rPr lang="en-US" sz="1900" smtClean="0"/>
              <a:t>human genome database;</a:t>
            </a:r>
          </a:p>
          <a:p>
            <a:pPr marL="984250" lvl="1" indent="-292100" defTabSz="931863" eaLnBrk="1" hangingPunct="1">
              <a:lnSpc>
                <a:spcPct val="90000"/>
              </a:lnSpc>
            </a:pPr>
            <a:r>
              <a:rPr lang="en-US" sz="1900" smtClean="0">
                <a:solidFill>
                  <a:schemeClr val="folHlink"/>
                </a:solidFill>
              </a:rPr>
              <a:t>Special devices/instruments </a:t>
            </a:r>
            <a:r>
              <a:rPr lang="en-US" sz="1900" smtClean="0">
                <a:latin typeface="Tahoma" pitchFamily="34" charset="0"/>
              </a:rPr>
              <a:t>–</a:t>
            </a:r>
            <a:r>
              <a:rPr lang="en-US" sz="1900" smtClean="0"/>
              <a:t> e.g., radio telescope </a:t>
            </a:r>
            <a:r>
              <a:rPr lang="en-US" sz="1900" smtClean="0">
                <a:latin typeface="Tahoma" pitchFamily="34" charset="0"/>
              </a:rPr>
              <a:t>–</a:t>
            </a:r>
            <a:r>
              <a:rPr lang="en-US" sz="1900" smtClean="0"/>
              <a:t> SETI@Home searching for life in galaxy.</a:t>
            </a:r>
          </a:p>
          <a:p>
            <a:pPr marL="984250" lvl="1" indent="-292100" defTabSz="931863" eaLnBrk="1" hangingPunct="1">
              <a:lnSpc>
                <a:spcPct val="90000"/>
              </a:lnSpc>
            </a:pPr>
            <a:r>
              <a:rPr lang="en-US" sz="1900" smtClean="0">
                <a:solidFill>
                  <a:schemeClr val="folHlink"/>
                </a:solidFill>
              </a:rPr>
              <a:t>People/collaborators</a:t>
            </a:r>
            <a:r>
              <a:rPr lang="en-US" sz="1900" smtClean="0"/>
              <a:t>.</a:t>
            </a:r>
          </a:p>
          <a:p>
            <a:pPr marL="230188" indent="-230188" defTabSz="931863" eaLnBrk="1" hangingPunct="1">
              <a:lnSpc>
                <a:spcPct val="90000"/>
              </a:lnSpc>
              <a:buFont typeface="Wingdings" pitchFamily="2" charset="2"/>
              <a:buNone/>
            </a:pPr>
            <a:r>
              <a:rPr lang="en-US" sz="2600" smtClean="0"/>
              <a:t>depending on their availability, capability, cost, and user QoS requirements.</a:t>
            </a:r>
            <a:endParaRPr lang="en-US" sz="2200" smtClean="0"/>
          </a:p>
        </p:txBody>
      </p:sp>
      <p:graphicFrame>
        <p:nvGraphicFramePr>
          <p:cNvPr id="5122" name="Object 4"/>
          <p:cNvGraphicFramePr>
            <a:graphicFrameLocks noChangeAspect="1"/>
          </p:cNvGraphicFramePr>
          <p:nvPr/>
        </p:nvGraphicFramePr>
        <p:xfrm>
          <a:off x="8267700" y="4953000"/>
          <a:ext cx="876300" cy="889000"/>
        </p:xfrm>
        <a:graphic>
          <a:graphicData uri="http://schemas.openxmlformats.org/presentationml/2006/ole">
            <p:oleObj spid="_x0000_s5122" name="Clip" r:id="rId4" imgW="3885840" imgH="3944520" progId="">
              <p:embed/>
            </p:oleObj>
          </a:graphicData>
        </a:graphic>
      </p:graphicFrame>
      <p:graphicFrame>
        <p:nvGraphicFramePr>
          <p:cNvPr id="5123" name="Object 5"/>
          <p:cNvGraphicFramePr>
            <a:graphicFrameLocks noChangeAspect="1"/>
          </p:cNvGraphicFramePr>
          <p:nvPr/>
        </p:nvGraphicFramePr>
        <p:xfrm>
          <a:off x="8077200" y="5861050"/>
          <a:ext cx="1111250" cy="920750"/>
        </p:xfrm>
        <a:graphic>
          <a:graphicData uri="http://schemas.openxmlformats.org/presentationml/2006/ole">
            <p:oleObj spid="_x0000_s5123" name="Clip" r:id="rId5" imgW="4046400" imgH="3352320" progId="">
              <p:embed/>
            </p:oleObj>
          </a:graphicData>
        </a:graphic>
      </p:graphicFrame>
      <p:pic>
        <p:nvPicPr>
          <p:cNvPr id="5127" name="Picture 6" descr="HumanGenome"/>
          <p:cNvPicPr>
            <a:picLocks noChangeAspect="1" noChangeArrowheads="1"/>
          </p:cNvPicPr>
          <p:nvPr/>
        </p:nvPicPr>
        <p:blipFill>
          <a:blip r:embed="rId6" cstate="print"/>
          <a:srcRect/>
          <a:stretch>
            <a:fillRect/>
          </a:stretch>
        </p:blipFill>
        <p:spPr bwMode="auto">
          <a:xfrm>
            <a:off x="8153400" y="3962400"/>
            <a:ext cx="809625" cy="838200"/>
          </a:xfrm>
          <a:prstGeom prst="rect">
            <a:avLst/>
          </a:prstGeom>
          <a:noFill/>
          <a:ln w="9525">
            <a:noFill/>
            <a:miter lim="800000"/>
            <a:headEnd/>
            <a:tailEnd/>
          </a:ln>
        </p:spPr>
      </p:pic>
      <p:sp>
        <p:nvSpPr>
          <p:cNvPr id="5128" name="AutoShape 7"/>
          <p:cNvSpPr>
            <a:spLocks noChangeArrowheads="1"/>
          </p:cNvSpPr>
          <p:nvPr/>
        </p:nvSpPr>
        <p:spPr bwMode="auto">
          <a:xfrm>
            <a:off x="53975" y="3690938"/>
            <a:ext cx="1143000" cy="1143000"/>
          </a:xfrm>
          <a:prstGeom prst="sun">
            <a:avLst>
              <a:gd name="adj" fmla="val 25000"/>
            </a:avLst>
          </a:prstGeom>
          <a:solidFill>
            <a:srgbClr val="00CC00"/>
          </a:solidFill>
          <a:ln w="9525">
            <a:noFill/>
            <a:miter lim="800000"/>
            <a:headEnd/>
            <a:tailEnd/>
          </a:ln>
        </p:spPr>
        <p:txBody>
          <a:bodyPr wrap="none" anchor="ctr"/>
          <a:lstStyle/>
          <a:p>
            <a:pPr eaLnBrk="0" hangingPunct="0"/>
            <a:r>
              <a:rPr lang="en-US">
                <a:latin typeface="Times New Roman" pitchFamily="18" charset="0"/>
              </a:rPr>
              <a:t>Wide</a:t>
            </a:r>
            <a:br>
              <a:rPr lang="en-US">
                <a:latin typeface="Times New Roman" pitchFamily="18" charset="0"/>
              </a:rPr>
            </a:br>
            <a:r>
              <a:rPr lang="en-US">
                <a:latin typeface="Times New Roman" pitchFamily="18" charset="0"/>
              </a:rPr>
              <a:t>area</a:t>
            </a:r>
          </a:p>
        </p:txBody>
      </p:sp>
      <p:grpSp>
        <p:nvGrpSpPr>
          <p:cNvPr id="2" name="Group 8"/>
          <p:cNvGrpSpPr>
            <a:grpSpLocks/>
          </p:cNvGrpSpPr>
          <p:nvPr/>
        </p:nvGrpSpPr>
        <p:grpSpPr bwMode="auto">
          <a:xfrm>
            <a:off x="7315200" y="0"/>
            <a:ext cx="1828800" cy="1447800"/>
            <a:chOff x="1440" y="1344"/>
            <a:chExt cx="2928" cy="1872"/>
          </a:xfrm>
        </p:grpSpPr>
        <p:grpSp>
          <p:nvGrpSpPr>
            <p:cNvPr id="3" name="Group 9"/>
            <p:cNvGrpSpPr>
              <a:grpSpLocks/>
            </p:cNvGrpSpPr>
            <p:nvPr/>
          </p:nvGrpSpPr>
          <p:grpSpPr bwMode="auto">
            <a:xfrm>
              <a:off x="1440" y="1344"/>
              <a:ext cx="2928" cy="1872"/>
              <a:chOff x="1536" y="1776"/>
              <a:chExt cx="2928" cy="1872"/>
            </a:xfrm>
          </p:grpSpPr>
          <p:sp>
            <p:nvSpPr>
              <p:cNvPr id="5131" name="Rectangle 10"/>
              <p:cNvSpPr>
                <a:spLocks noChangeArrowheads="1"/>
              </p:cNvSpPr>
              <p:nvPr/>
            </p:nvSpPr>
            <p:spPr bwMode="auto">
              <a:xfrm>
                <a:off x="1536" y="1776"/>
                <a:ext cx="2928" cy="1872"/>
              </a:xfrm>
              <a:prstGeom prst="rect">
                <a:avLst/>
              </a:prstGeom>
              <a:solidFill>
                <a:srgbClr val="FFFFFF"/>
              </a:solidFill>
              <a:ln w="9525" cap="sq">
                <a:noFill/>
                <a:miter lim="800000"/>
                <a:headEnd type="none" w="sm" len="sm"/>
                <a:tailEnd type="none" w="sm" len="sm"/>
              </a:ln>
            </p:spPr>
            <p:txBody>
              <a:bodyPr wrap="none" anchor="ctr"/>
              <a:lstStyle/>
              <a:p>
                <a:endParaRPr lang="en-US"/>
              </a:p>
            </p:txBody>
          </p:sp>
          <p:grpSp>
            <p:nvGrpSpPr>
              <p:cNvPr id="4" name="Group 11"/>
              <p:cNvGrpSpPr>
                <a:grpSpLocks/>
              </p:cNvGrpSpPr>
              <p:nvPr/>
            </p:nvGrpSpPr>
            <p:grpSpPr bwMode="auto">
              <a:xfrm>
                <a:off x="1632" y="1968"/>
                <a:ext cx="2757" cy="1541"/>
                <a:chOff x="1828" y="1917"/>
                <a:chExt cx="2757" cy="1541"/>
              </a:xfrm>
            </p:grpSpPr>
            <p:sp>
              <p:nvSpPr>
                <p:cNvPr id="5133" name="Rectangle 12"/>
                <p:cNvSpPr>
                  <a:spLocks noChangeArrowheads="1"/>
                </p:cNvSpPr>
                <p:nvPr/>
              </p:nvSpPr>
              <p:spPr bwMode="auto">
                <a:xfrm>
                  <a:off x="4405" y="2796"/>
                  <a:ext cx="6" cy="68"/>
                </a:xfrm>
                <a:prstGeom prst="rect">
                  <a:avLst/>
                </a:prstGeom>
                <a:solidFill>
                  <a:srgbClr val="114FFB"/>
                </a:solidFill>
                <a:ln w="9525">
                  <a:noFill/>
                  <a:miter lim="800000"/>
                  <a:headEnd/>
                  <a:tailEnd/>
                </a:ln>
              </p:spPr>
              <p:txBody>
                <a:bodyPr/>
                <a:lstStyle/>
                <a:p>
                  <a:endParaRPr lang="en-US"/>
                </a:p>
              </p:txBody>
            </p:sp>
            <p:sp>
              <p:nvSpPr>
                <p:cNvPr id="5134" name="Rectangle 13"/>
                <p:cNvSpPr>
                  <a:spLocks noChangeArrowheads="1"/>
                </p:cNvSpPr>
                <p:nvPr/>
              </p:nvSpPr>
              <p:spPr bwMode="auto">
                <a:xfrm>
                  <a:off x="4162" y="2794"/>
                  <a:ext cx="7" cy="67"/>
                </a:xfrm>
                <a:prstGeom prst="rect">
                  <a:avLst/>
                </a:prstGeom>
                <a:solidFill>
                  <a:srgbClr val="114FFB"/>
                </a:solidFill>
                <a:ln w="9525">
                  <a:noFill/>
                  <a:miter lim="800000"/>
                  <a:headEnd/>
                  <a:tailEnd/>
                </a:ln>
              </p:spPr>
              <p:txBody>
                <a:bodyPr/>
                <a:lstStyle/>
                <a:p>
                  <a:endParaRPr lang="en-US"/>
                </a:p>
              </p:txBody>
            </p:sp>
            <p:sp>
              <p:nvSpPr>
                <p:cNvPr id="5135" name="Rectangle 14"/>
                <p:cNvSpPr>
                  <a:spLocks noChangeArrowheads="1"/>
                </p:cNvSpPr>
                <p:nvPr/>
              </p:nvSpPr>
              <p:spPr bwMode="auto">
                <a:xfrm>
                  <a:off x="4148" y="2729"/>
                  <a:ext cx="6" cy="67"/>
                </a:xfrm>
                <a:prstGeom prst="rect">
                  <a:avLst/>
                </a:prstGeom>
                <a:solidFill>
                  <a:srgbClr val="114FFB"/>
                </a:solidFill>
                <a:ln w="9525">
                  <a:noFill/>
                  <a:miter lim="800000"/>
                  <a:headEnd/>
                  <a:tailEnd/>
                </a:ln>
              </p:spPr>
              <p:txBody>
                <a:bodyPr/>
                <a:lstStyle/>
                <a:p>
                  <a:endParaRPr lang="en-US"/>
                </a:p>
              </p:txBody>
            </p:sp>
            <p:sp>
              <p:nvSpPr>
                <p:cNvPr id="5136" name="Rectangle 15"/>
                <p:cNvSpPr>
                  <a:spLocks noChangeArrowheads="1"/>
                </p:cNvSpPr>
                <p:nvPr/>
              </p:nvSpPr>
              <p:spPr bwMode="auto">
                <a:xfrm>
                  <a:off x="3929" y="2795"/>
                  <a:ext cx="6" cy="67"/>
                </a:xfrm>
                <a:prstGeom prst="rect">
                  <a:avLst/>
                </a:prstGeom>
                <a:solidFill>
                  <a:srgbClr val="114FFB"/>
                </a:solidFill>
                <a:ln w="9525">
                  <a:noFill/>
                  <a:miter lim="800000"/>
                  <a:headEnd/>
                  <a:tailEnd/>
                </a:ln>
              </p:spPr>
              <p:txBody>
                <a:bodyPr/>
                <a:lstStyle/>
                <a:p>
                  <a:endParaRPr lang="en-US"/>
                </a:p>
              </p:txBody>
            </p:sp>
            <p:sp>
              <p:nvSpPr>
                <p:cNvPr id="5137" name="Rectangle 16"/>
                <p:cNvSpPr>
                  <a:spLocks noChangeArrowheads="1"/>
                </p:cNvSpPr>
                <p:nvPr/>
              </p:nvSpPr>
              <p:spPr bwMode="auto">
                <a:xfrm>
                  <a:off x="3897" y="2728"/>
                  <a:ext cx="7" cy="67"/>
                </a:xfrm>
                <a:prstGeom prst="rect">
                  <a:avLst/>
                </a:prstGeom>
                <a:solidFill>
                  <a:srgbClr val="114FFB"/>
                </a:solidFill>
                <a:ln w="9525">
                  <a:noFill/>
                  <a:miter lim="800000"/>
                  <a:headEnd/>
                  <a:tailEnd/>
                </a:ln>
              </p:spPr>
              <p:txBody>
                <a:bodyPr/>
                <a:lstStyle/>
                <a:p>
                  <a:endParaRPr lang="en-US"/>
                </a:p>
              </p:txBody>
            </p:sp>
            <p:sp>
              <p:nvSpPr>
                <p:cNvPr id="5138" name="Rectangle 17"/>
                <p:cNvSpPr>
                  <a:spLocks noChangeArrowheads="1"/>
                </p:cNvSpPr>
                <p:nvPr/>
              </p:nvSpPr>
              <p:spPr bwMode="auto">
                <a:xfrm>
                  <a:off x="4176" y="2703"/>
                  <a:ext cx="170" cy="5"/>
                </a:xfrm>
                <a:prstGeom prst="rect">
                  <a:avLst/>
                </a:prstGeom>
                <a:solidFill>
                  <a:srgbClr val="114FFB"/>
                </a:solidFill>
                <a:ln w="9525">
                  <a:noFill/>
                  <a:miter lim="800000"/>
                  <a:headEnd/>
                  <a:tailEnd/>
                </a:ln>
              </p:spPr>
              <p:txBody>
                <a:bodyPr/>
                <a:lstStyle/>
                <a:p>
                  <a:endParaRPr lang="en-US"/>
                </a:p>
              </p:txBody>
            </p:sp>
            <p:sp>
              <p:nvSpPr>
                <p:cNvPr id="5139" name="Rectangle 18"/>
                <p:cNvSpPr>
                  <a:spLocks noChangeArrowheads="1"/>
                </p:cNvSpPr>
                <p:nvPr/>
              </p:nvSpPr>
              <p:spPr bwMode="auto">
                <a:xfrm>
                  <a:off x="3871" y="2792"/>
                  <a:ext cx="616" cy="7"/>
                </a:xfrm>
                <a:prstGeom prst="rect">
                  <a:avLst/>
                </a:prstGeom>
                <a:solidFill>
                  <a:srgbClr val="114FFB"/>
                </a:solidFill>
                <a:ln w="9525">
                  <a:noFill/>
                  <a:miter lim="800000"/>
                  <a:headEnd/>
                  <a:tailEnd/>
                </a:ln>
              </p:spPr>
              <p:txBody>
                <a:bodyPr/>
                <a:lstStyle/>
                <a:p>
                  <a:endParaRPr lang="en-US"/>
                </a:p>
              </p:txBody>
            </p:sp>
            <p:sp>
              <p:nvSpPr>
                <p:cNvPr id="5140" name="Rectangle 19"/>
                <p:cNvSpPr>
                  <a:spLocks noChangeArrowheads="1"/>
                </p:cNvSpPr>
                <p:nvPr/>
              </p:nvSpPr>
              <p:spPr bwMode="auto">
                <a:xfrm>
                  <a:off x="3868" y="2915"/>
                  <a:ext cx="138" cy="43"/>
                </a:xfrm>
                <a:prstGeom prst="rect">
                  <a:avLst/>
                </a:prstGeom>
                <a:solidFill>
                  <a:srgbClr val="FFFFFF"/>
                </a:solidFill>
                <a:ln w="1905">
                  <a:noFill/>
                  <a:miter lim="800000"/>
                  <a:headEnd/>
                  <a:tailEnd/>
                </a:ln>
              </p:spPr>
              <p:txBody>
                <a:bodyPr/>
                <a:lstStyle/>
                <a:p>
                  <a:endParaRPr lang="en-US"/>
                </a:p>
              </p:txBody>
            </p:sp>
            <p:sp>
              <p:nvSpPr>
                <p:cNvPr id="5141" name="Rectangle 20"/>
                <p:cNvSpPr>
                  <a:spLocks noChangeArrowheads="1"/>
                </p:cNvSpPr>
                <p:nvPr/>
              </p:nvSpPr>
              <p:spPr bwMode="auto">
                <a:xfrm>
                  <a:off x="3945" y="2923"/>
                  <a:ext cx="47" cy="19"/>
                </a:xfrm>
                <a:prstGeom prst="rect">
                  <a:avLst/>
                </a:prstGeom>
                <a:solidFill>
                  <a:srgbClr val="808080"/>
                </a:solidFill>
                <a:ln w="1905">
                  <a:noFill/>
                  <a:miter lim="800000"/>
                  <a:headEnd/>
                  <a:tailEnd/>
                </a:ln>
              </p:spPr>
              <p:txBody>
                <a:bodyPr/>
                <a:lstStyle/>
                <a:p>
                  <a:endParaRPr lang="en-US"/>
                </a:p>
              </p:txBody>
            </p:sp>
            <p:sp>
              <p:nvSpPr>
                <p:cNvPr id="5142" name="Freeform 21"/>
                <p:cNvSpPr>
                  <a:spLocks/>
                </p:cNvSpPr>
                <p:nvPr/>
              </p:nvSpPr>
              <p:spPr bwMode="auto">
                <a:xfrm>
                  <a:off x="3863" y="2939"/>
                  <a:ext cx="149" cy="26"/>
                </a:xfrm>
                <a:custGeom>
                  <a:avLst/>
                  <a:gdLst>
                    <a:gd name="T0" fmla="*/ 46 w 372"/>
                    <a:gd name="T1" fmla="*/ 0 h 66"/>
                    <a:gd name="T2" fmla="*/ 326 w 372"/>
                    <a:gd name="T3" fmla="*/ 0 h 66"/>
                    <a:gd name="T4" fmla="*/ 372 w 372"/>
                    <a:gd name="T5" fmla="*/ 59 h 66"/>
                    <a:gd name="T6" fmla="*/ 372 w 372"/>
                    <a:gd name="T7" fmla="*/ 62 h 66"/>
                    <a:gd name="T8" fmla="*/ 369 w 372"/>
                    <a:gd name="T9" fmla="*/ 66 h 66"/>
                    <a:gd name="T10" fmla="*/ 369 w 372"/>
                    <a:gd name="T11" fmla="*/ 66 h 66"/>
                    <a:gd name="T12" fmla="*/ 4 w 372"/>
                    <a:gd name="T13" fmla="*/ 66 h 66"/>
                    <a:gd name="T14" fmla="*/ 0 w 372"/>
                    <a:gd name="T15" fmla="*/ 66 h 66"/>
                    <a:gd name="T16" fmla="*/ 0 w 372"/>
                    <a:gd name="T17" fmla="*/ 62 h 66"/>
                    <a:gd name="T18" fmla="*/ 0 w 372"/>
                    <a:gd name="T19" fmla="*/ 59 h 66"/>
                    <a:gd name="T20" fmla="*/ 46 w 372"/>
                    <a:gd name="T21" fmla="*/ 0 h 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2"/>
                    <a:gd name="T34" fmla="*/ 0 h 66"/>
                    <a:gd name="T35" fmla="*/ 372 w 372"/>
                    <a:gd name="T36" fmla="*/ 66 h 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2" h="66">
                      <a:moveTo>
                        <a:pt x="46" y="0"/>
                      </a:moveTo>
                      <a:lnTo>
                        <a:pt x="326" y="0"/>
                      </a:lnTo>
                      <a:lnTo>
                        <a:pt x="372" y="59"/>
                      </a:lnTo>
                      <a:lnTo>
                        <a:pt x="372" y="62"/>
                      </a:lnTo>
                      <a:lnTo>
                        <a:pt x="369" y="66"/>
                      </a:lnTo>
                      <a:lnTo>
                        <a:pt x="4" y="66"/>
                      </a:lnTo>
                      <a:lnTo>
                        <a:pt x="0" y="66"/>
                      </a:lnTo>
                      <a:lnTo>
                        <a:pt x="0" y="62"/>
                      </a:lnTo>
                      <a:lnTo>
                        <a:pt x="0" y="59"/>
                      </a:lnTo>
                      <a:lnTo>
                        <a:pt x="46" y="0"/>
                      </a:lnTo>
                      <a:close/>
                    </a:path>
                  </a:pathLst>
                </a:custGeom>
                <a:solidFill>
                  <a:srgbClr val="FFFFFF"/>
                </a:solidFill>
                <a:ln w="1905">
                  <a:noFill/>
                  <a:round/>
                  <a:headEnd/>
                  <a:tailEnd/>
                </a:ln>
              </p:spPr>
              <p:txBody>
                <a:bodyPr/>
                <a:lstStyle/>
                <a:p>
                  <a:endParaRPr lang="en-US"/>
                </a:p>
              </p:txBody>
            </p:sp>
            <p:sp>
              <p:nvSpPr>
                <p:cNvPr id="5143" name="Freeform 22"/>
                <p:cNvSpPr>
                  <a:spLocks/>
                </p:cNvSpPr>
                <p:nvPr/>
              </p:nvSpPr>
              <p:spPr bwMode="auto">
                <a:xfrm>
                  <a:off x="3871" y="2944"/>
                  <a:ext cx="99" cy="17"/>
                </a:xfrm>
                <a:custGeom>
                  <a:avLst/>
                  <a:gdLst>
                    <a:gd name="T0" fmla="*/ 33 w 247"/>
                    <a:gd name="T1" fmla="*/ 0 h 43"/>
                    <a:gd name="T2" fmla="*/ 237 w 247"/>
                    <a:gd name="T3" fmla="*/ 0 h 43"/>
                    <a:gd name="T4" fmla="*/ 247 w 247"/>
                    <a:gd name="T5" fmla="*/ 43 h 43"/>
                    <a:gd name="T6" fmla="*/ 0 w 247"/>
                    <a:gd name="T7" fmla="*/ 43 h 43"/>
                    <a:gd name="T8" fmla="*/ 33 w 247"/>
                    <a:gd name="T9" fmla="*/ 0 h 43"/>
                    <a:gd name="T10" fmla="*/ 0 60000 65536"/>
                    <a:gd name="T11" fmla="*/ 0 60000 65536"/>
                    <a:gd name="T12" fmla="*/ 0 60000 65536"/>
                    <a:gd name="T13" fmla="*/ 0 60000 65536"/>
                    <a:gd name="T14" fmla="*/ 0 60000 65536"/>
                    <a:gd name="T15" fmla="*/ 0 w 247"/>
                    <a:gd name="T16" fmla="*/ 0 h 43"/>
                    <a:gd name="T17" fmla="*/ 247 w 247"/>
                    <a:gd name="T18" fmla="*/ 43 h 43"/>
                  </a:gdLst>
                  <a:ahLst/>
                  <a:cxnLst>
                    <a:cxn ang="T10">
                      <a:pos x="T0" y="T1"/>
                    </a:cxn>
                    <a:cxn ang="T11">
                      <a:pos x="T2" y="T3"/>
                    </a:cxn>
                    <a:cxn ang="T12">
                      <a:pos x="T4" y="T5"/>
                    </a:cxn>
                    <a:cxn ang="T13">
                      <a:pos x="T6" y="T7"/>
                    </a:cxn>
                    <a:cxn ang="T14">
                      <a:pos x="T8" y="T9"/>
                    </a:cxn>
                  </a:cxnLst>
                  <a:rect l="T15" t="T16" r="T17" b="T18"/>
                  <a:pathLst>
                    <a:path w="247" h="43">
                      <a:moveTo>
                        <a:pt x="33" y="0"/>
                      </a:moveTo>
                      <a:lnTo>
                        <a:pt x="237" y="0"/>
                      </a:lnTo>
                      <a:lnTo>
                        <a:pt x="247" y="43"/>
                      </a:lnTo>
                      <a:lnTo>
                        <a:pt x="0" y="43"/>
                      </a:lnTo>
                      <a:lnTo>
                        <a:pt x="33" y="0"/>
                      </a:lnTo>
                      <a:close/>
                    </a:path>
                  </a:pathLst>
                </a:custGeom>
                <a:solidFill>
                  <a:srgbClr val="FFFFFF"/>
                </a:solidFill>
                <a:ln w="1905">
                  <a:noFill/>
                  <a:round/>
                  <a:headEnd/>
                  <a:tailEnd/>
                </a:ln>
              </p:spPr>
              <p:txBody>
                <a:bodyPr/>
                <a:lstStyle/>
                <a:p>
                  <a:endParaRPr lang="en-US"/>
                </a:p>
              </p:txBody>
            </p:sp>
            <p:sp>
              <p:nvSpPr>
                <p:cNvPr id="5144" name="Freeform 23"/>
                <p:cNvSpPr>
                  <a:spLocks/>
                </p:cNvSpPr>
                <p:nvPr/>
              </p:nvSpPr>
              <p:spPr bwMode="auto">
                <a:xfrm>
                  <a:off x="3974" y="2944"/>
                  <a:ext cx="28" cy="17"/>
                </a:xfrm>
                <a:custGeom>
                  <a:avLst/>
                  <a:gdLst>
                    <a:gd name="T0" fmla="*/ 0 w 72"/>
                    <a:gd name="T1" fmla="*/ 0 h 43"/>
                    <a:gd name="T2" fmla="*/ 43 w 72"/>
                    <a:gd name="T3" fmla="*/ 0 h 43"/>
                    <a:gd name="T4" fmla="*/ 72 w 72"/>
                    <a:gd name="T5" fmla="*/ 43 h 43"/>
                    <a:gd name="T6" fmla="*/ 13 w 72"/>
                    <a:gd name="T7" fmla="*/ 43 h 43"/>
                    <a:gd name="T8" fmla="*/ 0 w 72"/>
                    <a:gd name="T9" fmla="*/ 0 h 43"/>
                    <a:gd name="T10" fmla="*/ 0 60000 65536"/>
                    <a:gd name="T11" fmla="*/ 0 60000 65536"/>
                    <a:gd name="T12" fmla="*/ 0 60000 65536"/>
                    <a:gd name="T13" fmla="*/ 0 60000 65536"/>
                    <a:gd name="T14" fmla="*/ 0 60000 65536"/>
                    <a:gd name="T15" fmla="*/ 0 w 72"/>
                    <a:gd name="T16" fmla="*/ 0 h 43"/>
                    <a:gd name="T17" fmla="*/ 72 w 72"/>
                    <a:gd name="T18" fmla="*/ 43 h 43"/>
                  </a:gdLst>
                  <a:ahLst/>
                  <a:cxnLst>
                    <a:cxn ang="T10">
                      <a:pos x="T0" y="T1"/>
                    </a:cxn>
                    <a:cxn ang="T11">
                      <a:pos x="T2" y="T3"/>
                    </a:cxn>
                    <a:cxn ang="T12">
                      <a:pos x="T4" y="T5"/>
                    </a:cxn>
                    <a:cxn ang="T13">
                      <a:pos x="T6" y="T7"/>
                    </a:cxn>
                    <a:cxn ang="T14">
                      <a:pos x="T8" y="T9"/>
                    </a:cxn>
                  </a:cxnLst>
                  <a:rect l="T15" t="T16" r="T17" b="T18"/>
                  <a:pathLst>
                    <a:path w="72" h="43">
                      <a:moveTo>
                        <a:pt x="0" y="0"/>
                      </a:moveTo>
                      <a:lnTo>
                        <a:pt x="43" y="0"/>
                      </a:lnTo>
                      <a:lnTo>
                        <a:pt x="72" y="43"/>
                      </a:lnTo>
                      <a:lnTo>
                        <a:pt x="13" y="43"/>
                      </a:lnTo>
                      <a:lnTo>
                        <a:pt x="0" y="0"/>
                      </a:lnTo>
                      <a:close/>
                    </a:path>
                  </a:pathLst>
                </a:custGeom>
                <a:solidFill>
                  <a:srgbClr val="FFFFFF"/>
                </a:solidFill>
                <a:ln w="1905">
                  <a:noFill/>
                  <a:round/>
                  <a:headEnd/>
                  <a:tailEnd/>
                </a:ln>
              </p:spPr>
              <p:txBody>
                <a:bodyPr/>
                <a:lstStyle/>
                <a:p>
                  <a:endParaRPr lang="en-US"/>
                </a:p>
              </p:txBody>
            </p:sp>
            <p:sp>
              <p:nvSpPr>
                <p:cNvPr id="5145" name="Rectangle 24"/>
                <p:cNvSpPr>
                  <a:spLocks noChangeArrowheads="1"/>
                </p:cNvSpPr>
                <p:nvPr/>
              </p:nvSpPr>
              <p:spPr bwMode="auto">
                <a:xfrm>
                  <a:off x="3887" y="2832"/>
                  <a:ext cx="101" cy="82"/>
                </a:xfrm>
                <a:prstGeom prst="rect">
                  <a:avLst/>
                </a:prstGeom>
                <a:solidFill>
                  <a:srgbClr val="FFFFFF"/>
                </a:solidFill>
                <a:ln w="1905">
                  <a:noFill/>
                  <a:miter lim="800000"/>
                  <a:headEnd/>
                  <a:tailEnd/>
                </a:ln>
              </p:spPr>
              <p:txBody>
                <a:bodyPr/>
                <a:lstStyle/>
                <a:p>
                  <a:endParaRPr lang="en-US"/>
                </a:p>
              </p:txBody>
            </p:sp>
            <p:sp>
              <p:nvSpPr>
                <p:cNvPr id="5146" name="Rectangle 25"/>
                <p:cNvSpPr>
                  <a:spLocks noChangeArrowheads="1"/>
                </p:cNvSpPr>
                <p:nvPr/>
              </p:nvSpPr>
              <p:spPr bwMode="auto">
                <a:xfrm>
                  <a:off x="3894" y="2839"/>
                  <a:ext cx="87" cy="70"/>
                </a:xfrm>
                <a:prstGeom prst="rect">
                  <a:avLst/>
                </a:prstGeom>
                <a:solidFill>
                  <a:srgbClr val="114FFB"/>
                </a:solidFill>
                <a:ln w="1905">
                  <a:noFill/>
                  <a:miter lim="800000"/>
                  <a:headEnd/>
                  <a:tailEnd/>
                </a:ln>
              </p:spPr>
              <p:txBody>
                <a:bodyPr/>
                <a:lstStyle/>
                <a:p>
                  <a:endParaRPr lang="en-US"/>
                </a:p>
              </p:txBody>
            </p:sp>
            <p:sp>
              <p:nvSpPr>
                <p:cNvPr id="5147" name="Rectangle 26"/>
                <p:cNvSpPr>
                  <a:spLocks noChangeArrowheads="1"/>
                </p:cNvSpPr>
                <p:nvPr/>
              </p:nvSpPr>
              <p:spPr bwMode="auto">
                <a:xfrm>
                  <a:off x="3967" y="2839"/>
                  <a:ext cx="13" cy="70"/>
                </a:xfrm>
                <a:prstGeom prst="rect">
                  <a:avLst/>
                </a:prstGeom>
                <a:solidFill>
                  <a:srgbClr val="FFFFFF"/>
                </a:solidFill>
                <a:ln w="1905">
                  <a:noFill/>
                  <a:miter lim="800000"/>
                  <a:headEnd/>
                  <a:tailEnd/>
                </a:ln>
              </p:spPr>
              <p:txBody>
                <a:bodyPr/>
                <a:lstStyle/>
                <a:p>
                  <a:endParaRPr lang="en-US"/>
                </a:p>
              </p:txBody>
            </p:sp>
            <p:sp>
              <p:nvSpPr>
                <p:cNvPr id="5148" name="Rectangle 27"/>
                <p:cNvSpPr>
                  <a:spLocks noChangeArrowheads="1"/>
                </p:cNvSpPr>
                <p:nvPr/>
              </p:nvSpPr>
              <p:spPr bwMode="auto">
                <a:xfrm>
                  <a:off x="3971" y="2843"/>
                  <a:ext cx="6" cy="5"/>
                </a:xfrm>
                <a:prstGeom prst="rect">
                  <a:avLst/>
                </a:prstGeom>
                <a:solidFill>
                  <a:srgbClr val="FFFFFF"/>
                </a:solidFill>
                <a:ln w="1905">
                  <a:noFill/>
                  <a:miter lim="800000"/>
                  <a:headEnd/>
                  <a:tailEnd/>
                </a:ln>
              </p:spPr>
              <p:txBody>
                <a:bodyPr/>
                <a:lstStyle/>
                <a:p>
                  <a:endParaRPr lang="en-US"/>
                </a:p>
              </p:txBody>
            </p:sp>
            <p:sp>
              <p:nvSpPr>
                <p:cNvPr id="5149" name="Oval 28"/>
                <p:cNvSpPr>
                  <a:spLocks noChangeArrowheads="1"/>
                </p:cNvSpPr>
                <p:nvPr/>
              </p:nvSpPr>
              <p:spPr bwMode="auto">
                <a:xfrm>
                  <a:off x="3971" y="2873"/>
                  <a:ext cx="5" cy="5"/>
                </a:xfrm>
                <a:prstGeom prst="ellipse">
                  <a:avLst/>
                </a:prstGeom>
                <a:solidFill>
                  <a:srgbClr val="FFFFFF"/>
                </a:solidFill>
                <a:ln w="9525">
                  <a:noFill/>
                  <a:round/>
                  <a:headEnd/>
                  <a:tailEnd/>
                </a:ln>
              </p:spPr>
              <p:txBody>
                <a:bodyPr/>
                <a:lstStyle/>
                <a:p>
                  <a:endParaRPr lang="en-US"/>
                </a:p>
              </p:txBody>
            </p:sp>
            <p:sp>
              <p:nvSpPr>
                <p:cNvPr id="5150" name="Freeform 29"/>
                <p:cNvSpPr>
                  <a:spLocks/>
                </p:cNvSpPr>
                <p:nvPr/>
              </p:nvSpPr>
              <p:spPr bwMode="auto">
                <a:xfrm>
                  <a:off x="3971" y="2873"/>
                  <a:ext cx="5" cy="5"/>
                </a:xfrm>
                <a:custGeom>
                  <a:avLst/>
                  <a:gdLst>
                    <a:gd name="T0" fmla="*/ 7 w 13"/>
                    <a:gd name="T1" fmla="*/ 3 h 13"/>
                    <a:gd name="T2" fmla="*/ 10 w 13"/>
                    <a:gd name="T3" fmla="*/ 3 h 13"/>
                    <a:gd name="T4" fmla="*/ 10 w 13"/>
                    <a:gd name="T5" fmla="*/ 7 h 13"/>
                    <a:gd name="T6" fmla="*/ 10 w 13"/>
                    <a:gd name="T7" fmla="*/ 7 h 13"/>
                    <a:gd name="T8" fmla="*/ 10 w 13"/>
                    <a:gd name="T9" fmla="*/ 7 h 13"/>
                    <a:gd name="T10" fmla="*/ 10 w 13"/>
                    <a:gd name="T11" fmla="*/ 7 h 13"/>
                    <a:gd name="T12" fmla="*/ 10 w 13"/>
                    <a:gd name="T13" fmla="*/ 10 h 13"/>
                    <a:gd name="T14" fmla="*/ 10 w 13"/>
                    <a:gd name="T15" fmla="*/ 10 h 13"/>
                    <a:gd name="T16" fmla="*/ 10 w 13"/>
                    <a:gd name="T17" fmla="*/ 10 h 13"/>
                    <a:gd name="T18" fmla="*/ 10 w 13"/>
                    <a:gd name="T19" fmla="*/ 10 h 13"/>
                    <a:gd name="T20" fmla="*/ 7 w 13"/>
                    <a:gd name="T21" fmla="*/ 10 h 13"/>
                    <a:gd name="T22" fmla="*/ 7 w 13"/>
                    <a:gd name="T23" fmla="*/ 10 h 13"/>
                    <a:gd name="T24" fmla="*/ 7 w 13"/>
                    <a:gd name="T25" fmla="*/ 10 h 13"/>
                    <a:gd name="T26" fmla="*/ 3 w 13"/>
                    <a:gd name="T27" fmla="*/ 10 h 13"/>
                    <a:gd name="T28" fmla="*/ 3 w 13"/>
                    <a:gd name="T29" fmla="*/ 10 h 13"/>
                    <a:gd name="T30" fmla="*/ 3 w 13"/>
                    <a:gd name="T31" fmla="*/ 7 h 13"/>
                    <a:gd name="T32" fmla="*/ 3 w 13"/>
                    <a:gd name="T33" fmla="*/ 7 h 13"/>
                    <a:gd name="T34" fmla="*/ 3 w 13"/>
                    <a:gd name="T35" fmla="*/ 7 h 13"/>
                    <a:gd name="T36" fmla="*/ 7 w 13"/>
                    <a:gd name="T37" fmla="*/ 7 h 13"/>
                    <a:gd name="T38" fmla="*/ 7 w 13"/>
                    <a:gd name="T39" fmla="*/ 3 h 13"/>
                    <a:gd name="T40" fmla="*/ 7 w 13"/>
                    <a:gd name="T41" fmla="*/ 3 h 13"/>
                    <a:gd name="T42" fmla="*/ 7 w 13"/>
                    <a:gd name="T43" fmla="*/ 0 h 13"/>
                    <a:gd name="T44" fmla="*/ 10 w 13"/>
                    <a:gd name="T45" fmla="*/ 0 h 13"/>
                    <a:gd name="T46" fmla="*/ 10 w 13"/>
                    <a:gd name="T47" fmla="*/ 0 h 13"/>
                    <a:gd name="T48" fmla="*/ 13 w 13"/>
                    <a:gd name="T49" fmla="*/ 3 h 13"/>
                    <a:gd name="T50" fmla="*/ 13 w 13"/>
                    <a:gd name="T51" fmla="*/ 3 h 13"/>
                    <a:gd name="T52" fmla="*/ 13 w 13"/>
                    <a:gd name="T53" fmla="*/ 7 h 13"/>
                    <a:gd name="T54" fmla="*/ 13 w 13"/>
                    <a:gd name="T55" fmla="*/ 7 h 13"/>
                    <a:gd name="T56" fmla="*/ 13 w 13"/>
                    <a:gd name="T57" fmla="*/ 10 h 13"/>
                    <a:gd name="T58" fmla="*/ 10 w 13"/>
                    <a:gd name="T59" fmla="*/ 10 h 13"/>
                    <a:gd name="T60" fmla="*/ 10 w 13"/>
                    <a:gd name="T61" fmla="*/ 13 h 13"/>
                    <a:gd name="T62" fmla="*/ 7 w 13"/>
                    <a:gd name="T63" fmla="*/ 13 h 13"/>
                    <a:gd name="T64" fmla="*/ 7 w 13"/>
                    <a:gd name="T65" fmla="*/ 13 h 13"/>
                    <a:gd name="T66" fmla="*/ 3 w 13"/>
                    <a:gd name="T67" fmla="*/ 13 h 13"/>
                    <a:gd name="T68" fmla="*/ 3 w 13"/>
                    <a:gd name="T69" fmla="*/ 13 h 13"/>
                    <a:gd name="T70" fmla="*/ 0 w 13"/>
                    <a:gd name="T71" fmla="*/ 10 h 13"/>
                    <a:gd name="T72" fmla="*/ 0 w 13"/>
                    <a:gd name="T73" fmla="*/ 10 h 13"/>
                    <a:gd name="T74" fmla="*/ 0 w 13"/>
                    <a:gd name="T75" fmla="*/ 7 h 13"/>
                    <a:gd name="T76" fmla="*/ 0 w 13"/>
                    <a:gd name="T77" fmla="*/ 3 h 13"/>
                    <a:gd name="T78" fmla="*/ 0 w 13"/>
                    <a:gd name="T79" fmla="*/ 3 h 13"/>
                    <a:gd name="T80" fmla="*/ 3 w 13"/>
                    <a:gd name="T81" fmla="*/ 0 h 13"/>
                    <a:gd name="T82" fmla="*/ 3 w 13"/>
                    <a:gd name="T83" fmla="*/ 0 h 13"/>
                    <a:gd name="T84" fmla="*/ 7 w 13"/>
                    <a:gd name="T85" fmla="*/ 0 h 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
                    <a:gd name="T130" fmla="*/ 0 h 13"/>
                    <a:gd name="T131" fmla="*/ 13 w 13"/>
                    <a:gd name="T132" fmla="*/ 13 h 1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 h="13">
                      <a:moveTo>
                        <a:pt x="7" y="3"/>
                      </a:moveTo>
                      <a:lnTo>
                        <a:pt x="7" y="3"/>
                      </a:lnTo>
                      <a:lnTo>
                        <a:pt x="10" y="3"/>
                      </a:lnTo>
                      <a:lnTo>
                        <a:pt x="10" y="7"/>
                      </a:lnTo>
                      <a:lnTo>
                        <a:pt x="10" y="10"/>
                      </a:lnTo>
                      <a:lnTo>
                        <a:pt x="7" y="10"/>
                      </a:lnTo>
                      <a:lnTo>
                        <a:pt x="3" y="10"/>
                      </a:lnTo>
                      <a:lnTo>
                        <a:pt x="3" y="7"/>
                      </a:lnTo>
                      <a:lnTo>
                        <a:pt x="7" y="7"/>
                      </a:lnTo>
                      <a:lnTo>
                        <a:pt x="7" y="3"/>
                      </a:lnTo>
                      <a:lnTo>
                        <a:pt x="7" y="0"/>
                      </a:lnTo>
                      <a:lnTo>
                        <a:pt x="10" y="0"/>
                      </a:lnTo>
                      <a:lnTo>
                        <a:pt x="10" y="3"/>
                      </a:lnTo>
                      <a:lnTo>
                        <a:pt x="13" y="3"/>
                      </a:lnTo>
                      <a:lnTo>
                        <a:pt x="13" y="7"/>
                      </a:lnTo>
                      <a:lnTo>
                        <a:pt x="13" y="10"/>
                      </a:lnTo>
                      <a:lnTo>
                        <a:pt x="10" y="10"/>
                      </a:lnTo>
                      <a:lnTo>
                        <a:pt x="10" y="13"/>
                      </a:lnTo>
                      <a:lnTo>
                        <a:pt x="7" y="13"/>
                      </a:lnTo>
                      <a:lnTo>
                        <a:pt x="3" y="13"/>
                      </a:lnTo>
                      <a:lnTo>
                        <a:pt x="3" y="10"/>
                      </a:lnTo>
                      <a:lnTo>
                        <a:pt x="0" y="10"/>
                      </a:lnTo>
                      <a:lnTo>
                        <a:pt x="0" y="7"/>
                      </a:lnTo>
                      <a:lnTo>
                        <a:pt x="0" y="3"/>
                      </a:lnTo>
                      <a:lnTo>
                        <a:pt x="3" y="3"/>
                      </a:lnTo>
                      <a:lnTo>
                        <a:pt x="3" y="0"/>
                      </a:lnTo>
                      <a:lnTo>
                        <a:pt x="7" y="0"/>
                      </a:lnTo>
                      <a:lnTo>
                        <a:pt x="7" y="3"/>
                      </a:lnTo>
                      <a:close/>
                    </a:path>
                  </a:pathLst>
                </a:custGeom>
                <a:solidFill>
                  <a:srgbClr val="000000"/>
                </a:solidFill>
                <a:ln w="9525">
                  <a:noFill/>
                  <a:round/>
                  <a:headEnd/>
                  <a:tailEnd/>
                </a:ln>
              </p:spPr>
              <p:txBody>
                <a:bodyPr/>
                <a:lstStyle/>
                <a:p>
                  <a:endParaRPr lang="en-US"/>
                </a:p>
              </p:txBody>
            </p:sp>
            <p:sp>
              <p:nvSpPr>
                <p:cNvPr id="5151" name="Oval 30"/>
                <p:cNvSpPr>
                  <a:spLocks noChangeArrowheads="1"/>
                </p:cNvSpPr>
                <p:nvPr/>
              </p:nvSpPr>
              <p:spPr bwMode="auto">
                <a:xfrm>
                  <a:off x="3971" y="2885"/>
                  <a:ext cx="5" cy="6"/>
                </a:xfrm>
                <a:prstGeom prst="ellipse">
                  <a:avLst/>
                </a:prstGeom>
                <a:solidFill>
                  <a:srgbClr val="FFFFFF"/>
                </a:solidFill>
                <a:ln w="9525">
                  <a:noFill/>
                  <a:round/>
                  <a:headEnd/>
                  <a:tailEnd/>
                </a:ln>
              </p:spPr>
              <p:txBody>
                <a:bodyPr/>
                <a:lstStyle/>
                <a:p>
                  <a:endParaRPr lang="en-US"/>
                </a:p>
              </p:txBody>
            </p:sp>
            <p:sp>
              <p:nvSpPr>
                <p:cNvPr id="5152" name="Freeform 31"/>
                <p:cNvSpPr>
                  <a:spLocks/>
                </p:cNvSpPr>
                <p:nvPr/>
              </p:nvSpPr>
              <p:spPr bwMode="auto">
                <a:xfrm>
                  <a:off x="3971" y="2885"/>
                  <a:ext cx="5" cy="6"/>
                </a:xfrm>
                <a:custGeom>
                  <a:avLst/>
                  <a:gdLst>
                    <a:gd name="T0" fmla="*/ 7 w 13"/>
                    <a:gd name="T1" fmla="*/ 3 h 16"/>
                    <a:gd name="T2" fmla="*/ 10 w 13"/>
                    <a:gd name="T3" fmla="*/ 3 h 16"/>
                    <a:gd name="T4" fmla="*/ 10 w 13"/>
                    <a:gd name="T5" fmla="*/ 6 h 16"/>
                    <a:gd name="T6" fmla="*/ 10 w 13"/>
                    <a:gd name="T7" fmla="*/ 6 h 16"/>
                    <a:gd name="T8" fmla="*/ 10 w 13"/>
                    <a:gd name="T9" fmla="*/ 6 h 16"/>
                    <a:gd name="T10" fmla="*/ 10 w 13"/>
                    <a:gd name="T11" fmla="*/ 10 h 16"/>
                    <a:gd name="T12" fmla="*/ 10 w 13"/>
                    <a:gd name="T13" fmla="*/ 10 h 16"/>
                    <a:gd name="T14" fmla="*/ 10 w 13"/>
                    <a:gd name="T15" fmla="*/ 10 h 16"/>
                    <a:gd name="T16" fmla="*/ 10 w 13"/>
                    <a:gd name="T17" fmla="*/ 13 h 16"/>
                    <a:gd name="T18" fmla="*/ 10 w 13"/>
                    <a:gd name="T19" fmla="*/ 13 h 16"/>
                    <a:gd name="T20" fmla="*/ 7 w 13"/>
                    <a:gd name="T21" fmla="*/ 13 h 16"/>
                    <a:gd name="T22" fmla="*/ 7 w 13"/>
                    <a:gd name="T23" fmla="*/ 13 h 16"/>
                    <a:gd name="T24" fmla="*/ 7 w 13"/>
                    <a:gd name="T25" fmla="*/ 13 h 16"/>
                    <a:gd name="T26" fmla="*/ 3 w 13"/>
                    <a:gd name="T27" fmla="*/ 10 h 16"/>
                    <a:gd name="T28" fmla="*/ 3 w 13"/>
                    <a:gd name="T29" fmla="*/ 10 h 16"/>
                    <a:gd name="T30" fmla="*/ 3 w 13"/>
                    <a:gd name="T31" fmla="*/ 10 h 16"/>
                    <a:gd name="T32" fmla="*/ 3 w 13"/>
                    <a:gd name="T33" fmla="*/ 6 h 16"/>
                    <a:gd name="T34" fmla="*/ 3 w 13"/>
                    <a:gd name="T35" fmla="*/ 6 h 16"/>
                    <a:gd name="T36" fmla="*/ 7 w 13"/>
                    <a:gd name="T37" fmla="*/ 6 h 16"/>
                    <a:gd name="T38" fmla="*/ 7 w 13"/>
                    <a:gd name="T39" fmla="*/ 3 h 16"/>
                    <a:gd name="T40" fmla="*/ 7 w 13"/>
                    <a:gd name="T41" fmla="*/ 3 h 16"/>
                    <a:gd name="T42" fmla="*/ 7 w 13"/>
                    <a:gd name="T43" fmla="*/ 0 h 16"/>
                    <a:gd name="T44" fmla="*/ 10 w 13"/>
                    <a:gd name="T45" fmla="*/ 0 h 16"/>
                    <a:gd name="T46" fmla="*/ 10 w 13"/>
                    <a:gd name="T47" fmla="*/ 0 h 16"/>
                    <a:gd name="T48" fmla="*/ 13 w 13"/>
                    <a:gd name="T49" fmla="*/ 3 h 16"/>
                    <a:gd name="T50" fmla="*/ 13 w 13"/>
                    <a:gd name="T51" fmla="*/ 6 h 16"/>
                    <a:gd name="T52" fmla="*/ 13 w 13"/>
                    <a:gd name="T53" fmla="*/ 6 h 16"/>
                    <a:gd name="T54" fmla="*/ 13 w 13"/>
                    <a:gd name="T55" fmla="*/ 10 h 16"/>
                    <a:gd name="T56" fmla="*/ 13 w 13"/>
                    <a:gd name="T57" fmla="*/ 13 h 16"/>
                    <a:gd name="T58" fmla="*/ 10 w 13"/>
                    <a:gd name="T59" fmla="*/ 13 h 16"/>
                    <a:gd name="T60" fmla="*/ 10 w 13"/>
                    <a:gd name="T61" fmla="*/ 16 h 16"/>
                    <a:gd name="T62" fmla="*/ 7 w 13"/>
                    <a:gd name="T63" fmla="*/ 16 h 16"/>
                    <a:gd name="T64" fmla="*/ 7 w 13"/>
                    <a:gd name="T65" fmla="*/ 16 h 16"/>
                    <a:gd name="T66" fmla="*/ 3 w 13"/>
                    <a:gd name="T67" fmla="*/ 16 h 16"/>
                    <a:gd name="T68" fmla="*/ 3 w 13"/>
                    <a:gd name="T69" fmla="*/ 13 h 16"/>
                    <a:gd name="T70" fmla="*/ 0 w 13"/>
                    <a:gd name="T71" fmla="*/ 13 h 16"/>
                    <a:gd name="T72" fmla="*/ 0 w 13"/>
                    <a:gd name="T73" fmla="*/ 10 h 16"/>
                    <a:gd name="T74" fmla="*/ 0 w 13"/>
                    <a:gd name="T75" fmla="*/ 10 h 16"/>
                    <a:gd name="T76" fmla="*/ 0 w 13"/>
                    <a:gd name="T77" fmla="*/ 6 h 16"/>
                    <a:gd name="T78" fmla="*/ 0 w 13"/>
                    <a:gd name="T79" fmla="*/ 3 h 16"/>
                    <a:gd name="T80" fmla="*/ 3 w 13"/>
                    <a:gd name="T81" fmla="*/ 3 h 16"/>
                    <a:gd name="T82" fmla="*/ 3 w 13"/>
                    <a:gd name="T83" fmla="*/ 0 h 16"/>
                    <a:gd name="T84" fmla="*/ 7 w 13"/>
                    <a:gd name="T85" fmla="*/ 0 h 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
                    <a:gd name="T130" fmla="*/ 0 h 16"/>
                    <a:gd name="T131" fmla="*/ 13 w 13"/>
                    <a:gd name="T132" fmla="*/ 16 h 1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 h="16">
                      <a:moveTo>
                        <a:pt x="7" y="3"/>
                      </a:moveTo>
                      <a:lnTo>
                        <a:pt x="7" y="3"/>
                      </a:lnTo>
                      <a:lnTo>
                        <a:pt x="10" y="3"/>
                      </a:lnTo>
                      <a:lnTo>
                        <a:pt x="10" y="6"/>
                      </a:lnTo>
                      <a:lnTo>
                        <a:pt x="10" y="10"/>
                      </a:lnTo>
                      <a:lnTo>
                        <a:pt x="10" y="13"/>
                      </a:lnTo>
                      <a:lnTo>
                        <a:pt x="7" y="13"/>
                      </a:lnTo>
                      <a:lnTo>
                        <a:pt x="7" y="10"/>
                      </a:lnTo>
                      <a:lnTo>
                        <a:pt x="3" y="10"/>
                      </a:lnTo>
                      <a:lnTo>
                        <a:pt x="3" y="6"/>
                      </a:lnTo>
                      <a:lnTo>
                        <a:pt x="7" y="6"/>
                      </a:lnTo>
                      <a:lnTo>
                        <a:pt x="7" y="3"/>
                      </a:lnTo>
                      <a:lnTo>
                        <a:pt x="7" y="0"/>
                      </a:lnTo>
                      <a:lnTo>
                        <a:pt x="10" y="0"/>
                      </a:lnTo>
                      <a:lnTo>
                        <a:pt x="10" y="3"/>
                      </a:lnTo>
                      <a:lnTo>
                        <a:pt x="13" y="3"/>
                      </a:lnTo>
                      <a:lnTo>
                        <a:pt x="13" y="6"/>
                      </a:lnTo>
                      <a:lnTo>
                        <a:pt x="13" y="10"/>
                      </a:lnTo>
                      <a:lnTo>
                        <a:pt x="13" y="13"/>
                      </a:lnTo>
                      <a:lnTo>
                        <a:pt x="10" y="13"/>
                      </a:lnTo>
                      <a:lnTo>
                        <a:pt x="10" y="16"/>
                      </a:lnTo>
                      <a:lnTo>
                        <a:pt x="7" y="16"/>
                      </a:lnTo>
                      <a:lnTo>
                        <a:pt x="3" y="16"/>
                      </a:lnTo>
                      <a:lnTo>
                        <a:pt x="3" y="13"/>
                      </a:lnTo>
                      <a:lnTo>
                        <a:pt x="0" y="13"/>
                      </a:lnTo>
                      <a:lnTo>
                        <a:pt x="0" y="10"/>
                      </a:lnTo>
                      <a:lnTo>
                        <a:pt x="0" y="6"/>
                      </a:lnTo>
                      <a:lnTo>
                        <a:pt x="0" y="3"/>
                      </a:lnTo>
                      <a:lnTo>
                        <a:pt x="3" y="3"/>
                      </a:lnTo>
                      <a:lnTo>
                        <a:pt x="3" y="0"/>
                      </a:lnTo>
                      <a:lnTo>
                        <a:pt x="7" y="0"/>
                      </a:lnTo>
                      <a:lnTo>
                        <a:pt x="7" y="3"/>
                      </a:lnTo>
                      <a:close/>
                    </a:path>
                  </a:pathLst>
                </a:custGeom>
                <a:solidFill>
                  <a:srgbClr val="000000"/>
                </a:solidFill>
                <a:ln w="9525">
                  <a:noFill/>
                  <a:round/>
                  <a:headEnd/>
                  <a:tailEnd/>
                </a:ln>
              </p:spPr>
              <p:txBody>
                <a:bodyPr/>
                <a:lstStyle/>
                <a:p>
                  <a:endParaRPr lang="en-US"/>
                </a:p>
              </p:txBody>
            </p:sp>
            <p:sp>
              <p:nvSpPr>
                <p:cNvPr id="5153" name="Oval 32"/>
                <p:cNvSpPr>
                  <a:spLocks noChangeArrowheads="1"/>
                </p:cNvSpPr>
                <p:nvPr/>
              </p:nvSpPr>
              <p:spPr bwMode="auto">
                <a:xfrm>
                  <a:off x="3971" y="2896"/>
                  <a:ext cx="5" cy="7"/>
                </a:xfrm>
                <a:prstGeom prst="ellipse">
                  <a:avLst/>
                </a:prstGeom>
                <a:solidFill>
                  <a:srgbClr val="FFFFFF"/>
                </a:solidFill>
                <a:ln w="9525">
                  <a:noFill/>
                  <a:round/>
                  <a:headEnd/>
                  <a:tailEnd/>
                </a:ln>
              </p:spPr>
              <p:txBody>
                <a:bodyPr/>
                <a:lstStyle/>
                <a:p>
                  <a:endParaRPr lang="en-US"/>
                </a:p>
              </p:txBody>
            </p:sp>
            <p:sp>
              <p:nvSpPr>
                <p:cNvPr id="5154" name="Freeform 33"/>
                <p:cNvSpPr>
                  <a:spLocks/>
                </p:cNvSpPr>
                <p:nvPr/>
              </p:nvSpPr>
              <p:spPr bwMode="auto">
                <a:xfrm>
                  <a:off x="3971" y="2896"/>
                  <a:ext cx="5" cy="7"/>
                </a:xfrm>
                <a:custGeom>
                  <a:avLst/>
                  <a:gdLst>
                    <a:gd name="T0" fmla="*/ 7 w 13"/>
                    <a:gd name="T1" fmla="*/ 4 h 17"/>
                    <a:gd name="T2" fmla="*/ 10 w 13"/>
                    <a:gd name="T3" fmla="*/ 4 h 17"/>
                    <a:gd name="T4" fmla="*/ 10 w 13"/>
                    <a:gd name="T5" fmla="*/ 7 h 17"/>
                    <a:gd name="T6" fmla="*/ 10 w 13"/>
                    <a:gd name="T7" fmla="*/ 7 h 17"/>
                    <a:gd name="T8" fmla="*/ 10 w 13"/>
                    <a:gd name="T9" fmla="*/ 7 h 17"/>
                    <a:gd name="T10" fmla="*/ 10 w 13"/>
                    <a:gd name="T11" fmla="*/ 10 h 17"/>
                    <a:gd name="T12" fmla="*/ 10 w 13"/>
                    <a:gd name="T13" fmla="*/ 10 h 17"/>
                    <a:gd name="T14" fmla="*/ 10 w 13"/>
                    <a:gd name="T15" fmla="*/ 10 h 17"/>
                    <a:gd name="T16" fmla="*/ 10 w 13"/>
                    <a:gd name="T17" fmla="*/ 14 h 17"/>
                    <a:gd name="T18" fmla="*/ 10 w 13"/>
                    <a:gd name="T19" fmla="*/ 14 h 17"/>
                    <a:gd name="T20" fmla="*/ 7 w 13"/>
                    <a:gd name="T21" fmla="*/ 14 h 17"/>
                    <a:gd name="T22" fmla="*/ 7 w 13"/>
                    <a:gd name="T23" fmla="*/ 14 h 17"/>
                    <a:gd name="T24" fmla="*/ 7 w 13"/>
                    <a:gd name="T25" fmla="*/ 14 h 17"/>
                    <a:gd name="T26" fmla="*/ 3 w 13"/>
                    <a:gd name="T27" fmla="*/ 10 h 17"/>
                    <a:gd name="T28" fmla="*/ 3 w 13"/>
                    <a:gd name="T29" fmla="*/ 10 h 17"/>
                    <a:gd name="T30" fmla="*/ 3 w 13"/>
                    <a:gd name="T31" fmla="*/ 10 h 17"/>
                    <a:gd name="T32" fmla="*/ 3 w 13"/>
                    <a:gd name="T33" fmla="*/ 7 h 17"/>
                    <a:gd name="T34" fmla="*/ 3 w 13"/>
                    <a:gd name="T35" fmla="*/ 7 h 17"/>
                    <a:gd name="T36" fmla="*/ 7 w 13"/>
                    <a:gd name="T37" fmla="*/ 7 h 17"/>
                    <a:gd name="T38" fmla="*/ 7 w 13"/>
                    <a:gd name="T39" fmla="*/ 4 h 17"/>
                    <a:gd name="T40" fmla="*/ 7 w 13"/>
                    <a:gd name="T41" fmla="*/ 4 h 17"/>
                    <a:gd name="T42" fmla="*/ 7 w 13"/>
                    <a:gd name="T43" fmla="*/ 0 h 17"/>
                    <a:gd name="T44" fmla="*/ 10 w 13"/>
                    <a:gd name="T45" fmla="*/ 0 h 17"/>
                    <a:gd name="T46" fmla="*/ 10 w 13"/>
                    <a:gd name="T47" fmla="*/ 0 h 17"/>
                    <a:gd name="T48" fmla="*/ 13 w 13"/>
                    <a:gd name="T49" fmla="*/ 4 h 17"/>
                    <a:gd name="T50" fmla="*/ 13 w 13"/>
                    <a:gd name="T51" fmla="*/ 7 h 17"/>
                    <a:gd name="T52" fmla="*/ 13 w 13"/>
                    <a:gd name="T53" fmla="*/ 7 h 17"/>
                    <a:gd name="T54" fmla="*/ 13 w 13"/>
                    <a:gd name="T55" fmla="*/ 10 h 17"/>
                    <a:gd name="T56" fmla="*/ 13 w 13"/>
                    <a:gd name="T57" fmla="*/ 14 h 17"/>
                    <a:gd name="T58" fmla="*/ 10 w 13"/>
                    <a:gd name="T59" fmla="*/ 14 h 17"/>
                    <a:gd name="T60" fmla="*/ 10 w 13"/>
                    <a:gd name="T61" fmla="*/ 17 h 17"/>
                    <a:gd name="T62" fmla="*/ 7 w 13"/>
                    <a:gd name="T63" fmla="*/ 17 h 17"/>
                    <a:gd name="T64" fmla="*/ 7 w 13"/>
                    <a:gd name="T65" fmla="*/ 17 h 17"/>
                    <a:gd name="T66" fmla="*/ 3 w 13"/>
                    <a:gd name="T67" fmla="*/ 17 h 17"/>
                    <a:gd name="T68" fmla="*/ 3 w 13"/>
                    <a:gd name="T69" fmla="*/ 14 h 17"/>
                    <a:gd name="T70" fmla="*/ 0 w 13"/>
                    <a:gd name="T71" fmla="*/ 14 h 17"/>
                    <a:gd name="T72" fmla="*/ 0 w 13"/>
                    <a:gd name="T73" fmla="*/ 10 h 17"/>
                    <a:gd name="T74" fmla="*/ 0 w 13"/>
                    <a:gd name="T75" fmla="*/ 10 h 17"/>
                    <a:gd name="T76" fmla="*/ 0 w 13"/>
                    <a:gd name="T77" fmla="*/ 7 h 17"/>
                    <a:gd name="T78" fmla="*/ 0 w 13"/>
                    <a:gd name="T79" fmla="*/ 4 h 17"/>
                    <a:gd name="T80" fmla="*/ 3 w 13"/>
                    <a:gd name="T81" fmla="*/ 4 h 17"/>
                    <a:gd name="T82" fmla="*/ 3 w 13"/>
                    <a:gd name="T83" fmla="*/ 0 h 17"/>
                    <a:gd name="T84" fmla="*/ 7 w 13"/>
                    <a:gd name="T85" fmla="*/ 0 h 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
                    <a:gd name="T130" fmla="*/ 0 h 17"/>
                    <a:gd name="T131" fmla="*/ 13 w 13"/>
                    <a:gd name="T132" fmla="*/ 17 h 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 h="17">
                      <a:moveTo>
                        <a:pt x="7" y="4"/>
                      </a:moveTo>
                      <a:lnTo>
                        <a:pt x="7" y="4"/>
                      </a:lnTo>
                      <a:lnTo>
                        <a:pt x="10" y="4"/>
                      </a:lnTo>
                      <a:lnTo>
                        <a:pt x="10" y="7"/>
                      </a:lnTo>
                      <a:lnTo>
                        <a:pt x="10" y="10"/>
                      </a:lnTo>
                      <a:lnTo>
                        <a:pt x="10" y="14"/>
                      </a:lnTo>
                      <a:lnTo>
                        <a:pt x="7" y="14"/>
                      </a:lnTo>
                      <a:lnTo>
                        <a:pt x="7" y="10"/>
                      </a:lnTo>
                      <a:lnTo>
                        <a:pt x="3" y="10"/>
                      </a:lnTo>
                      <a:lnTo>
                        <a:pt x="3" y="7"/>
                      </a:lnTo>
                      <a:lnTo>
                        <a:pt x="7" y="7"/>
                      </a:lnTo>
                      <a:lnTo>
                        <a:pt x="7" y="4"/>
                      </a:lnTo>
                      <a:lnTo>
                        <a:pt x="7" y="0"/>
                      </a:lnTo>
                      <a:lnTo>
                        <a:pt x="10" y="0"/>
                      </a:lnTo>
                      <a:lnTo>
                        <a:pt x="10" y="4"/>
                      </a:lnTo>
                      <a:lnTo>
                        <a:pt x="13" y="4"/>
                      </a:lnTo>
                      <a:lnTo>
                        <a:pt x="13" y="7"/>
                      </a:lnTo>
                      <a:lnTo>
                        <a:pt x="13" y="10"/>
                      </a:lnTo>
                      <a:lnTo>
                        <a:pt x="13" y="14"/>
                      </a:lnTo>
                      <a:lnTo>
                        <a:pt x="10" y="14"/>
                      </a:lnTo>
                      <a:lnTo>
                        <a:pt x="10" y="17"/>
                      </a:lnTo>
                      <a:lnTo>
                        <a:pt x="7" y="17"/>
                      </a:lnTo>
                      <a:lnTo>
                        <a:pt x="3" y="17"/>
                      </a:lnTo>
                      <a:lnTo>
                        <a:pt x="3" y="14"/>
                      </a:lnTo>
                      <a:lnTo>
                        <a:pt x="0" y="14"/>
                      </a:lnTo>
                      <a:lnTo>
                        <a:pt x="0" y="10"/>
                      </a:lnTo>
                      <a:lnTo>
                        <a:pt x="0" y="7"/>
                      </a:lnTo>
                      <a:lnTo>
                        <a:pt x="0" y="4"/>
                      </a:lnTo>
                      <a:lnTo>
                        <a:pt x="3" y="4"/>
                      </a:lnTo>
                      <a:lnTo>
                        <a:pt x="3" y="0"/>
                      </a:lnTo>
                      <a:lnTo>
                        <a:pt x="7" y="0"/>
                      </a:lnTo>
                      <a:lnTo>
                        <a:pt x="7" y="4"/>
                      </a:lnTo>
                      <a:close/>
                    </a:path>
                  </a:pathLst>
                </a:custGeom>
                <a:solidFill>
                  <a:srgbClr val="000000"/>
                </a:solidFill>
                <a:ln w="9525">
                  <a:noFill/>
                  <a:round/>
                  <a:headEnd/>
                  <a:tailEnd/>
                </a:ln>
              </p:spPr>
              <p:txBody>
                <a:bodyPr/>
                <a:lstStyle/>
                <a:p>
                  <a:endParaRPr lang="en-US"/>
                </a:p>
              </p:txBody>
            </p:sp>
            <p:sp>
              <p:nvSpPr>
                <p:cNvPr id="5155" name="Rectangle 34"/>
                <p:cNvSpPr>
                  <a:spLocks noChangeArrowheads="1"/>
                </p:cNvSpPr>
                <p:nvPr/>
              </p:nvSpPr>
              <p:spPr bwMode="auto">
                <a:xfrm>
                  <a:off x="4090" y="2693"/>
                  <a:ext cx="120" cy="41"/>
                </a:xfrm>
                <a:prstGeom prst="rect">
                  <a:avLst/>
                </a:prstGeom>
                <a:solidFill>
                  <a:srgbClr val="C0C0C0"/>
                </a:solidFill>
                <a:ln w="1905">
                  <a:noFill/>
                  <a:miter lim="800000"/>
                  <a:headEnd/>
                  <a:tailEnd/>
                </a:ln>
              </p:spPr>
              <p:txBody>
                <a:bodyPr/>
                <a:lstStyle/>
                <a:p>
                  <a:endParaRPr lang="en-US"/>
                </a:p>
              </p:txBody>
            </p:sp>
            <p:sp>
              <p:nvSpPr>
                <p:cNvPr id="5156" name="Rectangle 35"/>
                <p:cNvSpPr>
                  <a:spLocks noChangeArrowheads="1"/>
                </p:cNvSpPr>
                <p:nvPr/>
              </p:nvSpPr>
              <p:spPr bwMode="auto">
                <a:xfrm>
                  <a:off x="4091" y="2722"/>
                  <a:ext cx="118" cy="3"/>
                </a:xfrm>
                <a:prstGeom prst="rect">
                  <a:avLst/>
                </a:prstGeom>
                <a:solidFill>
                  <a:srgbClr val="000000"/>
                </a:solidFill>
                <a:ln w="9525">
                  <a:noFill/>
                  <a:miter lim="800000"/>
                  <a:headEnd/>
                  <a:tailEnd/>
                </a:ln>
              </p:spPr>
              <p:txBody>
                <a:bodyPr/>
                <a:lstStyle/>
                <a:p>
                  <a:endParaRPr lang="en-US"/>
                </a:p>
              </p:txBody>
            </p:sp>
            <p:sp>
              <p:nvSpPr>
                <p:cNvPr id="5157" name="Rectangle 36"/>
                <p:cNvSpPr>
                  <a:spLocks noChangeArrowheads="1"/>
                </p:cNvSpPr>
                <p:nvPr/>
              </p:nvSpPr>
              <p:spPr bwMode="auto">
                <a:xfrm>
                  <a:off x="4171" y="2724"/>
                  <a:ext cx="3" cy="11"/>
                </a:xfrm>
                <a:prstGeom prst="rect">
                  <a:avLst/>
                </a:prstGeom>
                <a:solidFill>
                  <a:srgbClr val="000000"/>
                </a:solidFill>
                <a:ln w="9525">
                  <a:noFill/>
                  <a:miter lim="800000"/>
                  <a:headEnd/>
                  <a:tailEnd/>
                </a:ln>
              </p:spPr>
              <p:txBody>
                <a:bodyPr/>
                <a:lstStyle/>
                <a:p>
                  <a:endParaRPr lang="en-US"/>
                </a:p>
              </p:txBody>
            </p:sp>
            <p:sp>
              <p:nvSpPr>
                <p:cNvPr id="5158" name="Rectangle 37"/>
                <p:cNvSpPr>
                  <a:spLocks noChangeArrowheads="1"/>
                </p:cNvSpPr>
                <p:nvPr/>
              </p:nvSpPr>
              <p:spPr bwMode="auto">
                <a:xfrm>
                  <a:off x="4188" y="2724"/>
                  <a:ext cx="3" cy="11"/>
                </a:xfrm>
                <a:prstGeom prst="rect">
                  <a:avLst/>
                </a:prstGeom>
                <a:solidFill>
                  <a:srgbClr val="000000"/>
                </a:solidFill>
                <a:ln w="9525">
                  <a:noFill/>
                  <a:miter lim="800000"/>
                  <a:headEnd/>
                  <a:tailEnd/>
                </a:ln>
              </p:spPr>
              <p:txBody>
                <a:bodyPr/>
                <a:lstStyle/>
                <a:p>
                  <a:endParaRPr lang="en-US"/>
                </a:p>
              </p:txBody>
            </p:sp>
            <p:sp>
              <p:nvSpPr>
                <p:cNvPr id="5159" name="Rectangle 38"/>
                <p:cNvSpPr>
                  <a:spLocks noChangeArrowheads="1"/>
                </p:cNvSpPr>
                <p:nvPr/>
              </p:nvSpPr>
              <p:spPr bwMode="auto">
                <a:xfrm>
                  <a:off x="4333" y="2692"/>
                  <a:ext cx="138" cy="42"/>
                </a:xfrm>
                <a:prstGeom prst="rect">
                  <a:avLst/>
                </a:prstGeom>
                <a:solidFill>
                  <a:srgbClr val="FFFFFF"/>
                </a:solidFill>
                <a:ln w="1905">
                  <a:noFill/>
                  <a:miter lim="800000"/>
                  <a:headEnd/>
                  <a:tailEnd/>
                </a:ln>
              </p:spPr>
              <p:txBody>
                <a:bodyPr/>
                <a:lstStyle/>
                <a:p>
                  <a:endParaRPr lang="en-US"/>
                </a:p>
              </p:txBody>
            </p:sp>
            <p:sp>
              <p:nvSpPr>
                <p:cNvPr id="5160" name="Rectangle 39"/>
                <p:cNvSpPr>
                  <a:spLocks noChangeArrowheads="1"/>
                </p:cNvSpPr>
                <p:nvPr/>
              </p:nvSpPr>
              <p:spPr bwMode="auto">
                <a:xfrm>
                  <a:off x="4348" y="2719"/>
                  <a:ext cx="110" cy="15"/>
                </a:xfrm>
                <a:prstGeom prst="rect">
                  <a:avLst/>
                </a:prstGeom>
                <a:solidFill>
                  <a:srgbClr val="FFFFFF"/>
                </a:solidFill>
                <a:ln w="1905">
                  <a:noFill/>
                  <a:miter lim="800000"/>
                  <a:headEnd/>
                  <a:tailEnd/>
                </a:ln>
              </p:spPr>
              <p:txBody>
                <a:bodyPr/>
                <a:lstStyle/>
                <a:p>
                  <a:endParaRPr lang="en-US"/>
                </a:p>
              </p:txBody>
            </p:sp>
            <p:sp>
              <p:nvSpPr>
                <p:cNvPr id="5161" name="Freeform 40"/>
                <p:cNvSpPr>
                  <a:spLocks/>
                </p:cNvSpPr>
                <p:nvPr/>
              </p:nvSpPr>
              <p:spPr bwMode="auto">
                <a:xfrm>
                  <a:off x="4329" y="2649"/>
                  <a:ext cx="150" cy="43"/>
                </a:xfrm>
                <a:custGeom>
                  <a:avLst/>
                  <a:gdLst>
                    <a:gd name="T0" fmla="*/ 0 w 375"/>
                    <a:gd name="T1" fmla="*/ 88 h 108"/>
                    <a:gd name="T2" fmla="*/ 13 w 375"/>
                    <a:gd name="T3" fmla="*/ 108 h 108"/>
                    <a:gd name="T4" fmla="*/ 352 w 375"/>
                    <a:gd name="T5" fmla="*/ 108 h 108"/>
                    <a:gd name="T6" fmla="*/ 375 w 375"/>
                    <a:gd name="T7" fmla="*/ 88 h 108"/>
                    <a:gd name="T8" fmla="*/ 375 w 375"/>
                    <a:gd name="T9" fmla="*/ 0 h 108"/>
                    <a:gd name="T10" fmla="*/ 0 w 375"/>
                    <a:gd name="T11" fmla="*/ 0 h 108"/>
                    <a:gd name="T12" fmla="*/ 0 w 375"/>
                    <a:gd name="T13" fmla="*/ 88 h 108"/>
                    <a:gd name="T14" fmla="*/ 0 60000 65536"/>
                    <a:gd name="T15" fmla="*/ 0 60000 65536"/>
                    <a:gd name="T16" fmla="*/ 0 60000 65536"/>
                    <a:gd name="T17" fmla="*/ 0 60000 65536"/>
                    <a:gd name="T18" fmla="*/ 0 60000 65536"/>
                    <a:gd name="T19" fmla="*/ 0 60000 65536"/>
                    <a:gd name="T20" fmla="*/ 0 60000 65536"/>
                    <a:gd name="T21" fmla="*/ 0 w 375"/>
                    <a:gd name="T22" fmla="*/ 0 h 108"/>
                    <a:gd name="T23" fmla="*/ 375 w 375"/>
                    <a:gd name="T24" fmla="*/ 108 h 1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5" h="108">
                      <a:moveTo>
                        <a:pt x="0" y="88"/>
                      </a:moveTo>
                      <a:lnTo>
                        <a:pt x="13" y="108"/>
                      </a:lnTo>
                      <a:lnTo>
                        <a:pt x="352" y="108"/>
                      </a:lnTo>
                      <a:lnTo>
                        <a:pt x="375" y="88"/>
                      </a:lnTo>
                      <a:lnTo>
                        <a:pt x="375" y="0"/>
                      </a:lnTo>
                      <a:lnTo>
                        <a:pt x="0" y="0"/>
                      </a:lnTo>
                      <a:lnTo>
                        <a:pt x="0" y="88"/>
                      </a:lnTo>
                      <a:close/>
                    </a:path>
                  </a:pathLst>
                </a:custGeom>
                <a:solidFill>
                  <a:srgbClr val="FFFFFF"/>
                </a:solidFill>
                <a:ln w="1905">
                  <a:noFill/>
                  <a:round/>
                  <a:headEnd/>
                  <a:tailEnd/>
                </a:ln>
              </p:spPr>
              <p:txBody>
                <a:bodyPr/>
                <a:lstStyle/>
                <a:p>
                  <a:endParaRPr lang="en-US"/>
                </a:p>
              </p:txBody>
            </p:sp>
            <p:sp>
              <p:nvSpPr>
                <p:cNvPr id="5162" name="Rectangle 41"/>
                <p:cNvSpPr>
                  <a:spLocks noChangeArrowheads="1"/>
                </p:cNvSpPr>
                <p:nvPr/>
              </p:nvSpPr>
              <p:spPr bwMode="auto">
                <a:xfrm>
                  <a:off x="4325" y="2714"/>
                  <a:ext cx="10" cy="8"/>
                </a:xfrm>
                <a:prstGeom prst="rect">
                  <a:avLst/>
                </a:prstGeom>
                <a:solidFill>
                  <a:srgbClr val="FFFFFF"/>
                </a:solidFill>
                <a:ln w="1905">
                  <a:noFill/>
                  <a:miter lim="800000"/>
                  <a:headEnd/>
                  <a:tailEnd/>
                </a:ln>
              </p:spPr>
              <p:txBody>
                <a:bodyPr/>
                <a:lstStyle/>
                <a:p>
                  <a:endParaRPr lang="en-US"/>
                </a:p>
              </p:txBody>
            </p:sp>
            <p:sp>
              <p:nvSpPr>
                <p:cNvPr id="5163" name="Line 42"/>
                <p:cNvSpPr>
                  <a:spLocks noChangeShapeType="1"/>
                </p:cNvSpPr>
                <p:nvPr/>
              </p:nvSpPr>
              <p:spPr bwMode="auto">
                <a:xfrm>
                  <a:off x="4329" y="2657"/>
                  <a:ext cx="152" cy="0"/>
                </a:xfrm>
                <a:prstGeom prst="line">
                  <a:avLst/>
                </a:prstGeom>
                <a:noFill/>
                <a:ln w="1905">
                  <a:noFill/>
                  <a:round/>
                  <a:headEnd/>
                  <a:tailEnd/>
                </a:ln>
              </p:spPr>
              <p:txBody>
                <a:bodyPr/>
                <a:lstStyle/>
                <a:p>
                  <a:endParaRPr lang="en-US"/>
                </a:p>
              </p:txBody>
            </p:sp>
            <p:sp>
              <p:nvSpPr>
                <p:cNvPr id="5164" name="Rectangle 43"/>
                <p:cNvSpPr>
                  <a:spLocks noChangeArrowheads="1"/>
                </p:cNvSpPr>
                <p:nvPr/>
              </p:nvSpPr>
              <p:spPr bwMode="auto">
                <a:xfrm>
                  <a:off x="4366" y="2646"/>
                  <a:ext cx="110" cy="4"/>
                </a:xfrm>
                <a:prstGeom prst="rect">
                  <a:avLst/>
                </a:prstGeom>
                <a:solidFill>
                  <a:srgbClr val="FFFFFF"/>
                </a:solidFill>
                <a:ln w="1905">
                  <a:noFill/>
                  <a:miter lim="800000"/>
                  <a:headEnd/>
                  <a:tailEnd/>
                </a:ln>
              </p:spPr>
              <p:txBody>
                <a:bodyPr/>
                <a:lstStyle/>
                <a:p>
                  <a:endParaRPr lang="en-US"/>
                </a:p>
              </p:txBody>
            </p:sp>
            <p:sp>
              <p:nvSpPr>
                <p:cNvPr id="5165" name="Freeform 44"/>
                <p:cNvSpPr>
                  <a:spLocks/>
                </p:cNvSpPr>
                <p:nvPr/>
              </p:nvSpPr>
              <p:spPr bwMode="auto">
                <a:xfrm>
                  <a:off x="4470" y="2699"/>
                  <a:ext cx="29" cy="15"/>
                </a:xfrm>
                <a:custGeom>
                  <a:avLst/>
                  <a:gdLst>
                    <a:gd name="T0" fmla="*/ 0 w 73"/>
                    <a:gd name="T1" fmla="*/ 19 h 36"/>
                    <a:gd name="T2" fmla="*/ 73 w 73"/>
                    <a:gd name="T3" fmla="*/ 0 h 36"/>
                    <a:gd name="T4" fmla="*/ 73 w 73"/>
                    <a:gd name="T5" fmla="*/ 13 h 36"/>
                    <a:gd name="T6" fmla="*/ 0 w 73"/>
                    <a:gd name="T7" fmla="*/ 36 h 36"/>
                    <a:gd name="T8" fmla="*/ 0 w 73"/>
                    <a:gd name="T9" fmla="*/ 19 h 36"/>
                    <a:gd name="T10" fmla="*/ 0 60000 65536"/>
                    <a:gd name="T11" fmla="*/ 0 60000 65536"/>
                    <a:gd name="T12" fmla="*/ 0 60000 65536"/>
                    <a:gd name="T13" fmla="*/ 0 60000 65536"/>
                    <a:gd name="T14" fmla="*/ 0 60000 65536"/>
                    <a:gd name="T15" fmla="*/ 0 w 73"/>
                    <a:gd name="T16" fmla="*/ 0 h 36"/>
                    <a:gd name="T17" fmla="*/ 73 w 73"/>
                    <a:gd name="T18" fmla="*/ 36 h 36"/>
                  </a:gdLst>
                  <a:ahLst/>
                  <a:cxnLst>
                    <a:cxn ang="T10">
                      <a:pos x="T0" y="T1"/>
                    </a:cxn>
                    <a:cxn ang="T11">
                      <a:pos x="T2" y="T3"/>
                    </a:cxn>
                    <a:cxn ang="T12">
                      <a:pos x="T4" y="T5"/>
                    </a:cxn>
                    <a:cxn ang="T13">
                      <a:pos x="T6" y="T7"/>
                    </a:cxn>
                    <a:cxn ang="T14">
                      <a:pos x="T8" y="T9"/>
                    </a:cxn>
                  </a:cxnLst>
                  <a:rect l="T15" t="T16" r="T17" b="T18"/>
                  <a:pathLst>
                    <a:path w="73" h="36">
                      <a:moveTo>
                        <a:pt x="0" y="19"/>
                      </a:moveTo>
                      <a:lnTo>
                        <a:pt x="73" y="0"/>
                      </a:lnTo>
                      <a:lnTo>
                        <a:pt x="73" y="13"/>
                      </a:lnTo>
                      <a:lnTo>
                        <a:pt x="0" y="36"/>
                      </a:lnTo>
                      <a:lnTo>
                        <a:pt x="0" y="19"/>
                      </a:lnTo>
                      <a:close/>
                    </a:path>
                  </a:pathLst>
                </a:custGeom>
                <a:solidFill>
                  <a:srgbClr val="FFFFFF"/>
                </a:solidFill>
                <a:ln w="1905">
                  <a:noFill/>
                  <a:round/>
                  <a:headEnd/>
                  <a:tailEnd/>
                </a:ln>
              </p:spPr>
              <p:txBody>
                <a:bodyPr/>
                <a:lstStyle/>
                <a:p>
                  <a:endParaRPr lang="en-US"/>
                </a:p>
              </p:txBody>
            </p:sp>
            <p:sp>
              <p:nvSpPr>
                <p:cNvPr id="5166" name="Rectangle 45"/>
                <p:cNvSpPr>
                  <a:spLocks noChangeArrowheads="1"/>
                </p:cNvSpPr>
                <p:nvPr/>
              </p:nvSpPr>
              <p:spPr bwMode="auto">
                <a:xfrm>
                  <a:off x="4341" y="2663"/>
                  <a:ext cx="10" cy="10"/>
                </a:xfrm>
                <a:prstGeom prst="rect">
                  <a:avLst/>
                </a:prstGeom>
                <a:solidFill>
                  <a:srgbClr val="FFFFFF"/>
                </a:solidFill>
                <a:ln w="1905">
                  <a:noFill/>
                  <a:miter lim="800000"/>
                  <a:headEnd/>
                  <a:tailEnd/>
                </a:ln>
              </p:spPr>
              <p:txBody>
                <a:bodyPr/>
                <a:lstStyle/>
                <a:p>
                  <a:endParaRPr lang="en-US"/>
                </a:p>
              </p:txBody>
            </p:sp>
            <p:sp>
              <p:nvSpPr>
                <p:cNvPr id="5167" name="Freeform 46"/>
                <p:cNvSpPr>
                  <a:spLocks/>
                </p:cNvSpPr>
                <p:nvPr/>
              </p:nvSpPr>
              <p:spPr bwMode="auto">
                <a:xfrm>
                  <a:off x="4342" y="2662"/>
                  <a:ext cx="8" cy="10"/>
                </a:xfrm>
                <a:custGeom>
                  <a:avLst/>
                  <a:gdLst>
                    <a:gd name="T0" fmla="*/ 20 w 20"/>
                    <a:gd name="T1" fmla="*/ 4 h 24"/>
                    <a:gd name="T2" fmla="*/ 3 w 20"/>
                    <a:gd name="T3" fmla="*/ 4 h 24"/>
                    <a:gd name="T4" fmla="*/ 3 w 20"/>
                    <a:gd name="T5" fmla="*/ 24 h 24"/>
                    <a:gd name="T6" fmla="*/ 0 w 20"/>
                    <a:gd name="T7" fmla="*/ 24 h 24"/>
                    <a:gd name="T8" fmla="*/ 0 w 20"/>
                    <a:gd name="T9" fmla="*/ 0 h 24"/>
                    <a:gd name="T10" fmla="*/ 20 w 20"/>
                    <a:gd name="T11" fmla="*/ 0 h 24"/>
                    <a:gd name="T12" fmla="*/ 20 w 20"/>
                    <a:gd name="T13" fmla="*/ 4 h 24"/>
                    <a:gd name="T14" fmla="*/ 0 60000 65536"/>
                    <a:gd name="T15" fmla="*/ 0 60000 65536"/>
                    <a:gd name="T16" fmla="*/ 0 60000 65536"/>
                    <a:gd name="T17" fmla="*/ 0 60000 65536"/>
                    <a:gd name="T18" fmla="*/ 0 60000 65536"/>
                    <a:gd name="T19" fmla="*/ 0 60000 65536"/>
                    <a:gd name="T20" fmla="*/ 0 60000 65536"/>
                    <a:gd name="T21" fmla="*/ 0 w 20"/>
                    <a:gd name="T22" fmla="*/ 0 h 24"/>
                    <a:gd name="T23" fmla="*/ 20 w 20"/>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24">
                      <a:moveTo>
                        <a:pt x="20" y="4"/>
                      </a:moveTo>
                      <a:lnTo>
                        <a:pt x="3" y="4"/>
                      </a:lnTo>
                      <a:lnTo>
                        <a:pt x="3" y="24"/>
                      </a:lnTo>
                      <a:lnTo>
                        <a:pt x="0" y="24"/>
                      </a:lnTo>
                      <a:lnTo>
                        <a:pt x="0" y="0"/>
                      </a:lnTo>
                      <a:lnTo>
                        <a:pt x="20" y="0"/>
                      </a:lnTo>
                      <a:lnTo>
                        <a:pt x="20" y="4"/>
                      </a:lnTo>
                      <a:close/>
                    </a:path>
                  </a:pathLst>
                </a:custGeom>
                <a:solidFill>
                  <a:srgbClr val="000000"/>
                </a:solidFill>
                <a:ln w="9525">
                  <a:noFill/>
                  <a:round/>
                  <a:headEnd/>
                  <a:tailEnd/>
                </a:ln>
              </p:spPr>
              <p:txBody>
                <a:bodyPr/>
                <a:lstStyle/>
                <a:p>
                  <a:endParaRPr lang="en-US"/>
                </a:p>
              </p:txBody>
            </p:sp>
            <p:sp>
              <p:nvSpPr>
                <p:cNvPr id="5168" name="Line 47"/>
                <p:cNvSpPr>
                  <a:spLocks noChangeShapeType="1"/>
                </p:cNvSpPr>
                <p:nvPr/>
              </p:nvSpPr>
              <p:spPr bwMode="auto">
                <a:xfrm flipV="1">
                  <a:off x="3929" y="2686"/>
                  <a:ext cx="15" cy="1"/>
                </a:xfrm>
                <a:prstGeom prst="line">
                  <a:avLst/>
                </a:prstGeom>
                <a:noFill/>
                <a:ln w="4445">
                  <a:noFill/>
                  <a:round/>
                  <a:headEnd/>
                  <a:tailEnd/>
                </a:ln>
              </p:spPr>
              <p:txBody>
                <a:bodyPr/>
                <a:lstStyle/>
                <a:p>
                  <a:endParaRPr lang="en-US"/>
                </a:p>
              </p:txBody>
            </p:sp>
            <p:sp>
              <p:nvSpPr>
                <p:cNvPr id="5169" name="Line 48"/>
                <p:cNvSpPr>
                  <a:spLocks noChangeShapeType="1"/>
                </p:cNvSpPr>
                <p:nvPr/>
              </p:nvSpPr>
              <p:spPr bwMode="auto">
                <a:xfrm>
                  <a:off x="3944" y="2686"/>
                  <a:ext cx="3" cy="1"/>
                </a:xfrm>
                <a:prstGeom prst="line">
                  <a:avLst/>
                </a:prstGeom>
                <a:noFill/>
                <a:ln w="4445">
                  <a:noFill/>
                  <a:round/>
                  <a:headEnd/>
                  <a:tailEnd/>
                </a:ln>
              </p:spPr>
              <p:txBody>
                <a:bodyPr/>
                <a:lstStyle/>
                <a:p>
                  <a:endParaRPr lang="en-US"/>
                </a:p>
              </p:txBody>
            </p:sp>
            <p:sp>
              <p:nvSpPr>
                <p:cNvPr id="5170" name="Line 49"/>
                <p:cNvSpPr>
                  <a:spLocks noChangeShapeType="1"/>
                </p:cNvSpPr>
                <p:nvPr/>
              </p:nvSpPr>
              <p:spPr bwMode="auto">
                <a:xfrm>
                  <a:off x="3947" y="2686"/>
                  <a:ext cx="3" cy="3"/>
                </a:xfrm>
                <a:prstGeom prst="line">
                  <a:avLst/>
                </a:prstGeom>
                <a:noFill/>
                <a:ln w="4445">
                  <a:noFill/>
                  <a:round/>
                  <a:headEnd/>
                  <a:tailEnd/>
                </a:ln>
              </p:spPr>
              <p:txBody>
                <a:bodyPr/>
                <a:lstStyle/>
                <a:p>
                  <a:endParaRPr lang="en-US"/>
                </a:p>
              </p:txBody>
            </p:sp>
            <p:sp>
              <p:nvSpPr>
                <p:cNvPr id="5171" name="Line 50"/>
                <p:cNvSpPr>
                  <a:spLocks noChangeShapeType="1"/>
                </p:cNvSpPr>
                <p:nvPr/>
              </p:nvSpPr>
              <p:spPr bwMode="auto">
                <a:xfrm>
                  <a:off x="3950" y="2689"/>
                  <a:ext cx="4" cy="9"/>
                </a:xfrm>
                <a:prstGeom prst="line">
                  <a:avLst/>
                </a:prstGeom>
                <a:noFill/>
                <a:ln w="4445">
                  <a:noFill/>
                  <a:round/>
                  <a:headEnd/>
                  <a:tailEnd/>
                </a:ln>
              </p:spPr>
              <p:txBody>
                <a:bodyPr/>
                <a:lstStyle/>
                <a:p>
                  <a:endParaRPr lang="en-US"/>
                </a:p>
              </p:txBody>
            </p:sp>
            <p:sp>
              <p:nvSpPr>
                <p:cNvPr id="5172" name="Line 51"/>
                <p:cNvSpPr>
                  <a:spLocks noChangeShapeType="1"/>
                </p:cNvSpPr>
                <p:nvPr/>
              </p:nvSpPr>
              <p:spPr bwMode="auto">
                <a:xfrm>
                  <a:off x="3954" y="2698"/>
                  <a:ext cx="2" cy="4"/>
                </a:xfrm>
                <a:prstGeom prst="line">
                  <a:avLst/>
                </a:prstGeom>
                <a:noFill/>
                <a:ln w="4445">
                  <a:noFill/>
                  <a:round/>
                  <a:headEnd/>
                  <a:tailEnd/>
                </a:ln>
              </p:spPr>
              <p:txBody>
                <a:bodyPr/>
                <a:lstStyle/>
                <a:p>
                  <a:endParaRPr lang="en-US"/>
                </a:p>
              </p:txBody>
            </p:sp>
            <p:sp>
              <p:nvSpPr>
                <p:cNvPr id="5173" name="Line 52"/>
                <p:cNvSpPr>
                  <a:spLocks noChangeShapeType="1"/>
                </p:cNvSpPr>
                <p:nvPr/>
              </p:nvSpPr>
              <p:spPr bwMode="auto">
                <a:xfrm>
                  <a:off x="3956" y="2702"/>
                  <a:ext cx="2" cy="1"/>
                </a:xfrm>
                <a:prstGeom prst="line">
                  <a:avLst/>
                </a:prstGeom>
                <a:noFill/>
                <a:ln w="4445">
                  <a:noFill/>
                  <a:round/>
                  <a:headEnd/>
                  <a:tailEnd/>
                </a:ln>
              </p:spPr>
              <p:txBody>
                <a:bodyPr/>
                <a:lstStyle/>
                <a:p>
                  <a:endParaRPr lang="en-US"/>
                </a:p>
              </p:txBody>
            </p:sp>
            <p:sp>
              <p:nvSpPr>
                <p:cNvPr id="5174" name="Line 53"/>
                <p:cNvSpPr>
                  <a:spLocks noChangeShapeType="1"/>
                </p:cNvSpPr>
                <p:nvPr/>
              </p:nvSpPr>
              <p:spPr bwMode="auto">
                <a:xfrm>
                  <a:off x="3958" y="2703"/>
                  <a:ext cx="2" cy="1"/>
                </a:xfrm>
                <a:prstGeom prst="line">
                  <a:avLst/>
                </a:prstGeom>
                <a:noFill/>
                <a:ln w="4445">
                  <a:noFill/>
                  <a:round/>
                  <a:headEnd/>
                  <a:tailEnd/>
                </a:ln>
              </p:spPr>
              <p:txBody>
                <a:bodyPr/>
                <a:lstStyle/>
                <a:p>
                  <a:endParaRPr lang="en-US"/>
                </a:p>
              </p:txBody>
            </p:sp>
            <p:sp>
              <p:nvSpPr>
                <p:cNvPr id="5175" name="Line 54"/>
                <p:cNvSpPr>
                  <a:spLocks noChangeShapeType="1"/>
                </p:cNvSpPr>
                <p:nvPr/>
              </p:nvSpPr>
              <p:spPr bwMode="auto">
                <a:xfrm>
                  <a:off x="3960" y="2704"/>
                  <a:ext cx="3" cy="1"/>
                </a:xfrm>
                <a:prstGeom prst="line">
                  <a:avLst/>
                </a:prstGeom>
                <a:noFill/>
                <a:ln w="4445">
                  <a:noFill/>
                  <a:round/>
                  <a:headEnd/>
                  <a:tailEnd/>
                </a:ln>
              </p:spPr>
              <p:txBody>
                <a:bodyPr/>
                <a:lstStyle/>
                <a:p>
                  <a:endParaRPr lang="en-US"/>
                </a:p>
              </p:txBody>
            </p:sp>
            <p:sp>
              <p:nvSpPr>
                <p:cNvPr id="5176" name="Line 55"/>
                <p:cNvSpPr>
                  <a:spLocks noChangeShapeType="1"/>
                </p:cNvSpPr>
                <p:nvPr/>
              </p:nvSpPr>
              <p:spPr bwMode="auto">
                <a:xfrm>
                  <a:off x="3963" y="2704"/>
                  <a:ext cx="7" cy="2"/>
                </a:xfrm>
                <a:prstGeom prst="line">
                  <a:avLst/>
                </a:prstGeom>
                <a:noFill/>
                <a:ln w="4445">
                  <a:noFill/>
                  <a:round/>
                  <a:headEnd/>
                  <a:tailEnd/>
                </a:ln>
              </p:spPr>
              <p:txBody>
                <a:bodyPr/>
                <a:lstStyle/>
                <a:p>
                  <a:endParaRPr lang="en-US"/>
                </a:p>
              </p:txBody>
            </p:sp>
            <p:sp>
              <p:nvSpPr>
                <p:cNvPr id="5177" name="Freeform 56"/>
                <p:cNvSpPr>
                  <a:spLocks/>
                </p:cNvSpPr>
                <p:nvPr/>
              </p:nvSpPr>
              <p:spPr bwMode="auto">
                <a:xfrm>
                  <a:off x="3818" y="2708"/>
                  <a:ext cx="149" cy="28"/>
                </a:xfrm>
                <a:custGeom>
                  <a:avLst/>
                  <a:gdLst>
                    <a:gd name="T0" fmla="*/ 47 w 372"/>
                    <a:gd name="T1" fmla="*/ 0 h 69"/>
                    <a:gd name="T2" fmla="*/ 326 w 372"/>
                    <a:gd name="T3" fmla="*/ 0 h 69"/>
                    <a:gd name="T4" fmla="*/ 372 w 372"/>
                    <a:gd name="T5" fmla="*/ 62 h 69"/>
                    <a:gd name="T6" fmla="*/ 372 w 372"/>
                    <a:gd name="T7" fmla="*/ 66 h 69"/>
                    <a:gd name="T8" fmla="*/ 369 w 372"/>
                    <a:gd name="T9" fmla="*/ 66 h 69"/>
                    <a:gd name="T10" fmla="*/ 369 w 372"/>
                    <a:gd name="T11" fmla="*/ 69 h 69"/>
                    <a:gd name="T12" fmla="*/ 7 w 372"/>
                    <a:gd name="T13" fmla="*/ 69 h 69"/>
                    <a:gd name="T14" fmla="*/ 0 w 372"/>
                    <a:gd name="T15" fmla="*/ 66 h 69"/>
                    <a:gd name="T16" fmla="*/ 0 w 372"/>
                    <a:gd name="T17" fmla="*/ 62 h 69"/>
                    <a:gd name="T18" fmla="*/ 0 w 372"/>
                    <a:gd name="T19" fmla="*/ 59 h 69"/>
                    <a:gd name="T20" fmla="*/ 47 w 372"/>
                    <a:gd name="T21" fmla="*/ 0 h 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2"/>
                    <a:gd name="T34" fmla="*/ 0 h 69"/>
                    <a:gd name="T35" fmla="*/ 372 w 372"/>
                    <a:gd name="T36" fmla="*/ 69 h 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2" h="69">
                      <a:moveTo>
                        <a:pt x="47" y="0"/>
                      </a:moveTo>
                      <a:lnTo>
                        <a:pt x="326" y="0"/>
                      </a:lnTo>
                      <a:lnTo>
                        <a:pt x="372" y="62"/>
                      </a:lnTo>
                      <a:lnTo>
                        <a:pt x="372" y="66"/>
                      </a:lnTo>
                      <a:lnTo>
                        <a:pt x="369" y="66"/>
                      </a:lnTo>
                      <a:lnTo>
                        <a:pt x="369" y="69"/>
                      </a:lnTo>
                      <a:lnTo>
                        <a:pt x="7" y="69"/>
                      </a:lnTo>
                      <a:lnTo>
                        <a:pt x="0" y="66"/>
                      </a:lnTo>
                      <a:lnTo>
                        <a:pt x="0" y="62"/>
                      </a:lnTo>
                      <a:lnTo>
                        <a:pt x="0" y="59"/>
                      </a:lnTo>
                      <a:lnTo>
                        <a:pt x="47" y="0"/>
                      </a:lnTo>
                      <a:close/>
                    </a:path>
                  </a:pathLst>
                </a:custGeom>
                <a:solidFill>
                  <a:srgbClr val="FFFFFF"/>
                </a:solidFill>
                <a:ln w="1905">
                  <a:noFill/>
                  <a:round/>
                  <a:headEnd/>
                  <a:tailEnd/>
                </a:ln>
              </p:spPr>
              <p:txBody>
                <a:bodyPr/>
                <a:lstStyle/>
                <a:p>
                  <a:endParaRPr lang="en-US"/>
                </a:p>
              </p:txBody>
            </p:sp>
            <p:sp>
              <p:nvSpPr>
                <p:cNvPr id="5178" name="Freeform 57"/>
                <p:cNvSpPr>
                  <a:spLocks/>
                </p:cNvSpPr>
                <p:nvPr/>
              </p:nvSpPr>
              <p:spPr bwMode="auto">
                <a:xfrm>
                  <a:off x="3825" y="2714"/>
                  <a:ext cx="99" cy="17"/>
                </a:xfrm>
                <a:custGeom>
                  <a:avLst/>
                  <a:gdLst>
                    <a:gd name="T0" fmla="*/ 33 w 247"/>
                    <a:gd name="T1" fmla="*/ 0 h 43"/>
                    <a:gd name="T2" fmla="*/ 237 w 247"/>
                    <a:gd name="T3" fmla="*/ 0 h 43"/>
                    <a:gd name="T4" fmla="*/ 247 w 247"/>
                    <a:gd name="T5" fmla="*/ 43 h 43"/>
                    <a:gd name="T6" fmla="*/ 0 w 247"/>
                    <a:gd name="T7" fmla="*/ 43 h 43"/>
                    <a:gd name="T8" fmla="*/ 33 w 247"/>
                    <a:gd name="T9" fmla="*/ 0 h 43"/>
                    <a:gd name="T10" fmla="*/ 0 60000 65536"/>
                    <a:gd name="T11" fmla="*/ 0 60000 65536"/>
                    <a:gd name="T12" fmla="*/ 0 60000 65536"/>
                    <a:gd name="T13" fmla="*/ 0 60000 65536"/>
                    <a:gd name="T14" fmla="*/ 0 60000 65536"/>
                    <a:gd name="T15" fmla="*/ 0 w 247"/>
                    <a:gd name="T16" fmla="*/ 0 h 43"/>
                    <a:gd name="T17" fmla="*/ 247 w 247"/>
                    <a:gd name="T18" fmla="*/ 43 h 43"/>
                  </a:gdLst>
                  <a:ahLst/>
                  <a:cxnLst>
                    <a:cxn ang="T10">
                      <a:pos x="T0" y="T1"/>
                    </a:cxn>
                    <a:cxn ang="T11">
                      <a:pos x="T2" y="T3"/>
                    </a:cxn>
                    <a:cxn ang="T12">
                      <a:pos x="T4" y="T5"/>
                    </a:cxn>
                    <a:cxn ang="T13">
                      <a:pos x="T6" y="T7"/>
                    </a:cxn>
                    <a:cxn ang="T14">
                      <a:pos x="T8" y="T9"/>
                    </a:cxn>
                  </a:cxnLst>
                  <a:rect l="T15" t="T16" r="T17" b="T18"/>
                  <a:pathLst>
                    <a:path w="247" h="43">
                      <a:moveTo>
                        <a:pt x="33" y="0"/>
                      </a:moveTo>
                      <a:lnTo>
                        <a:pt x="237" y="0"/>
                      </a:lnTo>
                      <a:lnTo>
                        <a:pt x="247" y="43"/>
                      </a:lnTo>
                      <a:lnTo>
                        <a:pt x="0" y="43"/>
                      </a:lnTo>
                      <a:lnTo>
                        <a:pt x="33" y="0"/>
                      </a:lnTo>
                      <a:close/>
                    </a:path>
                  </a:pathLst>
                </a:custGeom>
                <a:solidFill>
                  <a:srgbClr val="FFFFFF"/>
                </a:solidFill>
                <a:ln w="1905">
                  <a:noFill/>
                  <a:round/>
                  <a:headEnd/>
                  <a:tailEnd/>
                </a:ln>
              </p:spPr>
              <p:txBody>
                <a:bodyPr/>
                <a:lstStyle/>
                <a:p>
                  <a:endParaRPr lang="en-US"/>
                </a:p>
              </p:txBody>
            </p:sp>
            <p:sp>
              <p:nvSpPr>
                <p:cNvPr id="5179" name="Freeform 58"/>
                <p:cNvSpPr>
                  <a:spLocks/>
                </p:cNvSpPr>
                <p:nvPr/>
              </p:nvSpPr>
              <p:spPr bwMode="auto">
                <a:xfrm>
                  <a:off x="3928" y="2714"/>
                  <a:ext cx="28" cy="17"/>
                </a:xfrm>
                <a:custGeom>
                  <a:avLst/>
                  <a:gdLst>
                    <a:gd name="T0" fmla="*/ 0 w 72"/>
                    <a:gd name="T1" fmla="*/ 0 h 43"/>
                    <a:gd name="T2" fmla="*/ 42 w 72"/>
                    <a:gd name="T3" fmla="*/ 0 h 43"/>
                    <a:gd name="T4" fmla="*/ 72 w 72"/>
                    <a:gd name="T5" fmla="*/ 43 h 43"/>
                    <a:gd name="T6" fmla="*/ 13 w 72"/>
                    <a:gd name="T7" fmla="*/ 43 h 43"/>
                    <a:gd name="T8" fmla="*/ 0 w 72"/>
                    <a:gd name="T9" fmla="*/ 0 h 43"/>
                    <a:gd name="T10" fmla="*/ 0 60000 65536"/>
                    <a:gd name="T11" fmla="*/ 0 60000 65536"/>
                    <a:gd name="T12" fmla="*/ 0 60000 65536"/>
                    <a:gd name="T13" fmla="*/ 0 60000 65536"/>
                    <a:gd name="T14" fmla="*/ 0 60000 65536"/>
                    <a:gd name="T15" fmla="*/ 0 w 72"/>
                    <a:gd name="T16" fmla="*/ 0 h 43"/>
                    <a:gd name="T17" fmla="*/ 72 w 72"/>
                    <a:gd name="T18" fmla="*/ 43 h 43"/>
                  </a:gdLst>
                  <a:ahLst/>
                  <a:cxnLst>
                    <a:cxn ang="T10">
                      <a:pos x="T0" y="T1"/>
                    </a:cxn>
                    <a:cxn ang="T11">
                      <a:pos x="T2" y="T3"/>
                    </a:cxn>
                    <a:cxn ang="T12">
                      <a:pos x="T4" y="T5"/>
                    </a:cxn>
                    <a:cxn ang="T13">
                      <a:pos x="T6" y="T7"/>
                    </a:cxn>
                    <a:cxn ang="T14">
                      <a:pos x="T8" y="T9"/>
                    </a:cxn>
                  </a:cxnLst>
                  <a:rect l="T15" t="T16" r="T17" b="T18"/>
                  <a:pathLst>
                    <a:path w="72" h="43">
                      <a:moveTo>
                        <a:pt x="0" y="0"/>
                      </a:moveTo>
                      <a:lnTo>
                        <a:pt x="42" y="0"/>
                      </a:lnTo>
                      <a:lnTo>
                        <a:pt x="72" y="43"/>
                      </a:lnTo>
                      <a:lnTo>
                        <a:pt x="13" y="43"/>
                      </a:lnTo>
                      <a:lnTo>
                        <a:pt x="0" y="0"/>
                      </a:lnTo>
                      <a:close/>
                    </a:path>
                  </a:pathLst>
                </a:custGeom>
                <a:solidFill>
                  <a:srgbClr val="FFFFFF"/>
                </a:solidFill>
                <a:ln w="1905">
                  <a:noFill/>
                  <a:round/>
                  <a:headEnd/>
                  <a:tailEnd/>
                </a:ln>
              </p:spPr>
              <p:txBody>
                <a:bodyPr/>
                <a:lstStyle/>
                <a:p>
                  <a:endParaRPr lang="en-US"/>
                </a:p>
              </p:txBody>
            </p:sp>
            <p:sp>
              <p:nvSpPr>
                <p:cNvPr id="5180" name="Rectangle 59"/>
                <p:cNvSpPr>
                  <a:spLocks noChangeArrowheads="1"/>
                </p:cNvSpPr>
                <p:nvPr/>
              </p:nvSpPr>
              <p:spPr bwMode="auto">
                <a:xfrm>
                  <a:off x="3850" y="2642"/>
                  <a:ext cx="82" cy="64"/>
                </a:xfrm>
                <a:prstGeom prst="rect">
                  <a:avLst/>
                </a:prstGeom>
                <a:solidFill>
                  <a:srgbClr val="FFFFFF"/>
                </a:solidFill>
                <a:ln w="1905">
                  <a:noFill/>
                  <a:miter lim="800000"/>
                  <a:headEnd/>
                  <a:tailEnd/>
                </a:ln>
              </p:spPr>
              <p:txBody>
                <a:bodyPr/>
                <a:lstStyle/>
                <a:p>
                  <a:endParaRPr lang="en-US"/>
                </a:p>
              </p:txBody>
            </p:sp>
            <p:sp>
              <p:nvSpPr>
                <p:cNvPr id="5181" name="Rectangle 60"/>
                <p:cNvSpPr>
                  <a:spLocks noChangeArrowheads="1"/>
                </p:cNvSpPr>
                <p:nvPr/>
              </p:nvSpPr>
              <p:spPr bwMode="auto">
                <a:xfrm>
                  <a:off x="3862" y="2651"/>
                  <a:ext cx="58" cy="45"/>
                </a:xfrm>
                <a:prstGeom prst="rect">
                  <a:avLst/>
                </a:prstGeom>
                <a:solidFill>
                  <a:srgbClr val="114FFB"/>
                </a:solidFill>
                <a:ln w="1905">
                  <a:noFill/>
                  <a:miter lim="800000"/>
                  <a:headEnd/>
                  <a:tailEnd/>
                </a:ln>
              </p:spPr>
              <p:txBody>
                <a:bodyPr/>
                <a:lstStyle/>
                <a:p>
                  <a:endParaRPr lang="en-US"/>
                </a:p>
              </p:txBody>
            </p:sp>
            <p:sp>
              <p:nvSpPr>
                <p:cNvPr id="5182" name="Rectangle 61"/>
                <p:cNvSpPr>
                  <a:spLocks noChangeArrowheads="1"/>
                </p:cNvSpPr>
                <p:nvPr/>
              </p:nvSpPr>
              <p:spPr bwMode="auto">
                <a:xfrm>
                  <a:off x="3913" y="2699"/>
                  <a:ext cx="8" cy="4"/>
                </a:xfrm>
                <a:prstGeom prst="rect">
                  <a:avLst/>
                </a:prstGeom>
                <a:solidFill>
                  <a:srgbClr val="000000"/>
                </a:solidFill>
                <a:ln w="9525">
                  <a:noFill/>
                  <a:miter lim="800000"/>
                  <a:headEnd/>
                  <a:tailEnd/>
                </a:ln>
              </p:spPr>
              <p:txBody>
                <a:bodyPr/>
                <a:lstStyle/>
                <a:p>
                  <a:endParaRPr lang="en-US"/>
                </a:p>
              </p:txBody>
            </p:sp>
            <p:sp>
              <p:nvSpPr>
                <p:cNvPr id="5183" name="Rectangle 62"/>
                <p:cNvSpPr>
                  <a:spLocks noChangeArrowheads="1"/>
                </p:cNvSpPr>
                <p:nvPr/>
              </p:nvSpPr>
              <p:spPr bwMode="auto">
                <a:xfrm>
                  <a:off x="3966" y="2601"/>
                  <a:ext cx="43" cy="128"/>
                </a:xfrm>
                <a:prstGeom prst="rect">
                  <a:avLst/>
                </a:prstGeom>
                <a:solidFill>
                  <a:srgbClr val="FFFFFF"/>
                </a:solidFill>
                <a:ln w="1905">
                  <a:noFill/>
                  <a:miter lim="800000"/>
                  <a:headEnd/>
                  <a:tailEnd/>
                </a:ln>
              </p:spPr>
              <p:txBody>
                <a:bodyPr/>
                <a:lstStyle/>
                <a:p>
                  <a:endParaRPr lang="en-US"/>
                </a:p>
              </p:txBody>
            </p:sp>
            <p:sp>
              <p:nvSpPr>
                <p:cNvPr id="5184" name="Rectangle 63"/>
                <p:cNvSpPr>
                  <a:spLocks noChangeArrowheads="1"/>
                </p:cNvSpPr>
                <p:nvPr/>
              </p:nvSpPr>
              <p:spPr bwMode="auto">
                <a:xfrm>
                  <a:off x="3978" y="2611"/>
                  <a:ext cx="24" cy="38"/>
                </a:xfrm>
                <a:prstGeom prst="rect">
                  <a:avLst/>
                </a:prstGeom>
                <a:solidFill>
                  <a:srgbClr val="FFFFFF"/>
                </a:solidFill>
                <a:ln w="1905">
                  <a:noFill/>
                  <a:miter lim="800000"/>
                  <a:headEnd/>
                  <a:tailEnd/>
                </a:ln>
              </p:spPr>
              <p:txBody>
                <a:bodyPr/>
                <a:lstStyle/>
                <a:p>
                  <a:endParaRPr lang="en-US"/>
                </a:p>
              </p:txBody>
            </p:sp>
            <p:sp>
              <p:nvSpPr>
                <p:cNvPr id="5185" name="Rectangle 64"/>
                <p:cNvSpPr>
                  <a:spLocks noChangeArrowheads="1"/>
                </p:cNvSpPr>
                <p:nvPr/>
              </p:nvSpPr>
              <p:spPr bwMode="auto">
                <a:xfrm>
                  <a:off x="3980" y="2621"/>
                  <a:ext cx="8" cy="18"/>
                </a:xfrm>
                <a:prstGeom prst="rect">
                  <a:avLst/>
                </a:prstGeom>
                <a:solidFill>
                  <a:srgbClr val="C0C0C0"/>
                </a:solidFill>
                <a:ln w="9525">
                  <a:noFill/>
                  <a:miter lim="800000"/>
                  <a:headEnd/>
                  <a:tailEnd/>
                </a:ln>
              </p:spPr>
              <p:txBody>
                <a:bodyPr/>
                <a:lstStyle/>
                <a:p>
                  <a:endParaRPr lang="en-US"/>
                </a:p>
              </p:txBody>
            </p:sp>
            <p:sp>
              <p:nvSpPr>
                <p:cNvPr id="5186" name="Rectangle 65"/>
                <p:cNvSpPr>
                  <a:spLocks noChangeArrowheads="1"/>
                </p:cNvSpPr>
                <p:nvPr/>
              </p:nvSpPr>
              <p:spPr bwMode="auto">
                <a:xfrm>
                  <a:off x="3983" y="2612"/>
                  <a:ext cx="2" cy="37"/>
                </a:xfrm>
                <a:prstGeom prst="rect">
                  <a:avLst/>
                </a:prstGeom>
                <a:solidFill>
                  <a:srgbClr val="000000"/>
                </a:solidFill>
                <a:ln w="9525">
                  <a:noFill/>
                  <a:miter lim="800000"/>
                  <a:headEnd/>
                  <a:tailEnd/>
                </a:ln>
              </p:spPr>
              <p:txBody>
                <a:bodyPr/>
                <a:lstStyle/>
                <a:p>
                  <a:endParaRPr lang="en-US"/>
                </a:p>
              </p:txBody>
            </p:sp>
            <p:sp>
              <p:nvSpPr>
                <p:cNvPr id="5187" name="Rectangle 66"/>
                <p:cNvSpPr>
                  <a:spLocks noChangeArrowheads="1"/>
                </p:cNvSpPr>
                <p:nvPr/>
              </p:nvSpPr>
              <p:spPr bwMode="auto">
                <a:xfrm>
                  <a:off x="4099" y="2915"/>
                  <a:ext cx="138" cy="43"/>
                </a:xfrm>
                <a:prstGeom prst="rect">
                  <a:avLst/>
                </a:prstGeom>
                <a:solidFill>
                  <a:srgbClr val="FFFFFF"/>
                </a:solidFill>
                <a:ln w="1905">
                  <a:noFill/>
                  <a:miter lim="800000"/>
                  <a:headEnd/>
                  <a:tailEnd/>
                </a:ln>
              </p:spPr>
              <p:txBody>
                <a:bodyPr/>
                <a:lstStyle/>
                <a:p>
                  <a:endParaRPr lang="en-US"/>
                </a:p>
              </p:txBody>
            </p:sp>
            <p:sp>
              <p:nvSpPr>
                <p:cNvPr id="5188" name="Rectangle 67"/>
                <p:cNvSpPr>
                  <a:spLocks noChangeArrowheads="1"/>
                </p:cNvSpPr>
                <p:nvPr/>
              </p:nvSpPr>
              <p:spPr bwMode="auto">
                <a:xfrm>
                  <a:off x="4175" y="2923"/>
                  <a:ext cx="48" cy="19"/>
                </a:xfrm>
                <a:prstGeom prst="rect">
                  <a:avLst/>
                </a:prstGeom>
                <a:solidFill>
                  <a:srgbClr val="808080"/>
                </a:solidFill>
                <a:ln w="1905">
                  <a:noFill/>
                  <a:miter lim="800000"/>
                  <a:headEnd/>
                  <a:tailEnd/>
                </a:ln>
              </p:spPr>
              <p:txBody>
                <a:bodyPr/>
                <a:lstStyle/>
                <a:p>
                  <a:endParaRPr lang="en-US"/>
                </a:p>
              </p:txBody>
            </p:sp>
            <p:sp>
              <p:nvSpPr>
                <p:cNvPr id="5189" name="Freeform 68"/>
                <p:cNvSpPr>
                  <a:spLocks/>
                </p:cNvSpPr>
                <p:nvPr/>
              </p:nvSpPr>
              <p:spPr bwMode="auto">
                <a:xfrm>
                  <a:off x="4093" y="2939"/>
                  <a:ext cx="149" cy="26"/>
                </a:xfrm>
                <a:custGeom>
                  <a:avLst/>
                  <a:gdLst>
                    <a:gd name="T0" fmla="*/ 46 w 372"/>
                    <a:gd name="T1" fmla="*/ 0 h 66"/>
                    <a:gd name="T2" fmla="*/ 329 w 372"/>
                    <a:gd name="T3" fmla="*/ 0 h 66"/>
                    <a:gd name="T4" fmla="*/ 372 w 372"/>
                    <a:gd name="T5" fmla="*/ 59 h 66"/>
                    <a:gd name="T6" fmla="*/ 372 w 372"/>
                    <a:gd name="T7" fmla="*/ 62 h 66"/>
                    <a:gd name="T8" fmla="*/ 372 w 372"/>
                    <a:gd name="T9" fmla="*/ 66 h 66"/>
                    <a:gd name="T10" fmla="*/ 369 w 372"/>
                    <a:gd name="T11" fmla="*/ 66 h 66"/>
                    <a:gd name="T12" fmla="*/ 7 w 372"/>
                    <a:gd name="T13" fmla="*/ 66 h 66"/>
                    <a:gd name="T14" fmla="*/ 3 w 372"/>
                    <a:gd name="T15" fmla="*/ 66 h 66"/>
                    <a:gd name="T16" fmla="*/ 0 w 372"/>
                    <a:gd name="T17" fmla="*/ 62 h 66"/>
                    <a:gd name="T18" fmla="*/ 0 w 372"/>
                    <a:gd name="T19" fmla="*/ 59 h 66"/>
                    <a:gd name="T20" fmla="*/ 46 w 372"/>
                    <a:gd name="T21" fmla="*/ 0 h 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2"/>
                    <a:gd name="T34" fmla="*/ 0 h 66"/>
                    <a:gd name="T35" fmla="*/ 372 w 372"/>
                    <a:gd name="T36" fmla="*/ 66 h 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2" h="66">
                      <a:moveTo>
                        <a:pt x="46" y="0"/>
                      </a:moveTo>
                      <a:lnTo>
                        <a:pt x="329" y="0"/>
                      </a:lnTo>
                      <a:lnTo>
                        <a:pt x="372" y="59"/>
                      </a:lnTo>
                      <a:lnTo>
                        <a:pt x="372" y="62"/>
                      </a:lnTo>
                      <a:lnTo>
                        <a:pt x="372" y="66"/>
                      </a:lnTo>
                      <a:lnTo>
                        <a:pt x="369" y="66"/>
                      </a:lnTo>
                      <a:lnTo>
                        <a:pt x="7" y="66"/>
                      </a:lnTo>
                      <a:lnTo>
                        <a:pt x="3" y="66"/>
                      </a:lnTo>
                      <a:lnTo>
                        <a:pt x="0" y="62"/>
                      </a:lnTo>
                      <a:lnTo>
                        <a:pt x="0" y="59"/>
                      </a:lnTo>
                      <a:lnTo>
                        <a:pt x="46" y="0"/>
                      </a:lnTo>
                      <a:close/>
                    </a:path>
                  </a:pathLst>
                </a:custGeom>
                <a:solidFill>
                  <a:srgbClr val="FFFFFF"/>
                </a:solidFill>
                <a:ln w="1905">
                  <a:noFill/>
                  <a:round/>
                  <a:headEnd/>
                  <a:tailEnd/>
                </a:ln>
              </p:spPr>
              <p:txBody>
                <a:bodyPr/>
                <a:lstStyle/>
                <a:p>
                  <a:endParaRPr lang="en-US"/>
                </a:p>
              </p:txBody>
            </p:sp>
            <p:sp>
              <p:nvSpPr>
                <p:cNvPr id="5190" name="Freeform 69"/>
                <p:cNvSpPr>
                  <a:spLocks/>
                </p:cNvSpPr>
                <p:nvPr/>
              </p:nvSpPr>
              <p:spPr bwMode="auto">
                <a:xfrm>
                  <a:off x="4101" y="2944"/>
                  <a:ext cx="100" cy="17"/>
                </a:xfrm>
                <a:custGeom>
                  <a:avLst/>
                  <a:gdLst>
                    <a:gd name="T0" fmla="*/ 36 w 250"/>
                    <a:gd name="T1" fmla="*/ 0 h 43"/>
                    <a:gd name="T2" fmla="*/ 237 w 250"/>
                    <a:gd name="T3" fmla="*/ 0 h 43"/>
                    <a:gd name="T4" fmla="*/ 250 w 250"/>
                    <a:gd name="T5" fmla="*/ 43 h 43"/>
                    <a:gd name="T6" fmla="*/ 0 w 250"/>
                    <a:gd name="T7" fmla="*/ 43 h 43"/>
                    <a:gd name="T8" fmla="*/ 36 w 250"/>
                    <a:gd name="T9" fmla="*/ 0 h 43"/>
                    <a:gd name="T10" fmla="*/ 0 60000 65536"/>
                    <a:gd name="T11" fmla="*/ 0 60000 65536"/>
                    <a:gd name="T12" fmla="*/ 0 60000 65536"/>
                    <a:gd name="T13" fmla="*/ 0 60000 65536"/>
                    <a:gd name="T14" fmla="*/ 0 60000 65536"/>
                    <a:gd name="T15" fmla="*/ 0 w 250"/>
                    <a:gd name="T16" fmla="*/ 0 h 43"/>
                    <a:gd name="T17" fmla="*/ 250 w 250"/>
                    <a:gd name="T18" fmla="*/ 43 h 43"/>
                  </a:gdLst>
                  <a:ahLst/>
                  <a:cxnLst>
                    <a:cxn ang="T10">
                      <a:pos x="T0" y="T1"/>
                    </a:cxn>
                    <a:cxn ang="T11">
                      <a:pos x="T2" y="T3"/>
                    </a:cxn>
                    <a:cxn ang="T12">
                      <a:pos x="T4" y="T5"/>
                    </a:cxn>
                    <a:cxn ang="T13">
                      <a:pos x="T6" y="T7"/>
                    </a:cxn>
                    <a:cxn ang="T14">
                      <a:pos x="T8" y="T9"/>
                    </a:cxn>
                  </a:cxnLst>
                  <a:rect l="T15" t="T16" r="T17" b="T18"/>
                  <a:pathLst>
                    <a:path w="250" h="43">
                      <a:moveTo>
                        <a:pt x="36" y="0"/>
                      </a:moveTo>
                      <a:lnTo>
                        <a:pt x="237" y="0"/>
                      </a:lnTo>
                      <a:lnTo>
                        <a:pt x="250" y="43"/>
                      </a:lnTo>
                      <a:lnTo>
                        <a:pt x="0" y="43"/>
                      </a:lnTo>
                      <a:lnTo>
                        <a:pt x="36" y="0"/>
                      </a:lnTo>
                      <a:close/>
                    </a:path>
                  </a:pathLst>
                </a:custGeom>
                <a:solidFill>
                  <a:srgbClr val="FFFFFF"/>
                </a:solidFill>
                <a:ln w="1905">
                  <a:noFill/>
                  <a:round/>
                  <a:headEnd/>
                  <a:tailEnd/>
                </a:ln>
              </p:spPr>
              <p:txBody>
                <a:bodyPr/>
                <a:lstStyle/>
                <a:p>
                  <a:endParaRPr lang="en-US"/>
                </a:p>
              </p:txBody>
            </p:sp>
            <p:sp>
              <p:nvSpPr>
                <p:cNvPr id="5191" name="Freeform 70"/>
                <p:cNvSpPr>
                  <a:spLocks/>
                </p:cNvSpPr>
                <p:nvPr/>
              </p:nvSpPr>
              <p:spPr bwMode="auto">
                <a:xfrm>
                  <a:off x="4204" y="2944"/>
                  <a:ext cx="30" cy="17"/>
                </a:xfrm>
                <a:custGeom>
                  <a:avLst/>
                  <a:gdLst>
                    <a:gd name="T0" fmla="*/ 0 w 75"/>
                    <a:gd name="T1" fmla="*/ 0 h 43"/>
                    <a:gd name="T2" fmla="*/ 42 w 75"/>
                    <a:gd name="T3" fmla="*/ 0 h 43"/>
                    <a:gd name="T4" fmla="*/ 75 w 75"/>
                    <a:gd name="T5" fmla="*/ 43 h 43"/>
                    <a:gd name="T6" fmla="*/ 13 w 75"/>
                    <a:gd name="T7" fmla="*/ 43 h 43"/>
                    <a:gd name="T8" fmla="*/ 0 w 75"/>
                    <a:gd name="T9" fmla="*/ 0 h 43"/>
                    <a:gd name="T10" fmla="*/ 0 60000 65536"/>
                    <a:gd name="T11" fmla="*/ 0 60000 65536"/>
                    <a:gd name="T12" fmla="*/ 0 60000 65536"/>
                    <a:gd name="T13" fmla="*/ 0 60000 65536"/>
                    <a:gd name="T14" fmla="*/ 0 60000 65536"/>
                    <a:gd name="T15" fmla="*/ 0 w 75"/>
                    <a:gd name="T16" fmla="*/ 0 h 43"/>
                    <a:gd name="T17" fmla="*/ 75 w 75"/>
                    <a:gd name="T18" fmla="*/ 43 h 43"/>
                  </a:gdLst>
                  <a:ahLst/>
                  <a:cxnLst>
                    <a:cxn ang="T10">
                      <a:pos x="T0" y="T1"/>
                    </a:cxn>
                    <a:cxn ang="T11">
                      <a:pos x="T2" y="T3"/>
                    </a:cxn>
                    <a:cxn ang="T12">
                      <a:pos x="T4" y="T5"/>
                    </a:cxn>
                    <a:cxn ang="T13">
                      <a:pos x="T6" y="T7"/>
                    </a:cxn>
                    <a:cxn ang="T14">
                      <a:pos x="T8" y="T9"/>
                    </a:cxn>
                  </a:cxnLst>
                  <a:rect l="T15" t="T16" r="T17" b="T18"/>
                  <a:pathLst>
                    <a:path w="75" h="43">
                      <a:moveTo>
                        <a:pt x="0" y="0"/>
                      </a:moveTo>
                      <a:lnTo>
                        <a:pt x="42" y="0"/>
                      </a:lnTo>
                      <a:lnTo>
                        <a:pt x="75" y="43"/>
                      </a:lnTo>
                      <a:lnTo>
                        <a:pt x="13" y="43"/>
                      </a:lnTo>
                      <a:lnTo>
                        <a:pt x="0" y="0"/>
                      </a:lnTo>
                      <a:close/>
                    </a:path>
                  </a:pathLst>
                </a:custGeom>
                <a:solidFill>
                  <a:srgbClr val="FFFFFF"/>
                </a:solidFill>
                <a:ln w="1905">
                  <a:noFill/>
                  <a:round/>
                  <a:headEnd/>
                  <a:tailEnd/>
                </a:ln>
              </p:spPr>
              <p:txBody>
                <a:bodyPr/>
                <a:lstStyle/>
                <a:p>
                  <a:endParaRPr lang="en-US"/>
                </a:p>
              </p:txBody>
            </p:sp>
            <p:sp>
              <p:nvSpPr>
                <p:cNvPr id="5192" name="Rectangle 71"/>
                <p:cNvSpPr>
                  <a:spLocks noChangeArrowheads="1"/>
                </p:cNvSpPr>
                <p:nvPr/>
              </p:nvSpPr>
              <p:spPr bwMode="auto">
                <a:xfrm>
                  <a:off x="4119" y="2832"/>
                  <a:ext cx="99" cy="82"/>
                </a:xfrm>
                <a:prstGeom prst="rect">
                  <a:avLst/>
                </a:prstGeom>
                <a:solidFill>
                  <a:srgbClr val="FFFFFF"/>
                </a:solidFill>
                <a:ln w="1905">
                  <a:noFill/>
                  <a:miter lim="800000"/>
                  <a:headEnd/>
                  <a:tailEnd/>
                </a:ln>
              </p:spPr>
              <p:txBody>
                <a:bodyPr/>
                <a:lstStyle/>
                <a:p>
                  <a:endParaRPr lang="en-US"/>
                </a:p>
              </p:txBody>
            </p:sp>
            <p:sp>
              <p:nvSpPr>
                <p:cNvPr id="5193" name="Rectangle 72"/>
                <p:cNvSpPr>
                  <a:spLocks noChangeArrowheads="1"/>
                </p:cNvSpPr>
                <p:nvPr/>
              </p:nvSpPr>
              <p:spPr bwMode="auto">
                <a:xfrm>
                  <a:off x="4125" y="2839"/>
                  <a:ext cx="86" cy="70"/>
                </a:xfrm>
                <a:prstGeom prst="rect">
                  <a:avLst/>
                </a:prstGeom>
                <a:solidFill>
                  <a:srgbClr val="114FFB"/>
                </a:solidFill>
                <a:ln w="1905">
                  <a:noFill/>
                  <a:miter lim="800000"/>
                  <a:headEnd/>
                  <a:tailEnd/>
                </a:ln>
              </p:spPr>
              <p:txBody>
                <a:bodyPr/>
                <a:lstStyle/>
                <a:p>
                  <a:endParaRPr lang="en-US"/>
                </a:p>
              </p:txBody>
            </p:sp>
            <p:sp>
              <p:nvSpPr>
                <p:cNvPr id="5194" name="Rectangle 73"/>
                <p:cNvSpPr>
                  <a:spLocks noChangeArrowheads="1"/>
                </p:cNvSpPr>
                <p:nvPr/>
              </p:nvSpPr>
              <p:spPr bwMode="auto">
                <a:xfrm>
                  <a:off x="4199" y="2839"/>
                  <a:ext cx="12" cy="70"/>
                </a:xfrm>
                <a:prstGeom prst="rect">
                  <a:avLst/>
                </a:prstGeom>
                <a:solidFill>
                  <a:srgbClr val="FFFFFF"/>
                </a:solidFill>
                <a:ln w="1905">
                  <a:noFill/>
                  <a:miter lim="800000"/>
                  <a:headEnd/>
                  <a:tailEnd/>
                </a:ln>
              </p:spPr>
              <p:txBody>
                <a:bodyPr/>
                <a:lstStyle/>
                <a:p>
                  <a:endParaRPr lang="en-US"/>
                </a:p>
              </p:txBody>
            </p:sp>
            <p:sp>
              <p:nvSpPr>
                <p:cNvPr id="5195" name="Rectangle 74"/>
                <p:cNvSpPr>
                  <a:spLocks noChangeArrowheads="1"/>
                </p:cNvSpPr>
                <p:nvPr/>
              </p:nvSpPr>
              <p:spPr bwMode="auto">
                <a:xfrm>
                  <a:off x="4202" y="2843"/>
                  <a:ext cx="5" cy="5"/>
                </a:xfrm>
                <a:prstGeom prst="rect">
                  <a:avLst/>
                </a:prstGeom>
                <a:solidFill>
                  <a:srgbClr val="FFFFFF"/>
                </a:solidFill>
                <a:ln w="1905">
                  <a:noFill/>
                  <a:miter lim="800000"/>
                  <a:headEnd/>
                  <a:tailEnd/>
                </a:ln>
              </p:spPr>
              <p:txBody>
                <a:bodyPr/>
                <a:lstStyle/>
                <a:p>
                  <a:endParaRPr lang="en-US"/>
                </a:p>
              </p:txBody>
            </p:sp>
            <p:sp>
              <p:nvSpPr>
                <p:cNvPr id="5196" name="Oval 75"/>
                <p:cNvSpPr>
                  <a:spLocks noChangeArrowheads="1"/>
                </p:cNvSpPr>
                <p:nvPr/>
              </p:nvSpPr>
              <p:spPr bwMode="auto">
                <a:xfrm>
                  <a:off x="4201" y="2873"/>
                  <a:ext cx="7" cy="5"/>
                </a:xfrm>
                <a:prstGeom prst="ellipse">
                  <a:avLst/>
                </a:prstGeom>
                <a:solidFill>
                  <a:srgbClr val="FFFFFF"/>
                </a:solidFill>
                <a:ln w="9525">
                  <a:noFill/>
                  <a:round/>
                  <a:headEnd/>
                  <a:tailEnd/>
                </a:ln>
              </p:spPr>
              <p:txBody>
                <a:bodyPr/>
                <a:lstStyle/>
                <a:p>
                  <a:endParaRPr lang="en-US"/>
                </a:p>
              </p:txBody>
            </p:sp>
            <p:sp>
              <p:nvSpPr>
                <p:cNvPr id="5197" name="Freeform 76"/>
                <p:cNvSpPr>
                  <a:spLocks/>
                </p:cNvSpPr>
                <p:nvPr/>
              </p:nvSpPr>
              <p:spPr bwMode="auto">
                <a:xfrm>
                  <a:off x="4201" y="2873"/>
                  <a:ext cx="7" cy="5"/>
                </a:xfrm>
                <a:custGeom>
                  <a:avLst/>
                  <a:gdLst>
                    <a:gd name="T0" fmla="*/ 10 w 16"/>
                    <a:gd name="T1" fmla="*/ 3 h 13"/>
                    <a:gd name="T2" fmla="*/ 10 w 16"/>
                    <a:gd name="T3" fmla="*/ 3 h 13"/>
                    <a:gd name="T4" fmla="*/ 10 w 16"/>
                    <a:gd name="T5" fmla="*/ 7 h 13"/>
                    <a:gd name="T6" fmla="*/ 13 w 16"/>
                    <a:gd name="T7" fmla="*/ 7 h 13"/>
                    <a:gd name="T8" fmla="*/ 13 w 16"/>
                    <a:gd name="T9" fmla="*/ 7 h 13"/>
                    <a:gd name="T10" fmla="*/ 13 w 16"/>
                    <a:gd name="T11" fmla="*/ 7 h 13"/>
                    <a:gd name="T12" fmla="*/ 13 w 16"/>
                    <a:gd name="T13" fmla="*/ 10 h 13"/>
                    <a:gd name="T14" fmla="*/ 10 w 16"/>
                    <a:gd name="T15" fmla="*/ 10 h 13"/>
                    <a:gd name="T16" fmla="*/ 10 w 16"/>
                    <a:gd name="T17" fmla="*/ 10 h 13"/>
                    <a:gd name="T18" fmla="*/ 10 w 16"/>
                    <a:gd name="T19" fmla="*/ 10 h 13"/>
                    <a:gd name="T20" fmla="*/ 10 w 16"/>
                    <a:gd name="T21" fmla="*/ 10 h 13"/>
                    <a:gd name="T22" fmla="*/ 7 w 16"/>
                    <a:gd name="T23" fmla="*/ 10 h 13"/>
                    <a:gd name="T24" fmla="*/ 7 w 16"/>
                    <a:gd name="T25" fmla="*/ 10 h 13"/>
                    <a:gd name="T26" fmla="*/ 7 w 16"/>
                    <a:gd name="T27" fmla="*/ 10 h 13"/>
                    <a:gd name="T28" fmla="*/ 3 w 16"/>
                    <a:gd name="T29" fmla="*/ 10 h 13"/>
                    <a:gd name="T30" fmla="*/ 3 w 16"/>
                    <a:gd name="T31" fmla="*/ 7 h 13"/>
                    <a:gd name="T32" fmla="*/ 3 w 16"/>
                    <a:gd name="T33" fmla="*/ 7 h 13"/>
                    <a:gd name="T34" fmla="*/ 3 w 16"/>
                    <a:gd name="T35" fmla="*/ 7 h 13"/>
                    <a:gd name="T36" fmla="*/ 7 w 16"/>
                    <a:gd name="T37" fmla="*/ 7 h 13"/>
                    <a:gd name="T38" fmla="*/ 7 w 16"/>
                    <a:gd name="T39" fmla="*/ 3 h 13"/>
                    <a:gd name="T40" fmla="*/ 7 w 16"/>
                    <a:gd name="T41" fmla="*/ 3 h 13"/>
                    <a:gd name="T42" fmla="*/ 10 w 16"/>
                    <a:gd name="T43" fmla="*/ 0 h 13"/>
                    <a:gd name="T44" fmla="*/ 10 w 16"/>
                    <a:gd name="T45" fmla="*/ 0 h 13"/>
                    <a:gd name="T46" fmla="*/ 13 w 16"/>
                    <a:gd name="T47" fmla="*/ 0 h 13"/>
                    <a:gd name="T48" fmla="*/ 13 w 16"/>
                    <a:gd name="T49" fmla="*/ 3 h 13"/>
                    <a:gd name="T50" fmla="*/ 16 w 16"/>
                    <a:gd name="T51" fmla="*/ 3 h 13"/>
                    <a:gd name="T52" fmla="*/ 16 w 16"/>
                    <a:gd name="T53" fmla="*/ 7 h 13"/>
                    <a:gd name="T54" fmla="*/ 16 w 16"/>
                    <a:gd name="T55" fmla="*/ 7 h 13"/>
                    <a:gd name="T56" fmla="*/ 16 w 16"/>
                    <a:gd name="T57" fmla="*/ 10 h 13"/>
                    <a:gd name="T58" fmla="*/ 13 w 16"/>
                    <a:gd name="T59" fmla="*/ 10 h 13"/>
                    <a:gd name="T60" fmla="*/ 13 w 16"/>
                    <a:gd name="T61" fmla="*/ 13 h 13"/>
                    <a:gd name="T62" fmla="*/ 10 w 16"/>
                    <a:gd name="T63" fmla="*/ 13 h 13"/>
                    <a:gd name="T64" fmla="*/ 7 w 16"/>
                    <a:gd name="T65" fmla="*/ 13 h 13"/>
                    <a:gd name="T66" fmla="*/ 7 w 16"/>
                    <a:gd name="T67" fmla="*/ 13 h 13"/>
                    <a:gd name="T68" fmla="*/ 3 w 16"/>
                    <a:gd name="T69" fmla="*/ 13 h 13"/>
                    <a:gd name="T70" fmla="*/ 0 w 16"/>
                    <a:gd name="T71" fmla="*/ 10 h 13"/>
                    <a:gd name="T72" fmla="*/ 0 w 16"/>
                    <a:gd name="T73" fmla="*/ 10 h 13"/>
                    <a:gd name="T74" fmla="*/ 0 w 16"/>
                    <a:gd name="T75" fmla="*/ 7 h 13"/>
                    <a:gd name="T76" fmla="*/ 0 w 16"/>
                    <a:gd name="T77" fmla="*/ 3 h 13"/>
                    <a:gd name="T78" fmla="*/ 0 w 16"/>
                    <a:gd name="T79" fmla="*/ 3 h 13"/>
                    <a:gd name="T80" fmla="*/ 3 w 16"/>
                    <a:gd name="T81" fmla="*/ 0 h 13"/>
                    <a:gd name="T82" fmla="*/ 7 w 16"/>
                    <a:gd name="T83" fmla="*/ 0 h 13"/>
                    <a:gd name="T84" fmla="*/ 7 w 16"/>
                    <a:gd name="T85" fmla="*/ 0 h 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
                    <a:gd name="T130" fmla="*/ 0 h 13"/>
                    <a:gd name="T131" fmla="*/ 16 w 16"/>
                    <a:gd name="T132" fmla="*/ 13 h 1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 h="13">
                      <a:moveTo>
                        <a:pt x="10" y="3"/>
                      </a:moveTo>
                      <a:lnTo>
                        <a:pt x="10" y="3"/>
                      </a:lnTo>
                      <a:lnTo>
                        <a:pt x="10" y="7"/>
                      </a:lnTo>
                      <a:lnTo>
                        <a:pt x="13" y="7"/>
                      </a:lnTo>
                      <a:lnTo>
                        <a:pt x="13" y="10"/>
                      </a:lnTo>
                      <a:lnTo>
                        <a:pt x="10" y="10"/>
                      </a:lnTo>
                      <a:lnTo>
                        <a:pt x="7" y="10"/>
                      </a:lnTo>
                      <a:lnTo>
                        <a:pt x="3" y="10"/>
                      </a:lnTo>
                      <a:lnTo>
                        <a:pt x="3" y="7"/>
                      </a:lnTo>
                      <a:lnTo>
                        <a:pt x="7" y="7"/>
                      </a:lnTo>
                      <a:lnTo>
                        <a:pt x="7" y="3"/>
                      </a:lnTo>
                      <a:lnTo>
                        <a:pt x="10" y="3"/>
                      </a:lnTo>
                      <a:lnTo>
                        <a:pt x="10" y="0"/>
                      </a:lnTo>
                      <a:lnTo>
                        <a:pt x="13" y="0"/>
                      </a:lnTo>
                      <a:lnTo>
                        <a:pt x="13" y="3"/>
                      </a:lnTo>
                      <a:lnTo>
                        <a:pt x="16" y="3"/>
                      </a:lnTo>
                      <a:lnTo>
                        <a:pt x="16" y="7"/>
                      </a:lnTo>
                      <a:lnTo>
                        <a:pt x="16" y="10"/>
                      </a:lnTo>
                      <a:lnTo>
                        <a:pt x="13" y="10"/>
                      </a:lnTo>
                      <a:lnTo>
                        <a:pt x="13" y="13"/>
                      </a:lnTo>
                      <a:lnTo>
                        <a:pt x="10" y="13"/>
                      </a:lnTo>
                      <a:lnTo>
                        <a:pt x="7" y="13"/>
                      </a:lnTo>
                      <a:lnTo>
                        <a:pt x="3" y="13"/>
                      </a:lnTo>
                      <a:lnTo>
                        <a:pt x="3" y="10"/>
                      </a:lnTo>
                      <a:lnTo>
                        <a:pt x="0" y="10"/>
                      </a:lnTo>
                      <a:lnTo>
                        <a:pt x="0" y="7"/>
                      </a:lnTo>
                      <a:lnTo>
                        <a:pt x="0" y="3"/>
                      </a:lnTo>
                      <a:lnTo>
                        <a:pt x="3" y="3"/>
                      </a:lnTo>
                      <a:lnTo>
                        <a:pt x="3" y="0"/>
                      </a:lnTo>
                      <a:lnTo>
                        <a:pt x="7" y="0"/>
                      </a:lnTo>
                      <a:lnTo>
                        <a:pt x="10" y="3"/>
                      </a:lnTo>
                      <a:close/>
                    </a:path>
                  </a:pathLst>
                </a:custGeom>
                <a:solidFill>
                  <a:srgbClr val="000000"/>
                </a:solidFill>
                <a:ln w="9525">
                  <a:noFill/>
                  <a:round/>
                  <a:headEnd/>
                  <a:tailEnd/>
                </a:ln>
              </p:spPr>
              <p:txBody>
                <a:bodyPr/>
                <a:lstStyle/>
                <a:p>
                  <a:endParaRPr lang="en-US"/>
                </a:p>
              </p:txBody>
            </p:sp>
            <p:sp>
              <p:nvSpPr>
                <p:cNvPr id="5198" name="Oval 77"/>
                <p:cNvSpPr>
                  <a:spLocks noChangeArrowheads="1"/>
                </p:cNvSpPr>
                <p:nvPr/>
              </p:nvSpPr>
              <p:spPr bwMode="auto">
                <a:xfrm>
                  <a:off x="4201" y="2885"/>
                  <a:ext cx="7" cy="6"/>
                </a:xfrm>
                <a:prstGeom prst="ellipse">
                  <a:avLst/>
                </a:prstGeom>
                <a:solidFill>
                  <a:srgbClr val="FFFFFF"/>
                </a:solidFill>
                <a:ln w="9525">
                  <a:noFill/>
                  <a:round/>
                  <a:headEnd/>
                  <a:tailEnd/>
                </a:ln>
              </p:spPr>
              <p:txBody>
                <a:bodyPr/>
                <a:lstStyle/>
                <a:p>
                  <a:endParaRPr lang="en-US"/>
                </a:p>
              </p:txBody>
            </p:sp>
            <p:sp>
              <p:nvSpPr>
                <p:cNvPr id="5199" name="Freeform 78"/>
                <p:cNvSpPr>
                  <a:spLocks/>
                </p:cNvSpPr>
                <p:nvPr/>
              </p:nvSpPr>
              <p:spPr bwMode="auto">
                <a:xfrm>
                  <a:off x="4201" y="2885"/>
                  <a:ext cx="7" cy="6"/>
                </a:xfrm>
                <a:custGeom>
                  <a:avLst/>
                  <a:gdLst>
                    <a:gd name="T0" fmla="*/ 10 w 16"/>
                    <a:gd name="T1" fmla="*/ 3 h 16"/>
                    <a:gd name="T2" fmla="*/ 10 w 16"/>
                    <a:gd name="T3" fmla="*/ 3 h 16"/>
                    <a:gd name="T4" fmla="*/ 10 w 16"/>
                    <a:gd name="T5" fmla="*/ 6 h 16"/>
                    <a:gd name="T6" fmla="*/ 13 w 16"/>
                    <a:gd name="T7" fmla="*/ 6 h 16"/>
                    <a:gd name="T8" fmla="*/ 13 w 16"/>
                    <a:gd name="T9" fmla="*/ 6 h 16"/>
                    <a:gd name="T10" fmla="*/ 13 w 16"/>
                    <a:gd name="T11" fmla="*/ 10 h 16"/>
                    <a:gd name="T12" fmla="*/ 13 w 16"/>
                    <a:gd name="T13" fmla="*/ 10 h 16"/>
                    <a:gd name="T14" fmla="*/ 10 w 16"/>
                    <a:gd name="T15" fmla="*/ 10 h 16"/>
                    <a:gd name="T16" fmla="*/ 10 w 16"/>
                    <a:gd name="T17" fmla="*/ 13 h 16"/>
                    <a:gd name="T18" fmla="*/ 10 w 16"/>
                    <a:gd name="T19" fmla="*/ 13 h 16"/>
                    <a:gd name="T20" fmla="*/ 10 w 16"/>
                    <a:gd name="T21" fmla="*/ 13 h 16"/>
                    <a:gd name="T22" fmla="*/ 7 w 16"/>
                    <a:gd name="T23" fmla="*/ 13 h 16"/>
                    <a:gd name="T24" fmla="*/ 7 w 16"/>
                    <a:gd name="T25" fmla="*/ 13 h 16"/>
                    <a:gd name="T26" fmla="*/ 7 w 16"/>
                    <a:gd name="T27" fmla="*/ 10 h 16"/>
                    <a:gd name="T28" fmla="*/ 3 w 16"/>
                    <a:gd name="T29" fmla="*/ 10 h 16"/>
                    <a:gd name="T30" fmla="*/ 3 w 16"/>
                    <a:gd name="T31" fmla="*/ 10 h 16"/>
                    <a:gd name="T32" fmla="*/ 3 w 16"/>
                    <a:gd name="T33" fmla="*/ 6 h 16"/>
                    <a:gd name="T34" fmla="*/ 3 w 16"/>
                    <a:gd name="T35" fmla="*/ 6 h 16"/>
                    <a:gd name="T36" fmla="*/ 7 w 16"/>
                    <a:gd name="T37" fmla="*/ 6 h 16"/>
                    <a:gd name="T38" fmla="*/ 7 w 16"/>
                    <a:gd name="T39" fmla="*/ 3 h 16"/>
                    <a:gd name="T40" fmla="*/ 7 w 16"/>
                    <a:gd name="T41" fmla="*/ 3 h 16"/>
                    <a:gd name="T42" fmla="*/ 10 w 16"/>
                    <a:gd name="T43" fmla="*/ 0 h 16"/>
                    <a:gd name="T44" fmla="*/ 10 w 16"/>
                    <a:gd name="T45" fmla="*/ 0 h 16"/>
                    <a:gd name="T46" fmla="*/ 13 w 16"/>
                    <a:gd name="T47" fmla="*/ 0 h 16"/>
                    <a:gd name="T48" fmla="*/ 13 w 16"/>
                    <a:gd name="T49" fmla="*/ 3 h 16"/>
                    <a:gd name="T50" fmla="*/ 16 w 16"/>
                    <a:gd name="T51" fmla="*/ 6 h 16"/>
                    <a:gd name="T52" fmla="*/ 16 w 16"/>
                    <a:gd name="T53" fmla="*/ 6 h 16"/>
                    <a:gd name="T54" fmla="*/ 16 w 16"/>
                    <a:gd name="T55" fmla="*/ 10 h 16"/>
                    <a:gd name="T56" fmla="*/ 16 w 16"/>
                    <a:gd name="T57" fmla="*/ 13 h 16"/>
                    <a:gd name="T58" fmla="*/ 13 w 16"/>
                    <a:gd name="T59" fmla="*/ 13 h 16"/>
                    <a:gd name="T60" fmla="*/ 13 w 16"/>
                    <a:gd name="T61" fmla="*/ 16 h 16"/>
                    <a:gd name="T62" fmla="*/ 10 w 16"/>
                    <a:gd name="T63" fmla="*/ 16 h 16"/>
                    <a:gd name="T64" fmla="*/ 7 w 16"/>
                    <a:gd name="T65" fmla="*/ 16 h 16"/>
                    <a:gd name="T66" fmla="*/ 7 w 16"/>
                    <a:gd name="T67" fmla="*/ 16 h 16"/>
                    <a:gd name="T68" fmla="*/ 3 w 16"/>
                    <a:gd name="T69" fmla="*/ 13 h 16"/>
                    <a:gd name="T70" fmla="*/ 0 w 16"/>
                    <a:gd name="T71" fmla="*/ 13 h 16"/>
                    <a:gd name="T72" fmla="*/ 0 w 16"/>
                    <a:gd name="T73" fmla="*/ 10 h 16"/>
                    <a:gd name="T74" fmla="*/ 0 w 16"/>
                    <a:gd name="T75" fmla="*/ 10 h 16"/>
                    <a:gd name="T76" fmla="*/ 0 w 16"/>
                    <a:gd name="T77" fmla="*/ 6 h 16"/>
                    <a:gd name="T78" fmla="*/ 0 w 16"/>
                    <a:gd name="T79" fmla="*/ 3 h 16"/>
                    <a:gd name="T80" fmla="*/ 3 w 16"/>
                    <a:gd name="T81" fmla="*/ 3 h 16"/>
                    <a:gd name="T82" fmla="*/ 7 w 16"/>
                    <a:gd name="T83" fmla="*/ 0 h 16"/>
                    <a:gd name="T84" fmla="*/ 7 w 16"/>
                    <a:gd name="T85" fmla="*/ 0 h 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
                    <a:gd name="T130" fmla="*/ 0 h 16"/>
                    <a:gd name="T131" fmla="*/ 16 w 16"/>
                    <a:gd name="T132" fmla="*/ 16 h 1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 h="16">
                      <a:moveTo>
                        <a:pt x="10" y="3"/>
                      </a:moveTo>
                      <a:lnTo>
                        <a:pt x="10" y="3"/>
                      </a:lnTo>
                      <a:lnTo>
                        <a:pt x="10" y="6"/>
                      </a:lnTo>
                      <a:lnTo>
                        <a:pt x="13" y="6"/>
                      </a:lnTo>
                      <a:lnTo>
                        <a:pt x="13" y="10"/>
                      </a:lnTo>
                      <a:lnTo>
                        <a:pt x="10" y="10"/>
                      </a:lnTo>
                      <a:lnTo>
                        <a:pt x="10" y="13"/>
                      </a:lnTo>
                      <a:lnTo>
                        <a:pt x="7" y="13"/>
                      </a:lnTo>
                      <a:lnTo>
                        <a:pt x="7" y="10"/>
                      </a:lnTo>
                      <a:lnTo>
                        <a:pt x="3" y="10"/>
                      </a:lnTo>
                      <a:lnTo>
                        <a:pt x="3" y="6"/>
                      </a:lnTo>
                      <a:lnTo>
                        <a:pt x="7" y="6"/>
                      </a:lnTo>
                      <a:lnTo>
                        <a:pt x="7" y="3"/>
                      </a:lnTo>
                      <a:lnTo>
                        <a:pt x="10" y="3"/>
                      </a:lnTo>
                      <a:lnTo>
                        <a:pt x="10" y="0"/>
                      </a:lnTo>
                      <a:lnTo>
                        <a:pt x="13" y="0"/>
                      </a:lnTo>
                      <a:lnTo>
                        <a:pt x="13" y="3"/>
                      </a:lnTo>
                      <a:lnTo>
                        <a:pt x="16" y="3"/>
                      </a:lnTo>
                      <a:lnTo>
                        <a:pt x="16" y="6"/>
                      </a:lnTo>
                      <a:lnTo>
                        <a:pt x="16" y="10"/>
                      </a:lnTo>
                      <a:lnTo>
                        <a:pt x="16" y="13"/>
                      </a:lnTo>
                      <a:lnTo>
                        <a:pt x="13" y="13"/>
                      </a:lnTo>
                      <a:lnTo>
                        <a:pt x="13" y="16"/>
                      </a:lnTo>
                      <a:lnTo>
                        <a:pt x="10" y="16"/>
                      </a:lnTo>
                      <a:lnTo>
                        <a:pt x="7" y="16"/>
                      </a:lnTo>
                      <a:lnTo>
                        <a:pt x="3" y="16"/>
                      </a:lnTo>
                      <a:lnTo>
                        <a:pt x="3" y="13"/>
                      </a:lnTo>
                      <a:lnTo>
                        <a:pt x="0" y="13"/>
                      </a:lnTo>
                      <a:lnTo>
                        <a:pt x="0" y="10"/>
                      </a:lnTo>
                      <a:lnTo>
                        <a:pt x="0" y="6"/>
                      </a:lnTo>
                      <a:lnTo>
                        <a:pt x="0" y="3"/>
                      </a:lnTo>
                      <a:lnTo>
                        <a:pt x="3" y="3"/>
                      </a:lnTo>
                      <a:lnTo>
                        <a:pt x="3" y="0"/>
                      </a:lnTo>
                      <a:lnTo>
                        <a:pt x="7" y="0"/>
                      </a:lnTo>
                      <a:lnTo>
                        <a:pt x="10" y="3"/>
                      </a:lnTo>
                      <a:close/>
                    </a:path>
                  </a:pathLst>
                </a:custGeom>
                <a:solidFill>
                  <a:srgbClr val="000000"/>
                </a:solidFill>
                <a:ln w="9525">
                  <a:noFill/>
                  <a:round/>
                  <a:headEnd/>
                  <a:tailEnd/>
                </a:ln>
              </p:spPr>
              <p:txBody>
                <a:bodyPr/>
                <a:lstStyle/>
                <a:p>
                  <a:endParaRPr lang="en-US"/>
                </a:p>
              </p:txBody>
            </p:sp>
            <p:sp>
              <p:nvSpPr>
                <p:cNvPr id="5200" name="Oval 79"/>
                <p:cNvSpPr>
                  <a:spLocks noChangeArrowheads="1"/>
                </p:cNvSpPr>
                <p:nvPr/>
              </p:nvSpPr>
              <p:spPr bwMode="auto">
                <a:xfrm>
                  <a:off x="4201" y="2896"/>
                  <a:ext cx="7" cy="7"/>
                </a:xfrm>
                <a:prstGeom prst="ellipse">
                  <a:avLst/>
                </a:prstGeom>
                <a:solidFill>
                  <a:srgbClr val="FFFFFF"/>
                </a:solidFill>
                <a:ln w="9525">
                  <a:noFill/>
                  <a:round/>
                  <a:headEnd/>
                  <a:tailEnd/>
                </a:ln>
              </p:spPr>
              <p:txBody>
                <a:bodyPr/>
                <a:lstStyle/>
                <a:p>
                  <a:endParaRPr lang="en-US"/>
                </a:p>
              </p:txBody>
            </p:sp>
            <p:sp>
              <p:nvSpPr>
                <p:cNvPr id="5201" name="Freeform 80"/>
                <p:cNvSpPr>
                  <a:spLocks/>
                </p:cNvSpPr>
                <p:nvPr/>
              </p:nvSpPr>
              <p:spPr bwMode="auto">
                <a:xfrm>
                  <a:off x="4201" y="2896"/>
                  <a:ext cx="7" cy="7"/>
                </a:xfrm>
                <a:custGeom>
                  <a:avLst/>
                  <a:gdLst>
                    <a:gd name="T0" fmla="*/ 10 w 16"/>
                    <a:gd name="T1" fmla="*/ 4 h 17"/>
                    <a:gd name="T2" fmla="*/ 10 w 16"/>
                    <a:gd name="T3" fmla="*/ 4 h 17"/>
                    <a:gd name="T4" fmla="*/ 10 w 16"/>
                    <a:gd name="T5" fmla="*/ 7 h 17"/>
                    <a:gd name="T6" fmla="*/ 13 w 16"/>
                    <a:gd name="T7" fmla="*/ 7 h 17"/>
                    <a:gd name="T8" fmla="*/ 13 w 16"/>
                    <a:gd name="T9" fmla="*/ 7 h 17"/>
                    <a:gd name="T10" fmla="*/ 13 w 16"/>
                    <a:gd name="T11" fmla="*/ 10 h 17"/>
                    <a:gd name="T12" fmla="*/ 13 w 16"/>
                    <a:gd name="T13" fmla="*/ 10 h 17"/>
                    <a:gd name="T14" fmla="*/ 10 w 16"/>
                    <a:gd name="T15" fmla="*/ 10 h 17"/>
                    <a:gd name="T16" fmla="*/ 10 w 16"/>
                    <a:gd name="T17" fmla="*/ 14 h 17"/>
                    <a:gd name="T18" fmla="*/ 10 w 16"/>
                    <a:gd name="T19" fmla="*/ 14 h 17"/>
                    <a:gd name="T20" fmla="*/ 10 w 16"/>
                    <a:gd name="T21" fmla="*/ 14 h 17"/>
                    <a:gd name="T22" fmla="*/ 7 w 16"/>
                    <a:gd name="T23" fmla="*/ 14 h 17"/>
                    <a:gd name="T24" fmla="*/ 7 w 16"/>
                    <a:gd name="T25" fmla="*/ 14 h 17"/>
                    <a:gd name="T26" fmla="*/ 7 w 16"/>
                    <a:gd name="T27" fmla="*/ 10 h 17"/>
                    <a:gd name="T28" fmla="*/ 3 w 16"/>
                    <a:gd name="T29" fmla="*/ 10 h 17"/>
                    <a:gd name="T30" fmla="*/ 3 w 16"/>
                    <a:gd name="T31" fmla="*/ 10 h 17"/>
                    <a:gd name="T32" fmla="*/ 3 w 16"/>
                    <a:gd name="T33" fmla="*/ 7 h 17"/>
                    <a:gd name="T34" fmla="*/ 3 w 16"/>
                    <a:gd name="T35" fmla="*/ 7 h 17"/>
                    <a:gd name="T36" fmla="*/ 7 w 16"/>
                    <a:gd name="T37" fmla="*/ 7 h 17"/>
                    <a:gd name="T38" fmla="*/ 7 w 16"/>
                    <a:gd name="T39" fmla="*/ 4 h 17"/>
                    <a:gd name="T40" fmla="*/ 7 w 16"/>
                    <a:gd name="T41" fmla="*/ 4 h 17"/>
                    <a:gd name="T42" fmla="*/ 10 w 16"/>
                    <a:gd name="T43" fmla="*/ 0 h 17"/>
                    <a:gd name="T44" fmla="*/ 10 w 16"/>
                    <a:gd name="T45" fmla="*/ 0 h 17"/>
                    <a:gd name="T46" fmla="*/ 13 w 16"/>
                    <a:gd name="T47" fmla="*/ 0 h 17"/>
                    <a:gd name="T48" fmla="*/ 13 w 16"/>
                    <a:gd name="T49" fmla="*/ 4 h 17"/>
                    <a:gd name="T50" fmla="*/ 16 w 16"/>
                    <a:gd name="T51" fmla="*/ 7 h 17"/>
                    <a:gd name="T52" fmla="*/ 16 w 16"/>
                    <a:gd name="T53" fmla="*/ 7 h 17"/>
                    <a:gd name="T54" fmla="*/ 16 w 16"/>
                    <a:gd name="T55" fmla="*/ 10 h 17"/>
                    <a:gd name="T56" fmla="*/ 16 w 16"/>
                    <a:gd name="T57" fmla="*/ 14 h 17"/>
                    <a:gd name="T58" fmla="*/ 13 w 16"/>
                    <a:gd name="T59" fmla="*/ 14 h 17"/>
                    <a:gd name="T60" fmla="*/ 13 w 16"/>
                    <a:gd name="T61" fmla="*/ 17 h 17"/>
                    <a:gd name="T62" fmla="*/ 10 w 16"/>
                    <a:gd name="T63" fmla="*/ 17 h 17"/>
                    <a:gd name="T64" fmla="*/ 7 w 16"/>
                    <a:gd name="T65" fmla="*/ 17 h 17"/>
                    <a:gd name="T66" fmla="*/ 7 w 16"/>
                    <a:gd name="T67" fmla="*/ 17 h 17"/>
                    <a:gd name="T68" fmla="*/ 3 w 16"/>
                    <a:gd name="T69" fmla="*/ 14 h 17"/>
                    <a:gd name="T70" fmla="*/ 0 w 16"/>
                    <a:gd name="T71" fmla="*/ 14 h 17"/>
                    <a:gd name="T72" fmla="*/ 0 w 16"/>
                    <a:gd name="T73" fmla="*/ 10 h 17"/>
                    <a:gd name="T74" fmla="*/ 0 w 16"/>
                    <a:gd name="T75" fmla="*/ 10 h 17"/>
                    <a:gd name="T76" fmla="*/ 0 w 16"/>
                    <a:gd name="T77" fmla="*/ 7 h 17"/>
                    <a:gd name="T78" fmla="*/ 0 w 16"/>
                    <a:gd name="T79" fmla="*/ 4 h 17"/>
                    <a:gd name="T80" fmla="*/ 3 w 16"/>
                    <a:gd name="T81" fmla="*/ 4 h 17"/>
                    <a:gd name="T82" fmla="*/ 7 w 16"/>
                    <a:gd name="T83" fmla="*/ 0 h 17"/>
                    <a:gd name="T84" fmla="*/ 7 w 16"/>
                    <a:gd name="T85" fmla="*/ 0 h 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
                    <a:gd name="T130" fmla="*/ 0 h 17"/>
                    <a:gd name="T131" fmla="*/ 16 w 16"/>
                    <a:gd name="T132" fmla="*/ 17 h 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 h="17">
                      <a:moveTo>
                        <a:pt x="10" y="4"/>
                      </a:moveTo>
                      <a:lnTo>
                        <a:pt x="10" y="4"/>
                      </a:lnTo>
                      <a:lnTo>
                        <a:pt x="10" y="7"/>
                      </a:lnTo>
                      <a:lnTo>
                        <a:pt x="13" y="7"/>
                      </a:lnTo>
                      <a:lnTo>
                        <a:pt x="13" y="10"/>
                      </a:lnTo>
                      <a:lnTo>
                        <a:pt x="10" y="10"/>
                      </a:lnTo>
                      <a:lnTo>
                        <a:pt x="10" y="14"/>
                      </a:lnTo>
                      <a:lnTo>
                        <a:pt x="7" y="14"/>
                      </a:lnTo>
                      <a:lnTo>
                        <a:pt x="7" y="10"/>
                      </a:lnTo>
                      <a:lnTo>
                        <a:pt x="3" y="10"/>
                      </a:lnTo>
                      <a:lnTo>
                        <a:pt x="3" y="7"/>
                      </a:lnTo>
                      <a:lnTo>
                        <a:pt x="7" y="7"/>
                      </a:lnTo>
                      <a:lnTo>
                        <a:pt x="7" y="4"/>
                      </a:lnTo>
                      <a:lnTo>
                        <a:pt x="10" y="4"/>
                      </a:lnTo>
                      <a:lnTo>
                        <a:pt x="10" y="0"/>
                      </a:lnTo>
                      <a:lnTo>
                        <a:pt x="13" y="0"/>
                      </a:lnTo>
                      <a:lnTo>
                        <a:pt x="13" y="4"/>
                      </a:lnTo>
                      <a:lnTo>
                        <a:pt x="16" y="4"/>
                      </a:lnTo>
                      <a:lnTo>
                        <a:pt x="16" y="7"/>
                      </a:lnTo>
                      <a:lnTo>
                        <a:pt x="16" y="10"/>
                      </a:lnTo>
                      <a:lnTo>
                        <a:pt x="16" y="14"/>
                      </a:lnTo>
                      <a:lnTo>
                        <a:pt x="13" y="14"/>
                      </a:lnTo>
                      <a:lnTo>
                        <a:pt x="13" y="17"/>
                      </a:lnTo>
                      <a:lnTo>
                        <a:pt x="10" y="17"/>
                      </a:lnTo>
                      <a:lnTo>
                        <a:pt x="7" y="17"/>
                      </a:lnTo>
                      <a:lnTo>
                        <a:pt x="3" y="17"/>
                      </a:lnTo>
                      <a:lnTo>
                        <a:pt x="3" y="14"/>
                      </a:lnTo>
                      <a:lnTo>
                        <a:pt x="0" y="14"/>
                      </a:lnTo>
                      <a:lnTo>
                        <a:pt x="0" y="10"/>
                      </a:lnTo>
                      <a:lnTo>
                        <a:pt x="0" y="7"/>
                      </a:lnTo>
                      <a:lnTo>
                        <a:pt x="0" y="4"/>
                      </a:lnTo>
                      <a:lnTo>
                        <a:pt x="3" y="4"/>
                      </a:lnTo>
                      <a:lnTo>
                        <a:pt x="3" y="0"/>
                      </a:lnTo>
                      <a:lnTo>
                        <a:pt x="7" y="0"/>
                      </a:lnTo>
                      <a:lnTo>
                        <a:pt x="10" y="4"/>
                      </a:lnTo>
                      <a:close/>
                    </a:path>
                  </a:pathLst>
                </a:custGeom>
                <a:solidFill>
                  <a:srgbClr val="000000"/>
                </a:solidFill>
                <a:ln w="9525">
                  <a:noFill/>
                  <a:round/>
                  <a:headEnd/>
                  <a:tailEnd/>
                </a:ln>
              </p:spPr>
              <p:txBody>
                <a:bodyPr/>
                <a:lstStyle/>
                <a:p>
                  <a:endParaRPr lang="en-US"/>
                </a:p>
              </p:txBody>
            </p:sp>
            <p:sp>
              <p:nvSpPr>
                <p:cNvPr id="5202" name="Rectangle 81"/>
                <p:cNvSpPr>
                  <a:spLocks noChangeArrowheads="1"/>
                </p:cNvSpPr>
                <p:nvPr/>
              </p:nvSpPr>
              <p:spPr bwMode="auto">
                <a:xfrm>
                  <a:off x="4341" y="2915"/>
                  <a:ext cx="136" cy="43"/>
                </a:xfrm>
                <a:prstGeom prst="rect">
                  <a:avLst/>
                </a:prstGeom>
                <a:solidFill>
                  <a:srgbClr val="FFFFFF"/>
                </a:solidFill>
                <a:ln w="1905">
                  <a:noFill/>
                  <a:miter lim="800000"/>
                  <a:headEnd/>
                  <a:tailEnd/>
                </a:ln>
              </p:spPr>
              <p:txBody>
                <a:bodyPr/>
                <a:lstStyle/>
                <a:p>
                  <a:endParaRPr lang="en-US"/>
                </a:p>
              </p:txBody>
            </p:sp>
            <p:sp>
              <p:nvSpPr>
                <p:cNvPr id="5203" name="Rectangle 82"/>
                <p:cNvSpPr>
                  <a:spLocks noChangeArrowheads="1"/>
                </p:cNvSpPr>
                <p:nvPr/>
              </p:nvSpPr>
              <p:spPr bwMode="auto">
                <a:xfrm>
                  <a:off x="4416" y="2923"/>
                  <a:ext cx="48" cy="19"/>
                </a:xfrm>
                <a:prstGeom prst="rect">
                  <a:avLst/>
                </a:prstGeom>
                <a:solidFill>
                  <a:srgbClr val="808080"/>
                </a:solidFill>
                <a:ln w="1905">
                  <a:noFill/>
                  <a:miter lim="800000"/>
                  <a:headEnd/>
                  <a:tailEnd/>
                </a:ln>
              </p:spPr>
              <p:txBody>
                <a:bodyPr/>
                <a:lstStyle/>
                <a:p>
                  <a:endParaRPr lang="en-US"/>
                </a:p>
              </p:txBody>
            </p:sp>
            <p:sp>
              <p:nvSpPr>
                <p:cNvPr id="5204" name="Freeform 83"/>
                <p:cNvSpPr>
                  <a:spLocks/>
                </p:cNvSpPr>
                <p:nvPr/>
              </p:nvSpPr>
              <p:spPr bwMode="auto">
                <a:xfrm>
                  <a:off x="4336" y="2939"/>
                  <a:ext cx="148" cy="26"/>
                </a:xfrm>
                <a:custGeom>
                  <a:avLst/>
                  <a:gdLst>
                    <a:gd name="T0" fmla="*/ 46 w 371"/>
                    <a:gd name="T1" fmla="*/ 0 h 66"/>
                    <a:gd name="T2" fmla="*/ 325 w 371"/>
                    <a:gd name="T3" fmla="*/ 0 h 66"/>
                    <a:gd name="T4" fmla="*/ 371 w 371"/>
                    <a:gd name="T5" fmla="*/ 59 h 66"/>
                    <a:gd name="T6" fmla="*/ 371 w 371"/>
                    <a:gd name="T7" fmla="*/ 62 h 66"/>
                    <a:gd name="T8" fmla="*/ 368 w 371"/>
                    <a:gd name="T9" fmla="*/ 66 h 66"/>
                    <a:gd name="T10" fmla="*/ 365 w 371"/>
                    <a:gd name="T11" fmla="*/ 66 h 66"/>
                    <a:gd name="T12" fmla="*/ 3 w 371"/>
                    <a:gd name="T13" fmla="*/ 66 h 66"/>
                    <a:gd name="T14" fmla="*/ 0 w 371"/>
                    <a:gd name="T15" fmla="*/ 66 h 66"/>
                    <a:gd name="T16" fmla="*/ 0 w 371"/>
                    <a:gd name="T17" fmla="*/ 62 h 66"/>
                    <a:gd name="T18" fmla="*/ 0 w 371"/>
                    <a:gd name="T19" fmla="*/ 59 h 66"/>
                    <a:gd name="T20" fmla="*/ 46 w 371"/>
                    <a:gd name="T21" fmla="*/ 0 h 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1"/>
                    <a:gd name="T34" fmla="*/ 0 h 66"/>
                    <a:gd name="T35" fmla="*/ 371 w 371"/>
                    <a:gd name="T36" fmla="*/ 66 h 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1" h="66">
                      <a:moveTo>
                        <a:pt x="46" y="0"/>
                      </a:moveTo>
                      <a:lnTo>
                        <a:pt x="325" y="0"/>
                      </a:lnTo>
                      <a:lnTo>
                        <a:pt x="371" y="59"/>
                      </a:lnTo>
                      <a:lnTo>
                        <a:pt x="371" y="62"/>
                      </a:lnTo>
                      <a:lnTo>
                        <a:pt x="368" y="66"/>
                      </a:lnTo>
                      <a:lnTo>
                        <a:pt x="365" y="66"/>
                      </a:lnTo>
                      <a:lnTo>
                        <a:pt x="3" y="66"/>
                      </a:lnTo>
                      <a:lnTo>
                        <a:pt x="0" y="66"/>
                      </a:lnTo>
                      <a:lnTo>
                        <a:pt x="0" y="62"/>
                      </a:lnTo>
                      <a:lnTo>
                        <a:pt x="0" y="59"/>
                      </a:lnTo>
                      <a:lnTo>
                        <a:pt x="46" y="0"/>
                      </a:lnTo>
                      <a:close/>
                    </a:path>
                  </a:pathLst>
                </a:custGeom>
                <a:solidFill>
                  <a:srgbClr val="FFFFFF"/>
                </a:solidFill>
                <a:ln w="1905">
                  <a:noFill/>
                  <a:round/>
                  <a:headEnd/>
                  <a:tailEnd/>
                </a:ln>
              </p:spPr>
              <p:txBody>
                <a:bodyPr/>
                <a:lstStyle/>
                <a:p>
                  <a:endParaRPr lang="en-US"/>
                </a:p>
              </p:txBody>
            </p:sp>
            <p:sp>
              <p:nvSpPr>
                <p:cNvPr id="5205" name="Freeform 84"/>
                <p:cNvSpPr>
                  <a:spLocks/>
                </p:cNvSpPr>
                <p:nvPr/>
              </p:nvSpPr>
              <p:spPr bwMode="auto">
                <a:xfrm>
                  <a:off x="4343" y="2944"/>
                  <a:ext cx="99" cy="17"/>
                </a:xfrm>
                <a:custGeom>
                  <a:avLst/>
                  <a:gdLst>
                    <a:gd name="T0" fmla="*/ 33 w 247"/>
                    <a:gd name="T1" fmla="*/ 0 h 43"/>
                    <a:gd name="T2" fmla="*/ 237 w 247"/>
                    <a:gd name="T3" fmla="*/ 0 h 43"/>
                    <a:gd name="T4" fmla="*/ 247 w 247"/>
                    <a:gd name="T5" fmla="*/ 43 h 43"/>
                    <a:gd name="T6" fmla="*/ 0 w 247"/>
                    <a:gd name="T7" fmla="*/ 43 h 43"/>
                    <a:gd name="T8" fmla="*/ 33 w 247"/>
                    <a:gd name="T9" fmla="*/ 0 h 43"/>
                    <a:gd name="T10" fmla="*/ 0 60000 65536"/>
                    <a:gd name="T11" fmla="*/ 0 60000 65536"/>
                    <a:gd name="T12" fmla="*/ 0 60000 65536"/>
                    <a:gd name="T13" fmla="*/ 0 60000 65536"/>
                    <a:gd name="T14" fmla="*/ 0 60000 65536"/>
                    <a:gd name="T15" fmla="*/ 0 w 247"/>
                    <a:gd name="T16" fmla="*/ 0 h 43"/>
                    <a:gd name="T17" fmla="*/ 247 w 247"/>
                    <a:gd name="T18" fmla="*/ 43 h 43"/>
                  </a:gdLst>
                  <a:ahLst/>
                  <a:cxnLst>
                    <a:cxn ang="T10">
                      <a:pos x="T0" y="T1"/>
                    </a:cxn>
                    <a:cxn ang="T11">
                      <a:pos x="T2" y="T3"/>
                    </a:cxn>
                    <a:cxn ang="T12">
                      <a:pos x="T4" y="T5"/>
                    </a:cxn>
                    <a:cxn ang="T13">
                      <a:pos x="T6" y="T7"/>
                    </a:cxn>
                    <a:cxn ang="T14">
                      <a:pos x="T8" y="T9"/>
                    </a:cxn>
                  </a:cxnLst>
                  <a:rect l="T15" t="T16" r="T17" b="T18"/>
                  <a:pathLst>
                    <a:path w="247" h="43">
                      <a:moveTo>
                        <a:pt x="33" y="0"/>
                      </a:moveTo>
                      <a:lnTo>
                        <a:pt x="237" y="0"/>
                      </a:lnTo>
                      <a:lnTo>
                        <a:pt x="247" y="43"/>
                      </a:lnTo>
                      <a:lnTo>
                        <a:pt x="0" y="43"/>
                      </a:lnTo>
                      <a:lnTo>
                        <a:pt x="33" y="0"/>
                      </a:lnTo>
                      <a:close/>
                    </a:path>
                  </a:pathLst>
                </a:custGeom>
                <a:solidFill>
                  <a:srgbClr val="FFFFFF"/>
                </a:solidFill>
                <a:ln w="1905">
                  <a:noFill/>
                  <a:round/>
                  <a:headEnd/>
                  <a:tailEnd/>
                </a:ln>
              </p:spPr>
              <p:txBody>
                <a:bodyPr/>
                <a:lstStyle/>
                <a:p>
                  <a:endParaRPr lang="en-US"/>
                </a:p>
              </p:txBody>
            </p:sp>
            <p:sp>
              <p:nvSpPr>
                <p:cNvPr id="5206" name="Freeform 85"/>
                <p:cNvSpPr>
                  <a:spLocks/>
                </p:cNvSpPr>
                <p:nvPr/>
              </p:nvSpPr>
              <p:spPr bwMode="auto">
                <a:xfrm>
                  <a:off x="4445" y="2944"/>
                  <a:ext cx="30" cy="17"/>
                </a:xfrm>
                <a:custGeom>
                  <a:avLst/>
                  <a:gdLst>
                    <a:gd name="T0" fmla="*/ 0 w 75"/>
                    <a:gd name="T1" fmla="*/ 0 h 43"/>
                    <a:gd name="T2" fmla="*/ 46 w 75"/>
                    <a:gd name="T3" fmla="*/ 0 h 43"/>
                    <a:gd name="T4" fmla="*/ 75 w 75"/>
                    <a:gd name="T5" fmla="*/ 43 h 43"/>
                    <a:gd name="T6" fmla="*/ 16 w 75"/>
                    <a:gd name="T7" fmla="*/ 43 h 43"/>
                    <a:gd name="T8" fmla="*/ 0 w 75"/>
                    <a:gd name="T9" fmla="*/ 0 h 43"/>
                    <a:gd name="T10" fmla="*/ 0 60000 65536"/>
                    <a:gd name="T11" fmla="*/ 0 60000 65536"/>
                    <a:gd name="T12" fmla="*/ 0 60000 65536"/>
                    <a:gd name="T13" fmla="*/ 0 60000 65536"/>
                    <a:gd name="T14" fmla="*/ 0 60000 65536"/>
                    <a:gd name="T15" fmla="*/ 0 w 75"/>
                    <a:gd name="T16" fmla="*/ 0 h 43"/>
                    <a:gd name="T17" fmla="*/ 75 w 75"/>
                    <a:gd name="T18" fmla="*/ 43 h 43"/>
                  </a:gdLst>
                  <a:ahLst/>
                  <a:cxnLst>
                    <a:cxn ang="T10">
                      <a:pos x="T0" y="T1"/>
                    </a:cxn>
                    <a:cxn ang="T11">
                      <a:pos x="T2" y="T3"/>
                    </a:cxn>
                    <a:cxn ang="T12">
                      <a:pos x="T4" y="T5"/>
                    </a:cxn>
                    <a:cxn ang="T13">
                      <a:pos x="T6" y="T7"/>
                    </a:cxn>
                    <a:cxn ang="T14">
                      <a:pos x="T8" y="T9"/>
                    </a:cxn>
                  </a:cxnLst>
                  <a:rect l="T15" t="T16" r="T17" b="T18"/>
                  <a:pathLst>
                    <a:path w="75" h="43">
                      <a:moveTo>
                        <a:pt x="0" y="0"/>
                      </a:moveTo>
                      <a:lnTo>
                        <a:pt x="46" y="0"/>
                      </a:lnTo>
                      <a:lnTo>
                        <a:pt x="75" y="43"/>
                      </a:lnTo>
                      <a:lnTo>
                        <a:pt x="16" y="43"/>
                      </a:lnTo>
                      <a:lnTo>
                        <a:pt x="0" y="0"/>
                      </a:lnTo>
                      <a:close/>
                    </a:path>
                  </a:pathLst>
                </a:custGeom>
                <a:solidFill>
                  <a:srgbClr val="FFFFFF"/>
                </a:solidFill>
                <a:ln w="1905">
                  <a:noFill/>
                  <a:round/>
                  <a:headEnd/>
                  <a:tailEnd/>
                </a:ln>
              </p:spPr>
              <p:txBody>
                <a:bodyPr/>
                <a:lstStyle/>
                <a:p>
                  <a:endParaRPr lang="en-US"/>
                </a:p>
              </p:txBody>
            </p:sp>
            <p:sp>
              <p:nvSpPr>
                <p:cNvPr id="5207" name="Rectangle 86"/>
                <p:cNvSpPr>
                  <a:spLocks noChangeArrowheads="1"/>
                </p:cNvSpPr>
                <p:nvPr/>
              </p:nvSpPr>
              <p:spPr bwMode="auto">
                <a:xfrm>
                  <a:off x="4360" y="2832"/>
                  <a:ext cx="99" cy="82"/>
                </a:xfrm>
                <a:prstGeom prst="rect">
                  <a:avLst/>
                </a:prstGeom>
                <a:solidFill>
                  <a:srgbClr val="FFFFFF"/>
                </a:solidFill>
                <a:ln w="1905">
                  <a:noFill/>
                  <a:miter lim="800000"/>
                  <a:headEnd/>
                  <a:tailEnd/>
                </a:ln>
              </p:spPr>
              <p:txBody>
                <a:bodyPr/>
                <a:lstStyle/>
                <a:p>
                  <a:endParaRPr lang="en-US"/>
                </a:p>
              </p:txBody>
            </p:sp>
            <p:sp>
              <p:nvSpPr>
                <p:cNvPr id="5208" name="Rectangle 87"/>
                <p:cNvSpPr>
                  <a:spLocks noChangeArrowheads="1"/>
                </p:cNvSpPr>
                <p:nvPr/>
              </p:nvSpPr>
              <p:spPr bwMode="auto">
                <a:xfrm>
                  <a:off x="4366" y="2839"/>
                  <a:ext cx="88" cy="70"/>
                </a:xfrm>
                <a:prstGeom prst="rect">
                  <a:avLst/>
                </a:prstGeom>
                <a:solidFill>
                  <a:srgbClr val="114FFB"/>
                </a:solidFill>
                <a:ln w="1905">
                  <a:noFill/>
                  <a:miter lim="800000"/>
                  <a:headEnd/>
                  <a:tailEnd/>
                </a:ln>
              </p:spPr>
              <p:txBody>
                <a:bodyPr/>
                <a:lstStyle/>
                <a:p>
                  <a:endParaRPr lang="en-US"/>
                </a:p>
              </p:txBody>
            </p:sp>
            <p:sp>
              <p:nvSpPr>
                <p:cNvPr id="5209" name="Rectangle 88"/>
                <p:cNvSpPr>
                  <a:spLocks noChangeArrowheads="1"/>
                </p:cNvSpPr>
                <p:nvPr/>
              </p:nvSpPr>
              <p:spPr bwMode="auto">
                <a:xfrm>
                  <a:off x="4440" y="2839"/>
                  <a:ext cx="13" cy="70"/>
                </a:xfrm>
                <a:prstGeom prst="rect">
                  <a:avLst/>
                </a:prstGeom>
                <a:solidFill>
                  <a:srgbClr val="FFFFFF"/>
                </a:solidFill>
                <a:ln w="1905">
                  <a:noFill/>
                  <a:miter lim="800000"/>
                  <a:headEnd/>
                  <a:tailEnd/>
                </a:ln>
              </p:spPr>
              <p:txBody>
                <a:bodyPr/>
                <a:lstStyle/>
                <a:p>
                  <a:endParaRPr lang="en-US"/>
                </a:p>
              </p:txBody>
            </p:sp>
            <p:sp>
              <p:nvSpPr>
                <p:cNvPr id="5210" name="Rectangle 89"/>
                <p:cNvSpPr>
                  <a:spLocks noChangeArrowheads="1"/>
                </p:cNvSpPr>
                <p:nvPr/>
              </p:nvSpPr>
              <p:spPr bwMode="auto">
                <a:xfrm>
                  <a:off x="4443" y="2843"/>
                  <a:ext cx="7" cy="5"/>
                </a:xfrm>
                <a:prstGeom prst="rect">
                  <a:avLst/>
                </a:prstGeom>
                <a:solidFill>
                  <a:srgbClr val="FFFFFF"/>
                </a:solidFill>
                <a:ln w="1905">
                  <a:noFill/>
                  <a:miter lim="800000"/>
                  <a:headEnd/>
                  <a:tailEnd/>
                </a:ln>
              </p:spPr>
              <p:txBody>
                <a:bodyPr/>
                <a:lstStyle/>
                <a:p>
                  <a:endParaRPr lang="en-US"/>
                </a:p>
              </p:txBody>
            </p:sp>
            <p:sp>
              <p:nvSpPr>
                <p:cNvPr id="5211" name="Oval 90"/>
                <p:cNvSpPr>
                  <a:spLocks noChangeArrowheads="1"/>
                </p:cNvSpPr>
                <p:nvPr/>
              </p:nvSpPr>
              <p:spPr bwMode="auto">
                <a:xfrm>
                  <a:off x="4443" y="2873"/>
                  <a:ext cx="6" cy="5"/>
                </a:xfrm>
                <a:prstGeom prst="ellipse">
                  <a:avLst/>
                </a:prstGeom>
                <a:solidFill>
                  <a:srgbClr val="FFFFFF"/>
                </a:solidFill>
                <a:ln w="9525">
                  <a:noFill/>
                  <a:round/>
                  <a:headEnd/>
                  <a:tailEnd/>
                </a:ln>
              </p:spPr>
              <p:txBody>
                <a:bodyPr/>
                <a:lstStyle/>
                <a:p>
                  <a:endParaRPr lang="en-US"/>
                </a:p>
              </p:txBody>
            </p:sp>
            <p:sp>
              <p:nvSpPr>
                <p:cNvPr id="5212" name="Freeform 91"/>
                <p:cNvSpPr>
                  <a:spLocks/>
                </p:cNvSpPr>
                <p:nvPr/>
              </p:nvSpPr>
              <p:spPr bwMode="auto">
                <a:xfrm>
                  <a:off x="4443" y="2873"/>
                  <a:ext cx="6" cy="5"/>
                </a:xfrm>
                <a:custGeom>
                  <a:avLst/>
                  <a:gdLst>
                    <a:gd name="T0" fmla="*/ 7 w 14"/>
                    <a:gd name="T1" fmla="*/ 3 h 13"/>
                    <a:gd name="T2" fmla="*/ 10 w 14"/>
                    <a:gd name="T3" fmla="*/ 3 h 13"/>
                    <a:gd name="T4" fmla="*/ 10 w 14"/>
                    <a:gd name="T5" fmla="*/ 7 h 13"/>
                    <a:gd name="T6" fmla="*/ 10 w 14"/>
                    <a:gd name="T7" fmla="*/ 7 h 13"/>
                    <a:gd name="T8" fmla="*/ 10 w 14"/>
                    <a:gd name="T9" fmla="*/ 7 h 13"/>
                    <a:gd name="T10" fmla="*/ 10 w 14"/>
                    <a:gd name="T11" fmla="*/ 7 h 13"/>
                    <a:gd name="T12" fmla="*/ 10 w 14"/>
                    <a:gd name="T13" fmla="*/ 10 h 13"/>
                    <a:gd name="T14" fmla="*/ 10 w 14"/>
                    <a:gd name="T15" fmla="*/ 10 h 13"/>
                    <a:gd name="T16" fmla="*/ 10 w 14"/>
                    <a:gd name="T17" fmla="*/ 10 h 13"/>
                    <a:gd name="T18" fmla="*/ 10 w 14"/>
                    <a:gd name="T19" fmla="*/ 10 h 13"/>
                    <a:gd name="T20" fmla="*/ 7 w 14"/>
                    <a:gd name="T21" fmla="*/ 10 h 13"/>
                    <a:gd name="T22" fmla="*/ 7 w 14"/>
                    <a:gd name="T23" fmla="*/ 10 h 13"/>
                    <a:gd name="T24" fmla="*/ 7 w 14"/>
                    <a:gd name="T25" fmla="*/ 10 h 13"/>
                    <a:gd name="T26" fmla="*/ 4 w 14"/>
                    <a:gd name="T27" fmla="*/ 10 h 13"/>
                    <a:gd name="T28" fmla="*/ 4 w 14"/>
                    <a:gd name="T29" fmla="*/ 10 h 13"/>
                    <a:gd name="T30" fmla="*/ 4 w 14"/>
                    <a:gd name="T31" fmla="*/ 7 h 13"/>
                    <a:gd name="T32" fmla="*/ 4 w 14"/>
                    <a:gd name="T33" fmla="*/ 7 h 13"/>
                    <a:gd name="T34" fmla="*/ 4 w 14"/>
                    <a:gd name="T35" fmla="*/ 7 h 13"/>
                    <a:gd name="T36" fmla="*/ 7 w 14"/>
                    <a:gd name="T37" fmla="*/ 7 h 13"/>
                    <a:gd name="T38" fmla="*/ 7 w 14"/>
                    <a:gd name="T39" fmla="*/ 3 h 13"/>
                    <a:gd name="T40" fmla="*/ 7 w 14"/>
                    <a:gd name="T41" fmla="*/ 3 h 13"/>
                    <a:gd name="T42" fmla="*/ 7 w 14"/>
                    <a:gd name="T43" fmla="*/ 0 h 13"/>
                    <a:gd name="T44" fmla="*/ 10 w 14"/>
                    <a:gd name="T45" fmla="*/ 0 h 13"/>
                    <a:gd name="T46" fmla="*/ 10 w 14"/>
                    <a:gd name="T47" fmla="*/ 0 h 13"/>
                    <a:gd name="T48" fmla="*/ 14 w 14"/>
                    <a:gd name="T49" fmla="*/ 3 h 13"/>
                    <a:gd name="T50" fmla="*/ 14 w 14"/>
                    <a:gd name="T51" fmla="*/ 3 h 13"/>
                    <a:gd name="T52" fmla="*/ 14 w 14"/>
                    <a:gd name="T53" fmla="*/ 7 h 13"/>
                    <a:gd name="T54" fmla="*/ 14 w 14"/>
                    <a:gd name="T55" fmla="*/ 7 h 13"/>
                    <a:gd name="T56" fmla="*/ 14 w 14"/>
                    <a:gd name="T57" fmla="*/ 10 h 13"/>
                    <a:gd name="T58" fmla="*/ 10 w 14"/>
                    <a:gd name="T59" fmla="*/ 10 h 13"/>
                    <a:gd name="T60" fmla="*/ 10 w 14"/>
                    <a:gd name="T61" fmla="*/ 13 h 13"/>
                    <a:gd name="T62" fmla="*/ 7 w 14"/>
                    <a:gd name="T63" fmla="*/ 13 h 13"/>
                    <a:gd name="T64" fmla="*/ 7 w 14"/>
                    <a:gd name="T65" fmla="*/ 13 h 13"/>
                    <a:gd name="T66" fmla="*/ 4 w 14"/>
                    <a:gd name="T67" fmla="*/ 13 h 13"/>
                    <a:gd name="T68" fmla="*/ 4 w 14"/>
                    <a:gd name="T69" fmla="*/ 13 h 13"/>
                    <a:gd name="T70" fmla="*/ 0 w 14"/>
                    <a:gd name="T71" fmla="*/ 10 h 13"/>
                    <a:gd name="T72" fmla="*/ 0 w 14"/>
                    <a:gd name="T73" fmla="*/ 10 h 13"/>
                    <a:gd name="T74" fmla="*/ 0 w 14"/>
                    <a:gd name="T75" fmla="*/ 7 h 13"/>
                    <a:gd name="T76" fmla="*/ 0 w 14"/>
                    <a:gd name="T77" fmla="*/ 3 h 13"/>
                    <a:gd name="T78" fmla="*/ 0 w 14"/>
                    <a:gd name="T79" fmla="*/ 3 h 13"/>
                    <a:gd name="T80" fmla="*/ 4 w 14"/>
                    <a:gd name="T81" fmla="*/ 0 h 13"/>
                    <a:gd name="T82" fmla="*/ 4 w 14"/>
                    <a:gd name="T83" fmla="*/ 0 h 13"/>
                    <a:gd name="T84" fmla="*/ 7 w 14"/>
                    <a:gd name="T85" fmla="*/ 0 h 1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
                    <a:gd name="T130" fmla="*/ 0 h 13"/>
                    <a:gd name="T131" fmla="*/ 14 w 14"/>
                    <a:gd name="T132" fmla="*/ 13 h 1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 h="13">
                      <a:moveTo>
                        <a:pt x="7" y="3"/>
                      </a:moveTo>
                      <a:lnTo>
                        <a:pt x="7" y="3"/>
                      </a:lnTo>
                      <a:lnTo>
                        <a:pt x="10" y="3"/>
                      </a:lnTo>
                      <a:lnTo>
                        <a:pt x="10" y="7"/>
                      </a:lnTo>
                      <a:lnTo>
                        <a:pt x="10" y="10"/>
                      </a:lnTo>
                      <a:lnTo>
                        <a:pt x="7" y="10"/>
                      </a:lnTo>
                      <a:lnTo>
                        <a:pt x="4" y="10"/>
                      </a:lnTo>
                      <a:lnTo>
                        <a:pt x="4" y="7"/>
                      </a:lnTo>
                      <a:lnTo>
                        <a:pt x="7" y="7"/>
                      </a:lnTo>
                      <a:lnTo>
                        <a:pt x="7" y="3"/>
                      </a:lnTo>
                      <a:lnTo>
                        <a:pt x="7" y="0"/>
                      </a:lnTo>
                      <a:lnTo>
                        <a:pt x="10" y="0"/>
                      </a:lnTo>
                      <a:lnTo>
                        <a:pt x="10" y="3"/>
                      </a:lnTo>
                      <a:lnTo>
                        <a:pt x="14" y="3"/>
                      </a:lnTo>
                      <a:lnTo>
                        <a:pt x="14" y="7"/>
                      </a:lnTo>
                      <a:lnTo>
                        <a:pt x="14" y="10"/>
                      </a:lnTo>
                      <a:lnTo>
                        <a:pt x="10" y="10"/>
                      </a:lnTo>
                      <a:lnTo>
                        <a:pt x="10" y="13"/>
                      </a:lnTo>
                      <a:lnTo>
                        <a:pt x="7" y="13"/>
                      </a:lnTo>
                      <a:lnTo>
                        <a:pt x="4" y="13"/>
                      </a:lnTo>
                      <a:lnTo>
                        <a:pt x="4" y="10"/>
                      </a:lnTo>
                      <a:lnTo>
                        <a:pt x="0" y="10"/>
                      </a:lnTo>
                      <a:lnTo>
                        <a:pt x="0" y="7"/>
                      </a:lnTo>
                      <a:lnTo>
                        <a:pt x="0" y="3"/>
                      </a:lnTo>
                      <a:lnTo>
                        <a:pt x="4" y="3"/>
                      </a:lnTo>
                      <a:lnTo>
                        <a:pt x="4" y="0"/>
                      </a:lnTo>
                      <a:lnTo>
                        <a:pt x="7" y="0"/>
                      </a:lnTo>
                      <a:lnTo>
                        <a:pt x="7" y="3"/>
                      </a:lnTo>
                      <a:close/>
                    </a:path>
                  </a:pathLst>
                </a:custGeom>
                <a:solidFill>
                  <a:srgbClr val="000000"/>
                </a:solidFill>
                <a:ln w="9525">
                  <a:noFill/>
                  <a:round/>
                  <a:headEnd/>
                  <a:tailEnd/>
                </a:ln>
              </p:spPr>
              <p:txBody>
                <a:bodyPr/>
                <a:lstStyle/>
                <a:p>
                  <a:endParaRPr lang="en-US"/>
                </a:p>
              </p:txBody>
            </p:sp>
            <p:sp>
              <p:nvSpPr>
                <p:cNvPr id="5213" name="Oval 92"/>
                <p:cNvSpPr>
                  <a:spLocks noChangeArrowheads="1"/>
                </p:cNvSpPr>
                <p:nvPr/>
              </p:nvSpPr>
              <p:spPr bwMode="auto">
                <a:xfrm>
                  <a:off x="4443" y="2885"/>
                  <a:ext cx="6" cy="6"/>
                </a:xfrm>
                <a:prstGeom prst="ellipse">
                  <a:avLst/>
                </a:prstGeom>
                <a:solidFill>
                  <a:srgbClr val="FFFFFF"/>
                </a:solidFill>
                <a:ln w="9525">
                  <a:noFill/>
                  <a:round/>
                  <a:headEnd/>
                  <a:tailEnd/>
                </a:ln>
              </p:spPr>
              <p:txBody>
                <a:bodyPr/>
                <a:lstStyle/>
                <a:p>
                  <a:endParaRPr lang="en-US"/>
                </a:p>
              </p:txBody>
            </p:sp>
            <p:sp>
              <p:nvSpPr>
                <p:cNvPr id="5214" name="Freeform 93"/>
                <p:cNvSpPr>
                  <a:spLocks/>
                </p:cNvSpPr>
                <p:nvPr/>
              </p:nvSpPr>
              <p:spPr bwMode="auto">
                <a:xfrm>
                  <a:off x="4443" y="2885"/>
                  <a:ext cx="6" cy="6"/>
                </a:xfrm>
                <a:custGeom>
                  <a:avLst/>
                  <a:gdLst>
                    <a:gd name="T0" fmla="*/ 7 w 14"/>
                    <a:gd name="T1" fmla="*/ 3 h 16"/>
                    <a:gd name="T2" fmla="*/ 10 w 14"/>
                    <a:gd name="T3" fmla="*/ 3 h 16"/>
                    <a:gd name="T4" fmla="*/ 10 w 14"/>
                    <a:gd name="T5" fmla="*/ 6 h 16"/>
                    <a:gd name="T6" fmla="*/ 10 w 14"/>
                    <a:gd name="T7" fmla="*/ 6 h 16"/>
                    <a:gd name="T8" fmla="*/ 10 w 14"/>
                    <a:gd name="T9" fmla="*/ 6 h 16"/>
                    <a:gd name="T10" fmla="*/ 10 w 14"/>
                    <a:gd name="T11" fmla="*/ 10 h 16"/>
                    <a:gd name="T12" fmla="*/ 10 w 14"/>
                    <a:gd name="T13" fmla="*/ 10 h 16"/>
                    <a:gd name="T14" fmla="*/ 10 w 14"/>
                    <a:gd name="T15" fmla="*/ 10 h 16"/>
                    <a:gd name="T16" fmla="*/ 10 w 14"/>
                    <a:gd name="T17" fmla="*/ 13 h 16"/>
                    <a:gd name="T18" fmla="*/ 10 w 14"/>
                    <a:gd name="T19" fmla="*/ 13 h 16"/>
                    <a:gd name="T20" fmla="*/ 7 w 14"/>
                    <a:gd name="T21" fmla="*/ 13 h 16"/>
                    <a:gd name="T22" fmla="*/ 7 w 14"/>
                    <a:gd name="T23" fmla="*/ 13 h 16"/>
                    <a:gd name="T24" fmla="*/ 7 w 14"/>
                    <a:gd name="T25" fmla="*/ 13 h 16"/>
                    <a:gd name="T26" fmla="*/ 4 w 14"/>
                    <a:gd name="T27" fmla="*/ 10 h 16"/>
                    <a:gd name="T28" fmla="*/ 4 w 14"/>
                    <a:gd name="T29" fmla="*/ 10 h 16"/>
                    <a:gd name="T30" fmla="*/ 4 w 14"/>
                    <a:gd name="T31" fmla="*/ 10 h 16"/>
                    <a:gd name="T32" fmla="*/ 4 w 14"/>
                    <a:gd name="T33" fmla="*/ 6 h 16"/>
                    <a:gd name="T34" fmla="*/ 4 w 14"/>
                    <a:gd name="T35" fmla="*/ 6 h 16"/>
                    <a:gd name="T36" fmla="*/ 7 w 14"/>
                    <a:gd name="T37" fmla="*/ 6 h 16"/>
                    <a:gd name="T38" fmla="*/ 7 w 14"/>
                    <a:gd name="T39" fmla="*/ 3 h 16"/>
                    <a:gd name="T40" fmla="*/ 7 w 14"/>
                    <a:gd name="T41" fmla="*/ 3 h 16"/>
                    <a:gd name="T42" fmla="*/ 7 w 14"/>
                    <a:gd name="T43" fmla="*/ 0 h 16"/>
                    <a:gd name="T44" fmla="*/ 10 w 14"/>
                    <a:gd name="T45" fmla="*/ 0 h 16"/>
                    <a:gd name="T46" fmla="*/ 10 w 14"/>
                    <a:gd name="T47" fmla="*/ 0 h 16"/>
                    <a:gd name="T48" fmla="*/ 14 w 14"/>
                    <a:gd name="T49" fmla="*/ 3 h 16"/>
                    <a:gd name="T50" fmla="*/ 14 w 14"/>
                    <a:gd name="T51" fmla="*/ 6 h 16"/>
                    <a:gd name="T52" fmla="*/ 14 w 14"/>
                    <a:gd name="T53" fmla="*/ 6 h 16"/>
                    <a:gd name="T54" fmla="*/ 14 w 14"/>
                    <a:gd name="T55" fmla="*/ 10 h 16"/>
                    <a:gd name="T56" fmla="*/ 14 w 14"/>
                    <a:gd name="T57" fmla="*/ 13 h 16"/>
                    <a:gd name="T58" fmla="*/ 10 w 14"/>
                    <a:gd name="T59" fmla="*/ 13 h 16"/>
                    <a:gd name="T60" fmla="*/ 10 w 14"/>
                    <a:gd name="T61" fmla="*/ 16 h 16"/>
                    <a:gd name="T62" fmla="*/ 7 w 14"/>
                    <a:gd name="T63" fmla="*/ 16 h 16"/>
                    <a:gd name="T64" fmla="*/ 7 w 14"/>
                    <a:gd name="T65" fmla="*/ 16 h 16"/>
                    <a:gd name="T66" fmla="*/ 4 w 14"/>
                    <a:gd name="T67" fmla="*/ 16 h 16"/>
                    <a:gd name="T68" fmla="*/ 4 w 14"/>
                    <a:gd name="T69" fmla="*/ 13 h 16"/>
                    <a:gd name="T70" fmla="*/ 0 w 14"/>
                    <a:gd name="T71" fmla="*/ 13 h 16"/>
                    <a:gd name="T72" fmla="*/ 0 w 14"/>
                    <a:gd name="T73" fmla="*/ 10 h 16"/>
                    <a:gd name="T74" fmla="*/ 0 w 14"/>
                    <a:gd name="T75" fmla="*/ 10 h 16"/>
                    <a:gd name="T76" fmla="*/ 0 w 14"/>
                    <a:gd name="T77" fmla="*/ 6 h 16"/>
                    <a:gd name="T78" fmla="*/ 0 w 14"/>
                    <a:gd name="T79" fmla="*/ 3 h 16"/>
                    <a:gd name="T80" fmla="*/ 4 w 14"/>
                    <a:gd name="T81" fmla="*/ 3 h 16"/>
                    <a:gd name="T82" fmla="*/ 4 w 14"/>
                    <a:gd name="T83" fmla="*/ 0 h 16"/>
                    <a:gd name="T84" fmla="*/ 7 w 14"/>
                    <a:gd name="T85" fmla="*/ 0 h 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
                    <a:gd name="T130" fmla="*/ 0 h 16"/>
                    <a:gd name="T131" fmla="*/ 14 w 14"/>
                    <a:gd name="T132" fmla="*/ 16 h 1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 h="16">
                      <a:moveTo>
                        <a:pt x="7" y="3"/>
                      </a:moveTo>
                      <a:lnTo>
                        <a:pt x="7" y="3"/>
                      </a:lnTo>
                      <a:lnTo>
                        <a:pt x="10" y="3"/>
                      </a:lnTo>
                      <a:lnTo>
                        <a:pt x="10" y="6"/>
                      </a:lnTo>
                      <a:lnTo>
                        <a:pt x="10" y="10"/>
                      </a:lnTo>
                      <a:lnTo>
                        <a:pt x="10" y="13"/>
                      </a:lnTo>
                      <a:lnTo>
                        <a:pt x="7" y="13"/>
                      </a:lnTo>
                      <a:lnTo>
                        <a:pt x="7" y="10"/>
                      </a:lnTo>
                      <a:lnTo>
                        <a:pt x="4" y="10"/>
                      </a:lnTo>
                      <a:lnTo>
                        <a:pt x="4" y="6"/>
                      </a:lnTo>
                      <a:lnTo>
                        <a:pt x="7" y="6"/>
                      </a:lnTo>
                      <a:lnTo>
                        <a:pt x="7" y="3"/>
                      </a:lnTo>
                      <a:lnTo>
                        <a:pt x="7" y="0"/>
                      </a:lnTo>
                      <a:lnTo>
                        <a:pt x="10" y="0"/>
                      </a:lnTo>
                      <a:lnTo>
                        <a:pt x="10" y="3"/>
                      </a:lnTo>
                      <a:lnTo>
                        <a:pt x="14" y="3"/>
                      </a:lnTo>
                      <a:lnTo>
                        <a:pt x="14" y="6"/>
                      </a:lnTo>
                      <a:lnTo>
                        <a:pt x="14" y="10"/>
                      </a:lnTo>
                      <a:lnTo>
                        <a:pt x="14" y="13"/>
                      </a:lnTo>
                      <a:lnTo>
                        <a:pt x="10" y="13"/>
                      </a:lnTo>
                      <a:lnTo>
                        <a:pt x="10" y="16"/>
                      </a:lnTo>
                      <a:lnTo>
                        <a:pt x="7" y="16"/>
                      </a:lnTo>
                      <a:lnTo>
                        <a:pt x="4" y="16"/>
                      </a:lnTo>
                      <a:lnTo>
                        <a:pt x="4" y="13"/>
                      </a:lnTo>
                      <a:lnTo>
                        <a:pt x="0" y="13"/>
                      </a:lnTo>
                      <a:lnTo>
                        <a:pt x="0" y="10"/>
                      </a:lnTo>
                      <a:lnTo>
                        <a:pt x="0" y="6"/>
                      </a:lnTo>
                      <a:lnTo>
                        <a:pt x="0" y="3"/>
                      </a:lnTo>
                      <a:lnTo>
                        <a:pt x="4" y="3"/>
                      </a:lnTo>
                      <a:lnTo>
                        <a:pt x="4" y="0"/>
                      </a:lnTo>
                      <a:lnTo>
                        <a:pt x="7" y="0"/>
                      </a:lnTo>
                      <a:lnTo>
                        <a:pt x="7" y="3"/>
                      </a:lnTo>
                      <a:close/>
                    </a:path>
                  </a:pathLst>
                </a:custGeom>
                <a:solidFill>
                  <a:srgbClr val="000000"/>
                </a:solidFill>
                <a:ln w="9525">
                  <a:noFill/>
                  <a:round/>
                  <a:headEnd/>
                  <a:tailEnd/>
                </a:ln>
              </p:spPr>
              <p:txBody>
                <a:bodyPr/>
                <a:lstStyle/>
                <a:p>
                  <a:endParaRPr lang="en-US"/>
                </a:p>
              </p:txBody>
            </p:sp>
            <p:sp>
              <p:nvSpPr>
                <p:cNvPr id="5215" name="Oval 94"/>
                <p:cNvSpPr>
                  <a:spLocks noChangeArrowheads="1"/>
                </p:cNvSpPr>
                <p:nvPr/>
              </p:nvSpPr>
              <p:spPr bwMode="auto">
                <a:xfrm>
                  <a:off x="4443" y="2896"/>
                  <a:ext cx="6" cy="7"/>
                </a:xfrm>
                <a:prstGeom prst="ellipse">
                  <a:avLst/>
                </a:prstGeom>
                <a:solidFill>
                  <a:srgbClr val="FFFFFF"/>
                </a:solidFill>
                <a:ln w="9525">
                  <a:noFill/>
                  <a:round/>
                  <a:headEnd/>
                  <a:tailEnd/>
                </a:ln>
              </p:spPr>
              <p:txBody>
                <a:bodyPr/>
                <a:lstStyle/>
                <a:p>
                  <a:endParaRPr lang="en-US"/>
                </a:p>
              </p:txBody>
            </p:sp>
            <p:sp>
              <p:nvSpPr>
                <p:cNvPr id="5216" name="Freeform 95"/>
                <p:cNvSpPr>
                  <a:spLocks/>
                </p:cNvSpPr>
                <p:nvPr/>
              </p:nvSpPr>
              <p:spPr bwMode="auto">
                <a:xfrm>
                  <a:off x="4443" y="2896"/>
                  <a:ext cx="6" cy="7"/>
                </a:xfrm>
                <a:custGeom>
                  <a:avLst/>
                  <a:gdLst>
                    <a:gd name="T0" fmla="*/ 7 w 14"/>
                    <a:gd name="T1" fmla="*/ 4 h 17"/>
                    <a:gd name="T2" fmla="*/ 10 w 14"/>
                    <a:gd name="T3" fmla="*/ 4 h 17"/>
                    <a:gd name="T4" fmla="*/ 10 w 14"/>
                    <a:gd name="T5" fmla="*/ 7 h 17"/>
                    <a:gd name="T6" fmla="*/ 10 w 14"/>
                    <a:gd name="T7" fmla="*/ 7 h 17"/>
                    <a:gd name="T8" fmla="*/ 10 w 14"/>
                    <a:gd name="T9" fmla="*/ 7 h 17"/>
                    <a:gd name="T10" fmla="*/ 10 w 14"/>
                    <a:gd name="T11" fmla="*/ 10 h 17"/>
                    <a:gd name="T12" fmla="*/ 10 w 14"/>
                    <a:gd name="T13" fmla="*/ 10 h 17"/>
                    <a:gd name="T14" fmla="*/ 10 w 14"/>
                    <a:gd name="T15" fmla="*/ 10 h 17"/>
                    <a:gd name="T16" fmla="*/ 10 w 14"/>
                    <a:gd name="T17" fmla="*/ 14 h 17"/>
                    <a:gd name="T18" fmla="*/ 10 w 14"/>
                    <a:gd name="T19" fmla="*/ 14 h 17"/>
                    <a:gd name="T20" fmla="*/ 7 w 14"/>
                    <a:gd name="T21" fmla="*/ 14 h 17"/>
                    <a:gd name="T22" fmla="*/ 7 w 14"/>
                    <a:gd name="T23" fmla="*/ 14 h 17"/>
                    <a:gd name="T24" fmla="*/ 7 w 14"/>
                    <a:gd name="T25" fmla="*/ 14 h 17"/>
                    <a:gd name="T26" fmla="*/ 4 w 14"/>
                    <a:gd name="T27" fmla="*/ 10 h 17"/>
                    <a:gd name="T28" fmla="*/ 4 w 14"/>
                    <a:gd name="T29" fmla="*/ 10 h 17"/>
                    <a:gd name="T30" fmla="*/ 4 w 14"/>
                    <a:gd name="T31" fmla="*/ 10 h 17"/>
                    <a:gd name="T32" fmla="*/ 4 w 14"/>
                    <a:gd name="T33" fmla="*/ 7 h 17"/>
                    <a:gd name="T34" fmla="*/ 4 w 14"/>
                    <a:gd name="T35" fmla="*/ 7 h 17"/>
                    <a:gd name="T36" fmla="*/ 7 w 14"/>
                    <a:gd name="T37" fmla="*/ 7 h 17"/>
                    <a:gd name="T38" fmla="*/ 7 w 14"/>
                    <a:gd name="T39" fmla="*/ 4 h 17"/>
                    <a:gd name="T40" fmla="*/ 7 w 14"/>
                    <a:gd name="T41" fmla="*/ 4 h 17"/>
                    <a:gd name="T42" fmla="*/ 7 w 14"/>
                    <a:gd name="T43" fmla="*/ 0 h 17"/>
                    <a:gd name="T44" fmla="*/ 10 w 14"/>
                    <a:gd name="T45" fmla="*/ 0 h 17"/>
                    <a:gd name="T46" fmla="*/ 10 w 14"/>
                    <a:gd name="T47" fmla="*/ 0 h 17"/>
                    <a:gd name="T48" fmla="*/ 14 w 14"/>
                    <a:gd name="T49" fmla="*/ 4 h 17"/>
                    <a:gd name="T50" fmla="*/ 14 w 14"/>
                    <a:gd name="T51" fmla="*/ 7 h 17"/>
                    <a:gd name="T52" fmla="*/ 14 w 14"/>
                    <a:gd name="T53" fmla="*/ 7 h 17"/>
                    <a:gd name="T54" fmla="*/ 14 w 14"/>
                    <a:gd name="T55" fmla="*/ 10 h 17"/>
                    <a:gd name="T56" fmla="*/ 14 w 14"/>
                    <a:gd name="T57" fmla="*/ 14 h 17"/>
                    <a:gd name="T58" fmla="*/ 10 w 14"/>
                    <a:gd name="T59" fmla="*/ 14 h 17"/>
                    <a:gd name="T60" fmla="*/ 10 w 14"/>
                    <a:gd name="T61" fmla="*/ 17 h 17"/>
                    <a:gd name="T62" fmla="*/ 7 w 14"/>
                    <a:gd name="T63" fmla="*/ 17 h 17"/>
                    <a:gd name="T64" fmla="*/ 7 w 14"/>
                    <a:gd name="T65" fmla="*/ 17 h 17"/>
                    <a:gd name="T66" fmla="*/ 4 w 14"/>
                    <a:gd name="T67" fmla="*/ 17 h 17"/>
                    <a:gd name="T68" fmla="*/ 4 w 14"/>
                    <a:gd name="T69" fmla="*/ 14 h 17"/>
                    <a:gd name="T70" fmla="*/ 0 w 14"/>
                    <a:gd name="T71" fmla="*/ 14 h 17"/>
                    <a:gd name="T72" fmla="*/ 0 w 14"/>
                    <a:gd name="T73" fmla="*/ 10 h 17"/>
                    <a:gd name="T74" fmla="*/ 0 w 14"/>
                    <a:gd name="T75" fmla="*/ 10 h 17"/>
                    <a:gd name="T76" fmla="*/ 0 w 14"/>
                    <a:gd name="T77" fmla="*/ 7 h 17"/>
                    <a:gd name="T78" fmla="*/ 0 w 14"/>
                    <a:gd name="T79" fmla="*/ 4 h 17"/>
                    <a:gd name="T80" fmla="*/ 4 w 14"/>
                    <a:gd name="T81" fmla="*/ 4 h 17"/>
                    <a:gd name="T82" fmla="*/ 4 w 14"/>
                    <a:gd name="T83" fmla="*/ 0 h 17"/>
                    <a:gd name="T84" fmla="*/ 7 w 14"/>
                    <a:gd name="T85" fmla="*/ 0 h 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
                    <a:gd name="T130" fmla="*/ 0 h 17"/>
                    <a:gd name="T131" fmla="*/ 14 w 14"/>
                    <a:gd name="T132" fmla="*/ 17 h 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 h="17">
                      <a:moveTo>
                        <a:pt x="7" y="4"/>
                      </a:moveTo>
                      <a:lnTo>
                        <a:pt x="7" y="4"/>
                      </a:lnTo>
                      <a:lnTo>
                        <a:pt x="10" y="4"/>
                      </a:lnTo>
                      <a:lnTo>
                        <a:pt x="10" y="7"/>
                      </a:lnTo>
                      <a:lnTo>
                        <a:pt x="10" y="10"/>
                      </a:lnTo>
                      <a:lnTo>
                        <a:pt x="10" y="14"/>
                      </a:lnTo>
                      <a:lnTo>
                        <a:pt x="7" y="14"/>
                      </a:lnTo>
                      <a:lnTo>
                        <a:pt x="7" y="10"/>
                      </a:lnTo>
                      <a:lnTo>
                        <a:pt x="4" y="10"/>
                      </a:lnTo>
                      <a:lnTo>
                        <a:pt x="4" y="7"/>
                      </a:lnTo>
                      <a:lnTo>
                        <a:pt x="7" y="7"/>
                      </a:lnTo>
                      <a:lnTo>
                        <a:pt x="7" y="4"/>
                      </a:lnTo>
                      <a:lnTo>
                        <a:pt x="7" y="0"/>
                      </a:lnTo>
                      <a:lnTo>
                        <a:pt x="10" y="0"/>
                      </a:lnTo>
                      <a:lnTo>
                        <a:pt x="10" y="4"/>
                      </a:lnTo>
                      <a:lnTo>
                        <a:pt x="14" y="4"/>
                      </a:lnTo>
                      <a:lnTo>
                        <a:pt x="14" y="7"/>
                      </a:lnTo>
                      <a:lnTo>
                        <a:pt x="14" y="10"/>
                      </a:lnTo>
                      <a:lnTo>
                        <a:pt x="14" y="14"/>
                      </a:lnTo>
                      <a:lnTo>
                        <a:pt x="10" y="14"/>
                      </a:lnTo>
                      <a:lnTo>
                        <a:pt x="10" y="17"/>
                      </a:lnTo>
                      <a:lnTo>
                        <a:pt x="7" y="17"/>
                      </a:lnTo>
                      <a:lnTo>
                        <a:pt x="4" y="17"/>
                      </a:lnTo>
                      <a:lnTo>
                        <a:pt x="4" y="14"/>
                      </a:lnTo>
                      <a:lnTo>
                        <a:pt x="0" y="14"/>
                      </a:lnTo>
                      <a:lnTo>
                        <a:pt x="0" y="10"/>
                      </a:lnTo>
                      <a:lnTo>
                        <a:pt x="0" y="7"/>
                      </a:lnTo>
                      <a:lnTo>
                        <a:pt x="0" y="4"/>
                      </a:lnTo>
                      <a:lnTo>
                        <a:pt x="4" y="4"/>
                      </a:lnTo>
                      <a:lnTo>
                        <a:pt x="4" y="0"/>
                      </a:lnTo>
                      <a:lnTo>
                        <a:pt x="7" y="0"/>
                      </a:lnTo>
                      <a:lnTo>
                        <a:pt x="7" y="4"/>
                      </a:lnTo>
                      <a:close/>
                    </a:path>
                  </a:pathLst>
                </a:custGeom>
                <a:solidFill>
                  <a:srgbClr val="000000"/>
                </a:solidFill>
                <a:ln w="9525">
                  <a:noFill/>
                  <a:round/>
                  <a:headEnd/>
                  <a:tailEnd/>
                </a:ln>
              </p:spPr>
              <p:txBody>
                <a:bodyPr/>
                <a:lstStyle/>
                <a:p>
                  <a:endParaRPr lang="en-US"/>
                </a:p>
              </p:txBody>
            </p:sp>
            <p:pic>
              <p:nvPicPr>
                <p:cNvPr id="5217" name="Picture 96"/>
                <p:cNvPicPr>
                  <a:picLocks noChangeAspect="1" noChangeArrowheads="1"/>
                </p:cNvPicPr>
                <p:nvPr/>
              </p:nvPicPr>
              <p:blipFill>
                <a:blip r:embed="rId7" cstate="print"/>
                <a:srcRect r="481"/>
                <a:stretch>
                  <a:fillRect/>
                </a:stretch>
              </p:blipFill>
              <p:spPr bwMode="auto">
                <a:xfrm>
                  <a:off x="1828" y="2632"/>
                  <a:ext cx="784" cy="568"/>
                </a:xfrm>
                <a:prstGeom prst="rect">
                  <a:avLst/>
                </a:prstGeom>
                <a:noFill/>
                <a:ln w="9525">
                  <a:noFill/>
                  <a:miter lim="800000"/>
                  <a:headEnd/>
                  <a:tailEnd/>
                </a:ln>
              </p:spPr>
            </p:pic>
            <p:pic>
              <p:nvPicPr>
                <p:cNvPr id="5218" name="Picture 97"/>
                <p:cNvPicPr>
                  <a:picLocks noChangeAspect="1" noChangeArrowheads="1"/>
                </p:cNvPicPr>
                <p:nvPr/>
              </p:nvPicPr>
              <p:blipFill>
                <a:blip r:embed="rId8" cstate="print"/>
                <a:srcRect/>
                <a:stretch>
                  <a:fillRect/>
                </a:stretch>
              </p:blipFill>
              <p:spPr bwMode="auto">
                <a:xfrm>
                  <a:off x="2109" y="1917"/>
                  <a:ext cx="446" cy="559"/>
                </a:xfrm>
                <a:prstGeom prst="rect">
                  <a:avLst/>
                </a:prstGeom>
                <a:noFill/>
                <a:ln w="9525">
                  <a:noFill/>
                  <a:miter lim="800000"/>
                  <a:headEnd/>
                  <a:tailEnd/>
                </a:ln>
              </p:spPr>
            </p:pic>
            <p:pic>
              <p:nvPicPr>
                <p:cNvPr id="5219" name="Picture 98"/>
                <p:cNvPicPr>
                  <a:picLocks noChangeAspect="1" noChangeArrowheads="1"/>
                </p:cNvPicPr>
                <p:nvPr/>
              </p:nvPicPr>
              <p:blipFill>
                <a:blip r:embed="rId9" cstate="print"/>
                <a:srcRect/>
                <a:stretch>
                  <a:fillRect/>
                </a:stretch>
              </p:blipFill>
              <p:spPr bwMode="auto">
                <a:xfrm>
                  <a:off x="2668" y="2971"/>
                  <a:ext cx="499" cy="487"/>
                </a:xfrm>
                <a:prstGeom prst="rect">
                  <a:avLst/>
                </a:prstGeom>
                <a:noFill/>
                <a:ln w="9525">
                  <a:noFill/>
                  <a:miter lim="800000"/>
                  <a:headEnd/>
                  <a:tailEnd/>
                </a:ln>
              </p:spPr>
            </p:pic>
            <p:pic>
              <p:nvPicPr>
                <p:cNvPr id="5220" name="Picture 99"/>
                <p:cNvPicPr>
                  <a:picLocks noChangeAspect="1" noChangeArrowheads="1"/>
                </p:cNvPicPr>
                <p:nvPr/>
              </p:nvPicPr>
              <p:blipFill>
                <a:blip r:embed="rId10" cstate="print"/>
                <a:srcRect/>
                <a:stretch>
                  <a:fillRect/>
                </a:stretch>
              </p:blipFill>
              <p:spPr bwMode="auto">
                <a:xfrm>
                  <a:off x="3567" y="2910"/>
                  <a:ext cx="300" cy="543"/>
                </a:xfrm>
                <a:prstGeom prst="rect">
                  <a:avLst/>
                </a:prstGeom>
                <a:noFill/>
                <a:ln w="9525">
                  <a:noFill/>
                  <a:miter lim="800000"/>
                  <a:headEnd/>
                  <a:tailEnd/>
                </a:ln>
              </p:spPr>
            </p:pic>
            <p:grpSp>
              <p:nvGrpSpPr>
                <p:cNvPr id="5" name="Group 100"/>
                <p:cNvGrpSpPr>
                  <a:grpSpLocks/>
                </p:cNvGrpSpPr>
                <p:nvPr/>
              </p:nvGrpSpPr>
              <p:grpSpPr bwMode="auto">
                <a:xfrm>
                  <a:off x="2544" y="2064"/>
                  <a:ext cx="1291" cy="993"/>
                  <a:chOff x="4237" y="6044"/>
                  <a:chExt cx="3229" cy="2483"/>
                </a:xfrm>
              </p:grpSpPr>
              <p:sp>
                <p:nvSpPr>
                  <p:cNvPr id="5927" name="Freeform 101"/>
                  <p:cNvSpPr>
                    <a:spLocks/>
                  </p:cNvSpPr>
                  <p:nvPr/>
                </p:nvSpPr>
                <p:spPr bwMode="auto">
                  <a:xfrm>
                    <a:off x="4237" y="6044"/>
                    <a:ext cx="3220" cy="2483"/>
                  </a:xfrm>
                  <a:custGeom>
                    <a:avLst/>
                    <a:gdLst>
                      <a:gd name="T0" fmla="*/ 2539 w 3220"/>
                      <a:gd name="T1" fmla="*/ 185 h 2483"/>
                      <a:gd name="T2" fmla="*/ 2607 w 3220"/>
                      <a:gd name="T3" fmla="*/ 195 h 2483"/>
                      <a:gd name="T4" fmla="*/ 2675 w 3220"/>
                      <a:gd name="T5" fmla="*/ 195 h 2483"/>
                      <a:gd name="T6" fmla="*/ 2724 w 3220"/>
                      <a:gd name="T7" fmla="*/ 175 h 2483"/>
                      <a:gd name="T8" fmla="*/ 2811 w 3220"/>
                      <a:gd name="T9" fmla="*/ 195 h 2483"/>
                      <a:gd name="T10" fmla="*/ 2879 w 3220"/>
                      <a:gd name="T11" fmla="*/ 243 h 2483"/>
                      <a:gd name="T12" fmla="*/ 2967 w 3220"/>
                      <a:gd name="T13" fmla="*/ 253 h 2483"/>
                      <a:gd name="T14" fmla="*/ 3025 w 3220"/>
                      <a:gd name="T15" fmla="*/ 263 h 2483"/>
                      <a:gd name="T16" fmla="*/ 3093 w 3220"/>
                      <a:gd name="T17" fmla="*/ 350 h 2483"/>
                      <a:gd name="T18" fmla="*/ 3103 w 3220"/>
                      <a:gd name="T19" fmla="*/ 467 h 2483"/>
                      <a:gd name="T20" fmla="*/ 3093 w 3220"/>
                      <a:gd name="T21" fmla="*/ 613 h 2483"/>
                      <a:gd name="T22" fmla="*/ 3074 w 3220"/>
                      <a:gd name="T23" fmla="*/ 682 h 2483"/>
                      <a:gd name="T24" fmla="*/ 3142 w 3220"/>
                      <a:gd name="T25" fmla="*/ 701 h 2483"/>
                      <a:gd name="T26" fmla="*/ 3210 w 3220"/>
                      <a:gd name="T27" fmla="*/ 779 h 2483"/>
                      <a:gd name="T28" fmla="*/ 3190 w 3220"/>
                      <a:gd name="T29" fmla="*/ 886 h 2483"/>
                      <a:gd name="T30" fmla="*/ 3220 w 3220"/>
                      <a:gd name="T31" fmla="*/ 915 h 2483"/>
                      <a:gd name="T32" fmla="*/ 3210 w 3220"/>
                      <a:gd name="T33" fmla="*/ 993 h 2483"/>
                      <a:gd name="T34" fmla="*/ 3190 w 3220"/>
                      <a:gd name="T35" fmla="*/ 1159 h 2483"/>
                      <a:gd name="T36" fmla="*/ 3113 w 3220"/>
                      <a:gd name="T37" fmla="*/ 1266 h 2483"/>
                      <a:gd name="T38" fmla="*/ 3054 w 3220"/>
                      <a:gd name="T39" fmla="*/ 1275 h 2483"/>
                      <a:gd name="T40" fmla="*/ 2976 w 3220"/>
                      <a:gd name="T41" fmla="*/ 1295 h 2483"/>
                      <a:gd name="T42" fmla="*/ 3142 w 3220"/>
                      <a:gd name="T43" fmla="*/ 1373 h 2483"/>
                      <a:gd name="T44" fmla="*/ 3151 w 3220"/>
                      <a:gd name="T45" fmla="*/ 1480 h 2483"/>
                      <a:gd name="T46" fmla="*/ 3113 w 3220"/>
                      <a:gd name="T47" fmla="*/ 1587 h 2483"/>
                      <a:gd name="T48" fmla="*/ 2947 w 3220"/>
                      <a:gd name="T49" fmla="*/ 1636 h 2483"/>
                      <a:gd name="T50" fmla="*/ 2899 w 3220"/>
                      <a:gd name="T51" fmla="*/ 1782 h 2483"/>
                      <a:gd name="T52" fmla="*/ 2762 w 3220"/>
                      <a:gd name="T53" fmla="*/ 2006 h 2483"/>
                      <a:gd name="T54" fmla="*/ 2587 w 3220"/>
                      <a:gd name="T55" fmla="*/ 2191 h 2483"/>
                      <a:gd name="T56" fmla="*/ 2364 w 3220"/>
                      <a:gd name="T57" fmla="*/ 2327 h 2483"/>
                      <a:gd name="T58" fmla="*/ 2130 w 3220"/>
                      <a:gd name="T59" fmla="*/ 2424 h 2483"/>
                      <a:gd name="T60" fmla="*/ 1877 w 3220"/>
                      <a:gd name="T61" fmla="*/ 2473 h 2483"/>
                      <a:gd name="T62" fmla="*/ 1488 w 3220"/>
                      <a:gd name="T63" fmla="*/ 2463 h 2483"/>
                      <a:gd name="T64" fmla="*/ 1206 w 3220"/>
                      <a:gd name="T65" fmla="*/ 2395 h 2483"/>
                      <a:gd name="T66" fmla="*/ 954 w 3220"/>
                      <a:gd name="T67" fmla="*/ 2269 h 2483"/>
                      <a:gd name="T68" fmla="*/ 662 w 3220"/>
                      <a:gd name="T69" fmla="*/ 2015 h 2483"/>
                      <a:gd name="T70" fmla="*/ 506 w 3220"/>
                      <a:gd name="T71" fmla="*/ 1762 h 2483"/>
                      <a:gd name="T72" fmla="*/ 146 w 3220"/>
                      <a:gd name="T73" fmla="*/ 1558 h 2483"/>
                      <a:gd name="T74" fmla="*/ 312 w 3220"/>
                      <a:gd name="T75" fmla="*/ 1344 h 2483"/>
                      <a:gd name="T76" fmla="*/ 253 w 3220"/>
                      <a:gd name="T77" fmla="*/ 1266 h 2483"/>
                      <a:gd name="T78" fmla="*/ 205 w 3220"/>
                      <a:gd name="T79" fmla="*/ 1237 h 2483"/>
                      <a:gd name="T80" fmla="*/ 166 w 3220"/>
                      <a:gd name="T81" fmla="*/ 1178 h 2483"/>
                      <a:gd name="T82" fmla="*/ 127 w 3220"/>
                      <a:gd name="T83" fmla="*/ 1139 h 2483"/>
                      <a:gd name="T84" fmla="*/ 78 w 3220"/>
                      <a:gd name="T85" fmla="*/ 1081 h 2483"/>
                      <a:gd name="T86" fmla="*/ 49 w 3220"/>
                      <a:gd name="T87" fmla="*/ 983 h 2483"/>
                      <a:gd name="T88" fmla="*/ 10 w 3220"/>
                      <a:gd name="T89" fmla="*/ 828 h 2483"/>
                      <a:gd name="T90" fmla="*/ 78 w 3220"/>
                      <a:gd name="T91" fmla="*/ 730 h 2483"/>
                      <a:gd name="T92" fmla="*/ 137 w 3220"/>
                      <a:gd name="T93" fmla="*/ 701 h 2483"/>
                      <a:gd name="T94" fmla="*/ 166 w 3220"/>
                      <a:gd name="T95" fmla="*/ 711 h 2483"/>
                      <a:gd name="T96" fmla="*/ 127 w 3220"/>
                      <a:gd name="T97" fmla="*/ 643 h 2483"/>
                      <a:gd name="T98" fmla="*/ 137 w 3220"/>
                      <a:gd name="T99" fmla="*/ 477 h 2483"/>
                      <a:gd name="T100" fmla="*/ 214 w 3220"/>
                      <a:gd name="T101" fmla="*/ 438 h 2483"/>
                      <a:gd name="T102" fmla="*/ 273 w 3220"/>
                      <a:gd name="T103" fmla="*/ 312 h 2483"/>
                      <a:gd name="T104" fmla="*/ 380 w 3220"/>
                      <a:gd name="T105" fmla="*/ 243 h 2483"/>
                      <a:gd name="T106" fmla="*/ 496 w 3220"/>
                      <a:gd name="T107" fmla="*/ 185 h 2483"/>
                      <a:gd name="T108" fmla="*/ 574 w 3220"/>
                      <a:gd name="T109" fmla="*/ 156 h 2483"/>
                      <a:gd name="T110" fmla="*/ 662 w 3220"/>
                      <a:gd name="T111" fmla="*/ 166 h 2483"/>
                      <a:gd name="T112" fmla="*/ 701 w 3220"/>
                      <a:gd name="T113" fmla="*/ 243 h 2483"/>
                      <a:gd name="T114" fmla="*/ 905 w 3220"/>
                      <a:gd name="T115" fmla="*/ 234 h 2483"/>
                      <a:gd name="T116" fmla="*/ 1187 w 3220"/>
                      <a:gd name="T117" fmla="*/ 97 h 2483"/>
                      <a:gd name="T118" fmla="*/ 1508 w 3220"/>
                      <a:gd name="T119" fmla="*/ 19 h 2483"/>
                      <a:gd name="T120" fmla="*/ 1887 w 3220"/>
                      <a:gd name="T121" fmla="*/ 10 h 2483"/>
                      <a:gd name="T122" fmla="*/ 2208 w 3220"/>
                      <a:gd name="T123" fmla="*/ 78 h 2483"/>
                      <a:gd name="T124" fmla="*/ 2490 w 3220"/>
                      <a:gd name="T125" fmla="*/ 214 h 248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220"/>
                      <a:gd name="T190" fmla="*/ 0 h 2483"/>
                      <a:gd name="T191" fmla="*/ 3220 w 3220"/>
                      <a:gd name="T192" fmla="*/ 2483 h 248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220" h="2483">
                        <a:moveTo>
                          <a:pt x="2490" y="214"/>
                        </a:moveTo>
                        <a:lnTo>
                          <a:pt x="2500" y="204"/>
                        </a:lnTo>
                        <a:lnTo>
                          <a:pt x="2510" y="195"/>
                        </a:lnTo>
                        <a:lnTo>
                          <a:pt x="2519" y="195"/>
                        </a:lnTo>
                        <a:lnTo>
                          <a:pt x="2529" y="185"/>
                        </a:lnTo>
                        <a:lnTo>
                          <a:pt x="2539" y="185"/>
                        </a:lnTo>
                        <a:lnTo>
                          <a:pt x="2549" y="185"/>
                        </a:lnTo>
                        <a:lnTo>
                          <a:pt x="2568" y="185"/>
                        </a:lnTo>
                        <a:lnTo>
                          <a:pt x="2578" y="185"/>
                        </a:lnTo>
                        <a:lnTo>
                          <a:pt x="2587" y="185"/>
                        </a:lnTo>
                        <a:lnTo>
                          <a:pt x="2597" y="195"/>
                        </a:lnTo>
                        <a:lnTo>
                          <a:pt x="2607" y="195"/>
                        </a:lnTo>
                        <a:lnTo>
                          <a:pt x="2617" y="195"/>
                        </a:lnTo>
                        <a:lnTo>
                          <a:pt x="2626" y="195"/>
                        </a:lnTo>
                        <a:lnTo>
                          <a:pt x="2636" y="204"/>
                        </a:lnTo>
                        <a:lnTo>
                          <a:pt x="2665" y="204"/>
                        </a:lnTo>
                        <a:lnTo>
                          <a:pt x="2665" y="195"/>
                        </a:lnTo>
                        <a:lnTo>
                          <a:pt x="2675" y="195"/>
                        </a:lnTo>
                        <a:lnTo>
                          <a:pt x="2685" y="185"/>
                        </a:lnTo>
                        <a:lnTo>
                          <a:pt x="2685" y="175"/>
                        </a:lnTo>
                        <a:lnTo>
                          <a:pt x="2694" y="175"/>
                        </a:lnTo>
                        <a:lnTo>
                          <a:pt x="2694" y="166"/>
                        </a:lnTo>
                        <a:lnTo>
                          <a:pt x="2704" y="175"/>
                        </a:lnTo>
                        <a:lnTo>
                          <a:pt x="2724" y="175"/>
                        </a:lnTo>
                        <a:lnTo>
                          <a:pt x="2733" y="175"/>
                        </a:lnTo>
                        <a:lnTo>
                          <a:pt x="2762" y="175"/>
                        </a:lnTo>
                        <a:lnTo>
                          <a:pt x="2772" y="185"/>
                        </a:lnTo>
                        <a:lnTo>
                          <a:pt x="2792" y="185"/>
                        </a:lnTo>
                        <a:lnTo>
                          <a:pt x="2801" y="185"/>
                        </a:lnTo>
                        <a:lnTo>
                          <a:pt x="2811" y="195"/>
                        </a:lnTo>
                        <a:lnTo>
                          <a:pt x="2831" y="195"/>
                        </a:lnTo>
                        <a:lnTo>
                          <a:pt x="2840" y="204"/>
                        </a:lnTo>
                        <a:lnTo>
                          <a:pt x="2850" y="214"/>
                        </a:lnTo>
                        <a:lnTo>
                          <a:pt x="2860" y="214"/>
                        </a:lnTo>
                        <a:lnTo>
                          <a:pt x="2869" y="234"/>
                        </a:lnTo>
                        <a:lnTo>
                          <a:pt x="2879" y="243"/>
                        </a:lnTo>
                        <a:lnTo>
                          <a:pt x="2879" y="253"/>
                        </a:lnTo>
                        <a:lnTo>
                          <a:pt x="2889" y="253"/>
                        </a:lnTo>
                        <a:lnTo>
                          <a:pt x="2899" y="253"/>
                        </a:lnTo>
                        <a:lnTo>
                          <a:pt x="2928" y="253"/>
                        </a:lnTo>
                        <a:lnTo>
                          <a:pt x="2967" y="253"/>
                        </a:lnTo>
                        <a:lnTo>
                          <a:pt x="2976" y="253"/>
                        </a:lnTo>
                        <a:lnTo>
                          <a:pt x="2986" y="253"/>
                        </a:lnTo>
                        <a:lnTo>
                          <a:pt x="3006" y="253"/>
                        </a:lnTo>
                        <a:lnTo>
                          <a:pt x="3015" y="253"/>
                        </a:lnTo>
                        <a:lnTo>
                          <a:pt x="3015" y="263"/>
                        </a:lnTo>
                        <a:lnTo>
                          <a:pt x="3025" y="263"/>
                        </a:lnTo>
                        <a:lnTo>
                          <a:pt x="3035" y="273"/>
                        </a:lnTo>
                        <a:lnTo>
                          <a:pt x="3045" y="273"/>
                        </a:lnTo>
                        <a:lnTo>
                          <a:pt x="3064" y="292"/>
                        </a:lnTo>
                        <a:lnTo>
                          <a:pt x="3074" y="312"/>
                        </a:lnTo>
                        <a:lnTo>
                          <a:pt x="3083" y="331"/>
                        </a:lnTo>
                        <a:lnTo>
                          <a:pt x="3093" y="350"/>
                        </a:lnTo>
                        <a:lnTo>
                          <a:pt x="3103" y="370"/>
                        </a:lnTo>
                        <a:lnTo>
                          <a:pt x="3103" y="389"/>
                        </a:lnTo>
                        <a:lnTo>
                          <a:pt x="3103" y="419"/>
                        </a:lnTo>
                        <a:lnTo>
                          <a:pt x="3103" y="438"/>
                        </a:lnTo>
                        <a:lnTo>
                          <a:pt x="3103" y="458"/>
                        </a:lnTo>
                        <a:lnTo>
                          <a:pt x="3103" y="467"/>
                        </a:lnTo>
                        <a:lnTo>
                          <a:pt x="3093" y="487"/>
                        </a:lnTo>
                        <a:lnTo>
                          <a:pt x="3093" y="535"/>
                        </a:lnTo>
                        <a:lnTo>
                          <a:pt x="3103" y="555"/>
                        </a:lnTo>
                        <a:lnTo>
                          <a:pt x="3103" y="594"/>
                        </a:lnTo>
                        <a:lnTo>
                          <a:pt x="3093" y="604"/>
                        </a:lnTo>
                        <a:lnTo>
                          <a:pt x="3093" y="613"/>
                        </a:lnTo>
                        <a:lnTo>
                          <a:pt x="3083" y="623"/>
                        </a:lnTo>
                        <a:lnTo>
                          <a:pt x="3074" y="643"/>
                        </a:lnTo>
                        <a:lnTo>
                          <a:pt x="3054" y="652"/>
                        </a:lnTo>
                        <a:lnTo>
                          <a:pt x="3064" y="662"/>
                        </a:lnTo>
                        <a:lnTo>
                          <a:pt x="3064" y="672"/>
                        </a:lnTo>
                        <a:lnTo>
                          <a:pt x="3074" y="682"/>
                        </a:lnTo>
                        <a:lnTo>
                          <a:pt x="3074" y="691"/>
                        </a:lnTo>
                        <a:lnTo>
                          <a:pt x="3093" y="691"/>
                        </a:lnTo>
                        <a:lnTo>
                          <a:pt x="3103" y="691"/>
                        </a:lnTo>
                        <a:lnTo>
                          <a:pt x="3113" y="701"/>
                        </a:lnTo>
                        <a:lnTo>
                          <a:pt x="3132" y="701"/>
                        </a:lnTo>
                        <a:lnTo>
                          <a:pt x="3142" y="701"/>
                        </a:lnTo>
                        <a:lnTo>
                          <a:pt x="3151" y="711"/>
                        </a:lnTo>
                        <a:lnTo>
                          <a:pt x="3161" y="711"/>
                        </a:lnTo>
                        <a:lnTo>
                          <a:pt x="3181" y="720"/>
                        </a:lnTo>
                        <a:lnTo>
                          <a:pt x="3190" y="740"/>
                        </a:lnTo>
                        <a:lnTo>
                          <a:pt x="3200" y="759"/>
                        </a:lnTo>
                        <a:lnTo>
                          <a:pt x="3210" y="779"/>
                        </a:lnTo>
                        <a:lnTo>
                          <a:pt x="3210" y="798"/>
                        </a:lnTo>
                        <a:lnTo>
                          <a:pt x="3200" y="818"/>
                        </a:lnTo>
                        <a:lnTo>
                          <a:pt x="3200" y="837"/>
                        </a:lnTo>
                        <a:lnTo>
                          <a:pt x="3190" y="867"/>
                        </a:lnTo>
                        <a:lnTo>
                          <a:pt x="3190" y="876"/>
                        </a:lnTo>
                        <a:lnTo>
                          <a:pt x="3190" y="886"/>
                        </a:lnTo>
                        <a:lnTo>
                          <a:pt x="3200" y="886"/>
                        </a:lnTo>
                        <a:lnTo>
                          <a:pt x="3210" y="896"/>
                        </a:lnTo>
                        <a:lnTo>
                          <a:pt x="3210" y="905"/>
                        </a:lnTo>
                        <a:lnTo>
                          <a:pt x="3220" y="915"/>
                        </a:lnTo>
                        <a:lnTo>
                          <a:pt x="3220" y="935"/>
                        </a:lnTo>
                        <a:lnTo>
                          <a:pt x="3220" y="954"/>
                        </a:lnTo>
                        <a:lnTo>
                          <a:pt x="3220" y="964"/>
                        </a:lnTo>
                        <a:lnTo>
                          <a:pt x="3210" y="974"/>
                        </a:lnTo>
                        <a:lnTo>
                          <a:pt x="3210" y="993"/>
                        </a:lnTo>
                        <a:lnTo>
                          <a:pt x="3200" y="1003"/>
                        </a:lnTo>
                        <a:lnTo>
                          <a:pt x="3190" y="1013"/>
                        </a:lnTo>
                        <a:lnTo>
                          <a:pt x="3190" y="1022"/>
                        </a:lnTo>
                        <a:lnTo>
                          <a:pt x="3190" y="1052"/>
                        </a:lnTo>
                        <a:lnTo>
                          <a:pt x="3190" y="1090"/>
                        </a:lnTo>
                        <a:lnTo>
                          <a:pt x="3190" y="1159"/>
                        </a:lnTo>
                        <a:lnTo>
                          <a:pt x="3190" y="1188"/>
                        </a:lnTo>
                        <a:lnTo>
                          <a:pt x="3181" y="1217"/>
                        </a:lnTo>
                        <a:lnTo>
                          <a:pt x="3161" y="1237"/>
                        </a:lnTo>
                        <a:lnTo>
                          <a:pt x="3132" y="1256"/>
                        </a:lnTo>
                        <a:lnTo>
                          <a:pt x="3122" y="1266"/>
                        </a:lnTo>
                        <a:lnTo>
                          <a:pt x="3113" y="1266"/>
                        </a:lnTo>
                        <a:lnTo>
                          <a:pt x="3103" y="1266"/>
                        </a:lnTo>
                        <a:lnTo>
                          <a:pt x="3093" y="1275"/>
                        </a:lnTo>
                        <a:lnTo>
                          <a:pt x="3083" y="1275"/>
                        </a:lnTo>
                        <a:lnTo>
                          <a:pt x="3074" y="1275"/>
                        </a:lnTo>
                        <a:lnTo>
                          <a:pt x="3054" y="1275"/>
                        </a:lnTo>
                        <a:lnTo>
                          <a:pt x="3054" y="1285"/>
                        </a:lnTo>
                        <a:lnTo>
                          <a:pt x="3045" y="1285"/>
                        </a:lnTo>
                        <a:lnTo>
                          <a:pt x="3035" y="1285"/>
                        </a:lnTo>
                        <a:lnTo>
                          <a:pt x="3025" y="1285"/>
                        </a:lnTo>
                        <a:lnTo>
                          <a:pt x="3015" y="1295"/>
                        </a:lnTo>
                        <a:lnTo>
                          <a:pt x="2976" y="1295"/>
                        </a:lnTo>
                        <a:lnTo>
                          <a:pt x="2957" y="1363"/>
                        </a:lnTo>
                        <a:lnTo>
                          <a:pt x="2986" y="1363"/>
                        </a:lnTo>
                        <a:lnTo>
                          <a:pt x="3006" y="1363"/>
                        </a:lnTo>
                        <a:lnTo>
                          <a:pt x="3113" y="1363"/>
                        </a:lnTo>
                        <a:lnTo>
                          <a:pt x="3132" y="1373"/>
                        </a:lnTo>
                        <a:lnTo>
                          <a:pt x="3142" y="1373"/>
                        </a:lnTo>
                        <a:lnTo>
                          <a:pt x="3151" y="1373"/>
                        </a:lnTo>
                        <a:lnTo>
                          <a:pt x="3171" y="1373"/>
                        </a:lnTo>
                        <a:lnTo>
                          <a:pt x="3171" y="1402"/>
                        </a:lnTo>
                        <a:lnTo>
                          <a:pt x="3161" y="1431"/>
                        </a:lnTo>
                        <a:lnTo>
                          <a:pt x="3161" y="1451"/>
                        </a:lnTo>
                        <a:lnTo>
                          <a:pt x="3151" y="1480"/>
                        </a:lnTo>
                        <a:lnTo>
                          <a:pt x="3142" y="1499"/>
                        </a:lnTo>
                        <a:lnTo>
                          <a:pt x="3142" y="1529"/>
                        </a:lnTo>
                        <a:lnTo>
                          <a:pt x="3132" y="1548"/>
                        </a:lnTo>
                        <a:lnTo>
                          <a:pt x="3132" y="1577"/>
                        </a:lnTo>
                        <a:lnTo>
                          <a:pt x="3122" y="1587"/>
                        </a:lnTo>
                        <a:lnTo>
                          <a:pt x="3113" y="1587"/>
                        </a:lnTo>
                        <a:lnTo>
                          <a:pt x="3103" y="1597"/>
                        </a:lnTo>
                        <a:lnTo>
                          <a:pt x="3093" y="1597"/>
                        </a:lnTo>
                        <a:lnTo>
                          <a:pt x="2957" y="1587"/>
                        </a:lnTo>
                        <a:lnTo>
                          <a:pt x="2947" y="1616"/>
                        </a:lnTo>
                        <a:lnTo>
                          <a:pt x="2947" y="1636"/>
                        </a:lnTo>
                        <a:lnTo>
                          <a:pt x="2938" y="1665"/>
                        </a:lnTo>
                        <a:lnTo>
                          <a:pt x="2928" y="1694"/>
                        </a:lnTo>
                        <a:lnTo>
                          <a:pt x="2928" y="1714"/>
                        </a:lnTo>
                        <a:lnTo>
                          <a:pt x="2918" y="1743"/>
                        </a:lnTo>
                        <a:lnTo>
                          <a:pt x="2908" y="1762"/>
                        </a:lnTo>
                        <a:lnTo>
                          <a:pt x="2899" y="1782"/>
                        </a:lnTo>
                        <a:lnTo>
                          <a:pt x="2879" y="1821"/>
                        </a:lnTo>
                        <a:lnTo>
                          <a:pt x="2860" y="1869"/>
                        </a:lnTo>
                        <a:lnTo>
                          <a:pt x="2840" y="1899"/>
                        </a:lnTo>
                        <a:lnTo>
                          <a:pt x="2821" y="1938"/>
                        </a:lnTo>
                        <a:lnTo>
                          <a:pt x="2792" y="1976"/>
                        </a:lnTo>
                        <a:lnTo>
                          <a:pt x="2762" y="2006"/>
                        </a:lnTo>
                        <a:lnTo>
                          <a:pt x="2743" y="2045"/>
                        </a:lnTo>
                        <a:lnTo>
                          <a:pt x="2714" y="2074"/>
                        </a:lnTo>
                        <a:lnTo>
                          <a:pt x="2685" y="2103"/>
                        </a:lnTo>
                        <a:lnTo>
                          <a:pt x="2655" y="2132"/>
                        </a:lnTo>
                        <a:lnTo>
                          <a:pt x="2617" y="2161"/>
                        </a:lnTo>
                        <a:lnTo>
                          <a:pt x="2587" y="2191"/>
                        </a:lnTo>
                        <a:lnTo>
                          <a:pt x="2549" y="2220"/>
                        </a:lnTo>
                        <a:lnTo>
                          <a:pt x="2519" y="2239"/>
                        </a:lnTo>
                        <a:lnTo>
                          <a:pt x="2480" y="2269"/>
                        </a:lnTo>
                        <a:lnTo>
                          <a:pt x="2442" y="2288"/>
                        </a:lnTo>
                        <a:lnTo>
                          <a:pt x="2403" y="2308"/>
                        </a:lnTo>
                        <a:lnTo>
                          <a:pt x="2364" y="2327"/>
                        </a:lnTo>
                        <a:lnTo>
                          <a:pt x="2325" y="2346"/>
                        </a:lnTo>
                        <a:lnTo>
                          <a:pt x="2286" y="2356"/>
                        </a:lnTo>
                        <a:lnTo>
                          <a:pt x="2247" y="2376"/>
                        </a:lnTo>
                        <a:lnTo>
                          <a:pt x="2208" y="2395"/>
                        </a:lnTo>
                        <a:lnTo>
                          <a:pt x="2169" y="2405"/>
                        </a:lnTo>
                        <a:lnTo>
                          <a:pt x="2130" y="2424"/>
                        </a:lnTo>
                        <a:lnTo>
                          <a:pt x="2082" y="2434"/>
                        </a:lnTo>
                        <a:lnTo>
                          <a:pt x="2043" y="2444"/>
                        </a:lnTo>
                        <a:lnTo>
                          <a:pt x="2004" y="2454"/>
                        </a:lnTo>
                        <a:lnTo>
                          <a:pt x="1955" y="2463"/>
                        </a:lnTo>
                        <a:lnTo>
                          <a:pt x="1916" y="2463"/>
                        </a:lnTo>
                        <a:lnTo>
                          <a:pt x="1877" y="2473"/>
                        </a:lnTo>
                        <a:lnTo>
                          <a:pt x="1829" y="2473"/>
                        </a:lnTo>
                        <a:lnTo>
                          <a:pt x="1790" y="2483"/>
                        </a:lnTo>
                        <a:lnTo>
                          <a:pt x="1634" y="2483"/>
                        </a:lnTo>
                        <a:lnTo>
                          <a:pt x="1586" y="2473"/>
                        </a:lnTo>
                        <a:lnTo>
                          <a:pt x="1537" y="2473"/>
                        </a:lnTo>
                        <a:lnTo>
                          <a:pt x="1488" y="2463"/>
                        </a:lnTo>
                        <a:lnTo>
                          <a:pt x="1440" y="2454"/>
                        </a:lnTo>
                        <a:lnTo>
                          <a:pt x="1391" y="2444"/>
                        </a:lnTo>
                        <a:lnTo>
                          <a:pt x="1352" y="2434"/>
                        </a:lnTo>
                        <a:lnTo>
                          <a:pt x="1304" y="2424"/>
                        </a:lnTo>
                        <a:lnTo>
                          <a:pt x="1255" y="2405"/>
                        </a:lnTo>
                        <a:lnTo>
                          <a:pt x="1206" y="2395"/>
                        </a:lnTo>
                        <a:lnTo>
                          <a:pt x="1168" y="2376"/>
                        </a:lnTo>
                        <a:lnTo>
                          <a:pt x="1119" y="2356"/>
                        </a:lnTo>
                        <a:lnTo>
                          <a:pt x="1070" y="2337"/>
                        </a:lnTo>
                        <a:lnTo>
                          <a:pt x="1031" y="2317"/>
                        </a:lnTo>
                        <a:lnTo>
                          <a:pt x="992" y="2288"/>
                        </a:lnTo>
                        <a:lnTo>
                          <a:pt x="954" y="2269"/>
                        </a:lnTo>
                        <a:lnTo>
                          <a:pt x="915" y="2239"/>
                        </a:lnTo>
                        <a:lnTo>
                          <a:pt x="866" y="2210"/>
                        </a:lnTo>
                        <a:lnTo>
                          <a:pt x="827" y="2181"/>
                        </a:lnTo>
                        <a:lnTo>
                          <a:pt x="798" y="2152"/>
                        </a:lnTo>
                        <a:lnTo>
                          <a:pt x="691" y="2054"/>
                        </a:lnTo>
                        <a:lnTo>
                          <a:pt x="662" y="2015"/>
                        </a:lnTo>
                        <a:lnTo>
                          <a:pt x="633" y="1976"/>
                        </a:lnTo>
                        <a:lnTo>
                          <a:pt x="603" y="1938"/>
                        </a:lnTo>
                        <a:lnTo>
                          <a:pt x="574" y="1889"/>
                        </a:lnTo>
                        <a:lnTo>
                          <a:pt x="555" y="1850"/>
                        </a:lnTo>
                        <a:lnTo>
                          <a:pt x="526" y="1801"/>
                        </a:lnTo>
                        <a:lnTo>
                          <a:pt x="506" y="1762"/>
                        </a:lnTo>
                        <a:lnTo>
                          <a:pt x="458" y="1606"/>
                        </a:lnTo>
                        <a:lnTo>
                          <a:pt x="438" y="1606"/>
                        </a:lnTo>
                        <a:lnTo>
                          <a:pt x="166" y="1606"/>
                        </a:lnTo>
                        <a:lnTo>
                          <a:pt x="156" y="1587"/>
                        </a:lnTo>
                        <a:lnTo>
                          <a:pt x="146" y="1568"/>
                        </a:lnTo>
                        <a:lnTo>
                          <a:pt x="146" y="1558"/>
                        </a:lnTo>
                        <a:lnTo>
                          <a:pt x="146" y="1538"/>
                        </a:lnTo>
                        <a:lnTo>
                          <a:pt x="137" y="1529"/>
                        </a:lnTo>
                        <a:lnTo>
                          <a:pt x="137" y="1480"/>
                        </a:lnTo>
                        <a:lnTo>
                          <a:pt x="146" y="1383"/>
                        </a:lnTo>
                        <a:lnTo>
                          <a:pt x="312" y="1373"/>
                        </a:lnTo>
                        <a:lnTo>
                          <a:pt x="312" y="1344"/>
                        </a:lnTo>
                        <a:lnTo>
                          <a:pt x="312" y="1314"/>
                        </a:lnTo>
                        <a:lnTo>
                          <a:pt x="321" y="1295"/>
                        </a:lnTo>
                        <a:lnTo>
                          <a:pt x="331" y="1266"/>
                        </a:lnTo>
                        <a:lnTo>
                          <a:pt x="273" y="1266"/>
                        </a:lnTo>
                        <a:lnTo>
                          <a:pt x="263" y="1266"/>
                        </a:lnTo>
                        <a:lnTo>
                          <a:pt x="253" y="1266"/>
                        </a:lnTo>
                        <a:lnTo>
                          <a:pt x="244" y="1256"/>
                        </a:lnTo>
                        <a:lnTo>
                          <a:pt x="234" y="1256"/>
                        </a:lnTo>
                        <a:lnTo>
                          <a:pt x="224" y="1246"/>
                        </a:lnTo>
                        <a:lnTo>
                          <a:pt x="214" y="1237"/>
                        </a:lnTo>
                        <a:lnTo>
                          <a:pt x="205" y="1237"/>
                        </a:lnTo>
                        <a:lnTo>
                          <a:pt x="205" y="1227"/>
                        </a:lnTo>
                        <a:lnTo>
                          <a:pt x="195" y="1217"/>
                        </a:lnTo>
                        <a:lnTo>
                          <a:pt x="185" y="1207"/>
                        </a:lnTo>
                        <a:lnTo>
                          <a:pt x="176" y="1198"/>
                        </a:lnTo>
                        <a:lnTo>
                          <a:pt x="166" y="1188"/>
                        </a:lnTo>
                        <a:lnTo>
                          <a:pt x="166" y="1178"/>
                        </a:lnTo>
                        <a:lnTo>
                          <a:pt x="166" y="1168"/>
                        </a:lnTo>
                        <a:lnTo>
                          <a:pt x="156" y="1159"/>
                        </a:lnTo>
                        <a:lnTo>
                          <a:pt x="156" y="1149"/>
                        </a:lnTo>
                        <a:lnTo>
                          <a:pt x="146" y="1149"/>
                        </a:lnTo>
                        <a:lnTo>
                          <a:pt x="137" y="1139"/>
                        </a:lnTo>
                        <a:lnTo>
                          <a:pt x="127" y="1139"/>
                        </a:lnTo>
                        <a:lnTo>
                          <a:pt x="117" y="1139"/>
                        </a:lnTo>
                        <a:lnTo>
                          <a:pt x="98" y="1120"/>
                        </a:lnTo>
                        <a:lnTo>
                          <a:pt x="98" y="1110"/>
                        </a:lnTo>
                        <a:lnTo>
                          <a:pt x="88" y="1100"/>
                        </a:lnTo>
                        <a:lnTo>
                          <a:pt x="78" y="1090"/>
                        </a:lnTo>
                        <a:lnTo>
                          <a:pt x="78" y="1081"/>
                        </a:lnTo>
                        <a:lnTo>
                          <a:pt x="69" y="1061"/>
                        </a:lnTo>
                        <a:lnTo>
                          <a:pt x="69" y="1052"/>
                        </a:lnTo>
                        <a:lnTo>
                          <a:pt x="59" y="1042"/>
                        </a:lnTo>
                        <a:lnTo>
                          <a:pt x="69" y="1022"/>
                        </a:lnTo>
                        <a:lnTo>
                          <a:pt x="69" y="1003"/>
                        </a:lnTo>
                        <a:lnTo>
                          <a:pt x="49" y="983"/>
                        </a:lnTo>
                        <a:lnTo>
                          <a:pt x="39" y="964"/>
                        </a:lnTo>
                        <a:lnTo>
                          <a:pt x="30" y="935"/>
                        </a:lnTo>
                        <a:lnTo>
                          <a:pt x="10" y="915"/>
                        </a:lnTo>
                        <a:lnTo>
                          <a:pt x="10" y="886"/>
                        </a:lnTo>
                        <a:lnTo>
                          <a:pt x="0" y="857"/>
                        </a:lnTo>
                        <a:lnTo>
                          <a:pt x="10" y="828"/>
                        </a:lnTo>
                        <a:lnTo>
                          <a:pt x="10" y="798"/>
                        </a:lnTo>
                        <a:lnTo>
                          <a:pt x="20" y="789"/>
                        </a:lnTo>
                        <a:lnTo>
                          <a:pt x="30" y="779"/>
                        </a:lnTo>
                        <a:lnTo>
                          <a:pt x="39" y="769"/>
                        </a:lnTo>
                        <a:lnTo>
                          <a:pt x="49" y="759"/>
                        </a:lnTo>
                        <a:lnTo>
                          <a:pt x="78" y="730"/>
                        </a:lnTo>
                        <a:lnTo>
                          <a:pt x="88" y="720"/>
                        </a:lnTo>
                        <a:lnTo>
                          <a:pt x="98" y="711"/>
                        </a:lnTo>
                        <a:lnTo>
                          <a:pt x="107" y="711"/>
                        </a:lnTo>
                        <a:lnTo>
                          <a:pt x="117" y="701"/>
                        </a:lnTo>
                        <a:lnTo>
                          <a:pt x="137" y="701"/>
                        </a:lnTo>
                        <a:lnTo>
                          <a:pt x="146" y="711"/>
                        </a:lnTo>
                        <a:lnTo>
                          <a:pt x="176" y="740"/>
                        </a:lnTo>
                        <a:lnTo>
                          <a:pt x="176" y="730"/>
                        </a:lnTo>
                        <a:lnTo>
                          <a:pt x="176" y="720"/>
                        </a:lnTo>
                        <a:lnTo>
                          <a:pt x="166" y="711"/>
                        </a:lnTo>
                        <a:lnTo>
                          <a:pt x="166" y="701"/>
                        </a:lnTo>
                        <a:lnTo>
                          <a:pt x="156" y="701"/>
                        </a:lnTo>
                        <a:lnTo>
                          <a:pt x="156" y="691"/>
                        </a:lnTo>
                        <a:lnTo>
                          <a:pt x="137" y="662"/>
                        </a:lnTo>
                        <a:lnTo>
                          <a:pt x="127" y="643"/>
                        </a:lnTo>
                        <a:lnTo>
                          <a:pt x="127" y="613"/>
                        </a:lnTo>
                        <a:lnTo>
                          <a:pt x="117" y="594"/>
                        </a:lnTo>
                        <a:lnTo>
                          <a:pt x="117" y="545"/>
                        </a:lnTo>
                        <a:lnTo>
                          <a:pt x="127" y="516"/>
                        </a:lnTo>
                        <a:lnTo>
                          <a:pt x="127" y="497"/>
                        </a:lnTo>
                        <a:lnTo>
                          <a:pt x="137" y="477"/>
                        </a:lnTo>
                        <a:lnTo>
                          <a:pt x="146" y="477"/>
                        </a:lnTo>
                        <a:lnTo>
                          <a:pt x="166" y="467"/>
                        </a:lnTo>
                        <a:lnTo>
                          <a:pt x="176" y="458"/>
                        </a:lnTo>
                        <a:lnTo>
                          <a:pt x="185" y="448"/>
                        </a:lnTo>
                        <a:lnTo>
                          <a:pt x="195" y="448"/>
                        </a:lnTo>
                        <a:lnTo>
                          <a:pt x="214" y="438"/>
                        </a:lnTo>
                        <a:lnTo>
                          <a:pt x="224" y="438"/>
                        </a:lnTo>
                        <a:lnTo>
                          <a:pt x="224" y="389"/>
                        </a:lnTo>
                        <a:lnTo>
                          <a:pt x="224" y="360"/>
                        </a:lnTo>
                        <a:lnTo>
                          <a:pt x="234" y="341"/>
                        </a:lnTo>
                        <a:lnTo>
                          <a:pt x="253" y="321"/>
                        </a:lnTo>
                        <a:lnTo>
                          <a:pt x="273" y="312"/>
                        </a:lnTo>
                        <a:lnTo>
                          <a:pt x="292" y="302"/>
                        </a:lnTo>
                        <a:lnTo>
                          <a:pt x="302" y="282"/>
                        </a:lnTo>
                        <a:lnTo>
                          <a:pt x="321" y="273"/>
                        </a:lnTo>
                        <a:lnTo>
                          <a:pt x="341" y="263"/>
                        </a:lnTo>
                        <a:lnTo>
                          <a:pt x="360" y="253"/>
                        </a:lnTo>
                        <a:lnTo>
                          <a:pt x="380" y="243"/>
                        </a:lnTo>
                        <a:lnTo>
                          <a:pt x="399" y="234"/>
                        </a:lnTo>
                        <a:lnTo>
                          <a:pt x="419" y="224"/>
                        </a:lnTo>
                        <a:lnTo>
                          <a:pt x="438" y="214"/>
                        </a:lnTo>
                        <a:lnTo>
                          <a:pt x="458" y="204"/>
                        </a:lnTo>
                        <a:lnTo>
                          <a:pt x="477" y="195"/>
                        </a:lnTo>
                        <a:lnTo>
                          <a:pt x="496" y="185"/>
                        </a:lnTo>
                        <a:lnTo>
                          <a:pt x="516" y="175"/>
                        </a:lnTo>
                        <a:lnTo>
                          <a:pt x="535" y="166"/>
                        </a:lnTo>
                        <a:lnTo>
                          <a:pt x="545" y="166"/>
                        </a:lnTo>
                        <a:lnTo>
                          <a:pt x="555" y="166"/>
                        </a:lnTo>
                        <a:lnTo>
                          <a:pt x="565" y="156"/>
                        </a:lnTo>
                        <a:lnTo>
                          <a:pt x="574" y="156"/>
                        </a:lnTo>
                        <a:lnTo>
                          <a:pt x="584" y="156"/>
                        </a:lnTo>
                        <a:lnTo>
                          <a:pt x="633" y="156"/>
                        </a:lnTo>
                        <a:lnTo>
                          <a:pt x="642" y="156"/>
                        </a:lnTo>
                        <a:lnTo>
                          <a:pt x="652" y="156"/>
                        </a:lnTo>
                        <a:lnTo>
                          <a:pt x="662" y="166"/>
                        </a:lnTo>
                        <a:lnTo>
                          <a:pt x="672" y="166"/>
                        </a:lnTo>
                        <a:lnTo>
                          <a:pt x="691" y="175"/>
                        </a:lnTo>
                        <a:lnTo>
                          <a:pt x="691" y="195"/>
                        </a:lnTo>
                        <a:lnTo>
                          <a:pt x="701" y="204"/>
                        </a:lnTo>
                        <a:lnTo>
                          <a:pt x="701" y="224"/>
                        </a:lnTo>
                        <a:lnTo>
                          <a:pt x="701" y="243"/>
                        </a:lnTo>
                        <a:lnTo>
                          <a:pt x="701" y="253"/>
                        </a:lnTo>
                        <a:lnTo>
                          <a:pt x="710" y="273"/>
                        </a:lnTo>
                        <a:lnTo>
                          <a:pt x="710" y="292"/>
                        </a:lnTo>
                        <a:lnTo>
                          <a:pt x="788" y="253"/>
                        </a:lnTo>
                        <a:lnTo>
                          <a:pt x="856" y="263"/>
                        </a:lnTo>
                        <a:lnTo>
                          <a:pt x="905" y="234"/>
                        </a:lnTo>
                        <a:lnTo>
                          <a:pt x="944" y="204"/>
                        </a:lnTo>
                        <a:lnTo>
                          <a:pt x="992" y="175"/>
                        </a:lnTo>
                        <a:lnTo>
                          <a:pt x="1041" y="156"/>
                        </a:lnTo>
                        <a:lnTo>
                          <a:pt x="1090" y="136"/>
                        </a:lnTo>
                        <a:lnTo>
                          <a:pt x="1138" y="117"/>
                        </a:lnTo>
                        <a:lnTo>
                          <a:pt x="1187" y="97"/>
                        </a:lnTo>
                        <a:lnTo>
                          <a:pt x="1236" y="78"/>
                        </a:lnTo>
                        <a:lnTo>
                          <a:pt x="1294" y="58"/>
                        </a:lnTo>
                        <a:lnTo>
                          <a:pt x="1343" y="49"/>
                        </a:lnTo>
                        <a:lnTo>
                          <a:pt x="1391" y="39"/>
                        </a:lnTo>
                        <a:lnTo>
                          <a:pt x="1450" y="29"/>
                        </a:lnTo>
                        <a:lnTo>
                          <a:pt x="1508" y="19"/>
                        </a:lnTo>
                        <a:lnTo>
                          <a:pt x="1557" y="10"/>
                        </a:lnTo>
                        <a:lnTo>
                          <a:pt x="1615" y="10"/>
                        </a:lnTo>
                        <a:lnTo>
                          <a:pt x="1664" y="0"/>
                        </a:lnTo>
                        <a:lnTo>
                          <a:pt x="1780" y="0"/>
                        </a:lnTo>
                        <a:lnTo>
                          <a:pt x="1829" y="10"/>
                        </a:lnTo>
                        <a:lnTo>
                          <a:pt x="1887" y="10"/>
                        </a:lnTo>
                        <a:lnTo>
                          <a:pt x="1946" y="19"/>
                        </a:lnTo>
                        <a:lnTo>
                          <a:pt x="1994" y="29"/>
                        </a:lnTo>
                        <a:lnTo>
                          <a:pt x="2053" y="39"/>
                        </a:lnTo>
                        <a:lnTo>
                          <a:pt x="2101" y="49"/>
                        </a:lnTo>
                        <a:lnTo>
                          <a:pt x="2150" y="58"/>
                        </a:lnTo>
                        <a:lnTo>
                          <a:pt x="2208" y="78"/>
                        </a:lnTo>
                        <a:lnTo>
                          <a:pt x="2257" y="97"/>
                        </a:lnTo>
                        <a:lnTo>
                          <a:pt x="2305" y="117"/>
                        </a:lnTo>
                        <a:lnTo>
                          <a:pt x="2354" y="136"/>
                        </a:lnTo>
                        <a:lnTo>
                          <a:pt x="2403" y="156"/>
                        </a:lnTo>
                        <a:lnTo>
                          <a:pt x="2442" y="185"/>
                        </a:lnTo>
                        <a:lnTo>
                          <a:pt x="2490" y="214"/>
                        </a:lnTo>
                        <a:close/>
                      </a:path>
                    </a:pathLst>
                  </a:custGeom>
                  <a:solidFill>
                    <a:srgbClr val="000000"/>
                  </a:solidFill>
                  <a:ln w="9525">
                    <a:noFill/>
                    <a:round/>
                    <a:headEnd/>
                    <a:tailEnd/>
                  </a:ln>
                </p:spPr>
                <p:txBody>
                  <a:bodyPr/>
                  <a:lstStyle/>
                  <a:p>
                    <a:endParaRPr lang="en-US"/>
                  </a:p>
                </p:txBody>
              </p:sp>
              <p:sp>
                <p:nvSpPr>
                  <p:cNvPr id="5928" name="Freeform 102"/>
                  <p:cNvSpPr>
                    <a:spLocks/>
                  </p:cNvSpPr>
                  <p:nvPr/>
                </p:nvSpPr>
                <p:spPr bwMode="auto">
                  <a:xfrm>
                    <a:off x="6727" y="6219"/>
                    <a:ext cx="175" cy="39"/>
                  </a:xfrm>
                  <a:custGeom>
                    <a:avLst/>
                    <a:gdLst>
                      <a:gd name="T0" fmla="*/ 175 w 175"/>
                      <a:gd name="T1" fmla="*/ 20 h 39"/>
                      <a:gd name="T2" fmla="*/ 146 w 175"/>
                      <a:gd name="T3" fmla="*/ 20 h 39"/>
                      <a:gd name="T4" fmla="*/ 136 w 175"/>
                      <a:gd name="T5" fmla="*/ 20 h 39"/>
                      <a:gd name="T6" fmla="*/ 127 w 175"/>
                      <a:gd name="T7" fmla="*/ 20 h 39"/>
                      <a:gd name="T8" fmla="*/ 117 w 175"/>
                      <a:gd name="T9" fmla="*/ 10 h 39"/>
                      <a:gd name="T10" fmla="*/ 107 w 175"/>
                      <a:gd name="T11" fmla="*/ 10 h 39"/>
                      <a:gd name="T12" fmla="*/ 97 w 175"/>
                      <a:gd name="T13" fmla="*/ 10 h 39"/>
                      <a:gd name="T14" fmla="*/ 88 w 175"/>
                      <a:gd name="T15" fmla="*/ 10 h 39"/>
                      <a:gd name="T16" fmla="*/ 78 w 175"/>
                      <a:gd name="T17" fmla="*/ 0 h 39"/>
                      <a:gd name="T18" fmla="*/ 49 w 175"/>
                      <a:gd name="T19" fmla="*/ 0 h 39"/>
                      <a:gd name="T20" fmla="*/ 39 w 175"/>
                      <a:gd name="T21" fmla="*/ 10 h 39"/>
                      <a:gd name="T22" fmla="*/ 29 w 175"/>
                      <a:gd name="T23" fmla="*/ 10 h 39"/>
                      <a:gd name="T24" fmla="*/ 20 w 175"/>
                      <a:gd name="T25" fmla="*/ 20 h 39"/>
                      <a:gd name="T26" fmla="*/ 10 w 175"/>
                      <a:gd name="T27" fmla="*/ 20 h 39"/>
                      <a:gd name="T28" fmla="*/ 0 w 175"/>
                      <a:gd name="T29" fmla="*/ 29 h 39"/>
                      <a:gd name="T30" fmla="*/ 10 w 175"/>
                      <a:gd name="T31" fmla="*/ 39 h 39"/>
                      <a:gd name="T32" fmla="*/ 20 w 175"/>
                      <a:gd name="T33" fmla="*/ 29 h 39"/>
                      <a:gd name="T34" fmla="*/ 29 w 175"/>
                      <a:gd name="T35" fmla="*/ 29 h 39"/>
                      <a:gd name="T36" fmla="*/ 29 w 175"/>
                      <a:gd name="T37" fmla="*/ 20 h 39"/>
                      <a:gd name="T38" fmla="*/ 39 w 175"/>
                      <a:gd name="T39" fmla="*/ 20 h 39"/>
                      <a:gd name="T40" fmla="*/ 59 w 175"/>
                      <a:gd name="T41" fmla="*/ 20 h 39"/>
                      <a:gd name="T42" fmla="*/ 78 w 175"/>
                      <a:gd name="T43" fmla="*/ 10 h 39"/>
                      <a:gd name="T44" fmla="*/ 88 w 175"/>
                      <a:gd name="T45" fmla="*/ 20 h 39"/>
                      <a:gd name="T46" fmla="*/ 88 w 175"/>
                      <a:gd name="T47" fmla="*/ 20 h 39"/>
                      <a:gd name="T48" fmla="*/ 107 w 175"/>
                      <a:gd name="T49" fmla="*/ 20 h 39"/>
                      <a:gd name="T50" fmla="*/ 117 w 175"/>
                      <a:gd name="T51" fmla="*/ 20 h 39"/>
                      <a:gd name="T52" fmla="*/ 127 w 175"/>
                      <a:gd name="T53" fmla="*/ 29 h 39"/>
                      <a:gd name="T54" fmla="*/ 136 w 175"/>
                      <a:gd name="T55" fmla="*/ 29 h 39"/>
                      <a:gd name="T56" fmla="*/ 146 w 175"/>
                      <a:gd name="T57" fmla="*/ 29 h 39"/>
                      <a:gd name="T58" fmla="*/ 175 w 175"/>
                      <a:gd name="T59" fmla="*/ 29 h 39"/>
                      <a:gd name="T60" fmla="*/ 175 w 175"/>
                      <a:gd name="T61" fmla="*/ 20 h 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75"/>
                      <a:gd name="T94" fmla="*/ 0 h 39"/>
                      <a:gd name="T95" fmla="*/ 175 w 175"/>
                      <a:gd name="T96" fmla="*/ 39 h 3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75" h="39">
                        <a:moveTo>
                          <a:pt x="175" y="20"/>
                        </a:moveTo>
                        <a:lnTo>
                          <a:pt x="146" y="20"/>
                        </a:lnTo>
                        <a:lnTo>
                          <a:pt x="136" y="20"/>
                        </a:lnTo>
                        <a:lnTo>
                          <a:pt x="127" y="20"/>
                        </a:lnTo>
                        <a:lnTo>
                          <a:pt x="117" y="10"/>
                        </a:lnTo>
                        <a:lnTo>
                          <a:pt x="107" y="10"/>
                        </a:lnTo>
                        <a:lnTo>
                          <a:pt x="97" y="10"/>
                        </a:lnTo>
                        <a:lnTo>
                          <a:pt x="88" y="10"/>
                        </a:lnTo>
                        <a:lnTo>
                          <a:pt x="78" y="0"/>
                        </a:lnTo>
                        <a:lnTo>
                          <a:pt x="49" y="0"/>
                        </a:lnTo>
                        <a:lnTo>
                          <a:pt x="39" y="10"/>
                        </a:lnTo>
                        <a:lnTo>
                          <a:pt x="29" y="10"/>
                        </a:lnTo>
                        <a:lnTo>
                          <a:pt x="20" y="20"/>
                        </a:lnTo>
                        <a:lnTo>
                          <a:pt x="10" y="20"/>
                        </a:lnTo>
                        <a:lnTo>
                          <a:pt x="0" y="29"/>
                        </a:lnTo>
                        <a:lnTo>
                          <a:pt x="10" y="39"/>
                        </a:lnTo>
                        <a:lnTo>
                          <a:pt x="20" y="29"/>
                        </a:lnTo>
                        <a:lnTo>
                          <a:pt x="29" y="29"/>
                        </a:lnTo>
                        <a:lnTo>
                          <a:pt x="29" y="20"/>
                        </a:lnTo>
                        <a:lnTo>
                          <a:pt x="39" y="20"/>
                        </a:lnTo>
                        <a:lnTo>
                          <a:pt x="59" y="20"/>
                        </a:lnTo>
                        <a:lnTo>
                          <a:pt x="78" y="10"/>
                        </a:lnTo>
                        <a:lnTo>
                          <a:pt x="88" y="20"/>
                        </a:lnTo>
                        <a:lnTo>
                          <a:pt x="107" y="20"/>
                        </a:lnTo>
                        <a:lnTo>
                          <a:pt x="117" y="20"/>
                        </a:lnTo>
                        <a:lnTo>
                          <a:pt x="127" y="29"/>
                        </a:lnTo>
                        <a:lnTo>
                          <a:pt x="136" y="29"/>
                        </a:lnTo>
                        <a:lnTo>
                          <a:pt x="146" y="29"/>
                        </a:lnTo>
                        <a:lnTo>
                          <a:pt x="175" y="29"/>
                        </a:lnTo>
                        <a:lnTo>
                          <a:pt x="175" y="20"/>
                        </a:lnTo>
                        <a:close/>
                      </a:path>
                    </a:pathLst>
                  </a:custGeom>
                  <a:solidFill>
                    <a:srgbClr val="000000"/>
                  </a:solidFill>
                  <a:ln w="9525">
                    <a:noFill/>
                    <a:round/>
                    <a:headEnd/>
                    <a:tailEnd/>
                  </a:ln>
                </p:spPr>
                <p:txBody>
                  <a:bodyPr/>
                  <a:lstStyle/>
                  <a:p>
                    <a:endParaRPr lang="en-US"/>
                  </a:p>
                </p:txBody>
              </p:sp>
              <p:sp>
                <p:nvSpPr>
                  <p:cNvPr id="5929" name="Freeform 103"/>
                  <p:cNvSpPr>
                    <a:spLocks/>
                  </p:cNvSpPr>
                  <p:nvPr/>
                </p:nvSpPr>
                <p:spPr bwMode="auto">
                  <a:xfrm>
                    <a:off x="6902" y="6210"/>
                    <a:ext cx="29" cy="38"/>
                  </a:xfrm>
                  <a:custGeom>
                    <a:avLst/>
                    <a:gdLst>
                      <a:gd name="T0" fmla="*/ 29 w 29"/>
                      <a:gd name="T1" fmla="*/ 0 h 38"/>
                      <a:gd name="T2" fmla="*/ 29 w 29"/>
                      <a:gd name="T3" fmla="*/ 0 h 38"/>
                      <a:gd name="T4" fmla="*/ 0 w 29"/>
                      <a:gd name="T5" fmla="*/ 29 h 38"/>
                      <a:gd name="T6" fmla="*/ 0 w 29"/>
                      <a:gd name="T7" fmla="*/ 29 h 38"/>
                      <a:gd name="T8" fmla="*/ 0 w 29"/>
                      <a:gd name="T9" fmla="*/ 38 h 38"/>
                      <a:gd name="T10" fmla="*/ 0 w 29"/>
                      <a:gd name="T11" fmla="*/ 38 h 38"/>
                      <a:gd name="T12" fmla="*/ 10 w 29"/>
                      <a:gd name="T13" fmla="*/ 38 h 38"/>
                      <a:gd name="T14" fmla="*/ 29 w 29"/>
                      <a:gd name="T15" fmla="*/ 19 h 38"/>
                      <a:gd name="T16" fmla="*/ 29 w 29"/>
                      <a:gd name="T17" fmla="*/ 9 h 38"/>
                      <a:gd name="T18" fmla="*/ 29 w 29"/>
                      <a:gd name="T19" fmla="*/ 9 h 38"/>
                      <a:gd name="T20" fmla="*/ 29 w 29"/>
                      <a:gd name="T21" fmla="*/ 9 h 38"/>
                      <a:gd name="T22" fmla="*/ 29 w 29"/>
                      <a:gd name="T23" fmla="*/ 0 h 38"/>
                      <a:gd name="T24" fmla="*/ 29 w 29"/>
                      <a:gd name="T25" fmla="*/ 0 h 38"/>
                      <a:gd name="T26" fmla="*/ 29 w 29"/>
                      <a:gd name="T27" fmla="*/ 0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
                      <a:gd name="T43" fmla="*/ 0 h 38"/>
                      <a:gd name="T44" fmla="*/ 29 w 29"/>
                      <a:gd name="T45" fmla="*/ 38 h 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 h="38">
                        <a:moveTo>
                          <a:pt x="29" y="0"/>
                        </a:moveTo>
                        <a:lnTo>
                          <a:pt x="29" y="0"/>
                        </a:lnTo>
                        <a:lnTo>
                          <a:pt x="0" y="29"/>
                        </a:lnTo>
                        <a:lnTo>
                          <a:pt x="0" y="38"/>
                        </a:lnTo>
                        <a:lnTo>
                          <a:pt x="10" y="38"/>
                        </a:lnTo>
                        <a:lnTo>
                          <a:pt x="29" y="19"/>
                        </a:lnTo>
                        <a:lnTo>
                          <a:pt x="29" y="9"/>
                        </a:lnTo>
                        <a:lnTo>
                          <a:pt x="29" y="0"/>
                        </a:lnTo>
                        <a:close/>
                      </a:path>
                    </a:pathLst>
                  </a:custGeom>
                  <a:solidFill>
                    <a:srgbClr val="000000"/>
                  </a:solidFill>
                  <a:ln w="9525">
                    <a:noFill/>
                    <a:round/>
                    <a:headEnd/>
                    <a:tailEnd/>
                  </a:ln>
                </p:spPr>
                <p:txBody>
                  <a:bodyPr/>
                  <a:lstStyle/>
                  <a:p>
                    <a:endParaRPr lang="en-US"/>
                  </a:p>
                </p:txBody>
              </p:sp>
              <p:sp>
                <p:nvSpPr>
                  <p:cNvPr id="5930" name="Freeform 104"/>
                  <p:cNvSpPr>
                    <a:spLocks/>
                  </p:cNvSpPr>
                  <p:nvPr/>
                </p:nvSpPr>
                <p:spPr bwMode="auto">
                  <a:xfrm>
                    <a:off x="6931" y="6210"/>
                    <a:ext cx="195" cy="87"/>
                  </a:xfrm>
                  <a:custGeom>
                    <a:avLst/>
                    <a:gdLst>
                      <a:gd name="T0" fmla="*/ 195 w 195"/>
                      <a:gd name="T1" fmla="*/ 87 h 87"/>
                      <a:gd name="T2" fmla="*/ 185 w 195"/>
                      <a:gd name="T3" fmla="*/ 77 h 87"/>
                      <a:gd name="T4" fmla="*/ 185 w 195"/>
                      <a:gd name="T5" fmla="*/ 58 h 87"/>
                      <a:gd name="T6" fmla="*/ 156 w 195"/>
                      <a:gd name="T7" fmla="*/ 38 h 87"/>
                      <a:gd name="T8" fmla="*/ 146 w 195"/>
                      <a:gd name="T9" fmla="*/ 38 h 87"/>
                      <a:gd name="T10" fmla="*/ 137 w 195"/>
                      <a:gd name="T11" fmla="*/ 29 h 87"/>
                      <a:gd name="T12" fmla="*/ 127 w 195"/>
                      <a:gd name="T13" fmla="*/ 19 h 87"/>
                      <a:gd name="T14" fmla="*/ 107 w 195"/>
                      <a:gd name="T15" fmla="*/ 19 h 87"/>
                      <a:gd name="T16" fmla="*/ 98 w 195"/>
                      <a:gd name="T17" fmla="*/ 9 h 87"/>
                      <a:gd name="T18" fmla="*/ 78 w 195"/>
                      <a:gd name="T19" fmla="*/ 9 h 87"/>
                      <a:gd name="T20" fmla="*/ 68 w 195"/>
                      <a:gd name="T21" fmla="*/ 9 h 87"/>
                      <a:gd name="T22" fmla="*/ 39 w 195"/>
                      <a:gd name="T23" fmla="*/ 9 h 87"/>
                      <a:gd name="T24" fmla="*/ 30 w 195"/>
                      <a:gd name="T25" fmla="*/ 0 h 87"/>
                      <a:gd name="T26" fmla="*/ 10 w 195"/>
                      <a:gd name="T27" fmla="*/ 0 h 87"/>
                      <a:gd name="T28" fmla="*/ 0 w 195"/>
                      <a:gd name="T29" fmla="*/ 0 h 87"/>
                      <a:gd name="T30" fmla="*/ 0 w 195"/>
                      <a:gd name="T31" fmla="*/ 9 h 87"/>
                      <a:gd name="T32" fmla="*/ 10 w 195"/>
                      <a:gd name="T33" fmla="*/ 9 h 87"/>
                      <a:gd name="T34" fmla="*/ 39 w 195"/>
                      <a:gd name="T35" fmla="*/ 9 h 87"/>
                      <a:gd name="T36" fmla="*/ 59 w 195"/>
                      <a:gd name="T37" fmla="*/ 19 h 87"/>
                      <a:gd name="T38" fmla="*/ 68 w 195"/>
                      <a:gd name="T39" fmla="*/ 19 h 87"/>
                      <a:gd name="T40" fmla="*/ 78 w 195"/>
                      <a:gd name="T41" fmla="*/ 19 h 87"/>
                      <a:gd name="T42" fmla="*/ 98 w 195"/>
                      <a:gd name="T43" fmla="*/ 19 h 87"/>
                      <a:gd name="T44" fmla="*/ 107 w 195"/>
                      <a:gd name="T45" fmla="*/ 29 h 87"/>
                      <a:gd name="T46" fmla="*/ 117 w 195"/>
                      <a:gd name="T47" fmla="*/ 29 h 87"/>
                      <a:gd name="T48" fmla="*/ 137 w 195"/>
                      <a:gd name="T49" fmla="*/ 38 h 87"/>
                      <a:gd name="T50" fmla="*/ 146 w 195"/>
                      <a:gd name="T51" fmla="*/ 38 h 87"/>
                      <a:gd name="T52" fmla="*/ 156 w 195"/>
                      <a:gd name="T53" fmla="*/ 48 h 87"/>
                      <a:gd name="T54" fmla="*/ 175 w 195"/>
                      <a:gd name="T55" fmla="*/ 68 h 87"/>
                      <a:gd name="T56" fmla="*/ 185 w 195"/>
                      <a:gd name="T57" fmla="*/ 77 h 87"/>
                      <a:gd name="T58" fmla="*/ 185 w 195"/>
                      <a:gd name="T59" fmla="*/ 87 h 87"/>
                      <a:gd name="T60" fmla="*/ 195 w 195"/>
                      <a:gd name="T61" fmla="*/ 87 h 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87"/>
                      <a:gd name="T95" fmla="*/ 195 w 195"/>
                      <a:gd name="T96" fmla="*/ 87 h 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87">
                        <a:moveTo>
                          <a:pt x="195" y="87"/>
                        </a:moveTo>
                        <a:lnTo>
                          <a:pt x="185" y="77"/>
                        </a:lnTo>
                        <a:lnTo>
                          <a:pt x="185" y="58"/>
                        </a:lnTo>
                        <a:lnTo>
                          <a:pt x="156" y="38"/>
                        </a:lnTo>
                        <a:lnTo>
                          <a:pt x="146" y="38"/>
                        </a:lnTo>
                        <a:lnTo>
                          <a:pt x="137" y="29"/>
                        </a:lnTo>
                        <a:lnTo>
                          <a:pt x="127" y="19"/>
                        </a:lnTo>
                        <a:lnTo>
                          <a:pt x="107" y="19"/>
                        </a:lnTo>
                        <a:lnTo>
                          <a:pt x="98" y="9"/>
                        </a:lnTo>
                        <a:lnTo>
                          <a:pt x="78" y="9"/>
                        </a:lnTo>
                        <a:lnTo>
                          <a:pt x="68" y="9"/>
                        </a:lnTo>
                        <a:lnTo>
                          <a:pt x="39" y="9"/>
                        </a:lnTo>
                        <a:lnTo>
                          <a:pt x="30" y="0"/>
                        </a:lnTo>
                        <a:lnTo>
                          <a:pt x="10" y="0"/>
                        </a:lnTo>
                        <a:lnTo>
                          <a:pt x="0" y="0"/>
                        </a:lnTo>
                        <a:lnTo>
                          <a:pt x="0" y="9"/>
                        </a:lnTo>
                        <a:lnTo>
                          <a:pt x="10" y="9"/>
                        </a:lnTo>
                        <a:lnTo>
                          <a:pt x="39" y="9"/>
                        </a:lnTo>
                        <a:lnTo>
                          <a:pt x="59" y="19"/>
                        </a:lnTo>
                        <a:lnTo>
                          <a:pt x="68" y="19"/>
                        </a:lnTo>
                        <a:lnTo>
                          <a:pt x="78" y="19"/>
                        </a:lnTo>
                        <a:lnTo>
                          <a:pt x="98" y="19"/>
                        </a:lnTo>
                        <a:lnTo>
                          <a:pt x="107" y="29"/>
                        </a:lnTo>
                        <a:lnTo>
                          <a:pt x="117" y="29"/>
                        </a:lnTo>
                        <a:lnTo>
                          <a:pt x="137" y="38"/>
                        </a:lnTo>
                        <a:lnTo>
                          <a:pt x="146" y="38"/>
                        </a:lnTo>
                        <a:lnTo>
                          <a:pt x="156" y="48"/>
                        </a:lnTo>
                        <a:lnTo>
                          <a:pt x="175" y="68"/>
                        </a:lnTo>
                        <a:lnTo>
                          <a:pt x="185" y="77"/>
                        </a:lnTo>
                        <a:lnTo>
                          <a:pt x="185" y="87"/>
                        </a:lnTo>
                        <a:lnTo>
                          <a:pt x="195" y="87"/>
                        </a:lnTo>
                        <a:close/>
                      </a:path>
                    </a:pathLst>
                  </a:custGeom>
                  <a:solidFill>
                    <a:srgbClr val="000000"/>
                  </a:solidFill>
                  <a:ln w="9525">
                    <a:noFill/>
                    <a:round/>
                    <a:headEnd/>
                    <a:tailEnd/>
                  </a:ln>
                </p:spPr>
                <p:txBody>
                  <a:bodyPr/>
                  <a:lstStyle/>
                  <a:p>
                    <a:endParaRPr lang="en-US"/>
                  </a:p>
                </p:txBody>
              </p:sp>
              <p:sp>
                <p:nvSpPr>
                  <p:cNvPr id="5931" name="Freeform 105"/>
                  <p:cNvSpPr>
                    <a:spLocks/>
                  </p:cNvSpPr>
                  <p:nvPr/>
                </p:nvSpPr>
                <p:spPr bwMode="auto">
                  <a:xfrm>
                    <a:off x="7116" y="6297"/>
                    <a:ext cx="10" cy="10"/>
                  </a:xfrm>
                  <a:custGeom>
                    <a:avLst/>
                    <a:gdLst>
                      <a:gd name="T0" fmla="*/ 10 w 10"/>
                      <a:gd name="T1" fmla="*/ 0 h 10"/>
                      <a:gd name="T2" fmla="*/ 10 w 10"/>
                      <a:gd name="T3" fmla="*/ 0 h 10"/>
                      <a:gd name="T4" fmla="*/ 10 w 10"/>
                      <a:gd name="T5" fmla="*/ 0 h 10"/>
                      <a:gd name="T6" fmla="*/ 0 w 10"/>
                      <a:gd name="T7" fmla="*/ 0 h 10"/>
                      <a:gd name="T8" fmla="*/ 10 w 10"/>
                      <a:gd name="T9" fmla="*/ 10 h 10"/>
                      <a:gd name="T10" fmla="*/ 10 w 10"/>
                      <a:gd name="T11" fmla="*/ 10 h 10"/>
                      <a:gd name="T12" fmla="*/ 10 w 10"/>
                      <a:gd name="T13" fmla="*/ 10 h 10"/>
                      <a:gd name="T14" fmla="*/ 10 w 10"/>
                      <a:gd name="T15" fmla="*/ 10 h 10"/>
                      <a:gd name="T16" fmla="*/ 10 w 10"/>
                      <a:gd name="T17" fmla="*/ 10 h 10"/>
                      <a:gd name="T18" fmla="*/ 10 w 10"/>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10"/>
                      <a:gd name="T32" fmla="*/ 10 w 10"/>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10">
                        <a:moveTo>
                          <a:pt x="10" y="0"/>
                        </a:moveTo>
                        <a:lnTo>
                          <a:pt x="10" y="0"/>
                        </a:lnTo>
                        <a:lnTo>
                          <a:pt x="0" y="0"/>
                        </a:lnTo>
                        <a:lnTo>
                          <a:pt x="10" y="10"/>
                        </a:lnTo>
                        <a:lnTo>
                          <a:pt x="10" y="0"/>
                        </a:lnTo>
                        <a:close/>
                      </a:path>
                    </a:pathLst>
                  </a:custGeom>
                  <a:solidFill>
                    <a:srgbClr val="000000"/>
                  </a:solidFill>
                  <a:ln w="9525">
                    <a:noFill/>
                    <a:round/>
                    <a:headEnd/>
                    <a:tailEnd/>
                  </a:ln>
                </p:spPr>
                <p:txBody>
                  <a:bodyPr/>
                  <a:lstStyle/>
                  <a:p>
                    <a:endParaRPr lang="en-US"/>
                  </a:p>
                </p:txBody>
              </p:sp>
              <p:sp>
                <p:nvSpPr>
                  <p:cNvPr id="5932" name="Freeform 106"/>
                  <p:cNvSpPr>
                    <a:spLocks/>
                  </p:cNvSpPr>
                  <p:nvPr/>
                </p:nvSpPr>
                <p:spPr bwMode="auto">
                  <a:xfrm>
                    <a:off x="7126" y="6287"/>
                    <a:ext cx="165" cy="39"/>
                  </a:xfrm>
                  <a:custGeom>
                    <a:avLst/>
                    <a:gdLst>
                      <a:gd name="T0" fmla="*/ 165 w 165"/>
                      <a:gd name="T1" fmla="*/ 30 h 39"/>
                      <a:gd name="T2" fmla="*/ 156 w 165"/>
                      <a:gd name="T3" fmla="*/ 30 h 39"/>
                      <a:gd name="T4" fmla="*/ 146 w 165"/>
                      <a:gd name="T5" fmla="*/ 20 h 39"/>
                      <a:gd name="T6" fmla="*/ 136 w 165"/>
                      <a:gd name="T7" fmla="*/ 20 h 39"/>
                      <a:gd name="T8" fmla="*/ 126 w 165"/>
                      <a:gd name="T9" fmla="*/ 10 h 39"/>
                      <a:gd name="T10" fmla="*/ 126 w 165"/>
                      <a:gd name="T11" fmla="*/ 10 h 39"/>
                      <a:gd name="T12" fmla="*/ 117 w 165"/>
                      <a:gd name="T13" fmla="*/ 10 h 39"/>
                      <a:gd name="T14" fmla="*/ 97 w 165"/>
                      <a:gd name="T15" fmla="*/ 10 h 39"/>
                      <a:gd name="T16" fmla="*/ 87 w 165"/>
                      <a:gd name="T17" fmla="*/ 10 h 39"/>
                      <a:gd name="T18" fmla="*/ 78 w 165"/>
                      <a:gd name="T19" fmla="*/ 0 h 39"/>
                      <a:gd name="T20" fmla="*/ 39 w 165"/>
                      <a:gd name="T21" fmla="*/ 0 h 39"/>
                      <a:gd name="T22" fmla="*/ 39 w 165"/>
                      <a:gd name="T23" fmla="*/ 10 h 39"/>
                      <a:gd name="T24" fmla="*/ 19 w 165"/>
                      <a:gd name="T25" fmla="*/ 10 h 39"/>
                      <a:gd name="T26" fmla="*/ 10 w 165"/>
                      <a:gd name="T27" fmla="*/ 10 h 39"/>
                      <a:gd name="T28" fmla="*/ 0 w 165"/>
                      <a:gd name="T29" fmla="*/ 10 h 39"/>
                      <a:gd name="T30" fmla="*/ 0 w 165"/>
                      <a:gd name="T31" fmla="*/ 20 h 39"/>
                      <a:gd name="T32" fmla="*/ 19 w 165"/>
                      <a:gd name="T33" fmla="*/ 10 h 39"/>
                      <a:gd name="T34" fmla="*/ 19 w 165"/>
                      <a:gd name="T35" fmla="*/ 10 h 39"/>
                      <a:gd name="T36" fmla="*/ 39 w 165"/>
                      <a:gd name="T37" fmla="*/ 10 h 39"/>
                      <a:gd name="T38" fmla="*/ 87 w 165"/>
                      <a:gd name="T39" fmla="*/ 10 h 39"/>
                      <a:gd name="T40" fmla="*/ 97 w 165"/>
                      <a:gd name="T41" fmla="*/ 10 h 39"/>
                      <a:gd name="T42" fmla="*/ 107 w 165"/>
                      <a:gd name="T43" fmla="*/ 20 h 39"/>
                      <a:gd name="T44" fmla="*/ 117 w 165"/>
                      <a:gd name="T45" fmla="*/ 20 h 39"/>
                      <a:gd name="T46" fmla="*/ 126 w 165"/>
                      <a:gd name="T47" fmla="*/ 20 h 39"/>
                      <a:gd name="T48" fmla="*/ 136 w 165"/>
                      <a:gd name="T49" fmla="*/ 30 h 39"/>
                      <a:gd name="T50" fmla="*/ 146 w 165"/>
                      <a:gd name="T51" fmla="*/ 30 h 39"/>
                      <a:gd name="T52" fmla="*/ 156 w 165"/>
                      <a:gd name="T53" fmla="*/ 39 h 39"/>
                      <a:gd name="T54" fmla="*/ 165 w 165"/>
                      <a:gd name="T55" fmla="*/ 30 h 39"/>
                      <a:gd name="T56" fmla="*/ 156 w 165"/>
                      <a:gd name="T57" fmla="*/ 30 h 39"/>
                      <a:gd name="T58" fmla="*/ 165 w 165"/>
                      <a:gd name="T59" fmla="*/ 30 h 3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5"/>
                      <a:gd name="T91" fmla="*/ 0 h 39"/>
                      <a:gd name="T92" fmla="*/ 165 w 165"/>
                      <a:gd name="T93" fmla="*/ 39 h 3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5" h="39">
                        <a:moveTo>
                          <a:pt x="165" y="30"/>
                        </a:moveTo>
                        <a:lnTo>
                          <a:pt x="156" y="30"/>
                        </a:lnTo>
                        <a:lnTo>
                          <a:pt x="146" y="20"/>
                        </a:lnTo>
                        <a:lnTo>
                          <a:pt x="136" y="20"/>
                        </a:lnTo>
                        <a:lnTo>
                          <a:pt x="126" y="10"/>
                        </a:lnTo>
                        <a:lnTo>
                          <a:pt x="117" y="10"/>
                        </a:lnTo>
                        <a:lnTo>
                          <a:pt x="97" y="10"/>
                        </a:lnTo>
                        <a:lnTo>
                          <a:pt x="87" y="10"/>
                        </a:lnTo>
                        <a:lnTo>
                          <a:pt x="78" y="0"/>
                        </a:lnTo>
                        <a:lnTo>
                          <a:pt x="39" y="0"/>
                        </a:lnTo>
                        <a:lnTo>
                          <a:pt x="39" y="10"/>
                        </a:lnTo>
                        <a:lnTo>
                          <a:pt x="19" y="10"/>
                        </a:lnTo>
                        <a:lnTo>
                          <a:pt x="10" y="10"/>
                        </a:lnTo>
                        <a:lnTo>
                          <a:pt x="0" y="10"/>
                        </a:lnTo>
                        <a:lnTo>
                          <a:pt x="0" y="20"/>
                        </a:lnTo>
                        <a:lnTo>
                          <a:pt x="19" y="10"/>
                        </a:lnTo>
                        <a:lnTo>
                          <a:pt x="39" y="10"/>
                        </a:lnTo>
                        <a:lnTo>
                          <a:pt x="87" y="10"/>
                        </a:lnTo>
                        <a:lnTo>
                          <a:pt x="97" y="10"/>
                        </a:lnTo>
                        <a:lnTo>
                          <a:pt x="107" y="20"/>
                        </a:lnTo>
                        <a:lnTo>
                          <a:pt x="117" y="20"/>
                        </a:lnTo>
                        <a:lnTo>
                          <a:pt x="126" y="20"/>
                        </a:lnTo>
                        <a:lnTo>
                          <a:pt x="136" y="30"/>
                        </a:lnTo>
                        <a:lnTo>
                          <a:pt x="146" y="30"/>
                        </a:lnTo>
                        <a:lnTo>
                          <a:pt x="156" y="39"/>
                        </a:lnTo>
                        <a:lnTo>
                          <a:pt x="165" y="30"/>
                        </a:lnTo>
                        <a:lnTo>
                          <a:pt x="156" y="30"/>
                        </a:lnTo>
                        <a:lnTo>
                          <a:pt x="165" y="30"/>
                        </a:lnTo>
                        <a:close/>
                      </a:path>
                    </a:pathLst>
                  </a:custGeom>
                  <a:solidFill>
                    <a:srgbClr val="000000"/>
                  </a:solidFill>
                  <a:ln w="9525">
                    <a:noFill/>
                    <a:round/>
                    <a:headEnd/>
                    <a:tailEnd/>
                  </a:ln>
                </p:spPr>
                <p:txBody>
                  <a:bodyPr/>
                  <a:lstStyle/>
                  <a:p>
                    <a:endParaRPr lang="en-US"/>
                  </a:p>
                </p:txBody>
              </p:sp>
              <p:sp>
                <p:nvSpPr>
                  <p:cNvPr id="5933" name="Freeform 107"/>
                  <p:cNvSpPr>
                    <a:spLocks/>
                  </p:cNvSpPr>
                  <p:nvPr/>
                </p:nvSpPr>
                <p:spPr bwMode="auto">
                  <a:xfrm>
                    <a:off x="7282" y="6317"/>
                    <a:ext cx="68" cy="165"/>
                  </a:xfrm>
                  <a:custGeom>
                    <a:avLst/>
                    <a:gdLst>
                      <a:gd name="T0" fmla="*/ 68 w 68"/>
                      <a:gd name="T1" fmla="*/ 165 h 165"/>
                      <a:gd name="T2" fmla="*/ 68 w 68"/>
                      <a:gd name="T3" fmla="*/ 146 h 165"/>
                      <a:gd name="T4" fmla="*/ 58 w 68"/>
                      <a:gd name="T5" fmla="*/ 116 h 165"/>
                      <a:gd name="T6" fmla="*/ 58 w 68"/>
                      <a:gd name="T7" fmla="*/ 97 h 165"/>
                      <a:gd name="T8" fmla="*/ 48 w 68"/>
                      <a:gd name="T9" fmla="*/ 77 h 165"/>
                      <a:gd name="T10" fmla="*/ 48 w 68"/>
                      <a:gd name="T11" fmla="*/ 58 h 165"/>
                      <a:gd name="T12" fmla="*/ 29 w 68"/>
                      <a:gd name="T13" fmla="*/ 29 h 165"/>
                      <a:gd name="T14" fmla="*/ 19 w 68"/>
                      <a:gd name="T15" fmla="*/ 19 h 165"/>
                      <a:gd name="T16" fmla="*/ 9 w 68"/>
                      <a:gd name="T17" fmla="*/ 0 h 165"/>
                      <a:gd name="T18" fmla="*/ 0 w 68"/>
                      <a:gd name="T19" fmla="*/ 9 h 165"/>
                      <a:gd name="T20" fmla="*/ 29 w 68"/>
                      <a:gd name="T21" fmla="*/ 39 h 165"/>
                      <a:gd name="T22" fmla="*/ 38 w 68"/>
                      <a:gd name="T23" fmla="*/ 58 h 165"/>
                      <a:gd name="T24" fmla="*/ 38 w 68"/>
                      <a:gd name="T25" fmla="*/ 77 h 165"/>
                      <a:gd name="T26" fmla="*/ 48 w 68"/>
                      <a:gd name="T27" fmla="*/ 97 h 165"/>
                      <a:gd name="T28" fmla="*/ 58 w 68"/>
                      <a:gd name="T29" fmla="*/ 116 h 165"/>
                      <a:gd name="T30" fmla="*/ 58 w 68"/>
                      <a:gd name="T31" fmla="*/ 146 h 165"/>
                      <a:gd name="T32" fmla="*/ 58 w 68"/>
                      <a:gd name="T33" fmla="*/ 165 h 165"/>
                      <a:gd name="T34" fmla="*/ 58 w 68"/>
                      <a:gd name="T35" fmla="*/ 155 h 165"/>
                      <a:gd name="T36" fmla="*/ 68 w 68"/>
                      <a:gd name="T37" fmla="*/ 165 h 165"/>
                      <a:gd name="T38" fmla="*/ 68 w 68"/>
                      <a:gd name="T39" fmla="*/ 165 h 165"/>
                      <a:gd name="T40" fmla="*/ 68 w 68"/>
                      <a:gd name="T41" fmla="*/ 165 h 1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165"/>
                      <a:gd name="T65" fmla="*/ 68 w 68"/>
                      <a:gd name="T66" fmla="*/ 165 h 1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165">
                        <a:moveTo>
                          <a:pt x="68" y="165"/>
                        </a:moveTo>
                        <a:lnTo>
                          <a:pt x="68" y="146"/>
                        </a:lnTo>
                        <a:lnTo>
                          <a:pt x="58" y="116"/>
                        </a:lnTo>
                        <a:lnTo>
                          <a:pt x="58" y="97"/>
                        </a:lnTo>
                        <a:lnTo>
                          <a:pt x="48" y="77"/>
                        </a:lnTo>
                        <a:lnTo>
                          <a:pt x="48" y="58"/>
                        </a:lnTo>
                        <a:lnTo>
                          <a:pt x="29" y="29"/>
                        </a:lnTo>
                        <a:lnTo>
                          <a:pt x="19" y="19"/>
                        </a:lnTo>
                        <a:lnTo>
                          <a:pt x="9" y="0"/>
                        </a:lnTo>
                        <a:lnTo>
                          <a:pt x="0" y="9"/>
                        </a:lnTo>
                        <a:lnTo>
                          <a:pt x="29" y="39"/>
                        </a:lnTo>
                        <a:lnTo>
                          <a:pt x="38" y="58"/>
                        </a:lnTo>
                        <a:lnTo>
                          <a:pt x="38" y="77"/>
                        </a:lnTo>
                        <a:lnTo>
                          <a:pt x="48" y="97"/>
                        </a:lnTo>
                        <a:lnTo>
                          <a:pt x="58" y="116"/>
                        </a:lnTo>
                        <a:lnTo>
                          <a:pt x="58" y="146"/>
                        </a:lnTo>
                        <a:lnTo>
                          <a:pt x="58" y="165"/>
                        </a:lnTo>
                        <a:lnTo>
                          <a:pt x="58" y="155"/>
                        </a:lnTo>
                        <a:lnTo>
                          <a:pt x="68" y="165"/>
                        </a:lnTo>
                        <a:close/>
                      </a:path>
                    </a:pathLst>
                  </a:custGeom>
                  <a:solidFill>
                    <a:srgbClr val="000000"/>
                  </a:solidFill>
                  <a:ln w="9525">
                    <a:noFill/>
                    <a:round/>
                    <a:headEnd/>
                    <a:tailEnd/>
                  </a:ln>
                </p:spPr>
                <p:txBody>
                  <a:bodyPr/>
                  <a:lstStyle/>
                  <a:p>
                    <a:endParaRPr lang="en-US"/>
                  </a:p>
                </p:txBody>
              </p:sp>
              <p:sp>
                <p:nvSpPr>
                  <p:cNvPr id="5934" name="Freeform 108"/>
                  <p:cNvSpPr>
                    <a:spLocks/>
                  </p:cNvSpPr>
                  <p:nvPr/>
                </p:nvSpPr>
                <p:spPr bwMode="auto">
                  <a:xfrm>
                    <a:off x="7330" y="6472"/>
                    <a:ext cx="20" cy="137"/>
                  </a:xfrm>
                  <a:custGeom>
                    <a:avLst/>
                    <a:gdLst>
                      <a:gd name="T0" fmla="*/ 10 w 20"/>
                      <a:gd name="T1" fmla="*/ 137 h 137"/>
                      <a:gd name="T2" fmla="*/ 10 w 20"/>
                      <a:gd name="T3" fmla="*/ 117 h 137"/>
                      <a:gd name="T4" fmla="*/ 10 w 20"/>
                      <a:gd name="T5" fmla="*/ 59 h 137"/>
                      <a:gd name="T6" fmla="*/ 10 w 20"/>
                      <a:gd name="T7" fmla="*/ 39 h 137"/>
                      <a:gd name="T8" fmla="*/ 10 w 20"/>
                      <a:gd name="T9" fmla="*/ 30 h 137"/>
                      <a:gd name="T10" fmla="*/ 20 w 20"/>
                      <a:gd name="T11" fmla="*/ 10 h 137"/>
                      <a:gd name="T12" fmla="*/ 10 w 20"/>
                      <a:gd name="T13" fmla="*/ 0 h 137"/>
                      <a:gd name="T14" fmla="*/ 10 w 20"/>
                      <a:gd name="T15" fmla="*/ 20 h 137"/>
                      <a:gd name="T16" fmla="*/ 0 w 20"/>
                      <a:gd name="T17" fmla="*/ 39 h 137"/>
                      <a:gd name="T18" fmla="*/ 0 w 20"/>
                      <a:gd name="T19" fmla="*/ 59 h 137"/>
                      <a:gd name="T20" fmla="*/ 0 w 20"/>
                      <a:gd name="T21" fmla="*/ 107 h 137"/>
                      <a:gd name="T22" fmla="*/ 0 w 20"/>
                      <a:gd name="T23" fmla="*/ 127 h 137"/>
                      <a:gd name="T24" fmla="*/ 0 w 20"/>
                      <a:gd name="T25" fmla="*/ 137 h 137"/>
                      <a:gd name="T26" fmla="*/ 10 w 20"/>
                      <a:gd name="T27" fmla="*/ 137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137"/>
                      <a:gd name="T44" fmla="*/ 20 w 20"/>
                      <a:gd name="T45" fmla="*/ 137 h 1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137">
                        <a:moveTo>
                          <a:pt x="10" y="137"/>
                        </a:moveTo>
                        <a:lnTo>
                          <a:pt x="10" y="117"/>
                        </a:lnTo>
                        <a:lnTo>
                          <a:pt x="10" y="59"/>
                        </a:lnTo>
                        <a:lnTo>
                          <a:pt x="10" y="39"/>
                        </a:lnTo>
                        <a:lnTo>
                          <a:pt x="10" y="30"/>
                        </a:lnTo>
                        <a:lnTo>
                          <a:pt x="20" y="10"/>
                        </a:lnTo>
                        <a:lnTo>
                          <a:pt x="10" y="0"/>
                        </a:lnTo>
                        <a:lnTo>
                          <a:pt x="10" y="20"/>
                        </a:lnTo>
                        <a:lnTo>
                          <a:pt x="0" y="39"/>
                        </a:lnTo>
                        <a:lnTo>
                          <a:pt x="0" y="59"/>
                        </a:lnTo>
                        <a:lnTo>
                          <a:pt x="0" y="107"/>
                        </a:lnTo>
                        <a:lnTo>
                          <a:pt x="0" y="127"/>
                        </a:lnTo>
                        <a:lnTo>
                          <a:pt x="0" y="137"/>
                        </a:lnTo>
                        <a:lnTo>
                          <a:pt x="10" y="137"/>
                        </a:lnTo>
                        <a:close/>
                      </a:path>
                    </a:pathLst>
                  </a:custGeom>
                  <a:solidFill>
                    <a:srgbClr val="000000"/>
                  </a:solidFill>
                  <a:ln w="9525">
                    <a:noFill/>
                    <a:round/>
                    <a:headEnd/>
                    <a:tailEnd/>
                  </a:ln>
                </p:spPr>
                <p:txBody>
                  <a:bodyPr/>
                  <a:lstStyle/>
                  <a:p>
                    <a:endParaRPr lang="en-US"/>
                  </a:p>
                </p:txBody>
              </p:sp>
              <p:sp>
                <p:nvSpPr>
                  <p:cNvPr id="5935" name="Freeform 109"/>
                  <p:cNvSpPr>
                    <a:spLocks/>
                  </p:cNvSpPr>
                  <p:nvPr/>
                </p:nvSpPr>
                <p:spPr bwMode="auto">
                  <a:xfrm>
                    <a:off x="7291" y="6609"/>
                    <a:ext cx="49" cy="97"/>
                  </a:xfrm>
                  <a:custGeom>
                    <a:avLst/>
                    <a:gdLst>
                      <a:gd name="T0" fmla="*/ 0 w 49"/>
                      <a:gd name="T1" fmla="*/ 87 h 97"/>
                      <a:gd name="T2" fmla="*/ 0 w 49"/>
                      <a:gd name="T3" fmla="*/ 97 h 97"/>
                      <a:gd name="T4" fmla="*/ 20 w 49"/>
                      <a:gd name="T5" fmla="*/ 87 h 97"/>
                      <a:gd name="T6" fmla="*/ 20 w 49"/>
                      <a:gd name="T7" fmla="*/ 78 h 97"/>
                      <a:gd name="T8" fmla="*/ 29 w 49"/>
                      <a:gd name="T9" fmla="*/ 68 h 97"/>
                      <a:gd name="T10" fmla="*/ 39 w 49"/>
                      <a:gd name="T11" fmla="*/ 48 h 97"/>
                      <a:gd name="T12" fmla="*/ 49 w 49"/>
                      <a:gd name="T13" fmla="*/ 39 h 97"/>
                      <a:gd name="T14" fmla="*/ 49 w 49"/>
                      <a:gd name="T15" fmla="*/ 29 h 97"/>
                      <a:gd name="T16" fmla="*/ 49 w 49"/>
                      <a:gd name="T17" fmla="*/ 19 h 97"/>
                      <a:gd name="T18" fmla="*/ 49 w 49"/>
                      <a:gd name="T19" fmla="*/ 0 h 97"/>
                      <a:gd name="T20" fmla="*/ 39 w 49"/>
                      <a:gd name="T21" fmla="*/ 0 h 97"/>
                      <a:gd name="T22" fmla="*/ 39 w 49"/>
                      <a:gd name="T23" fmla="*/ 29 h 97"/>
                      <a:gd name="T24" fmla="*/ 39 w 49"/>
                      <a:gd name="T25" fmla="*/ 39 h 97"/>
                      <a:gd name="T26" fmla="*/ 29 w 49"/>
                      <a:gd name="T27" fmla="*/ 48 h 97"/>
                      <a:gd name="T28" fmla="*/ 29 w 49"/>
                      <a:gd name="T29" fmla="*/ 58 h 97"/>
                      <a:gd name="T30" fmla="*/ 0 w 49"/>
                      <a:gd name="T31" fmla="*/ 87 h 97"/>
                      <a:gd name="T32" fmla="*/ 0 w 49"/>
                      <a:gd name="T33" fmla="*/ 97 h 97"/>
                      <a:gd name="T34" fmla="*/ 0 w 49"/>
                      <a:gd name="T35" fmla="*/ 87 h 97"/>
                      <a:gd name="T36" fmla="*/ 0 w 49"/>
                      <a:gd name="T37" fmla="*/ 87 h 97"/>
                      <a:gd name="T38" fmla="*/ 0 w 49"/>
                      <a:gd name="T39" fmla="*/ 97 h 97"/>
                      <a:gd name="T40" fmla="*/ 0 w 49"/>
                      <a:gd name="T41" fmla="*/ 87 h 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97"/>
                      <a:gd name="T65" fmla="*/ 49 w 49"/>
                      <a:gd name="T66" fmla="*/ 97 h 9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97">
                        <a:moveTo>
                          <a:pt x="0" y="87"/>
                        </a:moveTo>
                        <a:lnTo>
                          <a:pt x="0" y="97"/>
                        </a:lnTo>
                        <a:lnTo>
                          <a:pt x="20" y="87"/>
                        </a:lnTo>
                        <a:lnTo>
                          <a:pt x="20" y="78"/>
                        </a:lnTo>
                        <a:lnTo>
                          <a:pt x="29" y="68"/>
                        </a:lnTo>
                        <a:lnTo>
                          <a:pt x="39" y="48"/>
                        </a:lnTo>
                        <a:lnTo>
                          <a:pt x="49" y="39"/>
                        </a:lnTo>
                        <a:lnTo>
                          <a:pt x="49" y="29"/>
                        </a:lnTo>
                        <a:lnTo>
                          <a:pt x="49" y="19"/>
                        </a:lnTo>
                        <a:lnTo>
                          <a:pt x="49" y="0"/>
                        </a:lnTo>
                        <a:lnTo>
                          <a:pt x="39" y="0"/>
                        </a:lnTo>
                        <a:lnTo>
                          <a:pt x="39" y="29"/>
                        </a:lnTo>
                        <a:lnTo>
                          <a:pt x="39" y="39"/>
                        </a:lnTo>
                        <a:lnTo>
                          <a:pt x="29" y="48"/>
                        </a:lnTo>
                        <a:lnTo>
                          <a:pt x="29" y="58"/>
                        </a:lnTo>
                        <a:lnTo>
                          <a:pt x="0" y="87"/>
                        </a:lnTo>
                        <a:lnTo>
                          <a:pt x="0" y="97"/>
                        </a:lnTo>
                        <a:lnTo>
                          <a:pt x="0" y="87"/>
                        </a:lnTo>
                        <a:lnTo>
                          <a:pt x="0" y="97"/>
                        </a:lnTo>
                        <a:lnTo>
                          <a:pt x="0" y="87"/>
                        </a:lnTo>
                        <a:close/>
                      </a:path>
                    </a:pathLst>
                  </a:custGeom>
                  <a:solidFill>
                    <a:srgbClr val="000000"/>
                  </a:solidFill>
                  <a:ln w="9525">
                    <a:noFill/>
                    <a:round/>
                    <a:headEnd/>
                    <a:tailEnd/>
                  </a:ln>
                </p:spPr>
                <p:txBody>
                  <a:bodyPr/>
                  <a:lstStyle/>
                  <a:p>
                    <a:endParaRPr lang="en-US"/>
                  </a:p>
                </p:txBody>
              </p:sp>
              <p:sp>
                <p:nvSpPr>
                  <p:cNvPr id="5936" name="Freeform 110"/>
                  <p:cNvSpPr>
                    <a:spLocks/>
                  </p:cNvSpPr>
                  <p:nvPr/>
                </p:nvSpPr>
                <p:spPr bwMode="auto">
                  <a:xfrm>
                    <a:off x="7291" y="6696"/>
                    <a:ext cx="29" cy="39"/>
                  </a:xfrm>
                  <a:custGeom>
                    <a:avLst/>
                    <a:gdLst>
                      <a:gd name="T0" fmla="*/ 20 w 29"/>
                      <a:gd name="T1" fmla="*/ 39 h 39"/>
                      <a:gd name="T2" fmla="*/ 29 w 29"/>
                      <a:gd name="T3" fmla="*/ 39 h 39"/>
                      <a:gd name="T4" fmla="*/ 20 w 29"/>
                      <a:gd name="T5" fmla="*/ 30 h 39"/>
                      <a:gd name="T6" fmla="*/ 20 w 29"/>
                      <a:gd name="T7" fmla="*/ 20 h 39"/>
                      <a:gd name="T8" fmla="*/ 0 w 29"/>
                      <a:gd name="T9" fmla="*/ 0 h 39"/>
                      <a:gd name="T10" fmla="*/ 0 w 29"/>
                      <a:gd name="T11" fmla="*/ 10 h 39"/>
                      <a:gd name="T12" fmla="*/ 0 w 29"/>
                      <a:gd name="T13" fmla="*/ 10 h 39"/>
                      <a:gd name="T14" fmla="*/ 10 w 29"/>
                      <a:gd name="T15" fmla="*/ 30 h 39"/>
                      <a:gd name="T16" fmla="*/ 10 w 29"/>
                      <a:gd name="T17" fmla="*/ 39 h 39"/>
                      <a:gd name="T18" fmla="*/ 20 w 29"/>
                      <a:gd name="T19" fmla="*/ 39 h 39"/>
                      <a:gd name="T20" fmla="*/ 20 w 29"/>
                      <a:gd name="T21" fmla="*/ 39 h 39"/>
                      <a:gd name="T22" fmla="*/ 20 w 29"/>
                      <a:gd name="T23" fmla="*/ 39 h 39"/>
                      <a:gd name="T24" fmla="*/ 20 w 29"/>
                      <a:gd name="T25" fmla="*/ 39 h 39"/>
                      <a:gd name="T26" fmla="*/ 20 w 29"/>
                      <a:gd name="T27" fmla="*/ 39 h 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
                      <a:gd name="T43" fmla="*/ 0 h 39"/>
                      <a:gd name="T44" fmla="*/ 29 w 29"/>
                      <a:gd name="T45" fmla="*/ 39 h 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 h="39">
                        <a:moveTo>
                          <a:pt x="20" y="39"/>
                        </a:moveTo>
                        <a:lnTo>
                          <a:pt x="29" y="39"/>
                        </a:lnTo>
                        <a:lnTo>
                          <a:pt x="20" y="30"/>
                        </a:lnTo>
                        <a:lnTo>
                          <a:pt x="20" y="20"/>
                        </a:lnTo>
                        <a:lnTo>
                          <a:pt x="0" y="0"/>
                        </a:lnTo>
                        <a:lnTo>
                          <a:pt x="0" y="10"/>
                        </a:lnTo>
                        <a:lnTo>
                          <a:pt x="10" y="30"/>
                        </a:lnTo>
                        <a:lnTo>
                          <a:pt x="10" y="39"/>
                        </a:lnTo>
                        <a:lnTo>
                          <a:pt x="20" y="39"/>
                        </a:lnTo>
                        <a:close/>
                      </a:path>
                    </a:pathLst>
                  </a:custGeom>
                  <a:solidFill>
                    <a:srgbClr val="000000"/>
                  </a:solidFill>
                  <a:ln w="9525">
                    <a:noFill/>
                    <a:round/>
                    <a:headEnd/>
                    <a:tailEnd/>
                  </a:ln>
                </p:spPr>
                <p:txBody>
                  <a:bodyPr/>
                  <a:lstStyle/>
                  <a:p>
                    <a:endParaRPr lang="en-US"/>
                  </a:p>
                </p:txBody>
              </p:sp>
              <p:sp>
                <p:nvSpPr>
                  <p:cNvPr id="5937" name="Freeform 111"/>
                  <p:cNvSpPr>
                    <a:spLocks/>
                  </p:cNvSpPr>
                  <p:nvPr/>
                </p:nvSpPr>
                <p:spPr bwMode="auto">
                  <a:xfrm>
                    <a:off x="7311" y="6735"/>
                    <a:ext cx="107" cy="39"/>
                  </a:xfrm>
                  <a:custGeom>
                    <a:avLst/>
                    <a:gdLst>
                      <a:gd name="T0" fmla="*/ 107 w 107"/>
                      <a:gd name="T1" fmla="*/ 29 h 39"/>
                      <a:gd name="T2" fmla="*/ 97 w 107"/>
                      <a:gd name="T3" fmla="*/ 20 h 39"/>
                      <a:gd name="T4" fmla="*/ 77 w 107"/>
                      <a:gd name="T5" fmla="*/ 10 h 39"/>
                      <a:gd name="T6" fmla="*/ 68 w 107"/>
                      <a:gd name="T7" fmla="*/ 10 h 39"/>
                      <a:gd name="T8" fmla="*/ 58 w 107"/>
                      <a:gd name="T9" fmla="*/ 0 h 39"/>
                      <a:gd name="T10" fmla="*/ 39 w 107"/>
                      <a:gd name="T11" fmla="*/ 0 h 39"/>
                      <a:gd name="T12" fmla="*/ 29 w 107"/>
                      <a:gd name="T13" fmla="*/ 0 h 39"/>
                      <a:gd name="T14" fmla="*/ 19 w 107"/>
                      <a:gd name="T15" fmla="*/ 0 h 39"/>
                      <a:gd name="T16" fmla="*/ 0 w 107"/>
                      <a:gd name="T17" fmla="*/ 0 h 39"/>
                      <a:gd name="T18" fmla="*/ 0 w 107"/>
                      <a:gd name="T19" fmla="*/ 0 h 39"/>
                      <a:gd name="T20" fmla="*/ 19 w 107"/>
                      <a:gd name="T21" fmla="*/ 10 h 39"/>
                      <a:gd name="T22" fmla="*/ 29 w 107"/>
                      <a:gd name="T23" fmla="*/ 10 h 39"/>
                      <a:gd name="T24" fmla="*/ 39 w 107"/>
                      <a:gd name="T25" fmla="*/ 10 h 39"/>
                      <a:gd name="T26" fmla="*/ 58 w 107"/>
                      <a:gd name="T27" fmla="*/ 10 h 39"/>
                      <a:gd name="T28" fmla="*/ 68 w 107"/>
                      <a:gd name="T29" fmla="*/ 20 h 39"/>
                      <a:gd name="T30" fmla="*/ 77 w 107"/>
                      <a:gd name="T31" fmla="*/ 20 h 39"/>
                      <a:gd name="T32" fmla="*/ 87 w 107"/>
                      <a:gd name="T33" fmla="*/ 29 h 39"/>
                      <a:gd name="T34" fmla="*/ 97 w 107"/>
                      <a:gd name="T35" fmla="*/ 39 h 39"/>
                      <a:gd name="T36" fmla="*/ 107 w 107"/>
                      <a:gd name="T37" fmla="*/ 29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7"/>
                      <a:gd name="T58" fmla="*/ 0 h 39"/>
                      <a:gd name="T59" fmla="*/ 107 w 107"/>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7" h="39">
                        <a:moveTo>
                          <a:pt x="107" y="29"/>
                        </a:moveTo>
                        <a:lnTo>
                          <a:pt x="97" y="20"/>
                        </a:lnTo>
                        <a:lnTo>
                          <a:pt x="77" y="10"/>
                        </a:lnTo>
                        <a:lnTo>
                          <a:pt x="68" y="10"/>
                        </a:lnTo>
                        <a:lnTo>
                          <a:pt x="58" y="0"/>
                        </a:lnTo>
                        <a:lnTo>
                          <a:pt x="39" y="0"/>
                        </a:lnTo>
                        <a:lnTo>
                          <a:pt x="29" y="0"/>
                        </a:lnTo>
                        <a:lnTo>
                          <a:pt x="19" y="0"/>
                        </a:lnTo>
                        <a:lnTo>
                          <a:pt x="0" y="0"/>
                        </a:lnTo>
                        <a:lnTo>
                          <a:pt x="19" y="10"/>
                        </a:lnTo>
                        <a:lnTo>
                          <a:pt x="29" y="10"/>
                        </a:lnTo>
                        <a:lnTo>
                          <a:pt x="39" y="10"/>
                        </a:lnTo>
                        <a:lnTo>
                          <a:pt x="58" y="10"/>
                        </a:lnTo>
                        <a:lnTo>
                          <a:pt x="68" y="20"/>
                        </a:lnTo>
                        <a:lnTo>
                          <a:pt x="77" y="20"/>
                        </a:lnTo>
                        <a:lnTo>
                          <a:pt x="87" y="29"/>
                        </a:lnTo>
                        <a:lnTo>
                          <a:pt x="97" y="39"/>
                        </a:lnTo>
                        <a:lnTo>
                          <a:pt x="107" y="29"/>
                        </a:lnTo>
                        <a:close/>
                      </a:path>
                    </a:pathLst>
                  </a:custGeom>
                  <a:solidFill>
                    <a:srgbClr val="000000"/>
                  </a:solidFill>
                  <a:ln w="9525">
                    <a:noFill/>
                    <a:round/>
                    <a:headEnd/>
                    <a:tailEnd/>
                  </a:ln>
                </p:spPr>
                <p:txBody>
                  <a:bodyPr/>
                  <a:lstStyle/>
                  <a:p>
                    <a:endParaRPr lang="en-US"/>
                  </a:p>
                </p:txBody>
              </p:sp>
              <p:sp>
                <p:nvSpPr>
                  <p:cNvPr id="5938" name="Freeform 112"/>
                  <p:cNvSpPr>
                    <a:spLocks/>
                  </p:cNvSpPr>
                  <p:nvPr/>
                </p:nvSpPr>
                <p:spPr bwMode="auto">
                  <a:xfrm>
                    <a:off x="7408" y="6764"/>
                    <a:ext cx="39" cy="166"/>
                  </a:xfrm>
                  <a:custGeom>
                    <a:avLst/>
                    <a:gdLst>
                      <a:gd name="T0" fmla="*/ 19 w 39"/>
                      <a:gd name="T1" fmla="*/ 156 h 166"/>
                      <a:gd name="T2" fmla="*/ 19 w 39"/>
                      <a:gd name="T3" fmla="*/ 166 h 166"/>
                      <a:gd name="T4" fmla="*/ 29 w 39"/>
                      <a:gd name="T5" fmla="*/ 147 h 166"/>
                      <a:gd name="T6" fmla="*/ 29 w 39"/>
                      <a:gd name="T7" fmla="*/ 117 h 166"/>
                      <a:gd name="T8" fmla="*/ 39 w 39"/>
                      <a:gd name="T9" fmla="*/ 98 h 166"/>
                      <a:gd name="T10" fmla="*/ 39 w 39"/>
                      <a:gd name="T11" fmla="*/ 78 h 166"/>
                      <a:gd name="T12" fmla="*/ 39 w 39"/>
                      <a:gd name="T13" fmla="*/ 59 h 166"/>
                      <a:gd name="T14" fmla="*/ 39 w 39"/>
                      <a:gd name="T15" fmla="*/ 39 h 166"/>
                      <a:gd name="T16" fmla="*/ 19 w 39"/>
                      <a:gd name="T17" fmla="*/ 20 h 166"/>
                      <a:gd name="T18" fmla="*/ 10 w 39"/>
                      <a:gd name="T19" fmla="*/ 0 h 166"/>
                      <a:gd name="T20" fmla="*/ 0 w 39"/>
                      <a:gd name="T21" fmla="*/ 10 h 166"/>
                      <a:gd name="T22" fmla="*/ 19 w 39"/>
                      <a:gd name="T23" fmla="*/ 20 h 166"/>
                      <a:gd name="T24" fmla="*/ 29 w 39"/>
                      <a:gd name="T25" fmla="*/ 39 h 166"/>
                      <a:gd name="T26" fmla="*/ 29 w 39"/>
                      <a:gd name="T27" fmla="*/ 59 h 166"/>
                      <a:gd name="T28" fmla="*/ 29 w 39"/>
                      <a:gd name="T29" fmla="*/ 78 h 166"/>
                      <a:gd name="T30" fmla="*/ 29 w 39"/>
                      <a:gd name="T31" fmla="*/ 98 h 166"/>
                      <a:gd name="T32" fmla="*/ 19 w 39"/>
                      <a:gd name="T33" fmla="*/ 117 h 166"/>
                      <a:gd name="T34" fmla="*/ 19 w 39"/>
                      <a:gd name="T35" fmla="*/ 147 h 166"/>
                      <a:gd name="T36" fmla="*/ 19 w 39"/>
                      <a:gd name="T37" fmla="*/ 156 h 166"/>
                      <a:gd name="T38" fmla="*/ 19 w 39"/>
                      <a:gd name="T39" fmla="*/ 166 h 166"/>
                      <a:gd name="T40" fmla="*/ 19 w 39"/>
                      <a:gd name="T41" fmla="*/ 156 h 166"/>
                      <a:gd name="T42" fmla="*/ 19 w 39"/>
                      <a:gd name="T43" fmla="*/ 166 h 166"/>
                      <a:gd name="T44" fmla="*/ 19 w 39"/>
                      <a:gd name="T45" fmla="*/ 166 h 166"/>
                      <a:gd name="T46" fmla="*/ 19 w 39"/>
                      <a:gd name="T47" fmla="*/ 156 h 1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9"/>
                      <a:gd name="T73" fmla="*/ 0 h 166"/>
                      <a:gd name="T74" fmla="*/ 39 w 39"/>
                      <a:gd name="T75" fmla="*/ 166 h 16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9" h="166">
                        <a:moveTo>
                          <a:pt x="19" y="156"/>
                        </a:moveTo>
                        <a:lnTo>
                          <a:pt x="19" y="166"/>
                        </a:lnTo>
                        <a:lnTo>
                          <a:pt x="29" y="147"/>
                        </a:lnTo>
                        <a:lnTo>
                          <a:pt x="29" y="117"/>
                        </a:lnTo>
                        <a:lnTo>
                          <a:pt x="39" y="98"/>
                        </a:lnTo>
                        <a:lnTo>
                          <a:pt x="39" y="78"/>
                        </a:lnTo>
                        <a:lnTo>
                          <a:pt x="39" y="59"/>
                        </a:lnTo>
                        <a:lnTo>
                          <a:pt x="39" y="39"/>
                        </a:lnTo>
                        <a:lnTo>
                          <a:pt x="19" y="20"/>
                        </a:lnTo>
                        <a:lnTo>
                          <a:pt x="10" y="0"/>
                        </a:lnTo>
                        <a:lnTo>
                          <a:pt x="0" y="10"/>
                        </a:lnTo>
                        <a:lnTo>
                          <a:pt x="19" y="20"/>
                        </a:lnTo>
                        <a:lnTo>
                          <a:pt x="29" y="39"/>
                        </a:lnTo>
                        <a:lnTo>
                          <a:pt x="29" y="59"/>
                        </a:lnTo>
                        <a:lnTo>
                          <a:pt x="29" y="78"/>
                        </a:lnTo>
                        <a:lnTo>
                          <a:pt x="29" y="98"/>
                        </a:lnTo>
                        <a:lnTo>
                          <a:pt x="19" y="117"/>
                        </a:lnTo>
                        <a:lnTo>
                          <a:pt x="19" y="147"/>
                        </a:lnTo>
                        <a:lnTo>
                          <a:pt x="19" y="156"/>
                        </a:lnTo>
                        <a:lnTo>
                          <a:pt x="19" y="166"/>
                        </a:lnTo>
                        <a:lnTo>
                          <a:pt x="19" y="156"/>
                        </a:lnTo>
                        <a:lnTo>
                          <a:pt x="19" y="166"/>
                        </a:lnTo>
                        <a:lnTo>
                          <a:pt x="19" y="156"/>
                        </a:lnTo>
                        <a:close/>
                      </a:path>
                    </a:pathLst>
                  </a:custGeom>
                  <a:solidFill>
                    <a:srgbClr val="000000"/>
                  </a:solidFill>
                  <a:ln w="9525">
                    <a:noFill/>
                    <a:round/>
                    <a:headEnd/>
                    <a:tailEnd/>
                  </a:ln>
                </p:spPr>
                <p:txBody>
                  <a:bodyPr/>
                  <a:lstStyle/>
                  <a:p>
                    <a:endParaRPr lang="en-US"/>
                  </a:p>
                </p:txBody>
              </p:sp>
              <p:sp>
                <p:nvSpPr>
                  <p:cNvPr id="5939" name="Freeform 113"/>
                  <p:cNvSpPr>
                    <a:spLocks/>
                  </p:cNvSpPr>
                  <p:nvPr/>
                </p:nvSpPr>
                <p:spPr bwMode="auto">
                  <a:xfrm>
                    <a:off x="7427" y="6920"/>
                    <a:ext cx="30" cy="49"/>
                  </a:xfrm>
                  <a:custGeom>
                    <a:avLst/>
                    <a:gdLst>
                      <a:gd name="T0" fmla="*/ 30 w 30"/>
                      <a:gd name="T1" fmla="*/ 39 h 49"/>
                      <a:gd name="T2" fmla="*/ 30 w 30"/>
                      <a:gd name="T3" fmla="*/ 39 h 49"/>
                      <a:gd name="T4" fmla="*/ 30 w 30"/>
                      <a:gd name="T5" fmla="*/ 29 h 49"/>
                      <a:gd name="T6" fmla="*/ 30 w 30"/>
                      <a:gd name="T7" fmla="*/ 29 h 49"/>
                      <a:gd name="T8" fmla="*/ 20 w 30"/>
                      <a:gd name="T9" fmla="*/ 20 h 49"/>
                      <a:gd name="T10" fmla="*/ 10 w 30"/>
                      <a:gd name="T11" fmla="*/ 0 h 49"/>
                      <a:gd name="T12" fmla="*/ 0 w 30"/>
                      <a:gd name="T13" fmla="*/ 0 h 49"/>
                      <a:gd name="T14" fmla="*/ 0 w 30"/>
                      <a:gd name="T15" fmla="*/ 10 h 49"/>
                      <a:gd name="T16" fmla="*/ 0 w 30"/>
                      <a:gd name="T17" fmla="*/ 10 h 49"/>
                      <a:gd name="T18" fmla="*/ 10 w 30"/>
                      <a:gd name="T19" fmla="*/ 10 h 49"/>
                      <a:gd name="T20" fmla="*/ 10 w 30"/>
                      <a:gd name="T21" fmla="*/ 20 h 49"/>
                      <a:gd name="T22" fmla="*/ 10 w 30"/>
                      <a:gd name="T23" fmla="*/ 20 h 49"/>
                      <a:gd name="T24" fmla="*/ 20 w 30"/>
                      <a:gd name="T25" fmla="*/ 29 h 49"/>
                      <a:gd name="T26" fmla="*/ 20 w 30"/>
                      <a:gd name="T27" fmla="*/ 39 h 49"/>
                      <a:gd name="T28" fmla="*/ 20 w 30"/>
                      <a:gd name="T29" fmla="*/ 39 h 49"/>
                      <a:gd name="T30" fmla="*/ 30 w 30"/>
                      <a:gd name="T31" fmla="*/ 49 h 49"/>
                      <a:gd name="T32" fmla="*/ 20 w 30"/>
                      <a:gd name="T33" fmla="*/ 39 h 49"/>
                      <a:gd name="T34" fmla="*/ 30 w 30"/>
                      <a:gd name="T35" fmla="*/ 39 h 49"/>
                      <a:gd name="T36" fmla="*/ 30 w 30"/>
                      <a:gd name="T37" fmla="*/ 39 h 49"/>
                      <a:gd name="T38" fmla="*/ 30 w 30"/>
                      <a:gd name="T39" fmla="*/ 39 h 4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
                      <a:gd name="T61" fmla="*/ 0 h 49"/>
                      <a:gd name="T62" fmla="*/ 30 w 30"/>
                      <a:gd name="T63" fmla="*/ 49 h 4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 h="49">
                        <a:moveTo>
                          <a:pt x="30" y="39"/>
                        </a:moveTo>
                        <a:lnTo>
                          <a:pt x="30" y="39"/>
                        </a:lnTo>
                        <a:lnTo>
                          <a:pt x="30" y="29"/>
                        </a:lnTo>
                        <a:lnTo>
                          <a:pt x="20" y="20"/>
                        </a:lnTo>
                        <a:lnTo>
                          <a:pt x="10" y="0"/>
                        </a:lnTo>
                        <a:lnTo>
                          <a:pt x="0" y="0"/>
                        </a:lnTo>
                        <a:lnTo>
                          <a:pt x="0" y="10"/>
                        </a:lnTo>
                        <a:lnTo>
                          <a:pt x="10" y="10"/>
                        </a:lnTo>
                        <a:lnTo>
                          <a:pt x="10" y="20"/>
                        </a:lnTo>
                        <a:lnTo>
                          <a:pt x="20" y="29"/>
                        </a:lnTo>
                        <a:lnTo>
                          <a:pt x="20" y="39"/>
                        </a:lnTo>
                        <a:lnTo>
                          <a:pt x="30" y="49"/>
                        </a:lnTo>
                        <a:lnTo>
                          <a:pt x="20" y="39"/>
                        </a:lnTo>
                        <a:lnTo>
                          <a:pt x="30" y="39"/>
                        </a:lnTo>
                        <a:close/>
                      </a:path>
                    </a:pathLst>
                  </a:custGeom>
                  <a:solidFill>
                    <a:srgbClr val="000000"/>
                  </a:solidFill>
                  <a:ln w="9525">
                    <a:noFill/>
                    <a:round/>
                    <a:headEnd/>
                    <a:tailEnd/>
                  </a:ln>
                </p:spPr>
                <p:txBody>
                  <a:bodyPr/>
                  <a:lstStyle/>
                  <a:p>
                    <a:endParaRPr lang="en-US"/>
                  </a:p>
                </p:txBody>
              </p:sp>
              <p:sp>
                <p:nvSpPr>
                  <p:cNvPr id="5940" name="Freeform 114"/>
                  <p:cNvSpPr>
                    <a:spLocks/>
                  </p:cNvSpPr>
                  <p:nvPr/>
                </p:nvSpPr>
                <p:spPr bwMode="auto">
                  <a:xfrm>
                    <a:off x="7418" y="6959"/>
                    <a:ext cx="48" cy="117"/>
                  </a:xfrm>
                  <a:custGeom>
                    <a:avLst/>
                    <a:gdLst>
                      <a:gd name="T0" fmla="*/ 9 w 48"/>
                      <a:gd name="T1" fmla="*/ 107 h 117"/>
                      <a:gd name="T2" fmla="*/ 9 w 48"/>
                      <a:gd name="T3" fmla="*/ 117 h 117"/>
                      <a:gd name="T4" fmla="*/ 19 w 48"/>
                      <a:gd name="T5" fmla="*/ 98 h 117"/>
                      <a:gd name="T6" fmla="*/ 29 w 48"/>
                      <a:gd name="T7" fmla="*/ 88 h 117"/>
                      <a:gd name="T8" fmla="*/ 29 w 48"/>
                      <a:gd name="T9" fmla="*/ 78 h 117"/>
                      <a:gd name="T10" fmla="*/ 39 w 48"/>
                      <a:gd name="T11" fmla="*/ 59 h 117"/>
                      <a:gd name="T12" fmla="*/ 39 w 48"/>
                      <a:gd name="T13" fmla="*/ 49 h 117"/>
                      <a:gd name="T14" fmla="*/ 48 w 48"/>
                      <a:gd name="T15" fmla="*/ 39 h 117"/>
                      <a:gd name="T16" fmla="*/ 48 w 48"/>
                      <a:gd name="T17" fmla="*/ 20 h 117"/>
                      <a:gd name="T18" fmla="*/ 39 w 48"/>
                      <a:gd name="T19" fmla="*/ 0 h 117"/>
                      <a:gd name="T20" fmla="*/ 29 w 48"/>
                      <a:gd name="T21" fmla="*/ 0 h 117"/>
                      <a:gd name="T22" fmla="*/ 39 w 48"/>
                      <a:gd name="T23" fmla="*/ 20 h 117"/>
                      <a:gd name="T24" fmla="*/ 39 w 48"/>
                      <a:gd name="T25" fmla="*/ 39 h 117"/>
                      <a:gd name="T26" fmla="*/ 29 w 48"/>
                      <a:gd name="T27" fmla="*/ 49 h 117"/>
                      <a:gd name="T28" fmla="*/ 29 w 48"/>
                      <a:gd name="T29" fmla="*/ 59 h 117"/>
                      <a:gd name="T30" fmla="*/ 19 w 48"/>
                      <a:gd name="T31" fmla="*/ 78 h 117"/>
                      <a:gd name="T32" fmla="*/ 19 w 48"/>
                      <a:gd name="T33" fmla="*/ 88 h 117"/>
                      <a:gd name="T34" fmla="*/ 9 w 48"/>
                      <a:gd name="T35" fmla="*/ 98 h 117"/>
                      <a:gd name="T36" fmla="*/ 0 w 48"/>
                      <a:gd name="T37" fmla="*/ 107 h 117"/>
                      <a:gd name="T38" fmla="*/ 9 w 48"/>
                      <a:gd name="T39" fmla="*/ 107 h 1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
                      <a:gd name="T61" fmla="*/ 0 h 117"/>
                      <a:gd name="T62" fmla="*/ 48 w 48"/>
                      <a:gd name="T63" fmla="*/ 117 h 1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 h="117">
                        <a:moveTo>
                          <a:pt x="9" y="107"/>
                        </a:moveTo>
                        <a:lnTo>
                          <a:pt x="9" y="117"/>
                        </a:lnTo>
                        <a:lnTo>
                          <a:pt x="19" y="98"/>
                        </a:lnTo>
                        <a:lnTo>
                          <a:pt x="29" y="88"/>
                        </a:lnTo>
                        <a:lnTo>
                          <a:pt x="29" y="78"/>
                        </a:lnTo>
                        <a:lnTo>
                          <a:pt x="39" y="59"/>
                        </a:lnTo>
                        <a:lnTo>
                          <a:pt x="39" y="49"/>
                        </a:lnTo>
                        <a:lnTo>
                          <a:pt x="48" y="39"/>
                        </a:lnTo>
                        <a:lnTo>
                          <a:pt x="48" y="20"/>
                        </a:lnTo>
                        <a:lnTo>
                          <a:pt x="39" y="0"/>
                        </a:lnTo>
                        <a:lnTo>
                          <a:pt x="29" y="0"/>
                        </a:lnTo>
                        <a:lnTo>
                          <a:pt x="39" y="20"/>
                        </a:lnTo>
                        <a:lnTo>
                          <a:pt x="39" y="39"/>
                        </a:lnTo>
                        <a:lnTo>
                          <a:pt x="29" y="49"/>
                        </a:lnTo>
                        <a:lnTo>
                          <a:pt x="29" y="59"/>
                        </a:lnTo>
                        <a:lnTo>
                          <a:pt x="19" y="78"/>
                        </a:lnTo>
                        <a:lnTo>
                          <a:pt x="19" y="88"/>
                        </a:lnTo>
                        <a:lnTo>
                          <a:pt x="9" y="98"/>
                        </a:lnTo>
                        <a:lnTo>
                          <a:pt x="0" y="107"/>
                        </a:lnTo>
                        <a:lnTo>
                          <a:pt x="9" y="107"/>
                        </a:lnTo>
                        <a:close/>
                      </a:path>
                    </a:pathLst>
                  </a:custGeom>
                  <a:solidFill>
                    <a:srgbClr val="000000"/>
                  </a:solidFill>
                  <a:ln w="9525">
                    <a:noFill/>
                    <a:round/>
                    <a:headEnd/>
                    <a:tailEnd/>
                  </a:ln>
                </p:spPr>
                <p:txBody>
                  <a:bodyPr/>
                  <a:lstStyle/>
                  <a:p>
                    <a:endParaRPr lang="en-US"/>
                  </a:p>
                </p:txBody>
              </p:sp>
              <p:sp>
                <p:nvSpPr>
                  <p:cNvPr id="5941" name="Freeform 115"/>
                  <p:cNvSpPr>
                    <a:spLocks/>
                  </p:cNvSpPr>
                  <p:nvPr/>
                </p:nvSpPr>
                <p:spPr bwMode="auto">
                  <a:xfrm>
                    <a:off x="7369" y="7066"/>
                    <a:ext cx="68" cy="244"/>
                  </a:xfrm>
                  <a:custGeom>
                    <a:avLst/>
                    <a:gdLst>
                      <a:gd name="T0" fmla="*/ 0 w 68"/>
                      <a:gd name="T1" fmla="*/ 244 h 244"/>
                      <a:gd name="T2" fmla="*/ 10 w 68"/>
                      <a:gd name="T3" fmla="*/ 244 h 244"/>
                      <a:gd name="T4" fmla="*/ 29 w 68"/>
                      <a:gd name="T5" fmla="*/ 215 h 244"/>
                      <a:gd name="T6" fmla="*/ 58 w 68"/>
                      <a:gd name="T7" fmla="*/ 195 h 244"/>
                      <a:gd name="T8" fmla="*/ 58 w 68"/>
                      <a:gd name="T9" fmla="*/ 166 h 244"/>
                      <a:gd name="T10" fmla="*/ 68 w 68"/>
                      <a:gd name="T11" fmla="*/ 137 h 244"/>
                      <a:gd name="T12" fmla="*/ 68 w 68"/>
                      <a:gd name="T13" fmla="*/ 68 h 244"/>
                      <a:gd name="T14" fmla="*/ 58 w 68"/>
                      <a:gd name="T15" fmla="*/ 30 h 244"/>
                      <a:gd name="T16" fmla="*/ 58 w 68"/>
                      <a:gd name="T17" fmla="*/ 0 h 244"/>
                      <a:gd name="T18" fmla="*/ 49 w 68"/>
                      <a:gd name="T19" fmla="*/ 0 h 244"/>
                      <a:gd name="T20" fmla="*/ 58 w 68"/>
                      <a:gd name="T21" fmla="*/ 30 h 244"/>
                      <a:gd name="T22" fmla="*/ 58 w 68"/>
                      <a:gd name="T23" fmla="*/ 68 h 244"/>
                      <a:gd name="T24" fmla="*/ 58 w 68"/>
                      <a:gd name="T25" fmla="*/ 137 h 244"/>
                      <a:gd name="T26" fmla="*/ 58 w 68"/>
                      <a:gd name="T27" fmla="*/ 156 h 244"/>
                      <a:gd name="T28" fmla="*/ 49 w 68"/>
                      <a:gd name="T29" fmla="*/ 195 h 244"/>
                      <a:gd name="T30" fmla="*/ 29 w 68"/>
                      <a:gd name="T31" fmla="*/ 215 h 244"/>
                      <a:gd name="T32" fmla="*/ 0 w 68"/>
                      <a:gd name="T33" fmla="*/ 234 h 244"/>
                      <a:gd name="T34" fmla="*/ 0 w 68"/>
                      <a:gd name="T35" fmla="*/ 244 h 2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8"/>
                      <a:gd name="T55" fmla="*/ 0 h 244"/>
                      <a:gd name="T56" fmla="*/ 68 w 68"/>
                      <a:gd name="T57" fmla="*/ 244 h 2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8" h="244">
                        <a:moveTo>
                          <a:pt x="0" y="244"/>
                        </a:moveTo>
                        <a:lnTo>
                          <a:pt x="10" y="244"/>
                        </a:lnTo>
                        <a:lnTo>
                          <a:pt x="29" y="215"/>
                        </a:lnTo>
                        <a:lnTo>
                          <a:pt x="58" y="195"/>
                        </a:lnTo>
                        <a:lnTo>
                          <a:pt x="58" y="166"/>
                        </a:lnTo>
                        <a:lnTo>
                          <a:pt x="68" y="137"/>
                        </a:lnTo>
                        <a:lnTo>
                          <a:pt x="68" y="68"/>
                        </a:lnTo>
                        <a:lnTo>
                          <a:pt x="58" y="30"/>
                        </a:lnTo>
                        <a:lnTo>
                          <a:pt x="58" y="0"/>
                        </a:lnTo>
                        <a:lnTo>
                          <a:pt x="49" y="0"/>
                        </a:lnTo>
                        <a:lnTo>
                          <a:pt x="58" y="30"/>
                        </a:lnTo>
                        <a:lnTo>
                          <a:pt x="58" y="68"/>
                        </a:lnTo>
                        <a:lnTo>
                          <a:pt x="58" y="137"/>
                        </a:lnTo>
                        <a:lnTo>
                          <a:pt x="58" y="156"/>
                        </a:lnTo>
                        <a:lnTo>
                          <a:pt x="49" y="195"/>
                        </a:lnTo>
                        <a:lnTo>
                          <a:pt x="29" y="215"/>
                        </a:lnTo>
                        <a:lnTo>
                          <a:pt x="0" y="234"/>
                        </a:lnTo>
                        <a:lnTo>
                          <a:pt x="0" y="244"/>
                        </a:lnTo>
                        <a:close/>
                      </a:path>
                    </a:pathLst>
                  </a:custGeom>
                  <a:solidFill>
                    <a:srgbClr val="000000"/>
                  </a:solidFill>
                  <a:ln w="9525">
                    <a:noFill/>
                    <a:round/>
                    <a:headEnd/>
                    <a:tailEnd/>
                  </a:ln>
                </p:spPr>
                <p:txBody>
                  <a:bodyPr/>
                  <a:lstStyle/>
                  <a:p>
                    <a:endParaRPr lang="en-US"/>
                  </a:p>
                </p:txBody>
              </p:sp>
              <p:sp>
                <p:nvSpPr>
                  <p:cNvPr id="5942" name="Freeform 116"/>
                  <p:cNvSpPr>
                    <a:spLocks/>
                  </p:cNvSpPr>
                  <p:nvPr/>
                </p:nvSpPr>
                <p:spPr bwMode="auto">
                  <a:xfrm>
                    <a:off x="7213" y="7300"/>
                    <a:ext cx="156" cy="39"/>
                  </a:xfrm>
                  <a:custGeom>
                    <a:avLst/>
                    <a:gdLst>
                      <a:gd name="T0" fmla="*/ 10 w 156"/>
                      <a:gd name="T1" fmla="*/ 39 h 39"/>
                      <a:gd name="T2" fmla="*/ 0 w 156"/>
                      <a:gd name="T3" fmla="*/ 39 h 39"/>
                      <a:gd name="T4" fmla="*/ 30 w 156"/>
                      <a:gd name="T5" fmla="*/ 39 h 39"/>
                      <a:gd name="T6" fmla="*/ 39 w 156"/>
                      <a:gd name="T7" fmla="*/ 39 h 39"/>
                      <a:gd name="T8" fmla="*/ 59 w 156"/>
                      <a:gd name="T9" fmla="*/ 39 h 39"/>
                      <a:gd name="T10" fmla="*/ 69 w 156"/>
                      <a:gd name="T11" fmla="*/ 29 h 39"/>
                      <a:gd name="T12" fmla="*/ 78 w 156"/>
                      <a:gd name="T13" fmla="*/ 29 h 39"/>
                      <a:gd name="T14" fmla="*/ 88 w 156"/>
                      <a:gd name="T15" fmla="*/ 29 h 39"/>
                      <a:gd name="T16" fmla="*/ 98 w 156"/>
                      <a:gd name="T17" fmla="*/ 29 h 39"/>
                      <a:gd name="T18" fmla="*/ 107 w 156"/>
                      <a:gd name="T19" fmla="*/ 19 h 39"/>
                      <a:gd name="T20" fmla="*/ 117 w 156"/>
                      <a:gd name="T21" fmla="*/ 19 h 39"/>
                      <a:gd name="T22" fmla="*/ 127 w 156"/>
                      <a:gd name="T23" fmla="*/ 19 h 39"/>
                      <a:gd name="T24" fmla="*/ 127 w 156"/>
                      <a:gd name="T25" fmla="*/ 10 h 39"/>
                      <a:gd name="T26" fmla="*/ 137 w 156"/>
                      <a:gd name="T27" fmla="*/ 10 h 39"/>
                      <a:gd name="T28" fmla="*/ 146 w 156"/>
                      <a:gd name="T29" fmla="*/ 10 h 39"/>
                      <a:gd name="T30" fmla="*/ 156 w 156"/>
                      <a:gd name="T31" fmla="*/ 10 h 39"/>
                      <a:gd name="T32" fmla="*/ 156 w 156"/>
                      <a:gd name="T33" fmla="*/ 0 h 39"/>
                      <a:gd name="T34" fmla="*/ 146 w 156"/>
                      <a:gd name="T35" fmla="*/ 0 h 39"/>
                      <a:gd name="T36" fmla="*/ 137 w 156"/>
                      <a:gd name="T37" fmla="*/ 10 h 39"/>
                      <a:gd name="T38" fmla="*/ 127 w 156"/>
                      <a:gd name="T39" fmla="*/ 10 h 39"/>
                      <a:gd name="T40" fmla="*/ 127 w 156"/>
                      <a:gd name="T41" fmla="*/ 10 h 39"/>
                      <a:gd name="T42" fmla="*/ 117 w 156"/>
                      <a:gd name="T43" fmla="*/ 10 h 39"/>
                      <a:gd name="T44" fmla="*/ 98 w 156"/>
                      <a:gd name="T45" fmla="*/ 10 h 39"/>
                      <a:gd name="T46" fmla="*/ 98 w 156"/>
                      <a:gd name="T47" fmla="*/ 19 h 39"/>
                      <a:gd name="T48" fmla="*/ 78 w 156"/>
                      <a:gd name="T49" fmla="*/ 19 h 39"/>
                      <a:gd name="T50" fmla="*/ 78 w 156"/>
                      <a:gd name="T51" fmla="*/ 19 h 39"/>
                      <a:gd name="T52" fmla="*/ 69 w 156"/>
                      <a:gd name="T53" fmla="*/ 19 h 39"/>
                      <a:gd name="T54" fmla="*/ 59 w 156"/>
                      <a:gd name="T55" fmla="*/ 29 h 39"/>
                      <a:gd name="T56" fmla="*/ 49 w 156"/>
                      <a:gd name="T57" fmla="*/ 29 h 39"/>
                      <a:gd name="T58" fmla="*/ 39 w 156"/>
                      <a:gd name="T59" fmla="*/ 29 h 39"/>
                      <a:gd name="T60" fmla="*/ 0 w 156"/>
                      <a:gd name="T61" fmla="*/ 29 h 39"/>
                      <a:gd name="T62" fmla="*/ 0 w 156"/>
                      <a:gd name="T63" fmla="*/ 39 h 39"/>
                      <a:gd name="T64" fmla="*/ 0 w 156"/>
                      <a:gd name="T65" fmla="*/ 29 h 39"/>
                      <a:gd name="T66" fmla="*/ 0 w 156"/>
                      <a:gd name="T67" fmla="*/ 39 h 39"/>
                      <a:gd name="T68" fmla="*/ 10 w 156"/>
                      <a:gd name="T69" fmla="*/ 39 h 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6"/>
                      <a:gd name="T106" fmla="*/ 0 h 39"/>
                      <a:gd name="T107" fmla="*/ 156 w 156"/>
                      <a:gd name="T108" fmla="*/ 39 h 3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6" h="39">
                        <a:moveTo>
                          <a:pt x="10" y="39"/>
                        </a:moveTo>
                        <a:lnTo>
                          <a:pt x="0" y="39"/>
                        </a:lnTo>
                        <a:lnTo>
                          <a:pt x="30" y="39"/>
                        </a:lnTo>
                        <a:lnTo>
                          <a:pt x="39" y="39"/>
                        </a:lnTo>
                        <a:lnTo>
                          <a:pt x="59" y="39"/>
                        </a:lnTo>
                        <a:lnTo>
                          <a:pt x="69" y="29"/>
                        </a:lnTo>
                        <a:lnTo>
                          <a:pt x="78" y="29"/>
                        </a:lnTo>
                        <a:lnTo>
                          <a:pt x="88" y="29"/>
                        </a:lnTo>
                        <a:lnTo>
                          <a:pt x="98" y="29"/>
                        </a:lnTo>
                        <a:lnTo>
                          <a:pt x="107" y="19"/>
                        </a:lnTo>
                        <a:lnTo>
                          <a:pt x="117" y="19"/>
                        </a:lnTo>
                        <a:lnTo>
                          <a:pt x="127" y="19"/>
                        </a:lnTo>
                        <a:lnTo>
                          <a:pt x="127" y="10"/>
                        </a:lnTo>
                        <a:lnTo>
                          <a:pt x="137" y="10"/>
                        </a:lnTo>
                        <a:lnTo>
                          <a:pt x="146" y="10"/>
                        </a:lnTo>
                        <a:lnTo>
                          <a:pt x="156" y="10"/>
                        </a:lnTo>
                        <a:lnTo>
                          <a:pt x="156" y="0"/>
                        </a:lnTo>
                        <a:lnTo>
                          <a:pt x="146" y="0"/>
                        </a:lnTo>
                        <a:lnTo>
                          <a:pt x="137" y="10"/>
                        </a:lnTo>
                        <a:lnTo>
                          <a:pt x="127" y="10"/>
                        </a:lnTo>
                        <a:lnTo>
                          <a:pt x="117" y="10"/>
                        </a:lnTo>
                        <a:lnTo>
                          <a:pt x="98" y="10"/>
                        </a:lnTo>
                        <a:lnTo>
                          <a:pt x="98" y="19"/>
                        </a:lnTo>
                        <a:lnTo>
                          <a:pt x="78" y="19"/>
                        </a:lnTo>
                        <a:lnTo>
                          <a:pt x="69" y="19"/>
                        </a:lnTo>
                        <a:lnTo>
                          <a:pt x="59" y="29"/>
                        </a:lnTo>
                        <a:lnTo>
                          <a:pt x="49" y="29"/>
                        </a:lnTo>
                        <a:lnTo>
                          <a:pt x="39" y="29"/>
                        </a:lnTo>
                        <a:lnTo>
                          <a:pt x="0" y="29"/>
                        </a:lnTo>
                        <a:lnTo>
                          <a:pt x="0" y="39"/>
                        </a:lnTo>
                        <a:lnTo>
                          <a:pt x="0" y="29"/>
                        </a:lnTo>
                        <a:lnTo>
                          <a:pt x="0" y="39"/>
                        </a:lnTo>
                        <a:lnTo>
                          <a:pt x="10" y="39"/>
                        </a:lnTo>
                        <a:close/>
                      </a:path>
                    </a:pathLst>
                  </a:custGeom>
                  <a:solidFill>
                    <a:srgbClr val="000000"/>
                  </a:solidFill>
                  <a:ln w="9525">
                    <a:noFill/>
                    <a:round/>
                    <a:headEnd/>
                    <a:tailEnd/>
                  </a:ln>
                </p:spPr>
                <p:txBody>
                  <a:bodyPr/>
                  <a:lstStyle/>
                  <a:p>
                    <a:endParaRPr lang="en-US"/>
                  </a:p>
                </p:txBody>
              </p:sp>
              <p:sp>
                <p:nvSpPr>
                  <p:cNvPr id="5943" name="Freeform 117"/>
                  <p:cNvSpPr>
                    <a:spLocks/>
                  </p:cNvSpPr>
                  <p:nvPr/>
                </p:nvSpPr>
                <p:spPr bwMode="auto">
                  <a:xfrm>
                    <a:off x="7194" y="7339"/>
                    <a:ext cx="29" cy="68"/>
                  </a:xfrm>
                  <a:custGeom>
                    <a:avLst/>
                    <a:gdLst>
                      <a:gd name="T0" fmla="*/ 0 w 29"/>
                      <a:gd name="T1" fmla="*/ 58 h 68"/>
                      <a:gd name="T2" fmla="*/ 10 w 29"/>
                      <a:gd name="T3" fmla="*/ 68 h 68"/>
                      <a:gd name="T4" fmla="*/ 29 w 29"/>
                      <a:gd name="T5" fmla="*/ 0 h 68"/>
                      <a:gd name="T6" fmla="*/ 19 w 29"/>
                      <a:gd name="T7" fmla="*/ 0 h 68"/>
                      <a:gd name="T8" fmla="*/ 0 w 29"/>
                      <a:gd name="T9" fmla="*/ 68 h 68"/>
                      <a:gd name="T10" fmla="*/ 0 w 29"/>
                      <a:gd name="T11" fmla="*/ 68 h 68"/>
                      <a:gd name="T12" fmla="*/ 0 w 29"/>
                      <a:gd name="T13" fmla="*/ 68 h 68"/>
                      <a:gd name="T14" fmla="*/ 0 w 29"/>
                      <a:gd name="T15" fmla="*/ 68 h 68"/>
                      <a:gd name="T16" fmla="*/ 0 w 29"/>
                      <a:gd name="T17" fmla="*/ 58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68"/>
                      <a:gd name="T29" fmla="*/ 29 w 29"/>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68">
                        <a:moveTo>
                          <a:pt x="0" y="58"/>
                        </a:moveTo>
                        <a:lnTo>
                          <a:pt x="10" y="68"/>
                        </a:lnTo>
                        <a:lnTo>
                          <a:pt x="29" y="0"/>
                        </a:lnTo>
                        <a:lnTo>
                          <a:pt x="19" y="0"/>
                        </a:lnTo>
                        <a:lnTo>
                          <a:pt x="0" y="68"/>
                        </a:lnTo>
                        <a:lnTo>
                          <a:pt x="0" y="58"/>
                        </a:lnTo>
                        <a:close/>
                      </a:path>
                    </a:pathLst>
                  </a:custGeom>
                  <a:solidFill>
                    <a:srgbClr val="000000"/>
                  </a:solidFill>
                  <a:ln w="9525">
                    <a:noFill/>
                    <a:round/>
                    <a:headEnd/>
                    <a:tailEnd/>
                  </a:ln>
                </p:spPr>
                <p:txBody>
                  <a:bodyPr/>
                  <a:lstStyle/>
                  <a:p>
                    <a:endParaRPr lang="en-US"/>
                  </a:p>
                </p:txBody>
              </p:sp>
              <p:sp>
                <p:nvSpPr>
                  <p:cNvPr id="5944" name="Freeform 118"/>
                  <p:cNvSpPr>
                    <a:spLocks/>
                  </p:cNvSpPr>
                  <p:nvPr/>
                </p:nvSpPr>
                <p:spPr bwMode="auto">
                  <a:xfrm>
                    <a:off x="7194" y="7397"/>
                    <a:ext cx="10" cy="20"/>
                  </a:xfrm>
                  <a:custGeom>
                    <a:avLst/>
                    <a:gdLst>
                      <a:gd name="T0" fmla="*/ 10 w 10"/>
                      <a:gd name="T1" fmla="*/ 10 h 20"/>
                      <a:gd name="T2" fmla="*/ 10 w 10"/>
                      <a:gd name="T3" fmla="*/ 10 h 20"/>
                      <a:gd name="T4" fmla="*/ 0 w 10"/>
                      <a:gd name="T5" fmla="*/ 0 h 20"/>
                      <a:gd name="T6" fmla="*/ 0 w 10"/>
                      <a:gd name="T7" fmla="*/ 10 h 20"/>
                      <a:gd name="T8" fmla="*/ 10 w 10"/>
                      <a:gd name="T9" fmla="*/ 10 h 20"/>
                      <a:gd name="T10" fmla="*/ 10 w 10"/>
                      <a:gd name="T11" fmla="*/ 20 h 20"/>
                      <a:gd name="T12" fmla="*/ 10 w 10"/>
                      <a:gd name="T13" fmla="*/ 10 h 20"/>
                      <a:gd name="T14" fmla="*/ 0 60000 65536"/>
                      <a:gd name="T15" fmla="*/ 0 60000 65536"/>
                      <a:gd name="T16" fmla="*/ 0 60000 65536"/>
                      <a:gd name="T17" fmla="*/ 0 60000 65536"/>
                      <a:gd name="T18" fmla="*/ 0 60000 65536"/>
                      <a:gd name="T19" fmla="*/ 0 60000 65536"/>
                      <a:gd name="T20" fmla="*/ 0 60000 65536"/>
                      <a:gd name="T21" fmla="*/ 0 w 10"/>
                      <a:gd name="T22" fmla="*/ 0 h 20"/>
                      <a:gd name="T23" fmla="*/ 10 w 10"/>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20">
                        <a:moveTo>
                          <a:pt x="10" y="10"/>
                        </a:moveTo>
                        <a:lnTo>
                          <a:pt x="10" y="10"/>
                        </a:lnTo>
                        <a:lnTo>
                          <a:pt x="0" y="0"/>
                        </a:lnTo>
                        <a:lnTo>
                          <a:pt x="0" y="10"/>
                        </a:lnTo>
                        <a:lnTo>
                          <a:pt x="10" y="10"/>
                        </a:lnTo>
                        <a:lnTo>
                          <a:pt x="10" y="20"/>
                        </a:lnTo>
                        <a:lnTo>
                          <a:pt x="10" y="10"/>
                        </a:lnTo>
                        <a:close/>
                      </a:path>
                    </a:pathLst>
                  </a:custGeom>
                  <a:solidFill>
                    <a:srgbClr val="000000"/>
                  </a:solidFill>
                  <a:ln w="9525">
                    <a:noFill/>
                    <a:round/>
                    <a:headEnd/>
                    <a:tailEnd/>
                  </a:ln>
                </p:spPr>
                <p:txBody>
                  <a:bodyPr/>
                  <a:lstStyle/>
                  <a:p>
                    <a:endParaRPr lang="en-US"/>
                  </a:p>
                </p:txBody>
              </p:sp>
              <p:sp>
                <p:nvSpPr>
                  <p:cNvPr id="5945" name="Freeform 119"/>
                  <p:cNvSpPr>
                    <a:spLocks/>
                  </p:cNvSpPr>
                  <p:nvPr/>
                </p:nvSpPr>
                <p:spPr bwMode="auto">
                  <a:xfrm>
                    <a:off x="7204" y="7407"/>
                    <a:ext cx="204" cy="20"/>
                  </a:xfrm>
                  <a:custGeom>
                    <a:avLst/>
                    <a:gdLst>
                      <a:gd name="T0" fmla="*/ 204 w 204"/>
                      <a:gd name="T1" fmla="*/ 10 h 20"/>
                      <a:gd name="T2" fmla="*/ 204 w 204"/>
                      <a:gd name="T3" fmla="*/ 10 h 20"/>
                      <a:gd name="T4" fmla="*/ 184 w 204"/>
                      <a:gd name="T5" fmla="*/ 10 h 20"/>
                      <a:gd name="T6" fmla="*/ 175 w 204"/>
                      <a:gd name="T7" fmla="*/ 0 h 20"/>
                      <a:gd name="T8" fmla="*/ 165 w 204"/>
                      <a:gd name="T9" fmla="*/ 0 h 20"/>
                      <a:gd name="T10" fmla="*/ 146 w 204"/>
                      <a:gd name="T11" fmla="*/ 0 h 20"/>
                      <a:gd name="T12" fmla="*/ 0 w 204"/>
                      <a:gd name="T13" fmla="*/ 0 h 20"/>
                      <a:gd name="T14" fmla="*/ 0 w 204"/>
                      <a:gd name="T15" fmla="*/ 0 h 20"/>
                      <a:gd name="T16" fmla="*/ 9 w 204"/>
                      <a:gd name="T17" fmla="*/ 10 h 20"/>
                      <a:gd name="T18" fmla="*/ 146 w 204"/>
                      <a:gd name="T19" fmla="*/ 10 h 20"/>
                      <a:gd name="T20" fmla="*/ 165 w 204"/>
                      <a:gd name="T21" fmla="*/ 10 h 20"/>
                      <a:gd name="T22" fmla="*/ 175 w 204"/>
                      <a:gd name="T23" fmla="*/ 10 h 20"/>
                      <a:gd name="T24" fmla="*/ 184 w 204"/>
                      <a:gd name="T25" fmla="*/ 20 h 20"/>
                      <a:gd name="T26" fmla="*/ 204 w 204"/>
                      <a:gd name="T27" fmla="*/ 20 h 20"/>
                      <a:gd name="T28" fmla="*/ 194 w 204"/>
                      <a:gd name="T29" fmla="*/ 10 h 20"/>
                      <a:gd name="T30" fmla="*/ 204 w 204"/>
                      <a:gd name="T31" fmla="*/ 10 h 20"/>
                      <a:gd name="T32" fmla="*/ 204 w 204"/>
                      <a:gd name="T33" fmla="*/ 10 h 20"/>
                      <a:gd name="T34" fmla="*/ 204 w 204"/>
                      <a:gd name="T35" fmla="*/ 10 h 20"/>
                      <a:gd name="T36" fmla="*/ 204 w 204"/>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4"/>
                      <a:gd name="T58" fmla="*/ 0 h 20"/>
                      <a:gd name="T59" fmla="*/ 204 w 204"/>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4" h="20">
                        <a:moveTo>
                          <a:pt x="204" y="10"/>
                        </a:moveTo>
                        <a:lnTo>
                          <a:pt x="204" y="10"/>
                        </a:lnTo>
                        <a:lnTo>
                          <a:pt x="184" y="10"/>
                        </a:lnTo>
                        <a:lnTo>
                          <a:pt x="175" y="0"/>
                        </a:lnTo>
                        <a:lnTo>
                          <a:pt x="165" y="0"/>
                        </a:lnTo>
                        <a:lnTo>
                          <a:pt x="146" y="0"/>
                        </a:lnTo>
                        <a:lnTo>
                          <a:pt x="0" y="0"/>
                        </a:lnTo>
                        <a:lnTo>
                          <a:pt x="9" y="10"/>
                        </a:lnTo>
                        <a:lnTo>
                          <a:pt x="146" y="10"/>
                        </a:lnTo>
                        <a:lnTo>
                          <a:pt x="165" y="10"/>
                        </a:lnTo>
                        <a:lnTo>
                          <a:pt x="175" y="10"/>
                        </a:lnTo>
                        <a:lnTo>
                          <a:pt x="184" y="20"/>
                        </a:lnTo>
                        <a:lnTo>
                          <a:pt x="204" y="20"/>
                        </a:lnTo>
                        <a:lnTo>
                          <a:pt x="194" y="10"/>
                        </a:lnTo>
                        <a:lnTo>
                          <a:pt x="204" y="10"/>
                        </a:lnTo>
                        <a:close/>
                      </a:path>
                    </a:pathLst>
                  </a:custGeom>
                  <a:solidFill>
                    <a:srgbClr val="000000"/>
                  </a:solidFill>
                  <a:ln w="9525">
                    <a:noFill/>
                    <a:round/>
                    <a:headEnd/>
                    <a:tailEnd/>
                  </a:ln>
                </p:spPr>
                <p:txBody>
                  <a:bodyPr/>
                  <a:lstStyle/>
                  <a:p>
                    <a:endParaRPr lang="en-US"/>
                  </a:p>
                </p:txBody>
              </p:sp>
              <p:sp>
                <p:nvSpPr>
                  <p:cNvPr id="5946" name="Freeform 120"/>
                  <p:cNvSpPr>
                    <a:spLocks/>
                  </p:cNvSpPr>
                  <p:nvPr/>
                </p:nvSpPr>
                <p:spPr bwMode="auto">
                  <a:xfrm>
                    <a:off x="7369" y="7417"/>
                    <a:ext cx="39" cy="204"/>
                  </a:xfrm>
                  <a:custGeom>
                    <a:avLst/>
                    <a:gdLst>
                      <a:gd name="T0" fmla="*/ 10 w 39"/>
                      <a:gd name="T1" fmla="*/ 204 h 204"/>
                      <a:gd name="T2" fmla="*/ 10 w 39"/>
                      <a:gd name="T3" fmla="*/ 175 h 204"/>
                      <a:gd name="T4" fmla="*/ 10 w 39"/>
                      <a:gd name="T5" fmla="*/ 156 h 204"/>
                      <a:gd name="T6" fmla="*/ 19 w 39"/>
                      <a:gd name="T7" fmla="*/ 126 h 204"/>
                      <a:gd name="T8" fmla="*/ 19 w 39"/>
                      <a:gd name="T9" fmla="*/ 107 h 204"/>
                      <a:gd name="T10" fmla="*/ 29 w 39"/>
                      <a:gd name="T11" fmla="*/ 78 h 204"/>
                      <a:gd name="T12" fmla="*/ 39 w 39"/>
                      <a:gd name="T13" fmla="*/ 58 h 204"/>
                      <a:gd name="T14" fmla="*/ 39 w 39"/>
                      <a:gd name="T15" fmla="*/ 29 h 204"/>
                      <a:gd name="T16" fmla="*/ 39 w 39"/>
                      <a:gd name="T17" fmla="*/ 0 h 204"/>
                      <a:gd name="T18" fmla="*/ 29 w 39"/>
                      <a:gd name="T19" fmla="*/ 0 h 204"/>
                      <a:gd name="T20" fmla="*/ 29 w 39"/>
                      <a:gd name="T21" fmla="*/ 29 h 204"/>
                      <a:gd name="T22" fmla="*/ 29 w 39"/>
                      <a:gd name="T23" fmla="*/ 58 h 204"/>
                      <a:gd name="T24" fmla="*/ 19 w 39"/>
                      <a:gd name="T25" fmla="*/ 78 h 204"/>
                      <a:gd name="T26" fmla="*/ 10 w 39"/>
                      <a:gd name="T27" fmla="*/ 107 h 204"/>
                      <a:gd name="T28" fmla="*/ 10 w 39"/>
                      <a:gd name="T29" fmla="*/ 126 h 204"/>
                      <a:gd name="T30" fmla="*/ 0 w 39"/>
                      <a:gd name="T31" fmla="*/ 156 h 204"/>
                      <a:gd name="T32" fmla="*/ 0 w 39"/>
                      <a:gd name="T33" fmla="*/ 175 h 204"/>
                      <a:gd name="T34" fmla="*/ 0 w 39"/>
                      <a:gd name="T35" fmla="*/ 204 h 204"/>
                      <a:gd name="T36" fmla="*/ 10 w 39"/>
                      <a:gd name="T37" fmla="*/ 204 h 204"/>
                      <a:gd name="T38" fmla="*/ 10 w 39"/>
                      <a:gd name="T39" fmla="*/ 204 h 204"/>
                      <a:gd name="T40" fmla="*/ 10 w 39"/>
                      <a:gd name="T41" fmla="*/ 204 h 2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204"/>
                      <a:gd name="T65" fmla="*/ 39 w 39"/>
                      <a:gd name="T66" fmla="*/ 204 h 2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204">
                        <a:moveTo>
                          <a:pt x="10" y="204"/>
                        </a:moveTo>
                        <a:lnTo>
                          <a:pt x="10" y="175"/>
                        </a:lnTo>
                        <a:lnTo>
                          <a:pt x="10" y="156"/>
                        </a:lnTo>
                        <a:lnTo>
                          <a:pt x="19" y="126"/>
                        </a:lnTo>
                        <a:lnTo>
                          <a:pt x="19" y="107"/>
                        </a:lnTo>
                        <a:lnTo>
                          <a:pt x="29" y="78"/>
                        </a:lnTo>
                        <a:lnTo>
                          <a:pt x="39" y="58"/>
                        </a:lnTo>
                        <a:lnTo>
                          <a:pt x="39" y="29"/>
                        </a:lnTo>
                        <a:lnTo>
                          <a:pt x="39" y="0"/>
                        </a:lnTo>
                        <a:lnTo>
                          <a:pt x="29" y="0"/>
                        </a:lnTo>
                        <a:lnTo>
                          <a:pt x="29" y="29"/>
                        </a:lnTo>
                        <a:lnTo>
                          <a:pt x="29" y="58"/>
                        </a:lnTo>
                        <a:lnTo>
                          <a:pt x="19" y="78"/>
                        </a:lnTo>
                        <a:lnTo>
                          <a:pt x="10" y="107"/>
                        </a:lnTo>
                        <a:lnTo>
                          <a:pt x="10" y="126"/>
                        </a:lnTo>
                        <a:lnTo>
                          <a:pt x="0" y="156"/>
                        </a:lnTo>
                        <a:lnTo>
                          <a:pt x="0" y="175"/>
                        </a:lnTo>
                        <a:lnTo>
                          <a:pt x="0" y="204"/>
                        </a:lnTo>
                        <a:lnTo>
                          <a:pt x="10" y="204"/>
                        </a:lnTo>
                        <a:close/>
                      </a:path>
                    </a:pathLst>
                  </a:custGeom>
                  <a:solidFill>
                    <a:srgbClr val="000000"/>
                  </a:solidFill>
                  <a:ln w="9525">
                    <a:noFill/>
                    <a:round/>
                    <a:headEnd/>
                    <a:tailEnd/>
                  </a:ln>
                </p:spPr>
                <p:txBody>
                  <a:bodyPr/>
                  <a:lstStyle/>
                  <a:p>
                    <a:endParaRPr lang="en-US"/>
                  </a:p>
                </p:txBody>
              </p:sp>
              <p:sp>
                <p:nvSpPr>
                  <p:cNvPr id="5947" name="Freeform 121"/>
                  <p:cNvSpPr>
                    <a:spLocks/>
                  </p:cNvSpPr>
                  <p:nvPr/>
                </p:nvSpPr>
                <p:spPr bwMode="auto">
                  <a:xfrm>
                    <a:off x="7330" y="7621"/>
                    <a:ext cx="49" cy="29"/>
                  </a:xfrm>
                  <a:custGeom>
                    <a:avLst/>
                    <a:gdLst>
                      <a:gd name="T0" fmla="*/ 0 w 49"/>
                      <a:gd name="T1" fmla="*/ 29 h 29"/>
                      <a:gd name="T2" fmla="*/ 0 w 49"/>
                      <a:gd name="T3" fmla="*/ 29 h 29"/>
                      <a:gd name="T4" fmla="*/ 10 w 49"/>
                      <a:gd name="T5" fmla="*/ 20 h 29"/>
                      <a:gd name="T6" fmla="*/ 10 w 49"/>
                      <a:gd name="T7" fmla="*/ 20 h 29"/>
                      <a:gd name="T8" fmla="*/ 20 w 49"/>
                      <a:gd name="T9" fmla="*/ 20 h 29"/>
                      <a:gd name="T10" fmla="*/ 29 w 49"/>
                      <a:gd name="T11" fmla="*/ 20 h 29"/>
                      <a:gd name="T12" fmla="*/ 29 w 49"/>
                      <a:gd name="T13" fmla="*/ 10 h 29"/>
                      <a:gd name="T14" fmla="*/ 39 w 49"/>
                      <a:gd name="T15" fmla="*/ 10 h 29"/>
                      <a:gd name="T16" fmla="*/ 49 w 49"/>
                      <a:gd name="T17" fmla="*/ 0 h 29"/>
                      <a:gd name="T18" fmla="*/ 39 w 49"/>
                      <a:gd name="T19" fmla="*/ 0 h 29"/>
                      <a:gd name="T20" fmla="*/ 29 w 49"/>
                      <a:gd name="T21" fmla="*/ 0 h 29"/>
                      <a:gd name="T22" fmla="*/ 29 w 49"/>
                      <a:gd name="T23" fmla="*/ 0 h 29"/>
                      <a:gd name="T24" fmla="*/ 20 w 49"/>
                      <a:gd name="T25" fmla="*/ 10 h 29"/>
                      <a:gd name="T26" fmla="*/ 20 w 49"/>
                      <a:gd name="T27" fmla="*/ 10 h 29"/>
                      <a:gd name="T28" fmla="*/ 10 w 49"/>
                      <a:gd name="T29" fmla="*/ 10 h 29"/>
                      <a:gd name="T30" fmla="*/ 0 w 49"/>
                      <a:gd name="T31" fmla="*/ 10 h 29"/>
                      <a:gd name="T32" fmla="*/ 0 w 49"/>
                      <a:gd name="T33" fmla="*/ 20 h 29"/>
                      <a:gd name="T34" fmla="*/ 0 w 49"/>
                      <a:gd name="T35" fmla="*/ 29 h 29"/>
                      <a:gd name="T36" fmla="*/ 0 w 49"/>
                      <a:gd name="T37" fmla="*/ 29 h 29"/>
                      <a:gd name="T38" fmla="*/ 0 w 49"/>
                      <a:gd name="T39" fmla="*/ 29 h 2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
                      <a:gd name="T61" fmla="*/ 0 h 29"/>
                      <a:gd name="T62" fmla="*/ 49 w 49"/>
                      <a:gd name="T63" fmla="*/ 29 h 2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 h="29">
                        <a:moveTo>
                          <a:pt x="0" y="29"/>
                        </a:moveTo>
                        <a:lnTo>
                          <a:pt x="0" y="29"/>
                        </a:lnTo>
                        <a:lnTo>
                          <a:pt x="10" y="20"/>
                        </a:lnTo>
                        <a:lnTo>
                          <a:pt x="20" y="20"/>
                        </a:lnTo>
                        <a:lnTo>
                          <a:pt x="29" y="20"/>
                        </a:lnTo>
                        <a:lnTo>
                          <a:pt x="29" y="10"/>
                        </a:lnTo>
                        <a:lnTo>
                          <a:pt x="39" y="10"/>
                        </a:lnTo>
                        <a:lnTo>
                          <a:pt x="49" y="0"/>
                        </a:lnTo>
                        <a:lnTo>
                          <a:pt x="39" y="0"/>
                        </a:lnTo>
                        <a:lnTo>
                          <a:pt x="29" y="0"/>
                        </a:lnTo>
                        <a:lnTo>
                          <a:pt x="20" y="10"/>
                        </a:lnTo>
                        <a:lnTo>
                          <a:pt x="10" y="10"/>
                        </a:lnTo>
                        <a:lnTo>
                          <a:pt x="0" y="10"/>
                        </a:lnTo>
                        <a:lnTo>
                          <a:pt x="0" y="20"/>
                        </a:lnTo>
                        <a:lnTo>
                          <a:pt x="0" y="29"/>
                        </a:lnTo>
                        <a:close/>
                      </a:path>
                    </a:pathLst>
                  </a:custGeom>
                  <a:solidFill>
                    <a:srgbClr val="000000"/>
                  </a:solidFill>
                  <a:ln w="9525">
                    <a:noFill/>
                    <a:round/>
                    <a:headEnd/>
                    <a:tailEnd/>
                  </a:ln>
                </p:spPr>
                <p:txBody>
                  <a:bodyPr/>
                  <a:lstStyle/>
                  <a:p>
                    <a:endParaRPr lang="en-US"/>
                  </a:p>
                </p:txBody>
              </p:sp>
              <p:sp>
                <p:nvSpPr>
                  <p:cNvPr id="5948" name="Freeform 122"/>
                  <p:cNvSpPr>
                    <a:spLocks/>
                  </p:cNvSpPr>
                  <p:nvPr/>
                </p:nvSpPr>
                <p:spPr bwMode="auto">
                  <a:xfrm>
                    <a:off x="7194" y="7631"/>
                    <a:ext cx="136" cy="19"/>
                  </a:xfrm>
                  <a:custGeom>
                    <a:avLst/>
                    <a:gdLst>
                      <a:gd name="T0" fmla="*/ 10 w 136"/>
                      <a:gd name="T1" fmla="*/ 0 h 19"/>
                      <a:gd name="T2" fmla="*/ 0 w 136"/>
                      <a:gd name="T3" fmla="*/ 10 h 19"/>
                      <a:gd name="T4" fmla="*/ 136 w 136"/>
                      <a:gd name="T5" fmla="*/ 19 h 19"/>
                      <a:gd name="T6" fmla="*/ 136 w 136"/>
                      <a:gd name="T7" fmla="*/ 10 h 19"/>
                      <a:gd name="T8" fmla="*/ 0 w 136"/>
                      <a:gd name="T9" fmla="*/ 0 h 19"/>
                      <a:gd name="T10" fmla="*/ 0 w 136"/>
                      <a:gd name="T11" fmla="*/ 0 h 19"/>
                      <a:gd name="T12" fmla="*/ 0 w 136"/>
                      <a:gd name="T13" fmla="*/ 0 h 19"/>
                      <a:gd name="T14" fmla="*/ 0 w 136"/>
                      <a:gd name="T15" fmla="*/ 0 h 19"/>
                      <a:gd name="T16" fmla="*/ 0 w 136"/>
                      <a:gd name="T17" fmla="*/ 0 h 19"/>
                      <a:gd name="T18" fmla="*/ 10 w 136"/>
                      <a:gd name="T19" fmla="*/ 0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19"/>
                      <a:gd name="T32" fmla="*/ 136 w 136"/>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19">
                        <a:moveTo>
                          <a:pt x="10" y="0"/>
                        </a:moveTo>
                        <a:lnTo>
                          <a:pt x="0" y="10"/>
                        </a:lnTo>
                        <a:lnTo>
                          <a:pt x="136" y="19"/>
                        </a:lnTo>
                        <a:lnTo>
                          <a:pt x="136" y="10"/>
                        </a:lnTo>
                        <a:lnTo>
                          <a:pt x="0" y="0"/>
                        </a:lnTo>
                        <a:lnTo>
                          <a:pt x="10" y="0"/>
                        </a:lnTo>
                        <a:close/>
                      </a:path>
                    </a:pathLst>
                  </a:custGeom>
                  <a:solidFill>
                    <a:srgbClr val="000000"/>
                  </a:solidFill>
                  <a:ln w="9525">
                    <a:noFill/>
                    <a:round/>
                    <a:headEnd/>
                    <a:tailEnd/>
                  </a:ln>
                </p:spPr>
                <p:txBody>
                  <a:bodyPr/>
                  <a:lstStyle/>
                  <a:p>
                    <a:endParaRPr lang="en-US"/>
                  </a:p>
                </p:txBody>
              </p:sp>
              <p:sp>
                <p:nvSpPr>
                  <p:cNvPr id="5949" name="Freeform 123"/>
                  <p:cNvSpPr>
                    <a:spLocks/>
                  </p:cNvSpPr>
                  <p:nvPr/>
                </p:nvSpPr>
                <p:spPr bwMode="auto">
                  <a:xfrm>
                    <a:off x="7136" y="7631"/>
                    <a:ext cx="68" cy="204"/>
                  </a:xfrm>
                  <a:custGeom>
                    <a:avLst/>
                    <a:gdLst>
                      <a:gd name="T0" fmla="*/ 9 w 68"/>
                      <a:gd name="T1" fmla="*/ 204 h 204"/>
                      <a:gd name="T2" fmla="*/ 9 w 68"/>
                      <a:gd name="T3" fmla="*/ 175 h 204"/>
                      <a:gd name="T4" fmla="*/ 29 w 68"/>
                      <a:gd name="T5" fmla="*/ 156 h 204"/>
                      <a:gd name="T6" fmla="*/ 29 w 68"/>
                      <a:gd name="T7" fmla="*/ 127 h 204"/>
                      <a:gd name="T8" fmla="*/ 39 w 68"/>
                      <a:gd name="T9" fmla="*/ 107 h 204"/>
                      <a:gd name="T10" fmla="*/ 39 w 68"/>
                      <a:gd name="T11" fmla="*/ 78 h 204"/>
                      <a:gd name="T12" fmla="*/ 48 w 68"/>
                      <a:gd name="T13" fmla="*/ 58 h 204"/>
                      <a:gd name="T14" fmla="*/ 58 w 68"/>
                      <a:gd name="T15" fmla="*/ 29 h 204"/>
                      <a:gd name="T16" fmla="*/ 68 w 68"/>
                      <a:gd name="T17" fmla="*/ 0 h 204"/>
                      <a:gd name="T18" fmla="*/ 58 w 68"/>
                      <a:gd name="T19" fmla="*/ 0 h 204"/>
                      <a:gd name="T20" fmla="*/ 48 w 68"/>
                      <a:gd name="T21" fmla="*/ 29 h 204"/>
                      <a:gd name="T22" fmla="*/ 39 w 68"/>
                      <a:gd name="T23" fmla="*/ 49 h 204"/>
                      <a:gd name="T24" fmla="*/ 29 w 68"/>
                      <a:gd name="T25" fmla="*/ 78 h 204"/>
                      <a:gd name="T26" fmla="*/ 29 w 68"/>
                      <a:gd name="T27" fmla="*/ 97 h 204"/>
                      <a:gd name="T28" fmla="*/ 29 w 68"/>
                      <a:gd name="T29" fmla="*/ 127 h 204"/>
                      <a:gd name="T30" fmla="*/ 19 w 68"/>
                      <a:gd name="T31" fmla="*/ 146 h 204"/>
                      <a:gd name="T32" fmla="*/ 9 w 68"/>
                      <a:gd name="T33" fmla="*/ 175 h 204"/>
                      <a:gd name="T34" fmla="*/ 0 w 68"/>
                      <a:gd name="T35" fmla="*/ 195 h 204"/>
                      <a:gd name="T36" fmla="*/ 9 w 68"/>
                      <a:gd name="T37" fmla="*/ 204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8"/>
                      <a:gd name="T58" fmla="*/ 0 h 204"/>
                      <a:gd name="T59" fmla="*/ 68 w 68"/>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8" h="204">
                        <a:moveTo>
                          <a:pt x="9" y="204"/>
                        </a:moveTo>
                        <a:lnTo>
                          <a:pt x="9" y="175"/>
                        </a:lnTo>
                        <a:lnTo>
                          <a:pt x="29" y="156"/>
                        </a:lnTo>
                        <a:lnTo>
                          <a:pt x="29" y="127"/>
                        </a:lnTo>
                        <a:lnTo>
                          <a:pt x="39" y="107"/>
                        </a:lnTo>
                        <a:lnTo>
                          <a:pt x="39" y="78"/>
                        </a:lnTo>
                        <a:lnTo>
                          <a:pt x="48" y="58"/>
                        </a:lnTo>
                        <a:lnTo>
                          <a:pt x="58" y="29"/>
                        </a:lnTo>
                        <a:lnTo>
                          <a:pt x="68" y="0"/>
                        </a:lnTo>
                        <a:lnTo>
                          <a:pt x="58" y="0"/>
                        </a:lnTo>
                        <a:lnTo>
                          <a:pt x="48" y="29"/>
                        </a:lnTo>
                        <a:lnTo>
                          <a:pt x="39" y="49"/>
                        </a:lnTo>
                        <a:lnTo>
                          <a:pt x="29" y="78"/>
                        </a:lnTo>
                        <a:lnTo>
                          <a:pt x="29" y="97"/>
                        </a:lnTo>
                        <a:lnTo>
                          <a:pt x="29" y="127"/>
                        </a:lnTo>
                        <a:lnTo>
                          <a:pt x="19" y="146"/>
                        </a:lnTo>
                        <a:lnTo>
                          <a:pt x="9" y="175"/>
                        </a:lnTo>
                        <a:lnTo>
                          <a:pt x="0" y="195"/>
                        </a:lnTo>
                        <a:lnTo>
                          <a:pt x="9" y="204"/>
                        </a:lnTo>
                        <a:close/>
                      </a:path>
                    </a:pathLst>
                  </a:custGeom>
                  <a:solidFill>
                    <a:srgbClr val="000000"/>
                  </a:solidFill>
                  <a:ln w="9525">
                    <a:noFill/>
                    <a:round/>
                    <a:headEnd/>
                    <a:tailEnd/>
                  </a:ln>
                </p:spPr>
                <p:txBody>
                  <a:bodyPr/>
                  <a:lstStyle/>
                  <a:p>
                    <a:endParaRPr lang="en-US"/>
                  </a:p>
                </p:txBody>
              </p:sp>
              <p:sp>
                <p:nvSpPr>
                  <p:cNvPr id="5950" name="Freeform 124"/>
                  <p:cNvSpPr>
                    <a:spLocks/>
                  </p:cNvSpPr>
                  <p:nvPr/>
                </p:nvSpPr>
                <p:spPr bwMode="auto">
                  <a:xfrm>
                    <a:off x="6027" y="7826"/>
                    <a:ext cx="1118" cy="701"/>
                  </a:xfrm>
                  <a:custGeom>
                    <a:avLst/>
                    <a:gdLst>
                      <a:gd name="T0" fmla="*/ 39 w 1118"/>
                      <a:gd name="T1" fmla="*/ 701 h 701"/>
                      <a:gd name="T2" fmla="*/ 126 w 1118"/>
                      <a:gd name="T3" fmla="*/ 691 h 701"/>
                      <a:gd name="T4" fmla="*/ 214 w 1118"/>
                      <a:gd name="T5" fmla="*/ 672 h 701"/>
                      <a:gd name="T6" fmla="*/ 301 w 1118"/>
                      <a:gd name="T7" fmla="*/ 652 h 701"/>
                      <a:gd name="T8" fmla="*/ 379 w 1118"/>
                      <a:gd name="T9" fmla="*/ 633 h 701"/>
                      <a:gd name="T10" fmla="*/ 457 w 1118"/>
                      <a:gd name="T11" fmla="*/ 603 h 701"/>
                      <a:gd name="T12" fmla="*/ 535 w 1118"/>
                      <a:gd name="T13" fmla="*/ 564 h 701"/>
                      <a:gd name="T14" fmla="*/ 613 w 1118"/>
                      <a:gd name="T15" fmla="*/ 526 h 701"/>
                      <a:gd name="T16" fmla="*/ 690 w 1118"/>
                      <a:gd name="T17" fmla="*/ 487 h 701"/>
                      <a:gd name="T18" fmla="*/ 768 w 1118"/>
                      <a:gd name="T19" fmla="*/ 438 h 701"/>
                      <a:gd name="T20" fmla="*/ 827 w 1118"/>
                      <a:gd name="T21" fmla="*/ 379 h 701"/>
                      <a:gd name="T22" fmla="*/ 953 w 1118"/>
                      <a:gd name="T23" fmla="*/ 263 h 701"/>
                      <a:gd name="T24" fmla="*/ 1002 w 1118"/>
                      <a:gd name="T25" fmla="*/ 194 h 701"/>
                      <a:gd name="T26" fmla="*/ 1050 w 1118"/>
                      <a:gd name="T27" fmla="*/ 126 h 701"/>
                      <a:gd name="T28" fmla="*/ 1089 w 1118"/>
                      <a:gd name="T29" fmla="*/ 48 h 701"/>
                      <a:gd name="T30" fmla="*/ 1109 w 1118"/>
                      <a:gd name="T31" fmla="*/ 0 h 701"/>
                      <a:gd name="T32" fmla="*/ 1070 w 1118"/>
                      <a:gd name="T33" fmla="*/ 78 h 701"/>
                      <a:gd name="T34" fmla="*/ 1021 w 1118"/>
                      <a:gd name="T35" fmla="*/ 156 h 701"/>
                      <a:gd name="T36" fmla="*/ 972 w 1118"/>
                      <a:gd name="T37" fmla="*/ 224 h 701"/>
                      <a:gd name="T38" fmla="*/ 914 w 1118"/>
                      <a:gd name="T39" fmla="*/ 292 h 701"/>
                      <a:gd name="T40" fmla="*/ 856 w 1118"/>
                      <a:gd name="T41" fmla="*/ 350 h 701"/>
                      <a:gd name="T42" fmla="*/ 788 w 1118"/>
                      <a:gd name="T43" fmla="*/ 399 h 701"/>
                      <a:gd name="T44" fmla="*/ 729 w 1118"/>
                      <a:gd name="T45" fmla="*/ 457 h 701"/>
                      <a:gd name="T46" fmla="*/ 652 w 1118"/>
                      <a:gd name="T47" fmla="*/ 496 h 701"/>
                      <a:gd name="T48" fmla="*/ 574 w 1118"/>
                      <a:gd name="T49" fmla="*/ 535 h 701"/>
                      <a:gd name="T50" fmla="*/ 496 w 1118"/>
                      <a:gd name="T51" fmla="*/ 574 h 701"/>
                      <a:gd name="T52" fmla="*/ 418 w 1118"/>
                      <a:gd name="T53" fmla="*/ 613 h 701"/>
                      <a:gd name="T54" fmla="*/ 340 w 1118"/>
                      <a:gd name="T55" fmla="*/ 633 h 701"/>
                      <a:gd name="T56" fmla="*/ 253 w 1118"/>
                      <a:gd name="T57" fmla="*/ 662 h 701"/>
                      <a:gd name="T58" fmla="*/ 165 w 1118"/>
                      <a:gd name="T59" fmla="*/ 672 h 701"/>
                      <a:gd name="T60" fmla="*/ 87 w 1118"/>
                      <a:gd name="T61" fmla="*/ 691 h 701"/>
                      <a:gd name="T62" fmla="*/ 0 w 1118"/>
                      <a:gd name="T63" fmla="*/ 691 h 7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18"/>
                      <a:gd name="T97" fmla="*/ 0 h 701"/>
                      <a:gd name="T98" fmla="*/ 1118 w 1118"/>
                      <a:gd name="T99" fmla="*/ 701 h 7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18" h="701">
                        <a:moveTo>
                          <a:pt x="0" y="701"/>
                        </a:moveTo>
                        <a:lnTo>
                          <a:pt x="39" y="701"/>
                        </a:lnTo>
                        <a:lnTo>
                          <a:pt x="87" y="691"/>
                        </a:lnTo>
                        <a:lnTo>
                          <a:pt x="126" y="691"/>
                        </a:lnTo>
                        <a:lnTo>
                          <a:pt x="165" y="681"/>
                        </a:lnTo>
                        <a:lnTo>
                          <a:pt x="214" y="672"/>
                        </a:lnTo>
                        <a:lnTo>
                          <a:pt x="253" y="662"/>
                        </a:lnTo>
                        <a:lnTo>
                          <a:pt x="301" y="652"/>
                        </a:lnTo>
                        <a:lnTo>
                          <a:pt x="340" y="642"/>
                        </a:lnTo>
                        <a:lnTo>
                          <a:pt x="379" y="633"/>
                        </a:lnTo>
                        <a:lnTo>
                          <a:pt x="418" y="623"/>
                        </a:lnTo>
                        <a:lnTo>
                          <a:pt x="457" y="603"/>
                        </a:lnTo>
                        <a:lnTo>
                          <a:pt x="496" y="584"/>
                        </a:lnTo>
                        <a:lnTo>
                          <a:pt x="535" y="564"/>
                        </a:lnTo>
                        <a:lnTo>
                          <a:pt x="583" y="545"/>
                        </a:lnTo>
                        <a:lnTo>
                          <a:pt x="613" y="526"/>
                        </a:lnTo>
                        <a:lnTo>
                          <a:pt x="652" y="506"/>
                        </a:lnTo>
                        <a:lnTo>
                          <a:pt x="690" y="487"/>
                        </a:lnTo>
                        <a:lnTo>
                          <a:pt x="729" y="457"/>
                        </a:lnTo>
                        <a:lnTo>
                          <a:pt x="768" y="438"/>
                        </a:lnTo>
                        <a:lnTo>
                          <a:pt x="797" y="409"/>
                        </a:lnTo>
                        <a:lnTo>
                          <a:pt x="827" y="379"/>
                        </a:lnTo>
                        <a:lnTo>
                          <a:pt x="865" y="360"/>
                        </a:lnTo>
                        <a:lnTo>
                          <a:pt x="953" y="263"/>
                        </a:lnTo>
                        <a:lnTo>
                          <a:pt x="982" y="224"/>
                        </a:lnTo>
                        <a:lnTo>
                          <a:pt x="1002" y="194"/>
                        </a:lnTo>
                        <a:lnTo>
                          <a:pt x="1031" y="156"/>
                        </a:lnTo>
                        <a:lnTo>
                          <a:pt x="1050" y="126"/>
                        </a:lnTo>
                        <a:lnTo>
                          <a:pt x="1079" y="87"/>
                        </a:lnTo>
                        <a:lnTo>
                          <a:pt x="1089" y="48"/>
                        </a:lnTo>
                        <a:lnTo>
                          <a:pt x="1118" y="9"/>
                        </a:lnTo>
                        <a:lnTo>
                          <a:pt x="1109" y="0"/>
                        </a:lnTo>
                        <a:lnTo>
                          <a:pt x="1089" y="39"/>
                        </a:lnTo>
                        <a:lnTo>
                          <a:pt x="1070" y="78"/>
                        </a:lnTo>
                        <a:lnTo>
                          <a:pt x="1050" y="117"/>
                        </a:lnTo>
                        <a:lnTo>
                          <a:pt x="1021" y="156"/>
                        </a:lnTo>
                        <a:lnTo>
                          <a:pt x="1002" y="185"/>
                        </a:lnTo>
                        <a:lnTo>
                          <a:pt x="972" y="224"/>
                        </a:lnTo>
                        <a:lnTo>
                          <a:pt x="943" y="263"/>
                        </a:lnTo>
                        <a:lnTo>
                          <a:pt x="914" y="292"/>
                        </a:lnTo>
                        <a:lnTo>
                          <a:pt x="885" y="321"/>
                        </a:lnTo>
                        <a:lnTo>
                          <a:pt x="856" y="350"/>
                        </a:lnTo>
                        <a:lnTo>
                          <a:pt x="827" y="379"/>
                        </a:lnTo>
                        <a:lnTo>
                          <a:pt x="788" y="399"/>
                        </a:lnTo>
                        <a:lnTo>
                          <a:pt x="759" y="428"/>
                        </a:lnTo>
                        <a:lnTo>
                          <a:pt x="729" y="457"/>
                        </a:lnTo>
                        <a:lnTo>
                          <a:pt x="690" y="477"/>
                        </a:lnTo>
                        <a:lnTo>
                          <a:pt x="652" y="496"/>
                        </a:lnTo>
                        <a:lnTo>
                          <a:pt x="613" y="526"/>
                        </a:lnTo>
                        <a:lnTo>
                          <a:pt x="574" y="535"/>
                        </a:lnTo>
                        <a:lnTo>
                          <a:pt x="535" y="555"/>
                        </a:lnTo>
                        <a:lnTo>
                          <a:pt x="496" y="574"/>
                        </a:lnTo>
                        <a:lnTo>
                          <a:pt x="457" y="594"/>
                        </a:lnTo>
                        <a:lnTo>
                          <a:pt x="418" y="613"/>
                        </a:lnTo>
                        <a:lnTo>
                          <a:pt x="379" y="623"/>
                        </a:lnTo>
                        <a:lnTo>
                          <a:pt x="340" y="633"/>
                        </a:lnTo>
                        <a:lnTo>
                          <a:pt x="292" y="642"/>
                        </a:lnTo>
                        <a:lnTo>
                          <a:pt x="253" y="662"/>
                        </a:lnTo>
                        <a:lnTo>
                          <a:pt x="214" y="662"/>
                        </a:lnTo>
                        <a:lnTo>
                          <a:pt x="165" y="672"/>
                        </a:lnTo>
                        <a:lnTo>
                          <a:pt x="126" y="681"/>
                        </a:lnTo>
                        <a:lnTo>
                          <a:pt x="87" y="691"/>
                        </a:lnTo>
                        <a:lnTo>
                          <a:pt x="39" y="691"/>
                        </a:lnTo>
                        <a:lnTo>
                          <a:pt x="0" y="691"/>
                        </a:lnTo>
                        <a:lnTo>
                          <a:pt x="0" y="701"/>
                        </a:lnTo>
                        <a:close/>
                      </a:path>
                    </a:pathLst>
                  </a:custGeom>
                  <a:solidFill>
                    <a:srgbClr val="000000"/>
                  </a:solidFill>
                  <a:ln w="9525">
                    <a:noFill/>
                    <a:round/>
                    <a:headEnd/>
                    <a:tailEnd/>
                  </a:ln>
                </p:spPr>
                <p:txBody>
                  <a:bodyPr/>
                  <a:lstStyle/>
                  <a:p>
                    <a:endParaRPr lang="en-US"/>
                  </a:p>
                </p:txBody>
              </p:sp>
              <p:sp>
                <p:nvSpPr>
                  <p:cNvPr id="5951" name="Freeform 125"/>
                  <p:cNvSpPr>
                    <a:spLocks/>
                  </p:cNvSpPr>
                  <p:nvPr/>
                </p:nvSpPr>
                <p:spPr bwMode="auto">
                  <a:xfrm>
                    <a:off x="4743" y="7797"/>
                    <a:ext cx="1284" cy="730"/>
                  </a:xfrm>
                  <a:custGeom>
                    <a:avLst/>
                    <a:gdLst>
                      <a:gd name="T0" fmla="*/ 0 w 1284"/>
                      <a:gd name="T1" fmla="*/ 9 h 730"/>
                      <a:gd name="T2" fmla="*/ 20 w 1284"/>
                      <a:gd name="T3" fmla="*/ 58 h 730"/>
                      <a:gd name="T4" fmla="*/ 39 w 1284"/>
                      <a:gd name="T5" fmla="*/ 97 h 730"/>
                      <a:gd name="T6" fmla="*/ 68 w 1284"/>
                      <a:gd name="T7" fmla="*/ 146 h 730"/>
                      <a:gd name="T8" fmla="*/ 97 w 1284"/>
                      <a:gd name="T9" fmla="*/ 185 h 730"/>
                      <a:gd name="T10" fmla="*/ 127 w 1284"/>
                      <a:gd name="T11" fmla="*/ 223 h 730"/>
                      <a:gd name="T12" fmla="*/ 156 w 1284"/>
                      <a:gd name="T13" fmla="*/ 262 h 730"/>
                      <a:gd name="T14" fmla="*/ 185 w 1284"/>
                      <a:gd name="T15" fmla="*/ 301 h 730"/>
                      <a:gd name="T16" fmla="*/ 253 w 1284"/>
                      <a:gd name="T17" fmla="*/ 370 h 730"/>
                      <a:gd name="T18" fmla="*/ 282 w 1284"/>
                      <a:gd name="T19" fmla="*/ 399 h 730"/>
                      <a:gd name="T20" fmla="*/ 321 w 1284"/>
                      <a:gd name="T21" fmla="*/ 428 h 730"/>
                      <a:gd name="T22" fmla="*/ 360 w 1284"/>
                      <a:gd name="T23" fmla="*/ 467 h 730"/>
                      <a:gd name="T24" fmla="*/ 399 w 1284"/>
                      <a:gd name="T25" fmla="*/ 486 h 730"/>
                      <a:gd name="T26" fmla="*/ 438 w 1284"/>
                      <a:gd name="T27" fmla="*/ 516 h 730"/>
                      <a:gd name="T28" fmla="*/ 486 w 1284"/>
                      <a:gd name="T29" fmla="*/ 545 h 730"/>
                      <a:gd name="T30" fmla="*/ 525 w 1284"/>
                      <a:gd name="T31" fmla="*/ 564 h 730"/>
                      <a:gd name="T32" fmla="*/ 564 w 1284"/>
                      <a:gd name="T33" fmla="*/ 584 h 730"/>
                      <a:gd name="T34" fmla="*/ 613 w 1284"/>
                      <a:gd name="T35" fmla="*/ 603 h 730"/>
                      <a:gd name="T36" fmla="*/ 652 w 1284"/>
                      <a:gd name="T37" fmla="*/ 623 h 730"/>
                      <a:gd name="T38" fmla="*/ 700 w 1284"/>
                      <a:gd name="T39" fmla="*/ 642 h 730"/>
                      <a:gd name="T40" fmla="*/ 749 w 1284"/>
                      <a:gd name="T41" fmla="*/ 662 h 730"/>
                      <a:gd name="T42" fmla="*/ 798 w 1284"/>
                      <a:gd name="T43" fmla="*/ 671 h 730"/>
                      <a:gd name="T44" fmla="*/ 837 w 1284"/>
                      <a:gd name="T45" fmla="*/ 691 h 730"/>
                      <a:gd name="T46" fmla="*/ 885 w 1284"/>
                      <a:gd name="T47" fmla="*/ 691 h 730"/>
                      <a:gd name="T48" fmla="*/ 934 w 1284"/>
                      <a:gd name="T49" fmla="*/ 710 h 730"/>
                      <a:gd name="T50" fmla="*/ 982 w 1284"/>
                      <a:gd name="T51" fmla="*/ 710 h 730"/>
                      <a:gd name="T52" fmla="*/ 1031 w 1284"/>
                      <a:gd name="T53" fmla="*/ 720 h 730"/>
                      <a:gd name="T54" fmla="*/ 1080 w 1284"/>
                      <a:gd name="T55" fmla="*/ 730 h 730"/>
                      <a:gd name="T56" fmla="*/ 1128 w 1284"/>
                      <a:gd name="T57" fmla="*/ 730 h 730"/>
                      <a:gd name="T58" fmla="*/ 1284 w 1284"/>
                      <a:gd name="T59" fmla="*/ 730 h 730"/>
                      <a:gd name="T60" fmla="*/ 1284 w 1284"/>
                      <a:gd name="T61" fmla="*/ 720 h 730"/>
                      <a:gd name="T62" fmla="*/ 1128 w 1284"/>
                      <a:gd name="T63" fmla="*/ 720 h 730"/>
                      <a:gd name="T64" fmla="*/ 1080 w 1284"/>
                      <a:gd name="T65" fmla="*/ 720 h 730"/>
                      <a:gd name="T66" fmla="*/ 1031 w 1284"/>
                      <a:gd name="T67" fmla="*/ 710 h 730"/>
                      <a:gd name="T68" fmla="*/ 982 w 1284"/>
                      <a:gd name="T69" fmla="*/ 701 h 730"/>
                      <a:gd name="T70" fmla="*/ 934 w 1284"/>
                      <a:gd name="T71" fmla="*/ 691 h 730"/>
                      <a:gd name="T72" fmla="*/ 885 w 1284"/>
                      <a:gd name="T73" fmla="*/ 691 h 730"/>
                      <a:gd name="T74" fmla="*/ 846 w 1284"/>
                      <a:gd name="T75" fmla="*/ 681 h 730"/>
                      <a:gd name="T76" fmla="*/ 798 w 1284"/>
                      <a:gd name="T77" fmla="*/ 662 h 730"/>
                      <a:gd name="T78" fmla="*/ 749 w 1284"/>
                      <a:gd name="T79" fmla="*/ 652 h 730"/>
                      <a:gd name="T80" fmla="*/ 700 w 1284"/>
                      <a:gd name="T81" fmla="*/ 632 h 730"/>
                      <a:gd name="T82" fmla="*/ 662 w 1284"/>
                      <a:gd name="T83" fmla="*/ 613 h 730"/>
                      <a:gd name="T84" fmla="*/ 613 w 1284"/>
                      <a:gd name="T85" fmla="*/ 603 h 730"/>
                      <a:gd name="T86" fmla="*/ 574 w 1284"/>
                      <a:gd name="T87" fmla="*/ 574 h 730"/>
                      <a:gd name="T88" fmla="*/ 525 w 1284"/>
                      <a:gd name="T89" fmla="*/ 555 h 730"/>
                      <a:gd name="T90" fmla="*/ 486 w 1284"/>
                      <a:gd name="T91" fmla="*/ 535 h 730"/>
                      <a:gd name="T92" fmla="*/ 448 w 1284"/>
                      <a:gd name="T93" fmla="*/ 516 h 730"/>
                      <a:gd name="T94" fmla="*/ 409 w 1284"/>
                      <a:gd name="T95" fmla="*/ 486 h 730"/>
                      <a:gd name="T96" fmla="*/ 360 w 1284"/>
                      <a:gd name="T97" fmla="*/ 457 h 730"/>
                      <a:gd name="T98" fmla="*/ 331 w 1284"/>
                      <a:gd name="T99" fmla="*/ 428 h 730"/>
                      <a:gd name="T100" fmla="*/ 292 w 1284"/>
                      <a:gd name="T101" fmla="*/ 399 h 730"/>
                      <a:gd name="T102" fmla="*/ 224 w 1284"/>
                      <a:gd name="T103" fmla="*/ 331 h 730"/>
                      <a:gd name="T104" fmla="*/ 185 w 1284"/>
                      <a:gd name="T105" fmla="*/ 292 h 730"/>
                      <a:gd name="T106" fmla="*/ 156 w 1284"/>
                      <a:gd name="T107" fmla="*/ 253 h 730"/>
                      <a:gd name="T108" fmla="*/ 127 w 1284"/>
                      <a:gd name="T109" fmla="*/ 214 h 730"/>
                      <a:gd name="T110" fmla="*/ 97 w 1284"/>
                      <a:gd name="T111" fmla="*/ 175 h 730"/>
                      <a:gd name="T112" fmla="*/ 78 w 1284"/>
                      <a:gd name="T113" fmla="*/ 136 h 730"/>
                      <a:gd name="T114" fmla="*/ 49 w 1284"/>
                      <a:gd name="T115" fmla="*/ 97 h 730"/>
                      <a:gd name="T116" fmla="*/ 29 w 1284"/>
                      <a:gd name="T117" fmla="*/ 48 h 730"/>
                      <a:gd name="T118" fmla="*/ 10 w 1284"/>
                      <a:gd name="T119" fmla="*/ 0 h 730"/>
                      <a:gd name="T120" fmla="*/ 0 w 1284"/>
                      <a:gd name="T121" fmla="*/ 9 h 73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84"/>
                      <a:gd name="T184" fmla="*/ 0 h 730"/>
                      <a:gd name="T185" fmla="*/ 1284 w 1284"/>
                      <a:gd name="T186" fmla="*/ 730 h 73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84" h="730">
                        <a:moveTo>
                          <a:pt x="0" y="9"/>
                        </a:moveTo>
                        <a:lnTo>
                          <a:pt x="20" y="58"/>
                        </a:lnTo>
                        <a:lnTo>
                          <a:pt x="39" y="97"/>
                        </a:lnTo>
                        <a:lnTo>
                          <a:pt x="68" y="146"/>
                        </a:lnTo>
                        <a:lnTo>
                          <a:pt x="97" y="185"/>
                        </a:lnTo>
                        <a:lnTo>
                          <a:pt x="127" y="223"/>
                        </a:lnTo>
                        <a:lnTo>
                          <a:pt x="156" y="262"/>
                        </a:lnTo>
                        <a:lnTo>
                          <a:pt x="185" y="301"/>
                        </a:lnTo>
                        <a:lnTo>
                          <a:pt x="253" y="370"/>
                        </a:lnTo>
                        <a:lnTo>
                          <a:pt x="282" y="399"/>
                        </a:lnTo>
                        <a:lnTo>
                          <a:pt x="321" y="428"/>
                        </a:lnTo>
                        <a:lnTo>
                          <a:pt x="360" y="467"/>
                        </a:lnTo>
                        <a:lnTo>
                          <a:pt x="399" y="486"/>
                        </a:lnTo>
                        <a:lnTo>
                          <a:pt x="438" y="516"/>
                        </a:lnTo>
                        <a:lnTo>
                          <a:pt x="486" y="545"/>
                        </a:lnTo>
                        <a:lnTo>
                          <a:pt x="525" y="564"/>
                        </a:lnTo>
                        <a:lnTo>
                          <a:pt x="564" y="584"/>
                        </a:lnTo>
                        <a:lnTo>
                          <a:pt x="613" y="603"/>
                        </a:lnTo>
                        <a:lnTo>
                          <a:pt x="652" y="623"/>
                        </a:lnTo>
                        <a:lnTo>
                          <a:pt x="700" y="642"/>
                        </a:lnTo>
                        <a:lnTo>
                          <a:pt x="749" y="662"/>
                        </a:lnTo>
                        <a:lnTo>
                          <a:pt x="798" y="671"/>
                        </a:lnTo>
                        <a:lnTo>
                          <a:pt x="837" y="691"/>
                        </a:lnTo>
                        <a:lnTo>
                          <a:pt x="885" y="691"/>
                        </a:lnTo>
                        <a:lnTo>
                          <a:pt x="934" y="710"/>
                        </a:lnTo>
                        <a:lnTo>
                          <a:pt x="982" y="710"/>
                        </a:lnTo>
                        <a:lnTo>
                          <a:pt x="1031" y="720"/>
                        </a:lnTo>
                        <a:lnTo>
                          <a:pt x="1080" y="730"/>
                        </a:lnTo>
                        <a:lnTo>
                          <a:pt x="1128" y="730"/>
                        </a:lnTo>
                        <a:lnTo>
                          <a:pt x="1284" y="730"/>
                        </a:lnTo>
                        <a:lnTo>
                          <a:pt x="1284" y="720"/>
                        </a:lnTo>
                        <a:lnTo>
                          <a:pt x="1128" y="720"/>
                        </a:lnTo>
                        <a:lnTo>
                          <a:pt x="1080" y="720"/>
                        </a:lnTo>
                        <a:lnTo>
                          <a:pt x="1031" y="710"/>
                        </a:lnTo>
                        <a:lnTo>
                          <a:pt x="982" y="701"/>
                        </a:lnTo>
                        <a:lnTo>
                          <a:pt x="934" y="691"/>
                        </a:lnTo>
                        <a:lnTo>
                          <a:pt x="885" y="691"/>
                        </a:lnTo>
                        <a:lnTo>
                          <a:pt x="846" y="681"/>
                        </a:lnTo>
                        <a:lnTo>
                          <a:pt x="798" y="662"/>
                        </a:lnTo>
                        <a:lnTo>
                          <a:pt x="749" y="652"/>
                        </a:lnTo>
                        <a:lnTo>
                          <a:pt x="700" y="632"/>
                        </a:lnTo>
                        <a:lnTo>
                          <a:pt x="662" y="613"/>
                        </a:lnTo>
                        <a:lnTo>
                          <a:pt x="613" y="603"/>
                        </a:lnTo>
                        <a:lnTo>
                          <a:pt x="574" y="574"/>
                        </a:lnTo>
                        <a:lnTo>
                          <a:pt x="525" y="555"/>
                        </a:lnTo>
                        <a:lnTo>
                          <a:pt x="486" y="535"/>
                        </a:lnTo>
                        <a:lnTo>
                          <a:pt x="448" y="516"/>
                        </a:lnTo>
                        <a:lnTo>
                          <a:pt x="409" y="486"/>
                        </a:lnTo>
                        <a:lnTo>
                          <a:pt x="360" y="457"/>
                        </a:lnTo>
                        <a:lnTo>
                          <a:pt x="331" y="428"/>
                        </a:lnTo>
                        <a:lnTo>
                          <a:pt x="292" y="399"/>
                        </a:lnTo>
                        <a:lnTo>
                          <a:pt x="224" y="331"/>
                        </a:lnTo>
                        <a:lnTo>
                          <a:pt x="185" y="292"/>
                        </a:lnTo>
                        <a:lnTo>
                          <a:pt x="156" y="253"/>
                        </a:lnTo>
                        <a:lnTo>
                          <a:pt x="127" y="214"/>
                        </a:lnTo>
                        <a:lnTo>
                          <a:pt x="97" y="175"/>
                        </a:lnTo>
                        <a:lnTo>
                          <a:pt x="78" y="136"/>
                        </a:lnTo>
                        <a:lnTo>
                          <a:pt x="49" y="97"/>
                        </a:lnTo>
                        <a:lnTo>
                          <a:pt x="29" y="48"/>
                        </a:lnTo>
                        <a:lnTo>
                          <a:pt x="10" y="0"/>
                        </a:lnTo>
                        <a:lnTo>
                          <a:pt x="0" y="9"/>
                        </a:lnTo>
                        <a:close/>
                      </a:path>
                    </a:pathLst>
                  </a:custGeom>
                  <a:solidFill>
                    <a:srgbClr val="000000"/>
                  </a:solidFill>
                  <a:ln w="9525">
                    <a:noFill/>
                    <a:round/>
                    <a:headEnd/>
                    <a:tailEnd/>
                  </a:ln>
                </p:spPr>
                <p:txBody>
                  <a:bodyPr/>
                  <a:lstStyle/>
                  <a:p>
                    <a:endParaRPr lang="en-US"/>
                  </a:p>
                </p:txBody>
              </p:sp>
              <p:sp>
                <p:nvSpPr>
                  <p:cNvPr id="5952" name="Freeform 126"/>
                  <p:cNvSpPr>
                    <a:spLocks/>
                  </p:cNvSpPr>
                  <p:nvPr/>
                </p:nvSpPr>
                <p:spPr bwMode="auto">
                  <a:xfrm>
                    <a:off x="4685" y="7650"/>
                    <a:ext cx="68" cy="156"/>
                  </a:xfrm>
                  <a:custGeom>
                    <a:avLst/>
                    <a:gdLst>
                      <a:gd name="T0" fmla="*/ 10 w 68"/>
                      <a:gd name="T1" fmla="*/ 10 h 156"/>
                      <a:gd name="T2" fmla="*/ 0 w 68"/>
                      <a:gd name="T3" fmla="*/ 0 h 156"/>
                      <a:gd name="T4" fmla="*/ 58 w 68"/>
                      <a:gd name="T5" fmla="*/ 156 h 156"/>
                      <a:gd name="T6" fmla="*/ 68 w 68"/>
                      <a:gd name="T7" fmla="*/ 147 h 156"/>
                      <a:gd name="T8" fmla="*/ 10 w 68"/>
                      <a:gd name="T9" fmla="*/ 0 h 156"/>
                      <a:gd name="T10" fmla="*/ 10 w 68"/>
                      <a:gd name="T11" fmla="*/ 0 h 156"/>
                      <a:gd name="T12" fmla="*/ 10 w 68"/>
                      <a:gd name="T13" fmla="*/ 0 h 156"/>
                      <a:gd name="T14" fmla="*/ 10 w 68"/>
                      <a:gd name="T15" fmla="*/ 0 h 156"/>
                      <a:gd name="T16" fmla="*/ 10 w 68"/>
                      <a:gd name="T17" fmla="*/ 1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156"/>
                      <a:gd name="T29" fmla="*/ 68 w 68"/>
                      <a:gd name="T30" fmla="*/ 156 h 1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156">
                        <a:moveTo>
                          <a:pt x="10" y="10"/>
                        </a:moveTo>
                        <a:lnTo>
                          <a:pt x="0" y="0"/>
                        </a:lnTo>
                        <a:lnTo>
                          <a:pt x="58" y="156"/>
                        </a:lnTo>
                        <a:lnTo>
                          <a:pt x="68" y="147"/>
                        </a:lnTo>
                        <a:lnTo>
                          <a:pt x="10" y="0"/>
                        </a:lnTo>
                        <a:lnTo>
                          <a:pt x="10" y="10"/>
                        </a:lnTo>
                        <a:close/>
                      </a:path>
                    </a:pathLst>
                  </a:custGeom>
                  <a:solidFill>
                    <a:srgbClr val="000000"/>
                  </a:solidFill>
                  <a:ln w="9525">
                    <a:noFill/>
                    <a:round/>
                    <a:headEnd/>
                    <a:tailEnd/>
                  </a:ln>
                </p:spPr>
                <p:txBody>
                  <a:bodyPr/>
                  <a:lstStyle/>
                  <a:p>
                    <a:endParaRPr lang="en-US"/>
                  </a:p>
                </p:txBody>
              </p:sp>
              <p:sp>
                <p:nvSpPr>
                  <p:cNvPr id="5953" name="Freeform 127"/>
                  <p:cNvSpPr>
                    <a:spLocks/>
                  </p:cNvSpPr>
                  <p:nvPr/>
                </p:nvSpPr>
                <p:spPr bwMode="auto">
                  <a:xfrm>
                    <a:off x="4393" y="7641"/>
                    <a:ext cx="302" cy="19"/>
                  </a:xfrm>
                  <a:custGeom>
                    <a:avLst/>
                    <a:gdLst>
                      <a:gd name="T0" fmla="*/ 0 w 302"/>
                      <a:gd name="T1" fmla="*/ 9 h 19"/>
                      <a:gd name="T2" fmla="*/ 10 w 302"/>
                      <a:gd name="T3" fmla="*/ 9 h 19"/>
                      <a:gd name="T4" fmla="*/ 282 w 302"/>
                      <a:gd name="T5" fmla="*/ 9 h 19"/>
                      <a:gd name="T6" fmla="*/ 302 w 302"/>
                      <a:gd name="T7" fmla="*/ 19 h 19"/>
                      <a:gd name="T8" fmla="*/ 302 w 302"/>
                      <a:gd name="T9" fmla="*/ 9 h 19"/>
                      <a:gd name="T10" fmla="*/ 282 w 302"/>
                      <a:gd name="T11" fmla="*/ 0 h 19"/>
                      <a:gd name="T12" fmla="*/ 224 w 302"/>
                      <a:gd name="T13" fmla="*/ 0 h 19"/>
                      <a:gd name="T14" fmla="*/ 204 w 302"/>
                      <a:gd name="T15" fmla="*/ 0 h 19"/>
                      <a:gd name="T16" fmla="*/ 97 w 302"/>
                      <a:gd name="T17" fmla="*/ 0 h 19"/>
                      <a:gd name="T18" fmla="*/ 78 w 302"/>
                      <a:gd name="T19" fmla="*/ 0 h 19"/>
                      <a:gd name="T20" fmla="*/ 39 w 302"/>
                      <a:gd name="T21" fmla="*/ 0 h 19"/>
                      <a:gd name="T22" fmla="*/ 20 w 302"/>
                      <a:gd name="T23" fmla="*/ 0 h 19"/>
                      <a:gd name="T24" fmla="*/ 10 w 302"/>
                      <a:gd name="T25" fmla="*/ 0 h 19"/>
                      <a:gd name="T26" fmla="*/ 10 w 302"/>
                      <a:gd name="T27" fmla="*/ 0 h 19"/>
                      <a:gd name="T28" fmla="*/ 0 w 302"/>
                      <a:gd name="T29" fmla="*/ 9 h 19"/>
                      <a:gd name="T30" fmla="*/ 0 w 302"/>
                      <a:gd name="T31" fmla="*/ 9 h 19"/>
                      <a:gd name="T32" fmla="*/ 10 w 302"/>
                      <a:gd name="T33" fmla="*/ 9 h 19"/>
                      <a:gd name="T34" fmla="*/ 0 w 302"/>
                      <a:gd name="T35" fmla="*/ 9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2"/>
                      <a:gd name="T55" fmla="*/ 0 h 19"/>
                      <a:gd name="T56" fmla="*/ 302 w 302"/>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2" h="19">
                        <a:moveTo>
                          <a:pt x="0" y="9"/>
                        </a:moveTo>
                        <a:lnTo>
                          <a:pt x="10" y="9"/>
                        </a:lnTo>
                        <a:lnTo>
                          <a:pt x="282" y="9"/>
                        </a:lnTo>
                        <a:lnTo>
                          <a:pt x="302" y="19"/>
                        </a:lnTo>
                        <a:lnTo>
                          <a:pt x="302" y="9"/>
                        </a:lnTo>
                        <a:lnTo>
                          <a:pt x="282" y="0"/>
                        </a:lnTo>
                        <a:lnTo>
                          <a:pt x="224" y="0"/>
                        </a:lnTo>
                        <a:lnTo>
                          <a:pt x="204" y="0"/>
                        </a:lnTo>
                        <a:lnTo>
                          <a:pt x="97" y="0"/>
                        </a:lnTo>
                        <a:lnTo>
                          <a:pt x="78" y="0"/>
                        </a:lnTo>
                        <a:lnTo>
                          <a:pt x="39" y="0"/>
                        </a:lnTo>
                        <a:lnTo>
                          <a:pt x="20" y="0"/>
                        </a:lnTo>
                        <a:lnTo>
                          <a:pt x="10" y="0"/>
                        </a:lnTo>
                        <a:lnTo>
                          <a:pt x="0" y="9"/>
                        </a:lnTo>
                        <a:lnTo>
                          <a:pt x="10" y="9"/>
                        </a:lnTo>
                        <a:lnTo>
                          <a:pt x="0" y="9"/>
                        </a:lnTo>
                        <a:close/>
                      </a:path>
                    </a:pathLst>
                  </a:custGeom>
                  <a:solidFill>
                    <a:srgbClr val="000000"/>
                  </a:solidFill>
                  <a:ln w="9525">
                    <a:noFill/>
                    <a:round/>
                    <a:headEnd/>
                    <a:tailEnd/>
                  </a:ln>
                </p:spPr>
                <p:txBody>
                  <a:bodyPr/>
                  <a:lstStyle/>
                  <a:p>
                    <a:endParaRPr lang="en-US"/>
                  </a:p>
                </p:txBody>
              </p:sp>
              <p:sp>
                <p:nvSpPr>
                  <p:cNvPr id="5954" name="Freeform 128"/>
                  <p:cNvSpPr>
                    <a:spLocks/>
                  </p:cNvSpPr>
                  <p:nvPr/>
                </p:nvSpPr>
                <p:spPr bwMode="auto">
                  <a:xfrm>
                    <a:off x="4374" y="7524"/>
                    <a:ext cx="29" cy="126"/>
                  </a:xfrm>
                  <a:custGeom>
                    <a:avLst/>
                    <a:gdLst>
                      <a:gd name="T0" fmla="*/ 0 w 29"/>
                      <a:gd name="T1" fmla="*/ 0 h 126"/>
                      <a:gd name="T2" fmla="*/ 0 w 29"/>
                      <a:gd name="T3" fmla="*/ 49 h 126"/>
                      <a:gd name="T4" fmla="*/ 0 w 29"/>
                      <a:gd name="T5" fmla="*/ 58 h 126"/>
                      <a:gd name="T6" fmla="*/ 0 w 29"/>
                      <a:gd name="T7" fmla="*/ 78 h 126"/>
                      <a:gd name="T8" fmla="*/ 9 w 29"/>
                      <a:gd name="T9" fmla="*/ 88 h 126"/>
                      <a:gd name="T10" fmla="*/ 9 w 29"/>
                      <a:gd name="T11" fmla="*/ 107 h 126"/>
                      <a:gd name="T12" fmla="*/ 19 w 29"/>
                      <a:gd name="T13" fmla="*/ 126 h 126"/>
                      <a:gd name="T14" fmla="*/ 29 w 29"/>
                      <a:gd name="T15" fmla="*/ 117 h 126"/>
                      <a:gd name="T16" fmla="*/ 19 w 29"/>
                      <a:gd name="T17" fmla="*/ 107 h 126"/>
                      <a:gd name="T18" fmla="*/ 19 w 29"/>
                      <a:gd name="T19" fmla="*/ 88 h 126"/>
                      <a:gd name="T20" fmla="*/ 9 w 29"/>
                      <a:gd name="T21" fmla="*/ 78 h 126"/>
                      <a:gd name="T22" fmla="*/ 9 w 29"/>
                      <a:gd name="T23" fmla="*/ 58 h 126"/>
                      <a:gd name="T24" fmla="*/ 9 w 29"/>
                      <a:gd name="T25" fmla="*/ 49 h 126"/>
                      <a:gd name="T26" fmla="*/ 9 w 29"/>
                      <a:gd name="T27" fmla="*/ 29 h 126"/>
                      <a:gd name="T28" fmla="*/ 9 w 29"/>
                      <a:gd name="T29" fmla="*/ 10 h 126"/>
                      <a:gd name="T30" fmla="*/ 9 w 29"/>
                      <a:gd name="T31" fmla="*/ 0 h 126"/>
                      <a:gd name="T32" fmla="*/ 0 w 29"/>
                      <a:gd name="T33" fmla="*/ 0 h 1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126"/>
                      <a:gd name="T53" fmla="*/ 29 w 29"/>
                      <a:gd name="T54" fmla="*/ 126 h 1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126">
                        <a:moveTo>
                          <a:pt x="0" y="0"/>
                        </a:moveTo>
                        <a:lnTo>
                          <a:pt x="0" y="49"/>
                        </a:lnTo>
                        <a:lnTo>
                          <a:pt x="0" y="58"/>
                        </a:lnTo>
                        <a:lnTo>
                          <a:pt x="0" y="78"/>
                        </a:lnTo>
                        <a:lnTo>
                          <a:pt x="9" y="88"/>
                        </a:lnTo>
                        <a:lnTo>
                          <a:pt x="9" y="107"/>
                        </a:lnTo>
                        <a:lnTo>
                          <a:pt x="19" y="126"/>
                        </a:lnTo>
                        <a:lnTo>
                          <a:pt x="29" y="117"/>
                        </a:lnTo>
                        <a:lnTo>
                          <a:pt x="19" y="107"/>
                        </a:lnTo>
                        <a:lnTo>
                          <a:pt x="19" y="88"/>
                        </a:lnTo>
                        <a:lnTo>
                          <a:pt x="9" y="78"/>
                        </a:lnTo>
                        <a:lnTo>
                          <a:pt x="9" y="58"/>
                        </a:lnTo>
                        <a:lnTo>
                          <a:pt x="9" y="49"/>
                        </a:lnTo>
                        <a:lnTo>
                          <a:pt x="9" y="29"/>
                        </a:lnTo>
                        <a:lnTo>
                          <a:pt x="9" y="10"/>
                        </a:lnTo>
                        <a:lnTo>
                          <a:pt x="9" y="0"/>
                        </a:lnTo>
                        <a:lnTo>
                          <a:pt x="0" y="0"/>
                        </a:lnTo>
                        <a:close/>
                      </a:path>
                    </a:pathLst>
                  </a:custGeom>
                  <a:solidFill>
                    <a:srgbClr val="000000"/>
                  </a:solidFill>
                  <a:ln w="9525">
                    <a:noFill/>
                    <a:round/>
                    <a:headEnd/>
                    <a:tailEnd/>
                  </a:ln>
                </p:spPr>
                <p:txBody>
                  <a:bodyPr/>
                  <a:lstStyle/>
                  <a:p>
                    <a:endParaRPr lang="en-US"/>
                  </a:p>
                </p:txBody>
              </p:sp>
              <p:sp>
                <p:nvSpPr>
                  <p:cNvPr id="5955" name="Freeform 129"/>
                  <p:cNvSpPr>
                    <a:spLocks/>
                  </p:cNvSpPr>
                  <p:nvPr/>
                </p:nvSpPr>
                <p:spPr bwMode="auto">
                  <a:xfrm>
                    <a:off x="4374" y="7417"/>
                    <a:ext cx="19" cy="107"/>
                  </a:xfrm>
                  <a:custGeom>
                    <a:avLst/>
                    <a:gdLst>
                      <a:gd name="T0" fmla="*/ 9 w 19"/>
                      <a:gd name="T1" fmla="*/ 0 h 107"/>
                      <a:gd name="T2" fmla="*/ 9 w 19"/>
                      <a:gd name="T3" fmla="*/ 10 h 107"/>
                      <a:gd name="T4" fmla="*/ 0 w 19"/>
                      <a:gd name="T5" fmla="*/ 107 h 107"/>
                      <a:gd name="T6" fmla="*/ 9 w 19"/>
                      <a:gd name="T7" fmla="*/ 107 h 107"/>
                      <a:gd name="T8" fmla="*/ 19 w 19"/>
                      <a:gd name="T9" fmla="*/ 10 h 107"/>
                      <a:gd name="T10" fmla="*/ 9 w 19"/>
                      <a:gd name="T11" fmla="*/ 19 h 107"/>
                      <a:gd name="T12" fmla="*/ 9 w 19"/>
                      <a:gd name="T13" fmla="*/ 0 h 107"/>
                      <a:gd name="T14" fmla="*/ 9 w 19"/>
                      <a:gd name="T15" fmla="*/ 0 h 107"/>
                      <a:gd name="T16" fmla="*/ 9 w 19"/>
                      <a:gd name="T17" fmla="*/ 10 h 107"/>
                      <a:gd name="T18" fmla="*/ 9 w 19"/>
                      <a:gd name="T19" fmla="*/ 0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107"/>
                      <a:gd name="T32" fmla="*/ 19 w 19"/>
                      <a:gd name="T33" fmla="*/ 107 h 1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107">
                        <a:moveTo>
                          <a:pt x="9" y="0"/>
                        </a:moveTo>
                        <a:lnTo>
                          <a:pt x="9" y="10"/>
                        </a:lnTo>
                        <a:lnTo>
                          <a:pt x="0" y="107"/>
                        </a:lnTo>
                        <a:lnTo>
                          <a:pt x="9" y="107"/>
                        </a:lnTo>
                        <a:lnTo>
                          <a:pt x="19" y="10"/>
                        </a:lnTo>
                        <a:lnTo>
                          <a:pt x="9" y="19"/>
                        </a:lnTo>
                        <a:lnTo>
                          <a:pt x="9" y="0"/>
                        </a:lnTo>
                        <a:lnTo>
                          <a:pt x="9" y="10"/>
                        </a:lnTo>
                        <a:lnTo>
                          <a:pt x="9" y="0"/>
                        </a:lnTo>
                        <a:close/>
                      </a:path>
                    </a:pathLst>
                  </a:custGeom>
                  <a:solidFill>
                    <a:srgbClr val="000000"/>
                  </a:solidFill>
                  <a:ln w="9525">
                    <a:noFill/>
                    <a:round/>
                    <a:headEnd/>
                    <a:tailEnd/>
                  </a:ln>
                </p:spPr>
                <p:txBody>
                  <a:bodyPr/>
                  <a:lstStyle/>
                  <a:p>
                    <a:endParaRPr lang="en-US"/>
                  </a:p>
                </p:txBody>
              </p:sp>
              <p:sp>
                <p:nvSpPr>
                  <p:cNvPr id="5956" name="Freeform 130"/>
                  <p:cNvSpPr>
                    <a:spLocks/>
                  </p:cNvSpPr>
                  <p:nvPr/>
                </p:nvSpPr>
                <p:spPr bwMode="auto">
                  <a:xfrm>
                    <a:off x="4383" y="7407"/>
                    <a:ext cx="166" cy="29"/>
                  </a:xfrm>
                  <a:custGeom>
                    <a:avLst/>
                    <a:gdLst>
                      <a:gd name="T0" fmla="*/ 156 w 166"/>
                      <a:gd name="T1" fmla="*/ 10 h 29"/>
                      <a:gd name="T2" fmla="*/ 166 w 166"/>
                      <a:gd name="T3" fmla="*/ 0 h 29"/>
                      <a:gd name="T4" fmla="*/ 0 w 166"/>
                      <a:gd name="T5" fmla="*/ 10 h 29"/>
                      <a:gd name="T6" fmla="*/ 0 w 166"/>
                      <a:gd name="T7" fmla="*/ 29 h 29"/>
                      <a:gd name="T8" fmla="*/ 166 w 166"/>
                      <a:gd name="T9" fmla="*/ 10 h 29"/>
                      <a:gd name="T10" fmla="*/ 166 w 166"/>
                      <a:gd name="T11" fmla="*/ 10 h 29"/>
                      <a:gd name="T12" fmla="*/ 166 w 166"/>
                      <a:gd name="T13" fmla="*/ 10 h 29"/>
                      <a:gd name="T14" fmla="*/ 166 w 166"/>
                      <a:gd name="T15" fmla="*/ 10 h 29"/>
                      <a:gd name="T16" fmla="*/ 166 w 166"/>
                      <a:gd name="T17" fmla="*/ 10 h 29"/>
                      <a:gd name="T18" fmla="*/ 156 w 166"/>
                      <a:gd name="T19" fmla="*/ 10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6"/>
                      <a:gd name="T31" fmla="*/ 0 h 29"/>
                      <a:gd name="T32" fmla="*/ 166 w 166"/>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6" h="29">
                        <a:moveTo>
                          <a:pt x="156" y="10"/>
                        </a:moveTo>
                        <a:lnTo>
                          <a:pt x="166" y="0"/>
                        </a:lnTo>
                        <a:lnTo>
                          <a:pt x="0" y="10"/>
                        </a:lnTo>
                        <a:lnTo>
                          <a:pt x="0" y="29"/>
                        </a:lnTo>
                        <a:lnTo>
                          <a:pt x="166" y="10"/>
                        </a:lnTo>
                        <a:lnTo>
                          <a:pt x="156" y="10"/>
                        </a:lnTo>
                        <a:close/>
                      </a:path>
                    </a:pathLst>
                  </a:custGeom>
                  <a:solidFill>
                    <a:srgbClr val="000000"/>
                  </a:solidFill>
                  <a:ln w="9525">
                    <a:noFill/>
                    <a:round/>
                    <a:headEnd/>
                    <a:tailEnd/>
                  </a:ln>
                </p:spPr>
                <p:txBody>
                  <a:bodyPr/>
                  <a:lstStyle/>
                  <a:p>
                    <a:endParaRPr lang="en-US"/>
                  </a:p>
                </p:txBody>
              </p:sp>
              <p:sp>
                <p:nvSpPr>
                  <p:cNvPr id="5957" name="Freeform 131"/>
                  <p:cNvSpPr>
                    <a:spLocks/>
                  </p:cNvSpPr>
                  <p:nvPr/>
                </p:nvSpPr>
                <p:spPr bwMode="auto">
                  <a:xfrm>
                    <a:off x="4539" y="7310"/>
                    <a:ext cx="29" cy="107"/>
                  </a:xfrm>
                  <a:custGeom>
                    <a:avLst/>
                    <a:gdLst>
                      <a:gd name="T0" fmla="*/ 29 w 29"/>
                      <a:gd name="T1" fmla="*/ 9 h 107"/>
                      <a:gd name="T2" fmla="*/ 19 w 29"/>
                      <a:gd name="T3" fmla="*/ 0 h 107"/>
                      <a:gd name="T4" fmla="*/ 19 w 29"/>
                      <a:gd name="T5" fmla="*/ 29 h 107"/>
                      <a:gd name="T6" fmla="*/ 10 w 29"/>
                      <a:gd name="T7" fmla="*/ 48 h 107"/>
                      <a:gd name="T8" fmla="*/ 0 w 29"/>
                      <a:gd name="T9" fmla="*/ 78 h 107"/>
                      <a:gd name="T10" fmla="*/ 0 w 29"/>
                      <a:gd name="T11" fmla="*/ 107 h 107"/>
                      <a:gd name="T12" fmla="*/ 10 w 29"/>
                      <a:gd name="T13" fmla="*/ 107 h 107"/>
                      <a:gd name="T14" fmla="*/ 10 w 29"/>
                      <a:gd name="T15" fmla="*/ 78 h 107"/>
                      <a:gd name="T16" fmla="*/ 19 w 29"/>
                      <a:gd name="T17" fmla="*/ 48 h 107"/>
                      <a:gd name="T18" fmla="*/ 19 w 29"/>
                      <a:gd name="T19" fmla="*/ 29 h 107"/>
                      <a:gd name="T20" fmla="*/ 29 w 29"/>
                      <a:gd name="T21" fmla="*/ 0 h 107"/>
                      <a:gd name="T22" fmla="*/ 29 w 29"/>
                      <a:gd name="T23" fmla="*/ 0 h 107"/>
                      <a:gd name="T24" fmla="*/ 29 w 29"/>
                      <a:gd name="T25" fmla="*/ 0 h 107"/>
                      <a:gd name="T26" fmla="*/ 29 w 29"/>
                      <a:gd name="T27" fmla="*/ 0 h 107"/>
                      <a:gd name="T28" fmla="*/ 29 w 29"/>
                      <a:gd name="T29" fmla="*/ 0 h 107"/>
                      <a:gd name="T30" fmla="*/ 29 w 29"/>
                      <a:gd name="T31" fmla="*/ 9 h 1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
                      <a:gd name="T49" fmla="*/ 0 h 107"/>
                      <a:gd name="T50" fmla="*/ 29 w 29"/>
                      <a:gd name="T51" fmla="*/ 107 h 1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 h="107">
                        <a:moveTo>
                          <a:pt x="29" y="9"/>
                        </a:moveTo>
                        <a:lnTo>
                          <a:pt x="19" y="0"/>
                        </a:lnTo>
                        <a:lnTo>
                          <a:pt x="19" y="29"/>
                        </a:lnTo>
                        <a:lnTo>
                          <a:pt x="10" y="48"/>
                        </a:lnTo>
                        <a:lnTo>
                          <a:pt x="0" y="78"/>
                        </a:lnTo>
                        <a:lnTo>
                          <a:pt x="0" y="107"/>
                        </a:lnTo>
                        <a:lnTo>
                          <a:pt x="10" y="107"/>
                        </a:lnTo>
                        <a:lnTo>
                          <a:pt x="10" y="78"/>
                        </a:lnTo>
                        <a:lnTo>
                          <a:pt x="19" y="48"/>
                        </a:lnTo>
                        <a:lnTo>
                          <a:pt x="19" y="29"/>
                        </a:lnTo>
                        <a:lnTo>
                          <a:pt x="29" y="0"/>
                        </a:lnTo>
                        <a:lnTo>
                          <a:pt x="29" y="9"/>
                        </a:lnTo>
                        <a:close/>
                      </a:path>
                    </a:pathLst>
                  </a:custGeom>
                  <a:solidFill>
                    <a:srgbClr val="000000"/>
                  </a:solidFill>
                  <a:ln w="9525">
                    <a:noFill/>
                    <a:round/>
                    <a:headEnd/>
                    <a:tailEnd/>
                  </a:ln>
                </p:spPr>
                <p:txBody>
                  <a:bodyPr/>
                  <a:lstStyle/>
                  <a:p>
                    <a:endParaRPr lang="en-US"/>
                  </a:p>
                </p:txBody>
              </p:sp>
              <p:sp>
                <p:nvSpPr>
                  <p:cNvPr id="5958" name="Freeform 132"/>
                  <p:cNvSpPr>
                    <a:spLocks/>
                  </p:cNvSpPr>
                  <p:nvPr/>
                </p:nvSpPr>
                <p:spPr bwMode="auto">
                  <a:xfrm>
                    <a:off x="4422" y="7251"/>
                    <a:ext cx="146" cy="68"/>
                  </a:xfrm>
                  <a:custGeom>
                    <a:avLst/>
                    <a:gdLst>
                      <a:gd name="T0" fmla="*/ 0 w 146"/>
                      <a:gd name="T1" fmla="*/ 10 h 68"/>
                      <a:gd name="T2" fmla="*/ 0 w 146"/>
                      <a:gd name="T3" fmla="*/ 10 h 68"/>
                      <a:gd name="T4" fmla="*/ 10 w 146"/>
                      <a:gd name="T5" fmla="*/ 20 h 68"/>
                      <a:gd name="T6" fmla="*/ 20 w 146"/>
                      <a:gd name="T7" fmla="*/ 30 h 68"/>
                      <a:gd name="T8" fmla="*/ 29 w 146"/>
                      <a:gd name="T9" fmla="*/ 39 h 68"/>
                      <a:gd name="T10" fmla="*/ 29 w 146"/>
                      <a:gd name="T11" fmla="*/ 39 h 68"/>
                      <a:gd name="T12" fmla="*/ 39 w 146"/>
                      <a:gd name="T13" fmla="*/ 49 h 68"/>
                      <a:gd name="T14" fmla="*/ 49 w 146"/>
                      <a:gd name="T15" fmla="*/ 59 h 68"/>
                      <a:gd name="T16" fmla="*/ 59 w 146"/>
                      <a:gd name="T17" fmla="*/ 59 h 68"/>
                      <a:gd name="T18" fmla="*/ 68 w 146"/>
                      <a:gd name="T19" fmla="*/ 59 h 68"/>
                      <a:gd name="T20" fmla="*/ 78 w 146"/>
                      <a:gd name="T21" fmla="*/ 59 h 68"/>
                      <a:gd name="T22" fmla="*/ 88 w 146"/>
                      <a:gd name="T23" fmla="*/ 68 h 68"/>
                      <a:gd name="T24" fmla="*/ 146 w 146"/>
                      <a:gd name="T25" fmla="*/ 68 h 68"/>
                      <a:gd name="T26" fmla="*/ 146 w 146"/>
                      <a:gd name="T27" fmla="*/ 59 h 68"/>
                      <a:gd name="T28" fmla="*/ 78 w 146"/>
                      <a:gd name="T29" fmla="*/ 59 h 68"/>
                      <a:gd name="T30" fmla="*/ 68 w 146"/>
                      <a:gd name="T31" fmla="*/ 59 h 68"/>
                      <a:gd name="T32" fmla="*/ 68 w 146"/>
                      <a:gd name="T33" fmla="*/ 49 h 68"/>
                      <a:gd name="T34" fmla="*/ 59 w 146"/>
                      <a:gd name="T35" fmla="*/ 49 h 68"/>
                      <a:gd name="T36" fmla="*/ 49 w 146"/>
                      <a:gd name="T37" fmla="*/ 39 h 68"/>
                      <a:gd name="T38" fmla="*/ 39 w 146"/>
                      <a:gd name="T39" fmla="*/ 39 h 68"/>
                      <a:gd name="T40" fmla="*/ 29 w 146"/>
                      <a:gd name="T41" fmla="*/ 30 h 68"/>
                      <a:gd name="T42" fmla="*/ 29 w 146"/>
                      <a:gd name="T43" fmla="*/ 20 h 68"/>
                      <a:gd name="T44" fmla="*/ 20 w 146"/>
                      <a:gd name="T45" fmla="*/ 10 h 68"/>
                      <a:gd name="T46" fmla="*/ 10 w 146"/>
                      <a:gd name="T47" fmla="*/ 10 h 68"/>
                      <a:gd name="T48" fmla="*/ 0 w 146"/>
                      <a:gd name="T49" fmla="*/ 0 h 68"/>
                      <a:gd name="T50" fmla="*/ 0 w 146"/>
                      <a:gd name="T51" fmla="*/ 0 h 68"/>
                      <a:gd name="T52" fmla="*/ 0 w 146"/>
                      <a:gd name="T53" fmla="*/ 10 h 6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6"/>
                      <a:gd name="T82" fmla="*/ 0 h 68"/>
                      <a:gd name="T83" fmla="*/ 146 w 146"/>
                      <a:gd name="T84" fmla="*/ 68 h 6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6" h="68">
                        <a:moveTo>
                          <a:pt x="0" y="10"/>
                        </a:moveTo>
                        <a:lnTo>
                          <a:pt x="0" y="10"/>
                        </a:lnTo>
                        <a:lnTo>
                          <a:pt x="10" y="20"/>
                        </a:lnTo>
                        <a:lnTo>
                          <a:pt x="20" y="30"/>
                        </a:lnTo>
                        <a:lnTo>
                          <a:pt x="29" y="39"/>
                        </a:lnTo>
                        <a:lnTo>
                          <a:pt x="39" y="49"/>
                        </a:lnTo>
                        <a:lnTo>
                          <a:pt x="49" y="59"/>
                        </a:lnTo>
                        <a:lnTo>
                          <a:pt x="59" y="59"/>
                        </a:lnTo>
                        <a:lnTo>
                          <a:pt x="68" y="59"/>
                        </a:lnTo>
                        <a:lnTo>
                          <a:pt x="78" y="59"/>
                        </a:lnTo>
                        <a:lnTo>
                          <a:pt x="88" y="68"/>
                        </a:lnTo>
                        <a:lnTo>
                          <a:pt x="146" y="68"/>
                        </a:lnTo>
                        <a:lnTo>
                          <a:pt x="146" y="59"/>
                        </a:lnTo>
                        <a:lnTo>
                          <a:pt x="78" y="59"/>
                        </a:lnTo>
                        <a:lnTo>
                          <a:pt x="68" y="59"/>
                        </a:lnTo>
                        <a:lnTo>
                          <a:pt x="68" y="49"/>
                        </a:lnTo>
                        <a:lnTo>
                          <a:pt x="59" y="49"/>
                        </a:lnTo>
                        <a:lnTo>
                          <a:pt x="49" y="39"/>
                        </a:lnTo>
                        <a:lnTo>
                          <a:pt x="39" y="39"/>
                        </a:lnTo>
                        <a:lnTo>
                          <a:pt x="29" y="30"/>
                        </a:lnTo>
                        <a:lnTo>
                          <a:pt x="29" y="20"/>
                        </a:lnTo>
                        <a:lnTo>
                          <a:pt x="20" y="10"/>
                        </a:lnTo>
                        <a:lnTo>
                          <a:pt x="10" y="10"/>
                        </a:lnTo>
                        <a:lnTo>
                          <a:pt x="0" y="0"/>
                        </a:lnTo>
                        <a:lnTo>
                          <a:pt x="0" y="10"/>
                        </a:lnTo>
                        <a:close/>
                      </a:path>
                    </a:pathLst>
                  </a:custGeom>
                  <a:solidFill>
                    <a:srgbClr val="000000"/>
                  </a:solidFill>
                  <a:ln w="9525">
                    <a:noFill/>
                    <a:round/>
                    <a:headEnd/>
                    <a:tailEnd/>
                  </a:ln>
                </p:spPr>
                <p:txBody>
                  <a:bodyPr/>
                  <a:lstStyle/>
                  <a:p>
                    <a:endParaRPr lang="en-US"/>
                  </a:p>
                </p:txBody>
              </p:sp>
              <p:sp>
                <p:nvSpPr>
                  <p:cNvPr id="5959" name="Freeform 133"/>
                  <p:cNvSpPr>
                    <a:spLocks/>
                  </p:cNvSpPr>
                  <p:nvPr/>
                </p:nvSpPr>
                <p:spPr bwMode="auto">
                  <a:xfrm>
                    <a:off x="4383" y="7183"/>
                    <a:ext cx="39" cy="78"/>
                  </a:xfrm>
                  <a:custGeom>
                    <a:avLst/>
                    <a:gdLst>
                      <a:gd name="T0" fmla="*/ 0 w 39"/>
                      <a:gd name="T1" fmla="*/ 10 h 78"/>
                      <a:gd name="T2" fmla="*/ 0 w 39"/>
                      <a:gd name="T3" fmla="*/ 10 h 78"/>
                      <a:gd name="T4" fmla="*/ 0 w 39"/>
                      <a:gd name="T5" fmla="*/ 20 h 78"/>
                      <a:gd name="T6" fmla="*/ 10 w 39"/>
                      <a:gd name="T7" fmla="*/ 29 h 78"/>
                      <a:gd name="T8" fmla="*/ 10 w 39"/>
                      <a:gd name="T9" fmla="*/ 39 h 78"/>
                      <a:gd name="T10" fmla="*/ 20 w 39"/>
                      <a:gd name="T11" fmla="*/ 39 h 78"/>
                      <a:gd name="T12" fmla="*/ 20 w 39"/>
                      <a:gd name="T13" fmla="*/ 49 h 78"/>
                      <a:gd name="T14" fmla="*/ 30 w 39"/>
                      <a:gd name="T15" fmla="*/ 59 h 78"/>
                      <a:gd name="T16" fmla="*/ 30 w 39"/>
                      <a:gd name="T17" fmla="*/ 68 h 78"/>
                      <a:gd name="T18" fmla="*/ 39 w 39"/>
                      <a:gd name="T19" fmla="*/ 78 h 78"/>
                      <a:gd name="T20" fmla="*/ 39 w 39"/>
                      <a:gd name="T21" fmla="*/ 68 h 78"/>
                      <a:gd name="T22" fmla="*/ 39 w 39"/>
                      <a:gd name="T23" fmla="*/ 59 h 78"/>
                      <a:gd name="T24" fmla="*/ 30 w 39"/>
                      <a:gd name="T25" fmla="*/ 49 h 78"/>
                      <a:gd name="T26" fmla="*/ 30 w 39"/>
                      <a:gd name="T27" fmla="*/ 39 h 78"/>
                      <a:gd name="T28" fmla="*/ 20 w 39"/>
                      <a:gd name="T29" fmla="*/ 39 h 78"/>
                      <a:gd name="T30" fmla="*/ 20 w 39"/>
                      <a:gd name="T31" fmla="*/ 29 h 78"/>
                      <a:gd name="T32" fmla="*/ 20 w 39"/>
                      <a:gd name="T33" fmla="*/ 20 h 78"/>
                      <a:gd name="T34" fmla="*/ 10 w 39"/>
                      <a:gd name="T35" fmla="*/ 10 h 78"/>
                      <a:gd name="T36" fmla="*/ 10 w 39"/>
                      <a:gd name="T37" fmla="*/ 0 h 78"/>
                      <a:gd name="T38" fmla="*/ 0 w 39"/>
                      <a:gd name="T39" fmla="*/ 10 h 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78"/>
                      <a:gd name="T62" fmla="*/ 39 w 39"/>
                      <a:gd name="T63" fmla="*/ 78 h 7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78">
                        <a:moveTo>
                          <a:pt x="0" y="10"/>
                        </a:moveTo>
                        <a:lnTo>
                          <a:pt x="0" y="10"/>
                        </a:lnTo>
                        <a:lnTo>
                          <a:pt x="0" y="20"/>
                        </a:lnTo>
                        <a:lnTo>
                          <a:pt x="10" y="29"/>
                        </a:lnTo>
                        <a:lnTo>
                          <a:pt x="10" y="39"/>
                        </a:lnTo>
                        <a:lnTo>
                          <a:pt x="20" y="39"/>
                        </a:lnTo>
                        <a:lnTo>
                          <a:pt x="20" y="49"/>
                        </a:lnTo>
                        <a:lnTo>
                          <a:pt x="30" y="59"/>
                        </a:lnTo>
                        <a:lnTo>
                          <a:pt x="30" y="68"/>
                        </a:lnTo>
                        <a:lnTo>
                          <a:pt x="39" y="78"/>
                        </a:lnTo>
                        <a:lnTo>
                          <a:pt x="39" y="68"/>
                        </a:lnTo>
                        <a:lnTo>
                          <a:pt x="39" y="59"/>
                        </a:lnTo>
                        <a:lnTo>
                          <a:pt x="30" y="49"/>
                        </a:lnTo>
                        <a:lnTo>
                          <a:pt x="30" y="39"/>
                        </a:lnTo>
                        <a:lnTo>
                          <a:pt x="20" y="39"/>
                        </a:lnTo>
                        <a:lnTo>
                          <a:pt x="20" y="29"/>
                        </a:lnTo>
                        <a:lnTo>
                          <a:pt x="20" y="20"/>
                        </a:lnTo>
                        <a:lnTo>
                          <a:pt x="10" y="10"/>
                        </a:lnTo>
                        <a:lnTo>
                          <a:pt x="10" y="0"/>
                        </a:lnTo>
                        <a:lnTo>
                          <a:pt x="0" y="10"/>
                        </a:lnTo>
                        <a:close/>
                      </a:path>
                    </a:pathLst>
                  </a:custGeom>
                  <a:solidFill>
                    <a:srgbClr val="000000"/>
                  </a:solidFill>
                  <a:ln w="9525">
                    <a:noFill/>
                    <a:round/>
                    <a:headEnd/>
                    <a:tailEnd/>
                  </a:ln>
                </p:spPr>
                <p:txBody>
                  <a:bodyPr/>
                  <a:lstStyle/>
                  <a:p>
                    <a:endParaRPr lang="en-US"/>
                  </a:p>
                </p:txBody>
              </p:sp>
              <p:sp>
                <p:nvSpPr>
                  <p:cNvPr id="5960" name="Freeform 134"/>
                  <p:cNvSpPr>
                    <a:spLocks/>
                  </p:cNvSpPr>
                  <p:nvPr/>
                </p:nvSpPr>
                <p:spPr bwMode="auto">
                  <a:xfrm>
                    <a:off x="4325" y="7154"/>
                    <a:ext cx="68" cy="39"/>
                  </a:xfrm>
                  <a:custGeom>
                    <a:avLst/>
                    <a:gdLst>
                      <a:gd name="T0" fmla="*/ 0 w 68"/>
                      <a:gd name="T1" fmla="*/ 10 h 39"/>
                      <a:gd name="T2" fmla="*/ 0 w 68"/>
                      <a:gd name="T3" fmla="*/ 0 h 39"/>
                      <a:gd name="T4" fmla="*/ 0 w 68"/>
                      <a:gd name="T5" fmla="*/ 19 h 39"/>
                      <a:gd name="T6" fmla="*/ 19 w 68"/>
                      <a:gd name="T7" fmla="*/ 29 h 39"/>
                      <a:gd name="T8" fmla="*/ 29 w 68"/>
                      <a:gd name="T9" fmla="*/ 29 h 39"/>
                      <a:gd name="T10" fmla="*/ 39 w 68"/>
                      <a:gd name="T11" fmla="*/ 39 h 39"/>
                      <a:gd name="T12" fmla="*/ 49 w 68"/>
                      <a:gd name="T13" fmla="*/ 39 h 39"/>
                      <a:gd name="T14" fmla="*/ 58 w 68"/>
                      <a:gd name="T15" fmla="*/ 39 h 39"/>
                      <a:gd name="T16" fmla="*/ 68 w 68"/>
                      <a:gd name="T17" fmla="*/ 29 h 39"/>
                      <a:gd name="T18" fmla="*/ 58 w 68"/>
                      <a:gd name="T19" fmla="*/ 29 h 39"/>
                      <a:gd name="T20" fmla="*/ 39 w 68"/>
                      <a:gd name="T21" fmla="*/ 29 h 39"/>
                      <a:gd name="T22" fmla="*/ 29 w 68"/>
                      <a:gd name="T23" fmla="*/ 19 h 39"/>
                      <a:gd name="T24" fmla="*/ 19 w 68"/>
                      <a:gd name="T25" fmla="*/ 19 h 39"/>
                      <a:gd name="T26" fmla="*/ 10 w 68"/>
                      <a:gd name="T27" fmla="*/ 10 h 39"/>
                      <a:gd name="T28" fmla="*/ 10 w 68"/>
                      <a:gd name="T29" fmla="*/ 0 h 39"/>
                      <a:gd name="T30" fmla="*/ 0 w 68"/>
                      <a:gd name="T31" fmla="*/ 10 h 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8"/>
                      <a:gd name="T49" fmla="*/ 0 h 39"/>
                      <a:gd name="T50" fmla="*/ 68 w 68"/>
                      <a:gd name="T51" fmla="*/ 39 h 3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8" h="39">
                        <a:moveTo>
                          <a:pt x="0" y="10"/>
                        </a:moveTo>
                        <a:lnTo>
                          <a:pt x="0" y="0"/>
                        </a:lnTo>
                        <a:lnTo>
                          <a:pt x="0" y="19"/>
                        </a:lnTo>
                        <a:lnTo>
                          <a:pt x="19" y="29"/>
                        </a:lnTo>
                        <a:lnTo>
                          <a:pt x="29" y="29"/>
                        </a:lnTo>
                        <a:lnTo>
                          <a:pt x="39" y="39"/>
                        </a:lnTo>
                        <a:lnTo>
                          <a:pt x="49" y="39"/>
                        </a:lnTo>
                        <a:lnTo>
                          <a:pt x="58" y="39"/>
                        </a:lnTo>
                        <a:lnTo>
                          <a:pt x="68" y="29"/>
                        </a:lnTo>
                        <a:lnTo>
                          <a:pt x="58" y="29"/>
                        </a:lnTo>
                        <a:lnTo>
                          <a:pt x="39" y="29"/>
                        </a:lnTo>
                        <a:lnTo>
                          <a:pt x="29" y="19"/>
                        </a:lnTo>
                        <a:lnTo>
                          <a:pt x="19" y="19"/>
                        </a:lnTo>
                        <a:lnTo>
                          <a:pt x="10" y="10"/>
                        </a:lnTo>
                        <a:lnTo>
                          <a:pt x="10" y="0"/>
                        </a:lnTo>
                        <a:lnTo>
                          <a:pt x="0" y="10"/>
                        </a:lnTo>
                        <a:close/>
                      </a:path>
                    </a:pathLst>
                  </a:custGeom>
                  <a:solidFill>
                    <a:srgbClr val="000000"/>
                  </a:solidFill>
                  <a:ln w="9525">
                    <a:noFill/>
                    <a:round/>
                    <a:headEnd/>
                    <a:tailEnd/>
                  </a:ln>
                </p:spPr>
                <p:txBody>
                  <a:bodyPr/>
                  <a:lstStyle/>
                  <a:p>
                    <a:endParaRPr lang="en-US"/>
                  </a:p>
                </p:txBody>
              </p:sp>
              <p:sp>
                <p:nvSpPr>
                  <p:cNvPr id="5961" name="Freeform 135"/>
                  <p:cNvSpPr>
                    <a:spLocks/>
                  </p:cNvSpPr>
                  <p:nvPr/>
                </p:nvSpPr>
                <p:spPr bwMode="auto">
                  <a:xfrm>
                    <a:off x="4296" y="7047"/>
                    <a:ext cx="39" cy="117"/>
                  </a:xfrm>
                  <a:custGeom>
                    <a:avLst/>
                    <a:gdLst>
                      <a:gd name="T0" fmla="*/ 10 w 39"/>
                      <a:gd name="T1" fmla="*/ 10 h 117"/>
                      <a:gd name="T2" fmla="*/ 10 w 39"/>
                      <a:gd name="T3" fmla="*/ 0 h 117"/>
                      <a:gd name="T4" fmla="*/ 0 w 39"/>
                      <a:gd name="T5" fmla="*/ 19 h 117"/>
                      <a:gd name="T6" fmla="*/ 0 w 39"/>
                      <a:gd name="T7" fmla="*/ 39 h 117"/>
                      <a:gd name="T8" fmla="*/ 0 w 39"/>
                      <a:gd name="T9" fmla="*/ 49 h 117"/>
                      <a:gd name="T10" fmla="*/ 0 w 39"/>
                      <a:gd name="T11" fmla="*/ 58 h 117"/>
                      <a:gd name="T12" fmla="*/ 10 w 39"/>
                      <a:gd name="T13" fmla="*/ 78 h 117"/>
                      <a:gd name="T14" fmla="*/ 19 w 39"/>
                      <a:gd name="T15" fmla="*/ 87 h 117"/>
                      <a:gd name="T16" fmla="*/ 19 w 39"/>
                      <a:gd name="T17" fmla="*/ 97 h 117"/>
                      <a:gd name="T18" fmla="*/ 29 w 39"/>
                      <a:gd name="T19" fmla="*/ 117 h 117"/>
                      <a:gd name="T20" fmla="*/ 39 w 39"/>
                      <a:gd name="T21" fmla="*/ 107 h 117"/>
                      <a:gd name="T22" fmla="*/ 29 w 39"/>
                      <a:gd name="T23" fmla="*/ 97 h 117"/>
                      <a:gd name="T24" fmla="*/ 19 w 39"/>
                      <a:gd name="T25" fmla="*/ 87 h 117"/>
                      <a:gd name="T26" fmla="*/ 19 w 39"/>
                      <a:gd name="T27" fmla="*/ 68 h 117"/>
                      <a:gd name="T28" fmla="*/ 10 w 39"/>
                      <a:gd name="T29" fmla="*/ 58 h 117"/>
                      <a:gd name="T30" fmla="*/ 10 w 39"/>
                      <a:gd name="T31" fmla="*/ 49 h 117"/>
                      <a:gd name="T32" fmla="*/ 10 w 39"/>
                      <a:gd name="T33" fmla="*/ 39 h 117"/>
                      <a:gd name="T34" fmla="*/ 10 w 39"/>
                      <a:gd name="T35" fmla="*/ 19 h 117"/>
                      <a:gd name="T36" fmla="*/ 19 w 39"/>
                      <a:gd name="T37" fmla="*/ 10 h 117"/>
                      <a:gd name="T38" fmla="*/ 10 w 39"/>
                      <a:gd name="T39" fmla="*/ 0 h 117"/>
                      <a:gd name="T40" fmla="*/ 19 w 39"/>
                      <a:gd name="T41" fmla="*/ 10 h 117"/>
                      <a:gd name="T42" fmla="*/ 19 w 39"/>
                      <a:gd name="T43" fmla="*/ 0 h 117"/>
                      <a:gd name="T44" fmla="*/ 10 w 39"/>
                      <a:gd name="T45" fmla="*/ 0 h 117"/>
                      <a:gd name="T46" fmla="*/ 10 w 39"/>
                      <a:gd name="T47" fmla="*/ 10 h 1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9"/>
                      <a:gd name="T73" fmla="*/ 0 h 117"/>
                      <a:gd name="T74" fmla="*/ 39 w 39"/>
                      <a:gd name="T75" fmla="*/ 117 h 1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9" h="117">
                        <a:moveTo>
                          <a:pt x="10" y="10"/>
                        </a:moveTo>
                        <a:lnTo>
                          <a:pt x="10" y="0"/>
                        </a:lnTo>
                        <a:lnTo>
                          <a:pt x="0" y="19"/>
                        </a:lnTo>
                        <a:lnTo>
                          <a:pt x="0" y="39"/>
                        </a:lnTo>
                        <a:lnTo>
                          <a:pt x="0" y="49"/>
                        </a:lnTo>
                        <a:lnTo>
                          <a:pt x="0" y="58"/>
                        </a:lnTo>
                        <a:lnTo>
                          <a:pt x="10" y="78"/>
                        </a:lnTo>
                        <a:lnTo>
                          <a:pt x="19" y="87"/>
                        </a:lnTo>
                        <a:lnTo>
                          <a:pt x="19" y="97"/>
                        </a:lnTo>
                        <a:lnTo>
                          <a:pt x="29" y="117"/>
                        </a:lnTo>
                        <a:lnTo>
                          <a:pt x="39" y="107"/>
                        </a:lnTo>
                        <a:lnTo>
                          <a:pt x="29" y="97"/>
                        </a:lnTo>
                        <a:lnTo>
                          <a:pt x="19" y="87"/>
                        </a:lnTo>
                        <a:lnTo>
                          <a:pt x="19" y="68"/>
                        </a:lnTo>
                        <a:lnTo>
                          <a:pt x="10" y="58"/>
                        </a:lnTo>
                        <a:lnTo>
                          <a:pt x="10" y="49"/>
                        </a:lnTo>
                        <a:lnTo>
                          <a:pt x="10" y="39"/>
                        </a:lnTo>
                        <a:lnTo>
                          <a:pt x="10" y="19"/>
                        </a:lnTo>
                        <a:lnTo>
                          <a:pt x="19" y="10"/>
                        </a:lnTo>
                        <a:lnTo>
                          <a:pt x="10" y="0"/>
                        </a:lnTo>
                        <a:lnTo>
                          <a:pt x="19" y="10"/>
                        </a:lnTo>
                        <a:lnTo>
                          <a:pt x="19" y="0"/>
                        </a:lnTo>
                        <a:lnTo>
                          <a:pt x="10" y="0"/>
                        </a:lnTo>
                        <a:lnTo>
                          <a:pt x="10" y="10"/>
                        </a:lnTo>
                        <a:close/>
                      </a:path>
                    </a:pathLst>
                  </a:custGeom>
                  <a:solidFill>
                    <a:srgbClr val="000000"/>
                  </a:solidFill>
                  <a:ln w="9525">
                    <a:noFill/>
                    <a:round/>
                    <a:headEnd/>
                    <a:tailEnd/>
                  </a:ln>
                </p:spPr>
                <p:txBody>
                  <a:bodyPr/>
                  <a:lstStyle/>
                  <a:p>
                    <a:endParaRPr lang="en-US"/>
                  </a:p>
                </p:txBody>
              </p:sp>
              <p:sp>
                <p:nvSpPr>
                  <p:cNvPr id="5962" name="Freeform 136"/>
                  <p:cNvSpPr>
                    <a:spLocks/>
                  </p:cNvSpPr>
                  <p:nvPr/>
                </p:nvSpPr>
                <p:spPr bwMode="auto">
                  <a:xfrm>
                    <a:off x="4237" y="6842"/>
                    <a:ext cx="69" cy="215"/>
                  </a:xfrm>
                  <a:custGeom>
                    <a:avLst/>
                    <a:gdLst>
                      <a:gd name="T0" fmla="*/ 10 w 69"/>
                      <a:gd name="T1" fmla="*/ 0 h 215"/>
                      <a:gd name="T2" fmla="*/ 10 w 69"/>
                      <a:gd name="T3" fmla="*/ 0 h 215"/>
                      <a:gd name="T4" fmla="*/ 0 w 69"/>
                      <a:gd name="T5" fmla="*/ 30 h 215"/>
                      <a:gd name="T6" fmla="*/ 0 w 69"/>
                      <a:gd name="T7" fmla="*/ 59 h 215"/>
                      <a:gd name="T8" fmla="*/ 0 w 69"/>
                      <a:gd name="T9" fmla="*/ 88 h 215"/>
                      <a:gd name="T10" fmla="*/ 10 w 69"/>
                      <a:gd name="T11" fmla="*/ 117 h 215"/>
                      <a:gd name="T12" fmla="*/ 20 w 69"/>
                      <a:gd name="T13" fmla="*/ 137 h 215"/>
                      <a:gd name="T14" fmla="*/ 39 w 69"/>
                      <a:gd name="T15" fmla="*/ 166 h 215"/>
                      <a:gd name="T16" fmla="*/ 49 w 69"/>
                      <a:gd name="T17" fmla="*/ 195 h 215"/>
                      <a:gd name="T18" fmla="*/ 69 w 69"/>
                      <a:gd name="T19" fmla="*/ 215 h 215"/>
                      <a:gd name="T20" fmla="*/ 69 w 69"/>
                      <a:gd name="T21" fmla="*/ 205 h 215"/>
                      <a:gd name="T22" fmla="*/ 59 w 69"/>
                      <a:gd name="T23" fmla="*/ 185 h 215"/>
                      <a:gd name="T24" fmla="*/ 39 w 69"/>
                      <a:gd name="T25" fmla="*/ 156 h 215"/>
                      <a:gd name="T26" fmla="*/ 30 w 69"/>
                      <a:gd name="T27" fmla="*/ 137 h 215"/>
                      <a:gd name="T28" fmla="*/ 20 w 69"/>
                      <a:gd name="T29" fmla="*/ 117 h 215"/>
                      <a:gd name="T30" fmla="*/ 10 w 69"/>
                      <a:gd name="T31" fmla="*/ 78 h 215"/>
                      <a:gd name="T32" fmla="*/ 10 w 69"/>
                      <a:gd name="T33" fmla="*/ 59 h 215"/>
                      <a:gd name="T34" fmla="*/ 10 w 69"/>
                      <a:gd name="T35" fmla="*/ 30 h 215"/>
                      <a:gd name="T36" fmla="*/ 20 w 69"/>
                      <a:gd name="T37" fmla="*/ 0 h 215"/>
                      <a:gd name="T38" fmla="*/ 10 w 69"/>
                      <a:gd name="T39" fmla="*/ 0 h 215"/>
                      <a:gd name="T40" fmla="*/ 10 w 69"/>
                      <a:gd name="T41" fmla="*/ 0 h 215"/>
                      <a:gd name="T42" fmla="*/ 10 w 69"/>
                      <a:gd name="T43" fmla="*/ 0 h 21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9"/>
                      <a:gd name="T67" fmla="*/ 0 h 215"/>
                      <a:gd name="T68" fmla="*/ 69 w 69"/>
                      <a:gd name="T69" fmla="*/ 215 h 21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9" h="215">
                        <a:moveTo>
                          <a:pt x="10" y="0"/>
                        </a:moveTo>
                        <a:lnTo>
                          <a:pt x="10" y="0"/>
                        </a:lnTo>
                        <a:lnTo>
                          <a:pt x="0" y="30"/>
                        </a:lnTo>
                        <a:lnTo>
                          <a:pt x="0" y="59"/>
                        </a:lnTo>
                        <a:lnTo>
                          <a:pt x="0" y="88"/>
                        </a:lnTo>
                        <a:lnTo>
                          <a:pt x="10" y="117"/>
                        </a:lnTo>
                        <a:lnTo>
                          <a:pt x="20" y="137"/>
                        </a:lnTo>
                        <a:lnTo>
                          <a:pt x="39" y="166"/>
                        </a:lnTo>
                        <a:lnTo>
                          <a:pt x="49" y="195"/>
                        </a:lnTo>
                        <a:lnTo>
                          <a:pt x="69" y="215"/>
                        </a:lnTo>
                        <a:lnTo>
                          <a:pt x="69" y="205"/>
                        </a:lnTo>
                        <a:lnTo>
                          <a:pt x="59" y="185"/>
                        </a:lnTo>
                        <a:lnTo>
                          <a:pt x="39" y="156"/>
                        </a:lnTo>
                        <a:lnTo>
                          <a:pt x="30" y="137"/>
                        </a:lnTo>
                        <a:lnTo>
                          <a:pt x="20" y="117"/>
                        </a:lnTo>
                        <a:lnTo>
                          <a:pt x="10" y="78"/>
                        </a:lnTo>
                        <a:lnTo>
                          <a:pt x="10" y="59"/>
                        </a:lnTo>
                        <a:lnTo>
                          <a:pt x="10" y="30"/>
                        </a:lnTo>
                        <a:lnTo>
                          <a:pt x="20" y="0"/>
                        </a:lnTo>
                        <a:lnTo>
                          <a:pt x="10" y="0"/>
                        </a:lnTo>
                        <a:close/>
                      </a:path>
                    </a:pathLst>
                  </a:custGeom>
                  <a:solidFill>
                    <a:srgbClr val="000000"/>
                  </a:solidFill>
                  <a:ln w="9525">
                    <a:noFill/>
                    <a:round/>
                    <a:headEnd/>
                    <a:tailEnd/>
                  </a:ln>
                </p:spPr>
                <p:txBody>
                  <a:bodyPr/>
                  <a:lstStyle/>
                  <a:p>
                    <a:endParaRPr lang="en-US"/>
                  </a:p>
                </p:txBody>
              </p:sp>
              <p:sp>
                <p:nvSpPr>
                  <p:cNvPr id="5963" name="Freeform 137"/>
                  <p:cNvSpPr>
                    <a:spLocks/>
                  </p:cNvSpPr>
                  <p:nvPr/>
                </p:nvSpPr>
                <p:spPr bwMode="auto">
                  <a:xfrm>
                    <a:off x="4247" y="6745"/>
                    <a:ext cx="146" cy="97"/>
                  </a:xfrm>
                  <a:custGeom>
                    <a:avLst/>
                    <a:gdLst>
                      <a:gd name="T0" fmla="*/ 146 w 146"/>
                      <a:gd name="T1" fmla="*/ 0 h 97"/>
                      <a:gd name="T2" fmla="*/ 136 w 146"/>
                      <a:gd name="T3" fmla="*/ 0 h 97"/>
                      <a:gd name="T4" fmla="*/ 127 w 146"/>
                      <a:gd name="T5" fmla="*/ 0 h 97"/>
                      <a:gd name="T6" fmla="*/ 107 w 146"/>
                      <a:gd name="T7" fmla="*/ 0 h 97"/>
                      <a:gd name="T8" fmla="*/ 97 w 146"/>
                      <a:gd name="T9" fmla="*/ 0 h 97"/>
                      <a:gd name="T10" fmla="*/ 88 w 146"/>
                      <a:gd name="T11" fmla="*/ 10 h 97"/>
                      <a:gd name="T12" fmla="*/ 78 w 146"/>
                      <a:gd name="T13" fmla="*/ 10 h 97"/>
                      <a:gd name="T14" fmla="*/ 68 w 146"/>
                      <a:gd name="T15" fmla="*/ 19 h 97"/>
                      <a:gd name="T16" fmla="*/ 59 w 146"/>
                      <a:gd name="T17" fmla="*/ 29 h 97"/>
                      <a:gd name="T18" fmla="*/ 39 w 146"/>
                      <a:gd name="T19" fmla="*/ 39 h 97"/>
                      <a:gd name="T20" fmla="*/ 39 w 146"/>
                      <a:gd name="T21" fmla="*/ 49 h 97"/>
                      <a:gd name="T22" fmla="*/ 29 w 146"/>
                      <a:gd name="T23" fmla="*/ 58 h 97"/>
                      <a:gd name="T24" fmla="*/ 29 w 146"/>
                      <a:gd name="T25" fmla="*/ 68 h 97"/>
                      <a:gd name="T26" fmla="*/ 10 w 146"/>
                      <a:gd name="T27" fmla="*/ 88 h 97"/>
                      <a:gd name="T28" fmla="*/ 0 w 146"/>
                      <a:gd name="T29" fmla="*/ 97 h 97"/>
                      <a:gd name="T30" fmla="*/ 10 w 146"/>
                      <a:gd name="T31" fmla="*/ 97 h 97"/>
                      <a:gd name="T32" fmla="*/ 20 w 146"/>
                      <a:gd name="T33" fmla="*/ 88 h 97"/>
                      <a:gd name="T34" fmla="*/ 20 w 146"/>
                      <a:gd name="T35" fmla="*/ 78 h 97"/>
                      <a:gd name="T36" fmla="*/ 29 w 146"/>
                      <a:gd name="T37" fmla="*/ 78 h 97"/>
                      <a:gd name="T38" fmla="*/ 39 w 146"/>
                      <a:gd name="T39" fmla="*/ 68 h 97"/>
                      <a:gd name="T40" fmla="*/ 39 w 146"/>
                      <a:gd name="T41" fmla="*/ 58 h 97"/>
                      <a:gd name="T42" fmla="*/ 49 w 146"/>
                      <a:gd name="T43" fmla="*/ 49 h 97"/>
                      <a:gd name="T44" fmla="*/ 59 w 146"/>
                      <a:gd name="T45" fmla="*/ 39 h 97"/>
                      <a:gd name="T46" fmla="*/ 68 w 146"/>
                      <a:gd name="T47" fmla="*/ 39 h 97"/>
                      <a:gd name="T48" fmla="*/ 68 w 146"/>
                      <a:gd name="T49" fmla="*/ 29 h 97"/>
                      <a:gd name="T50" fmla="*/ 78 w 146"/>
                      <a:gd name="T51" fmla="*/ 19 h 97"/>
                      <a:gd name="T52" fmla="*/ 88 w 146"/>
                      <a:gd name="T53" fmla="*/ 19 h 97"/>
                      <a:gd name="T54" fmla="*/ 97 w 146"/>
                      <a:gd name="T55" fmla="*/ 10 h 97"/>
                      <a:gd name="T56" fmla="*/ 107 w 146"/>
                      <a:gd name="T57" fmla="*/ 10 h 97"/>
                      <a:gd name="T58" fmla="*/ 127 w 146"/>
                      <a:gd name="T59" fmla="*/ 10 h 97"/>
                      <a:gd name="T60" fmla="*/ 136 w 146"/>
                      <a:gd name="T61" fmla="*/ 10 h 97"/>
                      <a:gd name="T62" fmla="*/ 136 w 146"/>
                      <a:gd name="T63" fmla="*/ 10 h 97"/>
                      <a:gd name="T64" fmla="*/ 146 w 146"/>
                      <a:gd name="T65" fmla="*/ 0 h 97"/>
                      <a:gd name="T66" fmla="*/ 136 w 146"/>
                      <a:gd name="T67" fmla="*/ 0 h 97"/>
                      <a:gd name="T68" fmla="*/ 146 w 146"/>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6"/>
                      <a:gd name="T106" fmla="*/ 0 h 97"/>
                      <a:gd name="T107" fmla="*/ 146 w 146"/>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6" h="97">
                        <a:moveTo>
                          <a:pt x="146" y="0"/>
                        </a:moveTo>
                        <a:lnTo>
                          <a:pt x="136" y="0"/>
                        </a:lnTo>
                        <a:lnTo>
                          <a:pt x="127" y="0"/>
                        </a:lnTo>
                        <a:lnTo>
                          <a:pt x="107" y="0"/>
                        </a:lnTo>
                        <a:lnTo>
                          <a:pt x="97" y="0"/>
                        </a:lnTo>
                        <a:lnTo>
                          <a:pt x="88" y="10"/>
                        </a:lnTo>
                        <a:lnTo>
                          <a:pt x="78" y="10"/>
                        </a:lnTo>
                        <a:lnTo>
                          <a:pt x="68" y="19"/>
                        </a:lnTo>
                        <a:lnTo>
                          <a:pt x="59" y="29"/>
                        </a:lnTo>
                        <a:lnTo>
                          <a:pt x="39" y="39"/>
                        </a:lnTo>
                        <a:lnTo>
                          <a:pt x="39" y="49"/>
                        </a:lnTo>
                        <a:lnTo>
                          <a:pt x="29" y="58"/>
                        </a:lnTo>
                        <a:lnTo>
                          <a:pt x="29" y="68"/>
                        </a:lnTo>
                        <a:lnTo>
                          <a:pt x="10" y="88"/>
                        </a:lnTo>
                        <a:lnTo>
                          <a:pt x="0" y="97"/>
                        </a:lnTo>
                        <a:lnTo>
                          <a:pt x="10" y="97"/>
                        </a:lnTo>
                        <a:lnTo>
                          <a:pt x="20" y="88"/>
                        </a:lnTo>
                        <a:lnTo>
                          <a:pt x="20" y="78"/>
                        </a:lnTo>
                        <a:lnTo>
                          <a:pt x="29" y="78"/>
                        </a:lnTo>
                        <a:lnTo>
                          <a:pt x="39" y="68"/>
                        </a:lnTo>
                        <a:lnTo>
                          <a:pt x="39" y="58"/>
                        </a:lnTo>
                        <a:lnTo>
                          <a:pt x="49" y="49"/>
                        </a:lnTo>
                        <a:lnTo>
                          <a:pt x="59" y="39"/>
                        </a:lnTo>
                        <a:lnTo>
                          <a:pt x="68" y="39"/>
                        </a:lnTo>
                        <a:lnTo>
                          <a:pt x="68" y="29"/>
                        </a:lnTo>
                        <a:lnTo>
                          <a:pt x="78" y="19"/>
                        </a:lnTo>
                        <a:lnTo>
                          <a:pt x="88" y="19"/>
                        </a:lnTo>
                        <a:lnTo>
                          <a:pt x="97" y="10"/>
                        </a:lnTo>
                        <a:lnTo>
                          <a:pt x="107" y="10"/>
                        </a:lnTo>
                        <a:lnTo>
                          <a:pt x="127" y="10"/>
                        </a:lnTo>
                        <a:lnTo>
                          <a:pt x="136" y="10"/>
                        </a:lnTo>
                        <a:lnTo>
                          <a:pt x="146" y="0"/>
                        </a:lnTo>
                        <a:lnTo>
                          <a:pt x="136" y="0"/>
                        </a:lnTo>
                        <a:lnTo>
                          <a:pt x="146" y="0"/>
                        </a:lnTo>
                        <a:close/>
                      </a:path>
                    </a:pathLst>
                  </a:custGeom>
                  <a:solidFill>
                    <a:srgbClr val="000000"/>
                  </a:solidFill>
                  <a:ln w="9525">
                    <a:noFill/>
                    <a:round/>
                    <a:headEnd/>
                    <a:tailEnd/>
                  </a:ln>
                </p:spPr>
                <p:txBody>
                  <a:bodyPr/>
                  <a:lstStyle/>
                  <a:p>
                    <a:endParaRPr lang="en-US"/>
                  </a:p>
                </p:txBody>
              </p:sp>
              <p:sp>
                <p:nvSpPr>
                  <p:cNvPr id="5964" name="Freeform 138"/>
                  <p:cNvSpPr>
                    <a:spLocks/>
                  </p:cNvSpPr>
                  <p:nvPr/>
                </p:nvSpPr>
                <p:spPr bwMode="auto">
                  <a:xfrm>
                    <a:off x="4383" y="6745"/>
                    <a:ext cx="30" cy="49"/>
                  </a:xfrm>
                  <a:custGeom>
                    <a:avLst/>
                    <a:gdLst>
                      <a:gd name="T0" fmla="*/ 20 w 30"/>
                      <a:gd name="T1" fmla="*/ 39 h 49"/>
                      <a:gd name="T2" fmla="*/ 30 w 30"/>
                      <a:gd name="T3" fmla="*/ 39 h 49"/>
                      <a:gd name="T4" fmla="*/ 10 w 30"/>
                      <a:gd name="T5" fmla="*/ 0 h 49"/>
                      <a:gd name="T6" fmla="*/ 0 w 30"/>
                      <a:gd name="T7" fmla="*/ 10 h 49"/>
                      <a:gd name="T8" fmla="*/ 20 w 30"/>
                      <a:gd name="T9" fmla="*/ 39 h 49"/>
                      <a:gd name="T10" fmla="*/ 30 w 30"/>
                      <a:gd name="T11" fmla="*/ 39 h 49"/>
                      <a:gd name="T12" fmla="*/ 20 w 30"/>
                      <a:gd name="T13" fmla="*/ 39 h 49"/>
                      <a:gd name="T14" fmla="*/ 30 w 30"/>
                      <a:gd name="T15" fmla="*/ 49 h 49"/>
                      <a:gd name="T16" fmla="*/ 30 w 30"/>
                      <a:gd name="T17" fmla="*/ 39 h 49"/>
                      <a:gd name="T18" fmla="*/ 20 w 30"/>
                      <a:gd name="T19" fmla="*/ 39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49"/>
                      <a:gd name="T32" fmla="*/ 30 w 30"/>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49">
                        <a:moveTo>
                          <a:pt x="20" y="39"/>
                        </a:moveTo>
                        <a:lnTo>
                          <a:pt x="30" y="39"/>
                        </a:lnTo>
                        <a:lnTo>
                          <a:pt x="10" y="0"/>
                        </a:lnTo>
                        <a:lnTo>
                          <a:pt x="0" y="10"/>
                        </a:lnTo>
                        <a:lnTo>
                          <a:pt x="20" y="39"/>
                        </a:lnTo>
                        <a:lnTo>
                          <a:pt x="30" y="39"/>
                        </a:lnTo>
                        <a:lnTo>
                          <a:pt x="20" y="39"/>
                        </a:lnTo>
                        <a:lnTo>
                          <a:pt x="30" y="49"/>
                        </a:lnTo>
                        <a:lnTo>
                          <a:pt x="30" y="39"/>
                        </a:lnTo>
                        <a:lnTo>
                          <a:pt x="20" y="39"/>
                        </a:lnTo>
                        <a:close/>
                      </a:path>
                    </a:pathLst>
                  </a:custGeom>
                  <a:solidFill>
                    <a:srgbClr val="000000"/>
                  </a:solidFill>
                  <a:ln w="9525">
                    <a:noFill/>
                    <a:round/>
                    <a:headEnd/>
                    <a:tailEnd/>
                  </a:ln>
                </p:spPr>
                <p:txBody>
                  <a:bodyPr/>
                  <a:lstStyle/>
                  <a:p>
                    <a:endParaRPr lang="en-US"/>
                  </a:p>
                </p:txBody>
              </p:sp>
              <p:sp>
                <p:nvSpPr>
                  <p:cNvPr id="5965" name="Freeform 139"/>
                  <p:cNvSpPr>
                    <a:spLocks/>
                  </p:cNvSpPr>
                  <p:nvPr/>
                </p:nvSpPr>
                <p:spPr bwMode="auto">
                  <a:xfrm>
                    <a:off x="4383" y="6735"/>
                    <a:ext cx="39" cy="49"/>
                  </a:xfrm>
                  <a:custGeom>
                    <a:avLst/>
                    <a:gdLst>
                      <a:gd name="T0" fmla="*/ 0 w 39"/>
                      <a:gd name="T1" fmla="*/ 0 h 49"/>
                      <a:gd name="T2" fmla="*/ 0 w 39"/>
                      <a:gd name="T3" fmla="*/ 0 h 49"/>
                      <a:gd name="T4" fmla="*/ 20 w 39"/>
                      <a:gd name="T5" fmla="*/ 20 h 49"/>
                      <a:gd name="T6" fmla="*/ 20 w 39"/>
                      <a:gd name="T7" fmla="*/ 29 h 49"/>
                      <a:gd name="T8" fmla="*/ 30 w 39"/>
                      <a:gd name="T9" fmla="*/ 39 h 49"/>
                      <a:gd name="T10" fmla="*/ 30 w 39"/>
                      <a:gd name="T11" fmla="*/ 39 h 49"/>
                      <a:gd name="T12" fmla="*/ 20 w 39"/>
                      <a:gd name="T13" fmla="*/ 49 h 49"/>
                      <a:gd name="T14" fmla="*/ 30 w 39"/>
                      <a:gd name="T15" fmla="*/ 49 h 49"/>
                      <a:gd name="T16" fmla="*/ 30 w 39"/>
                      <a:gd name="T17" fmla="*/ 49 h 49"/>
                      <a:gd name="T18" fmla="*/ 39 w 39"/>
                      <a:gd name="T19" fmla="*/ 39 h 49"/>
                      <a:gd name="T20" fmla="*/ 30 w 39"/>
                      <a:gd name="T21" fmla="*/ 20 h 49"/>
                      <a:gd name="T22" fmla="*/ 30 w 39"/>
                      <a:gd name="T23" fmla="*/ 20 h 49"/>
                      <a:gd name="T24" fmla="*/ 20 w 39"/>
                      <a:gd name="T25" fmla="*/ 10 h 49"/>
                      <a:gd name="T26" fmla="*/ 20 w 39"/>
                      <a:gd name="T27" fmla="*/ 0 h 49"/>
                      <a:gd name="T28" fmla="*/ 10 w 39"/>
                      <a:gd name="T29" fmla="*/ 0 h 49"/>
                      <a:gd name="T30" fmla="*/ 10 w 39"/>
                      <a:gd name="T31" fmla="*/ 0 h 49"/>
                      <a:gd name="T32" fmla="*/ 0 w 39"/>
                      <a:gd name="T33" fmla="*/ 0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9"/>
                      <a:gd name="T53" fmla="*/ 39 w 39"/>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9">
                        <a:moveTo>
                          <a:pt x="0" y="0"/>
                        </a:moveTo>
                        <a:lnTo>
                          <a:pt x="0" y="0"/>
                        </a:lnTo>
                        <a:lnTo>
                          <a:pt x="20" y="20"/>
                        </a:lnTo>
                        <a:lnTo>
                          <a:pt x="20" y="29"/>
                        </a:lnTo>
                        <a:lnTo>
                          <a:pt x="30" y="39"/>
                        </a:lnTo>
                        <a:lnTo>
                          <a:pt x="20" y="49"/>
                        </a:lnTo>
                        <a:lnTo>
                          <a:pt x="30" y="49"/>
                        </a:lnTo>
                        <a:lnTo>
                          <a:pt x="39" y="39"/>
                        </a:lnTo>
                        <a:lnTo>
                          <a:pt x="30" y="20"/>
                        </a:lnTo>
                        <a:lnTo>
                          <a:pt x="20" y="10"/>
                        </a:lnTo>
                        <a:lnTo>
                          <a:pt x="20" y="0"/>
                        </a:lnTo>
                        <a:lnTo>
                          <a:pt x="10" y="0"/>
                        </a:lnTo>
                        <a:lnTo>
                          <a:pt x="0" y="0"/>
                        </a:lnTo>
                        <a:close/>
                      </a:path>
                    </a:pathLst>
                  </a:custGeom>
                  <a:solidFill>
                    <a:srgbClr val="000000"/>
                  </a:solidFill>
                  <a:ln w="9525">
                    <a:noFill/>
                    <a:round/>
                    <a:headEnd/>
                    <a:tailEnd/>
                  </a:ln>
                </p:spPr>
                <p:txBody>
                  <a:bodyPr/>
                  <a:lstStyle/>
                  <a:p>
                    <a:endParaRPr lang="en-US"/>
                  </a:p>
                </p:txBody>
              </p:sp>
              <p:sp>
                <p:nvSpPr>
                  <p:cNvPr id="5966" name="Freeform 140"/>
                  <p:cNvSpPr>
                    <a:spLocks/>
                  </p:cNvSpPr>
                  <p:nvPr/>
                </p:nvSpPr>
                <p:spPr bwMode="auto">
                  <a:xfrm>
                    <a:off x="4344" y="6531"/>
                    <a:ext cx="49" cy="204"/>
                  </a:xfrm>
                  <a:custGeom>
                    <a:avLst/>
                    <a:gdLst>
                      <a:gd name="T0" fmla="*/ 20 w 49"/>
                      <a:gd name="T1" fmla="*/ 0 h 204"/>
                      <a:gd name="T2" fmla="*/ 10 w 49"/>
                      <a:gd name="T3" fmla="*/ 29 h 204"/>
                      <a:gd name="T4" fmla="*/ 10 w 49"/>
                      <a:gd name="T5" fmla="*/ 58 h 204"/>
                      <a:gd name="T6" fmla="*/ 0 w 49"/>
                      <a:gd name="T7" fmla="*/ 78 h 204"/>
                      <a:gd name="T8" fmla="*/ 10 w 49"/>
                      <a:gd name="T9" fmla="*/ 107 h 204"/>
                      <a:gd name="T10" fmla="*/ 10 w 49"/>
                      <a:gd name="T11" fmla="*/ 126 h 204"/>
                      <a:gd name="T12" fmla="*/ 20 w 49"/>
                      <a:gd name="T13" fmla="*/ 156 h 204"/>
                      <a:gd name="T14" fmla="*/ 30 w 49"/>
                      <a:gd name="T15" fmla="*/ 175 h 204"/>
                      <a:gd name="T16" fmla="*/ 39 w 49"/>
                      <a:gd name="T17" fmla="*/ 204 h 204"/>
                      <a:gd name="T18" fmla="*/ 49 w 49"/>
                      <a:gd name="T19" fmla="*/ 204 h 204"/>
                      <a:gd name="T20" fmla="*/ 39 w 49"/>
                      <a:gd name="T21" fmla="*/ 175 h 204"/>
                      <a:gd name="T22" fmla="*/ 30 w 49"/>
                      <a:gd name="T23" fmla="*/ 156 h 204"/>
                      <a:gd name="T24" fmla="*/ 20 w 49"/>
                      <a:gd name="T25" fmla="*/ 126 h 204"/>
                      <a:gd name="T26" fmla="*/ 20 w 49"/>
                      <a:gd name="T27" fmla="*/ 107 h 204"/>
                      <a:gd name="T28" fmla="*/ 20 w 49"/>
                      <a:gd name="T29" fmla="*/ 58 h 204"/>
                      <a:gd name="T30" fmla="*/ 20 w 49"/>
                      <a:gd name="T31" fmla="*/ 29 h 204"/>
                      <a:gd name="T32" fmla="*/ 20 w 49"/>
                      <a:gd name="T33" fmla="*/ 10 h 204"/>
                      <a:gd name="T34" fmla="*/ 20 w 49"/>
                      <a:gd name="T35" fmla="*/ 0 h 2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9"/>
                      <a:gd name="T55" fmla="*/ 0 h 204"/>
                      <a:gd name="T56" fmla="*/ 49 w 49"/>
                      <a:gd name="T57" fmla="*/ 204 h 2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9" h="204">
                        <a:moveTo>
                          <a:pt x="20" y="0"/>
                        </a:moveTo>
                        <a:lnTo>
                          <a:pt x="10" y="29"/>
                        </a:lnTo>
                        <a:lnTo>
                          <a:pt x="10" y="58"/>
                        </a:lnTo>
                        <a:lnTo>
                          <a:pt x="0" y="78"/>
                        </a:lnTo>
                        <a:lnTo>
                          <a:pt x="10" y="107"/>
                        </a:lnTo>
                        <a:lnTo>
                          <a:pt x="10" y="126"/>
                        </a:lnTo>
                        <a:lnTo>
                          <a:pt x="20" y="156"/>
                        </a:lnTo>
                        <a:lnTo>
                          <a:pt x="30" y="175"/>
                        </a:lnTo>
                        <a:lnTo>
                          <a:pt x="39" y="204"/>
                        </a:lnTo>
                        <a:lnTo>
                          <a:pt x="49" y="204"/>
                        </a:lnTo>
                        <a:lnTo>
                          <a:pt x="39" y="175"/>
                        </a:lnTo>
                        <a:lnTo>
                          <a:pt x="30" y="156"/>
                        </a:lnTo>
                        <a:lnTo>
                          <a:pt x="20" y="126"/>
                        </a:lnTo>
                        <a:lnTo>
                          <a:pt x="20" y="107"/>
                        </a:lnTo>
                        <a:lnTo>
                          <a:pt x="20" y="58"/>
                        </a:lnTo>
                        <a:lnTo>
                          <a:pt x="20" y="29"/>
                        </a:lnTo>
                        <a:lnTo>
                          <a:pt x="20" y="10"/>
                        </a:lnTo>
                        <a:lnTo>
                          <a:pt x="20" y="0"/>
                        </a:lnTo>
                        <a:close/>
                      </a:path>
                    </a:pathLst>
                  </a:custGeom>
                  <a:solidFill>
                    <a:srgbClr val="000000"/>
                  </a:solidFill>
                  <a:ln w="9525">
                    <a:noFill/>
                    <a:round/>
                    <a:headEnd/>
                    <a:tailEnd/>
                  </a:ln>
                </p:spPr>
                <p:txBody>
                  <a:bodyPr/>
                  <a:lstStyle/>
                  <a:p>
                    <a:endParaRPr lang="en-US"/>
                  </a:p>
                </p:txBody>
              </p:sp>
              <p:sp>
                <p:nvSpPr>
                  <p:cNvPr id="5967" name="Freeform 141"/>
                  <p:cNvSpPr>
                    <a:spLocks/>
                  </p:cNvSpPr>
                  <p:nvPr/>
                </p:nvSpPr>
                <p:spPr bwMode="auto">
                  <a:xfrm>
                    <a:off x="4364" y="6472"/>
                    <a:ext cx="97" cy="69"/>
                  </a:xfrm>
                  <a:custGeom>
                    <a:avLst/>
                    <a:gdLst>
                      <a:gd name="T0" fmla="*/ 87 w 97"/>
                      <a:gd name="T1" fmla="*/ 10 h 69"/>
                      <a:gd name="T2" fmla="*/ 97 w 97"/>
                      <a:gd name="T3" fmla="*/ 0 h 69"/>
                      <a:gd name="T4" fmla="*/ 87 w 97"/>
                      <a:gd name="T5" fmla="*/ 10 h 69"/>
                      <a:gd name="T6" fmla="*/ 68 w 97"/>
                      <a:gd name="T7" fmla="*/ 10 h 69"/>
                      <a:gd name="T8" fmla="*/ 58 w 97"/>
                      <a:gd name="T9" fmla="*/ 20 h 69"/>
                      <a:gd name="T10" fmla="*/ 39 w 97"/>
                      <a:gd name="T11" fmla="*/ 30 h 69"/>
                      <a:gd name="T12" fmla="*/ 29 w 97"/>
                      <a:gd name="T13" fmla="*/ 30 h 69"/>
                      <a:gd name="T14" fmla="*/ 19 w 97"/>
                      <a:gd name="T15" fmla="*/ 39 h 69"/>
                      <a:gd name="T16" fmla="*/ 10 w 97"/>
                      <a:gd name="T17" fmla="*/ 49 h 69"/>
                      <a:gd name="T18" fmla="*/ 0 w 97"/>
                      <a:gd name="T19" fmla="*/ 59 h 69"/>
                      <a:gd name="T20" fmla="*/ 0 w 97"/>
                      <a:gd name="T21" fmla="*/ 69 h 69"/>
                      <a:gd name="T22" fmla="*/ 10 w 97"/>
                      <a:gd name="T23" fmla="*/ 59 h 69"/>
                      <a:gd name="T24" fmla="*/ 29 w 97"/>
                      <a:gd name="T25" fmla="*/ 49 h 69"/>
                      <a:gd name="T26" fmla="*/ 39 w 97"/>
                      <a:gd name="T27" fmla="*/ 39 h 69"/>
                      <a:gd name="T28" fmla="*/ 49 w 97"/>
                      <a:gd name="T29" fmla="*/ 30 h 69"/>
                      <a:gd name="T30" fmla="*/ 58 w 97"/>
                      <a:gd name="T31" fmla="*/ 30 h 69"/>
                      <a:gd name="T32" fmla="*/ 78 w 97"/>
                      <a:gd name="T33" fmla="*/ 20 h 69"/>
                      <a:gd name="T34" fmla="*/ 87 w 97"/>
                      <a:gd name="T35" fmla="*/ 20 h 69"/>
                      <a:gd name="T36" fmla="*/ 97 w 97"/>
                      <a:gd name="T37" fmla="*/ 10 h 69"/>
                      <a:gd name="T38" fmla="*/ 97 w 97"/>
                      <a:gd name="T39" fmla="*/ 10 h 69"/>
                      <a:gd name="T40" fmla="*/ 97 w 97"/>
                      <a:gd name="T41" fmla="*/ 10 h 69"/>
                      <a:gd name="T42" fmla="*/ 97 w 97"/>
                      <a:gd name="T43" fmla="*/ 10 h 69"/>
                      <a:gd name="T44" fmla="*/ 97 w 97"/>
                      <a:gd name="T45" fmla="*/ 10 h 69"/>
                      <a:gd name="T46" fmla="*/ 87 w 97"/>
                      <a:gd name="T47" fmla="*/ 10 h 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7"/>
                      <a:gd name="T73" fmla="*/ 0 h 69"/>
                      <a:gd name="T74" fmla="*/ 97 w 97"/>
                      <a:gd name="T75" fmla="*/ 69 h 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7" h="69">
                        <a:moveTo>
                          <a:pt x="87" y="10"/>
                        </a:moveTo>
                        <a:lnTo>
                          <a:pt x="97" y="0"/>
                        </a:lnTo>
                        <a:lnTo>
                          <a:pt x="87" y="10"/>
                        </a:lnTo>
                        <a:lnTo>
                          <a:pt x="68" y="10"/>
                        </a:lnTo>
                        <a:lnTo>
                          <a:pt x="58" y="20"/>
                        </a:lnTo>
                        <a:lnTo>
                          <a:pt x="39" y="30"/>
                        </a:lnTo>
                        <a:lnTo>
                          <a:pt x="29" y="30"/>
                        </a:lnTo>
                        <a:lnTo>
                          <a:pt x="19" y="39"/>
                        </a:lnTo>
                        <a:lnTo>
                          <a:pt x="10" y="49"/>
                        </a:lnTo>
                        <a:lnTo>
                          <a:pt x="0" y="59"/>
                        </a:lnTo>
                        <a:lnTo>
                          <a:pt x="0" y="69"/>
                        </a:lnTo>
                        <a:lnTo>
                          <a:pt x="10" y="59"/>
                        </a:lnTo>
                        <a:lnTo>
                          <a:pt x="29" y="49"/>
                        </a:lnTo>
                        <a:lnTo>
                          <a:pt x="39" y="39"/>
                        </a:lnTo>
                        <a:lnTo>
                          <a:pt x="49" y="30"/>
                        </a:lnTo>
                        <a:lnTo>
                          <a:pt x="58" y="30"/>
                        </a:lnTo>
                        <a:lnTo>
                          <a:pt x="78" y="20"/>
                        </a:lnTo>
                        <a:lnTo>
                          <a:pt x="87" y="20"/>
                        </a:lnTo>
                        <a:lnTo>
                          <a:pt x="97" y="10"/>
                        </a:lnTo>
                        <a:lnTo>
                          <a:pt x="87" y="10"/>
                        </a:lnTo>
                        <a:close/>
                      </a:path>
                    </a:pathLst>
                  </a:custGeom>
                  <a:solidFill>
                    <a:srgbClr val="000000"/>
                  </a:solidFill>
                  <a:ln w="9525">
                    <a:noFill/>
                    <a:round/>
                    <a:headEnd/>
                    <a:tailEnd/>
                  </a:ln>
                </p:spPr>
                <p:txBody>
                  <a:bodyPr/>
                  <a:lstStyle/>
                  <a:p>
                    <a:endParaRPr lang="en-US"/>
                  </a:p>
                </p:txBody>
              </p:sp>
              <p:sp>
                <p:nvSpPr>
                  <p:cNvPr id="5968" name="Freeform 142"/>
                  <p:cNvSpPr>
                    <a:spLocks/>
                  </p:cNvSpPr>
                  <p:nvPr/>
                </p:nvSpPr>
                <p:spPr bwMode="auto">
                  <a:xfrm>
                    <a:off x="4451" y="6385"/>
                    <a:ext cx="30" cy="97"/>
                  </a:xfrm>
                  <a:custGeom>
                    <a:avLst/>
                    <a:gdLst>
                      <a:gd name="T0" fmla="*/ 20 w 30"/>
                      <a:gd name="T1" fmla="*/ 0 h 97"/>
                      <a:gd name="T2" fmla="*/ 10 w 30"/>
                      <a:gd name="T3" fmla="*/ 19 h 97"/>
                      <a:gd name="T4" fmla="*/ 0 w 30"/>
                      <a:gd name="T5" fmla="*/ 48 h 97"/>
                      <a:gd name="T6" fmla="*/ 0 w 30"/>
                      <a:gd name="T7" fmla="*/ 97 h 97"/>
                      <a:gd name="T8" fmla="*/ 10 w 30"/>
                      <a:gd name="T9" fmla="*/ 97 h 97"/>
                      <a:gd name="T10" fmla="*/ 10 w 30"/>
                      <a:gd name="T11" fmla="*/ 48 h 97"/>
                      <a:gd name="T12" fmla="*/ 20 w 30"/>
                      <a:gd name="T13" fmla="*/ 29 h 97"/>
                      <a:gd name="T14" fmla="*/ 30 w 30"/>
                      <a:gd name="T15" fmla="*/ 0 h 97"/>
                      <a:gd name="T16" fmla="*/ 20 w 30"/>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97"/>
                      <a:gd name="T29" fmla="*/ 30 w 30"/>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97">
                        <a:moveTo>
                          <a:pt x="20" y="0"/>
                        </a:moveTo>
                        <a:lnTo>
                          <a:pt x="10" y="19"/>
                        </a:lnTo>
                        <a:lnTo>
                          <a:pt x="0" y="48"/>
                        </a:lnTo>
                        <a:lnTo>
                          <a:pt x="0" y="97"/>
                        </a:lnTo>
                        <a:lnTo>
                          <a:pt x="10" y="97"/>
                        </a:lnTo>
                        <a:lnTo>
                          <a:pt x="10" y="48"/>
                        </a:lnTo>
                        <a:lnTo>
                          <a:pt x="20" y="29"/>
                        </a:lnTo>
                        <a:lnTo>
                          <a:pt x="30" y="0"/>
                        </a:lnTo>
                        <a:lnTo>
                          <a:pt x="20" y="0"/>
                        </a:lnTo>
                        <a:close/>
                      </a:path>
                    </a:pathLst>
                  </a:custGeom>
                  <a:solidFill>
                    <a:srgbClr val="000000"/>
                  </a:solidFill>
                  <a:ln w="9525">
                    <a:noFill/>
                    <a:round/>
                    <a:headEnd/>
                    <a:tailEnd/>
                  </a:ln>
                </p:spPr>
                <p:txBody>
                  <a:bodyPr/>
                  <a:lstStyle/>
                  <a:p>
                    <a:endParaRPr lang="en-US"/>
                  </a:p>
                </p:txBody>
              </p:sp>
              <p:sp>
                <p:nvSpPr>
                  <p:cNvPr id="5969" name="Freeform 143"/>
                  <p:cNvSpPr>
                    <a:spLocks/>
                  </p:cNvSpPr>
                  <p:nvPr/>
                </p:nvSpPr>
                <p:spPr bwMode="auto">
                  <a:xfrm>
                    <a:off x="4471" y="6210"/>
                    <a:ext cx="301" cy="175"/>
                  </a:xfrm>
                  <a:custGeom>
                    <a:avLst/>
                    <a:gdLst>
                      <a:gd name="T0" fmla="*/ 301 w 301"/>
                      <a:gd name="T1" fmla="*/ 0 h 175"/>
                      <a:gd name="T2" fmla="*/ 282 w 301"/>
                      <a:gd name="T3" fmla="*/ 9 h 175"/>
                      <a:gd name="T4" fmla="*/ 262 w 301"/>
                      <a:gd name="T5" fmla="*/ 9 h 175"/>
                      <a:gd name="T6" fmla="*/ 243 w 301"/>
                      <a:gd name="T7" fmla="*/ 29 h 175"/>
                      <a:gd name="T8" fmla="*/ 224 w 301"/>
                      <a:gd name="T9" fmla="*/ 38 h 175"/>
                      <a:gd name="T10" fmla="*/ 204 w 301"/>
                      <a:gd name="T11" fmla="*/ 48 h 175"/>
                      <a:gd name="T12" fmla="*/ 185 w 301"/>
                      <a:gd name="T13" fmla="*/ 48 h 175"/>
                      <a:gd name="T14" fmla="*/ 165 w 301"/>
                      <a:gd name="T15" fmla="*/ 58 h 175"/>
                      <a:gd name="T16" fmla="*/ 146 w 301"/>
                      <a:gd name="T17" fmla="*/ 68 h 175"/>
                      <a:gd name="T18" fmla="*/ 126 w 301"/>
                      <a:gd name="T19" fmla="*/ 77 h 175"/>
                      <a:gd name="T20" fmla="*/ 107 w 301"/>
                      <a:gd name="T21" fmla="*/ 87 h 175"/>
                      <a:gd name="T22" fmla="*/ 87 w 301"/>
                      <a:gd name="T23" fmla="*/ 97 h 175"/>
                      <a:gd name="T24" fmla="*/ 68 w 301"/>
                      <a:gd name="T25" fmla="*/ 116 h 175"/>
                      <a:gd name="T26" fmla="*/ 49 w 301"/>
                      <a:gd name="T27" fmla="*/ 126 h 175"/>
                      <a:gd name="T28" fmla="*/ 29 w 301"/>
                      <a:gd name="T29" fmla="*/ 136 h 175"/>
                      <a:gd name="T30" fmla="*/ 19 w 301"/>
                      <a:gd name="T31" fmla="*/ 155 h 175"/>
                      <a:gd name="T32" fmla="*/ 0 w 301"/>
                      <a:gd name="T33" fmla="*/ 175 h 175"/>
                      <a:gd name="T34" fmla="*/ 10 w 301"/>
                      <a:gd name="T35" fmla="*/ 175 h 175"/>
                      <a:gd name="T36" fmla="*/ 19 w 301"/>
                      <a:gd name="T37" fmla="*/ 165 h 175"/>
                      <a:gd name="T38" fmla="*/ 39 w 301"/>
                      <a:gd name="T39" fmla="*/ 146 h 175"/>
                      <a:gd name="T40" fmla="*/ 58 w 301"/>
                      <a:gd name="T41" fmla="*/ 136 h 175"/>
                      <a:gd name="T42" fmla="*/ 68 w 301"/>
                      <a:gd name="T43" fmla="*/ 126 h 175"/>
                      <a:gd name="T44" fmla="*/ 87 w 301"/>
                      <a:gd name="T45" fmla="*/ 107 h 175"/>
                      <a:gd name="T46" fmla="*/ 107 w 301"/>
                      <a:gd name="T47" fmla="*/ 97 h 175"/>
                      <a:gd name="T48" fmla="*/ 126 w 301"/>
                      <a:gd name="T49" fmla="*/ 87 h 175"/>
                      <a:gd name="T50" fmla="*/ 146 w 301"/>
                      <a:gd name="T51" fmla="*/ 77 h 175"/>
                      <a:gd name="T52" fmla="*/ 165 w 301"/>
                      <a:gd name="T53" fmla="*/ 68 h 175"/>
                      <a:gd name="T54" fmla="*/ 185 w 301"/>
                      <a:gd name="T55" fmla="*/ 58 h 175"/>
                      <a:gd name="T56" fmla="*/ 204 w 301"/>
                      <a:gd name="T57" fmla="*/ 48 h 175"/>
                      <a:gd name="T58" fmla="*/ 224 w 301"/>
                      <a:gd name="T59" fmla="*/ 48 h 175"/>
                      <a:gd name="T60" fmla="*/ 243 w 301"/>
                      <a:gd name="T61" fmla="*/ 38 h 175"/>
                      <a:gd name="T62" fmla="*/ 262 w 301"/>
                      <a:gd name="T63" fmla="*/ 29 h 175"/>
                      <a:gd name="T64" fmla="*/ 282 w 301"/>
                      <a:gd name="T65" fmla="*/ 9 h 175"/>
                      <a:gd name="T66" fmla="*/ 301 w 301"/>
                      <a:gd name="T67" fmla="*/ 0 h 175"/>
                      <a:gd name="T68" fmla="*/ 301 w 301"/>
                      <a:gd name="T69" fmla="*/ 0 h 1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1"/>
                      <a:gd name="T106" fmla="*/ 0 h 175"/>
                      <a:gd name="T107" fmla="*/ 301 w 301"/>
                      <a:gd name="T108" fmla="*/ 175 h 17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1" h="175">
                        <a:moveTo>
                          <a:pt x="301" y="0"/>
                        </a:moveTo>
                        <a:lnTo>
                          <a:pt x="282" y="9"/>
                        </a:lnTo>
                        <a:lnTo>
                          <a:pt x="262" y="9"/>
                        </a:lnTo>
                        <a:lnTo>
                          <a:pt x="243" y="29"/>
                        </a:lnTo>
                        <a:lnTo>
                          <a:pt x="224" y="38"/>
                        </a:lnTo>
                        <a:lnTo>
                          <a:pt x="204" y="48"/>
                        </a:lnTo>
                        <a:lnTo>
                          <a:pt x="185" y="48"/>
                        </a:lnTo>
                        <a:lnTo>
                          <a:pt x="165" y="58"/>
                        </a:lnTo>
                        <a:lnTo>
                          <a:pt x="146" y="68"/>
                        </a:lnTo>
                        <a:lnTo>
                          <a:pt x="126" y="77"/>
                        </a:lnTo>
                        <a:lnTo>
                          <a:pt x="107" y="87"/>
                        </a:lnTo>
                        <a:lnTo>
                          <a:pt x="87" y="97"/>
                        </a:lnTo>
                        <a:lnTo>
                          <a:pt x="68" y="116"/>
                        </a:lnTo>
                        <a:lnTo>
                          <a:pt x="49" y="126"/>
                        </a:lnTo>
                        <a:lnTo>
                          <a:pt x="29" y="136"/>
                        </a:lnTo>
                        <a:lnTo>
                          <a:pt x="19" y="155"/>
                        </a:lnTo>
                        <a:lnTo>
                          <a:pt x="0" y="175"/>
                        </a:lnTo>
                        <a:lnTo>
                          <a:pt x="10" y="175"/>
                        </a:lnTo>
                        <a:lnTo>
                          <a:pt x="19" y="165"/>
                        </a:lnTo>
                        <a:lnTo>
                          <a:pt x="39" y="146"/>
                        </a:lnTo>
                        <a:lnTo>
                          <a:pt x="58" y="136"/>
                        </a:lnTo>
                        <a:lnTo>
                          <a:pt x="68" y="126"/>
                        </a:lnTo>
                        <a:lnTo>
                          <a:pt x="87" y="107"/>
                        </a:lnTo>
                        <a:lnTo>
                          <a:pt x="107" y="97"/>
                        </a:lnTo>
                        <a:lnTo>
                          <a:pt x="126" y="87"/>
                        </a:lnTo>
                        <a:lnTo>
                          <a:pt x="146" y="77"/>
                        </a:lnTo>
                        <a:lnTo>
                          <a:pt x="165" y="68"/>
                        </a:lnTo>
                        <a:lnTo>
                          <a:pt x="185" y="58"/>
                        </a:lnTo>
                        <a:lnTo>
                          <a:pt x="204" y="48"/>
                        </a:lnTo>
                        <a:lnTo>
                          <a:pt x="224" y="48"/>
                        </a:lnTo>
                        <a:lnTo>
                          <a:pt x="243" y="38"/>
                        </a:lnTo>
                        <a:lnTo>
                          <a:pt x="262" y="29"/>
                        </a:lnTo>
                        <a:lnTo>
                          <a:pt x="282" y="9"/>
                        </a:lnTo>
                        <a:lnTo>
                          <a:pt x="301" y="0"/>
                        </a:lnTo>
                        <a:close/>
                      </a:path>
                    </a:pathLst>
                  </a:custGeom>
                  <a:solidFill>
                    <a:srgbClr val="000000"/>
                  </a:solidFill>
                  <a:ln w="9525">
                    <a:noFill/>
                    <a:round/>
                    <a:headEnd/>
                    <a:tailEnd/>
                  </a:ln>
                </p:spPr>
                <p:txBody>
                  <a:bodyPr/>
                  <a:lstStyle/>
                  <a:p>
                    <a:endParaRPr lang="en-US"/>
                  </a:p>
                </p:txBody>
              </p:sp>
              <p:sp>
                <p:nvSpPr>
                  <p:cNvPr id="5970" name="Freeform 144"/>
                  <p:cNvSpPr>
                    <a:spLocks/>
                  </p:cNvSpPr>
                  <p:nvPr/>
                </p:nvSpPr>
                <p:spPr bwMode="auto">
                  <a:xfrm>
                    <a:off x="4772" y="6190"/>
                    <a:ext cx="146" cy="29"/>
                  </a:xfrm>
                  <a:custGeom>
                    <a:avLst/>
                    <a:gdLst>
                      <a:gd name="T0" fmla="*/ 146 w 146"/>
                      <a:gd name="T1" fmla="*/ 20 h 29"/>
                      <a:gd name="T2" fmla="*/ 137 w 146"/>
                      <a:gd name="T3" fmla="*/ 20 h 29"/>
                      <a:gd name="T4" fmla="*/ 137 w 146"/>
                      <a:gd name="T5" fmla="*/ 20 h 29"/>
                      <a:gd name="T6" fmla="*/ 127 w 146"/>
                      <a:gd name="T7" fmla="*/ 10 h 29"/>
                      <a:gd name="T8" fmla="*/ 117 w 146"/>
                      <a:gd name="T9" fmla="*/ 10 h 29"/>
                      <a:gd name="T10" fmla="*/ 107 w 146"/>
                      <a:gd name="T11" fmla="*/ 10 h 29"/>
                      <a:gd name="T12" fmla="*/ 98 w 146"/>
                      <a:gd name="T13" fmla="*/ 0 h 29"/>
                      <a:gd name="T14" fmla="*/ 49 w 146"/>
                      <a:gd name="T15" fmla="*/ 0 h 29"/>
                      <a:gd name="T16" fmla="*/ 39 w 146"/>
                      <a:gd name="T17" fmla="*/ 10 h 29"/>
                      <a:gd name="T18" fmla="*/ 30 w 146"/>
                      <a:gd name="T19" fmla="*/ 10 h 29"/>
                      <a:gd name="T20" fmla="*/ 30 w 146"/>
                      <a:gd name="T21" fmla="*/ 10 h 29"/>
                      <a:gd name="T22" fmla="*/ 20 w 146"/>
                      <a:gd name="T23" fmla="*/ 10 h 29"/>
                      <a:gd name="T24" fmla="*/ 10 w 146"/>
                      <a:gd name="T25" fmla="*/ 20 h 29"/>
                      <a:gd name="T26" fmla="*/ 0 w 146"/>
                      <a:gd name="T27" fmla="*/ 20 h 29"/>
                      <a:gd name="T28" fmla="*/ 0 w 146"/>
                      <a:gd name="T29" fmla="*/ 20 h 29"/>
                      <a:gd name="T30" fmla="*/ 10 w 146"/>
                      <a:gd name="T31" fmla="*/ 20 h 29"/>
                      <a:gd name="T32" fmla="*/ 20 w 146"/>
                      <a:gd name="T33" fmla="*/ 20 h 29"/>
                      <a:gd name="T34" fmla="*/ 30 w 146"/>
                      <a:gd name="T35" fmla="*/ 20 h 29"/>
                      <a:gd name="T36" fmla="*/ 30 w 146"/>
                      <a:gd name="T37" fmla="*/ 20 h 29"/>
                      <a:gd name="T38" fmla="*/ 39 w 146"/>
                      <a:gd name="T39" fmla="*/ 10 h 29"/>
                      <a:gd name="T40" fmla="*/ 107 w 146"/>
                      <a:gd name="T41" fmla="*/ 10 h 29"/>
                      <a:gd name="T42" fmla="*/ 117 w 146"/>
                      <a:gd name="T43" fmla="*/ 20 h 29"/>
                      <a:gd name="T44" fmla="*/ 117 w 146"/>
                      <a:gd name="T45" fmla="*/ 20 h 29"/>
                      <a:gd name="T46" fmla="*/ 127 w 146"/>
                      <a:gd name="T47" fmla="*/ 20 h 29"/>
                      <a:gd name="T48" fmla="*/ 137 w 146"/>
                      <a:gd name="T49" fmla="*/ 29 h 29"/>
                      <a:gd name="T50" fmla="*/ 146 w 146"/>
                      <a:gd name="T51" fmla="*/ 20 h 2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6"/>
                      <a:gd name="T79" fmla="*/ 0 h 29"/>
                      <a:gd name="T80" fmla="*/ 146 w 146"/>
                      <a:gd name="T81" fmla="*/ 29 h 2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6" h="29">
                        <a:moveTo>
                          <a:pt x="146" y="20"/>
                        </a:moveTo>
                        <a:lnTo>
                          <a:pt x="137" y="20"/>
                        </a:lnTo>
                        <a:lnTo>
                          <a:pt x="127" y="10"/>
                        </a:lnTo>
                        <a:lnTo>
                          <a:pt x="117" y="10"/>
                        </a:lnTo>
                        <a:lnTo>
                          <a:pt x="107" y="10"/>
                        </a:lnTo>
                        <a:lnTo>
                          <a:pt x="98" y="0"/>
                        </a:lnTo>
                        <a:lnTo>
                          <a:pt x="49" y="0"/>
                        </a:lnTo>
                        <a:lnTo>
                          <a:pt x="39" y="10"/>
                        </a:lnTo>
                        <a:lnTo>
                          <a:pt x="30" y="10"/>
                        </a:lnTo>
                        <a:lnTo>
                          <a:pt x="20" y="10"/>
                        </a:lnTo>
                        <a:lnTo>
                          <a:pt x="10" y="20"/>
                        </a:lnTo>
                        <a:lnTo>
                          <a:pt x="0" y="20"/>
                        </a:lnTo>
                        <a:lnTo>
                          <a:pt x="10" y="20"/>
                        </a:lnTo>
                        <a:lnTo>
                          <a:pt x="20" y="20"/>
                        </a:lnTo>
                        <a:lnTo>
                          <a:pt x="30" y="20"/>
                        </a:lnTo>
                        <a:lnTo>
                          <a:pt x="39" y="10"/>
                        </a:lnTo>
                        <a:lnTo>
                          <a:pt x="107" y="10"/>
                        </a:lnTo>
                        <a:lnTo>
                          <a:pt x="117" y="20"/>
                        </a:lnTo>
                        <a:lnTo>
                          <a:pt x="127" y="20"/>
                        </a:lnTo>
                        <a:lnTo>
                          <a:pt x="137" y="29"/>
                        </a:lnTo>
                        <a:lnTo>
                          <a:pt x="146" y="20"/>
                        </a:lnTo>
                        <a:close/>
                      </a:path>
                    </a:pathLst>
                  </a:custGeom>
                  <a:solidFill>
                    <a:srgbClr val="000000"/>
                  </a:solidFill>
                  <a:ln w="9525">
                    <a:noFill/>
                    <a:round/>
                    <a:headEnd/>
                    <a:tailEnd/>
                  </a:ln>
                </p:spPr>
                <p:txBody>
                  <a:bodyPr/>
                  <a:lstStyle/>
                  <a:p>
                    <a:endParaRPr lang="en-US"/>
                  </a:p>
                </p:txBody>
              </p:sp>
              <p:sp>
                <p:nvSpPr>
                  <p:cNvPr id="5971" name="Freeform 145"/>
                  <p:cNvSpPr>
                    <a:spLocks/>
                  </p:cNvSpPr>
                  <p:nvPr/>
                </p:nvSpPr>
                <p:spPr bwMode="auto">
                  <a:xfrm>
                    <a:off x="4909" y="6210"/>
                    <a:ext cx="38" cy="126"/>
                  </a:xfrm>
                  <a:custGeom>
                    <a:avLst/>
                    <a:gdLst>
                      <a:gd name="T0" fmla="*/ 38 w 38"/>
                      <a:gd name="T1" fmla="*/ 116 h 126"/>
                      <a:gd name="T2" fmla="*/ 38 w 38"/>
                      <a:gd name="T3" fmla="*/ 126 h 126"/>
                      <a:gd name="T4" fmla="*/ 38 w 38"/>
                      <a:gd name="T5" fmla="*/ 107 h 126"/>
                      <a:gd name="T6" fmla="*/ 38 w 38"/>
                      <a:gd name="T7" fmla="*/ 87 h 126"/>
                      <a:gd name="T8" fmla="*/ 38 w 38"/>
                      <a:gd name="T9" fmla="*/ 77 h 126"/>
                      <a:gd name="T10" fmla="*/ 29 w 38"/>
                      <a:gd name="T11" fmla="*/ 58 h 126"/>
                      <a:gd name="T12" fmla="*/ 29 w 38"/>
                      <a:gd name="T13" fmla="*/ 38 h 126"/>
                      <a:gd name="T14" fmla="*/ 19 w 38"/>
                      <a:gd name="T15" fmla="*/ 29 h 126"/>
                      <a:gd name="T16" fmla="*/ 19 w 38"/>
                      <a:gd name="T17" fmla="*/ 9 h 126"/>
                      <a:gd name="T18" fmla="*/ 9 w 38"/>
                      <a:gd name="T19" fmla="*/ 0 h 126"/>
                      <a:gd name="T20" fmla="*/ 0 w 38"/>
                      <a:gd name="T21" fmla="*/ 9 h 126"/>
                      <a:gd name="T22" fmla="*/ 9 w 38"/>
                      <a:gd name="T23" fmla="*/ 19 h 126"/>
                      <a:gd name="T24" fmla="*/ 19 w 38"/>
                      <a:gd name="T25" fmla="*/ 29 h 126"/>
                      <a:gd name="T26" fmla="*/ 19 w 38"/>
                      <a:gd name="T27" fmla="*/ 48 h 126"/>
                      <a:gd name="T28" fmla="*/ 19 w 38"/>
                      <a:gd name="T29" fmla="*/ 58 h 126"/>
                      <a:gd name="T30" fmla="*/ 29 w 38"/>
                      <a:gd name="T31" fmla="*/ 77 h 126"/>
                      <a:gd name="T32" fmla="*/ 29 w 38"/>
                      <a:gd name="T33" fmla="*/ 87 h 126"/>
                      <a:gd name="T34" fmla="*/ 29 w 38"/>
                      <a:gd name="T35" fmla="*/ 107 h 126"/>
                      <a:gd name="T36" fmla="*/ 38 w 38"/>
                      <a:gd name="T37" fmla="*/ 126 h 126"/>
                      <a:gd name="T38" fmla="*/ 38 w 38"/>
                      <a:gd name="T39" fmla="*/ 126 h 126"/>
                      <a:gd name="T40" fmla="*/ 38 w 38"/>
                      <a:gd name="T41" fmla="*/ 126 h 126"/>
                      <a:gd name="T42" fmla="*/ 38 w 38"/>
                      <a:gd name="T43" fmla="*/ 126 h 126"/>
                      <a:gd name="T44" fmla="*/ 38 w 38"/>
                      <a:gd name="T45" fmla="*/ 126 h 126"/>
                      <a:gd name="T46" fmla="*/ 38 w 38"/>
                      <a:gd name="T47" fmla="*/ 116 h 1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8"/>
                      <a:gd name="T73" fmla="*/ 0 h 126"/>
                      <a:gd name="T74" fmla="*/ 38 w 38"/>
                      <a:gd name="T75" fmla="*/ 126 h 12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8" h="126">
                        <a:moveTo>
                          <a:pt x="38" y="116"/>
                        </a:moveTo>
                        <a:lnTo>
                          <a:pt x="38" y="126"/>
                        </a:lnTo>
                        <a:lnTo>
                          <a:pt x="38" y="107"/>
                        </a:lnTo>
                        <a:lnTo>
                          <a:pt x="38" y="87"/>
                        </a:lnTo>
                        <a:lnTo>
                          <a:pt x="38" y="77"/>
                        </a:lnTo>
                        <a:lnTo>
                          <a:pt x="29" y="58"/>
                        </a:lnTo>
                        <a:lnTo>
                          <a:pt x="29" y="38"/>
                        </a:lnTo>
                        <a:lnTo>
                          <a:pt x="19" y="29"/>
                        </a:lnTo>
                        <a:lnTo>
                          <a:pt x="19" y="9"/>
                        </a:lnTo>
                        <a:lnTo>
                          <a:pt x="9" y="0"/>
                        </a:lnTo>
                        <a:lnTo>
                          <a:pt x="0" y="9"/>
                        </a:lnTo>
                        <a:lnTo>
                          <a:pt x="9" y="19"/>
                        </a:lnTo>
                        <a:lnTo>
                          <a:pt x="19" y="29"/>
                        </a:lnTo>
                        <a:lnTo>
                          <a:pt x="19" y="48"/>
                        </a:lnTo>
                        <a:lnTo>
                          <a:pt x="19" y="58"/>
                        </a:lnTo>
                        <a:lnTo>
                          <a:pt x="29" y="77"/>
                        </a:lnTo>
                        <a:lnTo>
                          <a:pt x="29" y="87"/>
                        </a:lnTo>
                        <a:lnTo>
                          <a:pt x="29" y="107"/>
                        </a:lnTo>
                        <a:lnTo>
                          <a:pt x="38" y="126"/>
                        </a:lnTo>
                        <a:lnTo>
                          <a:pt x="38" y="116"/>
                        </a:lnTo>
                        <a:close/>
                      </a:path>
                    </a:pathLst>
                  </a:custGeom>
                  <a:solidFill>
                    <a:srgbClr val="000000"/>
                  </a:solidFill>
                  <a:ln w="9525">
                    <a:noFill/>
                    <a:round/>
                    <a:headEnd/>
                    <a:tailEnd/>
                  </a:ln>
                </p:spPr>
                <p:txBody>
                  <a:bodyPr/>
                  <a:lstStyle/>
                  <a:p>
                    <a:endParaRPr lang="en-US"/>
                  </a:p>
                </p:txBody>
              </p:sp>
              <p:sp>
                <p:nvSpPr>
                  <p:cNvPr id="5972" name="Freeform 146"/>
                  <p:cNvSpPr>
                    <a:spLocks/>
                  </p:cNvSpPr>
                  <p:nvPr/>
                </p:nvSpPr>
                <p:spPr bwMode="auto">
                  <a:xfrm>
                    <a:off x="4947" y="6297"/>
                    <a:ext cx="78" cy="39"/>
                  </a:xfrm>
                  <a:custGeom>
                    <a:avLst/>
                    <a:gdLst>
                      <a:gd name="T0" fmla="*/ 78 w 78"/>
                      <a:gd name="T1" fmla="*/ 0 h 39"/>
                      <a:gd name="T2" fmla="*/ 78 w 78"/>
                      <a:gd name="T3" fmla="*/ 0 h 39"/>
                      <a:gd name="T4" fmla="*/ 0 w 78"/>
                      <a:gd name="T5" fmla="*/ 29 h 39"/>
                      <a:gd name="T6" fmla="*/ 0 w 78"/>
                      <a:gd name="T7" fmla="*/ 39 h 39"/>
                      <a:gd name="T8" fmla="*/ 78 w 78"/>
                      <a:gd name="T9" fmla="*/ 0 h 39"/>
                      <a:gd name="T10" fmla="*/ 78 w 78"/>
                      <a:gd name="T11" fmla="*/ 0 h 39"/>
                      <a:gd name="T12" fmla="*/ 78 w 78"/>
                      <a:gd name="T13" fmla="*/ 0 h 39"/>
                      <a:gd name="T14" fmla="*/ 78 w 78"/>
                      <a:gd name="T15" fmla="*/ 0 h 39"/>
                      <a:gd name="T16" fmla="*/ 0 60000 65536"/>
                      <a:gd name="T17" fmla="*/ 0 60000 65536"/>
                      <a:gd name="T18" fmla="*/ 0 60000 65536"/>
                      <a:gd name="T19" fmla="*/ 0 60000 65536"/>
                      <a:gd name="T20" fmla="*/ 0 60000 65536"/>
                      <a:gd name="T21" fmla="*/ 0 60000 65536"/>
                      <a:gd name="T22" fmla="*/ 0 60000 65536"/>
                      <a:gd name="T23" fmla="*/ 0 60000 65536"/>
                      <a:gd name="T24" fmla="*/ 0 w 78"/>
                      <a:gd name="T25" fmla="*/ 0 h 39"/>
                      <a:gd name="T26" fmla="*/ 78 w 78"/>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 h="39">
                        <a:moveTo>
                          <a:pt x="78" y="0"/>
                        </a:moveTo>
                        <a:lnTo>
                          <a:pt x="78" y="0"/>
                        </a:lnTo>
                        <a:lnTo>
                          <a:pt x="0" y="29"/>
                        </a:lnTo>
                        <a:lnTo>
                          <a:pt x="0" y="39"/>
                        </a:lnTo>
                        <a:lnTo>
                          <a:pt x="78" y="0"/>
                        </a:lnTo>
                        <a:close/>
                      </a:path>
                    </a:pathLst>
                  </a:custGeom>
                  <a:solidFill>
                    <a:srgbClr val="000000"/>
                  </a:solidFill>
                  <a:ln w="9525">
                    <a:noFill/>
                    <a:round/>
                    <a:headEnd/>
                    <a:tailEnd/>
                  </a:ln>
                </p:spPr>
                <p:txBody>
                  <a:bodyPr/>
                  <a:lstStyle/>
                  <a:p>
                    <a:endParaRPr lang="en-US"/>
                  </a:p>
                </p:txBody>
              </p:sp>
              <p:sp>
                <p:nvSpPr>
                  <p:cNvPr id="5973" name="Freeform 147"/>
                  <p:cNvSpPr>
                    <a:spLocks/>
                  </p:cNvSpPr>
                  <p:nvPr/>
                </p:nvSpPr>
                <p:spPr bwMode="auto">
                  <a:xfrm>
                    <a:off x="5025" y="6297"/>
                    <a:ext cx="68" cy="20"/>
                  </a:xfrm>
                  <a:custGeom>
                    <a:avLst/>
                    <a:gdLst>
                      <a:gd name="T0" fmla="*/ 68 w 68"/>
                      <a:gd name="T1" fmla="*/ 10 h 20"/>
                      <a:gd name="T2" fmla="*/ 68 w 68"/>
                      <a:gd name="T3" fmla="*/ 10 h 20"/>
                      <a:gd name="T4" fmla="*/ 0 w 68"/>
                      <a:gd name="T5" fmla="*/ 0 h 20"/>
                      <a:gd name="T6" fmla="*/ 0 w 68"/>
                      <a:gd name="T7" fmla="*/ 0 h 20"/>
                      <a:gd name="T8" fmla="*/ 68 w 68"/>
                      <a:gd name="T9" fmla="*/ 20 h 20"/>
                      <a:gd name="T10" fmla="*/ 68 w 68"/>
                      <a:gd name="T11" fmla="*/ 10 h 20"/>
                      <a:gd name="T12" fmla="*/ 68 w 68"/>
                      <a:gd name="T13" fmla="*/ 20 h 20"/>
                      <a:gd name="T14" fmla="*/ 68 w 68"/>
                      <a:gd name="T15" fmla="*/ 10 h 20"/>
                      <a:gd name="T16" fmla="*/ 68 w 68"/>
                      <a:gd name="T17" fmla="*/ 1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20"/>
                      <a:gd name="T29" fmla="*/ 68 w 68"/>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20">
                        <a:moveTo>
                          <a:pt x="68" y="10"/>
                        </a:moveTo>
                        <a:lnTo>
                          <a:pt x="68" y="10"/>
                        </a:lnTo>
                        <a:lnTo>
                          <a:pt x="0" y="0"/>
                        </a:lnTo>
                        <a:lnTo>
                          <a:pt x="68" y="20"/>
                        </a:lnTo>
                        <a:lnTo>
                          <a:pt x="68" y="10"/>
                        </a:lnTo>
                        <a:lnTo>
                          <a:pt x="68" y="20"/>
                        </a:lnTo>
                        <a:lnTo>
                          <a:pt x="68" y="10"/>
                        </a:lnTo>
                        <a:close/>
                      </a:path>
                    </a:pathLst>
                  </a:custGeom>
                  <a:solidFill>
                    <a:srgbClr val="000000"/>
                  </a:solidFill>
                  <a:ln w="9525">
                    <a:noFill/>
                    <a:round/>
                    <a:headEnd/>
                    <a:tailEnd/>
                  </a:ln>
                </p:spPr>
                <p:txBody>
                  <a:bodyPr/>
                  <a:lstStyle/>
                  <a:p>
                    <a:endParaRPr lang="en-US"/>
                  </a:p>
                </p:txBody>
              </p:sp>
              <p:sp>
                <p:nvSpPr>
                  <p:cNvPr id="5974" name="Freeform 148"/>
                  <p:cNvSpPr>
                    <a:spLocks/>
                  </p:cNvSpPr>
                  <p:nvPr/>
                </p:nvSpPr>
                <p:spPr bwMode="auto">
                  <a:xfrm>
                    <a:off x="5093" y="6044"/>
                    <a:ext cx="1644" cy="263"/>
                  </a:xfrm>
                  <a:custGeom>
                    <a:avLst/>
                    <a:gdLst>
                      <a:gd name="T0" fmla="*/ 1634 w 1644"/>
                      <a:gd name="T1" fmla="*/ 204 h 263"/>
                      <a:gd name="T2" fmla="*/ 1547 w 1644"/>
                      <a:gd name="T3" fmla="*/ 156 h 263"/>
                      <a:gd name="T4" fmla="*/ 1449 w 1644"/>
                      <a:gd name="T5" fmla="*/ 107 h 263"/>
                      <a:gd name="T6" fmla="*/ 1352 w 1644"/>
                      <a:gd name="T7" fmla="*/ 78 h 263"/>
                      <a:gd name="T8" fmla="*/ 1245 w 1644"/>
                      <a:gd name="T9" fmla="*/ 39 h 263"/>
                      <a:gd name="T10" fmla="*/ 1138 w 1644"/>
                      <a:gd name="T11" fmla="*/ 19 h 263"/>
                      <a:gd name="T12" fmla="*/ 1031 w 1644"/>
                      <a:gd name="T13" fmla="*/ 10 h 263"/>
                      <a:gd name="T14" fmla="*/ 924 w 1644"/>
                      <a:gd name="T15" fmla="*/ 0 h 263"/>
                      <a:gd name="T16" fmla="*/ 759 w 1644"/>
                      <a:gd name="T17" fmla="*/ 0 h 263"/>
                      <a:gd name="T18" fmla="*/ 652 w 1644"/>
                      <a:gd name="T19" fmla="*/ 10 h 263"/>
                      <a:gd name="T20" fmla="*/ 535 w 1644"/>
                      <a:gd name="T21" fmla="*/ 39 h 263"/>
                      <a:gd name="T22" fmla="*/ 438 w 1644"/>
                      <a:gd name="T23" fmla="*/ 58 h 263"/>
                      <a:gd name="T24" fmla="*/ 331 w 1644"/>
                      <a:gd name="T25" fmla="*/ 88 h 263"/>
                      <a:gd name="T26" fmla="*/ 234 w 1644"/>
                      <a:gd name="T27" fmla="*/ 127 h 263"/>
                      <a:gd name="T28" fmla="*/ 136 w 1644"/>
                      <a:gd name="T29" fmla="*/ 175 h 263"/>
                      <a:gd name="T30" fmla="*/ 39 w 1644"/>
                      <a:gd name="T31" fmla="*/ 234 h 263"/>
                      <a:gd name="T32" fmla="*/ 0 w 1644"/>
                      <a:gd name="T33" fmla="*/ 263 h 263"/>
                      <a:gd name="T34" fmla="*/ 98 w 1644"/>
                      <a:gd name="T35" fmla="*/ 214 h 263"/>
                      <a:gd name="T36" fmla="*/ 185 w 1644"/>
                      <a:gd name="T37" fmla="*/ 166 h 263"/>
                      <a:gd name="T38" fmla="*/ 282 w 1644"/>
                      <a:gd name="T39" fmla="*/ 117 h 263"/>
                      <a:gd name="T40" fmla="*/ 389 w 1644"/>
                      <a:gd name="T41" fmla="*/ 78 h 263"/>
                      <a:gd name="T42" fmla="*/ 487 w 1644"/>
                      <a:gd name="T43" fmla="*/ 49 h 263"/>
                      <a:gd name="T44" fmla="*/ 594 w 1644"/>
                      <a:gd name="T45" fmla="*/ 29 h 263"/>
                      <a:gd name="T46" fmla="*/ 701 w 1644"/>
                      <a:gd name="T47" fmla="*/ 19 h 263"/>
                      <a:gd name="T48" fmla="*/ 808 w 1644"/>
                      <a:gd name="T49" fmla="*/ 10 h 263"/>
                      <a:gd name="T50" fmla="*/ 973 w 1644"/>
                      <a:gd name="T51" fmla="*/ 10 h 263"/>
                      <a:gd name="T52" fmla="*/ 1090 w 1644"/>
                      <a:gd name="T53" fmla="*/ 19 h 263"/>
                      <a:gd name="T54" fmla="*/ 1197 w 1644"/>
                      <a:gd name="T55" fmla="*/ 39 h 263"/>
                      <a:gd name="T56" fmla="*/ 1294 w 1644"/>
                      <a:gd name="T57" fmla="*/ 68 h 263"/>
                      <a:gd name="T58" fmla="*/ 1401 w 1644"/>
                      <a:gd name="T59" fmla="*/ 97 h 263"/>
                      <a:gd name="T60" fmla="*/ 1498 w 1644"/>
                      <a:gd name="T61" fmla="*/ 136 h 263"/>
                      <a:gd name="T62" fmla="*/ 1586 w 1644"/>
                      <a:gd name="T63" fmla="*/ 185 h 263"/>
                      <a:gd name="T64" fmla="*/ 1644 w 1644"/>
                      <a:gd name="T65" fmla="*/ 214 h 263"/>
                      <a:gd name="T66" fmla="*/ 1644 w 1644"/>
                      <a:gd name="T67" fmla="*/ 214 h 2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44"/>
                      <a:gd name="T103" fmla="*/ 0 h 263"/>
                      <a:gd name="T104" fmla="*/ 1644 w 1644"/>
                      <a:gd name="T105" fmla="*/ 263 h 26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44" h="263">
                        <a:moveTo>
                          <a:pt x="1634" y="204"/>
                        </a:moveTo>
                        <a:lnTo>
                          <a:pt x="1634" y="204"/>
                        </a:lnTo>
                        <a:lnTo>
                          <a:pt x="1595" y="175"/>
                        </a:lnTo>
                        <a:lnTo>
                          <a:pt x="1547" y="156"/>
                        </a:lnTo>
                        <a:lnTo>
                          <a:pt x="1498" y="127"/>
                        </a:lnTo>
                        <a:lnTo>
                          <a:pt x="1449" y="107"/>
                        </a:lnTo>
                        <a:lnTo>
                          <a:pt x="1401" y="88"/>
                        </a:lnTo>
                        <a:lnTo>
                          <a:pt x="1352" y="78"/>
                        </a:lnTo>
                        <a:lnTo>
                          <a:pt x="1294" y="58"/>
                        </a:lnTo>
                        <a:lnTo>
                          <a:pt x="1245" y="39"/>
                        </a:lnTo>
                        <a:lnTo>
                          <a:pt x="1197" y="39"/>
                        </a:lnTo>
                        <a:lnTo>
                          <a:pt x="1138" y="19"/>
                        </a:lnTo>
                        <a:lnTo>
                          <a:pt x="1090" y="10"/>
                        </a:lnTo>
                        <a:lnTo>
                          <a:pt x="1031" y="10"/>
                        </a:lnTo>
                        <a:lnTo>
                          <a:pt x="973" y="0"/>
                        </a:lnTo>
                        <a:lnTo>
                          <a:pt x="924" y="0"/>
                        </a:lnTo>
                        <a:lnTo>
                          <a:pt x="808" y="0"/>
                        </a:lnTo>
                        <a:lnTo>
                          <a:pt x="759" y="0"/>
                        </a:lnTo>
                        <a:lnTo>
                          <a:pt x="701" y="10"/>
                        </a:lnTo>
                        <a:lnTo>
                          <a:pt x="652" y="10"/>
                        </a:lnTo>
                        <a:lnTo>
                          <a:pt x="594" y="19"/>
                        </a:lnTo>
                        <a:lnTo>
                          <a:pt x="535" y="39"/>
                        </a:lnTo>
                        <a:lnTo>
                          <a:pt x="487" y="39"/>
                        </a:lnTo>
                        <a:lnTo>
                          <a:pt x="438" y="58"/>
                        </a:lnTo>
                        <a:lnTo>
                          <a:pt x="380" y="78"/>
                        </a:lnTo>
                        <a:lnTo>
                          <a:pt x="331" y="88"/>
                        </a:lnTo>
                        <a:lnTo>
                          <a:pt x="282" y="107"/>
                        </a:lnTo>
                        <a:lnTo>
                          <a:pt x="234" y="127"/>
                        </a:lnTo>
                        <a:lnTo>
                          <a:pt x="185" y="156"/>
                        </a:lnTo>
                        <a:lnTo>
                          <a:pt x="136" y="175"/>
                        </a:lnTo>
                        <a:lnTo>
                          <a:pt x="88" y="204"/>
                        </a:lnTo>
                        <a:lnTo>
                          <a:pt x="39" y="234"/>
                        </a:lnTo>
                        <a:lnTo>
                          <a:pt x="0" y="263"/>
                        </a:lnTo>
                        <a:lnTo>
                          <a:pt x="49" y="243"/>
                        </a:lnTo>
                        <a:lnTo>
                          <a:pt x="98" y="214"/>
                        </a:lnTo>
                        <a:lnTo>
                          <a:pt x="136" y="185"/>
                        </a:lnTo>
                        <a:lnTo>
                          <a:pt x="185" y="166"/>
                        </a:lnTo>
                        <a:lnTo>
                          <a:pt x="234" y="136"/>
                        </a:lnTo>
                        <a:lnTo>
                          <a:pt x="282" y="117"/>
                        </a:lnTo>
                        <a:lnTo>
                          <a:pt x="331" y="97"/>
                        </a:lnTo>
                        <a:lnTo>
                          <a:pt x="389" y="78"/>
                        </a:lnTo>
                        <a:lnTo>
                          <a:pt x="438" y="68"/>
                        </a:lnTo>
                        <a:lnTo>
                          <a:pt x="487" y="49"/>
                        </a:lnTo>
                        <a:lnTo>
                          <a:pt x="535" y="39"/>
                        </a:lnTo>
                        <a:lnTo>
                          <a:pt x="594" y="29"/>
                        </a:lnTo>
                        <a:lnTo>
                          <a:pt x="652" y="19"/>
                        </a:lnTo>
                        <a:lnTo>
                          <a:pt x="701" y="19"/>
                        </a:lnTo>
                        <a:lnTo>
                          <a:pt x="759" y="10"/>
                        </a:lnTo>
                        <a:lnTo>
                          <a:pt x="808" y="10"/>
                        </a:lnTo>
                        <a:lnTo>
                          <a:pt x="924" y="10"/>
                        </a:lnTo>
                        <a:lnTo>
                          <a:pt x="973" y="10"/>
                        </a:lnTo>
                        <a:lnTo>
                          <a:pt x="1031" y="19"/>
                        </a:lnTo>
                        <a:lnTo>
                          <a:pt x="1090" y="19"/>
                        </a:lnTo>
                        <a:lnTo>
                          <a:pt x="1138" y="29"/>
                        </a:lnTo>
                        <a:lnTo>
                          <a:pt x="1197" y="39"/>
                        </a:lnTo>
                        <a:lnTo>
                          <a:pt x="1245" y="49"/>
                        </a:lnTo>
                        <a:lnTo>
                          <a:pt x="1294" y="68"/>
                        </a:lnTo>
                        <a:lnTo>
                          <a:pt x="1352" y="78"/>
                        </a:lnTo>
                        <a:lnTo>
                          <a:pt x="1401" y="97"/>
                        </a:lnTo>
                        <a:lnTo>
                          <a:pt x="1449" y="117"/>
                        </a:lnTo>
                        <a:lnTo>
                          <a:pt x="1498" y="136"/>
                        </a:lnTo>
                        <a:lnTo>
                          <a:pt x="1547" y="166"/>
                        </a:lnTo>
                        <a:lnTo>
                          <a:pt x="1586" y="185"/>
                        </a:lnTo>
                        <a:lnTo>
                          <a:pt x="1634" y="214"/>
                        </a:lnTo>
                        <a:lnTo>
                          <a:pt x="1644" y="214"/>
                        </a:lnTo>
                        <a:lnTo>
                          <a:pt x="1634" y="214"/>
                        </a:lnTo>
                        <a:lnTo>
                          <a:pt x="1644" y="214"/>
                        </a:lnTo>
                        <a:lnTo>
                          <a:pt x="1634" y="204"/>
                        </a:lnTo>
                        <a:close/>
                      </a:path>
                    </a:pathLst>
                  </a:custGeom>
                  <a:solidFill>
                    <a:srgbClr val="000000"/>
                  </a:solidFill>
                  <a:ln w="9525">
                    <a:noFill/>
                    <a:round/>
                    <a:headEnd/>
                    <a:tailEnd/>
                  </a:ln>
                </p:spPr>
                <p:txBody>
                  <a:bodyPr/>
                  <a:lstStyle/>
                  <a:p>
                    <a:endParaRPr lang="en-US"/>
                  </a:p>
                </p:txBody>
              </p:sp>
              <p:sp>
                <p:nvSpPr>
                  <p:cNvPr id="5975" name="Freeform 149"/>
                  <p:cNvSpPr>
                    <a:spLocks/>
                  </p:cNvSpPr>
                  <p:nvPr/>
                </p:nvSpPr>
                <p:spPr bwMode="auto">
                  <a:xfrm>
                    <a:off x="4753" y="6063"/>
                    <a:ext cx="2139" cy="2444"/>
                  </a:xfrm>
                  <a:custGeom>
                    <a:avLst/>
                    <a:gdLst>
                      <a:gd name="T0" fmla="*/ 1819 w 2139"/>
                      <a:gd name="T1" fmla="*/ 156 h 2444"/>
                      <a:gd name="T2" fmla="*/ 1867 w 2139"/>
                      <a:gd name="T3" fmla="*/ 244 h 2444"/>
                      <a:gd name="T4" fmla="*/ 1731 w 2139"/>
                      <a:gd name="T5" fmla="*/ 176 h 2444"/>
                      <a:gd name="T6" fmla="*/ 1585 w 2139"/>
                      <a:gd name="T7" fmla="*/ 127 h 2444"/>
                      <a:gd name="T8" fmla="*/ 1361 w 2139"/>
                      <a:gd name="T9" fmla="*/ 195 h 2444"/>
                      <a:gd name="T10" fmla="*/ 1284 w 2139"/>
                      <a:gd name="T11" fmla="*/ 331 h 2444"/>
                      <a:gd name="T12" fmla="*/ 1361 w 2139"/>
                      <a:gd name="T13" fmla="*/ 487 h 2444"/>
                      <a:gd name="T14" fmla="*/ 1361 w 2139"/>
                      <a:gd name="T15" fmla="*/ 614 h 2444"/>
                      <a:gd name="T16" fmla="*/ 1546 w 2139"/>
                      <a:gd name="T17" fmla="*/ 594 h 2444"/>
                      <a:gd name="T18" fmla="*/ 1653 w 2139"/>
                      <a:gd name="T19" fmla="*/ 838 h 2444"/>
                      <a:gd name="T20" fmla="*/ 1799 w 2139"/>
                      <a:gd name="T21" fmla="*/ 896 h 2444"/>
                      <a:gd name="T22" fmla="*/ 1789 w 2139"/>
                      <a:gd name="T23" fmla="*/ 935 h 2444"/>
                      <a:gd name="T24" fmla="*/ 1682 w 2139"/>
                      <a:gd name="T25" fmla="*/ 886 h 2444"/>
                      <a:gd name="T26" fmla="*/ 1682 w 2139"/>
                      <a:gd name="T27" fmla="*/ 1003 h 2444"/>
                      <a:gd name="T28" fmla="*/ 1770 w 2139"/>
                      <a:gd name="T29" fmla="*/ 1130 h 2444"/>
                      <a:gd name="T30" fmla="*/ 1731 w 2139"/>
                      <a:gd name="T31" fmla="*/ 1403 h 2444"/>
                      <a:gd name="T32" fmla="*/ 1760 w 2139"/>
                      <a:gd name="T33" fmla="*/ 1695 h 2444"/>
                      <a:gd name="T34" fmla="*/ 1828 w 2139"/>
                      <a:gd name="T35" fmla="*/ 1841 h 2444"/>
                      <a:gd name="T36" fmla="*/ 1741 w 2139"/>
                      <a:gd name="T37" fmla="*/ 1996 h 2444"/>
                      <a:gd name="T38" fmla="*/ 1634 w 2139"/>
                      <a:gd name="T39" fmla="*/ 2337 h 2444"/>
                      <a:gd name="T40" fmla="*/ 1760 w 2139"/>
                      <a:gd name="T41" fmla="*/ 2308 h 2444"/>
                      <a:gd name="T42" fmla="*/ 1964 w 2139"/>
                      <a:gd name="T43" fmla="*/ 2162 h 2444"/>
                      <a:gd name="T44" fmla="*/ 2130 w 2139"/>
                      <a:gd name="T45" fmla="*/ 2094 h 2444"/>
                      <a:gd name="T46" fmla="*/ 1935 w 2139"/>
                      <a:gd name="T47" fmla="*/ 2240 h 2444"/>
                      <a:gd name="T48" fmla="*/ 1712 w 2139"/>
                      <a:gd name="T49" fmla="*/ 2347 h 2444"/>
                      <a:gd name="T50" fmla="*/ 1478 w 2139"/>
                      <a:gd name="T51" fmla="*/ 2425 h 2444"/>
                      <a:gd name="T52" fmla="*/ 1089 w 2139"/>
                      <a:gd name="T53" fmla="*/ 2435 h 2444"/>
                      <a:gd name="T54" fmla="*/ 1011 w 2139"/>
                      <a:gd name="T55" fmla="*/ 2386 h 2444"/>
                      <a:gd name="T56" fmla="*/ 934 w 2139"/>
                      <a:gd name="T57" fmla="*/ 2425 h 2444"/>
                      <a:gd name="T58" fmla="*/ 865 w 2139"/>
                      <a:gd name="T59" fmla="*/ 2386 h 2444"/>
                      <a:gd name="T60" fmla="*/ 778 w 2139"/>
                      <a:gd name="T61" fmla="*/ 2337 h 2444"/>
                      <a:gd name="T62" fmla="*/ 564 w 2139"/>
                      <a:gd name="T63" fmla="*/ 2298 h 2444"/>
                      <a:gd name="T64" fmla="*/ 253 w 2139"/>
                      <a:gd name="T65" fmla="*/ 2084 h 2444"/>
                      <a:gd name="T66" fmla="*/ 0 w 2139"/>
                      <a:gd name="T67" fmla="*/ 1685 h 2444"/>
                      <a:gd name="T68" fmla="*/ 97 w 2139"/>
                      <a:gd name="T69" fmla="*/ 1587 h 2444"/>
                      <a:gd name="T70" fmla="*/ 146 w 2139"/>
                      <a:gd name="T71" fmla="*/ 1675 h 2444"/>
                      <a:gd name="T72" fmla="*/ 194 w 2139"/>
                      <a:gd name="T73" fmla="*/ 1587 h 2444"/>
                      <a:gd name="T74" fmla="*/ 340 w 2139"/>
                      <a:gd name="T75" fmla="*/ 1753 h 2444"/>
                      <a:gd name="T76" fmla="*/ 486 w 2139"/>
                      <a:gd name="T77" fmla="*/ 1714 h 2444"/>
                      <a:gd name="T78" fmla="*/ 486 w 2139"/>
                      <a:gd name="T79" fmla="*/ 1587 h 2444"/>
                      <a:gd name="T80" fmla="*/ 661 w 2139"/>
                      <a:gd name="T81" fmla="*/ 1393 h 2444"/>
                      <a:gd name="T82" fmla="*/ 661 w 2139"/>
                      <a:gd name="T83" fmla="*/ 1130 h 2444"/>
                      <a:gd name="T84" fmla="*/ 379 w 2139"/>
                      <a:gd name="T85" fmla="*/ 1003 h 2444"/>
                      <a:gd name="T86" fmla="*/ 224 w 2139"/>
                      <a:gd name="T87" fmla="*/ 1101 h 2444"/>
                      <a:gd name="T88" fmla="*/ 175 w 2139"/>
                      <a:gd name="T89" fmla="*/ 1130 h 2444"/>
                      <a:gd name="T90" fmla="*/ 243 w 2139"/>
                      <a:gd name="T91" fmla="*/ 964 h 2444"/>
                      <a:gd name="T92" fmla="*/ 350 w 2139"/>
                      <a:gd name="T93" fmla="*/ 799 h 2444"/>
                      <a:gd name="T94" fmla="*/ 408 w 2139"/>
                      <a:gd name="T95" fmla="*/ 643 h 2444"/>
                      <a:gd name="T96" fmla="*/ 515 w 2139"/>
                      <a:gd name="T97" fmla="*/ 555 h 2444"/>
                      <a:gd name="T98" fmla="*/ 603 w 2139"/>
                      <a:gd name="T99" fmla="*/ 604 h 2444"/>
                      <a:gd name="T100" fmla="*/ 700 w 2139"/>
                      <a:gd name="T101" fmla="*/ 624 h 2444"/>
                      <a:gd name="T102" fmla="*/ 924 w 2139"/>
                      <a:gd name="T103" fmla="*/ 526 h 2444"/>
                      <a:gd name="T104" fmla="*/ 963 w 2139"/>
                      <a:gd name="T105" fmla="*/ 390 h 2444"/>
                      <a:gd name="T106" fmla="*/ 1060 w 2139"/>
                      <a:gd name="T107" fmla="*/ 370 h 2444"/>
                      <a:gd name="T108" fmla="*/ 972 w 2139"/>
                      <a:gd name="T109" fmla="*/ 254 h 2444"/>
                      <a:gd name="T110" fmla="*/ 778 w 2139"/>
                      <a:gd name="T111" fmla="*/ 176 h 2444"/>
                      <a:gd name="T112" fmla="*/ 700 w 2139"/>
                      <a:gd name="T113" fmla="*/ 88 h 2444"/>
                      <a:gd name="T114" fmla="*/ 1070 w 2139"/>
                      <a:gd name="T115" fmla="*/ 10 h 2444"/>
                      <a:gd name="T116" fmla="*/ 1527 w 2139"/>
                      <a:gd name="T117" fmla="*/ 30 h 24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39"/>
                      <a:gd name="T178" fmla="*/ 0 h 2444"/>
                      <a:gd name="T179" fmla="*/ 2139 w 2139"/>
                      <a:gd name="T180" fmla="*/ 2444 h 24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39" h="2444">
                        <a:moveTo>
                          <a:pt x="1712" y="88"/>
                        </a:moveTo>
                        <a:lnTo>
                          <a:pt x="1712" y="98"/>
                        </a:lnTo>
                        <a:lnTo>
                          <a:pt x="1712" y="108"/>
                        </a:lnTo>
                        <a:lnTo>
                          <a:pt x="1712" y="117"/>
                        </a:lnTo>
                        <a:lnTo>
                          <a:pt x="1721" y="127"/>
                        </a:lnTo>
                        <a:lnTo>
                          <a:pt x="1731" y="127"/>
                        </a:lnTo>
                        <a:lnTo>
                          <a:pt x="1750" y="137"/>
                        </a:lnTo>
                        <a:lnTo>
                          <a:pt x="1760" y="137"/>
                        </a:lnTo>
                        <a:lnTo>
                          <a:pt x="1780" y="147"/>
                        </a:lnTo>
                        <a:lnTo>
                          <a:pt x="1789" y="147"/>
                        </a:lnTo>
                        <a:lnTo>
                          <a:pt x="1809" y="147"/>
                        </a:lnTo>
                        <a:lnTo>
                          <a:pt x="1819" y="156"/>
                        </a:lnTo>
                        <a:lnTo>
                          <a:pt x="1838" y="156"/>
                        </a:lnTo>
                        <a:lnTo>
                          <a:pt x="1848" y="166"/>
                        </a:lnTo>
                        <a:lnTo>
                          <a:pt x="1857" y="176"/>
                        </a:lnTo>
                        <a:lnTo>
                          <a:pt x="1877" y="185"/>
                        </a:lnTo>
                        <a:lnTo>
                          <a:pt x="1887" y="195"/>
                        </a:lnTo>
                        <a:lnTo>
                          <a:pt x="1887" y="205"/>
                        </a:lnTo>
                        <a:lnTo>
                          <a:pt x="1896" y="224"/>
                        </a:lnTo>
                        <a:lnTo>
                          <a:pt x="1906" y="234"/>
                        </a:lnTo>
                        <a:lnTo>
                          <a:pt x="1896" y="244"/>
                        </a:lnTo>
                        <a:lnTo>
                          <a:pt x="1887" y="244"/>
                        </a:lnTo>
                        <a:lnTo>
                          <a:pt x="1877" y="254"/>
                        </a:lnTo>
                        <a:lnTo>
                          <a:pt x="1867" y="244"/>
                        </a:lnTo>
                        <a:lnTo>
                          <a:pt x="1857" y="244"/>
                        </a:lnTo>
                        <a:lnTo>
                          <a:pt x="1848" y="244"/>
                        </a:lnTo>
                        <a:lnTo>
                          <a:pt x="1838" y="234"/>
                        </a:lnTo>
                        <a:lnTo>
                          <a:pt x="1828" y="234"/>
                        </a:lnTo>
                        <a:lnTo>
                          <a:pt x="1819" y="234"/>
                        </a:lnTo>
                        <a:lnTo>
                          <a:pt x="1799" y="224"/>
                        </a:lnTo>
                        <a:lnTo>
                          <a:pt x="1789" y="215"/>
                        </a:lnTo>
                        <a:lnTo>
                          <a:pt x="1780" y="205"/>
                        </a:lnTo>
                        <a:lnTo>
                          <a:pt x="1770" y="195"/>
                        </a:lnTo>
                        <a:lnTo>
                          <a:pt x="1760" y="195"/>
                        </a:lnTo>
                        <a:lnTo>
                          <a:pt x="1750" y="185"/>
                        </a:lnTo>
                        <a:lnTo>
                          <a:pt x="1731" y="176"/>
                        </a:lnTo>
                        <a:lnTo>
                          <a:pt x="1721" y="156"/>
                        </a:lnTo>
                        <a:lnTo>
                          <a:pt x="1712" y="147"/>
                        </a:lnTo>
                        <a:lnTo>
                          <a:pt x="1702" y="147"/>
                        </a:lnTo>
                        <a:lnTo>
                          <a:pt x="1692" y="137"/>
                        </a:lnTo>
                        <a:lnTo>
                          <a:pt x="1673" y="137"/>
                        </a:lnTo>
                        <a:lnTo>
                          <a:pt x="1663" y="127"/>
                        </a:lnTo>
                        <a:lnTo>
                          <a:pt x="1653" y="127"/>
                        </a:lnTo>
                        <a:lnTo>
                          <a:pt x="1634" y="117"/>
                        </a:lnTo>
                        <a:lnTo>
                          <a:pt x="1624" y="117"/>
                        </a:lnTo>
                        <a:lnTo>
                          <a:pt x="1605" y="127"/>
                        </a:lnTo>
                        <a:lnTo>
                          <a:pt x="1595" y="127"/>
                        </a:lnTo>
                        <a:lnTo>
                          <a:pt x="1585" y="127"/>
                        </a:lnTo>
                        <a:lnTo>
                          <a:pt x="1556" y="127"/>
                        </a:lnTo>
                        <a:lnTo>
                          <a:pt x="1546" y="137"/>
                        </a:lnTo>
                        <a:lnTo>
                          <a:pt x="1537" y="137"/>
                        </a:lnTo>
                        <a:lnTo>
                          <a:pt x="1517" y="147"/>
                        </a:lnTo>
                        <a:lnTo>
                          <a:pt x="1498" y="156"/>
                        </a:lnTo>
                        <a:lnTo>
                          <a:pt x="1478" y="166"/>
                        </a:lnTo>
                        <a:lnTo>
                          <a:pt x="1459" y="176"/>
                        </a:lnTo>
                        <a:lnTo>
                          <a:pt x="1449" y="185"/>
                        </a:lnTo>
                        <a:lnTo>
                          <a:pt x="1420" y="185"/>
                        </a:lnTo>
                        <a:lnTo>
                          <a:pt x="1400" y="185"/>
                        </a:lnTo>
                        <a:lnTo>
                          <a:pt x="1381" y="195"/>
                        </a:lnTo>
                        <a:lnTo>
                          <a:pt x="1361" y="195"/>
                        </a:lnTo>
                        <a:lnTo>
                          <a:pt x="1342" y="195"/>
                        </a:lnTo>
                        <a:lnTo>
                          <a:pt x="1323" y="205"/>
                        </a:lnTo>
                        <a:lnTo>
                          <a:pt x="1303" y="215"/>
                        </a:lnTo>
                        <a:lnTo>
                          <a:pt x="1284" y="224"/>
                        </a:lnTo>
                        <a:lnTo>
                          <a:pt x="1274" y="234"/>
                        </a:lnTo>
                        <a:lnTo>
                          <a:pt x="1254" y="244"/>
                        </a:lnTo>
                        <a:lnTo>
                          <a:pt x="1245" y="263"/>
                        </a:lnTo>
                        <a:lnTo>
                          <a:pt x="1245" y="283"/>
                        </a:lnTo>
                        <a:lnTo>
                          <a:pt x="1254" y="293"/>
                        </a:lnTo>
                        <a:lnTo>
                          <a:pt x="1264" y="312"/>
                        </a:lnTo>
                        <a:lnTo>
                          <a:pt x="1274" y="322"/>
                        </a:lnTo>
                        <a:lnTo>
                          <a:pt x="1284" y="331"/>
                        </a:lnTo>
                        <a:lnTo>
                          <a:pt x="1293" y="351"/>
                        </a:lnTo>
                        <a:lnTo>
                          <a:pt x="1303" y="361"/>
                        </a:lnTo>
                        <a:lnTo>
                          <a:pt x="1313" y="370"/>
                        </a:lnTo>
                        <a:lnTo>
                          <a:pt x="1313" y="380"/>
                        </a:lnTo>
                        <a:lnTo>
                          <a:pt x="1303" y="390"/>
                        </a:lnTo>
                        <a:lnTo>
                          <a:pt x="1303" y="400"/>
                        </a:lnTo>
                        <a:lnTo>
                          <a:pt x="1313" y="409"/>
                        </a:lnTo>
                        <a:lnTo>
                          <a:pt x="1313" y="419"/>
                        </a:lnTo>
                        <a:lnTo>
                          <a:pt x="1313" y="439"/>
                        </a:lnTo>
                        <a:lnTo>
                          <a:pt x="1323" y="448"/>
                        </a:lnTo>
                        <a:lnTo>
                          <a:pt x="1361" y="478"/>
                        </a:lnTo>
                        <a:lnTo>
                          <a:pt x="1361" y="487"/>
                        </a:lnTo>
                        <a:lnTo>
                          <a:pt x="1361" y="497"/>
                        </a:lnTo>
                        <a:lnTo>
                          <a:pt x="1371" y="507"/>
                        </a:lnTo>
                        <a:lnTo>
                          <a:pt x="1371" y="516"/>
                        </a:lnTo>
                        <a:lnTo>
                          <a:pt x="1274" y="594"/>
                        </a:lnTo>
                        <a:lnTo>
                          <a:pt x="1274" y="604"/>
                        </a:lnTo>
                        <a:lnTo>
                          <a:pt x="1284" y="614"/>
                        </a:lnTo>
                        <a:lnTo>
                          <a:pt x="1293" y="624"/>
                        </a:lnTo>
                        <a:lnTo>
                          <a:pt x="1352" y="624"/>
                        </a:lnTo>
                        <a:lnTo>
                          <a:pt x="1361" y="614"/>
                        </a:lnTo>
                        <a:lnTo>
                          <a:pt x="1371" y="614"/>
                        </a:lnTo>
                        <a:lnTo>
                          <a:pt x="1381" y="604"/>
                        </a:lnTo>
                        <a:lnTo>
                          <a:pt x="1391" y="604"/>
                        </a:lnTo>
                        <a:lnTo>
                          <a:pt x="1400" y="604"/>
                        </a:lnTo>
                        <a:lnTo>
                          <a:pt x="1449" y="604"/>
                        </a:lnTo>
                        <a:lnTo>
                          <a:pt x="1449" y="594"/>
                        </a:lnTo>
                        <a:lnTo>
                          <a:pt x="1478" y="594"/>
                        </a:lnTo>
                        <a:lnTo>
                          <a:pt x="1488" y="594"/>
                        </a:lnTo>
                        <a:lnTo>
                          <a:pt x="1507" y="594"/>
                        </a:lnTo>
                        <a:lnTo>
                          <a:pt x="1517" y="585"/>
                        </a:lnTo>
                        <a:lnTo>
                          <a:pt x="1537" y="585"/>
                        </a:lnTo>
                        <a:lnTo>
                          <a:pt x="1546" y="594"/>
                        </a:lnTo>
                        <a:lnTo>
                          <a:pt x="1566" y="594"/>
                        </a:lnTo>
                        <a:lnTo>
                          <a:pt x="1575" y="594"/>
                        </a:lnTo>
                        <a:lnTo>
                          <a:pt x="1585" y="624"/>
                        </a:lnTo>
                        <a:lnTo>
                          <a:pt x="1595" y="643"/>
                        </a:lnTo>
                        <a:lnTo>
                          <a:pt x="1595" y="672"/>
                        </a:lnTo>
                        <a:lnTo>
                          <a:pt x="1605" y="701"/>
                        </a:lnTo>
                        <a:lnTo>
                          <a:pt x="1605" y="721"/>
                        </a:lnTo>
                        <a:lnTo>
                          <a:pt x="1614" y="750"/>
                        </a:lnTo>
                        <a:lnTo>
                          <a:pt x="1614" y="809"/>
                        </a:lnTo>
                        <a:lnTo>
                          <a:pt x="1624" y="818"/>
                        </a:lnTo>
                        <a:lnTo>
                          <a:pt x="1634" y="838"/>
                        </a:lnTo>
                        <a:lnTo>
                          <a:pt x="1653" y="838"/>
                        </a:lnTo>
                        <a:lnTo>
                          <a:pt x="1663" y="848"/>
                        </a:lnTo>
                        <a:lnTo>
                          <a:pt x="1673" y="848"/>
                        </a:lnTo>
                        <a:lnTo>
                          <a:pt x="1682" y="857"/>
                        </a:lnTo>
                        <a:lnTo>
                          <a:pt x="1702" y="857"/>
                        </a:lnTo>
                        <a:lnTo>
                          <a:pt x="1712" y="867"/>
                        </a:lnTo>
                        <a:lnTo>
                          <a:pt x="1721" y="867"/>
                        </a:lnTo>
                        <a:lnTo>
                          <a:pt x="1741" y="877"/>
                        </a:lnTo>
                        <a:lnTo>
                          <a:pt x="1750" y="877"/>
                        </a:lnTo>
                        <a:lnTo>
                          <a:pt x="1760" y="886"/>
                        </a:lnTo>
                        <a:lnTo>
                          <a:pt x="1780" y="886"/>
                        </a:lnTo>
                        <a:lnTo>
                          <a:pt x="1789" y="896"/>
                        </a:lnTo>
                        <a:lnTo>
                          <a:pt x="1799" y="896"/>
                        </a:lnTo>
                        <a:lnTo>
                          <a:pt x="1809" y="896"/>
                        </a:lnTo>
                        <a:lnTo>
                          <a:pt x="1809" y="906"/>
                        </a:lnTo>
                        <a:lnTo>
                          <a:pt x="1819" y="916"/>
                        </a:lnTo>
                        <a:lnTo>
                          <a:pt x="1819" y="925"/>
                        </a:lnTo>
                        <a:lnTo>
                          <a:pt x="1828" y="935"/>
                        </a:lnTo>
                        <a:lnTo>
                          <a:pt x="1809" y="945"/>
                        </a:lnTo>
                        <a:lnTo>
                          <a:pt x="1799" y="945"/>
                        </a:lnTo>
                        <a:lnTo>
                          <a:pt x="1789" y="935"/>
                        </a:lnTo>
                        <a:lnTo>
                          <a:pt x="1780" y="935"/>
                        </a:lnTo>
                        <a:lnTo>
                          <a:pt x="1770" y="925"/>
                        </a:lnTo>
                        <a:lnTo>
                          <a:pt x="1770" y="916"/>
                        </a:lnTo>
                        <a:lnTo>
                          <a:pt x="1760" y="916"/>
                        </a:lnTo>
                        <a:lnTo>
                          <a:pt x="1750" y="906"/>
                        </a:lnTo>
                        <a:lnTo>
                          <a:pt x="1741" y="896"/>
                        </a:lnTo>
                        <a:lnTo>
                          <a:pt x="1731" y="896"/>
                        </a:lnTo>
                        <a:lnTo>
                          <a:pt x="1721" y="896"/>
                        </a:lnTo>
                        <a:lnTo>
                          <a:pt x="1712" y="896"/>
                        </a:lnTo>
                        <a:lnTo>
                          <a:pt x="1712" y="886"/>
                        </a:lnTo>
                        <a:lnTo>
                          <a:pt x="1682" y="886"/>
                        </a:lnTo>
                        <a:lnTo>
                          <a:pt x="1673" y="886"/>
                        </a:lnTo>
                        <a:lnTo>
                          <a:pt x="1663" y="886"/>
                        </a:lnTo>
                        <a:lnTo>
                          <a:pt x="1663" y="896"/>
                        </a:lnTo>
                        <a:lnTo>
                          <a:pt x="1663" y="906"/>
                        </a:lnTo>
                        <a:lnTo>
                          <a:pt x="1663" y="916"/>
                        </a:lnTo>
                        <a:lnTo>
                          <a:pt x="1721" y="974"/>
                        </a:lnTo>
                        <a:lnTo>
                          <a:pt x="1712" y="984"/>
                        </a:lnTo>
                        <a:lnTo>
                          <a:pt x="1702" y="984"/>
                        </a:lnTo>
                        <a:lnTo>
                          <a:pt x="1702" y="994"/>
                        </a:lnTo>
                        <a:lnTo>
                          <a:pt x="1692" y="994"/>
                        </a:lnTo>
                        <a:lnTo>
                          <a:pt x="1682" y="1003"/>
                        </a:lnTo>
                        <a:lnTo>
                          <a:pt x="1682" y="1033"/>
                        </a:lnTo>
                        <a:lnTo>
                          <a:pt x="1702" y="1042"/>
                        </a:lnTo>
                        <a:lnTo>
                          <a:pt x="1702" y="1052"/>
                        </a:lnTo>
                        <a:lnTo>
                          <a:pt x="1712" y="1101"/>
                        </a:lnTo>
                        <a:lnTo>
                          <a:pt x="1712" y="1110"/>
                        </a:lnTo>
                        <a:lnTo>
                          <a:pt x="1721" y="1110"/>
                        </a:lnTo>
                        <a:lnTo>
                          <a:pt x="1731" y="1110"/>
                        </a:lnTo>
                        <a:lnTo>
                          <a:pt x="1741" y="1120"/>
                        </a:lnTo>
                        <a:lnTo>
                          <a:pt x="1750" y="1120"/>
                        </a:lnTo>
                        <a:lnTo>
                          <a:pt x="1750" y="1130"/>
                        </a:lnTo>
                        <a:lnTo>
                          <a:pt x="1760" y="1130"/>
                        </a:lnTo>
                        <a:lnTo>
                          <a:pt x="1770" y="1130"/>
                        </a:lnTo>
                        <a:lnTo>
                          <a:pt x="1770" y="1149"/>
                        </a:lnTo>
                        <a:lnTo>
                          <a:pt x="1780" y="1159"/>
                        </a:lnTo>
                        <a:lnTo>
                          <a:pt x="1780" y="1169"/>
                        </a:lnTo>
                        <a:lnTo>
                          <a:pt x="1789" y="1179"/>
                        </a:lnTo>
                        <a:lnTo>
                          <a:pt x="1789" y="1188"/>
                        </a:lnTo>
                        <a:lnTo>
                          <a:pt x="1789" y="1198"/>
                        </a:lnTo>
                        <a:lnTo>
                          <a:pt x="1799" y="1208"/>
                        </a:lnTo>
                        <a:lnTo>
                          <a:pt x="1721" y="1266"/>
                        </a:lnTo>
                        <a:lnTo>
                          <a:pt x="1721" y="1295"/>
                        </a:lnTo>
                        <a:lnTo>
                          <a:pt x="1721" y="1334"/>
                        </a:lnTo>
                        <a:lnTo>
                          <a:pt x="1731" y="1373"/>
                        </a:lnTo>
                        <a:lnTo>
                          <a:pt x="1731" y="1403"/>
                        </a:lnTo>
                        <a:lnTo>
                          <a:pt x="1721" y="1422"/>
                        </a:lnTo>
                        <a:lnTo>
                          <a:pt x="1712" y="1461"/>
                        </a:lnTo>
                        <a:lnTo>
                          <a:pt x="1692" y="1490"/>
                        </a:lnTo>
                        <a:lnTo>
                          <a:pt x="1682" y="1519"/>
                        </a:lnTo>
                        <a:lnTo>
                          <a:pt x="1673" y="1549"/>
                        </a:lnTo>
                        <a:lnTo>
                          <a:pt x="1673" y="1578"/>
                        </a:lnTo>
                        <a:lnTo>
                          <a:pt x="1682" y="1607"/>
                        </a:lnTo>
                        <a:lnTo>
                          <a:pt x="1712" y="1636"/>
                        </a:lnTo>
                        <a:lnTo>
                          <a:pt x="1731" y="1656"/>
                        </a:lnTo>
                        <a:lnTo>
                          <a:pt x="1741" y="1665"/>
                        </a:lnTo>
                        <a:lnTo>
                          <a:pt x="1750" y="1675"/>
                        </a:lnTo>
                        <a:lnTo>
                          <a:pt x="1760" y="1695"/>
                        </a:lnTo>
                        <a:lnTo>
                          <a:pt x="1770" y="1704"/>
                        </a:lnTo>
                        <a:lnTo>
                          <a:pt x="1780" y="1714"/>
                        </a:lnTo>
                        <a:lnTo>
                          <a:pt x="1789" y="1724"/>
                        </a:lnTo>
                        <a:lnTo>
                          <a:pt x="1799" y="1734"/>
                        </a:lnTo>
                        <a:lnTo>
                          <a:pt x="1809" y="1753"/>
                        </a:lnTo>
                        <a:lnTo>
                          <a:pt x="1809" y="1763"/>
                        </a:lnTo>
                        <a:lnTo>
                          <a:pt x="1819" y="1772"/>
                        </a:lnTo>
                        <a:lnTo>
                          <a:pt x="1828" y="1782"/>
                        </a:lnTo>
                        <a:lnTo>
                          <a:pt x="1838" y="1792"/>
                        </a:lnTo>
                        <a:lnTo>
                          <a:pt x="1838" y="1802"/>
                        </a:lnTo>
                        <a:lnTo>
                          <a:pt x="1838" y="1821"/>
                        </a:lnTo>
                        <a:lnTo>
                          <a:pt x="1828" y="1841"/>
                        </a:lnTo>
                        <a:lnTo>
                          <a:pt x="1828" y="1860"/>
                        </a:lnTo>
                        <a:lnTo>
                          <a:pt x="1819" y="1880"/>
                        </a:lnTo>
                        <a:lnTo>
                          <a:pt x="1809" y="1899"/>
                        </a:lnTo>
                        <a:lnTo>
                          <a:pt x="1809" y="1919"/>
                        </a:lnTo>
                        <a:lnTo>
                          <a:pt x="1799" y="1938"/>
                        </a:lnTo>
                        <a:lnTo>
                          <a:pt x="1799" y="1957"/>
                        </a:lnTo>
                        <a:lnTo>
                          <a:pt x="1789" y="1967"/>
                        </a:lnTo>
                        <a:lnTo>
                          <a:pt x="1780" y="1977"/>
                        </a:lnTo>
                        <a:lnTo>
                          <a:pt x="1770" y="1987"/>
                        </a:lnTo>
                        <a:lnTo>
                          <a:pt x="1760" y="1987"/>
                        </a:lnTo>
                        <a:lnTo>
                          <a:pt x="1750" y="1996"/>
                        </a:lnTo>
                        <a:lnTo>
                          <a:pt x="1741" y="1996"/>
                        </a:lnTo>
                        <a:lnTo>
                          <a:pt x="1731" y="2016"/>
                        </a:lnTo>
                        <a:lnTo>
                          <a:pt x="1721" y="2026"/>
                        </a:lnTo>
                        <a:lnTo>
                          <a:pt x="1702" y="2045"/>
                        </a:lnTo>
                        <a:lnTo>
                          <a:pt x="1682" y="2074"/>
                        </a:lnTo>
                        <a:lnTo>
                          <a:pt x="1673" y="2104"/>
                        </a:lnTo>
                        <a:lnTo>
                          <a:pt x="1663" y="2133"/>
                        </a:lnTo>
                        <a:lnTo>
                          <a:pt x="1663" y="2172"/>
                        </a:lnTo>
                        <a:lnTo>
                          <a:pt x="1653" y="2211"/>
                        </a:lnTo>
                        <a:lnTo>
                          <a:pt x="1644" y="2240"/>
                        </a:lnTo>
                        <a:lnTo>
                          <a:pt x="1634" y="2269"/>
                        </a:lnTo>
                        <a:lnTo>
                          <a:pt x="1634" y="2308"/>
                        </a:lnTo>
                        <a:lnTo>
                          <a:pt x="1634" y="2337"/>
                        </a:lnTo>
                        <a:lnTo>
                          <a:pt x="1644" y="2357"/>
                        </a:lnTo>
                        <a:lnTo>
                          <a:pt x="1653" y="2347"/>
                        </a:lnTo>
                        <a:lnTo>
                          <a:pt x="1663" y="2347"/>
                        </a:lnTo>
                        <a:lnTo>
                          <a:pt x="1673" y="2337"/>
                        </a:lnTo>
                        <a:lnTo>
                          <a:pt x="1682" y="2337"/>
                        </a:lnTo>
                        <a:lnTo>
                          <a:pt x="1702" y="2337"/>
                        </a:lnTo>
                        <a:lnTo>
                          <a:pt x="1712" y="2327"/>
                        </a:lnTo>
                        <a:lnTo>
                          <a:pt x="1731" y="2327"/>
                        </a:lnTo>
                        <a:lnTo>
                          <a:pt x="1741" y="2318"/>
                        </a:lnTo>
                        <a:lnTo>
                          <a:pt x="1750" y="2318"/>
                        </a:lnTo>
                        <a:lnTo>
                          <a:pt x="1760" y="2308"/>
                        </a:lnTo>
                        <a:lnTo>
                          <a:pt x="1770" y="2308"/>
                        </a:lnTo>
                        <a:lnTo>
                          <a:pt x="1780" y="2298"/>
                        </a:lnTo>
                        <a:lnTo>
                          <a:pt x="1789" y="2298"/>
                        </a:lnTo>
                        <a:lnTo>
                          <a:pt x="1799" y="2298"/>
                        </a:lnTo>
                        <a:lnTo>
                          <a:pt x="1809" y="2289"/>
                        </a:lnTo>
                        <a:lnTo>
                          <a:pt x="1819" y="2269"/>
                        </a:lnTo>
                        <a:lnTo>
                          <a:pt x="1867" y="2220"/>
                        </a:lnTo>
                        <a:lnTo>
                          <a:pt x="1887" y="2211"/>
                        </a:lnTo>
                        <a:lnTo>
                          <a:pt x="1906" y="2201"/>
                        </a:lnTo>
                        <a:lnTo>
                          <a:pt x="1926" y="2181"/>
                        </a:lnTo>
                        <a:lnTo>
                          <a:pt x="1935" y="2172"/>
                        </a:lnTo>
                        <a:lnTo>
                          <a:pt x="1964" y="2162"/>
                        </a:lnTo>
                        <a:lnTo>
                          <a:pt x="1974" y="2152"/>
                        </a:lnTo>
                        <a:lnTo>
                          <a:pt x="1994" y="2142"/>
                        </a:lnTo>
                        <a:lnTo>
                          <a:pt x="2013" y="2133"/>
                        </a:lnTo>
                        <a:lnTo>
                          <a:pt x="2033" y="2123"/>
                        </a:lnTo>
                        <a:lnTo>
                          <a:pt x="2062" y="2123"/>
                        </a:lnTo>
                        <a:lnTo>
                          <a:pt x="2081" y="2113"/>
                        </a:lnTo>
                        <a:lnTo>
                          <a:pt x="2101" y="2104"/>
                        </a:lnTo>
                        <a:lnTo>
                          <a:pt x="2101" y="2094"/>
                        </a:lnTo>
                        <a:lnTo>
                          <a:pt x="2110" y="2094"/>
                        </a:lnTo>
                        <a:lnTo>
                          <a:pt x="2120" y="2094"/>
                        </a:lnTo>
                        <a:lnTo>
                          <a:pt x="2130" y="2094"/>
                        </a:lnTo>
                        <a:lnTo>
                          <a:pt x="2130" y="2084"/>
                        </a:lnTo>
                        <a:lnTo>
                          <a:pt x="2139" y="2084"/>
                        </a:lnTo>
                        <a:lnTo>
                          <a:pt x="2120" y="2104"/>
                        </a:lnTo>
                        <a:lnTo>
                          <a:pt x="2101" y="2123"/>
                        </a:lnTo>
                        <a:lnTo>
                          <a:pt x="2071" y="2152"/>
                        </a:lnTo>
                        <a:lnTo>
                          <a:pt x="2052" y="2162"/>
                        </a:lnTo>
                        <a:lnTo>
                          <a:pt x="2033" y="2172"/>
                        </a:lnTo>
                        <a:lnTo>
                          <a:pt x="2013" y="2191"/>
                        </a:lnTo>
                        <a:lnTo>
                          <a:pt x="1994" y="2201"/>
                        </a:lnTo>
                        <a:lnTo>
                          <a:pt x="1974" y="2211"/>
                        </a:lnTo>
                        <a:lnTo>
                          <a:pt x="1964" y="2230"/>
                        </a:lnTo>
                        <a:lnTo>
                          <a:pt x="1935" y="2240"/>
                        </a:lnTo>
                        <a:lnTo>
                          <a:pt x="1926" y="2250"/>
                        </a:lnTo>
                        <a:lnTo>
                          <a:pt x="1906" y="2259"/>
                        </a:lnTo>
                        <a:lnTo>
                          <a:pt x="1887" y="2269"/>
                        </a:lnTo>
                        <a:lnTo>
                          <a:pt x="1867" y="2279"/>
                        </a:lnTo>
                        <a:lnTo>
                          <a:pt x="1848" y="2289"/>
                        </a:lnTo>
                        <a:lnTo>
                          <a:pt x="1828" y="2298"/>
                        </a:lnTo>
                        <a:lnTo>
                          <a:pt x="1809" y="2308"/>
                        </a:lnTo>
                        <a:lnTo>
                          <a:pt x="1789" y="2318"/>
                        </a:lnTo>
                        <a:lnTo>
                          <a:pt x="1760" y="2327"/>
                        </a:lnTo>
                        <a:lnTo>
                          <a:pt x="1750" y="2337"/>
                        </a:lnTo>
                        <a:lnTo>
                          <a:pt x="1721" y="2337"/>
                        </a:lnTo>
                        <a:lnTo>
                          <a:pt x="1712" y="2347"/>
                        </a:lnTo>
                        <a:lnTo>
                          <a:pt x="1682" y="2357"/>
                        </a:lnTo>
                        <a:lnTo>
                          <a:pt x="1663" y="2366"/>
                        </a:lnTo>
                        <a:lnTo>
                          <a:pt x="1644" y="2376"/>
                        </a:lnTo>
                        <a:lnTo>
                          <a:pt x="1624" y="2386"/>
                        </a:lnTo>
                        <a:lnTo>
                          <a:pt x="1605" y="2386"/>
                        </a:lnTo>
                        <a:lnTo>
                          <a:pt x="1585" y="2396"/>
                        </a:lnTo>
                        <a:lnTo>
                          <a:pt x="1566" y="2396"/>
                        </a:lnTo>
                        <a:lnTo>
                          <a:pt x="1537" y="2405"/>
                        </a:lnTo>
                        <a:lnTo>
                          <a:pt x="1517" y="2415"/>
                        </a:lnTo>
                        <a:lnTo>
                          <a:pt x="1507" y="2415"/>
                        </a:lnTo>
                        <a:lnTo>
                          <a:pt x="1488" y="2415"/>
                        </a:lnTo>
                        <a:lnTo>
                          <a:pt x="1478" y="2425"/>
                        </a:lnTo>
                        <a:lnTo>
                          <a:pt x="1468" y="2425"/>
                        </a:lnTo>
                        <a:lnTo>
                          <a:pt x="1449" y="2425"/>
                        </a:lnTo>
                        <a:lnTo>
                          <a:pt x="1439" y="2425"/>
                        </a:lnTo>
                        <a:lnTo>
                          <a:pt x="1420" y="2425"/>
                        </a:lnTo>
                        <a:lnTo>
                          <a:pt x="1400" y="2425"/>
                        </a:lnTo>
                        <a:lnTo>
                          <a:pt x="1381" y="2435"/>
                        </a:lnTo>
                        <a:lnTo>
                          <a:pt x="1361" y="2435"/>
                        </a:lnTo>
                        <a:lnTo>
                          <a:pt x="1352" y="2435"/>
                        </a:lnTo>
                        <a:lnTo>
                          <a:pt x="1323" y="2435"/>
                        </a:lnTo>
                        <a:lnTo>
                          <a:pt x="1313" y="2444"/>
                        </a:lnTo>
                        <a:lnTo>
                          <a:pt x="1099" y="2444"/>
                        </a:lnTo>
                        <a:lnTo>
                          <a:pt x="1089" y="2435"/>
                        </a:lnTo>
                        <a:lnTo>
                          <a:pt x="1060" y="2435"/>
                        </a:lnTo>
                        <a:lnTo>
                          <a:pt x="1070" y="2425"/>
                        </a:lnTo>
                        <a:lnTo>
                          <a:pt x="1079" y="2405"/>
                        </a:lnTo>
                        <a:lnTo>
                          <a:pt x="1079" y="2396"/>
                        </a:lnTo>
                        <a:lnTo>
                          <a:pt x="1060" y="2386"/>
                        </a:lnTo>
                        <a:lnTo>
                          <a:pt x="1050" y="2376"/>
                        </a:lnTo>
                        <a:lnTo>
                          <a:pt x="1041" y="2376"/>
                        </a:lnTo>
                        <a:lnTo>
                          <a:pt x="1021" y="2376"/>
                        </a:lnTo>
                        <a:lnTo>
                          <a:pt x="1011" y="2386"/>
                        </a:lnTo>
                        <a:lnTo>
                          <a:pt x="1002" y="2386"/>
                        </a:lnTo>
                        <a:lnTo>
                          <a:pt x="1002" y="2396"/>
                        </a:lnTo>
                        <a:lnTo>
                          <a:pt x="992" y="2405"/>
                        </a:lnTo>
                        <a:lnTo>
                          <a:pt x="1002" y="2415"/>
                        </a:lnTo>
                        <a:lnTo>
                          <a:pt x="1002" y="2425"/>
                        </a:lnTo>
                        <a:lnTo>
                          <a:pt x="1011" y="2425"/>
                        </a:lnTo>
                        <a:lnTo>
                          <a:pt x="963" y="2425"/>
                        </a:lnTo>
                        <a:lnTo>
                          <a:pt x="953" y="2425"/>
                        </a:lnTo>
                        <a:lnTo>
                          <a:pt x="934" y="2425"/>
                        </a:lnTo>
                        <a:lnTo>
                          <a:pt x="924" y="2425"/>
                        </a:lnTo>
                        <a:lnTo>
                          <a:pt x="924" y="2415"/>
                        </a:lnTo>
                        <a:lnTo>
                          <a:pt x="904" y="2415"/>
                        </a:lnTo>
                        <a:lnTo>
                          <a:pt x="895" y="2415"/>
                        </a:lnTo>
                        <a:lnTo>
                          <a:pt x="885" y="2415"/>
                        </a:lnTo>
                        <a:lnTo>
                          <a:pt x="875" y="2405"/>
                        </a:lnTo>
                        <a:lnTo>
                          <a:pt x="865" y="2405"/>
                        </a:lnTo>
                        <a:lnTo>
                          <a:pt x="856" y="2405"/>
                        </a:lnTo>
                        <a:lnTo>
                          <a:pt x="846" y="2405"/>
                        </a:lnTo>
                        <a:lnTo>
                          <a:pt x="856" y="2396"/>
                        </a:lnTo>
                        <a:lnTo>
                          <a:pt x="865" y="2386"/>
                        </a:lnTo>
                        <a:lnTo>
                          <a:pt x="865" y="2376"/>
                        </a:lnTo>
                        <a:lnTo>
                          <a:pt x="856" y="2366"/>
                        </a:lnTo>
                        <a:lnTo>
                          <a:pt x="856" y="2357"/>
                        </a:lnTo>
                        <a:lnTo>
                          <a:pt x="856" y="2347"/>
                        </a:lnTo>
                        <a:lnTo>
                          <a:pt x="856" y="2337"/>
                        </a:lnTo>
                        <a:lnTo>
                          <a:pt x="846" y="2337"/>
                        </a:lnTo>
                        <a:lnTo>
                          <a:pt x="827" y="2337"/>
                        </a:lnTo>
                        <a:lnTo>
                          <a:pt x="817" y="2337"/>
                        </a:lnTo>
                        <a:lnTo>
                          <a:pt x="807" y="2337"/>
                        </a:lnTo>
                        <a:lnTo>
                          <a:pt x="788" y="2327"/>
                        </a:lnTo>
                        <a:lnTo>
                          <a:pt x="788" y="2337"/>
                        </a:lnTo>
                        <a:lnTo>
                          <a:pt x="778" y="2337"/>
                        </a:lnTo>
                        <a:lnTo>
                          <a:pt x="768" y="2347"/>
                        </a:lnTo>
                        <a:lnTo>
                          <a:pt x="768" y="2357"/>
                        </a:lnTo>
                        <a:lnTo>
                          <a:pt x="797" y="2386"/>
                        </a:lnTo>
                        <a:lnTo>
                          <a:pt x="768" y="2386"/>
                        </a:lnTo>
                        <a:lnTo>
                          <a:pt x="739" y="2376"/>
                        </a:lnTo>
                        <a:lnTo>
                          <a:pt x="710" y="2357"/>
                        </a:lnTo>
                        <a:lnTo>
                          <a:pt x="681" y="2347"/>
                        </a:lnTo>
                        <a:lnTo>
                          <a:pt x="652" y="2337"/>
                        </a:lnTo>
                        <a:lnTo>
                          <a:pt x="622" y="2327"/>
                        </a:lnTo>
                        <a:lnTo>
                          <a:pt x="593" y="2318"/>
                        </a:lnTo>
                        <a:lnTo>
                          <a:pt x="564" y="2298"/>
                        </a:lnTo>
                        <a:lnTo>
                          <a:pt x="535" y="2289"/>
                        </a:lnTo>
                        <a:lnTo>
                          <a:pt x="506" y="2269"/>
                        </a:lnTo>
                        <a:lnTo>
                          <a:pt x="486" y="2250"/>
                        </a:lnTo>
                        <a:lnTo>
                          <a:pt x="457" y="2240"/>
                        </a:lnTo>
                        <a:lnTo>
                          <a:pt x="428" y="2220"/>
                        </a:lnTo>
                        <a:lnTo>
                          <a:pt x="399" y="2211"/>
                        </a:lnTo>
                        <a:lnTo>
                          <a:pt x="379" y="2191"/>
                        </a:lnTo>
                        <a:lnTo>
                          <a:pt x="350" y="2162"/>
                        </a:lnTo>
                        <a:lnTo>
                          <a:pt x="331" y="2152"/>
                        </a:lnTo>
                        <a:lnTo>
                          <a:pt x="301" y="2123"/>
                        </a:lnTo>
                        <a:lnTo>
                          <a:pt x="282" y="2104"/>
                        </a:lnTo>
                        <a:lnTo>
                          <a:pt x="253" y="2084"/>
                        </a:lnTo>
                        <a:lnTo>
                          <a:pt x="185" y="2016"/>
                        </a:lnTo>
                        <a:lnTo>
                          <a:pt x="175" y="1987"/>
                        </a:lnTo>
                        <a:lnTo>
                          <a:pt x="146" y="1967"/>
                        </a:lnTo>
                        <a:lnTo>
                          <a:pt x="126" y="1948"/>
                        </a:lnTo>
                        <a:lnTo>
                          <a:pt x="107" y="1919"/>
                        </a:lnTo>
                        <a:lnTo>
                          <a:pt x="87" y="1889"/>
                        </a:lnTo>
                        <a:lnTo>
                          <a:pt x="78" y="1860"/>
                        </a:lnTo>
                        <a:lnTo>
                          <a:pt x="58" y="1841"/>
                        </a:lnTo>
                        <a:lnTo>
                          <a:pt x="49" y="1811"/>
                        </a:lnTo>
                        <a:lnTo>
                          <a:pt x="29" y="1782"/>
                        </a:lnTo>
                        <a:lnTo>
                          <a:pt x="0" y="1704"/>
                        </a:lnTo>
                        <a:lnTo>
                          <a:pt x="0" y="1685"/>
                        </a:lnTo>
                        <a:lnTo>
                          <a:pt x="10" y="1685"/>
                        </a:lnTo>
                        <a:lnTo>
                          <a:pt x="10" y="1665"/>
                        </a:lnTo>
                        <a:lnTo>
                          <a:pt x="19" y="1656"/>
                        </a:lnTo>
                        <a:lnTo>
                          <a:pt x="19" y="1636"/>
                        </a:lnTo>
                        <a:lnTo>
                          <a:pt x="29" y="1626"/>
                        </a:lnTo>
                        <a:lnTo>
                          <a:pt x="29" y="1617"/>
                        </a:lnTo>
                        <a:lnTo>
                          <a:pt x="39" y="1607"/>
                        </a:lnTo>
                        <a:lnTo>
                          <a:pt x="29" y="1587"/>
                        </a:lnTo>
                        <a:lnTo>
                          <a:pt x="58" y="1587"/>
                        </a:lnTo>
                        <a:lnTo>
                          <a:pt x="78" y="1587"/>
                        </a:lnTo>
                        <a:lnTo>
                          <a:pt x="87" y="1587"/>
                        </a:lnTo>
                        <a:lnTo>
                          <a:pt x="97" y="1587"/>
                        </a:lnTo>
                        <a:lnTo>
                          <a:pt x="97" y="1597"/>
                        </a:lnTo>
                        <a:lnTo>
                          <a:pt x="97" y="1617"/>
                        </a:lnTo>
                        <a:lnTo>
                          <a:pt x="107" y="1626"/>
                        </a:lnTo>
                        <a:lnTo>
                          <a:pt x="107" y="1636"/>
                        </a:lnTo>
                        <a:lnTo>
                          <a:pt x="117" y="1646"/>
                        </a:lnTo>
                        <a:lnTo>
                          <a:pt x="126" y="1656"/>
                        </a:lnTo>
                        <a:lnTo>
                          <a:pt x="126" y="1665"/>
                        </a:lnTo>
                        <a:lnTo>
                          <a:pt x="136" y="1665"/>
                        </a:lnTo>
                        <a:lnTo>
                          <a:pt x="136" y="1675"/>
                        </a:lnTo>
                        <a:lnTo>
                          <a:pt x="146" y="1675"/>
                        </a:lnTo>
                        <a:lnTo>
                          <a:pt x="156" y="1675"/>
                        </a:lnTo>
                        <a:lnTo>
                          <a:pt x="165" y="1685"/>
                        </a:lnTo>
                        <a:lnTo>
                          <a:pt x="175" y="1685"/>
                        </a:lnTo>
                        <a:lnTo>
                          <a:pt x="194" y="1685"/>
                        </a:lnTo>
                        <a:lnTo>
                          <a:pt x="204" y="1685"/>
                        </a:lnTo>
                        <a:lnTo>
                          <a:pt x="204" y="1675"/>
                        </a:lnTo>
                        <a:lnTo>
                          <a:pt x="204" y="1656"/>
                        </a:lnTo>
                        <a:lnTo>
                          <a:pt x="204" y="1636"/>
                        </a:lnTo>
                        <a:lnTo>
                          <a:pt x="204" y="1607"/>
                        </a:lnTo>
                        <a:lnTo>
                          <a:pt x="194" y="1587"/>
                        </a:lnTo>
                        <a:lnTo>
                          <a:pt x="340" y="1587"/>
                        </a:lnTo>
                        <a:lnTo>
                          <a:pt x="311" y="1607"/>
                        </a:lnTo>
                        <a:lnTo>
                          <a:pt x="301" y="1626"/>
                        </a:lnTo>
                        <a:lnTo>
                          <a:pt x="292" y="1646"/>
                        </a:lnTo>
                        <a:lnTo>
                          <a:pt x="292" y="1665"/>
                        </a:lnTo>
                        <a:lnTo>
                          <a:pt x="282" y="1685"/>
                        </a:lnTo>
                        <a:lnTo>
                          <a:pt x="282" y="1704"/>
                        </a:lnTo>
                        <a:lnTo>
                          <a:pt x="292" y="1734"/>
                        </a:lnTo>
                        <a:lnTo>
                          <a:pt x="311" y="1753"/>
                        </a:lnTo>
                        <a:lnTo>
                          <a:pt x="321" y="1753"/>
                        </a:lnTo>
                        <a:lnTo>
                          <a:pt x="340" y="1753"/>
                        </a:lnTo>
                        <a:lnTo>
                          <a:pt x="350" y="1763"/>
                        </a:lnTo>
                        <a:lnTo>
                          <a:pt x="360" y="1772"/>
                        </a:lnTo>
                        <a:lnTo>
                          <a:pt x="369" y="1772"/>
                        </a:lnTo>
                        <a:lnTo>
                          <a:pt x="379" y="1772"/>
                        </a:lnTo>
                        <a:lnTo>
                          <a:pt x="389" y="1782"/>
                        </a:lnTo>
                        <a:lnTo>
                          <a:pt x="399" y="1782"/>
                        </a:lnTo>
                        <a:lnTo>
                          <a:pt x="408" y="1782"/>
                        </a:lnTo>
                        <a:lnTo>
                          <a:pt x="418" y="1792"/>
                        </a:lnTo>
                        <a:lnTo>
                          <a:pt x="428" y="1772"/>
                        </a:lnTo>
                        <a:lnTo>
                          <a:pt x="438" y="1763"/>
                        </a:lnTo>
                        <a:lnTo>
                          <a:pt x="486" y="1714"/>
                        </a:lnTo>
                        <a:lnTo>
                          <a:pt x="496" y="1695"/>
                        </a:lnTo>
                        <a:lnTo>
                          <a:pt x="506" y="1685"/>
                        </a:lnTo>
                        <a:lnTo>
                          <a:pt x="515" y="1665"/>
                        </a:lnTo>
                        <a:lnTo>
                          <a:pt x="506" y="1656"/>
                        </a:lnTo>
                        <a:lnTo>
                          <a:pt x="506" y="1636"/>
                        </a:lnTo>
                        <a:lnTo>
                          <a:pt x="496" y="1636"/>
                        </a:lnTo>
                        <a:lnTo>
                          <a:pt x="496" y="1626"/>
                        </a:lnTo>
                        <a:lnTo>
                          <a:pt x="486" y="1617"/>
                        </a:lnTo>
                        <a:lnTo>
                          <a:pt x="486" y="1607"/>
                        </a:lnTo>
                        <a:lnTo>
                          <a:pt x="476" y="1597"/>
                        </a:lnTo>
                        <a:lnTo>
                          <a:pt x="467" y="1587"/>
                        </a:lnTo>
                        <a:lnTo>
                          <a:pt x="486" y="1587"/>
                        </a:lnTo>
                        <a:lnTo>
                          <a:pt x="496" y="1578"/>
                        </a:lnTo>
                        <a:lnTo>
                          <a:pt x="515" y="1578"/>
                        </a:lnTo>
                        <a:lnTo>
                          <a:pt x="525" y="1578"/>
                        </a:lnTo>
                        <a:lnTo>
                          <a:pt x="574" y="1578"/>
                        </a:lnTo>
                        <a:lnTo>
                          <a:pt x="593" y="1568"/>
                        </a:lnTo>
                        <a:lnTo>
                          <a:pt x="642" y="1568"/>
                        </a:lnTo>
                        <a:lnTo>
                          <a:pt x="652" y="1568"/>
                        </a:lnTo>
                        <a:lnTo>
                          <a:pt x="661" y="1568"/>
                        </a:lnTo>
                        <a:lnTo>
                          <a:pt x="671" y="1558"/>
                        </a:lnTo>
                        <a:lnTo>
                          <a:pt x="671" y="1432"/>
                        </a:lnTo>
                        <a:lnTo>
                          <a:pt x="661" y="1393"/>
                        </a:lnTo>
                        <a:lnTo>
                          <a:pt x="652" y="1383"/>
                        </a:lnTo>
                        <a:lnTo>
                          <a:pt x="642" y="1383"/>
                        </a:lnTo>
                        <a:lnTo>
                          <a:pt x="613" y="1383"/>
                        </a:lnTo>
                        <a:lnTo>
                          <a:pt x="622" y="1373"/>
                        </a:lnTo>
                        <a:lnTo>
                          <a:pt x="632" y="1373"/>
                        </a:lnTo>
                        <a:lnTo>
                          <a:pt x="642" y="1344"/>
                        </a:lnTo>
                        <a:lnTo>
                          <a:pt x="652" y="1315"/>
                        </a:lnTo>
                        <a:lnTo>
                          <a:pt x="652" y="1188"/>
                        </a:lnTo>
                        <a:lnTo>
                          <a:pt x="652" y="1159"/>
                        </a:lnTo>
                        <a:lnTo>
                          <a:pt x="661" y="1130"/>
                        </a:lnTo>
                        <a:lnTo>
                          <a:pt x="642" y="1101"/>
                        </a:lnTo>
                        <a:lnTo>
                          <a:pt x="632" y="1081"/>
                        </a:lnTo>
                        <a:lnTo>
                          <a:pt x="613" y="1071"/>
                        </a:lnTo>
                        <a:lnTo>
                          <a:pt x="593" y="1052"/>
                        </a:lnTo>
                        <a:lnTo>
                          <a:pt x="574" y="1042"/>
                        </a:lnTo>
                        <a:lnTo>
                          <a:pt x="554" y="1033"/>
                        </a:lnTo>
                        <a:lnTo>
                          <a:pt x="525" y="1023"/>
                        </a:lnTo>
                        <a:lnTo>
                          <a:pt x="506" y="1013"/>
                        </a:lnTo>
                        <a:lnTo>
                          <a:pt x="486" y="1013"/>
                        </a:lnTo>
                        <a:lnTo>
                          <a:pt x="457" y="1013"/>
                        </a:lnTo>
                        <a:lnTo>
                          <a:pt x="438" y="1003"/>
                        </a:lnTo>
                        <a:lnTo>
                          <a:pt x="379" y="1003"/>
                        </a:lnTo>
                        <a:lnTo>
                          <a:pt x="350" y="1013"/>
                        </a:lnTo>
                        <a:lnTo>
                          <a:pt x="331" y="1013"/>
                        </a:lnTo>
                        <a:lnTo>
                          <a:pt x="301" y="1013"/>
                        </a:lnTo>
                        <a:lnTo>
                          <a:pt x="292" y="1023"/>
                        </a:lnTo>
                        <a:lnTo>
                          <a:pt x="272" y="1023"/>
                        </a:lnTo>
                        <a:lnTo>
                          <a:pt x="262" y="1033"/>
                        </a:lnTo>
                        <a:lnTo>
                          <a:pt x="253" y="1042"/>
                        </a:lnTo>
                        <a:lnTo>
                          <a:pt x="243" y="1052"/>
                        </a:lnTo>
                        <a:lnTo>
                          <a:pt x="233" y="1062"/>
                        </a:lnTo>
                        <a:lnTo>
                          <a:pt x="224" y="1071"/>
                        </a:lnTo>
                        <a:lnTo>
                          <a:pt x="224" y="1091"/>
                        </a:lnTo>
                        <a:lnTo>
                          <a:pt x="224" y="1101"/>
                        </a:lnTo>
                        <a:lnTo>
                          <a:pt x="224" y="1110"/>
                        </a:lnTo>
                        <a:lnTo>
                          <a:pt x="224" y="1130"/>
                        </a:lnTo>
                        <a:lnTo>
                          <a:pt x="224" y="1140"/>
                        </a:lnTo>
                        <a:lnTo>
                          <a:pt x="224" y="1149"/>
                        </a:lnTo>
                        <a:lnTo>
                          <a:pt x="224" y="1159"/>
                        </a:lnTo>
                        <a:lnTo>
                          <a:pt x="214" y="1169"/>
                        </a:lnTo>
                        <a:lnTo>
                          <a:pt x="194" y="1169"/>
                        </a:lnTo>
                        <a:lnTo>
                          <a:pt x="185" y="1169"/>
                        </a:lnTo>
                        <a:lnTo>
                          <a:pt x="185" y="1159"/>
                        </a:lnTo>
                        <a:lnTo>
                          <a:pt x="175" y="1149"/>
                        </a:lnTo>
                        <a:lnTo>
                          <a:pt x="175" y="1140"/>
                        </a:lnTo>
                        <a:lnTo>
                          <a:pt x="175" y="1130"/>
                        </a:lnTo>
                        <a:lnTo>
                          <a:pt x="165" y="1110"/>
                        </a:lnTo>
                        <a:lnTo>
                          <a:pt x="165" y="1101"/>
                        </a:lnTo>
                        <a:lnTo>
                          <a:pt x="156" y="1091"/>
                        </a:lnTo>
                        <a:lnTo>
                          <a:pt x="146" y="1081"/>
                        </a:lnTo>
                        <a:lnTo>
                          <a:pt x="165" y="1071"/>
                        </a:lnTo>
                        <a:lnTo>
                          <a:pt x="175" y="1062"/>
                        </a:lnTo>
                        <a:lnTo>
                          <a:pt x="204" y="1033"/>
                        </a:lnTo>
                        <a:lnTo>
                          <a:pt x="214" y="1023"/>
                        </a:lnTo>
                        <a:lnTo>
                          <a:pt x="224" y="1003"/>
                        </a:lnTo>
                        <a:lnTo>
                          <a:pt x="224" y="994"/>
                        </a:lnTo>
                        <a:lnTo>
                          <a:pt x="233" y="984"/>
                        </a:lnTo>
                        <a:lnTo>
                          <a:pt x="243" y="964"/>
                        </a:lnTo>
                        <a:lnTo>
                          <a:pt x="243" y="945"/>
                        </a:lnTo>
                        <a:lnTo>
                          <a:pt x="253" y="935"/>
                        </a:lnTo>
                        <a:lnTo>
                          <a:pt x="262" y="916"/>
                        </a:lnTo>
                        <a:lnTo>
                          <a:pt x="262" y="896"/>
                        </a:lnTo>
                        <a:lnTo>
                          <a:pt x="262" y="886"/>
                        </a:lnTo>
                        <a:lnTo>
                          <a:pt x="272" y="867"/>
                        </a:lnTo>
                        <a:lnTo>
                          <a:pt x="272" y="848"/>
                        </a:lnTo>
                        <a:lnTo>
                          <a:pt x="292" y="848"/>
                        </a:lnTo>
                        <a:lnTo>
                          <a:pt x="311" y="838"/>
                        </a:lnTo>
                        <a:lnTo>
                          <a:pt x="321" y="818"/>
                        </a:lnTo>
                        <a:lnTo>
                          <a:pt x="340" y="809"/>
                        </a:lnTo>
                        <a:lnTo>
                          <a:pt x="350" y="799"/>
                        </a:lnTo>
                        <a:lnTo>
                          <a:pt x="360" y="779"/>
                        </a:lnTo>
                        <a:lnTo>
                          <a:pt x="369" y="760"/>
                        </a:lnTo>
                        <a:lnTo>
                          <a:pt x="369" y="750"/>
                        </a:lnTo>
                        <a:lnTo>
                          <a:pt x="379" y="731"/>
                        </a:lnTo>
                        <a:lnTo>
                          <a:pt x="379" y="711"/>
                        </a:lnTo>
                        <a:lnTo>
                          <a:pt x="369" y="692"/>
                        </a:lnTo>
                        <a:lnTo>
                          <a:pt x="369" y="672"/>
                        </a:lnTo>
                        <a:lnTo>
                          <a:pt x="379" y="672"/>
                        </a:lnTo>
                        <a:lnTo>
                          <a:pt x="399" y="643"/>
                        </a:lnTo>
                        <a:lnTo>
                          <a:pt x="408" y="643"/>
                        </a:lnTo>
                        <a:lnTo>
                          <a:pt x="418" y="643"/>
                        </a:lnTo>
                        <a:lnTo>
                          <a:pt x="428" y="643"/>
                        </a:lnTo>
                        <a:lnTo>
                          <a:pt x="438" y="633"/>
                        </a:lnTo>
                        <a:lnTo>
                          <a:pt x="447" y="633"/>
                        </a:lnTo>
                        <a:lnTo>
                          <a:pt x="457" y="633"/>
                        </a:lnTo>
                        <a:lnTo>
                          <a:pt x="467" y="624"/>
                        </a:lnTo>
                        <a:lnTo>
                          <a:pt x="486" y="604"/>
                        </a:lnTo>
                        <a:lnTo>
                          <a:pt x="486" y="594"/>
                        </a:lnTo>
                        <a:lnTo>
                          <a:pt x="496" y="585"/>
                        </a:lnTo>
                        <a:lnTo>
                          <a:pt x="506" y="575"/>
                        </a:lnTo>
                        <a:lnTo>
                          <a:pt x="515" y="555"/>
                        </a:lnTo>
                        <a:lnTo>
                          <a:pt x="525" y="546"/>
                        </a:lnTo>
                        <a:lnTo>
                          <a:pt x="535" y="526"/>
                        </a:lnTo>
                        <a:lnTo>
                          <a:pt x="554" y="526"/>
                        </a:lnTo>
                        <a:lnTo>
                          <a:pt x="564" y="516"/>
                        </a:lnTo>
                        <a:lnTo>
                          <a:pt x="574" y="516"/>
                        </a:lnTo>
                        <a:lnTo>
                          <a:pt x="622" y="516"/>
                        </a:lnTo>
                        <a:lnTo>
                          <a:pt x="622" y="536"/>
                        </a:lnTo>
                        <a:lnTo>
                          <a:pt x="622" y="546"/>
                        </a:lnTo>
                        <a:lnTo>
                          <a:pt x="613" y="565"/>
                        </a:lnTo>
                        <a:lnTo>
                          <a:pt x="613" y="585"/>
                        </a:lnTo>
                        <a:lnTo>
                          <a:pt x="603" y="604"/>
                        </a:lnTo>
                        <a:lnTo>
                          <a:pt x="603" y="624"/>
                        </a:lnTo>
                        <a:lnTo>
                          <a:pt x="603" y="633"/>
                        </a:lnTo>
                        <a:lnTo>
                          <a:pt x="593" y="653"/>
                        </a:lnTo>
                        <a:lnTo>
                          <a:pt x="603" y="663"/>
                        </a:lnTo>
                        <a:lnTo>
                          <a:pt x="613" y="672"/>
                        </a:lnTo>
                        <a:lnTo>
                          <a:pt x="622" y="672"/>
                        </a:lnTo>
                        <a:lnTo>
                          <a:pt x="632" y="663"/>
                        </a:lnTo>
                        <a:lnTo>
                          <a:pt x="642" y="663"/>
                        </a:lnTo>
                        <a:lnTo>
                          <a:pt x="652" y="663"/>
                        </a:lnTo>
                        <a:lnTo>
                          <a:pt x="661" y="663"/>
                        </a:lnTo>
                        <a:lnTo>
                          <a:pt x="671" y="653"/>
                        </a:lnTo>
                        <a:lnTo>
                          <a:pt x="700" y="624"/>
                        </a:lnTo>
                        <a:lnTo>
                          <a:pt x="700" y="614"/>
                        </a:lnTo>
                        <a:lnTo>
                          <a:pt x="720" y="594"/>
                        </a:lnTo>
                        <a:lnTo>
                          <a:pt x="729" y="585"/>
                        </a:lnTo>
                        <a:lnTo>
                          <a:pt x="749" y="575"/>
                        </a:lnTo>
                        <a:lnTo>
                          <a:pt x="749" y="565"/>
                        </a:lnTo>
                        <a:lnTo>
                          <a:pt x="758" y="565"/>
                        </a:lnTo>
                        <a:lnTo>
                          <a:pt x="788" y="565"/>
                        </a:lnTo>
                        <a:lnTo>
                          <a:pt x="797" y="565"/>
                        </a:lnTo>
                        <a:lnTo>
                          <a:pt x="807" y="575"/>
                        </a:lnTo>
                        <a:lnTo>
                          <a:pt x="885" y="575"/>
                        </a:lnTo>
                        <a:lnTo>
                          <a:pt x="924" y="536"/>
                        </a:lnTo>
                        <a:lnTo>
                          <a:pt x="924" y="526"/>
                        </a:lnTo>
                        <a:lnTo>
                          <a:pt x="924" y="516"/>
                        </a:lnTo>
                        <a:lnTo>
                          <a:pt x="934" y="507"/>
                        </a:lnTo>
                        <a:lnTo>
                          <a:pt x="934" y="497"/>
                        </a:lnTo>
                        <a:lnTo>
                          <a:pt x="924" y="468"/>
                        </a:lnTo>
                        <a:lnTo>
                          <a:pt x="924" y="448"/>
                        </a:lnTo>
                        <a:lnTo>
                          <a:pt x="924" y="429"/>
                        </a:lnTo>
                        <a:lnTo>
                          <a:pt x="924" y="400"/>
                        </a:lnTo>
                        <a:lnTo>
                          <a:pt x="924" y="390"/>
                        </a:lnTo>
                        <a:lnTo>
                          <a:pt x="934" y="390"/>
                        </a:lnTo>
                        <a:lnTo>
                          <a:pt x="943" y="380"/>
                        </a:lnTo>
                        <a:lnTo>
                          <a:pt x="953" y="390"/>
                        </a:lnTo>
                        <a:lnTo>
                          <a:pt x="963" y="390"/>
                        </a:lnTo>
                        <a:lnTo>
                          <a:pt x="972" y="390"/>
                        </a:lnTo>
                        <a:lnTo>
                          <a:pt x="982" y="400"/>
                        </a:lnTo>
                        <a:lnTo>
                          <a:pt x="992" y="400"/>
                        </a:lnTo>
                        <a:lnTo>
                          <a:pt x="1002" y="400"/>
                        </a:lnTo>
                        <a:lnTo>
                          <a:pt x="1011" y="400"/>
                        </a:lnTo>
                        <a:lnTo>
                          <a:pt x="1021" y="409"/>
                        </a:lnTo>
                        <a:lnTo>
                          <a:pt x="1031" y="400"/>
                        </a:lnTo>
                        <a:lnTo>
                          <a:pt x="1041" y="400"/>
                        </a:lnTo>
                        <a:lnTo>
                          <a:pt x="1050" y="400"/>
                        </a:lnTo>
                        <a:lnTo>
                          <a:pt x="1050" y="380"/>
                        </a:lnTo>
                        <a:lnTo>
                          <a:pt x="1060" y="370"/>
                        </a:lnTo>
                        <a:lnTo>
                          <a:pt x="1060" y="361"/>
                        </a:lnTo>
                        <a:lnTo>
                          <a:pt x="1060" y="341"/>
                        </a:lnTo>
                        <a:lnTo>
                          <a:pt x="1060" y="331"/>
                        </a:lnTo>
                        <a:lnTo>
                          <a:pt x="1050" y="312"/>
                        </a:lnTo>
                        <a:lnTo>
                          <a:pt x="1050" y="302"/>
                        </a:lnTo>
                        <a:lnTo>
                          <a:pt x="1050" y="283"/>
                        </a:lnTo>
                        <a:lnTo>
                          <a:pt x="1041" y="283"/>
                        </a:lnTo>
                        <a:lnTo>
                          <a:pt x="1031" y="283"/>
                        </a:lnTo>
                        <a:lnTo>
                          <a:pt x="1011" y="273"/>
                        </a:lnTo>
                        <a:lnTo>
                          <a:pt x="1002" y="263"/>
                        </a:lnTo>
                        <a:lnTo>
                          <a:pt x="992" y="263"/>
                        </a:lnTo>
                        <a:lnTo>
                          <a:pt x="972" y="254"/>
                        </a:lnTo>
                        <a:lnTo>
                          <a:pt x="963" y="244"/>
                        </a:lnTo>
                        <a:lnTo>
                          <a:pt x="953" y="244"/>
                        </a:lnTo>
                        <a:lnTo>
                          <a:pt x="943" y="234"/>
                        </a:lnTo>
                        <a:lnTo>
                          <a:pt x="924" y="234"/>
                        </a:lnTo>
                        <a:lnTo>
                          <a:pt x="914" y="234"/>
                        </a:lnTo>
                        <a:lnTo>
                          <a:pt x="846" y="234"/>
                        </a:lnTo>
                        <a:lnTo>
                          <a:pt x="836" y="234"/>
                        </a:lnTo>
                        <a:lnTo>
                          <a:pt x="827" y="215"/>
                        </a:lnTo>
                        <a:lnTo>
                          <a:pt x="817" y="205"/>
                        </a:lnTo>
                        <a:lnTo>
                          <a:pt x="797" y="195"/>
                        </a:lnTo>
                        <a:lnTo>
                          <a:pt x="788" y="185"/>
                        </a:lnTo>
                        <a:lnTo>
                          <a:pt x="778" y="176"/>
                        </a:lnTo>
                        <a:lnTo>
                          <a:pt x="768" y="176"/>
                        </a:lnTo>
                        <a:lnTo>
                          <a:pt x="758" y="166"/>
                        </a:lnTo>
                        <a:lnTo>
                          <a:pt x="749" y="156"/>
                        </a:lnTo>
                        <a:lnTo>
                          <a:pt x="739" y="147"/>
                        </a:lnTo>
                        <a:lnTo>
                          <a:pt x="729" y="147"/>
                        </a:lnTo>
                        <a:lnTo>
                          <a:pt x="720" y="137"/>
                        </a:lnTo>
                        <a:lnTo>
                          <a:pt x="700" y="137"/>
                        </a:lnTo>
                        <a:lnTo>
                          <a:pt x="710" y="117"/>
                        </a:lnTo>
                        <a:lnTo>
                          <a:pt x="710" y="108"/>
                        </a:lnTo>
                        <a:lnTo>
                          <a:pt x="700" y="98"/>
                        </a:lnTo>
                        <a:lnTo>
                          <a:pt x="700" y="88"/>
                        </a:lnTo>
                        <a:lnTo>
                          <a:pt x="729" y="78"/>
                        </a:lnTo>
                        <a:lnTo>
                          <a:pt x="749" y="59"/>
                        </a:lnTo>
                        <a:lnTo>
                          <a:pt x="788" y="59"/>
                        </a:lnTo>
                        <a:lnTo>
                          <a:pt x="817" y="49"/>
                        </a:lnTo>
                        <a:lnTo>
                          <a:pt x="846" y="39"/>
                        </a:lnTo>
                        <a:lnTo>
                          <a:pt x="875" y="30"/>
                        </a:lnTo>
                        <a:lnTo>
                          <a:pt x="914" y="20"/>
                        </a:lnTo>
                        <a:lnTo>
                          <a:pt x="943" y="20"/>
                        </a:lnTo>
                        <a:lnTo>
                          <a:pt x="972" y="20"/>
                        </a:lnTo>
                        <a:lnTo>
                          <a:pt x="1011" y="10"/>
                        </a:lnTo>
                        <a:lnTo>
                          <a:pt x="1041" y="10"/>
                        </a:lnTo>
                        <a:lnTo>
                          <a:pt x="1070" y="10"/>
                        </a:lnTo>
                        <a:lnTo>
                          <a:pt x="1109" y="0"/>
                        </a:lnTo>
                        <a:lnTo>
                          <a:pt x="1138" y="0"/>
                        </a:lnTo>
                        <a:lnTo>
                          <a:pt x="1177" y="0"/>
                        </a:lnTo>
                        <a:lnTo>
                          <a:pt x="1274" y="0"/>
                        </a:lnTo>
                        <a:lnTo>
                          <a:pt x="1303" y="0"/>
                        </a:lnTo>
                        <a:lnTo>
                          <a:pt x="1332" y="0"/>
                        </a:lnTo>
                        <a:lnTo>
                          <a:pt x="1361" y="10"/>
                        </a:lnTo>
                        <a:lnTo>
                          <a:pt x="1400" y="10"/>
                        </a:lnTo>
                        <a:lnTo>
                          <a:pt x="1430" y="20"/>
                        </a:lnTo>
                        <a:lnTo>
                          <a:pt x="1459" y="20"/>
                        </a:lnTo>
                        <a:lnTo>
                          <a:pt x="1498" y="20"/>
                        </a:lnTo>
                        <a:lnTo>
                          <a:pt x="1527" y="30"/>
                        </a:lnTo>
                        <a:lnTo>
                          <a:pt x="1556" y="39"/>
                        </a:lnTo>
                        <a:lnTo>
                          <a:pt x="1585" y="49"/>
                        </a:lnTo>
                        <a:lnTo>
                          <a:pt x="1624" y="59"/>
                        </a:lnTo>
                        <a:lnTo>
                          <a:pt x="1653" y="59"/>
                        </a:lnTo>
                        <a:lnTo>
                          <a:pt x="1682" y="78"/>
                        </a:lnTo>
                        <a:lnTo>
                          <a:pt x="1712" y="88"/>
                        </a:lnTo>
                        <a:close/>
                      </a:path>
                    </a:pathLst>
                  </a:custGeom>
                  <a:solidFill>
                    <a:srgbClr val="3FFFFF"/>
                  </a:solidFill>
                  <a:ln w="9525">
                    <a:noFill/>
                    <a:round/>
                    <a:headEnd/>
                    <a:tailEnd/>
                  </a:ln>
                </p:spPr>
                <p:txBody>
                  <a:bodyPr/>
                  <a:lstStyle/>
                  <a:p>
                    <a:endParaRPr lang="en-US"/>
                  </a:p>
                </p:txBody>
              </p:sp>
              <p:sp>
                <p:nvSpPr>
                  <p:cNvPr id="5976" name="Freeform 150"/>
                  <p:cNvSpPr>
                    <a:spLocks/>
                  </p:cNvSpPr>
                  <p:nvPr/>
                </p:nvSpPr>
                <p:spPr bwMode="auto">
                  <a:xfrm>
                    <a:off x="6455" y="6151"/>
                    <a:ext cx="10" cy="29"/>
                  </a:xfrm>
                  <a:custGeom>
                    <a:avLst/>
                    <a:gdLst>
                      <a:gd name="T0" fmla="*/ 10 w 10"/>
                      <a:gd name="T1" fmla="*/ 20 h 29"/>
                      <a:gd name="T2" fmla="*/ 10 w 10"/>
                      <a:gd name="T3" fmla="*/ 29 h 29"/>
                      <a:gd name="T4" fmla="*/ 10 w 10"/>
                      <a:gd name="T5" fmla="*/ 20 h 29"/>
                      <a:gd name="T6" fmla="*/ 10 w 10"/>
                      <a:gd name="T7" fmla="*/ 10 h 29"/>
                      <a:gd name="T8" fmla="*/ 10 w 10"/>
                      <a:gd name="T9" fmla="*/ 0 h 29"/>
                      <a:gd name="T10" fmla="*/ 10 w 10"/>
                      <a:gd name="T11" fmla="*/ 0 h 29"/>
                      <a:gd name="T12" fmla="*/ 10 w 10"/>
                      <a:gd name="T13" fmla="*/ 10 h 29"/>
                      <a:gd name="T14" fmla="*/ 0 w 10"/>
                      <a:gd name="T15" fmla="*/ 20 h 29"/>
                      <a:gd name="T16" fmla="*/ 0 w 10"/>
                      <a:gd name="T17" fmla="*/ 29 h 29"/>
                      <a:gd name="T18" fmla="*/ 0 w 10"/>
                      <a:gd name="T19" fmla="*/ 29 h 29"/>
                      <a:gd name="T20" fmla="*/ 0 w 10"/>
                      <a:gd name="T21" fmla="*/ 29 h 29"/>
                      <a:gd name="T22" fmla="*/ 10 w 10"/>
                      <a:gd name="T23" fmla="*/ 20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29"/>
                      <a:gd name="T38" fmla="*/ 10 w 10"/>
                      <a:gd name="T39" fmla="*/ 29 h 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29">
                        <a:moveTo>
                          <a:pt x="10" y="20"/>
                        </a:moveTo>
                        <a:lnTo>
                          <a:pt x="10" y="29"/>
                        </a:lnTo>
                        <a:lnTo>
                          <a:pt x="10" y="20"/>
                        </a:lnTo>
                        <a:lnTo>
                          <a:pt x="10" y="10"/>
                        </a:lnTo>
                        <a:lnTo>
                          <a:pt x="10" y="0"/>
                        </a:lnTo>
                        <a:lnTo>
                          <a:pt x="10" y="10"/>
                        </a:lnTo>
                        <a:lnTo>
                          <a:pt x="0" y="20"/>
                        </a:lnTo>
                        <a:lnTo>
                          <a:pt x="0" y="29"/>
                        </a:lnTo>
                        <a:lnTo>
                          <a:pt x="10" y="20"/>
                        </a:lnTo>
                        <a:close/>
                      </a:path>
                    </a:pathLst>
                  </a:custGeom>
                  <a:solidFill>
                    <a:srgbClr val="000000"/>
                  </a:solidFill>
                  <a:ln w="9525">
                    <a:noFill/>
                    <a:round/>
                    <a:headEnd/>
                    <a:tailEnd/>
                  </a:ln>
                </p:spPr>
                <p:txBody>
                  <a:bodyPr/>
                  <a:lstStyle/>
                  <a:p>
                    <a:endParaRPr lang="en-US"/>
                  </a:p>
                </p:txBody>
              </p:sp>
              <p:sp>
                <p:nvSpPr>
                  <p:cNvPr id="5977" name="Freeform 151"/>
                  <p:cNvSpPr>
                    <a:spLocks/>
                  </p:cNvSpPr>
                  <p:nvPr/>
                </p:nvSpPr>
                <p:spPr bwMode="auto">
                  <a:xfrm>
                    <a:off x="6455" y="6171"/>
                    <a:ext cx="204" cy="136"/>
                  </a:xfrm>
                  <a:custGeom>
                    <a:avLst/>
                    <a:gdLst>
                      <a:gd name="T0" fmla="*/ 204 w 204"/>
                      <a:gd name="T1" fmla="*/ 136 h 136"/>
                      <a:gd name="T2" fmla="*/ 204 w 204"/>
                      <a:gd name="T3" fmla="*/ 126 h 136"/>
                      <a:gd name="T4" fmla="*/ 204 w 204"/>
                      <a:gd name="T5" fmla="*/ 116 h 136"/>
                      <a:gd name="T6" fmla="*/ 194 w 204"/>
                      <a:gd name="T7" fmla="*/ 97 h 136"/>
                      <a:gd name="T8" fmla="*/ 185 w 204"/>
                      <a:gd name="T9" fmla="*/ 87 h 136"/>
                      <a:gd name="T10" fmla="*/ 165 w 204"/>
                      <a:gd name="T11" fmla="*/ 68 h 136"/>
                      <a:gd name="T12" fmla="*/ 146 w 204"/>
                      <a:gd name="T13" fmla="*/ 58 h 136"/>
                      <a:gd name="T14" fmla="*/ 136 w 204"/>
                      <a:gd name="T15" fmla="*/ 48 h 136"/>
                      <a:gd name="T16" fmla="*/ 117 w 204"/>
                      <a:gd name="T17" fmla="*/ 39 h 136"/>
                      <a:gd name="T18" fmla="*/ 107 w 204"/>
                      <a:gd name="T19" fmla="*/ 39 h 136"/>
                      <a:gd name="T20" fmla="*/ 97 w 204"/>
                      <a:gd name="T21" fmla="*/ 39 h 136"/>
                      <a:gd name="T22" fmla="*/ 78 w 204"/>
                      <a:gd name="T23" fmla="*/ 29 h 136"/>
                      <a:gd name="T24" fmla="*/ 58 w 204"/>
                      <a:gd name="T25" fmla="*/ 29 h 136"/>
                      <a:gd name="T26" fmla="*/ 48 w 204"/>
                      <a:gd name="T27" fmla="*/ 19 h 136"/>
                      <a:gd name="T28" fmla="*/ 29 w 204"/>
                      <a:gd name="T29" fmla="*/ 19 h 136"/>
                      <a:gd name="T30" fmla="*/ 19 w 204"/>
                      <a:gd name="T31" fmla="*/ 9 h 136"/>
                      <a:gd name="T32" fmla="*/ 10 w 204"/>
                      <a:gd name="T33" fmla="*/ 0 h 136"/>
                      <a:gd name="T34" fmla="*/ 0 w 204"/>
                      <a:gd name="T35" fmla="*/ 9 h 136"/>
                      <a:gd name="T36" fmla="*/ 10 w 204"/>
                      <a:gd name="T37" fmla="*/ 19 h 136"/>
                      <a:gd name="T38" fmla="*/ 29 w 204"/>
                      <a:gd name="T39" fmla="*/ 29 h 136"/>
                      <a:gd name="T40" fmla="*/ 48 w 204"/>
                      <a:gd name="T41" fmla="*/ 29 h 136"/>
                      <a:gd name="T42" fmla="*/ 58 w 204"/>
                      <a:gd name="T43" fmla="*/ 39 h 136"/>
                      <a:gd name="T44" fmla="*/ 78 w 204"/>
                      <a:gd name="T45" fmla="*/ 39 h 136"/>
                      <a:gd name="T46" fmla="*/ 87 w 204"/>
                      <a:gd name="T47" fmla="*/ 39 h 136"/>
                      <a:gd name="T48" fmla="*/ 107 w 204"/>
                      <a:gd name="T49" fmla="*/ 48 h 136"/>
                      <a:gd name="T50" fmla="*/ 117 w 204"/>
                      <a:gd name="T51" fmla="*/ 48 h 136"/>
                      <a:gd name="T52" fmla="*/ 136 w 204"/>
                      <a:gd name="T53" fmla="*/ 58 h 136"/>
                      <a:gd name="T54" fmla="*/ 146 w 204"/>
                      <a:gd name="T55" fmla="*/ 68 h 136"/>
                      <a:gd name="T56" fmla="*/ 155 w 204"/>
                      <a:gd name="T57" fmla="*/ 77 h 136"/>
                      <a:gd name="T58" fmla="*/ 165 w 204"/>
                      <a:gd name="T59" fmla="*/ 77 h 136"/>
                      <a:gd name="T60" fmla="*/ 175 w 204"/>
                      <a:gd name="T61" fmla="*/ 87 h 136"/>
                      <a:gd name="T62" fmla="*/ 185 w 204"/>
                      <a:gd name="T63" fmla="*/ 107 h 136"/>
                      <a:gd name="T64" fmla="*/ 194 w 204"/>
                      <a:gd name="T65" fmla="*/ 116 h 136"/>
                      <a:gd name="T66" fmla="*/ 194 w 204"/>
                      <a:gd name="T67" fmla="*/ 136 h 136"/>
                      <a:gd name="T68" fmla="*/ 194 w 204"/>
                      <a:gd name="T69" fmla="*/ 126 h 136"/>
                      <a:gd name="T70" fmla="*/ 204 w 204"/>
                      <a:gd name="T71" fmla="*/ 136 h 136"/>
                      <a:gd name="T72" fmla="*/ 204 w 204"/>
                      <a:gd name="T73" fmla="*/ 126 h 136"/>
                      <a:gd name="T74" fmla="*/ 204 w 204"/>
                      <a:gd name="T75" fmla="*/ 136 h 1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4"/>
                      <a:gd name="T115" fmla="*/ 0 h 136"/>
                      <a:gd name="T116" fmla="*/ 204 w 204"/>
                      <a:gd name="T117" fmla="*/ 136 h 1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4" h="136">
                        <a:moveTo>
                          <a:pt x="204" y="136"/>
                        </a:moveTo>
                        <a:lnTo>
                          <a:pt x="204" y="126"/>
                        </a:lnTo>
                        <a:lnTo>
                          <a:pt x="204" y="116"/>
                        </a:lnTo>
                        <a:lnTo>
                          <a:pt x="194" y="97"/>
                        </a:lnTo>
                        <a:lnTo>
                          <a:pt x="185" y="87"/>
                        </a:lnTo>
                        <a:lnTo>
                          <a:pt x="165" y="68"/>
                        </a:lnTo>
                        <a:lnTo>
                          <a:pt x="146" y="58"/>
                        </a:lnTo>
                        <a:lnTo>
                          <a:pt x="136" y="48"/>
                        </a:lnTo>
                        <a:lnTo>
                          <a:pt x="117" y="39"/>
                        </a:lnTo>
                        <a:lnTo>
                          <a:pt x="107" y="39"/>
                        </a:lnTo>
                        <a:lnTo>
                          <a:pt x="97" y="39"/>
                        </a:lnTo>
                        <a:lnTo>
                          <a:pt x="78" y="29"/>
                        </a:lnTo>
                        <a:lnTo>
                          <a:pt x="58" y="29"/>
                        </a:lnTo>
                        <a:lnTo>
                          <a:pt x="48" y="19"/>
                        </a:lnTo>
                        <a:lnTo>
                          <a:pt x="29" y="19"/>
                        </a:lnTo>
                        <a:lnTo>
                          <a:pt x="19" y="9"/>
                        </a:lnTo>
                        <a:lnTo>
                          <a:pt x="10" y="0"/>
                        </a:lnTo>
                        <a:lnTo>
                          <a:pt x="0" y="9"/>
                        </a:lnTo>
                        <a:lnTo>
                          <a:pt x="10" y="19"/>
                        </a:lnTo>
                        <a:lnTo>
                          <a:pt x="29" y="29"/>
                        </a:lnTo>
                        <a:lnTo>
                          <a:pt x="48" y="29"/>
                        </a:lnTo>
                        <a:lnTo>
                          <a:pt x="58" y="39"/>
                        </a:lnTo>
                        <a:lnTo>
                          <a:pt x="78" y="39"/>
                        </a:lnTo>
                        <a:lnTo>
                          <a:pt x="87" y="39"/>
                        </a:lnTo>
                        <a:lnTo>
                          <a:pt x="107" y="48"/>
                        </a:lnTo>
                        <a:lnTo>
                          <a:pt x="117" y="48"/>
                        </a:lnTo>
                        <a:lnTo>
                          <a:pt x="136" y="58"/>
                        </a:lnTo>
                        <a:lnTo>
                          <a:pt x="146" y="68"/>
                        </a:lnTo>
                        <a:lnTo>
                          <a:pt x="155" y="77"/>
                        </a:lnTo>
                        <a:lnTo>
                          <a:pt x="165" y="77"/>
                        </a:lnTo>
                        <a:lnTo>
                          <a:pt x="175" y="87"/>
                        </a:lnTo>
                        <a:lnTo>
                          <a:pt x="185" y="107"/>
                        </a:lnTo>
                        <a:lnTo>
                          <a:pt x="194" y="116"/>
                        </a:lnTo>
                        <a:lnTo>
                          <a:pt x="194" y="136"/>
                        </a:lnTo>
                        <a:lnTo>
                          <a:pt x="194" y="126"/>
                        </a:lnTo>
                        <a:lnTo>
                          <a:pt x="204" y="136"/>
                        </a:lnTo>
                        <a:lnTo>
                          <a:pt x="204" y="126"/>
                        </a:lnTo>
                        <a:lnTo>
                          <a:pt x="204" y="136"/>
                        </a:lnTo>
                        <a:close/>
                      </a:path>
                    </a:pathLst>
                  </a:custGeom>
                  <a:solidFill>
                    <a:srgbClr val="000000"/>
                  </a:solidFill>
                  <a:ln w="9525">
                    <a:noFill/>
                    <a:round/>
                    <a:headEnd/>
                    <a:tailEnd/>
                  </a:ln>
                </p:spPr>
                <p:txBody>
                  <a:bodyPr/>
                  <a:lstStyle/>
                  <a:p>
                    <a:endParaRPr lang="en-US"/>
                  </a:p>
                </p:txBody>
              </p:sp>
              <p:sp>
                <p:nvSpPr>
                  <p:cNvPr id="5978" name="Freeform 152"/>
                  <p:cNvSpPr>
                    <a:spLocks/>
                  </p:cNvSpPr>
                  <p:nvPr/>
                </p:nvSpPr>
                <p:spPr bwMode="auto">
                  <a:xfrm>
                    <a:off x="6581" y="6297"/>
                    <a:ext cx="78" cy="20"/>
                  </a:xfrm>
                  <a:custGeom>
                    <a:avLst/>
                    <a:gdLst>
                      <a:gd name="T0" fmla="*/ 0 w 78"/>
                      <a:gd name="T1" fmla="*/ 10 h 20"/>
                      <a:gd name="T2" fmla="*/ 10 w 78"/>
                      <a:gd name="T3" fmla="*/ 10 h 20"/>
                      <a:gd name="T4" fmla="*/ 20 w 78"/>
                      <a:gd name="T5" fmla="*/ 10 h 20"/>
                      <a:gd name="T6" fmla="*/ 29 w 78"/>
                      <a:gd name="T7" fmla="*/ 20 h 20"/>
                      <a:gd name="T8" fmla="*/ 39 w 78"/>
                      <a:gd name="T9" fmla="*/ 20 h 20"/>
                      <a:gd name="T10" fmla="*/ 49 w 78"/>
                      <a:gd name="T11" fmla="*/ 20 h 20"/>
                      <a:gd name="T12" fmla="*/ 59 w 78"/>
                      <a:gd name="T13" fmla="*/ 20 h 20"/>
                      <a:gd name="T14" fmla="*/ 68 w 78"/>
                      <a:gd name="T15" fmla="*/ 20 h 20"/>
                      <a:gd name="T16" fmla="*/ 78 w 78"/>
                      <a:gd name="T17" fmla="*/ 10 h 20"/>
                      <a:gd name="T18" fmla="*/ 68 w 78"/>
                      <a:gd name="T19" fmla="*/ 0 h 20"/>
                      <a:gd name="T20" fmla="*/ 68 w 78"/>
                      <a:gd name="T21" fmla="*/ 10 h 20"/>
                      <a:gd name="T22" fmla="*/ 29 w 78"/>
                      <a:gd name="T23" fmla="*/ 10 h 20"/>
                      <a:gd name="T24" fmla="*/ 20 w 78"/>
                      <a:gd name="T25" fmla="*/ 0 h 20"/>
                      <a:gd name="T26" fmla="*/ 10 w 78"/>
                      <a:gd name="T27" fmla="*/ 0 h 20"/>
                      <a:gd name="T28" fmla="*/ 0 w 78"/>
                      <a:gd name="T29" fmla="*/ 0 h 20"/>
                      <a:gd name="T30" fmla="*/ 0 w 78"/>
                      <a:gd name="T31" fmla="*/ 10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8"/>
                      <a:gd name="T49" fmla="*/ 0 h 20"/>
                      <a:gd name="T50" fmla="*/ 78 w 78"/>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8" h="20">
                        <a:moveTo>
                          <a:pt x="0" y="10"/>
                        </a:moveTo>
                        <a:lnTo>
                          <a:pt x="10" y="10"/>
                        </a:lnTo>
                        <a:lnTo>
                          <a:pt x="20" y="10"/>
                        </a:lnTo>
                        <a:lnTo>
                          <a:pt x="29" y="20"/>
                        </a:lnTo>
                        <a:lnTo>
                          <a:pt x="39" y="20"/>
                        </a:lnTo>
                        <a:lnTo>
                          <a:pt x="49" y="20"/>
                        </a:lnTo>
                        <a:lnTo>
                          <a:pt x="59" y="20"/>
                        </a:lnTo>
                        <a:lnTo>
                          <a:pt x="68" y="20"/>
                        </a:lnTo>
                        <a:lnTo>
                          <a:pt x="78" y="10"/>
                        </a:lnTo>
                        <a:lnTo>
                          <a:pt x="68" y="0"/>
                        </a:lnTo>
                        <a:lnTo>
                          <a:pt x="68" y="10"/>
                        </a:lnTo>
                        <a:lnTo>
                          <a:pt x="29" y="10"/>
                        </a:lnTo>
                        <a:lnTo>
                          <a:pt x="20" y="0"/>
                        </a:lnTo>
                        <a:lnTo>
                          <a:pt x="10" y="0"/>
                        </a:lnTo>
                        <a:lnTo>
                          <a:pt x="0" y="0"/>
                        </a:lnTo>
                        <a:lnTo>
                          <a:pt x="0" y="10"/>
                        </a:lnTo>
                        <a:close/>
                      </a:path>
                    </a:pathLst>
                  </a:custGeom>
                  <a:solidFill>
                    <a:srgbClr val="000000"/>
                  </a:solidFill>
                  <a:ln w="9525">
                    <a:noFill/>
                    <a:round/>
                    <a:headEnd/>
                    <a:tailEnd/>
                  </a:ln>
                </p:spPr>
                <p:txBody>
                  <a:bodyPr/>
                  <a:lstStyle/>
                  <a:p>
                    <a:endParaRPr lang="en-US"/>
                  </a:p>
                </p:txBody>
              </p:sp>
              <p:sp>
                <p:nvSpPr>
                  <p:cNvPr id="5979" name="Freeform 153"/>
                  <p:cNvSpPr>
                    <a:spLocks/>
                  </p:cNvSpPr>
                  <p:nvPr/>
                </p:nvSpPr>
                <p:spPr bwMode="auto">
                  <a:xfrm>
                    <a:off x="6387" y="6180"/>
                    <a:ext cx="194" cy="127"/>
                  </a:xfrm>
                  <a:custGeom>
                    <a:avLst/>
                    <a:gdLst>
                      <a:gd name="T0" fmla="*/ 0 w 194"/>
                      <a:gd name="T1" fmla="*/ 10 h 127"/>
                      <a:gd name="T2" fmla="*/ 10 w 194"/>
                      <a:gd name="T3" fmla="*/ 10 h 127"/>
                      <a:gd name="T4" fmla="*/ 29 w 194"/>
                      <a:gd name="T5" fmla="*/ 20 h 127"/>
                      <a:gd name="T6" fmla="*/ 39 w 194"/>
                      <a:gd name="T7" fmla="*/ 20 h 127"/>
                      <a:gd name="T8" fmla="*/ 48 w 194"/>
                      <a:gd name="T9" fmla="*/ 30 h 127"/>
                      <a:gd name="T10" fmla="*/ 68 w 194"/>
                      <a:gd name="T11" fmla="*/ 30 h 127"/>
                      <a:gd name="T12" fmla="*/ 78 w 194"/>
                      <a:gd name="T13" fmla="*/ 39 h 127"/>
                      <a:gd name="T14" fmla="*/ 87 w 194"/>
                      <a:gd name="T15" fmla="*/ 49 h 127"/>
                      <a:gd name="T16" fmla="*/ 97 w 194"/>
                      <a:gd name="T17" fmla="*/ 59 h 127"/>
                      <a:gd name="T18" fmla="*/ 107 w 194"/>
                      <a:gd name="T19" fmla="*/ 68 h 127"/>
                      <a:gd name="T20" fmla="*/ 116 w 194"/>
                      <a:gd name="T21" fmla="*/ 78 h 127"/>
                      <a:gd name="T22" fmla="*/ 126 w 194"/>
                      <a:gd name="T23" fmla="*/ 88 h 127"/>
                      <a:gd name="T24" fmla="*/ 146 w 194"/>
                      <a:gd name="T25" fmla="*/ 98 h 127"/>
                      <a:gd name="T26" fmla="*/ 155 w 194"/>
                      <a:gd name="T27" fmla="*/ 107 h 127"/>
                      <a:gd name="T28" fmla="*/ 165 w 194"/>
                      <a:gd name="T29" fmla="*/ 117 h 127"/>
                      <a:gd name="T30" fmla="*/ 175 w 194"/>
                      <a:gd name="T31" fmla="*/ 117 h 127"/>
                      <a:gd name="T32" fmla="*/ 194 w 194"/>
                      <a:gd name="T33" fmla="*/ 127 h 127"/>
                      <a:gd name="T34" fmla="*/ 194 w 194"/>
                      <a:gd name="T35" fmla="*/ 117 h 127"/>
                      <a:gd name="T36" fmla="*/ 185 w 194"/>
                      <a:gd name="T37" fmla="*/ 117 h 127"/>
                      <a:gd name="T38" fmla="*/ 175 w 194"/>
                      <a:gd name="T39" fmla="*/ 107 h 127"/>
                      <a:gd name="T40" fmla="*/ 165 w 194"/>
                      <a:gd name="T41" fmla="*/ 98 h 127"/>
                      <a:gd name="T42" fmla="*/ 155 w 194"/>
                      <a:gd name="T43" fmla="*/ 88 h 127"/>
                      <a:gd name="T44" fmla="*/ 136 w 194"/>
                      <a:gd name="T45" fmla="*/ 78 h 127"/>
                      <a:gd name="T46" fmla="*/ 126 w 194"/>
                      <a:gd name="T47" fmla="*/ 68 h 127"/>
                      <a:gd name="T48" fmla="*/ 116 w 194"/>
                      <a:gd name="T49" fmla="*/ 59 h 127"/>
                      <a:gd name="T50" fmla="*/ 107 w 194"/>
                      <a:gd name="T51" fmla="*/ 49 h 127"/>
                      <a:gd name="T52" fmla="*/ 87 w 194"/>
                      <a:gd name="T53" fmla="*/ 39 h 127"/>
                      <a:gd name="T54" fmla="*/ 78 w 194"/>
                      <a:gd name="T55" fmla="*/ 30 h 127"/>
                      <a:gd name="T56" fmla="*/ 68 w 194"/>
                      <a:gd name="T57" fmla="*/ 30 h 127"/>
                      <a:gd name="T58" fmla="*/ 58 w 194"/>
                      <a:gd name="T59" fmla="*/ 20 h 127"/>
                      <a:gd name="T60" fmla="*/ 39 w 194"/>
                      <a:gd name="T61" fmla="*/ 10 h 127"/>
                      <a:gd name="T62" fmla="*/ 29 w 194"/>
                      <a:gd name="T63" fmla="*/ 10 h 127"/>
                      <a:gd name="T64" fmla="*/ 19 w 194"/>
                      <a:gd name="T65" fmla="*/ 0 h 127"/>
                      <a:gd name="T66" fmla="*/ 0 w 194"/>
                      <a:gd name="T67" fmla="*/ 0 h 127"/>
                      <a:gd name="T68" fmla="*/ 0 w 194"/>
                      <a:gd name="T69" fmla="*/ 10 h 1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4"/>
                      <a:gd name="T106" fmla="*/ 0 h 127"/>
                      <a:gd name="T107" fmla="*/ 194 w 194"/>
                      <a:gd name="T108" fmla="*/ 127 h 1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4" h="127">
                        <a:moveTo>
                          <a:pt x="0" y="10"/>
                        </a:moveTo>
                        <a:lnTo>
                          <a:pt x="10" y="10"/>
                        </a:lnTo>
                        <a:lnTo>
                          <a:pt x="29" y="20"/>
                        </a:lnTo>
                        <a:lnTo>
                          <a:pt x="39" y="20"/>
                        </a:lnTo>
                        <a:lnTo>
                          <a:pt x="48" y="30"/>
                        </a:lnTo>
                        <a:lnTo>
                          <a:pt x="68" y="30"/>
                        </a:lnTo>
                        <a:lnTo>
                          <a:pt x="78" y="39"/>
                        </a:lnTo>
                        <a:lnTo>
                          <a:pt x="87" y="49"/>
                        </a:lnTo>
                        <a:lnTo>
                          <a:pt x="97" y="59"/>
                        </a:lnTo>
                        <a:lnTo>
                          <a:pt x="107" y="68"/>
                        </a:lnTo>
                        <a:lnTo>
                          <a:pt x="116" y="78"/>
                        </a:lnTo>
                        <a:lnTo>
                          <a:pt x="126" y="88"/>
                        </a:lnTo>
                        <a:lnTo>
                          <a:pt x="146" y="98"/>
                        </a:lnTo>
                        <a:lnTo>
                          <a:pt x="155" y="107"/>
                        </a:lnTo>
                        <a:lnTo>
                          <a:pt x="165" y="117"/>
                        </a:lnTo>
                        <a:lnTo>
                          <a:pt x="175" y="117"/>
                        </a:lnTo>
                        <a:lnTo>
                          <a:pt x="194" y="127"/>
                        </a:lnTo>
                        <a:lnTo>
                          <a:pt x="194" y="117"/>
                        </a:lnTo>
                        <a:lnTo>
                          <a:pt x="185" y="117"/>
                        </a:lnTo>
                        <a:lnTo>
                          <a:pt x="175" y="107"/>
                        </a:lnTo>
                        <a:lnTo>
                          <a:pt x="165" y="98"/>
                        </a:lnTo>
                        <a:lnTo>
                          <a:pt x="155" y="88"/>
                        </a:lnTo>
                        <a:lnTo>
                          <a:pt x="136" y="78"/>
                        </a:lnTo>
                        <a:lnTo>
                          <a:pt x="126" y="68"/>
                        </a:lnTo>
                        <a:lnTo>
                          <a:pt x="116" y="59"/>
                        </a:lnTo>
                        <a:lnTo>
                          <a:pt x="107" y="49"/>
                        </a:lnTo>
                        <a:lnTo>
                          <a:pt x="87" y="39"/>
                        </a:lnTo>
                        <a:lnTo>
                          <a:pt x="78" y="30"/>
                        </a:lnTo>
                        <a:lnTo>
                          <a:pt x="68" y="30"/>
                        </a:lnTo>
                        <a:lnTo>
                          <a:pt x="58" y="20"/>
                        </a:lnTo>
                        <a:lnTo>
                          <a:pt x="39" y="10"/>
                        </a:lnTo>
                        <a:lnTo>
                          <a:pt x="29" y="10"/>
                        </a:lnTo>
                        <a:lnTo>
                          <a:pt x="19" y="0"/>
                        </a:lnTo>
                        <a:lnTo>
                          <a:pt x="0" y="0"/>
                        </a:lnTo>
                        <a:lnTo>
                          <a:pt x="0" y="10"/>
                        </a:lnTo>
                        <a:close/>
                      </a:path>
                    </a:pathLst>
                  </a:custGeom>
                  <a:solidFill>
                    <a:srgbClr val="000000"/>
                  </a:solidFill>
                  <a:ln w="9525">
                    <a:noFill/>
                    <a:round/>
                    <a:headEnd/>
                    <a:tailEnd/>
                  </a:ln>
                </p:spPr>
                <p:txBody>
                  <a:bodyPr/>
                  <a:lstStyle/>
                  <a:p>
                    <a:endParaRPr lang="en-US"/>
                  </a:p>
                </p:txBody>
              </p:sp>
              <p:sp>
                <p:nvSpPr>
                  <p:cNvPr id="5980" name="Freeform 154"/>
                  <p:cNvSpPr>
                    <a:spLocks/>
                  </p:cNvSpPr>
                  <p:nvPr/>
                </p:nvSpPr>
                <p:spPr bwMode="auto">
                  <a:xfrm>
                    <a:off x="6280" y="6180"/>
                    <a:ext cx="107" cy="20"/>
                  </a:xfrm>
                  <a:custGeom>
                    <a:avLst/>
                    <a:gdLst>
                      <a:gd name="T0" fmla="*/ 10 w 107"/>
                      <a:gd name="T1" fmla="*/ 20 h 20"/>
                      <a:gd name="T2" fmla="*/ 10 w 107"/>
                      <a:gd name="T3" fmla="*/ 20 h 20"/>
                      <a:gd name="T4" fmla="*/ 19 w 107"/>
                      <a:gd name="T5" fmla="*/ 20 h 20"/>
                      <a:gd name="T6" fmla="*/ 29 w 107"/>
                      <a:gd name="T7" fmla="*/ 20 h 20"/>
                      <a:gd name="T8" fmla="*/ 58 w 107"/>
                      <a:gd name="T9" fmla="*/ 20 h 20"/>
                      <a:gd name="T10" fmla="*/ 68 w 107"/>
                      <a:gd name="T11" fmla="*/ 10 h 20"/>
                      <a:gd name="T12" fmla="*/ 78 w 107"/>
                      <a:gd name="T13" fmla="*/ 10 h 20"/>
                      <a:gd name="T14" fmla="*/ 97 w 107"/>
                      <a:gd name="T15" fmla="*/ 10 h 20"/>
                      <a:gd name="T16" fmla="*/ 107 w 107"/>
                      <a:gd name="T17" fmla="*/ 10 h 20"/>
                      <a:gd name="T18" fmla="*/ 107 w 107"/>
                      <a:gd name="T19" fmla="*/ 0 h 20"/>
                      <a:gd name="T20" fmla="*/ 78 w 107"/>
                      <a:gd name="T21" fmla="*/ 0 h 20"/>
                      <a:gd name="T22" fmla="*/ 68 w 107"/>
                      <a:gd name="T23" fmla="*/ 0 h 20"/>
                      <a:gd name="T24" fmla="*/ 48 w 107"/>
                      <a:gd name="T25" fmla="*/ 10 h 20"/>
                      <a:gd name="T26" fmla="*/ 19 w 107"/>
                      <a:gd name="T27" fmla="*/ 10 h 20"/>
                      <a:gd name="T28" fmla="*/ 10 w 107"/>
                      <a:gd name="T29" fmla="*/ 10 h 20"/>
                      <a:gd name="T30" fmla="*/ 0 w 107"/>
                      <a:gd name="T31" fmla="*/ 10 h 20"/>
                      <a:gd name="T32" fmla="*/ 10 w 107"/>
                      <a:gd name="T33" fmla="*/ 10 h 20"/>
                      <a:gd name="T34" fmla="*/ 10 w 107"/>
                      <a:gd name="T35" fmla="*/ 10 h 20"/>
                      <a:gd name="T36" fmla="*/ 0 w 107"/>
                      <a:gd name="T37" fmla="*/ 10 h 20"/>
                      <a:gd name="T38" fmla="*/ 10 w 107"/>
                      <a:gd name="T39" fmla="*/ 20 h 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7"/>
                      <a:gd name="T61" fmla="*/ 0 h 20"/>
                      <a:gd name="T62" fmla="*/ 107 w 107"/>
                      <a:gd name="T63" fmla="*/ 20 h 2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7" h="20">
                        <a:moveTo>
                          <a:pt x="10" y="20"/>
                        </a:moveTo>
                        <a:lnTo>
                          <a:pt x="10" y="20"/>
                        </a:lnTo>
                        <a:lnTo>
                          <a:pt x="19" y="20"/>
                        </a:lnTo>
                        <a:lnTo>
                          <a:pt x="29" y="20"/>
                        </a:lnTo>
                        <a:lnTo>
                          <a:pt x="58" y="20"/>
                        </a:lnTo>
                        <a:lnTo>
                          <a:pt x="68" y="10"/>
                        </a:lnTo>
                        <a:lnTo>
                          <a:pt x="78" y="10"/>
                        </a:lnTo>
                        <a:lnTo>
                          <a:pt x="97" y="10"/>
                        </a:lnTo>
                        <a:lnTo>
                          <a:pt x="107" y="10"/>
                        </a:lnTo>
                        <a:lnTo>
                          <a:pt x="107" y="0"/>
                        </a:lnTo>
                        <a:lnTo>
                          <a:pt x="78" y="0"/>
                        </a:lnTo>
                        <a:lnTo>
                          <a:pt x="68" y="0"/>
                        </a:lnTo>
                        <a:lnTo>
                          <a:pt x="48" y="10"/>
                        </a:lnTo>
                        <a:lnTo>
                          <a:pt x="19" y="10"/>
                        </a:lnTo>
                        <a:lnTo>
                          <a:pt x="10" y="10"/>
                        </a:lnTo>
                        <a:lnTo>
                          <a:pt x="0" y="10"/>
                        </a:lnTo>
                        <a:lnTo>
                          <a:pt x="10" y="10"/>
                        </a:lnTo>
                        <a:lnTo>
                          <a:pt x="0" y="10"/>
                        </a:lnTo>
                        <a:lnTo>
                          <a:pt x="10" y="20"/>
                        </a:lnTo>
                        <a:close/>
                      </a:path>
                    </a:pathLst>
                  </a:custGeom>
                  <a:solidFill>
                    <a:srgbClr val="000000"/>
                  </a:solidFill>
                  <a:ln w="9525">
                    <a:noFill/>
                    <a:round/>
                    <a:headEnd/>
                    <a:tailEnd/>
                  </a:ln>
                </p:spPr>
                <p:txBody>
                  <a:bodyPr/>
                  <a:lstStyle/>
                  <a:p>
                    <a:endParaRPr lang="en-US"/>
                  </a:p>
                </p:txBody>
              </p:sp>
              <p:sp>
                <p:nvSpPr>
                  <p:cNvPr id="5981" name="Freeform 155"/>
                  <p:cNvSpPr>
                    <a:spLocks/>
                  </p:cNvSpPr>
                  <p:nvPr/>
                </p:nvSpPr>
                <p:spPr bwMode="auto">
                  <a:xfrm>
                    <a:off x="5988" y="6190"/>
                    <a:ext cx="302" cy="136"/>
                  </a:xfrm>
                  <a:custGeom>
                    <a:avLst/>
                    <a:gdLst>
                      <a:gd name="T0" fmla="*/ 10 w 302"/>
                      <a:gd name="T1" fmla="*/ 136 h 136"/>
                      <a:gd name="T2" fmla="*/ 10 w 302"/>
                      <a:gd name="T3" fmla="*/ 136 h 136"/>
                      <a:gd name="T4" fmla="*/ 29 w 302"/>
                      <a:gd name="T5" fmla="*/ 117 h 136"/>
                      <a:gd name="T6" fmla="*/ 39 w 302"/>
                      <a:gd name="T7" fmla="*/ 107 h 136"/>
                      <a:gd name="T8" fmla="*/ 58 w 302"/>
                      <a:gd name="T9" fmla="*/ 97 h 136"/>
                      <a:gd name="T10" fmla="*/ 78 w 302"/>
                      <a:gd name="T11" fmla="*/ 88 h 136"/>
                      <a:gd name="T12" fmla="*/ 88 w 302"/>
                      <a:gd name="T13" fmla="*/ 78 h 136"/>
                      <a:gd name="T14" fmla="*/ 107 w 302"/>
                      <a:gd name="T15" fmla="*/ 78 h 136"/>
                      <a:gd name="T16" fmla="*/ 126 w 302"/>
                      <a:gd name="T17" fmla="*/ 68 h 136"/>
                      <a:gd name="T18" fmla="*/ 146 w 302"/>
                      <a:gd name="T19" fmla="*/ 68 h 136"/>
                      <a:gd name="T20" fmla="*/ 165 w 302"/>
                      <a:gd name="T21" fmla="*/ 68 h 136"/>
                      <a:gd name="T22" fmla="*/ 195 w 302"/>
                      <a:gd name="T23" fmla="*/ 58 h 136"/>
                      <a:gd name="T24" fmla="*/ 214 w 302"/>
                      <a:gd name="T25" fmla="*/ 58 h 136"/>
                      <a:gd name="T26" fmla="*/ 233 w 302"/>
                      <a:gd name="T27" fmla="*/ 49 h 136"/>
                      <a:gd name="T28" fmla="*/ 253 w 302"/>
                      <a:gd name="T29" fmla="*/ 39 h 136"/>
                      <a:gd name="T30" fmla="*/ 263 w 302"/>
                      <a:gd name="T31" fmla="*/ 29 h 136"/>
                      <a:gd name="T32" fmla="*/ 282 w 302"/>
                      <a:gd name="T33" fmla="*/ 20 h 136"/>
                      <a:gd name="T34" fmla="*/ 302 w 302"/>
                      <a:gd name="T35" fmla="*/ 10 h 136"/>
                      <a:gd name="T36" fmla="*/ 292 w 302"/>
                      <a:gd name="T37" fmla="*/ 0 h 136"/>
                      <a:gd name="T38" fmla="*/ 282 w 302"/>
                      <a:gd name="T39" fmla="*/ 20 h 136"/>
                      <a:gd name="T40" fmla="*/ 263 w 302"/>
                      <a:gd name="T41" fmla="*/ 20 h 136"/>
                      <a:gd name="T42" fmla="*/ 243 w 302"/>
                      <a:gd name="T43" fmla="*/ 29 h 136"/>
                      <a:gd name="T44" fmla="*/ 224 w 302"/>
                      <a:gd name="T45" fmla="*/ 39 h 136"/>
                      <a:gd name="T46" fmla="*/ 214 w 302"/>
                      <a:gd name="T47" fmla="*/ 49 h 136"/>
                      <a:gd name="T48" fmla="*/ 185 w 302"/>
                      <a:gd name="T49" fmla="*/ 58 h 136"/>
                      <a:gd name="T50" fmla="*/ 165 w 302"/>
                      <a:gd name="T51" fmla="*/ 58 h 136"/>
                      <a:gd name="T52" fmla="*/ 146 w 302"/>
                      <a:gd name="T53" fmla="*/ 58 h 136"/>
                      <a:gd name="T54" fmla="*/ 126 w 302"/>
                      <a:gd name="T55" fmla="*/ 68 h 136"/>
                      <a:gd name="T56" fmla="*/ 107 w 302"/>
                      <a:gd name="T57" fmla="*/ 68 h 136"/>
                      <a:gd name="T58" fmla="*/ 88 w 302"/>
                      <a:gd name="T59" fmla="*/ 68 h 136"/>
                      <a:gd name="T60" fmla="*/ 68 w 302"/>
                      <a:gd name="T61" fmla="*/ 78 h 136"/>
                      <a:gd name="T62" fmla="*/ 49 w 302"/>
                      <a:gd name="T63" fmla="*/ 88 h 136"/>
                      <a:gd name="T64" fmla="*/ 39 w 302"/>
                      <a:gd name="T65" fmla="*/ 107 h 136"/>
                      <a:gd name="T66" fmla="*/ 19 w 302"/>
                      <a:gd name="T67" fmla="*/ 117 h 136"/>
                      <a:gd name="T68" fmla="*/ 0 w 302"/>
                      <a:gd name="T69" fmla="*/ 127 h 136"/>
                      <a:gd name="T70" fmla="*/ 0 w 302"/>
                      <a:gd name="T71" fmla="*/ 136 h 136"/>
                      <a:gd name="T72" fmla="*/ 0 w 302"/>
                      <a:gd name="T73" fmla="*/ 127 h 136"/>
                      <a:gd name="T74" fmla="*/ 0 w 302"/>
                      <a:gd name="T75" fmla="*/ 136 h 136"/>
                      <a:gd name="T76" fmla="*/ 10 w 302"/>
                      <a:gd name="T77" fmla="*/ 136 h 1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2"/>
                      <a:gd name="T118" fmla="*/ 0 h 136"/>
                      <a:gd name="T119" fmla="*/ 302 w 302"/>
                      <a:gd name="T120" fmla="*/ 136 h 1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2" h="136">
                        <a:moveTo>
                          <a:pt x="10" y="136"/>
                        </a:moveTo>
                        <a:lnTo>
                          <a:pt x="10" y="136"/>
                        </a:lnTo>
                        <a:lnTo>
                          <a:pt x="29" y="117"/>
                        </a:lnTo>
                        <a:lnTo>
                          <a:pt x="39" y="107"/>
                        </a:lnTo>
                        <a:lnTo>
                          <a:pt x="58" y="97"/>
                        </a:lnTo>
                        <a:lnTo>
                          <a:pt x="78" y="88"/>
                        </a:lnTo>
                        <a:lnTo>
                          <a:pt x="88" y="78"/>
                        </a:lnTo>
                        <a:lnTo>
                          <a:pt x="107" y="78"/>
                        </a:lnTo>
                        <a:lnTo>
                          <a:pt x="126" y="68"/>
                        </a:lnTo>
                        <a:lnTo>
                          <a:pt x="146" y="68"/>
                        </a:lnTo>
                        <a:lnTo>
                          <a:pt x="165" y="68"/>
                        </a:lnTo>
                        <a:lnTo>
                          <a:pt x="195" y="58"/>
                        </a:lnTo>
                        <a:lnTo>
                          <a:pt x="214" y="58"/>
                        </a:lnTo>
                        <a:lnTo>
                          <a:pt x="233" y="49"/>
                        </a:lnTo>
                        <a:lnTo>
                          <a:pt x="253" y="39"/>
                        </a:lnTo>
                        <a:lnTo>
                          <a:pt x="263" y="29"/>
                        </a:lnTo>
                        <a:lnTo>
                          <a:pt x="282" y="20"/>
                        </a:lnTo>
                        <a:lnTo>
                          <a:pt x="302" y="10"/>
                        </a:lnTo>
                        <a:lnTo>
                          <a:pt x="292" y="0"/>
                        </a:lnTo>
                        <a:lnTo>
                          <a:pt x="282" y="20"/>
                        </a:lnTo>
                        <a:lnTo>
                          <a:pt x="263" y="20"/>
                        </a:lnTo>
                        <a:lnTo>
                          <a:pt x="243" y="29"/>
                        </a:lnTo>
                        <a:lnTo>
                          <a:pt x="224" y="39"/>
                        </a:lnTo>
                        <a:lnTo>
                          <a:pt x="214" y="49"/>
                        </a:lnTo>
                        <a:lnTo>
                          <a:pt x="185" y="58"/>
                        </a:lnTo>
                        <a:lnTo>
                          <a:pt x="165" y="58"/>
                        </a:lnTo>
                        <a:lnTo>
                          <a:pt x="146" y="58"/>
                        </a:lnTo>
                        <a:lnTo>
                          <a:pt x="126" y="68"/>
                        </a:lnTo>
                        <a:lnTo>
                          <a:pt x="107" y="68"/>
                        </a:lnTo>
                        <a:lnTo>
                          <a:pt x="88" y="68"/>
                        </a:lnTo>
                        <a:lnTo>
                          <a:pt x="68" y="78"/>
                        </a:lnTo>
                        <a:lnTo>
                          <a:pt x="49" y="88"/>
                        </a:lnTo>
                        <a:lnTo>
                          <a:pt x="39" y="107"/>
                        </a:lnTo>
                        <a:lnTo>
                          <a:pt x="19" y="117"/>
                        </a:lnTo>
                        <a:lnTo>
                          <a:pt x="0" y="127"/>
                        </a:lnTo>
                        <a:lnTo>
                          <a:pt x="0" y="136"/>
                        </a:lnTo>
                        <a:lnTo>
                          <a:pt x="0" y="127"/>
                        </a:lnTo>
                        <a:lnTo>
                          <a:pt x="0" y="136"/>
                        </a:lnTo>
                        <a:lnTo>
                          <a:pt x="10" y="136"/>
                        </a:lnTo>
                        <a:close/>
                      </a:path>
                    </a:pathLst>
                  </a:custGeom>
                  <a:solidFill>
                    <a:srgbClr val="000000"/>
                  </a:solidFill>
                  <a:ln w="9525">
                    <a:noFill/>
                    <a:round/>
                    <a:headEnd/>
                    <a:tailEnd/>
                  </a:ln>
                </p:spPr>
                <p:txBody>
                  <a:bodyPr/>
                  <a:lstStyle/>
                  <a:p>
                    <a:endParaRPr lang="en-US"/>
                  </a:p>
                </p:txBody>
              </p:sp>
              <p:sp>
                <p:nvSpPr>
                  <p:cNvPr id="5982" name="Freeform 156"/>
                  <p:cNvSpPr>
                    <a:spLocks/>
                  </p:cNvSpPr>
                  <p:nvPr/>
                </p:nvSpPr>
                <p:spPr bwMode="auto">
                  <a:xfrm>
                    <a:off x="5988" y="6326"/>
                    <a:ext cx="88" cy="107"/>
                  </a:xfrm>
                  <a:custGeom>
                    <a:avLst/>
                    <a:gdLst>
                      <a:gd name="T0" fmla="*/ 88 w 88"/>
                      <a:gd name="T1" fmla="*/ 107 h 107"/>
                      <a:gd name="T2" fmla="*/ 88 w 88"/>
                      <a:gd name="T3" fmla="*/ 107 h 107"/>
                      <a:gd name="T4" fmla="*/ 78 w 88"/>
                      <a:gd name="T5" fmla="*/ 98 h 107"/>
                      <a:gd name="T6" fmla="*/ 58 w 88"/>
                      <a:gd name="T7" fmla="*/ 88 h 107"/>
                      <a:gd name="T8" fmla="*/ 49 w 88"/>
                      <a:gd name="T9" fmla="*/ 68 h 107"/>
                      <a:gd name="T10" fmla="*/ 39 w 88"/>
                      <a:gd name="T11" fmla="*/ 59 h 107"/>
                      <a:gd name="T12" fmla="*/ 29 w 88"/>
                      <a:gd name="T13" fmla="*/ 39 h 107"/>
                      <a:gd name="T14" fmla="*/ 19 w 88"/>
                      <a:gd name="T15" fmla="*/ 30 h 107"/>
                      <a:gd name="T16" fmla="*/ 19 w 88"/>
                      <a:gd name="T17" fmla="*/ 20 h 107"/>
                      <a:gd name="T18" fmla="*/ 10 w 88"/>
                      <a:gd name="T19" fmla="*/ 0 h 107"/>
                      <a:gd name="T20" fmla="*/ 0 w 88"/>
                      <a:gd name="T21" fmla="*/ 0 h 107"/>
                      <a:gd name="T22" fmla="*/ 10 w 88"/>
                      <a:gd name="T23" fmla="*/ 20 h 107"/>
                      <a:gd name="T24" fmla="*/ 19 w 88"/>
                      <a:gd name="T25" fmla="*/ 30 h 107"/>
                      <a:gd name="T26" fmla="*/ 19 w 88"/>
                      <a:gd name="T27" fmla="*/ 49 h 107"/>
                      <a:gd name="T28" fmla="*/ 29 w 88"/>
                      <a:gd name="T29" fmla="*/ 59 h 107"/>
                      <a:gd name="T30" fmla="*/ 39 w 88"/>
                      <a:gd name="T31" fmla="*/ 78 h 107"/>
                      <a:gd name="T32" fmla="*/ 49 w 88"/>
                      <a:gd name="T33" fmla="*/ 88 h 107"/>
                      <a:gd name="T34" fmla="*/ 68 w 88"/>
                      <a:gd name="T35" fmla="*/ 107 h 107"/>
                      <a:gd name="T36" fmla="*/ 78 w 88"/>
                      <a:gd name="T37" fmla="*/ 107 h 107"/>
                      <a:gd name="T38" fmla="*/ 78 w 88"/>
                      <a:gd name="T39" fmla="*/ 107 h 107"/>
                      <a:gd name="T40" fmla="*/ 88 w 88"/>
                      <a:gd name="T41" fmla="*/ 107 h 107"/>
                      <a:gd name="T42" fmla="*/ 88 w 88"/>
                      <a:gd name="T43" fmla="*/ 107 h 107"/>
                      <a:gd name="T44" fmla="*/ 88 w 88"/>
                      <a:gd name="T45" fmla="*/ 107 h 107"/>
                      <a:gd name="T46" fmla="*/ 88 w 88"/>
                      <a:gd name="T47" fmla="*/ 107 h 1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8"/>
                      <a:gd name="T73" fmla="*/ 0 h 107"/>
                      <a:gd name="T74" fmla="*/ 88 w 88"/>
                      <a:gd name="T75" fmla="*/ 107 h 1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8" h="107">
                        <a:moveTo>
                          <a:pt x="88" y="107"/>
                        </a:moveTo>
                        <a:lnTo>
                          <a:pt x="88" y="107"/>
                        </a:lnTo>
                        <a:lnTo>
                          <a:pt x="78" y="98"/>
                        </a:lnTo>
                        <a:lnTo>
                          <a:pt x="58" y="88"/>
                        </a:lnTo>
                        <a:lnTo>
                          <a:pt x="49" y="68"/>
                        </a:lnTo>
                        <a:lnTo>
                          <a:pt x="39" y="59"/>
                        </a:lnTo>
                        <a:lnTo>
                          <a:pt x="29" y="39"/>
                        </a:lnTo>
                        <a:lnTo>
                          <a:pt x="19" y="30"/>
                        </a:lnTo>
                        <a:lnTo>
                          <a:pt x="19" y="20"/>
                        </a:lnTo>
                        <a:lnTo>
                          <a:pt x="10" y="0"/>
                        </a:lnTo>
                        <a:lnTo>
                          <a:pt x="0" y="0"/>
                        </a:lnTo>
                        <a:lnTo>
                          <a:pt x="10" y="20"/>
                        </a:lnTo>
                        <a:lnTo>
                          <a:pt x="19" y="30"/>
                        </a:lnTo>
                        <a:lnTo>
                          <a:pt x="19" y="49"/>
                        </a:lnTo>
                        <a:lnTo>
                          <a:pt x="29" y="59"/>
                        </a:lnTo>
                        <a:lnTo>
                          <a:pt x="39" y="78"/>
                        </a:lnTo>
                        <a:lnTo>
                          <a:pt x="49" y="88"/>
                        </a:lnTo>
                        <a:lnTo>
                          <a:pt x="68" y="107"/>
                        </a:lnTo>
                        <a:lnTo>
                          <a:pt x="78" y="107"/>
                        </a:lnTo>
                        <a:lnTo>
                          <a:pt x="88" y="107"/>
                        </a:lnTo>
                        <a:close/>
                      </a:path>
                    </a:pathLst>
                  </a:custGeom>
                  <a:solidFill>
                    <a:srgbClr val="000000"/>
                  </a:solidFill>
                  <a:ln w="9525">
                    <a:noFill/>
                    <a:round/>
                    <a:headEnd/>
                    <a:tailEnd/>
                  </a:ln>
                </p:spPr>
                <p:txBody>
                  <a:bodyPr/>
                  <a:lstStyle/>
                  <a:p>
                    <a:endParaRPr lang="en-US"/>
                  </a:p>
                </p:txBody>
              </p:sp>
              <p:sp>
                <p:nvSpPr>
                  <p:cNvPr id="5983" name="Freeform 157"/>
                  <p:cNvSpPr>
                    <a:spLocks/>
                  </p:cNvSpPr>
                  <p:nvPr/>
                </p:nvSpPr>
                <p:spPr bwMode="auto">
                  <a:xfrm>
                    <a:off x="6056" y="6433"/>
                    <a:ext cx="29" cy="88"/>
                  </a:xfrm>
                  <a:custGeom>
                    <a:avLst/>
                    <a:gdLst>
                      <a:gd name="T0" fmla="*/ 29 w 29"/>
                      <a:gd name="T1" fmla="*/ 78 h 88"/>
                      <a:gd name="T2" fmla="*/ 20 w 29"/>
                      <a:gd name="T3" fmla="*/ 69 h 88"/>
                      <a:gd name="T4" fmla="*/ 20 w 29"/>
                      <a:gd name="T5" fmla="*/ 59 h 88"/>
                      <a:gd name="T6" fmla="*/ 10 w 29"/>
                      <a:gd name="T7" fmla="*/ 49 h 88"/>
                      <a:gd name="T8" fmla="*/ 10 w 29"/>
                      <a:gd name="T9" fmla="*/ 39 h 88"/>
                      <a:gd name="T10" fmla="*/ 10 w 29"/>
                      <a:gd name="T11" fmla="*/ 30 h 88"/>
                      <a:gd name="T12" fmla="*/ 10 w 29"/>
                      <a:gd name="T13" fmla="*/ 20 h 88"/>
                      <a:gd name="T14" fmla="*/ 10 w 29"/>
                      <a:gd name="T15" fmla="*/ 10 h 88"/>
                      <a:gd name="T16" fmla="*/ 20 w 29"/>
                      <a:gd name="T17" fmla="*/ 0 h 88"/>
                      <a:gd name="T18" fmla="*/ 10 w 29"/>
                      <a:gd name="T19" fmla="*/ 0 h 88"/>
                      <a:gd name="T20" fmla="*/ 0 w 29"/>
                      <a:gd name="T21" fmla="*/ 10 h 88"/>
                      <a:gd name="T22" fmla="*/ 0 w 29"/>
                      <a:gd name="T23" fmla="*/ 20 h 88"/>
                      <a:gd name="T24" fmla="*/ 0 w 29"/>
                      <a:gd name="T25" fmla="*/ 30 h 88"/>
                      <a:gd name="T26" fmla="*/ 0 w 29"/>
                      <a:gd name="T27" fmla="*/ 39 h 88"/>
                      <a:gd name="T28" fmla="*/ 0 w 29"/>
                      <a:gd name="T29" fmla="*/ 59 h 88"/>
                      <a:gd name="T30" fmla="*/ 10 w 29"/>
                      <a:gd name="T31" fmla="*/ 69 h 88"/>
                      <a:gd name="T32" fmla="*/ 20 w 29"/>
                      <a:gd name="T33" fmla="*/ 78 h 88"/>
                      <a:gd name="T34" fmla="*/ 20 w 29"/>
                      <a:gd name="T35" fmla="*/ 88 h 88"/>
                      <a:gd name="T36" fmla="*/ 29 w 29"/>
                      <a:gd name="T37" fmla="*/ 78 h 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88"/>
                      <a:gd name="T59" fmla="*/ 29 w 29"/>
                      <a:gd name="T60" fmla="*/ 88 h 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88">
                        <a:moveTo>
                          <a:pt x="29" y="78"/>
                        </a:moveTo>
                        <a:lnTo>
                          <a:pt x="20" y="69"/>
                        </a:lnTo>
                        <a:lnTo>
                          <a:pt x="20" y="59"/>
                        </a:lnTo>
                        <a:lnTo>
                          <a:pt x="10" y="49"/>
                        </a:lnTo>
                        <a:lnTo>
                          <a:pt x="10" y="39"/>
                        </a:lnTo>
                        <a:lnTo>
                          <a:pt x="10" y="30"/>
                        </a:lnTo>
                        <a:lnTo>
                          <a:pt x="10" y="20"/>
                        </a:lnTo>
                        <a:lnTo>
                          <a:pt x="10" y="10"/>
                        </a:lnTo>
                        <a:lnTo>
                          <a:pt x="20" y="0"/>
                        </a:lnTo>
                        <a:lnTo>
                          <a:pt x="10" y="0"/>
                        </a:lnTo>
                        <a:lnTo>
                          <a:pt x="0" y="10"/>
                        </a:lnTo>
                        <a:lnTo>
                          <a:pt x="0" y="20"/>
                        </a:lnTo>
                        <a:lnTo>
                          <a:pt x="0" y="30"/>
                        </a:lnTo>
                        <a:lnTo>
                          <a:pt x="0" y="39"/>
                        </a:lnTo>
                        <a:lnTo>
                          <a:pt x="0" y="59"/>
                        </a:lnTo>
                        <a:lnTo>
                          <a:pt x="10" y="69"/>
                        </a:lnTo>
                        <a:lnTo>
                          <a:pt x="20" y="78"/>
                        </a:lnTo>
                        <a:lnTo>
                          <a:pt x="20" y="88"/>
                        </a:lnTo>
                        <a:lnTo>
                          <a:pt x="29" y="78"/>
                        </a:lnTo>
                        <a:close/>
                      </a:path>
                    </a:pathLst>
                  </a:custGeom>
                  <a:solidFill>
                    <a:srgbClr val="000000"/>
                  </a:solidFill>
                  <a:ln w="9525">
                    <a:noFill/>
                    <a:round/>
                    <a:headEnd/>
                    <a:tailEnd/>
                  </a:ln>
                </p:spPr>
                <p:txBody>
                  <a:bodyPr/>
                  <a:lstStyle/>
                  <a:p>
                    <a:endParaRPr lang="en-US"/>
                  </a:p>
                </p:txBody>
              </p:sp>
              <p:sp>
                <p:nvSpPr>
                  <p:cNvPr id="5984" name="Freeform 158"/>
                  <p:cNvSpPr>
                    <a:spLocks/>
                  </p:cNvSpPr>
                  <p:nvPr/>
                </p:nvSpPr>
                <p:spPr bwMode="auto">
                  <a:xfrm>
                    <a:off x="6076" y="6511"/>
                    <a:ext cx="48" cy="68"/>
                  </a:xfrm>
                  <a:custGeom>
                    <a:avLst/>
                    <a:gdLst>
                      <a:gd name="T0" fmla="*/ 48 w 48"/>
                      <a:gd name="T1" fmla="*/ 68 h 68"/>
                      <a:gd name="T2" fmla="*/ 48 w 48"/>
                      <a:gd name="T3" fmla="*/ 68 h 68"/>
                      <a:gd name="T4" fmla="*/ 48 w 48"/>
                      <a:gd name="T5" fmla="*/ 59 h 68"/>
                      <a:gd name="T6" fmla="*/ 48 w 48"/>
                      <a:gd name="T7" fmla="*/ 49 h 68"/>
                      <a:gd name="T8" fmla="*/ 38 w 48"/>
                      <a:gd name="T9" fmla="*/ 39 h 68"/>
                      <a:gd name="T10" fmla="*/ 38 w 48"/>
                      <a:gd name="T11" fmla="*/ 30 h 68"/>
                      <a:gd name="T12" fmla="*/ 19 w 48"/>
                      <a:gd name="T13" fmla="*/ 10 h 68"/>
                      <a:gd name="T14" fmla="*/ 9 w 48"/>
                      <a:gd name="T15" fmla="*/ 0 h 68"/>
                      <a:gd name="T16" fmla="*/ 0 w 48"/>
                      <a:gd name="T17" fmla="*/ 10 h 68"/>
                      <a:gd name="T18" fmla="*/ 9 w 48"/>
                      <a:gd name="T19" fmla="*/ 10 h 68"/>
                      <a:gd name="T20" fmla="*/ 19 w 48"/>
                      <a:gd name="T21" fmla="*/ 20 h 68"/>
                      <a:gd name="T22" fmla="*/ 29 w 48"/>
                      <a:gd name="T23" fmla="*/ 30 h 68"/>
                      <a:gd name="T24" fmla="*/ 29 w 48"/>
                      <a:gd name="T25" fmla="*/ 39 h 68"/>
                      <a:gd name="T26" fmla="*/ 38 w 48"/>
                      <a:gd name="T27" fmla="*/ 49 h 68"/>
                      <a:gd name="T28" fmla="*/ 38 w 48"/>
                      <a:gd name="T29" fmla="*/ 49 h 68"/>
                      <a:gd name="T30" fmla="*/ 38 w 48"/>
                      <a:gd name="T31" fmla="*/ 59 h 68"/>
                      <a:gd name="T32" fmla="*/ 38 w 48"/>
                      <a:gd name="T33" fmla="*/ 68 h 68"/>
                      <a:gd name="T34" fmla="*/ 38 w 48"/>
                      <a:gd name="T35" fmla="*/ 59 h 68"/>
                      <a:gd name="T36" fmla="*/ 48 w 48"/>
                      <a:gd name="T37" fmla="*/ 68 h 68"/>
                      <a:gd name="T38" fmla="*/ 48 w 48"/>
                      <a:gd name="T39" fmla="*/ 68 h 68"/>
                      <a:gd name="T40" fmla="*/ 48 w 48"/>
                      <a:gd name="T41" fmla="*/ 68 h 68"/>
                      <a:gd name="T42" fmla="*/ 48 w 48"/>
                      <a:gd name="T43" fmla="*/ 68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
                      <a:gd name="T67" fmla="*/ 0 h 68"/>
                      <a:gd name="T68" fmla="*/ 48 w 48"/>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 h="68">
                        <a:moveTo>
                          <a:pt x="48" y="68"/>
                        </a:moveTo>
                        <a:lnTo>
                          <a:pt x="48" y="68"/>
                        </a:lnTo>
                        <a:lnTo>
                          <a:pt x="48" y="59"/>
                        </a:lnTo>
                        <a:lnTo>
                          <a:pt x="48" y="49"/>
                        </a:lnTo>
                        <a:lnTo>
                          <a:pt x="38" y="39"/>
                        </a:lnTo>
                        <a:lnTo>
                          <a:pt x="38" y="30"/>
                        </a:lnTo>
                        <a:lnTo>
                          <a:pt x="19" y="10"/>
                        </a:lnTo>
                        <a:lnTo>
                          <a:pt x="9" y="0"/>
                        </a:lnTo>
                        <a:lnTo>
                          <a:pt x="0" y="10"/>
                        </a:lnTo>
                        <a:lnTo>
                          <a:pt x="9" y="10"/>
                        </a:lnTo>
                        <a:lnTo>
                          <a:pt x="19" y="20"/>
                        </a:lnTo>
                        <a:lnTo>
                          <a:pt x="29" y="30"/>
                        </a:lnTo>
                        <a:lnTo>
                          <a:pt x="29" y="39"/>
                        </a:lnTo>
                        <a:lnTo>
                          <a:pt x="38" y="49"/>
                        </a:lnTo>
                        <a:lnTo>
                          <a:pt x="38" y="59"/>
                        </a:lnTo>
                        <a:lnTo>
                          <a:pt x="38" y="68"/>
                        </a:lnTo>
                        <a:lnTo>
                          <a:pt x="38" y="59"/>
                        </a:lnTo>
                        <a:lnTo>
                          <a:pt x="48" y="68"/>
                        </a:lnTo>
                        <a:close/>
                      </a:path>
                    </a:pathLst>
                  </a:custGeom>
                  <a:solidFill>
                    <a:srgbClr val="000000"/>
                  </a:solidFill>
                  <a:ln w="9525">
                    <a:noFill/>
                    <a:round/>
                    <a:headEnd/>
                    <a:tailEnd/>
                  </a:ln>
                </p:spPr>
                <p:txBody>
                  <a:bodyPr/>
                  <a:lstStyle/>
                  <a:p>
                    <a:endParaRPr lang="en-US"/>
                  </a:p>
                </p:txBody>
              </p:sp>
              <p:sp>
                <p:nvSpPr>
                  <p:cNvPr id="5985" name="Freeform 159"/>
                  <p:cNvSpPr>
                    <a:spLocks/>
                  </p:cNvSpPr>
                  <p:nvPr/>
                </p:nvSpPr>
                <p:spPr bwMode="auto">
                  <a:xfrm>
                    <a:off x="6017" y="6570"/>
                    <a:ext cx="107" cy="87"/>
                  </a:xfrm>
                  <a:custGeom>
                    <a:avLst/>
                    <a:gdLst>
                      <a:gd name="T0" fmla="*/ 10 w 107"/>
                      <a:gd name="T1" fmla="*/ 87 h 87"/>
                      <a:gd name="T2" fmla="*/ 10 w 107"/>
                      <a:gd name="T3" fmla="*/ 87 h 87"/>
                      <a:gd name="T4" fmla="*/ 107 w 107"/>
                      <a:gd name="T5" fmla="*/ 9 h 87"/>
                      <a:gd name="T6" fmla="*/ 97 w 107"/>
                      <a:gd name="T7" fmla="*/ 0 h 87"/>
                      <a:gd name="T8" fmla="*/ 0 w 107"/>
                      <a:gd name="T9" fmla="*/ 87 h 87"/>
                      <a:gd name="T10" fmla="*/ 0 w 107"/>
                      <a:gd name="T11" fmla="*/ 87 h 87"/>
                      <a:gd name="T12" fmla="*/ 0 w 107"/>
                      <a:gd name="T13" fmla="*/ 87 h 87"/>
                      <a:gd name="T14" fmla="*/ 0 w 107"/>
                      <a:gd name="T15" fmla="*/ 87 h 87"/>
                      <a:gd name="T16" fmla="*/ 0 w 107"/>
                      <a:gd name="T17" fmla="*/ 87 h 87"/>
                      <a:gd name="T18" fmla="*/ 10 w 107"/>
                      <a:gd name="T19" fmla="*/ 87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
                      <a:gd name="T31" fmla="*/ 0 h 87"/>
                      <a:gd name="T32" fmla="*/ 107 w 107"/>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 h="87">
                        <a:moveTo>
                          <a:pt x="10" y="87"/>
                        </a:moveTo>
                        <a:lnTo>
                          <a:pt x="10" y="87"/>
                        </a:lnTo>
                        <a:lnTo>
                          <a:pt x="107" y="9"/>
                        </a:lnTo>
                        <a:lnTo>
                          <a:pt x="97" y="0"/>
                        </a:lnTo>
                        <a:lnTo>
                          <a:pt x="0" y="87"/>
                        </a:lnTo>
                        <a:lnTo>
                          <a:pt x="10" y="87"/>
                        </a:lnTo>
                        <a:close/>
                      </a:path>
                    </a:pathLst>
                  </a:custGeom>
                  <a:solidFill>
                    <a:srgbClr val="000000"/>
                  </a:solidFill>
                  <a:ln w="9525">
                    <a:noFill/>
                    <a:round/>
                    <a:headEnd/>
                    <a:tailEnd/>
                  </a:ln>
                </p:spPr>
                <p:txBody>
                  <a:bodyPr/>
                  <a:lstStyle/>
                  <a:p>
                    <a:endParaRPr lang="en-US"/>
                  </a:p>
                </p:txBody>
              </p:sp>
              <p:sp>
                <p:nvSpPr>
                  <p:cNvPr id="5986" name="Freeform 160"/>
                  <p:cNvSpPr>
                    <a:spLocks/>
                  </p:cNvSpPr>
                  <p:nvPr/>
                </p:nvSpPr>
                <p:spPr bwMode="auto">
                  <a:xfrm>
                    <a:off x="6017" y="6657"/>
                    <a:ext cx="39" cy="30"/>
                  </a:xfrm>
                  <a:custGeom>
                    <a:avLst/>
                    <a:gdLst>
                      <a:gd name="T0" fmla="*/ 29 w 39"/>
                      <a:gd name="T1" fmla="*/ 20 h 30"/>
                      <a:gd name="T2" fmla="*/ 39 w 39"/>
                      <a:gd name="T3" fmla="*/ 20 h 30"/>
                      <a:gd name="T4" fmla="*/ 29 w 39"/>
                      <a:gd name="T5" fmla="*/ 20 h 30"/>
                      <a:gd name="T6" fmla="*/ 29 w 39"/>
                      <a:gd name="T7" fmla="*/ 20 h 30"/>
                      <a:gd name="T8" fmla="*/ 20 w 39"/>
                      <a:gd name="T9" fmla="*/ 20 h 30"/>
                      <a:gd name="T10" fmla="*/ 10 w 39"/>
                      <a:gd name="T11" fmla="*/ 0 h 30"/>
                      <a:gd name="T12" fmla="*/ 10 w 39"/>
                      <a:gd name="T13" fmla="*/ 0 h 30"/>
                      <a:gd name="T14" fmla="*/ 0 w 39"/>
                      <a:gd name="T15" fmla="*/ 0 h 30"/>
                      <a:gd name="T16" fmla="*/ 0 w 39"/>
                      <a:gd name="T17" fmla="*/ 10 h 30"/>
                      <a:gd name="T18" fmla="*/ 20 w 39"/>
                      <a:gd name="T19" fmla="*/ 30 h 30"/>
                      <a:gd name="T20" fmla="*/ 20 w 39"/>
                      <a:gd name="T21" fmla="*/ 30 h 30"/>
                      <a:gd name="T22" fmla="*/ 29 w 39"/>
                      <a:gd name="T23" fmla="*/ 30 h 30"/>
                      <a:gd name="T24" fmla="*/ 29 w 39"/>
                      <a:gd name="T25" fmla="*/ 30 h 30"/>
                      <a:gd name="T26" fmla="*/ 29 w 39"/>
                      <a:gd name="T27" fmla="*/ 2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
                      <a:gd name="T43" fmla="*/ 0 h 30"/>
                      <a:gd name="T44" fmla="*/ 39 w 39"/>
                      <a:gd name="T45" fmla="*/ 30 h 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 h="30">
                        <a:moveTo>
                          <a:pt x="29" y="20"/>
                        </a:moveTo>
                        <a:lnTo>
                          <a:pt x="39" y="20"/>
                        </a:lnTo>
                        <a:lnTo>
                          <a:pt x="29" y="20"/>
                        </a:lnTo>
                        <a:lnTo>
                          <a:pt x="20" y="20"/>
                        </a:lnTo>
                        <a:lnTo>
                          <a:pt x="10" y="0"/>
                        </a:lnTo>
                        <a:lnTo>
                          <a:pt x="0" y="0"/>
                        </a:lnTo>
                        <a:lnTo>
                          <a:pt x="0" y="10"/>
                        </a:lnTo>
                        <a:lnTo>
                          <a:pt x="20" y="30"/>
                        </a:lnTo>
                        <a:lnTo>
                          <a:pt x="29" y="30"/>
                        </a:lnTo>
                        <a:lnTo>
                          <a:pt x="29" y="20"/>
                        </a:lnTo>
                        <a:close/>
                      </a:path>
                    </a:pathLst>
                  </a:custGeom>
                  <a:solidFill>
                    <a:srgbClr val="000000"/>
                  </a:solidFill>
                  <a:ln w="9525">
                    <a:noFill/>
                    <a:round/>
                    <a:headEnd/>
                    <a:tailEnd/>
                  </a:ln>
                </p:spPr>
                <p:txBody>
                  <a:bodyPr/>
                  <a:lstStyle/>
                  <a:p>
                    <a:endParaRPr lang="en-US"/>
                  </a:p>
                </p:txBody>
              </p:sp>
              <p:sp>
                <p:nvSpPr>
                  <p:cNvPr id="5987" name="Freeform 161"/>
                  <p:cNvSpPr>
                    <a:spLocks/>
                  </p:cNvSpPr>
                  <p:nvPr/>
                </p:nvSpPr>
                <p:spPr bwMode="auto">
                  <a:xfrm>
                    <a:off x="6046" y="6657"/>
                    <a:ext cx="146" cy="39"/>
                  </a:xfrm>
                  <a:custGeom>
                    <a:avLst/>
                    <a:gdLst>
                      <a:gd name="T0" fmla="*/ 146 w 146"/>
                      <a:gd name="T1" fmla="*/ 0 h 39"/>
                      <a:gd name="T2" fmla="*/ 107 w 146"/>
                      <a:gd name="T3" fmla="*/ 0 h 39"/>
                      <a:gd name="T4" fmla="*/ 98 w 146"/>
                      <a:gd name="T5" fmla="*/ 10 h 39"/>
                      <a:gd name="T6" fmla="*/ 88 w 146"/>
                      <a:gd name="T7" fmla="*/ 10 h 39"/>
                      <a:gd name="T8" fmla="*/ 78 w 146"/>
                      <a:gd name="T9" fmla="*/ 10 h 39"/>
                      <a:gd name="T10" fmla="*/ 68 w 146"/>
                      <a:gd name="T11" fmla="*/ 10 h 39"/>
                      <a:gd name="T12" fmla="*/ 68 w 146"/>
                      <a:gd name="T13" fmla="*/ 20 h 39"/>
                      <a:gd name="T14" fmla="*/ 59 w 146"/>
                      <a:gd name="T15" fmla="*/ 20 h 39"/>
                      <a:gd name="T16" fmla="*/ 39 w 146"/>
                      <a:gd name="T17" fmla="*/ 20 h 39"/>
                      <a:gd name="T18" fmla="*/ 30 w 146"/>
                      <a:gd name="T19" fmla="*/ 30 h 39"/>
                      <a:gd name="T20" fmla="*/ 10 w 146"/>
                      <a:gd name="T21" fmla="*/ 30 h 39"/>
                      <a:gd name="T22" fmla="*/ 0 w 146"/>
                      <a:gd name="T23" fmla="*/ 20 h 39"/>
                      <a:gd name="T24" fmla="*/ 0 w 146"/>
                      <a:gd name="T25" fmla="*/ 30 h 39"/>
                      <a:gd name="T26" fmla="*/ 10 w 146"/>
                      <a:gd name="T27" fmla="*/ 30 h 39"/>
                      <a:gd name="T28" fmla="*/ 20 w 146"/>
                      <a:gd name="T29" fmla="*/ 39 h 39"/>
                      <a:gd name="T30" fmla="*/ 30 w 146"/>
                      <a:gd name="T31" fmla="*/ 30 h 39"/>
                      <a:gd name="T32" fmla="*/ 49 w 146"/>
                      <a:gd name="T33" fmla="*/ 30 h 39"/>
                      <a:gd name="T34" fmla="*/ 59 w 146"/>
                      <a:gd name="T35" fmla="*/ 30 h 39"/>
                      <a:gd name="T36" fmla="*/ 68 w 146"/>
                      <a:gd name="T37" fmla="*/ 30 h 39"/>
                      <a:gd name="T38" fmla="*/ 78 w 146"/>
                      <a:gd name="T39" fmla="*/ 20 h 39"/>
                      <a:gd name="T40" fmla="*/ 88 w 146"/>
                      <a:gd name="T41" fmla="*/ 20 h 39"/>
                      <a:gd name="T42" fmla="*/ 98 w 146"/>
                      <a:gd name="T43" fmla="*/ 20 h 39"/>
                      <a:gd name="T44" fmla="*/ 107 w 146"/>
                      <a:gd name="T45" fmla="*/ 10 h 39"/>
                      <a:gd name="T46" fmla="*/ 146 w 146"/>
                      <a:gd name="T47" fmla="*/ 10 h 39"/>
                      <a:gd name="T48" fmla="*/ 146 w 146"/>
                      <a:gd name="T49" fmla="*/ 0 h 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6"/>
                      <a:gd name="T76" fmla="*/ 0 h 39"/>
                      <a:gd name="T77" fmla="*/ 146 w 146"/>
                      <a:gd name="T78" fmla="*/ 39 h 3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6" h="39">
                        <a:moveTo>
                          <a:pt x="146" y="0"/>
                        </a:moveTo>
                        <a:lnTo>
                          <a:pt x="107" y="0"/>
                        </a:lnTo>
                        <a:lnTo>
                          <a:pt x="98" y="10"/>
                        </a:lnTo>
                        <a:lnTo>
                          <a:pt x="88" y="10"/>
                        </a:lnTo>
                        <a:lnTo>
                          <a:pt x="78" y="10"/>
                        </a:lnTo>
                        <a:lnTo>
                          <a:pt x="68" y="10"/>
                        </a:lnTo>
                        <a:lnTo>
                          <a:pt x="68" y="20"/>
                        </a:lnTo>
                        <a:lnTo>
                          <a:pt x="59" y="20"/>
                        </a:lnTo>
                        <a:lnTo>
                          <a:pt x="39" y="20"/>
                        </a:lnTo>
                        <a:lnTo>
                          <a:pt x="30" y="30"/>
                        </a:lnTo>
                        <a:lnTo>
                          <a:pt x="10" y="30"/>
                        </a:lnTo>
                        <a:lnTo>
                          <a:pt x="0" y="20"/>
                        </a:lnTo>
                        <a:lnTo>
                          <a:pt x="0" y="30"/>
                        </a:lnTo>
                        <a:lnTo>
                          <a:pt x="10" y="30"/>
                        </a:lnTo>
                        <a:lnTo>
                          <a:pt x="20" y="39"/>
                        </a:lnTo>
                        <a:lnTo>
                          <a:pt x="30" y="30"/>
                        </a:lnTo>
                        <a:lnTo>
                          <a:pt x="49" y="30"/>
                        </a:lnTo>
                        <a:lnTo>
                          <a:pt x="59" y="30"/>
                        </a:lnTo>
                        <a:lnTo>
                          <a:pt x="68" y="30"/>
                        </a:lnTo>
                        <a:lnTo>
                          <a:pt x="78" y="20"/>
                        </a:lnTo>
                        <a:lnTo>
                          <a:pt x="88" y="20"/>
                        </a:lnTo>
                        <a:lnTo>
                          <a:pt x="98" y="20"/>
                        </a:lnTo>
                        <a:lnTo>
                          <a:pt x="107" y="10"/>
                        </a:lnTo>
                        <a:lnTo>
                          <a:pt x="146" y="10"/>
                        </a:lnTo>
                        <a:lnTo>
                          <a:pt x="146" y="0"/>
                        </a:lnTo>
                        <a:close/>
                      </a:path>
                    </a:pathLst>
                  </a:custGeom>
                  <a:solidFill>
                    <a:srgbClr val="000000"/>
                  </a:solidFill>
                  <a:ln w="9525">
                    <a:noFill/>
                    <a:round/>
                    <a:headEnd/>
                    <a:tailEnd/>
                  </a:ln>
                </p:spPr>
                <p:txBody>
                  <a:bodyPr/>
                  <a:lstStyle/>
                  <a:p>
                    <a:endParaRPr lang="en-US"/>
                  </a:p>
                </p:txBody>
              </p:sp>
              <p:sp>
                <p:nvSpPr>
                  <p:cNvPr id="5988" name="Freeform 162"/>
                  <p:cNvSpPr>
                    <a:spLocks/>
                  </p:cNvSpPr>
                  <p:nvPr/>
                </p:nvSpPr>
                <p:spPr bwMode="auto">
                  <a:xfrm>
                    <a:off x="6192" y="6648"/>
                    <a:ext cx="136" cy="19"/>
                  </a:xfrm>
                  <a:custGeom>
                    <a:avLst/>
                    <a:gdLst>
                      <a:gd name="T0" fmla="*/ 136 w 136"/>
                      <a:gd name="T1" fmla="*/ 9 h 19"/>
                      <a:gd name="T2" fmla="*/ 136 w 136"/>
                      <a:gd name="T3" fmla="*/ 9 h 19"/>
                      <a:gd name="T4" fmla="*/ 127 w 136"/>
                      <a:gd name="T5" fmla="*/ 0 h 19"/>
                      <a:gd name="T6" fmla="*/ 107 w 136"/>
                      <a:gd name="T7" fmla="*/ 0 h 19"/>
                      <a:gd name="T8" fmla="*/ 98 w 136"/>
                      <a:gd name="T9" fmla="*/ 0 h 19"/>
                      <a:gd name="T10" fmla="*/ 78 w 136"/>
                      <a:gd name="T11" fmla="*/ 0 h 19"/>
                      <a:gd name="T12" fmla="*/ 68 w 136"/>
                      <a:gd name="T13" fmla="*/ 0 h 19"/>
                      <a:gd name="T14" fmla="*/ 49 w 136"/>
                      <a:gd name="T15" fmla="*/ 0 h 19"/>
                      <a:gd name="T16" fmla="*/ 39 w 136"/>
                      <a:gd name="T17" fmla="*/ 9 h 19"/>
                      <a:gd name="T18" fmla="*/ 20 w 136"/>
                      <a:gd name="T19" fmla="*/ 9 h 19"/>
                      <a:gd name="T20" fmla="*/ 10 w 136"/>
                      <a:gd name="T21" fmla="*/ 9 h 19"/>
                      <a:gd name="T22" fmla="*/ 0 w 136"/>
                      <a:gd name="T23" fmla="*/ 9 h 19"/>
                      <a:gd name="T24" fmla="*/ 0 w 136"/>
                      <a:gd name="T25" fmla="*/ 19 h 19"/>
                      <a:gd name="T26" fmla="*/ 10 w 136"/>
                      <a:gd name="T27" fmla="*/ 19 h 19"/>
                      <a:gd name="T28" fmla="*/ 10 w 136"/>
                      <a:gd name="T29" fmla="*/ 19 h 19"/>
                      <a:gd name="T30" fmla="*/ 29 w 136"/>
                      <a:gd name="T31" fmla="*/ 19 h 19"/>
                      <a:gd name="T32" fmla="*/ 39 w 136"/>
                      <a:gd name="T33" fmla="*/ 9 h 19"/>
                      <a:gd name="T34" fmla="*/ 127 w 136"/>
                      <a:gd name="T35" fmla="*/ 9 h 19"/>
                      <a:gd name="T36" fmla="*/ 136 w 136"/>
                      <a:gd name="T37" fmla="*/ 19 h 19"/>
                      <a:gd name="T38" fmla="*/ 127 w 136"/>
                      <a:gd name="T39" fmla="*/ 9 h 19"/>
                      <a:gd name="T40" fmla="*/ 136 w 136"/>
                      <a:gd name="T41" fmla="*/ 9 h 19"/>
                      <a:gd name="T42" fmla="*/ 136 w 136"/>
                      <a:gd name="T43" fmla="*/ 9 h 19"/>
                      <a:gd name="T44" fmla="*/ 136 w 136"/>
                      <a:gd name="T45" fmla="*/ 9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6"/>
                      <a:gd name="T70" fmla="*/ 0 h 19"/>
                      <a:gd name="T71" fmla="*/ 136 w 136"/>
                      <a:gd name="T72" fmla="*/ 19 h 1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6" h="19">
                        <a:moveTo>
                          <a:pt x="136" y="9"/>
                        </a:moveTo>
                        <a:lnTo>
                          <a:pt x="136" y="9"/>
                        </a:lnTo>
                        <a:lnTo>
                          <a:pt x="127" y="0"/>
                        </a:lnTo>
                        <a:lnTo>
                          <a:pt x="107" y="0"/>
                        </a:lnTo>
                        <a:lnTo>
                          <a:pt x="98" y="0"/>
                        </a:lnTo>
                        <a:lnTo>
                          <a:pt x="78" y="0"/>
                        </a:lnTo>
                        <a:lnTo>
                          <a:pt x="68" y="0"/>
                        </a:lnTo>
                        <a:lnTo>
                          <a:pt x="49" y="0"/>
                        </a:lnTo>
                        <a:lnTo>
                          <a:pt x="39" y="9"/>
                        </a:lnTo>
                        <a:lnTo>
                          <a:pt x="20" y="9"/>
                        </a:lnTo>
                        <a:lnTo>
                          <a:pt x="10" y="9"/>
                        </a:lnTo>
                        <a:lnTo>
                          <a:pt x="0" y="9"/>
                        </a:lnTo>
                        <a:lnTo>
                          <a:pt x="0" y="19"/>
                        </a:lnTo>
                        <a:lnTo>
                          <a:pt x="10" y="19"/>
                        </a:lnTo>
                        <a:lnTo>
                          <a:pt x="29" y="19"/>
                        </a:lnTo>
                        <a:lnTo>
                          <a:pt x="39" y="9"/>
                        </a:lnTo>
                        <a:lnTo>
                          <a:pt x="127" y="9"/>
                        </a:lnTo>
                        <a:lnTo>
                          <a:pt x="136" y="19"/>
                        </a:lnTo>
                        <a:lnTo>
                          <a:pt x="127" y="9"/>
                        </a:lnTo>
                        <a:lnTo>
                          <a:pt x="136" y="9"/>
                        </a:lnTo>
                        <a:close/>
                      </a:path>
                    </a:pathLst>
                  </a:custGeom>
                  <a:solidFill>
                    <a:srgbClr val="000000"/>
                  </a:solidFill>
                  <a:ln w="9525">
                    <a:noFill/>
                    <a:round/>
                    <a:headEnd/>
                    <a:tailEnd/>
                  </a:ln>
                </p:spPr>
                <p:txBody>
                  <a:bodyPr/>
                  <a:lstStyle/>
                  <a:p>
                    <a:endParaRPr lang="en-US"/>
                  </a:p>
                </p:txBody>
              </p:sp>
              <p:sp>
                <p:nvSpPr>
                  <p:cNvPr id="5989" name="Freeform 163"/>
                  <p:cNvSpPr>
                    <a:spLocks/>
                  </p:cNvSpPr>
                  <p:nvPr/>
                </p:nvSpPr>
                <p:spPr bwMode="auto">
                  <a:xfrm>
                    <a:off x="6319" y="6657"/>
                    <a:ext cx="48" cy="215"/>
                  </a:xfrm>
                  <a:custGeom>
                    <a:avLst/>
                    <a:gdLst>
                      <a:gd name="T0" fmla="*/ 48 w 48"/>
                      <a:gd name="T1" fmla="*/ 215 h 215"/>
                      <a:gd name="T2" fmla="*/ 48 w 48"/>
                      <a:gd name="T3" fmla="*/ 215 h 215"/>
                      <a:gd name="T4" fmla="*/ 48 w 48"/>
                      <a:gd name="T5" fmla="*/ 156 h 215"/>
                      <a:gd name="T6" fmla="*/ 48 w 48"/>
                      <a:gd name="T7" fmla="*/ 127 h 215"/>
                      <a:gd name="T8" fmla="*/ 48 w 48"/>
                      <a:gd name="T9" fmla="*/ 98 h 215"/>
                      <a:gd name="T10" fmla="*/ 39 w 48"/>
                      <a:gd name="T11" fmla="*/ 78 h 215"/>
                      <a:gd name="T12" fmla="*/ 29 w 48"/>
                      <a:gd name="T13" fmla="*/ 49 h 215"/>
                      <a:gd name="T14" fmla="*/ 19 w 48"/>
                      <a:gd name="T15" fmla="*/ 30 h 215"/>
                      <a:gd name="T16" fmla="*/ 9 w 48"/>
                      <a:gd name="T17" fmla="*/ 0 h 215"/>
                      <a:gd name="T18" fmla="*/ 0 w 48"/>
                      <a:gd name="T19" fmla="*/ 0 h 215"/>
                      <a:gd name="T20" fmla="*/ 9 w 48"/>
                      <a:gd name="T21" fmla="*/ 30 h 215"/>
                      <a:gd name="T22" fmla="*/ 19 w 48"/>
                      <a:gd name="T23" fmla="*/ 49 h 215"/>
                      <a:gd name="T24" fmla="*/ 29 w 48"/>
                      <a:gd name="T25" fmla="*/ 78 h 215"/>
                      <a:gd name="T26" fmla="*/ 29 w 48"/>
                      <a:gd name="T27" fmla="*/ 107 h 215"/>
                      <a:gd name="T28" fmla="*/ 39 w 48"/>
                      <a:gd name="T29" fmla="*/ 127 h 215"/>
                      <a:gd name="T30" fmla="*/ 39 w 48"/>
                      <a:gd name="T31" fmla="*/ 156 h 215"/>
                      <a:gd name="T32" fmla="*/ 39 w 48"/>
                      <a:gd name="T33" fmla="*/ 215 h 215"/>
                      <a:gd name="T34" fmla="*/ 39 w 48"/>
                      <a:gd name="T35" fmla="*/ 215 h 215"/>
                      <a:gd name="T36" fmla="*/ 39 w 48"/>
                      <a:gd name="T37" fmla="*/ 215 h 215"/>
                      <a:gd name="T38" fmla="*/ 39 w 48"/>
                      <a:gd name="T39" fmla="*/ 215 h 215"/>
                      <a:gd name="T40" fmla="*/ 48 w 48"/>
                      <a:gd name="T41" fmla="*/ 215 h 2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
                      <a:gd name="T64" fmla="*/ 0 h 215"/>
                      <a:gd name="T65" fmla="*/ 48 w 48"/>
                      <a:gd name="T66" fmla="*/ 215 h 2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 h="215">
                        <a:moveTo>
                          <a:pt x="48" y="215"/>
                        </a:moveTo>
                        <a:lnTo>
                          <a:pt x="48" y="215"/>
                        </a:lnTo>
                        <a:lnTo>
                          <a:pt x="48" y="156"/>
                        </a:lnTo>
                        <a:lnTo>
                          <a:pt x="48" y="127"/>
                        </a:lnTo>
                        <a:lnTo>
                          <a:pt x="48" y="98"/>
                        </a:lnTo>
                        <a:lnTo>
                          <a:pt x="39" y="78"/>
                        </a:lnTo>
                        <a:lnTo>
                          <a:pt x="29" y="49"/>
                        </a:lnTo>
                        <a:lnTo>
                          <a:pt x="19" y="30"/>
                        </a:lnTo>
                        <a:lnTo>
                          <a:pt x="9" y="0"/>
                        </a:lnTo>
                        <a:lnTo>
                          <a:pt x="0" y="0"/>
                        </a:lnTo>
                        <a:lnTo>
                          <a:pt x="9" y="30"/>
                        </a:lnTo>
                        <a:lnTo>
                          <a:pt x="19" y="49"/>
                        </a:lnTo>
                        <a:lnTo>
                          <a:pt x="29" y="78"/>
                        </a:lnTo>
                        <a:lnTo>
                          <a:pt x="29" y="107"/>
                        </a:lnTo>
                        <a:lnTo>
                          <a:pt x="39" y="127"/>
                        </a:lnTo>
                        <a:lnTo>
                          <a:pt x="39" y="156"/>
                        </a:lnTo>
                        <a:lnTo>
                          <a:pt x="39" y="215"/>
                        </a:lnTo>
                        <a:lnTo>
                          <a:pt x="48" y="215"/>
                        </a:lnTo>
                        <a:close/>
                      </a:path>
                    </a:pathLst>
                  </a:custGeom>
                  <a:solidFill>
                    <a:srgbClr val="000000"/>
                  </a:solidFill>
                  <a:ln w="9525">
                    <a:noFill/>
                    <a:round/>
                    <a:headEnd/>
                    <a:tailEnd/>
                  </a:ln>
                </p:spPr>
                <p:txBody>
                  <a:bodyPr/>
                  <a:lstStyle/>
                  <a:p>
                    <a:endParaRPr lang="en-US"/>
                  </a:p>
                </p:txBody>
              </p:sp>
              <p:sp>
                <p:nvSpPr>
                  <p:cNvPr id="5990" name="Freeform 164"/>
                  <p:cNvSpPr>
                    <a:spLocks/>
                  </p:cNvSpPr>
                  <p:nvPr/>
                </p:nvSpPr>
                <p:spPr bwMode="auto">
                  <a:xfrm>
                    <a:off x="6358" y="6872"/>
                    <a:ext cx="194" cy="87"/>
                  </a:xfrm>
                  <a:custGeom>
                    <a:avLst/>
                    <a:gdLst>
                      <a:gd name="T0" fmla="*/ 194 w 194"/>
                      <a:gd name="T1" fmla="*/ 87 h 87"/>
                      <a:gd name="T2" fmla="*/ 184 w 194"/>
                      <a:gd name="T3" fmla="*/ 77 h 87"/>
                      <a:gd name="T4" fmla="*/ 175 w 194"/>
                      <a:gd name="T5" fmla="*/ 77 h 87"/>
                      <a:gd name="T6" fmla="*/ 155 w 194"/>
                      <a:gd name="T7" fmla="*/ 68 h 87"/>
                      <a:gd name="T8" fmla="*/ 145 w 194"/>
                      <a:gd name="T9" fmla="*/ 68 h 87"/>
                      <a:gd name="T10" fmla="*/ 136 w 194"/>
                      <a:gd name="T11" fmla="*/ 58 h 87"/>
                      <a:gd name="T12" fmla="*/ 116 w 194"/>
                      <a:gd name="T13" fmla="*/ 58 h 87"/>
                      <a:gd name="T14" fmla="*/ 107 w 194"/>
                      <a:gd name="T15" fmla="*/ 48 h 87"/>
                      <a:gd name="T16" fmla="*/ 97 w 194"/>
                      <a:gd name="T17" fmla="*/ 48 h 87"/>
                      <a:gd name="T18" fmla="*/ 77 w 194"/>
                      <a:gd name="T19" fmla="*/ 39 h 87"/>
                      <a:gd name="T20" fmla="*/ 68 w 194"/>
                      <a:gd name="T21" fmla="*/ 39 h 87"/>
                      <a:gd name="T22" fmla="*/ 58 w 194"/>
                      <a:gd name="T23" fmla="*/ 39 h 87"/>
                      <a:gd name="T24" fmla="*/ 48 w 194"/>
                      <a:gd name="T25" fmla="*/ 29 h 87"/>
                      <a:gd name="T26" fmla="*/ 39 w 194"/>
                      <a:gd name="T27" fmla="*/ 19 h 87"/>
                      <a:gd name="T28" fmla="*/ 19 w 194"/>
                      <a:gd name="T29" fmla="*/ 9 h 87"/>
                      <a:gd name="T30" fmla="*/ 9 w 194"/>
                      <a:gd name="T31" fmla="*/ 0 h 87"/>
                      <a:gd name="T32" fmla="*/ 0 w 194"/>
                      <a:gd name="T33" fmla="*/ 0 h 87"/>
                      <a:gd name="T34" fmla="*/ 9 w 194"/>
                      <a:gd name="T35" fmla="*/ 9 h 87"/>
                      <a:gd name="T36" fmla="*/ 19 w 194"/>
                      <a:gd name="T37" fmla="*/ 19 h 87"/>
                      <a:gd name="T38" fmla="*/ 29 w 194"/>
                      <a:gd name="T39" fmla="*/ 29 h 87"/>
                      <a:gd name="T40" fmla="*/ 39 w 194"/>
                      <a:gd name="T41" fmla="*/ 39 h 87"/>
                      <a:gd name="T42" fmla="*/ 58 w 194"/>
                      <a:gd name="T43" fmla="*/ 39 h 87"/>
                      <a:gd name="T44" fmla="*/ 68 w 194"/>
                      <a:gd name="T45" fmla="*/ 48 h 87"/>
                      <a:gd name="T46" fmla="*/ 77 w 194"/>
                      <a:gd name="T47" fmla="*/ 48 h 87"/>
                      <a:gd name="T48" fmla="*/ 97 w 194"/>
                      <a:gd name="T49" fmla="*/ 58 h 87"/>
                      <a:gd name="T50" fmla="*/ 107 w 194"/>
                      <a:gd name="T51" fmla="*/ 58 h 87"/>
                      <a:gd name="T52" fmla="*/ 116 w 194"/>
                      <a:gd name="T53" fmla="*/ 68 h 87"/>
                      <a:gd name="T54" fmla="*/ 136 w 194"/>
                      <a:gd name="T55" fmla="*/ 68 h 87"/>
                      <a:gd name="T56" fmla="*/ 145 w 194"/>
                      <a:gd name="T57" fmla="*/ 77 h 87"/>
                      <a:gd name="T58" fmla="*/ 155 w 194"/>
                      <a:gd name="T59" fmla="*/ 77 h 87"/>
                      <a:gd name="T60" fmla="*/ 165 w 194"/>
                      <a:gd name="T61" fmla="*/ 87 h 87"/>
                      <a:gd name="T62" fmla="*/ 184 w 194"/>
                      <a:gd name="T63" fmla="*/ 87 h 87"/>
                      <a:gd name="T64" fmla="*/ 194 w 194"/>
                      <a:gd name="T65" fmla="*/ 87 h 87"/>
                      <a:gd name="T66" fmla="*/ 194 w 194"/>
                      <a:gd name="T67" fmla="*/ 87 h 87"/>
                      <a:gd name="T68" fmla="*/ 194 w 194"/>
                      <a:gd name="T69" fmla="*/ 87 h 8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4"/>
                      <a:gd name="T106" fmla="*/ 0 h 87"/>
                      <a:gd name="T107" fmla="*/ 194 w 194"/>
                      <a:gd name="T108" fmla="*/ 87 h 8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4" h="87">
                        <a:moveTo>
                          <a:pt x="194" y="87"/>
                        </a:moveTo>
                        <a:lnTo>
                          <a:pt x="184" y="77"/>
                        </a:lnTo>
                        <a:lnTo>
                          <a:pt x="175" y="77"/>
                        </a:lnTo>
                        <a:lnTo>
                          <a:pt x="155" y="68"/>
                        </a:lnTo>
                        <a:lnTo>
                          <a:pt x="145" y="68"/>
                        </a:lnTo>
                        <a:lnTo>
                          <a:pt x="136" y="58"/>
                        </a:lnTo>
                        <a:lnTo>
                          <a:pt x="116" y="58"/>
                        </a:lnTo>
                        <a:lnTo>
                          <a:pt x="107" y="48"/>
                        </a:lnTo>
                        <a:lnTo>
                          <a:pt x="97" y="48"/>
                        </a:lnTo>
                        <a:lnTo>
                          <a:pt x="77" y="39"/>
                        </a:lnTo>
                        <a:lnTo>
                          <a:pt x="68" y="39"/>
                        </a:lnTo>
                        <a:lnTo>
                          <a:pt x="58" y="39"/>
                        </a:lnTo>
                        <a:lnTo>
                          <a:pt x="48" y="29"/>
                        </a:lnTo>
                        <a:lnTo>
                          <a:pt x="39" y="19"/>
                        </a:lnTo>
                        <a:lnTo>
                          <a:pt x="19" y="9"/>
                        </a:lnTo>
                        <a:lnTo>
                          <a:pt x="9" y="0"/>
                        </a:lnTo>
                        <a:lnTo>
                          <a:pt x="0" y="0"/>
                        </a:lnTo>
                        <a:lnTo>
                          <a:pt x="9" y="9"/>
                        </a:lnTo>
                        <a:lnTo>
                          <a:pt x="19" y="19"/>
                        </a:lnTo>
                        <a:lnTo>
                          <a:pt x="29" y="29"/>
                        </a:lnTo>
                        <a:lnTo>
                          <a:pt x="39" y="39"/>
                        </a:lnTo>
                        <a:lnTo>
                          <a:pt x="58" y="39"/>
                        </a:lnTo>
                        <a:lnTo>
                          <a:pt x="68" y="48"/>
                        </a:lnTo>
                        <a:lnTo>
                          <a:pt x="77" y="48"/>
                        </a:lnTo>
                        <a:lnTo>
                          <a:pt x="97" y="58"/>
                        </a:lnTo>
                        <a:lnTo>
                          <a:pt x="107" y="58"/>
                        </a:lnTo>
                        <a:lnTo>
                          <a:pt x="116" y="68"/>
                        </a:lnTo>
                        <a:lnTo>
                          <a:pt x="136" y="68"/>
                        </a:lnTo>
                        <a:lnTo>
                          <a:pt x="145" y="77"/>
                        </a:lnTo>
                        <a:lnTo>
                          <a:pt x="155" y="77"/>
                        </a:lnTo>
                        <a:lnTo>
                          <a:pt x="165" y="87"/>
                        </a:lnTo>
                        <a:lnTo>
                          <a:pt x="184" y="87"/>
                        </a:lnTo>
                        <a:lnTo>
                          <a:pt x="194" y="87"/>
                        </a:lnTo>
                        <a:close/>
                      </a:path>
                    </a:pathLst>
                  </a:custGeom>
                  <a:solidFill>
                    <a:srgbClr val="000000"/>
                  </a:solidFill>
                  <a:ln w="9525">
                    <a:noFill/>
                    <a:round/>
                    <a:headEnd/>
                    <a:tailEnd/>
                  </a:ln>
                </p:spPr>
                <p:txBody>
                  <a:bodyPr/>
                  <a:lstStyle/>
                  <a:p>
                    <a:endParaRPr lang="en-US"/>
                  </a:p>
                </p:txBody>
              </p:sp>
              <p:sp>
                <p:nvSpPr>
                  <p:cNvPr id="5991" name="Freeform 165"/>
                  <p:cNvSpPr>
                    <a:spLocks/>
                  </p:cNvSpPr>
                  <p:nvPr/>
                </p:nvSpPr>
                <p:spPr bwMode="auto">
                  <a:xfrm>
                    <a:off x="6552" y="6959"/>
                    <a:ext cx="29" cy="49"/>
                  </a:xfrm>
                  <a:custGeom>
                    <a:avLst/>
                    <a:gdLst>
                      <a:gd name="T0" fmla="*/ 29 w 29"/>
                      <a:gd name="T1" fmla="*/ 49 h 49"/>
                      <a:gd name="T2" fmla="*/ 29 w 29"/>
                      <a:gd name="T3" fmla="*/ 39 h 49"/>
                      <a:gd name="T4" fmla="*/ 29 w 29"/>
                      <a:gd name="T5" fmla="*/ 29 h 49"/>
                      <a:gd name="T6" fmla="*/ 10 w 29"/>
                      <a:gd name="T7" fmla="*/ 0 h 49"/>
                      <a:gd name="T8" fmla="*/ 0 w 29"/>
                      <a:gd name="T9" fmla="*/ 0 h 49"/>
                      <a:gd name="T10" fmla="*/ 0 w 29"/>
                      <a:gd name="T11" fmla="*/ 0 h 49"/>
                      <a:gd name="T12" fmla="*/ 0 w 29"/>
                      <a:gd name="T13" fmla="*/ 10 h 49"/>
                      <a:gd name="T14" fmla="*/ 20 w 29"/>
                      <a:gd name="T15" fmla="*/ 20 h 49"/>
                      <a:gd name="T16" fmla="*/ 20 w 29"/>
                      <a:gd name="T17" fmla="*/ 29 h 49"/>
                      <a:gd name="T18" fmla="*/ 20 w 29"/>
                      <a:gd name="T19" fmla="*/ 39 h 49"/>
                      <a:gd name="T20" fmla="*/ 20 w 29"/>
                      <a:gd name="T21" fmla="*/ 39 h 49"/>
                      <a:gd name="T22" fmla="*/ 20 w 29"/>
                      <a:gd name="T23" fmla="*/ 39 h 49"/>
                      <a:gd name="T24" fmla="*/ 20 w 29"/>
                      <a:gd name="T25" fmla="*/ 39 h 49"/>
                      <a:gd name="T26" fmla="*/ 20 w 29"/>
                      <a:gd name="T27" fmla="*/ 39 h 49"/>
                      <a:gd name="T28" fmla="*/ 20 w 29"/>
                      <a:gd name="T29" fmla="*/ 39 h 49"/>
                      <a:gd name="T30" fmla="*/ 29 w 29"/>
                      <a:gd name="T31" fmla="*/ 49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
                      <a:gd name="T49" fmla="*/ 0 h 49"/>
                      <a:gd name="T50" fmla="*/ 29 w 29"/>
                      <a:gd name="T51" fmla="*/ 49 h 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 h="49">
                        <a:moveTo>
                          <a:pt x="29" y="49"/>
                        </a:moveTo>
                        <a:lnTo>
                          <a:pt x="29" y="39"/>
                        </a:lnTo>
                        <a:lnTo>
                          <a:pt x="29" y="29"/>
                        </a:lnTo>
                        <a:lnTo>
                          <a:pt x="10" y="0"/>
                        </a:lnTo>
                        <a:lnTo>
                          <a:pt x="0" y="0"/>
                        </a:lnTo>
                        <a:lnTo>
                          <a:pt x="0" y="10"/>
                        </a:lnTo>
                        <a:lnTo>
                          <a:pt x="20" y="20"/>
                        </a:lnTo>
                        <a:lnTo>
                          <a:pt x="20" y="29"/>
                        </a:lnTo>
                        <a:lnTo>
                          <a:pt x="20" y="39"/>
                        </a:lnTo>
                        <a:lnTo>
                          <a:pt x="29" y="49"/>
                        </a:lnTo>
                        <a:close/>
                      </a:path>
                    </a:pathLst>
                  </a:custGeom>
                  <a:solidFill>
                    <a:srgbClr val="000000"/>
                  </a:solidFill>
                  <a:ln w="9525">
                    <a:noFill/>
                    <a:round/>
                    <a:headEnd/>
                    <a:tailEnd/>
                  </a:ln>
                </p:spPr>
                <p:txBody>
                  <a:bodyPr/>
                  <a:lstStyle/>
                  <a:p>
                    <a:endParaRPr lang="en-US"/>
                  </a:p>
                </p:txBody>
              </p:sp>
              <p:sp>
                <p:nvSpPr>
                  <p:cNvPr id="5992" name="Freeform 166"/>
                  <p:cNvSpPr>
                    <a:spLocks/>
                  </p:cNvSpPr>
                  <p:nvPr/>
                </p:nvSpPr>
                <p:spPr bwMode="auto">
                  <a:xfrm>
                    <a:off x="6542" y="6998"/>
                    <a:ext cx="39" cy="20"/>
                  </a:xfrm>
                  <a:custGeom>
                    <a:avLst/>
                    <a:gdLst>
                      <a:gd name="T0" fmla="*/ 0 w 39"/>
                      <a:gd name="T1" fmla="*/ 0 h 20"/>
                      <a:gd name="T2" fmla="*/ 0 w 39"/>
                      <a:gd name="T3" fmla="*/ 0 h 20"/>
                      <a:gd name="T4" fmla="*/ 10 w 39"/>
                      <a:gd name="T5" fmla="*/ 10 h 20"/>
                      <a:gd name="T6" fmla="*/ 10 w 39"/>
                      <a:gd name="T7" fmla="*/ 10 h 20"/>
                      <a:gd name="T8" fmla="*/ 20 w 39"/>
                      <a:gd name="T9" fmla="*/ 20 h 20"/>
                      <a:gd name="T10" fmla="*/ 20 w 39"/>
                      <a:gd name="T11" fmla="*/ 20 h 20"/>
                      <a:gd name="T12" fmla="*/ 30 w 39"/>
                      <a:gd name="T13" fmla="*/ 10 h 20"/>
                      <a:gd name="T14" fmla="*/ 39 w 39"/>
                      <a:gd name="T15" fmla="*/ 10 h 20"/>
                      <a:gd name="T16" fmla="*/ 30 w 39"/>
                      <a:gd name="T17" fmla="*/ 0 h 20"/>
                      <a:gd name="T18" fmla="*/ 20 w 39"/>
                      <a:gd name="T19" fmla="*/ 0 h 20"/>
                      <a:gd name="T20" fmla="*/ 20 w 39"/>
                      <a:gd name="T21" fmla="*/ 10 h 20"/>
                      <a:gd name="T22" fmla="*/ 20 w 39"/>
                      <a:gd name="T23" fmla="*/ 10 h 20"/>
                      <a:gd name="T24" fmla="*/ 20 w 39"/>
                      <a:gd name="T25" fmla="*/ 0 h 20"/>
                      <a:gd name="T26" fmla="*/ 10 w 39"/>
                      <a:gd name="T27" fmla="*/ 0 h 20"/>
                      <a:gd name="T28" fmla="*/ 10 w 39"/>
                      <a:gd name="T29" fmla="*/ 0 h 20"/>
                      <a:gd name="T30" fmla="*/ 10 w 39"/>
                      <a:gd name="T31" fmla="*/ 0 h 20"/>
                      <a:gd name="T32" fmla="*/ 0 w 39"/>
                      <a:gd name="T33" fmla="*/ 0 h 20"/>
                      <a:gd name="T34" fmla="*/ 0 w 39"/>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20"/>
                      <a:gd name="T56" fmla="*/ 39 w 39"/>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20">
                        <a:moveTo>
                          <a:pt x="0" y="0"/>
                        </a:moveTo>
                        <a:lnTo>
                          <a:pt x="0" y="0"/>
                        </a:lnTo>
                        <a:lnTo>
                          <a:pt x="10" y="10"/>
                        </a:lnTo>
                        <a:lnTo>
                          <a:pt x="20" y="20"/>
                        </a:lnTo>
                        <a:lnTo>
                          <a:pt x="30" y="10"/>
                        </a:lnTo>
                        <a:lnTo>
                          <a:pt x="39" y="10"/>
                        </a:lnTo>
                        <a:lnTo>
                          <a:pt x="30" y="0"/>
                        </a:lnTo>
                        <a:lnTo>
                          <a:pt x="20" y="0"/>
                        </a:lnTo>
                        <a:lnTo>
                          <a:pt x="20" y="10"/>
                        </a:lnTo>
                        <a:lnTo>
                          <a:pt x="20" y="0"/>
                        </a:lnTo>
                        <a:lnTo>
                          <a:pt x="10" y="0"/>
                        </a:lnTo>
                        <a:lnTo>
                          <a:pt x="0" y="0"/>
                        </a:lnTo>
                        <a:close/>
                      </a:path>
                    </a:pathLst>
                  </a:custGeom>
                  <a:solidFill>
                    <a:srgbClr val="000000"/>
                  </a:solidFill>
                  <a:ln w="9525">
                    <a:noFill/>
                    <a:round/>
                    <a:headEnd/>
                    <a:tailEnd/>
                  </a:ln>
                </p:spPr>
                <p:txBody>
                  <a:bodyPr/>
                  <a:lstStyle/>
                  <a:p>
                    <a:endParaRPr lang="en-US"/>
                  </a:p>
                </p:txBody>
              </p:sp>
              <p:sp>
                <p:nvSpPr>
                  <p:cNvPr id="5993" name="Freeform 167"/>
                  <p:cNvSpPr>
                    <a:spLocks/>
                  </p:cNvSpPr>
                  <p:nvPr/>
                </p:nvSpPr>
                <p:spPr bwMode="auto">
                  <a:xfrm>
                    <a:off x="6416" y="6940"/>
                    <a:ext cx="126" cy="58"/>
                  </a:xfrm>
                  <a:custGeom>
                    <a:avLst/>
                    <a:gdLst>
                      <a:gd name="T0" fmla="*/ 10 w 126"/>
                      <a:gd name="T1" fmla="*/ 9 h 58"/>
                      <a:gd name="T2" fmla="*/ 0 w 126"/>
                      <a:gd name="T3" fmla="*/ 9 h 58"/>
                      <a:gd name="T4" fmla="*/ 29 w 126"/>
                      <a:gd name="T5" fmla="*/ 9 h 58"/>
                      <a:gd name="T6" fmla="*/ 39 w 126"/>
                      <a:gd name="T7" fmla="*/ 19 h 58"/>
                      <a:gd name="T8" fmla="*/ 49 w 126"/>
                      <a:gd name="T9" fmla="*/ 19 h 58"/>
                      <a:gd name="T10" fmla="*/ 49 w 126"/>
                      <a:gd name="T11" fmla="*/ 19 h 58"/>
                      <a:gd name="T12" fmla="*/ 58 w 126"/>
                      <a:gd name="T13" fmla="*/ 19 h 58"/>
                      <a:gd name="T14" fmla="*/ 68 w 126"/>
                      <a:gd name="T15" fmla="*/ 19 h 58"/>
                      <a:gd name="T16" fmla="*/ 78 w 126"/>
                      <a:gd name="T17" fmla="*/ 29 h 58"/>
                      <a:gd name="T18" fmla="*/ 87 w 126"/>
                      <a:gd name="T19" fmla="*/ 29 h 58"/>
                      <a:gd name="T20" fmla="*/ 87 w 126"/>
                      <a:gd name="T21" fmla="*/ 39 h 58"/>
                      <a:gd name="T22" fmla="*/ 97 w 126"/>
                      <a:gd name="T23" fmla="*/ 39 h 58"/>
                      <a:gd name="T24" fmla="*/ 97 w 126"/>
                      <a:gd name="T25" fmla="*/ 48 h 58"/>
                      <a:gd name="T26" fmla="*/ 107 w 126"/>
                      <a:gd name="T27" fmla="*/ 48 h 58"/>
                      <a:gd name="T28" fmla="*/ 117 w 126"/>
                      <a:gd name="T29" fmla="*/ 58 h 58"/>
                      <a:gd name="T30" fmla="*/ 126 w 126"/>
                      <a:gd name="T31" fmla="*/ 58 h 58"/>
                      <a:gd name="T32" fmla="*/ 126 w 126"/>
                      <a:gd name="T33" fmla="*/ 58 h 58"/>
                      <a:gd name="T34" fmla="*/ 126 w 126"/>
                      <a:gd name="T35" fmla="*/ 48 h 58"/>
                      <a:gd name="T36" fmla="*/ 117 w 126"/>
                      <a:gd name="T37" fmla="*/ 48 h 58"/>
                      <a:gd name="T38" fmla="*/ 107 w 126"/>
                      <a:gd name="T39" fmla="*/ 39 h 58"/>
                      <a:gd name="T40" fmla="*/ 97 w 126"/>
                      <a:gd name="T41" fmla="*/ 29 h 58"/>
                      <a:gd name="T42" fmla="*/ 87 w 126"/>
                      <a:gd name="T43" fmla="*/ 29 h 58"/>
                      <a:gd name="T44" fmla="*/ 87 w 126"/>
                      <a:gd name="T45" fmla="*/ 19 h 58"/>
                      <a:gd name="T46" fmla="*/ 78 w 126"/>
                      <a:gd name="T47" fmla="*/ 19 h 58"/>
                      <a:gd name="T48" fmla="*/ 68 w 126"/>
                      <a:gd name="T49" fmla="*/ 19 h 58"/>
                      <a:gd name="T50" fmla="*/ 58 w 126"/>
                      <a:gd name="T51" fmla="*/ 9 h 58"/>
                      <a:gd name="T52" fmla="*/ 58 w 126"/>
                      <a:gd name="T53" fmla="*/ 9 h 58"/>
                      <a:gd name="T54" fmla="*/ 49 w 126"/>
                      <a:gd name="T55" fmla="*/ 9 h 58"/>
                      <a:gd name="T56" fmla="*/ 19 w 126"/>
                      <a:gd name="T57" fmla="*/ 9 h 58"/>
                      <a:gd name="T58" fmla="*/ 10 w 126"/>
                      <a:gd name="T59" fmla="*/ 0 h 58"/>
                      <a:gd name="T60" fmla="*/ 0 w 126"/>
                      <a:gd name="T61" fmla="*/ 9 h 58"/>
                      <a:gd name="T62" fmla="*/ 10 w 126"/>
                      <a:gd name="T63" fmla="*/ 9 h 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6"/>
                      <a:gd name="T97" fmla="*/ 0 h 58"/>
                      <a:gd name="T98" fmla="*/ 126 w 126"/>
                      <a:gd name="T99" fmla="*/ 58 h 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6" h="58">
                        <a:moveTo>
                          <a:pt x="10" y="9"/>
                        </a:moveTo>
                        <a:lnTo>
                          <a:pt x="0" y="9"/>
                        </a:lnTo>
                        <a:lnTo>
                          <a:pt x="29" y="9"/>
                        </a:lnTo>
                        <a:lnTo>
                          <a:pt x="39" y="19"/>
                        </a:lnTo>
                        <a:lnTo>
                          <a:pt x="49" y="19"/>
                        </a:lnTo>
                        <a:lnTo>
                          <a:pt x="58" y="19"/>
                        </a:lnTo>
                        <a:lnTo>
                          <a:pt x="68" y="19"/>
                        </a:lnTo>
                        <a:lnTo>
                          <a:pt x="78" y="29"/>
                        </a:lnTo>
                        <a:lnTo>
                          <a:pt x="87" y="29"/>
                        </a:lnTo>
                        <a:lnTo>
                          <a:pt x="87" y="39"/>
                        </a:lnTo>
                        <a:lnTo>
                          <a:pt x="97" y="39"/>
                        </a:lnTo>
                        <a:lnTo>
                          <a:pt x="97" y="48"/>
                        </a:lnTo>
                        <a:lnTo>
                          <a:pt x="107" y="48"/>
                        </a:lnTo>
                        <a:lnTo>
                          <a:pt x="117" y="58"/>
                        </a:lnTo>
                        <a:lnTo>
                          <a:pt x="126" y="58"/>
                        </a:lnTo>
                        <a:lnTo>
                          <a:pt x="126" y="48"/>
                        </a:lnTo>
                        <a:lnTo>
                          <a:pt x="117" y="48"/>
                        </a:lnTo>
                        <a:lnTo>
                          <a:pt x="107" y="39"/>
                        </a:lnTo>
                        <a:lnTo>
                          <a:pt x="97" y="29"/>
                        </a:lnTo>
                        <a:lnTo>
                          <a:pt x="87" y="29"/>
                        </a:lnTo>
                        <a:lnTo>
                          <a:pt x="87" y="19"/>
                        </a:lnTo>
                        <a:lnTo>
                          <a:pt x="78" y="19"/>
                        </a:lnTo>
                        <a:lnTo>
                          <a:pt x="68" y="19"/>
                        </a:lnTo>
                        <a:lnTo>
                          <a:pt x="58" y="9"/>
                        </a:lnTo>
                        <a:lnTo>
                          <a:pt x="49" y="9"/>
                        </a:lnTo>
                        <a:lnTo>
                          <a:pt x="19" y="9"/>
                        </a:lnTo>
                        <a:lnTo>
                          <a:pt x="10" y="0"/>
                        </a:lnTo>
                        <a:lnTo>
                          <a:pt x="0" y="9"/>
                        </a:lnTo>
                        <a:lnTo>
                          <a:pt x="10" y="9"/>
                        </a:lnTo>
                        <a:close/>
                      </a:path>
                    </a:pathLst>
                  </a:custGeom>
                  <a:solidFill>
                    <a:srgbClr val="000000"/>
                  </a:solidFill>
                  <a:ln w="9525">
                    <a:noFill/>
                    <a:round/>
                    <a:headEnd/>
                    <a:tailEnd/>
                  </a:ln>
                </p:spPr>
                <p:txBody>
                  <a:bodyPr/>
                  <a:lstStyle/>
                  <a:p>
                    <a:endParaRPr lang="en-US"/>
                  </a:p>
                </p:txBody>
              </p:sp>
              <p:sp>
                <p:nvSpPr>
                  <p:cNvPr id="5994" name="Freeform 168"/>
                  <p:cNvSpPr>
                    <a:spLocks/>
                  </p:cNvSpPr>
                  <p:nvPr/>
                </p:nvSpPr>
                <p:spPr bwMode="auto">
                  <a:xfrm>
                    <a:off x="6406" y="6949"/>
                    <a:ext cx="20" cy="39"/>
                  </a:xfrm>
                  <a:custGeom>
                    <a:avLst/>
                    <a:gdLst>
                      <a:gd name="T0" fmla="*/ 10 w 20"/>
                      <a:gd name="T1" fmla="*/ 30 h 39"/>
                      <a:gd name="T2" fmla="*/ 10 w 20"/>
                      <a:gd name="T3" fmla="*/ 30 h 39"/>
                      <a:gd name="T4" fmla="*/ 10 w 20"/>
                      <a:gd name="T5" fmla="*/ 20 h 39"/>
                      <a:gd name="T6" fmla="*/ 10 w 20"/>
                      <a:gd name="T7" fmla="*/ 10 h 39"/>
                      <a:gd name="T8" fmla="*/ 10 w 20"/>
                      <a:gd name="T9" fmla="*/ 10 h 39"/>
                      <a:gd name="T10" fmla="*/ 20 w 20"/>
                      <a:gd name="T11" fmla="*/ 0 h 39"/>
                      <a:gd name="T12" fmla="*/ 10 w 20"/>
                      <a:gd name="T13" fmla="*/ 0 h 39"/>
                      <a:gd name="T14" fmla="*/ 10 w 20"/>
                      <a:gd name="T15" fmla="*/ 0 h 39"/>
                      <a:gd name="T16" fmla="*/ 0 w 20"/>
                      <a:gd name="T17" fmla="*/ 10 h 39"/>
                      <a:gd name="T18" fmla="*/ 0 w 20"/>
                      <a:gd name="T19" fmla="*/ 20 h 39"/>
                      <a:gd name="T20" fmla="*/ 10 w 20"/>
                      <a:gd name="T21" fmla="*/ 39 h 39"/>
                      <a:gd name="T22" fmla="*/ 10 w 20"/>
                      <a:gd name="T23" fmla="*/ 30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39"/>
                      <a:gd name="T38" fmla="*/ 20 w 20"/>
                      <a:gd name="T39" fmla="*/ 39 h 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39">
                        <a:moveTo>
                          <a:pt x="10" y="30"/>
                        </a:moveTo>
                        <a:lnTo>
                          <a:pt x="10" y="30"/>
                        </a:lnTo>
                        <a:lnTo>
                          <a:pt x="10" y="20"/>
                        </a:lnTo>
                        <a:lnTo>
                          <a:pt x="10" y="10"/>
                        </a:lnTo>
                        <a:lnTo>
                          <a:pt x="20" y="0"/>
                        </a:lnTo>
                        <a:lnTo>
                          <a:pt x="10" y="0"/>
                        </a:lnTo>
                        <a:lnTo>
                          <a:pt x="0" y="10"/>
                        </a:lnTo>
                        <a:lnTo>
                          <a:pt x="0" y="20"/>
                        </a:lnTo>
                        <a:lnTo>
                          <a:pt x="10" y="39"/>
                        </a:lnTo>
                        <a:lnTo>
                          <a:pt x="10" y="30"/>
                        </a:lnTo>
                        <a:close/>
                      </a:path>
                    </a:pathLst>
                  </a:custGeom>
                  <a:solidFill>
                    <a:srgbClr val="000000"/>
                  </a:solidFill>
                  <a:ln w="9525">
                    <a:noFill/>
                    <a:round/>
                    <a:headEnd/>
                    <a:tailEnd/>
                  </a:ln>
                </p:spPr>
                <p:txBody>
                  <a:bodyPr/>
                  <a:lstStyle/>
                  <a:p>
                    <a:endParaRPr lang="en-US"/>
                  </a:p>
                </p:txBody>
              </p:sp>
              <p:sp>
                <p:nvSpPr>
                  <p:cNvPr id="5995" name="Freeform 169"/>
                  <p:cNvSpPr>
                    <a:spLocks/>
                  </p:cNvSpPr>
                  <p:nvPr/>
                </p:nvSpPr>
                <p:spPr bwMode="auto">
                  <a:xfrm>
                    <a:off x="6416" y="6979"/>
                    <a:ext cx="68" cy="58"/>
                  </a:xfrm>
                  <a:custGeom>
                    <a:avLst/>
                    <a:gdLst>
                      <a:gd name="T0" fmla="*/ 58 w 68"/>
                      <a:gd name="T1" fmla="*/ 58 h 58"/>
                      <a:gd name="T2" fmla="*/ 58 w 68"/>
                      <a:gd name="T3" fmla="*/ 58 h 58"/>
                      <a:gd name="T4" fmla="*/ 0 w 68"/>
                      <a:gd name="T5" fmla="*/ 0 h 58"/>
                      <a:gd name="T6" fmla="*/ 0 w 68"/>
                      <a:gd name="T7" fmla="*/ 9 h 58"/>
                      <a:gd name="T8" fmla="*/ 58 w 68"/>
                      <a:gd name="T9" fmla="*/ 58 h 58"/>
                      <a:gd name="T10" fmla="*/ 49 w 68"/>
                      <a:gd name="T11" fmla="*/ 58 h 58"/>
                      <a:gd name="T12" fmla="*/ 58 w 68"/>
                      <a:gd name="T13" fmla="*/ 58 h 58"/>
                      <a:gd name="T14" fmla="*/ 68 w 68"/>
                      <a:gd name="T15" fmla="*/ 58 h 58"/>
                      <a:gd name="T16" fmla="*/ 58 w 68"/>
                      <a:gd name="T17" fmla="*/ 58 h 58"/>
                      <a:gd name="T18" fmla="*/ 58 w 68"/>
                      <a:gd name="T19" fmla="*/ 58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58"/>
                      <a:gd name="T32" fmla="*/ 68 w 68"/>
                      <a:gd name="T33" fmla="*/ 58 h 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58">
                        <a:moveTo>
                          <a:pt x="58" y="58"/>
                        </a:moveTo>
                        <a:lnTo>
                          <a:pt x="58" y="58"/>
                        </a:lnTo>
                        <a:lnTo>
                          <a:pt x="0" y="0"/>
                        </a:lnTo>
                        <a:lnTo>
                          <a:pt x="0" y="9"/>
                        </a:lnTo>
                        <a:lnTo>
                          <a:pt x="58" y="58"/>
                        </a:lnTo>
                        <a:lnTo>
                          <a:pt x="49" y="58"/>
                        </a:lnTo>
                        <a:lnTo>
                          <a:pt x="58" y="58"/>
                        </a:lnTo>
                        <a:lnTo>
                          <a:pt x="68" y="58"/>
                        </a:lnTo>
                        <a:lnTo>
                          <a:pt x="58" y="58"/>
                        </a:lnTo>
                        <a:close/>
                      </a:path>
                    </a:pathLst>
                  </a:custGeom>
                  <a:solidFill>
                    <a:srgbClr val="000000"/>
                  </a:solidFill>
                  <a:ln w="9525">
                    <a:noFill/>
                    <a:round/>
                    <a:headEnd/>
                    <a:tailEnd/>
                  </a:ln>
                </p:spPr>
                <p:txBody>
                  <a:bodyPr/>
                  <a:lstStyle/>
                  <a:p>
                    <a:endParaRPr lang="en-US"/>
                  </a:p>
                </p:txBody>
              </p:sp>
              <p:sp>
                <p:nvSpPr>
                  <p:cNvPr id="5996" name="Freeform 170"/>
                  <p:cNvSpPr>
                    <a:spLocks/>
                  </p:cNvSpPr>
                  <p:nvPr/>
                </p:nvSpPr>
                <p:spPr bwMode="auto">
                  <a:xfrm>
                    <a:off x="6435" y="7037"/>
                    <a:ext cx="39" cy="49"/>
                  </a:xfrm>
                  <a:custGeom>
                    <a:avLst/>
                    <a:gdLst>
                      <a:gd name="T0" fmla="*/ 10 w 39"/>
                      <a:gd name="T1" fmla="*/ 49 h 49"/>
                      <a:gd name="T2" fmla="*/ 10 w 39"/>
                      <a:gd name="T3" fmla="*/ 29 h 49"/>
                      <a:gd name="T4" fmla="*/ 20 w 39"/>
                      <a:gd name="T5" fmla="*/ 20 h 49"/>
                      <a:gd name="T6" fmla="*/ 30 w 39"/>
                      <a:gd name="T7" fmla="*/ 20 h 49"/>
                      <a:gd name="T8" fmla="*/ 30 w 39"/>
                      <a:gd name="T9" fmla="*/ 10 h 49"/>
                      <a:gd name="T10" fmla="*/ 39 w 39"/>
                      <a:gd name="T11" fmla="*/ 10 h 49"/>
                      <a:gd name="T12" fmla="*/ 39 w 39"/>
                      <a:gd name="T13" fmla="*/ 0 h 49"/>
                      <a:gd name="T14" fmla="*/ 30 w 39"/>
                      <a:gd name="T15" fmla="*/ 0 h 49"/>
                      <a:gd name="T16" fmla="*/ 30 w 39"/>
                      <a:gd name="T17" fmla="*/ 0 h 49"/>
                      <a:gd name="T18" fmla="*/ 30 w 39"/>
                      <a:gd name="T19" fmla="*/ 10 h 49"/>
                      <a:gd name="T20" fmla="*/ 20 w 39"/>
                      <a:gd name="T21" fmla="*/ 10 h 49"/>
                      <a:gd name="T22" fmla="*/ 10 w 39"/>
                      <a:gd name="T23" fmla="*/ 10 h 49"/>
                      <a:gd name="T24" fmla="*/ 10 w 39"/>
                      <a:gd name="T25" fmla="*/ 20 h 49"/>
                      <a:gd name="T26" fmla="*/ 0 w 39"/>
                      <a:gd name="T27" fmla="*/ 29 h 49"/>
                      <a:gd name="T28" fmla="*/ 0 w 39"/>
                      <a:gd name="T29" fmla="*/ 49 h 49"/>
                      <a:gd name="T30" fmla="*/ 10 w 39"/>
                      <a:gd name="T31" fmla="*/ 49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
                      <a:gd name="T49" fmla="*/ 0 h 49"/>
                      <a:gd name="T50" fmla="*/ 39 w 39"/>
                      <a:gd name="T51" fmla="*/ 49 h 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 h="49">
                        <a:moveTo>
                          <a:pt x="10" y="49"/>
                        </a:moveTo>
                        <a:lnTo>
                          <a:pt x="10" y="29"/>
                        </a:lnTo>
                        <a:lnTo>
                          <a:pt x="20" y="20"/>
                        </a:lnTo>
                        <a:lnTo>
                          <a:pt x="30" y="20"/>
                        </a:lnTo>
                        <a:lnTo>
                          <a:pt x="30" y="10"/>
                        </a:lnTo>
                        <a:lnTo>
                          <a:pt x="39" y="10"/>
                        </a:lnTo>
                        <a:lnTo>
                          <a:pt x="39" y="0"/>
                        </a:lnTo>
                        <a:lnTo>
                          <a:pt x="30" y="0"/>
                        </a:lnTo>
                        <a:lnTo>
                          <a:pt x="30" y="10"/>
                        </a:lnTo>
                        <a:lnTo>
                          <a:pt x="20" y="10"/>
                        </a:lnTo>
                        <a:lnTo>
                          <a:pt x="10" y="10"/>
                        </a:lnTo>
                        <a:lnTo>
                          <a:pt x="10" y="20"/>
                        </a:lnTo>
                        <a:lnTo>
                          <a:pt x="0" y="29"/>
                        </a:lnTo>
                        <a:lnTo>
                          <a:pt x="0" y="49"/>
                        </a:lnTo>
                        <a:lnTo>
                          <a:pt x="10" y="49"/>
                        </a:lnTo>
                        <a:close/>
                      </a:path>
                    </a:pathLst>
                  </a:custGeom>
                  <a:solidFill>
                    <a:srgbClr val="000000"/>
                  </a:solidFill>
                  <a:ln w="9525">
                    <a:noFill/>
                    <a:round/>
                    <a:headEnd/>
                    <a:tailEnd/>
                  </a:ln>
                </p:spPr>
                <p:txBody>
                  <a:bodyPr/>
                  <a:lstStyle/>
                  <a:p>
                    <a:endParaRPr lang="en-US"/>
                  </a:p>
                </p:txBody>
              </p:sp>
              <p:sp>
                <p:nvSpPr>
                  <p:cNvPr id="5997" name="Freeform 171"/>
                  <p:cNvSpPr>
                    <a:spLocks/>
                  </p:cNvSpPr>
                  <p:nvPr/>
                </p:nvSpPr>
                <p:spPr bwMode="auto">
                  <a:xfrm>
                    <a:off x="6435" y="7086"/>
                    <a:ext cx="30" cy="29"/>
                  </a:xfrm>
                  <a:custGeom>
                    <a:avLst/>
                    <a:gdLst>
                      <a:gd name="T0" fmla="*/ 30 w 30"/>
                      <a:gd name="T1" fmla="*/ 29 h 29"/>
                      <a:gd name="T2" fmla="*/ 30 w 30"/>
                      <a:gd name="T3" fmla="*/ 29 h 29"/>
                      <a:gd name="T4" fmla="*/ 10 w 30"/>
                      <a:gd name="T5" fmla="*/ 10 h 29"/>
                      <a:gd name="T6" fmla="*/ 10 w 30"/>
                      <a:gd name="T7" fmla="*/ 0 h 29"/>
                      <a:gd name="T8" fmla="*/ 0 w 30"/>
                      <a:gd name="T9" fmla="*/ 0 h 29"/>
                      <a:gd name="T10" fmla="*/ 0 w 30"/>
                      <a:gd name="T11" fmla="*/ 10 h 29"/>
                      <a:gd name="T12" fmla="*/ 0 w 30"/>
                      <a:gd name="T13" fmla="*/ 19 h 29"/>
                      <a:gd name="T14" fmla="*/ 20 w 30"/>
                      <a:gd name="T15" fmla="*/ 29 h 29"/>
                      <a:gd name="T16" fmla="*/ 30 w 30"/>
                      <a:gd name="T17" fmla="*/ 29 h 29"/>
                      <a:gd name="T18" fmla="*/ 30 w 30"/>
                      <a:gd name="T19" fmla="*/ 29 h 29"/>
                      <a:gd name="T20" fmla="*/ 30 w 30"/>
                      <a:gd name="T21" fmla="*/ 29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29"/>
                      <a:gd name="T35" fmla="*/ 30 w 30"/>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29">
                        <a:moveTo>
                          <a:pt x="30" y="29"/>
                        </a:moveTo>
                        <a:lnTo>
                          <a:pt x="30" y="29"/>
                        </a:lnTo>
                        <a:lnTo>
                          <a:pt x="10" y="10"/>
                        </a:lnTo>
                        <a:lnTo>
                          <a:pt x="10" y="0"/>
                        </a:lnTo>
                        <a:lnTo>
                          <a:pt x="0" y="0"/>
                        </a:lnTo>
                        <a:lnTo>
                          <a:pt x="0" y="10"/>
                        </a:lnTo>
                        <a:lnTo>
                          <a:pt x="0" y="19"/>
                        </a:lnTo>
                        <a:lnTo>
                          <a:pt x="20" y="29"/>
                        </a:lnTo>
                        <a:lnTo>
                          <a:pt x="30" y="29"/>
                        </a:lnTo>
                        <a:close/>
                      </a:path>
                    </a:pathLst>
                  </a:custGeom>
                  <a:solidFill>
                    <a:srgbClr val="000000"/>
                  </a:solidFill>
                  <a:ln w="9525">
                    <a:noFill/>
                    <a:round/>
                    <a:headEnd/>
                    <a:tailEnd/>
                  </a:ln>
                </p:spPr>
                <p:txBody>
                  <a:bodyPr/>
                  <a:lstStyle/>
                  <a:p>
                    <a:endParaRPr lang="en-US"/>
                  </a:p>
                </p:txBody>
              </p:sp>
              <p:sp>
                <p:nvSpPr>
                  <p:cNvPr id="5998" name="Freeform 172"/>
                  <p:cNvSpPr>
                    <a:spLocks/>
                  </p:cNvSpPr>
                  <p:nvPr/>
                </p:nvSpPr>
                <p:spPr bwMode="auto">
                  <a:xfrm>
                    <a:off x="6455" y="7115"/>
                    <a:ext cx="10" cy="49"/>
                  </a:xfrm>
                  <a:custGeom>
                    <a:avLst/>
                    <a:gdLst>
                      <a:gd name="T0" fmla="*/ 10 w 10"/>
                      <a:gd name="T1" fmla="*/ 49 h 49"/>
                      <a:gd name="T2" fmla="*/ 10 w 10"/>
                      <a:gd name="T3" fmla="*/ 49 h 49"/>
                      <a:gd name="T4" fmla="*/ 10 w 10"/>
                      <a:gd name="T5" fmla="*/ 0 h 49"/>
                      <a:gd name="T6" fmla="*/ 0 w 10"/>
                      <a:gd name="T7" fmla="*/ 0 h 49"/>
                      <a:gd name="T8" fmla="*/ 0 w 10"/>
                      <a:gd name="T9" fmla="*/ 49 h 49"/>
                      <a:gd name="T10" fmla="*/ 10 w 10"/>
                      <a:gd name="T11" fmla="*/ 49 h 49"/>
                      <a:gd name="T12" fmla="*/ 0 60000 65536"/>
                      <a:gd name="T13" fmla="*/ 0 60000 65536"/>
                      <a:gd name="T14" fmla="*/ 0 60000 65536"/>
                      <a:gd name="T15" fmla="*/ 0 60000 65536"/>
                      <a:gd name="T16" fmla="*/ 0 60000 65536"/>
                      <a:gd name="T17" fmla="*/ 0 60000 65536"/>
                      <a:gd name="T18" fmla="*/ 0 w 10"/>
                      <a:gd name="T19" fmla="*/ 0 h 49"/>
                      <a:gd name="T20" fmla="*/ 10 w 10"/>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10" h="49">
                        <a:moveTo>
                          <a:pt x="10" y="49"/>
                        </a:moveTo>
                        <a:lnTo>
                          <a:pt x="10" y="49"/>
                        </a:lnTo>
                        <a:lnTo>
                          <a:pt x="10" y="0"/>
                        </a:lnTo>
                        <a:lnTo>
                          <a:pt x="0" y="0"/>
                        </a:lnTo>
                        <a:lnTo>
                          <a:pt x="0" y="49"/>
                        </a:lnTo>
                        <a:lnTo>
                          <a:pt x="10" y="49"/>
                        </a:lnTo>
                        <a:close/>
                      </a:path>
                    </a:pathLst>
                  </a:custGeom>
                  <a:solidFill>
                    <a:srgbClr val="000000"/>
                  </a:solidFill>
                  <a:ln w="9525">
                    <a:noFill/>
                    <a:round/>
                    <a:headEnd/>
                    <a:tailEnd/>
                  </a:ln>
                </p:spPr>
                <p:txBody>
                  <a:bodyPr/>
                  <a:lstStyle/>
                  <a:p>
                    <a:endParaRPr lang="en-US"/>
                  </a:p>
                </p:txBody>
              </p:sp>
              <p:sp>
                <p:nvSpPr>
                  <p:cNvPr id="5999" name="Freeform 173"/>
                  <p:cNvSpPr>
                    <a:spLocks/>
                  </p:cNvSpPr>
                  <p:nvPr/>
                </p:nvSpPr>
                <p:spPr bwMode="auto">
                  <a:xfrm>
                    <a:off x="6455" y="7164"/>
                    <a:ext cx="78" cy="39"/>
                  </a:xfrm>
                  <a:custGeom>
                    <a:avLst/>
                    <a:gdLst>
                      <a:gd name="T0" fmla="*/ 78 w 78"/>
                      <a:gd name="T1" fmla="*/ 29 h 39"/>
                      <a:gd name="T2" fmla="*/ 68 w 78"/>
                      <a:gd name="T3" fmla="*/ 29 h 39"/>
                      <a:gd name="T4" fmla="*/ 58 w 78"/>
                      <a:gd name="T5" fmla="*/ 19 h 39"/>
                      <a:gd name="T6" fmla="*/ 48 w 78"/>
                      <a:gd name="T7" fmla="*/ 19 h 39"/>
                      <a:gd name="T8" fmla="*/ 48 w 78"/>
                      <a:gd name="T9" fmla="*/ 19 h 39"/>
                      <a:gd name="T10" fmla="*/ 39 w 78"/>
                      <a:gd name="T11" fmla="*/ 9 h 39"/>
                      <a:gd name="T12" fmla="*/ 29 w 78"/>
                      <a:gd name="T13" fmla="*/ 9 h 39"/>
                      <a:gd name="T14" fmla="*/ 19 w 78"/>
                      <a:gd name="T15" fmla="*/ 9 h 39"/>
                      <a:gd name="T16" fmla="*/ 10 w 78"/>
                      <a:gd name="T17" fmla="*/ 0 h 39"/>
                      <a:gd name="T18" fmla="*/ 10 w 78"/>
                      <a:gd name="T19" fmla="*/ 0 h 39"/>
                      <a:gd name="T20" fmla="*/ 0 w 78"/>
                      <a:gd name="T21" fmla="*/ 0 h 39"/>
                      <a:gd name="T22" fmla="*/ 10 w 78"/>
                      <a:gd name="T23" fmla="*/ 9 h 39"/>
                      <a:gd name="T24" fmla="*/ 19 w 78"/>
                      <a:gd name="T25" fmla="*/ 19 h 39"/>
                      <a:gd name="T26" fmla="*/ 39 w 78"/>
                      <a:gd name="T27" fmla="*/ 19 h 39"/>
                      <a:gd name="T28" fmla="*/ 48 w 78"/>
                      <a:gd name="T29" fmla="*/ 29 h 39"/>
                      <a:gd name="T30" fmla="*/ 48 w 78"/>
                      <a:gd name="T31" fmla="*/ 29 h 39"/>
                      <a:gd name="T32" fmla="*/ 58 w 78"/>
                      <a:gd name="T33" fmla="*/ 29 h 39"/>
                      <a:gd name="T34" fmla="*/ 68 w 78"/>
                      <a:gd name="T35" fmla="*/ 39 h 39"/>
                      <a:gd name="T36" fmla="*/ 68 w 78"/>
                      <a:gd name="T37" fmla="*/ 29 h 39"/>
                      <a:gd name="T38" fmla="*/ 78 w 78"/>
                      <a:gd name="T39" fmla="*/ 29 h 39"/>
                      <a:gd name="T40" fmla="*/ 78 w 78"/>
                      <a:gd name="T41" fmla="*/ 29 h 39"/>
                      <a:gd name="T42" fmla="*/ 68 w 78"/>
                      <a:gd name="T43" fmla="*/ 29 h 39"/>
                      <a:gd name="T44" fmla="*/ 78 w 78"/>
                      <a:gd name="T45" fmla="*/ 29 h 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8"/>
                      <a:gd name="T70" fmla="*/ 0 h 39"/>
                      <a:gd name="T71" fmla="*/ 78 w 78"/>
                      <a:gd name="T72" fmla="*/ 39 h 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8" h="39">
                        <a:moveTo>
                          <a:pt x="78" y="29"/>
                        </a:moveTo>
                        <a:lnTo>
                          <a:pt x="68" y="29"/>
                        </a:lnTo>
                        <a:lnTo>
                          <a:pt x="58" y="19"/>
                        </a:lnTo>
                        <a:lnTo>
                          <a:pt x="48" y="19"/>
                        </a:lnTo>
                        <a:lnTo>
                          <a:pt x="39" y="9"/>
                        </a:lnTo>
                        <a:lnTo>
                          <a:pt x="29" y="9"/>
                        </a:lnTo>
                        <a:lnTo>
                          <a:pt x="19" y="9"/>
                        </a:lnTo>
                        <a:lnTo>
                          <a:pt x="10" y="0"/>
                        </a:lnTo>
                        <a:lnTo>
                          <a:pt x="0" y="0"/>
                        </a:lnTo>
                        <a:lnTo>
                          <a:pt x="10" y="9"/>
                        </a:lnTo>
                        <a:lnTo>
                          <a:pt x="19" y="19"/>
                        </a:lnTo>
                        <a:lnTo>
                          <a:pt x="39" y="19"/>
                        </a:lnTo>
                        <a:lnTo>
                          <a:pt x="48" y="29"/>
                        </a:lnTo>
                        <a:lnTo>
                          <a:pt x="58" y="29"/>
                        </a:lnTo>
                        <a:lnTo>
                          <a:pt x="68" y="39"/>
                        </a:lnTo>
                        <a:lnTo>
                          <a:pt x="68" y="29"/>
                        </a:lnTo>
                        <a:lnTo>
                          <a:pt x="78" y="29"/>
                        </a:lnTo>
                        <a:lnTo>
                          <a:pt x="68" y="29"/>
                        </a:lnTo>
                        <a:lnTo>
                          <a:pt x="78" y="29"/>
                        </a:lnTo>
                        <a:close/>
                      </a:path>
                    </a:pathLst>
                  </a:custGeom>
                  <a:solidFill>
                    <a:srgbClr val="000000"/>
                  </a:solidFill>
                  <a:ln w="9525">
                    <a:noFill/>
                    <a:round/>
                    <a:headEnd/>
                    <a:tailEnd/>
                  </a:ln>
                </p:spPr>
                <p:txBody>
                  <a:bodyPr/>
                  <a:lstStyle/>
                  <a:p>
                    <a:endParaRPr lang="en-US"/>
                  </a:p>
                </p:txBody>
              </p:sp>
              <p:sp>
                <p:nvSpPr>
                  <p:cNvPr id="6000" name="Freeform 174"/>
                  <p:cNvSpPr>
                    <a:spLocks/>
                  </p:cNvSpPr>
                  <p:nvPr/>
                </p:nvSpPr>
                <p:spPr bwMode="auto">
                  <a:xfrm>
                    <a:off x="6523" y="7193"/>
                    <a:ext cx="29" cy="88"/>
                  </a:xfrm>
                  <a:custGeom>
                    <a:avLst/>
                    <a:gdLst>
                      <a:gd name="T0" fmla="*/ 29 w 29"/>
                      <a:gd name="T1" fmla="*/ 88 h 88"/>
                      <a:gd name="T2" fmla="*/ 29 w 29"/>
                      <a:gd name="T3" fmla="*/ 78 h 88"/>
                      <a:gd name="T4" fmla="*/ 29 w 29"/>
                      <a:gd name="T5" fmla="*/ 68 h 88"/>
                      <a:gd name="T6" fmla="*/ 19 w 29"/>
                      <a:gd name="T7" fmla="*/ 58 h 88"/>
                      <a:gd name="T8" fmla="*/ 19 w 29"/>
                      <a:gd name="T9" fmla="*/ 49 h 88"/>
                      <a:gd name="T10" fmla="*/ 19 w 29"/>
                      <a:gd name="T11" fmla="*/ 39 h 88"/>
                      <a:gd name="T12" fmla="*/ 10 w 29"/>
                      <a:gd name="T13" fmla="*/ 29 h 88"/>
                      <a:gd name="T14" fmla="*/ 10 w 29"/>
                      <a:gd name="T15" fmla="*/ 19 h 88"/>
                      <a:gd name="T16" fmla="*/ 10 w 29"/>
                      <a:gd name="T17" fmla="*/ 0 h 88"/>
                      <a:gd name="T18" fmla="*/ 0 w 29"/>
                      <a:gd name="T19" fmla="*/ 0 h 88"/>
                      <a:gd name="T20" fmla="*/ 0 w 29"/>
                      <a:gd name="T21" fmla="*/ 19 h 88"/>
                      <a:gd name="T22" fmla="*/ 0 w 29"/>
                      <a:gd name="T23" fmla="*/ 29 h 88"/>
                      <a:gd name="T24" fmla="*/ 0 w 29"/>
                      <a:gd name="T25" fmla="*/ 39 h 88"/>
                      <a:gd name="T26" fmla="*/ 10 w 29"/>
                      <a:gd name="T27" fmla="*/ 49 h 88"/>
                      <a:gd name="T28" fmla="*/ 19 w 29"/>
                      <a:gd name="T29" fmla="*/ 68 h 88"/>
                      <a:gd name="T30" fmla="*/ 19 w 29"/>
                      <a:gd name="T31" fmla="*/ 68 h 88"/>
                      <a:gd name="T32" fmla="*/ 19 w 29"/>
                      <a:gd name="T33" fmla="*/ 78 h 88"/>
                      <a:gd name="T34" fmla="*/ 19 w 29"/>
                      <a:gd name="T35" fmla="*/ 78 h 88"/>
                      <a:gd name="T36" fmla="*/ 29 w 29"/>
                      <a:gd name="T37" fmla="*/ 88 h 88"/>
                      <a:gd name="T38" fmla="*/ 29 w 29"/>
                      <a:gd name="T39" fmla="*/ 78 h 88"/>
                      <a:gd name="T40" fmla="*/ 29 w 29"/>
                      <a:gd name="T41" fmla="*/ 88 h 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
                      <a:gd name="T64" fmla="*/ 0 h 88"/>
                      <a:gd name="T65" fmla="*/ 29 w 29"/>
                      <a:gd name="T66" fmla="*/ 88 h 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 h="88">
                        <a:moveTo>
                          <a:pt x="29" y="88"/>
                        </a:moveTo>
                        <a:lnTo>
                          <a:pt x="29" y="78"/>
                        </a:lnTo>
                        <a:lnTo>
                          <a:pt x="29" y="68"/>
                        </a:lnTo>
                        <a:lnTo>
                          <a:pt x="19" y="58"/>
                        </a:lnTo>
                        <a:lnTo>
                          <a:pt x="19" y="49"/>
                        </a:lnTo>
                        <a:lnTo>
                          <a:pt x="19" y="39"/>
                        </a:lnTo>
                        <a:lnTo>
                          <a:pt x="10" y="29"/>
                        </a:lnTo>
                        <a:lnTo>
                          <a:pt x="10" y="19"/>
                        </a:lnTo>
                        <a:lnTo>
                          <a:pt x="10" y="0"/>
                        </a:lnTo>
                        <a:lnTo>
                          <a:pt x="0" y="0"/>
                        </a:lnTo>
                        <a:lnTo>
                          <a:pt x="0" y="19"/>
                        </a:lnTo>
                        <a:lnTo>
                          <a:pt x="0" y="29"/>
                        </a:lnTo>
                        <a:lnTo>
                          <a:pt x="0" y="39"/>
                        </a:lnTo>
                        <a:lnTo>
                          <a:pt x="10" y="49"/>
                        </a:lnTo>
                        <a:lnTo>
                          <a:pt x="19" y="68"/>
                        </a:lnTo>
                        <a:lnTo>
                          <a:pt x="19" y="78"/>
                        </a:lnTo>
                        <a:lnTo>
                          <a:pt x="29" y="88"/>
                        </a:lnTo>
                        <a:lnTo>
                          <a:pt x="29" y="78"/>
                        </a:lnTo>
                        <a:lnTo>
                          <a:pt x="29" y="88"/>
                        </a:lnTo>
                        <a:close/>
                      </a:path>
                    </a:pathLst>
                  </a:custGeom>
                  <a:solidFill>
                    <a:srgbClr val="000000"/>
                  </a:solidFill>
                  <a:ln w="9525">
                    <a:noFill/>
                    <a:round/>
                    <a:headEnd/>
                    <a:tailEnd/>
                  </a:ln>
                </p:spPr>
                <p:txBody>
                  <a:bodyPr/>
                  <a:lstStyle/>
                  <a:p>
                    <a:endParaRPr lang="en-US"/>
                  </a:p>
                </p:txBody>
              </p:sp>
              <p:sp>
                <p:nvSpPr>
                  <p:cNvPr id="6001" name="Freeform 175"/>
                  <p:cNvSpPr>
                    <a:spLocks/>
                  </p:cNvSpPr>
                  <p:nvPr/>
                </p:nvSpPr>
                <p:spPr bwMode="auto">
                  <a:xfrm>
                    <a:off x="6474" y="7271"/>
                    <a:ext cx="78" cy="68"/>
                  </a:xfrm>
                  <a:custGeom>
                    <a:avLst/>
                    <a:gdLst>
                      <a:gd name="T0" fmla="*/ 10 w 78"/>
                      <a:gd name="T1" fmla="*/ 58 h 68"/>
                      <a:gd name="T2" fmla="*/ 10 w 78"/>
                      <a:gd name="T3" fmla="*/ 68 h 68"/>
                      <a:gd name="T4" fmla="*/ 78 w 78"/>
                      <a:gd name="T5" fmla="*/ 10 h 68"/>
                      <a:gd name="T6" fmla="*/ 68 w 78"/>
                      <a:gd name="T7" fmla="*/ 0 h 68"/>
                      <a:gd name="T8" fmla="*/ 0 w 78"/>
                      <a:gd name="T9" fmla="*/ 58 h 68"/>
                      <a:gd name="T10" fmla="*/ 0 w 78"/>
                      <a:gd name="T11" fmla="*/ 58 h 68"/>
                      <a:gd name="T12" fmla="*/ 0 w 78"/>
                      <a:gd name="T13" fmla="*/ 58 h 68"/>
                      <a:gd name="T14" fmla="*/ 0 w 78"/>
                      <a:gd name="T15" fmla="*/ 58 h 68"/>
                      <a:gd name="T16" fmla="*/ 10 w 78"/>
                      <a:gd name="T17" fmla="*/ 58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68"/>
                      <a:gd name="T29" fmla="*/ 78 w 78"/>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68">
                        <a:moveTo>
                          <a:pt x="10" y="58"/>
                        </a:moveTo>
                        <a:lnTo>
                          <a:pt x="10" y="68"/>
                        </a:lnTo>
                        <a:lnTo>
                          <a:pt x="78" y="10"/>
                        </a:lnTo>
                        <a:lnTo>
                          <a:pt x="68" y="0"/>
                        </a:lnTo>
                        <a:lnTo>
                          <a:pt x="0" y="58"/>
                        </a:lnTo>
                        <a:lnTo>
                          <a:pt x="10" y="58"/>
                        </a:lnTo>
                        <a:close/>
                      </a:path>
                    </a:pathLst>
                  </a:custGeom>
                  <a:solidFill>
                    <a:srgbClr val="000000"/>
                  </a:solidFill>
                  <a:ln w="9525">
                    <a:noFill/>
                    <a:round/>
                    <a:headEnd/>
                    <a:tailEnd/>
                  </a:ln>
                </p:spPr>
                <p:txBody>
                  <a:bodyPr/>
                  <a:lstStyle/>
                  <a:p>
                    <a:endParaRPr lang="en-US"/>
                  </a:p>
                </p:txBody>
              </p:sp>
              <p:sp>
                <p:nvSpPr>
                  <p:cNvPr id="6002" name="Freeform 176"/>
                  <p:cNvSpPr>
                    <a:spLocks/>
                  </p:cNvSpPr>
                  <p:nvPr/>
                </p:nvSpPr>
                <p:spPr bwMode="auto">
                  <a:xfrm>
                    <a:off x="6465" y="7329"/>
                    <a:ext cx="29" cy="137"/>
                  </a:xfrm>
                  <a:custGeom>
                    <a:avLst/>
                    <a:gdLst>
                      <a:gd name="T0" fmla="*/ 29 w 29"/>
                      <a:gd name="T1" fmla="*/ 137 h 137"/>
                      <a:gd name="T2" fmla="*/ 19 w 29"/>
                      <a:gd name="T3" fmla="*/ 98 h 137"/>
                      <a:gd name="T4" fmla="*/ 19 w 29"/>
                      <a:gd name="T5" fmla="*/ 68 h 137"/>
                      <a:gd name="T6" fmla="*/ 9 w 29"/>
                      <a:gd name="T7" fmla="*/ 29 h 137"/>
                      <a:gd name="T8" fmla="*/ 19 w 29"/>
                      <a:gd name="T9" fmla="*/ 0 h 137"/>
                      <a:gd name="T10" fmla="*/ 9 w 29"/>
                      <a:gd name="T11" fmla="*/ 0 h 137"/>
                      <a:gd name="T12" fmla="*/ 0 w 29"/>
                      <a:gd name="T13" fmla="*/ 29 h 137"/>
                      <a:gd name="T14" fmla="*/ 9 w 29"/>
                      <a:gd name="T15" fmla="*/ 68 h 137"/>
                      <a:gd name="T16" fmla="*/ 9 w 29"/>
                      <a:gd name="T17" fmla="*/ 107 h 137"/>
                      <a:gd name="T18" fmla="*/ 19 w 29"/>
                      <a:gd name="T19" fmla="*/ 137 h 137"/>
                      <a:gd name="T20" fmla="*/ 29 w 29"/>
                      <a:gd name="T21" fmla="*/ 137 h 1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137"/>
                      <a:gd name="T35" fmla="*/ 29 w 29"/>
                      <a:gd name="T36" fmla="*/ 137 h 1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137">
                        <a:moveTo>
                          <a:pt x="29" y="137"/>
                        </a:moveTo>
                        <a:lnTo>
                          <a:pt x="19" y="98"/>
                        </a:lnTo>
                        <a:lnTo>
                          <a:pt x="19" y="68"/>
                        </a:lnTo>
                        <a:lnTo>
                          <a:pt x="9" y="29"/>
                        </a:lnTo>
                        <a:lnTo>
                          <a:pt x="19" y="0"/>
                        </a:lnTo>
                        <a:lnTo>
                          <a:pt x="9" y="0"/>
                        </a:lnTo>
                        <a:lnTo>
                          <a:pt x="0" y="29"/>
                        </a:lnTo>
                        <a:lnTo>
                          <a:pt x="9" y="68"/>
                        </a:lnTo>
                        <a:lnTo>
                          <a:pt x="9" y="107"/>
                        </a:lnTo>
                        <a:lnTo>
                          <a:pt x="19" y="137"/>
                        </a:lnTo>
                        <a:lnTo>
                          <a:pt x="29" y="137"/>
                        </a:lnTo>
                        <a:close/>
                      </a:path>
                    </a:pathLst>
                  </a:custGeom>
                  <a:solidFill>
                    <a:srgbClr val="000000"/>
                  </a:solidFill>
                  <a:ln w="9525">
                    <a:noFill/>
                    <a:round/>
                    <a:headEnd/>
                    <a:tailEnd/>
                  </a:ln>
                </p:spPr>
                <p:txBody>
                  <a:bodyPr/>
                  <a:lstStyle/>
                  <a:p>
                    <a:endParaRPr lang="en-US"/>
                  </a:p>
                </p:txBody>
              </p:sp>
              <p:sp>
                <p:nvSpPr>
                  <p:cNvPr id="6003" name="Freeform 177"/>
                  <p:cNvSpPr>
                    <a:spLocks/>
                  </p:cNvSpPr>
                  <p:nvPr/>
                </p:nvSpPr>
                <p:spPr bwMode="auto">
                  <a:xfrm>
                    <a:off x="6426" y="7466"/>
                    <a:ext cx="68" cy="233"/>
                  </a:xfrm>
                  <a:custGeom>
                    <a:avLst/>
                    <a:gdLst>
                      <a:gd name="T0" fmla="*/ 39 w 68"/>
                      <a:gd name="T1" fmla="*/ 233 h 233"/>
                      <a:gd name="T2" fmla="*/ 19 w 68"/>
                      <a:gd name="T3" fmla="*/ 204 h 233"/>
                      <a:gd name="T4" fmla="*/ 9 w 68"/>
                      <a:gd name="T5" fmla="*/ 175 h 233"/>
                      <a:gd name="T6" fmla="*/ 9 w 68"/>
                      <a:gd name="T7" fmla="*/ 146 h 233"/>
                      <a:gd name="T8" fmla="*/ 19 w 68"/>
                      <a:gd name="T9" fmla="*/ 116 h 233"/>
                      <a:gd name="T10" fmla="*/ 29 w 68"/>
                      <a:gd name="T11" fmla="*/ 87 h 233"/>
                      <a:gd name="T12" fmla="*/ 39 w 68"/>
                      <a:gd name="T13" fmla="*/ 58 h 233"/>
                      <a:gd name="T14" fmla="*/ 48 w 68"/>
                      <a:gd name="T15" fmla="*/ 29 h 233"/>
                      <a:gd name="T16" fmla="*/ 68 w 68"/>
                      <a:gd name="T17" fmla="*/ 0 h 233"/>
                      <a:gd name="T18" fmla="*/ 58 w 68"/>
                      <a:gd name="T19" fmla="*/ 0 h 233"/>
                      <a:gd name="T20" fmla="*/ 39 w 68"/>
                      <a:gd name="T21" fmla="*/ 19 h 233"/>
                      <a:gd name="T22" fmla="*/ 29 w 68"/>
                      <a:gd name="T23" fmla="*/ 58 h 233"/>
                      <a:gd name="T24" fmla="*/ 19 w 68"/>
                      <a:gd name="T25" fmla="*/ 87 h 233"/>
                      <a:gd name="T26" fmla="*/ 9 w 68"/>
                      <a:gd name="T27" fmla="*/ 116 h 233"/>
                      <a:gd name="T28" fmla="*/ 0 w 68"/>
                      <a:gd name="T29" fmla="*/ 146 h 233"/>
                      <a:gd name="T30" fmla="*/ 0 w 68"/>
                      <a:gd name="T31" fmla="*/ 175 h 233"/>
                      <a:gd name="T32" fmla="*/ 9 w 68"/>
                      <a:gd name="T33" fmla="*/ 204 h 233"/>
                      <a:gd name="T34" fmla="*/ 29 w 68"/>
                      <a:gd name="T35" fmla="*/ 233 h 233"/>
                      <a:gd name="T36" fmla="*/ 39 w 68"/>
                      <a:gd name="T37" fmla="*/ 233 h 2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8"/>
                      <a:gd name="T58" fmla="*/ 0 h 233"/>
                      <a:gd name="T59" fmla="*/ 68 w 68"/>
                      <a:gd name="T60" fmla="*/ 233 h 2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8" h="233">
                        <a:moveTo>
                          <a:pt x="39" y="233"/>
                        </a:moveTo>
                        <a:lnTo>
                          <a:pt x="19" y="204"/>
                        </a:lnTo>
                        <a:lnTo>
                          <a:pt x="9" y="175"/>
                        </a:lnTo>
                        <a:lnTo>
                          <a:pt x="9" y="146"/>
                        </a:lnTo>
                        <a:lnTo>
                          <a:pt x="19" y="116"/>
                        </a:lnTo>
                        <a:lnTo>
                          <a:pt x="29" y="87"/>
                        </a:lnTo>
                        <a:lnTo>
                          <a:pt x="39" y="58"/>
                        </a:lnTo>
                        <a:lnTo>
                          <a:pt x="48" y="29"/>
                        </a:lnTo>
                        <a:lnTo>
                          <a:pt x="68" y="0"/>
                        </a:lnTo>
                        <a:lnTo>
                          <a:pt x="58" y="0"/>
                        </a:lnTo>
                        <a:lnTo>
                          <a:pt x="39" y="19"/>
                        </a:lnTo>
                        <a:lnTo>
                          <a:pt x="29" y="58"/>
                        </a:lnTo>
                        <a:lnTo>
                          <a:pt x="19" y="87"/>
                        </a:lnTo>
                        <a:lnTo>
                          <a:pt x="9" y="116"/>
                        </a:lnTo>
                        <a:lnTo>
                          <a:pt x="0" y="146"/>
                        </a:lnTo>
                        <a:lnTo>
                          <a:pt x="0" y="175"/>
                        </a:lnTo>
                        <a:lnTo>
                          <a:pt x="9" y="204"/>
                        </a:lnTo>
                        <a:lnTo>
                          <a:pt x="29" y="233"/>
                        </a:lnTo>
                        <a:lnTo>
                          <a:pt x="39" y="233"/>
                        </a:lnTo>
                        <a:close/>
                      </a:path>
                    </a:pathLst>
                  </a:custGeom>
                  <a:solidFill>
                    <a:srgbClr val="000000"/>
                  </a:solidFill>
                  <a:ln w="9525">
                    <a:noFill/>
                    <a:round/>
                    <a:headEnd/>
                    <a:tailEnd/>
                  </a:ln>
                </p:spPr>
                <p:txBody>
                  <a:bodyPr/>
                  <a:lstStyle/>
                  <a:p>
                    <a:endParaRPr lang="en-US"/>
                  </a:p>
                </p:txBody>
              </p:sp>
              <p:sp>
                <p:nvSpPr>
                  <p:cNvPr id="6004" name="Freeform 178"/>
                  <p:cNvSpPr>
                    <a:spLocks/>
                  </p:cNvSpPr>
                  <p:nvPr/>
                </p:nvSpPr>
                <p:spPr bwMode="auto">
                  <a:xfrm>
                    <a:off x="6455" y="7699"/>
                    <a:ext cx="146" cy="175"/>
                  </a:xfrm>
                  <a:custGeom>
                    <a:avLst/>
                    <a:gdLst>
                      <a:gd name="T0" fmla="*/ 146 w 146"/>
                      <a:gd name="T1" fmla="*/ 166 h 175"/>
                      <a:gd name="T2" fmla="*/ 136 w 146"/>
                      <a:gd name="T3" fmla="*/ 156 h 175"/>
                      <a:gd name="T4" fmla="*/ 136 w 146"/>
                      <a:gd name="T5" fmla="*/ 146 h 175"/>
                      <a:gd name="T6" fmla="*/ 126 w 146"/>
                      <a:gd name="T7" fmla="*/ 136 h 175"/>
                      <a:gd name="T8" fmla="*/ 117 w 146"/>
                      <a:gd name="T9" fmla="*/ 117 h 175"/>
                      <a:gd name="T10" fmla="*/ 107 w 146"/>
                      <a:gd name="T11" fmla="*/ 107 h 175"/>
                      <a:gd name="T12" fmla="*/ 97 w 146"/>
                      <a:gd name="T13" fmla="*/ 98 h 175"/>
                      <a:gd name="T14" fmla="*/ 97 w 146"/>
                      <a:gd name="T15" fmla="*/ 88 h 175"/>
                      <a:gd name="T16" fmla="*/ 87 w 146"/>
                      <a:gd name="T17" fmla="*/ 78 h 175"/>
                      <a:gd name="T18" fmla="*/ 58 w 146"/>
                      <a:gd name="T19" fmla="*/ 49 h 175"/>
                      <a:gd name="T20" fmla="*/ 48 w 146"/>
                      <a:gd name="T21" fmla="*/ 39 h 175"/>
                      <a:gd name="T22" fmla="*/ 39 w 146"/>
                      <a:gd name="T23" fmla="*/ 29 h 175"/>
                      <a:gd name="T24" fmla="*/ 29 w 146"/>
                      <a:gd name="T25" fmla="*/ 20 h 175"/>
                      <a:gd name="T26" fmla="*/ 19 w 146"/>
                      <a:gd name="T27" fmla="*/ 0 h 175"/>
                      <a:gd name="T28" fmla="*/ 10 w 146"/>
                      <a:gd name="T29" fmla="*/ 0 h 175"/>
                      <a:gd name="T30" fmla="*/ 0 w 146"/>
                      <a:gd name="T31" fmla="*/ 0 h 175"/>
                      <a:gd name="T32" fmla="*/ 10 w 146"/>
                      <a:gd name="T33" fmla="*/ 10 h 175"/>
                      <a:gd name="T34" fmla="*/ 39 w 146"/>
                      <a:gd name="T35" fmla="*/ 39 h 175"/>
                      <a:gd name="T36" fmla="*/ 48 w 146"/>
                      <a:gd name="T37" fmla="*/ 49 h 175"/>
                      <a:gd name="T38" fmla="*/ 58 w 146"/>
                      <a:gd name="T39" fmla="*/ 59 h 175"/>
                      <a:gd name="T40" fmla="*/ 68 w 146"/>
                      <a:gd name="T41" fmla="*/ 68 h 175"/>
                      <a:gd name="T42" fmla="*/ 78 w 146"/>
                      <a:gd name="T43" fmla="*/ 88 h 175"/>
                      <a:gd name="T44" fmla="*/ 87 w 146"/>
                      <a:gd name="T45" fmla="*/ 98 h 175"/>
                      <a:gd name="T46" fmla="*/ 107 w 146"/>
                      <a:gd name="T47" fmla="*/ 127 h 175"/>
                      <a:gd name="T48" fmla="*/ 117 w 146"/>
                      <a:gd name="T49" fmla="*/ 136 h 175"/>
                      <a:gd name="T50" fmla="*/ 126 w 146"/>
                      <a:gd name="T51" fmla="*/ 146 h 175"/>
                      <a:gd name="T52" fmla="*/ 126 w 146"/>
                      <a:gd name="T53" fmla="*/ 156 h 175"/>
                      <a:gd name="T54" fmla="*/ 136 w 146"/>
                      <a:gd name="T55" fmla="*/ 175 h 175"/>
                      <a:gd name="T56" fmla="*/ 136 w 146"/>
                      <a:gd name="T57" fmla="*/ 166 h 175"/>
                      <a:gd name="T58" fmla="*/ 146 w 146"/>
                      <a:gd name="T59" fmla="*/ 166 h 1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46"/>
                      <a:gd name="T91" fmla="*/ 0 h 175"/>
                      <a:gd name="T92" fmla="*/ 146 w 146"/>
                      <a:gd name="T93" fmla="*/ 175 h 17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46" h="175">
                        <a:moveTo>
                          <a:pt x="146" y="166"/>
                        </a:moveTo>
                        <a:lnTo>
                          <a:pt x="136" y="156"/>
                        </a:lnTo>
                        <a:lnTo>
                          <a:pt x="136" y="146"/>
                        </a:lnTo>
                        <a:lnTo>
                          <a:pt x="126" y="136"/>
                        </a:lnTo>
                        <a:lnTo>
                          <a:pt x="117" y="117"/>
                        </a:lnTo>
                        <a:lnTo>
                          <a:pt x="107" y="107"/>
                        </a:lnTo>
                        <a:lnTo>
                          <a:pt x="97" y="98"/>
                        </a:lnTo>
                        <a:lnTo>
                          <a:pt x="97" y="88"/>
                        </a:lnTo>
                        <a:lnTo>
                          <a:pt x="87" y="78"/>
                        </a:lnTo>
                        <a:lnTo>
                          <a:pt x="58" y="49"/>
                        </a:lnTo>
                        <a:lnTo>
                          <a:pt x="48" y="39"/>
                        </a:lnTo>
                        <a:lnTo>
                          <a:pt x="39" y="29"/>
                        </a:lnTo>
                        <a:lnTo>
                          <a:pt x="29" y="20"/>
                        </a:lnTo>
                        <a:lnTo>
                          <a:pt x="19" y="0"/>
                        </a:lnTo>
                        <a:lnTo>
                          <a:pt x="10" y="0"/>
                        </a:lnTo>
                        <a:lnTo>
                          <a:pt x="0" y="0"/>
                        </a:lnTo>
                        <a:lnTo>
                          <a:pt x="10" y="10"/>
                        </a:lnTo>
                        <a:lnTo>
                          <a:pt x="39" y="39"/>
                        </a:lnTo>
                        <a:lnTo>
                          <a:pt x="48" y="49"/>
                        </a:lnTo>
                        <a:lnTo>
                          <a:pt x="58" y="59"/>
                        </a:lnTo>
                        <a:lnTo>
                          <a:pt x="68" y="68"/>
                        </a:lnTo>
                        <a:lnTo>
                          <a:pt x="78" y="88"/>
                        </a:lnTo>
                        <a:lnTo>
                          <a:pt x="87" y="98"/>
                        </a:lnTo>
                        <a:lnTo>
                          <a:pt x="107" y="127"/>
                        </a:lnTo>
                        <a:lnTo>
                          <a:pt x="117" y="136"/>
                        </a:lnTo>
                        <a:lnTo>
                          <a:pt x="126" y="146"/>
                        </a:lnTo>
                        <a:lnTo>
                          <a:pt x="126" y="156"/>
                        </a:lnTo>
                        <a:lnTo>
                          <a:pt x="136" y="175"/>
                        </a:lnTo>
                        <a:lnTo>
                          <a:pt x="136" y="166"/>
                        </a:lnTo>
                        <a:lnTo>
                          <a:pt x="146" y="166"/>
                        </a:lnTo>
                        <a:close/>
                      </a:path>
                    </a:pathLst>
                  </a:custGeom>
                  <a:solidFill>
                    <a:srgbClr val="000000"/>
                  </a:solidFill>
                  <a:ln w="9525">
                    <a:noFill/>
                    <a:round/>
                    <a:headEnd/>
                    <a:tailEnd/>
                  </a:ln>
                </p:spPr>
                <p:txBody>
                  <a:bodyPr/>
                  <a:lstStyle/>
                  <a:p>
                    <a:endParaRPr lang="en-US"/>
                  </a:p>
                </p:txBody>
              </p:sp>
              <p:sp>
                <p:nvSpPr>
                  <p:cNvPr id="6005" name="Freeform 179"/>
                  <p:cNvSpPr>
                    <a:spLocks/>
                  </p:cNvSpPr>
                  <p:nvPr/>
                </p:nvSpPr>
                <p:spPr bwMode="auto">
                  <a:xfrm>
                    <a:off x="6542" y="7865"/>
                    <a:ext cx="59" cy="155"/>
                  </a:xfrm>
                  <a:custGeom>
                    <a:avLst/>
                    <a:gdLst>
                      <a:gd name="T0" fmla="*/ 10 w 59"/>
                      <a:gd name="T1" fmla="*/ 155 h 155"/>
                      <a:gd name="T2" fmla="*/ 20 w 59"/>
                      <a:gd name="T3" fmla="*/ 136 h 155"/>
                      <a:gd name="T4" fmla="*/ 20 w 59"/>
                      <a:gd name="T5" fmla="*/ 117 h 155"/>
                      <a:gd name="T6" fmla="*/ 30 w 59"/>
                      <a:gd name="T7" fmla="*/ 97 h 155"/>
                      <a:gd name="T8" fmla="*/ 30 w 59"/>
                      <a:gd name="T9" fmla="*/ 78 h 155"/>
                      <a:gd name="T10" fmla="*/ 39 w 59"/>
                      <a:gd name="T11" fmla="*/ 58 h 155"/>
                      <a:gd name="T12" fmla="*/ 49 w 59"/>
                      <a:gd name="T13" fmla="*/ 39 h 155"/>
                      <a:gd name="T14" fmla="*/ 49 w 59"/>
                      <a:gd name="T15" fmla="*/ 19 h 155"/>
                      <a:gd name="T16" fmla="*/ 59 w 59"/>
                      <a:gd name="T17" fmla="*/ 0 h 155"/>
                      <a:gd name="T18" fmla="*/ 49 w 59"/>
                      <a:gd name="T19" fmla="*/ 0 h 155"/>
                      <a:gd name="T20" fmla="*/ 49 w 59"/>
                      <a:gd name="T21" fmla="*/ 19 h 155"/>
                      <a:gd name="T22" fmla="*/ 39 w 59"/>
                      <a:gd name="T23" fmla="*/ 39 h 155"/>
                      <a:gd name="T24" fmla="*/ 30 w 59"/>
                      <a:gd name="T25" fmla="*/ 58 h 155"/>
                      <a:gd name="T26" fmla="*/ 20 w 59"/>
                      <a:gd name="T27" fmla="*/ 78 h 155"/>
                      <a:gd name="T28" fmla="*/ 20 w 59"/>
                      <a:gd name="T29" fmla="*/ 97 h 155"/>
                      <a:gd name="T30" fmla="*/ 10 w 59"/>
                      <a:gd name="T31" fmla="*/ 117 h 155"/>
                      <a:gd name="T32" fmla="*/ 10 w 59"/>
                      <a:gd name="T33" fmla="*/ 136 h 155"/>
                      <a:gd name="T34" fmla="*/ 0 w 59"/>
                      <a:gd name="T35" fmla="*/ 146 h 155"/>
                      <a:gd name="T36" fmla="*/ 10 w 59"/>
                      <a:gd name="T37" fmla="*/ 155 h 1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9"/>
                      <a:gd name="T58" fmla="*/ 0 h 155"/>
                      <a:gd name="T59" fmla="*/ 59 w 59"/>
                      <a:gd name="T60" fmla="*/ 155 h 15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9" h="155">
                        <a:moveTo>
                          <a:pt x="10" y="155"/>
                        </a:moveTo>
                        <a:lnTo>
                          <a:pt x="20" y="136"/>
                        </a:lnTo>
                        <a:lnTo>
                          <a:pt x="20" y="117"/>
                        </a:lnTo>
                        <a:lnTo>
                          <a:pt x="30" y="97"/>
                        </a:lnTo>
                        <a:lnTo>
                          <a:pt x="30" y="78"/>
                        </a:lnTo>
                        <a:lnTo>
                          <a:pt x="39" y="58"/>
                        </a:lnTo>
                        <a:lnTo>
                          <a:pt x="49" y="39"/>
                        </a:lnTo>
                        <a:lnTo>
                          <a:pt x="49" y="19"/>
                        </a:lnTo>
                        <a:lnTo>
                          <a:pt x="59" y="0"/>
                        </a:lnTo>
                        <a:lnTo>
                          <a:pt x="49" y="0"/>
                        </a:lnTo>
                        <a:lnTo>
                          <a:pt x="49" y="19"/>
                        </a:lnTo>
                        <a:lnTo>
                          <a:pt x="39" y="39"/>
                        </a:lnTo>
                        <a:lnTo>
                          <a:pt x="30" y="58"/>
                        </a:lnTo>
                        <a:lnTo>
                          <a:pt x="20" y="78"/>
                        </a:lnTo>
                        <a:lnTo>
                          <a:pt x="20" y="97"/>
                        </a:lnTo>
                        <a:lnTo>
                          <a:pt x="10" y="117"/>
                        </a:lnTo>
                        <a:lnTo>
                          <a:pt x="10" y="136"/>
                        </a:lnTo>
                        <a:lnTo>
                          <a:pt x="0" y="146"/>
                        </a:lnTo>
                        <a:lnTo>
                          <a:pt x="10" y="155"/>
                        </a:lnTo>
                        <a:close/>
                      </a:path>
                    </a:pathLst>
                  </a:custGeom>
                  <a:solidFill>
                    <a:srgbClr val="000000"/>
                  </a:solidFill>
                  <a:ln w="9525">
                    <a:noFill/>
                    <a:round/>
                    <a:headEnd/>
                    <a:tailEnd/>
                  </a:ln>
                </p:spPr>
                <p:txBody>
                  <a:bodyPr/>
                  <a:lstStyle/>
                  <a:p>
                    <a:endParaRPr lang="en-US"/>
                  </a:p>
                </p:txBody>
              </p:sp>
              <p:sp>
                <p:nvSpPr>
                  <p:cNvPr id="6006" name="Freeform 180"/>
                  <p:cNvSpPr>
                    <a:spLocks/>
                  </p:cNvSpPr>
                  <p:nvPr/>
                </p:nvSpPr>
                <p:spPr bwMode="auto">
                  <a:xfrm>
                    <a:off x="6474" y="8011"/>
                    <a:ext cx="78" cy="78"/>
                  </a:xfrm>
                  <a:custGeom>
                    <a:avLst/>
                    <a:gdLst>
                      <a:gd name="T0" fmla="*/ 10 w 78"/>
                      <a:gd name="T1" fmla="*/ 78 h 78"/>
                      <a:gd name="T2" fmla="*/ 20 w 78"/>
                      <a:gd name="T3" fmla="*/ 68 h 78"/>
                      <a:gd name="T4" fmla="*/ 20 w 78"/>
                      <a:gd name="T5" fmla="*/ 58 h 78"/>
                      <a:gd name="T6" fmla="*/ 29 w 78"/>
                      <a:gd name="T7" fmla="*/ 48 h 78"/>
                      <a:gd name="T8" fmla="*/ 39 w 78"/>
                      <a:gd name="T9" fmla="*/ 39 h 78"/>
                      <a:gd name="T10" fmla="*/ 49 w 78"/>
                      <a:gd name="T11" fmla="*/ 39 h 78"/>
                      <a:gd name="T12" fmla="*/ 68 w 78"/>
                      <a:gd name="T13" fmla="*/ 29 h 78"/>
                      <a:gd name="T14" fmla="*/ 78 w 78"/>
                      <a:gd name="T15" fmla="*/ 19 h 78"/>
                      <a:gd name="T16" fmla="*/ 78 w 78"/>
                      <a:gd name="T17" fmla="*/ 9 h 78"/>
                      <a:gd name="T18" fmla="*/ 68 w 78"/>
                      <a:gd name="T19" fmla="*/ 0 h 78"/>
                      <a:gd name="T20" fmla="*/ 68 w 78"/>
                      <a:gd name="T21" fmla="*/ 19 h 78"/>
                      <a:gd name="T22" fmla="*/ 59 w 78"/>
                      <a:gd name="T23" fmla="*/ 29 h 78"/>
                      <a:gd name="T24" fmla="*/ 49 w 78"/>
                      <a:gd name="T25" fmla="*/ 29 h 78"/>
                      <a:gd name="T26" fmla="*/ 39 w 78"/>
                      <a:gd name="T27" fmla="*/ 39 h 78"/>
                      <a:gd name="T28" fmla="*/ 29 w 78"/>
                      <a:gd name="T29" fmla="*/ 39 h 78"/>
                      <a:gd name="T30" fmla="*/ 10 w 78"/>
                      <a:gd name="T31" fmla="*/ 58 h 78"/>
                      <a:gd name="T32" fmla="*/ 0 w 78"/>
                      <a:gd name="T33" fmla="*/ 78 h 78"/>
                      <a:gd name="T34" fmla="*/ 0 w 78"/>
                      <a:gd name="T35" fmla="*/ 78 h 78"/>
                      <a:gd name="T36" fmla="*/ 10 w 78"/>
                      <a:gd name="T37" fmla="*/ 78 h 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8"/>
                      <a:gd name="T58" fmla="*/ 0 h 78"/>
                      <a:gd name="T59" fmla="*/ 78 w 78"/>
                      <a:gd name="T60" fmla="*/ 78 h 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8" h="78">
                        <a:moveTo>
                          <a:pt x="10" y="78"/>
                        </a:moveTo>
                        <a:lnTo>
                          <a:pt x="20" y="68"/>
                        </a:lnTo>
                        <a:lnTo>
                          <a:pt x="20" y="58"/>
                        </a:lnTo>
                        <a:lnTo>
                          <a:pt x="29" y="48"/>
                        </a:lnTo>
                        <a:lnTo>
                          <a:pt x="39" y="39"/>
                        </a:lnTo>
                        <a:lnTo>
                          <a:pt x="49" y="39"/>
                        </a:lnTo>
                        <a:lnTo>
                          <a:pt x="68" y="29"/>
                        </a:lnTo>
                        <a:lnTo>
                          <a:pt x="78" y="19"/>
                        </a:lnTo>
                        <a:lnTo>
                          <a:pt x="78" y="9"/>
                        </a:lnTo>
                        <a:lnTo>
                          <a:pt x="68" y="0"/>
                        </a:lnTo>
                        <a:lnTo>
                          <a:pt x="68" y="19"/>
                        </a:lnTo>
                        <a:lnTo>
                          <a:pt x="59" y="29"/>
                        </a:lnTo>
                        <a:lnTo>
                          <a:pt x="49" y="29"/>
                        </a:lnTo>
                        <a:lnTo>
                          <a:pt x="39" y="39"/>
                        </a:lnTo>
                        <a:lnTo>
                          <a:pt x="29" y="39"/>
                        </a:lnTo>
                        <a:lnTo>
                          <a:pt x="10" y="58"/>
                        </a:lnTo>
                        <a:lnTo>
                          <a:pt x="0" y="78"/>
                        </a:lnTo>
                        <a:lnTo>
                          <a:pt x="10" y="78"/>
                        </a:lnTo>
                        <a:close/>
                      </a:path>
                    </a:pathLst>
                  </a:custGeom>
                  <a:solidFill>
                    <a:srgbClr val="000000"/>
                  </a:solidFill>
                  <a:ln w="9525">
                    <a:noFill/>
                    <a:round/>
                    <a:headEnd/>
                    <a:tailEnd/>
                  </a:ln>
                </p:spPr>
                <p:txBody>
                  <a:bodyPr/>
                  <a:lstStyle/>
                  <a:p>
                    <a:endParaRPr lang="en-US"/>
                  </a:p>
                </p:txBody>
              </p:sp>
              <p:sp>
                <p:nvSpPr>
                  <p:cNvPr id="6007" name="Freeform 181"/>
                  <p:cNvSpPr>
                    <a:spLocks/>
                  </p:cNvSpPr>
                  <p:nvPr/>
                </p:nvSpPr>
                <p:spPr bwMode="auto">
                  <a:xfrm>
                    <a:off x="6377" y="8089"/>
                    <a:ext cx="107" cy="243"/>
                  </a:xfrm>
                  <a:custGeom>
                    <a:avLst/>
                    <a:gdLst>
                      <a:gd name="T0" fmla="*/ 10 w 107"/>
                      <a:gd name="T1" fmla="*/ 243 h 243"/>
                      <a:gd name="T2" fmla="*/ 29 w 107"/>
                      <a:gd name="T3" fmla="*/ 214 h 243"/>
                      <a:gd name="T4" fmla="*/ 39 w 107"/>
                      <a:gd name="T5" fmla="*/ 185 h 243"/>
                      <a:gd name="T6" fmla="*/ 39 w 107"/>
                      <a:gd name="T7" fmla="*/ 146 h 243"/>
                      <a:gd name="T8" fmla="*/ 39 w 107"/>
                      <a:gd name="T9" fmla="*/ 116 h 243"/>
                      <a:gd name="T10" fmla="*/ 49 w 107"/>
                      <a:gd name="T11" fmla="*/ 78 h 243"/>
                      <a:gd name="T12" fmla="*/ 68 w 107"/>
                      <a:gd name="T13" fmla="*/ 48 h 243"/>
                      <a:gd name="T14" fmla="*/ 78 w 107"/>
                      <a:gd name="T15" fmla="*/ 19 h 243"/>
                      <a:gd name="T16" fmla="*/ 107 w 107"/>
                      <a:gd name="T17" fmla="*/ 0 h 243"/>
                      <a:gd name="T18" fmla="*/ 97 w 107"/>
                      <a:gd name="T19" fmla="*/ 0 h 243"/>
                      <a:gd name="T20" fmla="*/ 78 w 107"/>
                      <a:gd name="T21" fmla="*/ 19 h 243"/>
                      <a:gd name="T22" fmla="*/ 58 w 107"/>
                      <a:gd name="T23" fmla="*/ 48 h 243"/>
                      <a:gd name="T24" fmla="*/ 39 w 107"/>
                      <a:gd name="T25" fmla="*/ 78 h 243"/>
                      <a:gd name="T26" fmla="*/ 39 w 107"/>
                      <a:gd name="T27" fmla="*/ 107 h 243"/>
                      <a:gd name="T28" fmla="*/ 29 w 107"/>
                      <a:gd name="T29" fmla="*/ 146 h 243"/>
                      <a:gd name="T30" fmla="*/ 29 w 107"/>
                      <a:gd name="T31" fmla="*/ 175 h 243"/>
                      <a:gd name="T32" fmla="*/ 20 w 107"/>
                      <a:gd name="T33" fmla="*/ 214 h 243"/>
                      <a:gd name="T34" fmla="*/ 0 w 107"/>
                      <a:gd name="T35" fmla="*/ 233 h 243"/>
                      <a:gd name="T36" fmla="*/ 0 w 107"/>
                      <a:gd name="T37" fmla="*/ 243 h 243"/>
                      <a:gd name="T38" fmla="*/ 0 w 107"/>
                      <a:gd name="T39" fmla="*/ 233 h 243"/>
                      <a:gd name="T40" fmla="*/ 0 w 107"/>
                      <a:gd name="T41" fmla="*/ 243 h 243"/>
                      <a:gd name="T42" fmla="*/ 10 w 107"/>
                      <a:gd name="T43" fmla="*/ 243 h 2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7"/>
                      <a:gd name="T67" fmla="*/ 0 h 243"/>
                      <a:gd name="T68" fmla="*/ 107 w 107"/>
                      <a:gd name="T69" fmla="*/ 243 h 2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7" h="243">
                        <a:moveTo>
                          <a:pt x="10" y="243"/>
                        </a:moveTo>
                        <a:lnTo>
                          <a:pt x="29" y="214"/>
                        </a:lnTo>
                        <a:lnTo>
                          <a:pt x="39" y="185"/>
                        </a:lnTo>
                        <a:lnTo>
                          <a:pt x="39" y="146"/>
                        </a:lnTo>
                        <a:lnTo>
                          <a:pt x="39" y="116"/>
                        </a:lnTo>
                        <a:lnTo>
                          <a:pt x="49" y="78"/>
                        </a:lnTo>
                        <a:lnTo>
                          <a:pt x="68" y="48"/>
                        </a:lnTo>
                        <a:lnTo>
                          <a:pt x="78" y="19"/>
                        </a:lnTo>
                        <a:lnTo>
                          <a:pt x="107" y="0"/>
                        </a:lnTo>
                        <a:lnTo>
                          <a:pt x="97" y="0"/>
                        </a:lnTo>
                        <a:lnTo>
                          <a:pt x="78" y="19"/>
                        </a:lnTo>
                        <a:lnTo>
                          <a:pt x="58" y="48"/>
                        </a:lnTo>
                        <a:lnTo>
                          <a:pt x="39" y="78"/>
                        </a:lnTo>
                        <a:lnTo>
                          <a:pt x="39" y="107"/>
                        </a:lnTo>
                        <a:lnTo>
                          <a:pt x="29" y="146"/>
                        </a:lnTo>
                        <a:lnTo>
                          <a:pt x="29" y="175"/>
                        </a:lnTo>
                        <a:lnTo>
                          <a:pt x="20" y="214"/>
                        </a:lnTo>
                        <a:lnTo>
                          <a:pt x="0" y="233"/>
                        </a:lnTo>
                        <a:lnTo>
                          <a:pt x="0" y="243"/>
                        </a:lnTo>
                        <a:lnTo>
                          <a:pt x="0" y="233"/>
                        </a:lnTo>
                        <a:lnTo>
                          <a:pt x="0" y="243"/>
                        </a:lnTo>
                        <a:lnTo>
                          <a:pt x="10" y="243"/>
                        </a:lnTo>
                        <a:close/>
                      </a:path>
                    </a:pathLst>
                  </a:custGeom>
                  <a:solidFill>
                    <a:srgbClr val="000000"/>
                  </a:solidFill>
                  <a:ln w="9525">
                    <a:noFill/>
                    <a:round/>
                    <a:headEnd/>
                    <a:tailEnd/>
                  </a:ln>
                </p:spPr>
                <p:txBody>
                  <a:bodyPr/>
                  <a:lstStyle/>
                  <a:p>
                    <a:endParaRPr lang="en-US"/>
                  </a:p>
                </p:txBody>
              </p:sp>
              <p:sp>
                <p:nvSpPr>
                  <p:cNvPr id="6008" name="Freeform 182"/>
                  <p:cNvSpPr>
                    <a:spLocks/>
                  </p:cNvSpPr>
                  <p:nvPr/>
                </p:nvSpPr>
                <p:spPr bwMode="auto">
                  <a:xfrm>
                    <a:off x="6377" y="8332"/>
                    <a:ext cx="29" cy="88"/>
                  </a:xfrm>
                  <a:custGeom>
                    <a:avLst/>
                    <a:gdLst>
                      <a:gd name="T0" fmla="*/ 20 w 29"/>
                      <a:gd name="T1" fmla="*/ 78 h 88"/>
                      <a:gd name="T2" fmla="*/ 29 w 29"/>
                      <a:gd name="T3" fmla="*/ 78 h 88"/>
                      <a:gd name="T4" fmla="*/ 20 w 29"/>
                      <a:gd name="T5" fmla="*/ 68 h 88"/>
                      <a:gd name="T6" fmla="*/ 10 w 29"/>
                      <a:gd name="T7" fmla="*/ 39 h 88"/>
                      <a:gd name="T8" fmla="*/ 10 w 29"/>
                      <a:gd name="T9" fmla="*/ 0 h 88"/>
                      <a:gd name="T10" fmla="*/ 0 w 29"/>
                      <a:gd name="T11" fmla="*/ 0 h 88"/>
                      <a:gd name="T12" fmla="*/ 0 w 29"/>
                      <a:gd name="T13" fmla="*/ 39 h 88"/>
                      <a:gd name="T14" fmla="*/ 10 w 29"/>
                      <a:gd name="T15" fmla="*/ 68 h 88"/>
                      <a:gd name="T16" fmla="*/ 20 w 29"/>
                      <a:gd name="T17" fmla="*/ 88 h 88"/>
                      <a:gd name="T18" fmla="*/ 20 w 29"/>
                      <a:gd name="T19" fmla="*/ 88 h 88"/>
                      <a:gd name="T20" fmla="*/ 20 w 29"/>
                      <a:gd name="T21" fmla="*/ 88 h 88"/>
                      <a:gd name="T22" fmla="*/ 20 w 29"/>
                      <a:gd name="T23" fmla="*/ 88 h 88"/>
                      <a:gd name="T24" fmla="*/ 20 w 29"/>
                      <a:gd name="T25" fmla="*/ 88 h 88"/>
                      <a:gd name="T26" fmla="*/ 20 w 29"/>
                      <a:gd name="T27" fmla="*/ 78 h 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
                      <a:gd name="T43" fmla="*/ 0 h 88"/>
                      <a:gd name="T44" fmla="*/ 29 w 29"/>
                      <a:gd name="T45" fmla="*/ 88 h 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 h="88">
                        <a:moveTo>
                          <a:pt x="20" y="78"/>
                        </a:moveTo>
                        <a:lnTo>
                          <a:pt x="29" y="78"/>
                        </a:lnTo>
                        <a:lnTo>
                          <a:pt x="20" y="68"/>
                        </a:lnTo>
                        <a:lnTo>
                          <a:pt x="10" y="39"/>
                        </a:lnTo>
                        <a:lnTo>
                          <a:pt x="10" y="0"/>
                        </a:lnTo>
                        <a:lnTo>
                          <a:pt x="0" y="0"/>
                        </a:lnTo>
                        <a:lnTo>
                          <a:pt x="0" y="39"/>
                        </a:lnTo>
                        <a:lnTo>
                          <a:pt x="10" y="68"/>
                        </a:lnTo>
                        <a:lnTo>
                          <a:pt x="20" y="88"/>
                        </a:lnTo>
                        <a:lnTo>
                          <a:pt x="20" y="78"/>
                        </a:lnTo>
                        <a:close/>
                      </a:path>
                    </a:pathLst>
                  </a:custGeom>
                  <a:solidFill>
                    <a:srgbClr val="000000"/>
                  </a:solidFill>
                  <a:ln w="9525">
                    <a:noFill/>
                    <a:round/>
                    <a:headEnd/>
                    <a:tailEnd/>
                  </a:ln>
                </p:spPr>
                <p:txBody>
                  <a:bodyPr/>
                  <a:lstStyle/>
                  <a:p>
                    <a:endParaRPr lang="en-US"/>
                  </a:p>
                </p:txBody>
              </p:sp>
              <p:sp>
                <p:nvSpPr>
                  <p:cNvPr id="6009" name="Freeform 183"/>
                  <p:cNvSpPr>
                    <a:spLocks/>
                  </p:cNvSpPr>
                  <p:nvPr/>
                </p:nvSpPr>
                <p:spPr bwMode="auto">
                  <a:xfrm>
                    <a:off x="6397" y="8352"/>
                    <a:ext cx="165" cy="68"/>
                  </a:xfrm>
                  <a:custGeom>
                    <a:avLst/>
                    <a:gdLst>
                      <a:gd name="T0" fmla="*/ 155 w 165"/>
                      <a:gd name="T1" fmla="*/ 0 h 68"/>
                      <a:gd name="T2" fmla="*/ 165 w 165"/>
                      <a:gd name="T3" fmla="*/ 0 h 68"/>
                      <a:gd name="T4" fmla="*/ 155 w 165"/>
                      <a:gd name="T5" fmla="*/ 0 h 68"/>
                      <a:gd name="T6" fmla="*/ 145 w 165"/>
                      <a:gd name="T7" fmla="*/ 9 h 68"/>
                      <a:gd name="T8" fmla="*/ 136 w 165"/>
                      <a:gd name="T9" fmla="*/ 9 h 68"/>
                      <a:gd name="T10" fmla="*/ 126 w 165"/>
                      <a:gd name="T11" fmla="*/ 9 h 68"/>
                      <a:gd name="T12" fmla="*/ 106 w 165"/>
                      <a:gd name="T13" fmla="*/ 19 h 68"/>
                      <a:gd name="T14" fmla="*/ 106 w 165"/>
                      <a:gd name="T15" fmla="*/ 19 h 68"/>
                      <a:gd name="T16" fmla="*/ 97 w 165"/>
                      <a:gd name="T17" fmla="*/ 29 h 68"/>
                      <a:gd name="T18" fmla="*/ 77 w 165"/>
                      <a:gd name="T19" fmla="*/ 29 h 68"/>
                      <a:gd name="T20" fmla="*/ 68 w 165"/>
                      <a:gd name="T21" fmla="*/ 38 h 68"/>
                      <a:gd name="T22" fmla="*/ 68 w 165"/>
                      <a:gd name="T23" fmla="*/ 38 h 68"/>
                      <a:gd name="T24" fmla="*/ 48 w 165"/>
                      <a:gd name="T25" fmla="*/ 38 h 68"/>
                      <a:gd name="T26" fmla="*/ 38 w 165"/>
                      <a:gd name="T27" fmla="*/ 48 h 68"/>
                      <a:gd name="T28" fmla="*/ 29 w 165"/>
                      <a:gd name="T29" fmla="*/ 48 h 68"/>
                      <a:gd name="T30" fmla="*/ 19 w 165"/>
                      <a:gd name="T31" fmla="*/ 48 h 68"/>
                      <a:gd name="T32" fmla="*/ 9 w 165"/>
                      <a:gd name="T33" fmla="*/ 58 h 68"/>
                      <a:gd name="T34" fmla="*/ 0 w 165"/>
                      <a:gd name="T35" fmla="*/ 58 h 68"/>
                      <a:gd name="T36" fmla="*/ 0 w 165"/>
                      <a:gd name="T37" fmla="*/ 68 h 68"/>
                      <a:gd name="T38" fmla="*/ 19 w 165"/>
                      <a:gd name="T39" fmla="*/ 68 h 68"/>
                      <a:gd name="T40" fmla="*/ 19 w 165"/>
                      <a:gd name="T41" fmla="*/ 58 h 68"/>
                      <a:gd name="T42" fmla="*/ 29 w 165"/>
                      <a:gd name="T43" fmla="*/ 58 h 68"/>
                      <a:gd name="T44" fmla="*/ 48 w 165"/>
                      <a:gd name="T45" fmla="*/ 48 h 68"/>
                      <a:gd name="T46" fmla="*/ 58 w 165"/>
                      <a:gd name="T47" fmla="*/ 48 h 68"/>
                      <a:gd name="T48" fmla="*/ 68 w 165"/>
                      <a:gd name="T49" fmla="*/ 48 h 68"/>
                      <a:gd name="T50" fmla="*/ 77 w 165"/>
                      <a:gd name="T51" fmla="*/ 48 h 68"/>
                      <a:gd name="T52" fmla="*/ 87 w 165"/>
                      <a:gd name="T53" fmla="*/ 38 h 68"/>
                      <a:gd name="T54" fmla="*/ 97 w 165"/>
                      <a:gd name="T55" fmla="*/ 38 h 68"/>
                      <a:gd name="T56" fmla="*/ 106 w 165"/>
                      <a:gd name="T57" fmla="*/ 29 h 68"/>
                      <a:gd name="T58" fmla="*/ 116 w 165"/>
                      <a:gd name="T59" fmla="*/ 29 h 68"/>
                      <a:gd name="T60" fmla="*/ 126 w 165"/>
                      <a:gd name="T61" fmla="*/ 19 h 68"/>
                      <a:gd name="T62" fmla="*/ 136 w 165"/>
                      <a:gd name="T63" fmla="*/ 19 h 68"/>
                      <a:gd name="T64" fmla="*/ 145 w 165"/>
                      <a:gd name="T65" fmla="*/ 9 h 68"/>
                      <a:gd name="T66" fmla="*/ 155 w 165"/>
                      <a:gd name="T67" fmla="*/ 9 h 68"/>
                      <a:gd name="T68" fmla="*/ 165 w 165"/>
                      <a:gd name="T69" fmla="*/ 9 h 68"/>
                      <a:gd name="T70" fmla="*/ 165 w 165"/>
                      <a:gd name="T71" fmla="*/ 0 h 68"/>
                      <a:gd name="T72" fmla="*/ 165 w 165"/>
                      <a:gd name="T73" fmla="*/ 9 h 68"/>
                      <a:gd name="T74" fmla="*/ 165 w 165"/>
                      <a:gd name="T75" fmla="*/ 0 h 68"/>
                      <a:gd name="T76" fmla="*/ 155 w 165"/>
                      <a:gd name="T77" fmla="*/ 0 h 6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5"/>
                      <a:gd name="T118" fmla="*/ 0 h 68"/>
                      <a:gd name="T119" fmla="*/ 165 w 165"/>
                      <a:gd name="T120" fmla="*/ 68 h 6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5" h="68">
                        <a:moveTo>
                          <a:pt x="155" y="0"/>
                        </a:moveTo>
                        <a:lnTo>
                          <a:pt x="165" y="0"/>
                        </a:lnTo>
                        <a:lnTo>
                          <a:pt x="155" y="0"/>
                        </a:lnTo>
                        <a:lnTo>
                          <a:pt x="145" y="9"/>
                        </a:lnTo>
                        <a:lnTo>
                          <a:pt x="136" y="9"/>
                        </a:lnTo>
                        <a:lnTo>
                          <a:pt x="126" y="9"/>
                        </a:lnTo>
                        <a:lnTo>
                          <a:pt x="106" y="19"/>
                        </a:lnTo>
                        <a:lnTo>
                          <a:pt x="97" y="29"/>
                        </a:lnTo>
                        <a:lnTo>
                          <a:pt x="77" y="29"/>
                        </a:lnTo>
                        <a:lnTo>
                          <a:pt x="68" y="38"/>
                        </a:lnTo>
                        <a:lnTo>
                          <a:pt x="48" y="38"/>
                        </a:lnTo>
                        <a:lnTo>
                          <a:pt x="38" y="48"/>
                        </a:lnTo>
                        <a:lnTo>
                          <a:pt x="29" y="48"/>
                        </a:lnTo>
                        <a:lnTo>
                          <a:pt x="19" y="48"/>
                        </a:lnTo>
                        <a:lnTo>
                          <a:pt x="9" y="58"/>
                        </a:lnTo>
                        <a:lnTo>
                          <a:pt x="0" y="58"/>
                        </a:lnTo>
                        <a:lnTo>
                          <a:pt x="0" y="68"/>
                        </a:lnTo>
                        <a:lnTo>
                          <a:pt x="19" y="68"/>
                        </a:lnTo>
                        <a:lnTo>
                          <a:pt x="19" y="58"/>
                        </a:lnTo>
                        <a:lnTo>
                          <a:pt x="29" y="58"/>
                        </a:lnTo>
                        <a:lnTo>
                          <a:pt x="48" y="48"/>
                        </a:lnTo>
                        <a:lnTo>
                          <a:pt x="58" y="48"/>
                        </a:lnTo>
                        <a:lnTo>
                          <a:pt x="68" y="48"/>
                        </a:lnTo>
                        <a:lnTo>
                          <a:pt x="77" y="48"/>
                        </a:lnTo>
                        <a:lnTo>
                          <a:pt x="87" y="38"/>
                        </a:lnTo>
                        <a:lnTo>
                          <a:pt x="97" y="38"/>
                        </a:lnTo>
                        <a:lnTo>
                          <a:pt x="106" y="29"/>
                        </a:lnTo>
                        <a:lnTo>
                          <a:pt x="116" y="29"/>
                        </a:lnTo>
                        <a:lnTo>
                          <a:pt x="126" y="19"/>
                        </a:lnTo>
                        <a:lnTo>
                          <a:pt x="136" y="19"/>
                        </a:lnTo>
                        <a:lnTo>
                          <a:pt x="145" y="9"/>
                        </a:lnTo>
                        <a:lnTo>
                          <a:pt x="155" y="9"/>
                        </a:lnTo>
                        <a:lnTo>
                          <a:pt x="165" y="9"/>
                        </a:lnTo>
                        <a:lnTo>
                          <a:pt x="165" y="0"/>
                        </a:lnTo>
                        <a:lnTo>
                          <a:pt x="165" y="9"/>
                        </a:lnTo>
                        <a:lnTo>
                          <a:pt x="165" y="0"/>
                        </a:lnTo>
                        <a:lnTo>
                          <a:pt x="155" y="0"/>
                        </a:lnTo>
                        <a:close/>
                      </a:path>
                    </a:pathLst>
                  </a:custGeom>
                  <a:solidFill>
                    <a:srgbClr val="000000"/>
                  </a:solidFill>
                  <a:ln w="9525">
                    <a:noFill/>
                    <a:round/>
                    <a:headEnd/>
                    <a:tailEnd/>
                  </a:ln>
                </p:spPr>
                <p:txBody>
                  <a:bodyPr/>
                  <a:lstStyle/>
                  <a:p>
                    <a:endParaRPr lang="en-US"/>
                  </a:p>
                </p:txBody>
              </p:sp>
              <p:sp>
                <p:nvSpPr>
                  <p:cNvPr id="6010" name="Freeform 184"/>
                  <p:cNvSpPr>
                    <a:spLocks/>
                  </p:cNvSpPr>
                  <p:nvPr/>
                </p:nvSpPr>
                <p:spPr bwMode="auto">
                  <a:xfrm>
                    <a:off x="6552" y="8167"/>
                    <a:ext cx="302" cy="185"/>
                  </a:xfrm>
                  <a:custGeom>
                    <a:avLst/>
                    <a:gdLst>
                      <a:gd name="T0" fmla="*/ 302 w 302"/>
                      <a:gd name="T1" fmla="*/ 0 h 185"/>
                      <a:gd name="T2" fmla="*/ 302 w 302"/>
                      <a:gd name="T3" fmla="*/ 0 h 185"/>
                      <a:gd name="T4" fmla="*/ 282 w 302"/>
                      <a:gd name="T5" fmla="*/ 0 h 185"/>
                      <a:gd name="T6" fmla="*/ 263 w 302"/>
                      <a:gd name="T7" fmla="*/ 9 h 185"/>
                      <a:gd name="T8" fmla="*/ 234 w 302"/>
                      <a:gd name="T9" fmla="*/ 19 h 185"/>
                      <a:gd name="T10" fmla="*/ 214 w 302"/>
                      <a:gd name="T11" fmla="*/ 19 h 185"/>
                      <a:gd name="T12" fmla="*/ 195 w 302"/>
                      <a:gd name="T13" fmla="*/ 29 h 185"/>
                      <a:gd name="T14" fmla="*/ 175 w 302"/>
                      <a:gd name="T15" fmla="*/ 38 h 185"/>
                      <a:gd name="T16" fmla="*/ 156 w 302"/>
                      <a:gd name="T17" fmla="*/ 58 h 185"/>
                      <a:gd name="T18" fmla="*/ 136 w 302"/>
                      <a:gd name="T19" fmla="*/ 58 h 185"/>
                      <a:gd name="T20" fmla="*/ 127 w 302"/>
                      <a:gd name="T21" fmla="*/ 77 h 185"/>
                      <a:gd name="T22" fmla="*/ 97 w 302"/>
                      <a:gd name="T23" fmla="*/ 87 h 185"/>
                      <a:gd name="T24" fmla="*/ 88 w 302"/>
                      <a:gd name="T25" fmla="*/ 107 h 185"/>
                      <a:gd name="T26" fmla="*/ 68 w 302"/>
                      <a:gd name="T27" fmla="*/ 116 h 185"/>
                      <a:gd name="T28" fmla="*/ 49 w 302"/>
                      <a:gd name="T29" fmla="*/ 136 h 185"/>
                      <a:gd name="T30" fmla="*/ 39 w 302"/>
                      <a:gd name="T31" fmla="*/ 146 h 185"/>
                      <a:gd name="T32" fmla="*/ 20 w 302"/>
                      <a:gd name="T33" fmla="*/ 165 h 185"/>
                      <a:gd name="T34" fmla="*/ 0 w 302"/>
                      <a:gd name="T35" fmla="*/ 185 h 185"/>
                      <a:gd name="T36" fmla="*/ 10 w 302"/>
                      <a:gd name="T37" fmla="*/ 185 h 185"/>
                      <a:gd name="T38" fmla="*/ 39 w 302"/>
                      <a:gd name="T39" fmla="*/ 155 h 185"/>
                      <a:gd name="T40" fmla="*/ 58 w 302"/>
                      <a:gd name="T41" fmla="*/ 136 h 185"/>
                      <a:gd name="T42" fmla="*/ 78 w 302"/>
                      <a:gd name="T43" fmla="*/ 126 h 185"/>
                      <a:gd name="T44" fmla="*/ 88 w 302"/>
                      <a:gd name="T45" fmla="*/ 107 h 185"/>
                      <a:gd name="T46" fmla="*/ 107 w 302"/>
                      <a:gd name="T47" fmla="*/ 97 h 185"/>
                      <a:gd name="T48" fmla="*/ 127 w 302"/>
                      <a:gd name="T49" fmla="*/ 87 h 185"/>
                      <a:gd name="T50" fmla="*/ 146 w 302"/>
                      <a:gd name="T51" fmla="*/ 68 h 185"/>
                      <a:gd name="T52" fmla="*/ 165 w 302"/>
                      <a:gd name="T53" fmla="*/ 58 h 185"/>
                      <a:gd name="T54" fmla="*/ 175 w 302"/>
                      <a:gd name="T55" fmla="*/ 48 h 185"/>
                      <a:gd name="T56" fmla="*/ 204 w 302"/>
                      <a:gd name="T57" fmla="*/ 38 h 185"/>
                      <a:gd name="T58" fmla="*/ 214 w 302"/>
                      <a:gd name="T59" fmla="*/ 29 h 185"/>
                      <a:gd name="T60" fmla="*/ 243 w 302"/>
                      <a:gd name="T61" fmla="*/ 19 h 185"/>
                      <a:gd name="T62" fmla="*/ 263 w 302"/>
                      <a:gd name="T63" fmla="*/ 19 h 185"/>
                      <a:gd name="T64" fmla="*/ 282 w 302"/>
                      <a:gd name="T65" fmla="*/ 9 h 185"/>
                      <a:gd name="T66" fmla="*/ 302 w 302"/>
                      <a:gd name="T67" fmla="*/ 9 h 185"/>
                      <a:gd name="T68" fmla="*/ 302 w 302"/>
                      <a:gd name="T69" fmla="*/ 0 h 185"/>
                      <a:gd name="T70" fmla="*/ 302 w 302"/>
                      <a:gd name="T71" fmla="*/ 9 h 185"/>
                      <a:gd name="T72" fmla="*/ 302 w 302"/>
                      <a:gd name="T73" fmla="*/ 0 h 185"/>
                      <a:gd name="T74" fmla="*/ 302 w 302"/>
                      <a:gd name="T75" fmla="*/ 0 h 1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2"/>
                      <a:gd name="T115" fmla="*/ 0 h 185"/>
                      <a:gd name="T116" fmla="*/ 302 w 302"/>
                      <a:gd name="T117" fmla="*/ 185 h 1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2" h="185">
                        <a:moveTo>
                          <a:pt x="302" y="0"/>
                        </a:moveTo>
                        <a:lnTo>
                          <a:pt x="302" y="0"/>
                        </a:lnTo>
                        <a:lnTo>
                          <a:pt x="282" y="0"/>
                        </a:lnTo>
                        <a:lnTo>
                          <a:pt x="263" y="9"/>
                        </a:lnTo>
                        <a:lnTo>
                          <a:pt x="234" y="19"/>
                        </a:lnTo>
                        <a:lnTo>
                          <a:pt x="214" y="19"/>
                        </a:lnTo>
                        <a:lnTo>
                          <a:pt x="195" y="29"/>
                        </a:lnTo>
                        <a:lnTo>
                          <a:pt x="175" y="38"/>
                        </a:lnTo>
                        <a:lnTo>
                          <a:pt x="156" y="58"/>
                        </a:lnTo>
                        <a:lnTo>
                          <a:pt x="136" y="58"/>
                        </a:lnTo>
                        <a:lnTo>
                          <a:pt x="127" y="77"/>
                        </a:lnTo>
                        <a:lnTo>
                          <a:pt x="97" y="87"/>
                        </a:lnTo>
                        <a:lnTo>
                          <a:pt x="88" y="107"/>
                        </a:lnTo>
                        <a:lnTo>
                          <a:pt x="68" y="116"/>
                        </a:lnTo>
                        <a:lnTo>
                          <a:pt x="49" y="136"/>
                        </a:lnTo>
                        <a:lnTo>
                          <a:pt x="39" y="146"/>
                        </a:lnTo>
                        <a:lnTo>
                          <a:pt x="20" y="165"/>
                        </a:lnTo>
                        <a:lnTo>
                          <a:pt x="0" y="185"/>
                        </a:lnTo>
                        <a:lnTo>
                          <a:pt x="10" y="185"/>
                        </a:lnTo>
                        <a:lnTo>
                          <a:pt x="39" y="155"/>
                        </a:lnTo>
                        <a:lnTo>
                          <a:pt x="58" y="136"/>
                        </a:lnTo>
                        <a:lnTo>
                          <a:pt x="78" y="126"/>
                        </a:lnTo>
                        <a:lnTo>
                          <a:pt x="88" y="107"/>
                        </a:lnTo>
                        <a:lnTo>
                          <a:pt x="107" y="97"/>
                        </a:lnTo>
                        <a:lnTo>
                          <a:pt x="127" y="87"/>
                        </a:lnTo>
                        <a:lnTo>
                          <a:pt x="146" y="68"/>
                        </a:lnTo>
                        <a:lnTo>
                          <a:pt x="165" y="58"/>
                        </a:lnTo>
                        <a:lnTo>
                          <a:pt x="175" y="48"/>
                        </a:lnTo>
                        <a:lnTo>
                          <a:pt x="204" y="38"/>
                        </a:lnTo>
                        <a:lnTo>
                          <a:pt x="214" y="29"/>
                        </a:lnTo>
                        <a:lnTo>
                          <a:pt x="243" y="19"/>
                        </a:lnTo>
                        <a:lnTo>
                          <a:pt x="263" y="19"/>
                        </a:lnTo>
                        <a:lnTo>
                          <a:pt x="282" y="9"/>
                        </a:lnTo>
                        <a:lnTo>
                          <a:pt x="302" y="9"/>
                        </a:lnTo>
                        <a:lnTo>
                          <a:pt x="302" y="0"/>
                        </a:lnTo>
                        <a:lnTo>
                          <a:pt x="302" y="9"/>
                        </a:lnTo>
                        <a:lnTo>
                          <a:pt x="302" y="0"/>
                        </a:lnTo>
                        <a:close/>
                      </a:path>
                    </a:pathLst>
                  </a:custGeom>
                  <a:solidFill>
                    <a:srgbClr val="000000"/>
                  </a:solidFill>
                  <a:ln w="9525">
                    <a:noFill/>
                    <a:round/>
                    <a:headEnd/>
                    <a:tailEnd/>
                  </a:ln>
                </p:spPr>
                <p:txBody>
                  <a:bodyPr/>
                  <a:lstStyle/>
                  <a:p>
                    <a:endParaRPr lang="en-US"/>
                  </a:p>
                </p:txBody>
              </p:sp>
              <p:sp>
                <p:nvSpPr>
                  <p:cNvPr id="6011" name="Freeform 185"/>
                  <p:cNvSpPr>
                    <a:spLocks/>
                  </p:cNvSpPr>
                  <p:nvPr/>
                </p:nvSpPr>
                <p:spPr bwMode="auto">
                  <a:xfrm>
                    <a:off x="6854" y="8137"/>
                    <a:ext cx="48" cy="30"/>
                  </a:xfrm>
                  <a:custGeom>
                    <a:avLst/>
                    <a:gdLst>
                      <a:gd name="T0" fmla="*/ 38 w 48"/>
                      <a:gd name="T1" fmla="*/ 20 h 30"/>
                      <a:gd name="T2" fmla="*/ 38 w 48"/>
                      <a:gd name="T3" fmla="*/ 10 h 30"/>
                      <a:gd name="T4" fmla="*/ 29 w 48"/>
                      <a:gd name="T5" fmla="*/ 10 h 30"/>
                      <a:gd name="T6" fmla="*/ 29 w 48"/>
                      <a:gd name="T7" fmla="*/ 10 h 30"/>
                      <a:gd name="T8" fmla="*/ 19 w 48"/>
                      <a:gd name="T9" fmla="*/ 10 h 30"/>
                      <a:gd name="T10" fmla="*/ 9 w 48"/>
                      <a:gd name="T11" fmla="*/ 20 h 30"/>
                      <a:gd name="T12" fmla="*/ 0 w 48"/>
                      <a:gd name="T13" fmla="*/ 20 h 30"/>
                      <a:gd name="T14" fmla="*/ 0 w 48"/>
                      <a:gd name="T15" fmla="*/ 30 h 30"/>
                      <a:gd name="T16" fmla="*/ 0 w 48"/>
                      <a:gd name="T17" fmla="*/ 30 h 30"/>
                      <a:gd name="T18" fmla="*/ 0 w 48"/>
                      <a:gd name="T19" fmla="*/ 30 h 30"/>
                      <a:gd name="T20" fmla="*/ 9 w 48"/>
                      <a:gd name="T21" fmla="*/ 30 h 30"/>
                      <a:gd name="T22" fmla="*/ 9 w 48"/>
                      <a:gd name="T23" fmla="*/ 30 h 30"/>
                      <a:gd name="T24" fmla="*/ 19 w 48"/>
                      <a:gd name="T25" fmla="*/ 20 h 30"/>
                      <a:gd name="T26" fmla="*/ 19 w 48"/>
                      <a:gd name="T27" fmla="*/ 20 h 30"/>
                      <a:gd name="T28" fmla="*/ 29 w 48"/>
                      <a:gd name="T29" fmla="*/ 20 h 30"/>
                      <a:gd name="T30" fmla="*/ 38 w 48"/>
                      <a:gd name="T31" fmla="*/ 20 h 30"/>
                      <a:gd name="T32" fmla="*/ 29 w 48"/>
                      <a:gd name="T33" fmla="*/ 10 h 30"/>
                      <a:gd name="T34" fmla="*/ 38 w 48"/>
                      <a:gd name="T35" fmla="*/ 20 h 30"/>
                      <a:gd name="T36" fmla="*/ 48 w 48"/>
                      <a:gd name="T37" fmla="*/ 0 h 30"/>
                      <a:gd name="T38" fmla="*/ 38 w 48"/>
                      <a:gd name="T39" fmla="*/ 10 h 30"/>
                      <a:gd name="T40" fmla="*/ 38 w 48"/>
                      <a:gd name="T41" fmla="*/ 20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
                      <a:gd name="T64" fmla="*/ 0 h 30"/>
                      <a:gd name="T65" fmla="*/ 48 w 48"/>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 h="30">
                        <a:moveTo>
                          <a:pt x="38" y="20"/>
                        </a:moveTo>
                        <a:lnTo>
                          <a:pt x="38" y="10"/>
                        </a:lnTo>
                        <a:lnTo>
                          <a:pt x="29" y="10"/>
                        </a:lnTo>
                        <a:lnTo>
                          <a:pt x="19" y="10"/>
                        </a:lnTo>
                        <a:lnTo>
                          <a:pt x="9" y="20"/>
                        </a:lnTo>
                        <a:lnTo>
                          <a:pt x="0" y="20"/>
                        </a:lnTo>
                        <a:lnTo>
                          <a:pt x="0" y="30"/>
                        </a:lnTo>
                        <a:lnTo>
                          <a:pt x="9" y="30"/>
                        </a:lnTo>
                        <a:lnTo>
                          <a:pt x="19" y="20"/>
                        </a:lnTo>
                        <a:lnTo>
                          <a:pt x="29" y="20"/>
                        </a:lnTo>
                        <a:lnTo>
                          <a:pt x="38" y="20"/>
                        </a:lnTo>
                        <a:lnTo>
                          <a:pt x="29" y="10"/>
                        </a:lnTo>
                        <a:lnTo>
                          <a:pt x="38" y="20"/>
                        </a:lnTo>
                        <a:lnTo>
                          <a:pt x="48" y="0"/>
                        </a:lnTo>
                        <a:lnTo>
                          <a:pt x="38" y="10"/>
                        </a:lnTo>
                        <a:lnTo>
                          <a:pt x="38" y="20"/>
                        </a:lnTo>
                        <a:close/>
                      </a:path>
                    </a:pathLst>
                  </a:custGeom>
                  <a:solidFill>
                    <a:srgbClr val="000000"/>
                  </a:solidFill>
                  <a:ln w="9525">
                    <a:noFill/>
                    <a:round/>
                    <a:headEnd/>
                    <a:tailEnd/>
                  </a:ln>
                </p:spPr>
                <p:txBody>
                  <a:bodyPr/>
                  <a:lstStyle/>
                  <a:p>
                    <a:endParaRPr lang="en-US"/>
                  </a:p>
                </p:txBody>
              </p:sp>
              <p:sp>
                <p:nvSpPr>
                  <p:cNvPr id="6012" name="Freeform 186"/>
                  <p:cNvSpPr>
                    <a:spLocks/>
                  </p:cNvSpPr>
                  <p:nvPr/>
                </p:nvSpPr>
                <p:spPr bwMode="auto">
                  <a:xfrm>
                    <a:off x="6270" y="8147"/>
                    <a:ext cx="622" cy="331"/>
                  </a:xfrm>
                  <a:custGeom>
                    <a:avLst/>
                    <a:gdLst>
                      <a:gd name="T0" fmla="*/ 20 w 622"/>
                      <a:gd name="T1" fmla="*/ 321 h 331"/>
                      <a:gd name="T2" fmla="*/ 68 w 622"/>
                      <a:gd name="T3" fmla="*/ 312 h 331"/>
                      <a:gd name="T4" fmla="*/ 107 w 622"/>
                      <a:gd name="T5" fmla="*/ 302 h 331"/>
                      <a:gd name="T6" fmla="*/ 146 w 622"/>
                      <a:gd name="T7" fmla="*/ 282 h 331"/>
                      <a:gd name="T8" fmla="*/ 195 w 622"/>
                      <a:gd name="T9" fmla="*/ 273 h 331"/>
                      <a:gd name="T10" fmla="*/ 233 w 622"/>
                      <a:gd name="T11" fmla="*/ 253 h 331"/>
                      <a:gd name="T12" fmla="*/ 272 w 622"/>
                      <a:gd name="T13" fmla="*/ 243 h 331"/>
                      <a:gd name="T14" fmla="*/ 311 w 622"/>
                      <a:gd name="T15" fmla="*/ 224 h 331"/>
                      <a:gd name="T16" fmla="*/ 350 w 622"/>
                      <a:gd name="T17" fmla="*/ 205 h 331"/>
                      <a:gd name="T18" fmla="*/ 389 w 622"/>
                      <a:gd name="T19" fmla="*/ 175 h 331"/>
                      <a:gd name="T20" fmla="*/ 428 w 622"/>
                      <a:gd name="T21" fmla="*/ 156 h 331"/>
                      <a:gd name="T22" fmla="*/ 457 w 622"/>
                      <a:gd name="T23" fmla="*/ 136 h 331"/>
                      <a:gd name="T24" fmla="*/ 496 w 622"/>
                      <a:gd name="T25" fmla="*/ 107 h 331"/>
                      <a:gd name="T26" fmla="*/ 535 w 622"/>
                      <a:gd name="T27" fmla="*/ 78 h 331"/>
                      <a:gd name="T28" fmla="*/ 574 w 622"/>
                      <a:gd name="T29" fmla="*/ 58 h 331"/>
                      <a:gd name="T30" fmla="*/ 622 w 622"/>
                      <a:gd name="T31" fmla="*/ 10 h 331"/>
                      <a:gd name="T32" fmla="*/ 603 w 622"/>
                      <a:gd name="T33" fmla="*/ 20 h 331"/>
                      <a:gd name="T34" fmla="*/ 564 w 622"/>
                      <a:gd name="T35" fmla="*/ 49 h 331"/>
                      <a:gd name="T36" fmla="*/ 535 w 622"/>
                      <a:gd name="T37" fmla="*/ 78 h 331"/>
                      <a:gd name="T38" fmla="*/ 496 w 622"/>
                      <a:gd name="T39" fmla="*/ 107 h 331"/>
                      <a:gd name="T40" fmla="*/ 457 w 622"/>
                      <a:gd name="T41" fmla="*/ 127 h 331"/>
                      <a:gd name="T42" fmla="*/ 418 w 622"/>
                      <a:gd name="T43" fmla="*/ 156 h 331"/>
                      <a:gd name="T44" fmla="*/ 379 w 622"/>
                      <a:gd name="T45" fmla="*/ 175 h 331"/>
                      <a:gd name="T46" fmla="*/ 340 w 622"/>
                      <a:gd name="T47" fmla="*/ 195 h 331"/>
                      <a:gd name="T48" fmla="*/ 311 w 622"/>
                      <a:gd name="T49" fmla="*/ 214 h 331"/>
                      <a:gd name="T50" fmla="*/ 272 w 622"/>
                      <a:gd name="T51" fmla="*/ 234 h 331"/>
                      <a:gd name="T52" fmla="*/ 233 w 622"/>
                      <a:gd name="T53" fmla="*/ 253 h 331"/>
                      <a:gd name="T54" fmla="*/ 195 w 622"/>
                      <a:gd name="T55" fmla="*/ 263 h 331"/>
                      <a:gd name="T56" fmla="*/ 146 w 622"/>
                      <a:gd name="T57" fmla="*/ 273 h 331"/>
                      <a:gd name="T58" fmla="*/ 107 w 622"/>
                      <a:gd name="T59" fmla="*/ 292 h 331"/>
                      <a:gd name="T60" fmla="*/ 58 w 622"/>
                      <a:gd name="T61" fmla="*/ 302 h 331"/>
                      <a:gd name="T62" fmla="*/ 20 w 622"/>
                      <a:gd name="T63" fmla="*/ 321 h 331"/>
                      <a:gd name="T64" fmla="*/ 10 w 622"/>
                      <a:gd name="T65" fmla="*/ 331 h 3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22"/>
                      <a:gd name="T100" fmla="*/ 0 h 331"/>
                      <a:gd name="T101" fmla="*/ 622 w 622"/>
                      <a:gd name="T102" fmla="*/ 331 h 3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22" h="331">
                        <a:moveTo>
                          <a:pt x="10" y="331"/>
                        </a:moveTo>
                        <a:lnTo>
                          <a:pt x="20" y="321"/>
                        </a:lnTo>
                        <a:lnTo>
                          <a:pt x="49" y="321"/>
                        </a:lnTo>
                        <a:lnTo>
                          <a:pt x="68" y="312"/>
                        </a:lnTo>
                        <a:lnTo>
                          <a:pt x="88" y="302"/>
                        </a:lnTo>
                        <a:lnTo>
                          <a:pt x="107" y="302"/>
                        </a:lnTo>
                        <a:lnTo>
                          <a:pt x="127" y="292"/>
                        </a:lnTo>
                        <a:lnTo>
                          <a:pt x="146" y="282"/>
                        </a:lnTo>
                        <a:lnTo>
                          <a:pt x="175" y="282"/>
                        </a:lnTo>
                        <a:lnTo>
                          <a:pt x="195" y="273"/>
                        </a:lnTo>
                        <a:lnTo>
                          <a:pt x="214" y="263"/>
                        </a:lnTo>
                        <a:lnTo>
                          <a:pt x="233" y="253"/>
                        </a:lnTo>
                        <a:lnTo>
                          <a:pt x="253" y="253"/>
                        </a:lnTo>
                        <a:lnTo>
                          <a:pt x="272" y="243"/>
                        </a:lnTo>
                        <a:lnTo>
                          <a:pt x="292" y="234"/>
                        </a:lnTo>
                        <a:lnTo>
                          <a:pt x="311" y="224"/>
                        </a:lnTo>
                        <a:lnTo>
                          <a:pt x="331" y="214"/>
                        </a:lnTo>
                        <a:lnTo>
                          <a:pt x="350" y="205"/>
                        </a:lnTo>
                        <a:lnTo>
                          <a:pt x="370" y="195"/>
                        </a:lnTo>
                        <a:lnTo>
                          <a:pt x="389" y="175"/>
                        </a:lnTo>
                        <a:lnTo>
                          <a:pt x="409" y="166"/>
                        </a:lnTo>
                        <a:lnTo>
                          <a:pt x="428" y="156"/>
                        </a:lnTo>
                        <a:lnTo>
                          <a:pt x="447" y="146"/>
                        </a:lnTo>
                        <a:lnTo>
                          <a:pt x="457" y="136"/>
                        </a:lnTo>
                        <a:lnTo>
                          <a:pt x="486" y="127"/>
                        </a:lnTo>
                        <a:lnTo>
                          <a:pt x="496" y="107"/>
                        </a:lnTo>
                        <a:lnTo>
                          <a:pt x="516" y="97"/>
                        </a:lnTo>
                        <a:lnTo>
                          <a:pt x="535" y="78"/>
                        </a:lnTo>
                        <a:lnTo>
                          <a:pt x="554" y="68"/>
                        </a:lnTo>
                        <a:lnTo>
                          <a:pt x="574" y="58"/>
                        </a:lnTo>
                        <a:lnTo>
                          <a:pt x="603" y="20"/>
                        </a:lnTo>
                        <a:lnTo>
                          <a:pt x="622" y="10"/>
                        </a:lnTo>
                        <a:lnTo>
                          <a:pt x="613" y="0"/>
                        </a:lnTo>
                        <a:lnTo>
                          <a:pt x="603" y="20"/>
                        </a:lnTo>
                        <a:lnTo>
                          <a:pt x="584" y="29"/>
                        </a:lnTo>
                        <a:lnTo>
                          <a:pt x="564" y="49"/>
                        </a:lnTo>
                        <a:lnTo>
                          <a:pt x="545" y="58"/>
                        </a:lnTo>
                        <a:lnTo>
                          <a:pt x="535" y="78"/>
                        </a:lnTo>
                        <a:lnTo>
                          <a:pt x="516" y="88"/>
                        </a:lnTo>
                        <a:lnTo>
                          <a:pt x="496" y="107"/>
                        </a:lnTo>
                        <a:lnTo>
                          <a:pt x="477" y="117"/>
                        </a:lnTo>
                        <a:lnTo>
                          <a:pt x="457" y="127"/>
                        </a:lnTo>
                        <a:lnTo>
                          <a:pt x="438" y="136"/>
                        </a:lnTo>
                        <a:lnTo>
                          <a:pt x="418" y="156"/>
                        </a:lnTo>
                        <a:lnTo>
                          <a:pt x="409" y="166"/>
                        </a:lnTo>
                        <a:lnTo>
                          <a:pt x="379" y="175"/>
                        </a:lnTo>
                        <a:lnTo>
                          <a:pt x="370" y="185"/>
                        </a:lnTo>
                        <a:lnTo>
                          <a:pt x="340" y="195"/>
                        </a:lnTo>
                        <a:lnTo>
                          <a:pt x="321" y="205"/>
                        </a:lnTo>
                        <a:lnTo>
                          <a:pt x="311" y="214"/>
                        </a:lnTo>
                        <a:lnTo>
                          <a:pt x="282" y="224"/>
                        </a:lnTo>
                        <a:lnTo>
                          <a:pt x="272" y="234"/>
                        </a:lnTo>
                        <a:lnTo>
                          <a:pt x="243" y="243"/>
                        </a:lnTo>
                        <a:lnTo>
                          <a:pt x="233" y="253"/>
                        </a:lnTo>
                        <a:lnTo>
                          <a:pt x="204" y="253"/>
                        </a:lnTo>
                        <a:lnTo>
                          <a:pt x="195" y="263"/>
                        </a:lnTo>
                        <a:lnTo>
                          <a:pt x="165" y="273"/>
                        </a:lnTo>
                        <a:lnTo>
                          <a:pt x="146" y="273"/>
                        </a:lnTo>
                        <a:lnTo>
                          <a:pt x="127" y="282"/>
                        </a:lnTo>
                        <a:lnTo>
                          <a:pt x="107" y="292"/>
                        </a:lnTo>
                        <a:lnTo>
                          <a:pt x="88" y="302"/>
                        </a:lnTo>
                        <a:lnTo>
                          <a:pt x="58" y="302"/>
                        </a:lnTo>
                        <a:lnTo>
                          <a:pt x="49" y="312"/>
                        </a:lnTo>
                        <a:lnTo>
                          <a:pt x="20" y="321"/>
                        </a:lnTo>
                        <a:lnTo>
                          <a:pt x="0" y="321"/>
                        </a:lnTo>
                        <a:lnTo>
                          <a:pt x="10" y="331"/>
                        </a:lnTo>
                        <a:close/>
                      </a:path>
                    </a:pathLst>
                  </a:custGeom>
                  <a:solidFill>
                    <a:srgbClr val="000000"/>
                  </a:solidFill>
                  <a:ln w="9525">
                    <a:noFill/>
                    <a:round/>
                    <a:headEnd/>
                    <a:tailEnd/>
                  </a:ln>
                </p:spPr>
                <p:txBody>
                  <a:bodyPr/>
                  <a:lstStyle/>
                  <a:p>
                    <a:endParaRPr lang="en-US"/>
                  </a:p>
                </p:txBody>
              </p:sp>
              <p:sp>
                <p:nvSpPr>
                  <p:cNvPr id="6013" name="Freeform 187"/>
                  <p:cNvSpPr>
                    <a:spLocks/>
                  </p:cNvSpPr>
                  <p:nvPr/>
                </p:nvSpPr>
                <p:spPr bwMode="auto">
                  <a:xfrm>
                    <a:off x="5794" y="8468"/>
                    <a:ext cx="486" cy="49"/>
                  </a:xfrm>
                  <a:custGeom>
                    <a:avLst/>
                    <a:gdLst>
                      <a:gd name="T0" fmla="*/ 9 w 486"/>
                      <a:gd name="T1" fmla="*/ 30 h 49"/>
                      <a:gd name="T2" fmla="*/ 19 w 486"/>
                      <a:gd name="T3" fmla="*/ 39 h 49"/>
                      <a:gd name="T4" fmla="*/ 48 w 486"/>
                      <a:gd name="T5" fmla="*/ 39 h 49"/>
                      <a:gd name="T6" fmla="*/ 58 w 486"/>
                      <a:gd name="T7" fmla="*/ 39 h 49"/>
                      <a:gd name="T8" fmla="*/ 116 w 486"/>
                      <a:gd name="T9" fmla="*/ 39 h 49"/>
                      <a:gd name="T10" fmla="*/ 136 w 486"/>
                      <a:gd name="T11" fmla="*/ 49 h 49"/>
                      <a:gd name="T12" fmla="*/ 194 w 486"/>
                      <a:gd name="T13" fmla="*/ 49 h 49"/>
                      <a:gd name="T14" fmla="*/ 204 w 486"/>
                      <a:gd name="T15" fmla="*/ 39 h 49"/>
                      <a:gd name="T16" fmla="*/ 272 w 486"/>
                      <a:gd name="T17" fmla="*/ 39 h 49"/>
                      <a:gd name="T18" fmla="*/ 282 w 486"/>
                      <a:gd name="T19" fmla="*/ 39 h 49"/>
                      <a:gd name="T20" fmla="*/ 311 w 486"/>
                      <a:gd name="T21" fmla="*/ 39 h 49"/>
                      <a:gd name="T22" fmla="*/ 320 w 486"/>
                      <a:gd name="T23" fmla="*/ 30 h 49"/>
                      <a:gd name="T24" fmla="*/ 359 w 486"/>
                      <a:gd name="T25" fmla="*/ 30 h 49"/>
                      <a:gd name="T26" fmla="*/ 369 w 486"/>
                      <a:gd name="T27" fmla="*/ 30 h 49"/>
                      <a:gd name="T28" fmla="*/ 379 w 486"/>
                      <a:gd name="T29" fmla="*/ 20 h 49"/>
                      <a:gd name="T30" fmla="*/ 408 w 486"/>
                      <a:gd name="T31" fmla="*/ 20 h 49"/>
                      <a:gd name="T32" fmla="*/ 427 w 486"/>
                      <a:gd name="T33" fmla="*/ 20 h 49"/>
                      <a:gd name="T34" fmla="*/ 437 w 486"/>
                      <a:gd name="T35" fmla="*/ 20 h 49"/>
                      <a:gd name="T36" fmla="*/ 447 w 486"/>
                      <a:gd name="T37" fmla="*/ 20 h 49"/>
                      <a:gd name="T38" fmla="*/ 466 w 486"/>
                      <a:gd name="T39" fmla="*/ 10 h 49"/>
                      <a:gd name="T40" fmla="*/ 486 w 486"/>
                      <a:gd name="T41" fmla="*/ 10 h 49"/>
                      <a:gd name="T42" fmla="*/ 476 w 486"/>
                      <a:gd name="T43" fmla="*/ 0 h 49"/>
                      <a:gd name="T44" fmla="*/ 466 w 486"/>
                      <a:gd name="T45" fmla="*/ 0 h 49"/>
                      <a:gd name="T46" fmla="*/ 447 w 486"/>
                      <a:gd name="T47" fmla="*/ 10 h 49"/>
                      <a:gd name="T48" fmla="*/ 437 w 486"/>
                      <a:gd name="T49" fmla="*/ 10 h 49"/>
                      <a:gd name="T50" fmla="*/ 418 w 486"/>
                      <a:gd name="T51" fmla="*/ 10 h 49"/>
                      <a:gd name="T52" fmla="*/ 408 w 486"/>
                      <a:gd name="T53" fmla="*/ 20 h 49"/>
                      <a:gd name="T54" fmla="*/ 398 w 486"/>
                      <a:gd name="T55" fmla="*/ 20 h 49"/>
                      <a:gd name="T56" fmla="*/ 379 w 486"/>
                      <a:gd name="T57" fmla="*/ 20 h 49"/>
                      <a:gd name="T58" fmla="*/ 359 w 486"/>
                      <a:gd name="T59" fmla="*/ 20 h 49"/>
                      <a:gd name="T60" fmla="*/ 359 w 486"/>
                      <a:gd name="T61" fmla="*/ 20 h 49"/>
                      <a:gd name="T62" fmla="*/ 320 w 486"/>
                      <a:gd name="T63" fmla="*/ 20 h 49"/>
                      <a:gd name="T64" fmla="*/ 311 w 486"/>
                      <a:gd name="T65" fmla="*/ 30 h 49"/>
                      <a:gd name="T66" fmla="*/ 282 w 486"/>
                      <a:gd name="T67" fmla="*/ 30 h 49"/>
                      <a:gd name="T68" fmla="*/ 272 w 486"/>
                      <a:gd name="T69" fmla="*/ 30 h 49"/>
                      <a:gd name="T70" fmla="*/ 58 w 486"/>
                      <a:gd name="T71" fmla="*/ 30 h 49"/>
                      <a:gd name="T72" fmla="*/ 48 w 486"/>
                      <a:gd name="T73" fmla="*/ 30 h 49"/>
                      <a:gd name="T74" fmla="*/ 19 w 486"/>
                      <a:gd name="T75" fmla="*/ 30 h 49"/>
                      <a:gd name="T76" fmla="*/ 19 w 486"/>
                      <a:gd name="T77" fmla="*/ 39 h 49"/>
                      <a:gd name="T78" fmla="*/ 9 w 486"/>
                      <a:gd name="T79" fmla="*/ 30 h 49"/>
                      <a:gd name="T80" fmla="*/ 0 w 486"/>
                      <a:gd name="T81" fmla="*/ 30 h 49"/>
                      <a:gd name="T82" fmla="*/ 19 w 486"/>
                      <a:gd name="T83" fmla="*/ 39 h 49"/>
                      <a:gd name="T84" fmla="*/ 9 w 486"/>
                      <a:gd name="T85" fmla="*/ 30 h 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86"/>
                      <a:gd name="T130" fmla="*/ 0 h 49"/>
                      <a:gd name="T131" fmla="*/ 486 w 486"/>
                      <a:gd name="T132" fmla="*/ 49 h 4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86" h="49">
                        <a:moveTo>
                          <a:pt x="9" y="30"/>
                        </a:moveTo>
                        <a:lnTo>
                          <a:pt x="19" y="39"/>
                        </a:lnTo>
                        <a:lnTo>
                          <a:pt x="48" y="39"/>
                        </a:lnTo>
                        <a:lnTo>
                          <a:pt x="58" y="39"/>
                        </a:lnTo>
                        <a:lnTo>
                          <a:pt x="116" y="39"/>
                        </a:lnTo>
                        <a:lnTo>
                          <a:pt x="136" y="49"/>
                        </a:lnTo>
                        <a:lnTo>
                          <a:pt x="194" y="49"/>
                        </a:lnTo>
                        <a:lnTo>
                          <a:pt x="204" y="39"/>
                        </a:lnTo>
                        <a:lnTo>
                          <a:pt x="272" y="39"/>
                        </a:lnTo>
                        <a:lnTo>
                          <a:pt x="282" y="39"/>
                        </a:lnTo>
                        <a:lnTo>
                          <a:pt x="311" y="39"/>
                        </a:lnTo>
                        <a:lnTo>
                          <a:pt x="320" y="30"/>
                        </a:lnTo>
                        <a:lnTo>
                          <a:pt x="359" y="30"/>
                        </a:lnTo>
                        <a:lnTo>
                          <a:pt x="369" y="30"/>
                        </a:lnTo>
                        <a:lnTo>
                          <a:pt x="379" y="20"/>
                        </a:lnTo>
                        <a:lnTo>
                          <a:pt x="408" y="20"/>
                        </a:lnTo>
                        <a:lnTo>
                          <a:pt x="427" y="20"/>
                        </a:lnTo>
                        <a:lnTo>
                          <a:pt x="437" y="20"/>
                        </a:lnTo>
                        <a:lnTo>
                          <a:pt x="447" y="20"/>
                        </a:lnTo>
                        <a:lnTo>
                          <a:pt x="466" y="10"/>
                        </a:lnTo>
                        <a:lnTo>
                          <a:pt x="486" y="10"/>
                        </a:lnTo>
                        <a:lnTo>
                          <a:pt x="476" y="0"/>
                        </a:lnTo>
                        <a:lnTo>
                          <a:pt x="466" y="0"/>
                        </a:lnTo>
                        <a:lnTo>
                          <a:pt x="447" y="10"/>
                        </a:lnTo>
                        <a:lnTo>
                          <a:pt x="437" y="10"/>
                        </a:lnTo>
                        <a:lnTo>
                          <a:pt x="418" y="10"/>
                        </a:lnTo>
                        <a:lnTo>
                          <a:pt x="408" y="20"/>
                        </a:lnTo>
                        <a:lnTo>
                          <a:pt x="398" y="20"/>
                        </a:lnTo>
                        <a:lnTo>
                          <a:pt x="379" y="20"/>
                        </a:lnTo>
                        <a:lnTo>
                          <a:pt x="359" y="20"/>
                        </a:lnTo>
                        <a:lnTo>
                          <a:pt x="320" y="20"/>
                        </a:lnTo>
                        <a:lnTo>
                          <a:pt x="311" y="30"/>
                        </a:lnTo>
                        <a:lnTo>
                          <a:pt x="282" y="30"/>
                        </a:lnTo>
                        <a:lnTo>
                          <a:pt x="272" y="30"/>
                        </a:lnTo>
                        <a:lnTo>
                          <a:pt x="58" y="30"/>
                        </a:lnTo>
                        <a:lnTo>
                          <a:pt x="48" y="30"/>
                        </a:lnTo>
                        <a:lnTo>
                          <a:pt x="19" y="30"/>
                        </a:lnTo>
                        <a:lnTo>
                          <a:pt x="19" y="39"/>
                        </a:lnTo>
                        <a:lnTo>
                          <a:pt x="9" y="30"/>
                        </a:lnTo>
                        <a:lnTo>
                          <a:pt x="0" y="30"/>
                        </a:lnTo>
                        <a:lnTo>
                          <a:pt x="19" y="39"/>
                        </a:lnTo>
                        <a:lnTo>
                          <a:pt x="9" y="30"/>
                        </a:lnTo>
                        <a:close/>
                      </a:path>
                    </a:pathLst>
                  </a:custGeom>
                  <a:solidFill>
                    <a:srgbClr val="000000"/>
                  </a:solidFill>
                  <a:ln w="9525">
                    <a:noFill/>
                    <a:round/>
                    <a:headEnd/>
                    <a:tailEnd/>
                  </a:ln>
                </p:spPr>
                <p:txBody>
                  <a:bodyPr/>
                  <a:lstStyle/>
                  <a:p>
                    <a:endParaRPr lang="en-US"/>
                  </a:p>
                </p:txBody>
              </p:sp>
              <p:sp>
                <p:nvSpPr>
                  <p:cNvPr id="6014" name="Freeform 188"/>
                  <p:cNvSpPr>
                    <a:spLocks/>
                  </p:cNvSpPr>
                  <p:nvPr/>
                </p:nvSpPr>
                <p:spPr bwMode="auto">
                  <a:xfrm>
                    <a:off x="5803" y="8459"/>
                    <a:ext cx="29" cy="48"/>
                  </a:xfrm>
                  <a:custGeom>
                    <a:avLst/>
                    <a:gdLst>
                      <a:gd name="T0" fmla="*/ 20 w 29"/>
                      <a:gd name="T1" fmla="*/ 9 h 48"/>
                      <a:gd name="T2" fmla="*/ 20 w 29"/>
                      <a:gd name="T3" fmla="*/ 0 h 48"/>
                      <a:gd name="T4" fmla="*/ 20 w 29"/>
                      <a:gd name="T5" fmla="*/ 9 h 48"/>
                      <a:gd name="T6" fmla="*/ 20 w 29"/>
                      <a:gd name="T7" fmla="*/ 29 h 48"/>
                      <a:gd name="T8" fmla="*/ 10 w 29"/>
                      <a:gd name="T9" fmla="*/ 29 h 48"/>
                      <a:gd name="T10" fmla="*/ 0 w 29"/>
                      <a:gd name="T11" fmla="*/ 39 h 48"/>
                      <a:gd name="T12" fmla="*/ 10 w 29"/>
                      <a:gd name="T13" fmla="*/ 48 h 48"/>
                      <a:gd name="T14" fmla="*/ 20 w 29"/>
                      <a:gd name="T15" fmla="*/ 39 h 48"/>
                      <a:gd name="T16" fmla="*/ 29 w 29"/>
                      <a:gd name="T17" fmla="*/ 29 h 48"/>
                      <a:gd name="T18" fmla="*/ 29 w 29"/>
                      <a:gd name="T19" fmla="*/ 9 h 48"/>
                      <a:gd name="T20" fmla="*/ 29 w 29"/>
                      <a:gd name="T21" fmla="*/ 0 h 48"/>
                      <a:gd name="T22" fmla="*/ 29 w 29"/>
                      <a:gd name="T23" fmla="*/ 0 h 48"/>
                      <a:gd name="T24" fmla="*/ 29 w 29"/>
                      <a:gd name="T25" fmla="*/ 0 h 48"/>
                      <a:gd name="T26" fmla="*/ 29 w 29"/>
                      <a:gd name="T27" fmla="*/ 0 h 48"/>
                      <a:gd name="T28" fmla="*/ 20 w 29"/>
                      <a:gd name="T29" fmla="*/ 9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48"/>
                      <a:gd name="T47" fmla="*/ 29 w 29"/>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48">
                        <a:moveTo>
                          <a:pt x="20" y="9"/>
                        </a:moveTo>
                        <a:lnTo>
                          <a:pt x="20" y="0"/>
                        </a:lnTo>
                        <a:lnTo>
                          <a:pt x="20" y="9"/>
                        </a:lnTo>
                        <a:lnTo>
                          <a:pt x="20" y="29"/>
                        </a:lnTo>
                        <a:lnTo>
                          <a:pt x="10" y="29"/>
                        </a:lnTo>
                        <a:lnTo>
                          <a:pt x="0" y="39"/>
                        </a:lnTo>
                        <a:lnTo>
                          <a:pt x="10" y="48"/>
                        </a:lnTo>
                        <a:lnTo>
                          <a:pt x="20" y="39"/>
                        </a:lnTo>
                        <a:lnTo>
                          <a:pt x="29" y="29"/>
                        </a:lnTo>
                        <a:lnTo>
                          <a:pt x="29" y="9"/>
                        </a:lnTo>
                        <a:lnTo>
                          <a:pt x="29" y="0"/>
                        </a:lnTo>
                        <a:lnTo>
                          <a:pt x="20" y="9"/>
                        </a:lnTo>
                        <a:close/>
                      </a:path>
                    </a:pathLst>
                  </a:custGeom>
                  <a:solidFill>
                    <a:srgbClr val="000000"/>
                  </a:solidFill>
                  <a:ln w="9525">
                    <a:noFill/>
                    <a:round/>
                    <a:headEnd/>
                    <a:tailEnd/>
                  </a:ln>
                </p:spPr>
                <p:txBody>
                  <a:bodyPr/>
                  <a:lstStyle/>
                  <a:p>
                    <a:endParaRPr lang="en-US"/>
                  </a:p>
                </p:txBody>
              </p:sp>
              <p:sp>
                <p:nvSpPr>
                  <p:cNvPr id="6015" name="Freeform 189"/>
                  <p:cNvSpPr>
                    <a:spLocks/>
                  </p:cNvSpPr>
                  <p:nvPr/>
                </p:nvSpPr>
                <p:spPr bwMode="auto">
                  <a:xfrm>
                    <a:off x="5774" y="8429"/>
                    <a:ext cx="58" cy="39"/>
                  </a:xfrm>
                  <a:custGeom>
                    <a:avLst/>
                    <a:gdLst>
                      <a:gd name="T0" fmla="*/ 10 w 58"/>
                      <a:gd name="T1" fmla="*/ 10 h 39"/>
                      <a:gd name="T2" fmla="*/ 0 w 58"/>
                      <a:gd name="T3" fmla="*/ 10 h 39"/>
                      <a:gd name="T4" fmla="*/ 20 w 58"/>
                      <a:gd name="T5" fmla="*/ 10 h 39"/>
                      <a:gd name="T6" fmla="*/ 20 w 58"/>
                      <a:gd name="T7" fmla="*/ 20 h 39"/>
                      <a:gd name="T8" fmla="*/ 29 w 58"/>
                      <a:gd name="T9" fmla="*/ 20 h 39"/>
                      <a:gd name="T10" fmla="*/ 29 w 58"/>
                      <a:gd name="T11" fmla="*/ 20 h 39"/>
                      <a:gd name="T12" fmla="*/ 39 w 58"/>
                      <a:gd name="T13" fmla="*/ 20 h 39"/>
                      <a:gd name="T14" fmla="*/ 49 w 58"/>
                      <a:gd name="T15" fmla="*/ 30 h 39"/>
                      <a:gd name="T16" fmla="*/ 49 w 58"/>
                      <a:gd name="T17" fmla="*/ 39 h 39"/>
                      <a:gd name="T18" fmla="*/ 58 w 58"/>
                      <a:gd name="T19" fmla="*/ 30 h 39"/>
                      <a:gd name="T20" fmla="*/ 49 w 58"/>
                      <a:gd name="T21" fmla="*/ 20 h 39"/>
                      <a:gd name="T22" fmla="*/ 49 w 58"/>
                      <a:gd name="T23" fmla="*/ 20 h 39"/>
                      <a:gd name="T24" fmla="*/ 39 w 58"/>
                      <a:gd name="T25" fmla="*/ 20 h 39"/>
                      <a:gd name="T26" fmla="*/ 29 w 58"/>
                      <a:gd name="T27" fmla="*/ 10 h 39"/>
                      <a:gd name="T28" fmla="*/ 29 w 58"/>
                      <a:gd name="T29" fmla="*/ 10 h 39"/>
                      <a:gd name="T30" fmla="*/ 20 w 58"/>
                      <a:gd name="T31" fmla="*/ 0 h 39"/>
                      <a:gd name="T32" fmla="*/ 0 w 58"/>
                      <a:gd name="T33" fmla="*/ 0 h 39"/>
                      <a:gd name="T34" fmla="*/ 0 w 58"/>
                      <a:gd name="T35" fmla="*/ 10 h 39"/>
                      <a:gd name="T36" fmla="*/ 0 w 58"/>
                      <a:gd name="T37" fmla="*/ 0 h 39"/>
                      <a:gd name="T38" fmla="*/ 0 w 58"/>
                      <a:gd name="T39" fmla="*/ 10 h 39"/>
                      <a:gd name="T40" fmla="*/ 10 w 58"/>
                      <a:gd name="T41" fmla="*/ 10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8"/>
                      <a:gd name="T64" fmla="*/ 0 h 39"/>
                      <a:gd name="T65" fmla="*/ 58 w 58"/>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8" h="39">
                        <a:moveTo>
                          <a:pt x="10" y="10"/>
                        </a:moveTo>
                        <a:lnTo>
                          <a:pt x="0" y="10"/>
                        </a:lnTo>
                        <a:lnTo>
                          <a:pt x="20" y="10"/>
                        </a:lnTo>
                        <a:lnTo>
                          <a:pt x="20" y="20"/>
                        </a:lnTo>
                        <a:lnTo>
                          <a:pt x="29" y="20"/>
                        </a:lnTo>
                        <a:lnTo>
                          <a:pt x="39" y="20"/>
                        </a:lnTo>
                        <a:lnTo>
                          <a:pt x="49" y="30"/>
                        </a:lnTo>
                        <a:lnTo>
                          <a:pt x="49" y="39"/>
                        </a:lnTo>
                        <a:lnTo>
                          <a:pt x="58" y="30"/>
                        </a:lnTo>
                        <a:lnTo>
                          <a:pt x="49" y="20"/>
                        </a:lnTo>
                        <a:lnTo>
                          <a:pt x="39" y="20"/>
                        </a:lnTo>
                        <a:lnTo>
                          <a:pt x="29" y="10"/>
                        </a:lnTo>
                        <a:lnTo>
                          <a:pt x="20" y="0"/>
                        </a:lnTo>
                        <a:lnTo>
                          <a:pt x="0" y="0"/>
                        </a:lnTo>
                        <a:lnTo>
                          <a:pt x="0" y="10"/>
                        </a:lnTo>
                        <a:lnTo>
                          <a:pt x="0" y="0"/>
                        </a:lnTo>
                        <a:lnTo>
                          <a:pt x="0" y="10"/>
                        </a:lnTo>
                        <a:lnTo>
                          <a:pt x="10" y="10"/>
                        </a:lnTo>
                        <a:close/>
                      </a:path>
                    </a:pathLst>
                  </a:custGeom>
                  <a:solidFill>
                    <a:srgbClr val="000000"/>
                  </a:solidFill>
                  <a:ln w="9525">
                    <a:noFill/>
                    <a:round/>
                    <a:headEnd/>
                    <a:tailEnd/>
                  </a:ln>
                </p:spPr>
                <p:txBody>
                  <a:bodyPr/>
                  <a:lstStyle/>
                  <a:p>
                    <a:endParaRPr lang="en-US"/>
                  </a:p>
                </p:txBody>
              </p:sp>
              <p:sp>
                <p:nvSpPr>
                  <p:cNvPr id="6016" name="Freeform 190"/>
                  <p:cNvSpPr>
                    <a:spLocks/>
                  </p:cNvSpPr>
                  <p:nvPr/>
                </p:nvSpPr>
                <p:spPr bwMode="auto">
                  <a:xfrm>
                    <a:off x="5745" y="8439"/>
                    <a:ext cx="39" cy="29"/>
                  </a:xfrm>
                  <a:custGeom>
                    <a:avLst/>
                    <a:gdLst>
                      <a:gd name="T0" fmla="*/ 10 w 39"/>
                      <a:gd name="T1" fmla="*/ 29 h 29"/>
                      <a:gd name="T2" fmla="*/ 10 w 39"/>
                      <a:gd name="T3" fmla="*/ 20 h 29"/>
                      <a:gd name="T4" fmla="*/ 10 w 39"/>
                      <a:gd name="T5" fmla="*/ 20 h 29"/>
                      <a:gd name="T6" fmla="*/ 19 w 39"/>
                      <a:gd name="T7" fmla="*/ 20 h 29"/>
                      <a:gd name="T8" fmla="*/ 29 w 39"/>
                      <a:gd name="T9" fmla="*/ 10 h 29"/>
                      <a:gd name="T10" fmla="*/ 39 w 39"/>
                      <a:gd name="T11" fmla="*/ 0 h 29"/>
                      <a:gd name="T12" fmla="*/ 29 w 39"/>
                      <a:gd name="T13" fmla="*/ 0 h 29"/>
                      <a:gd name="T14" fmla="*/ 19 w 39"/>
                      <a:gd name="T15" fmla="*/ 0 h 29"/>
                      <a:gd name="T16" fmla="*/ 19 w 39"/>
                      <a:gd name="T17" fmla="*/ 0 h 29"/>
                      <a:gd name="T18" fmla="*/ 19 w 39"/>
                      <a:gd name="T19" fmla="*/ 10 h 29"/>
                      <a:gd name="T20" fmla="*/ 19 w 39"/>
                      <a:gd name="T21" fmla="*/ 10 h 29"/>
                      <a:gd name="T22" fmla="*/ 0 w 39"/>
                      <a:gd name="T23" fmla="*/ 20 h 29"/>
                      <a:gd name="T24" fmla="*/ 0 w 39"/>
                      <a:gd name="T25" fmla="*/ 29 h 29"/>
                      <a:gd name="T26" fmla="*/ 10 w 39"/>
                      <a:gd name="T27" fmla="*/ 29 h 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
                      <a:gd name="T43" fmla="*/ 0 h 29"/>
                      <a:gd name="T44" fmla="*/ 39 w 39"/>
                      <a:gd name="T45" fmla="*/ 29 h 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 h="29">
                        <a:moveTo>
                          <a:pt x="10" y="29"/>
                        </a:moveTo>
                        <a:lnTo>
                          <a:pt x="10" y="20"/>
                        </a:lnTo>
                        <a:lnTo>
                          <a:pt x="19" y="20"/>
                        </a:lnTo>
                        <a:lnTo>
                          <a:pt x="29" y="10"/>
                        </a:lnTo>
                        <a:lnTo>
                          <a:pt x="39" y="0"/>
                        </a:lnTo>
                        <a:lnTo>
                          <a:pt x="29" y="0"/>
                        </a:lnTo>
                        <a:lnTo>
                          <a:pt x="19" y="0"/>
                        </a:lnTo>
                        <a:lnTo>
                          <a:pt x="19" y="10"/>
                        </a:lnTo>
                        <a:lnTo>
                          <a:pt x="0" y="20"/>
                        </a:lnTo>
                        <a:lnTo>
                          <a:pt x="0" y="29"/>
                        </a:lnTo>
                        <a:lnTo>
                          <a:pt x="10" y="29"/>
                        </a:lnTo>
                        <a:close/>
                      </a:path>
                    </a:pathLst>
                  </a:custGeom>
                  <a:solidFill>
                    <a:srgbClr val="000000"/>
                  </a:solidFill>
                  <a:ln w="9525">
                    <a:noFill/>
                    <a:round/>
                    <a:headEnd/>
                    <a:tailEnd/>
                  </a:ln>
                </p:spPr>
                <p:txBody>
                  <a:bodyPr/>
                  <a:lstStyle/>
                  <a:p>
                    <a:endParaRPr lang="en-US"/>
                  </a:p>
                </p:txBody>
              </p:sp>
              <p:sp>
                <p:nvSpPr>
                  <p:cNvPr id="6017" name="Freeform 191"/>
                  <p:cNvSpPr>
                    <a:spLocks/>
                  </p:cNvSpPr>
                  <p:nvPr/>
                </p:nvSpPr>
                <p:spPr bwMode="auto">
                  <a:xfrm>
                    <a:off x="5745" y="8468"/>
                    <a:ext cx="19" cy="30"/>
                  </a:xfrm>
                  <a:custGeom>
                    <a:avLst/>
                    <a:gdLst>
                      <a:gd name="T0" fmla="*/ 19 w 19"/>
                      <a:gd name="T1" fmla="*/ 20 h 30"/>
                      <a:gd name="T2" fmla="*/ 19 w 19"/>
                      <a:gd name="T3" fmla="*/ 20 h 30"/>
                      <a:gd name="T4" fmla="*/ 10 w 19"/>
                      <a:gd name="T5" fmla="*/ 10 h 30"/>
                      <a:gd name="T6" fmla="*/ 10 w 19"/>
                      <a:gd name="T7" fmla="*/ 0 h 30"/>
                      <a:gd name="T8" fmla="*/ 10 w 19"/>
                      <a:gd name="T9" fmla="*/ 0 h 30"/>
                      <a:gd name="T10" fmla="*/ 0 w 19"/>
                      <a:gd name="T11" fmla="*/ 0 h 30"/>
                      <a:gd name="T12" fmla="*/ 0 w 19"/>
                      <a:gd name="T13" fmla="*/ 0 h 30"/>
                      <a:gd name="T14" fmla="*/ 0 w 19"/>
                      <a:gd name="T15" fmla="*/ 20 h 30"/>
                      <a:gd name="T16" fmla="*/ 19 w 19"/>
                      <a:gd name="T17" fmla="*/ 30 h 30"/>
                      <a:gd name="T18" fmla="*/ 19 w 19"/>
                      <a:gd name="T19" fmla="*/ 2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30"/>
                      <a:gd name="T32" fmla="*/ 19 w 19"/>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30">
                        <a:moveTo>
                          <a:pt x="19" y="20"/>
                        </a:moveTo>
                        <a:lnTo>
                          <a:pt x="19" y="20"/>
                        </a:lnTo>
                        <a:lnTo>
                          <a:pt x="10" y="10"/>
                        </a:lnTo>
                        <a:lnTo>
                          <a:pt x="10" y="0"/>
                        </a:lnTo>
                        <a:lnTo>
                          <a:pt x="0" y="0"/>
                        </a:lnTo>
                        <a:lnTo>
                          <a:pt x="0" y="20"/>
                        </a:lnTo>
                        <a:lnTo>
                          <a:pt x="19" y="30"/>
                        </a:lnTo>
                        <a:lnTo>
                          <a:pt x="19" y="20"/>
                        </a:lnTo>
                        <a:close/>
                      </a:path>
                    </a:pathLst>
                  </a:custGeom>
                  <a:solidFill>
                    <a:srgbClr val="000000"/>
                  </a:solidFill>
                  <a:ln w="9525">
                    <a:noFill/>
                    <a:round/>
                    <a:headEnd/>
                    <a:tailEnd/>
                  </a:ln>
                </p:spPr>
                <p:txBody>
                  <a:bodyPr/>
                  <a:lstStyle/>
                  <a:p>
                    <a:endParaRPr lang="en-US"/>
                  </a:p>
                </p:txBody>
              </p:sp>
              <p:sp>
                <p:nvSpPr>
                  <p:cNvPr id="6018" name="Freeform 192"/>
                  <p:cNvSpPr>
                    <a:spLocks/>
                  </p:cNvSpPr>
                  <p:nvPr/>
                </p:nvSpPr>
                <p:spPr bwMode="auto">
                  <a:xfrm>
                    <a:off x="5764" y="8488"/>
                    <a:ext cx="1" cy="10"/>
                  </a:xfrm>
                  <a:custGeom>
                    <a:avLst/>
                    <a:gdLst>
                      <a:gd name="T0" fmla="*/ 0 w 1"/>
                      <a:gd name="T1" fmla="*/ 10 h 10"/>
                      <a:gd name="T2" fmla="*/ 0 w 1"/>
                      <a:gd name="T3" fmla="*/ 0 h 10"/>
                      <a:gd name="T4" fmla="*/ 0 w 1"/>
                      <a:gd name="T5" fmla="*/ 0 h 10"/>
                      <a:gd name="T6" fmla="*/ 0 w 1"/>
                      <a:gd name="T7" fmla="*/ 10 h 10"/>
                      <a:gd name="T8" fmla="*/ 0 w 1"/>
                      <a:gd name="T9" fmla="*/ 10 h 10"/>
                      <a:gd name="T10" fmla="*/ 0 w 1"/>
                      <a:gd name="T11" fmla="*/ 0 h 10"/>
                      <a:gd name="T12" fmla="*/ 0 w 1"/>
                      <a:gd name="T13" fmla="*/ 10 h 10"/>
                      <a:gd name="T14" fmla="*/ 0 60000 65536"/>
                      <a:gd name="T15" fmla="*/ 0 60000 65536"/>
                      <a:gd name="T16" fmla="*/ 0 60000 65536"/>
                      <a:gd name="T17" fmla="*/ 0 60000 65536"/>
                      <a:gd name="T18" fmla="*/ 0 60000 65536"/>
                      <a:gd name="T19" fmla="*/ 0 60000 65536"/>
                      <a:gd name="T20" fmla="*/ 0 60000 65536"/>
                      <a:gd name="T21" fmla="*/ 0 w 1"/>
                      <a:gd name="T22" fmla="*/ 0 h 10"/>
                      <a:gd name="T23" fmla="*/ 1 w 1"/>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0">
                        <a:moveTo>
                          <a:pt x="0" y="10"/>
                        </a:moveTo>
                        <a:lnTo>
                          <a:pt x="0" y="0"/>
                        </a:lnTo>
                        <a:lnTo>
                          <a:pt x="0" y="10"/>
                        </a:lnTo>
                        <a:lnTo>
                          <a:pt x="0" y="0"/>
                        </a:lnTo>
                        <a:lnTo>
                          <a:pt x="0" y="10"/>
                        </a:lnTo>
                        <a:close/>
                      </a:path>
                    </a:pathLst>
                  </a:custGeom>
                  <a:solidFill>
                    <a:srgbClr val="000000"/>
                  </a:solidFill>
                  <a:ln w="9525">
                    <a:noFill/>
                    <a:round/>
                    <a:headEnd/>
                    <a:tailEnd/>
                  </a:ln>
                </p:spPr>
                <p:txBody>
                  <a:bodyPr/>
                  <a:lstStyle/>
                  <a:p>
                    <a:endParaRPr lang="en-US"/>
                  </a:p>
                </p:txBody>
              </p:sp>
              <p:sp>
                <p:nvSpPr>
                  <p:cNvPr id="6019" name="Freeform 193"/>
                  <p:cNvSpPr>
                    <a:spLocks/>
                  </p:cNvSpPr>
                  <p:nvPr/>
                </p:nvSpPr>
                <p:spPr bwMode="auto">
                  <a:xfrm>
                    <a:off x="5570" y="8459"/>
                    <a:ext cx="194" cy="39"/>
                  </a:xfrm>
                  <a:custGeom>
                    <a:avLst/>
                    <a:gdLst>
                      <a:gd name="T0" fmla="*/ 29 w 194"/>
                      <a:gd name="T1" fmla="*/ 0 h 39"/>
                      <a:gd name="T2" fmla="*/ 29 w 194"/>
                      <a:gd name="T3" fmla="*/ 9 h 39"/>
                      <a:gd name="T4" fmla="*/ 39 w 194"/>
                      <a:gd name="T5" fmla="*/ 9 h 39"/>
                      <a:gd name="T6" fmla="*/ 48 w 194"/>
                      <a:gd name="T7" fmla="*/ 19 h 39"/>
                      <a:gd name="T8" fmla="*/ 58 w 194"/>
                      <a:gd name="T9" fmla="*/ 19 h 39"/>
                      <a:gd name="T10" fmla="*/ 68 w 194"/>
                      <a:gd name="T11" fmla="*/ 19 h 39"/>
                      <a:gd name="T12" fmla="*/ 78 w 194"/>
                      <a:gd name="T13" fmla="*/ 19 h 39"/>
                      <a:gd name="T14" fmla="*/ 87 w 194"/>
                      <a:gd name="T15" fmla="*/ 29 h 39"/>
                      <a:gd name="T16" fmla="*/ 107 w 194"/>
                      <a:gd name="T17" fmla="*/ 29 h 39"/>
                      <a:gd name="T18" fmla="*/ 107 w 194"/>
                      <a:gd name="T19" fmla="*/ 29 h 39"/>
                      <a:gd name="T20" fmla="*/ 117 w 194"/>
                      <a:gd name="T21" fmla="*/ 29 h 39"/>
                      <a:gd name="T22" fmla="*/ 126 w 194"/>
                      <a:gd name="T23" fmla="*/ 29 h 39"/>
                      <a:gd name="T24" fmla="*/ 146 w 194"/>
                      <a:gd name="T25" fmla="*/ 29 h 39"/>
                      <a:gd name="T26" fmla="*/ 165 w 194"/>
                      <a:gd name="T27" fmla="*/ 39 h 39"/>
                      <a:gd name="T28" fmla="*/ 194 w 194"/>
                      <a:gd name="T29" fmla="*/ 39 h 39"/>
                      <a:gd name="T30" fmla="*/ 194 w 194"/>
                      <a:gd name="T31" fmla="*/ 29 h 39"/>
                      <a:gd name="T32" fmla="*/ 146 w 194"/>
                      <a:gd name="T33" fmla="*/ 29 h 39"/>
                      <a:gd name="T34" fmla="*/ 146 w 194"/>
                      <a:gd name="T35" fmla="*/ 29 h 39"/>
                      <a:gd name="T36" fmla="*/ 136 w 194"/>
                      <a:gd name="T37" fmla="*/ 29 h 39"/>
                      <a:gd name="T38" fmla="*/ 126 w 194"/>
                      <a:gd name="T39" fmla="*/ 19 h 39"/>
                      <a:gd name="T40" fmla="*/ 107 w 194"/>
                      <a:gd name="T41" fmla="*/ 19 h 39"/>
                      <a:gd name="T42" fmla="*/ 107 w 194"/>
                      <a:gd name="T43" fmla="*/ 19 h 39"/>
                      <a:gd name="T44" fmla="*/ 87 w 194"/>
                      <a:gd name="T45" fmla="*/ 19 h 39"/>
                      <a:gd name="T46" fmla="*/ 78 w 194"/>
                      <a:gd name="T47" fmla="*/ 9 h 39"/>
                      <a:gd name="T48" fmla="*/ 68 w 194"/>
                      <a:gd name="T49" fmla="*/ 9 h 39"/>
                      <a:gd name="T50" fmla="*/ 58 w 194"/>
                      <a:gd name="T51" fmla="*/ 9 h 39"/>
                      <a:gd name="T52" fmla="*/ 48 w 194"/>
                      <a:gd name="T53" fmla="*/ 9 h 39"/>
                      <a:gd name="T54" fmla="*/ 39 w 194"/>
                      <a:gd name="T55" fmla="*/ 0 h 39"/>
                      <a:gd name="T56" fmla="*/ 29 w 194"/>
                      <a:gd name="T57" fmla="*/ 0 h 39"/>
                      <a:gd name="T58" fmla="*/ 29 w 194"/>
                      <a:gd name="T59" fmla="*/ 9 h 39"/>
                      <a:gd name="T60" fmla="*/ 29 w 194"/>
                      <a:gd name="T61" fmla="*/ 0 h 39"/>
                      <a:gd name="T62" fmla="*/ 0 w 194"/>
                      <a:gd name="T63" fmla="*/ 9 h 39"/>
                      <a:gd name="T64" fmla="*/ 29 w 194"/>
                      <a:gd name="T65" fmla="*/ 9 h 39"/>
                      <a:gd name="T66" fmla="*/ 29 w 194"/>
                      <a:gd name="T67" fmla="*/ 0 h 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4"/>
                      <a:gd name="T103" fmla="*/ 0 h 39"/>
                      <a:gd name="T104" fmla="*/ 194 w 194"/>
                      <a:gd name="T105" fmla="*/ 39 h 3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4" h="39">
                        <a:moveTo>
                          <a:pt x="29" y="0"/>
                        </a:moveTo>
                        <a:lnTo>
                          <a:pt x="29" y="9"/>
                        </a:lnTo>
                        <a:lnTo>
                          <a:pt x="39" y="9"/>
                        </a:lnTo>
                        <a:lnTo>
                          <a:pt x="48" y="19"/>
                        </a:lnTo>
                        <a:lnTo>
                          <a:pt x="58" y="19"/>
                        </a:lnTo>
                        <a:lnTo>
                          <a:pt x="68" y="19"/>
                        </a:lnTo>
                        <a:lnTo>
                          <a:pt x="78" y="19"/>
                        </a:lnTo>
                        <a:lnTo>
                          <a:pt x="87" y="29"/>
                        </a:lnTo>
                        <a:lnTo>
                          <a:pt x="107" y="29"/>
                        </a:lnTo>
                        <a:lnTo>
                          <a:pt x="117" y="29"/>
                        </a:lnTo>
                        <a:lnTo>
                          <a:pt x="126" y="29"/>
                        </a:lnTo>
                        <a:lnTo>
                          <a:pt x="146" y="29"/>
                        </a:lnTo>
                        <a:lnTo>
                          <a:pt x="165" y="39"/>
                        </a:lnTo>
                        <a:lnTo>
                          <a:pt x="194" y="39"/>
                        </a:lnTo>
                        <a:lnTo>
                          <a:pt x="194" y="29"/>
                        </a:lnTo>
                        <a:lnTo>
                          <a:pt x="146" y="29"/>
                        </a:lnTo>
                        <a:lnTo>
                          <a:pt x="136" y="29"/>
                        </a:lnTo>
                        <a:lnTo>
                          <a:pt x="126" y="19"/>
                        </a:lnTo>
                        <a:lnTo>
                          <a:pt x="107" y="19"/>
                        </a:lnTo>
                        <a:lnTo>
                          <a:pt x="87" y="19"/>
                        </a:lnTo>
                        <a:lnTo>
                          <a:pt x="78" y="9"/>
                        </a:lnTo>
                        <a:lnTo>
                          <a:pt x="68" y="9"/>
                        </a:lnTo>
                        <a:lnTo>
                          <a:pt x="58" y="9"/>
                        </a:lnTo>
                        <a:lnTo>
                          <a:pt x="48" y="9"/>
                        </a:lnTo>
                        <a:lnTo>
                          <a:pt x="39" y="0"/>
                        </a:lnTo>
                        <a:lnTo>
                          <a:pt x="29" y="0"/>
                        </a:lnTo>
                        <a:lnTo>
                          <a:pt x="29" y="9"/>
                        </a:lnTo>
                        <a:lnTo>
                          <a:pt x="29" y="0"/>
                        </a:lnTo>
                        <a:lnTo>
                          <a:pt x="0" y="9"/>
                        </a:lnTo>
                        <a:lnTo>
                          <a:pt x="29" y="9"/>
                        </a:lnTo>
                        <a:lnTo>
                          <a:pt x="29" y="0"/>
                        </a:lnTo>
                        <a:close/>
                      </a:path>
                    </a:pathLst>
                  </a:custGeom>
                  <a:solidFill>
                    <a:srgbClr val="000000"/>
                  </a:solidFill>
                  <a:ln w="9525">
                    <a:noFill/>
                    <a:round/>
                    <a:headEnd/>
                    <a:tailEnd/>
                  </a:ln>
                </p:spPr>
                <p:txBody>
                  <a:bodyPr/>
                  <a:lstStyle/>
                  <a:p>
                    <a:endParaRPr lang="en-US"/>
                  </a:p>
                </p:txBody>
              </p:sp>
              <p:sp>
                <p:nvSpPr>
                  <p:cNvPr id="6020" name="Freeform 194"/>
                  <p:cNvSpPr>
                    <a:spLocks/>
                  </p:cNvSpPr>
                  <p:nvPr/>
                </p:nvSpPr>
                <p:spPr bwMode="auto">
                  <a:xfrm>
                    <a:off x="5599" y="8400"/>
                    <a:ext cx="19" cy="68"/>
                  </a:xfrm>
                  <a:custGeom>
                    <a:avLst/>
                    <a:gdLst>
                      <a:gd name="T0" fmla="*/ 0 w 19"/>
                      <a:gd name="T1" fmla="*/ 10 h 68"/>
                      <a:gd name="T2" fmla="*/ 0 w 19"/>
                      <a:gd name="T3" fmla="*/ 0 h 68"/>
                      <a:gd name="T4" fmla="*/ 0 w 19"/>
                      <a:gd name="T5" fmla="*/ 10 h 68"/>
                      <a:gd name="T6" fmla="*/ 10 w 19"/>
                      <a:gd name="T7" fmla="*/ 20 h 68"/>
                      <a:gd name="T8" fmla="*/ 10 w 19"/>
                      <a:gd name="T9" fmla="*/ 29 h 68"/>
                      <a:gd name="T10" fmla="*/ 10 w 19"/>
                      <a:gd name="T11" fmla="*/ 39 h 68"/>
                      <a:gd name="T12" fmla="*/ 10 w 19"/>
                      <a:gd name="T13" fmla="*/ 49 h 68"/>
                      <a:gd name="T14" fmla="*/ 10 w 19"/>
                      <a:gd name="T15" fmla="*/ 49 h 68"/>
                      <a:gd name="T16" fmla="*/ 10 w 19"/>
                      <a:gd name="T17" fmla="*/ 59 h 68"/>
                      <a:gd name="T18" fmla="*/ 0 w 19"/>
                      <a:gd name="T19" fmla="*/ 59 h 68"/>
                      <a:gd name="T20" fmla="*/ 0 w 19"/>
                      <a:gd name="T21" fmla="*/ 68 h 68"/>
                      <a:gd name="T22" fmla="*/ 10 w 19"/>
                      <a:gd name="T23" fmla="*/ 68 h 68"/>
                      <a:gd name="T24" fmla="*/ 19 w 19"/>
                      <a:gd name="T25" fmla="*/ 59 h 68"/>
                      <a:gd name="T26" fmla="*/ 19 w 19"/>
                      <a:gd name="T27" fmla="*/ 49 h 68"/>
                      <a:gd name="T28" fmla="*/ 19 w 19"/>
                      <a:gd name="T29" fmla="*/ 39 h 68"/>
                      <a:gd name="T30" fmla="*/ 19 w 19"/>
                      <a:gd name="T31" fmla="*/ 29 h 68"/>
                      <a:gd name="T32" fmla="*/ 19 w 19"/>
                      <a:gd name="T33" fmla="*/ 20 h 68"/>
                      <a:gd name="T34" fmla="*/ 10 w 19"/>
                      <a:gd name="T35" fmla="*/ 10 h 68"/>
                      <a:gd name="T36" fmla="*/ 10 w 19"/>
                      <a:gd name="T37" fmla="*/ 0 h 68"/>
                      <a:gd name="T38" fmla="*/ 0 w 19"/>
                      <a:gd name="T39" fmla="*/ 10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
                      <a:gd name="T61" fmla="*/ 0 h 68"/>
                      <a:gd name="T62" fmla="*/ 19 w 19"/>
                      <a:gd name="T63" fmla="*/ 68 h 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 h="68">
                        <a:moveTo>
                          <a:pt x="0" y="10"/>
                        </a:moveTo>
                        <a:lnTo>
                          <a:pt x="0" y="0"/>
                        </a:lnTo>
                        <a:lnTo>
                          <a:pt x="0" y="10"/>
                        </a:lnTo>
                        <a:lnTo>
                          <a:pt x="10" y="20"/>
                        </a:lnTo>
                        <a:lnTo>
                          <a:pt x="10" y="29"/>
                        </a:lnTo>
                        <a:lnTo>
                          <a:pt x="10" y="39"/>
                        </a:lnTo>
                        <a:lnTo>
                          <a:pt x="10" y="49"/>
                        </a:lnTo>
                        <a:lnTo>
                          <a:pt x="10" y="59"/>
                        </a:lnTo>
                        <a:lnTo>
                          <a:pt x="0" y="59"/>
                        </a:lnTo>
                        <a:lnTo>
                          <a:pt x="0" y="68"/>
                        </a:lnTo>
                        <a:lnTo>
                          <a:pt x="10" y="68"/>
                        </a:lnTo>
                        <a:lnTo>
                          <a:pt x="19" y="59"/>
                        </a:lnTo>
                        <a:lnTo>
                          <a:pt x="19" y="49"/>
                        </a:lnTo>
                        <a:lnTo>
                          <a:pt x="19" y="39"/>
                        </a:lnTo>
                        <a:lnTo>
                          <a:pt x="19" y="29"/>
                        </a:lnTo>
                        <a:lnTo>
                          <a:pt x="19" y="20"/>
                        </a:lnTo>
                        <a:lnTo>
                          <a:pt x="10" y="10"/>
                        </a:lnTo>
                        <a:lnTo>
                          <a:pt x="10" y="0"/>
                        </a:lnTo>
                        <a:lnTo>
                          <a:pt x="0" y="10"/>
                        </a:lnTo>
                        <a:close/>
                      </a:path>
                    </a:pathLst>
                  </a:custGeom>
                  <a:solidFill>
                    <a:srgbClr val="000000"/>
                  </a:solidFill>
                  <a:ln w="9525">
                    <a:noFill/>
                    <a:round/>
                    <a:headEnd/>
                    <a:tailEnd/>
                  </a:ln>
                </p:spPr>
                <p:txBody>
                  <a:bodyPr/>
                  <a:lstStyle/>
                  <a:p>
                    <a:endParaRPr lang="en-US"/>
                  </a:p>
                </p:txBody>
              </p:sp>
              <p:sp>
                <p:nvSpPr>
                  <p:cNvPr id="6021" name="Freeform 195"/>
                  <p:cNvSpPr>
                    <a:spLocks/>
                  </p:cNvSpPr>
                  <p:nvPr/>
                </p:nvSpPr>
                <p:spPr bwMode="auto">
                  <a:xfrm>
                    <a:off x="5599" y="8400"/>
                    <a:ext cx="10" cy="10"/>
                  </a:xfrm>
                  <a:custGeom>
                    <a:avLst/>
                    <a:gdLst>
                      <a:gd name="T0" fmla="*/ 0 w 10"/>
                      <a:gd name="T1" fmla="*/ 0 h 10"/>
                      <a:gd name="T2" fmla="*/ 0 w 10"/>
                      <a:gd name="T3" fmla="*/ 0 h 10"/>
                      <a:gd name="T4" fmla="*/ 0 w 10"/>
                      <a:gd name="T5" fmla="*/ 10 h 10"/>
                      <a:gd name="T6" fmla="*/ 10 w 10"/>
                      <a:gd name="T7" fmla="*/ 0 h 10"/>
                      <a:gd name="T8" fmla="*/ 10 w 10"/>
                      <a:gd name="T9" fmla="*/ 0 h 10"/>
                      <a:gd name="T10" fmla="*/ 0 w 10"/>
                      <a:gd name="T11" fmla="*/ 0 h 10"/>
                      <a:gd name="T12" fmla="*/ 10 w 10"/>
                      <a:gd name="T13" fmla="*/ 0 h 10"/>
                      <a:gd name="T14" fmla="*/ 0 w 10"/>
                      <a:gd name="T15" fmla="*/ 0 h 10"/>
                      <a:gd name="T16" fmla="*/ 0 w 10"/>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0"/>
                      <a:gd name="T29" fmla="*/ 10 w 10"/>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0">
                        <a:moveTo>
                          <a:pt x="0" y="0"/>
                        </a:moveTo>
                        <a:lnTo>
                          <a:pt x="0" y="0"/>
                        </a:lnTo>
                        <a:lnTo>
                          <a:pt x="0" y="10"/>
                        </a:lnTo>
                        <a:lnTo>
                          <a:pt x="10" y="0"/>
                        </a:lnTo>
                        <a:lnTo>
                          <a:pt x="0" y="0"/>
                        </a:lnTo>
                        <a:lnTo>
                          <a:pt x="10" y="0"/>
                        </a:lnTo>
                        <a:lnTo>
                          <a:pt x="0" y="0"/>
                        </a:lnTo>
                        <a:close/>
                      </a:path>
                    </a:pathLst>
                  </a:custGeom>
                  <a:solidFill>
                    <a:srgbClr val="000000"/>
                  </a:solidFill>
                  <a:ln w="9525">
                    <a:noFill/>
                    <a:round/>
                    <a:headEnd/>
                    <a:tailEnd/>
                  </a:ln>
                </p:spPr>
                <p:txBody>
                  <a:bodyPr/>
                  <a:lstStyle/>
                  <a:p>
                    <a:endParaRPr lang="en-US"/>
                  </a:p>
                </p:txBody>
              </p:sp>
              <p:sp>
                <p:nvSpPr>
                  <p:cNvPr id="6022" name="Freeform 196"/>
                  <p:cNvSpPr>
                    <a:spLocks/>
                  </p:cNvSpPr>
                  <p:nvPr/>
                </p:nvSpPr>
                <p:spPr bwMode="auto">
                  <a:xfrm>
                    <a:off x="5511" y="8390"/>
                    <a:ext cx="88" cy="20"/>
                  </a:xfrm>
                  <a:custGeom>
                    <a:avLst/>
                    <a:gdLst>
                      <a:gd name="T0" fmla="*/ 10 w 88"/>
                      <a:gd name="T1" fmla="*/ 20 h 20"/>
                      <a:gd name="T2" fmla="*/ 20 w 88"/>
                      <a:gd name="T3" fmla="*/ 10 h 20"/>
                      <a:gd name="T4" fmla="*/ 30 w 88"/>
                      <a:gd name="T5" fmla="*/ 10 h 20"/>
                      <a:gd name="T6" fmla="*/ 49 w 88"/>
                      <a:gd name="T7" fmla="*/ 10 h 20"/>
                      <a:gd name="T8" fmla="*/ 59 w 88"/>
                      <a:gd name="T9" fmla="*/ 10 h 20"/>
                      <a:gd name="T10" fmla="*/ 69 w 88"/>
                      <a:gd name="T11" fmla="*/ 10 h 20"/>
                      <a:gd name="T12" fmla="*/ 88 w 88"/>
                      <a:gd name="T13" fmla="*/ 10 h 20"/>
                      <a:gd name="T14" fmla="*/ 88 w 88"/>
                      <a:gd name="T15" fmla="*/ 10 h 20"/>
                      <a:gd name="T16" fmla="*/ 69 w 88"/>
                      <a:gd name="T17" fmla="*/ 10 h 20"/>
                      <a:gd name="T18" fmla="*/ 59 w 88"/>
                      <a:gd name="T19" fmla="*/ 0 h 20"/>
                      <a:gd name="T20" fmla="*/ 49 w 88"/>
                      <a:gd name="T21" fmla="*/ 0 h 20"/>
                      <a:gd name="T22" fmla="*/ 30 w 88"/>
                      <a:gd name="T23" fmla="*/ 0 h 20"/>
                      <a:gd name="T24" fmla="*/ 20 w 88"/>
                      <a:gd name="T25" fmla="*/ 0 h 20"/>
                      <a:gd name="T26" fmla="*/ 10 w 88"/>
                      <a:gd name="T27" fmla="*/ 10 h 20"/>
                      <a:gd name="T28" fmla="*/ 0 w 88"/>
                      <a:gd name="T29" fmla="*/ 20 h 20"/>
                      <a:gd name="T30" fmla="*/ 10 w 88"/>
                      <a:gd name="T31" fmla="*/ 20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8"/>
                      <a:gd name="T49" fmla="*/ 0 h 20"/>
                      <a:gd name="T50" fmla="*/ 88 w 88"/>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8" h="20">
                        <a:moveTo>
                          <a:pt x="10" y="20"/>
                        </a:moveTo>
                        <a:lnTo>
                          <a:pt x="20" y="10"/>
                        </a:lnTo>
                        <a:lnTo>
                          <a:pt x="30" y="10"/>
                        </a:lnTo>
                        <a:lnTo>
                          <a:pt x="49" y="10"/>
                        </a:lnTo>
                        <a:lnTo>
                          <a:pt x="59" y="10"/>
                        </a:lnTo>
                        <a:lnTo>
                          <a:pt x="69" y="10"/>
                        </a:lnTo>
                        <a:lnTo>
                          <a:pt x="88" y="10"/>
                        </a:lnTo>
                        <a:lnTo>
                          <a:pt x="69" y="10"/>
                        </a:lnTo>
                        <a:lnTo>
                          <a:pt x="59" y="0"/>
                        </a:lnTo>
                        <a:lnTo>
                          <a:pt x="49" y="0"/>
                        </a:lnTo>
                        <a:lnTo>
                          <a:pt x="30" y="0"/>
                        </a:lnTo>
                        <a:lnTo>
                          <a:pt x="20" y="0"/>
                        </a:lnTo>
                        <a:lnTo>
                          <a:pt x="10" y="10"/>
                        </a:lnTo>
                        <a:lnTo>
                          <a:pt x="0" y="20"/>
                        </a:lnTo>
                        <a:lnTo>
                          <a:pt x="10" y="20"/>
                        </a:lnTo>
                        <a:close/>
                      </a:path>
                    </a:pathLst>
                  </a:custGeom>
                  <a:solidFill>
                    <a:srgbClr val="000000"/>
                  </a:solidFill>
                  <a:ln w="9525">
                    <a:noFill/>
                    <a:round/>
                    <a:headEnd/>
                    <a:tailEnd/>
                  </a:ln>
                </p:spPr>
                <p:txBody>
                  <a:bodyPr/>
                  <a:lstStyle/>
                  <a:p>
                    <a:endParaRPr lang="en-US"/>
                  </a:p>
                </p:txBody>
              </p:sp>
              <p:sp>
                <p:nvSpPr>
                  <p:cNvPr id="6023" name="Freeform 197"/>
                  <p:cNvSpPr>
                    <a:spLocks/>
                  </p:cNvSpPr>
                  <p:nvPr/>
                </p:nvSpPr>
                <p:spPr bwMode="auto">
                  <a:xfrm>
                    <a:off x="5511" y="8410"/>
                    <a:ext cx="49" cy="49"/>
                  </a:xfrm>
                  <a:custGeom>
                    <a:avLst/>
                    <a:gdLst>
                      <a:gd name="T0" fmla="*/ 39 w 49"/>
                      <a:gd name="T1" fmla="*/ 49 h 49"/>
                      <a:gd name="T2" fmla="*/ 39 w 49"/>
                      <a:gd name="T3" fmla="*/ 39 h 49"/>
                      <a:gd name="T4" fmla="*/ 30 w 49"/>
                      <a:gd name="T5" fmla="*/ 29 h 49"/>
                      <a:gd name="T6" fmla="*/ 30 w 49"/>
                      <a:gd name="T7" fmla="*/ 19 h 49"/>
                      <a:gd name="T8" fmla="*/ 20 w 49"/>
                      <a:gd name="T9" fmla="*/ 10 h 49"/>
                      <a:gd name="T10" fmla="*/ 20 w 49"/>
                      <a:gd name="T11" fmla="*/ 0 h 49"/>
                      <a:gd name="T12" fmla="*/ 10 w 49"/>
                      <a:gd name="T13" fmla="*/ 0 h 49"/>
                      <a:gd name="T14" fmla="*/ 0 w 49"/>
                      <a:gd name="T15" fmla="*/ 0 h 49"/>
                      <a:gd name="T16" fmla="*/ 10 w 49"/>
                      <a:gd name="T17" fmla="*/ 10 h 49"/>
                      <a:gd name="T18" fmla="*/ 10 w 49"/>
                      <a:gd name="T19" fmla="*/ 10 h 49"/>
                      <a:gd name="T20" fmla="*/ 10 w 49"/>
                      <a:gd name="T21" fmla="*/ 19 h 49"/>
                      <a:gd name="T22" fmla="*/ 20 w 49"/>
                      <a:gd name="T23" fmla="*/ 29 h 49"/>
                      <a:gd name="T24" fmla="*/ 30 w 49"/>
                      <a:gd name="T25" fmla="*/ 39 h 49"/>
                      <a:gd name="T26" fmla="*/ 39 w 49"/>
                      <a:gd name="T27" fmla="*/ 39 h 49"/>
                      <a:gd name="T28" fmla="*/ 39 w 49"/>
                      <a:gd name="T29" fmla="*/ 49 h 49"/>
                      <a:gd name="T30" fmla="*/ 49 w 49"/>
                      <a:gd name="T31" fmla="*/ 49 h 49"/>
                      <a:gd name="T32" fmla="*/ 39 w 49"/>
                      <a:gd name="T33" fmla="*/ 39 h 49"/>
                      <a:gd name="T34" fmla="*/ 39 w 49"/>
                      <a:gd name="T35" fmla="*/ 49 h 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9"/>
                      <a:gd name="T55" fmla="*/ 0 h 49"/>
                      <a:gd name="T56" fmla="*/ 49 w 49"/>
                      <a:gd name="T57" fmla="*/ 49 h 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9" h="49">
                        <a:moveTo>
                          <a:pt x="39" y="49"/>
                        </a:moveTo>
                        <a:lnTo>
                          <a:pt x="39" y="39"/>
                        </a:lnTo>
                        <a:lnTo>
                          <a:pt x="30" y="29"/>
                        </a:lnTo>
                        <a:lnTo>
                          <a:pt x="30" y="19"/>
                        </a:lnTo>
                        <a:lnTo>
                          <a:pt x="20" y="10"/>
                        </a:lnTo>
                        <a:lnTo>
                          <a:pt x="20" y="0"/>
                        </a:lnTo>
                        <a:lnTo>
                          <a:pt x="10" y="0"/>
                        </a:lnTo>
                        <a:lnTo>
                          <a:pt x="0" y="0"/>
                        </a:lnTo>
                        <a:lnTo>
                          <a:pt x="10" y="10"/>
                        </a:lnTo>
                        <a:lnTo>
                          <a:pt x="10" y="19"/>
                        </a:lnTo>
                        <a:lnTo>
                          <a:pt x="20" y="29"/>
                        </a:lnTo>
                        <a:lnTo>
                          <a:pt x="30" y="39"/>
                        </a:lnTo>
                        <a:lnTo>
                          <a:pt x="39" y="39"/>
                        </a:lnTo>
                        <a:lnTo>
                          <a:pt x="39" y="49"/>
                        </a:lnTo>
                        <a:lnTo>
                          <a:pt x="49" y="49"/>
                        </a:lnTo>
                        <a:lnTo>
                          <a:pt x="39" y="39"/>
                        </a:lnTo>
                        <a:lnTo>
                          <a:pt x="39" y="49"/>
                        </a:lnTo>
                        <a:close/>
                      </a:path>
                    </a:pathLst>
                  </a:custGeom>
                  <a:solidFill>
                    <a:srgbClr val="000000"/>
                  </a:solidFill>
                  <a:ln w="9525">
                    <a:noFill/>
                    <a:round/>
                    <a:headEnd/>
                    <a:tailEnd/>
                  </a:ln>
                </p:spPr>
                <p:txBody>
                  <a:bodyPr/>
                  <a:lstStyle/>
                  <a:p>
                    <a:endParaRPr lang="en-US"/>
                  </a:p>
                </p:txBody>
              </p:sp>
              <p:sp>
                <p:nvSpPr>
                  <p:cNvPr id="6024" name="Freeform 198"/>
                  <p:cNvSpPr>
                    <a:spLocks/>
                  </p:cNvSpPr>
                  <p:nvPr/>
                </p:nvSpPr>
                <p:spPr bwMode="auto">
                  <a:xfrm>
                    <a:off x="4782" y="7845"/>
                    <a:ext cx="768" cy="614"/>
                  </a:xfrm>
                  <a:custGeom>
                    <a:avLst/>
                    <a:gdLst>
                      <a:gd name="T0" fmla="*/ 0 w 768"/>
                      <a:gd name="T1" fmla="*/ 0 h 614"/>
                      <a:gd name="T2" fmla="*/ 29 w 768"/>
                      <a:gd name="T3" fmla="*/ 59 h 614"/>
                      <a:gd name="T4" fmla="*/ 58 w 768"/>
                      <a:gd name="T5" fmla="*/ 117 h 614"/>
                      <a:gd name="T6" fmla="*/ 97 w 768"/>
                      <a:gd name="T7" fmla="*/ 166 h 614"/>
                      <a:gd name="T8" fmla="*/ 136 w 768"/>
                      <a:gd name="T9" fmla="*/ 214 h 614"/>
                      <a:gd name="T10" fmla="*/ 175 w 768"/>
                      <a:gd name="T11" fmla="*/ 263 h 614"/>
                      <a:gd name="T12" fmla="*/ 272 w 768"/>
                      <a:gd name="T13" fmla="*/ 351 h 614"/>
                      <a:gd name="T14" fmla="*/ 321 w 768"/>
                      <a:gd name="T15" fmla="*/ 390 h 614"/>
                      <a:gd name="T16" fmla="*/ 370 w 768"/>
                      <a:gd name="T17" fmla="*/ 429 h 614"/>
                      <a:gd name="T18" fmla="*/ 428 w 768"/>
                      <a:gd name="T19" fmla="*/ 458 h 614"/>
                      <a:gd name="T20" fmla="*/ 477 w 768"/>
                      <a:gd name="T21" fmla="*/ 497 h 614"/>
                      <a:gd name="T22" fmla="*/ 535 w 768"/>
                      <a:gd name="T23" fmla="*/ 526 h 614"/>
                      <a:gd name="T24" fmla="*/ 593 w 768"/>
                      <a:gd name="T25" fmla="*/ 555 h 614"/>
                      <a:gd name="T26" fmla="*/ 652 w 768"/>
                      <a:gd name="T27" fmla="*/ 575 h 614"/>
                      <a:gd name="T28" fmla="*/ 710 w 768"/>
                      <a:gd name="T29" fmla="*/ 594 h 614"/>
                      <a:gd name="T30" fmla="*/ 768 w 768"/>
                      <a:gd name="T31" fmla="*/ 614 h 614"/>
                      <a:gd name="T32" fmla="*/ 739 w 768"/>
                      <a:gd name="T33" fmla="*/ 594 h 614"/>
                      <a:gd name="T34" fmla="*/ 681 w 768"/>
                      <a:gd name="T35" fmla="*/ 575 h 614"/>
                      <a:gd name="T36" fmla="*/ 623 w 768"/>
                      <a:gd name="T37" fmla="*/ 555 h 614"/>
                      <a:gd name="T38" fmla="*/ 564 w 768"/>
                      <a:gd name="T39" fmla="*/ 526 h 614"/>
                      <a:gd name="T40" fmla="*/ 506 w 768"/>
                      <a:gd name="T41" fmla="*/ 507 h 614"/>
                      <a:gd name="T42" fmla="*/ 457 w 768"/>
                      <a:gd name="T43" fmla="*/ 468 h 614"/>
                      <a:gd name="T44" fmla="*/ 409 w 768"/>
                      <a:gd name="T45" fmla="*/ 438 h 614"/>
                      <a:gd name="T46" fmla="*/ 350 w 768"/>
                      <a:gd name="T47" fmla="*/ 399 h 614"/>
                      <a:gd name="T48" fmla="*/ 302 w 768"/>
                      <a:gd name="T49" fmla="*/ 360 h 614"/>
                      <a:gd name="T50" fmla="*/ 253 w 768"/>
                      <a:gd name="T51" fmla="*/ 322 h 614"/>
                      <a:gd name="T52" fmla="*/ 204 w 768"/>
                      <a:gd name="T53" fmla="*/ 283 h 614"/>
                      <a:gd name="T54" fmla="*/ 165 w 768"/>
                      <a:gd name="T55" fmla="*/ 234 h 614"/>
                      <a:gd name="T56" fmla="*/ 127 w 768"/>
                      <a:gd name="T57" fmla="*/ 185 h 614"/>
                      <a:gd name="T58" fmla="*/ 88 w 768"/>
                      <a:gd name="T59" fmla="*/ 127 h 614"/>
                      <a:gd name="T60" fmla="*/ 49 w 768"/>
                      <a:gd name="T61" fmla="*/ 78 h 614"/>
                      <a:gd name="T62" fmla="*/ 20 w 768"/>
                      <a:gd name="T63" fmla="*/ 29 h 614"/>
                      <a:gd name="T64" fmla="*/ 0 w 768"/>
                      <a:gd name="T65" fmla="*/ 0 h 6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68"/>
                      <a:gd name="T100" fmla="*/ 0 h 614"/>
                      <a:gd name="T101" fmla="*/ 768 w 768"/>
                      <a:gd name="T102" fmla="*/ 614 h 6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68" h="614">
                        <a:moveTo>
                          <a:pt x="0" y="0"/>
                        </a:moveTo>
                        <a:lnTo>
                          <a:pt x="0" y="0"/>
                        </a:lnTo>
                        <a:lnTo>
                          <a:pt x="10" y="29"/>
                        </a:lnTo>
                        <a:lnTo>
                          <a:pt x="29" y="59"/>
                        </a:lnTo>
                        <a:lnTo>
                          <a:pt x="49" y="88"/>
                        </a:lnTo>
                        <a:lnTo>
                          <a:pt x="58" y="117"/>
                        </a:lnTo>
                        <a:lnTo>
                          <a:pt x="78" y="137"/>
                        </a:lnTo>
                        <a:lnTo>
                          <a:pt x="97" y="166"/>
                        </a:lnTo>
                        <a:lnTo>
                          <a:pt x="117" y="185"/>
                        </a:lnTo>
                        <a:lnTo>
                          <a:pt x="136" y="214"/>
                        </a:lnTo>
                        <a:lnTo>
                          <a:pt x="156" y="234"/>
                        </a:lnTo>
                        <a:lnTo>
                          <a:pt x="175" y="263"/>
                        </a:lnTo>
                        <a:lnTo>
                          <a:pt x="204" y="283"/>
                        </a:lnTo>
                        <a:lnTo>
                          <a:pt x="272" y="351"/>
                        </a:lnTo>
                        <a:lnTo>
                          <a:pt x="292" y="370"/>
                        </a:lnTo>
                        <a:lnTo>
                          <a:pt x="321" y="390"/>
                        </a:lnTo>
                        <a:lnTo>
                          <a:pt x="350" y="409"/>
                        </a:lnTo>
                        <a:lnTo>
                          <a:pt x="370" y="429"/>
                        </a:lnTo>
                        <a:lnTo>
                          <a:pt x="399" y="448"/>
                        </a:lnTo>
                        <a:lnTo>
                          <a:pt x="428" y="458"/>
                        </a:lnTo>
                        <a:lnTo>
                          <a:pt x="457" y="477"/>
                        </a:lnTo>
                        <a:lnTo>
                          <a:pt x="477" y="497"/>
                        </a:lnTo>
                        <a:lnTo>
                          <a:pt x="506" y="507"/>
                        </a:lnTo>
                        <a:lnTo>
                          <a:pt x="535" y="526"/>
                        </a:lnTo>
                        <a:lnTo>
                          <a:pt x="564" y="536"/>
                        </a:lnTo>
                        <a:lnTo>
                          <a:pt x="593" y="555"/>
                        </a:lnTo>
                        <a:lnTo>
                          <a:pt x="623" y="555"/>
                        </a:lnTo>
                        <a:lnTo>
                          <a:pt x="652" y="575"/>
                        </a:lnTo>
                        <a:lnTo>
                          <a:pt x="671" y="584"/>
                        </a:lnTo>
                        <a:lnTo>
                          <a:pt x="710" y="594"/>
                        </a:lnTo>
                        <a:lnTo>
                          <a:pt x="739" y="604"/>
                        </a:lnTo>
                        <a:lnTo>
                          <a:pt x="768" y="614"/>
                        </a:lnTo>
                        <a:lnTo>
                          <a:pt x="768" y="604"/>
                        </a:lnTo>
                        <a:lnTo>
                          <a:pt x="739" y="594"/>
                        </a:lnTo>
                        <a:lnTo>
                          <a:pt x="710" y="584"/>
                        </a:lnTo>
                        <a:lnTo>
                          <a:pt x="681" y="575"/>
                        </a:lnTo>
                        <a:lnTo>
                          <a:pt x="652" y="565"/>
                        </a:lnTo>
                        <a:lnTo>
                          <a:pt x="623" y="555"/>
                        </a:lnTo>
                        <a:lnTo>
                          <a:pt x="593" y="545"/>
                        </a:lnTo>
                        <a:lnTo>
                          <a:pt x="564" y="526"/>
                        </a:lnTo>
                        <a:lnTo>
                          <a:pt x="545" y="516"/>
                        </a:lnTo>
                        <a:lnTo>
                          <a:pt x="506" y="507"/>
                        </a:lnTo>
                        <a:lnTo>
                          <a:pt x="486" y="487"/>
                        </a:lnTo>
                        <a:lnTo>
                          <a:pt x="457" y="468"/>
                        </a:lnTo>
                        <a:lnTo>
                          <a:pt x="428" y="458"/>
                        </a:lnTo>
                        <a:lnTo>
                          <a:pt x="409" y="438"/>
                        </a:lnTo>
                        <a:lnTo>
                          <a:pt x="379" y="419"/>
                        </a:lnTo>
                        <a:lnTo>
                          <a:pt x="350" y="399"/>
                        </a:lnTo>
                        <a:lnTo>
                          <a:pt x="321" y="380"/>
                        </a:lnTo>
                        <a:lnTo>
                          <a:pt x="302" y="360"/>
                        </a:lnTo>
                        <a:lnTo>
                          <a:pt x="282" y="341"/>
                        </a:lnTo>
                        <a:lnTo>
                          <a:pt x="253" y="322"/>
                        </a:lnTo>
                        <a:lnTo>
                          <a:pt x="233" y="292"/>
                        </a:lnTo>
                        <a:lnTo>
                          <a:pt x="204" y="283"/>
                        </a:lnTo>
                        <a:lnTo>
                          <a:pt x="185" y="253"/>
                        </a:lnTo>
                        <a:lnTo>
                          <a:pt x="165" y="234"/>
                        </a:lnTo>
                        <a:lnTo>
                          <a:pt x="146" y="205"/>
                        </a:lnTo>
                        <a:lnTo>
                          <a:pt x="127" y="185"/>
                        </a:lnTo>
                        <a:lnTo>
                          <a:pt x="107" y="156"/>
                        </a:lnTo>
                        <a:lnTo>
                          <a:pt x="88" y="127"/>
                        </a:lnTo>
                        <a:lnTo>
                          <a:pt x="68" y="107"/>
                        </a:lnTo>
                        <a:lnTo>
                          <a:pt x="49" y="78"/>
                        </a:lnTo>
                        <a:lnTo>
                          <a:pt x="39" y="49"/>
                        </a:lnTo>
                        <a:lnTo>
                          <a:pt x="20" y="29"/>
                        </a:lnTo>
                        <a:lnTo>
                          <a:pt x="10" y="0"/>
                        </a:lnTo>
                        <a:lnTo>
                          <a:pt x="0" y="0"/>
                        </a:lnTo>
                        <a:close/>
                      </a:path>
                    </a:pathLst>
                  </a:custGeom>
                  <a:solidFill>
                    <a:srgbClr val="000000"/>
                  </a:solidFill>
                  <a:ln w="9525">
                    <a:noFill/>
                    <a:round/>
                    <a:headEnd/>
                    <a:tailEnd/>
                  </a:ln>
                </p:spPr>
                <p:txBody>
                  <a:bodyPr/>
                  <a:lstStyle/>
                  <a:p>
                    <a:endParaRPr lang="en-US"/>
                  </a:p>
                </p:txBody>
              </p:sp>
              <p:sp>
                <p:nvSpPr>
                  <p:cNvPr id="6025" name="Freeform 199"/>
                  <p:cNvSpPr>
                    <a:spLocks/>
                  </p:cNvSpPr>
                  <p:nvPr/>
                </p:nvSpPr>
                <p:spPr bwMode="auto">
                  <a:xfrm>
                    <a:off x="4743" y="7758"/>
                    <a:ext cx="49" cy="87"/>
                  </a:xfrm>
                  <a:custGeom>
                    <a:avLst/>
                    <a:gdLst>
                      <a:gd name="T0" fmla="*/ 0 w 49"/>
                      <a:gd name="T1" fmla="*/ 0 h 87"/>
                      <a:gd name="T2" fmla="*/ 0 w 49"/>
                      <a:gd name="T3" fmla="*/ 9 h 87"/>
                      <a:gd name="T4" fmla="*/ 39 w 49"/>
                      <a:gd name="T5" fmla="*/ 87 h 87"/>
                      <a:gd name="T6" fmla="*/ 49 w 49"/>
                      <a:gd name="T7" fmla="*/ 87 h 87"/>
                      <a:gd name="T8" fmla="*/ 10 w 49"/>
                      <a:gd name="T9" fmla="*/ 0 h 87"/>
                      <a:gd name="T10" fmla="*/ 10 w 49"/>
                      <a:gd name="T11" fmla="*/ 9 h 87"/>
                      <a:gd name="T12" fmla="*/ 0 w 49"/>
                      <a:gd name="T13" fmla="*/ 0 h 87"/>
                      <a:gd name="T14" fmla="*/ 0 w 49"/>
                      <a:gd name="T15" fmla="*/ 0 h 87"/>
                      <a:gd name="T16" fmla="*/ 0 w 49"/>
                      <a:gd name="T17" fmla="*/ 9 h 87"/>
                      <a:gd name="T18" fmla="*/ 0 w 49"/>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87"/>
                      <a:gd name="T32" fmla="*/ 49 w 49"/>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87">
                        <a:moveTo>
                          <a:pt x="0" y="0"/>
                        </a:moveTo>
                        <a:lnTo>
                          <a:pt x="0" y="9"/>
                        </a:lnTo>
                        <a:lnTo>
                          <a:pt x="39" y="87"/>
                        </a:lnTo>
                        <a:lnTo>
                          <a:pt x="49" y="87"/>
                        </a:lnTo>
                        <a:lnTo>
                          <a:pt x="10" y="0"/>
                        </a:lnTo>
                        <a:lnTo>
                          <a:pt x="10" y="9"/>
                        </a:lnTo>
                        <a:lnTo>
                          <a:pt x="0" y="0"/>
                        </a:lnTo>
                        <a:lnTo>
                          <a:pt x="0" y="9"/>
                        </a:lnTo>
                        <a:lnTo>
                          <a:pt x="0" y="0"/>
                        </a:lnTo>
                        <a:close/>
                      </a:path>
                    </a:pathLst>
                  </a:custGeom>
                  <a:solidFill>
                    <a:srgbClr val="000000"/>
                  </a:solidFill>
                  <a:ln w="9525">
                    <a:noFill/>
                    <a:round/>
                    <a:headEnd/>
                    <a:tailEnd/>
                  </a:ln>
                </p:spPr>
                <p:txBody>
                  <a:bodyPr/>
                  <a:lstStyle/>
                  <a:p>
                    <a:endParaRPr lang="en-US"/>
                  </a:p>
                </p:txBody>
              </p:sp>
              <p:sp>
                <p:nvSpPr>
                  <p:cNvPr id="6026" name="Freeform 200"/>
                  <p:cNvSpPr>
                    <a:spLocks/>
                  </p:cNvSpPr>
                  <p:nvPr/>
                </p:nvSpPr>
                <p:spPr bwMode="auto">
                  <a:xfrm>
                    <a:off x="4743" y="7660"/>
                    <a:ext cx="49" cy="107"/>
                  </a:xfrm>
                  <a:custGeom>
                    <a:avLst/>
                    <a:gdLst>
                      <a:gd name="T0" fmla="*/ 39 w 49"/>
                      <a:gd name="T1" fmla="*/ 10 h 107"/>
                      <a:gd name="T2" fmla="*/ 39 w 49"/>
                      <a:gd name="T3" fmla="*/ 0 h 107"/>
                      <a:gd name="T4" fmla="*/ 39 w 49"/>
                      <a:gd name="T5" fmla="*/ 20 h 107"/>
                      <a:gd name="T6" fmla="*/ 29 w 49"/>
                      <a:gd name="T7" fmla="*/ 29 h 107"/>
                      <a:gd name="T8" fmla="*/ 29 w 49"/>
                      <a:gd name="T9" fmla="*/ 39 h 107"/>
                      <a:gd name="T10" fmla="*/ 20 w 49"/>
                      <a:gd name="T11" fmla="*/ 59 h 107"/>
                      <a:gd name="T12" fmla="*/ 20 w 49"/>
                      <a:gd name="T13" fmla="*/ 68 h 107"/>
                      <a:gd name="T14" fmla="*/ 10 w 49"/>
                      <a:gd name="T15" fmla="*/ 78 h 107"/>
                      <a:gd name="T16" fmla="*/ 10 w 49"/>
                      <a:gd name="T17" fmla="*/ 88 h 107"/>
                      <a:gd name="T18" fmla="*/ 0 w 49"/>
                      <a:gd name="T19" fmla="*/ 98 h 107"/>
                      <a:gd name="T20" fmla="*/ 10 w 49"/>
                      <a:gd name="T21" fmla="*/ 107 h 107"/>
                      <a:gd name="T22" fmla="*/ 10 w 49"/>
                      <a:gd name="T23" fmla="*/ 98 h 107"/>
                      <a:gd name="T24" fmla="*/ 20 w 49"/>
                      <a:gd name="T25" fmla="*/ 88 h 107"/>
                      <a:gd name="T26" fmla="*/ 29 w 49"/>
                      <a:gd name="T27" fmla="*/ 68 h 107"/>
                      <a:gd name="T28" fmla="*/ 29 w 49"/>
                      <a:gd name="T29" fmla="*/ 59 h 107"/>
                      <a:gd name="T30" fmla="*/ 39 w 49"/>
                      <a:gd name="T31" fmla="*/ 39 h 107"/>
                      <a:gd name="T32" fmla="*/ 39 w 49"/>
                      <a:gd name="T33" fmla="*/ 39 h 107"/>
                      <a:gd name="T34" fmla="*/ 39 w 49"/>
                      <a:gd name="T35" fmla="*/ 20 h 107"/>
                      <a:gd name="T36" fmla="*/ 49 w 49"/>
                      <a:gd name="T37" fmla="*/ 10 h 107"/>
                      <a:gd name="T38" fmla="*/ 39 w 49"/>
                      <a:gd name="T39" fmla="*/ 10 h 10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
                      <a:gd name="T61" fmla="*/ 0 h 107"/>
                      <a:gd name="T62" fmla="*/ 49 w 49"/>
                      <a:gd name="T63" fmla="*/ 107 h 10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 h="107">
                        <a:moveTo>
                          <a:pt x="39" y="10"/>
                        </a:moveTo>
                        <a:lnTo>
                          <a:pt x="39" y="0"/>
                        </a:lnTo>
                        <a:lnTo>
                          <a:pt x="39" y="20"/>
                        </a:lnTo>
                        <a:lnTo>
                          <a:pt x="29" y="29"/>
                        </a:lnTo>
                        <a:lnTo>
                          <a:pt x="29" y="39"/>
                        </a:lnTo>
                        <a:lnTo>
                          <a:pt x="20" y="59"/>
                        </a:lnTo>
                        <a:lnTo>
                          <a:pt x="20" y="68"/>
                        </a:lnTo>
                        <a:lnTo>
                          <a:pt x="10" y="78"/>
                        </a:lnTo>
                        <a:lnTo>
                          <a:pt x="10" y="88"/>
                        </a:lnTo>
                        <a:lnTo>
                          <a:pt x="0" y="98"/>
                        </a:lnTo>
                        <a:lnTo>
                          <a:pt x="10" y="107"/>
                        </a:lnTo>
                        <a:lnTo>
                          <a:pt x="10" y="98"/>
                        </a:lnTo>
                        <a:lnTo>
                          <a:pt x="20" y="88"/>
                        </a:lnTo>
                        <a:lnTo>
                          <a:pt x="29" y="68"/>
                        </a:lnTo>
                        <a:lnTo>
                          <a:pt x="29" y="59"/>
                        </a:lnTo>
                        <a:lnTo>
                          <a:pt x="39" y="39"/>
                        </a:lnTo>
                        <a:lnTo>
                          <a:pt x="39" y="20"/>
                        </a:lnTo>
                        <a:lnTo>
                          <a:pt x="49" y="10"/>
                        </a:lnTo>
                        <a:lnTo>
                          <a:pt x="39" y="10"/>
                        </a:lnTo>
                        <a:close/>
                      </a:path>
                    </a:pathLst>
                  </a:custGeom>
                  <a:solidFill>
                    <a:srgbClr val="000000"/>
                  </a:solidFill>
                  <a:ln w="9525">
                    <a:noFill/>
                    <a:round/>
                    <a:headEnd/>
                    <a:tailEnd/>
                  </a:ln>
                </p:spPr>
                <p:txBody>
                  <a:bodyPr/>
                  <a:lstStyle/>
                  <a:p>
                    <a:endParaRPr lang="en-US"/>
                  </a:p>
                </p:txBody>
              </p:sp>
              <p:sp>
                <p:nvSpPr>
                  <p:cNvPr id="6027" name="Freeform 201"/>
                  <p:cNvSpPr>
                    <a:spLocks/>
                  </p:cNvSpPr>
                  <p:nvPr/>
                </p:nvSpPr>
                <p:spPr bwMode="auto">
                  <a:xfrm>
                    <a:off x="4772" y="7641"/>
                    <a:ext cx="20" cy="29"/>
                  </a:xfrm>
                  <a:custGeom>
                    <a:avLst/>
                    <a:gdLst>
                      <a:gd name="T0" fmla="*/ 10 w 20"/>
                      <a:gd name="T1" fmla="*/ 9 h 29"/>
                      <a:gd name="T2" fmla="*/ 10 w 20"/>
                      <a:gd name="T3" fmla="*/ 9 h 29"/>
                      <a:gd name="T4" fmla="*/ 10 w 20"/>
                      <a:gd name="T5" fmla="*/ 29 h 29"/>
                      <a:gd name="T6" fmla="*/ 20 w 20"/>
                      <a:gd name="T7" fmla="*/ 29 h 29"/>
                      <a:gd name="T8" fmla="*/ 20 w 20"/>
                      <a:gd name="T9" fmla="*/ 9 h 29"/>
                      <a:gd name="T10" fmla="*/ 10 w 20"/>
                      <a:gd name="T11" fmla="*/ 19 h 29"/>
                      <a:gd name="T12" fmla="*/ 10 w 20"/>
                      <a:gd name="T13" fmla="*/ 9 h 29"/>
                      <a:gd name="T14" fmla="*/ 0 w 20"/>
                      <a:gd name="T15" fmla="*/ 0 h 29"/>
                      <a:gd name="T16" fmla="*/ 10 w 20"/>
                      <a:gd name="T17" fmla="*/ 9 h 29"/>
                      <a:gd name="T18" fmla="*/ 10 w 20"/>
                      <a:gd name="T19" fmla="*/ 9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9"/>
                      <a:gd name="T32" fmla="*/ 20 w 20"/>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9">
                        <a:moveTo>
                          <a:pt x="10" y="9"/>
                        </a:moveTo>
                        <a:lnTo>
                          <a:pt x="10" y="9"/>
                        </a:lnTo>
                        <a:lnTo>
                          <a:pt x="10" y="29"/>
                        </a:lnTo>
                        <a:lnTo>
                          <a:pt x="20" y="29"/>
                        </a:lnTo>
                        <a:lnTo>
                          <a:pt x="20" y="9"/>
                        </a:lnTo>
                        <a:lnTo>
                          <a:pt x="10" y="19"/>
                        </a:lnTo>
                        <a:lnTo>
                          <a:pt x="10" y="9"/>
                        </a:lnTo>
                        <a:lnTo>
                          <a:pt x="0" y="0"/>
                        </a:lnTo>
                        <a:lnTo>
                          <a:pt x="10" y="9"/>
                        </a:lnTo>
                        <a:close/>
                      </a:path>
                    </a:pathLst>
                  </a:custGeom>
                  <a:solidFill>
                    <a:srgbClr val="000000"/>
                  </a:solidFill>
                  <a:ln w="9525">
                    <a:noFill/>
                    <a:round/>
                    <a:headEnd/>
                    <a:tailEnd/>
                  </a:ln>
                </p:spPr>
                <p:txBody>
                  <a:bodyPr/>
                  <a:lstStyle/>
                  <a:p>
                    <a:endParaRPr lang="en-US"/>
                  </a:p>
                </p:txBody>
              </p:sp>
              <p:sp>
                <p:nvSpPr>
                  <p:cNvPr id="6028" name="Freeform 202"/>
                  <p:cNvSpPr>
                    <a:spLocks/>
                  </p:cNvSpPr>
                  <p:nvPr/>
                </p:nvSpPr>
                <p:spPr bwMode="auto">
                  <a:xfrm>
                    <a:off x="4782" y="7641"/>
                    <a:ext cx="78" cy="29"/>
                  </a:xfrm>
                  <a:custGeom>
                    <a:avLst/>
                    <a:gdLst>
                      <a:gd name="T0" fmla="*/ 78 w 78"/>
                      <a:gd name="T1" fmla="*/ 29 h 29"/>
                      <a:gd name="T2" fmla="*/ 78 w 78"/>
                      <a:gd name="T3" fmla="*/ 19 h 29"/>
                      <a:gd name="T4" fmla="*/ 68 w 78"/>
                      <a:gd name="T5" fmla="*/ 9 h 29"/>
                      <a:gd name="T6" fmla="*/ 58 w 78"/>
                      <a:gd name="T7" fmla="*/ 9 h 29"/>
                      <a:gd name="T8" fmla="*/ 49 w 78"/>
                      <a:gd name="T9" fmla="*/ 0 h 29"/>
                      <a:gd name="T10" fmla="*/ 29 w 78"/>
                      <a:gd name="T11" fmla="*/ 9 h 29"/>
                      <a:gd name="T12" fmla="*/ 0 w 78"/>
                      <a:gd name="T13" fmla="*/ 9 h 29"/>
                      <a:gd name="T14" fmla="*/ 0 w 78"/>
                      <a:gd name="T15" fmla="*/ 19 h 29"/>
                      <a:gd name="T16" fmla="*/ 20 w 78"/>
                      <a:gd name="T17" fmla="*/ 19 h 29"/>
                      <a:gd name="T18" fmla="*/ 29 w 78"/>
                      <a:gd name="T19" fmla="*/ 9 h 29"/>
                      <a:gd name="T20" fmla="*/ 58 w 78"/>
                      <a:gd name="T21" fmla="*/ 9 h 29"/>
                      <a:gd name="T22" fmla="*/ 58 w 78"/>
                      <a:gd name="T23" fmla="*/ 19 h 29"/>
                      <a:gd name="T24" fmla="*/ 68 w 78"/>
                      <a:gd name="T25" fmla="*/ 19 h 29"/>
                      <a:gd name="T26" fmla="*/ 68 w 78"/>
                      <a:gd name="T27" fmla="*/ 29 h 29"/>
                      <a:gd name="T28" fmla="*/ 78 w 78"/>
                      <a:gd name="T29" fmla="*/ 29 h 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8"/>
                      <a:gd name="T46" fmla="*/ 0 h 29"/>
                      <a:gd name="T47" fmla="*/ 78 w 78"/>
                      <a:gd name="T48" fmla="*/ 29 h 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8" h="29">
                        <a:moveTo>
                          <a:pt x="78" y="29"/>
                        </a:moveTo>
                        <a:lnTo>
                          <a:pt x="78" y="19"/>
                        </a:lnTo>
                        <a:lnTo>
                          <a:pt x="68" y="9"/>
                        </a:lnTo>
                        <a:lnTo>
                          <a:pt x="58" y="9"/>
                        </a:lnTo>
                        <a:lnTo>
                          <a:pt x="49" y="0"/>
                        </a:lnTo>
                        <a:lnTo>
                          <a:pt x="29" y="9"/>
                        </a:lnTo>
                        <a:lnTo>
                          <a:pt x="0" y="9"/>
                        </a:lnTo>
                        <a:lnTo>
                          <a:pt x="0" y="19"/>
                        </a:lnTo>
                        <a:lnTo>
                          <a:pt x="20" y="19"/>
                        </a:lnTo>
                        <a:lnTo>
                          <a:pt x="29" y="9"/>
                        </a:lnTo>
                        <a:lnTo>
                          <a:pt x="58" y="9"/>
                        </a:lnTo>
                        <a:lnTo>
                          <a:pt x="58" y="19"/>
                        </a:lnTo>
                        <a:lnTo>
                          <a:pt x="68" y="19"/>
                        </a:lnTo>
                        <a:lnTo>
                          <a:pt x="68" y="29"/>
                        </a:lnTo>
                        <a:lnTo>
                          <a:pt x="78" y="29"/>
                        </a:lnTo>
                        <a:close/>
                      </a:path>
                    </a:pathLst>
                  </a:custGeom>
                  <a:solidFill>
                    <a:srgbClr val="000000"/>
                  </a:solidFill>
                  <a:ln w="9525">
                    <a:noFill/>
                    <a:round/>
                    <a:headEnd/>
                    <a:tailEnd/>
                  </a:ln>
                </p:spPr>
                <p:txBody>
                  <a:bodyPr/>
                  <a:lstStyle/>
                  <a:p>
                    <a:endParaRPr lang="en-US"/>
                  </a:p>
                </p:txBody>
              </p:sp>
              <p:sp>
                <p:nvSpPr>
                  <p:cNvPr id="6029" name="Freeform 203"/>
                  <p:cNvSpPr>
                    <a:spLocks/>
                  </p:cNvSpPr>
                  <p:nvPr/>
                </p:nvSpPr>
                <p:spPr bwMode="auto">
                  <a:xfrm>
                    <a:off x="4850" y="7670"/>
                    <a:ext cx="29" cy="58"/>
                  </a:xfrm>
                  <a:custGeom>
                    <a:avLst/>
                    <a:gdLst>
                      <a:gd name="T0" fmla="*/ 29 w 29"/>
                      <a:gd name="T1" fmla="*/ 49 h 58"/>
                      <a:gd name="T2" fmla="*/ 29 w 29"/>
                      <a:gd name="T3" fmla="*/ 58 h 58"/>
                      <a:gd name="T4" fmla="*/ 29 w 29"/>
                      <a:gd name="T5" fmla="*/ 49 h 58"/>
                      <a:gd name="T6" fmla="*/ 29 w 29"/>
                      <a:gd name="T7" fmla="*/ 39 h 58"/>
                      <a:gd name="T8" fmla="*/ 20 w 29"/>
                      <a:gd name="T9" fmla="*/ 29 h 58"/>
                      <a:gd name="T10" fmla="*/ 10 w 29"/>
                      <a:gd name="T11" fmla="*/ 29 h 58"/>
                      <a:gd name="T12" fmla="*/ 10 w 29"/>
                      <a:gd name="T13" fmla="*/ 19 h 58"/>
                      <a:gd name="T14" fmla="*/ 10 w 29"/>
                      <a:gd name="T15" fmla="*/ 10 h 58"/>
                      <a:gd name="T16" fmla="*/ 10 w 29"/>
                      <a:gd name="T17" fmla="*/ 0 h 58"/>
                      <a:gd name="T18" fmla="*/ 0 w 29"/>
                      <a:gd name="T19" fmla="*/ 0 h 58"/>
                      <a:gd name="T20" fmla="*/ 0 w 29"/>
                      <a:gd name="T21" fmla="*/ 10 h 58"/>
                      <a:gd name="T22" fmla="*/ 0 w 29"/>
                      <a:gd name="T23" fmla="*/ 29 h 58"/>
                      <a:gd name="T24" fmla="*/ 10 w 29"/>
                      <a:gd name="T25" fmla="*/ 39 h 58"/>
                      <a:gd name="T26" fmla="*/ 20 w 29"/>
                      <a:gd name="T27" fmla="*/ 49 h 58"/>
                      <a:gd name="T28" fmla="*/ 29 w 29"/>
                      <a:gd name="T29" fmla="*/ 58 h 58"/>
                      <a:gd name="T30" fmla="*/ 29 w 29"/>
                      <a:gd name="T31" fmla="*/ 58 h 58"/>
                      <a:gd name="T32" fmla="*/ 29 w 29"/>
                      <a:gd name="T33" fmla="*/ 58 h 58"/>
                      <a:gd name="T34" fmla="*/ 29 w 29"/>
                      <a:gd name="T35" fmla="*/ 58 h 58"/>
                      <a:gd name="T36" fmla="*/ 29 w 29"/>
                      <a:gd name="T37" fmla="*/ 49 h 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58"/>
                      <a:gd name="T59" fmla="*/ 29 w 29"/>
                      <a:gd name="T60" fmla="*/ 58 h 5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58">
                        <a:moveTo>
                          <a:pt x="29" y="49"/>
                        </a:moveTo>
                        <a:lnTo>
                          <a:pt x="29" y="58"/>
                        </a:lnTo>
                        <a:lnTo>
                          <a:pt x="29" y="49"/>
                        </a:lnTo>
                        <a:lnTo>
                          <a:pt x="29" y="39"/>
                        </a:lnTo>
                        <a:lnTo>
                          <a:pt x="20" y="29"/>
                        </a:lnTo>
                        <a:lnTo>
                          <a:pt x="10" y="29"/>
                        </a:lnTo>
                        <a:lnTo>
                          <a:pt x="10" y="19"/>
                        </a:lnTo>
                        <a:lnTo>
                          <a:pt x="10" y="10"/>
                        </a:lnTo>
                        <a:lnTo>
                          <a:pt x="10" y="0"/>
                        </a:lnTo>
                        <a:lnTo>
                          <a:pt x="0" y="0"/>
                        </a:lnTo>
                        <a:lnTo>
                          <a:pt x="0" y="10"/>
                        </a:lnTo>
                        <a:lnTo>
                          <a:pt x="0" y="29"/>
                        </a:lnTo>
                        <a:lnTo>
                          <a:pt x="10" y="39"/>
                        </a:lnTo>
                        <a:lnTo>
                          <a:pt x="20" y="49"/>
                        </a:lnTo>
                        <a:lnTo>
                          <a:pt x="29" y="58"/>
                        </a:lnTo>
                        <a:lnTo>
                          <a:pt x="29" y="49"/>
                        </a:lnTo>
                        <a:close/>
                      </a:path>
                    </a:pathLst>
                  </a:custGeom>
                  <a:solidFill>
                    <a:srgbClr val="000000"/>
                  </a:solidFill>
                  <a:ln w="9525">
                    <a:noFill/>
                    <a:round/>
                    <a:headEnd/>
                    <a:tailEnd/>
                  </a:ln>
                </p:spPr>
                <p:txBody>
                  <a:bodyPr/>
                  <a:lstStyle/>
                  <a:p>
                    <a:endParaRPr lang="en-US"/>
                  </a:p>
                </p:txBody>
              </p:sp>
              <p:sp>
                <p:nvSpPr>
                  <p:cNvPr id="6030" name="Freeform 204"/>
                  <p:cNvSpPr>
                    <a:spLocks/>
                  </p:cNvSpPr>
                  <p:nvPr/>
                </p:nvSpPr>
                <p:spPr bwMode="auto">
                  <a:xfrm>
                    <a:off x="4879" y="7719"/>
                    <a:ext cx="59" cy="39"/>
                  </a:xfrm>
                  <a:custGeom>
                    <a:avLst/>
                    <a:gdLst>
                      <a:gd name="T0" fmla="*/ 59 w 59"/>
                      <a:gd name="T1" fmla="*/ 29 h 39"/>
                      <a:gd name="T2" fmla="*/ 49 w 59"/>
                      <a:gd name="T3" fmla="*/ 29 h 39"/>
                      <a:gd name="T4" fmla="*/ 49 w 59"/>
                      <a:gd name="T5" fmla="*/ 29 h 39"/>
                      <a:gd name="T6" fmla="*/ 39 w 59"/>
                      <a:gd name="T7" fmla="*/ 19 h 39"/>
                      <a:gd name="T8" fmla="*/ 30 w 59"/>
                      <a:gd name="T9" fmla="*/ 19 h 39"/>
                      <a:gd name="T10" fmla="*/ 20 w 59"/>
                      <a:gd name="T11" fmla="*/ 19 h 39"/>
                      <a:gd name="T12" fmla="*/ 10 w 59"/>
                      <a:gd name="T13" fmla="*/ 9 h 39"/>
                      <a:gd name="T14" fmla="*/ 10 w 59"/>
                      <a:gd name="T15" fmla="*/ 9 h 39"/>
                      <a:gd name="T16" fmla="*/ 0 w 59"/>
                      <a:gd name="T17" fmla="*/ 0 h 39"/>
                      <a:gd name="T18" fmla="*/ 0 w 59"/>
                      <a:gd name="T19" fmla="*/ 9 h 39"/>
                      <a:gd name="T20" fmla="*/ 0 w 59"/>
                      <a:gd name="T21" fmla="*/ 19 h 39"/>
                      <a:gd name="T22" fmla="*/ 10 w 59"/>
                      <a:gd name="T23" fmla="*/ 19 h 39"/>
                      <a:gd name="T24" fmla="*/ 20 w 59"/>
                      <a:gd name="T25" fmla="*/ 29 h 39"/>
                      <a:gd name="T26" fmla="*/ 30 w 59"/>
                      <a:gd name="T27" fmla="*/ 29 h 39"/>
                      <a:gd name="T28" fmla="*/ 39 w 59"/>
                      <a:gd name="T29" fmla="*/ 29 h 39"/>
                      <a:gd name="T30" fmla="*/ 49 w 59"/>
                      <a:gd name="T31" fmla="*/ 29 h 39"/>
                      <a:gd name="T32" fmla="*/ 49 w 59"/>
                      <a:gd name="T33" fmla="*/ 39 h 39"/>
                      <a:gd name="T34" fmla="*/ 59 w 59"/>
                      <a:gd name="T35" fmla="*/ 39 h 39"/>
                      <a:gd name="T36" fmla="*/ 59 w 59"/>
                      <a:gd name="T37" fmla="*/ 29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9"/>
                      <a:gd name="T58" fmla="*/ 0 h 39"/>
                      <a:gd name="T59" fmla="*/ 59 w 59"/>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9" h="39">
                        <a:moveTo>
                          <a:pt x="59" y="29"/>
                        </a:moveTo>
                        <a:lnTo>
                          <a:pt x="49" y="29"/>
                        </a:lnTo>
                        <a:lnTo>
                          <a:pt x="39" y="19"/>
                        </a:lnTo>
                        <a:lnTo>
                          <a:pt x="30" y="19"/>
                        </a:lnTo>
                        <a:lnTo>
                          <a:pt x="20" y="19"/>
                        </a:lnTo>
                        <a:lnTo>
                          <a:pt x="10" y="9"/>
                        </a:lnTo>
                        <a:lnTo>
                          <a:pt x="0" y="0"/>
                        </a:lnTo>
                        <a:lnTo>
                          <a:pt x="0" y="9"/>
                        </a:lnTo>
                        <a:lnTo>
                          <a:pt x="0" y="19"/>
                        </a:lnTo>
                        <a:lnTo>
                          <a:pt x="10" y="19"/>
                        </a:lnTo>
                        <a:lnTo>
                          <a:pt x="20" y="29"/>
                        </a:lnTo>
                        <a:lnTo>
                          <a:pt x="30" y="29"/>
                        </a:lnTo>
                        <a:lnTo>
                          <a:pt x="39" y="29"/>
                        </a:lnTo>
                        <a:lnTo>
                          <a:pt x="49" y="29"/>
                        </a:lnTo>
                        <a:lnTo>
                          <a:pt x="49" y="39"/>
                        </a:lnTo>
                        <a:lnTo>
                          <a:pt x="59" y="39"/>
                        </a:lnTo>
                        <a:lnTo>
                          <a:pt x="59" y="29"/>
                        </a:lnTo>
                        <a:close/>
                      </a:path>
                    </a:pathLst>
                  </a:custGeom>
                  <a:solidFill>
                    <a:srgbClr val="000000"/>
                  </a:solidFill>
                  <a:ln w="9525">
                    <a:noFill/>
                    <a:round/>
                    <a:headEnd/>
                    <a:tailEnd/>
                  </a:ln>
                </p:spPr>
                <p:txBody>
                  <a:bodyPr/>
                  <a:lstStyle/>
                  <a:p>
                    <a:endParaRPr lang="en-US"/>
                  </a:p>
                </p:txBody>
              </p:sp>
              <p:sp>
                <p:nvSpPr>
                  <p:cNvPr id="6031" name="Freeform 205"/>
                  <p:cNvSpPr>
                    <a:spLocks/>
                  </p:cNvSpPr>
                  <p:nvPr/>
                </p:nvSpPr>
                <p:spPr bwMode="auto">
                  <a:xfrm>
                    <a:off x="4938" y="7738"/>
                    <a:ext cx="29" cy="20"/>
                  </a:xfrm>
                  <a:custGeom>
                    <a:avLst/>
                    <a:gdLst>
                      <a:gd name="T0" fmla="*/ 19 w 29"/>
                      <a:gd name="T1" fmla="*/ 10 h 20"/>
                      <a:gd name="T2" fmla="*/ 19 w 29"/>
                      <a:gd name="T3" fmla="*/ 0 h 20"/>
                      <a:gd name="T4" fmla="*/ 19 w 29"/>
                      <a:gd name="T5" fmla="*/ 10 h 20"/>
                      <a:gd name="T6" fmla="*/ 9 w 29"/>
                      <a:gd name="T7" fmla="*/ 10 h 20"/>
                      <a:gd name="T8" fmla="*/ 0 w 29"/>
                      <a:gd name="T9" fmla="*/ 10 h 20"/>
                      <a:gd name="T10" fmla="*/ 0 w 29"/>
                      <a:gd name="T11" fmla="*/ 20 h 20"/>
                      <a:gd name="T12" fmla="*/ 9 w 29"/>
                      <a:gd name="T13" fmla="*/ 20 h 20"/>
                      <a:gd name="T14" fmla="*/ 29 w 29"/>
                      <a:gd name="T15" fmla="*/ 10 h 20"/>
                      <a:gd name="T16" fmla="*/ 29 w 29"/>
                      <a:gd name="T17" fmla="*/ 0 h 20"/>
                      <a:gd name="T18" fmla="*/ 29 w 29"/>
                      <a:gd name="T19" fmla="*/ 10 h 20"/>
                      <a:gd name="T20" fmla="*/ 29 w 29"/>
                      <a:gd name="T21" fmla="*/ 0 h 20"/>
                      <a:gd name="T22" fmla="*/ 19 w 29"/>
                      <a:gd name="T23" fmla="*/ 10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
                      <a:gd name="T37" fmla="*/ 0 h 20"/>
                      <a:gd name="T38" fmla="*/ 29 w 29"/>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 h="20">
                        <a:moveTo>
                          <a:pt x="19" y="10"/>
                        </a:moveTo>
                        <a:lnTo>
                          <a:pt x="19" y="0"/>
                        </a:lnTo>
                        <a:lnTo>
                          <a:pt x="19" y="10"/>
                        </a:lnTo>
                        <a:lnTo>
                          <a:pt x="9" y="10"/>
                        </a:lnTo>
                        <a:lnTo>
                          <a:pt x="0" y="10"/>
                        </a:lnTo>
                        <a:lnTo>
                          <a:pt x="0" y="20"/>
                        </a:lnTo>
                        <a:lnTo>
                          <a:pt x="9" y="20"/>
                        </a:lnTo>
                        <a:lnTo>
                          <a:pt x="29" y="10"/>
                        </a:lnTo>
                        <a:lnTo>
                          <a:pt x="29" y="0"/>
                        </a:lnTo>
                        <a:lnTo>
                          <a:pt x="29" y="10"/>
                        </a:lnTo>
                        <a:lnTo>
                          <a:pt x="29" y="0"/>
                        </a:lnTo>
                        <a:lnTo>
                          <a:pt x="19" y="10"/>
                        </a:lnTo>
                        <a:close/>
                      </a:path>
                    </a:pathLst>
                  </a:custGeom>
                  <a:solidFill>
                    <a:srgbClr val="000000"/>
                  </a:solidFill>
                  <a:ln w="9525">
                    <a:noFill/>
                    <a:round/>
                    <a:headEnd/>
                    <a:tailEnd/>
                  </a:ln>
                </p:spPr>
                <p:txBody>
                  <a:bodyPr/>
                  <a:lstStyle/>
                  <a:p>
                    <a:endParaRPr lang="en-US"/>
                  </a:p>
                </p:txBody>
              </p:sp>
              <p:sp>
                <p:nvSpPr>
                  <p:cNvPr id="6032" name="Freeform 206"/>
                  <p:cNvSpPr>
                    <a:spLocks/>
                  </p:cNvSpPr>
                  <p:nvPr/>
                </p:nvSpPr>
                <p:spPr bwMode="auto">
                  <a:xfrm>
                    <a:off x="4947" y="7650"/>
                    <a:ext cx="20" cy="98"/>
                  </a:xfrm>
                  <a:custGeom>
                    <a:avLst/>
                    <a:gdLst>
                      <a:gd name="T0" fmla="*/ 0 w 20"/>
                      <a:gd name="T1" fmla="*/ 0 h 98"/>
                      <a:gd name="T2" fmla="*/ 0 w 20"/>
                      <a:gd name="T3" fmla="*/ 0 h 98"/>
                      <a:gd name="T4" fmla="*/ 10 w 20"/>
                      <a:gd name="T5" fmla="*/ 20 h 98"/>
                      <a:gd name="T6" fmla="*/ 0 w 20"/>
                      <a:gd name="T7" fmla="*/ 49 h 98"/>
                      <a:gd name="T8" fmla="*/ 0 w 20"/>
                      <a:gd name="T9" fmla="*/ 69 h 98"/>
                      <a:gd name="T10" fmla="*/ 10 w 20"/>
                      <a:gd name="T11" fmla="*/ 98 h 98"/>
                      <a:gd name="T12" fmla="*/ 20 w 20"/>
                      <a:gd name="T13" fmla="*/ 88 h 98"/>
                      <a:gd name="T14" fmla="*/ 10 w 20"/>
                      <a:gd name="T15" fmla="*/ 69 h 98"/>
                      <a:gd name="T16" fmla="*/ 10 w 20"/>
                      <a:gd name="T17" fmla="*/ 49 h 98"/>
                      <a:gd name="T18" fmla="*/ 20 w 20"/>
                      <a:gd name="T19" fmla="*/ 20 h 98"/>
                      <a:gd name="T20" fmla="*/ 10 w 20"/>
                      <a:gd name="T21" fmla="*/ 0 h 98"/>
                      <a:gd name="T22" fmla="*/ 0 w 20"/>
                      <a:gd name="T23" fmla="*/ 10 h 98"/>
                      <a:gd name="T24" fmla="*/ 0 w 20"/>
                      <a:gd name="T25" fmla="*/ 0 h 98"/>
                      <a:gd name="T26" fmla="*/ 0 w 20"/>
                      <a:gd name="T27" fmla="*/ 0 h 98"/>
                      <a:gd name="T28" fmla="*/ 0 w 20"/>
                      <a:gd name="T29" fmla="*/ 0 h 98"/>
                      <a:gd name="T30" fmla="*/ 0 w 20"/>
                      <a:gd name="T31" fmla="*/ 0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98"/>
                      <a:gd name="T50" fmla="*/ 20 w 20"/>
                      <a:gd name="T51" fmla="*/ 98 h 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98">
                        <a:moveTo>
                          <a:pt x="0" y="0"/>
                        </a:moveTo>
                        <a:lnTo>
                          <a:pt x="0" y="0"/>
                        </a:lnTo>
                        <a:lnTo>
                          <a:pt x="10" y="20"/>
                        </a:lnTo>
                        <a:lnTo>
                          <a:pt x="0" y="49"/>
                        </a:lnTo>
                        <a:lnTo>
                          <a:pt x="0" y="69"/>
                        </a:lnTo>
                        <a:lnTo>
                          <a:pt x="10" y="98"/>
                        </a:lnTo>
                        <a:lnTo>
                          <a:pt x="20" y="88"/>
                        </a:lnTo>
                        <a:lnTo>
                          <a:pt x="10" y="69"/>
                        </a:lnTo>
                        <a:lnTo>
                          <a:pt x="10" y="49"/>
                        </a:lnTo>
                        <a:lnTo>
                          <a:pt x="20" y="20"/>
                        </a:lnTo>
                        <a:lnTo>
                          <a:pt x="10" y="0"/>
                        </a:lnTo>
                        <a:lnTo>
                          <a:pt x="0" y="10"/>
                        </a:lnTo>
                        <a:lnTo>
                          <a:pt x="0" y="0"/>
                        </a:lnTo>
                        <a:close/>
                      </a:path>
                    </a:pathLst>
                  </a:custGeom>
                  <a:solidFill>
                    <a:srgbClr val="000000"/>
                  </a:solidFill>
                  <a:ln w="9525">
                    <a:noFill/>
                    <a:round/>
                    <a:headEnd/>
                    <a:tailEnd/>
                  </a:ln>
                </p:spPr>
                <p:txBody>
                  <a:bodyPr/>
                  <a:lstStyle/>
                  <a:p>
                    <a:endParaRPr lang="en-US"/>
                  </a:p>
                </p:txBody>
              </p:sp>
              <p:sp>
                <p:nvSpPr>
                  <p:cNvPr id="6033" name="Freeform 207"/>
                  <p:cNvSpPr>
                    <a:spLocks/>
                  </p:cNvSpPr>
                  <p:nvPr/>
                </p:nvSpPr>
                <p:spPr bwMode="auto">
                  <a:xfrm>
                    <a:off x="4947" y="7641"/>
                    <a:ext cx="166" cy="19"/>
                  </a:xfrm>
                  <a:custGeom>
                    <a:avLst/>
                    <a:gdLst>
                      <a:gd name="T0" fmla="*/ 156 w 166"/>
                      <a:gd name="T1" fmla="*/ 9 h 19"/>
                      <a:gd name="T2" fmla="*/ 146 w 166"/>
                      <a:gd name="T3" fmla="*/ 0 h 19"/>
                      <a:gd name="T4" fmla="*/ 0 w 166"/>
                      <a:gd name="T5" fmla="*/ 9 h 19"/>
                      <a:gd name="T6" fmla="*/ 0 w 166"/>
                      <a:gd name="T7" fmla="*/ 19 h 19"/>
                      <a:gd name="T8" fmla="*/ 146 w 166"/>
                      <a:gd name="T9" fmla="*/ 9 h 19"/>
                      <a:gd name="T10" fmla="*/ 146 w 166"/>
                      <a:gd name="T11" fmla="*/ 0 h 19"/>
                      <a:gd name="T12" fmla="*/ 156 w 166"/>
                      <a:gd name="T13" fmla="*/ 9 h 19"/>
                      <a:gd name="T14" fmla="*/ 166 w 166"/>
                      <a:gd name="T15" fmla="*/ 0 h 19"/>
                      <a:gd name="T16" fmla="*/ 146 w 166"/>
                      <a:gd name="T17" fmla="*/ 0 h 19"/>
                      <a:gd name="T18" fmla="*/ 156 w 166"/>
                      <a:gd name="T19" fmla="*/ 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6"/>
                      <a:gd name="T31" fmla="*/ 0 h 19"/>
                      <a:gd name="T32" fmla="*/ 166 w 166"/>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6" h="19">
                        <a:moveTo>
                          <a:pt x="156" y="9"/>
                        </a:moveTo>
                        <a:lnTo>
                          <a:pt x="146" y="0"/>
                        </a:lnTo>
                        <a:lnTo>
                          <a:pt x="0" y="9"/>
                        </a:lnTo>
                        <a:lnTo>
                          <a:pt x="0" y="19"/>
                        </a:lnTo>
                        <a:lnTo>
                          <a:pt x="146" y="9"/>
                        </a:lnTo>
                        <a:lnTo>
                          <a:pt x="146" y="0"/>
                        </a:lnTo>
                        <a:lnTo>
                          <a:pt x="156" y="9"/>
                        </a:lnTo>
                        <a:lnTo>
                          <a:pt x="166" y="0"/>
                        </a:lnTo>
                        <a:lnTo>
                          <a:pt x="146" y="0"/>
                        </a:lnTo>
                        <a:lnTo>
                          <a:pt x="156" y="9"/>
                        </a:lnTo>
                        <a:close/>
                      </a:path>
                    </a:pathLst>
                  </a:custGeom>
                  <a:solidFill>
                    <a:srgbClr val="000000"/>
                  </a:solidFill>
                  <a:ln w="9525">
                    <a:noFill/>
                    <a:round/>
                    <a:headEnd/>
                    <a:tailEnd/>
                  </a:ln>
                </p:spPr>
                <p:txBody>
                  <a:bodyPr/>
                  <a:lstStyle/>
                  <a:p>
                    <a:endParaRPr lang="en-US"/>
                  </a:p>
                </p:txBody>
              </p:sp>
              <p:sp>
                <p:nvSpPr>
                  <p:cNvPr id="6034" name="Freeform 208"/>
                  <p:cNvSpPr>
                    <a:spLocks/>
                  </p:cNvSpPr>
                  <p:nvPr/>
                </p:nvSpPr>
                <p:spPr bwMode="auto">
                  <a:xfrm>
                    <a:off x="5035" y="7641"/>
                    <a:ext cx="68" cy="156"/>
                  </a:xfrm>
                  <a:custGeom>
                    <a:avLst/>
                    <a:gdLst>
                      <a:gd name="T0" fmla="*/ 10 w 68"/>
                      <a:gd name="T1" fmla="*/ 146 h 156"/>
                      <a:gd name="T2" fmla="*/ 10 w 68"/>
                      <a:gd name="T3" fmla="*/ 126 h 156"/>
                      <a:gd name="T4" fmla="*/ 10 w 68"/>
                      <a:gd name="T5" fmla="*/ 107 h 156"/>
                      <a:gd name="T6" fmla="*/ 10 w 68"/>
                      <a:gd name="T7" fmla="*/ 87 h 156"/>
                      <a:gd name="T8" fmla="*/ 19 w 68"/>
                      <a:gd name="T9" fmla="*/ 68 h 156"/>
                      <a:gd name="T10" fmla="*/ 29 w 68"/>
                      <a:gd name="T11" fmla="*/ 58 h 156"/>
                      <a:gd name="T12" fmla="*/ 39 w 68"/>
                      <a:gd name="T13" fmla="*/ 39 h 156"/>
                      <a:gd name="T14" fmla="*/ 68 w 68"/>
                      <a:gd name="T15" fmla="*/ 9 h 156"/>
                      <a:gd name="T16" fmla="*/ 58 w 68"/>
                      <a:gd name="T17" fmla="*/ 0 h 156"/>
                      <a:gd name="T18" fmla="*/ 39 w 68"/>
                      <a:gd name="T19" fmla="*/ 19 h 156"/>
                      <a:gd name="T20" fmla="*/ 29 w 68"/>
                      <a:gd name="T21" fmla="*/ 29 h 156"/>
                      <a:gd name="T22" fmla="*/ 19 w 68"/>
                      <a:gd name="T23" fmla="*/ 48 h 156"/>
                      <a:gd name="T24" fmla="*/ 10 w 68"/>
                      <a:gd name="T25" fmla="*/ 68 h 156"/>
                      <a:gd name="T26" fmla="*/ 0 w 68"/>
                      <a:gd name="T27" fmla="*/ 87 h 156"/>
                      <a:gd name="T28" fmla="*/ 0 w 68"/>
                      <a:gd name="T29" fmla="*/ 107 h 156"/>
                      <a:gd name="T30" fmla="*/ 0 w 68"/>
                      <a:gd name="T31" fmla="*/ 126 h 156"/>
                      <a:gd name="T32" fmla="*/ 0 w 68"/>
                      <a:gd name="T33" fmla="*/ 156 h 156"/>
                      <a:gd name="T34" fmla="*/ 10 w 68"/>
                      <a:gd name="T35" fmla="*/ 146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8"/>
                      <a:gd name="T55" fmla="*/ 0 h 156"/>
                      <a:gd name="T56" fmla="*/ 68 w 68"/>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8" h="156">
                        <a:moveTo>
                          <a:pt x="10" y="146"/>
                        </a:moveTo>
                        <a:lnTo>
                          <a:pt x="10" y="126"/>
                        </a:lnTo>
                        <a:lnTo>
                          <a:pt x="10" y="107"/>
                        </a:lnTo>
                        <a:lnTo>
                          <a:pt x="10" y="87"/>
                        </a:lnTo>
                        <a:lnTo>
                          <a:pt x="19" y="68"/>
                        </a:lnTo>
                        <a:lnTo>
                          <a:pt x="29" y="58"/>
                        </a:lnTo>
                        <a:lnTo>
                          <a:pt x="39" y="39"/>
                        </a:lnTo>
                        <a:lnTo>
                          <a:pt x="68" y="9"/>
                        </a:lnTo>
                        <a:lnTo>
                          <a:pt x="58" y="0"/>
                        </a:lnTo>
                        <a:lnTo>
                          <a:pt x="39" y="19"/>
                        </a:lnTo>
                        <a:lnTo>
                          <a:pt x="29" y="29"/>
                        </a:lnTo>
                        <a:lnTo>
                          <a:pt x="19" y="48"/>
                        </a:lnTo>
                        <a:lnTo>
                          <a:pt x="10" y="68"/>
                        </a:lnTo>
                        <a:lnTo>
                          <a:pt x="0" y="87"/>
                        </a:lnTo>
                        <a:lnTo>
                          <a:pt x="0" y="107"/>
                        </a:lnTo>
                        <a:lnTo>
                          <a:pt x="0" y="126"/>
                        </a:lnTo>
                        <a:lnTo>
                          <a:pt x="0" y="156"/>
                        </a:lnTo>
                        <a:lnTo>
                          <a:pt x="10" y="146"/>
                        </a:lnTo>
                        <a:close/>
                      </a:path>
                    </a:pathLst>
                  </a:custGeom>
                  <a:solidFill>
                    <a:srgbClr val="000000"/>
                  </a:solidFill>
                  <a:ln w="9525">
                    <a:noFill/>
                    <a:round/>
                    <a:headEnd/>
                    <a:tailEnd/>
                  </a:ln>
                </p:spPr>
                <p:txBody>
                  <a:bodyPr/>
                  <a:lstStyle/>
                  <a:p>
                    <a:endParaRPr lang="en-US"/>
                  </a:p>
                </p:txBody>
              </p:sp>
              <p:sp>
                <p:nvSpPr>
                  <p:cNvPr id="6035" name="Freeform 209"/>
                  <p:cNvSpPr>
                    <a:spLocks/>
                  </p:cNvSpPr>
                  <p:nvPr/>
                </p:nvSpPr>
                <p:spPr bwMode="auto">
                  <a:xfrm>
                    <a:off x="5035" y="7787"/>
                    <a:ext cx="68" cy="39"/>
                  </a:xfrm>
                  <a:custGeom>
                    <a:avLst/>
                    <a:gdLst>
                      <a:gd name="T0" fmla="*/ 68 w 68"/>
                      <a:gd name="T1" fmla="*/ 29 h 39"/>
                      <a:gd name="T2" fmla="*/ 58 w 68"/>
                      <a:gd name="T3" fmla="*/ 29 h 39"/>
                      <a:gd name="T4" fmla="*/ 49 w 68"/>
                      <a:gd name="T5" fmla="*/ 29 h 39"/>
                      <a:gd name="T6" fmla="*/ 39 w 68"/>
                      <a:gd name="T7" fmla="*/ 29 h 39"/>
                      <a:gd name="T8" fmla="*/ 29 w 68"/>
                      <a:gd name="T9" fmla="*/ 19 h 39"/>
                      <a:gd name="T10" fmla="*/ 29 w 68"/>
                      <a:gd name="T11" fmla="*/ 19 h 39"/>
                      <a:gd name="T12" fmla="*/ 10 w 68"/>
                      <a:gd name="T13" fmla="*/ 10 h 39"/>
                      <a:gd name="T14" fmla="*/ 10 w 68"/>
                      <a:gd name="T15" fmla="*/ 0 h 39"/>
                      <a:gd name="T16" fmla="*/ 0 w 68"/>
                      <a:gd name="T17" fmla="*/ 10 h 39"/>
                      <a:gd name="T18" fmla="*/ 10 w 68"/>
                      <a:gd name="T19" fmla="*/ 19 h 39"/>
                      <a:gd name="T20" fmla="*/ 19 w 68"/>
                      <a:gd name="T21" fmla="*/ 29 h 39"/>
                      <a:gd name="T22" fmla="*/ 39 w 68"/>
                      <a:gd name="T23" fmla="*/ 29 h 39"/>
                      <a:gd name="T24" fmla="*/ 49 w 68"/>
                      <a:gd name="T25" fmla="*/ 39 h 39"/>
                      <a:gd name="T26" fmla="*/ 58 w 68"/>
                      <a:gd name="T27" fmla="*/ 39 h 39"/>
                      <a:gd name="T28" fmla="*/ 68 w 68"/>
                      <a:gd name="T29" fmla="*/ 39 h 39"/>
                      <a:gd name="T30" fmla="*/ 58 w 68"/>
                      <a:gd name="T31" fmla="*/ 39 h 39"/>
                      <a:gd name="T32" fmla="*/ 68 w 68"/>
                      <a:gd name="T33" fmla="*/ 29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39"/>
                      <a:gd name="T53" fmla="*/ 68 w 68"/>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39">
                        <a:moveTo>
                          <a:pt x="68" y="29"/>
                        </a:moveTo>
                        <a:lnTo>
                          <a:pt x="58" y="29"/>
                        </a:lnTo>
                        <a:lnTo>
                          <a:pt x="49" y="29"/>
                        </a:lnTo>
                        <a:lnTo>
                          <a:pt x="39" y="29"/>
                        </a:lnTo>
                        <a:lnTo>
                          <a:pt x="29" y="19"/>
                        </a:lnTo>
                        <a:lnTo>
                          <a:pt x="10" y="10"/>
                        </a:lnTo>
                        <a:lnTo>
                          <a:pt x="10" y="0"/>
                        </a:lnTo>
                        <a:lnTo>
                          <a:pt x="0" y="10"/>
                        </a:lnTo>
                        <a:lnTo>
                          <a:pt x="10" y="19"/>
                        </a:lnTo>
                        <a:lnTo>
                          <a:pt x="19" y="29"/>
                        </a:lnTo>
                        <a:lnTo>
                          <a:pt x="39" y="29"/>
                        </a:lnTo>
                        <a:lnTo>
                          <a:pt x="49" y="39"/>
                        </a:lnTo>
                        <a:lnTo>
                          <a:pt x="58" y="39"/>
                        </a:lnTo>
                        <a:lnTo>
                          <a:pt x="68" y="39"/>
                        </a:lnTo>
                        <a:lnTo>
                          <a:pt x="58" y="39"/>
                        </a:lnTo>
                        <a:lnTo>
                          <a:pt x="68" y="29"/>
                        </a:lnTo>
                        <a:close/>
                      </a:path>
                    </a:pathLst>
                  </a:custGeom>
                  <a:solidFill>
                    <a:srgbClr val="000000"/>
                  </a:solidFill>
                  <a:ln w="9525">
                    <a:noFill/>
                    <a:round/>
                    <a:headEnd/>
                    <a:tailEnd/>
                  </a:ln>
                </p:spPr>
                <p:txBody>
                  <a:bodyPr/>
                  <a:lstStyle/>
                  <a:p>
                    <a:endParaRPr lang="en-US"/>
                  </a:p>
                </p:txBody>
              </p:sp>
              <p:sp>
                <p:nvSpPr>
                  <p:cNvPr id="6036" name="Freeform 210"/>
                  <p:cNvSpPr>
                    <a:spLocks/>
                  </p:cNvSpPr>
                  <p:nvPr/>
                </p:nvSpPr>
                <p:spPr bwMode="auto">
                  <a:xfrm>
                    <a:off x="5093" y="7816"/>
                    <a:ext cx="78" cy="39"/>
                  </a:xfrm>
                  <a:custGeom>
                    <a:avLst/>
                    <a:gdLst>
                      <a:gd name="T0" fmla="*/ 68 w 78"/>
                      <a:gd name="T1" fmla="*/ 29 h 39"/>
                      <a:gd name="T2" fmla="*/ 78 w 78"/>
                      <a:gd name="T3" fmla="*/ 29 h 39"/>
                      <a:gd name="T4" fmla="*/ 68 w 78"/>
                      <a:gd name="T5" fmla="*/ 29 h 39"/>
                      <a:gd name="T6" fmla="*/ 59 w 78"/>
                      <a:gd name="T7" fmla="*/ 29 h 39"/>
                      <a:gd name="T8" fmla="*/ 49 w 78"/>
                      <a:gd name="T9" fmla="*/ 19 h 39"/>
                      <a:gd name="T10" fmla="*/ 39 w 78"/>
                      <a:gd name="T11" fmla="*/ 19 h 39"/>
                      <a:gd name="T12" fmla="*/ 29 w 78"/>
                      <a:gd name="T13" fmla="*/ 19 h 39"/>
                      <a:gd name="T14" fmla="*/ 20 w 78"/>
                      <a:gd name="T15" fmla="*/ 10 h 39"/>
                      <a:gd name="T16" fmla="*/ 10 w 78"/>
                      <a:gd name="T17" fmla="*/ 10 h 39"/>
                      <a:gd name="T18" fmla="*/ 10 w 78"/>
                      <a:gd name="T19" fmla="*/ 0 h 39"/>
                      <a:gd name="T20" fmla="*/ 0 w 78"/>
                      <a:gd name="T21" fmla="*/ 10 h 39"/>
                      <a:gd name="T22" fmla="*/ 10 w 78"/>
                      <a:gd name="T23" fmla="*/ 19 h 39"/>
                      <a:gd name="T24" fmla="*/ 20 w 78"/>
                      <a:gd name="T25" fmla="*/ 19 h 39"/>
                      <a:gd name="T26" fmla="*/ 29 w 78"/>
                      <a:gd name="T27" fmla="*/ 19 h 39"/>
                      <a:gd name="T28" fmla="*/ 39 w 78"/>
                      <a:gd name="T29" fmla="*/ 29 h 39"/>
                      <a:gd name="T30" fmla="*/ 49 w 78"/>
                      <a:gd name="T31" fmla="*/ 29 h 39"/>
                      <a:gd name="T32" fmla="*/ 59 w 78"/>
                      <a:gd name="T33" fmla="*/ 39 h 39"/>
                      <a:gd name="T34" fmla="*/ 68 w 78"/>
                      <a:gd name="T35" fmla="*/ 39 h 39"/>
                      <a:gd name="T36" fmla="*/ 78 w 78"/>
                      <a:gd name="T37" fmla="*/ 39 h 39"/>
                      <a:gd name="T38" fmla="*/ 78 w 78"/>
                      <a:gd name="T39" fmla="*/ 39 h 39"/>
                      <a:gd name="T40" fmla="*/ 78 w 78"/>
                      <a:gd name="T41" fmla="*/ 39 h 39"/>
                      <a:gd name="T42" fmla="*/ 78 w 78"/>
                      <a:gd name="T43" fmla="*/ 39 h 39"/>
                      <a:gd name="T44" fmla="*/ 68 w 78"/>
                      <a:gd name="T45" fmla="*/ 29 h 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8"/>
                      <a:gd name="T70" fmla="*/ 0 h 39"/>
                      <a:gd name="T71" fmla="*/ 78 w 78"/>
                      <a:gd name="T72" fmla="*/ 39 h 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8" h="39">
                        <a:moveTo>
                          <a:pt x="68" y="29"/>
                        </a:moveTo>
                        <a:lnTo>
                          <a:pt x="78" y="29"/>
                        </a:lnTo>
                        <a:lnTo>
                          <a:pt x="68" y="29"/>
                        </a:lnTo>
                        <a:lnTo>
                          <a:pt x="59" y="29"/>
                        </a:lnTo>
                        <a:lnTo>
                          <a:pt x="49" y="19"/>
                        </a:lnTo>
                        <a:lnTo>
                          <a:pt x="39" y="19"/>
                        </a:lnTo>
                        <a:lnTo>
                          <a:pt x="29" y="19"/>
                        </a:lnTo>
                        <a:lnTo>
                          <a:pt x="20" y="10"/>
                        </a:lnTo>
                        <a:lnTo>
                          <a:pt x="10" y="10"/>
                        </a:lnTo>
                        <a:lnTo>
                          <a:pt x="10" y="0"/>
                        </a:lnTo>
                        <a:lnTo>
                          <a:pt x="0" y="10"/>
                        </a:lnTo>
                        <a:lnTo>
                          <a:pt x="10" y="19"/>
                        </a:lnTo>
                        <a:lnTo>
                          <a:pt x="20" y="19"/>
                        </a:lnTo>
                        <a:lnTo>
                          <a:pt x="29" y="19"/>
                        </a:lnTo>
                        <a:lnTo>
                          <a:pt x="39" y="29"/>
                        </a:lnTo>
                        <a:lnTo>
                          <a:pt x="49" y="29"/>
                        </a:lnTo>
                        <a:lnTo>
                          <a:pt x="59" y="39"/>
                        </a:lnTo>
                        <a:lnTo>
                          <a:pt x="68" y="39"/>
                        </a:lnTo>
                        <a:lnTo>
                          <a:pt x="78" y="39"/>
                        </a:lnTo>
                        <a:lnTo>
                          <a:pt x="68" y="29"/>
                        </a:lnTo>
                        <a:close/>
                      </a:path>
                    </a:pathLst>
                  </a:custGeom>
                  <a:solidFill>
                    <a:srgbClr val="000000"/>
                  </a:solidFill>
                  <a:ln w="9525">
                    <a:noFill/>
                    <a:round/>
                    <a:headEnd/>
                    <a:tailEnd/>
                  </a:ln>
                </p:spPr>
                <p:txBody>
                  <a:bodyPr/>
                  <a:lstStyle/>
                  <a:p>
                    <a:endParaRPr lang="en-US"/>
                  </a:p>
                </p:txBody>
              </p:sp>
              <p:sp>
                <p:nvSpPr>
                  <p:cNvPr id="6037" name="Freeform 211"/>
                  <p:cNvSpPr>
                    <a:spLocks/>
                  </p:cNvSpPr>
                  <p:nvPr/>
                </p:nvSpPr>
                <p:spPr bwMode="auto">
                  <a:xfrm>
                    <a:off x="5161" y="7728"/>
                    <a:ext cx="107" cy="127"/>
                  </a:xfrm>
                  <a:custGeom>
                    <a:avLst/>
                    <a:gdLst>
                      <a:gd name="T0" fmla="*/ 98 w 107"/>
                      <a:gd name="T1" fmla="*/ 0 h 127"/>
                      <a:gd name="T2" fmla="*/ 88 w 107"/>
                      <a:gd name="T3" fmla="*/ 20 h 127"/>
                      <a:gd name="T4" fmla="*/ 78 w 107"/>
                      <a:gd name="T5" fmla="*/ 30 h 127"/>
                      <a:gd name="T6" fmla="*/ 68 w 107"/>
                      <a:gd name="T7" fmla="*/ 49 h 127"/>
                      <a:gd name="T8" fmla="*/ 59 w 107"/>
                      <a:gd name="T9" fmla="*/ 59 h 127"/>
                      <a:gd name="T10" fmla="*/ 30 w 107"/>
                      <a:gd name="T11" fmla="*/ 88 h 127"/>
                      <a:gd name="T12" fmla="*/ 20 w 107"/>
                      <a:gd name="T13" fmla="*/ 107 h 127"/>
                      <a:gd name="T14" fmla="*/ 0 w 107"/>
                      <a:gd name="T15" fmla="*/ 117 h 127"/>
                      <a:gd name="T16" fmla="*/ 10 w 107"/>
                      <a:gd name="T17" fmla="*/ 127 h 127"/>
                      <a:gd name="T18" fmla="*/ 20 w 107"/>
                      <a:gd name="T19" fmla="*/ 107 h 127"/>
                      <a:gd name="T20" fmla="*/ 30 w 107"/>
                      <a:gd name="T21" fmla="*/ 98 h 127"/>
                      <a:gd name="T22" fmla="*/ 49 w 107"/>
                      <a:gd name="T23" fmla="*/ 78 h 127"/>
                      <a:gd name="T24" fmla="*/ 68 w 107"/>
                      <a:gd name="T25" fmla="*/ 69 h 127"/>
                      <a:gd name="T26" fmla="*/ 78 w 107"/>
                      <a:gd name="T27" fmla="*/ 49 h 127"/>
                      <a:gd name="T28" fmla="*/ 88 w 107"/>
                      <a:gd name="T29" fmla="*/ 39 h 127"/>
                      <a:gd name="T30" fmla="*/ 98 w 107"/>
                      <a:gd name="T31" fmla="*/ 20 h 127"/>
                      <a:gd name="T32" fmla="*/ 107 w 107"/>
                      <a:gd name="T33" fmla="*/ 0 h 127"/>
                      <a:gd name="T34" fmla="*/ 98 w 107"/>
                      <a:gd name="T35" fmla="*/ 0 h 1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7"/>
                      <a:gd name="T55" fmla="*/ 0 h 127"/>
                      <a:gd name="T56" fmla="*/ 107 w 107"/>
                      <a:gd name="T57" fmla="*/ 127 h 1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7" h="127">
                        <a:moveTo>
                          <a:pt x="98" y="0"/>
                        </a:moveTo>
                        <a:lnTo>
                          <a:pt x="88" y="20"/>
                        </a:lnTo>
                        <a:lnTo>
                          <a:pt x="78" y="30"/>
                        </a:lnTo>
                        <a:lnTo>
                          <a:pt x="68" y="49"/>
                        </a:lnTo>
                        <a:lnTo>
                          <a:pt x="59" y="59"/>
                        </a:lnTo>
                        <a:lnTo>
                          <a:pt x="30" y="88"/>
                        </a:lnTo>
                        <a:lnTo>
                          <a:pt x="20" y="107"/>
                        </a:lnTo>
                        <a:lnTo>
                          <a:pt x="0" y="117"/>
                        </a:lnTo>
                        <a:lnTo>
                          <a:pt x="10" y="127"/>
                        </a:lnTo>
                        <a:lnTo>
                          <a:pt x="20" y="107"/>
                        </a:lnTo>
                        <a:lnTo>
                          <a:pt x="30" y="98"/>
                        </a:lnTo>
                        <a:lnTo>
                          <a:pt x="49" y="78"/>
                        </a:lnTo>
                        <a:lnTo>
                          <a:pt x="68" y="69"/>
                        </a:lnTo>
                        <a:lnTo>
                          <a:pt x="78" y="49"/>
                        </a:lnTo>
                        <a:lnTo>
                          <a:pt x="88" y="39"/>
                        </a:lnTo>
                        <a:lnTo>
                          <a:pt x="98" y="20"/>
                        </a:lnTo>
                        <a:lnTo>
                          <a:pt x="107" y="0"/>
                        </a:lnTo>
                        <a:lnTo>
                          <a:pt x="98" y="0"/>
                        </a:lnTo>
                        <a:close/>
                      </a:path>
                    </a:pathLst>
                  </a:custGeom>
                  <a:solidFill>
                    <a:srgbClr val="000000"/>
                  </a:solidFill>
                  <a:ln w="9525">
                    <a:noFill/>
                    <a:round/>
                    <a:headEnd/>
                    <a:tailEnd/>
                  </a:ln>
                </p:spPr>
                <p:txBody>
                  <a:bodyPr/>
                  <a:lstStyle/>
                  <a:p>
                    <a:endParaRPr lang="en-US"/>
                  </a:p>
                </p:txBody>
              </p:sp>
              <p:sp>
                <p:nvSpPr>
                  <p:cNvPr id="6038" name="Freeform 212"/>
                  <p:cNvSpPr>
                    <a:spLocks/>
                  </p:cNvSpPr>
                  <p:nvPr/>
                </p:nvSpPr>
                <p:spPr bwMode="auto">
                  <a:xfrm>
                    <a:off x="5220" y="7641"/>
                    <a:ext cx="48" cy="87"/>
                  </a:xfrm>
                  <a:custGeom>
                    <a:avLst/>
                    <a:gdLst>
                      <a:gd name="T0" fmla="*/ 0 w 48"/>
                      <a:gd name="T1" fmla="*/ 0 h 87"/>
                      <a:gd name="T2" fmla="*/ 0 w 48"/>
                      <a:gd name="T3" fmla="*/ 9 h 87"/>
                      <a:gd name="T4" fmla="*/ 0 w 48"/>
                      <a:gd name="T5" fmla="*/ 19 h 87"/>
                      <a:gd name="T6" fmla="*/ 9 w 48"/>
                      <a:gd name="T7" fmla="*/ 29 h 87"/>
                      <a:gd name="T8" fmla="*/ 19 w 48"/>
                      <a:gd name="T9" fmla="*/ 39 h 87"/>
                      <a:gd name="T10" fmla="*/ 19 w 48"/>
                      <a:gd name="T11" fmla="*/ 48 h 87"/>
                      <a:gd name="T12" fmla="*/ 29 w 48"/>
                      <a:gd name="T13" fmla="*/ 58 h 87"/>
                      <a:gd name="T14" fmla="*/ 39 w 48"/>
                      <a:gd name="T15" fmla="*/ 68 h 87"/>
                      <a:gd name="T16" fmla="*/ 39 w 48"/>
                      <a:gd name="T17" fmla="*/ 78 h 87"/>
                      <a:gd name="T18" fmla="*/ 39 w 48"/>
                      <a:gd name="T19" fmla="*/ 87 h 87"/>
                      <a:gd name="T20" fmla="*/ 48 w 48"/>
                      <a:gd name="T21" fmla="*/ 87 h 87"/>
                      <a:gd name="T22" fmla="*/ 48 w 48"/>
                      <a:gd name="T23" fmla="*/ 68 h 87"/>
                      <a:gd name="T24" fmla="*/ 39 w 48"/>
                      <a:gd name="T25" fmla="*/ 58 h 87"/>
                      <a:gd name="T26" fmla="*/ 39 w 48"/>
                      <a:gd name="T27" fmla="*/ 48 h 87"/>
                      <a:gd name="T28" fmla="*/ 29 w 48"/>
                      <a:gd name="T29" fmla="*/ 39 h 87"/>
                      <a:gd name="T30" fmla="*/ 19 w 48"/>
                      <a:gd name="T31" fmla="*/ 19 h 87"/>
                      <a:gd name="T32" fmla="*/ 9 w 48"/>
                      <a:gd name="T33" fmla="*/ 19 h 87"/>
                      <a:gd name="T34" fmla="*/ 9 w 48"/>
                      <a:gd name="T35" fmla="*/ 9 h 87"/>
                      <a:gd name="T36" fmla="*/ 0 w 48"/>
                      <a:gd name="T37" fmla="*/ 9 h 87"/>
                      <a:gd name="T38" fmla="*/ 0 w 48"/>
                      <a:gd name="T39" fmla="*/ 0 h 87"/>
                      <a:gd name="T40" fmla="*/ 0 w 48"/>
                      <a:gd name="T41" fmla="*/ 0 h 87"/>
                      <a:gd name="T42" fmla="*/ 0 w 48"/>
                      <a:gd name="T43" fmla="*/ 9 h 87"/>
                      <a:gd name="T44" fmla="*/ 0 w 48"/>
                      <a:gd name="T45" fmla="*/ 0 h 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8"/>
                      <a:gd name="T70" fmla="*/ 0 h 87"/>
                      <a:gd name="T71" fmla="*/ 48 w 48"/>
                      <a:gd name="T72" fmla="*/ 87 h 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8" h="87">
                        <a:moveTo>
                          <a:pt x="0" y="0"/>
                        </a:moveTo>
                        <a:lnTo>
                          <a:pt x="0" y="9"/>
                        </a:lnTo>
                        <a:lnTo>
                          <a:pt x="0" y="19"/>
                        </a:lnTo>
                        <a:lnTo>
                          <a:pt x="9" y="29"/>
                        </a:lnTo>
                        <a:lnTo>
                          <a:pt x="19" y="39"/>
                        </a:lnTo>
                        <a:lnTo>
                          <a:pt x="19" y="48"/>
                        </a:lnTo>
                        <a:lnTo>
                          <a:pt x="29" y="58"/>
                        </a:lnTo>
                        <a:lnTo>
                          <a:pt x="39" y="68"/>
                        </a:lnTo>
                        <a:lnTo>
                          <a:pt x="39" y="78"/>
                        </a:lnTo>
                        <a:lnTo>
                          <a:pt x="39" y="87"/>
                        </a:lnTo>
                        <a:lnTo>
                          <a:pt x="48" y="87"/>
                        </a:lnTo>
                        <a:lnTo>
                          <a:pt x="48" y="68"/>
                        </a:lnTo>
                        <a:lnTo>
                          <a:pt x="39" y="58"/>
                        </a:lnTo>
                        <a:lnTo>
                          <a:pt x="39" y="48"/>
                        </a:lnTo>
                        <a:lnTo>
                          <a:pt x="29" y="39"/>
                        </a:lnTo>
                        <a:lnTo>
                          <a:pt x="19" y="19"/>
                        </a:lnTo>
                        <a:lnTo>
                          <a:pt x="9" y="19"/>
                        </a:lnTo>
                        <a:lnTo>
                          <a:pt x="9" y="9"/>
                        </a:lnTo>
                        <a:lnTo>
                          <a:pt x="0" y="9"/>
                        </a:lnTo>
                        <a:lnTo>
                          <a:pt x="0" y="0"/>
                        </a:lnTo>
                        <a:lnTo>
                          <a:pt x="0" y="9"/>
                        </a:lnTo>
                        <a:lnTo>
                          <a:pt x="0" y="0"/>
                        </a:lnTo>
                        <a:close/>
                      </a:path>
                    </a:pathLst>
                  </a:custGeom>
                  <a:solidFill>
                    <a:srgbClr val="000000"/>
                  </a:solidFill>
                  <a:ln w="9525">
                    <a:noFill/>
                    <a:round/>
                    <a:headEnd/>
                    <a:tailEnd/>
                  </a:ln>
                </p:spPr>
                <p:txBody>
                  <a:bodyPr/>
                  <a:lstStyle/>
                  <a:p>
                    <a:endParaRPr lang="en-US"/>
                  </a:p>
                </p:txBody>
              </p:sp>
              <p:sp>
                <p:nvSpPr>
                  <p:cNvPr id="6039" name="Freeform 213"/>
                  <p:cNvSpPr>
                    <a:spLocks/>
                  </p:cNvSpPr>
                  <p:nvPr/>
                </p:nvSpPr>
                <p:spPr bwMode="auto">
                  <a:xfrm>
                    <a:off x="5220" y="7621"/>
                    <a:ext cx="194" cy="29"/>
                  </a:xfrm>
                  <a:custGeom>
                    <a:avLst/>
                    <a:gdLst>
                      <a:gd name="T0" fmla="*/ 194 w 194"/>
                      <a:gd name="T1" fmla="*/ 0 h 29"/>
                      <a:gd name="T2" fmla="*/ 185 w 194"/>
                      <a:gd name="T3" fmla="*/ 0 h 29"/>
                      <a:gd name="T4" fmla="*/ 175 w 194"/>
                      <a:gd name="T5" fmla="*/ 10 h 29"/>
                      <a:gd name="T6" fmla="*/ 126 w 194"/>
                      <a:gd name="T7" fmla="*/ 10 h 29"/>
                      <a:gd name="T8" fmla="*/ 107 w 194"/>
                      <a:gd name="T9" fmla="*/ 10 h 29"/>
                      <a:gd name="T10" fmla="*/ 58 w 194"/>
                      <a:gd name="T11" fmla="*/ 10 h 29"/>
                      <a:gd name="T12" fmla="*/ 48 w 194"/>
                      <a:gd name="T13" fmla="*/ 20 h 29"/>
                      <a:gd name="T14" fmla="*/ 29 w 194"/>
                      <a:gd name="T15" fmla="*/ 20 h 29"/>
                      <a:gd name="T16" fmla="*/ 19 w 194"/>
                      <a:gd name="T17" fmla="*/ 20 h 29"/>
                      <a:gd name="T18" fmla="*/ 0 w 194"/>
                      <a:gd name="T19" fmla="*/ 20 h 29"/>
                      <a:gd name="T20" fmla="*/ 0 w 194"/>
                      <a:gd name="T21" fmla="*/ 29 h 29"/>
                      <a:gd name="T22" fmla="*/ 19 w 194"/>
                      <a:gd name="T23" fmla="*/ 29 h 29"/>
                      <a:gd name="T24" fmla="*/ 29 w 194"/>
                      <a:gd name="T25" fmla="*/ 29 h 29"/>
                      <a:gd name="T26" fmla="*/ 48 w 194"/>
                      <a:gd name="T27" fmla="*/ 29 h 29"/>
                      <a:gd name="T28" fmla="*/ 58 w 194"/>
                      <a:gd name="T29" fmla="*/ 20 h 29"/>
                      <a:gd name="T30" fmla="*/ 107 w 194"/>
                      <a:gd name="T31" fmla="*/ 20 h 29"/>
                      <a:gd name="T32" fmla="*/ 126 w 194"/>
                      <a:gd name="T33" fmla="*/ 20 h 29"/>
                      <a:gd name="T34" fmla="*/ 175 w 194"/>
                      <a:gd name="T35" fmla="*/ 20 h 29"/>
                      <a:gd name="T36" fmla="*/ 185 w 194"/>
                      <a:gd name="T37" fmla="*/ 10 h 29"/>
                      <a:gd name="T38" fmla="*/ 194 w 194"/>
                      <a:gd name="T39" fmla="*/ 10 h 29"/>
                      <a:gd name="T40" fmla="*/ 194 w 194"/>
                      <a:gd name="T41" fmla="*/ 10 h 29"/>
                      <a:gd name="T42" fmla="*/ 194 w 194"/>
                      <a:gd name="T43" fmla="*/ 10 h 29"/>
                      <a:gd name="T44" fmla="*/ 194 w 194"/>
                      <a:gd name="T45" fmla="*/ 0 h 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4"/>
                      <a:gd name="T70" fmla="*/ 0 h 29"/>
                      <a:gd name="T71" fmla="*/ 194 w 194"/>
                      <a:gd name="T72" fmla="*/ 29 h 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4" h="29">
                        <a:moveTo>
                          <a:pt x="194" y="0"/>
                        </a:moveTo>
                        <a:lnTo>
                          <a:pt x="185" y="0"/>
                        </a:lnTo>
                        <a:lnTo>
                          <a:pt x="175" y="10"/>
                        </a:lnTo>
                        <a:lnTo>
                          <a:pt x="126" y="10"/>
                        </a:lnTo>
                        <a:lnTo>
                          <a:pt x="107" y="10"/>
                        </a:lnTo>
                        <a:lnTo>
                          <a:pt x="58" y="10"/>
                        </a:lnTo>
                        <a:lnTo>
                          <a:pt x="48" y="20"/>
                        </a:lnTo>
                        <a:lnTo>
                          <a:pt x="29" y="20"/>
                        </a:lnTo>
                        <a:lnTo>
                          <a:pt x="19" y="20"/>
                        </a:lnTo>
                        <a:lnTo>
                          <a:pt x="0" y="20"/>
                        </a:lnTo>
                        <a:lnTo>
                          <a:pt x="0" y="29"/>
                        </a:lnTo>
                        <a:lnTo>
                          <a:pt x="19" y="29"/>
                        </a:lnTo>
                        <a:lnTo>
                          <a:pt x="29" y="29"/>
                        </a:lnTo>
                        <a:lnTo>
                          <a:pt x="48" y="29"/>
                        </a:lnTo>
                        <a:lnTo>
                          <a:pt x="58" y="20"/>
                        </a:lnTo>
                        <a:lnTo>
                          <a:pt x="107" y="20"/>
                        </a:lnTo>
                        <a:lnTo>
                          <a:pt x="126" y="20"/>
                        </a:lnTo>
                        <a:lnTo>
                          <a:pt x="175" y="20"/>
                        </a:lnTo>
                        <a:lnTo>
                          <a:pt x="185" y="10"/>
                        </a:lnTo>
                        <a:lnTo>
                          <a:pt x="194" y="10"/>
                        </a:lnTo>
                        <a:lnTo>
                          <a:pt x="194" y="0"/>
                        </a:lnTo>
                        <a:close/>
                      </a:path>
                    </a:pathLst>
                  </a:custGeom>
                  <a:solidFill>
                    <a:srgbClr val="000000"/>
                  </a:solidFill>
                  <a:ln w="9525">
                    <a:noFill/>
                    <a:round/>
                    <a:headEnd/>
                    <a:tailEnd/>
                  </a:ln>
                </p:spPr>
                <p:txBody>
                  <a:bodyPr/>
                  <a:lstStyle/>
                  <a:p>
                    <a:endParaRPr lang="en-US"/>
                  </a:p>
                </p:txBody>
              </p:sp>
              <p:sp>
                <p:nvSpPr>
                  <p:cNvPr id="6040" name="Freeform 214"/>
                  <p:cNvSpPr>
                    <a:spLocks/>
                  </p:cNvSpPr>
                  <p:nvPr/>
                </p:nvSpPr>
                <p:spPr bwMode="auto">
                  <a:xfrm>
                    <a:off x="5414" y="7612"/>
                    <a:ext cx="20" cy="19"/>
                  </a:xfrm>
                  <a:custGeom>
                    <a:avLst/>
                    <a:gdLst>
                      <a:gd name="T0" fmla="*/ 10 w 20"/>
                      <a:gd name="T1" fmla="*/ 9 h 19"/>
                      <a:gd name="T2" fmla="*/ 10 w 20"/>
                      <a:gd name="T3" fmla="*/ 0 h 19"/>
                      <a:gd name="T4" fmla="*/ 0 w 20"/>
                      <a:gd name="T5" fmla="*/ 9 h 19"/>
                      <a:gd name="T6" fmla="*/ 0 w 20"/>
                      <a:gd name="T7" fmla="*/ 19 h 19"/>
                      <a:gd name="T8" fmla="*/ 20 w 20"/>
                      <a:gd name="T9" fmla="*/ 9 h 19"/>
                      <a:gd name="T10" fmla="*/ 10 w 20"/>
                      <a:gd name="T11" fmla="*/ 9 h 19"/>
                      <a:gd name="T12" fmla="*/ 20 w 20"/>
                      <a:gd name="T13" fmla="*/ 9 h 19"/>
                      <a:gd name="T14" fmla="*/ 20 w 20"/>
                      <a:gd name="T15" fmla="*/ 9 h 19"/>
                      <a:gd name="T16" fmla="*/ 10 w 20"/>
                      <a:gd name="T17" fmla="*/ 9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9"/>
                      <a:gd name="T29" fmla="*/ 20 w 20"/>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9">
                        <a:moveTo>
                          <a:pt x="10" y="9"/>
                        </a:moveTo>
                        <a:lnTo>
                          <a:pt x="10" y="0"/>
                        </a:lnTo>
                        <a:lnTo>
                          <a:pt x="0" y="9"/>
                        </a:lnTo>
                        <a:lnTo>
                          <a:pt x="0" y="19"/>
                        </a:lnTo>
                        <a:lnTo>
                          <a:pt x="20" y="9"/>
                        </a:lnTo>
                        <a:lnTo>
                          <a:pt x="10" y="9"/>
                        </a:lnTo>
                        <a:lnTo>
                          <a:pt x="20" y="9"/>
                        </a:lnTo>
                        <a:lnTo>
                          <a:pt x="10" y="9"/>
                        </a:lnTo>
                        <a:close/>
                      </a:path>
                    </a:pathLst>
                  </a:custGeom>
                  <a:solidFill>
                    <a:srgbClr val="000000"/>
                  </a:solidFill>
                  <a:ln w="9525">
                    <a:noFill/>
                    <a:round/>
                    <a:headEnd/>
                    <a:tailEnd/>
                  </a:ln>
                </p:spPr>
                <p:txBody>
                  <a:bodyPr/>
                  <a:lstStyle/>
                  <a:p>
                    <a:endParaRPr lang="en-US"/>
                  </a:p>
                </p:txBody>
              </p:sp>
              <p:sp>
                <p:nvSpPr>
                  <p:cNvPr id="6041" name="Freeform 215"/>
                  <p:cNvSpPr>
                    <a:spLocks/>
                  </p:cNvSpPr>
                  <p:nvPr/>
                </p:nvSpPr>
                <p:spPr bwMode="auto">
                  <a:xfrm>
                    <a:off x="5414" y="7446"/>
                    <a:ext cx="20" cy="175"/>
                  </a:xfrm>
                  <a:custGeom>
                    <a:avLst/>
                    <a:gdLst>
                      <a:gd name="T0" fmla="*/ 0 w 20"/>
                      <a:gd name="T1" fmla="*/ 10 h 175"/>
                      <a:gd name="T2" fmla="*/ 0 w 20"/>
                      <a:gd name="T3" fmla="*/ 10 h 175"/>
                      <a:gd name="T4" fmla="*/ 0 w 20"/>
                      <a:gd name="T5" fmla="*/ 49 h 175"/>
                      <a:gd name="T6" fmla="*/ 0 w 20"/>
                      <a:gd name="T7" fmla="*/ 127 h 175"/>
                      <a:gd name="T8" fmla="*/ 10 w 20"/>
                      <a:gd name="T9" fmla="*/ 175 h 175"/>
                      <a:gd name="T10" fmla="*/ 20 w 20"/>
                      <a:gd name="T11" fmla="*/ 175 h 175"/>
                      <a:gd name="T12" fmla="*/ 20 w 20"/>
                      <a:gd name="T13" fmla="*/ 49 h 175"/>
                      <a:gd name="T14" fmla="*/ 10 w 20"/>
                      <a:gd name="T15" fmla="*/ 10 h 175"/>
                      <a:gd name="T16" fmla="*/ 10 w 20"/>
                      <a:gd name="T17" fmla="*/ 0 h 175"/>
                      <a:gd name="T18" fmla="*/ 10 w 20"/>
                      <a:gd name="T19" fmla="*/ 10 h 175"/>
                      <a:gd name="T20" fmla="*/ 10 w 20"/>
                      <a:gd name="T21" fmla="*/ 0 h 175"/>
                      <a:gd name="T22" fmla="*/ 0 w 20"/>
                      <a:gd name="T23" fmla="*/ 10 h 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75"/>
                      <a:gd name="T38" fmla="*/ 20 w 20"/>
                      <a:gd name="T39" fmla="*/ 175 h 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75">
                        <a:moveTo>
                          <a:pt x="0" y="10"/>
                        </a:moveTo>
                        <a:lnTo>
                          <a:pt x="0" y="10"/>
                        </a:lnTo>
                        <a:lnTo>
                          <a:pt x="0" y="49"/>
                        </a:lnTo>
                        <a:lnTo>
                          <a:pt x="0" y="127"/>
                        </a:lnTo>
                        <a:lnTo>
                          <a:pt x="10" y="175"/>
                        </a:lnTo>
                        <a:lnTo>
                          <a:pt x="20" y="175"/>
                        </a:lnTo>
                        <a:lnTo>
                          <a:pt x="20" y="49"/>
                        </a:lnTo>
                        <a:lnTo>
                          <a:pt x="10" y="10"/>
                        </a:lnTo>
                        <a:lnTo>
                          <a:pt x="10" y="0"/>
                        </a:lnTo>
                        <a:lnTo>
                          <a:pt x="10" y="10"/>
                        </a:lnTo>
                        <a:lnTo>
                          <a:pt x="10" y="0"/>
                        </a:lnTo>
                        <a:lnTo>
                          <a:pt x="0" y="10"/>
                        </a:lnTo>
                        <a:close/>
                      </a:path>
                    </a:pathLst>
                  </a:custGeom>
                  <a:solidFill>
                    <a:srgbClr val="000000"/>
                  </a:solidFill>
                  <a:ln w="9525">
                    <a:noFill/>
                    <a:round/>
                    <a:headEnd/>
                    <a:tailEnd/>
                  </a:ln>
                </p:spPr>
                <p:txBody>
                  <a:bodyPr/>
                  <a:lstStyle/>
                  <a:p>
                    <a:endParaRPr lang="en-US"/>
                  </a:p>
                </p:txBody>
              </p:sp>
              <p:sp>
                <p:nvSpPr>
                  <p:cNvPr id="6042" name="Freeform 216"/>
                  <p:cNvSpPr>
                    <a:spLocks/>
                  </p:cNvSpPr>
                  <p:nvPr/>
                </p:nvSpPr>
                <p:spPr bwMode="auto">
                  <a:xfrm>
                    <a:off x="5356" y="7436"/>
                    <a:ext cx="68" cy="20"/>
                  </a:xfrm>
                  <a:custGeom>
                    <a:avLst/>
                    <a:gdLst>
                      <a:gd name="T0" fmla="*/ 0 w 68"/>
                      <a:gd name="T1" fmla="*/ 10 h 20"/>
                      <a:gd name="T2" fmla="*/ 10 w 68"/>
                      <a:gd name="T3" fmla="*/ 20 h 20"/>
                      <a:gd name="T4" fmla="*/ 10 w 68"/>
                      <a:gd name="T5" fmla="*/ 10 h 20"/>
                      <a:gd name="T6" fmla="*/ 39 w 68"/>
                      <a:gd name="T7" fmla="*/ 10 h 20"/>
                      <a:gd name="T8" fmla="*/ 49 w 68"/>
                      <a:gd name="T9" fmla="*/ 20 h 20"/>
                      <a:gd name="T10" fmla="*/ 58 w 68"/>
                      <a:gd name="T11" fmla="*/ 20 h 20"/>
                      <a:gd name="T12" fmla="*/ 58 w 68"/>
                      <a:gd name="T13" fmla="*/ 20 h 20"/>
                      <a:gd name="T14" fmla="*/ 68 w 68"/>
                      <a:gd name="T15" fmla="*/ 10 h 20"/>
                      <a:gd name="T16" fmla="*/ 58 w 68"/>
                      <a:gd name="T17" fmla="*/ 10 h 20"/>
                      <a:gd name="T18" fmla="*/ 58 w 68"/>
                      <a:gd name="T19" fmla="*/ 10 h 20"/>
                      <a:gd name="T20" fmla="*/ 49 w 68"/>
                      <a:gd name="T21" fmla="*/ 10 h 20"/>
                      <a:gd name="T22" fmla="*/ 39 w 68"/>
                      <a:gd name="T23" fmla="*/ 0 h 20"/>
                      <a:gd name="T24" fmla="*/ 10 w 68"/>
                      <a:gd name="T25" fmla="*/ 0 h 20"/>
                      <a:gd name="T26" fmla="*/ 10 w 68"/>
                      <a:gd name="T27" fmla="*/ 10 h 20"/>
                      <a:gd name="T28" fmla="*/ 10 w 68"/>
                      <a:gd name="T29" fmla="*/ 10 h 20"/>
                      <a:gd name="T30" fmla="*/ 0 w 68"/>
                      <a:gd name="T31" fmla="*/ 10 h 20"/>
                      <a:gd name="T32" fmla="*/ 0 w 68"/>
                      <a:gd name="T33" fmla="*/ 20 h 20"/>
                      <a:gd name="T34" fmla="*/ 10 w 68"/>
                      <a:gd name="T35" fmla="*/ 20 h 20"/>
                      <a:gd name="T36" fmla="*/ 0 w 68"/>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8"/>
                      <a:gd name="T58" fmla="*/ 0 h 20"/>
                      <a:gd name="T59" fmla="*/ 68 w 68"/>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8" h="20">
                        <a:moveTo>
                          <a:pt x="0" y="10"/>
                        </a:moveTo>
                        <a:lnTo>
                          <a:pt x="10" y="20"/>
                        </a:lnTo>
                        <a:lnTo>
                          <a:pt x="10" y="10"/>
                        </a:lnTo>
                        <a:lnTo>
                          <a:pt x="39" y="10"/>
                        </a:lnTo>
                        <a:lnTo>
                          <a:pt x="49" y="20"/>
                        </a:lnTo>
                        <a:lnTo>
                          <a:pt x="58" y="20"/>
                        </a:lnTo>
                        <a:lnTo>
                          <a:pt x="68" y="10"/>
                        </a:lnTo>
                        <a:lnTo>
                          <a:pt x="58" y="10"/>
                        </a:lnTo>
                        <a:lnTo>
                          <a:pt x="49" y="10"/>
                        </a:lnTo>
                        <a:lnTo>
                          <a:pt x="39" y="0"/>
                        </a:lnTo>
                        <a:lnTo>
                          <a:pt x="10" y="0"/>
                        </a:lnTo>
                        <a:lnTo>
                          <a:pt x="10" y="10"/>
                        </a:lnTo>
                        <a:lnTo>
                          <a:pt x="0" y="10"/>
                        </a:lnTo>
                        <a:lnTo>
                          <a:pt x="0" y="20"/>
                        </a:lnTo>
                        <a:lnTo>
                          <a:pt x="10" y="20"/>
                        </a:lnTo>
                        <a:lnTo>
                          <a:pt x="0" y="10"/>
                        </a:lnTo>
                        <a:close/>
                      </a:path>
                    </a:pathLst>
                  </a:custGeom>
                  <a:solidFill>
                    <a:srgbClr val="000000"/>
                  </a:solidFill>
                  <a:ln w="9525">
                    <a:noFill/>
                    <a:round/>
                    <a:headEnd/>
                    <a:tailEnd/>
                  </a:ln>
                </p:spPr>
                <p:txBody>
                  <a:bodyPr/>
                  <a:lstStyle/>
                  <a:p>
                    <a:endParaRPr lang="en-US"/>
                  </a:p>
                </p:txBody>
              </p:sp>
              <p:sp>
                <p:nvSpPr>
                  <p:cNvPr id="6043" name="Freeform 217"/>
                  <p:cNvSpPr>
                    <a:spLocks/>
                  </p:cNvSpPr>
                  <p:nvPr/>
                </p:nvSpPr>
                <p:spPr bwMode="auto">
                  <a:xfrm>
                    <a:off x="5356" y="7436"/>
                    <a:ext cx="29" cy="10"/>
                  </a:xfrm>
                  <a:custGeom>
                    <a:avLst/>
                    <a:gdLst>
                      <a:gd name="T0" fmla="*/ 19 w 29"/>
                      <a:gd name="T1" fmla="*/ 0 h 10"/>
                      <a:gd name="T2" fmla="*/ 19 w 29"/>
                      <a:gd name="T3" fmla="*/ 0 h 10"/>
                      <a:gd name="T4" fmla="*/ 19 w 29"/>
                      <a:gd name="T5" fmla="*/ 0 h 10"/>
                      <a:gd name="T6" fmla="*/ 10 w 29"/>
                      <a:gd name="T7" fmla="*/ 0 h 10"/>
                      <a:gd name="T8" fmla="*/ 10 w 29"/>
                      <a:gd name="T9" fmla="*/ 0 h 10"/>
                      <a:gd name="T10" fmla="*/ 0 w 29"/>
                      <a:gd name="T11" fmla="*/ 10 h 10"/>
                      <a:gd name="T12" fmla="*/ 10 w 29"/>
                      <a:gd name="T13" fmla="*/ 10 h 10"/>
                      <a:gd name="T14" fmla="*/ 10 w 29"/>
                      <a:gd name="T15" fmla="*/ 10 h 10"/>
                      <a:gd name="T16" fmla="*/ 10 w 29"/>
                      <a:gd name="T17" fmla="*/ 0 h 10"/>
                      <a:gd name="T18" fmla="*/ 19 w 29"/>
                      <a:gd name="T19" fmla="*/ 0 h 10"/>
                      <a:gd name="T20" fmla="*/ 29 w 29"/>
                      <a:gd name="T21" fmla="*/ 0 h 10"/>
                      <a:gd name="T22" fmla="*/ 29 w 29"/>
                      <a:gd name="T23" fmla="*/ 0 h 10"/>
                      <a:gd name="T24" fmla="*/ 29 w 29"/>
                      <a:gd name="T25" fmla="*/ 0 h 10"/>
                      <a:gd name="T26" fmla="*/ 29 w 29"/>
                      <a:gd name="T27" fmla="*/ 0 h 10"/>
                      <a:gd name="T28" fmla="*/ 19 w 29"/>
                      <a:gd name="T29" fmla="*/ 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10"/>
                      <a:gd name="T47" fmla="*/ 29 w 29"/>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10">
                        <a:moveTo>
                          <a:pt x="19" y="0"/>
                        </a:moveTo>
                        <a:lnTo>
                          <a:pt x="19" y="0"/>
                        </a:lnTo>
                        <a:lnTo>
                          <a:pt x="10" y="0"/>
                        </a:lnTo>
                        <a:lnTo>
                          <a:pt x="0" y="10"/>
                        </a:lnTo>
                        <a:lnTo>
                          <a:pt x="10" y="10"/>
                        </a:lnTo>
                        <a:lnTo>
                          <a:pt x="10" y="0"/>
                        </a:lnTo>
                        <a:lnTo>
                          <a:pt x="19" y="0"/>
                        </a:lnTo>
                        <a:lnTo>
                          <a:pt x="29" y="0"/>
                        </a:lnTo>
                        <a:lnTo>
                          <a:pt x="19" y="0"/>
                        </a:lnTo>
                        <a:close/>
                      </a:path>
                    </a:pathLst>
                  </a:custGeom>
                  <a:solidFill>
                    <a:srgbClr val="000000"/>
                  </a:solidFill>
                  <a:ln w="9525">
                    <a:noFill/>
                    <a:round/>
                    <a:headEnd/>
                    <a:tailEnd/>
                  </a:ln>
                </p:spPr>
                <p:txBody>
                  <a:bodyPr/>
                  <a:lstStyle/>
                  <a:p>
                    <a:endParaRPr lang="en-US"/>
                  </a:p>
                </p:txBody>
              </p:sp>
              <p:sp>
                <p:nvSpPr>
                  <p:cNvPr id="6044" name="Freeform 218"/>
                  <p:cNvSpPr>
                    <a:spLocks/>
                  </p:cNvSpPr>
                  <p:nvPr/>
                </p:nvSpPr>
                <p:spPr bwMode="auto">
                  <a:xfrm>
                    <a:off x="5375" y="7193"/>
                    <a:ext cx="39" cy="243"/>
                  </a:xfrm>
                  <a:custGeom>
                    <a:avLst/>
                    <a:gdLst>
                      <a:gd name="T0" fmla="*/ 30 w 39"/>
                      <a:gd name="T1" fmla="*/ 0 h 243"/>
                      <a:gd name="T2" fmla="*/ 30 w 39"/>
                      <a:gd name="T3" fmla="*/ 29 h 243"/>
                      <a:gd name="T4" fmla="*/ 20 w 39"/>
                      <a:gd name="T5" fmla="*/ 58 h 243"/>
                      <a:gd name="T6" fmla="*/ 20 w 39"/>
                      <a:gd name="T7" fmla="*/ 185 h 243"/>
                      <a:gd name="T8" fmla="*/ 10 w 39"/>
                      <a:gd name="T9" fmla="*/ 214 h 243"/>
                      <a:gd name="T10" fmla="*/ 0 w 39"/>
                      <a:gd name="T11" fmla="*/ 243 h 243"/>
                      <a:gd name="T12" fmla="*/ 10 w 39"/>
                      <a:gd name="T13" fmla="*/ 243 h 243"/>
                      <a:gd name="T14" fmla="*/ 20 w 39"/>
                      <a:gd name="T15" fmla="*/ 214 h 243"/>
                      <a:gd name="T16" fmla="*/ 30 w 39"/>
                      <a:gd name="T17" fmla="*/ 185 h 243"/>
                      <a:gd name="T18" fmla="*/ 30 w 39"/>
                      <a:gd name="T19" fmla="*/ 29 h 243"/>
                      <a:gd name="T20" fmla="*/ 39 w 39"/>
                      <a:gd name="T21" fmla="*/ 0 h 243"/>
                      <a:gd name="T22" fmla="*/ 30 w 39"/>
                      <a:gd name="T23" fmla="*/ 0 h 2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
                      <a:gd name="T37" fmla="*/ 0 h 243"/>
                      <a:gd name="T38" fmla="*/ 39 w 39"/>
                      <a:gd name="T39" fmla="*/ 243 h 2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 h="243">
                        <a:moveTo>
                          <a:pt x="30" y="0"/>
                        </a:moveTo>
                        <a:lnTo>
                          <a:pt x="30" y="29"/>
                        </a:lnTo>
                        <a:lnTo>
                          <a:pt x="20" y="58"/>
                        </a:lnTo>
                        <a:lnTo>
                          <a:pt x="20" y="185"/>
                        </a:lnTo>
                        <a:lnTo>
                          <a:pt x="10" y="214"/>
                        </a:lnTo>
                        <a:lnTo>
                          <a:pt x="0" y="243"/>
                        </a:lnTo>
                        <a:lnTo>
                          <a:pt x="10" y="243"/>
                        </a:lnTo>
                        <a:lnTo>
                          <a:pt x="20" y="214"/>
                        </a:lnTo>
                        <a:lnTo>
                          <a:pt x="30" y="185"/>
                        </a:lnTo>
                        <a:lnTo>
                          <a:pt x="30" y="29"/>
                        </a:lnTo>
                        <a:lnTo>
                          <a:pt x="39" y="0"/>
                        </a:lnTo>
                        <a:lnTo>
                          <a:pt x="30" y="0"/>
                        </a:lnTo>
                        <a:close/>
                      </a:path>
                    </a:pathLst>
                  </a:custGeom>
                  <a:solidFill>
                    <a:srgbClr val="000000"/>
                  </a:solidFill>
                  <a:ln w="9525">
                    <a:noFill/>
                    <a:round/>
                    <a:headEnd/>
                    <a:tailEnd/>
                  </a:ln>
                </p:spPr>
                <p:txBody>
                  <a:bodyPr/>
                  <a:lstStyle/>
                  <a:p>
                    <a:endParaRPr lang="en-US"/>
                  </a:p>
                </p:txBody>
              </p:sp>
              <p:sp>
                <p:nvSpPr>
                  <p:cNvPr id="6045" name="Freeform 219"/>
                  <p:cNvSpPr>
                    <a:spLocks/>
                  </p:cNvSpPr>
                  <p:nvPr/>
                </p:nvSpPr>
                <p:spPr bwMode="auto">
                  <a:xfrm>
                    <a:off x="5054" y="7066"/>
                    <a:ext cx="360" cy="127"/>
                  </a:xfrm>
                  <a:custGeom>
                    <a:avLst/>
                    <a:gdLst>
                      <a:gd name="T0" fmla="*/ 10 w 360"/>
                      <a:gd name="T1" fmla="*/ 20 h 127"/>
                      <a:gd name="T2" fmla="*/ 0 w 360"/>
                      <a:gd name="T3" fmla="*/ 20 h 127"/>
                      <a:gd name="T4" fmla="*/ 30 w 360"/>
                      <a:gd name="T5" fmla="*/ 10 h 127"/>
                      <a:gd name="T6" fmla="*/ 185 w 360"/>
                      <a:gd name="T7" fmla="*/ 10 h 127"/>
                      <a:gd name="T8" fmla="*/ 205 w 360"/>
                      <a:gd name="T9" fmla="*/ 20 h 127"/>
                      <a:gd name="T10" fmla="*/ 224 w 360"/>
                      <a:gd name="T11" fmla="*/ 20 h 127"/>
                      <a:gd name="T12" fmla="*/ 253 w 360"/>
                      <a:gd name="T13" fmla="*/ 30 h 127"/>
                      <a:gd name="T14" fmla="*/ 273 w 360"/>
                      <a:gd name="T15" fmla="*/ 39 h 127"/>
                      <a:gd name="T16" fmla="*/ 292 w 360"/>
                      <a:gd name="T17" fmla="*/ 49 h 127"/>
                      <a:gd name="T18" fmla="*/ 312 w 360"/>
                      <a:gd name="T19" fmla="*/ 68 h 127"/>
                      <a:gd name="T20" fmla="*/ 321 w 360"/>
                      <a:gd name="T21" fmla="*/ 78 h 127"/>
                      <a:gd name="T22" fmla="*/ 341 w 360"/>
                      <a:gd name="T23" fmla="*/ 107 h 127"/>
                      <a:gd name="T24" fmla="*/ 351 w 360"/>
                      <a:gd name="T25" fmla="*/ 127 h 127"/>
                      <a:gd name="T26" fmla="*/ 360 w 360"/>
                      <a:gd name="T27" fmla="*/ 127 h 127"/>
                      <a:gd name="T28" fmla="*/ 351 w 360"/>
                      <a:gd name="T29" fmla="*/ 98 h 127"/>
                      <a:gd name="T30" fmla="*/ 331 w 360"/>
                      <a:gd name="T31" fmla="*/ 78 h 127"/>
                      <a:gd name="T32" fmla="*/ 312 w 360"/>
                      <a:gd name="T33" fmla="*/ 59 h 127"/>
                      <a:gd name="T34" fmla="*/ 292 w 360"/>
                      <a:gd name="T35" fmla="*/ 49 h 127"/>
                      <a:gd name="T36" fmla="*/ 273 w 360"/>
                      <a:gd name="T37" fmla="*/ 30 h 127"/>
                      <a:gd name="T38" fmla="*/ 253 w 360"/>
                      <a:gd name="T39" fmla="*/ 20 h 127"/>
                      <a:gd name="T40" fmla="*/ 224 w 360"/>
                      <a:gd name="T41" fmla="*/ 20 h 127"/>
                      <a:gd name="T42" fmla="*/ 205 w 360"/>
                      <a:gd name="T43" fmla="*/ 10 h 127"/>
                      <a:gd name="T44" fmla="*/ 185 w 360"/>
                      <a:gd name="T45" fmla="*/ 0 h 127"/>
                      <a:gd name="T46" fmla="*/ 156 w 360"/>
                      <a:gd name="T47" fmla="*/ 0 h 127"/>
                      <a:gd name="T48" fmla="*/ 137 w 360"/>
                      <a:gd name="T49" fmla="*/ 0 h 127"/>
                      <a:gd name="T50" fmla="*/ 78 w 360"/>
                      <a:gd name="T51" fmla="*/ 0 h 127"/>
                      <a:gd name="T52" fmla="*/ 49 w 360"/>
                      <a:gd name="T53" fmla="*/ 0 h 127"/>
                      <a:gd name="T54" fmla="*/ 0 w 360"/>
                      <a:gd name="T55" fmla="*/ 0 h 127"/>
                      <a:gd name="T56" fmla="*/ 10 w 360"/>
                      <a:gd name="T57" fmla="*/ 20 h 1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60"/>
                      <a:gd name="T88" fmla="*/ 0 h 127"/>
                      <a:gd name="T89" fmla="*/ 360 w 360"/>
                      <a:gd name="T90" fmla="*/ 127 h 1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60" h="127">
                        <a:moveTo>
                          <a:pt x="10" y="20"/>
                        </a:moveTo>
                        <a:lnTo>
                          <a:pt x="0" y="20"/>
                        </a:lnTo>
                        <a:lnTo>
                          <a:pt x="30" y="10"/>
                        </a:lnTo>
                        <a:lnTo>
                          <a:pt x="185" y="10"/>
                        </a:lnTo>
                        <a:lnTo>
                          <a:pt x="205" y="20"/>
                        </a:lnTo>
                        <a:lnTo>
                          <a:pt x="224" y="20"/>
                        </a:lnTo>
                        <a:lnTo>
                          <a:pt x="253" y="30"/>
                        </a:lnTo>
                        <a:lnTo>
                          <a:pt x="273" y="39"/>
                        </a:lnTo>
                        <a:lnTo>
                          <a:pt x="292" y="49"/>
                        </a:lnTo>
                        <a:lnTo>
                          <a:pt x="312" y="68"/>
                        </a:lnTo>
                        <a:lnTo>
                          <a:pt x="321" y="78"/>
                        </a:lnTo>
                        <a:lnTo>
                          <a:pt x="341" y="107"/>
                        </a:lnTo>
                        <a:lnTo>
                          <a:pt x="351" y="127"/>
                        </a:lnTo>
                        <a:lnTo>
                          <a:pt x="360" y="127"/>
                        </a:lnTo>
                        <a:lnTo>
                          <a:pt x="351" y="98"/>
                        </a:lnTo>
                        <a:lnTo>
                          <a:pt x="331" y="78"/>
                        </a:lnTo>
                        <a:lnTo>
                          <a:pt x="312" y="59"/>
                        </a:lnTo>
                        <a:lnTo>
                          <a:pt x="292" y="49"/>
                        </a:lnTo>
                        <a:lnTo>
                          <a:pt x="273" y="30"/>
                        </a:lnTo>
                        <a:lnTo>
                          <a:pt x="253" y="20"/>
                        </a:lnTo>
                        <a:lnTo>
                          <a:pt x="224" y="20"/>
                        </a:lnTo>
                        <a:lnTo>
                          <a:pt x="205" y="10"/>
                        </a:lnTo>
                        <a:lnTo>
                          <a:pt x="185" y="0"/>
                        </a:lnTo>
                        <a:lnTo>
                          <a:pt x="156" y="0"/>
                        </a:lnTo>
                        <a:lnTo>
                          <a:pt x="137" y="0"/>
                        </a:lnTo>
                        <a:lnTo>
                          <a:pt x="78" y="0"/>
                        </a:lnTo>
                        <a:lnTo>
                          <a:pt x="49" y="0"/>
                        </a:lnTo>
                        <a:lnTo>
                          <a:pt x="0" y="0"/>
                        </a:lnTo>
                        <a:lnTo>
                          <a:pt x="10" y="20"/>
                        </a:lnTo>
                        <a:close/>
                      </a:path>
                    </a:pathLst>
                  </a:custGeom>
                  <a:solidFill>
                    <a:srgbClr val="000000"/>
                  </a:solidFill>
                  <a:ln w="9525">
                    <a:noFill/>
                    <a:round/>
                    <a:headEnd/>
                    <a:tailEnd/>
                  </a:ln>
                </p:spPr>
                <p:txBody>
                  <a:bodyPr/>
                  <a:lstStyle/>
                  <a:p>
                    <a:endParaRPr lang="en-US"/>
                  </a:p>
                </p:txBody>
              </p:sp>
              <p:sp>
                <p:nvSpPr>
                  <p:cNvPr id="6046" name="Freeform 220"/>
                  <p:cNvSpPr>
                    <a:spLocks/>
                  </p:cNvSpPr>
                  <p:nvPr/>
                </p:nvSpPr>
                <p:spPr bwMode="auto">
                  <a:xfrm>
                    <a:off x="4977" y="7066"/>
                    <a:ext cx="87" cy="88"/>
                  </a:xfrm>
                  <a:custGeom>
                    <a:avLst/>
                    <a:gdLst>
                      <a:gd name="T0" fmla="*/ 0 w 87"/>
                      <a:gd name="T1" fmla="*/ 88 h 88"/>
                      <a:gd name="T2" fmla="*/ 9 w 87"/>
                      <a:gd name="T3" fmla="*/ 68 h 88"/>
                      <a:gd name="T4" fmla="*/ 9 w 87"/>
                      <a:gd name="T5" fmla="*/ 59 h 88"/>
                      <a:gd name="T6" fmla="*/ 19 w 87"/>
                      <a:gd name="T7" fmla="*/ 49 h 88"/>
                      <a:gd name="T8" fmla="*/ 29 w 87"/>
                      <a:gd name="T9" fmla="*/ 39 h 88"/>
                      <a:gd name="T10" fmla="*/ 38 w 87"/>
                      <a:gd name="T11" fmla="*/ 30 h 88"/>
                      <a:gd name="T12" fmla="*/ 58 w 87"/>
                      <a:gd name="T13" fmla="*/ 20 h 88"/>
                      <a:gd name="T14" fmla="*/ 68 w 87"/>
                      <a:gd name="T15" fmla="*/ 20 h 88"/>
                      <a:gd name="T16" fmla="*/ 87 w 87"/>
                      <a:gd name="T17" fmla="*/ 20 h 88"/>
                      <a:gd name="T18" fmla="*/ 77 w 87"/>
                      <a:gd name="T19" fmla="*/ 0 h 88"/>
                      <a:gd name="T20" fmla="*/ 68 w 87"/>
                      <a:gd name="T21" fmla="*/ 10 h 88"/>
                      <a:gd name="T22" fmla="*/ 48 w 87"/>
                      <a:gd name="T23" fmla="*/ 20 h 88"/>
                      <a:gd name="T24" fmla="*/ 38 w 87"/>
                      <a:gd name="T25" fmla="*/ 20 h 88"/>
                      <a:gd name="T26" fmla="*/ 29 w 87"/>
                      <a:gd name="T27" fmla="*/ 30 h 88"/>
                      <a:gd name="T28" fmla="*/ 9 w 87"/>
                      <a:gd name="T29" fmla="*/ 39 h 88"/>
                      <a:gd name="T30" fmla="*/ 0 w 87"/>
                      <a:gd name="T31" fmla="*/ 59 h 88"/>
                      <a:gd name="T32" fmla="*/ 0 w 87"/>
                      <a:gd name="T33" fmla="*/ 68 h 88"/>
                      <a:gd name="T34" fmla="*/ 0 w 87"/>
                      <a:gd name="T35" fmla="*/ 88 h 88"/>
                      <a:gd name="T36" fmla="*/ 0 w 87"/>
                      <a:gd name="T37" fmla="*/ 88 h 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7"/>
                      <a:gd name="T58" fmla="*/ 0 h 88"/>
                      <a:gd name="T59" fmla="*/ 87 w 87"/>
                      <a:gd name="T60" fmla="*/ 88 h 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7" h="88">
                        <a:moveTo>
                          <a:pt x="0" y="88"/>
                        </a:moveTo>
                        <a:lnTo>
                          <a:pt x="9" y="68"/>
                        </a:lnTo>
                        <a:lnTo>
                          <a:pt x="9" y="59"/>
                        </a:lnTo>
                        <a:lnTo>
                          <a:pt x="19" y="49"/>
                        </a:lnTo>
                        <a:lnTo>
                          <a:pt x="29" y="39"/>
                        </a:lnTo>
                        <a:lnTo>
                          <a:pt x="38" y="30"/>
                        </a:lnTo>
                        <a:lnTo>
                          <a:pt x="58" y="20"/>
                        </a:lnTo>
                        <a:lnTo>
                          <a:pt x="68" y="20"/>
                        </a:lnTo>
                        <a:lnTo>
                          <a:pt x="87" y="20"/>
                        </a:lnTo>
                        <a:lnTo>
                          <a:pt x="77" y="0"/>
                        </a:lnTo>
                        <a:lnTo>
                          <a:pt x="68" y="10"/>
                        </a:lnTo>
                        <a:lnTo>
                          <a:pt x="48" y="20"/>
                        </a:lnTo>
                        <a:lnTo>
                          <a:pt x="38" y="20"/>
                        </a:lnTo>
                        <a:lnTo>
                          <a:pt x="29" y="30"/>
                        </a:lnTo>
                        <a:lnTo>
                          <a:pt x="9" y="39"/>
                        </a:lnTo>
                        <a:lnTo>
                          <a:pt x="0" y="59"/>
                        </a:lnTo>
                        <a:lnTo>
                          <a:pt x="0" y="68"/>
                        </a:lnTo>
                        <a:lnTo>
                          <a:pt x="0" y="88"/>
                        </a:lnTo>
                        <a:close/>
                      </a:path>
                    </a:pathLst>
                  </a:custGeom>
                  <a:solidFill>
                    <a:srgbClr val="000000"/>
                  </a:solidFill>
                  <a:ln w="9525">
                    <a:noFill/>
                    <a:round/>
                    <a:headEnd/>
                    <a:tailEnd/>
                  </a:ln>
                </p:spPr>
                <p:txBody>
                  <a:bodyPr/>
                  <a:lstStyle/>
                  <a:p>
                    <a:endParaRPr lang="en-US"/>
                  </a:p>
                </p:txBody>
              </p:sp>
              <p:sp>
                <p:nvSpPr>
                  <p:cNvPr id="6047" name="Freeform 221"/>
                  <p:cNvSpPr>
                    <a:spLocks/>
                  </p:cNvSpPr>
                  <p:nvPr/>
                </p:nvSpPr>
                <p:spPr bwMode="auto">
                  <a:xfrm>
                    <a:off x="4947" y="7154"/>
                    <a:ext cx="30" cy="88"/>
                  </a:xfrm>
                  <a:custGeom>
                    <a:avLst/>
                    <a:gdLst>
                      <a:gd name="T0" fmla="*/ 0 w 30"/>
                      <a:gd name="T1" fmla="*/ 88 h 88"/>
                      <a:gd name="T2" fmla="*/ 20 w 30"/>
                      <a:gd name="T3" fmla="*/ 78 h 88"/>
                      <a:gd name="T4" fmla="*/ 30 w 30"/>
                      <a:gd name="T5" fmla="*/ 68 h 88"/>
                      <a:gd name="T6" fmla="*/ 30 w 30"/>
                      <a:gd name="T7" fmla="*/ 58 h 88"/>
                      <a:gd name="T8" fmla="*/ 30 w 30"/>
                      <a:gd name="T9" fmla="*/ 49 h 88"/>
                      <a:gd name="T10" fmla="*/ 30 w 30"/>
                      <a:gd name="T11" fmla="*/ 0 h 88"/>
                      <a:gd name="T12" fmla="*/ 30 w 30"/>
                      <a:gd name="T13" fmla="*/ 0 h 88"/>
                      <a:gd name="T14" fmla="*/ 20 w 30"/>
                      <a:gd name="T15" fmla="*/ 10 h 88"/>
                      <a:gd name="T16" fmla="*/ 30 w 30"/>
                      <a:gd name="T17" fmla="*/ 19 h 88"/>
                      <a:gd name="T18" fmla="*/ 30 w 30"/>
                      <a:gd name="T19" fmla="*/ 58 h 88"/>
                      <a:gd name="T20" fmla="*/ 20 w 30"/>
                      <a:gd name="T21" fmla="*/ 68 h 88"/>
                      <a:gd name="T22" fmla="*/ 10 w 30"/>
                      <a:gd name="T23" fmla="*/ 68 h 88"/>
                      <a:gd name="T24" fmla="*/ 0 w 30"/>
                      <a:gd name="T25" fmla="*/ 78 h 88"/>
                      <a:gd name="T26" fmla="*/ 0 w 30"/>
                      <a:gd name="T27" fmla="*/ 88 h 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
                      <a:gd name="T43" fmla="*/ 0 h 88"/>
                      <a:gd name="T44" fmla="*/ 30 w 30"/>
                      <a:gd name="T45" fmla="*/ 88 h 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 h="88">
                        <a:moveTo>
                          <a:pt x="0" y="88"/>
                        </a:moveTo>
                        <a:lnTo>
                          <a:pt x="20" y="78"/>
                        </a:lnTo>
                        <a:lnTo>
                          <a:pt x="30" y="68"/>
                        </a:lnTo>
                        <a:lnTo>
                          <a:pt x="30" y="58"/>
                        </a:lnTo>
                        <a:lnTo>
                          <a:pt x="30" y="49"/>
                        </a:lnTo>
                        <a:lnTo>
                          <a:pt x="30" y="0"/>
                        </a:lnTo>
                        <a:lnTo>
                          <a:pt x="20" y="10"/>
                        </a:lnTo>
                        <a:lnTo>
                          <a:pt x="30" y="19"/>
                        </a:lnTo>
                        <a:lnTo>
                          <a:pt x="30" y="58"/>
                        </a:lnTo>
                        <a:lnTo>
                          <a:pt x="20" y="68"/>
                        </a:lnTo>
                        <a:lnTo>
                          <a:pt x="10" y="68"/>
                        </a:lnTo>
                        <a:lnTo>
                          <a:pt x="0" y="78"/>
                        </a:lnTo>
                        <a:lnTo>
                          <a:pt x="0" y="88"/>
                        </a:lnTo>
                        <a:close/>
                      </a:path>
                    </a:pathLst>
                  </a:custGeom>
                  <a:solidFill>
                    <a:srgbClr val="000000"/>
                  </a:solidFill>
                  <a:ln w="9525">
                    <a:noFill/>
                    <a:round/>
                    <a:headEnd/>
                    <a:tailEnd/>
                  </a:ln>
                </p:spPr>
                <p:txBody>
                  <a:bodyPr/>
                  <a:lstStyle/>
                  <a:p>
                    <a:endParaRPr lang="en-US"/>
                  </a:p>
                </p:txBody>
              </p:sp>
              <p:sp>
                <p:nvSpPr>
                  <p:cNvPr id="6048" name="Freeform 222"/>
                  <p:cNvSpPr>
                    <a:spLocks/>
                  </p:cNvSpPr>
                  <p:nvPr/>
                </p:nvSpPr>
                <p:spPr bwMode="auto">
                  <a:xfrm>
                    <a:off x="4938" y="7232"/>
                    <a:ext cx="9" cy="10"/>
                  </a:xfrm>
                  <a:custGeom>
                    <a:avLst/>
                    <a:gdLst>
                      <a:gd name="T0" fmla="*/ 0 w 9"/>
                      <a:gd name="T1" fmla="*/ 10 h 10"/>
                      <a:gd name="T2" fmla="*/ 9 w 9"/>
                      <a:gd name="T3" fmla="*/ 10 h 10"/>
                      <a:gd name="T4" fmla="*/ 9 w 9"/>
                      <a:gd name="T5" fmla="*/ 0 h 10"/>
                      <a:gd name="T6" fmla="*/ 0 w 9"/>
                      <a:gd name="T7" fmla="*/ 0 h 10"/>
                      <a:gd name="T8" fmla="*/ 9 w 9"/>
                      <a:gd name="T9" fmla="*/ 0 h 10"/>
                      <a:gd name="T10" fmla="*/ 0 w 9"/>
                      <a:gd name="T11" fmla="*/ 10 h 10"/>
                      <a:gd name="T12" fmla="*/ 0 w 9"/>
                      <a:gd name="T13" fmla="*/ 10 h 10"/>
                      <a:gd name="T14" fmla="*/ 0 w 9"/>
                      <a:gd name="T15" fmla="*/ 10 h 10"/>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0"/>
                      <a:gd name="T26" fmla="*/ 9 w 9"/>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0">
                        <a:moveTo>
                          <a:pt x="0" y="10"/>
                        </a:moveTo>
                        <a:lnTo>
                          <a:pt x="9" y="10"/>
                        </a:lnTo>
                        <a:lnTo>
                          <a:pt x="9" y="0"/>
                        </a:lnTo>
                        <a:lnTo>
                          <a:pt x="0" y="0"/>
                        </a:lnTo>
                        <a:lnTo>
                          <a:pt x="9" y="0"/>
                        </a:lnTo>
                        <a:lnTo>
                          <a:pt x="0" y="10"/>
                        </a:lnTo>
                        <a:close/>
                      </a:path>
                    </a:pathLst>
                  </a:custGeom>
                  <a:solidFill>
                    <a:srgbClr val="000000"/>
                  </a:solidFill>
                  <a:ln w="9525">
                    <a:noFill/>
                    <a:round/>
                    <a:headEnd/>
                    <a:tailEnd/>
                  </a:ln>
                </p:spPr>
                <p:txBody>
                  <a:bodyPr/>
                  <a:lstStyle/>
                  <a:p>
                    <a:endParaRPr lang="en-US"/>
                  </a:p>
                </p:txBody>
              </p:sp>
              <p:sp>
                <p:nvSpPr>
                  <p:cNvPr id="6049" name="Freeform 223"/>
                  <p:cNvSpPr>
                    <a:spLocks/>
                  </p:cNvSpPr>
                  <p:nvPr/>
                </p:nvSpPr>
                <p:spPr bwMode="auto">
                  <a:xfrm>
                    <a:off x="4889" y="7144"/>
                    <a:ext cx="58" cy="98"/>
                  </a:xfrm>
                  <a:custGeom>
                    <a:avLst/>
                    <a:gdLst>
                      <a:gd name="T0" fmla="*/ 10 w 58"/>
                      <a:gd name="T1" fmla="*/ 0 h 98"/>
                      <a:gd name="T2" fmla="*/ 10 w 58"/>
                      <a:gd name="T3" fmla="*/ 0 h 98"/>
                      <a:gd name="T4" fmla="*/ 10 w 58"/>
                      <a:gd name="T5" fmla="*/ 10 h 98"/>
                      <a:gd name="T6" fmla="*/ 20 w 58"/>
                      <a:gd name="T7" fmla="*/ 29 h 98"/>
                      <a:gd name="T8" fmla="*/ 29 w 58"/>
                      <a:gd name="T9" fmla="*/ 29 h 98"/>
                      <a:gd name="T10" fmla="*/ 29 w 58"/>
                      <a:gd name="T11" fmla="*/ 49 h 98"/>
                      <a:gd name="T12" fmla="*/ 39 w 58"/>
                      <a:gd name="T13" fmla="*/ 59 h 98"/>
                      <a:gd name="T14" fmla="*/ 39 w 58"/>
                      <a:gd name="T15" fmla="*/ 68 h 98"/>
                      <a:gd name="T16" fmla="*/ 39 w 58"/>
                      <a:gd name="T17" fmla="*/ 78 h 98"/>
                      <a:gd name="T18" fmla="*/ 49 w 58"/>
                      <a:gd name="T19" fmla="*/ 98 h 98"/>
                      <a:gd name="T20" fmla="*/ 58 w 58"/>
                      <a:gd name="T21" fmla="*/ 88 h 98"/>
                      <a:gd name="T22" fmla="*/ 49 w 58"/>
                      <a:gd name="T23" fmla="*/ 78 h 98"/>
                      <a:gd name="T24" fmla="*/ 49 w 58"/>
                      <a:gd name="T25" fmla="*/ 68 h 98"/>
                      <a:gd name="T26" fmla="*/ 39 w 58"/>
                      <a:gd name="T27" fmla="*/ 59 h 98"/>
                      <a:gd name="T28" fmla="*/ 39 w 58"/>
                      <a:gd name="T29" fmla="*/ 39 h 98"/>
                      <a:gd name="T30" fmla="*/ 39 w 58"/>
                      <a:gd name="T31" fmla="*/ 29 h 98"/>
                      <a:gd name="T32" fmla="*/ 29 w 58"/>
                      <a:gd name="T33" fmla="*/ 20 h 98"/>
                      <a:gd name="T34" fmla="*/ 20 w 58"/>
                      <a:gd name="T35" fmla="*/ 10 h 98"/>
                      <a:gd name="T36" fmla="*/ 10 w 58"/>
                      <a:gd name="T37" fmla="*/ 0 h 98"/>
                      <a:gd name="T38" fmla="*/ 10 w 58"/>
                      <a:gd name="T39" fmla="*/ 0 h 98"/>
                      <a:gd name="T40" fmla="*/ 10 w 58"/>
                      <a:gd name="T41" fmla="*/ 0 h 98"/>
                      <a:gd name="T42" fmla="*/ 0 w 58"/>
                      <a:gd name="T43" fmla="*/ 0 h 98"/>
                      <a:gd name="T44" fmla="*/ 10 w 58"/>
                      <a:gd name="T45" fmla="*/ 0 h 98"/>
                      <a:gd name="T46" fmla="*/ 10 w 58"/>
                      <a:gd name="T47" fmla="*/ 0 h 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
                      <a:gd name="T73" fmla="*/ 0 h 98"/>
                      <a:gd name="T74" fmla="*/ 58 w 58"/>
                      <a:gd name="T75" fmla="*/ 98 h 9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 h="98">
                        <a:moveTo>
                          <a:pt x="10" y="0"/>
                        </a:moveTo>
                        <a:lnTo>
                          <a:pt x="10" y="0"/>
                        </a:lnTo>
                        <a:lnTo>
                          <a:pt x="10" y="10"/>
                        </a:lnTo>
                        <a:lnTo>
                          <a:pt x="20" y="29"/>
                        </a:lnTo>
                        <a:lnTo>
                          <a:pt x="29" y="29"/>
                        </a:lnTo>
                        <a:lnTo>
                          <a:pt x="29" y="49"/>
                        </a:lnTo>
                        <a:lnTo>
                          <a:pt x="39" y="59"/>
                        </a:lnTo>
                        <a:lnTo>
                          <a:pt x="39" y="68"/>
                        </a:lnTo>
                        <a:lnTo>
                          <a:pt x="39" y="78"/>
                        </a:lnTo>
                        <a:lnTo>
                          <a:pt x="49" y="98"/>
                        </a:lnTo>
                        <a:lnTo>
                          <a:pt x="58" y="88"/>
                        </a:lnTo>
                        <a:lnTo>
                          <a:pt x="49" y="78"/>
                        </a:lnTo>
                        <a:lnTo>
                          <a:pt x="49" y="68"/>
                        </a:lnTo>
                        <a:lnTo>
                          <a:pt x="39" y="59"/>
                        </a:lnTo>
                        <a:lnTo>
                          <a:pt x="39" y="39"/>
                        </a:lnTo>
                        <a:lnTo>
                          <a:pt x="39" y="29"/>
                        </a:lnTo>
                        <a:lnTo>
                          <a:pt x="29" y="20"/>
                        </a:lnTo>
                        <a:lnTo>
                          <a:pt x="20" y="10"/>
                        </a:lnTo>
                        <a:lnTo>
                          <a:pt x="10" y="0"/>
                        </a:lnTo>
                        <a:lnTo>
                          <a:pt x="0" y="0"/>
                        </a:lnTo>
                        <a:lnTo>
                          <a:pt x="10" y="0"/>
                        </a:lnTo>
                        <a:close/>
                      </a:path>
                    </a:pathLst>
                  </a:custGeom>
                  <a:solidFill>
                    <a:srgbClr val="000000"/>
                  </a:solidFill>
                  <a:ln w="9525">
                    <a:noFill/>
                    <a:round/>
                    <a:headEnd/>
                    <a:tailEnd/>
                  </a:ln>
                </p:spPr>
                <p:txBody>
                  <a:bodyPr/>
                  <a:lstStyle/>
                  <a:p>
                    <a:endParaRPr lang="en-US"/>
                  </a:p>
                </p:txBody>
              </p:sp>
              <p:sp>
                <p:nvSpPr>
                  <p:cNvPr id="6050" name="Freeform 224"/>
                  <p:cNvSpPr>
                    <a:spLocks/>
                  </p:cNvSpPr>
                  <p:nvPr/>
                </p:nvSpPr>
                <p:spPr bwMode="auto">
                  <a:xfrm>
                    <a:off x="4899" y="6911"/>
                    <a:ext cx="136" cy="233"/>
                  </a:xfrm>
                  <a:custGeom>
                    <a:avLst/>
                    <a:gdLst>
                      <a:gd name="T0" fmla="*/ 126 w 136"/>
                      <a:gd name="T1" fmla="*/ 0 h 233"/>
                      <a:gd name="T2" fmla="*/ 126 w 136"/>
                      <a:gd name="T3" fmla="*/ 0 h 233"/>
                      <a:gd name="T4" fmla="*/ 116 w 136"/>
                      <a:gd name="T5" fmla="*/ 19 h 233"/>
                      <a:gd name="T6" fmla="*/ 116 w 136"/>
                      <a:gd name="T7" fmla="*/ 38 h 233"/>
                      <a:gd name="T8" fmla="*/ 116 w 136"/>
                      <a:gd name="T9" fmla="*/ 48 h 233"/>
                      <a:gd name="T10" fmla="*/ 107 w 136"/>
                      <a:gd name="T11" fmla="*/ 68 h 233"/>
                      <a:gd name="T12" fmla="*/ 107 w 136"/>
                      <a:gd name="T13" fmla="*/ 87 h 233"/>
                      <a:gd name="T14" fmla="*/ 97 w 136"/>
                      <a:gd name="T15" fmla="*/ 97 h 233"/>
                      <a:gd name="T16" fmla="*/ 87 w 136"/>
                      <a:gd name="T17" fmla="*/ 116 h 233"/>
                      <a:gd name="T18" fmla="*/ 87 w 136"/>
                      <a:gd name="T19" fmla="*/ 136 h 233"/>
                      <a:gd name="T20" fmla="*/ 78 w 136"/>
                      <a:gd name="T21" fmla="*/ 146 h 233"/>
                      <a:gd name="T22" fmla="*/ 68 w 136"/>
                      <a:gd name="T23" fmla="*/ 155 h 233"/>
                      <a:gd name="T24" fmla="*/ 58 w 136"/>
                      <a:gd name="T25" fmla="*/ 175 h 233"/>
                      <a:gd name="T26" fmla="*/ 19 w 136"/>
                      <a:gd name="T27" fmla="*/ 223 h 233"/>
                      <a:gd name="T28" fmla="*/ 0 w 136"/>
                      <a:gd name="T29" fmla="*/ 233 h 233"/>
                      <a:gd name="T30" fmla="*/ 0 w 136"/>
                      <a:gd name="T31" fmla="*/ 233 h 233"/>
                      <a:gd name="T32" fmla="*/ 19 w 136"/>
                      <a:gd name="T33" fmla="*/ 223 h 233"/>
                      <a:gd name="T34" fmla="*/ 29 w 136"/>
                      <a:gd name="T35" fmla="*/ 214 h 233"/>
                      <a:gd name="T36" fmla="*/ 48 w 136"/>
                      <a:gd name="T37" fmla="*/ 204 h 233"/>
                      <a:gd name="T38" fmla="*/ 58 w 136"/>
                      <a:gd name="T39" fmla="*/ 194 h 233"/>
                      <a:gd name="T40" fmla="*/ 68 w 136"/>
                      <a:gd name="T41" fmla="*/ 175 h 233"/>
                      <a:gd name="T42" fmla="*/ 78 w 136"/>
                      <a:gd name="T43" fmla="*/ 165 h 233"/>
                      <a:gd name="T44" fmla="*/ 87 w 136"/>
                      <a:gd name="T45" fmla="*/ 146 h 233"/>
                      <a:gd name="T46" fmla="*/ 97 w 136"/>
                      <a:gd name="T47" fmla="*/ 136 h 233"/>
                      <a:gd name="T48" fmla="*/ 97 w 136"/>
                      <a:gd name="T49" fmla="*/ 116 h 233"/>
                      <a:gd name="T50" fmla="*/ 107 w 136"/>
                      <a:gd name="T51" fmla="*/ 97 h 233"/>
                      <a:gd name="T52" fmla="*/ 116 w 136"/>
                      <a:gd name="T53" fmla="*/ 87 h 233"/>
                      <a:gd name="T54" fmla="*/ 116 w 136"/>
                      <a:gd name="T55" fmla="*/ 68 h 233"/>
                      <a:gd name="T56" fmla="*/ 116 w 136"/>
                      <a:gd name="T57" fmla="*/ 48 h 233"/>
                      <a:gd name="T58" fmla="*/ 126 w 136"/>
                      <a:gd name="T59" fmla="*/ 38 h 233"/>
                      <a:gd name="T60" fmla="*/ 126 w 136"/>
                      <a:gd name="T61" fmla="*/ 19 h 233"/>
                      <a:gd name="T62" fmla="*/ 136 w 136"/>
                      <a:gd name="T63" fmla="*/ 0 h 233"/>
                      <a:gd name="T64" fmla="*/ 126 w 136"/>
                      <a:gd name="T65" fmla="*/ 0 h 233"/>
                      <a:gd name="T66" fmla="*/ 126 w 136"/>
                      <a:gd name="T67" fmla="*/ 0 h 233"/>
                      <a:gd name="T68" fmla="*/ 126 w 136"/>
                      <a:gd name="T69" fmla="*/ 0 h 233"/>
                      <a:gd name="T70" fmla="*/ 126 w 136"/>
                      <a:gd name="T71" fmla="*/ 0 h 2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6"/>
                      <a:gd name="T109" fmla="*/ 0 h 233"/>
                      <a:gd name="T110" fmla="*/ 136 w 136"/>
                      <a:gd name="T111" fmla="*/ 233 h 2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6" h="233">
                        <a:moveTo>
                          <a:pt x="126" y="0"/>
                        </a:moveTo>
                        <a:lnTo>
                          <a:pt x="126" y="0"/>
                        </a:lnTo>
                        <a:lnTo>
                          <a:pt x="116" y="19"/>
                        </a:lnTo>
                        <a:lnTo>
                          <a:pt x="116" y="38"/>
                        </a:lnTo>
                        <a:lnTo>
                          <a:pt x="116" y="48"/>
                        </a:lnTo>
                        <a:lnTo>
                          <a:pt x="107" y="68"/>
                        </a:lnTo>
                        <a:lnTo>
                          <a:pt x="107" y="87"/>
                        </a:lnTo>
                        <a:lnTo>
                          <a:pt x="97" y="97"/>
                        </a:lnTo>
                        <a:lnTo>
                          <a:pt x="87" y="116"/>
                        </a:lnTo>
                        <a:lnTo>
                          <a:pt x="87" y="136"/>
                        </a:lnTo>
                        <a:lnTo>
                          <a:pt x="78" y="146"/>
                        </a:lnTo>
                        <a:lnTo>
                          <a:pt x="68" y="155"/>
                        </a:lnTo>
                        <a:lnTo>
                          <a:pt x="58" y="175"/>
                        </a:lnTo>
                        <a:lnTo>
                          <a:pt x="19" y="223"/>
                        </a:lnTo>
                        <a:lnTo>
                          <a:pt x="0" y="233"/>
                        </a:lnTo>
                        <a:lnTo>
                          <a:pt x="19" y="223"/>
                        </a:lnTo>
                        <a:lnTo>
                          <a:pt x="29" y="214"/>
                        </a:lnTo>
                        <a:lnTo>
                          <a:pt x="48" y="204"/>
                        </a:lnTo>
                        <a:lnTo>
                          <a:pt x="58" y="194"/>
                        </a:lnTo>
                        <a:lnTo>
                          <a:pt x="68" y="175"/>
                        </a:lnTo>
                        <a:lnTo>
                          <a:pt x="78" y="165"/>
                        </a:lnTo>
                        <a:lnTo>
                          <a:pt x="87" y="146"/>
                        </a:lnTo>
                        <a:lnTo>
                          <a:pt x="97" y="136"/>
                        </a:lnTo>
                        <a:lnTo>
                          <a:pt x="97" y="116"/>
                        </a:lnTo>
                        <a:lnTo>
                          <a:pt x="107" y="97"/>
                        </a:lnTo>
                        <a:lnTo>
                          <a:pt x="116" y="87"/>
                        </a:lnTo>
                        <a:lnTo>
                          <a:pt x="116" y="68"/>
                        </a:lnTo>
                        <a:lnTo>
                          <a:pt x="116" y="48"/>
                        </a:lnTo>
                        <a:lnTo>
                          <a:pt x="126" y="38"/>
                        </a:lnTo>
                        <a:lnTo>
                          <a:pt x="126" y="19"/>
                        </a:lnTo>
                        <a:lnTo>
                          <a:pt x="136" y="0"/>
                        </a:lnTo>
                        <a:lnTo>
                          <a:pt x="126" y="0"/>
                        </a:lnTo>
                        <a:close/>
                      </a:path>
                    </a:pathLst>
                  </a:custGeom>
                  <a:solidFill>
                    <a:srgbClr val="000000"/>
                  </a:solidFill>
                  <a:ln w="9525">
                    <a:noFill/>
                    <a:round/>
                    <a:headEnd/>
                    <a:tailEnd/>
                  </a:ln>
                </p:spPr>
                <p:txBody>
                  <a:bodyPr/>
                  <a:lstStyle/>
                  <a:p>
                    <a:endParaRPr lang="en-US"/>
                  </a:p>
                </p:txBody>
              </p:sp>
              <p:sp>
                <p:nvSpPr>
                  <p:cNvPr id="6051" name="Freeform 225"/>
                  <p:cNvSpPr>
                    <a:spLocks/>
                  </p:cNvSpPr>
                  <p:nvPr/>
                </p:nvSpPr>
                <p:spPr bwMode="auto">
                  <a:xfrm>
                    <a:off x="5025" y="6813"/>
                    <a:ext cx="107" cy="98"/>
                  </a:xfrm>
                  <a:custGeom>
                    <a:avLst/>
                    <a:gdLst>
                      <a:gd name="T0" fmla="*/ 97 w 107"/>
                      <a:gd name="T1" fmla="*/ 0 h 98"/>
                      <a:gd name="T2" fmla="*/ 88 w 107"/>
                      <a:gd name="T3" fmla="*/ 10 h 98"/>
                      <a:gd name="T4" fmla="*/ 88 w 107"/>
                      <a:gd name="T5" fmla="*/ 29 h 98"/>
                      <a:gd name="T6" fmla="*/ 78 w 107"/>
                      <a:gd name="T7" fmla="*/ 49 h 98"/>
                      <a:gd name="T8" fmla="*/ 68 w 107"/>
                      <a:gd name="T9" fmla="*/ 59 h 98"/>
                      <a:gd name="T10" fmla="*/ 49 w 107"/>
                      <a:gd name="T11" fmla="*/ 68 h 98"/>
                      <a:gd name="T12" fmla="*/ 39 w 107"/>
                      <a:gd name="T13" fmla="*/ 78 h 98"/>
                      <a:gd name="T14" fmla="*/ 20 w 107"/>
                      <a:gd name="T15" fmla="*/ 88 h 98"/>
                      <a:gd name="T16" fmla="*/ 0 w 107"/>
                      <a:gd name="T17" fmla="*/ 98 h 98"/>
                      <a:gd name="T18" fmla="*/ 0 w 107"/>
                      <a:gd name="T19" fmla="*/ 98 h 98"/>
                      <a:gd name="T20" fmla="*/ 20 w 107"/>
                      <a:gd name="T21" fmla="*/ 98 h 98"/>
                      <a:gd name="T22" fmla="*/ 39 w 107"/>
                      <a:gd name="T23" fmla="*/ 88 h 98"/>
                      <a:gd name="T24" fmla="*/ 59 w 107"/>
                      <a:gd name="T25" fmla="*/ 78 h 98"/>
                      <a:gd name="T26" fmla="*/ 78 w 107"/>
                      <a:gd name="T27" fmla="*/ 49 h 98"/>
                      <a:gd name="T28" fmla="*/ 88 w 107"/>
                      <a:gd name="T29" fmla="*/ 29 h 98"/>
                      <a:gd name="T30" fmla="*/ 97 w 107"/>
                      <a:gd name="T31" fmla="*/ 10 h 98"/>
                      <a:gd name="T32" fmla="*/ 107 w 107"/>
                      <a:gd name="T33" fmla="*/ 0 h 98"/>
                      <a:gd name="T34" fmla="*/ 97 w 107"/>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7"/>
                      <a:gd name="T55" fmla="*/ 0 h 98"/>
                      <a:gd name="T56" fmla="*/ 107 w 107"/>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7" h="98">
                        <a:moveTo>
                          <a:pt x="97" y="0"/>
                        </a:moveTo>
                        <a:lnTo>
                          <a:pt x="88" y="10"/>
                        </a:lnTo>
                        <a:lnTo>
                          <a:pt x="88" y="29"/>
                        </a:lnTo>
                        <a:lnTo>
                          <a:pt x="78" y="49"/>
                        </a:lnTo>
                        <a:lnTo>
                          <a:pt x="68" y="59"/>
                        </a:lnTo>
                        <a:lnTo>
                          <a:pt x="49" y="68"/>
                        </a:lnTo>
                        <a:lnTo>
                          <a:pt x="39" y="78"/>
                        </a:lnTo>
                        <a:lnTo>
                          <a:pt x="20" y="88"/>
                        </a:lnTo>
                        <a:lnTo>
                          <a:pt x="0" y="98"/>
                        </a:lnTo>
                        <a:lnTo>
                          <a:pt x="20" y="98"/>
                        </a:lnTo>
                        <a:lnTo>
                          <a:pt x="39" y="88"/>
                        </a:lnTo>
                        <a:lnTo>
                          <a:pt x="59" y="78"/>
                        </a:lnTo>
                        <a:lnTo>
                          <a:pt x="78" y="49"/>
                        </a:lnTo>
                        <a:lnTo>
                          <a:pt x="88" y="29"/>
                        </a:lnTo>
                        <a:lnTo>
                          <a:pt x="97" y="10"/>
                        </a:lnTo>
                        <a:lnTo>
                          <a:pt x="107" y="0"/>
                        </a:lnTo>
                        <a:lnTo>
                          <a:pt x="97" y="0"/>
                        </a:lnTo>
                        <a:close/>
                      </a:path>
                    </a:pathLst>
                  </a:custGeom>
                  <a:solidFill>
                    <a:srgbClr val="000000"/>
                  </a:solidFill>
                  <a:ln w="9525">
                    <a:noFill/>
                    <a:round/>
                    <a:headEnd/>
                    <a:tailEnd/>
                  </a:ln>
                </p:spPr>
                <p:txBody>
                  <a:bodyPr/>
                  <a:lstStyle/>
                  <a:p>
                    <a:endParaRPr lang="en-US"/>
                  </a:p>
                </p:txBody>
              </p:sp>
              <p:sp>
                <p:nvSpPr>
                  <p:cNvPr id="6052" name="Freeform 226"/>
                  <p:cNvSpPr>
                    <a:spLocks/>
                  </p:cNvSpPr>
                  <p:nvPr/>
                </p:nvSpPr>
                <p:spPr bwMode="auto">
                  <a:xfrm>
                    <a:off x="5113" y="6735"/>
                    <a:ext cx="19" cy="78"/>
                  </a:xfrm>
                  <a:custGeom>
                    <a:avLst/>
                    <a:gdLst>
                      <a:gd name="T0" fmla="*/ 0 w 19"/>
                      <a:gd name="T1" fmla="*/ 0 h 78"/>
                      <a:gd name="T2" fmla="*/ 0 w 19"/>
                      <a:gd name="T3" fmla="*/ 0 h 78"/>
                      <a:gd name="T4" fmla="*/ 9 w 19"/>
                      <a:gd name="T5" fmla="*/ 20 h 78"/>
                      <a:gd name="T6" fmla="*/ 9 w 19"/>
                      <a:gd name="T7" fmla="*/ 39 h 78"/>
                      <a:gd name="T8" fmla="*/ 9 w 19"/>
                      <a:gd name="T9" fmla="*/ 59 h 78"/>
                      <a:gd name="T10" fmla="*/ 9 w 19"/>
                      <a:gd name="T11" fmla="*/ 78 h 78"/>
                      <a:gd name="T12" fmla="*/ 19 w 19"/>
                      <a:gd name="T13" fmla="*/ 78 h 78"/>
                      <a:gd name="T14" fmla="*/ 19 w 19"/>
                      <a:gd name="T15" fmla="*/ 59 h 78"/>
                      <a:gd name="T16" fmla="*/ 19 w 19"/>
                      <a:gd name="T17" fmla="*/ 39 h 78"/>
                      <a:gd name="T18" fmla="*/ 19 w 19"/>
                      <a:gd name="T19" fmla="*/ 20 h 78"/>
                      <a:gd name="T20" fmla="*/ 9 w 19"/>
                      <a:gd name="T21" fmla="*/ 0 h 78"/>
                      <a:gd name="T22" fmla="*/ 9 w 19"/>
                      <a:gd name="T23" fmla="*/ 0 h 78"/>
                      <a:gd name="T24" fmla="*/ 0 w 19"/>
                      <a:gd name="T25" fmla="*/ 0 h 78"/>
                      <a:gd name="T26" fmla="*/ 0 w 19"/>
                      <a:gd name="T27" fmla="*/ 0 h 78"/>
                      <a:gd name="T28" fmla="*/ 0 w 19"/>
                      <a:gd name="T29" fmla="*/ 0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78"/>
                      <a:gd name="T47" fmla="*/ 19 w 19"/>
                      <a:gd name="T48" fmla="*/ 78 h 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78">
                        <a:moveTo>
                          <a:pt x="0" y="0"/>
                        </a:moveTo>
                        <a:lnTo>
                          <a:pt x="0" y="0"/>
                        </a:lnTo>
                        <a:lnTo>
                          <a:pt x="9" y="20"/>
                        </a:lnTo>
                        <a:lnTo>
                          <a:pt x="9" y="39"/>
                        </a:lnTo>
                        <a:lnTo>
                          <a:pt x="9" y="59"/>
                        </a:lnTo>
                        <a:lnTo>
                          <a:pt x="9" y="78"/>
                        </a:lnTo>
                        <a:lnTo>
                          <a:pt x="19" y="78"/>
                        </a:lnTo>
                        <a:lnTo>
                          <a:pt x="19" y="59"/>
                        </a:lnTo>
                        <a:lnTo>
                          <a:pt x="19" y="39"/>
                        </a:lnTo>
                        <a:lnTo>
                          <a:pt x="19" y="20"/>
                        </a:lnTo>
                        <a:lnTo>
                          <a:pt x="9" y="0"/>
                        </a:lnTo>
                        <a:lnTo>
                          <a:pt x="0" y="0"/>
                        </a:lnTo>
                        <a:close/>
                      </a:path>
                    </a:pathLst>
                  </a:custGeom>
                  <a:solidFill>
                    <a:srgbClr val="000000"/>
                  </a:solidFill>
                  <a:ln w="9525">
                    <a:noFill/>
                    <a:round/>
                    <a:headEnd/>
                    <a:tailEnd/>
                  </a:ln>
                </p:spPr>
                <p:txBody>
                  <a:bodyPr/>
                  <a:lstStyle/>
                  <a:p>
                    <a:endParaRPr lang="en-US"/>
                  </a:p>
                </p:txBody>
              </p:sp>
              <p:sp>
                <p:nvSpPr>
                  <p:cNvPr id="6053" name="Freeform 227"/>
                  <p:cNvSpPr>
                    <a:spLocks/>
                  </p:cNvSpPr>
                  <p:nvPr/>
                </p:nvSpPr>
                <p:spPr bwMode="auto">
                  <a:xfrm>
                    <a:off x="5113" y="6696"/>
                    <a:ext cx="39" cy="39"/>
                  </a:xfrm>
                  <a:custGeom>
                    <a:avLst/>
                    <a:gdLst>
                      <a:gd name="T0" fmla="*/ 39 w 39"/>
                      <a:gd name="T1" fmla="*/ 0 h 39"/>
                      <a:gd name="T2" fmla="*/ 39 w 39"/>
                      <a:gd name="T3" fmla="*/ 10 h 39"/>
                      <a:gd name="T4" fmla="*/ 39 w 39"/>
                      <a:gd name="T5" fmla="*/ 10 h 39"/>
                      <a:gd name="T6" fmla="*/ 29 w 39"/>
                      <a:gd name="T7" fmla="*/ 20 h 39"/>
                      <a:gd name="T8" fmla="*/ 19 w 39"/>
                      <a:gd name="T9" fmla="*/ 20 h 39"/>
                      <a:gd name="T10" fmla="*/ 0 w 39"/>
                      <a:gd name="T11" fmla="*/ 39 h 39"/>
                      <a:gd name="T12" fmla="*/ 9 w 39"/>
                      <a:gd name="T13" fmla="*/ 39 h 39"/>
                      <a:gd name="T14" fmla="*/ 9 w 39"/>
                      <a:gd name="T15" fmla="*/ 39 h 39"/>
                      <a:gd name="T16" fmla="*/ 19 w 39"/>
                      <a:gd name="T17" fmla="*/ 39 h 39"/>
                      <a:gd name="T18" fmla="*/ 29 w 39"/>
                      <a:gd name="T19" fmla="*/ 39 h 39"/>
                      <a:gd name="T20" fmla="*/ 39 w 39"/>
                      <a:gd name="T21" fmla="*/ 20 h 39"/>
                      <a:gd name="T22" fmla="*/ 39 w 39"/>
                      <a:gd name="T23" fmla="*/ 10 h 39"/>
                      <a:gd name="T24" fmla="*/ 39 w 39"/>
                      <a:gd name="T25" fmla="*/ 10 h 39"/>
                      <a:gd name="T26" fmla="*/ 39 w 39"/>
                      <a:gd name="T27" fmla="*/ 0 h 39"/>
                      <a:gd name="T28" fmla="*/ 39 w 39"/>
                      <a:gd name="T29" fmla="*/ 0 h 39"/>
                      <a:gd name="T30" fmla="*/ 39 w 39"/>
                      <a:gd name="T31" fmla="*/ 10 h 39"/>
                      <a:gd name="T32" fmla="*/ 39 w 39"/>
                      <a:gd name="T33" fmla="*/ 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39" y="0"/>
                        </a:moveTo>
                        <a:lnTo>
                          <a:pt x="39" y="10"/>
                        </a:lnTo>
                        <a:lnTo>
                          <a:pt x="29" y="20"/>
                        </a:lnTo>
                        <a:lnTo>
                          <a:pt x="19" y="20"/>
                        </a:lnTo>
                        <a:lnTo>
                          <a:pt x="0" y="39"/>
                        </a:lnTo>
                        <a:lnTo>
                          <a:pt x="9" y="39"/>
                        </a:lnTo>
                        <a:lnTo>
                          <a:pt x="19" y="39"/>
                        </a:lnTo>
                        <a:lnTo>
                          <a:pt x="29" y="39"/>
                        </a:lnTo>
                        <a:lnTo>
                          <a:pt x="39" y="20"/>
                        </a:lnTo>
                        <a:lnTo>
                          <a:pt x="39" y="10"/>
                        </a:lnTo>
                        <a:lnTo>
                          <a:pt x="39" y="0"/>
                        </a:lnTo>
                        <a:lnTo>
                          <a:pt x="39" y="10"/>
                        </a:lnTo>
                        <a:lnTo>
                          <a:pt x="39" y="0"/>
                        </a:lnTo>
                        <a:close/>
                      </a:path>
                    </a:pathLst>
                  </a:custGeom>
                  <a:solidFill>
                    <a:srgbClr val="000000"/>
                  </a:solidFill>
                  <a:ln w="9525">
                    <a:noFill/>
                    <a:round/>
                    <a:headEnd/>
                    <a:tailEnd/>
                  </a:ln>
                </p:spPr>
                <p:txBody>
                  <a:bodyPr/>
                  <a:lstStyle/>
                  <a:p>
                    <a:endParaRPr lang="en-US"/>
                  </a:p>
                </p:txBody>
              </p:sp>
              <p:sp>
                <p:nvSpPr>
                  <p:cNvPr id="6054" name="Freeform 228"/>
                  <p:cNvSpPr>
                    <a:spLocks/>
                  </p:cNvSpPr>
                  <p:nvPr/>
                </p:nvSpPr>
                <p:spPr bwMode="auto">
                  <a:xfrm>
                    <a:off x="5152" y="6609"/>
                    <a:ext cx="126" cy="97"/>
                  </a:xfrm>
                  <a:custGeom>
                    <a:avLst/>
                    <a:gdLst>
                      <a:gd name="T0" fmla="*/ 116 w 126"/>
                      <a:gd name="T1" fmla="*/ 0 h 97"/>
                      <a:gd name="T2" fmla="*/ 116 w 126"/>
                      <a:gd name="T3" fmla="*/ 0 h 97"/>
                      <a:gd name="T4" fmla="*/ 107 w 126"/>
                      <a:gd name="T5" fmla="*/ 9 h 97"/>
                      <a:gd name="T6" fmla="*/ 107 w 126"/>
                      <a:gd name="T7" fmla="*/ 19 h 97"/>
                      <a:gd name="T8" fmla="*/ 97 w 126"/>
                      <a:gd name="T9" fmla="*/ 29 h 97"/>
                      <a:gd name="T10" fmla="*/ 87 w 126"/>
                      <a:gd name="T11" fmla="*/ 39 h 97"/>
                      <a:gd name="T12" fmla="*/ 87 w 126"/>
                      <a:gd name="T13" fmla="*/ 48 h 97"/>
                      <a:gd name="T14" fmla="*/ 77 w 126"/>
                      <a:gd name="T15" fmla="*/ 58 h 97"/>
                      <a:gd name="T16" fmla="*/ 68 w 126"/>
                      <a:gd name="T17" fmla="*/ 68 h 97"/>
                      <a:gd name="T18" fmla="*/ 58 w 126"/>
                      <a:gd name="T19" fmla="*/ 78 h 97"/>
                      <a:gd name="T20" fmla="*/ 58 w 126"/>
                      <a:gd name="T21" fmla="*/ 78 h 97"/>
                      <a:gd name="T22" fmla="*/ 48 w 126"/>
                      <a:gd name="T23" fmla="*/ 87 h 97"/>
                      <a:gd name="T24" fmla="*/ 39 w 126"/>
                      <a:gd name="T25" fmla="*/ 87 h 97"/>
                      <a:gd name="T26" fmla="*/ 29 w 126"/>
                      <a:gd name="T27" fmla="*/ 87 h 97"/>
                      <a:gd name="T28" fmla="*/ 0 w 126"/>
                      <a:gd name="T29" fmla="*/ 87 h 97"/>
                      <a:gd name="T30" fmla="*/ 0 w 126"/>
                      <a:gd name="T31" fmla="*/ 97 h 97"/>
                      <a:gd name="T32" fmla="*/ 29 w 126"/>
                      <a:gd name="T33" fmla="*/ 97 h 97"/>
                      <a:gd name="T34" fmla="*/ 39 w 126"/>
                      <a:gd name="T35" fmla="*/ 97 h 97"/>
                      <a:gd name="T36" fmla="*/ 48 w 126"/>
                      <a:gd name="T37" fmla="*/ 87 h 97"/>
                      <a:gd name="T38" fmla="*/ 58 w 126"/>
                      <a:gd name="T39" fmla="*/ 87 h 97"/>
                      <a:gd name="T40" fmla="*/ 87 w 126"/>
                      <a:gd name="T41" fmla="*/ 68 h 97"/>
                      <a:gd name="T42" fmla="*/ 87 w 126"/>
                      <a:gd name="T43" fmla="*/ 58 h 97"/>
                      <a:gd name="T44" fmla="*/ 97 w 126"/>
                      <a:gd name="T45" fmla="*/ 48 h 97"/>
                      <a:gd name="T46" fmla="*/ 97 w 126"/>
                      <a:gd name="T47" fmla="*/ 39 h 97"/>
                      <a:gd name="T48" fmla="*/ 107 w 126"/>
                      <a:gd name="T49" fmla="*/ 39 h 97"/>
                      <a:gd name="T50" fmla="*/ 116 w 126"/>
                      <a:gd name="T51" fmla="*/ 29 h 97"/>
                      <a:gd name="T52" fmla="*/ 116 w 126"/>
                      <a:gd name="T53" fmla="*/ 19 h 97"/>
                      <a:gd name="T54" fmla="*/ 126 w 126"/>
                      <a:gd name="T55" fmla="*/ 9 h 97"/>
                      <a:gd name="T56" fmla="*/ 116 w 126"/>
                      <a:gd name="T57" fmla="*/ 0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6"/>
                      <a:gd name="T88" fmla="*/ 0 h 97"/>
                      <a:gd name="T89" fmla="*/ 126 w 126"/>
                      <a:gd name="T90" fmla="*/ 97 h 9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6" h="97">
                        <a:moveTo>
                          <a:pt x="116" y="0"/>
                        </a:moveTo>
                        <a:lnTo>
                          <a:pt x="116" y="0"/>
                        </a:lnTo>
                        <a:lnTo>
                          <a:pt x="107" y="9"/>
                        </a:lnTo>
                        <a:lnTo>
                          <a:pt x="107" y="19"/>
                        </a:lnTo>
                        <a:lnTo>
                          <a:pt x="97" y="29"/>
                        </a:lnTo>
                        <a:lnTo>
                          <a:pt x="87" y="39"/>
                        </a:lnTo>
                        <a:lnTo>
                          <a:pt x="87" y="48"/>
                        </a:lnTo>
                        <a:lnTo>
                          <a:pt x="77" y="58"/>
                        </a:lnTo>
                        <a:lnTo>
                          <a:pt x="68" y="68"/>
                        </a:lnTo>
                        <a:lnTo>
                          <a:pt x="58" y="78"/>
                        </a:lnTo>
                        <a:lnTo>
                          <a:pt x="48" y="87"/>
                        </a:lnTo>
                        <a:lnTo>
                          <a:pt x="39" y="87"/>
                        </a:lnTo>
                        <a:lnTo>
                          <a:pt x="29" y="87"/>
                        </a:lnTo>
                        <a:lnTo>
                          <a:pt x="0" y="87"/>
                        </a:lnTo>
                        <a:lnTo>
                          <a:pt x="0" y="97"/>
                        </a:lnTo>
                        <a:lnTo>
                          <a:pt x="29" y="97"/>
                        </a:lnTo>
                        <a:lnTo>
                          <a:pt x="39" y="97"/>
                        </a:lnTo>
                        <a:lnTo>
                          <a:pt x="48" y="87"/>
                        </a:lnTo>
                        <a:lnTo>
                          <a:pt x="58" y="87"/>
                        </a:lnTo>
                        <a:lnTo>
                          <a:pt x="87" y="68"/>
                        </a:lnTo>
                        <a:lnTo>
                          <a:pt x="87" y="58"/>
                        </a:lnTo>
                        <a:lnTo>
                          <a:pt x="97" y="48"/>
                        </a:lnTo>
                        <a:lnTo>
                          <a:pt x="97" y="39"/>
                        </a:lnTo>
                        <a:lnTo>
                          <a:pt x="107" y="39"/>
                        </a:lnTo>
                        <a:lnTo>
                          <a:pt x="116" y="29"/>
                        </a:lnTo>
                        <a:lnTo>
                          <a:pt x="116" y="19"/>
                        </a:lnTo>
                        <a:lnTo>
                          <a:pt x="126" y="9"/>
                        </a:lnTo>
                        <a:lnTo>
                          <a:pt x="116" y="0"/>
                        </a:lnTo>
                        <a:close/>
                      </a:path>
                    </a:pathLst>
                  </a:custGeom>
                  <a:solidFill>
                    <a:srgbClr val="000000"/>
                  </a:solidFill>
                  <a:ln w="9525">
                    <a:noFill/>
                    <a:round/>
                    <a:headEnd/>
                    <a:tailEnd/>
                  </a:ln>
                </p:spPr>
                <p:txBody>
                  <a:bodyPr/>
                  <a:lstStyle/>
                  <a:p>
                    <a:endParaRPr lang="en-US"/>
                  </a:p>
                </p:txBody>
              </p:sp>
              <p:sp>
                <p:nvSpPr>
                  <p:cNvPr id="6055" name="Freeform 229"/>
                  <p:cNvSpPr>
                    <a:spLocks/>
                  </p:cNvSpPr>
                  <p:nvPr/>
                </p:nvSpPr>
                <p:spPr bwMode="auto">
                  <a:xfrm>
                    <a:off x="5268" y="6570"/>
                    <a:ext cx="117" cy="48"/>
                  </a:xfrm>
                  <a:custGeom>
                    <a:avLst/>
                    <a:gdLst>
                      <a:gd name="T0" fmla="*/ 117 w 117"/>
                      <a:gd name="T1" fmla="*/ 9 h 48"/>
                      <a:gd name="T2" fmla="*/ 107 w 117"/>
                      <a:gd name="T3" fmla="*/ 0 h 48"/>
                      <a:gd name="T4" fmla="*/ 59 w 117"/>
                      <a:gd name="T5" fmla="*/ 0 h 48"/>
                      <a:gd name="T6" fmla="*/ 49 w 117"/>
                      <a:gd name="T7" fmla="*/ 9 h 48"/>
                      <a:gd name="T8" fmla="*/ 30 w 117"/>
                      <a:gd name="T9" fmla="*/ 9 h 48"/>
                      <a:gd name="T10" fmla="*/ 20 w 117"/>
                      <a:gd name="T11" fmla="*/ 19 h 48"/>
                      <a:gd name="T12" fmla="*/ 10 w 117"/>
                      <a:gd name="T13" fmla="*/ 29 h 48"/>
                      <a:gd name="T14" fmla="*/ 0 w 117"/>
                      <a:gd name="T15" fmla="*/ 39 h 48"/>
                      <a:gd name="T16" fmla="*/ 10 w 117"/>
                      <a:gd name="T17" fmla="*/ 48 h 48"/>
                      <a:gd name="T18" fmla="*/ 10 w 117"/>
                      <a:gd name="T19" fmla="*/ 39 h 48"/>
                      <a:gd name="T20" fmla="*/ 20 w 117"/>
                      <a:gd name="T21" fmla="*/ 29 h 48"/>
                      <a:gd name="T22" fmla="*/ 39 w 117"/>
                      <a:gd name="T23" fmla="*/ 19 h 48"/>
                      <a:gd name="T24" fmla="*/ 49 w 117"/>
                      <a:gd name="T25" fmla="*/ 19 h 48"/>
                      <a:gd name="T26" fmla="*/ 59 w 117"/>
                      <a:gd name="T27" fmla="*/ 9 h 48"/>
                      <a:gd name="T28" fmla="*/ 107 w 117"/>
                      <a:gd name="T29" fmla="*/ 9 h 48"/>
                      <a:gd name="T30" fmla="*/ 107 w 117"/>
                      <a:gd name="T31" fmla="*/ 9 h 48"/>
                      <a:gd name="T32" fmla="*/ 117 w 117"/>
                      <a:gd name="T33" fmla="*/ 9 h 48"/>
                      <a:gd name="T34" fmla="*/ 117 w 117"/>
                      <a:gd name="T35" fmla="*/ 0 h 48"/>
                      <a:gd name="T36" fmla="*/ 107 w 117"/>
                      <a:gd name="T37" fmla="*/ 0 h 48"/>
                      <a:gd name="T38" fmla="*/ 117 w 117"/>
                      <a:gd name="T39" fmla="*/ 9 h 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7"/>
                      <a:gd name="T61" fmla="*/ 0 h 48"/>
                      <a:gd name="T62" fmla="*/ 117 w 117"/>
                      <a:gd name="T63" fmla="*/ 48 h 4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7" h="48">
                        <a:moveTo>
                          <a:pt x="117" y="9"/>
                        </a:moveTo>
                        <a:lnTo>
                          <a:pt x="107" y="0"/>
                        </a:lnTo>
                        <a:lnTo>
                          <a:pt x="59" y="0"/>
                        </a:lnTo>
                        <a:lnTo>
                          <a:pt x="49" y="9"/>
                        </a:lnTo>
                        <a:lnTo>
                          <a:pt x="30" y="9"/>
                        </a:lnTo>
                        <a:lnTo>
                          <a:pt x="20" y="19"/>
                        </a:lnTo>
                        <a:lnTo>
                          <a:pt x="10" y="29"/>
                        </a:lnTo>
                        <a:lnTo>
                          <a:pt x="0" y="39"/>
                        </a:lnTo>
                        <a:lnTo>
                          <a:pt x="10" y="48"/>
                        </a:lnTo>
                        <a:lnTo>
                          <a:pt x="10" y="39"/>
                        </a:lnTo>
                        <a:lnTo>
                          <a:pt x="20" y="29"/>
                        </a:lnTo>
                        <a:lnTo>
                          <a:pt x="39" y="19"/>
                        </a:lnTo>
                        <a:lnTo>
                          <a:pt x="49" y="19"/>
                        </a:lnTo>
                        <a:lnTo>
                          <a:pt x="59" y="9"/>
                        </a:lnTo>
                        <a:lnTo>
                          <a:pt x="107" y="9"/>
                        </a:lnTo>
                        <a:lnTo>
                          <a:pt x="117" y="9"/>
                        </a:lnTo>
                        <a:lnTo>
                          <a:pt x="117" y="0"/>
                        </a:lnTo>
                        <a:lnTo>
                          <a:pt x="107" y="0"/>
                        </a:lnTo>
                        <a:lnTo>
                          <a:pt x="117" y="9"/>
                        </a:lnTo>
                        <a:close/>
                      </a:path>
                    </a:pathLst>
                  </a:custGeom>
                  <a:solidFill>
                    <a:srgbClr val="000000"/>
                  </a:solidFill>
                  <a:ln w="9525">
                    <a:noFill/>
                    <a:round/>
                    <a:headEnd/>
                    <a:tailEnd/>
                  </a:ln>
                </p:spPr>
                <p:txBody>
                  <a:bodyPr/>
                  <a:lstStyle/>
                  <a:p>
                    <a:endParaRPr lang="en-US"/>
                  </a:p>
                </p:txBody>
              </p:sp>
              <p:sp>
                <p:nvSpPr>
                  <p:cNvPr id="6056" name="Freeform 230"/>
                  <p:cNvSpPr>
                    <a:spLocks/>
                  </p:cNvSpPr>
                  <p:nvPr/>
                </p:nvSpPr>
                <p:spPr bwMode="auto">
                  <a:xfrm>
                    <a:off x="5346" y="6579"/>
                    <a:ext cx="39" cy="147"/>
                  </a:xfrm>
                  <a:custGeom>
                    <a:avLst/>
                    <a:gdLst>
                      <a:gd name="T0" fmla="*/ 10 w 39"/>
                      <a:gd name="T1" fmla="*/ 137 h 147"/>
                      <a:gd name="T2" fmla="*/ 10 w 39"/>
                      <a:gd name="T3" fmla="*/ 117 h 147"/>
                      <a:gd name="T4" fmla="*/ 10 w 39"/>
                      <a:gd name="T5" fmla="*/ 108 h 147"/>
                      <a:gd name="T6" fmla="*/ 20 w 39"/>
                      <a:gd name="T7" fmla="*/ 88 h 147"/>
                      <a:gd name="T8" fmla="*/ 20 w 39"/>
                      <a:gd name="T9" fmla="*/ 69 h 147"/>
                      <a:gd name="T10" fmla="*/ 29 w 39"/>
                      <a:gd name="T11" fmla="*/ 49 h 147"/>
                      <a:gd name="T12" fmla="*/ 29 w 39"/>
                      <a:gd name="T13" fmla="*/ 30 h 147"/>
                      <a:gd name="T14" fmla="*/ 39 w 39"/>
                      <a:gd name="T15" fmla="*/ 20 h 147"/>
                      <a:gd name="T16" fmla="*/ 39 w 39"/>
                      <a:gd name="T17" fmla="*/ 0 h 147"/>
                      <a:gd name="T18" fmla="*/ 29 w 39"/>
                      <a:gd name="T19" fmla="*/ 0 h 147"/>
                      <a:gd name="T20" fmla="*/ 20 w 39"/>
                      <a:gd name="T21" fmla="*/ 20 h 147"/>
                      <a:gd name="T22" fmla="*/ 20 w 39"/>
                      <a:gd name="T23" fmla="*/ 30 h 147"/>
                      <a:gd name="T24" fmla="*/ 20 w 39"/>
                      <a:gd name="T25" fmla="*/ 49 h 147"/>
                      <a:gd name="T26" fmla="*/ 20 w 39"/>
                      <a:gd name="T27" fmla="*/ 69 h 147"/>
                      <a:gd name="T28" fmla="*/ 10 w 39"/>
                      <a:gd name="T29" fmla="*/ 88 h 147"/>
                      <a:gd name="T30" fmla="*/ 10 w 39"/>
                      <a:gd name="T31" fmla="*/ 108 h 147"/>
                      <a:gd name="T32" fmla="*/ 0 w 39"/>
                      <a:gd name="T33" fmla="*/ 117 h 147"/>
                      <a:gd name="T34" fmla="*/ 0 w 39"/>
                      <a:gd name="T35" fmla="*/ 137 h 147"/>
                      <a:gd name="T36" fmla="*/ 0 w 39"/>
                      <a:gd name="T37" fmla="*/ 147 h 147"/>
                      <a:gd name="T38" fmla="*/ 0 w 39"/>
                      <a:gd name="T39" fmla="*/ 137 h 147"/>
                      <a:gd name="T40" fmla="*/ 0 w 39"/>
                      <a:gd name="T41" fmla="*/ 147 h 147"/>
                      <a:gd name="T42" fmla="*/ 10 w 39"/>
                      <a:gd name="T43" fmla="*/ 137 h 1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
                      <a:gd name="T67" fmla="*/ 0 h 147"/>
                      <a:gd name="T68" fmla="*/ 39 w 39"/>
                      <a:gd name="T69" fmla="*/ 147 h 1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 h="147">
                        <a:moveTo>
                          <a:pt x="10" y="137"/>
                        </a:moveTo>
                        <a:lnTo>
                          <a:pt x="10" y="117"/>
                        </a:lnTo>
                        <a:lnTo>
                          <a:pt x="10" y="108"/>
                        </a:lnTo>
                        <a:lnTo>
                          <a:pt x="20" y="88"/>
                        </a:lnTo>
                        <a:lnTo>
                          <a:pt x="20" y="69"/>
                        </a:lnTo>
                        <a:lnTo>
                          <a:pt x="29" y="49"/>
                        </a:lnTo>
                        <a:lnTo>
                          <a:pt x="29" y="30"/>
                        </a:lnTo>
                        <a:lnTo>
                          <a:pt x="39" y="20"/>
                        </a:lnTo>
                        <a:lnTo>
                          <a:pt x="39" y="0"/>
                        </a:lnTo>
                        <a:lnTo>
                          <a:pt x="29" y="0"/>
                        </a:lnTo>
                        <a:lnTo>
                          <a:pt x="20" y="20"/>
                        </a:lnTo>
                        <a:lnTo>
                          <a:pt x="20" y="30"/>
                        </a:lnTo>
                        <a:lnTo>
                          <a:pt x="20" y="49"/>
                        </a:lnTo>
                        <a:lnTo>
                          <a:pt x="20" y="69"/>
                        </a:lnTo>
                        <a:lnTo>
                          <a:pt x="10" y="88"/>
                        </a:lnTo>
                        <a:lnTo>
                          <a:pt x="10" y="108"/>
                        </a:lnTo>
                        <a:lnTo>
                          <a:pt x="0" y="117"/>
                        </a:lnTo>
                        <a:lnTo>
                          <a:pt x="0" y="137"/>
                        </a:lnTo>
                        <a:lnTo>
                          <a:pt x="0" y="147"/>
                        </a:lnTo>
                        <a:lnTo>
                          <a:pt x="0" y="137"/>
                        </a:lnTo>
                        <a:lnTo>
                          <a:pt x="0" y="147"/>
                        </a:lnTo>
                        <a:lnTo>
                          <a:pt x="10" y="137"/>
                        </a:lnTo>
                        <a:close/>
                      </a:path>
                    </a:pathLst>
                  </a:custGeom>
                  <a:solidFill>
                    <a:srgbClr val="000000"/>
                  </a:solidFill>
                  <a:ln w="9525">
                    <a:noFill/>
                    <a:round/>
                    <a:headEnd/>
                    <a:tailEnd/>
                  </a:ln>
                </p:spPr>
                <p:txBody>
                  <a:bodyPr/>
                  <a:lstStyle/>
                  <a:p>
                    <a:endParaRPr lang="en-US"/>
                  </a:p>
                </p:txBody>
              </p:sp>
              <p:sp>
                <p:nvSpPr>
                  <p:cNvPr id="6057" name="Freeform 231"/>
                  <p:cNvSpPr>
                    <a:spLocks/>
                  </p:cNvSpPr>
                  <p:nvPr/>
                </p:nvSpPr>
                <p:spPr bwMode="auto">
                  <a:xfrm>
                    <a:off x="5346" y="6716"/>
                    <a:ext cx="68" cy="19"/>
                  </a:xfrm>
                  <a:custGeom>
                    <a:avLst/>
                    <a:gdLst>
                      <a:gd name="T0" fmla="*/ 68 w 68"/>
                      <a:gd name="T1" fmla="*/ 0 h 19"/>
                      <a:gd name="T2" fmla="*/ 59 w 68"/>
                      <a:gd name="T3" fmla="*/ 0 h 19"/>
                      <a:gd name="T4" fmla="*/ 49 w 68"/>
                      <a:gd name="T5" fmla="*/ 10 h 19"/>
                      <a:gd name="T6" fmla="*/ 39 w 68"/>
                      <a:gd name="T7" fmla="*/ 10 h 19"/>
                      <a:gd name="T8" fmla="*/ 29 w 68"/>
                      <a:gd name="T9" fmla="*/ 10 h 19"/>
                      <a:gd name="T10" fmla="*/ 20 w 68"/>
                      <a:gd name="T11" fmla="*/ 10 h 19"/>
                      <a:gd name="T12" fmla="*/ 10 w 68"/>
                      <a:gd name="T13" fmla="*/ 0 h 19"/>
                      <a:gd name="T14" fmla="*/ 0 w 68"/>
                      <a:gd name="T15" fmla="*/ 10 h 19"/>
                      <a:gd name="T16" fmla="*/ 10 w 68"/>
                      <a:gd name="T17" fmla="*/ 19 h 19"/>
                      <a:gd name="T18" fmla="*/ 29 w 68"/>
                      <a:gd name="T19" fmla="*/ 19 h 19"/>
                      <a:gd name="T20" fmla="*/ 39 w 68"/>
                      <a:gd name="T21" fmla="*/ 19 h 19"/>
                      <a:gd name="T22" fmla="*/ 49 w 68"/>
                      <a:gd name="T23" fmla="*/ 19 h 19"/>
                      <a:gd name="T24" fmla="*/ 59 w 68"/>
                      <a:gd name="T25" fmla="*/ 10 h 19"/>
                      <a:gd name="T26" fmla="*/ 68 w 68"/>
                      <a:gd name="T27" fmla="*/ 10 h 19"/>
                      <a:gd name="T28" fmla="*/ 68 w 68"/>
                      <a:gd name="T29" fmla="*/ 10 h 19"/>
                      <a:gd name="T30" fmla="*/ 68 w 68"/>
                      <a:gd name="T31" fmla="*/ 10 h 19"/>
                      <a:gd name="T32" fmla="*/ 68 w 68"/>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19"/>
                      <a:gd name="T53" fmla="*/ 68 w 68"/>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19">
                        <a:moveTo>
                          <a:pt x="68" y="0"/>
                        </a:moveTo>
                        <a:lnTo>
                          <a:pt x="59" y="0"/>
                        </a:lnTo>
                        <a:lnTo>
                          <a:pt x="49" y="10"/>
                        </a:lnTo>
                        <a:lnTo>
                          <a:pt x="39" y="10"/>
                        </a:lnTo>
                        <a:lnTo>
                          <a:pt x="29" y="10"/>
                        </a:lnTo>
                        <a:lnTo>
                          <a:pt x="20" y="10"/>
                        </a:lnTo>
                        <a:lnTo>
                          <a:pt x="10" y="0"/>
                        </a:lnTo>
                        <a:lnTo>
                          <a:pt x="0" y="10"/>
                        </a:lnTo>
                        <a:lnTo>
                          <a:pt x="10" y="19"/>
                        </a:lnTo>
                        <a:lnTo>
                          <a:pt x="29" y="19"/>
                        </a:lnTo>
                        <a:lnTo>
                          <a:pt x="39" y="19"/>
                        </a:lnTo>
                        <a:lnTo>
                          <a:pt x="49" y="19"/>
                        </a:lnTo>
                        <a:lnTo>
                          <a:pt x="59" y="10"/>
                        </a:lnTo>
                        <a:lnTo>
                          <a:pt x="68" y="10"/>
                        </a:lnTo>
                        <a:lnTo>
                          <a:pt x="68" y="0"/>
                        </a:lnTo>
                        <a:close/>
                      </a:path>
                    </a:pathLst>
                  </a:custGeom>
                  <a:solidFill>
                    <a:srgbClr val="000000"/>
                  </a:solidFill>
                  <a:ln w="9525">
                    <a:noFill/>
                    <a:round/>
                    <a:headEnd/>
                    <a:tailEnd/>
                  </a:ln>
                </p:spPr>
                <p:txBody>
                  <a:bodyPr/>
                  <a:lstStyle/>
                  <a:p>
                    <a:endParaRPr lang="en-US"/>
                  </a:p>
                </p:txBody>
              </p:sp>
              <p:sp>
                <p:nvSpPr>
                  <p:cNvPr id="6058" name="Freeform 232"/>
                  <p:cNvSpPr>
                    <a:spLocks/>
                  </p:cNvSpPr>
                  <p:nvPr/>
                </p:nvSpPr>
                <p:spPr bwMode="auto">
                  <a:xfrm>
                    <a:off x="5414" y="6618"/>
                    <a:ext cx="156" cy="108"/>
                  </a:xfrm>
                  <a:custGeom>
                    <a:avLst/>
                    <a:gdLst>
                      <a:gd name="T0" fmla="*/ 146 w 156"/>
                      <a:gd name="T1" fmla="*/ 10 h 108"/>
                      <a:gd name="T2" fmla="*/ 156 w 156"/>
                      <a:gd name="T3" fmla="*/ 10 h 108"/>
                      <a:gd name="T4" fmla="*/ 136 w 156"/>
                      <a:gd name="T5" fmla="*/ 10 h 108"/>
                      <a:gd name="T6" fmla="*/ 127 w 156"/>
                      <a:gd name="T7" fmla="*/ 0 h 108"/>
                      <a:gd name="T8" fmla="*/ 97 w 156"/>
                      <a:gd name="T9" fmla="*/ 0 h 108"/>
                      <a:gd name="T10" fmla="*/ 88 w 156"/>
                      <a:gd name="T11" fmla="*/ 10 h 108"/>
                      <a:gd name="T12" fmla="*/ 78 w 156"/>
                      <a:gd name="T13" fmla="*/ 20 h 108"/>
                      <a:gd name="T14" fmla="*/ 68 w 156"/>
                      <a:gd name="T15" fmla="*/ 20 h 108"/>
                      <a:gd name="T16" fmla="*/ 68 w 156"/>
                      <a:gd name="T17" fmla="*/ 30 h 108"/>
                      <a:gd name="T18" fmla="*/ 39 w 156"/>
                      <a:gd name="T19" fmla="*/ 59 h 108"/>
                      <a:gd name="T20" fmla="*/ 39 w 156"/>
                      <a:gd name="T21" fmla="*/ 69 h 108"/>
                      <a:gd name="T22" fmla="*/ 29 w 156"/>
                      <a:gd name="T23" fmla="*/ 78 h 108"/>
                      <a:gd name="T24" fmla="*/ 20 w 156"/>
                      <a:gd name="T25" fmla="*/ 88 h 108"/>
                      <a:gd name="T26" fmla="*/ 10 w 156"/>
                      <a:gd name="T27" fmla="*/ 88 h 108"/>
                      <a:gd name="T28" fmla="*/ 0 w 156"/>
                      <a:gd name="T29" fmla="*/ 98 h 108"/>
                      <a:gd name="T30" fmla="*/ 0 w 156"/>
                      <a:gd name="T31" fmla="*/ 108 h 108"/>
                      <a:gd name="T32" fmla="*/ 20 w 156"/>
                      <a:gd name="T33" fmla="*/ 88 h 108"/>
                      <a:gd name="T34" fmla="*/ 39 w 156"/>
                      <a:gd name="T35" fmla="*/ 78 h 108"/>
                      <a:gd name="T36" fmla="*/ 39 w 156"/>
                      <a:gd name="T37" fmla="*/ 78 h 108"/>
                      <a:gd name="T38" fmla="*/ 49 w 156"/>
                      <a:gd name="T39" fmla="*/ 69 h 108"/>
                      <a:gd name="T40" fmla="*/ 59 w 156"/>
                      <a:gd name="T41" fmla="*/ 49 h 108"/>
                      <a:gd name="T42" fmla="*/ 68 w 156"/>
                      <a:gd name="T43" fmla="*/ 39 h 108"/>
                      <a:gd name="T44" fmla="*/ 68 w 156"/>
                      <a:gd name="T45" fmla="*/ 30 h 108"/>
                      <a:gd name="T46" fmla="*/ 78 w 156"/>
                      <a:gd name="T47" fmla="*/ 30 h 108"/>
                      <a:gd name="T48" fmla="*/ 88 w 156"/>
                      <a:gd name="T49" fmla="*/ 20 h 108"/>
                      <a:gd name="T50" fmla="*/ 88 w 156"/>
                      <a:gd name="T51" fmla="*/ 20 h 108"/>
                      <a:gd name="T52" fmla="*/ 97 w 156"/>
                      <a:gd name="T53" fmla="*/ 10 h 108"/>
                      <a:gd name="T54" fmla="*/ 127 w 156"/>
                      <a:gd name="T55" fmla="*/ 10 h 108"/>
                      <a:gd name="T56" fmla="*/ 136 w 156"/>
                      <a:gd name="T57" fmla="*/ 20 h 108"/>
                      <a:gd name="T58" fmla="*/ 146 w 156"/>
                      <a:gd name="T59" fmla="*/ 20 h 108"/>
                      <a:gd name="T60" fmla="*/ 146 w 156"/>
                      <a:gd name="T61" fmla="*/ 10 h 10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6"/>
                      <a:gd name="T94" fmla="*/ 0 h 108"/>
                      <a:gd name="T95" fmla="*/ 156 w 156"/>
                      <a:gd name="T96" fmla="*/ 108 h 10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6" h="108">
                        <a:moveTo>
                          <a:pt x="146" y="10"/>
                        </a:moveTo>
                        <a:lnTo>
                          <a:pt x="156" y="10"/>
                        </a:lnTo>
                        <a:lnTo>
                          <a:pt x="136" y="10"/>
                        </a:lnTo>
                        <a:lnTo>
                          <a:pt x="127" y="0"/>
                        </a:lnTo>
                        <a:lnTo>
                          <a:pt x="97" y="0"/>
                        </a:lnTo>
                        <a:lnTo>
                          <a:pt x="88" y="10"/>
                        </a:lnTo>
                        <a:lnTo>
                          <a:pt x="78" y="20"/>
                        </a:lnTo>
                        <a:lnTo>
                          <a:pt x="68" y="20"/>
                        </a:lnTo>
                        <a:lnTo>
                          <a:pt x="68" y="30"/>
                        </a:lnTo>
                        <a:lnTo>
                          <a:pt x="39" y="59"/>
                        </a:lnTo>
                        <a:lnTo>
                          <a:pt x="39" y="69"/>
                        </a:lnTo>
                        <a:lnTo>
                          <a:pt x="29" y="78"/>
                        </a:lnTo>
                        <a:lnTo>
                          <a:pt x="20" y="88"/>
                        </a:lnTo>
                        <a:lnTo>
                          <a:pt x="10" y="88"/>
                        </a:lnTo>
                        <a:lnTo>
                          <a:pt x="0" y="98"/>
                        </a:lnTo>
                        <a:lnTo>
                          <a:pt x="0" y="108"/>
                        </a:lnTo>
                        <a:lnTo>
                          <a:pt x="20" y="88"/>
                        </a:lnTo>
                        <a:lnTo>
                          <a:pt x="39" y="78"/>
                        </a:lnTo>
                        <a:lnTo>
                          <a:pt x="49" y="69"/>
                        </a:lnTo>
                        <a:lnTo>
                          <a:pt x="59" y="49"/>
                        </a:lnTo>
                        <a:lnTo>
                          <a:pt x="68" y="39"/>
                        </a:lnTo>
                        <a:lnTo>
                          <a:pt x="68" y="30"/>
                        </a:lnTo>
                        <a:lnTo>
                          <a:pt x="78" y="30"/>
                        </a:lnTo>
                        <a:lnTo>
                          <a:pt x="88" y="20"/>
                        </a:lnTo>
                        <a:lnTo>
                          <a:pt x="97" y="10"/>
                        </a:lnTo>
                        <a:lnTo>
                          <a:pt x="127" y="10"/>
                        </a:lnTo>
                        <a:lnTo>
                          <a:pt x="136" y="20"/>
                        </a:lnTo>
                        <a:lnTo>
                          <a:pt x="146" y="20"/>
                        </a:lnTo>
                        <a:lnTo>
                          <a:pt x="146" y="10"/>
                        </a:lnTo>
                        <a:close/>
                      </a:path>
                    </a:pathLst>
                  </a:custGeom>
                  <a:solidFill>
                    <a:srgbClr val="000000"/>
                  </a:solidFill>
                  <a:ln w="9525">
                    <a:noFill/>
                    <a:round/>
                    <a:headEnd/>
                    <a:tailEnd/>
                  </a:ln>
                </p:spPr>
                <p:txBody>
                  <a:bodyPr/>
                  <a:lstStyle/>
                  <a:p>
                    <a:endParaRPr lang="en-US"/>
                  </a:p>
                </p:txBody>
              </p:sp>
              <p:sp>
                <p:nvSpPr>
                  <p:cNvPr id="6059" name="Freeform 233"/>
                  <p:cNvSpPr>
                    <a:spLocks/>
                  </p:cNvSpPr>
                  <p:nvPr/>
                </p:nvSpPr>
                <p:spPr bwMode="auto">
                  <a:xfrm>
                    <a:off x="5560" y="6628"/>
                    <a:ext cx="78" cy="10"/>
                  </a:xfrm>
                  <a:custGeom>
                    <a:avLst/>
                    <a:gdLst>
                      <a:gd name="T0" fmla="*/ 68 w 78"/>
                      <a:gd name="T1" fmla="*/ 0 h 10"/>
                      <a:gd name="T2" fmla="*/ 78 w 78"/>
                      <a:gd name="T3" fmla="*/ 0 h 10"/>
                      <a:gd name="T4" fmla="*/ 0 w 78"/>
                      <a:gd name="T5" fmla="*/ 0 h 10"/>
                      <a:gd name="T6" fmla="*/ 0 w 78"/>
                      <a:gd name="T7" fmla="*/ 10 h 10"/>
                      <a:gd name="T8" fmla="*/ 78 w 78"/>
                      <a:gd name="T9" fmla="*/ 10 h 10"/>
                      <a:gd name="T10" fmla="*/ 68 w 78"/>
                      <a:gd name="T11" fmla="*/ 0 h 10"/>
                      <a:gd name="T12" fmla="*/ 0 60000 65536"/>
                      <a:gd name="T13" fmla="*/ 0 60000 65536"/>
                      <a:gd name="T14" fmla="*/ 0 60000 65536"/>
                      <a:gd name="T15" fmla="*/ 0 60000 65536"/>
                      <a:gd name="T16" fmla="*/ 0 60000 65536"/>
                      <a:gd name="T17" fmla="*/ 0 60000 65536"/>
                      <a:gd name="T18" fmla="*/ 0 w 78"/>
                      <a:gd name="T19" fmla="*/ 0 h 10"/>
                      <a:gd name="T20" fmla="*/ 78 w 78"/>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78" h="10">
                        <a:moveTo>
                          <a:pt x="68" y="0"/>
                        </a:moveTo>
                        <a:lnTo>
                          <a:pt x="78" y="0"/>
                        </a:lnTo>
                        <a:lnTo>
                          <a:pt x="0" y="0"/>
                        </a:lnTo>
                        <a:lnTo>
                          <a:pt x="0" y="10"/>
                        </a:lnTo>
                        <a:lnTo>
                          <a:pt x="78" y="10"/>
                        </a:lnTo>
                        <a:lnTo>
                          <a:pt x="68" y="0"/>
                        </a:lnTo>
                        <a:close/>
                      </a:path>
                    </a:pathLst>
                  </a:custGeom>
                  <a:solidFill>
                    <a:srgbClr val="000000"/>
                  </a:solidFill>
                  <a:ln w="9525">
                    <a:noFill/>
                    <a:round/>
                    <a:headEnd/>
                    <a:tailEnd/>
                  </a:ln>
                </p:spPr>
                <p:txBody>
                  <a:bodyPr/>
                  <a:lstStyle/>
                  <a:p>
                    <a:endParaRPr lang="en-US"/>
                  </a:p>
                </p:txBody>
              </p:sp>
              <p:sp>
                <p:nvSpPr>
                  <p:cNvPr id="6060" name="Freeform 234"/>
                  <p:cNvSpPr>
                    <a:spLocks/>
                  </p:cNvSpPr>
                  <p:nvPr/>
                </p:nvSpPr>
                <p:spPr bwMode="auto">
                  <a:xfrm>
                    <a:off x="5628" y="6560"/>
                    <a:ext cx="59" cy="78"/>
                  </a:xfrm>
                  <a:custGeom>
                    <a:avLst/>
                    <a:gdLst>
                      <a:gd name="T0" fmla="*/ 49 w 59"/>
                      <a:gd name="T1" fmla="*/ 0 h 78"/>
                      <a:gd name="T2" fmla="*/ 49 w 59"/>
                      <a:gd name="T3" fmla="*/ 10 h 78"/>
                      <a:gd name="T4" fmla="*/ 49 w 59"/>
                      <a:gd name="T5" fmla="*/ 19 h 78"/>
                      <a:gd name="T6" fmla="*/ 49 w 59"/>
                      <a:gd name="T7" fmla="*/ 29 h 78"/>
                      <a:gd name="T8" fmla="*/ 39 w 59"/>
                      <a:gd name="T9" fmla="*/ 39 h 78"/>
                      <a:gd name="T10" fmla="*/ 29 w 59"/>
                      <a:gd name="T11" fmla="*/ 49 h 78"/>
                      <a:gd name="T12" fmla="*/ 20 w 59"/>
                      <a:gd name="T13" fmla="*/ 49 h 78"/>
                      <a:gd name="T14" fmla="*/ 0 w 59"/>
                      <a:gd name="T15" fmla="*/ 68 h 78"/>
                      <a:gd name="T16" fmla="*/ 10 w 59"/>
                      <a:gd name="T17" fmla="*/ 78 h 78"/>
                      <a:gd name="T18" fmla="*/ 20 w 59"/>
                      <a:gd name="T19" fmla="*/ 68 h 78"/>
                      <a:gd name="T20" fmla="*/ 29 w 59"/>
                      <a:gd name="T21" fmla="*/ 58 h 78"/>
                      <a:gd name="T22" fmla="*/ 39 w 59"/>
                      <a:gd name="T23" fmla="*/ 49 h 78"/>
                      <a:gd name="T24" fmla="*/ 49 w 59"/>
                      <a:gd name="T25" fmla="*/ 49 h 78"/>
                      <a:gd name="T26" fmla="*/ 49 w 59"/>
                      <a:gd name="T27" fmla="*/ 39 h 78"/>
                      <a:gd name="T28" fmla="*/ 59 w 59"/>
                      <a:gd name="T29" fmla="*/ 29 h 78"/>
                      <a:gd name="T30" fmla="*/ 59 w 59"/>
                      <a:gd name="T31" fmla="*/ 10 h 78"/>
                      <a:gd name="T32" fmla="*/ 59 w 59"/>
                      <a:gd name="T33" fmla="*/ 0 h 78"/>
                      <a:gd name="T34" fmla="*/ 49 w 59"/>
                      <a:gd name="T35" fmla="*/ 0 h 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9"/>
                      <a:gd name="T55" fmla="*/ 0 h 78"/>
                      <a:gd name="T56" fmla="*/ 59 w 59"/>
                      <a:gd name="T57" fmla="*/ 78 h 7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9" h="78">
                        <a:moveTo>
                          <a:pt x="49" y="0"/>
                        </a:moveTo>
                        <a:lnTo>
                          <a:pt x="49" y="10"/>
                        </a:lnTo>
                        <a:lnTo>
                          <a:pt x="49" y="19"/>
                        </a:lnTo>
                        <a:lnTo>
                          <a:pt x="49" y="29"/>
                        </a:lnTo>
                        <a:lnTo>
                          <a:pt x="39" y="39"/>
                        </a:lnTo>
                        <a:lnTo>
                          <a:pt x="29" y="49"/>
                        </a:lnTo>
                        <a:lnTo>
                          <a:pt x="20" y="49"/>
                        </a:lnTo>
                        <a:lnTo>
                          <a:pt x="0" y="68"/>
                        </a:lnTo>
                        <a:lnTo>
                          <a:pt x="10" y="78"/>
                        </a:lnTo>
                        <a:lnTo>
                          <a:pt x="20" y="68"/>
                        </a:lnTo>
                        <a:lnTo>
                          <a:pt x="29" y="58"/>
                        </a:lnTo>
                        <a:lnTo>
                          <a:pt x="39" y="49"/>
                        </a:lnTo>
                        <a:lnTo>
                          <a:pt x="49" y="49"/>
                        </a:lnTo>
                        <a:lnTo>
                          <a:pt x="49" y="39"/>
                        </a:lnTo>
                        <a:lnTo>
                          <a:pt x="59" y="29"/>
                        </a:lnTo>
                        <a:lnTo>
                          <a:pt x="59" y="10"/>
                        </a:lnTo>
                        <a:lnTo>
                          <a:pt x="59" y="0"/>
                        </a:lnTo>
                        <a:lnTo>
                          <a:pt x="49" y="0"/>
                        </a:lnTo>
                        <a:close/>
                      </a:path>
                    </a:pathLst>
                  </a:custGeom>
                  <a:solidFill>
                    <a:srgbClr val="000000"/>
                  </a:solidFill>
                  <a:ln w="9525">
                    <a:noFill/>
                    <a:round/>
                    <a:headEnd/>
                    <a:tailEnd/>
                  </a:ln>
                </p:spPr>
                <p:txBody>
                  <a:bodyPr/>
                  <a:lstStyle/>
                  <a:p>
                    <a:endParaRPr lang="en-US"/>
                  </a:p>
                </p:txBody>
              </p:sp>
              <p:sp>
                <p:nvSpPr>
                  <p:cNvPr id="6061" name="Freeform 235"/>
                  <p:cNvSpPr>
                    <a:spLocks/>
                  </p:cNvSpPr>
                  <p:nvPr/>
                </p:nvSpPr>
                <p:spPr bwMode="auto">
                  <a:xfrm>
                    <a:off x="5667" y="6463"/>
                    <a:ext cx="20" cy="97"/>
                  </a:xfrm>
                  <a:custGeom>
                    <a:avLst/>
                    <a:gdLst>
                      <a:gd name="T0" fmla="*/ 10 w 20"/>
                      <a:gd name="T1" fmla="*/ 0 h 97"/>
                      <a:gd name="T2" fmla="*/ 0 w 20"/>
                      <a:gd name="T3" fmla="*/ 29 h 97"/>
                      <a:gd name="T4" fmla="*/ 10 w 20"/>
                      <a:gd name="T5" fmla="*/ 48 h 97"/>
                      <a:gd name="T6" fmla="*/ 10 w 20"/>
                      <a:gd name="T7" fmla="*/ 78 h 97"/>
                      <a:gd name="T8" fmla="*/ 10 w 20"/>
                      <a:gd name="T9" fmla="*/ 97 h 97"/>
                      <a:gd name="T10" fmla="*/ 20 w 20"/>
                      <a:gd name="T11" fmla="*/ 97 h 97"/>
                      <a:gd name="T12" fmla="*/ 20 w 20"/>
                      <a:gd name="T13" fmla="*/ 68 h 97"/>
                      <a:gd name="T14" fmla="*/ 10 w 20"/>
                      <a:gd name="T15" fmla="*/ 48 h 97"/>
                      <a:gd name="T16" fmla="*/ 10 w 20"/>
                      <a:gd name="T17" fmla="*/ 29 h 97"/>
                      <a:gd name="T18" fmla="*/ 10 w 20"/>
                      <a:gd name="T19" fmla="*/ 0 h 97"/>
                      <a:gd name="T20" fmla="*/ 10 w 20"/>
                      <a:gd name="T21" fmla="*/ 0 h 97"/>
                      <a:gd name="T22" fmla="*/ 10 w 20"/>
                      <a:gd name="T23" fmla="*/ 0 h 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97"/>
                      <a:gd name="T38" fmla="*/ 20 w 20"/>
                      <a:gd name="T39" fmla="*/ 97 h 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97">
                        <a:moveTo>
                          <a:pt x="10" y="0"/>
                        </a:moveTo>
                        <a:lnTo>
                          <a:pt x="0" y="29"/>
                        </a:lnTo>
                        <a:lnTo>
                          <a:pt x="10" y="48"/>
                        </a:lnTo>
                        <a:lnTo>
                          <a:pt x="10" y="78"/>
                        </a:lnTo>
                        <a:lnTo>
                          <a:pt x="10" y="97"/>
                        </a:lnTo>
                        <a:lnTo>
                          <a:pt x="20" y="97"/>
                        </a:lnTo>
                        <a:lnTo>
                          <a:pt x="20" y="68"/>
                        </a:lnTo>
                        <a:lnTo>
                          <a:pt x="10" y="48"/>
                        </a:lnTo>
                        <a:lnTo>
                          <a:pt x="10" y="29"/>
                        </a:lnTo>
                        <a:lnTo>
                          <a:pt x="10" y="0"/>
                        </a:lnTo>
                        <a:close/>
                      </a:path>
                    </a:pathLst>
                  </a:custGeom>
                  <a:solidFill>
                    <a:srgbClr val="000000"/>
                  </a:solidFill>
                  <a:ln w="9525">
                    <a:noFill/>
                    <a:round/>
                    <a:headEnd/>
                    <a:tailEnd/>
                  </a:ln>
                </p:spPr>
                <p:txBody>
                  <a:bodyPr/>
                  <a:lstStyle/>
                  <a:p>
                    <a:endParaRPr lang="en-US"/>
                  </a:p>
                </p:txBody>
              </p:sp>
              <p:sp>
                <p:nvSpPr>
                  <p:cNvPr id="6062" name="Freeform 236"/>
                  <p:cNvSpPr>
                    <a:spLocks/>
                  </p:cNvSpPr>
                  <p:nvPr/>
                </p:nvSpPr>
                <p:spPr bwMode="auto">
                  <a:xfrm>
                    <a:off x="5677" y="6443"/>
                    <a:ext cx="58" cy="20"/>
                  </a:xfrm>
                  <a:custGeom>
                    <a:avLst/>
                    <a:gdLst>
                      <a:gd name="T0" fmla="*/ 58 w 58"/>
                      <a:gd name="T1" fmla="*/ 10 h 20"/>
                      <a:gd name="T2" fmla="*/ 48 w 58"/>
                      <a:gd name="T3" fmla="*/ 10 h 20"/>
                      <a:gd name="T4" fmla="*/ 39 w 58"/>
                      <a:gd name="T5" fmla="*/ 10 h 20"/>
                      <a:gd name="T6" fmla="*/ 39 w 58"/>
                      <a:gd name="T7" fmla="*/ 0 h 20"/>
                      <a:gd name="T8" fmla="*/ 29 w 58"/>
                      <a:gd name="T9" fmla="*/ 0 h 20"/>
                      <a:gd name="T10" fmla="*/ 19 w 58"/>
                      <a:gd name="T11" fmla="*/ 0 h 20"/>
                      <a:gd name="T12" fmla="*/ 10 w 58"/>
                      <a:gd name="T13" fmla="*/ 0 h 20"/>
                      <a:gd name="T14" fmla="*/ 0 w 58"/>
                      <a:gd name="T15" fmla="*/ 10 h 20"/>
                      <a:gd name="T16" fmla="*/ 0 w 58"/>
                      <a:gd name="T17" fmla="*/ 20 h 20"/>
                      <a:gd name="T18" fmla="*/ 0 w 58"/>
                      <a:gd name="T19" fmla="*/ 20 h 20"/>
                      <a:gd name="T20" fmla="*/ 0 w 58"/>
                      <a:gd name="T21" fmla="*/ 20 h 20"/>
                      <a:gd name="T22" fmla="*/ 10 w 58"/>
                      <a:gd name="T23" fmla="*/ 10 h 20"/>
                      <a:gd name="T24" fmla="*/ 39 w 58"/>
                      <a:gd name="T25" fmla="*/ 10 h 20"/>
                      <a:gd name="T26" fmla="*/ 39 w 58"/>
                      <a:gd name="T27" fmla="*/ 20 h 20"/>
                      <a:gd name="T28" fmla="*/ 48 w 58"/>
                      <a:gd name="T29" fmla="*/ 20 h 20"/>
                      <a:gd name="T30" fmla="*/ 58 w 58"/>
                      <a:gd name="T31" fmla="*/ 20 h 20"/>
                      <a:gd name="T32" fmla="*/ 58 w 58"/>
                      <a:gd name="T33" fmla="*/ 1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20"/>
                      <a:gd name="T53" fmla="*/ 58 w 58"/>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20">
                        <a:moveTo>
                          <a:pt x="58" y="10"/>
                        </a:moveTo>
                        <a:lnTo>
                          <a:pt x="48" y="10"/>
                        </a:lnTo>
                        <a:lnTo>
                          <a:pt x="39" y="10"/>
                        </a:lnTo>
                        <a:lnTo>
                          <a:pt x="39" y="0"/>
                        </a:lnTo>
                        <a:lnTo>
                          <a:pt x="29" y="0"/>
                        </a:lnTo>
                        <a:lnTo>
                          <a:pt x="19" y="0"/>
                        </a:lnTo>
                        <a:lnTo>
                          <a:pt x="10" y="0"/>
                        </a:lnTo>
                        <a:lnTo>
                          <a:pt x="0" y="10"/>
                        </a:lnTo>
                        <a:lnTo>
                          <a:pt x="0" y="20"/>
                        </a:lnTo>
                        <a:lnTo>
                          <a:pt x="10" y="10"/>
                        </a:lnTo>
                        <a:lnTo>
                          <a:pt x="39" y="10"/>
                        </a:lnTo>
                        <a:lnTo>
                          <a:pt x="39" y="20"/>
                        </a:lnTo>
                        <a:lnTo>
                          <a:pt x="48" y="20"/>
                        </a:lnTo>
                        <a:lnTo>
                          <a:pt x="58" y="20"/>
                        </a:lnTo>
                        <a:lnTo>
                          <a:pt x="58" y="10"/>
                        </a:lnTo>
                        <a:close/>
                      </a:path>
                    </a:pathLst>
                  </a:custGeom>
                  <a:solidFill>
                    <a:srgbClr val="000000"/>
                  </a:solidFill>
                  <a:ln w="9525">
                    <a:noFill/>
                    <a:round/>
                    <a:headEnd/>
                    <a:tailEnd/>
                  </a:ln>
                </p:spPr>
                <p:txBody>
                  <a:bodyPr/>
                  <a:lstStyle/>
                  <a:p>
                    <a:endParaRPr lang="en-US"/>
                  </a:p>
                </p:txBody>
              </p:sp>
              <p:sp>
                <p:nvSpPr>
                  <p:cNvPr id="6063" name="Freeform 237"/>
                  <p:cNvSpPr>
                    <a:spLocks/>
                  </p:cNvSpPr>
                  <p:nvPr/>
                </p:nvSpPr>
                <p:spPr bwMode="auto">
                  <a:xfrm>
                    <a:off x="5735" y="6453"/>
                    <a:ext cx="68" cy="19"/>
                  </a:xfrm>
                  <a:custGeom>
                    <a:avLst/>
                    <a:gdLst>
                      <a:gd name="T0" fmla="*/ 59 w 68"/>
                      <a:gd name="T1" fmla="*/ 10 h 19"/>
                      <a:gd name="T2" fmla="*/ 68 w 68"/>
                      <a:gd name="T3" fmla="*/ 0 h 19"/>
                      <a:gd name="T4" fmla="*/ 59 w 68"/>
                      <a:gd name="T5" fmla="*/ 10 h 19"/>
                      <a:gd name="T6" fmla="*/ 49 w 68"/>
                      <a:gd name="T7" fmla="*/ 10 h 19"/>
                      <a:gd name="T8" fmla="*/ 29 w 68"/>
                      <a:gd name="T9" fmla="*/ 10 h 19"/>
                      <a:gd name="T10" fmla="*/ 20 w 68"/>
                      <a:gd name="T11" fmla="*/ 10 h 19"/>
                      <a:gd name="T12" fmla="*/ 10 w 68"/>
                      <a:gd name="T13" fmla="*/ 0 h 19"/>
                      <a:gd name="T14" fmla="*/ 0 w 68"/>
                      <a:gd name="T15" fmla="*/ 0 h 19"/>
                      <a:gd name="T16" fmla="*/ 0 w 68"/>
                      <a:gd name="T17" fmla="*/ 10 h 19"/>
                      <a:gd name="T18" fmla="*/ 10 w 68"/>
                      <a:gd name="T19" fmla="*/ 10 h 19"/>
                      <a:gd name="T20" fmla="*/ 20 w 68"/>
                      <a:gd name="T21" fmla="*/ 19 h 19"/>
                      <a:gd name="T22" fmla="*/ 29 w 68"/>
                      <a:gd name="T23" fmla="*/ 19 h 19"/>
                      <a:gd name="T24" fmla="*/ 39 w 68"/>
                      <a:gd name="T25" fmla="*/ 19 h 19"/>
                      <a:gd name="T26" fmla="*/ 49 w 68"/>
                      <a:gd name="T27" fmla="*/ 19 h 19"/>
                      <a:gd name="T28" fmla="*/ 59 w 68"/>
                      <a:gd name="T29" fmla="*/ 19 h 19"/>
                      <a:gd name="T30" fmla="*/ 68 w 68"/>
                      <a:gd name="T31" fmla="*/ 10 h 19"/>
                      <a:gd name="T32" fmla="*/ 59 w 68"/>
                      <a:gd name="T33" fmla="*/ 1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19"/>
                      <a:gd name="T53" fmla="*/ 68 w 68"/>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19">
                        <a:moveTo>
                          <a:pt x="59" y="10"/>
                        </a:moveTo>
                        <a:lnTo>
                          <a:pt x="68" y="0"/>
                        </a:lnTo>
                        <a:lnTo>
                          <a:pt x="59" y="10"/>
                        </a:lnTo>
                        <a:lnTo>
                          <a:pt x="49" y="10"/>
                        </a:lnTo>
                        <a:lnTo>
                          <a:pt x="29" y="10"/>
                        </a:lnTo>
                        <a:lnTo>
                          <a:pt x="20" y="10"/>
                        </a:lnTo>
                        <a:lnTo>
                          <a:pt x="10" y="0"/>
                        </a:lnTo>
                        <a:lnTo>
                          <a:pt x="0" y="0"/>
                        </a:lnTo>
                        <a:lnTo>
                          <a:pt x="0" y="10"/>
                        </a:lnTo>
                        <a:lnTo>
                          <a:pt x="10" y="10"/>
                        </a:lnTo>
                        <a:lnTo>
                          <a:pt x="20" y="19"/>
                        </a:lnTo>
                        <a:lnTo>
                          <a:pt x="29" y="19"/>
                        </a:lnTo>
                        <a:lnTo>
                          <a:pt x="39" y="19"/>
                        </a:lnTo>
                        <a:lnTo>
                          <a:pt x="49" y="19"/>
                        </a:lnTo>
                        <a:lnTo>
                          <a:pt x="59" y="19"/>
                        </a:lnTo>
                        <a:lnTo>
                          <a:pt x="68" y="10"/>
                        </a:lnTo>
                        <a:lnTo>
                          <a:pt x="59" y="10"/>
                        </a:lnTo>
                        <a:close/>
                      </a:path>
                    </a:pathLst>
                  </a:custGeom>
                  <a:solidFill>
                    <a:srgbClr val="000000"/>
                  </a:solidFill>
                  <a:ln w="9525">
                    <a:noFill/>
                    <a:round/>
                    <a:headEnd/>
                    <a:tailEnd/>
                  </a:ln>
                </p:spPr>
                <p:txBody>
                  <a:bodyPr/>
                  <a:lstStyle/>
                  <a:p>
                    <a:endParaRPr lang="en-US"/>
                  </a:p>
                </p:txBody>
              </p:sp>
              <p:sp>
                <p:nvSpPr>
                  <p:cNvPr id="6064" name="Freeform 238"/>
                  <p:cNvSpPr>
                    <a:spLocks/>
                  </p:cNvSpPr>
                  <p:nvPr/>
                </p:nvSpPr>
                <p:spPr bwMode="auto">
                  <a:xfrm>
                    <a:off x="5794" y="6346"/>
                    <a:ext cx="19" cy="117"/>
                  </a:xfrm>
                  <a:custGeom>
                    <a:avLst/>
                    <a:gdLst>
                      <a:gd name="T0" fmla="*/ 9 w 19"/>
                      <a:gd name="T1" fmla="*/ 10 h 117"/>
                      <a:gd name="T2" fmla="*/ 9 w 19"/>
                      <a:gd name="T3" fmla="*/ 0 h 117"/>
                      <a:gd name="T4" fmla="*/ 9 w 19"/>
                      <a:gd name="T5" fmla="*/ 19 h 117"/>
                      <a:gd name="T6" fmla="*/ 9 w 19"/>
                      <a:gd name="T7" fmla="*/ 29 h 117"/>
                      <a:gd name="T8" fmla="*/ 9 w 19"/>
                      <a:gd name="T9" fmla="*/ 48 h 117"/>
                      <a:gd name="T10" fmla="*/ 19 w 19"/>
                      <a:gd name="T11" fmla="*/ 58 h 117"/>
                      <a:gd name="T12" fmla="*/ 19 w 19"/>
                      <a:gd name="T13" fmla="*/ 78 h 117"/>
                      <a:gd name="T14" fmla="*/ 9 w 19"/>
                      <a:gd name="T15" fmla="*/ 87 h 117"/>
                      <a:gd name="T16" fmla="*/ 9 w 19"/>
                      <a:gd name="T17" fmla="*/ 97 h 117"/>
                      <a:gd name="T18" fmla="*/ 0 w 19"/>
                      <a:gd name="T19" fmla="*/ 117 h 117"/>
                      <a:gd name="T20" fmla="*/ 9 w 19"/>
                      <a:gd name="T21" fmla="*/ 117 h 117"/>
                      <a:gd name="T22" fmla="*/ 19 w 19"/>
                      <a:gd name="T23" fmla="*/ 107 h 117"/>
                      <a:gd name="T24" fmla="*/ 19 w 19"/>
                      <a:gd name="T25" fmla="*/ 87 h 117"/>
                      <a:gd name="T26" fmla="*/ 19 w 19"/>
                      <a:gd name="T27" fmla="*/ 48 h 117"/>
                      <a:gd name="T28" fmla="*/ 19 w 19"/>
                      <a:gd name="T29" fmla="*/ 29 h 117"/>
                      <a:gd name="T30" fmla="*/ 19 w 19"/>
                      <a:gd name="T31" fmla="*/ 19 h 117"/>
                      <a:gd name="T32" fmla="*/ 9 w 19"/>
                      <a:gd name="T33" fmla="*/ 0 h 117"/>
                      <a:gd name="T34" fmla="*/ 9 w 19"/>
                      <a:gd name="T35" fmla="*/ 0 h 117"/>
                      <a:gd name="T36" fmla="*/ 9 w 19"/>
                      <a:gd name="T37" fmla="*/ 0 h 117"/>
                      <a:gd name="T38" fmla="*/ 9 w 19"/>
                      <a:gd name="T39" fmla="*/ 0 h 117"/>
                      <a:gd name="T40" fmla="*/ 9 w 19"/>
                      <a:gd name="T41" fmla="*/ 0 h 117"/>
                      <a:gd name="T42" fmla="*/ 9 w 19"/>
                      <a:gd name="T43" fmla="*/ 10 h 1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
                      <a:gd name="T67" fmla="*/ 0 h 117"/>
                      <a:gd name="T68" fmla="*/ 19 w 19"/>
                      <a:gd name="T69" fmla="*/ 117 h 1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 h="117">
                        <a:moveTo>
                          <a:pt x="9" y="10"/>
                        </a:moveTo>
                        <a:lnTo>
                          <a:pt x="9" y="0"/>
                        </a:lnTo>
                        <a:lnTo>
                          <a:pt x="9" y="19"/>
                        </a:lnTo>
                        <a:lnTo>
                          <a:pt x="9" y="29"/>
                        </a:lnTo>
                        <a:lnTo>
                          <a:pt x="9" y="48"/>
                        </a:lnTo>
                        <a:lnTo>
                          <a:pt x="19" y="58"/>
                        </a:lnTo>
                        <a:lnTo>
                          <a:pt x="19" y="78"/>
                        </a:lnTo>
                        <a:lnTo>
                          <a:pt x="9" y="87"/>
                        </a:lnTo>
                        <a:lnTo>
                          <a:pt x="9" y="97"/>
                        </a:lnTo>
                        <a:lnTo>
                          <a:pt x="0" y="117"/>
                        </a:lnTo>
                        <a:lnTo>
                          <a:pt x="9" y="117"/>
                        </a:lnTo>
                        <a:lnTo>
                          <a:pt x="19" y="107"/>
                        </a:lnTo>
                        <a:lnTo>
                          <a:pt x="19" y="87"/>
                        </a:lnTo>
                        <a:lnTo>
                          <a:pt x="19" y="48"/>
                        </a:lnTo>
                        <a:lnTo>
                          <a:pt x="19" y="29"/>
                        </a:lnTo>
                        <a:lnTo>
                          <a:pt x="19" y="19"/>
                        </a:lnTo>
                        <a:lnTo>
                          <a:pt x="9" y="0"/>
                        </a:lnTo>
                        <a:lnTo>
                          <a:pt x="9" y="10"/>
                        </a:lnTo>
                        <a:close/>
                      </a:path>
                    </a:pathLst>
                  </a:custGeom>
                  <a:solidFill>
                    <a:srgbClr val="000000"/>
                  </a:solidFill>
                  <a:ln w="9525">
                    <a:noFill/>
                    <a:round/>
                    <a:headEnd/>
                    <a:tailEnd/>
                  </a:ln>
                </p:spPr>
                <p:txBody>
                  <a:bodyPr/>
                  <a:lstStyle/>
                  <a:p>
                    <a:endParaRPr lang="en-US"/>
                  </a:p>
                </p:txBody>
              </p:sp>
              <p:sp>
                <p:nvSpPr>
                  <p:cNvPr id="6065" name="Freeform 239"/>
                  <p:cNvSpPr>
                    <a:spLocks/>
                  </p:cNvSpPr>
                  <p:nvPr/>
                </p:nvSpPr>
                <p:spPr bwMode="auto">
                  <a:xfrm>
                    <a:off x="5599" y="6297"/>
                    <a:ext cx="204" cy="59"/>
                  </a:xfrm>
                  <a:custGeom>
                    <a:avLst/>
                    <a:gdLst>
                      <a:gd name="T0" fmla="*/ 0 w 204"/>
                      <a:gd name="T1" fmla="*/ 0 h 59"/>
                      <a:gd name="T2" fmla="*/ 19 w 204"/>
                      <a:gd name="T3" fmla="*/ 0 h 59"/>
                      <a:gd name="T4" fmla="*/ 29 w 204"/>
                      <a:gd name="T5" fmla="*/ 0 h 59"/>
                      <a:gd name="T6" fmla="*/ 39 w 204"/>
                      <a:gd name="T7" fmla="*/ 0 h 59"/>
                      <a:gd name="T8" fmla="*/ 68 w 204"/>
                      <a:gd name="T9" fmla="*/ 0 h 59"/>
                      <a:gd name="T10" fmla="*/ 78 w 204"/>
                      <a:gd name="T11" fmla="*/ 10 h 59"/>
                      <a:gd name="T12" fmla="*/ 97 w 204"/>
                      <a:gd name="T13" fmla="*/ 10 h 59"/>
                      <a:gd name="T14" fmla="*/ 107 w 204"/>
                      <a:gd name="T15" fmla="*/ 10 h 59"/>
                      <a:gd name="T16" fmla="*/ 117 w 204"/>
                      <a:gd name="T17" fmla="*/ 20 h 59"/>
                      <a:gd name="T18" fmla="*/ 126 w 204"/>
                      <a:gd name="T19" fmla="*/ 20 h 59"/>
                      <a:gd name="T20" fmla="*/ 146 w 204"/>
                      <a:gd name="T21" fmla="*/ 29 h 59"/>
                      <a:gd name="T22" fmla="*/ 156 w 204"/>
                      <a:gd name="T23" fmla="*/ 39 h 59"/>
                      <a:gd name="T24" fmla="*/ 165 w 204"/>
                      <a:gd name="T25" fmla="*/ 39 h 59"/>
                      <a:gd name="T26" fmla="*/ 175 w 204"/>
                      <a:gd name="T27" fmla="*/ 49 h 59"/>
                      <a:gd name="T28" fmla="*/ 195 w 204"/>
                      <a:gd name="T29" fmla="*/ 49 h 59"/>
                      <a:gd name="T30" fmla="*/ 204 w 204"/>
                      <a:gd name="T31" fmla="*/ 59 h 59"/>
                      <a:gd name="T32" fmla="*/ 204 w 204"/>
                      <a:gd name="T33" fmla="*/ 49 h 59"/>
                      <a:gd name="T34" fmla="*/ 195 w 204"/>
                      <a:gd name="T35" fmla="*/ 49 h 59"/>
                      <a:gd name="T36" fmla="*/ 185 w 204"/>
                      <a:gd name="T37" fmla="*/ 39 h 59"/>
                      <a:gd name="T38" fmla="*/ 165 w 204"/>
                      <a:gd name="T39" fmla="*/ 29 h 59"/>
                      <a:gd name="T40" fmla="*/ 156 w 204"/>
                      <a:gd name="T41" fmla="*/ 29 h 59"/>
                      <a:gd name="T42" fmla="*/ 146 w 204"/>
                      <a:gd name="T43" fmla="*/ 20 h 59"/>
                      <a:gd name="T44" fmla="*/ 136 w 204"/>
                      <a:gd name="T45" fmla="*/ 10 h 59"/>
                      <a:gd name="T46" fmla="*/ 117 w 204"/>
                      <a:gd name="T47" fmla="*/ 10 h 59"/>
                      <a:gd name="T48" fmla="*/ 107 w 204"/>
                      <a:gd name="T49" fmla="*/ 0 h 59"/>
                      <a:gd name="T50" fmla="*/ 97 w 204"/>
                      <a:gd name="T51" fmla="*/ 0 h 59"/>
                      <a:gd name="T52" fmla="*/ 78 w 204"/>
                      <a:gd name="T53" fmla="*/ 0 h 59"/>
                      <a:gd name="T54" fmla="*/ 68 w 204"/>
                      <a:gd name="T55" fmla="*/ 0 h 59"/>
                      <a:gd name="T56" fmla="*/ 19 w 204"/>
                      <a:gd name="T57" fmla="*/ 0 h 59"/>
                      <a:gd name="T58" fmla="*/ 0 w 204"/>
                      <a:gd name="T59" fmla="*/ 0 h 59"/>
                      <a:gd name="T60" fmla="*/ 0 w 204"/>
                      <a:gd name="T61" fmla="*/ 0 h 59"/>
                      <a:gd name="T62" fmla="*/ 0 w 204"/>
                      <a:gd name="T63" fmla="*/ 0 h 59"/>
                      <a:gd name="T64" fmla="*/ 0 w 204"/>
                      <a:gd name="T65" fmla="*/ 0 h 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4"/>
                      <a:gd name="T100" fmla="*/ 0 h 59"/>
                      <a:gd name="T101" fmla="*/ 204 w 204"/>
                      <a:gd name="T102" fmla="*/ 59 h 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4" h="59">
                        <a:moveTo>
                          <a:pt x="0" y="0"/>
                        </a:moveTo>
                        <a:lnTo>
                          <a:pt x="19" y="0"/>
                        </a:lnTo>
                        <a:lnTo>
                          <a:pt x="29" y="0"/>
                        </a:lnTo>
                        <a:lnTo>
                          <a:pt x="39" y="0"/>
                        </a:lnTo>
                        <a:lnTo>
                          <a:pt x="68" y="0"/>
                        </a:lnTo>
                        <a:lnTo>
                          <a:pt x="78" y="10"/>
                        </a:lnTo>
                        <a:lnTo>
                          <a:pt x="97" y="10"/>
                        </a:lnTo>
                        <a:lnTo>
                          <a:pt x="107" y="10"/>
                        </a:lnTo>
                        <a:lnTo>
                          <a:pt x="117" y="20"/>
                        </a:lnTo>
                        <a:lnTo>
                          <a:pt x="126" y="20"/>
                        </a:lnTo>
                        <a:lnTo>
                          <a:pt x="146" y="29"/>
                        </a:lnTo>
                        <a:lnTo>
                          <a:pt x="156" y="39"/>
                        </a:lnTo>
                        <a:lnTo>
                          <a:pt x="165" y="39"/>
                        </a:lnTo>
                        <a:lnTo>
                          <a:pt x="175" y="49"/>
                        </a:lnTo>
                        <a:lnTo>
                          <a:pt x="195" y="49"/>
                        </a:lnTo>
                        <a:lnTo>
                          <a:pt x="204" y="59"/>
                        </a:lnTo>
                        <a:lnTo>
                          <a:pt x="204" y="49"/>
                        </a:lnTo>
                        <a:lnTo>
                          <a:pt x="195" y="49"/>
                        </a:lnTo>
                        <a:lnTo>
                          <a:pt x="185" y="39"/>
                        </a:lnTo>
                        <a:lnTo>
                          <a:pt x="165" y="29"/>
                        </a:lnTo>
                        <a:lnTo>
                          <a:pt x="156" y="29"/>
                        </a:lnTo>
                        <a:lnTo>
                          <a:pt x="146" y="20"/>
                        </a:lnTo>
                        <a:lnTo>
                          <a:pt x="136" y="10"/>
                        </a:lnTo>
                        <a:lnTo>
                          <a:pt x="117" y="10"/>
                        </a:lnTo>
                        <a:lnTo>
                          <a:pt x="107" y="0"/>
                        </a:lnTo>
                        <a:lnTo>
                          <a:pt x="97" y="0"/>
                        </a:lnTo>
                        <a:lnTo>
                          <a:pt x="78" y="0"/>
                        </a:lnTo>
                        <a:lnTo>
                          <a:pt x="68" y="0"/>
                        </a:lnTo>
                        <a:lnTo>
                          <a:pt x="19" y="0"/>
                        </a:lnTo>
                        <a:lnTo>
                          <a:pt x="0" y="0"/>
                        </a:lnTo>
                        <a:close/>
                      </a:path>
                    </a:pathLst>
                  </a:custGeom>
                  <a:solidFill>
                    <a:srgbClr val="000000"/>
                  </a:solidFill>
                  <a:ln w="9525">
                    <a:noFill/>
                    <a:round/>
                    <a:headEnd/>
                    <a:tailEnd/>
                  </a:ln>
                </p:spPr>
                <p:txBody>
                  <a:bodyPr/>
                  <a:lstStyle/>
                  <a:p>
                    <a:endParaRPr lang="en-US"/>
                  </a:p>
                </p:txBody>
              </p:sp>
              <p:sp>
                <p:nvSpPr>
                  <p:cNvPr id="6066" name="Freeform 240"/>
                  <p:cNvSpPr>
                    <a:spLocks/>
                  </p:cNvSpPr>
                  <p:nvPr/>
                </p:nvSpPr>
                <p:spPr bwMode="auto">
                  <a:xfrm>
                    <a:off x="5453" y="6190"/>
                    <a:ext cx="146" cy="107"/>
                  </a:xfrm>
                  <a:custGeom>
                    <a:avLst/>
                    <a:gdLst>
                      <a:gd name="T0" fmla="*/ 0 w 146"/>
                      <a:gd name="T1" fmla="*/ 0 h 107"/>
                      <a:gd name="T2" fmla="*/ 0 w 146"/>
                      <a:gd name="T3" fmla="*/ 10 h 107"/>
                      <a:gd name="T4" fmla="*/ 10 w 146"/>
                      <a:gd name="T5" fmla="*/ 10 h 107"/>
                      <a:gd name="T6" fmla="*/ 20 w 146"/>
                      <a:gd name="T7" fmla="*/ 20 h 107"/>
                      <a:gd name="T8" fmla="*/ 29 w 146"/>
                      <a:gd name="T9" fmla="*/ 20 h 107"/>
                      <a:gd name="T10" fmla="*/ 49 w 146"/>
                      <a:gd name="T11" fmla="*/ 29 h 107"/>
                      <a:gd name="T12" fmla="*/ 49 w 146"/>
                      <a:gd name="T13" fmla="*/ 39 h 107"/>
                      <a:gd name="T14" fmla="*/ 58 w 146"/>
                      <a:gd name="T15" fmla="*/ 39 h 107"/>
                      <a:gd name="T16" fmla="*/ 68 w 146"/>
                      <a:gd name="T17" fmla="*/ 49 h 107"/>
                      <a:gd name="T18" fmla="*/ 88 w 146"/>
                      <a:gd name="T19" fmla="*/ 68 h 107"/>
                      <a:gd name="T20" fmla="*/ 97 w 146"/>
                      <a:gd name="T21" fmla="*/ 68 h 107"/>
                      <a:gd name="T22" fmla="*/ 97 w 146"/>
                      <a:gd name="T23" fmla="*/ 78 h 107"/>
                      <a:gd name="T24" fmla="*/ 117 w 146"/>
                      <a:gd name="T25" fmla="*/ 78 h 107"/>
                      <a:gd name="T26" fmla="*/ 127 w 146"/>
                      <a:gd name="T27" fmla="*/ 88 h 107"/>
                      <a:gd name="T28" fmla="*/ 127 w 146"/>
                      <a:gd name="T29" fmla="*/ 97 h 107"/>
                      <a:gd name="T30" fmla="*/ 136 w 146"/>
                      <a:gd name="T31" fmla="*/ 107 h 107"/>
                      <a:gd name="T32" fmla="*/ 146 w 146"/>
                      <a:gd name="T33" fmla="*/ 107 h 107"/>
                      <a:gd name="T34" fmla="*/ 146 w 146"/>
                      <a:gd name="T35" fmla="*/ 107 h 107"/>
                      <a:gd name="T36" fmla="*/ 146 w 146"/>
                      <a:gd name="T37" fmla="*/ 97 h 107"/>
                      <a:gd name="T38" fmla="*/ 127 w 146"/>
                      <a:gd name="T39" fmla="*/ 78 h 107"/>
                      <a:gd name="T40" fmla="*/ 117 w 146"/>
                      <a:gd name="T41" fmla="*/ 78 h 107"/>
                      <a:gd name="T42" fmla="*/ 107 w 146"/>
                      <a:gd name="T43" fmla="*/ 68 h 107"/>
                      <a:gd name="T44" fmla="*/ 97 w 146"/>
                      <a:gd name="T45" fmla="*/ 68 h 107"/>
                      <a:gd name="T46" fmla="*/ 88 w 146"/>
                      <a:gd name="T47" fmla="*/ 58 h 107"/>
                      <a:gd name="T48" fmla="*/ 88 w 146"/>
                      <a:gd name="T49" fmla="*/ 49 h 107"/>
                      <a:gd name="T50" fmla="*/ 68 w 146"/>
                      <a:gd name="T51" fmla="*/ 29 h 107"/>
                      <a:gd name="T52" fmla="*/ 58 w 146"/>
                      <a:gd name="T53" fmla="*/ 29 h 107"/>
                      <a:gd name="T54" fmla="*/ 49 w 146"/>
                      <a:gd name="T55" fmla="*/ 20 h 107"/>
                      <a:gd name="T56" fmla="*/ 39 w 146"/>
                      <a:gd name="T57" fmla="*/ 20 h 107"/>
                      <a:gd name="T58" fmla="*/ 29 w 146"/>
                      <a:gd name="T59" fmla="*/ 10 h 107"/>
                      <a:gd name="T60" fmla="*/ 20 w 146"/>
                      <a:gd name="T61" fmla="*/ 10 h 107"/>
                      <a:gd name="T62" fmla="*/ 10 w 146"/>
                      <a:gd name="T63" fmla="*/ 0 h 107"/>
                      <a:gd name="T64" fmla="*/ 10 w 146"/>
                      <a:gd name="T65" fmla="*/ 10 h 107"/>
                      <a:gd name="T66" fmla="*/ 0 w 146"/>
                      <a:gd name="T67" fmla="*/ 0 h 107"/>
                      <a:gd name="T68" fmla="*/ 0 w 146"/>
                      <a:gd name="T69" fmla="*/ 10 h 107"/>
                      <a:gd name="T70" fmla="*/ 0 w 146"/>
                      <a:gd name="T71" fmla="*/ 10 h 107"/>
                      <a:gd name="T72" fmla="*/ 0 w 146"/>
                      <a:gd name="T73" fmla="*/ 0 h 1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6"/>
                      <a:gd name="T112" fmla="*/ 0 h 107"/>
                      <a:gd name="T113" fmla="*/ 146 w 146"/>
                      <a:gd name="T114" fmla="*/ 107 h 10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6" h="107">
                        <a:moveTo>
                          <a:pt x="0" y="0"/>
                        </a:moveTo>
                        <a:lnTo>
                          <a:pt x="0" y="10"/>
                        </a:lnTo>
                        <a:lnTo>
                          <a:pt x="10" y="10"/>
                        </a:lnTo>
                        <a:lnTo>
                          <a:pt x="20" y="20"/>
                        </a:lnTo>
                        <a:lnTo>
                          <a:pt x="29" y="20"/>
                        </a:lnTo>
                        <a:lnTo>
                          <a:pt x="49" y="29"/>
                        </a:lnTo>
                        <a:lnTo>
                          <a:pt x="49" y="39"/>
                        </a:lnTo>
                        <a:lnTo>
                          <a:pt x="58" y="39"/>
                        </a:lnTo>
                        <a:lnTo>
                          <a:pt x="68" y="49"/>
                        </a:lnTo>
                        <a:lnTo>
                          <a:pt x="88" y="68"/>
                        </a:lnTo>
                        <a:lnTo>
                          <a:pt x="97" y="68"/>
                        </a:lnTo>
                        <a:lnTo>
                          <a:pt x="97" y="78"/>
                        </a:lnTo>
                        <a:lnTo>
                          <a:pt x="117" y="78"/>
                        </a:lnTo>
                        <a:lnTo>
                          <a:pt x="127" y="88"/>
                        </a:lnTo>
                        <a:lnTo>
                          <a:pt x="127" y="97"/>
                        </a:lnTo>
                        <a:lnTo>
                          <a:pt x="136" y="107"/>
                        </a:lnTo>
                        <a:lnTo>
                          <a:pt x="146" y="107"/>
                        </a:lnTo>
                        <a:lnTo>
                          <a:pt x="146" y="97"/>
                        </a:lnTo>
                        <a:lnTo>
                          <a:pt x="127" y="78"/>
                        </a:lnTo>
                        <a:lnTo>
                          <a:pt x="117" y="78"/>
                        </a:lnTo>
                        <a:lnTo>
                          <a:pt x="107" y="68"/>
                        </a:lnTo>
                        <a:lnTo>
                          <a:pt x="97" y="68"/>
                        </a:lnTo>
                        <a:lnTo>
                          <a:pt x="88" y="58"/>
                        </a:lnTo>
                        <a:lnTo>
                          <a:pt x="88" y="49"/>
                        </a:lnTo>
                        <a:lnTo>
                          <a:pt x="68" y="29"/>
                        </a:lnTo>
                        <a:lnTo>
                          <a:pt x="58" y="29"/>
                        </a:lnTo>
                        <a:lnTo>
                          <a:pt x="49" y="20"/>
                        </a:lnTo>
                        <a:lnTo>
                          <a:pt x="39" y="20"/>
                        </a:lnTo>
                        <a:lnTo>
                          <a:pt x="29" y="10"/>
                        </a:lnTo>
                        <a:lnTo>
                          <a:pt x="20" y="10"/>
                        </a:lnTo>
                        <a:lnTo>
                          <a:pt x="10" y="0"/>
                        </a:lnTo>
                        <a:lnTo>
                          <a:pt x="10" y="10"/>
                        </a:lnTo>
                        <a:lnTo>
                          <a:pt x="0" y="0"/>
                        </a:lnTo>
                        <a:lnTo>
                          <a:pt x="0" y="10"/>
                        </a:lnTo>
                        <a:lnTo>
                          <a:pt x="0" y="0"/>
                        </a:lnTo>
                        <a:close/>
                      </a:path>
                    </a:pathLst>
                  </a:custGeom>
                  <a:solidFill>
                    <a:srgbClr val="000000"/>
                  </a:solidFill>
                  <a:ln w="9525">
                    <a:noFill/>
                    <a:round/>
                    <a:headEnd/>
                    <a:tailEnd/>
                  </a:ln>
                </p:spPr>
                <p:txBody>
                  <a:bodyPr/>
                  <a:lstStyle/>
                  <a:p>
                    <a:endParaRPr lang="en-US"/>
                  </a:p>
                </p:txBody>
              </p:sp>
              <p:sp>
                <p:nvSpPr>
                  <p:cNvPr id="6067" name="Freeform 241"/>
                  <p:cNvSpPr>
                    <a:spLocks/>
                  </p:cNvSpPr>
                  <p:nvPr/>
                </p:nvSpPr>
                <p:spPr bwMode="auto">
                  <a:xfrm>
                    <a:off x="5443" y="6141"/>
                    <a:ext cx="20" cy="59"/>
                  </a:xfrm>
                  <a:custGeom>
                    <a:avLst/>
                    <a:gdLst>
                      <a:gd name="T0" fmla="*/ 10 w 20"/>
                      <a:gd name="T1" fmla="*/ 0 h 59"/>
                      <a:gd name="T2" fmla="*/ 0 w 20"/>
                      <a:gd name="T3" fmla="*/ 10 h 59"/>
                      <a:gd name="T4" fmla="*/ 10 w 20"/>
                      <a:gd name="T5" fmla="*/ 20 h 59"/>
                      <a:gd name="T6" fmla="*/ 10 w 20"/>
                      <a:gd name="T7" fmla="*/ 30 h 59"/>
                      <a:gd name="T8" fmla="*/ 10 w 20"/>
                      <a:gd name="T9" fmla="*/ 39 h 59"/>
                      <a:gd name="T10" fmla="*/ 10 w 20"/>
                      <a:gd name="T11" fmla="*/ 49 h 59"/>
                      <a:gd name="T12" fmla="*/ 20 w 20"/>
                      <a:gd name="T13" fmla="*/ 59 h 59"/>
                      <a:gd name="T14" fmla="*/ 20 w 20"/>
                      <a:gd name="T15" fmla="*/ 39 h 59"/>
                      <a:gd name="T16" fmla="*/ 20 w 20"/>
                      <a:gd name="T17" fmla="*/ 30 h 59"/>
                      <a:gd name="T18" fmla="*/ 10 w 20"/>
                      <a:gd name="T19" fmla="*/ 20 h 59"/>
                      <a:gd name="T20" fmla="*/ 10 w 20"/>
                      <a:gd name="T21" fmla="*/ 0 h 59"/>
                      <a:gd name="T22" fmla="*/ 10 w 20"/>
                      <a:gd name="T23" fmla="*/ 10 h 59"/>
                      <a:gd name="T24" fmla="*/ 10 w 20"/>
                      <a:gd name="T25" fmla="*/ 0 h 59"/>
                      <a:gd name="T26" fmla="*/ 0 w 20"/>
                      <a:gd name="T27" fmla="*/ 10 h 59"/>
                      <a:gd name="T28" fmla="*/ 0 w 20"/>
                      <a:gd name="T29" fmla="*/ 10 h 59"/>
                      <a:gd name="T30" fmla="*/ 10 w 20"/>
                      <a:gd name="T31" fmla="*/ 0 h 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59"/>
                      <a:gd name="T50" fmla="*/ 20 w 20"/>
                      <a:gd name="T51" fmla="*/ 59 h 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59">
                        <a:moveTo>
                          <a:pt x="10" y="0"/>
                        </a:moveTo>
                        <a:lnTo>
                          <a:pt x="0" y="10"/>
                        </a:lnTo>
                        <a:lnTo>
                          <a:pt x="10" y="20"/>
                        </a:lnTo>
                        <a:lnTo>
                          <a:pt x="10" y="30"/>
                        </a:lnTo>
                        <a:lnTo>
                          <a:pt x="10" y="39"/>
                        </a:lnTo>
                        <a:lnTo>
                          <a:pt x="10" y="49"/>
                        </a:lnTo>
                        <a:lnTo>
                          <a:pt x="20" y="59"/>
                        </a:lnTo>
                        <a:lnTo>
                          <a:pt x="20" y="39"/>
                        </a:lnTo>
                        <a:lnTo>
                          <a:pt x="20" y="30"/>
                        </a:lnTo>
                        <a:lnTo>
                          <a:pt x="10" y="20"/>
                        </a:lnTo>
                        <a:lnTo>
                          <a:pt x="10" y="0"/>
                        </a:lnTo>
                        <a:lnTo>
                          <a:pt x="10" y="10"/>
                        </a:lnTo>
                        <a:lnTo>
                          <a:pt x="10" y="0"/>
                        </a:lnTo>
                        <a:lnTo>
                          <a:pt x="0" y="10"/>
                        </a:lnTo>
                        <a:lnTo>
                          <a:pt x="10" y="0"/>
                        </a:lnTo>
                        <a:close/>
                      </a:path>
                    </a:pathLst>
                  </a:custGeom>
                  <a:solidFill>
                    <a:srgbClr val="000000"/>
                  </a:solidFill>
                  <a:ln w="9525">
                    <a:noFill/>
                    <a:round/>
                    <a:headEnd/>
                    <a:tailEnd/>
                  </a:ln>
                </p:spPr>
                <p:txBody>
                  <a:bodyPr/>
                  <a:lstStyle/>
                  <a:p>
                    <a:endParaRPr lang="en-US"/>
                  </a:p>
                </p:txBody>
              </p:sp>
              <p:sp>
                <p:nvSpPr>
                  <p:cNvPr id="6068" name="Freeform 242"/>
                  <p:cNvSpPr>
                    <a:spLocks/>
                  </p:cNvSpPr>
                  <p:nvPr/>
                </p:nvSpPr>
                <p:spPr bwMode="auto">
                  <a:xfrm>
                    <a:off x="5453" y="6054"/>
                    <a:ext cx="1012" cy="97"/>
                  </a:xfrm>
                  <a:custGeom>
                    <a:avLst/>
                    <a:gdLst>
                      <a:gd name="T0" fmla="*/ 1012 w 1012"/>
                      <a:gd name="T1" fmla="*/ 87 h 97"/>
                      <a:gd name="T2" fmla="*/ 953 w 1012"/>
                      <a:gd name="T3" fmla="*/ 68 h 97"/>
                      <a:gd name="T4" fmla="*/ 885 w 1012"/>
                      <a:gd name="T5" fmla="*/ 48 h 97"/>
                      <a:gd name="T6" fmla="*/ 827 w 1012"/>
                      <a:gd name="T7" fmla="*/ 39 h 97"/>
                      <a:gd name="T8" fmla="*/ 768 w 1012"/>
                      <a:gd name="T9" fmla="*/ 29 h 97"/>
                      <a:gd name="T10" fmla="*/ 700 w 1012"/>
                      <a:gd name="T11" fmla="*/ 19 h 97"/>
                      <a:gd name="T12" fmla="*/ 632 w 1012"/>
                      <a:gd name="T13" fmla="*/ 9 h 97"/>
                      <a:gd name="T14" fmla="*/ 574 w 1012"/>
                      <a:gd name="T15" fmla="*/ 0 h 97"/>
                      <a:gd name="T16" fmla="*/ 438 w 1012"/>
                      <a:gd name="T17" fmla="*/ 9 h 97"/>
                      <a:gd name="T18" fmla="*/ 370 w 1012"/>
                      <a:gd name="T19" fmla="*/ 9 h 97"/>
                      <a:gd name="T20" fmla="*/ 311 w 1012"/>
                      <a:gd name="T21" fmla="*/ 19 h 97"/>
                      <a:gd name="T22" fmla="*/ 243 w 1012"/>
                      <a:gd name="T23" fmla="*/ 29 h 97"/>
                      <a:gd name="T24" fmla="*/ 175 w 1012"/>
                      <a:gd name="T25" fmla="*/ 39 h 97"/>
                      <a:gd name="T26" fmla="*/ 117 w 1012"/>
                      <a:gd name="T27" fmla="*/ 48 h 97"/>
                      <a:gd name="T28" fmla="*/ 49 w 1012"/>
                      <a:gd name="T29" fmla="*/ 68 h 97"/>
                      <a:gd name="T30" fmla="*/ 0 w 1012"/>
                      <a:gd name="T31" fmla="*/ 87 h 97"/>
                      <a:gd name="T32" fmla="*/ 29 w 1012"/>
                      <a:gd name="T33" fmla="*/ 87 h 97"/>
                      <a:gd name="T34" fmla="*/ 88 w 1012"/>
                      <a:gd name="T35" fmla="*/ 68 h 97"/>
                      <a:gd name="T36" fmla="*/ 146 w 1012"/>
                      <a:gd name="T37" fmla="*/ 48 h 97"/>
                      <a:gd name="T38" fmla="*/ 214 w 1012"/>
                      <a:gd name="T39" fmla="*/ 39 h 97"/>
                      <a:gd name="T40" fmla="*/ 272 w 1012"/>
                      <a:gd name="T41" fmla="*/ 29 h 97"/>
                      <a:gd name="T42" fmla="*/ 341 w 1012"/>
                      <a:gd name="T43" fmla="*/ 19 h 97"/>
                      <a:gd name="T44" fmla="*/ 409 w 1012"/>
                      <a:gd name="T45" fmla="*/ 19 h 97"/>
                      <a:gd name="T46" fmla="*/ 477 w 1012"/>
                      <a:gd name="T47" fmla="*/ 9 h 97"/>
                      <a:gd name="T48" fmla="*/ 603 w 1012"/>
                      <a:gd name="T49" fmla="*/ 19 h 97"/>
                      <a:gd name="T50" fmla="*/ 661 w 1012"/>
                      <a:gd name="T51" fmla="*/ 19 h 97"/>
                      <a:gd name="T52" fmla="*/ 730 w 1012"/>
                      <a:gd name="T53" fmla="*/ 29 h 97"/>
                      <a:gd name="T54" fmla="*/ 798 w 1012"/>
                      <a:gd name="T55" fmla="*/ 39 h 97"/>
                      <a:gd name="T56" fmla="*/ 856 w 1012"/>
                      <a:gd name="T57" fmla="*/ 48 h 97"/>
                      <a:gd name="T58" fmla="*/ 924 w 1012"/>
                      <a:gd name="T59" fmla="*/ 68 h 97"/>
                      <a:gd name="T60" fmla="*/ 982 w 1012"/>
                      <a:gd name="T61" fmla="*/ 87 h 97"/>
                      <a:gd name="T62" fmla="*/ 1012 w 1012"/>
                      <a:gd name="T63" fmla="*/ 97 h 97"/>
                      <a:gd name="T64" fmla="*/ 1012 w 1012"/>
                      <a:gd name="T65" fmla="*/ 87 h 97"/>
                      <a:gd name="T66" fmla="*/ 1012 w 1012"/>
                      <a:gd name="T67" fmla="*/ 97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12"/>
                      <a:gd name="T103" fmla="*/ 0 h 97"/>
                      <a:gd name="T104" fmla="*/ 1012 w 1012"/>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12" h="97">
                        <a:moveTo>
                          <a:pt x="1012" y="97"/>
                        </a:moveTo>
                        <a:lnTo>
                          <a:pt x="1012" y="87"/>
                        </a:lnTo>
                        <a:lnTo>
                          <a:pt x="982" y="78"/>
                        </a:lnTo>
                        <a:lnTo>
                          <a:pt x="953" y="68"/>
                        </a:lnTo>
                        <a:lnTo>
                          <a:pt x="924" y="58"/>
                        </a:lnTo>
                        <a:lnTo>
                          <a:pt x="885" y="48"/>
                        </a:lnTo>
                        <a:lnTo>
                          <a:pt x="856" y="48"/>
                        </a:lnTo>
                        <a:lnTo>
                          <a:pt x="827" y="39"/>
                        </a:lnTo>
                        <a:lnTo>
                          <a:pt x="798" y="29"/>
                        </a:lnTo>
                        <a:lnTo>
                          <a:pt x="768" y="29"/>
                        </a:lnTo>
                        <a:lnTo>
                          <a:pt x="730" y="19"/>
                        </a:lnTo>
                        <a:lnTo>
                          <a:pt x="700" y="19"/>
                        </a:lnTo>
                        <a:lnTo>
                          <a:pt x="661" y="9"/>
                        </a:lnTo>
                        <a:lnTo>
                          <a:pt x="632" y="9"/>
                        </a:lnTo>
                        <a:lnTo>
                          <a:pt x="603" y="9"/>
                        </a:lnTo>
                        <a:lnTo>
                          <a:pt x="574" y="0"/>
                        </a:lnTo>
                        <a:lnTo>
                          <a:pt x="477" y="0"/>
                        </a:lnTo>
                        <a:lnTo>
                          <a:pt x="438" y="9"/>
                        </a:lnTo>
                        <a:lnTo>
                          <a:pt x="409" y="9"/>
                        </a:lnTo>
                        <a:lnTo>
                          <a:pt x="370" y="9"/>
                        </a:lnTo>
                        <a:lnTo>
                          <a:pt x="341" y="9"/>
                        </a:lnTo>
                        <a:lnTo>
                          <a:pt x="311" y="19"/>
                        </a:lnTo>
                        <a:lnTo>
                          <a:pt x="272" y="19"/>
                        </a:lnTo>
                        <a:lnTo>
                          <a:pt x="243" y="29"/>
                        </a:lnTo>
                        <a:lnTo>
                          <a:pt x="214" y="29"/>
                        </a:lnTo>
                        <a:lnTo>
                          <a:pt x="175" y="39"/>
                        </a:lnTo>
                        <a:lnTo>
                          <a:pt x="146" y="48"/>
                        </a:lnTo>
                        <a:lnTo>
                          <a:pt x="117" y="48"/>
                        </a:lnTo>
                        <a:lnTo>
                          <a:pt x="88" y="58"/>
                        </a:lnTo>
                        <a:lnTo>
                          <a:pt x="49" y="68"/>
                        </a:lnTo>
                        <a:lnTo>
                          <a:pt x="29" y="78"/>
                        </a:lnTo>
                        <a:lnTo>
                          <a:pt x="0" y="87"/>
                        </a:lnTo>
                        <a:lnTo>
                          <a:pt x="0" y="97"/>
                        </a:lnTo>
                        <a:lnTo>
                          <a:pt x="29" y="87"/>
                        </a:lnTo>
                        <a:lnTo>
                          <a:pt x="58" y="78"/>
                        </a:lnTo>
                        <a:lnTo>
                          <a:pt x="88" y="68"/>
                        </a:lnTo>
                        <a:lnTo>
                          <a:pt x="117" y="58"/>
                        </a:lnTo>
                        <a:lnTo>
                          <a:pt x="146" y="48"/>
                        </a:lnTo>
                        <a:lnTo>
                          <a:pt x="175" y="48"/>
                        </a:lnTo>
                        <a:lnTo>
                          <a:pt x="214" y="39"/>
                        </a:lnTo>
                        <a:lnTo>
                          <a:pt x="243" y="29"/>
                        </a:lnTo>
                        <a:lnTo>
                          <a:pt x="272" y="29"/>
                        </a:lnTo>
                        <a:lnTo>
                          <a:pt x="311" y="29"/>
                        </a:lnTo>
                        <a:lnTo>
                          <a:pt x="341" y="19"/>
                        </a:lnTo>
                        <a:lnTo>
                          <a:pt x="370" y="19"/>
                        </a:lnTo>
                        <a:lnTo>
                          <a:pt x="409" y="19"/>
                        </a:lnTo>
                        <a:lnTo>
                          <a:pt x="438" y="19"/>
                        </a:lnTo>
                        <a:lnTo>
                          <a:pt x="477" y="9"/>
                        </a:lnTo>
                        <a:lnTo>
                          <a:pt x="574" y="9"/>
                        </a:lnTo>
                        <a:lnTo>
                          <a:pt x="603" y="19"/>
                        </a:lnTo>
                        <a:lnTo>
                          <a:pt x="632" y="19"/>
                        </a:lnTo>
                        <a:lnTo>
                          <a:pt x="661" y="19"/>
                        </a:lnTo>
                        <a:lnTo>
                          <a:pt x="700" y="29"/>
                        </a:lnTo>
                        <a:lnTo>
                          <a:pt x="730" y="29"/>
                        </a:lnTo>
                        <a:lnTo>
                          <a:pt x="759" y="29"/>
                        </a:lnTo>
                        <a:lnTo>
                          <a:pt x="798" y="39"/>
                        </a:lnTo>
                        <a:lnTo>
                          <a:pt x="827" y="48"/>
                        </a:lnTo>
                        <a:lnTo>
                          <a:pt x="856" y="48"/>
                        </a:lnTo>
                        <a:lnTo>
                          <a:pt x="885" y="58"/>
                        </a:lnTo>
                        <a:lnTo>
                          <a:pt x="924" y="68"/>
                        </a:lnTo>
                        <a:lnTo>
                          <a:pt x="953" y="78"/>
                        </a:lnTo>
                        <a:lnTo>
                          <a:pt x="982" y="87"/>
                        </a:lnTo>
                        <a:lnTo>
                          <a:pt x="1012" y="97"/>
                        </a:lnTo>
                        <a:lnTo>
                          <a:pt x="1012" y="87"/>
                        </a:lnTo>
                        <a:lnTo>
                          <a:pt x="1012" y="97"/>
                        </a:lnTo>
                        <a:close/>
                      </a:path>
                    </a:pathLst>
                  </a:custGeom>
                  <a:solidFill>
                    <a:srgbClr val="000000"/>
                  </a:solidFill>
                  <a:ln w="9525">
                    <a:noFill/>
                    <a:round/>
                    <a:headEnd/>
                    <a:tailEnd/>
                  </a:ln>
                </p:spPr>
                <p:txBody>
                  <a:bodyPr/>
                  <a:lstStyle/>
                  <a:p>
                    <a:endParaRPr lang="en-US"/>
                  </a:p>
                </p:txBody>
              </p:sp>
              <p:sp>
                <p:nvSpPr>
                  <p:cNvPr id="6069" name="Freeform 243"/>
                  <p:cNvSpPr>
                    <a:spLocks/>
                  </p:cNvSpPr>
                  <p:nvPr/>
                </p:nvSpPr>
                <p:spPr bwMode="auto">
                  <a:xfrm>
                    <a:off x="5113" y="6151"/>
                    <a:ext cx="690" cy="555"/>
                  </a:xfrm>
                  <a:custGeom>
                    <a:avLst/>
                    <a:gdLst>
                      <a:gd name="T0" fmla="*/ 360 w 690"/>
                      <a:gd name="T1" fmla="*/ 68 h 555"/>
                      <a:gd name="T2" fmla="*/ 389 w 690"/>
                      <a:gd name="T3" fmla="*/ 88 h 555"/>
                      <a:gd name="T4" fmla="*/ 428 w 690"/>
                      <a:gd name="T5" fmla="*/ 127 h 555"/>
                      <a:gd name="T6" fmla="*/ 467 w 690"/>
                      <a:gd name="T7" fmla="*/ 156 h 555"/>
                      <a:gd name="T8" fmla="*/ 486 w 690"/>
                      <a:gd name="T9" fmla="*/ 166 h 555"/>
                      <a:gd name="T10" fmla="*/ 544 w 690"/>
                      <a:gd name="T11" fmla="*/ 166 h 555"/>
                      <a:gd name="T12" fmla="*/ 574 w 690"/>
                      <a:gd name="T13" fmla="*/ 166 h 555"/>
                      <a:gd name="T14" fmla="*/ 593 w 690"/>
                      <a:gd name="T15" fmla="*/ 175 h 555"/>
                      <a:gd name="T16" fmla="*/ 603 w 690"/>
                      <a:gd name="T17" fmla="*/ 185 h 555"/>
                      <a:gd name="T18" fmla="*/ 632 w 690"/>
                      <a:gd name="T19" fmla="*/ 195 h 555"/>
                      <a:gd name="T20" fmla="*/ 651 w 690"/>
                      <a:gd name="T21" fmla="*/ 195 h 555"/>
                      <a:gd name="T22" fmla="*/ 671 w 690"/>
                      <a:gd name="T23" fmla="*/ 205 h 555"/>
                      <a:gd name="T24" fmla="*/ 681 w 690"/>
                      <a:gd name="T25" fmla="*/ 224 h 555"/>
                      <a:gd name="T26" fmla="*/ 690 w 690"/>
                      <a:gd name="T27" fmla="*/ 273 h 555"/>
                      <a:gd name="T28" fmla="*/ 681 w 690"/>
                      <a:gd name="T29" fmla="*/ 292 h 555"/>
                      <a:gd name="T30" fmla="*/ 651 w 690"/>
                      <a:gd name="T31" fmla="*/ 292 h 555"/>
                      <a:gd name="T32" fmla="*/ 622 w 690"/>
                      <a:gd name="T33" fmla="*/ 292 h 555"/>
                      <a:gd name="T34" fmla="*/ 603 w 690"/>
                      <a:gd name="T35" fmla="*/ 282 h 555"/>
                      <a:gd name="T36" fmla="*/ 564 w 690"/>
                      <a:gd name="T37" fmla="*/ 282 h 555"/>
                      <a:gd name="T38" fmla="*/ 554 w 690"/>
                      <a:gd name="T39" fmla="*/ 292 h 555"/>
                      <a:gd name="T40" fmla="*/ 544 w 690"/>
                      <a:gd name="T41" fmla="*/ 321 h 555"/>
                      <a:gd name="T42" fmla="*/ 554 w 690"/>
                      <a:gd name="T43" fmla="*/ 370 h 555"/>
                      <a:gd name="T44" fmla="*/ 554 w 690"/>
                      <a:gd name="T45" fmla="*/ 419 h 555"/>
                      <a:gd name="T46" fmla="*/ 535 w 690"/>
                      <a:gd name="T47" fmla="*/ 458 h 555"/>
                      <a:gd name="T48" fmla="*/ 505 w 690"/>
                      <a:gd name="T49" fmla="*/ 467 h 555"/>
                      <a:gd name="T50" fmla="*/ 467 w 690"/>
                      <a:gd name="T51" fmla="*/ 467 h 555"/>
                      <a:gd name="T52" fmla="*/ 428 w 690"/>
                      <a:gd name="T53" fmla="*/ 458 h 555"/>
                      <a:gd name="T54" fmla="*/ 389 w 690"/>
                      <a:gd name="T55" fmla="*/ 467 h 555"/>
                      <a:gd name="T56" fmla="*/ 369 w 690"/>
                      <a:gd name="T57" fmla="*/ 477 h 555"/>
                      <a:gd name="T58" fmla="*/ 350 w 690"/>
                      <a:gd name="T59" fmla="*/ 497 h 555"/>
                      <a:gd name="T60" fmla="*/ 330 w 690"/>
                      <a:gd name="T61" fmla="*/ 526 h 555"/>
                      <a:gd name="T62" fmla="*/ 301 w 690"/>
                      <a:gd name="T63" fmla="*/ 545 h 555"/>
                      <a:gd name="T64" fmla="*/ 253 w 690"/>
                      <a:gd name="T65" fmla="*/ 555 h 555"/>
                      <a:gd name="T66" fmla="*/ 262 w 690"/>
                      <a:gd name="T67" fmla="*/ 526 h 555"/>
                      <a:gd name="T68" fmla="*/ 272 w 690"/>
                      <a:gd name="T69" fmla="*/ 487 h 555"/>
                      <a:gd name="T70" fmla="*/ 282 w 690"/>
                      <a:gd name="T71" fmla="*/ 458 h 555"/>
                      <a:gd name="T72" fmla="*/ 292 w 690"/>
                      <a:gd name="T73" fmla="*/ 419 h 555"/>
                      <a:gd name="T74" fmla="*/ 262 w 690"/>
                      <a:gd name="T75" fmla="*/ 409 h 555"/>
                      <a:gd name="T76" fmla="*/ 233 w 690"/>
                      <a:gd name="T77" fmla="*/ 409 h 555"/>
                      <a:gd name="T78" fmla="*/ 175 w 690"/>
                      <a:gd name="T79" fmla="*/ 419 h 555"/>
                      <a:gd name="T80" fmla="*/ 146 w 690"/>
                      <a:gd name="T81" fmla="*/ 458 h 555"/>
                      <a:gd name="T82" fmla="*/ 136 w 690"/>
                      <a:gd name="T83" fmla="*/ 477 h 555"/>
                      <a:gd name="T84" fmla="*/ 116 w 690"/>
                      <a:gd name="T85" fmla="*/ 497 h 555"/>
                      <a:gd name="T86" fmla="*/ 97 w 690"/>
                      <a:gd name="T87" fmla="*/ 526 h 555"/>
                      <a:gd name="T88" fmla="*/ 78 w 690"/>
                      <a:gd name="T89" fmla="*/ 536 h 555"/>
                      <a:gd name="T90" fmla="*/ 48 w 690"/>
                      <a:gd name="T91" fmla="*/ 282 h 555"/>
                      <a:gd name="T92" fmla="*/ 29 w 690"/>
                      <a:gd name="T93" fmla="*/ 195 h 555"/>
                      <a:gd name="T94" fmla="*/ 29 w 690"/>
                      <a:gd name="T95" fmla="*/ 195 h 555"/>
                      <a:gd name="T96" fmla="*/ 0 w 690"/>
                      <a:gd name="T97" fmla="*/ 166 h 555"/>
                      <a:gd name="T98" fmla="*/ 39 w 690"/>
                      <a:gd name="T99" fmla="*/ 146 h 555"/>
                      <a:gd name="T100" fmla="*/ 78 w 690"/>
                      <a:gd name="T101" fmla="*/ 117 h 555"/>
                      <a:gd name="T102" fmla="*/ 116 w 690"/>
                      <a:gd name="T103" fmla="*/ 97 h 555"/>
                      <a:gd name="T104" fmla="*/ 155 w 690"/>
                      <a:gd name="T105" fmla="*/ 68 h 555"/>
                      <a:gd name="T106" fmla="*/ 194 w 690"/>
                      <a:gd name="T107" fmla="*/ 59 h 555"/>
                      <a:gd name="T108" fmla="*/ 233 w 690"/>
                      <a:gd name="T109" fmla="*/ 39 h 555"/>
                      <a:gd name="T110" fmla="*/ 272 w 690"/>
                      <a:gd name="T111" fmla="*/ 20 h 555"/>
                      <a:gd name="T112" fmla="*/ 311 w 690"/>
                      <a:gd name="T113" fmla="*/ 0 h 555"/>
                      <a:gd name="T114" fmla="*/ 330 w 690"/>
                      <a:gd name="T115" fmla="*/ 20 h 555"/>
                      <a:gd name="T116" fmla="*/ 330 w 690"/>
                      <a:gd name="T117" fmla="*/ 49 h 555"/>
                      <a:gd name="T118" fmla="*/ 340 w 690"/>
                      <a:gd name="T119" fmla="*/ 59 h 55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90"/>
                      <a:gd name="T181" fmla="*/ 0 h 555"/>
                      <a:gd name="T182" fmla="*/ 690 w 690"/>
                      <a:gd name="T183" fmla="*/ 555 h 55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90" h="555">
                        <a:moveTo>
                          <a:pt x="340" y="59"/>
                        </a:moveTo>
                        <a:lnTo>
                          <a:pt x="360" y="68"/>
                        </a:lnTo>
                        <a:lnTo>
                          <a:pt x="379" y="78"/>
                        </a:lnTo>
                        <a:lnTo>
                          <a:pt x="389" y="88"/>
                        </a:lnTo>
                        <a:lnTo>
                          <a:pt x="408" y="107"/>
                        </a:lnTo>
                        <a:lnTo>
                          <a:pt x="428" y="127"/>
                        </a:lnTo>
                        <a:lnTo>
                          <a:pt x="437" y="136"/>
                        </a:lnTo>
                        <a:lnTo>
                          <a:pt x="467" y="156"/>
                        </a:lnTo>
                        <a:lnTo>
                          <a:pt x="476" y="166"/>
                        </a:lnTo>
                        <a:lnTo>
                          <a:pt x="486" y="166"/>
                        </a:lnTo>
                        <a:lnTo>
                          <a:pt x="525" y="166"/>
                        </a:lnTo>
                        <a:lnTo>
                          <a:pt x="544" y="166"/>
                        </a:lnTo>
                        <a:lnTo>
                          <a:pt x="564" y="166"/>
                        </a:lnTo>
                        <a:lnTo>
                          <a:pt x="574" y="166"/>
                        </a:lnTo>
                        <a:lnTo>
                          <a:pt x="583" y="166"/>
                        </a:lnTo>
                        <a:lnTo>
                          <a:pt x="593" y="175"/>
                        </a:lnTo>
                        <a:lnTo>
                          <a:pt x="603" y="175"/>
                        </a:lnTo>
                        <a:lnTo>
                          <a:pt x="603" y="185"/>
                        </a:lnTo>
                        <a:lnTo>
                          <a:pt x="622" y="185"/>
                        </a:lnTo>
                        <a:lnTo>
                          <a:pt x="632" y="195"/>
                        </a:lnTo>
                        <a:lnTo>
                          <a:pt x="642" y="195"/>
                        </a:lnTo>
                        <a:lnTo>
                          <a:pt x="651" y="195"/>
                        </a:lnTo>
                        <a:lnTo>
                          <a:pt x="671" y="205"/>
                        </a:lnTo>
                        <a:lnTo>
                          <a:pt x="671" y="214"/>
                        </a:lnTo>
                        <a:lnTo>
                          <a:pt x="681" y="224"/>
                        </a:lnTo>
                        <a:lnTo>
                          <a:pt x="681" y="263"/>
                        </a:lnTo>
                        <a:lnTo>
                          <a:pt x="690" y="273"/>
                        </a:lnTo>
                        <a:lnTo>
                          <a:pt x="681" y="282"/>
                        </a:lnTo>
                        <a:lnTo>
                          <a:pt x="681" y="292"/>
                        </a:lnTo>
                        <a:lnTo>
                          <a:pt x="671" y="292"/>
                        </a:lnTo>
                        <a:lnTo>
                          <a:pt x="651" y="292"/>
                        </a:lnTo>
                        <a:lnTo>
                          <a:pt x="642" y="292"/>
                        </a:lnTo>
                        <a:lnTo>
                          <a:pt x="622" y="292"/>
                        </a:lnTo>
                        <a:lnTo>
                          <a:pt x="612" y="282"/>
                        </a:lnTo>
                        <a:lnTo>
                          <a:pt x="603" y="282"/>
                        </a:lnTo>
                        <a:lnTo>
                          <a:pt x="564" y="282"/>
                        </a:lnTo>
                        <a:lnTo>
                          <a:pt x="554" y="292"/>
                        </a:lnTo>
                        <a:lnTo>
                          <a:pt x="544" y="302"/>
                        </a:lnTo>
                        <a:lnTo>
                          <a:pt x="544" y="321"/>
                        </a:lnTo>
                        <a:lnTo>
                          <a:pt x="544" y="351"/>
                        </a:lnTo>
                        <a:lnTo>
                          <a:pt x="554" y="370"/>
                        </a:lnTo>
                        <a:lnTo>
                          <a:pt x="554" y="399"/>
                        </a:lnTo>
                        <a:lnTo>
                          <a:pt x="554" y="419"/>
                        </a:lnTo>
                        <a:lnTo>
                          <a:pt x="544" y="438"/>
                        </a:lnTo>
                        <a:lnTo>
                          <a:pt x="535" y="458"/>
                        </a:lnTo>
                        <a:lnTo>
                          <a:pt x="515" y="467"/>
                        </a:lnTo>
                        <a:lnTo>
                          <a:pt x="505" y="467"/>
                        </a:lnTo>
                        <a:lnTo>
                          <a:pt x="476" y="467"/>
                        </a:lnTo>
                        <a:lnTo>
                          <a:pt x="467" y="467"/>
                        </a:lnTo>
                        <a:lnTo>
                          <a:pt x="437" y="467"/>
                        </a:lnTo>
                        <a:lnTo>
                          <a:pt x="428" y="458"/>
                        </a:lnTo>
                        <a:lnTo>
                          <a:pt x="389" y="458"/>
                        </a:lnTo>
                        <a:lnTo>
                          <a:pt x="389" y="467"/>
                        </a:lnTo>
                        <a:lnTo>
                          <a:pt x="379" y="467"/>
                        </a:lnTo>
                        <a:lnTo>
                          <a:pt x="369" y="477"/>
                        </a:lnTo>
                        <a:lnTo>
                          <a:pt x="360" y="487"/>
                        </a:lnTo>
                        <a:lnTo>
                          <a:pt x="350" y="497"/>
                        </a:lnTo>
                        <a:lnTo>
                          <a:pt x="340" y="506"/>
                        </a:lnTo>
                        <a:lnTo>
                          <a:pt x="330" y="526"/>
                        </a:lnTo>
                        <a:lnTo>
                          <a:pt x="321" y="536"/>
                        </a:lnTo>
                        <a:lnTo>
                          <a:pt x="301" y="545"/>
                        </a:lnTo>
                        <a:lnTo>
                          <a:pt x="292" y="555"/>
                        </a:lnTo>
                        <a:lnTo>
                          <a:pt x="253" y="555"/>
                        </a:lnTo>
                        <a:lnTo>
                          <a:pt x="253" y="545"/>
                        </a:lnTo>
                        <a:lnTo>
                          <a:pt x="262" y="526"/>
                        </a:lnTo>
                        <a:lnTo>
                          <a:pt x="262" y="506"/>
                        </a:lnTo>
                        <a:lnTo>
                          <a:pt x="272" y="487"/>
                        </a:lnTo>
                        <a:lnTo>
                          <a:pt x="272" y="477"/>
                        </a:lnTo>
                        <a:lnTo>
                          <a:pt x="282" y="458"/>
                        </a:lnTo>
                        <a:lnTo>
                          <a:pt x="282" y="438"/>
                        </a:lnTo>
                        <a:lnTo>
                          <a:pt x="292" y="419"/>
                        </a:lnTo>
                        <a:lnTo>
                          <a:pt x="272" y="409"/>
                        </a:lnTo>
                        <a:lnTo>
                          <a:pt x="262" y="409"/>
                        </a:lnTo>
                        <a:lnTo>
                          <a:pt x="243" y="409"/>
                        </a:lnTo>
                        <a:lnTo>
                          <a:pt x="233" y="409"/>
                        </a:lnTo>
                        <a:lnTo>
                          <a:pt x="194" y="409"/>
                        </a:lnTo>
                        <a:lnTo>
                          <a:pt x="175" y="419"/>
                        </a:lnTo>
                        <a:lnTo>
                          <a:pt x="155" y="448"/>
                        </a:lnTo>
                        <a:lnTo>
                          <a:pt x="146" y="458"/>
                        </a:lnTo>
                        <a:lnTo>
                          <a:pt x="136" y="467"/>
                        </a:lnTo>
                        <a:lnTo>
                          <a:pt x="136" y="477"/>
                        </a:lnTo>
                        <a:lnTo>
                          <a:pt x="126" y="487"/>
                        </a:lnTo>
                        <a:lnTo>
                          <a:pt x="116" y="497"/>
                        </a:lnTo>
                        <a:lnTo>
                          <a:pt x="97" y="516"/>
                        </a:lnTo>
                        <a:lnTo>
                          <a:pt x="97" y="526"/>
                        </a:lnTo>
                        <a:lnTo>
                          <a:pt x="78" y="526"/>
                        </a:lnTo>
                        <a:lnTo>
                          <a:pt x="78" y="536"/>
                        </a:lnTo>
                        <a:lnTo>
                          <a:pt x="48" y="536"/>
                        </a:lnTo>
                        <a:lnTo>
                          <a:pt x="48" y="282"/>
                        </a:lnTo>
                        <a:lnTo>
                          <a:pt x="39" y="205"/>
                        </a:lnTo>
                        <a:lnTo>
                          <a:pt x="29" y="195"/>
                        </a:lnTo>
                        <a:lnTo>
                          <a:pt x="19" y="185"/>
                        </a:lnTo>
                        <a:lnTo>
                          <a:pt x="0" y="166"/>
                        </a:lnTo>
                        <a:lnTo>
                          <a:pt x="19" y="146"/>
                        </a:lnTo>
                        <a:lnTo>
                          <a:pt x="39" y="146"/>
                        </a:lnTo>
                        <a:lnTo>
                          <a:pt x="48" y="127"/>
                        </a:lnTo>
                        <a:lnTo>
                          <a:pt x="78" y="117"/>
                        </a:lnTo>
                        <a:lnTo>
                          <a:pt x="87" y="107"/>
                        </a:lnTo>
                        <a:lnTo>
                          <a:pt x="116" y="97"/>
                        </a:lnTo>
                        <a:lnTo>
                          <a:pt x="126" y="88"/>
                        </a:lnTo>
                        <a:lnTo>
                          <a:pt x="155" y="68"/>
                        </a:lnTo>
                        <a:lnTo>
                          <a:pt x="165" y="59"/>
                        </a:lnTo>
                        <a:lnTo>
                          <a:pt x="194" y="59"/>
                        </a:lnTo>
                        <a:lnTo>
                          <a:pt x="214" y="49"/>
                        </a:lnTo>
                        <a:lnTo>
                          <a:pt x="233" y="39"/>
                        </a:lnTo>
                        <a:lnTo>
                          <a:pt x="253" y="29"/>
                        </a:lnTo>
                        <a:lnTo>
                          <a:pt x="272" y="20"/>
                        </a:lnTo>
                        <a:lnTo>
                          <a:pt x="292" y="10"/>
                        </a:lnTo>
                        <a:lnTo>
                          <a:pt x="311" y="0"/>
                        </a:lnTo>
                        <a:lnTo>
                          <a:pt x="330" y="10"/>
                        </a:lnTo>
                        <a:lnTo>
                          <a:pt x="330" y="20"/>
                        </a:lnTo>
                        <a:lnTo>
                          <a:pt x="330" y="29"/>
                        </a:lnTo>
                        <a:lnTo>
                          <a:pt x="330" y="49"/>
                        </a:lnTo>
                        <a:lnTo>
                          <a:pt x="330" y="59"/>
                        </a:lnTo>
                        <a:lnTo>
                          <a:pt x="340" y="59"/>
                        </a:lnTo>
                        <a:close/>
                      </a:path>
                    </a:pathLst>
                  </a:custGeom>
                  <a:solidFill>
                    <a:srgbClr val="3FFF3F"/>
                  </a:solidFill>
                  <a:ln w="9525">
                    <a:noFill/>
                    <a:round/>
                    <a:headEnd/>
                    <a:tailEnd/>
                  </a:ln>
                </p:spPr>
                <p:txBody>
                  <a:bodyPr/>
                  <a:lstStyle/>
                  <a:p>
                    <a:endParaRPr lang="en-US"/>
                  </a:p>
                </p:txBody>
              </p:sp>
              <p:sp>
                <p:nvSpPr>
                  <p:cNvPr id="6070" name="Freeform 244"/>
                  <p:cNvSpPr>
                    <a:spLocks/>
                  </p:cNvSpPr>
                  <p:nvPr/>
                </p:nvSpPr>
                <p:spPr bwMode="auto">
                  <a:xfrm>
                    <a:off x="5453" y="6210"/>
                    <a:ext cx="117" cy="87"/>
                  </a:xfrm>
                  <a:custGeom>
                    <a:avLst/>
                    <a:gdLst>
                      <a:gd name="T0" fmla="*/ 117 w 117"/>
                      <a:gd name="T1" fmla="*/ 87 h 87"/>
                      <a:gd name="T2" fmla="*/ 107 w 117"/>
                      <a:gd name="T3" fmla="*/ 77 h 87"/>
                      <a:gd name="T4" fmla="*/ 78 w 117"/>
                      <a:gd name="T5" fmla="*/ 48 h 87"/>
                      <a:gd name="T6" fmla="*/ 68 w 117"/>
                      <a:gd name="T7" fmla="*/ 38 h 87"/>
                      <a:gd name="T8" fmla="*/ 49 w 117"/>
                      <a:gd name="T9" fmla="*/ 29 h 87"/>
                      <a:gd name="T10" fmla="*/ 39 w 117"/>
                      <a:gd name="T11" fmla="*/ 19 h 87"/>
                      <a:gd name="T12" fmla="*/ 20 w 117"/>
                      <a:gd name="T13" fmla="*/ 9 h 87"/>
                      <a:gd name="T14" fmla="*/ 10 w 117"/>
                      <a:gd name="T15" fmla="*/ 0 h 87"/>
                      <a:gd name="T16" fmla="*/ 0 w 117"/>
                      <a:gd name="T17" fmla="*/ 9 h 87"/>
                      <a:gd name="T18" fmla="*/ 20 w 117"/>
                      <a:gd name="T19" fmla="*/ 19 h 87"/>
                      <a:gd name="T20" fmla="*/ 39 w 117"/>
                      <a:gd name="T21" fmla="*/ 29 h 87"/>
                      <a:gd name="T22" fmla="*/ 49 w 117"/>
                      <a:gd name="T23" fmla="*/ 38 h 87"/>
                      <a:gd name="T24" fmla="*/ 58 w 117"/>
                      <a:gd name="T25" fmla="*/ 48 h 87"/>
                      <a:gd name="T26" fmla="*/ 107 w 117"/>
                      <a:gd name="T27" fmla="*/ 87 h 87"/>
                      <a:gd name="T28" fmla="*/ 107 w 117"/>
                      <a:gd name="T29" fmla="*/ 87 h 87"/>
                      <a:gd name="T30" fmla="*/ 117 w 117"/>
                      <a:gd name="T31" fmla="*/ 87 h 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7"/>
                      <a:gd name="T49" fmla="*/ 0 h 87"/>
                      <a:gd name="T50" fmla="*/ 117 w 117"/>
                      <a:gd name="T51" fmla="*/ 87 h 8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7" h="87">
                        <a:moveTo>
                          <a:pt x="117" y="87"/>
                        </a:moveTo>
                        <a:lnTo>
                          <a:pt x="107" y="77"/>
                        </a:lnTo>
                        <a:lnTo>
                          <a:pt x="78" y="48"/>
                        </a:lnTo>
                        <a:lnTo>
                          <a:pt x="68" y="38"/>
                        </a:lnTo>
                        <a:lnTo>
                          <a:pt x="49" y="29"/>
                        </a:lnTo>
                        <a:lnTo>
                          <a:pt x="39" y="19"/>
                        </a:lnTo>
                        <a:lnTo>
                          <a:pt x="20" y="9"/>
                        </a:lnTo>
                        <a:lnTo>
                          <a:pt x="10" y="0"/>
                        </a:lnTo>
                        <a:lnTo>
                          <a:pt x="0" y="9"/>
                        </a:lnTo>
                        <a:lnTo>
                          <a:pt x="20" y="19"/>
                        </a:lnTo>
                        <a:lnTo>
                          <a:pt x="39" y="29"/>
                        </a:lnTo>
                        <a:lnTo>
                          <a:pt x="49" y="38"/>
                        </a:lnTo>
                        <a:lnTo>
                          <a:pt x="58" y="48"/>
                        </a:lnTo>
                        <a:lnTo>
                          <a:pt x="107" y="87"/>
                        </a:lnTo>
                        <a:lnTo>
                          <a:pt x="117" y="87"/>
                        </a:lnTo>
                        <a:close/>
                      </a:path>
                    </a:pathLst>
                  </a:custGeom>
                  <a:solidFill>
                    <a:srgbClr val="000000"/>
                  </a:solidFill>
                  <a:ln w="9525">
                    <a:noFill/>
                    <a:round/>
                    <a:headEnd/>
                    <a:tailEnd/>
                  </a:ln>
                </p:spPr>
                <p:txBody>
                  <a:bodyPr/>
                  <a:lstStyle/>
                  <a:p>
                    <a:endParaRPr lang="en-US"/>
                  </a:p>
                </p:txBody>
              </p:sp>
              <p:sp>
                <p:nvSpPr>
                  <p:cNvPr id="6071" name="Freeform 245"/>
                  <p:cNvSpPr>
                    <a:spLocks/>
                  </p:cNvSpPr>
                  <p:nvPr/>
                </p:nvSpPr>
                <p:spPr bwMode="auto">
                  <a:xfrm>
                    <a:off x="5560" y="6297"/>
                    <a:ext cx="165" cy="39"/>
                  </a:xfrm>
                  <a:custGeom>
                    <a:avLst/>
                    <a:gdLst>
                      <a:gd name="T0" fmla="*/ 165 w 165"/>
                      <a:gd name="T1" fmla="*/ 29 h 39"/>
                      <a:gd name="T2" fmla="*/ 165 w 165"/>
                      <a:gd name="T3" fmla="*/ 39 h 39"/>
                      <a:gd name="T4" fmla="*/ 156 w 165"/>
                      <a:gd name="T5" fmla="*/ 29 h 39"/>
                      <a:gd name="T6" fmla="*/ 146 w 165"/>
                      <a:gd name="T7" fmla="*/ 20 h 39"/>
                      <a:gd name="T8" fmla="*/ 136 w 165"/>
                      <a:gd name="T9" fmla="*/ 20 h 39"/>
                      <a:gd name="T10" fmla="*/ 127 w 165"/>
                      <a:gd name="T11" fmla="*/ 10 h 39"/>
                      <a:gd name="T12" fmla="*/ 78 w 165"/>
                      <a:gd name="T13" fmla="*/ 10 h 39"/>
                      <a:gd name="T14" fmla="*/ 68 w 165"/>
                      <a:gd name="T15" fmla="*/ 20 h 39"/>
                      <a:gd name="T16" fmla="*/ 49 w 165"/>
                      <a:gd name="T17" fmla="*/ 20 h 39"/>
                      <a:gd name="T18" fmla="*/ 39 w 165"/>
                      <a:gd name="T19" fmla="*/ 10 h 39"/>
                      <a:gd name="T20" fmla="*/ 29 w 165"/>
                      <a:gd name="T21" fmla="*/ 10 h 39"/>
                      <a:gd name="T22" fmla="*/ 29 w 165"/>
                      <a:gd name="T23" fmla="*/ 10 h 39"/>
                      <a:gd name="T24" fmla="*/ 20 w 165"/>
                      <a:gd name="T25" fmla="*/ 0 h 39"/>
                      <a:gd name="T26" fmla="*/ 10 w 165"/>
                      <a:gd name="T27" fmla="*/ 0 h 39"/>
                      <a:gd name="T28" fmla="*/ 0 w 165"/>
                      <a:gd name="T29" fmla="*/ 0 h 39"/>
                      <a:gd name="T30" fmla="*/ 20 w 165"/>
                      <a:gd name="T31" fmla="*/ 20 h 39"/>
                      <a:gd name="T32" fmla="*/ 29 w 165"/>
                      <a:gd name="T33" fmla="*/ 20 h 39"/>
                      <a:gd name="T34" fmla="*/ 49 w 165"/>
                      <a:gd name="T35" fmla="*/ 20 h 39"/>
                      <a:gd name="T36" fmla="*/ 68 w 165"/>
                      <a:gd name="T37" fmla="*/ 29 h 39"/>
                      <a:gd name="T38" fmla="*/ 68 w 165"/>
                      <a:gd name="T39" fmla="*/ 20 h 39"/>
                      <a:gd name="T40" fmla="*/ 127 w 165"/>
                      <a:gd name="T41" fmla="*/ 20 h 39"/>
                      <a:gd name="T42" fmla="*/ 136 w 165"/>
                      <a:gd name="T43" fmla="*/ 29 h 39"/>
                      <a:gd name="T44" fmla="*/ 146 w 165"/>
                      <a:gd name="T45" fmla="*/ 29 h 39"/>
                      <a:gd name="T46" fmla="*/ 156 w 165"/>
                      <a:gd name="T47" fmla="*/ 39 h 39"/>
                      <a:gd name="T48" fmla="*/ 156 w 165"/>
                      <a:gd name="T49" fmla="*/ 39 h 39"/>
                      <a:gd name="T50" fmla="*/ 165 w 165"/>
                      <a:gd name="T51" fmla="*/ 29 h 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5"/>
                      <a:gd name="T79" fmla="*/ 0 h 39"/>
                      <a:gd name="T80" fmla="*/ 165 w 165"/>
                      <a:gd name="T81" fmla="*/ 39 h 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5" h="39">
                        <a:moveTo>
                          <a:pt x="165" y="29"/>
                        </a:moveTo>
                        <a:lnTo>
                          <a:pt x="165" y="39"/>
                        </a:lnTo>
                        <a:lnTo>
                          <a:pt x="156" y="29"/>
                        </a:lnTo>
                        <a:lnTo>
                          <a:pt x="146" y="20"/>
                        </a:lnTo>
                        <a:lnTo>
                          <a:pt x="136" y="20"/>
                        </a:lnTo>
                        <a:lnTo>
                          <a:pt x="127" y="10"/>
                        </a:lnTo>
                        <a:lnTo>
                          <a:pt x="78" y="10"/>
                        </a:lnTo>
                        <a:lnTo>
                          <a:pt x="68" y="20"/>
                        </a:lnTo>
                        <a:lnTo>
                          <a:pt x="49" y="20"/>
                        </a:lnTo>
                        <a:lnTo>
                          <a:pt x="39" y="10"/>
                        </a:lnTo>
                        <a:lnTo>
                          <a:pt x="29" y="10"/>
                        </a:lnTo>
                        <a:lnTo>
                          <a:pt x="20" y="0"/>
                        </a:lnTo>
                        <a:lnTo>
                          <a:pt x="10" y="0"/>
                        </a:lnTo>
                        <a:lnTo>
                          <a:pt x="0" y="0"/>
                        </a:lnTo>
                        <a:lnTo>
                          <a:pt x="20" y="20"/>
                        </a:lnTo>
                        <a:lnTo>
                          <a:pt x="29" y="20"/>
                        </a:lnTo>
                        <a:lnTo>
                          <a:pt x="49" y="20"/>
                        </a:lnTo>
                        <a:lnTo>
                          <a:pt x="68" y="29"/>
                        </a:lnTo>
                        <a:lnTo>
                          <a:pt x="68" y="20"/>
                        </a:lnTo>
                        <a:lnTo>
                          <a:pt x="127" y="20"/>
                        </a:lnTo>
                        <a:lnTo>
                          <a:pt x="136" y="29"/>
                        </a:lnTo>
                        <a:lnTo>
                          <a:pt x="146" y="29"/>
                        </a:lnTo>
                        <a:lnTo>
                          <a:pt x="156" y="39"/>
                        </a:lnTo>
                        <a:lnTo>
                          <a:pt x="165" y="29"/>
                        </a:lnTo>
                        <a:close/>
                      </a:path>
                    </a:pathLst>
                  </a:custGeom>
                  <a:solidFill>
                    <a:srgbClr val="000000"/>
                  </a:solidFill>
                  <a:ln w="9525">
                    <a:noFill/>
                    <a:round/>
                    <a:headEnd/>
                    <a:tailEnd/>
                  </a:ln>
                </p:spPr>
                <p:txBody>
                  <a:bodyPr/>
                  <a:lstStyle/>
                  <a:p>
                    <a:endParaRPr lang="en-US"/>
                  </a:p>
                </p:txBody>
              </p:sp>
              <p:sp>
                <p:nvSpPr>
                  <p:cNvPr id="6072" name="Freeform 246"/>
                  <p:cNvSpPr>
                    <a:spLocks/>
                  </p:cNvSpPr>
                  <p:nvPr/>
                </p:nvSpPr>
                <p:spPr bwMode="auto">
                  <a:xfrm>
                    <a:off x="5716" y="6326"/>
                    <a:ext cx="87" cy="49"/>
                  </a:xfrm>
                  <a:custGeom>
                    <a:avLst/>
                    <a:gdLst>
                      <a:gd name="T0" fmla="*/ 78 w 87"/>
                      <a:gd name="T1" fmla="*/ 49 h 49"/>
                      <a:gd name="T2" fmla="*/ 78 w 87"/>
                      <a:gd name="T3" fmla="*/ 39 h 49"/>
                      <a:gd name="T4" fmla="*/ 78 w 87"/>
                      <a:gd name="T5" fmla="*/ 30 h 49"/>
                      <a:gd name="T6" fmla="*/ 68 w 87"/>
                      <a:gd name="T7" fmla="*/ 20 h 49"/>
                      <a:gd name="T8" fmla="*/ 58 w 87"/>
                      <a:gd name="T9" fmla="*/ 20 h 49"/>
                      <a:gd name="T10" fmla="*/ 48 w 87"/>
                      <a:gd name="T11" fmla="*/ 20 h 49"/>
                      <a:gd name="T12" fmla="*/ 39 w 87"/>
                      <a:gd name="T13" fmla="*/ 20 h 49"/>
                      <a:gd name="T14" fmla="*/ 29 w 87"/>
                      <a:gd name="T15" fmla="*/ 10 h 49"/>
                      <a:gd name="T16" fmla="*/ 19 w 87"/>
                      <a:gd name="T17" fmla="*/ 10 h 49"/>
                      <a:gd name="T18" fmla="*/ 9 w 87"/>
                      <a:gd name="T19" fmla="*/ 0 h 49"/>
                      <a:gd name="T20" fmla="*/ 0 w 87"/>
                      <a:gd name="T21" fmla="*/ 10 h 49"/>
                      <a:gd name="T22" fmla="*/ 9 w 87"/>
                      <a:gd name="T23" fmla="*/ 20 h 49"/>
                      <a:gd name="T24" fmla="*/ 29 w 87"/>
                      <a:gd name="T25" fmla="*/ 20 h 49"/>
                      <a:gd name="T26" fmla="*/ 39 w 87"/>
                      <a:gd name="T27" fmla="*/ 20 h 49"/>
                      <a:gd name="T28" fmla="*/ 48 w 87"/>
                      <a:gd name="T29" fmla="*/ 20 h 49"/>
                      <a:gd name="T30" fmla="*/ 48 w 87"/>
                      <a:gd name="T31" fmla="*/ 30 h 49"/>
                      <a:gd name="T32" fmla="*/ 58 w 87"/>
                      <a:gd name="T33" fmla="*/ 30 h 49"/>
                      <a:gd name="T34" fmla="*/ 68 w 87"/>
                      <a:gd name="T35" fmla="*/ 39 h 49"/>
                      <a:gd name="T36" fmla="*/ 78 w 87"/>
                      <a:gd name="T37" fmla="*/ 49 h 49"/>
                      <a:gd name="T38" fmla="*/ 87 w 87"/>
                      <a:gd name="T39" fmla="*/ 49 h 49"/>
                      <a:gd name="T40" fmla="*/ 78 w 87"/>
                      <a:gd name="T41" fmla="*/ 39 h 49"/>
                      <a:gd name="T42" fmla="*/ 78 w 87"/>
                      <a:gd name="T43" fmla="*/ 49 h 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7"/>
                      <a:gd name="T67" fmla="*/ 0 h 49"/>
                      <a:gd name="T68" fmla="*/ 87 w 87"/>
                      <a:gd name="T69" fmla="*/ 49 h 4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7" h="49">
                        <a:moveTo>
                          <a:pt x="78" y="49"/>
                        </a:moveTo>
                        <a:lnTo>
                          <a:pt x="78" y="39"/>
                        </a:lnTo>
                        <a:lnTo>
                          <a:pt x="78" y="30"/>
                        </a:lnTo>
                        <a:lnTo>
                          <a:pt x="68" y="20"/>
                        </a:lnTo>
                        <a:lnTo>
                          <a:pt x="58" y="20"/>
                        </a:lnTo>
                        <a:lnTo>
                          <a:pt x="48" y="20"/>
                        </a:lnTo>
                        <a:lnTo>
                          <a:pt x="39" y="20"/>
                        </a:lnTo>
                        <a:lnTo>
                          <a:pt x="29" y="10"/>
                        </a:lnTo>
                        <a:lnTo>
                          <a:pt x="19" y="10"/>
                        </a:lnTo>
                        <a:lnTo>
                          <a:pt x="9" y="0"/>
                        </a:lnTo>
                        <a:lnTo>
                          <a:pt x="0" y="10"/>
                        </a:lnTo>
                        <a:lnTo>
                          <a:pt x="9" y="20"/>
                        </a:lnTo>
                        <a:lnTo>
                          <a:pt x="29" y="20"/>
                        </a:lnTo>
                        <a:lnTo>
                          <a:pt x="39" y="20"/>
                        </a:lnTo>
                        <a:lnTo>
                          <a:pt x="48" y="20"/>
                        </a:lnTo>
                        <a:lnTo>
                          <a:pt x="48" y="30"/>
                        </a:lnTo>
                        <a:lnTo>
                          <a:pt x="58" y="30"/>
                        </a:lnTo>
                        <a:lnTo>
                          <a:pt x="68" y="39"/>
                        </a:lnTo>
                        <a:lnTo>
                          <a:pt x="78" y="49"/>
                        </a:lnTo>
                        <a:lnTo>
                          <a:pt x="87" y="49"/>
                        </a:lnTo>
                        <a:lnTo>
                          <a:pt x="78" y="39"/>
                        </a:lnTo>
                        <a:lnTo>
                          <a:pt x="78" y="49"/>
                        </a:lnTo>
                        <a:close/>
                      </a:path>
                    </a:pathLst>
                  </a:custGeom>
                  <a:solidFill>
                    <a:srgbClr val="000000"/>
                  </a:solidFill>
                  <a:ln w="9525">
                    <a:noFill/>
                    <a:round/>
                    <a:headEnd/>
                    <a:tailEnd/>
                  </a:ln>
                </p:spPr>
                <p:txBody>
                  <a:bodyPr/>
                  <a:lstStyle/>
                  <a:p>
                    <a:endParaRPr lang="en-US"/>
                  </a:p>
                </p:txBody>
              </p:sp>
              <p:sp>
                <p:nvSpPr>
                  <p:cNvPr id="6073" name="Freeform 247"/>
                  <p:cNvSpPr>
                    <a:spLocks/>
                  </p:cNvSpPr>
                  <p:nvPr/>
                </p:nvSpPr>
                <p:spPr bwMode="auto">
                  <a:xfrm>
                    <a:off x="5784" y="6375"/>
                    <a:ext cx="19" cy="78"/>
                  </a:xfrm>
                  <a:custGeom>
                    <a:avLst/>
                    <a:gdLst>
                      <a:gd name="T0" fmla="*/ 0 w 19"/>
                      <a:gd name="T1" fmla="*/ 78 h 78"/>
                      <a:gd name="T2" fmla="*/ 10 w 19"/>
                      <a:gd name="T3" fmla="*/ 78 h 78"/>
                      <a:gd name="T4" fmla="*/ 10 w 19"/>
                      <a:gd name="T5" fmla="*/ 68 h 78"/>
                      <a:gd name="T6" fmla="*/ 19 w 19"/>
                      <a:gd name="T7" fmla="*/ 58 h 78"/>
                      <a:gd name="T8" fmla="*/ 19 w 19"/>
                      <a:gd name="T9" fmla="*/ 49 h 78"/>
                      <a:gd name="T10" fmla="*/ 19 w 19"/>
                      <a:gd name="T11" fmla="*/ 39 h 78"/>
                      <a:gd name="T12" fmla="*/ 19 w 19"/>
                      <a:gd name="T13" fmla="*/ 19 h 78"/>
                      <a:gd name="T14" fmla="*/ 10 w 19"/>
                      <a:gd name="T15" fmla="*/ 10 h 78"/>
                      <a:gd name="T16" fmla="*/ 10 w 19"/>
                      <a:gd name="T17" fmla="*/ 0 h 78"/>
                      <a:gd name="T18" fmla="*/ 10 w 19"/>
                      <a:gd name="T19" fmla="*/ 0 h 78"/>
                      <a:gd name="T20" fmla="*/ 10 w 19"/>
                      <a:gd name="T21" fmla="*/ 29 h 78"/>
                      <a:gd name="T22" fmla="*/ 10 w 19"/>
                      <a:gd name="T23" fmla="*/ 39 h 78"/>
                      <a:gd name="T24" fmla="*/ 10 w 19"/>
                      <a:gd name="T25" fmla="*/ 58 h 78"/>
                      <a:gd name="T26" fmla="*/ 0 w 19"/>
                      <a:gd name="T27" fmla="*/ 68 h 78"/>
                      <a:gd name="T28" fmla="*/ 0 w 19"/>
                      <a:gd name="T29" fmla="*/ 68 h 78"/>
                      <a:gd name="T30" fmla="*/ 0 w 19"/>
                      <a:gd name="T31" fmla="*/ 78 h 78"/>
                      <a:gd name="T32" fmla="*/ 10 w 19"/>
                      <a:gd name="T33" fmla="*/ 78 h 78"/>
                      <a:gd name="T34" fmla="*/ 0 w 19"/>
                      <a:gd name="T35" fmla="*/ 78 h 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78"/>
                      <a:gd name="T56" fmla="*/ 19 w 19"/>
                      <a:gd name="T57" fmla="*/ 78 h 7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78">
                        <a:moveTo>
                          <a:pt x="0" y="78"/>
                        </a:moveTo>
                        <a:lnTo>
                          <a:pt x="10" y="78"/>
                        </a:lnTo>
                        <a:lnTo>
                          <a:pt x="10" y="68"/>
                        </a:lnTo>
                        <a:lnTo>
                          <a:pt x="19" y="58"/>
                        </a:lnTo>
                        <a:lnTo>
                          <a:pt x="19" y="49"/>
                        </a:lnTo>
                        <a:lnTo>
                          <a:pt x="19" y="39"/>
                        </a:lnTo>
                        <a:lnTo>
                          <a:pt x="19" y="19"/>
                        </a:lnTo>
                        <a:lnTo>
                          <a:pt x="10" y="10"/>
                        </a:lnTo>
                        <a:lnTo>
                          <a:pt x="10" y="0"/>
                        </a:lnTo>
                        <a:lnTo>
                          <a:pt x="10" y="29"/>
                        </a:lnTo>
                        <a:lnTo>
                          <a:pt x="10" y="39"/>
                        </a:lnTo>
                        <a:lnTo>
                          <a:pt x="10" y="58"/>
                        </a:lnTo>
                        <a:lnTo>
                          <a:pt x="0" y="68"/>
                        </a:lnTo>
                        <a:lnTo>
                          <a:pt x="0" y="78"/>
                        </a:lnTo>
                        <a:lnTo>
                          <a:pt x="10" y="78"/>
                        </a:lnTo>
                        <a:lnTo>
                          <a:pt x="0" y="78"/>
                        </a:lnTo>
                        <a:close/>
                      </a:path>
                    </a:pathLst>
                  </a:custGeom>
                  <a:solidFill>
                    <a:srgbClr val="000000"/>
                  </a:solidFill>
                  <a:ln w="9525">
                    <a:noFill/>
                    <a:round/>
                    <a:headEnd/>
                    <a:tailEnd/>
                  </a:ln>
                </p:spPr>
                <p:txBody>
                  <a:bodyPr/>
                  <a:lstStyle/>
                  <a:p>
                    <a:endParaRPr lang="en-US"/>
                  </a:p>
                </p:txBody>
              </p:sp>
              <p:sp>
                <p:nvSpPr>
                  <p:cNvPr id="6074" name="Freeform 248"/>
                  <p:cNvSpPr>
                    <a:spLocks/>
                  </p:cNvSpPr>
                  <p:nvPr/>
                </p:nvSpPr>
                <p:spPr bwMode="auto">
                  <a:xfrm>
                    <a:off x="5657" y="6433"/>
                    <a:ext cx="127" cy="20"/>
                  </a:xfrm>
                  <a:custGeom>
                    <a:avLst/>
                    <a:gdLst>
                      <a:gd name="T0" fmla="*/ 10 w 127"/>
                      <a:gd name="T1" fmla="*/ 20 h 20"/>
                      <a:gd name="T2" fmla="*/ 10 w 127"/>
                      <a:gd name="T3" fmla="*/ 10 h 20"/>
                      <a:gd name="T4" fmla="*/ 20 w 127"/>
                      <a:gd name="T5" fmla="*/ 10 h 20"/>
                      <a:gd name="T6" fmla="*/ 20 w 127"/>
                      <a:gd name="T7" fmla="*/ 10 h 20"/>
                      <a:gd name="T8" fmla="*/ 20 w 127"/>
                      <a:gd name="T9" fmla="*/ 0 h 20"/>
                      <a:gd name="T10" fmla="*/ 59 w 127"/>
                      <a:gd name="T11" fmla="*/ 0 h 20"/>
                      <a:gd name="T12" fmla="*/ 68 w 127"/>
                      <a:gd name="T13" fmla="*/ 10 h 20"/>
                      <a:gd name="T14" fmla="*/ 78 w 127"/>
                      <a:gd name="T15" fmla="*/ 10 h 20"/>
                      <a:gd name="T16" fmla="*/ 88 w 127"/>
                      <a:gd name="T17" fmla="*/ 10 h 20"/>
                      <a:gd name="T18" fmla="*/ 98 w 127"/>
                      <a:gd name="T19" fmla="*/ 10 h 20"/>
                      <a:gd name="T20" fmla="*/ 107 w 127"/>
                      <a:gd name="T21" fmla="*/ 20 h 20"/>
                      <a:gd name="T22" fmla="*/ 107 w 127"/>
                      <a:gd name="T23" fmla="*/ 20 h 20"/>
                      <a:gd name="T24" fmla="*/ 127 w 127"/>
                      <a:gd name="T25" fmla="*/ 20 h 20"/>
                      <a:gd name="T26" fmla="*/ 127 w 127"/>
                      <a:gd name="T27" fmla="*/ 10 h 20"/>
                      <a:gd name="T28" fmla="*/ 98 w 127"/>
                      <a:gd name="T29" fmla="*/ 10 h 20"/>
                      <a:gd name="T30" fmla="*/ 88 w 127"/>
                      <a:gd name="T31" fmla="*/ 0 h 20"/>
                      <a:gd name="T32" fmla="*/ 78 w 127"/>
                      <a:gd name="T33" fmla="*/ 0 h 20"/>
                      <a:gd name="T34" fmla="*/ 68 w 127"/>
                      <a:gd name="T35" fmla="*/ 0 h 20"/>
                      <a:gd name="T36" fmla="*/ 59 w 127"/>
                      <a:gd name="T37" fmla="*/ 0 h 20"/>
                      <a:gd name="T38" fmla="*/ 20 w 127"/>
                      <a:gd name="T39" fmla="*/ 0 h 20"/>
                      <a:gd name="T40" fmla="*/ 20 w 127"/>
                      <a:gd name="T41" fmla="*/ 0 h 20"/>
                      <a:gd name="T42" fmla="*/ 10 w 127"/>
                      <a:gd name="T43" fmla="*/ 0 h 20"/>
                      <a:gd name="T44" fmla="*/ 0 w 127"/>
                      <a:gd name="T45" fmla="*/ 10 h 20"/>
                      <a:gd name="T46" fmla="*/ 0 w 127"/>
                      <a:gd name="T47" fmla="*/ 20 h 20"/>
                      <a:gd name="T48" fmla="*/ 10 w 127"/>
                      <a:gd name="T49" fmla="*/ 20 h 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7"/>
                      <a:gd name="T76" fmla="*/ 0 h 20"/>
                      <a:gd name="T77" fmla="*/ 127 w 127"/>
                      <a:gd name="T78" fmla="*/ 20 h 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7" h="20">
                        <a:moveTo>
                          <a:pt x="10" y="20"/>
                        </a:moveTo>
                        <a:lnTo>
                          <a:pt x="10" y="10"/>
                        </a:lnTo>
                        <a:lnTo>
                          <a:pt x="20" y="10"/>
                        </a:lnTo>
                        <a:lnTo>
                          <a:pt x="20" y="0"/>
                        </a:lnTo>
                        <a:lnTo>
                          <a:pt x="59" y="0"/>
                        </a:lnTo>
                        <a:lnTo>
                          <a:pt x="68" y="10"/>
                        </a:lnTo>
                        <a:lnTo>
                          <a:pt x="78" y="10"/>
                        </a:lnTo>
                        <a:lnTo>
                          <a:pt x="88" y="10"/>
                        </a:lnTo>
                        <a:lnTo>
                          <a:pt x="98" y="10"/>
                        </a:lnTo>
                        <a:lnTo>
                          <a:pt x="107" y="20"/>
                        </a:lnTo>
                        <a:lnTo>
                          <a:pt x="127" y="20"/>
                        </a:lnTo>
                        <a:lnTo>
                          <a:pt x="127" y="10"/>
                        </a:lnTo>
                        <a:lnTo>
                          <a:pt x="98" y="10"/>
                        </a:lnTo>
                        <a:lnTo>
                          <a:pt x="88" y="0"/>
                        </a:lnTo>
                        <a:lnTo>
                          <a:pt x="78" y="0"/>
                        </a:lnTo>
                        <a:lnTo>
                          <a:pt x="68" y="0"/>
                        </a:lnTo>
                        <a:lnTo>
                          <a:pt x="59" y="0"/>
                        </a:lnTo>
                        <a:lnTo>
                          <a:pt x="20" y="0"/>
                        </a:lnTo>
                        <a:lnTo>
                          <a:pt x="10" y="0"/>
                        </a:lnTo>
                        <a:lnTo>
                          <a:pt x="0" y="10"/>
                        </a:lnTo>
                        <a:lnTo>
                          <a:pt x="0" y="20"/>
                        </a:lnTo>
                        <a:lnTo>
                          <a:pt x="10" y="20"/>
                        </a:lnTo>
                        <a:close/>
                      </a:path>
                    </a:pathLst>
                  </a:custGeom>
                  <a:solidFill>
                    <a:srgbClr val="000000"/>
                  </a:solidFill>
                  <a:ln w="9525">
                    <a:noFill/>
                    <a:round/>
                    <a:headEnd/>
                    <a:tailEnd/>
                  </a:ln>
                </p:spPr>
                <p:txBody>
                  <a:bodyPr/>
                  <a:lstStyle/>
                  <a:p>
                    <a:endParaRPr lang="en-US"/>
                  </a:p>
                </p:txBody>
              </p:sp>
              <p:sp>
                <p:nvSpPr>
                  <p:cNvPr id="6075" name="Freeform 249"/>
                  <p:cNvSpPr>
                    <a:spLocks/>
                  </p:cNvSpPr>
                  <p:nvPr/>
                </p:nvSpPr>
                <p:spPr bwMode="auto">
                  <a:xfrm>
                    <a:off x="5628" y="6453"/>
                    <a:ext cx="49" cy="165"/>
                  </a:xfrm>
                  <a:custGeom>
                    <a:avLst/>
                    <a:gdLst>
                      <a:gd name="T0" fmla="*/ 0 w 49"/>
                      <a:gd name="T1" fmla="*/ 165 h 165"/>
                      <a:gd name="T2" fmla="*/ 20 w 49"/>
                      <a:gd name="T3" fmla="*/ 156 h 165"/>
                      <a:gd name="T4" fmla="*/ 39 w 49"/>
                      <a:gd name="T5" fmla="*/ 136 h 165"/>
                      <a:gd name="T6" fmla="*/ 49 w 49"/>
                      <a:gd name="T7" fmla="*/ 117 h 165"/>
                      <a:gd name="T8" fmla="*/ 39 w 49"/>
                      <a:gd name="T9" fmla="*/ 97 h 165"/>
                      <a:gd name="T10" fmla="*/ 39 w 49"/>
                      <a:gd name="T11" fmla="*/ 68 h 165"/>
                      <a:gd name="T12" fmla="*/ 39 w 49"/>
                      <a:gd name="T13" fmla="*/ 49 h 165"/>
                      <a:gd name="T14" fmla="*/ 29 w 49"/>
                      <a:gd name="T15" fmla="*/ 19 h 165"/>
                      <a:gd name="T16" fmla="*/ 39 w 49"/>
                      <a:gd name="T17" fmla="*/ 0 h 165"/>
                      <a:gd name="T18" fmla="*/ 29 w 49"/>
                      <a:gd name="T19" fmla="*/ 0 h 165"/>
                      <a:gd name="T20" fmla="*/ 20 w 49"/>
                      <a:gd name="T21" fmla="*/ 19 h 165"/>
                      <a:gd name="T22" fmla="*/ 29 w 49"/>
                      <a:gd name="T23" fmla="*/ 49 h 165"/>
                      <a:gd name="T24" fmla="*/ 29 w 49"/>
                      <a:gd name="T25" fmla="*/ 68 h 165"/>
                      <a:gd name="T26" fmla="*/ 29 w 49"/>
                      <a:gd name="T27" fmla="*/ 97 h 165"/>
                      <a:gd name="T28" fmla="*/ 39 w 49"/>
                      <a:gd name="T29" fmla="*/ 117 h 165"/>
                      <a:gd name="T30" fmla="*/ 29 w 49"/>
                      <a:gd name="T31" fmla="*/ 136 h 165"/>
                      <a:gd name="T32" fmla="*/ 20 w 49"/>
                      <a:gd name="T33" fmla="*/ 146 h 165"/>
                      <a:gd name="T34" fmla="*/ 0 w 49"/>
                      <a:gd name="T35" fmla="*/ 156 h 165"/>
                      <a:gd name="T36" fmla="*/ 0 w 49"/>
                      <a:gd name="T37" fmla="*/ 165 h 1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
                      <a:gd name="T58" fmla="*/ 0 h 165"/>
                      <a:gd name="T59" fmla="*/ 49 w 49"/>
                      <a:gd name="T60" fmla="*/ 165 h 1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 h="165">
                        <a:moveTo>
                          <a:pt x="0" y="165"/>
                        </a:moveTo>
                        <a:lnTo>
                          <a:pt x="20" y="156"/>
                        </a:lnTo>
                        <a:lnTo>
                          <a:pt x="39" y="136"/>
                        </a:lnTo>
                        <a:lnTo>
                          <a:pt x="49" y="117"/>
                        </a:lnTo>
                        <a:lnTo>
                          <a:pt x="39" y="97"/>
                        </a:lnTo>
                        <a:lnTo>
                          <a:pt x="39" y="68"/>
                        </a:lnTo>
                        <a:lnTo>
                          <a:pt x="39" y="49"/>
                        </a:lnTo>
                        <a:lnTo>
                          <a:pt x="29" y="19"/>
                        </a:lnTo>
                        <a:lnTo>
                          <a:pt x="39" y="0"/>
                        </a:lnTo>
                        <a:lnTo>
                          <a:pt x="29" y="0"/>
                        </a:lnTo>
                        <a:lnTo>
                          <a:pt x="20" y="19"/>
                        </a:lnTo>
                        <a:lnTo>
                          <a:pt x="29" y="49"/>
                        </a:lnTo>
                        <a:lnTo>
                          <a:pt x="29" y="68"/>
                        </a:lnTo>
                        <a:lnTo>
                          <a:pt x="29" y="97"/>
                        </a:lnTo>
                        <a:lnTo>
                          <a:pt x="39" y="117"/>
                        </a:lnTo>
                        <a:lnTo>
                          <a:pt x="29" y="136"/>
                        </a:lnTo>
                        <a:lnTo>
                          <a:pt x="20" y="146"/>
                        </a:lnTo>
                        <a:lnTo>
                          <a:pt x="0" y="156"/>
                        </a:lnTo>
                        <a:lnTo>
                          <a:pt x="0" y="165"/>
                        </a:lnTo>
                        <a:close/>
                      </a:path>
                    </a:pathLst>
                  </a:custGeom>
                  <a:solidFill>
                    <a:srgbClr val="000000"/>
                  </a:solidFill>
                  <a:ln w="9525">
                    <a:noFill/>
                    <a:round/>
                    <a:headEnd/>
                    <a:tailEnd/>
                  </a:ln>
                </p:spPr>
                <p:txBody>
                  <a:bodyPr/>
                  <a:lstStyle/>
                  <a:p>
                    <a:endParaRPr lang="en-US"/>
                  </a:p>
                </p:txBody>
              </p:sp>
              <p:sp>
                <p:nvSpPr>
                  <p:cNvPr id="6076" name="Freeform 250"/>
                  <p:cNvSpPr>
                    <a:spLocks/>
                  </p:cNvSpPr>
                  <p:nvPr/>
                </p:nvSpPr>
                <p:spPr bwMode="auto">
                  <a:xfrm>
                    <a:off x="5463" y="6609"/>
                    <a:ext cx="165" cy="29"/>
                  </a:xfrm>
                  <a:custGeom>
                    <a:avLst/>
                    <a:gdLst>
                      <a:gd name="T0" fmla="*/ 10 w 165"/>
                      <a:gd name="T1" fmla="*/ 29 h 29"/>
                      <a:gd name="T2" fmla="*/ 29 w 165"/>
                      <a:gd name="T3" fmla="*/ 19 h 29"/>
                      <a:gd name="T4" fmla="*/ 39 w 165"/>
                      <a:gd name="T5" fmla="*/ 9 h 29"/>
                      <a:gd name="T6" fmla="*/ 39 w 165"/>
                      <a:gd name="T7" fmla="*/ 9 h 29"/>
                      <a:gd name="T8" fmla="*/ 78 w 165"/>
                      <a:gd name="T9" fmla="*/ 9 h 29"/>
                      <a:gd name="T10" fmla="*/ 87 w 165"/>
                      <a:gd name="T11" fmla="*/ 9 h 29"/>
                      <a:gd name="T12" fmla="*/ 117 w 165"/>
                      <a:gd name="T13" fmla="*/ 9 h 29"/>
                      <a:gd name="T14" fmla="*/ 126 w 165"/>
                      <a:gd name="T15" fmla="*/ 19 h 29"/>
                      <a:gd name="T16" fmla="*/ 155 w 165"/>
                      <a:gd name="T17" fmla="*/ 19 h 29"/>
                      <a:gd name="T18" fmla="*/ 165 w 165"/>
                      <a:gd name="T19" fmla="*/ 9 h 29"/>
                      <a:gd name="T20" fmla="*/ 165 w 165"/>
                      <a:gd name="T21" fmla="*/ 0 h 29"/>
                      <a:gd name="T22" fmla="*/ 155 w 165"/>
                      <a:gd name="T23" fmla="*/ 9 h 29"/>
                      <a:gd name="T24" fmla="*/ 126 w 165"/>
                      <a:gd name="T25" fmla="*/ 9 h 29"/>
                      <a:gd name="T26" fmla="*/ 117 w 165"/>
                      <a:gd name="T27" fmla="*/ 0 h 29"/>
                      <a:gd name="T28" fmla="*/ 78 w 165"/>
                      <a:gd name="T29" fmla="*/ 0 h 29"/>
                      <a:gd name="T30" fmla="*/ 78 w 165"/>
                      <a:gd name="T31" fmla="*/ 0 h 29"/>
                      <a:gd name="T32" fmla="*/ 48 w 165"/>
                      <a:gd name="T33" fmla="*/ 0 h 29"/>
                      <a:gd name="T34" fmla="*/ 39 w 165"/>
                      <a:gd name="T35" fmla="*/ 0 h 29"/>
                      <a:gd name="T36" fmla="*/ 39 w 165"/>
                      <a:gd name="T37" fmla="*/ 0 h 29"/>
                      <a:gd name="T38" fmla="*/ 19 w 165"/>
                      <a:gd name="T39" fmla="*/ 9 h 29"/>
                      <a:gd name="T40" fmla="*/ 0 w 165"/>
                      <a:gd name="T41" fmla="*/ 29 h 29"/>
                      <a:gd name="T42" fmla="*/ 10 w 165"/>
                      <a:gd name="T43" fmla="*/ 29 h 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5"/>
                      <a:gd name="T67" fmla="*/ 0 h 29"/>
                      <a:gd name="T68" fmla="*/ 165 w 165"/>
                      <a:gd name="T69" fmla="*/ 29 h 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5" h="29">
                        <a:moveTo>
                          <a:pt x="10" y="29"/>
                        </a:moveTo>
                        <a:lnTo>
                          <a:pt x="29" y="19"/>
                        </a:lnTo>
                        <a:lnTo>
                          <a:pt x="39" y="9"/>
                        </a:lnTo>
                        <a:lnTo>
                          <a:pt x="78" y="9"/>
                        </a:lnTo>
                        <a:lnTo>
                          <a:pt x="87" y="9"/>
                        </a:lnTo>
                        <a:lnTo>
                          <a:pt x="117" y="9"/>
                        </a:lnTo>
                        <a:lnTo>
                          <a:pt x="126" y="19"/>
                        </a:lnTo>
                        <a:lnTo>
                          <a:pt x="155" y="19"/>
                        </a:lnTo>
                        <a:lnTo>
                          <a:pt x="165" y="9"/>
                        </a:lnTo>
                        <a:lnTo>
                          <a:pt x="165" y="0"/>
                        </a:lnTo>
                        <a:lnTo>
                          <a:pt x="155" y="9"/>
                        </a:lnTo>
                        <a:lnTo>
                          <a:pt x="126" y="9"/>
                        </a:lnTo>
                        <a:lnTo>
                          <a:pt x="117" y="0"/>
                        </a:lnTo>
                        <a:lnTo>
                          <a:pt x="78" y="0"/>
                        </a:lnTo>
                        <a:lnTo>
                          <a:pt x="48" y="0"/>
                        </a:lnTo>
                        <a:lnTo>
                          <a:pt x="39" y="0"/>
                        </a:lnTo>
                        <a:lnTo>
                          <a:pt x="19" y="9"/>
                        </a:lnTo>
                        <a:lnTo>
                          <a:pt x="0" y="29"/>
                        </a:lnTo>
                        <a:lnTo>
                          <a:pt x="10" y="29"/>
                        </a:lnTo>
                        <a:close/>
                      </a:path>
                    </a:pathLst>
                  </a:custGeom>
                  <a:solidFill>
                    <a:srgbClr val="000000"/>
                  </a:solidFill>
                  <a:ln w="9525">
                    <a:noFill/>
                    <a:round/>
                    <a:headEnd/>
                    <a:tailEnd/>
                  </a:ln>
                </p:spPr>
                <p:txBody>
                  <a:bodyPr/>
                  <a:lstStyle/>
                  <a:p>
                    <a:endParaRPr lang="en-US"/>
                  </a:p>
                </p:txBody>
              </p:sp>
              <p:sp>
                <p:nvSpPr>
                  <p:cNvPr id="6077" name="Freeform 251"/>
                  <p:cNvSpPr>
                    <a:spLocks/>
                  </p:cNvSpPr>
                  <p:nvPr/>
                </p:nvSpPr>
                <p:spPr bwMode="auto">
                  <a:xfrm>
                    <a:off x="5366" y="6638"/>
                    <a:ext cx="107" cy="78"/>
                  </a:xfrm>
                  <a:custGeom>
                    <a:avLst/>
                    <a:gdLst>
                      <a:gd name="T0" fmla="*/ 0 w 107"/>
                      <a:gd name="T1" fmla="*/ 68 h 78"/>
                      <a:gd name="T2" fmla="*/ 0 w 107"/>
                      <a:gd name="T3" fmla="*/ 78 h 78"/>
                      <a:gd name="T4" fmla="*/ 19 w 107"/>
                      <a:gd name="T5" fmla="*/ 78 h 78"/>
                      <a:gd name="T6" fmla="*/ 39 w 107"/>
                      <a:gd name="T7" fmla="*/ 68 h 78"/>
                      <a:gd name="T8" fmla="*/ 48 w 107"/>
                      <a:gd name="T9" fmla="*/ 68 h 78"/>
                      <a:gd name="T10" fmla="*/ 77 w 107"/>
                      <a:gd name="T11" fmla="*/ 39 h 78"/>
                      <a:gd name="T12" fmla="*/ 87 w 107"/>
                      <a:gd name="T13" fmla="*/ 29 h 78"/>
                      <a:gd name="T14" fmla="*/ 97 w 107"/>
                      <a:gd name="T15" fmla="*/ 10 h 78"/>
                      <a:gd name="T16" fmla="*/ 107 w 107"/>
                      <a:gd name="T17" fmla="*/ 0 h 78"/>
                      <a:gd name="T18" fmla="*/ 97 w 107"/>
                      <a:gd name="T19" fmla="*/ 0 h 78"/>
                      <a:gd name="T20" fmla="*/ 87 w 107"/>
                      <a:gd name="T21" fmla="*/ 10 h 78"/>
                      <a:gd name="T22" fmla="*/ 87 w 107"/>
                      <a:gd name="T23" fmla="*/ 19 h 78"/>
                      <a:gd name="T24" fmla="*/ 48 w 107"/>
                      <a:gd name="T25" fmla="*/ 58 h 78"/>
                      <a:gd name="T26" fmla="*/ 39 w 107"/>
                      <a:gd name="T27" fmla="*/ 68 h 78"/>
                      <a:gd name="T28" fmla="*/ 19 w 107"/>
                      <a:gd name="T29" fmla="*/ 68 h 78"/>
                      <a:gd name="T30" fmla="*/ 0 w 107"/>
                      <a:gd name="T31" fmla="*/ 68 h 78"/>
                      <a:gd name="T32" fmla="*/ 9 w 107"/>
                      <a:gd name="T33" fmla="*/ 68 h 78"/>
                      <a:gd name="T34" fmla="*/ 0 w 107"/>
                      <a:gd name="T35" fmla="*/ 68 h 78"/>
                      <a:gd name="T36" fmla="*/ 0 w 107"/>
                      <a:gd name="T37" fmla="*/ 78 h 78"/>
                      <a:gd name="T38" fmla="*/ 0 w 107"/>
                      <a:gd name="T39" fmla="*/ 78 h 78"/>
                      <a:gd name="T40" fmla="*/ 0 w 107"/>
                      <a:gd name="T41" fmla="*/ 68 h 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7"/>
                      <a:gd name="T64" fmla="*/ 0 h 78"/>
                      <a:gd name="T65" fmla="*/ 107 w 107"/>
                      <a:gd name="T66" fmla="*/ 78 h 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7" h="78">
                        <a:moveTo>
                          <a:pt x="0" y="68"/>
                        </a:moveTo>
                        <a:lnTo>
                          <a:pt x="0" y="78"/>
                        </a:lnTo>
                        <a:lnTo>
                          <a:pt x="19" y="78"/>
                        </a:lnTo>
                        <a:lnTo>
                          <a:pt x="39" y="68"/>
                        </a:lnTo>
                        <a:lnTo>
                          <a:pt x="48" y="68"/>
                        </a:lnTo>
                        <a:lnTo>
                          <a:pt x="77" y="39"/>
                        </a:lnTo>
                        <a:lnTo>
                          <a:pt x="87" y="29"/>
                        </a:lnTo>
                        <a:lnTo>
                          <a:pt x="97" y="10"/>
                        </a:lnTo>
                        <a:lnTo>
                          <a:pt x="107" y="0"/>
                        </a:lnTo>
                        <a:lnTo>
                          <a:pt x="97" y="0"/>
                        </a:lnTo>
                        <a:lnTo>
                          <a:pt x="87" y="10"/>
                        </a:lnTo>
                        <a:lnTo>
                          <a:pt x="87" y="19"/>
                        </a:lnTo>
                        <a:lnTo>
                          <a:pt x="48" y="58"/>
                        </a:lnTo>
                        <a:lnTo>
                          <a:pt x="39" y="68"/>
                        </a:lnTo>
                        <a:lnTo>
                          <a:pt x="19" y="68"/>
                        </a:lnTo>
                        <a:lnTo>
                          <a:pt x="0" y="68"/>
                        </a:lnTo>
                        <a:lnTo>
                          <a:pt x="9" y="68"/>
                        </a:lnTo>
                        <a:lnTo>
                          <a:pt x="0" y="68"/>
                        </a:lnTo>
                        <a:lnTo>
                          <a:pt x="0" y="78"/>
                        </a:lnTo>
                        <a:lnTo>
                          <a:pt x="0" y="68"/>
                        </a:lnTo>
                        <a:close/>
                      </a:path>
                    </a:pathLst>
                  </a:custGeom>
                  <a:solidFill>
                    <a:srgbClr val="000000"/>
                  </a:solidFill>
                  <a:ln w="9525">
                    <a:noFill/>
                    <a:round/>
                    <a:headEnd/>
                    <a:tailEnd/>
                  </a:ln>
                </p:spPr>
                <p:txBody>
                  <a:bodyPr/>
                  <a:lstStyle/>
                  <a:p>
                    <a:endParaRPr lang="en-US"/>
                  </a:p>
                </p:txBody>
              </p:sp>
              <p:sp>
                <p:nvSpPr>
                  <p:cNvPr id="6078" name="Freeform 252"/>
                  <p:cNvSpPr>
                    <a:spLocks/>
                  </p:cNvSpPr>
                  <p:nvPr/>
                </p:nvSpPr>
                <p:spPr bwMode="auto">
                  <a:xfrm>
                    <a:off x="5366" y="6570"/>
                    <a:ext cx="39" cy="136"/>
                  </a:xfrm>
                  <a:custGeom>
                    <a:avLst/>
                    <a:gdLst>
                      <a:gd name="T0" fmla="*/ 29 w 39"/>
                      <a:gd name="T1" fmla="*/ 0 h 136"/>
                      <a:gd name="T2" fmla="*/ 29 w 39"/>
                      <a:gd name="T3" fmla="*/ 19 h 136"/>
                      <a:gd name="T4" fmla="*/ 19 w 39"/>
                      <a:gd name="T5" fmla="*/ 39 h 136"/>
                      <a:gd name="T6" fmla="*/ 19 w 39"/>
                      <a:gd name="T7" fmla="*/ 48 h 136"/>
                      <a:gd name="T8" fmla="*/ 9 w 39"/>
                      <a:gd name="T9" fmla="*/ 68 h 136"/>
                      <a:gd name="T10" fmla="*/ 9 w 39"/>
                      <a:gd name="T11" fmla="*/ 87 h 136"/>
                      <a:gd name="T12" fmla="*/ 0 w 39"/>
                      <a:gd name="T13" fmla="*/ 107 h 136"/>
                      <a:gd name="T14" fmla="*/ 0 w 39"/>
                      <a:gd name="T15" fmla="*/ 126 h 136"/>
                      <a:gd name="T16" fmla="*/ 0 w 39"/>
                      <a:gd name="T17" fmla="*/ 136 h 136"/>
                      <a:gd name="T18" fmla="*/ 9 w 39"/>
                      <a:gd name="T19" fmla="*/ 136 h 136"/>
                      <a:gd name="T20" fmla="*/ 9 w 39"/>
                      <a:gd name="T21" fmla="*/ 126 h 136"/>
                      <a:gd name="T22" fmla="*/ 9 w 39"/>
                      <a:gd name="T23" fmla="*/ 107 h 136"/>
                      <a:gd name="T24" fmla="*/ 19 w 39"/>
                      <a:gd name="T25" fmla="*/ 87 h 136"/>
                      <a:gd name="T26" fmla="*/ 19 w 39"/>
                      <a:gd name="T27" fmla="*/ 78 h 136"/>
                      <a:gd name="T28" fmla="*/ 29 w 39"/>
                      <a:gd name="T29" fmla="*/ 58 h 136"/>
                      <a:gd name="T30" fmla="*/ 29 w 39"/>
                      <a:gd name="T31" fmla="*/ 39 h 136"/>
                      <a:gd name="T32" fmla="*/ 39 w 39"/>
                      <a:gd name="T33" fmla="*/ 19 h 136"/>
                      <a:gd name="T34" fmla="*/ 39 w 39"/>
                      <a:gd name="T35" fmla="*/ 0 h 136"/>
                      <a:gd name="T36" fmla="*/ 39 w 39"/>
                      <a:gd name="T37" fmla="*/ 0 h 136"/>
                      <a:gd name="T38" fmla="*/ 39 w 39"/>
                      <a:gd name="T39" fmla="*/ 0 h 136"/>
                      <a:gd name="T40" fmla="*/ 39 w 39"/>
                      <a:gd name="T41" fmla="*/ 0 h 136"/>
                      <a:gd name="T42" fmla="*/ 39 w 39"/>
                      <a:gd name="T43" fmla="*/ 0 h 136"/>
                      <a:gd name="T44" fmla="*/ 29 w 39"/>
                      <a:gd name="T45" fmla="*/ 0 h 1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
                      <a:gd name="T70" fmla="*/ 0 h 136"/>
                      <a:gd name="T71" fmla="*/ 39 w 39"/>
                      <a:gd name="T72" fmla="*/ 136 h 1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 h="136">
                        <a:moveTo>
                          <a:pt x="29" y="0"/>
                        </a:moveTo>
                        <a:lnTo>
                          <a:pt x="29" y="19"/>
                        </a:lnTo>
                        <a:lnTo>
                          <a:pt x="19" y="39"/>
                        </a:lnTo>
                        <a:lnTo>
                          <a:pt x="19" y="48"/>
                        </a:lnTo>
                        <a:lnTo>
                          <a:pt x="9" y="68"/>
                        </a:lnTo>
                        <a:lnTo>
                          <a:pt x="9" y="87"/>
                        </a:lnTo>
                        <a:lnTo>
                          <a:pt x="0" y="107"/>
                        </a:lnTo>
                        <a:lnTo>
                          <a:pt x="0" y="126"/>
                        </a:lnTo>
                        <a:lnTo>
                          <a:pt x="0" y="136"/>
                        </a:lnTo>
                        <a:lnTo>
                          <a:pt x="9" y="136"/>
                        </a:lnTo>
                        <a:lnTo>
                          <a:pt x="9" y="126"/>
                        </a:lnTo>
                        <a:lnTo>
                          <a:pt x="9" y="107"/>
                        </a:lnTo>
                        <a:lnTo>
                          <a:pt x="19" y="87"/>
                        </a:lnTo>
                        <a:lnTo>
                          <a:pt x="19" y="78"/>
                        </a:lnTo>
                        <a:lnTo>
                          <a:pt x="29" y="58"/>
                        </a:lnTo>
                        <a:lnTo>
                          <a:pt x="29" y="39"/>
                        </a:lnTo>
                        <a:lnTo>
                          <a:pt x="39" y="19"/>
                        </a:lnTo>
                        <a:lnTo>
                          <a:pt x="39" y="0"/>
                        </a:lnTo>
                        <a:lnTo>
                          <a:pt x="29" y="0"/>
                        </a:lnTo>
                        <a:close/>
                      </a:path>
                    </a:pathLst>
                  </a:custGeom>
                  <a:solidFill>
                    <a:srgbClr val="000000"/>
                  </a:solidFill>
                  <a:ln w="9525">
                    <a:noFill/>
                    <a:round/>
                    <a:headEnd/>
                    <a:tailEnd/>
                  </a:ln>
                </p:spPr>
                <p:txBody>
                  <a:bodyPr/>
                  <a:lstStyle/>
                  <a:p>
                    <a:endParaRPr lang="en-US"/>
                  </a:p>
                </p:txBody>
              </p:sp>
              <p:sp>
                <p:nvSpPr>
                  <p:cNvPr id="6079" name="Freeform 253"/>
                  <p:cNvSpPr>
                    <a:spLocks/>
                  </p:cNvSpPr>
                  <p:nvPr/>
                </p:nvSpPr>
                <p:spPr bwMode="auto">
                  <a:xfrm>
                    <a:off x="5307" y="6550"/>
                    <a:ext cx="98" cy="20"/>
                  </a:xfrm>
                  <a:custGeom>
                    <a:avLst/>
                    <a:gdLst>
                      <a:gd name="T0" fmla="*/ 0 w 98"/>
                      <a:gd name="T1" fmla="*/ 20 h 20"/>
                      <a:gd name="T2" fmla="*/ 20 w 98"/>
                      <a:gd name="T3" fmla="*/ 20 h 20"/>
                      <a:gd name="T4" fmla="*/ 39 w 98"/>
                      <a:gd name="T5" fmla="*/ 10 h 20"/>
                      <a:gd name="T6" fmla="*/ 68 w 98"/>
                      <a:gd name="T7" fmla="*/ 10 h 20"/>
                      <a:gd name="T8" fmla="*/ 78 w 98"/>
                      <a:gd name="T9" fmla="*/ 20 h 20"/>
                      <a:gd name="T10" fmla="*/ 88 w 98"/>
                      <a:gd name="T11" fmla="*/ 20 h 20"/>
                      <a:gd name="T12" fmla="*/ 98 w 98"/>
                      <a:gd name="T13" fmla="*/ 20 h 20"/>
                      <a:gd name="T14" fmla="*/ 88 w 98"/>
                      <a:gd name="T15" fmla="*/ 10 h 20"/>
                      <a:gd name="T16" fmla="*/ 68 w 98"/>
                      <a:gd name="T17" fmla="*/ 10 h 20"/>
                      <a:gd name="T18" fmla="*/ 59 w 98"/>
                      <a:gd name="T19" fmla="*/ 0 h 20"/>
                      <a:gd name="T20" fmla="*/ 49 w 98"/>
                      <a:gd name="T21" fmla="*/ 10 h 20"/>
                      <a:gd name="T22" fmla="*/ 39 w 98"/>
                      <a:gd name="T23" fmla="*/ 10 h 20"/>
                      <a:gd name="T24" fmla="*/ 0 w 98"/>
                      <a:gd name="T25" fmla="*/ 10 h 20"/>
                      <a:gd name="T26" fmla="*/ 0 w 98"/>
                      <a:gd name="T27" fmla="*/ 20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8"/>
                      <a:gd name="T43" fmla="*/ 0 h 20"/>
                      <a:gd name="T44" fmla="*/ 98 w 98"/>
                      <a:gd name="T45" fmla="*/ 20 h 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8" h="20">
                        <a:moveTo>
                          <a:pt x="0" y="20"/>
                        </a:moveTo>
                        <a:lnTo>
                          <a:pt x="20" y="20"/>
                        </a:lnTo>
                        <a:lnTo>
                          <a:pt x="39" y="10"/>
                        </a:lnTo>
                        <a:lnTo>
                          <a:pt x="68" y="10"/>
                        </a:lnTo>
                        <a:lnTo>
                          <a:pt x="78" y="20"/>
                        </a:lnTo>
                        <a:lnTo>
                          <a:pt x="88" y="20"/>
                        </a:lnTo>
                        <a:lnTo>
                          <a:pt x="98" y="20"/>
                        </a:lnTo>
                        <a:lnTo>
                          <a:pt x="88" y="10"/>
                        </a:lnTo>
                        <a:lnTo>
                          <a:pt x="68" y="10"/>
                        </a:lnTo>
                        <a:lnTo>
                          <a:pt x="59" y="0"/>
                        </a:lnTo>
                        <a:lnTo>
                          <a:pt x="49" y="10"/>
                        </a:lnTo>
                        <a:lnTo>
                          <a:pt x="39" y="10"/>
                        </a:lnTo>
                        <a:lnTo>
                          <a:pt x="0" y="10"/>
                        </a:lnTo>
                        <a:lnTo>
                          <a:pt x="0" y="20"/>
                        </a:lnTo>
                        <a:close/>
                      </a:path>
                    </a:pathLst>
                  </a:custGeom>
                  <a:solidFill>
                    <a:srgbClr val="000000"/>
                  </a:solidFill>
                  <a:ln w="9525">
                    <a:noFill/>
                    <a:round/>
                    <a:headEnd/>
                    <a:tailEnd/>
                  </a:ln>
                </p:spPr>
                <p:txBody>
                  <a:bodyPr/>
                  <a:lstStyle/>
                  <a:p>
                    <a:endParaRPr lang="en-US"/>
                  </a:p>
                </p:txBody>
              </p:sp>
              <p:sp>
                <p:nvSpPr>
                  <p:cNvPr id="6080" name="Freeform 254"/>
                  <p:cNvSpPr>
                    <a:spLocks/>
                  </p:cNvSpPr>
                  <p:nvPr/>
                </p:nvSpPr>
                <p:spPr bwMode="auto">
                  <a:xfrm>
                    <a:off x="5152" y="6560"/>
                    <a:ext cx="155" cy="127"/>
                  </a:xfrm>
                  <a:custGeom>
                    <a:avLst/>
                    <a:gdLst>
                      <a:gd name="T0" fmla="*/ 0 w 155"/>
                      <a:gd name="T1" fmla="*/ 127 h 127"/>
                      <a:gd name="T2" fmla="*/ 9 w 155"/>
                      <a:gd name="T3" fmla="*/ 127 h 127"/>
                      <a:gd name="T4" fmla="*/ 39 w 155"/>
                      <a:gd name="T5" fmla="*/ 127 h 127"/>
                      <a:gd name="T6" fmla="*/ 39 w 155"/>
                      <a:gd name="T7" fmla="*/ 127 h 127"/>
                      <a:gd name="T8" fmla="*/ 58 w 155"/>
                      <a:gd name="T9" fmla="*/ 117 h 127"/>
                      <a:gd name="T10" fmla="*/ 87 w 155"/>
                      <a:gd name="T11" fmla="*/ 88 h 127"/>
                      <a:gd name="T12" fmla="*/ 87 w 155"/>
                      <a:gd name="T13" fmla="*/ 78 h 127"/>
                      <a:gd name="T14" fmla="*/ 97 w 155"/>
                      <a:gd name="T15" fmla="*/ 68 h 127"/>
                      <a:gd name="T16" fmla="*/ 107 w 155"/>
                      <a:gd name="T17" fmla="*/ 58 h 127"/>
                      <a:gd name="T18" fmla="*/ 107 w 155"/>
                      <a:gd name="T19" fmla="*/ 49 h 127"/>
                      <a:gd name="T20" fmla="*/ 116 w 155"/>
                      <a:gd name="T21" fmla="*/ 39 h 127"/>
                      <a:gd name="T22" fmla="*/ 126 w 155"/>
                      <a:gd name="T23" fmla="*/ 29 h 127"/>
                      <a:gd name="T24" fmla="*/ 136 w 155"/>
                      <a:gd name="T25" fmla="*/ 19 h 127"/>
                      <a:gd name="T26" fmla="*/ 146 w 155"/>
                      <a:gd name="T27" fmla="*/ 10 h 127"/>
                      <a:gd name="T28" fmla="*/ 155 w 155"/>
                      <a:gd name="T29" fmla="*/ 10 h 127"/>
                      <a:gd name="T30" fmla="*/ 155 w 155"/>
                      <a:gd name="T31" fmla="*/ 0 h 127"/>
                      <a:gd name="T32" fmla="*/ 136 w 155"/>
                      <a:gd name="T33" fmla="*/ 10 h 127"/>
                      <a:gd name="T34" fmla="*/ 126 w 155"/>
                      <a:gd name="T35" fmla="*/ 10 h 127"/>
                      <a:gd name="T36" fmla="*/ 116 w 155"/>
                      <a:gd name="T37" fmla="*/ 29 h 127"/>
                      <a:gd name="T38" fmla="*/ 107 w 155"/>
                      <a:gd name="T39" fmla="*/ 49 h 127"/>
                      <a:gd name="T40" fmla="*/ 97 w 155"/>
                      <a:gd name="T41" fmla="*/ 49 h 127"/>
                      <a:gd name="T42" fmla="*/ 87 w 155"/>
                      <a:gd name="T43" fmla="*/ 68 h 127"/>
                      <a:gd name="T44" fmla="*/ 77 w 155"/>
                      <a:gd name="T45" fmla="*/ 88 h 127"/>
                      <a:gd name="T46" fmla="*/ 68 w 155"/>
                      <a:gd name="T47" fmla="*/ 97 h 127"/>
                      <a:gd name="T48" fmla="*/ 58 w 155"/>
                      <a:gd name="T49" fmla="*/ 97 h 127"/>
                      <a:gd name="T50" fmla="*/ 48 w 155"/>
                      <a:gd name="T51" fmla="*/ 107 h 127"/>
                      <a:gd name="T52" fmla="*/ 39 w 155"/>
                      <a:gd name="T53" fmla="*/ 117 h 127"/>
                      <a:gd name="T54" fmla="*/ 39 w 155"/>
                      <a:gd name="T55" fmla="*/ 117 h 127"/>
                      <a:gd name="T56" fmla="*/ 19 w 155"/>
                      <a:gd name="T57" fmla="*/ 127 h 127"/>
                      <a:gd name="T58" fmla="*/ 9 w 155"/>
                      <a:gd name="T59" fmla="*/ 117 h 127"/>
                      <a:gd name="T60" fmla="*/ 9 w 155"/>
                      <a:gd name="T61" fmla="*/ 127 h 127"/>
                      <a:gd name="T62" fmla="*/ 0 w 155"/>
                      <a:gd name="T63" fmla="*/ 127 h 127"/>
                      <a:gd name="T64" fmla="*/ 0 w 155"/>
                      <a:gd name="T65" fmla="*/ 127 h 127"/>
                      <a:gd name="T66" fmla="*/ 9 w 155"/>
                      <a:gd name="T67" fmla="*/ 127 h 127"/>
                      <a:gd name="T68" fmla="*/ 0 w 155"/>
                      <a:gd name="T69" fmla="*/ 127 h 1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5"/>
                      <a:gd name="T106" fmla="*/ 0 h 127"/>
                      <a:gd name="T107" fmla="*/ 155 w 155"/>
                      <a:gd name="T108" fmla="*/ 127 h 1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5" h="127">
                        <a:moveTo>
                          <a:pt x="0" y="127"/>
                        </a:moveTo>
                        <a:lnTo>
                          <a:pt x="9" y="127"/>
                        </a:lnTo>
                        <a:lnTo>
                          <a:pt x="39" y="127"/>
                        </a:lnTo>
                        <a:lnTo>
                          <a:pt x="58" y="117"/>
                        </a:lnTo>
                        <a:lnTo>
                          <a:pt x="87" y="88"/>
                        </a:lnTo>
                        <a:lnTo>
                          <a:pt x="87" y="78"/>
                        </a:lnTo>
                        <a:lnTo>
                          <a:pt x="97" y="68"/>
                        </a:lnTo>
                        <a:lnTo>
                          <a:pt x="107" y="58"/>
                        </a:lnTo>
                        <a:lnTo>
                          <a:pt x="107" y="49"/>
                        </a:lnTo>
                        <a:lnTo>
                          <a:pt x="116" y="39"/>
                        </a:lnTo>
                        <a:lnTo>
                          <a:pt x="126" y="29"/>
                        </a:lnTo>
                        <a:lnTo>
                          <a:pt x="136" y="19"/>
                        </a:lnTo>
                        <a:lnTo>
                          <a:pt x="146" y="10"/>
                        </a:lnTo>
                        <a:lnTo>
                          <a:pt x="155" y="10"/>
                        </a:lnTo>
                        <a:lnTo>
                          <a:pt x="155" y="0"/>
                        </a:lnTo>
                        <a:lnTo>
                          <a:pt x="136" y="10"/>
                        </a:lnTo>
                        <a:lnTo>
                          <a:pt x="126" y="10"/>
                        </a:lnTo>
                        <a:lnTo>
                          <a:pt x="116" y="29"/>
                        </a:lnTo>
                        <a:lnTo>
                          <a:pt x="107" y="49"/>
                        </a:lnTo>
                        <a:lnTo>
                          <a:pt x="97" y="49"/>
                        </a:lnTo>
                        <a:lnTo>
                          <a:pt x="87" y="68"/>
                        </a:lnTo>
                        <a:lnTo>
                          <a:pt x="77" y="88"/>
                        </a:lnTo>
                        <a:lnTo>
                          <a:pt x="68" y="97"/>
                        </a:lnTo>
                        <a:lnTo>
                          <a:pt x="58" y="97"/>
                        </a:lnTo>
                        <a:lnTo>
                          <a:pt x="48" y="107"/>
                        </a:lnTo>
                        <a:lnTo>
                          <a:pt x="39" y="117"/>
                        </a:lnTo>
                        <a:lnTo>
                          <a:pt x="19" y="127"/>
                        </a:lnTo>
                        <a:lnTo>
                          <a:pt x="9" y="117"/>
                        </a:lnTo>
                        <a:lnTo>
                          <a:pt x="9" y="127"/>
                        </a:lnTo>
                        <a:lnTo>
                          <a:pt x="0" y="127"/>
                        </a:lnTo>
                        <a:lnTo>
                          <a:pt x="9" y="127"/>
                        </a:lnTo>
                        <a:lnTo>
                          <a:pt x="0" y="127"/>
                        </a:lnTo>
                        <a:close/>
                      </a:path>
                    </a:pathLst>
                  </a:custGeom>
                  <a:solidFill>
                    <a:srgbClr val="000000"/>
                  </a:solidFill>
                  <a:ln w="9525">
                    <a:noFill/>
                    <a:round/>
                    <a:headEnd/>
                    <a:tailEnd/>
                  </a:ln>
                </p:spPr>
                <p:txBody>
                  <a:bodyPr/>
                  <a:lstStyle/>
                  <a:p>
                    <a:endParaRPr lang="en-US"/>
                  </a:p>
                </p:txBody>
              </p:sp>
              <p:sp>
                <p:nvSpPr>
                  <p:cNvPr id="6081" name="Freeform 255"/>
                  <p:cNvSpPr>
                    <a:spLocks/>
                  </p:cNvSpPr>
                  <p:nvPr/>
                </p:nvSpPr>
                <p:spPr bwMode="auto">
                  <a:xfrm>
                    <a:off x="5142" y="6356"/>
                    <a:ext cx="19" cy="331"/>
                  </a:xfrm>
                  <a:custGeom>
                    <a:avLst/>
                    <a:gdLst>
                      <a:gd name="T0" fmla="*/ 0 w 19"/>
                      <a:gd name="T1" fmla="*/ 0 h 331"/>
                      <a:gd name="T2" fmla="*/ 0 w 19"/>
                      <a:gd name="T3" fmla="*/ 0 h 331"/>
                      <a:gd name="T4" fmla="*/ 10 w 19"/>
                      <a:gd name="T5" fmla="*/ 77 h 331"/>
                      <a:gd name="T6" fmla="*/ 10 w 19"/>
                      <a:gd name="T7" fmla="*/ 165 h 331"/>
                      <a:gd name="T8" fmla="*/ 10 w 19"/>
                      <a:gd name="T9" fmla="*/ 331 h 331"/>
                      <a:gd name="T10" fmla="*/ 19 w 19"/>
                      <a:gd name="T11" fmla="*/ 331 h 331"/>
                      <a:gd name="T12" fmla="*/ 19 w 19"/>
                      <a:gd name="T13" fmla="*/ 77 h 331"/>
                      <a:gd name="T14" fmla="*/ 10 w 19"/>
                      <a:gd name="T15" fmla="*/ 0 h 331"/>
                      <a:gd name="T16" fmla="*/ 0 w 19"/>
                      <a:gd name="T17" fmla="*/ 0 h 3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331"/>
                      <a:gd name="T29" fmla="*/ 19 w 19"/>
                      <a:gd name="T30" fmla="*/ 331 h 3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331">
                        <a:moveTo>
                          <a:pt x="0" y="0"/>
                        </a:moveTo>
                        <a:lnTo>
                          <a:pt x="0" y="0"/>
                        </a:lnTo>
                        <a:lnTo>
                          <a:pt x="10" y="77"/>
                        </a:lnTo>
                        <a:lnTo>
                          <a:pt x="10" y="165"/>
                        </a:lnTo>
                        <a:lnTo>
                          <a:pt x="10" y="331"/>
                        </a:lnTo>
                        <a:lnTo>
                          <a:pt x="19" y="331"/>
                        </a:lnTo>
                        <a:lnTo>
                          <a:pt x="19" y="77"/>
                        </a:lnTo>
                        <a:lnTo>
                          <a:pt x="10" y="0"/>
                        </a:lnTo>
                        <a:lnTo>
                          <a:pt x="0" y="0"/>
                        </a:lnTo>
                        <a:close/>
                      </a:path>
                    </a:pathLst>
                  </a:custGeom>
                  <a:solidFill>
                    <a:srgbClr val="000000"/>
                  </a:solidFill>
                  <a:ln w="9525">
                    <a:noFill/>
                    <a:round/>
                    <a:headEnd/>
                    <a:tailEnd/>
                  </a:ln>
                </p:spPr>
                <p:txBody>
                  <a:bodyPr/>
                  <a:lstStyle/>
                  <a:p>
                    <a:endParaRPr lang="en-US"/>
                  </a:p>
                </p:txBody>
              </p:sp>
              <p:sp>
                <p:nvSpPr>
                  <p:cNvPr id="6082" name="Freeform 256"/>
                  <p:cNvSpPr>
                    <a:spLocks/>
                  </p:cNvSpPr>
                  <p:nvPr/>
                </p:nvSpPr>
                <p:spPr bwMode="auto">
                  <a:xfrm>
                    <a:off x="5103" y="6317"/>
                    <a:ext cx="49" cy="39"/>
                  </a:xfrm>
                  <a:custGeom>
                    <a:avLst/>
                    <a:gdLst>
                      <a:gd name="T0" fmla="*/ 0 w 49"/>
                      <a:gd name="T1" fmla="*/ 0 h 39"/>
                      <a:gd name="T2" fmla="*/ 0 w 49"/>
                      <a:gd name="T3" fmla="*/ 0 h 39"/>
                      <a:gd name="T4" fmla="*/ 10 w 49"/>
                      <a:gd name="T5" fmla="*/ 9 h 39"/>
                      <a:gd name="T6" fmla="*/ 10 w 49"/>
                      <a:gd name="T7" fmla="*/ 19 h 39"/>
                      <a:gd name="T8" fmla="*/ 19 w 49"/>
                      <a:gd name="T9" fmla="*/ 19 h 39"/>
                      <a:gd name="T10" fmla="*/ 39 w 49"/>
                      <a:gd name="T11" fmla="*/ 29 h 39"/>
                      <a:gd name="T12" fmla="*/ 39 w 49"/>
                      <a:gd name="T13" fmla="*/ 29 h 39"/>
                      <a:gd name="T14" fmla="*/ 39 w 49"/>
                      <a:gd name="T15" fmla="*/ 39 h 39"/>
                      <a:gd name="T16" fmla="*/ 49 w 49"/>
                      <a:gd name="T17" fmla="*/ 39 h 39"/>
                      <a:gd name="T18" fmla="*/ 49 w 49"/>
                      <a:gd name="T19" fmla="*/ 29 h 39"/>
                      <a:gd name="T20" fmla="*/ 19 w 49"/>
                      <a:gd name="T21" fmla="*/ 9 h 39"/>
                      <a:gd name="T22" fmla="*/ 10 w 49"/>
                      <a:gd name="T23" fmla="*/ 0 h 39"/>
                      <a:gd name="T24" fmla="*/ 10 w 49"/>
                      <a:gd name="T25" fmla="*/ 0 h 39"/>
                      <a:gd name="T26" fmla="*/ 10 w 49"/>
                      <a:gd name="T27" fmla="*/ 0 h 39"/>
                      <a:gd name="T28" fmla="*/ 0 w 49"/>
                      <a:gd name="T29" fmla="*/ 0 h 39"/>
                      <a:gd name="T30" fmla="*/ 0 w 49"/>
                      <a:gd name="T31" fmla="*/ 0 h 39"/>
                      <a:gd name="T32" fmla="*/ 0 w 49"/>
                      <a:gd name="T33" fmla="*/ 0 h 39"/>
                      <a:gd name="T34" fmla="*/ 0 w 49"/>
                      <a:gd name="T35" fmla="*/ 0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9"/>
                      <a:gd name="T55" fmla="*/ 0 h 39"/>
                      <a:gd name="T56" fmla="*/ 49 w 49"/>
                      <a:gd name="T57" fmla="*/ 39 h 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9" h="39">
                        <a:moveTo>
                          <a:pt x="0" y="0"/>
                        </a:moveTo>
                        <a:lnTo>
                          <a:pt x="0" y="0"/>
                        </a:lnTo>
                        <a:lnTo>
                          <a:pt x="10" y="9"/>
                        </a:lnTo>
                        <a:lnTo>
                          <a:pt x="10" y="19"/>
                        </a:lnTo>
                        <a:lnTo>
                          <a:pt x="19" y="19"/>
                        </a:lnTo>
                        <a:lnTo>
                          <a:pt x="39" y="29"/>
                        </a:lnTo>
                        <a:lnTo>
                          <a:pt x="39" y="39"/>
                        </a:lnTo>
                        <a:lnTo>
                          <a:pt x="49" y="39"/>
                        </a:lnTo>
                        <a:lnTo>
                          <a:pt x="49" y="29"/>
                        </a:lnTo>
                        <a:lnTo>
                          <a:pt x="19" y="9"/>
                        </a:lnTo>
                        <a:lnTo>
                          <a:pt x="10" y="0"/>
                        </a:lnTo>
                        <a:lnTo>
                          <a:pt x="0" y="0"/>
                        </a:lnTo>
                        <a:close/>
                      </a:path>
                    </a:pathLst>
                  </a:custGeom>
                  <a:solidFill>
                    <a:srgbClr val="000000"/>
                  </a:solidFill>
                  <a:ln w="9525">
                    <a:noFill/>
                    <a:round/>
                    <a:headEnd/>
                    <a:tailEnd/>
                  </a:ln>
                </p:spPr>
                <p:txBody>
                  <a:bodyPr/>
                  <a:lstStyle/>
                  <a:p>
                    <a:endParaRPr lang="en-US"/>
                  </a:p>
                </p:txBody>
              </p:sp>
              <p:sp>
                <p:nvSpPr>
                  <p:cNvPr id="6083" name="Freeform 257"/>
                  <p:cNvSpPr>
                    <a:spLocks/>
                  </p:cNvSpPr>
                  <p:nvPr/>
                </p:nvSpPr>
                <p:spPr bwMode="auto">
                  <a:xfrm>
                    <a:off x="5103" y="6151"/>
                    <a:ext cx="321" cy="166"/>
                  </a:xfrm>
                  <a:custGeom>
                    <a:avLst/>
                    <a:gdLst>
                      <a:gd name="T0" fmla="*/ 321 w 321"/>
                      <a:gd name="T1" fmla="*/ 0 h 166"/>
                      <a:gd name="T2" fmla="*/ 302 w 321"/>
                      <a:gd name="T3" fmla="*/ 10 h 166"/>
                      <a:gd name="T4" fmla="*/ 282 w 321"/>
                      <a:gd name="T5" fmla="*/ 20 h 166"/>
                      <a:gd name="T6" fmla="*/ 263 w 321"/>
                      <a:gd name="T7" fmla="*/ 20 h 166"/>
                      <a:gd name="T8" fmla="*/ 243 w 321"/>
                      <a:gd name="T9" fmla="*/ 29 h 166"/>
                      <a:gd name="T10" fmla="*/ 224 w 321"/>
                      <a:gd name="T11" fmla="*/ 39 h 166"/>
                      <a:gd name="T12" fmla="*/ 204 w 321"/>
                      <a:gd name="T13" fmla="*/ 49 h 166"/>
                      <a:gd name="T14" fmla="*/ 175 w 321"/>
                      <a:gd name="T15" fmla="*/ 59 h 166"/>
                      <a:gd name="T16" fmla="*/ 156 w 321"/>
                      <a:gd name="T17" fmla="*/ 68 h 166"/>
                      <a:gd name="T18" fmla="*/ 136 w 321"/>
                      <a:gd name="T19" fmla="*/ 78 h 166"/>
                      <a:gd name="T20" fmla="*/ 117 w 321"/>
                      <a:gd name="T21" fmla="*/ 88 h 166"/>
                      <a:gd name="T22" fmla="*/ 97 w 321"/>
                      <a:gd name="T23" fmla="*/ 107 h 166"/>
                      <a:gd name="T24" fmla="*/ 78 w 321"/>
                      <a:gd name="T25" fmla="*/ 107 h 166"/>
                      <a:gd name="T26" fmla="*/ 58 w 321"/>
                      <a:gd name="T27" fmla="*/ 127 h 166"/>
                      <a:gd name="T28" fmla="*/ 39 w 321"/>
                      <a:gd name="T29" fmla="*/ 136 h 166"/>
                      <a:gd name="T30" fmla="*/ 19 w 321"/>
                      <a:gd name="T31" fmla="*/ 146 h 166"/>
                      <a:gd name="T32" fmla="*/ 0 w 321"/>
                      <a:gd name="T33" fmla="*/ 166 h 166"/>
                      <a:gd name="T34" fmla="*/ 10 w 321"/>
                      <a:gd name="T35" fmla="*/ 166 h 166"/>
                      <a:gd name="T36" fmla="*/ 29 w 321"/>
                      <a:gd name="T37" fmla="*/ 156 h 166"/>
                      <a:gd name="T38" fmla="*/ 49 w 321"/>
                      <a:gd name="T39" fmla="*/ 146 h 166"/>
                      <a:gd name="T40" fmla="*/ 68 w 321"/>
                      <a:gd name="T41" fmla="*/ 136 h 166"/>
                      <a:gd name="T42" fmla="*/ 88 w 321"/>
                      <a:gd name="T43" fmla="*/ 117 h 166"/>
                      <a:gd name="T44" fmla="*/ 107 w 321"/>
                      <a:gd name="T45" fmla="*/ 107 h 166"/>
                      <a:gd name="T46" fmla="*/ 126 w 321"/>
                      <a:gd name="T47" fmla="*/ 97 h 166"/>
                      <a:gd name="T48" fmla="*/ 146 w 321"/>
                      <a:gd name="T49" fmla="*/ 88 h 166"/>
                      <a:gd name="T50" fmla="*/ 165 w 321"/>
                      <a:gd name="T51" fmla="*/ 78 h 166"/>
                      <a:gd name="T52" fmla="*/ 185 w 321"/>
                      <a:gd name="T53" fmla="*/ 68 h 166"/>
                      <a:gd name="T54" fmla="*/ 204 w 321"/>
                      <a:gd name="T55" fmla="*/ 59 h 166"/>
                      <a:gd name="T56" fmla="*/ 224 w 321"/>
                      <a:gd name="T57" fmla="*/ 49 h 166"/>
                      <a:gd name="T58" fmla="*/ 243 w 321"/>
                      <a:gd name="T59" fmla="*/ 39 h 166"/>
                      <a:gd name="T60" fmla="*/ 263 w 321"/>
                      <a:gd name="T61" fmla="*/ 29 h 166"/>
                      <a:gd name="T62" fmla="*/ 282 w 321"/>
                      <a:gd name="T63" fmla="*/ 20 h 166"/>
                      <a:gd name="T64" fmla="*/ 302 w 321"/>
                      <a:gd name="T65" fmla="*/ 20 h 166"/>
                      <a:gd name="T66" fmla="*/ 321 w 321"/>
                      <a:gd name="T67" fmla="*/ 10 h 166"/>
                      <a:gd name="T68" fmla="*/ 321 w 321"/>
                      <a:gd name="T69" fmla="*/ 0 h 166"/>
                      <a:gd name="T70" fmla="*/ 321 w 321"/>
                      <a:gd name="T71" fmla="*/ 0 h 1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1"/>
                      <a:gd name="T109" fmla="*/ 0 h 166"/>
                      <a:gd name="T110" fmla="*/ 321 w 321"/>
                      <a:gd name="T111" fmla="*/ 166 h 1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1" h="166">
                        <a:moveTo>
                          <a:pt x="321" y="0"/>
                        </a:moveTo>
                        <a:lnTo>
                          <a:pt x="302" y="10"/>
                        </a:lnTo>
                        <a:lnTo>
                          <a:pt x="282" y="20"/>
                        </a:lnTo>
                        <a:lnTo>
                          <a:pt x="263" y="20"/>
                        </a:lnTo>
                        <a:lnTo>
                          <a:pt x="243" y="29"/>
                        </a:lnTo>
                        <a:lnTo>
                          <a:pt x="224" y="39"/>
                        </a:lnTo>
                        <a:lnTo>
                          <a:pt x="204" y="49"/>
                        </a:lnTo>
                        <a:lnTo>
                          <a:pt x="175" y="59"/>
                        </a:lnTo>
                        <a:lnTo>
                          <a:pt x="156" y="68"/>
                        </a:lnTo>
                        <a:lnTo>
                          <a:pt x="136" y="78"/>
                        </a:lnTo>
                        <a:lnTo>
                          <a:pt x="117" y="88"/>
                        </a:lnTo>
                        <a:lnTo>
                          <a:pt x="97" y="107"/>
                        </a:lnTo>
                        <a:lnTo>
                          <a:pt x="78" y="107"/>
                        </a:lnTo>
                        <a:lnTo>
                          <a:pt x="58" y="127"/>
                        </a:lnTo>
                        <a:lnTo>
                          <a:pt x="39" y="136"/>
                        </a:lnTo>
                        <a:lnTo>
                          <a:pt x="19" y="146"/>
                        </a:lnTo>
                        <a:lnTo>
                          <a:pt x="0" y="166"/>
                        </a:lnTo>
                        <a:lnTo>
                          <a:pt x="10" y="166"/>
                        </a:lnTo>
                        <a:lnTo>
                          <a:pt x="29" y="156"/>
                        </a:lnTo>
                        <a:lnTo>
                          <a:pt x="49" y="146"/>
                        </a:lnTo>
                        <a:lnTo>
                          <a:pt x="68" y="136"/>
                        </a:lnTo>
                        <a:lnTo>
                          <a:pt x="88" y="117"/>
                        </a:lnTo>
                        <a:lnTo>
                          <a:pt x="107" y="107"/>
                        </a:lnTo>
                        <a:lnTo>
                          <a:pt x="126" y="97"/>
                        </a:lnTo>
                        <a:lnTo>
                          <a:pt x="146" y="88"/>
                        </a:lnTo>
                        <a:lnTo>
                          <a:pt x="165" y="78"/>
                        </a:lnTo>
                        <a:lnTo>
                          <a:pt x="185" y="68"/>
                        </a:lnTo>
                        <a:lnTo>
                          <a:pt x="204" y="59"/>
                        </a:lnTo>
                        <a:lnTo>
                          <a:pt x="224" y="49"/>
                        </a:lnTo>
                        <a:lnTo>
                          <a:pt x="243" y="39"/>
                        </a:lnTo>
                        <a:lnTo>
                          <a:pt x="263" y="29"/>
                        </a:lnTo>
                        <a:lnTo>
                          <a:pt x="282" y="20"/>
                        </a:lnTo>
                        <a:lnTo>
                          <a:pt x="302" y="20"/>
                        </a:lnTo>
                        <a:lnTo>
                          <a:pt x="321" y="10"/>
                        </a:lnTo>
                        <a:lnTo>
                          <a:pt x="321" y="0"/>
                        </a:lnTo>
                        <a:close/>
                      </a:path>
                    </a:pathLst>
                  </a:custGeom>
                  <a:solidFill>
                    <a:srgbClr val="000000"/>
                  </a:solidFill>
                  <a:ln w="9525">
                    <a:noFill/>
                    <a:round/>
                    <a:headEnd/>
                    <a:tailEnd/>
                  </a:ln>
                </p:spPr>
                <p:txBody>
                  <a:bodyPr/>
                  <a:lstStyle/>
                  <a:p>
                    <a:endParaRPr lang="en-US"/>
                  </a:p>
                </p:txBody>
              </p:sp>
              <p:sp>
                <p:nvSpPr>
                  <p:cNvPr id="6084" name="Freeform 258"/>
                  <p:cNvSpPr>
                    <a:spLocks/>
                  </p:cNvSpPr>
                  <p:nvPr/>
                </p:nvSpPr>
                <p:spPr bwMode="auto">
                  <a:xfrm>
                    <a:off x="5424" y="6151"/>
                    <a:ext cx="39" cy="68"/>
                  </a:xfrm>
                  <a:custGeom>
                    <a:avLst/>
                    <a:gdLst>
                      <a:gd name="T0" fmla="*/ 39 w 39"/>
                      <a:gd name="T1" fmla="*/ 59 h 68"/>
                      <a:gd name="T2" fmla="*/ 29 w 39"/>
                      <a:gd name="T3" fmla="*/ 59 h 68"/>
                      <a:gd name="T4" fmla="*/ 29 w 39"/>
                      <a:gd name="T5" fmla="*/ 59 h 68"/>
                      <a:gd name="T6" fmla="*/ 19 w 39"/>
                      <a:gd name="T7" fmla="*/ 49 h 68"/>
                      <a:gd name="T8" fmla="*/ 19 w 39"/>
                      <a:gd name="T9" fmla="*/ 49 h 68"/>
                      <a:gd name="T10" fmla="*/ 29 w 39"/>
                      <a:gd name="T11" fmla="*/ 39 h 68"/>
                      <a:gd name="T12" fmla="*/ 29 w 39"/>
                      <a:gd name="T13" fmla="*/ 20 h 68"/>
                      <a:gd name="T14" fmla="*/ 19 w 39"/>
                      <a:gd name="T15" fmla="*/ 10 h 68"/>
                      <a:gd name="T16" fmla="*/ 0 w 39"/>
                      <a:gd name="T17" fmla="*/ 0 h 68"/>
                      <a:gd name="T18" fmla="*/ 0 w 39"/>
                      <a:gd name="T19" fmla="*/ 10 h 68"/>
                      <a:gd name="T20" fmla="*/ 10 w 39"/>
                      <a:gd name="T21" fmla="*/ 10 h 68"/>
                      <a:gd name="T22" fmla="*/ 19 w 39"/>
                      <a:gd name="T23" fmla="*/ 20 h 68"/>
                      <a:gd name="T24" fmla="*/ 19 w 39"/>
                      <a:gd name="T25" fmla="*/ 29 h 68"/>
                      <a:gd name="T26" fmla="*/ 10 w 39"/>
                      <a:gd name="T27" fmla="*/ 49 h 68"/>
                      <a:gd name="T28" fmla="*/ 10 w 39"/>
                      <a:gd name="T29" fmla="*/ 59 h 68"/>
                      <a:gd name="T30" fmla="*/ 19 w 39"/>
                      <a:gd name="T31" fmla="*/ 59 h 68"/>
                      <a:gd name="T32" fmla="*/ 29 w 39"/>
                      <a:gd name="T33" fmla="*/ 68 h 68"/>
                      <a:gd name="T34" fmla="*/ 39 w 39"/>
                      <a:gd name="T35" fmla="*/ 59 h 68"/>
                      <a:gd name="T36" fmla="*/ 29 w 39"/>
                      <a:gd name="T37" fmla="*/ 59 h 68"/>
                      <a:gd name="T38" fmla="*/ 39 w 39"/>
                      <a:gd name="T39" fmla="*/ 59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68"/>
                      <a:gd name="T62" fmla="*/ 39 w 39"/>
                      <a:gd name="T63" fmla="*/ 68 h 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68">
                        <a:moveTo>
                          <a:pt x="39" y="59"/>
                        </a:moveTo>
                        <a:lnTo>
                          <a:pt x="29" y="59"/>
                        </a:lnTo>
                        <a:lnTo>
                          <a:pt x="19" y="49"/>
                        </a:lnTo>
                        <a:lnTo>
                          <a:pt x="29" y="39"/>
                        </a:lnTo>
                        <a:lnTo>
                          <a:pt x="29" y="20"/>
                        </a:lnTo>
                        <a:lnTo>
                          <a:pt x="19" y="10"/>
                        </a:lnTo>
                        <a:lnTo>
                          <a:pt x="0" y="0"/>
                        </a:lnTo>
                        <a:lnTo>
                          <a:pt x="0" y="10"/>
                        </a:lnTo>
                        <a:lnTo>
                          <a:pt x="10" y="10"/>
                        </a:lnTo>
                        <a:lnTo>
                          <a:pt x="19" y="20"/>
                        </a:lnTo>
                        <a:lnTo>
                          <a:pt x="19" y="29"/>
                        </a:lnTo>
                        <a:lnTo>
                          <a:pt x="10" y="49"/>
                        </a:lnTo>
                        <a:lnTo>
                          <a:pt x="10" y="59"/>
                        </a:lnTo>
                        <a:lnTo>
                          <a:pt x="19" y="59"/>
                        </a:lnTo>
                        <a:lnTo>
                          <a:pt x="29" y="68"/>
                        </a:lnTo>
                        <a:lnTo>
                          <a:pt x="39" y="59"/>
                        </a:lnTo>
                        <a:lnTo>
                          <a:pt x="29" y="59"/>
                        </a:lnTo>
                        <a:lnTo>
                          <a:pt x="39" y="59"/>
                        </a:lnTo>
                        <a:close/>
                      </a:path>
                    </a:pathLst>
                  </a:custGeom>
                  <a:solidFill>
                    <a:srgbClr val="000000"/>
                  </a:solidFill>
                  <a:ln w="9525">
                    <a:noFill/>
                    <a:round/>
                    <a:headEnd/>
                    <a:tailEnd/>
                  </a:ln>
                </p:spPr>
                <p:txBody>
                  <a:bodyPr/>
                  <a:lstStyle/>
                  <a:p>
                    <a:endParaRPr lang="en-US"/>
                  </a:p>
                </p:txBody>
              </p:sp>
              <p:sp>
                <p:nvSpPr>
                  <p:cNvPr id="6085" name="Freeform 259"/>
                  <p:cNvSpPr>
                    <a:spLocks/>
                  </p:cNvSpPr>
                  <p:nvPr/>
                </p:nvSpPr>
                <p:spPr bwMode="auto">
                  <a:xfrm>
                    <a:off x="6017" y="6151"/>
                    <a:ext cx="778" cy="1061"/>
                  </a:xfrm>
                  <a:custGeom>
                    <a:avLst/>
                    <a:gdLst>
                      <a:gd name="T0" fmla="*/ 691 w 778"/>
                      <a:gd name="T1" fmla="*/ 175 h 1061"/>
                      <a:gd name="T2" fmla="*/ 623 w 778"/>
                      <a:gd name="T3" fmla="*/ 205 h 1061"/>
                      <a:gd name="T4" fmla="*/ 593 w 778"/>
                      <a:gd name="T5" fmla="*/ 263 h 1061"/>
                      <a:gd name="T6" fmla="*/ 574 w 778"/>
                      <a:gd name="T7" fmla="*/ 341 h 1061"/>
                      <a:gd name="T8" fmla="*/ 593 w 778"/>
                      <a:gd name="T9" fmla="*/ 399 h 1061"/>
                      <a:gd name="T10" fmla="*/ 623 w 778"/>
                      <a:gd name="T11" fmla="*/ 438 h 1061"/>
                      <a:gd name="T12" fmla="*/ 662 w 778"/>
                      <a:gd name="T13" fmla="*/ 458 h 1061"/>
                      <a:gd name="T14" fmla="*/ 700 w 778"/>
                      <a:gd name="T15" fmla="*/ 467 h 1061"/>
                      <a:gd name="T16" fmla="*/ 700 w 778"/>
                      <a:gd name="T17" fmla="*/ 847 h 1061"/>
                      <a:gd name="T18" fmla="*/ 710 w 778"/>
                      <a:gd name="T19" fmla="*/ 935 h 1061"/>
                      <a:gd name="T20" fmla="*/ 749 w 778"/>
                      <a:gd name="T21" fmla="*/ 964 h 1061"/>
                      <a:gd name="T22" fmla="*/ 759 w 778"/>
                      <a:gd name="T23" fmla="*/ 1013 h 1061"/>
                      <a:gd name="T24" fmla="*/ 720 w 778"/>
                      <a:gd name="T25" fmla="*/ 1022 h 1061"/>
                      <a:gd name="T26" fmla="*/ 700 w 778"/>
                      <a:gd name="T27" fmla="*/ 1061 h 1061"/>
                      <a:gd name="T28" fmla="*/ 691 w 778"/>
                      <a:gd name="T29" fmla="*/ 1052 h 1061"/>
                      <a:gd name="T30" fmla="*/ 662 w 778"/>
                      <a:gd name="T31" fmla="*/ 1042 h 1061"/>
                      <a:gd name="T32" fmla="*/ 662 w 778"/>
                      <a:gd name="T33" fmla="*/ 1022 h 1061"/>
                      <a:gd name="T34" fmla="*/ 623 w 778"/>
                      <a:gd name="T35" fmla="*/ 1013 h 1061"/>
                      <a:gd name="T36" fmla="*/ 613 w 778"/>
                      <a:gd name="T37" fmla="*/ 925 h 1061"/>
                      <a:gd name="T38" fmla="*/ 632 w 778"/>
                      <a:gd name="T39" fmla="*/ 867 h 1061"/>
                      <a:gd name="T40" fmla="*/ 593 w 778"/>
                      <a:gd name="T41" fmla="*/ 828 h 1061"/>
                      <a:gd name="T42" fmla="*/ 574 w 778"/>
                      <a:gd name="T43" fmla="*/ 818 h 1061"/>
                      <a:gd name="T44" fmla="*/ 525 w 778"/>
                      <a:gd name="T45" fmla="*/ 779 h 1061"/>
                      <a:gd name="T46" fmla="*/ 467 w 778"/>
                      <a:gd name="T47" fmla="*/ 760 h 1061"/>
                      <a:gd name="T48" fmla="*/ 409 w 778"/>
                      <a:gd name="T49" fmla="*/ 750 h 1061"/>
                      <a:gd name="T50" fmla="*/ 360 w 778"/>
                      <a:gd name="T51" fmla="*/ 711 h 1061"/>
                      <a:gd name="T52" fmla="*/ 360 w 778"/>
                      <a:gd name="T53" fmla="*/ 623 h 1061"/>
                      <a:gd name="T54" fmla="*/ 350 w 778"/>
                      <a:gd name="T55" fmla="*/ 545 h 1061"/>
                      <a:gd name="T56" fmla="*/ 273 w 778"/>
                      <a:gd name="T57" fmla="*/ 487 h 1061"/>
                      <a:gd name="T58" fmla="*/ 185 w 778"/>
                      <a:gd name="T59" fmla="*/ 497 h 1061"/>
                      <a:gd name="T60" fmla="*/ 117 w 778"/>
                      <a:gd name="T61" fmla="*/ 506 h 1061"/>
                      <a:gd name="T62" fmla="*/ 39 w 778"/>
                      <a:gd name="T63" fmla="*/ 497 h 1061"/>
                      <a:gd name="T64" fmla="*/ 68 w 778"/>
                      <a:gd name="T65" fmla="*/ 477 h 1061"/>
                      <a:gd name="T66" fmla="*/ 107 w 778"/>
                      <a:gd name="T67" fmla="*/ 458 h 1061"/>
                      <a:gd name="T68" fmla="*/ 107 w 778"/>
                      <a:gd name="T69" fmla="*/ 380 h 1061"/>
                      <a:gd name="T70" fmla="*/ 59 w 778"/>
                      <a:gd name="T71" fmla="*/ 302 h 1061"/>
                      <a:gd name="T72" fmla="*/ 59 w 778"/>
                      <a:gd name="T73" fmla="*/ 263 h 1061"/>
                      <a:gd name="T74" fmla="*/ 29 w 778"/>
                      <a:gd name="T75" fmla="*/ 234 h 1061"/>
                      <a:gd name="T76" fmla="*/ 10 w 778"/>
                      <a:gd name="T77" fmla="*/ 205 h 1061"/>
                      <a:gd name="T78" fmla="*/ 20 w 778"/>
                      <a:gd name="T79" fmla="*/ 156 h 1061"/>
                      <a:gd name="T80" fmla="*/ 68 w 778"/>
                      <a:gd name="T81" fmla="*/ 127 h 1061"/>
                      <a:gd name="T82" fmla="*/ 117 w 778"/>
                      <a:gd name="T83" fmla="*/ 117 h 1061"/>
                      <a:gd name="T84" fmla="*/ 175 w 778"/>
                      <a:gd name="T85" fmla="*/ 107 h 1061"/>
                      <a:gd name="T86" fmla="*/ 302 w 778"/>
                      <a:gd name="T87" fmla="*/ 59 h 1061"/>
                      <a:gd name="T88" fmla="*/ 389 w 778"/>
                      <a:gd name="T89" fmla="*/ 49 h 1061"/>
                      <a:gd name="T90" fmla="*/ 418 w 778"/>
                      <a:gd name="T91" fmla="*/ 59 h 1061"/>
                      <a:gd name="T92" fmla="*/ 477 w 778"/>
                      <a:gd name="T93" fmla="*/ 107 h 1061"/>
                      <a:gd name="T94" fmla="*/ 525 w 778"/>
                      <a:gd name="T95" fmla="*/ 146 h 1061"/>
                      <a:gd name="T96" fmla="*/ 584 w 778"/>
                      <a:gd name="T97" fmla="*/ 175 h 1061"/>
                      <a:gd name="T98" fmla="*/ 652 w 778"/>
                      <a:gd name="T99" fmla="*/ 166 h 1061"/>
                      <a:gd name="T100" fmla="*/ 642 w 778"/>
                      <a:gd name="T101" fmla="*/ 107 h 1061"/>
                      <a:gd name="T102" fmla="*/ 593 w 778"/>
                      <a:gd name="T103" fmla="*/ 59 h 1061"/>
                      <a:gd name="T104" fmla="*/ 555 w 778"/>
                      <a:gd name="T105" fmla="*/ 59 h 1061"/>
                      <a:gd name="T106" fmla="*/ 525 w 778"/>
                      <a:gd name="T107" fmla="*/ 39 h 1061"/>
                      <a:gd name="T108" fmla="*/ 486 w 778"/>
                      <a:gd name="T109" fmla="*/ 29 h 1061"/>
                      <a:gd name="T110" fmla="*/ 486 w 778"/>
                      <a:gd name="T111" fmla="*/ 10 h 1061"/>
                      <a:gd name="T112" fmla="*/ 545 w 778"/>
                      <a:gd name="T113" fmla="*/ 29 h 1061"/>
                      <a:gd name="T114" fmla="*/ 603 w 778"/>
                      <a:gd name="T115" fmla="*/ 59 h 1061"/>
                      <a:gd name="T116" fmla="*/ 662 w 778"/>
                      <a:gd name="T117" fmla="*/ 88 h 10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78"/>
                      <a:gd name="T178" fmla="*/ 0 h 1061"/>
                      <a:gd name="T179" fmla="*/ 778 w 778"/>
                      <a:gd name="T180" fmla="*/ 1061 h 106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78" h="1061">
                        <a:moveTo>
                          <a:pt x="700" y="117"/>
                        </a:moveTo>
                        <a:lnTo>
                          <a:pt x="700" y="136"/>
                        </a:lnTo>
                        <a:lnTo>
                          <a:pt x="691" y="146"/>
                        </a:lnTo>
                        <a:lnTo>
                          <a:pt x="691" y="175"/>
                        </a:lnTo>
                        <a:lnTo>
                          <a:pt x="691" y="195"/>
                        </a:lnTo>
                        <a:lnTo>
                          <a:pt x="642" y="195"/>
                        </a:lnTo>
                        <a:lnTo>
                          <a:pt x="623" y="195"/>
                        </a:lnTo>
                        <a:lnTo>
                          <a:pt x="623" y="205"/>
                        </a:lnTo>
                        <a:lnTo>
                          <a:pt x="613" y="214"/>
                        </a:lnTo>
                        <a:lnTo>
                          <a:pt x="603" y="224"/>
                        </a:lnTo>
                        <a:lnTo>
                          <a:pt x="593" y="243"/>
                        </a:lnTo>
                        <a:lnTo>
                          <a:pt x="593" y="263"/>
                        </a:lnTo>
                        <a:lnTo>
                          <a:pt x="584" y="282"/>
                        </a:lnTo>
                        <a:lnTo>
                          <a:pt x="584" y="302"/>
                        </a:lnTo>
                        <a:lnTo>
                          <a:pt x="584" y="321"/>
                        </a:lnTo>
                        <a:lnTo>
                          <a:pt x="574" y="341"/>
                        </a:lnTo>
                        <a:lnTo>
                          <a:pt x="574" y="360"/>
                        </a:lnTo>
                        <a:lnTo>
                          <a:pt x="584" y="370"/>
                        </a:lnTo>
                        <a:lnTo>
                          <a:pt x="584" y="390"/>
                        </a:lnTo>
                        <a:lnTo>
                          <a:pt x="593" y="399"/>
                        </a:lnTo>
                        <a:lnTo>
                          <a:pt x="593" y="409"/>
                        </a:lnTo>
                        <a:lnTo>
                          <a:pt x="603" y="419"/>
                        </a:lnTo>
                        <a:lnTo>
                          <a:pt x="613" y="428"/>
                        </a:lnTo>
                        <a:lnTo>
                          <a:pt x="623" y="438"/>
                        </a:lnTo>
                        <a:lnTo>
                          <a:pt x="632" y="448"/>
                        </a:lnTo>
                        <a:lnTo>
                          <a:pt x="642" y="448"/>
                        </a:lnTo>
                        <a:lnTo>
                          <a:pt x="652" y="458"/>
                        </a:lnTo>
                        <a:lnTo>
                          <a:pt x="662" y="458"/>
                        </a:lnTo>
                        <a:lnTo>
                          <a:pt x="671" y="458"/>
                        </a:lnTo>
                        <a:lnTo>
                          <a:pt x="681" y="458"/>
                        </a:lnTo>
                        <a:lnTo>
                          <a:pt x="691" y="458"/>
                        </a:lnTo>
                        <a:lnTo>
                          <a:pt x="700" y="467"/>
                        </a:lnTo>
                        <a:lnTo>
                          <a:pt x="691" y="526"/>
                        </a:lnTo>
                        <a:lnTo>
                          <a:pt x="691" y="740"/>
                        </a:lnTo>
                        <a:lnTo>
                          <a:pt x="700" y="798"/>
                        </a:lnTo>
                        <a:lnTo>
                          <a:pt x="700" y="847"/>
                        </a:lnTo>
                        <a:lnTo>
                          <a:pt x="710" y="906"/>
                        </a:lnTo>
                        <a:lnTo>
                          <a:pt x="710" y="915"/>
                        </a:lnTo>
                        <a:lnTo>
                          <a:pt x="710" y="935"/>
                        </a:lnTo>
                        <a:lnTo>
                          <a:pt x="720" y="935"/>
                        </a:lnTo>
                        <a:lnTo>
                          <a:pt x="720" y="945"/>
                        </a:lnTo>
                        <a:lnTo>
                          <a:pt x="730" y="945"/>
                        </a:lnTo>
                        <a:lnTo>
                          <a:pt x="749" y="964"/>
                        </a:lnTo>
                        <a:lnTo>
                          <a:pt x="759" y="964"/>
                        </a:lnTo>
                        <a:lnTo>
                          <a:pt x="778" y="1003"/>
                        </a:lnTo>
                        <a:lnTo>
                          <a:pt x="769" y="1003"/>
                        </a:lnTo>
                        <a:lnTo>
                          <a:pt x="759" y="1013"/>
                        </a:lnTo>
                        <a:lnTo>
                          <a:pt x="749" y="1013"/>
                        </a:lnTo>
                        <a:lnTo>
                          <a:pt x="739" y="1013"/>
                        </a:lnTo>
                        <a:lnTo>
                          <a:pt x="730" y="1013"/>
                        </a:lnTo>
                        <a:lnTo>
                          <a:pt x="720" y="1022"/>
                        </a:lnTo>
                        <a:lnTo>
                          <a:pt x="720" y="1061"/>
                        </a:lnTo>
                        <a:lnTo>
                          <a:pt x="710" y="1061"/>
                        </a:lnTo>
                        <a:lnTo>
                          <a:pt x="700" y="1061"/>
                        </a:lnTo>
                        <a:lnTo>
                          <a:pt x="700" y="1052"/>
                        </a:lnTo>
                        <a:lnTo>
                          <a:pt x="691" y="1052"/>
                        </a:lnTo>
                        <a:lnTo>
                          <a:pt x="671" y="1052"/>
                        </a:lnTo>
                        <a:lnTo>
                          <a:pt x="662" y="1052"/>
                        </a:lnTo>
                        <a:lnTo>
                          <a:pt x="662" y="1042"/>
                        </a:lnTo>
                        <a:lnTo>
                          <a:pt x="662" y="1032"/>
                        </a:lnTo>
                        <a:lnTo>
                          <a:pt x="662" y="1022"/>
                        </a:lnTo>
                        <a:lnTo>
                          <a:pt x="652" y="1013"/>
                        </a:lnTo>
                        <a:lnTo>
                          <a:pt x="642" y="1013"/>
                        </a:lnTo>
                        <a:lnTo>
                          <a:pt x="623" y="1013"/>
                        </a:lnTo>
                        <a:lnTo>
                          <a:pt x="623" y="983"/>
                        </a:lnTo>
                        <a:lnTo>
                          <a:pt x="623" y="964"/>
                        </a:lnTo>
                        <a:lnTo>
                          <a:pt x="613" y="945"/>
                        </a:lnTo>
                        <a:lnTo>
                          <a:pt x="613" y="925"/>
                        </a:lnTo>
                        <a:lnTo>
                          <a:pt x="613" y="906"/>
                        </a:lnTo>
                        <a:lnTo>
                          <a:pt x="623" y="896"/>
                        </a:lnTo>
                        <a:lnTo>
                          <a:pt x="623" y="886"/>
                        </a:lnTo>
                        <a:lnTo>
                          <a:pt x="632" y="867"/>
                        </a:lnTo>
                        <a:lnTo>
                          <a:pt x="642" y="857"/>
                        </a:lnTo>
                        <a:lnTo>
                          <a:pt x="642" y="837"/>
                        </a:lnTo>
                        <a:lnTo>
                          <a:pt x="623" y="828"/>
                        </a:lnTo>
                        <a:lnTo>
                          <a:pt x="593" y="828"/>
                        </a:lnTo>
                        <a:lnTo>
                          <a:pt x="584" y="828"/>
                        </a:lnTo>
                        <a:lnTo>
                          <a:pt x="574" y="837"/>
                        </a:lnTo>
                        <a:lnTo>
                          <a:pt x="574" y="818"/>
                        </a:lnTo>
                        <a:lnTo>
                          <a:pt x="564" y="808"/>
                        </a:lnTo>
                        <a:lnTo>
                          <a:pt x="545" y="789"/>
                        </a:lnTo>
                        <a:lnTo>
                          <a:pt x="535" y="789"/>
                        </a:lnTo>
                        <a:lnTo>
                          <a:pt x="525" y="779"/>
                        </a:lnTo>
                        <a:lnTo>
                          <a:pt x="506" y="769"/>
                        </a:lnTo>
                        <a:lnTo>
                          <a:pt x="496" y="769"/>
                        </a:lnTo>
                        <a:lnTo>
                          <a:pt x="486" y="769"/>
                        </a:lnTo>
                        <a:lnTo>
                          <a:pt x="467" y="760"/>
                        </a:lnTo>
                        <a:lnTo>
                          <a:pt x="457" y="760"/>
                        </a:lnTo>
                        <a:lnTo>
                          <a:pt x="448" y="760"/>
                        </a:lnTo>
                        <a:lnTo>
                          <a:pt x="428" y="760"/>
                        </a:lnTo>
                        <a:lnTo>
                          <a:pt x="409" y="750"/>
                        </a:lnTo>
                        <a:lnTo>
                          <a:pt x="399" y="740"/>
                        </a:lnTo>
                        <a:lnTo>
                          <a:pt x="389" y="730"/>
                        </a:lnTo>
                        <a:lnTo>
                          <a:pt x="380" y="721"/>
                        </a:lnTo>
                        <a:lnTo>
                          <a:pt x="360" y="711"/>
                        </a:lnTo>
                        <a:lnTo>
                          <a:pt x="360" y="701"/>
                        </a:lnTo>
                        <a:lnTo>
                          <a:pt x="360" y="682"/>
                        </a:lnTo>
                        <a:lnTo>
                          <a:pt x="360" y="672"/>
                        </a:lnTo>
                        <a:lnTo>
                          <a:pt x="360" y="623"/>
                        </a:lnTo>
                        <a:lnTo>
                          <a:pt x="360" y="604"/>
                        </a:lnTo>
                        <a:lnTo>
                          <a:pt x="360" y="584"/>
                        </a:lnTo>
                        <a:lnTo>
                          <a:pt x="350" y="565"/>
                        </a:lnTo>
                        <a:lnTo>
                          <a:pt x="350" y="545"/>
                        </a:lnTo>
                        <a:lnTo>
                          <a:pt x="341" y="526"/>
                        </a:lnTo>
                        <a:lnTo>
                          <a:pt x="331" y="506"/>
                        </a:lnTo>
                        <a:lnTo>
                          <a:pt x="302" y="487"/>
                        </a:lnTo>
                        <a:lnTo>
                          <a:pt x="273" y="487"/>
                        </a:lnTo>
                        <a:lnTo>
                          <a:pt x="253" y="487"/>
                        </a:lnTo>
                        <a:lnTo>
                          <a:pt x="234" y="487"/>
                        </a:lnTo>
                        <a:lnTo>
                          <a:pt x="214" y="497"/>
                        </a:lnTo>
                        <a:lnTo>
                          <a:pt x="185" y="497"/>
                        </a:lnTo>
                        <a:lnTo>
                          <a:pt x="166" y="497"/>
                        </a:lnTo>
                        <a:lnTo>
                          <a:pt x="146" y="497"/>
                        </a:lnTo>
                        <a:lnTo>
                          <a:pt x="136" y="497"/>
                        </a:lnTo>
                        <a:lnTo>
                          <a:pt x="117" y="506"/>
                        </a:lnTo>
                        <a:lnTo>
                          <a:pt x="88" y="506"/>
                        </a:lnTo>
                        <a:lnTo>
                          <a:pt x="68" y="506"/>
                        </a:lnTo>
                        <a:lnTo>
                          <a:pt x="29" y="506"/>
                        </a:lnTo>
                        <a:lnTo>
                          <a:pt x="39" y="497"/>
                        </a:lnTo>
                        <a:lnTo>
                          <a:pt x="49" y="487"/>
                        </a:lnTo>
                        <a:lnTo>
                          <a:pt x="59" y="487"/>
                        </a:lnTo>
                        <a:lnTo>
                          <a:pt x="68" y="477"/>
                        </a:lnTo>
                        <a:lnTo>
                          <a:pt x="78" y="467"/>
                        </a:lnTo>
                        <a:lnTo>
                          <a:pt x="88" y="458"/>
                        </a:lnTo>
                        <a:lnTo>
                          <a:pt x="97" y="458"/>
                        </a:lnTo>
                        <a:lnTo>
                          <a:pt x="107" y="458"/>
                        </a:lnTo>
                        <a:lnTo>
                          <a:pt x="127" y="438"/>
                        </a:lnTo>
                        <a:lnTo>
                          <a:pt x="127" y="409"/>
                        </a:lnTo>
                        <a:lnTo>
                          <a:pt x="117" y="390"/>
                        </a:lnTo>
                        <a:lnTo>
                          <a:pt x="107" y="380"/>
                        </a:lnTo>
                        <a:lnTo>
                          <a:pt x="88" y="360"/>
                        </a:lnTo>
                        <a:lnTo>
                          <a:pt x="68" y="341"/>
                        </a:lnTo>
                        <a:lnTo>
                          <a:pt x="59" y="321"/>
                        </a:lnTo>
                        <a:lnTo>
                          <a:pt x="59" y="302"/>
                        </a:lnTo>
                        <a:lnTo>
                          <a:pt x="78" y="282"/>
                        </a:lnTo>
                        <a:lnTo>
                          <a:pt x="68" y="282"/>
                        </a:lnTo>
                        <a:lnTo>
                          <a:pt x="68" y="273"/>
                        </a:lnTo>
                        <a:lnTo>
                          <a:pt x="59" y="263"/>
                        </a:lnTo>
                        <a:lnTo>
                          <a:pt x="49" y="263"/>
                        </a:lnTo>
                        <a:lnTo>
                          <a:pt x="49" y="253"/>
                        </a:lnTo>
                        <a:lnTo>
                          <a:pt x="39" y="243"/>
                        </a:lnTo>
                        <a:lnTo>
                          <a:pt x="29" y="234"/>
                        </a:lnTo>
                        <a:lnTo>
                          <a:pt x="20" y="224"/>
                        </a:lnTo>
                        <a:lnTo>
                          <a:pt x="10" y="214"/>
                        </a:lnTo>
                        <a:lnTo>
                          <a:pt x="10" y="205"/>
                        </a:lnTo>
                        <a:lnTo>
                          <a:pt x="0" y="195"/>
                        </a:lnTo>
                        <a:lnTo>
                          <a:pt x="0" y="175"/>
                        </a:lnTo>
                        <a:lnTo>
                          <a:pt x="10" y="166"/>
                        </a:lnTo>
                        <a:lnTo>
                          <a:pt x="20" y="156"/>
                        </a:lnTo>
                        <a:lnTo>
                          <a:pt x="29" y="146"/>
                        </a:lnTo>
                        <a:lnTo>
                          <a:pt x="39" y="146"/>
                        </a:lnTo>
                        <a:lnTo>
                          <a:pt x="49" y="136"/>
                        </a:lnTo>
                        <a:lnTo>
                          <a:pt x="68" y="127"/>
                        </a:lnTo>
                        <a:lnTo>
                          <a:pt x="78" y="127"/>
                        </a:lnTo>
                        <a:lnTo>
                          <a:pt x="97" y="127"/>
                        </a:lnTo>
                        <a:lnTo>
                          <a:pt x="107" y="117"/>
                        </a:lnTo>
                        <a:lnTo>
                          <a:pt x="117" y="117"/>
                        </a:lnTo>
                        <a:lnTo>
                          <a:pt x="136" y="117"/>
                        </a:lnTo>
                        <a:lnTo>
                          <a:pt x="146" y="117"/>
                        </a:lnTo>
                        <a:lnTo>
                          <a:pt x="166" y="107"/>
                        </a:lnTo>
                        <a:lnTo>
                          <a:pt x="175" y="107"/>
                        </a:lnTo>
                        <a:lnTo>
                          <a:pt x="185" y="107"/>
                        </a:lnTo>
                        <a:lnTo>
                          <a:pt x="195" y="107"/>
                        </a:lnTo>
                        <a:lnTo>
                          <a:pt x="273" y="59"/>
                        </a:lnTo>
                        <a:lnTo>
                          <a:pt x="302" y="59"/>
                        </a:lnTo>
                        <a:lnTo>
                          <a:pt x="311" y="59"/>
                        </a:lnTo>
                        <a:lnTo>
                          <a:pt x="331" y="59"/>
                        </a:lnTo>
                        <a:lnTo>
                          <a:pt x="341" y="49"/>
                        </a:lnTo>
                        <a:lnTo>
                          <a:pt x="389" y="49"/>
                        </a:lnTo>
                        <a:lnTo>
                          <a:pt x="399" y="59"/>
                        </a:lnTo>
                        <a:lnTo>
                          <a:pt x="409" y="59"/>
                        </a:lnTo>
                        <a:lnTo>
                          <a:pt x="418" y="59"/>
                        </a:lnTo>
                        <a:lnTo>
                          <a:pt x="438" y="68"/>
                        </a:lnTo>
                        <a:lnTo>
                          <a:pt x="448" y="88"/>
                        </a:lnTo>
                        <a:lnTo>
                          <a:pt x="457" y="97"/>
                        </a:lnTo>
                        <a:lnTo>
                          <a:pt x="477" y="107"/>
                        </a:lnTo>
                        <a:lnTo>
                          <a:pt x="486" y="117"/>
                        </a:lnTo>
                        <a:lnTo>
                          <a:pt x="496" y="127"/>
                        </a:lnTo>
                        <a:lnTo>
                          <a:pt x="516" y="136"/>
                        </a:lnTo>
                        <a:lnTo>
                          <a:pt x="525" y="146"/>
                        </a:lnTo>
                        <a:lnTo>
                          <a:pt x="535" y="156"/>
                        </a:lnTo>
                        <a:lnTo>
                          <a:pt x="555" y="166"/>
                        </a:lnTo>
                        <a:lnTo>
                          <a:pt x="574" y="166"/>
                        </a:lnTo>
                        <a:lnTo>
                          <a:pt x="584" y="175"/>
                        </a:lnTo>
                        <a:lnTo>
                          <a:pt x="593" y="175"/>
                        </a:lnTo>
                        <a:lnTo>
                          <a:pt x="613" y="175"/>
                        </a:lnTo>
                        <a:lnTo>
                          <a:pt x="632" y="175"/>
                        </a:lnTo>
                        <a:lnTo>
                          <a:pt x="652" y="166"/>
                        </a:lnTo>
                        <a:lnTo>
                          <a:pt x="662" y="146"/>
                        </a:lnTo>
                        <a:lnTo>
                          <a:pt x="662" y="136"/>
                        </a:lnTo>
                        <a:lnTo>
                          <a:pt x="652" y="127"/>
                        </a:lnTo>
                        <a:lnTo>
                          <a:pt x="642" y="107"/>
                        </a:lnTo>
                        <a:lnTo>
                          <a:pt x="623" y="107"/>
                        </a:lnTo>
                        <a:lnTo>
                          <a:pt x="613" y="88"/>
                        </a:lnTo>
                        <a:lnTo>
                          <a:pt x="603" y="78"/>
                        </a:lnTo>
                        <a:lnTo>
                          <a:pt x="593" y="59"/>
                        </a:lnTo>
                        <a:lnTo>
                          <a:pt x="574" y="59"/>
                        </a:lnTo>
                        <a:lnTo>
                          <a:pt x="564" y="59"/>
                        </a:lnTo>
                        <a:lnTo>
                          <a:pt x="555" y="59"/>
                        </a:lnTo>
                        <a:lnTo>
                          <a:pt x="545" y="49"/>
                        </a:lnTo>
                        <a:lnTo>
                          <a:pt x="535" y="49"/>
                        </a:lnTo>
                        <a:lnTo>
                          <a:pt x="525" y="49"/>
                        </a:lnTo>
                        <a:lnTo>
                          <a:pt x="525" y="39"/>
                        </a:lnTo>
                        <a:lnTo>
                          <a:pt x="516" y="39"/>
                        </a:lnTo>
                        <a:lnTo>
                          <a:pt x="506" y="29"/>
                        </a:lnTo>
                        <a:lnTo>
                          <a:pt x="496" y="29"/>
                        </a:lnTo>
                        <a:lnTo>
                          <a:pt x="486" y="29"/>
                        </a:lnTo>
                        <a:lnTo>
                          <a:pt x="477" y="20"/>
                        </a:lnTo>
                        <a:lnTo>
                          <a:pt x="457" y="20"/>
                        </a:lnTo>
                        <a:lnTo>
                          <a:pt x="467" y="0"/>
                        </a:lnTo>
                        <a:lnTo>
                          <a:pt x="486" y="10"/>
                        </a:lnTo>
                        <a:lnTo>
                          <a:pt x="496" y="20"/>
                        </a:lnTo>
                        <a:lnTo>
                          <a:pt x="516" y="20"/>
                        </a:lnTo>
                        <a:lnTo>
                          <a:pt x="525" y="29"/>
                        </a:lnTo>
                        <a:lnTo>
                          <a:pt x="545" y="29"/>
                        </a:lnTo>
                        <a:lnTo>
                          <a:pt x="555" y="39"/>
                        </a:lnTo>
                        <a:lnTo>
                          <a:pt x="574" y="49"/>
                        </a:lnTo>
                        <a:lnTo>
                          <a:pt x="584" y="59"/>
                        </a:lnTo>
                        <a:lnTo>
                          <a:pt x="603" y="59"/>
                        </a:lnTo>
                        <a:lnTo>
                          <a:pt x="613" y="68"/>
                        </a:lnTo>
                        <a:lnTo>
                          <a:pt x="632" y="68"/>
                        </a:lnTo>
                        <a:lnTo>
                          <a:pt x="642" y="78"/>
                        </a:lnTo>
                        <a:lnTo>
                          <a:pt x="662" y="88"/>
                        </a:lnTo>
                        <a:lnTo>
                          <a:pt x="671" y="97"/>
                        </a:lnTo>
                        <a:lnTo>
                          <a:pt x="681" y="107"/>
                        </a:lnTo>
                        <a:lnTo>
                          <a:pt x="700" y="117"/>
                        </a:lnTo>
                        <a:close/>
                      </a:path>
                    </a:pathLst>
                  </a:custGeom>
                  <a:solidFill>
                    <a:srgbClr val="3FFF3F"/>
                  </a:solidFill>
                  <a:ln w="9525">
                    <a:noFill/>
                    <a:round/>
                    <a:headEnd/>
                    <a:tailEnd/>
                  </a:ln>
                </p:spPr>
                <p:txBody>
                  <a:bodyPr/>
                  <a:lstStyle/>
                  <a:p>
                    <a:endParaRPr lang="en-US"/>
                  </a:p>
                </p:txBody>
              </p:sp>
              <p:sp>
                <p:nvSpPr>
                  <p:cNvPr id="6086" name="Freeform 260"/>
                  <p:cNvSpPr>
                    <a:spLocks/>
                  </p:cNvSpPr>
                  <p:nvPr/>
                </p:nvSpPr>
                <p:spPr bwMode="auto">
                  <a:xfrm>
                    <a:off x="6698" y="6268"/>
                    <a:ext cx="19" cy="78"/>
                  </a:xfrm>
                  <a:custGeom>
                    <a:avLst/>
                    <a:gdLst>
                      <a:gd name="T0" fmla="*/ 10 w 19"/>
                      <a:gd name="T1" fmla="*/ 78 h 78"/>
                      <a:gd name="T2" fmla="*/ 10 w 19"/>
                      <a:gd name="T3" fmla="*/ 78 h 78"/>
                      <a:gd name="T4" fmla="*/ 10 w 19"/>
                      <a:gd name="T5" fmla="*/ 58 h 78"/>
                      <a:gd name="T6" fmla="*/ 19 w 19"/>
                      <a:gd name="T7" fmla="*/ 29 h 78"/>
                      <a:gd name="T8" fmla="*/ 19 w 19"/>
                      <a:gd name="T9" fmla="*/ 19 h 78"/>
                      <a:gd name="T10" fmla="*/ 19 w 19"/>
                      <a:gd name="T11" fmla="*/ 0 h 78"/>
                      <a:gd name="T12" fmla="*/ 10 w 19"/>
                      <a:gd name="T13" fmla="*/ 0 h 78"/>
                      <a:gd name="T14" fmla="*/ 10 w 19"/>
                      <a:gd name="T15" fmla="*/ 19 h 78"/>
                      <a:gd name="T16" fmla="*/ 10 w 19"/>
                      <a:gd name="T17" fmla="*/ 29 h 78"/>
                      <a:gd name="T18" fmla="*/ 10 w 19"/>
                      <a:gd name="T19" fmla="*/ 58 h 78"/>
                      <a:gd name="T20" fmla="*/ 0 w 19"/>
                      <a:gd name="T21" fmla="*/ 78 h 78"/>
                      <a:gd name="T22" fmla="*/ 10 w 19"/>
                      <a:gd name="T23" fmla="*/ 78 h 78"/>
                      <a:gd name="T24" fmla="*/ 10 w 19"/>
                      <a:gd name="T25" fmla="*/ 78 h 78"/>
                      <a:gd name="T26" fmla="*/ 10 w 19"/>
                      <a:gd name="T27" fmla="*/ 78 h 78"/>
                      <a:gd name="T28" fmla="*/ 10 w 19"/>
                      <a:gd name="T29" fmla="*/ 78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78"/>
                      <a:gd name="T47" fmla="*/ 19 w 19"/>
                      <a:gd name="T48" fmla="*/ 78 h 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78">
                        <a:moveTo>
                          <a:pt x="10" y="78"/>
                        </a:moveTo>
                        <a:lnTo>
                          <a:pt x="10" y="78"/>
                        </a:lnTo>
                        <a:lnTo>
                          <a:pt x="10" y="58"/>
                        </a:lnTo>
                        <a:lnTo>
                          <a:pt x="19" y="29"/>
                        </a:lnTo>
                        <a:lnTo>
                          <a:pt x="19" y="19"/>
                        </a:lnTo>
                        <a:lnTo>
                          <a:pt x="19" y="0"/>
                        </a:lnTo>
                        <a:lnTo>
                          <a:pt x="10" y="0"/>
                        </a:lnTo>
                        <a:lnTo>
                          <a:pt x="10" y="19"/>
                        </a:lnTo>
                        <a:lnTo>
                          <a:pt x="10" y="29"/>
                        </a:lnTo>
                        <a:lnTo>
                          <a:pt x="10" y="58"/>
                        </a:lnTo>
                        <a:lnTo>
                          <a:pt x="0" y="78"/>
                        </a:lnTo>
                        <a:lnTo>
                          <a:pt x="10" y="78"/>
                        </a:lnTo>
                        <a:close/>
                      </a:path>
                    </a:pathLst>
                  </a:custGeom>
                  <a:solidFill>
                    <a:srgbClr val="000000"/>
                  </a:solidFill>
                  <a:ln w="9525">
                    <a:noFill/>
                    <a:round/>
                    <a:headEnd/>
                    <a:tailEnd/>
                  </a:ln>
                </p:spPr>
                <p:txBody>
                  <a:bodyPr/>
                  <a:lstStyle/>
                  <a:p>
                    <a:endParaRPr lang="en-US"/>
                  </a:p>
                </p:txBody>
              </p:sp>
              <p:sp>
                <p:nvSpPr>
                  <p:cNvPr id="6087" name="Freeform 261"/>
                  <p:cNvSpPr>
                    <a:spLocks/>
                  </p:cNvSpPr>
                  <p:nvPr/>
                </p:nvSpPr>
                <p:spPr bwMode="auto">
                  <a:xfrm>
                    <a:off x="6630" y="6346"/>
                    <a:ext cx="78" cy="19"/>
                  </a:xfrm>
                  <a:custGeom>
                    <a:avLst/>
                    <a:gdLst>
                      <a:gd name="T0" fmla="*/ 10 w 78"/>
                      <a:gd name="T1" fmla="*/ 19 h 19"/>
                      <a:gd name="T2" fmla="*/ 10 w 78"/>
                      <a:gd name="T3" fmla="*/ 10 h 19"/>
                      <a:gd name="T4" fmla="*/ 19 w 78"/>
                      <a:gd name="T5" fmla="*/ 10 h 19"/>
                      <a:gd name="T6" fmla="*/ 29 w 78"/>
                      <a:gd name="T7" fmla="*/ 0 h 19"/>
                      <a:gd name="T8" fmla="*/ 68 w 78"/>
                      <a:gd name="T9" fmla="*/ 0 h 19"/>
                      <a:gd name="T10" fmla="*/ 78 w 78"/>
                      <a:gd name="T11" fmla="*/ 0 h 19"/>
                      <a:gd name="T12" fmla="*/ 78 w 78"/>
                      <a:gd name="T13" fmla="*/ 0 h 19"/>
                      <a:gd name="T14" fmla="*/ 39 w 78"/>
                      <a:gd name="T15" fmla="*/ 0 h 19"/>
                      <a:gd name="T16" fmla="*/ 29 w 78"/>
                      <a:gd name="T17" fmla="*/ 0 h 19"/>
                      <a:gd name="T18" fmla="*/ 10 w 78"/>
                      <a:gd name="T19" fmla="*/ 0 h 19"/>
                      <a:gd name="T20" fmla="*/ 10 w 78"/>
                      <a:gd name="T21" fmla="*/ 0 h 19"/>
                      <a:gd name="T22" fmla="*/ 0 w 78"/>
                      <a:gd name="T23" fmla="*/ 10 h 19"/>
                      <a:gd name="T24" fmla="*/ 10 w 78"/>
                      <a:gd name="T25" fmla="*/ 19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19"/>
                      <a:gd name="T41" fmla="*/ 78 w 78"/>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19">
                        <a:moveTo>
                          <a:pt x="10" y="19"/>
                        </a:moveTo>
                        <a:lnTo>
                          <a:pt x="10" y="10"/>
                        </a:lnTo>
                        <a:lnTo>
                          <a:pt x="19" y="10"/>
                        </a:lnTo>
                        <a:lnTo>
                          <a:pt x="29" y="0"/>
                        </a:lnTo>
                        <a:lnTo>
                          <a:pt x="68" y="0"/>
                        </a:lnTo>
                        <a:lnTo>
                          <a:pt x="78" y="0"/>
                        </a:lnTo>
                        <a:lnTo>
                          <a:pt x="39" y="0"/>
                        </a:lnTo>
                        <a:lnTo>
                          <a:pt x="29" y="0"/>
                        </a:lnTo>
                        <a:lnTo>
                          <a:pt x="10" y="0"/>
                        </a:lnTo>
                        <a:lnTo>
                          <a:pt x="0" y="10"/>
                        </a:lnTo>
                        <a:lnTo>
                          <a:pt x="10" y="19"/>
                        </a:lnTo>
                        <a:close/>
                      </a:path>
                    </a:pathLst>
                  </a:custGeom>
                  <a:solidFill>
                    <a:srgbClr val="000000"/>
                  </a:solidFill>
                  <a:ln w="9525">
                    <a:noFill/>
                    <a:round/>
                    <a:headEnd/>
                    <a:tailEnd/>
                  </a:ln>
                </p:spPr>
                <p:txBody>
                  <a:bodyPr/>
                  <a:lstStyle/>
                  <a:p>
                    <a:endParaRPr lang="en-US"/>
                  </a:p>
                </p:txBody>
              </p:sp>
              <p:sp>
                <p:nvSpPr>
                  <p:cNvPr id="6088" name="Freeform 262"/>
                  <p:cNvSpPr>
                    <a:spLocks/>
                  </p:cNvSpPr>
                  <p:nvPr/>
                </p:nvSpPr>
                <p:spPr bwMode="auto">
                  <a:xfrm>
                    <a:off x="6591" y="6356"/>
                    <a:ext cx="49" cy="155"/>
                  </a:xfrm>
                  <a:custGeom>
                    <a:avLst/>
                    <a:gdLst>
                      <a:gd name="T0" fmla="*/ 10 w 49"/>
                      <a:gd name="T1" fmla="*/ 155 h 155"/>
                      <a:gd name="T2" fmla="*/ 10 w 49"/>
                      <a:gd name="T3" fmla="*/ 136 h 155"/>
                      <a:gd name="T4" fmla="*/ 10 w 49"/>
                      <a:gd name="T5" fmla="*/ 116 h 155"/>
                      <a:gd name="T6" fmla="*/ 10 w 49"/>
                      <a:gd name="T7" fmla="*/ 97 h 155"/>
                      <a:gd name="T8" fmla="*/ 19 w 49"/>
                      <a:gd name="T9" fmla="*/ 77 h 155"/>
                      <a:gd name="T10" fmla="*/ 19 w 49"/>
                      <a:gd name="T11" fmla="*/ 58 h 155"/>
                      <a:gd name="T12" fmla="*/ 29 w 49"/>
                      <a:gd name="T13" fmla="*/ 38 h 155"/>
                      <a:gd name="T14" fmla="*/ 29 w 49"/>
                      <a:gd name="T15" fmla="*/ 29 h 155"/>
                      <a:gd name="T16" fmla="*/ 49 w 49"/>
                      <a:gd name="T17" fmla="*/ 9 h 155"/>
                      <a:gd name="T18" fmla="*/ 39 w 49"/>
                      <a:gd name="T19" fmla="*/ 0 h 155"/>
                      <a:gd name="T20" fmla="*/ 19 w 49"/>
                      <a:gd name="T21" fmla="*/ 19 h 155"/>
                      <a:gd name="T22" fmla="*/ 19 w 49"/>
                      <a:gd name="T23" fmla="*/ 38 h 155"/>
                      <a:gd name="T24" fmla="*/ 10 w 49"/>
                      <a:gd name="T25" fmla="*/ 58 h 155"/>
                      <a:gd name="T26" fmla="*/ 10 w 49"/>
                      <a:gd name="T27" fmla="*/ 77 h 155"/>
                      <a:gd name="T28" fmla="*/ 0 w 49"/>
                      <a:gd name="T29" fmla="*/ 97 h 155"/>
                      <a:gd name="T30" fmla="*/ 0 w 49"/>
                      <a:gd name="T31" fmla="*/ 116 h 155"/>
                      <a:gd name="T32" fmla="*/ 0 w 49"/>
                      <a:gd name="T33" fmla="*/ 136 h 155"/>
                      <a:gd name="T34" fmla="*/ 0 w 49"/>
                      <a:gd name="T35" fmla="*/ 155 h 155"/>
                      <a:gd name="T36" fmla="*/ 0 w 49"/>
                      <a:gd name="T37" fmla="*/ 155 h 155"/>
                      <a:gd name="T38" fmla="*/ 0 w 49"/>
                      <a:gd name="T39" fmla="*/ 155 h 155"/>
                      <a:gd name="T40" fmla="*/ 10 w 49"/>
                      <a:gd name="T41" fmla="*/ 155 h 1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155"/>
                      <a:gd name="T65" fmla="*/ 49 w 49"/>
                      <a:gd name="T66" fmla="*/ 155 h 1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155">
                        <a:moveTo>
                          <a:pt x="10" y="155"/>
                        </a:moveTo>
                        <a:lnTo>
                          <a:pt x="10" y="136"/>
                        </a:lnTo>
                        <a:lnTo>
                          <a:pt x="10" y="116"/>
                        </a:lnTo>
                        <a:lnTo>
                          <a:pt x="10" y="97"/>
                        </a:lnTo>
                        <a:lnTo>
                          <a:pt x="19" y="77"/>
                        </a:lnTo>
                        <a:lnTo>
                          <a:pt x="19" y="58"/>
                        </a:lnTo>
                        <a:lnTo>
                          <a:pt x="29" y="38"/>
                        </a:lnTo>
                        <a:lnTo>
                          <a:pt x="29" y="29"/>
                        </a:lnTo>
                        <a:lnTo>
                          <a:pt x="49" y="9"/>
                        </a:lnTo>
                        <a:lnTo>
                          <a:pt x="39" y="0"/>
                        </a:lnTo>
                        <a:lnTo>
                          <a:pt x="19" y="19"/>
                        </a:lnTo>
                        <a:lnTo>
                          <a:pt x="19" y="38"/>
                        </a:lnTo>
                        <a:lnTo>
                          <a:pt x="10" y="58"/>
                        </a:lnTo>
                        <a:lnTo>
                          <a:pt x="10" y="77"/>
                        </a:lnTo>
                        <a:lnTo>
                          <a:pt x="0" y="97"/>
                        </a:lnTo>
                        <a:lnTo>
                          <a:pt x="0" y="116"/>
                        </a:lnTo>
                        <a:lnTo>
                          <a:pt x="0" y="136"/>
                        </a:lnTo>
                        <a:lnTo>
                          <a:pt x="0" y="155"/>
                        </a:lnTo>
                        <a:lnTo>
                          <a:pt x="10" y="155"/>
                        </a:lnTo>
                        <a:close/>
                      </a:path>
                    </a:pathLst>
                  </a:custGeom>
                  <a:solidFill>
                    <a:srgbClr val="000000"/>
                  </a:solidFill>
                  <a:ln w="9525">
                    <a:noFill/>
                    <a:round/>
                    <a:headEnd/>
                    <a:tailEnd/>
                  </a:ln>
                </p:spPr>
                <p:txBody>
                  <a:bodyPr/>
                  <a:lstStyle/>
                  <a:p>
                    <a:endParaRPr lang="en-US"/>
                  </a:p>
                </p:txBody>
              </p:sp>
              <p:sp>
                <p:nvSpPr>
                  <p:cNvPr id="6089" name="Freeform 263"/>
                  <p:cNvSpPr>
                    <a:spLocks/>
                  </p:cNvSpPr>
                  <p:nvPr/>
                </p:nvSpPr>
                <p:spPr bwMode="auto">
                  <a:xfrm>
                    <a:off x="6591" y="6511"/>
                    <a:ext cx="68" cy="88"/>
                  </a:xfrm>
                  <a:custGeom>
                    <a:avLst/>
                    <a:gdLst>
                      <a:gd name="T0" fmla="*/ 68 w 68"/>
                      <a:gd name="T1" fmla="*/ 78 h 88"/>
                      <a:gd name="T2" fmla="*/ 58 w 68"/>
                      <a:gd name="T3" fmla="*/ 78 h 88"/>
                      <a:gd name="T4" fmla="*/ 49 w 68"/>
                      <a:gd name="T5" fmla="*/ 78 h 88"/>
                      <a:gd name="T6" fmla="*/ 29 w 68"/>
                      <a:gd name="T7" fmla="*/ 59 h 88"/>
                      <a:gd name="T8" fmla="*/ 29 w 68"/>
                      <a:gd name="T9" fmla="*/ 49 h 88"/>
                      <a:gd name="T10" fmla="*/ 19 w 68"/>
                      <a:gd name="T11" fmla="*/ 39 h 88"/>
                      <a:gd name="T12" fmla="*/ 19 w 68"/>
                      <a:gd name="T13" fmla="*/ 20 h 88"/>
                      <a:gd name="T14" fmla="*/ 10 w 68"/>
                      <a:gd name="T15" fmla="*/ 10 h 88"/>
                      <a:gd name="T16" fmla="*/ 10 w 68"/>
                      <a:gd name="T17" fmla="*/ 0 h 88"/>
                      <a:gd name="T18" fmla="*/ 0 w 68"/>
                      <a:gd name="T19" fmla="*/ 0 h 88"/>
                      <a:gd name="T20" fmla="*/ 0 w 68"/>
                      <a:gd name="T21" fmla="*/ 10 h 88"/>
                      <a:gd name="T22" fmla="*/ 10 w 68"/>
                      <a:gd name="T23" fmla="*/ 30 h 88"/>
                      <a:gd name="T24" fmla="*/ 10 w 68"/>
                      <a:gd name="T25" fmla="*/ 39 h 88"/>
                      <a:gd name="T26" fmla="*/ 19 w 68"/>
                      <a:gd name="T27" fmla="*/ 49 h 88"/>
                      <a:gd name="T28" fmla="*/ 29 w 68"/>
                      <a:gd name="T29" fmla="*/ 59 h 88"/>
                      <a:gd name="T30" fmla="*/ 39 w 68"/>
                      <a:gd name="T31" fmla="*/ 78 h 88"/>
                      <a:gd name="T32" fmla="*/ 49 w 68"/>
                      <a:gd name="T33" fmla="*/ 88 h 88"/>
                      <a:gd name="T34" fmla="*/ 58 w 68"/>
                      <a:gd name="T35" fmla="*/ 88 h 88"/>
                      <a:gd name="T36" fmla="*/ 58 w 68"/>
                      <a:gd name="T37" fmla="*/ 88 h 88"/>
                      <a:gd name="T38" fmla="*/ 68 w 68"/>
                      <a:gd name="T39" fmla="*/ 78 h 88"/>
                      <a:gd name="T40" fmla="*/ 58 w 68"/>
                      <a:gd name="T41" fmla="*/ 78 h 88"/>
                      <a:gd name="T42" fmla="*/ 68 w 68"/>
                      <a:gd name="T43" fmla="*/ 78 h 8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8"/>
                      <a:gd name="T67" fmla="*/ 0 h 88"/>
                      <a:gd name="T68" fmla="*/ 68 w 68"/>
                      <a:gd name="T69" fmla="*/ 88 h 8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8" h="88">
                        <a:moveTo>
                          <a:pt x="68" y="78"/>
                        </a:moveTo>
                        <a:lnTo>
                          <a:pt x="58" y="78"/>
                        </a:lnTo>
                        <a:lnTo>
                          <a:pt x="49" y="78"/>
                        </a:lnTo>
                        <a:lnTo>
                          <a:pt x="29" y="59"/>
                        </a:lnTo>
                        <a:lnTo>
                          <a:pt x="29" y="49"/>
                        </a:lnTo>
                        <a:lnTo>
                          <a:pt x="19" y="39"/>
                        </a:lnTo>
                        <a:lnTo>
                          <a:pt x="19" y="20"/>
                        </a:lnTo>
                        <a:lnTo>
                          <a:pt x="10" y="10"/>
                        </a:lnTo>
                        <a:lnTo>
                          <a:pt x="10" y="0"/>
                        </a:lnTo>
                        <a:lnTo>
                          <a:pt x="0" y="0"/>
                        </a:lnTo>
                        <a:lnTo>
                          <a:pt x="0" y="10"/>
                        </a:lnTo>
                        <a:lnTo>
                          <a:pt x="10" y="30"/>
                        </a:lnTo>
                        <a:lnTo>
                          <a:pt x="10" y="39"/>
                        </a:lnTo>
                        <a:lnTo>
                          <a:pt x="19" y="49"/>
                        </a:lnTo>
                        <a:lnTo>
                          <a:pt x="29" y="59"/>
                        </a:lnTo>
                        <a:lnTo>
                          <a:pt x="39" y="78"/>
                        </a:lnTo>
                        <a:lnTo>
                          <a:pt x="49" y="88"/>
                        </a:lnTo>
                        <a:lnTo>
                          <a:pt x="58" y="88"/>
                        </a:lnTo>
                        <a:lnTo>
                          <a:pt x="68" y="78"/>
                        </a:lnTo>
                        <a:lnTo>
                          <a:pt x="58" y="78"/>
                        </a:lnTo>
                        <a:lnTo>
                          <a:pt x="68" y="78"/>
                        </a:lnTo>
                        <a:close/>
                      </a:path>
                    </a:pathLst>
                  </a:custGeom>
                  <a:solidFill>
                    <a:srgbClr val="000000"/>
                  </a:solidFill>
                  <a:ln w="9525">
                    <a:noFill/>
                    <a:round/>
                    <a:headEnd/>
                    <a:tailEnd/>
                  </a:ln>
                </p:spPr>
                <p:txBody>
                  <a:bodyPr/>
                  <a:lstStyle/>
                  <a:p>
                    <a:endParaRPr lang="en-US"/>
                  </a:p>
                </p:txBody>
              </p:sp>
              <p:sp>
                <p:nvSpPr>
                  <p:cNvPr id="6090" name="Freeform 264"/>
                  <p:cNvSpPr>
                    <a:spLocks/>
                  </p:cNvSpPr>
                  <p:nvPr/>
                </p:nvSpPr>
                <p:spPr bwMode="auto">
                  <a:xfrm>
                    <a:off x="6649" y="6589"/>
                    <a:ext cx="68" cy="29"/>
                  </a:xfrm>
                  <a:custGeom>
                    <a:avLst/>
                    <a:gdLst>
                      <a:gd name="T0" fmla="*/ 68 w 68"/>
                      <a:gd name="T1" fmla="*/ 29 h 29"/>
                      <a:gd name="T2" fmla="*/ 68 w 68"/>
                      <a:gd name="T3" fmla="*/ 20 h 29"/>
                      <a:gd name="T4" fmla="*/ 59 w 68"/>
                      <a:gd name="T5" fmla="*/ 20 h 29"/>
                      <a:gd name="T6" fmla="*/ 49 w 68"/>
                      <a:gd name="T7" fmla="*/ 20 h 29"/>
                      <a:gd name="T8" fmla="*/ 39 w 68"/>
                      <a:gd name="T9" fmla="*/ 20 h 29"/>
                      <a:gd name="T10" fmla="*/ 30 w 68"/>
                      <a:gd name="T11" fmla="*/ 10 h 29"/>
                      <a:gd name="T12" fmla="*/ 20 w 68"/>
                      <a:gd name="T13" fmla="*/ 10 h 29"/>
                      <a:gd name="T14" fmla="*/ 10 w 68"/>
                      <a:gd name="T15" fmla="*/ 10 h 29"/>
                      <a:gd name="T16" fmla="*/ 10 w 68"/>
                      <a:gd name="T17" fmla="*/ 0 h 29"/>
                      <a:gd name="T18" fmla="*/ 0 w 68"/>
                      <a:gd name="T19" fmla="*/ 10 h 29"/>
                      <a:gd name="T20" fmla="*/ 10 w 68"/>
                      <a:gd name="T21" fmla="*/ 20 h 29"/>
                      <a:gd name="T22" fmla="*/ 20 w 68"/>
                      <a:gd name="T23" fmla="*/ 20 h 29"/>
                      <a:gd name="T24" fmla="*/ 30 w 68"/>
                      <a:gd name="T25" fmla="*/ 20 h 29"/>
                      <a:gd name="T26" fmla="*/ 39 w 68"/>
                      <a:gd name="T27" fmla="*/ 20 h 29"/>
                      <a:gd name="T28" fmla="*/ 59 w 68"/>
                      <a:gd name="T29" fmla="*/ 20 h 29"/>
                      <a:gd name="T30" fmla="*/ 59 w 68"/>
                      <a:gd name="T31" fmla="*/ 29 h 29"/>
                      <a:gd name="T32" fmla="*/ 68 w 68"/>
                      <a:gd name="T33" fmla="*/ 29 h 29"/>
                      <a:gd name="T34" fmla="*/ 68 w 68"/>
                      <a:gd name="T35" fmla="*/ 20 h 29"/>
                      <a:gd name="T36" fmla="*/ 68 w 68"/>
                      <a:gd name="T37" fmla="*/ 29 h 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8"/>
                      <a:gd name="T58" fmla="*/ 0 h 29"/>
                      <a:gd name="T59" fmla="*/ 68 w 68"/>
                      <a:gd name="T60" fmla="*/ 29 h 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8" h="29">
                        <a:moveTo>
                          <a:pt x="68" y="29"/>
                        </a:moveTo>
                        <a:lnTo>
                          <a:pt x="68" y="20"/>
                        </a:lnTo>
                        <a:lnTo>
                          <a:pt x="59" y="20"/>
                        </a:lnTo>
                        <a:lnTo>
                          <a:pt x="49" y="20"/>
                        </a:lnTo>
                        <a:lnTo>
                          <a:pt x="39" y="20"/>
                        </a:lnTo>
                        <a:lnTo>
                          <a:pt x="30" y="10"/>
                        </a:lnTo>
                        <a:lnTo>
                          <a:pt x="20" y="10"/>
                        </a:lnTo>
                        <a:lnTo>
                          <a:pt x="10" y="10"/>
                        </a:lnTo>
                        <a:lnTo>
                          <a:pt x="10" y="0"/>
                        </a:lnTo>
                        <a:lnTo>
                          <a:pt x="0" y="10"/>
                        </a:lnTo>
                        <a:lnTo>
                          <a:pt x="10" y="20"/>
                        </a:lnTo>
                        <a:lnTo>
                          <a:pt x="20" y="20"/>
                        </a:lnTo>
                        <a:lnTo>
                          <a:pt x="30" y="20"/>
                        </a:lnTo>
                        <a:lnTo>
                          <a:pt x="39" y="20"/>
                        </a:lnTo>
                        <a:lnTo>
                          <a:pt x="59" y="20"/>
                        </a:lnTo>
                        <a:lnTo>
                          <a:pt x="59" y="29"/>
                        </a:lnTo>
                        <a:lnTo>
                          <a:pt x="68" y="29"/>
                        </a:lnTo>
                        <a:lnTo>
                          <a:pt x="68" y="20"/>
                        </a:lnTo>
                        <a:lnTo>
                          <a:pt x="68" y="29"/>
                        </a:lnTo>
                        <a:close/>
                      </a:path>
                    </a:pathLst>
                  </a:custGeom>
                  <a:solidFill>
                    <a:srgbClr val="000000"/>
                  </a:solidFill>
                  <a:ln w="9525">
                    <a:noFill/>
                    <a:round/>
                    <a:headEnd/>
                    <a:tailEnd/>
                  </a:ln>
                </p:spPr>
                <p:txBody>
                  <a:bodyPr/>
                  <a:lstStyle/>
                  <a:p>
                    <a:endParaRPr lang="en-US"/>
                  </a:p>
                </p:txBody>
              </p:sp>
              <p:sp>
                <p:nvSpPr>
                  <p:cNvPr id="6091" name="Freeform 265"/>
                  <p:cNvSpPr>
                    <a:spLocks/>
                  </p:cNvSpPr>
                  <p:nvPr/>
                </p:nvSpPr>
                <p:spPr bwMode="auto">
                  <a:xfrm>
                    <a:off x="6708" y="6618"/>
                    <a:ext cx="19" cy="439"/>
                  </a:xfrm>
                  <a:custGeom>
                    <a:avLst/>
                    <a:gdLst>
                      <a:gd name="T0" fmla="*/ 19 w 19"/>
                      <a:gd name="T1" fmla="*/ 439 h 439"/>
                      <a:gd name="T2" fmla="*/ 19 w 19"/>
                      <a:gd name="T3" fmla="*/ 380 h 439"/>
                      <a:gd name="T4" fmla="*/ 9 w 19"/>
                      <a:gd name="T5" fmla="*/ 331 h 439"/>
                      <a:gd name="T6" fmla="*/ 9 w 19"/>
                      <a:gd name="T7" fmla="*/ 273 h 439"/>
                      <a:gd name="T8" fmla="*/ 9 w 19"/>
                      <a:gd name="T9" fmla="*/ 59 h 439"/>
                      <a:gd name="T10" fmla="*/ 9 w 19"/>
                      <a:gd name="T11" fmla="*/ 0 h 439"/>
                      <a:gd name="T12" fmla="*/ 0 w 19"/>
                      <a:gd name="T13" fmla="*/ 0 h 439"/>
                      <a:gd name="T14" fmla="*/ 0 w 19"/>
                      <a:gd name="T15" fmla="*/ 59 h 439"/>
                      <a:gd name="T16" fmla="*/ 0 w 19"/>
                      <a:gd name="T17" fmla="*/ 215 h 439"/>
                      <a:gd name="T18" fmla="*/ 0 w 19"/>
                      <a:gd name="T19" fmla="*/ 273 h 439"/>
                      <a:gd name="T20" fmla="*/ 0 w 19"/>
                      <a:gd name="T21" fmla="*/ 331 h 439"/>
                      <a:gd name="T22" fmla="*/ 9 w 19"/>
                      <a:gd name="T23" fmla="*/ 380 h 439"/>
                      <a:gd name="T24" fmla="*/ 9 w 19"/>
                      <a:gd name="T25" fmla="*/ 439 h 439"/>
                      <a:gd name="T26" fmla="*/ 19 w 19"/>
                      <a:gd name="T27" fmla="*/ 439 h 4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
                      <a:gd name="T43" fmla="*/ 0 h 439"/>
                      <a:gd name="T44" fmla="*/ 19 w 19"/>
                      <a:gd name="T45" fmla="*/ 439 h 4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 h="439">
                        <a:moveTo>
                          <a:pt x="19" y="439"/>
                        </a:moveTo>
                        <a:lnTo>
                          <a:pt x="19" y="380"/>
                        </a:lnTo>
                        <a:lnTo>
                          <a:pt x="9" y="331"/>
                        </a:lnTo>
                        <a:lnTo>
                          <a:pt x="9" y="273"/>
                        </a:lnTo>
                        <a:lnTo>
                          <a:pt x="9" y="59"/>
                        </a:lnTo>
                        <a:lnTo>
                          <a:pt x="9" y="0"/>
                        </a:lnTo>
                        <a:lnTo>
                          <a:pt x="0" y="0"/>
                        </a:lnTo>
                        <a:lnTo>
                          <a:pt x="0" y="59"/>
                        </a:lnTo>
                        <a:lnTo>
                          <a:pt x="0" y="215"/>
                        </a:lnTo>
                        <a:lnTo>
                          <a:pt x="0" y="273"/>
                        </a:lnTo>
                        <a:lnTo>
                          <a:pt x="0" y="331"/>
                        </a:lnTo>
                        <a:lnTo>
                          <a:pt x="9" y="380"/>
                        </a:lnTo>
                        <a:lnTo>
                          <a:pt x="9" y="439"/>
                        </a:lnTo>
                        <a:lnTo>
                          <a:pt x="19" y="439"/>
                        </a:lnTo>
                        <a:close/>
                      </a:path>
                    </a:pathLst>
                  </a:custGeom>
                  <a:solidFill>
                    <a:srgbClr val="000000"/>
                  </a:solidFill>
                  <a:ln w="9525">
                    <a:noFill/>
                    <a:round/>
                    <a:headEnd/>
                    <a:tailEnd/>
                  </a:ln>
                </p:spPr>
                <p:txBody>
                  <a:bodyPr/>
                  <a:lstStyle/>
                  <a:p>
                    <a:endParaRPr lang="en-US"/>
                  </a:p>
                </p:txBody>
              </p:sp>
              <p:sp>
                <p:nvSpPr>
                  <p:cNvPr id="6092" name="Freeform 266"/>
                  <p:cNvSpPr>
                    <a:spLocks/>
                  </p:cNvSpPr>
                  <p:nvPr/>
                </p:nvSpPr>
                <p:spPr bwMode="auto">
                  <a:xfrm>
                    <a:off x="6717" y="7057"/>
                    <a:ext cx="49" cy="58"/>
                  </a:xfrm>
                  <a:custGeom>
                    <a:avLst/>
                    <a:gdLst>
                      <a:gd name="T0" fmla="*/ 49 w 49"/>
                      <a:gd name="T1" fmla="*/ 48 h 58"/>
                      <a:gd name="T2" fmla="*/ 49 w 49"/>
                      <a:gd name="T3" fmla="*/ 48 h 58"/>
                      <a:gd name="T4" fmla="*/ 39 w 49"/>
                      <a:gd name="T5" fmla="*/ 48 h 58"/>
                      <a:gd name="T6" fmla="*/ 30 w 49"/>
                      <a:gd name="T7" fmla="*/ 39 h 58"/>
                      <a:gd name="T8" fmla="*/ 30 w 49"/>
                      <a:gd name="T9" fmla="*/ 39 h 58"/>
                      <a:gd name="T10" fmla="*/ 20 w 49"/>
                      <a:gd name="T11" fmla="*/ 29 h 58"/>
                      <a:gd name="T12" fmla="*/ 20 w 49"/>
                      <a:gd name="T13" fmla="*/ 19 h 58"/>
                      <a:gd name="T14" fmla="*/ 10 w 49"/>
                      <a:gd name="T15" fmla="*/ 9 h 58"/>
                      <a:gd name="T16" fmla="*/ 10 w 49"/>
                      <a:gd name="T17" fmla="*/ 9 h 58"/>
                      <a:gd name="T18" fmla="*/ 10 w 49"/>
                      <a:gd name="T19" fmla="*/ 0 h 58"/>
                      <a:gd name="T20" fmla="*/ 0 w 49"/>
                      <a:gd name="T21" fmla="*/ 0 h 58"/>
                      <a:gd name="T22" fmla="*/ 10 w 49"/>
                      <a:gd name="T23" fmla="*/ 9 h 58"/>
                      <a:gd name="T24" fmla="*/ 10 w 49"/>
                      <a:gd name="T25" fmla="*/ 19 h 58"/>
                      <a:gd name="T26" fmla="*/ 10 w 49"/>
                      <a:gd name="T27" fmla="*/ 29 h 58"/>
                      <a:gd name="T28" fmla="*/ 10 w 49"/>
                      <a:gd name="T29" fmla="*/ 29 h 58"/>
                      <a:gd name="T30" fmla="*/ 20 w 49"/>
                      <a:gd name="T31" fmla="*/ 39 h 58"/>
                      <a:gd name="T32" fmla="*/ 30 w 49"/>
                      <a:gd name="T33" fmla="*/ 48 h 58"/>
                      <a:gd name="T34" fmla="*/ 39 w 49"/>
                      <a:gd name="T35" fmla="*/ 58 h 58"/>
                      <a:gd name="T36" fmla="*/ 49 w 49"/>
                      <a:gd name="T37" fmla="*/ 58 h 58"/>
                      <a:gd name="T38" fmla="*/ 49 w 49"/>
                      <a:gd name="T39" fmla="*/ 48 h 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
                      <a:gd name="T61" fmla="*/ 0 h 58"/>
                      <a:gd name="T62" fmla="*/ 49 w 49"/>
                      <a:gd name="T63" fmla="*/ 58 h 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 h="58">
                        <a:moveTo>
                          <a:pt x="49" y="48"/>
                        </a:moveTo>
                        <a:lnTo>
                          <a:pt x="49" y="48"/>
                        </a:lnTo>
                        <a:lnTo>
                          <a:pt x="39" y="48"/>
                        </a:lnTo>
                        <a:lnTo>
                          <a:pt x="30" y="39"/>
                        </a:lnTo>
                        <a:lnTo>
                          <a:pt x="20" y="29"/>
                        </a:lnTo>
                        <a:lnTo>
                          <a:pt x="20" y="19"/>
                        </a:lnTo>
                        <a:lnTo>
                          <a:pt x="10" y="9"/>
                        </a:lnTo>
                        <a:lnTo>
                          <a:pt x="10" y="0"/>
                        </a:lnTo>
                        <a:lnTo>
                          <a:pt x="0" y="0"/>
                        </a:lnTo>
                        <a:lnTo>
                          <a:pt x="10" y="9"/>
                        </a:lnTo>
                        <a:lnTo>
                          <a:pt x="10" y="19"/>
                        </a:lnTo>
                        <a:lnTo>
                          <a:pt x="10" y="29"/>
                        </a:lnTo>
                        <a:lnTo>
                          <a:pt x="20" y="39"/>
                        </a:lnTo>
                        <a:lnTo>
                          <a:pt x="30" y="48"/>
                        </a:lnTo>
                        <a:lnTo>
                          <a:pt x="39" y="58"/>
                        </a:lnTo>
                        <a:lnTo>
                          <a:pt x="49" y="58"/>
                        </a:lnTo>
                        <a:lnTo>
                          <a:pt x="49" y="48"/>
                        </a:lnTo>
                        <a:close/>
                      </a:path>
                    </a:pathLst>
                  </a:custGeom>
                  <a:solidFill>
                    <a:srgbClr val="000000"/>
                  </a:solidFill>
                  <a:ln w="9525">
                    <a:noFill/>
                    <a:round/>
                    <a:headEnd/>
                    <a:tailEnd/>
                  </a:ln>
                </p:spPr>
                <p:txBody>
                  <a:bodyPr/>
                  <a:lstStyle/>
                  <a:p>
                    <a:endParaRPr lang="en-US"/>
                  </a:p>
                </p:txBody>
              </p:sp>
              <p:sp>
                <p:nvSpPr>
                  <p:cNvPr id="6093" name="Freeform 267"/>
                  <p:cNvSpPr>
                    <a:spLocks/>
                  </p:cNvSpPr>
                  <p:nvPr/>
                </p:nvSpPr>
                <p:spPr bwMode="auto">
                  <a:xfrm>
                    <a:off x="6766" y="7105"/>
                    <a:ext cx="20" cy="10"/>
                  </a:xfrm>
                  <a:custGeom>
                    <a:avLst/>
                    <a:gdLst>
                      <a:gd name="T0" fmla="*/ 20 w 20"/>
                      <a:gd name="T1" fmla="*/ 10 h 10"/>
                      <a:gd name="T2" fmla="*/ 10 w 20"/>
                      <a:gd name="T3" fmla="*/ 0 h 10"/>
                      <a:gd name="T4" fmla="*/ 0 w 20"/>
                      <a:gd name="T5" fmla="*/ 0 h 10"/>
                      <a:gd name="T6" fmla="*/ 0 w 20"/>
                      <a:gd name="T7" fmla="*/ 0 h 10"/>
                      <a:gd name="T8" fmla="*/ 0 w 20"/>
                      <a:gd name="T9" fmla="*/ 10 h 10"/>
                      <a:gd name="T10" fmla="*/ 10 w 20"/>
                      <a:gd name="T11" fmla="*/ 10 h 10"/>
                      <a:gd name="T12" fmla="*/ 10 w 20"/>
                      <a:gd name="T13" fmla="*/ 10 h 10"/>
                      <a:gd name="T14" fmla="*/ 20 w 20"/>
                      <a:gd name="T15" fmla="*/ 10 h 10"/>
                      <a:gd name="T16" fmla="*/ 20 w 20"/>
                      <a:gd name="T17" fmla="*/ 0 h 10"/>
                      <a:gd name="T18" fmla="*/ 10 w 20"/>
                      <a:gd name="T19" fmla="*/ 0 h 10"/>
                      <a:gd name="T20" fmla="*/ 20 w 20"/>
                      <a:gd name="T21" fmla="*/ 1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10"/>
                      <a:gd name="T35" fmla="*/ 20 w 20"/>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10">
                        <a:moveTo>
                          <a:pt x="20" y="10"/>
                        </a:moveTo>
                        <a:lnTo>
                          <a:pt x="10" y="0"/>
                        </a:lnTo>
                        <a:lnTo>
                          <a:pt x="0" y="0"/>
                        </a:lnTo>
                        <a:lnTo>
                          <a:pt x="0" y="10"/>
                        </a:lnTo>
                        <a:lnTo>
                          <a:pt x="10" y="10"/>
                        </a:lnTo>
                        <a:lnTo>
                          <a:pt x="20" y="10"/>
                        </a:lnTo>
                        <a:lnTo>
                          <a:pt x="20" y="0"/>
                        </a:lnTo>
                        <a:lnTo>
                          <a:pt x="10" y="0"/>
                        </a:lnTo>
                        <a:lnTo>
                          <a:pt x="20" y="10"/>
                        </a:lnTo>
                        <a:close/>
                      </a:path>
                    </a:pathLst>
                  </a:custGeom>
                  <a:solidFill>
                    <a:srgbClr val="000000"/>
                  </a:solidFill>
                  <a:ln w="9525">
                    <a:noFill/>
                    <a:round/>
                    <a:headEnd/>
                    <a:tailEnd/>
                  </a:ln>
                </p:spPr>
                <p:txBody>
                  <a:bodyPr/>
                  <a:lstStyle/>
                  <a:p>
                    <a:endParaRPr lang="en-US"/>
                  </a:p>
                </p:txBody>
              </p:sp>
              <p:sp>
                <p:nvSpPr>
                  <p:cNvPr id="6094" name="Freeform 268"/>
                  <p:cNvSpPr>
                    <a:spLocks/>
                  </p:cNvSpPr>
                  <p:nvPr/>
                </p:nvSpPr>
                <p:spPr bwMode="auto">
                  <a:xfrm>
                    <a:off x="6776" y="7115"/>
                    <a:ext cx="29" cy="49"/>
                  </a:xfrm>
                  <a:custGeom>
                    <a:avLst/>
                    <a:gdLst>
                      <a:gd name="T0" fmla="*/ 19 w 29"/>
                      <a:gd name="T1" fmla="*/ 49 h 49"/>
                      <a:gd name="T2" fmla="*/ 19 w 29"/>
                      <a:gd name="T3" fmla="*/ 39 h 49"/>
                      <a:gd name="T4" fmla="*/ 10 w 29"/>
                      <a:gd name="T5" fmla="*/ 0 h 49"/>
                      <a:gd name="T6" fmla="*/ 0 w 29"/>
                      <a:gd name="T7" fmla="*/ 0 h 49"/>
                      <a:gd name="T8" fmla="*/ 10 w 29"/>
                      <a:gd name="T9" fmla="*/ 39 h 49"/>
                      <a:gd name="T10" fmla="*/ 19 w 29"/>
                      <a:gd name="T11" fmla="*/ 39 h 49"/>
                      <a:gd name="T12" fmla="*/ 19 w 29"/>
                      <a:gd name="T13" fmla="*/ 49 h 49"/>
                      <a:gd name="T14" fmla="*/ 29 w 29"/>
                      <a:gd name="T15" fmla="*/ 49 h 49"/>
                      <a:gd name="T16" fmla="*/ 19 w 29"/>
                      <a:gd name="T17" fmla="*/ 39 h 49"/>
                      <a:gd name="T18" fmla="*/ 19 w 29"/>
                      <a:gd name="T19" fmla="*/ 49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49"/>
                      <a:gd name="T32" fmla="*/ 29 w 29"/>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49">
                        <a:moveTo>
                          <a:pt x="19" y="49"/>
                        </a:moveTo>
                        <a:lnTo>
                          <a:pt x="19" y="39"/>
                        </a:lnTo>
                        <a:lnTo>
                          <a:pt x="10" y="0"/>
                        </a:lnTo>
                        <a:lnTo>
                          <a:pt x="0" y="0"/>
                        </a:lnTo>
                        <a:lnTo>
                          <a:pt x="10" y="39"/>
                        </a:lnTo>
                        <a:lnTo>
                          <a:pt x="19" y="39"/>
                        </a:lnTo>
                        <a:lnTo>
                          <a:pt x="19" y="49"/>
                        </a:lnTo>
                        <a:lnTo>
                          <a:pt x="29" y="49"/>
                        </a:lnTo>
                        <a:lnTo>
                          <a:pt x="19" y="39"/>
                        </a:lnTo>
                        <a:lnTo>
                          <a:pt x="19" y="49"/>
                        </a:lnTo>
                        <a:close/>
                      </a:path>
                    </a:pathLst>
                  </a:custGeom>
                  <a:solidFill>
                    <a:srgbClr val="000000"/>
                  </a:solidFill>
                  <a:ln w="9525">
                    <a:noFill/>
                    <a:round/>
                    <a:headEnd/>
                    <a:tailEnd/>
                  </a:ln>
                </p:spPr>
                <p:txBody>
                  <a:bodyPr/>
                  <a:lstStyle/>
                  <a:p>
                    <a:endParaRPr lang="en-US"/>
                  </a:p>
                </p:txBody>
              </p:sp>
              <p:sp>
                <p:nvSpPr>
                  <p:cNvPr id="6095" name="Freeform 269"/>
                  <p:cNvSpPr>
                    <a:spLocks/>
                  </p:cNvSpPr>
                  <p:nvPr/>
                </p:nvSpPr>
                <p:spPr bwMode="auto">
                  <a:xfrm>
                    <a:off x="6727" y="7154"/>
                    <a:ext cx="68" cy="19"/>
                  </a:xfrm>
                  <a:custGeom>
                    <a:avLst/>
                    <a:gdLst>
                      <a:gd name="T0" fmla="*/ 10 w 68"/>
                      <a:gd name="T1" fmla="*/ 19 h 19"/>
                      <a:gd name="T2" fmla="*/ 10 w 68"/>
                      <a:gd name="T3" fmla="*/ 19 h 19"/>
                      <a:gd name="T4" fmla="*/ 20 w 68"/>
                      <a:gd name="T5" fmla="*/ 19 h 19"/>
                      <a:gd name="T6" fmla="*/ 29 w 68"/>
                      <a:gd name="T7" fmla="*/ 10 h 19"/>
                      <a:gd name="T8" fmla="*/ 59 w 68"/>
                      <a:gd name="T9" fmla="*/ 10 h 19"/>
                      <a:gd name="T10" fmla="*/ 68 w 68"/>
                      <a:gd name="T11" fmla="*/ 10 h 19"/>
                      <a:gd name="T12" fmla="*/ 68 w 68"/>
                      <a:gd name="T13" fmla="*/ 0 h 19"/>
                      <a:gd name="T14" fmla="*/ 59 w 68"/>
                      <a:gd name="T15" fmla="*/ 0 h 19"/>
                      <a:gd name="T16" fmla="*/ 49 w 68"/>
                      <a:gd name="T17" fmla="*/ 0 h 19"/>
                      <a:gd name="T18" fmla="*/ 39 w 68"/>
                      <a:gd name="T19" fmla="*/ 0 h 19"/>
                      <a:gd name="T20" fmla="*/ 29 w 68"/>
                      <a:gd name="T21" fmla="*/ 10 h 19"/>
                      <a:gd name="T22" fmla="*/ 20 w 68"/>
                      <a:gd name="T23" fmla="*/ 10 h 19"/>
                      <a:gd name="T24" fmla="*/ 10 w 68"/>
                      <a:gd name="T25" fmla="*/ 10 h 19"/>
                      <a:gd name="T26" fmla="*/ 0 w 68"/>
                      <a:gd name="T27" fmla="*/ 19 h 19"/>
                      <a:gd name="T28" fmla="*/ 0 w 68"/>
                      <a:gd name="T29" fmla="*/ 19 h 19"/>
                      <a:gd name="T30" fmla="*/ 0 w 68"/>
                      <a:gd name="T31" fmla="*/ 19 h 19"/>
                      <a:gd name="T32" fmla="*/ 0 w 68"/>
                      <a:gd name="T33" fmla="*/ 19 h 19"/>
                      <a:gd name="T34" fmla="*/ 10 w 68"/>
                      <a:gd name="T35" fmla="*/ 19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8"/>
                      <a:gd name="T55" fmla="*/ 0 h 19"/>
                      <a:gd name="T56" fmla="*/ 68 w 68"/>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8" h="19">
                        <a:moveTo>
                          <a:pt x="10" y="19"/>
                        </a:moveTo>
                        <a:lnTo>
                          <a:pt x="10" y="19"/>
                        </a:lnTo>
                        <a:lnTo>
                          <a:pt x="20" y="19"/>
                        </a:lnTo>
                        <a:lnTo>
                          <a:pt x="29" y="10"/>
                        </a:lnTo>
                        <a:lnTo>
                          <a:pt x="59" y="10"/>
                        </a:lnTo>
                        <a:lnTo>
                          <a:pt x="68" y="10"/>
                        </a:lnTo>
                        <a:lnTo>
                          <a:pt x="68" y="0"/>
                        </a:lnTo>
                        <a:lnTo>
                          <a:pt x="59" y="0"/>
                        </a:lnTo>
                        <a:lnTo>
                          <a:pt x="49" y="0"/>
                        </a:lnTo>
                        <a:lnTo>
                          <a:pt x="39" y="0"/>
                        </a:lnTo>
                        <a:lnTo>
                          <a:pt x="29" y="10"/>
                        </a:lnTo>
                        <a:lnTo>
                          <a:pt x="20" y="10"/>
                        </a:lnTo>
                        <a:lnTo>
                          <a:pt x="10" y="10"/>
                        </a:lnTo>
                        <a:lnTo>
                          <a:pt x="0" y="19"/>
                        </a:lnTo>
                        <a:lnTo>
                          <a:pt x="10" y="19"/>
                        </a:lnTo>
                        <a:close/>
                      </a:path>
                    </a:pathLst>
                  </a:custGeom>
                  <a:solidFill>
                    <a:srgbClr val="000000"/>
                  </a:solidFill>
                  <a:ln w="9525">
                    <a:noFill/>
                    <a:round/>
                    <a:headEnd/>
                    <a:tailEnd/>
                  </a:ln>
                </p:spPr>
                <p:txBody>
                  <a:bodyPr/>
                  <a:lstStyle/>
                  <a:p>
                    <a:endParaRPr lang="en-US"/>
                  </a:p>
                </p:txBody>
              </p:sp>
              <p:sp>
                <p:nvSpPr>
                  <p:cNvPr id="6096" name="Freeform 270"/>
                  <p:cNvSpPr>
                    <a:spLocks/>
                  </p:cNvSpPr>
                  <p:nvPr/>
                </p:nvSpPr>
                <p:spPr bwMode="auto">
                  <a:xfrm>
                    <a:off x="6717" y="7173"/>
                    <a:ext cx="20" cy="39"/>
                  </a:xfrm>
                  <a:custGeom>
                    <a:avLst/>
                    <a:gdLst>
                      <a:gd name="T0" fmla="*/ 0 w 20"/>
                      <a:gd name="T1" fmla="*/ 39 h 39"/>
                      <a:gd name="T2" fmla="*/ 20 w 20"/>
                      <a:gd name="T3" fmla="*/ 39 h 39"/>
                      <a:gd name="T4" fmla="*/ 20 w 20"/>
                      <a:gd name="T5" fmla="*/ 30 h 39"/>
                      <a:gd name="T6" fmla="*/ 20 w 20"/>
                      <a:gd name="T7" fmla="*/ 0 h 39"/>
                      <a:gd name="T8" fmla="*/ 10 w 20"/>
                      <a:gd name="T9" fmla="*/ 0 h 39"/>
                      <a:gd name="T10" fmla="*/ 10 w 20"/>
                      <a:gd name="T11" fmla="*/ 30 h 39"/>
                      <a:gd name="T12" fmla="*/ 0 w 20"/>
                      <a:gd name="T13" fmla="*/ 30 h 39"/>
                      <a:gd name="T14" fmla="*/ 10 w 20"/>
                      <a:gd name="T15" fmla="*/ 39 h 39"/>
                      <a:gd name="T16" fmla="*/ 0 w 20"/>
                      <a:gd name="T17" fmla="*/ 39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39"/>
                      <a:gd name="T29" fmla="*/ 20 w 20"/>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39">
                        <a:moveTo>
                          <a:pt x="0" y="39"/>
                        </a:moveTo>
                        <a:lnTo>
                          <a:pt x="20" y="39"/>
                        </a:lnTo>
                        <a:lnTo>
                          <a:pt x="20" y="30"/>
                        </a:lnTo>
                        <a:lnTo>
                          <a:pt x="20" y="0"/>
                        </a:lnTo>
                        <a:lnTo>
                          <a:pt x="10" y="0"/>
                        </a:lnTo>
                        <a:lnTo>
                          <a:pt x="10" y="30"/>
                        </a:lnTo>
                        <a:lnTo>
                          <a:pt x="0" y="30"/>
                        </a:lnTo>
                        <a:lnTo>
                          <a:pt x="10" y="39"/>
                        </a:lnTo>
                        <a:lnTo>
                          <a:pt x="0" y="39"/>
                        </a:lnTo>
                        <a:close/>
                      </a:path>
                    </a:pathLst>
                  </a:custGeom>
                  <a:solidFill>
                    <a:srgbClr val="000000"/>
                  </a:solidFill>
                  <a:ln w="9525">
                    <a:noFill/>
                    <a:round/>
                    <a:headEnd/>
                    <a:tailEnd/>
                  </a:ln>
                </p:spPr>
                <p:txBody>
                  <a:bodyPr/>
                  <a:lstStyle/>
                  <a:p>
                    <a:endParaRPr lang="en-US"/>
                  </a:p>
                </p:txBody>
              </p:sp>
              <p:sp>
                <p:nvSpPr>
                  <p:cNvPr id="6097" name="Freeform 271"/>
                  <p:cNvSpPr>
                    <a:spLocks/>
                  </p:cNvSpPr>
                  <p:nvPr/>
                </p:nvSpPr>
                <p:spPr bwMode="auto">
                  <a:xfrm>
                    <a:off x="6679" y="7193"/>
                    <a:ext cx="48" cy="19"/>
                  </a:xfrm>
                  <a:custGeom>
                    <a:avLst/>
                    <a:gdLst>
                      <a:gd name="T0" fmla="*/ 9 w 48"/>
                      <a:gd name="T1" fmla="*/ 10 h 19"/>
                      <a:gd name="T2" fmla="*/ 9 w 48"/>
                      <a:gd name="T3" fmla="*/ 10 h 19"/>
                      <a:gd name="T4" fmla="*/ 29 w 48"/>
                      <a:gd name="T5" fmla="*/ 10 h 19"/>
                      <a:gd name="T6" fmla="*/ 29 w 48"/>
                      <a:gd name="T7" fmla="*/ 19 h 19"/>
                      <a:gd name="T8" fmla="*/ 29 w 48"/>
                      <a:gd name="T9" fmla="*/ 19 h 19"/>
                      <a:gd name="T10" fmla="*/ 38 w 48"/>
                      <a:gd name="T11" fmla="*/ 19 h 19"/>
                      <a:gd name="T12" fmla="*/ 38 w 48"/>
                      <a:gd name="T13" fmla="*/ 19 h 19"/>
                      <a:gd name="T14" fmla="*/ 48 w 48"/>
                      <a:gd name="T15" fmla="*/ 19 h 19"/>
                      <a:gd name="T16" fmla="*/ 38 w 48"/>
                      <a:gd name="T17" fmla="*/ 10 h 19"/>
                      <a:gd name="T18" fmla="*/ 29 w 48"/>
                      <a:gd name="T19" fmla="*/ 10 h 19"/>
                      <a:gd name="T20" fmla="*/ 29 w 48"/>
                      <a:gd name="T21" fmla="*/ 0 h 19"/>
                      <a:gd name="T22" fmla="*/ 0 w 48"/>
                      <a:gd name="T23" fmla="*/ 0 h 19"/>
                      <a:gd name="T24" fmla="*/ 0 w 48"/>
                      <a:gd name="T25" fmla="*/ 10 h 19"/>
                      <a:gd name="T26" fmla="*/ 0 w 48"/>
                      <a:gd name="T27" fmla="*/ 0 h 19"/>
                      <a:gd name="T28" fmla="*/ 0 w 48"/>
                      <a:gd name="T29" fmla="*/ 10 h 19"/>
                      <a:gd name="T30" fmla="*/ 9 w 48"/>
                      <a:gd name="T31" fmla="*/ 10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
                      <a:gd name="T49" fmla="*/ 0 h 19"/>
                      <a:gd name="T50" fmla="*/ 48 w 48"/>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 h="19">
                        <a:moveTo>
                          <a:pt x="9" y="10"/>
                        </a:moveTo>
                        <a:lnTo>
                          <a:pt x="9" y="10"/>
                        </a:lnTo>
                        <a:lnTo>
                          <a:pt x="29" y="10"/>
                        </a:lnTo>
                        <a:lnTo>
                          <a:pt x="29" y="19"/>
                        </a:lnTo>
                        <a:lnTo>
                          <a:pt x="38" y="19"/>
                        </a:lnTo>
                        <a:lnTo>
                          <a:pt x="48" y="19"/>
                        </a:lnTo>
                        <a:lnTo>
                          <a:pt x="38" y="10"/>
                        </a:lnTo>
                        <a:lnTo>
                          <a:pt x="29" y="10"/>
                        </a:lnTo>
                        <a:lnTo>
                          <a:pt x="29" y="0"/>
                        </a:lnTo>
                        <a:lnTo>
                          <a:pt x="0" y="0"/>
                        </a:lnTo>
                        <a:lnTo>
                          <a:pt x="0" y="10"/>
                        </a:lnTo>
                        <a:lnTo>
                          <a:pt x="0" y="0"/>
                        </a:lnTo>
                        <a:lnTo>
                          <a:pt x="0" y="10"/>
                        </a:lnTo>
                        <a:lnTo>
                          <a:pt x="9" y="10"/>
                        </a:lnTo>
                        <a:close/>
                      </a:path>
                    </a:pathLst>
                  </a:custGeom>
                  <a:solidFill>
                    <a:srgbClr val="000000"/>
                  </a:solidFill>
                  <a:ln w="9525">
                    <a:noFill/>
                    <a:round/>
                    <a:headEnd/>
                    <a:tailEnd/>
                  </a:ln>
                </p:spPr>
                <p:txBody>
                  <a:bodyPr/>
                  <a:lstStyle/>
                  <a:p>
                    <a:endParaRPr lang="en-US"/>
                  </a:p>
                </p:txBody>
              </p:sp>
              <p:sp>
                <p:nvSpPr>
                  <p:cNvPr id="6098" name="Freeform 272"/>
                  <p:cNvSpPr>
                    <a:spLocks/>
                  </p:cNvSpPr>
                  <p:nvPr/>
                </p:nvSpPr>
                <p:spPr bwMode="auto">
                  <a:xfrm>
                    <a:off x="6679" y="7203"/>
                    <a:ext cx="9" cy="9"/>
                  </a:xfrm>
                  <a:custGeom>
                    <a:avLst/>
                    <a:gdLst>
                      <a:gd name="T0" fmla="*/ 0 w 9"/>
                      <a:gd name="T1" fmla="*/ 0 h 9"/>
                      <a:gd name="T2" fmla="*/ 0 w 9"/>
                      <a:gd name="T3" fmla="*/ 9 h 9"/>
                      <a:gd name="T4" fmla="*/ 9 w 9"/>
                      <a:gd name="T5" fmla="*/ 9 h 9"/>
                      <a:gd name="T6" fmla="*/ 9 w 9"/>
                      <a:gd name="T7" fmla="*/ 0 h 9"/>
                      <a:gd name="T8" fmla="*/ 9 w 9"/>
                      <a:gd name="T9" fmla="*/ 0 h 9"/>
                      <a:gd name="T10" fmla="*/ 0 w 9"/>
                      <a:gd name="T11" fmla="*/ 0 h 9"/>
                      <a:gd name="T12" fmla="*/ 9 w 9"/>
                      <a:gd name="T13" fmla="*/ 0 h 9"/>
                      <a:gd name="T14" fmla="*/ 0 w 9"/>
                      <a:gd name="T15" fmla="*/ 0 h 9"/>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9"/>
                      <a:gd name="T26" fmla="*/ 9 w 9"/>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9">
                        <a:moveTo>
                          <a:pt x="0" y="0"/>
                        </a:moveTo>
                        <a:lnTo>
                          <a:pt x="0" y="9"/>
                        </a:lnTo>
                        <a:lnTo>
                          <a:pt x="9" y="9"/>
                        </a:lnTo>
                        <a:lnTo>
                          <a:pt x="9" y="0"/>
                        </a:lnTo>
                        <a:lnTo>
                          <a:pt x="0" y="0"/>
                        </a:lnTo>
                        <a:lnTo>
                          <a:pt x="9" y="0"/>
                        </a:lnTo>
                        <a:lnTo>
                          <a:pt x="0" y="0"/>
                        </a:lnTo>
                        <a:close/>
                      </a:path>
                    </a:pathLst>
                  </a:custGeom>
                  <a:solidFill>
                    <a:srgbClr val="000000"/>
                  </a:solidFill>
                  <a:ln w="9525">
                    <a:noFill/>
                    <a:round/>
                    <a:headEnd/>
                    <a:tailEnd/>
                  </a:ln>
                </p:spPr>
                <p:txBody>
                  <a:bodyPr/>
                  <a:lstStyle/>
                  <a:p>
                    <a:endParaRPr lang="en-US"/>
                  </a:p>
                </p:txBody>
              </p:sp>
              <p:sp>
                <p:nvSpPr>
                  <p:cNvPr id="6099" name="Freeform 273"/>
                  <p:cNvSpPr>
                    <a:spLocks/>
                  </p:cNvSpPr>
                  <p:nvPr/>
                </p:nvSpPr>
                <p:spPr bwMode="auto">
                  <a:xfrm>
                    <a:off x="6659" y="7154"/>
                    <a:ext cx="29" cy="49"/>
                  </a:xfrm>
                  <a:custGeom>
                    <a:avLst/>
                    <a:gdLst>
                      <a:gd name="T0" fmla="*/ 0 w 29"/>
                      <a:gd name="T1" fmla="*/ 10 h 49"/>
                      <a:gd name="T2" fmla="*/ 0 w 29"/>
                      <a:gd name="T3" fmla="*/ 10 h 49"/>
                      <a:gd name="T4" fmla="*/ 10 w 29"/>
                      <a:gd name="T5" fmla="*/ 19 h 49"/>
                      <a:gd name="T6" fmla="*/ 10 w 29"/>
                      <a:gd name="T7" fmla="*/ 19 h 49"/>
                      <a:gd name="T8" fmla="*/ 20 w 29"/>
                      <a:gd name="T9" fmla="*/ 29 h 49"/>
                      <a:gd name="T10" fmla="*/ 20 w 29"/>
                      <a:gd name="T11" fmla="*/ 39 h 49"/>
                      <a:gd name="T12" fmla="*/ 20 w 29"/>
                      <a:gd name="T13" fmla="*/ 39 h 49"/>
                      <a:gd name="T14" fmla="*/ 20 w 29"/>
                      <a:gd name="T15" fmla="*/ 49 h 49"/>
                      <a:gd name="T16" fmla="*/ 29 w 29"/>
                      <a:gd name="T17" fmla="*/ 49 h 49"/>
                      <a:gd name="T18" fmla="*/ 20 w 29"/>
                      <a:gd name="T19" fmla="*/ 39 h 49"/>
                      <a:gd name="T20" fmla="*/ 20 w 29"/>
                      <a:gd name="T21" fmla="*/ 29 h 49"/>
                      <a:gd name="T22" fmla="*/ 20 w 29"/>
                      <a:gd name="T23" fmla="*/ 19 h 49"/>
                      <a:gd name="T24" fmla="*/ 20 w 29"/>
                      <a:gd name="T25" fmla="*/ 19 h 49"/>
                      <a:gd name="T26" fmla="*/ 20 w 29"/>
                      <a:gd name="T27" fmla="*/ 10 h 49"/>
                      <a:gd name="T28" fmla="*/ 10 w 29"/>
                      <a:gd name="T29" fmla="*/ 0 h 49"/>
                      <a:gd name="T30" fmla="*/ 0 w 29"/>
                      <a:gd name="T31" fmla="*/ 0 h 49"/>
                      <a:gd name="T32" fmla="*/ 0 w 29"/>
                      <a:gd name="T33" fmla="*/ 10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49"/>
                      <a:gd name="T53" fmla="*/ 29 w 29"/>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49">
                        <a:moveTo>
                          <a:pt x="0" y="10"/>
                        </a:moveTo>
                        <a:lnTo>
                          <a:pt x="0" y="10"/>
                        </a:lnTo>
                        <a:lnTo>
                          <a:pt x="10" y="19"/>
                        </a:lnTo>
                        <a:lnTo>
                          <a:pt x="20" y="29"/>
                        </a:lnTo>
                        <a:lnTo>
                          <a:pt x="20" y="39"/>
                        </a:lnTo>
                        <a:lnTo>
                          <a:pt x="20" y="49"/>
                        </a:lnTo>
                        <a:lnTo>
                          <a:pt x="29" y="49"/>
                        </a:lnTo>
                        <a:lnTo>
                          <a:pt x="20" y="39"/>
                        </a:lnTo>
                        <a:lnTo>
                          <a:pt x="20" y="29"/>
                        </a:lnTo>
                        <a:lnTo>
                          <a:pt x="20" y="19"/>
                        </a:lnTo>
                        <a:lnTo>
                          <a:pt x="20" y="10"/>
                        </a:lnTo>
                        <a:lnTo>
                          <a:pt x="10" y="0"/>
                        </a:lnTo>
                        <a:lnTo>
                          <a:pt x="0" y="0"/>
                        </a:lnTo>
                        <a:lnTo>
                          <a:pt x="0" y="10"/>
                        </a:lnTo>
                        <a:close/>
                      </a:path>
                    </a:pathLst>
                  </a:custGeom>
                  <a:solidFill>
                    <a:srgbClr val="000000"/>
                  </a:solidFill>
                  <a:ln w="9525">
                    <a:noFill/>
                    <a:round/>
                    <a:headEnd/>
                    <a:tailEnd/>
                  </a:ln>
                </p:spPr>
                <p:txBody>
                  <a:bodyPr/>
                  <a:lstStyle/>
                  <a:p>
                    <a:endParaRPr lang="en-US"/>
                  </a:p>
                </p:txBody>
              </p:sp>
              <p:sp>
                <p:nvSpPr>
                  <p:cNvPr id="6100" name="Freeform 274"/>
                  <p:cNvSpPr>
                    <a:spLocks/>
                  </p:cNvSpPr>
                  <p:nvPr/>
                </p:nvSpPr>
                <p:spPr bwMode="auto">
                  <a:xfrm>
                    <a:off x="6630" y="7154"/>
                    <a:ext cx="29" cy="10"/>
                  </a:xfrm>
                  <a:custGeom>
                    <a:avLst/>
                    <a:gdLst>
                      <a:gd name="T0" fmla="*/ 0 w 29"/>
                      <a:gd name="T1" fmla="*/ 10 h 10"/>
                      <a:gd name="T2" fmla="*/ 10 w 29"/>
                      <a:gd name="T3" fmla="*/ 10 h 10"/>
                      <a:gd name="T4" fmla="*/ 29 w 29"/>
                      <a:gd name="T5" fmla="*/ 10 h 10"/>
                      <a:gd name="T6" fmla="*/ 29 w 29"/>
                      <a:gd name="T7" fmla="*/ 0 h 10"/>
                      <a:gd name="T8" fmla="*/ 10 w 29"/>
                      <a:gd name="T9" fmla="*/ 0 h 10"/>
                      <a:gd name="T10" fmla="*/ 10 w 29"/>
                      <a:gd name="T11" fmla="*/ 10 h 10"/>
                      <a:gd name="T12" fmla="*/ 0 w 29"/>
                      <a:gd name="T13" fmla="*/ 10 h 10"/>
                      <a:gd name="T14" fmla="*/ 0 w 29"/>
                      <a:gd name="T15" fmla="*/ 10 h 10"/>
                      <a:gd name="T16" fmla="*/ 10 w 29"/>
                      <a:gd name="T17" fmla="*/ 10 h 10"/>
                      <a:gd name="T18" fmla="*/ 0 w 29"/>
                      <a:gd name="T19" fmla="*/ 1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10"/>
                      <a:gd name="T32" fmla="*/ 29 w 29"/>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10">
                        <a:moveTo>
                          <a:pt x="0" y="10"/>
                        </a:moveTo>
                        <a:lnTo>
                          <a:pt x="10" y="10"/>
                        </a:lnTo>
                        <a:lnTo>
                          <a:pt x="29" y="10"/>
                        </a:lnTo>
                        <a:lnTo>
                          <a:pt x="29" y="0"/>
                        </a:lnTo>
                        <a:lnTo>
                          <a:pt x="10" y="0"/>
                        </a:lnTo>
                        <a:lnTo>
                          <a:pt x="10" y="10"/>
                        </a:lnTo>
                        <a:lnTo>
                          <a:pt x="0" y="10"/>
                        </a:lnTo>
                        <a:lnTo>
                          <a:pt x="10" y="10"/>
                        </a:lnTo>
                        <a:lnTo>
                          <a:pt x="0" y="10"/>
                        </a:lnTo>
                        <a:close/>
                      </a:path>
                    </a:pathLst>
                  </a:custGeom>
                  <a:solidFill>
                    <a:srgbClr val="000000"/>
                  </a:solidFill>
                  <a:ln w="9525">
                    <a:noFill/>
                    <a:round/>
                    <a:headEnd/>
                    <a:tailEnd/>
                  </a:ln>
                </p:spPr>
                <p:txBody>
                  <a:bodyPr/>
                  <a:lstStyle/>
                  <a:p>
                    <a:endParaRPr lang="en-US"/>
                  </a:p>
                </p:txBody>
              </p:sp>
              <p:sp>
                <p:nvSpPr>
                  <p:cNvPr id="6101" name="Freeform 275"/>
                  <p:cNvSpPr>
                    <a:spLocks/>
                  </p:cNvSpPr>
                  <p:nvPr/>
                </p:nvSpPr>
                <p:spPr bwMode="auto">
                  <a:xfrm>
                    <a:off x="6620" y="7076"/>
                    <a:ext cx="20" cy="88"/>
                  </a:xfrm>
                  <a:custGeom>
                    <a:avLst/>
                    <a:gdLst>
                      <a:gd name="T0" fmla="*/ 0 w 20"/>
                      <a:gd name="T1" fmla="*/ 0 h 88"/>
                      <a:gd name="T2" fmla="*/ 10 w 20"/>
                      <a:gd name="T3" fmla="*/ 20 h 88"/>
                      <a:gd name="T4" fmla="*/ 10 w 20"/>
                      <a:gd name="T5" fmla="*/ 39 h 88"/>
                      <a:gd name="T6" fmla="*/ 20 w 20"/>
                      <a:gd name="T7" fmla="*/ 58 h 88"/>
                      <a:gd name="T8" fmla="*/ 10 w 20"/>
                      <a:gd name="T9" fmla="*/ 88 h 88"/>
                      <a:gd name="T10" fmla="*/ 20 w 20"/>
                      <a:gd name="T11" fmla="*/ 88 h 88"/>
                      <a:gd name="T12" fmla="*/ 20 w 20"/>
                      <a:gd name="T13" fmla="*/ 58 h 88"/>
                      <a:gd name="T14" fmla="*/ 20 w 20"/>
                      <a:gd name="T15" fmla="*/ 39 h 88"/>
                      <a:gd name="T16" fmla="*/ 20 w 20"/>
                      <a:gd name="T17" fmla="*/ 20 h 88"/>
                      <a:gd name="T18" fmla="*/ 10 w 20"/>
                      <a:gd name="T19" fmla="*/ 0 h 88"/>
                      <a:gd name="T20" fmla="*/ 0 w 20"/>
                      <a:gd name="T21" fmla="*/ 0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88"/>
                      <a:gd name="T35" fmla="*/ 20 w 20"/>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88">
                        <a:moveTo>
                          <a:pt x="0" y="0"/>
                        </a:moveTo>
                        <a:lnTo>
                          <a:pt x="10" y="20"/>
                        </a:lnTo>
                        <a:lnTo>
                          <a:pt x="10" y="39"/>
                        </a:lnTo>
                        <a:lnTo>
                          <a:pt x="20" y="58"/>
                        </a:lnTo>
                        <a:lnTo>
                          <a:pt x="10" y="88"/>
                        </a:lnTo>
                        <a:lnTo>
                          <a:pt x="20" y="88"/>
                        </a:lnTo>
                        <a:lnTo>
                          <a:pt x="20" y="58"/>
                        </a:lnTo>
                        <a:lnTo>
                          <a:pt x="20" y="39"/>
                        </a:lnTo>
                        <a:lnTo>
                          <a:pt x="20" y="20"/>
                        </a:lnTo>
                        <a:lnTo>
                          <a:pt x="10" y="0"/>
                        </a:lnTo>
                        <a:lnTo>
                          <a:pt x="0" y="0"/>
                        </a:lnTo>
                        <a:close/>
                      </a:path>
                    </a:pathLst>
                  </a:custGeom>
                  <a:solidFill>
                    <a:srgbClr val="000000"/>
                  </a:solidFill>
                  <a:ln w="9525">
                    <a:noFill/>
                    <a:round/>
                    <a:headEnd/>
                    <a:tailEnd/>
                  </a:ln>
                </p:spPr>
                <p:txBody>
                  <a:bodyPr/>
                  <a:lstStyle/>
                  <a:p>
                    <a:endParaRPr lang="en-US"/>
                  </a:p>
                </p:txBody>
              </p:sp>
              <p:sp>
                <p:nvSpPr>
                  <p:cNvPr id="6102" name="Freeform 276"/>
                  <p:cNvSpPr>
                    <a:spLocks/>
                  </p:cNvSpPr>
                  <p:nvPr/>
                </p:nvSpPr>
                <p:spPr bwMode="auto">
                  <a:xfrm>
                    <a:off x="6620" y="6969"/>
                    <a:ext cx="39" cy="107"/>
                  </a:xfrm>
                  <a:custGeom>
                    <a:avLst/>
                    <a:gdLst>
                      <a:gd name="T0" fmla="*/ 20 w 39"/>
                      <a:gd name="T1" fmla="*/ 10 h 107"/>
                      <a:gd name="T2" fmla="*/ 29 w 39"/>
                      <a:gd name="T3" fmla="*/ 19 h 107"/>
                      <a:gd name="T4" fmla="*/ 29 w 39"/>
                      <a:gd name="T5" fmla="*/ 39 h 107"/>
                      <a:gd name="T6" fmla="*/ 29 w 39"/>
                      <a:gd name="T7" fmla="*/ 49 h 107"/>
                      <a:gd name="T8" fmla="*/ 20 w 39"/>
                      <a:gd name="T9" fmla="*/ 68 h 107"/>
                      <a:gd name="T10" fmla="*/ 10 w 39"/>
                      <a:gd name="T11" fmla="*/ 78 h 107"/>
                      <a:gd name="T12" fmla="*/ 10 w 39"/>
                      <a:gd name="T13" fmla="*/ 88 h 107"/>
                      <a:gd name="T14" fmla="*/ 0 w 39"/>
                      <a:gd name="T15" fmla="*/ 107 h 107"/>
                      <a:gd name="T16" fmla="*/ 10 w 39"/>
                      <a:gd name="T17" fmla="*/ 107 h 107"/>
                      <a:gd name="T18" fmla="*/ 20 w 39"/>
                      <a:gd name="T19" fmla="*/ 97 h 107"/>
                      <a:gd name="T20" fmla="*/ 20 w 39"/>
                      <a:gd name="T21" fmla="*/ 78 h 107"/>
                      <a:gd name="T22" fmla="*/ 29 w 39"/>
                      <a:gd name="T23" fmla="*/ 68 h 107"/>
                      <a:gd name="T24" fmla="*/ 39 w 39"/>
                      <a:gd name="T25" fmla="*/ 58 h 107"/>
                      <a:gd name="T26" fmla="*/ 39 w 39"/>
                      <a:gd name="T27" fmla="*/ 39 h 107"/>
                      <a:gd name="T28" fmla="*/ 39 w 39"/>
                      <a:gd name="T29" fmla="*/ 29 h 107"/>
                      <a:gd name="T30" fmla="*/ 39 w 39"/>
                      <a:gd name="T31" fmla="*/ 19 h 107"/>
                      <a:gd name="T32" fmla="*/ 29 w 39"/>
                      <a:gd name="T33" fmla="*/ 0 h 107"/>
                      <a:gd name="T34" fmla="*/ 20 w 39"/>
                      <a:gd name="T35" fmla="*/ 10 h 1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107"/>
                      <a:gd name="T56" fmla="*/ 39 w 39"/>
                      <a:gd name="T57" fmla="*/ 107 h 10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107">
                        <a:moveTo>
                          <a:pt x="20" y="10"/>
                        </a:moveTo>
                        <a:lnTo>
                          <a:pt x="29" y="19"/>
                        </a:lnTo>
                        <a:lnTo>
                          <a:pt x="29" y="39"/>
                        </a:lnTo>
                        <a:lnTo>
                          <a:pt x="29" y="49"/>
                        </a:lnTo>
                        <a:lnTo>
                          <a:pt x="20" y="68"/>
                        </a:lnTo>
                        <a:lnTo>
                          <a:pt x="10" y="78"/>
                        </a:lnTo>
                        <a:lnTo>
                          <a:pt x="10" y="88"/>
                        </a:lnTo>
                        <a:lnTo>
                          <a:pt x="0" y="107"/>
                        </a:lnTo>
                        <a:lnTo>
                          <a:pt x="10" y="107"/>
                        </a:lnTo>
                        <a:lnTo>
                          <a:pt x="20" y="97"/>
                        </a:lnTo>
                        <a:lnTo>
                          <a:pt x="20" y="78"/>
                        </a:lnTo>
                        <a:lnTo>
                          <a:pt x="29" y="68"/>
                        </a:lnTo>
                        <a:lnTo>
                          <a:pt x="39" y="58"/>
                        </a:lnTo>
                        <a:lnTo>
                          <a:pt x="39" y="39"/>
                        </a:lnTo>
                        <a:lnTo>
                          <a:pt x="39" y="29"/>
                        </a:lnTo>
                        <a:lnTo>
                          <a:pt x="39" y="19"/>
                        </a:lnTo>
                        <a:lnTo>
                          <a:pt x="29" y="0"/>
                        </a:lnTo>
                        <a:lnTo>
                          <a:pt x="20" y="10"/>
                        </a:lnTo>
                        <a:close/>
                      </a:path>
                    </a:pathLst>
                  </a:custGeom>
                  <a:solidFill>
                    <a:srgbClr val="000000"/>
                  </a:solidFill>
                  <a:ln w="9525">
                    <a:noFill/>
                    <a:round/>
                    <a:headEnd/>
                    <a:tailEnd/>
                  </a:ln>
                </p:spPr>
                <p:txBody>
                  <a:bodyPr/>
                  <a:lstStyle/>
                  <a:p>
                    <a:endParaRPr lang="en-US"/>
                  </a:p>
                </p:txBody>
              </p:sp>
              <p:sp>
                <p:nvSpPr>
                  <p:cNvPr id="6103" name="Freeform 277"/>
                  <p:cNvSpPr>
                    <a:spLocks/>
                  </p:cNvSpPr>
                  <p:nvPr/>
                </p:nvSpPr>
                <p:spPr bwMode="auto">
                  <a:xfrm>
                    <a:off x="6591" y="6969"/>
                    <a:ext cx="58" cy="29"/>
                  </a:xfrm>
                  <a:custGeom>
                    <a:avLst/>
                    <a:gdLst>
                      <a:gd name="T0" fmla="*/ 0 w 58"/>
                      <a:gd name="T1" fmla="*/ 19 h 29"/>
                      <a:gd name="T2" fmla="*/ 10 w 58"/>
                      <a:gd name="T3" fmla="*/ 19 h 29"/>
                      <a:gd name="T4" fmla="*/ 10 w 58"/>
                      <a:gd name="T5" fmla="*/ 19 h 29"/>
                      <a:gd name="T6" fmla="*/ 19 w 58"/>
                      <a:gd name="T7" fmla="*/ 19 h 29"/>
                      <a:gd name="T8" fmla="*/ 19 w 58"/>
                      <a:gd name="T9" fmla="*/ 10 h 29"/>
                      <a:gd name="T10" fmla="*/ 49 w 58"/>
                      <a:gd name="T11" fmla="*/ 10 h 29"/>
                      <a:gd name="T12" fmla="*/ 58 w 58"/>
                      <a:gd name="T13" fmla="*/ 0 h 29"/>
                      <a:gd name="T14" fmla="*/ 19 w 58"/>
                      <a:gd name="T15" fmla="*/ 0 h 29"/>
                      <a:gd name="T16" fmla="*/ 10 w 58"/>
                      <a:gd name="T17" fmla="*/ 10 h 29"/>
                      <a:gd name="T18" fmla="*/ 10 w 58"/>
                      <a:gd name="T19" fmla="*/ 10 h 29"/>
                      <a:gd name="T20" fmla="*/ 0 w 58"/>
                      <a:gd name="T21" fmla="*/ 10 h 29"/>
                      <a:gd name="T22" fmla="*/ 10 w 58"/>
                      <a:gd name="T23" fmla="*/ 19 h 29"/>
                      <a:gd name="T24" fmla="*/ 0 w 58"/>
                      <a:gd name="T25" fmla="*/ 19 h 29"/>
                      <a:gd name="T26" fmla="*/ 0 w 58"/>
                      <a:gd name="T27" fmla="*/ 29 h 29"/>
                      <a:gd name="T28" fmla="*/ 10 w 58"/>
                      <a:gd name="T29" fmla="*/ 19 h 29"/>
                      <a:gd name="T30" fmla="*/ 0 w 58"/>
                      <a:gd name="T31" fmla="*/ 19 h 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8"/>
                      <a:gd name="T49" fmla="*/ 0 h 29"/>
                      <a:gd name="T50" fmla="*/ 58 w 58"/>
                      <a:gd name="T51" fmla="*/ 29 h 2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8" h="29">
                        <a:moveTo>
                          <a:pt x="0" y="19"/>
                        </a:moveTo>
                        <a:lnTo>
                          <a:pt x="10" y="19"/>
                        </a:lnTo>
                        <a:lnTo>
                          <a:pt x="19" y="19"/>
                        </a:lnTo>
                        <a:lnTo>
                          <a:pt x="19" y="10"/>
                        </a:lnTo>
                        <a:lnTo>
                          <a:pt x="49" y="10"/>
                        </a:lnTo>
                        <a:lnTo>
                          <a:pt x="58" y="0"/>
                        </a:lnTo>
                        <a:lnTo>
                          <a:pt x="19" y="0"/>
                        </a:lnTo>
                        <a:lnTo>
                          <a:pt x="10" y="10"/>
                        </a:lnTo>
                        <a:lnTo>
                          <a:pt x="0" y="10"/>
                        </a:lnTo>
                        <a:lnTo>
                          <a:pt x="10" y="19"/>
                        </a:lnTo>
                        <a:lnTo>
                          <a:pt x="0" y="19"/>
                        </a:lnTo>
                        <a:lnTo>
                          <a:pt x="0" y="29"/>
                        </a:lnTo>
                        <a:lnTo>
                          <a:pt x="10" y="19"/>
                        </a:lnTo>
                        <a:lnTo>
                          <a:pt x="0" y="19"/>
                        </a:lnTo>
                        <a:close/>
                      </a:path>
                    </a:pathLst>
                  </a:custGeom>
                  <a:solidFill>
                    <a:srgbClr val="000000"/>
                  </a:solidFill>
                  <a:ln w="9525">
                    <a:noFill/>
                    <a:round/>
                    <a:headEnd/>
                    <a:tailEnd/>
                  </a:ln>
                </p:spPr>
                <p:txBody>
                  <a:bodyPr/>
                  <a:lstStyle/>
                  <a:p>
                    <a:endParaRPr lang="en-US"/>
                  </a:p>
                </p:txBody>
              </p:sp>
              <p:sp>
                <p:nvSpPr>
                  <p:cNvPr id="6104" name="Freeform 278"/>
                  <p:cNvSpPr>
                    <a:spLocks/>
                  </p:cNvSpPr>
                  <p:nvPr/>
                </p:nvSpPr>
                <p:spPr bwMode="auto">
                  <a:xfrm>
                    <a:off x="6406" y="6881"/>
                    <a:ext cx="195" cy="107"/>
                  </a:xfrm>
                  <a:custGeom>
                    <a:avLst/>
                    <a:gdLst>
                      <a:gd name="T0" fmla="*/ 0 w 195"/>
                      <a:gd name="T1" fmla="*/ 10 h 107"/>
                      <a:gd name="T2" fmla="*/ 0 w 195"/>
                      <a:gd name="T3" fmla="*/ 10 h 107"/>
                      <a:gd name="T4" fmla="*/ 10 w 195"/>
                      <a:gd name="T5" fmla="*/ 20 h 107"/>
                      <a:gd name="T6" fmla="*/ 20 w 195"/>
                      <a:gd name="T7" fmla="*/ 20 h 107"/>
                      <a:gd name="T8" fmla="*/ 39 w 195"/>
                      <a:gd name="T9" fmla="*/ 30 h 107"/>
                      <a:gd name="T10" fmla="*/ 49 w 195"/>
                      <a:gd name="T11" fmla="*/ 30 h 107"/>
                      <a:gd name="T12" fmla="*/ 59 w 195"/>
                      <a:gd name="T13" fmla="*/ 30 h 107"/>
                      <a:gd name="T14" fmla="*/ 78 w 195"/>
                      <a:gd name="T15" fmla="*/ 39 h 107"/>
                      <a:gd name="T16" fmla="*/ 97 w 195"/>
                      <a:gd name="T17" fmla="*/ 39 h 107"/>
                      <a:gd name="T18" fmla="*/ 107 w 195"/>
                      <a:gd name="T19" fmla="*/ 39 h 107"/>
                      <a:gd name="T20" fmla="*/ 117 w 195"/>
                      <a:gd name="T21" fmla="*/ 49 h 107"/>
                      <a:gd name="T22" fmla="*/ 136 w 195"/>
                      <a:gd name="T23" fmla="*/ 49 h 107"/>
                      <a:gd name="T24" fmla="*/ 146 w 195"/>
                      <a:gd name="T25" fmla="*/ 59 h 107"/>
                      <a:gd name="T26" fmla="*/ 156 w 195"/>
                      <a:gd name="T27" fmla="*/ 68 h 107"/>
                      <a:gd name="T28" fmla="*/ 185 w 195"/>
                      <a:gd name="T29" fmla="*/ 88 h 107"/>
                      <a:gd name="T30" fmla="*/ 185 w 195"/>
                      <a:gd name="T31" fmla="*/ 107 h 107"/>
                      <a:gd name="T32" fmla="*/ 195 w 195"/>
                      <a:gd name="T33" fmla="*/ 107 h 107"/>
                      <a:gd name="T34" fmla="*/ 185 w 195"/>
                      <a:gd name="T35" fmla="*/ 88 h 107"/>
                      <a:gd name="T36" fmla="*/ 185 w 195"/>
                      <a:gd name="T37" fmla="*/ 78 h 107"/>
                      <a:gd name="T38" fmla="*/ 175 w 195"/>
                      <a:gd name="T39" fmla="*/ 68 h 107"/>
                      <a:gd name="T40" fmla="*/ 156 w 195"/>
                      <a:gd name="T41" fmla="*/ 59 h 107"/>
                      <a:gd name="T42" fmla="*/ 146 w 195"/>
                      <a:gd name="T43" fmla="*/ 49 h 107"/>
                      <a:gd name="T44" fmla="*/ 136 w 195"/>
                      <a:gd name="T45" fmla="*/ 39 h 107"/>
                      <a:gd name="T46" fmla="*/ 127 w 195"/>
                      <a:gd name="T47" fmla="*/ 39 h 107"/>
                      <a:gd name="T48" fmla="*/ 107 w 195"/>
                      <a:gd name="T49" fmla="*/ 39 h 107"/>
                      <a:gd name="T50" fmla="*/ 97 w 195"/>
                      <a:gd name="T51" fmla="*/ 30 h 107"/>
                      <a:gd name="T52" fmla="*/ 78 w 195"/>
                      <a:gd name="T53" fmla="*/ 30 h 107"/>
                      <a:gd name="T54" fmla="*/ 68 w 195"/>
                      <a:gd name="T55" fmla="*/ 30 h 107"/>
                      <a:gd name="T56" fmla="*/ 59 w 195"/>
                      <a:gd name="T57" fmla="*/ 30 h 107"/>
                      <a:gd name="T58" fmla="*/ 39 w 195"/>
                      <a:gd name="T59" fmla="*/ 20 h 107"/>
                      <a:gd name="T60" fmla="*/ 29 w 195"/>
                      <a:gd name="T61" fmla="*/ 20 h 107"/>
                      <a:gd name="T62" fmla="*/ 10 w 195"/>
                      <a:gd name="T63" fmla="*/ 10 h 107"/>
                      <a:gd name="T64" fmla="*/ 10 w 195"/>
                      <a:gd name="T65" fmla="*/ 0 h 107"/>
                      <a:gd name="T66" fmla="*/ 0 w 195"/>
                      <a:gd name="T67" fmla="*/ 0 h 107"/>
                      <a:gd name="T68" fmla="*/ 10 w 195"/>
                      <a:gd name="T69" fmla="*/ 0 h 107"/>
                      <a:gd name="T70" fmla="*/ 10 w 195"/>
                      <a:gd name="T71" fmla="*/ 0 h 107"/>
                      <a:gd name="T72" fmla="*/ 0 w 195"/>
                      <a:gd name="T73" fmla="*/ 0 h 107"/>
                      <a:gd name="T74" fmla="*/ 0 w 195"/>
                      <a:gd name="T75" fmla="*/ 10 h 1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5"/>
                      <a:gd name="T115" fmla="*/ 0 h 107"/>
                      <a:gd name="T116" fmla="*/ 195 w 195"/>
                      <a:gd name="T117" fmla="*/ 107 h 1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5" h="107">
                        <a:moveTo>
                          <a:pt x="0" y="10"/>
                        </a:moveTo>
                        <a:lnTo>
                          <a:pt x="0" y="10"/>
                        </a:lnTo>
                        <a:lnTo>
                          <a:pt x="10" y="20"/>
                        </a:lnTo>
                        <a:lnTo>
                          <a:pt x="20" y="20"/>
                        </a:lnTo>
                        <a:lnTo>
                          <a:pt x="39" y="30"/>
                        </a:lnTo>
                        <a:lnTo>
                          <a:pt x="49" y="30"/>
                        </a:lnTo>
                        <a:lnTo>
                          <a:pt x="59" y="30"/>
                        </a:lnTo>
                        <a:lnTo>
                          <a:pt x="78" y="39"/>
                        </a:lnTo>
                        <a:lnTo>
                          <a:pt x="97" y="39"/>
                        </a:lnTo>
                        <a:lnTo>
                          <a:pt x="107" y="39"/>
                        </a:lnTo>
                        <a:lnTo>
                          <a:pt x="117" y="49"/>
                        </a:lnTo>
                        <a:lnTo>
                          <a:pt x="136" y="49"/>
                        </a:lnTo>
                        <a:lnTo>
                          <a:pt x="146" y="59"/>
                        </a:lnTo>
                        <a:lnTo>
                          <a:pt x="156" y="68"/>
                        </a:lnTo>
                        <a:lnTo>
                          <a:pt x="185" y="88"/>
                        </a:lnTo>
                        <a:lnTo>
                          <a:pt x="185" y="107"/>
                        </a:lnTo>
                        <a:lnTo>
                          <a:pt x="195" y="107"/>
                        </a:lnTo>
                        <a:lnTo>
                          <a:pt x="185" y="88"/>
                        </a:lnTo>
                        <a:lnTo>
                          <a:pt x="185" y="78"/>
                        </a:lnTo>
                        <a:lnTo>
                          <a:pt x="175" y="68"/>
                        </a:lnTo>
                        <a:lnTo>
                          <a:pt x="156" y="59"/>
                        </a:lnTo>
                        <a:lnTo>
                          <a:pt x="146" y="49"/>
                        </a:lnTo>
                        <a:lnTo>
                          <a:pt x="136" y="39"/>
                        </a:lnTo>
                        <a:lnTo>
                          <a:pt x="127" y="39"/>
                        </a:lnTo>
                        <a:lnTo>
                          <a:pt x="107" y="39"/>
                        </a:lnTo>
                        <a:lnTo>
                          <a:pt x="97" y="30"/>
                        </a:lnTo>
                        <a:lnTo>
                          <a:pt x="78" y="30"/>
                        </a:lnTo>
                        <a:lnTo>
                          <a:pt x="68" y="30"/>
                        </a:lnTo>
                        <a:lnTo>
                          <a:pt x="59" y="30"/>
                        </a:lnTo>
                        <a:lnTo>
                          <a:pt x="39" y="20"/>
                        </a:lnTo>
                        <a:lnTo>
                          <a:pt x="29" y="20"/>
                        </a:lnTo>
                        <a:lnTo>
                          <a:pt x="10" y="10"/>
                        </a:lnTo>
                        <a:lnTo>
                          <a:pt x="10" y="0"/>
                        </a:lnTo>
                        <a:lnTo>
                          <a:pt x="0" y="0"/>
                        </a:lnTo>
                        <a:lnTo>
                          <a:pt x="10" y="0"/>
                        </a:lnTo>
                        <a:lnTo>
                          <a:pt x="0" y="0"/>
                        </a:lnTo>
                        <a:lnTo>
                          <a:pt x="0" y="10"/>
                        </a:lnTo>
                        <a:close/>
                      </a:path>
                    </a:pathLst>
                  </a:custGeom>
                  <a:solidFill>
                    <a:srgbClr val="000000"/>
                  </a:solidFill>
                  <a:ln w="9525">
                    <a:noFill/>
                    <a:round/>
                    <a:headEnd/>
                    <a:tailEnd/>
                  </a:ln>
                </p:spPr>
                <p:txBody>
                  <a:bodyPr/>
                  <a:lstStyle/>
                  <a:p>
                    <a:endParaRPr lang="en-US"/>
                  </a:p>
                </p:txBody>
              </p:sp>
              <p:sp>
                <p:nvSpPr>
                  <p:cNvPr id="6105" name="Freeform 279"/>
                  <p:cNvSpPr>
                    <a:spLocks/>
                  </p:cNvSpPr>
                  <p:nvPr/>
                </p:nvSpPr>
                <p:spPr bwMode="auto">
                  <a:xfrm>
                    <a:off x="6377" y="6774"/>
                    <a:ext cx="29" cy="117"/>
                  </a:xfrm>
                  <a:custGeom>
                    <a:avLst/>
                    <a:gdLst>
                      <a:gd name="T0" fmla="*/ 0 w 29"/>
                      <a:gd name="T1" fmla="*/ 0 h 117"/>
                      <a:gd name="T2" fmla="*/ 0 w 29"/>
                      <a:gd name="T3" fmla="*/ 49 h 117"/>
                      <a:gd name="T4" fmla="*/ 0 w 29"/>
                      <a:gd name="T5" fmla="*/ 59 h 117"/>
                      <a:gd name="T6" fmla="*/ 0 w 29"/>
                      <a:gd name="T7" fmla="*/ 78 h 117"/>
                      <a:gd name="T8" fmla="*/ 0 w 29"/>
                      <a:gd name="T9" fmla="*/ 98 h 117"/>
                      <a:gd name="T10" fmla="*/ 10 w 29"/>
                      <a:gd name="T11" fmla="*/ 107 h 117"/>
                      <a:gd name="T12" fmla="*/ 29 w 29"/>
                      <a:gd name="T13" fmla="*/ 117 h 117"/>
                      <a:gd name="T14" fmla="*/ 29 w 29"/>
                      <a:gd name="T15" fmla="*/ 107 h 117"/>
                      <a:gd name="T16" fmla="*/ 20 w 29"/>
                      <a:gd name="T17" fmla="*/ 98 h 117"/>
                      <a:gd name="T18" fmla="*/ 10 w 29"/>
                      <a:gd name="T19" fmla="*/ 88 h 117"/>
                      <a:gd name="T20" fmla="*/ 0 w 29"/>
                      <a:gd name="T21" fmla="*/ 78 h 117"/>
                      <a:gd name="T22" fmla="*/ 0 w 29"/>
                      <a:gd name="T23" fmla="*/ 59 h 117"/>
                      <a:gd name="T24" fmla="*/ 10 w 29"/>
                      <a:gd name="T25" fmla="*/ 49 h 117"/>
                      <a:gd name="T26" fmla="*/ 10 w 29"/>
                      <a:gd name="T27" fmla="*/ 0 h 117"/>
                      <a:gd name="T28" fmla="*/ 0 w 29"/>
                      <a:gd name="T29" fmla="*/ 0 h 1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117"/>
                      <a:gd name="T47" fmla="*/ 29 w 29"/>
                      <a:gd name="T48" fmla="*/ 117 h 1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117">
                        <a:moveTo>
                          <a:pt x="0" y="0"/>
                        </a:moveTo>
                        <a:lnTo>
                          <a:pt x="0" y="49"/>
                        </a:lnTo>
                        <a:lnTo>
                          <a:pt x="0" y="59"/>
                        </a:lnTo>
                        <a:lnTo>
                          <a:pt x="0" y="78"/>
                        </a:lnTo>
                        <a:lnTo>
                          <a:pt x="0" y="98"/>
                        </a:lnTo>
                        <a:lnTo>
                          <a:pt x="10" y="107"/>
                        </a:lnTo>
                        <a:lnTo>
                          <a:pt x="29" y="117"/>
                        </a:lnTo>
                        <a:lnTo>
                          <a:pt x="29" y="107"/>
                        </a:lnTo>
                        <a:lnTo>
                          <a:pt x="20" y="98"/>
                        </a:lnTo>
                        <a:lnTo>
                          <a:pt x="10" y="88"/>
                        </a:lnTo>
                        <a:lnTo>
                          <a:pt x="0" y="78"/>
                        </a:lnTo>
                        <a:lnTo>
                          <a:pt x="0" y="59"/>
                        </a:lnTo>
                        <a:lnTo>
                          <a:pt x="10" y="49"/>
                        </a:lnTo>
                        <a:lnTo>
                          <a:pt x="10" y="0"/>
                        </a:lnTo>
                        <a:lnTo>
                          <a:pt x="0" y="0"/>
                        </a:lnTo>
                        <a:close/>
                      </a:path>
                    </a:pathLst>
                  </a:custGeom>
                  <a:solidFill>
                    <a:srgbClr val="000000"/>
                  </a:solidFill>
                  <a:ln w="9525">
                    <a:noFill/>
                    <a:round/>
                    <a:headEnd/>
                    <a:tailEnd/>
                  </a:ln>
                </p:spPr>
                <p:txBody>
                  <a:bodyPr/>
                  <a:lstStyle/>
                  <a:p>
                    <a:endParaRPr lang="en-US"/>
                  </a:p>
                </p:txBody>
              </p:sp>
              <p:sp>
                <p:nvSpPr>
                  <p:cNvPr id="6106" name="Freeform 280"/>
                  <p:cNvSpPr>
                    <a:spLocks/>
                  </p:cNvSpPr>
                  <p:nvPr/>
                </p:nvSpPr>
                <p:spPr bwMode="auto">
                  <a:xfrm>
                    <a:off x="6319" y="6628"/>
                    <a:ext cx="68" cy="146"/>
                  </a:xfrm>
                  <a:custGeom>
                    <a:avLst/>
                    <a:gdLst>
                      <a:gd name="T0" fmla="*/ 0 w 68"/>
                      <a:gd name="T1" fmla="*/ 10 h 146"/>
                      <a:gd name="T2" fmla="*/ 9 w 68"/>
                      <a:gd name="T3" fmla="*/ 20 h 146"/>
                      <a:gd name="T4" fmla="*/ 19 w 68"/>
                      <a:gd name="T5" fmla="*/ 39 h 146"/>
                      <a:gd name="T6" fmla="*/ 29 w 68"/>
                      <a:gd name="T7" fmla="*/ 59 h 146"/>
                      <a:gd name="T8" fmla="*/ 39 w 68"/>
                      <a:gd name="T9" fmla="*/ 68 h 146"/>
                      <a:gd name="T10" fmla="*/ 48 w 68"/>
                      <a:gd name="T11" fmla="*/ 88 h 146"/>
                      <a:gd name="T12" fmla="*/ 48 w 68"/>
                      <a:gd name="T13" fmla="*/ 107 h 146"/>
                      <a:gd name="T14" fmla="*/ 58 w 68"/>
                      <a:gd name="T15" fmla="*/ 127 h 146"/>
                      <a:gd name="T16" fmla="*/ 58 w 68"/>
                      <a:gd name="T17" fmla="*/ 146 h 146"/>
                      <a:gd name="T18" fmla="*/ 68 w 68"/>
                      <a:gd name="T19" fmla="*/ 146 h 146"/>
                      <a:gd name="T20" fmla="*/ 58 w 68"/>
                      <a:gd name="T21" fmla="*/ 127 h 146"/>
                      <a:gd name="T22" fmla="*/ 58 w 68"/>
                      <a:gd name="T23" fmla="*/ 107 h 146"/>
                      <a:gd name="T24" fmla="*/ 58 w 68"/>
                      <a:gd name="T25" fmla="*/ 88 h 146"/>
                      <a:gd name="T26" fmla="*/ 48 w 68"/>
                      <a:gd name="T27" fmla="*/ 68 h 146"/>
                      <a:gd name="T28" fmla="*/ 39 w 68"/>
                      <a:gd name="T29" fmla="*/ 49 h 146"/>
                      <a:gd name="T30" fmla="*/ 29 w 68"/>
                      <a:gd name="T31" fmla="*/ 29 h 146"/>
                      <a:gd name="T32" fmla="*/ 19 w 68"/>
                      <a:gd name="T33" fmla="*/ 20 h 146"/>
                      <a:gd name="T34" fmla="*/ 9 w 68"/>
                      <a:gd name="T35" fmla="*/ 10 h 146"/>
                      <a:gd name="T36" fmla="*/ 0 w 68"/>
                      <a:gd name="T37" fmla="*/ 0 h 146"/>
                      <a:gd name="T38" fmla="*/ 9 w 68"/>
                      <a:gd name="T39" fmla="*/ 10 h 146"/>
                      <a:gd name="T40" fmla="*/ 0 w 68"/>
                      <a:gd name="T41" fmla="*/ 0 h 146"/>
                      <a:gd name="T42" fmla="*/ 0 w 68"/>
                      <a:gd name="T43" fmla="*/ 10 h 1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8"/>
                      <a:gd name="T67" fmla="*/ 0 h 146"/>
                      <a:gd name="T68" fmla="*/ 68 w 68"/>
                      <a:gd name="T69" fmla="*/ 146 h 1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8" h="146">
                        <a:moveTo>
                          <a:pt x="0" y="10"/>
                        </a:moveTo>
                        <a:lnTo>
                          <a:pt x="9" y="20"/>
                        </a:lnTo>
                        <a:lnTo>
                          <a:pt x="19" y="39"/>
                        </a:lnTo>
                        <a:lnTo>
                          <a:pt x="29" y="59"/>
                        </a:lnTo>
                        <a:lnTo>
                          <a:pt x="39" y="68"/>
                        </a:lnTo>
                        <a:lnTo>
                          <a:pt x="48" y="88"/>
                        </a:lnTo>
                        <a:lnTo>
                          <a:pt x="48" y="107"/>
                        </a:lnTo>
                        <a:lnTo>
                          <a:pt x="58" y="127"/>
                        </a:lnTo>
                        <a:lnTo>
                          <a:pt x="58" y="146"/>
                        </a:lnTo>
                        <a:lnTo>
                          <a:pt x="68" y="146"/>
                        </a:lnTo>
                        <a:lnTo>
                          <a:pt x="58" y="127"/>
                        </a:lnTo>
                        <a:lnTo>
                          <a:pt x="58" y="107"/>
                        </a:lnTo>
                        <a:lnTo>
                          <a:pt x="58" y="88"/>
                        </a:lnTo>
                        <a:lnTo>
                          <a:pt x="48" y="68"/>
                        </a:lnTo>
                        <a:lnTo>
                          <a:pt x="39" y="49"/>
                        </a:lnTo>
                        <a:lnTo>
                          <a:pt x="29" y="29"/>
                        </a:lnTo>
                        <a:lnTo>
                          <a:pt x="19" y="20"/>
                        </a:lnTo>
                        <a:lnTo>
                          <a:pt x="9" y="10"/>
                        </a:lnTo>
                        <a:lnTo>
                          <a:pt x="0" y="0"/>
                        </a:lnTo>
                        <a:lnTo>
                          <a:pt x="9" y="10"/>
                        </a:lnTo>
                        <a:lnTo>
                          <a:pt x="0" y="0"/>
                        </a:lnTo>
                        <a:lnTo>
                          <a:pt x="0" y="10"/>
                        </a:lnTo>
                        <a:close/>
                      </a:path>
                    </a:pathLst>
                  </a:custGeom>
                  <a:solidFill>
                    <a:srgbClr val="000000"/>
                  </a:solidFill>
                  <a:ln w="9525">
                    <a:noFill/>
                    <a:round/>
                    <a:headEnd/>
                    <a:tailEnd/>
                  </a:ln>
                </p:spPr>
                <p:txBody>
                  <a:bodyPr/>
                  <a:lstStyle/>
                  <a:p>
                    <a:endParaRPr lang="en-US"/>
                  </a:p>
                </p:txBody>
              </p:sp>
              <p:sp>
                <p:nvSpPr>
                  <p:cNvPr id="6107" name="Freeform 281"/>
                  <p:cNvSpPr>
                    <a:spLocks/>
                  </p:cNvSpPr>
                  <p:nvPr/>
                </p:nvSpPr>
                <p:spPr bwMode="auto">
                  <a:xfrm>
                    <a:off x="6046" y="6628"/>
                    <a:ext cx="273" cy="39"/>
                  </a:xfrm>
                  <a:custGeom>
                    <a:avLst/>
                    <a:gdLst>
                      <a:gd name="T0" fmla="*/ 0 w 273"/>
                      <a:gd name="T1" fmla="*/ 39 h 39"/>
                      <a:gd name="T2" fmla="*/ 39 w 273"/>
                      <a:gd name="T3" fmla="*/ 39 h 39"/>
                      <a:gd name="T4" fmla="*/ 59 w 273"/>
                      <a:gd name="T5" fmla="*/ 29 h 39"/>
                      <a:gd name="T6" fmla="*/ 88 w 273"/>
                      <a:gd name="T7" fmla="*/ 29 h 39"/>
                      <a:gd name="T8" fmla="*/ 107 w 273"/>
                      <a:gd name="T9" fmla="*/ 29 h 39"/>
                      <a:gd name="T10" fmla="*/ 117 w 273"/>
                      <a:gd name="T11" fmla="*/ 20 h 39"/>
                      <a:gd name="T12" fmla="*/ 137 w 273"/>
                      <a:gd name="T13" fmla="*/ 20 h 39"/>
                      <a:gd name="T14" fmla="*/ 156 w 273"/>
                      <a:gd name="T15" fmla="*/ 20 h 39"/>
                      <a:gd name="T16" fmla="*/ 185 w 273"/>
                      <a:gd name="T17" fmla="*/ 20 h 39"/>
                      <a:gd name="T18" fmla="*/ 205 w 273"/>
                      <a:gd name="T19" fmla="*/ 20 h 39"/>
                      <a:gd name="T20" fmla="*/ 224 w 273"/>
                      <a:gd name="T21" fmla="*/ 20 h 39"/>
                      <a:gd name="T22" fmla="*/ 244 w 273"/>
                      <a:gd name="T23" fmla="*/ 10 h 39"/>
                      <a:gd name="T24" fmla="*/ 273 w 273"/>
                      <a:gd name="T25" fmla="*/ 10 h 39"/>
                      <a:gd name="T26" fmla="*/ 273 w 273"/>
                      <a:gd name="T27" fmla="*/ 0 h 39"/>
                      <a:gd name="T28" fmla="*/ 253 w 273"/>
                      <a:gd name="T29" fmla="*/ 10 h 39"/>
                      <a:gd name="T30" fmla="*/ 205 w 273"/>
                      <a:gd name="T31" fmla="*/ 10 h 39"/>
                      <a:gd name="T32" fmla="*/ 185 w 273"/>
                      <a:gd name="T33" fmla="*/ 10 h 39"/>
                      <a:gd name="T34" fmla="*/ 156 w 273"/>
                      <a:gd name="T35" fmla="*/ 10 h 39"/>
                      <a:gd name="T36" fmla="*/ 137 w 273"/>
                      <a:gd name="T37" fmla="*/ 20 h 39"/>
                      <a:gd name="T38" fmla="*/ 117 w 273"/>
                      <a:gd name="T39" fmla="*/ 20 h 39"/>
                      <a:gd name="T40" fmla="*/ 107 w 273"/>
                      <a:gd name="T41" fmla="*/ 20 h 39"/>
                      <a:gd name="T42" fmla="*/ 88 w 273"/>
                      <a:gd name="T43" fmla="*/ 20 h 39"/>
                      <a:gd name="T44" fmla="*/ 59 w 273"/>
                      <a:gd name="T45" fmla="*/ 20 h 39"/>
                      <a:gd name="T46" fmla="*/ 39 w 273"/>
                      <a:gd name="T47" fmla="*/ 29 h 39"/>
                      <a:gd name="T48" fmla="*/ 20 w 273"/>
                      <a:gd name="T49" fmla="*/ 29 h 39"/>
                      <a:gd name="T50" fmla="*/ 0 w 273"/>
                      <a:gd name="T51" fmla="*/ 29 h 39"/>
                      <a:gd name="T52" fmla="*/ 10 w 273"/>
                      <a:gd name="T53" fmla="*/ 29 h 39"/>
                      <a:gd name="T54" fmla="*/ 0 w 273"/>
                      <a:gd name="T55" fmla="*/ 39 h 3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73"/>
                      <a:gd name="T85" fmla="*/ 0 h 39"/>
                      <a:gd name="T86" fmla="*/ 273 w 273"/>
                      <a:gd name="T87" fmla="*/ 39 h 3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73" h="39">
                        <a:moveTo>
                          <a:pt x="0" y="39"/>
                        </a:moveTo>
                        <a:lnTo>
                          <a:pt x="39" y="39"/>
                        </a:lnTo>
                        <a:lnTo>
                          <a:pt x="59" y="29"/>
                        </a:lnTo>
                        <a:lnTo>
                          <a:pt x="88" y="29"/>
                        </a:lnTo>
                        <a:lnTo>
                          <a:pt x="107" y="29"/>
                        </a:lnTo>
                        <a:lnTo>
                          <a:pt x="117" y="20"/>
                        </a:lnTo>
                        <a:lnTo>
                          <a:pt x="137" y="20"/>
                        </a:lnTo>
                        <a:lnTo>
                          <a:pt x="156" y="20"/>
                        </a:lnTo>
                        <a:lnTo>
                          <a:pt x="185" y="20"/>
                        </a:lnTo>
                        <a:lnTo>
                          <a:pt x="205" y="20"/>
                        </a:lnTo>
                        <a:lnTo>
                          <a:pt x="224" y="20"/>
                        </a:lnTo>
                        <a:lnTo>
                          <a:pt x="244" y="10"/>
                        </a:lnTo>
                        <a:lnTo>
                          <a:pt x="273" y="10"/>
                        </a:lnTo>
                        <a:lnTo>
                          <a:pt x="273" y="0"/>
                        </a:lnTo>
                        <a:lnTo>
                          <a:pt x="253" y="10"/>
                        </a:lnTo>
                        <a:lnTo>
                          <a:pt x="205" y="10"/>
                        </a:lnTo>
                        <a:lnTo>
                          <a:pt x="185" y="10"/>
                        </a:lnTo>
                        <a:lnTo>
                          <a:pt x="156" y="10"/>
                        </a:lnTo>
                        <a:lnTo>
                          <a:pt x="137" y="20"/>
                        </a:lnTo>
                        <a:lnTo>
                          <a:pt x="117" y="20"/>
                        </a:lnTo>
                        <a:lnTo>
                          <a:pt x="107" y="20"/>
                        </a:lnTo>
                        <a:lnTo>
                          <a:pt x="88" y="20"/>
                        </a:lnTo>
                        <a:lnTo>
                          <a:pt x="59" y="20"/>
                        </a:lnTo>
                        <a:lnTo>
                          <a:pt x="39" y="29"/>
                        </a:lnTo>
                        <a:lnTo>
                          <a:pt x="20" y="29"/>
                        </a:lnTo>
                        <a:lnTo>
                          <a:pt x="0" y="29"/>
                        </a:lnTo>
                        <a:lnTo>
                          <a:pt x="10" y="29"/>
                        </a:lnTo>
                        <a:lnTo>
                          <a:pt x="0" y="39"/>
                        </a:lnTo>
                        <a:close/>
                      </a:path>
                    </a:pathLst>
                  </a:custGeom>
                  <a:solidFill>
                    <a:srgbClr val="000000"/>
                  </a:solidFill>
                  <a:ln w="9525">
                    <a:noFill/>
                    <a:round/>
                    <a:headEnd/>
                    <a:tailEnd/>
                  </a:ln>
                </p:spPr>
                <p:txBody>
                  <a:bodyPr/>
                  <a:lstStyle/>
                  <a:p>
                    <a:endParaRPr lang="en-US"/>
                  </a:p>
                </p:txBody>
              </p:sp>
              <p:sp>
                <p:nvSpPr>
                  <p:cNvPr id="6108" name="Freeform 282"/>
                  <p:cNvSpPr>
                    <a:spLocks/>
                  </p:cNvSpPr>
                  <p:nvPr/>
                </p:nvSpPr>
                <p:spPr bwMode="auto">
                  <a:xfrm>
                    <a:off x="6037" y="6657"/>
                    <a:ext cx="19" cy="10"/>
                  </a:xfrm>
                  <a:custGeom>
                    <a:avLst/>
                    <a:gdLst>
                      <a:gd name="T0" fmla="*/ 9 w 19"/>
                      <a:gd name="T1" fmla="*/ 0 h 10"/>
                      <a:gd name="T2" fmla="*/ 9 w 19"/>
                      <a:gd name="T3" fmla="*/ 10 h 10"/>
                      <a:gd name="T4" fmla="*/ 19 w 19"/>
                      <a:gd name="T5" fmla="*/ 0 h 10"/>
                      <a:gd name="T6" fmla="*/ 9 w 19"/>
                      <a:gd name="T7" fmla="*/ 0 h 10"/>
                      <a:gd name="T8" fmla="*/ 19 w 19"/>
                      <a:gd name="T9" fmla="*/ 0 h 10"/>
                      <a:gd name="T10" fmla="*/ 0 w 19"/>
                      <a:gd name="T11" fmla="*/ 0 h 10"/>
                      <a:gd name="T12" fmla="*/ 9 w 19"/>
                      <a:gd name="T13" fmla="*/ 0 h 10"/>
                      <a:gd name="T14" fmla="*/ 0 60000 65536"/>
                      <a:gd name="T15" fmla="*/ 0 60000 65536"/>
                      <a:gd name="T16" fmla="*/ 0 60000 65536"/>
                      <a:gd name="T17" fmla="*/ 0 60000 65536"/>
                      <a:gd name="T18" fmla="*/ 0 60000 65536"/>
                      <a:gd name="T19" fmla="*/ 0 60000 65536"/>
                      <a:gd name="T20" fmla="*/ 0 60000 65536"/>
                      <a:gd name="T21" fmla="*/ 0 w 19"/>
                      <a:gd name="T22" fmla="*/ 0 h 10"/>
                      <a:gd name="T23" fmla="*/ 19 w 1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0">
                        <a:moveTo>
                          <a:pt x="9" y="0"/>
                        </a:moveTo>
                        <a:lnTo>
                          <a:pt x="9" y="10"/>
                        </a:lnTo>
                        <a:lnTo>
                          <a:pt x="19" y="0"/>
                        </a:lnTo>
                        <a:lnTo>
                          <a:pt x="9" y="0"/>
                        </a:lnTo>
                        <a:lnTo>
                          <a:pt x="19" y="0"/>
                        </a:lnTo>
                        <a:lnTo>
                          <a:pt x="0" y="0"/>
                        </a:lnTo>
                        <a:lnTo>
                          <a:pt x="9" y="0"/>
                        </a:lnTo>
                        <a:close/>
                      </a:path>
                    </a:pathLst>
                  </a:custGeom>
                  <a:solidFill>
                    <a:srgbClr val="000000"/>
                  </a:solidFill>
                  <a:ln w="9525">
                    <a:noFill/>
                    <a:round/>
                    <a:headEnd/>
                    <a:tailEnd/>
                  </a:ln>
                </p:spPr>
                <p:txBody>
                  <a:bodyPr/>
                  <a:lstStyle/>
                  <a:p>
                    <a:endParaRPr lang="en-US"/>
                  </a:p>
                </p:txBody>
              </p:sp>
              <p:sp>
                <p:nvSpPr>
                  <p:cNvPr id="6109" name="Freeform 283"/>
                  <p:cNvSpPr>
                    <a:spLocks/>
                  </p:cNvSpPr>
                  <p:nvPr/>
                </p:nvSpPr>
                <p:spPr bwMode="auto">
                  <a:xfrm>
                    <a:off x="6046" y="6541"/>
                    <a:ext cx="98" cy="116"/>
                  </a:xfrm>
                  <a:custGeom>
                    <a:avLst/>
                    <a:gdLst>
                      <a:gd name="T0" fmla="*/ 88 w 98"/>
                      <a:gd name="T1" fmla="*/ 9 h 116"/>
                      <a:gd name="T2" fmla="*/ 78 w 98"/>
                      <a:gd name="T3" fmla="*/ 9 h 116"/>
                      <a:gd name="T4" fmla="*/ 88 w 98"/>
                      <a:gd name="T5" fmla="*/ 19 h 116"/>
                      <a:gd name="T6" fmla="*/ 88 w 98"/>
                      <a:gd name="T7" fmla="*/ 38 h 116"/>
                      <a:gd name="T8" fmla="*/ 88 w 98"/>
                      <a:gd name="T9" fmla="*/ 48 h 116"/>
                      <a:gd name="T10" fmla="*/ 78 w 98"/>
                      <a:gd name="T11" fmla="*/ 58 h 116"/>
                      <a:gd name="T12" fmla="*/ 68 w 98"/>
                      <a:gd name="T13" fmla="*/ 58 h 116"/>
                      <a:gd name="T14" fmla="*/ 68 w 98"/>
                      <a:gd name="T15" fmla="*/ 68 h 116"/>
                      <a:gd name="T16" fmla="*/ 59 w 98"/>
                      <a:gd name="T17" fmla="*/ 68 h 116"/>
                      <a:gd name="T18" fmla="*/ 49 w 98"/>
                      <a:gd name="T19" fmla="*/ 77 h 116"/>
                      <a:gd name="T20" fmla="*/ 39 w 98"/>
                      <a:gd name="T21" fmla="*/ 77 h 116"/>
                      <a:gd name="T22" fmla="*/ 30 w 98"/>
                      <a:gd name="T23" fmla="*/ 87 h 116"/>
                      <a:gd name="T24" fmla="*/ 20 w 98"/>
                      <a:gd name="T25" fmla="*/ 97 h 116"/>
                      <a:gd name="T26" fmla="*/ 0 w 98"/>
                      <a:gd name="T27" fmla="*/ 107 h 116"/>
                      <a:gd name="T28" fmla="*/ 0 w 98"/>
                      <a:gd name="T29" fmla="*/ 116 h 116"/>
                      <a:gd name="T30" fmla="*/ 10 w 98"/>
                      <a:gd name="T31" fmla="*/ 116 h 116"/>
                      <a:gd name="T32" fmla="*/ 10 w 98"/>
                      <a:gd name="T33" fmla="*/ 116 h 116"/>
                      <a:gd name="T34" fmla="*/ 20 w 98"/>
                      <a:gd name="T35" fmla="*/ 107 h 116"/>
                      <a:gd name="T36" fmla="*/ 20 w 98"/>
                      <a:gd name="T37" fmla="*/ 107 h 116"/>
                      <a:gd name="T38" fmla="*/ 30 w 98"/>
                      <a:gd name="T39" fmla="*/ 97 h 116"/>
                      <a:gd name="T40" fmla="*/ 39 w 98"/>
                      <a:gd name="T41" fmla="*/ 87 h 116"/>
                      <a:gd name="T42" fmla="*/ 49 w 98"/>
                      <a:gd name="T43" fmla="*/ 87 h 116"/>
                      <a:gd name="T44" fmla="*/ 59 w 98"/>
                      <a:gd name="T45" fmla="*/ 77 h 116"/>
                      <a:gd name="T46" fmla="*/ 68 w 98"/>
                      <a:gd name="T47" fmla="*/ 68 h 116"/>
                      <a:gd name="T48" fmla="*/ 78 w 98"/>
                      <a:gd name="T49" fmla="*/ 68 h 116"/>
                      <a:gd name="T50" fmla="*/ 98 w 98"/>
                      <a:gd name="T51" fmla="*/ 48 h 116"/>
                      <a:gd name="T52" fmla="*/ 98 w 98"/>
                      <a:gd name="T53" fmla="*/ 19 h 116"/>
                      <a:gd name="T54" fmla="*/ 88 w 98"/>
                      <a:gd name="T55" fmla="*/ 0 h 116"/>
                      <a:gd name="T56" fmla="*/ 88 w 98"/>
                      <a:gd name="T57" fmla="*/ 9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8"/>
                      <a:gd name="T88" fmla="*/ 0 h 116"/>
                      <a:gd name="T89" fmla="*/ 98 w 98"/>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8" h="116">
                        <a:moveTo>
                          <a:pt x="88" y="9"/>
                        </a:moveTo>
                        <a:lnTo>
                          <a:pt x="78" y="9"/>
                        </a:lnTo>
                        <a:lnTo>
                          <a:pt x="88" y="19"/>
                        </a:lnTo>
                        <a:lnTo>
                          <a:pt x="88" y="38"/>
                        </a:lnTo>
                        <a:lnTo>
                          <a:pt x="88" y="48"/>
                        </a:lnTo>
                        <a:lnTo>
                          <a:pt x="78" y="58"/>
                        </a:lnTo>
                        <a:lnTo>
                          <a:pt x="68" y="58"/>
                        </a:lnTo>
                        <a:lnTo>
                          <a:pt x="68" y="68"/>
                        </a:lnTo>
                        <a:lnTo>
                          <a:pt x="59" y="68"/>
                        </a:lnTo>
                        <a:lnTo>
                          <a:pt x="49" y="77"/>
                        </a:lnTo>
                        <a:lnTo>
                          <a:pt x="39" y="77"/>
                        </a:lnTo>
                        <a:lnTo>
                          <a:pt x="30" y="87"/>
                        </a:lnTo>
                        <a:lnTo>
                          <a:pt x="20" y="97"/>
                        </a:lnTo>
                        <a:lnTo>
                          <a:pt x="0" y="107"/>
                        </a:lnTo>
                        <a:lnTo>
                          <a:pt x="0" y="116"/>
                        </a:lnTo>
                        <a:lnTo>
                          <a:pt x="10" y="116"/>
                        </a:lnTo>
                        <a:lnTo>
                          <a:pt x="20" y="107"/>
                        </a:lnTo>
                        <a:lnTo>
                          <a:pt x="30" y="97"/>
                        </a:lnTo>
                        <a:lnTo>
                          <a:pt x="39" y="87"/>
                        </a:lnTo>
                        <a:lnTo>
                          <a:pt x="49" y="87"/>
                        </a:lnTo>
                        <a:lnTo>
                          <a:pt x="59" y="77"/>
                        </a:lnTo>
                        <a:lnTo>
                          <a:pt x="68" y="68"/>
                        </a:lnTo>
                        <a:lnTo>
                          <a:pt x="78" y="68"/>
                        </a:lnTo>
                        <a:lnTo>
                          <a:pt x="98" y="48"/>
                        </a:lnTo>
                        <a:lnTo>
                          <a:pt x="98" y="19"/>
                        </a:lnTo>
                        <a:lnTo>
                          <a:pt x="88" y="0"/>
                        </a:lnTo>
                        <a:lnTo>
                          <a:pt x="88" y="9"/>
                        </a:lnTo>
                        <a:close/>
                      </a:path>
                    </a:pathLst>
                  </a:custGeom>
                  <a:solidFill>
                    <a:srgbClr val="000000"/>
                  </a:solidFill>
                  <a:ln w="9525">
                    <a:noFill/>
                    <a:round/>
                    <a:headEnd/>
                    <a:tailEnd/>
                  </a:ln>
                </p:spPr>
                <p:txBody>
                  <a:bodyPr/>
                  <a:lstStyle/>
                  <a:p>
                    <a:endParaRPr lang="en-US"/>
                  </a:p>
                </p:txBody>
              </p:sp>
              <p:sp>
                <p:nvSpPr>
                  <p:cNvPr id="6110" name="Freeform 284"/>
                  <p:cNvSpPr>
                    <a:spLocks/>
                  </p:cNvSpPr>
                  <p:nvPr/>
                </p:nvSpPr>
                <p:spPr bwMode="auto">
                  <a:xfrm>
                    <a:off x="6066" y="6433"/>
                    <a:ext cx="68" cy="117"/>
                  </a:xfrm>
                  <a:custGeom>
                    <a:avLst/>
                    <a:gdLst>
                      <a:gd name="T0" fmla="*/ 19 w 68"/>
                      <a:gd name="T1" fmla="*/ 0 h 117"/>
                      <a:gd name="T2" fmla="*/ 19 w 68"/>
                      <a:gd name="T3" fmla="*/ 0 h 117"/>
                      <a:gd name="T4" fmla="*/ 10 w 68"/>
                      <a:gd name="T5" fmla="*/ 10 h 117"/>
                      <a:gd name="T6" fmla="*/ 0 w 68"/>
                      <a:gd name="T7" fmla="*/ 30 h 117"/>
                      <a:gd name="T8" fmla="*/ 10 w 68"/>
                      <a:gd name="T9" fmla="*/ 49 h 117"/>
                      <a:gd name="T10" fmla="*/ 19 w 68"/>
                      <a:gd name="T11" fmla="*/ 59 h 117"/>
                      <a:gd name="T12" fmla="*/ 29 w 68"/>
                      <a:gd name="T13" fmla="*/ 78 h 117"/>
                      <a:gd name="T14" fmla="*/ 39 w 68"/>
                      <a:gd name="T15" fmla="*/ 88 h 117"/>
                      <a:gd name="T16" fmla="*/ 68 w 68"/>
                      <a:gd name="T17" fmla="*/ 117 h 117"/>
                      <a:gd name="T18" fmla="*/ 68 w 68"/>
                      <a:gd name="T19" fmla="*/ 108 h 117"/>
                      <a:gd name="T20" fmla="*/ 58 w 68"/>
                      <a:gd name="T21" fmla="*/ 98 h 117"/>
                      <a:gd name="T22" fmla="*/ 48 w 68"/>
                      <a:gd name="T23" fmla="*/ 88 h 117"/>
                      <a:gd name="T24" fmla="*/ 39 w 68"/>
                      <a:gd name="T25" fmla="*/ 69 h 117"/>
                      <a:gd name="T26" fmla="*/ 29 w 68"/>
                      <a:gd name="T27" fmla="*/ 59 h 117"/>
                      <a:gd name="T28" fmla="*/ 19 w 68"/>
                      <a:gd name="T29" fmla="*/ 39 h 117"/>
                      <a:gd name="T30" fmla="*/ 19 w 68"/>
                      <a:gd name="T31" fmla="*/ 20 h 117"/>
                      <a:gd name="T32" fmla="*/ 29 w 68"/>
                      <a:gd name="T33" fmla="*/ 0 h 117"/>
                      <a:gd name="T34" fmla="*/ 29 w 68"/>
                      <a:gd name="T35" fmla="*/ 0 h 117"/>
                      <a:gd name="T36" fmla="*/ 29 w 68"/>
                      <a:gd name="T37" fmla="*/ 0 h 117"/>
                      <a:gd name="T38" fmla="*/ 29 w 68"/>
                      <a:gd name="T39" fmla="*/ 0 h 117"/>
                      <a:gd name="T40" fmla="*/ 19 w 68"/>
                      <a:gd name="T41" fmla="*/ 0 h 1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117"/>
                      <a:gd name="T65" fmla="*/ 68 w 68"/>
                      <a:gd name="T66" fmla="*/ 117 h 1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117">
                        <a:moveTo>
                          <a:pt x="19" y="0"/>
                        </a:moveTo>
                        <a:lnTo>
                          <a:pt x="19" y="0"/>
                        </a:lnTo>
                        <a:lnTo>
                          <a:pt x="10" y="10"/>
                        </a:lnTo>
                        <a:lnTo>
                          <a:pt x="0" y="30"/>
                        </a:lnTo>
                        <a:lnTo>
                          <a:pt x="10" y="49"/>
                        </a:lnTo>
                        <a:lnTo>
                          <a:pt x="19" y="59"/>
                        </a:lnTo>
                        <a:lnTo>
                          <a:pt x="29" y="78"/>
                        </a:lnTo>
                        <a:lnTo>
                          <a:pt x="39" y="88"/>
                        </a:lnTo>
                        <a:lnTo>
                          <a:pt x="68" y="117"/>
                        </a:lnTo>
                        <a:lnTo>
                          <a:pt x="68" y="108"/>
                        </a:lnTo>
                        <a:lnTo>
                          <a:pt x="58" y="98"/>
                        </a:lnTo>
                        <a:lnTo>
                          <a:pt x="48" y="88"/>
                        </a:lnTo>
                        <a:lnTo>
                          <a:pt x="39" y="69"/>
                        </a:lnTo>
                        <a:lnTo>
                          <a:pt x="29" y="59"/>
                        </a:lnTo>
                        <a:lnTo>
                          <a:pt x="19" y="39"/>
                        </a:lnTo>
                        <a:lnTo>
                          <a:pt x="19" y="20"/>
                        </a:lnTo>
                        <a:lnTo>
                          <a:pt x="29" y="0"/>
                        </a:lnTo>
                        <a:lnTo>
                          <a:pt x="19" y="0"/>
                        </a:lnTo>
                        <a:close/>
                      </a:path>
                    </a:pathLst>
                  </a:custGeom>
                  <a:solidFill>
                    <a:srgbClr val="000000"/>
                  </a:solidFill>
                  <a:ln w="9525">
                    <a:noFill/>
                    <a:round/>
                    <a:headEnd/>
                    <a:tailEnd/>
                  </a:ln>
                </p:spPr>
                <p:txBody>
                  <a:bodyPr/>
                  <a:lstStyle/>
                  <a:p>
                    <a:endParaRPr lang="en-US"/>
                  </a:p>
                </p:txBody>
              </p:sp>
              <p:sp>
                <p:nvSpPr>
                  <p:cNvPr id="6111" name="Freeform 285"/>
                  <p:cNvSpPr>
                    <a:spLocks/>
                  </p:cNvSpPr>
                  <p:nvPr/>
                </p:nvSpPr>
                <p:spPr bwMode="auto">
                  <a:xfrm>
                    <a:off x="6046" y="6385"/>
                    <a:ext cx="49" cy="48"/>
                  </a:xfrm>
                  <a:custGeom>
                    <a:avLst/>
                    <a:gdLst>
                      <a:gd name="T0" fmla="*/ 0 w 49"/>
                      <a:gd name="T1" fmla="*/ 9 h 48"/>
                      <a:gd name="T2" fmla="*/ 10 w 49"/>
                      <a:gd name="T3" fmla="*/ 9 h 48"/>
                      <a:gd name="T4" fmla="*/ 10 w 49"/>
                      <a:gd name="T5" fmla="*/ 19 h 48"/>
                      <a:gd name="T6" fmla="*/ 20 w 49"/>
                      <a:gd name="T7" fmla="*/ 29 h 48"/>
                      <a:gd name="T8" fmla="*/ 20 w 49"/>
                      <a:gd name="T9" fmla="*/ 29 h 48"/>
                      <a:gd name="T10" fmla="*/ 39 w 49"/>
                      <a:gd name="T11" fmla="*/ 48 h 48"/>
                      <a:gd name="T12" fmla="*/ 39 w 49"/>
                      <a:gd name="T13" fmla="*/ 48 h 48"/>
                      <a:gd name="T14" fmla="*/ 49 w 49"/>
                      <a:gd name="T15" fmla="*/ 48 h 48"/>
                      <a:gd name="T16" fmla="*/ 49 w 49"/>
                      <a:gd name="T17" fmla="*/ 39 h 48"/>
                      <a:gd name="T18" fmla="*/ 39 w 49"/>
                      <a:gd name="T19" fmla="*/ 29 h 48"/>
                      <a:gd name="T20" fmla="*/ 30 w 49"/>
                      <a:gd name="T21" fmla="*/ 29 h 48"/>
                      <a:gd name="T22" fmla="*/ 20 w 49"/>
                      <a:gd name="T23" fmla="*/ 19 h 48"/>
                      <a:gd name="T24" fmla="*/ 20 w 49"/>
                      <a:gd name="T25" fmla="*/ 9 h 48"/>
                      <a:gd name="T26" fmla="*/ 10 w 49"/>
                      <a:gd name="T27" fmla="*/ 0 h 48"/>
                      <a:gd name="T28" fmla="*/ 0 w 49"/>
                      <a:gd name="T29" fmla="*/ 9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
                      <a:gd name="T46" fmla="*/ 0 h 48"/>
                      <a:gd name="T47" fmla="*/ 49 w 49"/>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 h="48">
                        <a:moveTo>
                          <a:pt x="0" y="9"/>
                        </a:moveTo>
                        <a:lnTo>
                          <a:pt x="10" y="9"/>
                        </a:lnTo>
                        <a:lnTo>
                          <a:pt x="10" y="19"/>
                        </a:lnTo>
                        <a:lnTo>
                          <a:pt x="20" y="29"/>
                        </a:lnTo>
                        <a:lnTo>
                          <a:pt x="39" y="48"/>
                        </a:lnTo>
                        <a:lnTo>
                          <a:pt x="49" y="48"/>
                        </a:lnTo>
                        <a:lnTo>
                          <a:pt x="49" y="39"/>
                        </a:lnTo>
                        <a:lnTo>
                          <a:pt x="39" y="29"/>
                        </a:lnTo>
                        <a:lnTo>
                          <a:pt x="30" y="29"/>
                        </a:lnTo>
                        <a:lnTo>
                          <a:pt x="20" y="19"/>
                        </a:lnTo>
                        <a:lnTo>
                          <a:pt x="20" y="9"/>
                        </a:lnTo>
                        <a:lnTo>
                          <a:pt x="10" y="0"/>
                        </a:lnTo>
                        <a:lnTo>
                          <a:pt x="0" y="9"/>
                        </a:lnTo>
                        <a:close/>
                      </a:path>
                    </a:pathLst>
                  </a:custGeom>
                  <a:solidFill>
                    <a:srgbClr val="000000"/>
                  </a:solidFill>
                  <a:ln w="9525">
                    <a:noFill/>
                    <a:round/>
                    <a:headEnd/>
                    <a:tailEnd/>
                  </a:ln>
                </p:spPr>
                <p:txBody>
                  <a:bodyPr/>
                  <a:lstStyle/>
                  <a:p>
                    <a:endParaRPr lang="en-US"/>
                  </a:p>
                </p:txBody>
              </p:sp>
              <p:sp>
                <p:nvSpPr>
                  <p:cNvPr id="6112" name="Freeform 286"/>
                  <p:cNvSpPr>
                    <a:spLocks/>
                  </p:cNvSpPr>
                  <p:nvPr/>
                </p:nvSpPr>
                <p:spPr bwMode="auto">
                  <a:xfrm>
                    <a:off x="6017" y="6326"/>
                    <a:ext cx="39" cy="68"/>
                  </a:xfrm>
                  <a:custGeom>
                    <a:avLst/>
                    <a:gdLst>
                      <a:gd name="T0" fmla="*/ 0 w 39"/>
                      <a:gd name="T1" fmla="*/ 0 h 68"/>
                      <a:gd name="T2" fmla="*/ 0 w 39"/>
                      <a:gd name="T3" fmla="*/ 20 h 68"/>
                      <a:gd name="T4" fmla="*/ 0 w 39"/>
                      <a:gd name="T5" fmla="*/ 30 h 68"/>
                      <a:gd name="T6" fmla="*/ 10 w 39"/>
                      <a:gd name="T7" fmla="*/ 39 h 68"/>
                      <a:gd name="T8" fmla="*/ 10 w 39"/>
                      <a:gd name="T9" fmla="*/ 49 h 68"/>
                      <a:gd name="T10" fmla="*/ 20 w 39"/>
                      <a:gd name="T11" fmla="*/ 59 h 68"/>
                      <a:gd name="T12" fmla="*/ 20 w 39"/>
                      <a:gd name="T13" fmla="*/ 59 h 68"/>
                      <a:gd name="T14" fmla="*/ 29 w 39"/>
                      <a:gd name="T15" fmla="*/ 68 h 68"/>
                      <a:gd name="T16" fmla="*/ 39 w 39"/>
                      <a:gd name="T17" fmla="*/ 59 h 68"/>
                      <a:gd name="T18" fmla="*/ 29 w 39"/>
                      <a:gd name="T19" fmla="*/ 59 h 68"/>
                      <a:gd name="T20" fmla="*/ 20 w 39"/>
                      <a:gd name="T21" fmla="*/ 39 h 68"/>
                      <a:gd name="T22" fmla="*/ 10 w 39"/>
                      <a:gd name="T23" fmla="*/ 30 h 68"/>
                      <a:gd name="T24" fmla="*/ 10 w 39"/>
                      <a:gd name="T25" fmla="*/ 20 h 68"/>
                      <a:gd name="T26" fmla="*/ 10 w 39"/>
                      <a:gd name="T27" fmla="*/ 20 h 68"/>
                      <a:gd name="T28" fmla="*/ 10 w 39"/>
                      <a:gd name="T29" fmla="*/ 0 h 68"/>
                      <a:gd name="T30" fmla="*/ 0 w 39"/>
                      <a:gd name="T31" fmla="*/ 0 h 68"/>
                      <a:gd name="T32" fmla="*/ 0 w 39"/>
                      <a:gd name="T33" fmla="*/ 0 h 68"/>
                      <a:gd name="T34" fmla="*/ 0 w 39"/>
                      <a:gd name="T35" fmla="*/ 0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68"/>
                      <a:gd name="T56" fmla="*/ 39 w 39"/>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68">
                        <a:moveTo>
                          <a:pt x="0" y="0"/>
                        </a:moveTo>
                        <a:lnTo>
                          <a:pt x="0" y="20"/>
                        </a:lnTo>
                        <a:lnTo>
                          <a:pt x="0" y="30"/>
                        </a:lnTo>
                        <a:lnTo>
                          <a:pt x="10" y="39"/>
                        </a:lnTo>
                        <a:lnTo>
                          <a:pt x="10" y="49"/>
                        </a:lnTo>
                        <a:lnTo>
                          <a:pt x="20" y="59"/>
                        </a:lnTo>
                        <a:lnTo>
                          <a:pt x="29" y="68"/>
                        </a:lnTo>
                        <a:lnTo>
                          <a:pt x="39" y="59"/>
                        </a:lnTo>
                        <a:lnTo>
                          <a:pt x="29" y="59"/>
                        </a:lnTo>
                        <a:lnTo>
                          <a:pt x="20" y="39"/>
                        </a:lnTo>
                        <a:lnTo>
                          <a:pt x="10" y="30"/>
                        </a:lnTo>
                        <a:lnTo>
                          <a:pt x="10" y="20"/>
                        </a:lnTo>
                        <a:lnTo>
                          <a:pt x="10" y="0"/>
                        </a:lnTo>
                        <a:lnTo>
                          <a:pt x="0" y="0"/>
                        </a:lnTo>
                        <a:close/>
                      </a:path>
                    </a:pathLst>
                  </a:custGeom>
                  <a:solidFill>
                    <a:srgbClr val="000000"/>
                  </a:solidFill>
                  <a:ln w="9525">
                    <a:noFill/>
                    <a:round/>
                    <a:headEnd/>
                    <a:tailEnd/>
                  </a:ln>
                </p:spPr>
                <p:txBody>
                  <a:bodyPr/>
                  <a:lstStyle/>
                  <a:p>
                    <a:endParaRPr lang="en-US"/>
                  </a:p>
                </p:txBody>
              </p:sp>
              <p:sp>
                <p:nvSpPr>
                  <p:cNvPr id="6113" name="Freeform 287"/>
                  <p:cNvSpPr>
                    <a:spLocks/>
                  </p:cNvSpPr>
                  <p:nvPr/>
                </p:nvSpPr>
                <p:spPr bwMode="auto">
                  <a:xfrm>
                    <a:off x="6017" y="6248"/>
                    <a:ext cx="204" cy="78"/>
                  </a:xfrm>
                  <a:custGeom>
                    <a:avLst/>
                    <a:gdLst>
                      <a:gd name="T0" fmla="*/ 195 w 204"/>
                      <a:gd name="T1" fmla="*/ 0 h 78"/>
                      <a:gd name="T2" fmla="*/ 185 w 204"/>
                      <a:gd name="T3" fmla="*/ 10 h 78"/>
                      <a:gd name="T4" fmla="*/ 175 w 204"/>
                      <a:gd name="T5" fmla="*/ 10 h 78"/>
                      <a:gd name="T6" fmla="*/ 156 w 204"/>
                      <a:gd name="T7" fmla="*/ 10 h 78"/>
                      <a:gd name="T8" fmla="*/ 146 w 204"/>
                      <a:gd name="T9" fmla="*/ 10 h 78"/>
                      <a:gd name="T10" fmla="*/ 136 w 204"/>
                      <a:gd name="T11" fmla="*/ 10 h 78"/>
                      <a:gd name="T12" fmla="*/ 117 w 204"/>
                      <a:gd name="T13" fmla="*/ 20 h 78"/>
                      <a:gd name="T14" fmla="*/ 107 w 204"/>
                      <a:gd name="T15" fmla="*/ 20 h 78"/>
                      <a:gd name="T16" fmla="*/ 97 w 204"/>
                      <a:gd name="T17" fmla="*/ 20 h 78"/>
                      <a:gd name="T18" fmla="*/ 78 w 204"/>
                      <a:gd name="T19" fmla="*/ 30 h 78"/>
                      <a:gd name="T20" fmla="*/ 68 w 204"/>
                      <a:gd name="T21" fmla="*/ 30 h 78"/>
                      <a:gd name="T22" fmla="*/ 49 w 204"/>
                      <a:gd name="T23" fmla="*/ 30 h 78"/>
                      <a:gd name="T24" fmla="*/ 39 w 204"/>
                      <a:gd name="T25" fmla="*/ 39 h 78"/>
                      <a:gd name="T26" fmla="*/ 29 w 204"/>
                      <a:gd name="T27" fmla="*/ 49 h 78"/>
                      <a:gd name="T28" fmla="*/ 20 w 204"/>
                      <a:gd name="T29" fmla="*/ 49 h 78"/>
                      <a:gd name="T30" fmla="*/ 0 w 204"/>
                      <a:gd name="T31" fmla="*/ 78 h 78"/>
                      <a:gd name="T32" fmla="*/ 10 w 204"/>
                      <a:gd name="T33" fmla="*/ 78 h 78"/>
                      <a:gd name="T34" fmla="*/ 29 w 204"/>
                      <a:gd name="T35" fmla="*/ 49 h 78"/>
                      <a:gd name="T36" fmla="*/ 49 w 204"/>
                      <a:gd name="T37" fmla="*/ 49 h 78"/>
                      <a:gd name="T38" fmla="*/ 49 w 204"/>
                      <a:gd name="T39" fmla="*/ 39 h 78"/>
                      <a:gd name="T40" fmla="*/ 68 w 204"/>
                      <a:gd name="T41" fmla="*/ 39 h 78"/>
                      <a:gd name="T42" fmla="*/ 78 w 204"/>
                      <a:gd name="T43" fmla="*/ 39 h 78"/>
                      <a:gd name="T44" fmla="*/ 97 w 204"/>
                      <a:gd name="T45" fmla="*/ 30 h 78"/>
                      <a:gd name="T46" fmla="*/ 107 w 204"/>
                      <a:gd name="T47" fmla="*/ 30 h 78"/>
                      <a:gd name="T48" fmla="*/ 117 w 204"/>
                      <a:gd name="T49" fmla="*/ 30 h 78"/>
                      <a:gd name="T50" fmla="*/ 136 w 204"/>
                      <a:gd name="T51" fmla="*/ 20 h 78"/>
                      <a:gd name="T52" fmla="*/ 146 w 204"/>
                      <a:gd name="T53" fmla="*/ 20 h 78"/>
                      <a:gd name="T54" fmla="*/ 166 w 204"/>
                      <a:gd name="T55" fmla="*/ 20 h 78"/>
                      <a:gd name="T56" fmla="*/ 175 w 204"/>
                      <a:gd name="T57" fmla="*/ 20 h 78"/>
                      <a:gd name="T58" fmla="*/ 185 w 204"/>
                      <a:gd name="T59" fmla="*/ 10 h 78"/>
                      <a:gd name="T60" fmla="*/ 204 w 204"/>
                      <a:gd name="T61" fmla="*/ 10 h 78"/>
                      <a:gd name="T62" fmla="*/ 195 w 204"/>
                      <a:gd name="T63" fmla="*/ 0 h 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4"/>
                      <a:gd name="T97" fmla="*/ 0 h 78"/>
                      <a:gd name="T98" fmla="*/ 204 w 204"/>
                      <a:gd name="T99" fmla="*/ 78 h 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4" h="78">
                        <a:moveTo>
                          <a:pt x="195" y="0"/>
                        </a:moveTo>
                        <a:lnTo>
                          <a:pt x="185" y="10"/>
                        </a:lnTo>
                        <a:lnTo>
                          <a:pt x="175" y="10"/>
                        </a:lnTo>
                        <a:lnTo>
                          <a:pt x="156" y="10"/>
                        </a:lnTo>
                        <a:lnTo>
                          <a:pt x="146" y="10"/>
                        </a:lnTo>
                        <a:lnTo>
                          <a:pt x="136" y="10"/>
                        </a:lnTo>
                        <a:lnTo>
                          <a:pt x="117" y="20"/>
                        </a:lnTo>
                        <a:lnTo>
                          <a:pt x="107" y="20"/>
                        </a:lnTo>
                        <a:lnTo>
                          <a:pt x="97" y="20"/>
                        </a:lnTo>
                        <a:lnTo>
                          <a:pt x="78" y="30"/>
                        </a:lnTo>
                        <a:lnTo>
                          <a:pt x="68" y="30"/>
                        </a:lnTo>
                        <a:lnTo>
                          <a:pt x="49" y="30"/>
                        </a:lnTo>
                        <a:lnTo>
                          <a:pt x="39" y="39"/>
                        </a:lnTo>
                        <a:lnTo>
                          <a:pt x="29" y="49"/>
                        </a:lnTo>
                        <a:lnTo>
                          <a:pt x="20" y="49"/>
                        </a:lnTo>
                        <a:lnTo>
                          <a:pt x="0" y="78"/>
                        </a:lnTo>
                        <a:lnTo>
                          <a:pt x="10" y="78"/>
                        </a:lnTo>
                        <a:lnTo>
                          <a:pt x="29" y="49"/>
                        </a:lnTo>
                        <a:lnTo>
                          <a:pt x="49" y="49"/>
                        </a:lnTo>
                        <a:lnTo>
                          <a:pt x="49" y="39"/>
                        </a:lnTo>
                        <a:lnTo>
                          <a:pt x="68" y="39"/>
                        </a:lnTo>
                        <a:lnTo>
                          <a:pt x="78" y="39"/>
                        </a:lnTo>
                        <a:lnTo>
                          <a:pt x="97" y="30"/>
                        </a:lnTo>
                        <a:lnTo>
                          <a:pt x="107" y="30"/>
                        </a:lnTo>
                        <a:lnTo>
                          <a:pt x="117" y="30"/>
                        </a:lnTo>
                        <a:lnTo>
                          <a:pt x="136" y="20"/>
                        </a:lnTo>
                        <a:lnTo>
                          <a:pt x="146" y="20"/>
                        </a:lnTo>
                        <a:lnTo>
                          <a:pt x="166" y="20"/>
                        </a:lnTo>
                        <a:lnTo>
                          <a:pt x="175" y="20"/>
                        </a:lnTo>
                        <a:lnTo>
                          <a:pt x="185" y="10"/>
                        </a:lnTo>
                        <a:lnTo>
                          <a:pt x="204" y="10"/>
                        </a:lnTo>
                        <a:lnTo>
                          <a:pt x="195" y="0"/>
                        </a:lnTo>
                        <a:close/>
                      </a:path>
                    </a:pathLst>
                  </a:custGeom>
                  <a:solidFill>
                    <a:srgbClr val="000000"/>
                  </a:solidFill>
                  <a:ln w="9525">
                    <a:noFill/>
                    <a:round/>
                    <a:headEnd/>
                    <a:tailEnd/>
                  </a:ln>
                </p:spPr>
                <p:txBody>
                  <a:bodyPr/>
                  <a:lstStyle/>
                  <a:p>
                    <a:endParaRPr lang="en-US"/>
                  </a:p>
                </p:txBody>
              </p:sp>
              <p:sp>
                <p:nvSpPr>
                  <p:cNvPr id="6114" name="Freeform 288"/>
                  <p:cNvSpPr>
                    <a:spLocks/>
                  </p:cNvSpPr>
                  <p:nvPr/>
                </p:nvSpPr>
                <p:spPr bwMode="auto">
                  <a:xfrm>
                    <a:off x="6212" y="6210"/>
                    <a:ext cx="78" cy="48"/>
                  </a:xfrm>
                  <a:custGeom>
                    <a:avLst/>
                    <a:gdLst>
                      <a:gd name="T0" fmla="*/ 78 w 78"/>
                      <a:gd name="T1" fmla="*/ 0 h 48"/>
                      <a:gd name="T2" fmla="*/ 78 w 78"/>
                      <a:gd name="T3" fmla="*/ 0 h 48"/>
                      <a:gd name="T4" fmla="*/ 0 w 78"/>
                      <a:gd name="T5" fmla="*/ 38 h 48"/>
                      <a:gd name="T6" fmla="*/ 9 w 78"/>
                      <a:gd name="T7" fmla="*/ 48 h 48"/>
                      <a:gd name="T8" fmla="*/ 78 w 78"/>
                      <a:gd name="T9" fmla="*/ 0 h 48"/>
                      <a:gd name="T10" fmla="*/ 78 w 78"/>
                      <a:gd name="T11" fmla="*/ 0 h 48"/>
                      <a:gd name="T12" fmla="*/ 78 w 78"/>
                      <a:gd name="T13" fmla="*/ 0 h 48"/>
                      <a:gd name="T14" fmla="*/ 78 w 78"/>
                      <a:gd name="T15" fmla="*/ 0 h 48"/>
                      <a:gd name="T16" fmla="*/ 0 60000 65536"/>
                      <a:gd name="T17" fmla="*/ 0 60000 65536"/>
                      <a:gd name="T18" fmla="*/ 0 60000 65536"/>
                      <a:gd name="T19" fmla="*/ 0 60000 65536"/>
                      <a:gd name="T20" fmla="*/ 0 60000 65536"/>
                      <a:gd name="T21" fmla="*/ 0 60000 65536"/>
                      <a:gd name="T22" fmla="*/ 0 60000 65536"/>
                      <a:gd name="T23" fmla="*/ 0 60000 65536"/>
                      <a:gd name="T24" fmla="*/ 0 w 78"/>
                      <a:gd name="T25" fmla="*/ 0 h 48"/>
                      <a:gd name="T26" fmla="*/ 78 w 78"/>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 h="48">
                        <a:moveTo>
                          <a:pt x="78" y="0"/>
                        </a:moveTo>
                        <a:lnTo>
                          <a:pt x="78" y="0"/>
                        </a:lnTo>
                        <a:lnTo>
                          <a:pt x="0" y="38"/>
                        </a:lnTo>
                        <a:lnTo>
                          <a:pt x="9" y="48"/>
                        </a:lnTo>
                        <a:lnTo>
                          <a:pt x="78" y="0"/>
                        </a:lnTo>
                        <a:close/>
                      </a:path>
                    </a:pathLst>
                  </a:custGeom>
                  <a:solidFill>
                    <a:srgbClr val="000000"/>
                  </a:solidFill>
                  <a:ln w="9525">
                    <a:noFill/>
                    <a:round/>
                    <a:headEnd/>
                    <a:tailEnd/>
                  </a:ln>
                </p:spPr>
                <p:txBody>
                  <a:bodyPr/>
                  <a:lstStyle/>
                  <a:p>
                    <a:endParaRPr lang="en-US"/>
                  </a:p>
                </p:txBody>
              </p:sp>
              <p:sp>
                <p:nvSpPr>
                  <p:cNvPr id="6115" name="Freeform 289"/>
                  <p:cNvSpPr>
                    <a:spLocks/>
                  </p:cNvSpPr>
                  <p:nvPr/>
                </p:nvSpPr>
                <p:spPr bwMode="auto">
                  <a:xfrm>
                    <a:off x="6290" y="6200"/>
                    <a:ext cx="145" cy="19"/>
                  </a:xfrm>
                  <a:custGeom>
                    <a:avLst/>
                    <a:gdLst>
                      <a:gd name="T0" fmla="*/ 145 w 145"/>
                      <a:gd name="T1" fmla="*/ 10 h 19"/>
                      <a:gd name="T2" fmla="*/ 136 w 145"/>
                      <a:gd name="T3" fmla="*/ 10 h 19"/>
                      <a:gd name="T4" fmla="*/ 126 w 145"/>
                      <a:gd name="T5" fmla="*/ 0 h 19"/>
                      <a:gd name="T6" fmla="*/ 116 w 145"/>
                      <a:gd name="T7" fmla="*/ 0 h 19"/>
                      <a:gd name="T8" fmla="*/ 107 w 145"/>
                      <a:gd name="T9" fmla="*/ 0 h 19"/>
                      <a:gd name="T10" fmla="*/ 87 w 145"/>
                      <a:gd name="T11" fmla="*/ 0 h 19"/>
                      <a:gd name="T12" fmla="*/ 77 w 145"/>
                      <a:gd name="T13" fmla="*/ 0 h 19"/>
                      <a:gd name="T14" fmla="*/ 38 w 145"/>
                      <a:gd name="T15" fmla="*/ 0 h 19"/>
                      <a:gd name="T16" fmla="*/ 29 w 145"/>
                      <a:gd name="T17" fmla="*/ 10 h 19"/>
                      <a:gd name="T18" fmla="*/ 0 w 145"/>
                      <a:gd name="T19" fmla="*/ 10 h 19"/>
                      <a:gd name="T20" fmla="*/ 0 w 145"/>
                      <a:gd name="T21" fmla="*/ 10 h 19"/>
                      <a:gd name="T22" fmla="*/ 29 w 145"/>
                      <a:gd name="T23" fmla="*/ 10 h 19"/>
                      <a:gd name="T24" fmla="*/ 38 w 145"/>
                      <a:gd name="T25" fmla="*/ 10 h 19"/>
                      <a:gd name="T26" fmla="*/ 58 w 145"/>
                      <a:gd name="T27" fmla="*/ 10 h 19"/>
                      <a:gd name="T28" fmla="*/ 68 w 145"/>
                      <a:gd name="T29" fmla="*/ 10 h 19"/>
                      <a:gd name="T30" fmla="*/ 116 w 145"/>
                      <a:gd name="T31" fmla="*/ 10 h 19"/>
                      <a:gd name="T32" fmla="*/ 126 w 145"/>
                      <a:gd name="T33" fmla="*/ 10 h 19"/>
                      <a:gd name="T34" fmla="*/ 126 w 145"/>
                      <a:gd name="T35" fmla="*/ 10 h 19"/>
                      <a:gd name="T36" fmla="*/ 136 w 145"/>
                      <a:gd name="T37" fmla="*/ 10 h 19"/>
                      <a:gd name="T38" fmla="*/ 145 w 145"/>
                      <a:gd name="T39" fmla="*/ 19 h 19"/>
                      <a:gd name="T40" fmla="*/ 145 w 145"/>
                      <a:gd name="T41" fmla="*/ 10 h 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5"/>
                      <a:gd name="T64" fmla="*/ 0 h 19"/>
                      <a:gd name="T65" fmla="*/ 145 w 145"/>
                      <a:gd name="T66" fmla="*/ 19 h 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5" h="19">
                        <a:moveTo>
                          <a:pt x="145" y="10"/>
                        </a:moveTo>
                        <a:lnTo>
                          <a:pt x="136" y="10"/>
                        </a:lnTo>
                        <a:lnTo>
                          <a:pt x="126" y="0"/>
                        </a:lnTo>
                        <a:lnTo>
                          <a:pt x="116" y="0"/>
                        </a:lnTo>
                        <a:lnTo>
                          <a:pt x="107" y="0"/>
                        </a:lnTo>
                        <a:lnTo>
                          <a:pt x="87" y="0"/>
                        </a:lnTo>
                        <a:lnTo>
                          <a:pt x="77" y="0"/>
                        </a:lnTo>
                        <a:lnTo>
                          <a:pt x="38" y="0"/>
                        </a:lnTo>
                        <a:lnTo>
                          <a:pt x="29" y="10"/>
                        </a:lnTo>
                        <a:lnTo>
                          <a:pt x="0" y="10"/>
                        </a:lnTo>
                        <a:lnTo>
                          <a:pt x="29" y="10"/>
                        </a:lnTo>
                        <a:lnTo>
                          <a:pt x="38" y="10"/>
                        </a:lnTo>
                        <a:lnTo>
                          <a:pt x="58" y="10"/>
                        </a:lnTo>
                        <a:lnTo>
                          <a:pt x="68" y="10"/>
                        </a:lnTo>
                        <a:lnTo>
                          <a:pt x="116" y="10"/>
                        </a:lnTo>
                        <a:lnTo>
                          <a:pt x="126" y="10"/>
                        </a:lnTo>
                        <a:lnTo>
                          <a:pt x="136" y="10"/>
                        </a:lnTo>
                        <a:lnTo>
                          <a:pt x="145" y="19"/>
                        </a:lnTo>
                        <a:lnTo>
                          <a:pt x="145" y="10"/>
                        </a:lnTo>
                        <a:close/>
                      </a:path>
                    </a:pathLst>
                  </a:custGeom>
                  <a:solidFill>
                    <a:srgbClr val="000000"/>
                  </a:solidFill>
                  <a:ln w="9525">
                    <a:noFill/>
                    <a:round/>
                    <a:headEnd/>
                    <a:tailEnd/>
                  </a:ln>
                </p:spPr>
                <p:txBody>
                  <a:bodyPr/>
                  <a:lstStyle/>
                  <a:p>
                    <a:endParaRPr lang="en-US"/>
                  </a:p>
                </p:txBody>
              </p:sp>
              <p:sp>
                <p:nvSpPr>
                  <p:cNvPr id="6116" name="Freeform 290"/>
                  <p:cNvSpPr>
                    <a:spLocks/>
                  </p:cNvSpPr>
                  <p:nvPr/>
                </p:nvSpPr>
                <p:spPr bwMode="auto">
                  <a:xfrm>
                    <a:off x="6435" y="6210"/>
                    <a:ext cx="234" cy="126"/>
                  </a:xfrm>
                  <a:custGeom>
                    <a:avLst/>
                    <a:gdLst>
                      <a:gd name="T0" fmla="*/ 224 w 234"/>
                      <a:gd name="T1" fmla="*/ 107 h 126"/>
                      <a:gd name="T2" fmla="*/ 234 w 234"/>
                      <a:gd name="T3" fmla="*/ 107 h 126"/>
                      <a:gd name="T4" fmla="*/ 214 w 234"/>
                      <a:gd name="T5" fmla="*/ 107 h 126"/>
                      <a:gd name="T6" fmla="*/ 195 w 234"/>
                      <a:gd name="T7" fmla="*/ 116 h 126"/>
                      <a:gd name="T8" fmla="*/ 175 w 234"/>
                      <a:gd name="T9" fmla="*/ 116 h 126"/>
                      <a:gd name="T10" fmla="*/ 166 w 234"/>
                      <a:gd name="T11" fmla="*/ 107 h 126"/>
                      <a:gd name="T12" fmla="*/ 156 w 234"/>
                      <a:gd name="T13" fmla="*/ 107 h 126"/>
                      <a:gd name="T14" fmla="*/ 137 w 234"/>
                      <a:gd name="T15" fmla="*/ 97 h 126"/>
                      <a:gd name="T16" fmla="*/ 127 w 234"/>
                      <a:gd name="T17" fmla="*/ 87 h 126"/>
                      <a:gd name="T18" fmla="*/ 107 w 234"/>
                      <a:gd name="T19" fmla="*/ 87 h 126"/>
                      <a:gd name="T20" fmla="*/ 98 w 234"/>
                      <a:gd name="T21" fmla="*/ 77 h 126"/>
                      <a:gd name="T22" fmla="*/ 78 w 234"/>
                      <a:gd name="T23" fmla="*/ 68 h 126"/>
                      <a:gd name="T24" fmla="*/ 68 w 234"/>
                      <a:gd name="T25" fmla="*/ 48 h 126"/>
                      <a:gd name="T26" fmla="*/ 59 w 234"/>
                      <a:gd name="T27" fmla="*/ 48 h 126"/>
                      <a:gd name="T28" fmla="*/ 39 w 234"/>
                      <a:gd name="T29" fmla="*/ 38 h 126"/>
                      <a:gd name="T30" fmla="*/ 30 w 234"/>
                      <a:gd name="T31" fmla="*/ 19 h 126"/>
                      <a:gd name="T32" fmla="*/ 20 w 234"/>
                      <a:gd name="T33" fmla="*/ 9 h 126"/>
                      <a:gd name="T34" fmla="*/ 0 w 234"/>
                      <a:gd name="T35" fmla="*/ 0 h 126"/>
                      <a:gd name="T36" fmla="*/ 0 w 234"/>
                      <a:gd name="T37" fmla="*/ 9 h 126"/>
                      <a:gd name="T38" fmla="*/ 10 w 234"/>
                      <a:gd name="T39" fmla="*/ 19 h 126"/>
                      <a:gd name="T40" fmla="*/ 30 w 234"/>
                      <a:gd name="T41" fmla="*/ 29 h 126"/>
                      <a:gd name="T42" fmla="*/ 39 w 234"/>
                      <a:gd name="T43" fmla="*/ 38 h 126"/>
                      <a:gd name="T44" fmla="*/ 49 w 234"/>
                      <a:gd name="T45" fmla="*/ 48 h 126"/>
                      <a:gd name="T46" fmla="*/ 78 w 234"/>
                      <a:gd name="T47" fmla="*/ 77 h 126"/>
                      <a:gd name="T48" fmla="*/ 88 w 234"/>
                      <a:gd name="T49" fmla="*/ 87 h 126"/>
                      <a:gd name="T50" fmla="*/ 107 w 234"/>
                      <a:gd name="T51" fmla="*/ 87 h 126"/>
                      <a:gd name="T52" fmla="*/ 117 w 234"/>
                      <a:gd name="T53" fmla="*/ 97 h 126"/>
                      <a:gd name="T54" fmla="*/ 137 w 234"/>
                      <a:gd name="T55" fmla="*/ 107 h 126"/>
                      <a:gd name="T56" fmla="*/ 156 w 234"/>
                      <a:gd name="T57" fmla="*/ 116 h 126"/>
                      <a:gd name="T58" fmla="*/ 166 w 234"/>
                      <a:gd name="T59" fmla="*/ 116 h 126"/>
                      <a:gd name="T60" fmla="*/ 175 w 234"/>
                      <a:gd name="T61" fmla="*/ 126 h 126"/>
                      <a:gd name="T62" fmla="*/ 195 w 234"/>
                      <a:gd name="T63" fmla="*/ 126 h 126"/>
                      <a:gd name="T64" fmla="*/ 214 w 234"/>
                      <a:gd name="T65" fmla="*/ 116 h 126"/>
                      <a:gd name="T66" fmla="*/ 234 w 234"/>
                      <a:gd name="T67" fmla="*/ 116 h 126"/>
                      <a:gd name="T68" fmla="*/ 234 w 234"/>
                      <a:gd name="T69" fmla="*/ 107 h 126"/>
                      <a:gd name="T70" fmla="*/ 234 w 234"/>
                      <a:gd name="T71" fmla="*/ 116 h 126"/>
                      <a:gd name="T72" fmla="*/ 234 w 234"/>
                      <a:gd name="T73" fmla="*/ 107 h 126"/>
                      <a:gd name="T74" fmla="*/ 224 w 234"/>
                      <a:gd name="T75" fmla="*/ 107 h 1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4"/>
                      <a:gd name="T115" fmla="*/ 0 h 126"/>
                      <a:gd name="T116" fmla="*/ 234 w 234"/>
                      <a:gd name="T117" fmla="*/ 126 h 12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4" h="126">
                        <a:moveTo>
                          <a:pt x="224" y="107"/>
                        </a:moveTo>
                        <a:lnTo>
                          <a:pt x="234" y="107"/>
                        </a:lnTo>
                        <a:lnTo>
                          <a:pt x="214" y="107"/>
                        </a:lnTo>
                        <a:lnTo>
                          <a:pt x="195" y="116"/>
                        </a:lnTo>
                        <a:lnTo>
                          <a:pt x="175" y="116"/>
                        </a:lnTo>
                        <a:lnTo>
                          <a:pt x="166" y="107"/>
                        </a:lnTo>
                        <a:lnTo>
                          <a:pt x="156" y="107"/>
                        </a:lnTo>
                        <a:lnTo>
                          <a:pt x="137" y="97"/>
                        </a:lnTo>
                        <a:lnTo>
                          <a:pt x="127" y="87"/>
                        </a:lnTo>
                        <a:lnTo>
                          <a:pt x="107" y="87"/>
                        </a:lnTo>
                        <a:lnTo>
                          <a:pt x="98" y="77"/>
                        </a:lnTo>
                        <a:lnTo>
                          <a:pt x="78" y="68"/>
                        </a:lnTo>
                        <a:lnTo>
                          <a:pt x="68" y="48"/>
                        </a:lnTo>
                        <a:lnTo>
                          <a:pt x="59" y="48"/>
                        </a:lnTo>
                        <a:lnTo>
                          <a:pt x="39" y="38"/>
                        </a:lnTo>
                        <a:lnTo>
                          <a:pt x="30" y="19"/>
                        </a:lnTo>
                        <a:lnTo>
                          <a:pt x="20" y="9"/>
                        </a:lnTo>
                        <a:lnTo>
                          <a:pt x="0" y="0"/>
                        </a:lnTo>
                        <a:lnTo>
                          <a:pt x="0" y="9"/>
                        </a:lnTo>
                        <a:lnTo>
                          <a:pt x="10" y="19"/>
                        </a:lnTo>
                        <a:lnTo>
                          <a:pt x="30" y="29"/>
                        </a:lnTo>
                        <a:lnTo>
                          <a:pt x="39" y="38"/>
                        </a:lnTo>
                        <a:lnTo>
                          <a:pt x="49" y="48"/>
                        </a:lnTo>
                        <a:lnTo>
                          <a:pt x="78" y="77"/>
                        </a:lnTo>
                        <a:lnTo>
                          <a:pt x="88" y="87"/>
                        </a:lnTo>
                        <a:lnTo>
                          <a:pt x="107" y="87"/>
                        </a:lnTo>
                        <a:lnTo>
                          <a:pt x="117" y="97"/>
                        </a:lnTo>
                        <a:lnTo>
                          <a:pt x="137" y="107"/>
                        </a:lnTo>
                        <a:lnTo>
                          <a:pt x="156" y="116"/>
                        </a:lnTo>
                        <a:lnTo>
                          <a:pt x="166" y="116"/>
                        </a:lnTo>
                        <a:lnTo>
                          <a:pt x="175" y="126"/>
                        </a:lnTo>
                        <a:lnTo>
                          <a:pt x="195" y="126"/>
                        </a:lnTo>
                        <a:lnTo>
                          <a:pt x="214" y="116"/>
                        </a:lnTo>
                        <a:lnTo>
                          <a:pt x="234" y="116"/>
                        </a:lnTo>
                        <a:lnTo>
                          <a:pt x="234" y="107"/>
                        </a:lnTo>
                        <a:lnTo>
                          <a:pt x="234" y="116"/>
                        </a:lnTo>
                        <a:lnTo>
                          <a:pt x="234" y="107"/>
                        </a:lnTo>
                        <a:lnTo>
                          <a:pt x="224" y="107"/>
                        </a:lnTo>
                        <a:close/>
                      </a:path>
                    </a:pathLst>
                  </a:custGeom>
                  <a:solidFill>
                    <a:srgbClr val="000000"/>
                  </a:solidFill>
                  <a:ln w="9525">
                    <a:noFill/>
                    <a:round/>
                    <a:headEnd/>
                    <a:tailEnd/>
                  </a:ln>
                </p:spPr>
                <p:txBody>
                  <a:bodyPr/>
                  <a:lstStyle/>
                  <a:p>
                    <a:endParaRPr lang="en-US"/>
                  </a:p>
                </p:txBody>
              </p:sp>
              <p:sp>
                <p:nvSpPr>
                  <p:cNvPr id="6117" name="Freeform 291"/>
                  <p:cNvSpPr>
                    <a:spLocks/>
                  </p:cNvSpPr>
                  <p:nvPr/>
                </p:nvSpPr>
                <p:spPr bwMode="auto">
                  <a:xfrm>
                    <a:off x="6610" y="6210"/>
                    <a:ext cx="69" cy="107"/>
                  </a:xfrm>
                  <a:custGeom>
                    <a:avLst/>
                    <a:gdLst>
                      <a:gd name="T0" fmla="*/ 0 w 69"/>
                      <a:gd name="T1" fmla="*/ 9 h 107"/>
                      <a:gd name="T2" fmla="*/ 0 w 69"/>
                      <a:gd name="T3" fmla="*/ 9 h 107"/>
                      <a:gd name="T4" fmla="*/ 10 w 69"/>
                      <a:gd name="T5" fmla="*/ 19 h 107"/>
                      <a:gd name="T6" fmla="*/ 20 w 69"/>
                      <a:gd name="T7" fmla="*/ 38 h 107"/>
                      <a:gd name="T8" fmla="*/ 30 w 69"/>
                      <a:gd name="T9" fmla="*/ 48 h 107"/>
                      <a:gd name="T10" fmla="*/ 39 w 69"/>
                      <a:gd name="T11" fmla="*/ 58 h 107"/>
                      <a:gd name="T12" fmla="*/ 49 w 69"/>
                      <a:gd name="T13" fmla="*/ 68 h 107"/>
                      <a:gd name="T14" fmla="*/ 59 w 69"/>
                      <a:gd name="T15" fmla="*/ 77 h 107"/>
                      <a:gd name="T16" fmla="*/ 59 w 69"/>
                      <a:gd name="T17" fmla="*/ 87 h 107"/>
                      <a:gd name="T18" fmla="*/ 49 w 69"/>
                      <a:gd name="T19" fmla="*/ 107 h 107"/>
                      <a:gd name="T20" fmla="*/ 59 w 69"/>
                      <a:gd name="T21" fmla="*/ 107 h 107"/>
                      <a:gd name="T22" fmla="*/ 69 w 69"/>
                      <a:gd name="T23" fmla="*/ 87 h 107"/>
                      <a:gd name="T24" fmla="*/ 69 w 69"/>
                      <a:gd name="T25" fmla="*/ 77 h 107"/>
                      <a:gd name="T26" fmla="*/ 59 w 69"/>
                      <a:gd name="T27" fmla="*/ 68 h 107"/>
                      <a:gd name="T28" fmla="*/ 49 w 69"/>
                      <a:gd name="T29" fmla="*/ 48 h 107"/>
                      <a:gd name="T30" fmla="*/ 30 w 69"/>
                      <a:gd name="T31" fmla="*/ 29 h 107"/>
                      <a:gd name="T32" fmla="*/ 20 w 69"/>
                      <a:gd name="T33" fmla="*/ 9 h 107"/>
                      <a:gd name="T34" fmla="*/ 0 w 69"/>
                      <a:gd name="T35" fmla="*/ 0 h 107"/>
                      <a:gd name="T36" fmla="*/ 10 w 69"/>
                      <a:gd name="T37" fmla="*/ 0 h 107"/>
                      <a:gd name="T38" fmla="*/ 0 w 69"/>
                      <a:gd name="T39" fmla="*/ 0 h 107"/>
                      <a:gd name="T40" fmla="*/ 0 w 69"/>
                      <a:gd name="T41" fmla="*/ 9 h 1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107"/>
                      <a:gd name="T65" fmla="*/ 69 w 69"/>
                      <a:gd name="T66" fmla="*/ 107 h 10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107">
                        <a:moveTo>
                          <a:pt x="0" y="9"/>
                        </a:moveTo>
                        <a:lnTo>
                          <a:pt x="0" y="9"/>
                        </a:lnTo>
                        <a:lnTo>
                          <a:pt x="10" y="19"/>
                        </a:lnTo>
                        <a:lnTo>
                          <a:pt x="20" y="38"/>
                        </a:lnTo>
                        <a:lnTo>
                          <a:pt x="30" y="48"/>
                        </a:lnTo>
                        <a:lnTo>
                          <a:pt x="39" y="58"/>
                        </a:lnTo>
                        <a:lnTo>
                          <a:pt x="49" y="68"/>
                        </a:lnTo>
                        <a:lnTo>
                          <a:pt x="59" y="77"/>
                        </a:lnTo>
                        <a:lnTo>
                          <a:pt x="59" y="87"/>
                        </a:lnTo>
                        <a:lnTo>
                          <a:pt x="49" y="107"/>
                        </a:lnTo>
                        <a:lnTo>
                          <a:pt x="59" y="107"/>
                        </a:lnTo>
                        <a:lnTo>
                          <a:pt x="69" y="87"/>
                        </a:lnTo>
                        <a:lnTo>
                          <a:pt x="69" y="77"/>
                        </a:lnTo>
                        <a:lnTo>
                          <a:pt x="59" y="68"/>
                        </a:lnTo>
                        <a:lnTo>
                          <a:pt x="49" y="48"/>
                        </a:lnTo>
                        <a:lnTo>
                          <a:pt x="30" y="29"/>
                        </a:lnTo>
                        <a:lnTo>
                          <a:pt x="20" y="9"/>
                        </a:lnTo>
                        <a:lnTo>
                          <a:pt x="0" y="0"/>
                        </a:lnTo>
                        <a:lnTo>
                          <a:pt x="10" y="0"/>
                        </a:lnTo>
                        <a:lnTo>
                          <a:pt x="0" y="0"/>
                        </a:lnTo>
                        <a:lnTo>
                          <a:pt x="0" y="9"/>
                        </a:lnTo>
                        <a:close/>
                      </a:path>
                    </a:pathLst>
                  </a:custGeom>
                  <a:solidFill>
                    <a:srgbClr val="000000"/>
                  </a:solidFill>
                  <a:ln w="9525">
                    <a:noFill/>
                    <a:round/>
                    <a:headEnd/>
                    <a:tailEnd/>
                  </a:ln>
                </p:spPr>
                <p:txBody>
                  <a:bodyPr/>
                  <a:lstStyle/>
                  <a:p>
                    <a:endParaRPr lang="en-US"/>
                  </a:p>
                </p:txBody>
              </p:sp>
              <p:sp>
                <p:nvSpPr>
                  <p:cNvPr id="6118" name="Freeform 292"/>
                  <p:cNvSpPr>
                    <a:spLocks/>
                  </p:cNvSpPr>
                  <p:nvPr/>
                </p:nvSpPr>
                <p:spPr bwMode="auto">
                  <a:xfrm>
                    <a:off x="6465" y="6171"/>
                    <a:ext cx="145" cy="48"/>
                  </a:xfrm>
                  <a:custGeom>
                    <a:avLst/>
                    <a:gdLst>
                      <a:gd name="T0" fmla="*/ 9 w 145"/>
                      <a:gd name="T1" fmla="*/ 0 h 48"/>
                      <a:gd name="T2" fmla="*/ 9 w 145"/>
                      <a:gd name="T3" fmla="*/ 0 h 48"/>
                      <a:gd name="T4" fmla="*/ 19 w 145"/>
                      <a:gd name="T5" fmla="*/ 9 h 48"/>
                      <a:gd name="T6" fmla="*/ 29 w 145"/>
                      <a:gd name="T7" fmla="*/ 9 h 48"/>
                      <a:gd name="T8" fmla="*/ 38 w 145"/>
                      <a:gd name="T9" fmla="*/ 9 h 48"/>
                      <a:gd name="T10" fmla="*/ 48 w 145"/>
                      <a:gd name="T11" fmla="*/ 19 h 48"/>
                      <a:gd name="T12" fmla="*/ 48 w 145"/>
                      <a:gd name="T13" fmla="*/ 19 h 48"/>
                      <a:gd name="T14" fmla="*/ 58 w 145"/>
                      <a:gd name="T15" fmla="*/ 19 h 48"/>
                      <a:gd name="T16" fmla="*/ 68 w 145"/>
                      <a:gd name="T17" fmla="*/ 29 h 48"/>
                      <a:gd name="T18" fmla="*/ 77 w 145"/>
                      <a:gd name="T19" fmla="*/ 29 h 48"/>
                      <a:gd name="T20" fmla="*/ 87 w 145"/>
                      <a:gd name="T21" fmla="*/ 29 h 48"/>
                      <a:gd name="T22" fmla="*/ 97 w 145"/>
                      <a:gd name="T23" fmla="*/ 39 h 48"/>
                      <a:gd name="T24" fmla="*/ 97 w 145"/>
                      <a:gd name="T25" fmla="*/ 39 h 48"/>
                      <a:gd name="T26" fmla="*/ 107 w 145"/>
                      <a:gd name="T27" fmla="*/ 39 h 48"/>
                      <a:gd name="T28" fmla="*/ 126 w 145"/>
                      <a:gd name="T29" fmla="*/ 39 h 48"/>
                      <a:gd name="T30" fmla="*/ 126 w 145"/>
                      <a:gd name="T31" fmla="*/ 48 h 48"/>
                      <a:gd name="T32" fmla="*/ 145 w 145"/>
                      <a:gd name="T33" fmla="*/ 48 h 48"/>
                      <a:gd name="T34" fmla="*/ 145 w 145"/>
                      <a:gd name="T35" fmla="*/ 39 h 48"/>
                      <a:gd name="T36" fmla="*/ 126 w 145"/>
                      <a:gd name="T37" fmla="*/ 39 h 48"/>
                      <a:gd name="T38" fmla="*/ 126 w 145"/>
                      <a:gd name="T39" fmla="*/ 39 h 48"/>
                      <a:gd name="T40" fmla="*/ 116 w 145"/>
                      <a:gd name="T41" fmla="*/ 29 h 48"/>
                      <a:gd name="T42" fmla="*/ 107 w 145"/>
                      <a:gd name="T43" fmla="*/ 29 h 48"/>
                      <a:gd name="T44" fmla="*/ 97 w 145"/>
                      <a:gd name="T45" fmla="*/ 29 h 48"/>
                      <a:gd name="T46" fmla="*/ 87 w 145"/>
                      <a:gd name="T47" fmla="*/ 29 h 48"/>
                      <a:gd name="T48" fmla="*/ 87 w 145"/>
                      <a:gd name="T49" fmla="*/ 19 h 48"/>
                      <a:gd name="T50" fmla="*/ 77 w 145"/>
                      <a:gd name="T51" fmla="*/ 19 h 48"/>
                      <a:gd name="T52" fmla="*/ 68 w 145"/>
                      <a:gd name="T53" fmla="*/ 9 h 48"/>
                      <a:gd name="T54" fmla="*/ 58 w 145"/>
                      <a:gd name="T55" fmla="*/ 9 h 48"/>
                      <a:gd name="T56" fmla="*/ 48 w 145"/>
                      <a:gd name="T57" fmla="*/ 9 h 48"/>
                      <a:gd name="T58" fmla="*/ 38 w 145"/>
                      <a:gd name="T59" fmla="*/ 0 h 48"/>
                      <a:gd name="T60" fmla="*/ 29 w 145"/>
                      <a:gd name="T61" fmla="*/ 0 h 48"/>
                      <a:gd name="T62" fmla="*/ 19 w 145"/>
                      <a:gd name="T63" fmla="*/ 0 h 48"/>
                      <a:gd name="T64" fmla="*/ 9 w 145"/>
                      <a:gd name="T65" fmla="*/ 0 h 48"/>
                      <a:gd name="T66" fmla="*/ 19 w 145"/>
                      <a:gd name="T67" fmla="*/ 0 h 48"/>
                      <a:gd name="T68" fmla="*/ 9 w 145"/>
                      <a:gd name="T69" fmla="*/ 0 h 48"/>
                      <a:gd name="T70" fmla="*/ 0 w 145"/>
                      <a:gd name="T71" fmla="*/ 0 h 48"/>
                      <a:gd name="T72" fmla="*/ 9 w 145"/>
                      <a:gd name="T73" fmla="*/ 0 h 48"/>
                      <a:gd name="T74" fmla="*/ 9 w 145"/>
                      <a:gd name="T75" fmla="*/ 0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5"/>
                      <a:gd name="T115" fmla="*/ 0 h 48"/>
                      <a:gd name="T116" fmla="*/ 145 w 145"/>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5" h="48">
                        <a:moveTo>
                          <a:pt x="9" y="0"/>
                        </a:moveTo>
                        <a:lnTo>
                          <a:pt x="9" y="0"/>
                        </a:lnTo>
                        <a:lnTo>
                          <a:pt x="19" y="9"/>
                        </a:lnTo>
                        <a:lnTo>
                          <a:pt x="29" y="9"/>
                        </a:lnTo>
                        <a:lnTo>
                          <a:pt x="38" y="9"/>
                        </a:lnTo>
                        <a:lnTo>
                          <a:pt x="48" y="19"/>
                        </a:lnTo>
                        <a:lnTo>
                          <a:pt x="58" y="19"/>
                        </a:lnTo>
                        <a:lnTo>
                          <a:pt x="68" y="29"/>
                        </a:lnTo>
                        <a:lnTo>
                          <a:pt x="77" y="29"/>
                        </a:lnTo>
                        <a:lnTo>
                          <a:pt x="87" y="29"/>
                        </a:lnTo>
                        <a:lnTo>
                          <a:pt x="97" y="39"/>
                        </a:lnTo>
                        <a:lnTo>
                          <a:pt x="107" y="39"/>
                        </a:lnTo>
                        <a:lnTo>
                          <a:pt x="126" y="39"/>
                        </a:lnTo>
                        <a:lnTo>
                          <a:pt x="126" y="48"/>
                        </a:lnTo>
                        <a:lnTo>
                          <a:pt x="145" y="48"/>
                        </a:lnTo>
                        <a:lnTo>
                          <a:pt x="145" y="39"/>
                        </a:lnTo>
                        <a:lnTo>
                          <a:pt x="126" y="39"/>
                        </a:lnTo>
                        <a:lnTo>
                          <a:pt x="116" y="29"/>
                        </a:lnTo>
                        <a:lnTo>
                          <a:pt x="107" y="29"/>
                        </a:lnTo>
                        <a:lnTo>
                          <a:pt x="97" y="29"/>
                        </a:lnTo>
                        <a:lnTo>
                          <a:pt x="87" y="29"/>
                        </a:lnTo>
                        <a:lnTo>
                          <a:pt x="87" y="19"/>
                        </a:lnTo>
                        <a:lnTo>
                          <a:pt x="77" y="19"/>
                        </a:lnTo>
                        <a:lnTo>
                          <a:pt x="68" y="9"/>
                        </a:lnTo>
                        <a:lnTo>
                          <a:pt x="58" y="9"/>
                        </a:lnTo>
                        <a:lnTo>
                          <a:pt x="48" y="9"/>
                        </a:lnTo>
                        <a:lnTo>
                          <a:pt x="38" y="0"/>
                        </a:lnTo>
                        <a:lnTo>
                          <a:pt x="29" y="0"/>
                        </a:lnTo>
                        <a:lnTo>
                          <a:pt x="19" y="0"/>
                        </a:lnTo>
                        <a:lnTo>
                          <a:pt x="9" y="0"/>
                        </a:lnTo>
                        <a:lnTo>
                          <a:pt x="19" y="0"/>
                        </a:lnTo>
                        <a:lnTo>
                          <a:pt x="9" y="0"/>
                        </a:lnTo>
                        <a:lnTo>
                          <a:pt x="0" y="0"/>
                        </a:lnTo>
                        <a:lnTo>
                          <a:pt x="9" y="0"/>
                        </a:lnTo>
                        <a:close/>
                      </a:path>
                    </a:pathLst>
                  </a:custGeom>
                  <a:solidFill>
                    <a:srgbClr val="000000"/>
                  </a:solidFill>
                  <a:ln w="9525">
                    <a:noFill/>
                    <a:round/>
                    <a:headEnd/>
                    <a:tailEnd/>
                  </a:ln>
                </p:spPr>
                <p:txBody>
                  <a:bodyPr/>
                  <a:lstStyle/>
                  <a:p>
                    <a:endParaRPr lang="en-US"/>
                  </a:p>
                </p:txBody>
              </p:sp>
              <p:sp>
                <p:nvSpPr>
                  <p:cNvPr id="6119" name="Freeform 293"/>
                  <p:cNvSpPr>
                    <a:spLocks/>
                  </p:cNvSpPr>
                  <p:nvPr/>
                </p:nvSpPr>
                <p:spPr bwMode="auto">
                  <a:xfrm>
                    <a:off x="6474" y="6151"/>
                    <a:ext cx="20" cy="20"/>
                  </a:xfrm>
                  <a:custGeom>
                    <a:avLst/>
                    <a:gdLst>
                      <a:gd name="T0" fmla="*/ 10 w 20"/>
                      <a:gd name="T1" fmla="*/ 0 h 20"/>
                      <a:gd name="T2" fmla="*/ 10 w 20"/>
                      <a:gd name="T3" fmla="*/ 0 h 20"/>
                      <a:gd name="T4" fmla="*/ 0 w 20"/>
                      <a:gd name="T5" fmla="*/ 20 h 20"/>
                      <a:gd name="T6" fmla="*/ 10 w 20"/>
                      <a:gd name="T7" fmla="*/ 20 h 20"/>
                      <a:gd name="T8" fmla="*/ 20 w 20"/>
                      <a:gd name="T9" fmla="*/ 10 h 20"/>
                      <a:gd name="T10" fmla="*/ 10 w 20"/>
                      <a:gd name="T11" fmla="*/ 10 h 20"/>
                      <a:gd name="T12" fmla="*/ 10 w 20"/>
                      <a:gd name="T13" fmla="*/ 0 h 20"/>
                      <a:gd name="T14" fmla="*/ 10 w 20"/>
                      <a:gd name="T15" fmla="*/ 0 h 20"/>
                      <a:gd name="T16" fmla="*/ 10 w 20"/>
                      <a:gd name="T17" fmla="*/ 0 h 20"/>
                      <a:gd name="T18" fmla="*/ 10 w 20"/>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0"/>
                      <a:gd name="T32" fmla="*/ 20 w 2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0">
                        <a:moveTo>
                          <a:pt x="10" y="0"/>
                        </a:moveTo>
                        <a:lnTo>
                          <a:pt x="10" y="0"/>
                        </a:lnTo>
                        <a:lnTo>
                          <a:pt x="0" y="20"/>
                        </a:lnTo>
                        <a:lnTo>
                          <a:pt x="10" y="20"/>
                        </a:lnTo>
                        <a:lnTo>
                          <a:pt x="20" y="10"/>
                        </a:lnTo>
                        <a:lnTo>
                          <a:pt x="10" y="10"/>
                        </a:lnTo>
                        <a:lnTo>
                          <a:pt x="10" y="0"/>
                        </a:lnTo>
                        <a:close/>
                      </a:path>
                    </a:pathLst>
                  </a:custGeom>
                  <a:solidFill>
                    <a:srgbClr val="000000"/>
                  </a:solidFill>
                  <a:ln w="9525">
                    <a:noFill/>
                    <a:round/>
                    <a:headEnd/>
                    <a:tailEnd/>
                  </a:ln>
                </p:spPr>
                <p:txBody>
                  <a:bodyPr/>
                  <a:lstStyle/>
                  <a:p>
                    <a:endParaRPr lang="en-US"/>
                  </a:p>
                </p:txBody>
              </p:sp>
              <p:sp>
                <p:nvSpPr>
                  <p:cNvPr id="6120" name="Freeform 294"/>
                  <p:cNvSpPr>
                    <a:spLocks/>
                  </p:cNvSpPr>
                  <p:nvPr/>
                </p:nvSpPr>
                <p:spPr bwMode="auto">
                  <a:xfrm>
                    <a:off x="6484" y="6151"/>
                    <a:ext cx="243" cy="117"/>
                  </a:xfrm>
                  <a:custGeom>
                    <a:avLst/>
                    <a:gdLst>
                      <a:gd name="T0" fmla="*/ 233 w 243"/>
                      <a:gd name="T1" fmla="*/ 117 h 117"/>
                      <a:gd name="T2" fmla="*/ 233 w 243"/>
                      <a:gd name="T3" fmla="*/ 107 h 117"/>
                      <a:gd name="T4" fmla="*/ 224 w 243"/>
                      <a:gd name="T5" fmla="*/ 107 h 117"/>
                      <a:gd name="T6" fmla="*/ 204 w 243"/>
                      <a:gd name="T7" fmla="*/ 97 h 117"/>
                      <a:gd name="T8" fmla="*/ 195 w 243"/>
                      <a:gd name="T9" fmla="*/ 88 h 117"/>
                      <a:gd name="T10" fmla="*/ 175 w 243"/>
                      <a:gd name="T11" fmla="*/ 78 h 117"/>
                      <a:gd name="T12" fmla="*/ 165 w 243"/>
                      <a:gd name="T13" fmla="*/ 68 h 117"/>
                      <a:gd name="T14" fmla="*/ 156 w 243"/>
                      <a:gd name="T15" fmla="*/ 59 h 117"/>
                      <a:gd name="T16" fmla="*/ 136 w 243"/>
                      <a:gd name="T17" fmla="*/ 59 h 117"/>
                      <a:gd name="T18" fmla="*/ 117 w 243"/>
                      <a:gd name="T19" fmla="*/ 49 h 117"/>
                      <a:gd name="T20" fmla="*/ 107 w 243"/>
                      <a:gd name="T21" fmla="*/ 39 h 117"/>
                      <a:gd name="T22" fmla="*/ 88 w 243"/>
                      <a:gd name="T23" fmla="*/ 39 h 117"/>
                      <a:gd name="T24" fmla="*/ 78 w 243"/>
                      <a:gd name="T25" fmla="*/ 29 h 117"/>
                      <a:gd name="T26" fmla="*/ 58 w 243"/>
                      <a:gd name="T27" fmla="*/ 20 h 117"/>
                      <a:gd name="T28" fmla="*/ 49 w 243"/>
                      <a:gd name="T29" fmla="*/ 20 h 117"/>
                      <a:gd name="T30" fmla="*/ 29 w 243"/>
                      <a:gd name="T31" fmla="*/ 10 h 117"/>
                      <a:gd name="T32" fmla="*/ 19 w 243"/>
                      <a:gd name="T33" fmla="*/ 10 h 117"/>
                      <a:gd name="T34" fmla="*/ 0 w 243"/>
                      <a:gd name="T35" fmla="*/ 0 h 117"/>
                      <a:gd name="T36" fmla="*/ 0 w 243"/>
                      <a:gd name="T37" fmla="*/ 10 h 117"/>
                      <a:gd name="T38" fmla="*/ 19 w 243"/>
                      <a:gd name="T39" fmla="*/ 20 h 117"/>
                      <a:gd name="T40" fmla="*/ 29 w 243"/>
                      <a:gd name="T41" fmla="*/ 20 h 117"/>
                      <a:gd name="T42" fmla="*/ 39 w 243"/>
                      <a:gd name="T43" fmla="*/ 20 h 117"/>
                      <a:gd name="T44" fmla="*/ 58 w 243"/>
                      <a:gd name="T45" fmla="*/ 29 h 117"/>
                      <a:gd name="T46" fmla="*/ 68 w 243"/>
                      <a:gd name="T47" fmla="*/ 39 h 117"/>
                      <a:gd name="T48" fmla="*/ 88 w 243"/>
                      <a:gd name="T49" fmla="*/ 49 h 117"/>
                      <a:gd name="T50" fmla="*/ 107 w 243"/>
                      <a:gd name="T51" fmla="*/ 49 h 117"/>
                      <a:gd name="T52" fmla="*/ 117 w 243"/>
                      <a:gd name="T53" fmla="*/ 59 h 117"/>
                      <a:gd name="T54" fmla="*/ 126 w 243"/>
                      <a:gd name="T55" fmla="*/ 59 h 117"/>
                      <a:gd name="T56" fmla="*/ 146 w 243"/>
                      <a:gd name="T57" fmla="*/ 68 h 117"/>
                      <a:gd name="T58" fmla="*/ 156 w 243"/>
                      <a:gd name="T59" fmla="*/ 78 h 117"/>
                      <a:gd name="T60" fmla="*/ 175 w 243"/>
                      <a:gd name="T61" fmla="*/ 88 h 117"/>
                      <a:gd name="T62" fmla="*/ 195 w 243"/>
                      <a:gd name="T63" fmla="*/ 97 h 117"/>
                      <a:gd name="T64" fmla="*/ 204 w 243"/>
                      <a:gd name="T65" fmla="*/ 107 h 117"/>
                      <a:gd name="T66" fmla="*/ 214 w 243"/>
                      <a:gd name="T67" fmla="*/ 107 h 117"/>
                      <a:gd name="T68" fmla="*/ 233 w 243"/>
                      <a:gd name="T69" fmla="*/ 117 h 117"/>
                      <a:gd name="T70" fmla="*/ 224 w 243"/>
                      <a:gd name="T71" fmla="*/ 117 h 117"/>
                      <a:gd name="T72" fmla="*/ 233 w 243"/>
                      <a:gd name="T73" fmla="*/ 117 h 117"/>
                      <a:gd name="T74" fmla="*/ 243 w 243"/>
                      <a:gd name="T75" fmla="*/ 107 h 117"/>
                      <a:gd name="T76" fmla="*/ 233 w 243"/>
                      <a:gd name="T77" fmla="*/ 107 h 117"/>
                      <a:gd name="T78" fmla="*/ 233 w 243"/>
                      <a:gd name="T79" fmla="*/ 117 h 11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43"/>
                      <a:gd name="T121" fmla="*/ 0 h 117"/>
                      <a:gd name="T122" fmla="*/ 243 w 243"/>
                      <a:gd name="T123" fmla="*/ 117 h 11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43" h="117">
                        <a:moveTo>
                          <a:pt x="233" y="117"/>
                        </a:moveTo>
                        <a:lnTo>
                          <a:pt x="233" y="107"/>
                        </a:lnTo>
                        <a:lnTo>
                          <a:pt x="224" y="107"/>
                        </a:lnTo>
                        <a:lnTo>
                          <a:pt x="204" y="97"/>
                        </a:lnTo>
                        <a:lnTo>
                          <a:pt x="195" y="88"/>
                        </a:lnTo>
                        <a:lnTo>
                          <a:pt x="175" y="78"/>
                        </a:lnTo>
                        <a:lnTo>
                          <a:pt x="165" y="68"/>
                        </a:lnTo>
                        <a:lnTo>
                          <a:pt x="156" y="59"/>
                        </a:lnTo>
                        <a:lnTo>
                          <a:pt x="136" y="59"/>
                        </a:lnTo>
                        <a:lnTo>
                          <a:pt x="117" y="49"/>
                        </a:lnTo>
                        <a:lnTo>
                          <a:pt x="107" y="39"/>
                        </a:lnTo>
                        <a:lnTo>
                          <a:pt x="88" y="39"/>
                        </a:lnTo>
                        <a:lnTo>
                          <a:pt x="78" y="29"/>
                        </a:lnTo>
                        <a:lnTo>
                          <a:pt x="58" y="20"/>
                        </a:lnTo>
                        <a:lnTo>
                          <a:pt x="49" y="20"/>
                        </a:lnTo>
                        <a:lnTo>
                          <a:pt x="29" y="10"/>
                        </a:lnTo>
                        <a:lnTo>
                          <a:pt x="19" y="10"/>
                        </a:lnTo>
                        <a:lnTo>
                          <a:pt x="0" y="0"/>
                        </a:lnTo>
                        <a:lnTo>
                          <a:pt x="0" y="10"/>
                        </a:lnTo>
                        <a:lnTo>
                          <a:pt x="19" y="20"/>
                        </a:lnTo>
                        <a:lnTo>
                          <a:pt x="29" y="20"/>
                        </a:lnTo>
                        <a:lnTo>
                          <a:pt x="39" y="20"/>
                        </a:lnTo>
                        <a:lnTo>
                          <a:pt x="58" y="29"/>
                        </a:lnTo>
                        <a:lnTo>
                          <a:pt x="68" y="39"/>
                        </a:lnTo>
                        <a:lnTo>
                          <a:pt x="88" y="49"/>
                        </a:lnTo>
                        <a:lnTo>
                          <a:pt x="107" y="49"/>
                        </a:lnTo>
                        <a:lnTo>
                          <a:pt x="117" y="59"/>
                        </a:lnTo>
                        <a:lnTo>
                          <a:pt x="126" y="59"/>
                        </a:lnTo>
                        <a:lnTo>
                          <a:pt x="146" y="68"/>
                        </a:lnTo>
                        <a:lnTo>
                          <a:pt x="156" y="78"/>
                        </a:lnTo>
                        <a:lnTo>
                          <a:pt x="175" y="88"/>
                        </a:lnTo>
                        <a:lnTo>
                          <a:pt x="195" y="97"/>
                        </a:lnTo>
                        <a:lnTo>
                          <a:pt x="204" y="107"/>
                        </a:lnTo>
                        <a:lnTo>
                          <a:pt x="214" y="107"/>
                        </a:lnTo>
                        <a:lnTo>
                          <a:pt x="233" y="117"/>
                        </a:lnTo>
                        <a:lnTo>
                          <a:pt x="224" y="117"/>
                        </a:lnTo>
                        <a:lnTo>
                          <a:pt x="233" y="117"/>
                        </a:lnTo>
                        <a:lnTo>
                          <a:pt x="243" y="107"/>
                        </a:lnTo>
                        <a:lnTo>
                          <a:pt x="233" y="107"/>
                        </a:lnTo>
                        <a:lnTo>
                          <a:pt x="233" y="117"/>
                        </a:lnTo>
                        <a:close/>
                      </a:path>
                    </a:pathLst>
                  </a:custGeom>
                  <a:solidFill>
                    <a:srgbClr val="000000"/>
                  </a:solidFill>
                  <a:ln w="9525">
                    <a:noFill/>
                    <a:round/>
                    <a:headEnd/>
                    <a:tailEnd/>
                  </a:ln>
                </p:spPr>
                <p:txBody>
                  <a:bodyPr/>
                  <a:lstStyle/>
                  <a:p>
                    <a:endParaRPr lang="en-US"/>
                  </a:p>
                </p:txBody>
              </p:sp>
              <p:sp>
                <p:nvSpPr>
                  <p:cNvPr id="6121" name="Freeform 295"/>
                  <p:cNvSpPr>
                    <a:spLocks/>
                  </p:cNvSpPr>
                  <p:nvPr/>
                </p:nvSpPr>
                <p:spPr bwMode="auto">
                  <a:xfrm>
                    <a:off x="6610" y="6229"/>
                    <a:ext cx="720" cy="477"/>
                  </a:xfrm>
                  <a:custGeom>
                    <a:avLst/>
                    <a:gdLst>
                      <a:gd name="T0" fmla="*/ 448 w 720"/>
                      <a:gd name="T1" fmla="*/ 19 h 477"/>
                      <a:gd name="T2" fmla="*/ 477 w 720"/>
                      <a:gd name="T3" fmla="*/ 49 h 477"/>
                      <a:gd name="T4" fmla="*/ 496 w 720"/>
                      <a:gd name="T5" fmla="*/ 68 h 477"/>
                      <a:gd name="T6" fmla="*/ 516 w 720"/>
                      <a:gd name="T7" fmla="*/ 88 h 477"/>
                      <a:gd name="T8" fmla="*/ 565 w 720"/>
                      <a:gd name="T9" fmla="*/ 78 h 477"/>
                      <a:gd name="T10" fmla="*/ 603 w 720"/>
                      <a:gd name="T11" fmla="*/ 78 h 477"/>
                      <a:gd name="T12" fmla="*/ 642 w 720"/>
                      <a:gd name="T13" fmla="*/ 88 h 477"/>
                      <a:gd name="T14" fmla="*/ 662 w 720"/>
                      <a:gd name="T15" fmla="*/ 107 h 477"/>
                      <a:gd name="T16" fmla="*/ 701 w 720"/>
                      <a:gd name="T17" fmla="*/ 165 h 477"/>
                      <a:gd name="T18" fmla="*/ 720 w 720"/>
                      <a:gd name="T19" fmla="*/ 224 h 477"/>
                      <a:gd name="T20" fmla="*/ 701 w 720"/>
                      <a:gd name="T21" fmla="*/ 312 h 477"/>
                      <a:gd name="T22" fmla="*/ 710 w 720"/>
                      <a:gd name="T23" fmla="*/ 370 h 477"/>
                      <a:gd name="T24" fmla="*/ 701 w 720"/>
                      <a:gd name="T25" fmla="*/ 419 h 477"/>
                      <a:gd name="T26" fmla="*/ 681 w 720"/>
                      <a:gd name="T27" fmla="*/ 458 h 477"/>
                      <a:gd name="T28" fmla="*/ 642 w 720"/>
                      <a:gd name="T29" fmla="*/ 467 h 477"/>
                      <a:gd name="T30" fmla="*/ 613 w 720"/>
                      <a:gd name="T31" fmla="*/ 477 h 477"/>
                      <a:gd name="T32" fmla="*/ 574 w 720"/>
                      <a:gd name="T33" fmla="*/ 380 h 477"/>
                      <a:gd name="T34" fmla="*/ 555 w 720"/>
                      <a:gd name="T35" fmla="*/ 341 h 477"/>
                      <a:gd name="T36" fmla="*/ 555 w 720"/>
                      <a:gd name="T37" fmla="*/ 292 h 477"/>
                      <a:gd name="T38" fmla="*/ 574 w 720"/>
                      <a:gd name="T39" fmla="*/ 243 h 477"/>
                      <a:gd name="T40" fmla="*/ 574 w 720"/>
                      <a:gd name="T41" fmla="*/ 195 h 477"/>
                      <a:gd name="T42" fmla="*/ 555 w 720"/>
                      <a:gd name="T43" fmla="*/ 165 h 477"/>
                      <a:gd name="T44" fmla="*/ 506 w 720"/>
                      <a:gd name="T45" fmla="*/ 156 h 477"/>
                      <a:gd name="T46" fmla="*/ 467 w 720"/>
                      <a:gd name="T47" fmla="*/ 127 h 477"/>
                      <a:gd name="T48" fmla="*/ 448 w 720"/>
                      <a:gd name="T49" fmla="*/ 136 h 477"/>
                      <a:gd name="T50" fmla="*/ 428 w 720"/>
                      <a:gd name="T51" fmla="*/ 156 h 477"/>
                      <a:gd name="T52" fmla="*/ 448 w 720"/>
                      <a:gd name="T53" fmla="*/ 156 h 477"/>
                      <a:gd name="T54" fmla="*/ 506 w 720"/>
                      <a:gd name="T55" fmla="*/ 175 h 477"/>
                      <a:gd name="T56" fmla="*/ 467 w 720"/>
                      <a:gd name="T57" fmla="*/ 185 h 477"/>
                      <a:gd name="T58" fmla="*/ 448 w 720"/>
                      <a:gd name="T59" fmla="*/ 175 h 477"/>
                      <a:gd name="T60" fmla="*/ 419 w 720"/>
                      <a:gd name="T61" fmla="*/ 185 h 477"/>
                      <a:gd name="T62" fmla="*/ 409 w 720"/>
                      <a:gd name="T63" fmla="*/ 204 h 477"/>
                      <a:gd name="T64" fmla="*/ 389 w 720"/>
                      <a:gd name="T65" fmla="*/ 234 h 477"/>
                      <a:gd name="T66" fmla="*/ 341 w 720"/>
                      <a:gd name="T67" fmla="*/ 234 h 477"/>
                      <a:gd name="T68" fmla="*/ 321 w 720"/>
                      <a:gd name="T69" fmla="*/ 224 h 477"/>
                      <a:gd name="T70" fmla="*/ 292 w 720"/>
                      <a:gd name="T71" fmla="*/ 243 h 477"/>
                      <a:gd name="T72" fmla="*/ 273 w 720"/>
                      <a:gd name="T73" fmla="*/ 292 h 477"/>
                      <a:gd name="T74" fmla="*/ 244 w 720"/>
                      <a:gd name="T75" fmla="*/ 312 h 477"/>
                      <a:gd name="T76" fmla="*/ 224 w 720"/>
                      <a:gd name="T77" fmla="*/ 292 h 477"/>
                      <a:gd name="T78" fmla="*/ 205 w 720"/>
                      <a:gd name="T79" fmla="*/ 292 h 477"/>
                      <a:gd name="T80" fmla="*/ 185 w 720"/>
                      <a:gd name="T81" fmla="*/ 312 h 477"/>
                      <a:gd name="T82" fmla="*/ 156 w 720"/>
                      <a:gd name="T83" fmla="*/ 331 h 477"/>
                      <a:gd name="T84" fmla="*/ 117 w 720"/>
                      <a:gd name="T85" fmla="*/ 331 h 477"/>
                      <a:gd name="T86" fmla="*/ 78 w 720"/>
                      <a:gd name="T87" fmla="*/ 312 h 477"/>
                      <a:gd name="T88" fmla="*/ 59 w 720"/>
                      <a:gd name="T89" fmla="*/ 321 h 477"/>
                      <a:gd name="T90" fmla="*/ 107 w 720"/>
                      <a:gd name="T91" fmla="*/ 360 h 477"/>
                      <a:gd name="T92" fmla="*/ 69 w 720"/>
                      <a:gd name="T93" fmla="*/ 360 h 477"/>
                      <a:gd name="T94" fmla="*/ 30 w 720"/>
                      <a:gd name="T95" fmla="*/ 331 h 477"/>
                      <a:gd name="T96" fmla="*/ 10 w 720"/>
                      <a:gd name="T97" fmla="*/ 302 h 477"/>
                      <a:gd name="T98" fmla="*/ 10 w 720"/>
                      <a:gd name="T99" fmla="*/ 224 h 477"/>
                      <a:gd name="T100" fmla="*/ 20 w 720"/>
                      <a:gd name="T101" fmla="*/ 156 h 477"/>
                      <a:gd name="T102" fmla="*/ 49 w 720"/>
                      <a:gd name="T103" fmla="*/ 136 h 477"/>
                      <a:gd name="T104" fmla="*/ 98 w 720"/>
                      <a:gd name="T105" fmla="*/ 136 h 477"/>
                      <a:gd name="T106" fmla="*/ 117 w 720"/>
                      <a:gd name="T107" fmla="*/ 68 h 477"/>
                      <a:gd name="T108" fmla="*/ 146 w 720"/>
                      <a:gd name="T109" fmla="*/ 29 h 477"/>
                      <a:gd name="T110" fmla="*/ 195 w 720"/>
                      <a:gd name="T111" fmla="*/ 19 h 477"/>
                      <a:gd name="T112" fmla="*/ 244 w 720"/>
                      <a:gd name="T113" fmla="*/ 29 h 477"/>
                      <a:gd name="T114" fmla="*/ 302 w 720"/>
                      <a:gd name="T115" fmla="*/ 29 h 477"/>
                      <a:gd name="T116" fmla="*/ 341 w 720"/>
                      <a:gd name="T117" fmla="*/ 0 h 477"/>
                      <a:gd name="T118" fmla="*/ 389 w 720"/>
                      <a:gd name="T119" fmla="*/ 10 h 4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0"/>
                      <a:gd name="T181" fmla="*/ 0 h 477"/>
                      <a:gd name="T182" fmla="*/ 720 w 720"/>
                      <a:gd name="T183" fmla="*/ 477 h 47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0" h="477">
                        <a:moveTo>
                          <a:pt x="428" y="19"/>
                        </a:moveTo>
                        <a:lnTo>
                          <a:pt x="428" y="19"/>
                        </a:lnTo>
                        <a:lnTo>
                          <a:pt x="448" y="19"/>
                        </a:lnTo>
                        <a:lnTo>
                          <a:pt x="448" y="29"/>
                        </a:lnTo>
                        <a:lnTo>
                          <a:pt x="467" y="29"/>
                        </a:lnTo>
                        <a:lnTo>
                          <a:pt x="477" y="49"/>
                        </a:lnTo>
                        <a:lnTo>
                          <a:pt x="487" y="58"/>
                        </a:lnTo>
                        <a:lnTo>
                          <a:pt x="496" y="68"/>
                        </a:lnTo>
                        <a:lnTo>
                          <a:pt x="506" y="88"/>
                        </a:lnTo>
                        <a:lnTo>
                          <a:pt x="506" y="97"/>
                        </a:lnTo>
                        <a:lnTo>
                          <a:pt x="516" y="88"/>
                        </a:lnTo>
                        <a:lnTo>
                          <a:pt x="526" y="88"/>
                        </a:lnTo>
                        <a:lnTo>
                          <a:pt x="545" y="78"/>
                        </a:lnTo>
                        <a:lnTo>
                          <a:pt x="565" y="78"/>
                        </a:lnTo>
                        <a:lnTo>
                          <a:pt x="574" y="78"/>
                        </a:lnTo>
                        <a:lnTo>
                          <a:pt x="584" y="78"/>
                        </a:lnTo>
                        <a:lnTo>
                          <a:pt x="603" y="78"/>
                        </a:lnTo>
                        <a:lnTo>
                          <a:pt x="613" y="88"/>
                        </a:lnTo>
                        <a:lnTo>
                          <a:pt x="623" y="88"/>
                        </a:lnTo>
                        <a:lnTo>
                          <a:pt x="642" y="88"/>
                        </a:lnTo>
                        <a:lnTo>
                          <a:pt x="642" y="97"/>
                        </a:lnTo>
                        <a:lnTo>
                          <a:pt x="652" y="107"/>
                        </a:lnTo>
                        <a:lnTo>
                          <a:pt x="662" y="107"/>
                        </a:lnTo>
                        <a:lnTo>
                          <a:pt x="681" y="127"/>
                        </a:lnTo>
                        <a:lnTo>
                          <a:pt x="691" y="146"/>
                        </a:lnTo>
                        <a:lnTo>
                          <a:pt x="701" y="165"/>
                        </a:lnTo>
                        <a:lnTo>
                          <a:pt x="710" y="185"/>
                        </a:lnTo>
                        <a:lnTo>
                          <a:pt x="710" y="204"/>
                        </a:lnTo>
                        <a:lnTo>
                          <a:pt x="720" y="224"/>
                        </a:lnTo>
                        <a:lnTo>
                          <a:pt x="720" y="243"/>
                        </a:lnTo>
                        <a:lnTo>
                          <a:pt x="720" y="263"/>
                        </a:lnTo>
                        <a:lnTo>
                          <a:pt x="701" y="312"/>
                        </a:lnTo>
                        <a:lnTo>
                          <a:pt x="701" y="331"/>
                        </a:lnTo>
                        <a:lnTo>
                          <a:pt x="710" y="350"/>
                        </a:lnTo>
                        <a:lnTo>
                          <a:pt x="710" y="370"/>
                        </a:lnTo>
                        <a:lnTo>
                          <a:pt x="710" y="380"/>
                        </a:lnTo>
                        <a:lnTo>
                          <a:pt x="710" y="409"/>
                        </a:lnTo>
                        <a:lnTo>
                          <a:pt x="701" y="419"/>
                        </a:lnTo>
                        <a:lnTo>
                          <a:pt x="691" y="438"/>
                        </a:lnTo>
                        <a:lnTo>
                          <a:pt x="681" y="448"/>
                        </a:lnTo>
                        <a:lnTo>
                          <a:pt x="681" y="458"/>
                        </a:lnTo>
                        <a:lnTo>
                          <a:pt x="672" y="458"/>
                        </a:lnTo>
                        <a:lnTo>
                          <a:pt x="652" y="467"/>
                        </a:lnTo>
                        <a:lnTo>
                          <a:pt x="642" y="467"/>
                        </a:lnTo>
                        <a:lnTo>
                          <a:pt x="633" y="467"/>
                        </a:lnTo>
                        <a:lnTo>
                          <a:pt x="623" y="467"/>
                        </a:lnTo>
                        <a:lnTo>
                          <a:pt x="613" y="477"/>
                        </a:lnTo>
                        <a:lnTo>
                          <a:pt x="603" y="409"/>
                        </a:lnTo>
                        <a:lnTo>
                          <a:pt x="594" y="399"/>
                        </a:lnTo>
                        <a:lnTo>
                          <a:pt x="574" y="380"/>
                        </a:lnTo>
                        <a:lnTo>
                          <a:pt x="565" y="370"/>
                        </a:lnTo>
                        <a:lnTo>
                          <a:pt x="555" y="350"/>
                        </a:lnTo>
                        <a:lnTo>
                          <a:pt x="555" y="341"/>
                        </a:lnTo>
                        <a:lnTo>
                          <a:pt x="555" y="331"/>
                        </a:lnTo>
                        <a:lnTo>
                          <a:pt x="555" y="312"/>
                        </a:lnTo>
                        <a:lnTo>
                          <a:pt x="555" y="292"/>
                        </a:lnTo>
                        <a:lnTo>
                          <a:pt x="565" y="282"/>
                        </a:lnTo>
                        <a:lnTo>
                          <a:pt x="574" y="263"/>
                        </a:lnTo>
                        <a:lnTo>
                          <a:pt x="574" y="243"/>
                        </a:lnTo>
                        <a:lnTo>
                          <a:pt x="584" y="234"/>
                        </a:lnTo>
                        <a:lnTo>
                          <a:pt x="584" y="214"/>
                        </a:lnTo>
                        <a:lnTo>
                          <a:pt x="574" y="195"/>
                        </a:lnTo>
                        <a:lnTo>
                          <a:pt x="574" y="185"/>
                        </a:lnTo>
                        <a:lnTo>
                          <a:pt x="565" y="175"/>
                        </a:lnTo>
                        <a:lnTo>
                          <a:pt x="555" y="165"/>
                        </a:lnTo>
                        <a:lnTo>
                          <a:pt x="516" y="165"/>
                        </a:lnTo>
                        <a:lnTo>
                          <a:pt x="506" y="165"/>
                        </a:lnTo>
                        <a:lnTo>
                          <a:pt x="506" y="156"/>
                        </a:lnTo>
                        <a:lnTo>
                          <a:pt x="487" y="136"/>
                        </a:lnTo>
                        <a:lnTo>
                          <a:pt x="477" y="127"/>
                        </a:lnTo>
                        <a:lnTo>
                          <a:pt x="467" y="127"/>
                        </a:lnTo>
                        <a:lnTo>
                          <a:pt x="458" y="136"/>
                        </a:lnTo>
                        <a:lnTo>
                          <a:pt x="448" y="136"/>
                        </a:lnTo>
                        <a:lnTo>
                          <a:pt x="438" y="146"/>
                        </a:lnTo>
                        <a:lnTo>
                          <a:pt x="428" y="146"/>
                        </a:lnTo>
                        <a:lnTo>
                          <a:pt x="428" y="156"/>
                        </a:lnTo>
                        <a:lnTo>
                          <a:pt x="428" y="165"/>
                        </a:lnTo>
                        <a:lnTo>
                          <a:pt x="448" y="165"/>
                        </a:lnTo>
                        <a:lnTo>
                          <a:pt x="448" y="156"/>
                        </a:lnTo>
                        <a:lnTo>
                          <a:pt x="467" y="146"/>
                        </a:lnTo>
                        <a:lnTo>
                          <a:pt x="506" y="175"/>
                        </a:lnTo>
                        <a:lnTo>
                          <a:pt x="487" y="195"/>
                        </a:lnTo>
                        <a:lnTo>
                          <a:pt x="477" y="195"/>
                        </a:lnTo>
                        <a:lnTo>
                          <a:pt x="467" y="185"/>
                        </a:lnTo>
                        <a:lnTo>
                          <a:pt x="467" y="175"/>
                        </a:lnTo>
                        <a:lnTo>
                          <a:pt x="458" y="175"/>
                        </a:lnTo>
                        <a:lnTo>
                          <a:pt x="448" y="175"/>
                        </a:lnTo>
                        <a:lnTo>
                          <a:pt x="438" y="175"/>
                        </a:lnTo>
                        <a:lnTo>
                          <a:pt x="428" y="175"/>
                        </a:lnTo>
                        <a:lnTo>
                          <a:pt x="419" y="185"/>
                        </a:lnTo>
                        <a:lnTo>
                          <a:pt x="419" y="195"/>
                        </a:lnTo>
                        <a:lnTo>
                          <a:pt x="409" y="195"/>
                        </a:lnTo>
                        <a:lnTo>
                          <a:pt x="409" y="204"/>
                        </a:lnTo>
                        <a:lnTo>
                          <a:pt x="399" y="214"/>
                        </a:lnTo>
                        <a:lnTo>
                          <a:pt x="399" y="224"/>
                        </a:lnTo>
                        <a:lnTo>
                          <a:pt x="389" y="234"/>
                        </a:lnTo>
                        <a:lnTo>
                          <a:pt x="380" y="234"/>
                        </a:lnTo>
                        <a:lnTo>
                          <a:pt x="351" y="234"/>
                        </a:lnTo>
                        <a:lnTo>
                          <a:pt x="341" y="234"/>
                        </a:lnTo>
                        <a:lnTo>
                          <a:pt x="331" y="224"/>
                        </a:lnTo>
                        <a:lnTo>
                          <a:pt x="321" y="224"/>
                        </a:lnTo>
                        <a:lnTo>
                          <a:pt x="302" y="224"/>
                        </a:lnTo>
                        <a:lnTo>
                          <a:pt x="292" y="234"/>
                        </a:lnTo>
                        <a:lnTo>
                          <a:pt x="292" y="243"/>
                        </a:lnTo>
                        <a:lnTo>
                          <a:pt x="282" y="263"/>
                        </a:lnTo>
                        <a:lnTo>
                          <a:pt x="282" y="273"/>
                        </a:lnTo>
                        <a:lnTo>
                          <a:pt x="273" y="292"/>
                        </a:lnTo>
                        <a:lnTo>
                          <a:pt x="273" y="302"/>
                        </a:lnTo>
                        <a:lnTo>
                          <a:pt x="253" y="312"/>
                        </a:lnTo>
                        <a:lnTo>
                          <a:pt x="244" y="312"/>
                        </a:lnTo>
                        <a:lnTo>
                          <a:pt x="234" y="302"/>
                        </a:lnTo>
                        <a:lnTo>
                          <a:pt x="224" y="302"/>
                        </a:lnTo>
                        <a:lnTo>
                          <a:pt x="224" y="292"/>
                        </a:lnTo>
                        <a:lnTo>
                          <a:pt x="214" y="292"/>
                        </a:lnTo>
                        <a:lnTo>
                          <a:pt x="205" y="292"/>
                        </a:lnTo>
                        <a:lnTo>
                          <a:pt x="195" y="292"/>
                        </a:lnTo>
                        <a:lnTo>
                          <a:pt x="185" y="302"/>
                        </a:lnTo>
                        <a:lnTo>
                          <a:pt x="185" y="312"/>
                        </a:lnTo>
                        <a:lnTo>
                          <a:pt x="176" y="321"/>
                        </a:lnTo>
                        <a:lnTo>
                          <a:pt x="176" y="331"/>
                        </a:lnTo>
                        <a:lnTo>
                          <a:pt x="156" y="331"/>
                        </a:lnTo>
                        <a:lnTo>
                          <a:pt x="146" y="331"/>
                        </a:lnTo>
                        <a:lnTo>
                          <a:pt x="137" y="331"/>
                        </a:lnTo>
                        <a:lnTo>
                          <a:pt x="117" y="331"/>
                        </a:lnTo>
                        <a:lnTo>
                          <a:pt x="107" y="321"/>
                        </a:lnTo>
                        <a:lnTo>
                          <a:pt x="98" y="312"/>
                        </a:lnTo>
                        <a:lnTo>
                          <a:pt x="78" y="312"/>
                        </a:lnTo>
                        <a:lnTo>
                          <a:pt x="69" y="302"/>
                        </a:lnTo>
                        <a:lnTo>
                          <a:pt x="59" y="312"/>
                        </a:lnTo>
                        <a:lnTo>
                          <a:pt x="59" y="321"/>
                        </a:lnTo>
                        <a:lnTo>
                          <a:pt x="107" y="341"/>
                        </a:lnTo>
                        <a:lnTo>
                          <a:pt x="107" y="360"/>
                        </a:lnTo>
                        <a:lnTo>
                          <a:pt x="88" y="360"/>
                        </a:lnTo>
                        <a:lnTo>
                          <a:pt x="78" y="360"/>
                        </a:lnTo>
                        <a:lnTo>
                          <a:pt x="69" y="360"/>
                        </a:lnTo>
                        <a:lnTo>
                          <a:pt x="59" y="350"/>
                        </a:lnTo>
                        <a:lnTo>
                          <a:pt x="49" y="341"/>
                        </a:lnTo>
                        <a:lnTo>
                          <a:pt x="30" y="331"/>
                        </a:lnTo>
                        <a:lnTo>
                          <a:pt x="20" y="321"/>
                        </a:lnTo>
                        <a:lnTo>
                          <a:pt x="10" y="302"/>
                        </a:lnTo>
                        <a:lnTo>
                          <a:pt x="0" y="282"/>
                        </a:lnTo>
                        <a:lnTo>
                          <a:pt x="0" y="243"/>
                        </a:lnTo>
                        <a:lnTo>
                          <a:pt x="10" y="224"/>
                        </a:lnTo>
                        <a:lnTo>
                          <a:pt x="20" y="204"/>
                        </a:lnTo>
                        <a:lnTo>
                          <a:pt x="20" y="185"/>
                        </a:lnTo>
                        <a:lnTo>
                          <a:pt x="20" y="156"/>
                        </a:lnTo>
                        <a:lnTo>
                          <a:pt x="30" y="146"/>
                        </a:lnTo>
                        <a:lnTo>
                          <a:pt x="39" y="136"/>
                        </a:lnTo>
                        <a:lnTo>
                          <a:pt x="49" y="136"/>
                        </a:lnTo>
                        <a:lnTo>
                          <a:pt x="69" y="136"/>
                        </a:lnTo>
                        <a:lnTo>
                          <a:pt x="78" y="136"/>
                        </a:lnTo>
                        <a:lnTo>
                          <a:pt x="98" y="136"/>
                        </a:lnTo>
                        <a:lnTo>
                          <a:pt x="107" y="127"/>
                        </a:lnTo>
                        <a:lnTo>
                          <a:pt x="117" y="117"/>
                        </a:lnTo>
                        <a:lnTo>
                          <a:pt x="117" y="68"/>
                        </a:lnTo>
                        <a:lnTo>
                          <a:pt x="117" y="49"/>
                        </a:lnTo>
                        <a:lnTo>
                          <a:pt x="137" y="29"/>
                        </a:lnTo>
                        <a:lnTo>
                          <a:pt x="146" y="29"/>
                        </a:lnTo>
                        <a:lnTo>
                          <a:pt x="156" y="19"/>
                        </a:lnTo>
                        <a:lnTo>
                          <a:pt x="176" y="19"/>
                        </a:lnTo>
                        <a:lnTo>
                          <a:pt x="195" y="19"/>
                        </a:lnTo>
                        <a:lnTo>
                          <a:pt x="214" y="19"/>
                        </a:lnTo>
                        <a:lnTo>
                          <a:pt x="224" y="19"/>
                        </a:lnTo>
                        <a:lnTo>
                          <a:pt x="244" y="29"/>
                        </a:lnTo>
                        <a:lnTo>
                          <a:pt x="292" y="29"/>
                        </a:lnTo>
                        <a:lnTo>
                          <a:pt x="302" y="29"/>
                        </a:lnTo>
                        <a:lnTo>
                          <a:pt x="312" y="19"/>
                        </a:lnTo>
                        <a:lnTo>
                          <a:pt x="331" y="0"/>
                        </a:lnTo>
                        <a:lnTo>
                          <a:pt x="341" y="0"/>
                        </a:lnTo>
                        <a:lnTo>
                          <a:pt x="351" y="10"/>
                        </a:lnTo>
                        <a:lnTo>
                          <a:pt x="380" y="10"/>
                        </a:lnTo>
                        <a:lnTo>
                          <a:pt x="389" y="10"/>
                        </a:lnTo>
                        <a:lnTo>
                          <a:pt x="419" y="10"/>
                        </a:lnTo>
                        <a:lnTo>
                          <a:pt x="428" y="19"/>
                        </a:lnTo>
                        <a:close/>
                      </a:path>
                    </a:pathLst>
                  </a:custGeom>
                  <a:solidFill>
                    <a:srgbClr val="6B0000"/>
                  </a:solidFill>
                  <a:ln w="9525">
                    <a:noFill/>
                    <a:round/>
                    <a:headEnd/>
                    <a:tailEnd/>
                  </a:ln>
                </p:spPr>
                <p:txBody>
                  <a:bodyPr/>
                  <a:lstStyle/>
                  <a:p>
                    <a:endParaRPr lang="en-US"/>
                  </a:p>
                </p:txBody>
              </p:sp>
              <p:sp>
                <p:nvSpPr>
                  <p:cNvPr id="6122" name="Freeform 296"/>
                  <p:cNvSpPr>
                    <a:spLocks/>
                  </p:cNvSpPr>
                  <p:nvPr/>
                </p:nvSpPr>
                <p:spPr bwMode="auto">
                  <a:xfrm>
                    <a:off x="7038" y="6248"/>
                    <a:ext cx="30" cy="10"/>
                  </a:xfrm>
                  <a:custGeom>
                    <a:avLst/>
                    <a:gdLst>
                      <a:gd name="T0" fmla="*/ 30 w 30"/>
                      <a:gd name="T1" fmla="*/ 0 h 10"/>
                      <a:gd name="T2" fmla="*/ 10 w 30"/>
                      <a:gd name="T3" fmla="*/ 0 h 10"/>
                      <a:gd name="T4" fmla="*/ 10 w 30"/>
                      <a:gd name="T5" fmla="*/ 0 h 10"/>
                      <a:gd name="T6" fmla="*/ 0 w 30"/>
                      <a:gd name="T7" fmla="*/ 0 h 10"/>
                      <a:gd name="T8" fmla="*/ 0 w 30"/>
                      <a:gd name="T9" fmla="*/ 0 h 10"/>
                      <a:gd name="T10" fmla="*/ 0 w 30"/>
                      <a:gd name="T11" fmla="*/ 10 h 10"/>
                      <a:gd name="T12" fmla="*/ 10 w 30"/>
                      <a:gd name="T13" fmla="*/ 10 h 10"/>
                      <a:gd name="T14" fmla="*/ 20 w 30"/>
                      <a:gd name="T15" fmla="*/ 10 h 10"/>
                      <a:gd name="T16" fmla="*/ 20 w 30"/>
                      <a:gd name="T17" fmla="*/ 10 h 10"/>
                      <a:gd name="T18" fmla="*/ 20 w 30"/>
                      <a:gd name="T19" fmla="*/ 10 h 10"/>
                      <a:gd name="T20" fmla="*/ 30 w 30"/>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10"/>
                      <a:gd name="T35" fmla="*/ 30 w 30"/>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10">
                        <a:moveTo>
                          <a:pt x="30" y="0"/>
                        </a:moveTo>
                        <a:lnTo>
                          <a:pt x="10" y="0"/>
                        </a:lnTo>
                        <a:lnTo>
                          <a:pt x="0" y="0"/>
                        </a:lnTo>
                        <a:lnTo>
                          <a:pt x="0" y="10"/>
                        </a:lnTo>
                        <a:lnTo>
                          <a:pt x="10" y="10"/>
                        </a:lnTo>
                        <a:lnTo>
                          <a:pt x="20" y="10"/>
                        </a:lnTo>
                        <a:lnTo>
                          <a:pt x="30" y="0"/>
                        </a:lnTo>
                        <a:close/>
                      </a:path>
                    </a:pathLst>
                  </a:custGeom>
                  <a:solidFill>
                    <a:srgbClr val="000000"/>
                  </a:solidFill>
                  <a:ln w="9525">
                    <a:noFill/>
                    <a:round/>
                    <a:headEnd/>
                    <a:tailEnd/>
                  </a:ln>
                </p:spPr>
                <p:txBody>
                  <a:bodyPr/>
                  <a:lstStyle/>
                  <a:p>
                    <a:endParaRPr lang="en-US"/>
                  </a:p>
                </p:txBody>
              </p:sp>
              <p:sp>
                <p:nvSpPr>
                  <p:cNvPr id="6123" name="Freeform 297"/>
                  <p:cNvSpPr>
                    <a:spLocks/>
                  </p:cNvSpPr>
                  <p:nvPr/>
                </p:nvSpPr>
                <p:spPr bwMode="auto">
                  <a:xfrm>
                    <a:off x="7058" y="6248"/>
                    <a:ext cx="68" cy="78"/>
                  </a:xfrm>
                  <a:custGeom>
                    <a:avLst/>
                    <a:gdLst>
                      <a:gd name="T0" fmla="*/ 58 w 68"/>
                      <a:gd name="T1" fmla="*/ 69 h 78"/>
                      <a:gd name="T2" fmla="*/ 68 w 68"/>
                      <a:gd name="T3" fmla="*/ 69 h 78"/>
                      <a:gd name="T4" fmla="*/ 58 w 68"/>
                      <a:gd name="T5" fmla="*/ 59 h 78"/>
                      <a:gd name="T6" fmla="*/ 58 w 68"/>
                      <a:gd name="T7" fmla="*/ 49 h 78"/>
                      <a:gd name="T8" fmla="*/ 48 w 68"/>
                      <a:gd name="T9" fmla="*/ 49 h 78"/>
                      <a:gd name="T10" fmla="*/ 39 w 68"/>
                      <a:gd name="T11" fmla="*/ 30 h 78"/>
                      <a:gd name="T12" fmla="*/ 19 w 68"/>
                      <a:gd name="T13" fmla="*/ 10 h 78"/>
                      <a:gd name="T14" fmla="*/ 10 w 68"/>
                      <a:gd name="T15" fmla="*/ 0 h 78"/>
                      <a:gd name="T16" fmla="*/ 0 w 68"/>
                      <a:gd name="T17" fmla="*/ 10 h 78"/>
                      <a:gd name="T18" fmla="*/ 10 w 68"/>
                      <a:gd name="T19" fmla="*/ 10 h 78"/>
                      <a:gd name="T20" fmla="*/ 39 w 68"/>
                      <a:gd name="T21" fmla="*/ 39 h 78"/>
                      <a:gd name="T22" fmla="*/ 39 w 68"/>
                      <a:gd name="T23" fmla="*/ 49 h 78"/>
                      <a:gd name="T24" fmla="*/ 48 w 68"/>
                      <a:gd name="T25" fmla="*/ 59 h 78"/>
                      <a:gd name="T26" fmla="*/ 58 w 68"/>
                      <a:gd name="T27" fmla="*/ 69 h 78"/>
                      <a:gd name="T28" fmla="*/ 58 w 68"/>
                      <a:gd name="T29" fmla="*/ 78 h 78"/>
                      <a:gd name="T30" fmla="*/ 58 w 68"/>
                      <a:gd name="T31" fmla="*/ 78 h 78"/>
                      <a:gd name="T32" fmla="*/ 58 w 68"/>
                      <a:gd name="T33" fmla="*/ 78 h 78"/>
                      <a:gd name="T34" fmla="*/ 58 w 68"/>
                      <a:gd name="T35" fmla="*/ 78 h 78"/>
                      <a:gd name="T36" fmla="*/ 58 w 68"/>
                      <a:gd name="T37" fmla="*/ 78 h 78"/>
                      <a:gd name="T38" fmla="*/ 58 w 68"/>
                      <a:gd name="T39" fmla="*/ 69 h 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
                      <a:gd name="T61" fmla="*/ 0 h 78"/>
                      <a:gd name="T62" fmla="*/ 68 w 68"/>
                      <a:gd name="T63" fmla="*/ 78 h 7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 h="78">
                        <a:moveTo>
                          <a:pt x="58" y="69"/>
                        </a:moveTo>
                        <a:lnTo>
                          <a:pt x="68" y="69"/>
                        </a:lnTo>
                        <a:lnTo>
                          <a:pt x="58" y="59"/>
                        </a:lnTo>
                        <a:lnTo>
                          <a:pt x="58" y="49"/>
                        </a:lnTo>
                        <a:lnTo>
                          <a:pt x="48" y="49"/>
                        </a:lnTo>
                        <a:lnTo>
                          <a:pt x="39" y="30"/>
                        </a:lnTo>
                        <a:lnTo>
                          <a:pt x="19" y="10"/>
                        </a:lnTo>
                        <a:lnTo>
                          <a:pt x="10" y="0"/>
                        </a:lnTo>
                        <a:lnTo>
                          <a:pt x="0" y="10"/>
                        </a:lnTo>
                        <a:lnTo>
                          <a:pt x="10" y="10"/>
                        </a:lnTo>
                        <a:lnTo>
                          <a:pt x="39" y="39"/>
                        </a:lnTo>
                        <a:lnTo>
                          <a:pt x="39" y="49"/>
                        </a:lnTo>
                        <a:lnTo>
                          <a:pt x="48" y="59"/>
                        </a:lnTo>
                        <a:lnTo>
                          <a:pt x="58" y="69"/>
                        </a:lnTo>
                        <a:lnTo>
                          <a:pt x="58" y="78"/>
                        </a:lnTo>
                        <a:lnTo>
                          <a:pt x="58" y="69"/>
                        </a:lnTo>
                        <a:close/>
                      </a:path>
                    </a:pathLst>
                  </a:custGeom>
                  <a:solidFill>
                    <a:srgbClr val="000000"/>
                  </a:solidFill>
                  <a:ln w="9525">
                    <a:noFill/>
                    <a:round/>
                    <a:headEnd/>
                    <a:tailEnd/>
                  </a:ln>
                </p:spPr>
                <p:txBody>
                  <a:bodyPr/>
                  <a:lstStyle/>
                  <a:p>
                    <a:endParaRPr lang="en-US"/>
                  </a:p>
                </p:txBody>
              </p:sp>
              <p:sp>
                <p:nvSpPr>
                  <p:cNvPr id="6124" name="Freeform 298"/>
                  <p:cNvSpPr>
                    <a:spLocks/>
                  </p:cNvSpPr>
                  <p:nvPr/>
                </p:nvSpPr>
                <p:spPr bwMode="auto">
                  <a:xfrm>
                    <a:off x="7116" y="6297"/>
                    <a:ext cx="175" cy="49"/>
                  </a:xfrm>
                  <a:custGeom>
                    <a:avLst/>
                    <a:gdLst>
                      <a:gd name="T0" fmla="*/ 175 w 175"/>
                      <a:gd name="T1" fmla="*/ 49 h 49"/>
                      <a:gd name="T2" fmla="*/ 166 w 175"/>
                      <a:gd name="T3" fmla="*/ 39 h 49"/>
                      <a:gd name="T4" fmla="*/ 146 w 175"/>
                      <a:gd name="T5" fmla="*/ 29 h 49"/>
                      <a:gd name="T6" fmla="*/ 136 w 175"/>
                      <a:gd name="T7" fmla="*/ 20 h 49"/>
                      <a:gd name="T8" fmla="*/ 136 w 175"/>
                      <a:gd name="T9" fmla="*/ 20 h 49"/>
                      <a:gd name="T10" fmla="*/ 127 w 175"/>
                      <a:gd name="T11" fmla="*/ 10 h 49"/>
                      <a:gd name="T12" fmla="*/ 107 w 175"/>
                      <a:gd name="T13" fmla="*/ 10 h 49"/>
                      <a:gd name="T14" fmla="*/ 97 w 175"/>
                      <a:gd name="T15" fmla="*/ 10 h 49"/>
                      <a:gd name="T16" fmla="*/ 78 w 175"/>
                      <a:gd name="T17" fmla="*/ 10 h 49"/>
                      <a:gd name="T18" fmla="*/ 68 w 175"/>
                      <a:gd name="T19" fmla="*/ 0 h 49"/>
                      <a:gd name="T20" fmla="*/ 59 w 175"/>
                      <a:gd name="T21" fmla="*/ 10 h 49"/>
                      <a:gd name="T22" fmla="*/ 29 w 175"/>
                      <a:gd name="T23" fmla="*/ 10 h 49"/>
                      <a:gd name="T24" fmla="*/ 20 w 175"/>
                      <a:gd name="T25" fmla="*/ 10 h 49"/>
                      <a:gd name="T26" fmla="*/ 10 w 175"/>
                      <a:gd name="T27" fmla="*/ 20 h 49"/>
                      <a:gd name="T28" fmla="*/ 0 w 175"/>
                      <a:gd name="T29" fmla="*/ 20 h 49"/>
                      <a:gd name="T30" fmla="*/ 0 w 175"/>
                      <a:gd name="T31" fmla="*/ 29 h 49"/>
                      <a:gd name="T32" fmla="*/ 10 w 175"/>
                      <a:gd name="T33" fmla="*/ 29 h 49"/>
                      <a:gd name="T34" fmla="*/ 29 w 175"/>
                      <a:gd name="T35" fmla="*/ 20 h 49"/>
                      <a:gd name="T36" fmla="*/ 39 w 175"/>
                      <a:gd name="T37" fmla="*/ 20 h 49"/>
                      <a:gd name="T38" fmla="*/ 49 w 175"/>
                      <a:gd name="T39" fmla="*/ 20 h 49"/>
                      <a:gd name="T40" fmla="*/ 97 w 175"/>
                      <a:gd name="T41" fmla="*/ 20 h 49"/>
                      <a:gd name="T42" fmla="*/ 107 w 175"/>
                      <a:gd name="T43" fmla="*/ 20 h 49"/>
                      <a:gd name="T44" fmla="*/ 117 w 175"/>
                      <a:gd name="T45" fmla="*/ 20 h 49"/>
                      <a:gd name="T46" fmla="*/ 127 w 175"/>
                      <a:gd name="T47" fmla="*/ 29 h 49"/>
                      <a:gd name="T48" fmla="*/ 136 w 175"/>
                      <a:gd name="T49" fmla="*/ 29 h 49"/>
                      <a:gd name="T50" fmla="*/ 146 w 175"/>
                      <a:gd name="T51" fmla="*/ 39 h 49"/>
                      <a:gd name="T52" fmla="*/ 156 w 175"/>
                      <a:gd name="T53" fmla="*/ 49 h 49"/>
                      <a:gd name="T54" fmla="*/ 166 w 175"/>
                      <a:gd name="T55" fmla="*/ 49 h 49"/>
                      <a:gd name="T56" fmla="*/ 175 w 175"/>
                      <a:gd name="T57" fmla="*/ 49 h 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5"/>
                      <a:gd name="T88" fmla="*/ 0 h 49"/>
                      <a:gd name="T89" fmla="*/ 175 w 175"/>
                      <a:gd name="T90" fmla="*/ 49 h 4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5" h="49">
                        <a:moveTo>
                          <a:pt x="175" y="49"/>
                        </a:moveTo>
                        <a:lnTo>
                          <a:pt x="166" y="39"/>
                        </a:lnTo>
                        <a:lnTo>
                          <a:pt x="146" y="29"/>
                        </a:lnTo>
                        <a:lnTo>
                          <a:pt x="136" y="20"/>
                        </a:lnTo>
                        <a:lnTo>
                          <a:pt x="127" y="10"/>
                        </a:lnTo>
                        <a:lnTo>
                          <a:pt x="107" y="10"/>
                        </a:lnTo>
                        <a:lnTo>
                          <a:pt x="97" y="10"/>
                        </a:lnTo>
                        <a:lnTo>
                          <a:pt x="78" y="10"/>
                        </a:lnTo>
                        <a:lnTo>
                          <a:pt x="68" y="0"/>
                        </a:lnTo>
                        <a:lnTo>
                          <a:pt x="59" y="10"/>
                        </a:lnTo>
                        <a:lnTo>
                          <a:pt x="29" y="10"/>
                        </a:lnTo>
                        <a:lnTo>
                          <a:pt x="20" y="10"/>
                        </a:lnTo>
                        <a:lnTo>
                          <a:pt x="10" y="20"/>
                        </a:lnTo>
                        <a:lnTo>
                          <a:pt x="0" y="20"/>
                        </a:lnTo>
                        <a:lnTo>
                          <a:pt x="0" y="29"/>
                        </a:lnTo>
                        <a:lnTo>
                          <a:pt x="10" y="29"/>
                        </a:lnTo>
                        <a:lnTo>
                          <a:pt x="29" y="20"/>
                        </a:lnTo>
                        <a:lnTo>
                          <a:pt x="39" y="20"/>
                        </a:lnTo>
                        <a:lnTo>
                          <a:pt x="49" y="20"/>
                        </a:lnTo>
                        <a:lnTo>
                          <a:pt x="97" y="20"/>
                        </a:lnTo>
                        <a:lnTo>
                          <a:pt x="107" y="20"/>
                        </a:lnTo>
                        <a:lnTo>
                          <a:pt x="117" y="20"/>
                        </a:lnTo>
                        <a:lnTo>
                          <a:pt x="127" y="29"/>
                        </a:lnTo>
                        <a:lnTo>
                          <a:pt x="136" y="29"/>
                        </a:lnTo>
                        <a:lnTo>
                          <a:pt x="146" y="39"/>
                        </a:lnTo>
                        <a:lnTo>
                          <a:pt x="156" y="49"/>
                        </a:lnTo>
                        <a:lnTo>
                          <a:pt x="166" y="49"/>
                        </a:lnTo>
                        <a:lnTo>
                          <a:pt x="175" y="49"/>
                        </a:lnTo>
                        <a:close/>
                      </a:path>
                    </a:pathLst>
                  </a:custGeom>
                  <a:solidFill>
                    <a:srgbClr val="000000"/>
                  </a:solidFill>
                  <a:ln w="9525">
                    <a:noFill/>
                    <a:round/>
                    <a:headEnd/>
                    <a:tailEnd/>
                  </a:ln>
                </p:spPr>
                <p:txBody>
                  <a:bodyPr/>
                  <a:lstStyle/>
                  <a:p>
                    <a:endParaRPr lang="en-US"/>
                  </a:p>
                </p:txBody>
              </p:sp>
              <p:sp>
                <p:nvSpPr>
                  <p:cNvPr id="6125" name="Freeform 299"/>
                  <p:cNvSpPr>
                    <a:spLocks/>
                  </p:cNvSpPr>
                  <p:nvPr/>
                </p:nvSpPr>
                <p:spPr bwMode="auto">
                  <a:xfrm>
                    <a:off x="7282" y="6346"/>
                    <a:ext cx="58" cy="146"/>
                  </a:xfrm>
                  <a:custGeom>
                    <a:avLst/>
                    <a:gdLst>
                      <a:gd name="T0" fmla="*/ 58 w 58"/>
                      <a:gd name="T1" fmla="*/ 146 h 146"/>
                      <a:gd name="T2" fmla="*/ 48 w 58"/>
                      <a:gd name="T3" fmla="*/ 126 h 146"/>
                      <a:gd name="T4" fmla="*/ 48 w 58"/>
                      <a:gd name="T5" fmla="*/ 107 h 146"/>
                      <a:gd name="T6" fmla="*/ 48 w 58"/>
                      <a:gd name="T7" fmla="*/ 87 h 146"/>
                      <a:gd name="T8" fmla="*/ 38 w 58"/>
                      <a:gd name="T9" fmla="*/ 68 h 146"/>
                      <a:gd name="T10" fmla="*/ 38 w 58"/>
                      <a:gd name="T11" fmla="*/ 48 h 146"/>
                      <a:gd name="T12" fmla="*/ 29 w 58"/>
                      <a:gd name="T13" fmla="*/ 29 h 146"/>
                      <a:gd name="T14" fmla="*/ 19 w 58"/>
                      <a:gd name="T15" fmla="*/ 10 h 146"/>
                      <a:gd name="T16" fmla="*/ 9 w 58"/>
                      <a:gd name="T17" fmla="*/ 0 h 146"/>
                      <a:gd name="T18" fmla="*/ 0 w 58"/>
                      <a:gd name="T19" fmla="*/ 0 h 146"/>
                      <a:gd name="T20" fmla="*/ 9 w 58"/>
                      <a:gd name="T21" fmla="*/ 19 h 146"/>
                      <a:gd name="T22" fmla="*/ 19 w 58"/>
                      <a:gd name="T23" fmla="*/ 29 h 146"/>
                      <a:gd name="T24" fmla="*/ 29 w 58"/>
                      <a:gd name="T25" fmla="*/ 48 h 146"/>
                      <a:gd name="T26" fmla="*/ 29 w 58"/>
                      <a:gd name="T27" fmla="*/ 68 h 146"/>
                      <a:gd name="T28" fmla="*/ 38 w 58"/>
                      <a:gd name="T29" fmla="*/ 87 h 146"/>
                      <a:gd name="T30" fmla="*/ 38 w 58"/>
                      <a:gd name="T31" fmla="*/ 107 h 146"/>
                      <a:gd name="T32" fmla="*/ 38 w 58"/>
                      <a:gd name="T33" fmla="*/ 126 h 146"/>
                      <a:gd name="T34" fmla="*/ 48 w 58"/>
                      <a:gd name="T35" fmla="*/ 146 h 146"/>
                      <a:gd name="T36" fmla="*/ 58 w 58"/>
                      <a:gd name="T37" fmla="*/ 146 h 1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8"/>
                      <a:gd name="T58" fmla="*/ 0 h 146"/>
                      <a:gd name="T59" fmla="*/ 58 w 58"/>
                      <a:gd name="T60" fmla="*/ 146 h 1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8" h="146">
                        <a:moveTo>
                          <a:pt x="58" y="146"/>
                        </a:moveTo>
                        <a:lnTo>
                          <a:pt x="48" y="126"/>
                        </a:lnTo>
                        <a:lnTo>
                          <a:pt x="48" y="107"/>
                        </a:lnTo>
                        <a:lnTo>
                          <a:pt x="48" y="87"/>
                        </a:lnTo>
                        <a:lnTo>
                          <a:pt x="38" y="68"/>
                        </a:lnTo>
                        <a:lnTo>
                          <a:pt x="38" y="48"/>
                        </a:lnTo>
                        <a:lnTo>
                          <a:pt x="29" y="29"/>
                        </a:lnTo>
                        <a:lnTo>
                          <a:pt x="19" y="10"/>
                        </a:lnTo>
                        <a:lnTo>
                          <a:pt x="9" y="0"/>
                        </a:lnTo>
                        <a:lnTo>
                          <a:pt x="0" y="0"/>
                        </a:lnTo>
                        <a:lnTo>
                          <a:pt x="9" y="19"/>
                        </a:lnTo>
                        <a:lnTo>
                          <a:pt x="19" y="29"/>
                        </a:lnTo>
                        <a:lnTo>
                          <a:pt x="29" y="48"/>
                        </a:lnTo>
                        <a:lnTo>
                          <a:pt x="29" y="68"/>
                        </a:lnTo>
                        <a:lnTo>
                          <a:pt x="38" y="87"/>
                        </a:lnTo>
                        <a:lnTo>
                          <a:pt x="38" y="107"/>
                        </a:lnTo>
                        <a:lnTo>
                          <a:pt x="38" y="126"/>
                        </a:lnTo>
                        <a:lnTo>
                          <a:pt x="48" y="146"/>
                        </a:lnTo>
                        <a:lnTo>
                          <a:pt x="58" y="146"/>
                        </a:lnTo>
                        <a:close/>
                      </a:path>
                    </a:pathLst>
                  </a:custGeom>
                  <a:solidFill>
                    <a:srgbClr val="000000"/>
                  </a:solidFill>
                  <a:ln w="9525">
                    <a:noFill/>
                    <a:round/>
                    <a:headEnd/>
                    <a:tailEnd/>
                  </a:ln>
                </p:spPr>
                <p:txBody>
                  <a:bodyPr/>
                  <a:lstStyle/>
                  <a:p>
                    <a:endParaRPr lang="en-US"/>
                  </a:p>
                </p:txBody>
              </p:sp>
              <p:sp>
                <p:nvSpPr>
                  <p:cNvPr id="6126" name="Freeform 300"/>
                  <p:cNvSpPr>
                    <a:spLocks/>
                  </p:cNvSpPr>
                  <p:nvPr/>
                </p:nvSpPr>
                <p:spPr bwMode="auto">
                  <a:xfrm>
                    <a:off x="7301" y="6492"/>
                    <a:ext cx="39" cy="58"/>
                  </a:xfrm>
                  <a:custGeom>
                    <a:avLst/>
                    <a:gdLst>
                      <a:gd name="T0" fmla="*/ 10 w 39"/>
                      <a:gd name="T1" fmla="*/ 49 h 58"/>
                      <a:gd name="T2" fmla="*/ 10 w 39"/>
                      <a:gd name="T3" fmla="*/ 58 h 58"/>
                      <a:gd name="T4" fmla="*/ 39 w 39"/>
                      <a:gd name="T5" fmla="*/ 0 h 58"/>
                      <a:gd name="T6" fmla="*/ 29 w 39"/>
                      <a:gd name="T7" fmla="*/ 0 h 58"/>
                      <a:gd name="T8" fmla="*/ 10 w 39"/>
                      <a:gd name="T9" fmla="*/ 49 h 58"/>
                      <a:gd name="T10" fmla="*/ 0 w 39"/>
                      <a:gd name="T11" fmla="*/ 49 h 58"/>
                      <a:gd name="T12" fmla="*/ 10 w 39"/>
                      <a:gd name="T13" fmla="*/ 49 h 58"/>
                      <a:gd name="T14" fmla="*/ 10 w 39"/>
                      <a:gd name="T15" fmla="*/ 49 h 58"/>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58"/>
                      <a:gd name="T26" fmla="*/ 39 w 39"/>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58">
                        <a:moveTo>
                          <a:pt x="10" y="49"/>
                        </a:moveTo>
                        <a:lnTo>
                          <a:pt x="10" y="58"/>
                        </a:lnTo>
                        <a:lnTo>
                          <a:pt x="39" y="0"/>
                        </a:lnTo>
                        <a:lnTo>
                          <a:pt x="29" y="0"/>
                        </a:lnTo>
                        <a:lnTo>
                          <a:pt x="10" y="49"/>
                        </a:lnTo>
                        <a:lnTo>
                          <a:pt x="0" y="49"/>
                        </a:lnTo>
                        <a:lnTo>
                          <a:pt x="10" y="49"/>
                        </a:lnTo>
                        <a:close/>
                      </a:path>
                    </a:pathLst>
                  </a:custGeom>
                  <a:solidFill>
                    <a:srgbClr val="000000"/>
                  </a:solidFill>
                  <a:ln w="9525">
                    <a:noFill/>
                    <a:round/>
                    <a:headEnd/>
                    <a:tailEnd/>
                  </a:ln>
                </p:spPr>
                <p:txBody>
                  <a:bodyPr/>
                  <a:lstStyle/>
                  <a:p>
                    <a:endParaRPr lang="en-US"/>
                  </a:p>
                </p:txBody>
              </p:sp>
            </p:grpSp>
            <p:grpSp>
              <p:nvGrpSpPr>
                <p:cNvPr id="6" name="Group 301"/>
                <p:cNvGrpSpPr>
                  <a:grpSpLocks/>
                </p:cNvGrpSpPr>
                <p:nvPr/>
              </p:nvGrpSpPr>
              <p:grpSpPr bwMode="auto">
                <a:xfrm>
                  <a:off x="2552" y="2134"/>
                  <a:ext cx="1267" cy="390"/>
                  <a:chOff x="4257" y="6219"/>
                  <a:chExt cx="3170" cy="974"/>
                </a:xfrm>
              </p:grpSpPr>
              <p:sp>
                <p:nvSpPr>
                  <p:cNvPr id="5727" name="Freeform 302"/>
                  <p:cNvSpPr>
                    <a:spLocks/>
                  </p:cNvSpPr>
                  <p:nvPr/>
                </p:nvSpPr>
                <p:spPr bwMode="auto">
                  <a:xfrm>
                    <a:off x="7291" y="6541"/>
                    <a:ext cx="39" cy="146"/>
                  </a:xfrm>
                  <a:custGeom>
                    <a:avLst/>
                    <a:gdLst>
                      <a:gd name="T0" fmla="*/ 0 w 39"/>
                      <a:gd name="T1" fmla="*/ 146 h 146"/>
                      <a:gd name="T2" fmla="*/ 20 w 39"/>
                      <a:gd name="T3" fmla="*/ 126 h 146"/>
                      <a:gd name="T4" fmla="*/ 29 w 39"/>
                      <a:gd name="T5" fmla="*/ 107 h 146"/>
                      <a:gd name="T6" fmla="*/ 29 w 39"/>
                      <a:gd name="T7" fmla="*/ 97 h 146"/>
                      <a:gd name="T8" fmla="*/ 39 w 39"/>
                      <a:gd name="T9" fmla="*/ 68 h 146"/>
                      <a:gd name="T10" fmla="*/ 29 w 39"/>
                      <a:gd name="T11" fmla="*/ 58 h 146"/>
                      <a:gd name="T12" fmla="*/ 29 w 39"/>
                      <a:gd name="T13" fmla="*/ 38 h 146"/>
                      <a:gd name="T14" fmla="*/ 29 w 39"/>
                      <a:gd name="T15" fmla="*/ 19 h 146"/>
                      <a:gd name="T16" fmla="*/ 20 w 39"/>
                      <a:gd name="T17" fmla="*/ 0 h 146"/>
                      <a:gd name="T18" fmla="*/ 20 w 39"/>
                      <a:gd name="T19" fmla="*/ 0 h 146"/>
                      <a:gd name="T20" fmla="*/ 20 w 39"/>
                      <a:gd name="T21" fmla="*/ 19 h 146"/>
                      <a:gd name="T22" fmla="*/ 20 w 39"/>
                      <a:gd name="T23" fmla="*/ 38 h 146"/>
                      <a:gd name="T24" fmla="*/ 20 w 39"/>
                      <a:gd name="T25" fmla="*/ 58 h 146"/>
                      <a:gd name="T26" fmla="*/ 29 w 39"/>
                      <a:gd name="T27" fmla="*/ 68 h 146"/>
                      <a:gd name="T28" fmla="*/ 20 w 39"/>
                      <a:gd name="T29" fmla="*/ 97 h 146"/>
                      <a:gd name="T30" fmla="*/ 20 w 39"/>
                      <a:gd name="T31" fmla="*/ 107 h 146"/>
                      <a:gd name="T32" fmla="*/ 10 w 39"/>
                      <a:gd name="T33" fmla="*/ 116 h 146"/>
                      <a:gd name="T34" fmla="*/ 0 w 39"/>
                      <a:gd name="T35" fmla="*/ 136 h 146"/>
                      <a:gd name="T36" fmla="*/ 0 w 39"/>
                      <a:gd name="T37" fmla="*/ 146 h 1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9"/>
                      <a:gd name="T58" fmla="*/ 0 h 146"/>
                      <a:gd name="T59" fmla="*/ 39 w 39"/>
                      <a:gd name="T60" fmla="*/ 146 h 1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9" h="146">
                        <a:moveTo>
                          <a:pt x="0" y="146"/>
                        </a:moveTo>
                        <a:lnTo>
                          <a:pt x="20" y="126"/>
                        </a:lnTo>
                        <a:lnTo>
                          <a:pt x="29" y="107"/>
                        </a:lnTo>
                        <a:lnTo>
                          <a:pt x="29" y="97"/>
                        </a:lnTo>
                        <a:lnTo>
                          <a:pt x="39" y="68"/>
                        </a:lnTo>
                        <a:lnTo>
                          <a:pt x="29" y="58"/>
                        </a:lnTo>
                        <a:lnTo>
                          <a:pt x="29" y="38"/>
                        </a:lnTo>
                        <a:lnTo>
                          <a:pt x="29" y="19"/>
                        </a:lnTo>
                        <a:lnTo>
                          <a:pt x="20" y="0"/>
                        </a:lnTo>
                        <a:lnTo>
                          <a:pt x="20" y="19"/>
                        </a:lnTo>
                        <a:lnTo>
                          <a:pt x="20" y="38"/>
                        </a:lnTo>
                        <a:lnTo>
                          <a:pt x="20" y="58"/>
                        </a:lnTo>
                        <a:lnTo>
                          <a:pt x="29" y="68"/>
                        </a:lnTo>
                        <a:lnTo>
                          <a:pt x="20" y="97"/>
                        </a:lnTo>
                        <a:lnTo>
                          <a:pt x="20" y="107"/>
                        </a:lnTo>
                        <a:lnTo>
                          <a:pt x="10" y="116"/>
                        </a:lnTo>
                        <a:lnTo>
                          <a:pt x="0" y="136"/>
                        </a:lnTo>
                        <a:lnTo>
                          <a:pt x="0" y="146"/>
                        </a:lnTo>
                        <a:close/>
                      </a:path>
                    </a:pathLst>
                  </a:custGeom>
                  <a:solidFill>
                    <a:srgbClr val="000000"/>
                  </a:solidFill>
                  <a:ln w="9525">
                    <a:noFill/>
                    <a:round/>
                    <a:headEnd/>
                    <a:tailEnd/>
                  </a:ln>
                </p:spPr>
                <p:txBody>
                  <a:bodyPr/>
                  <a:lstStyle/>
                  <a:p>
                    <a:endParaRPr lang="en-US"/>
                  </a:p>
                </p:txBody>
              </p:sp>
              <p:sp>
                <p:nvSpPr>
                  <p:cNvPr id="5728" name="Freeform 303"/>
                  <p:cNvSpPr>
                    <a:spLocks/>
                  </p:cNvSpPr>
                  <p:nvPr/>
                </p:nvSpPr>
                <p:spPr bwMode="auto">
                  <a:xfrm>
                    <a:off x="7213" y="6677"/>
                    <a:ext cx="78" cy="39"/>
                  </a:xfrm>
                  <a:custGeom>
                    <a:avLst/>
                    <a:gdLst>
                      <a:gd name="T0" fmla="*/ 0 w 78"/>
                      <a:gd name="T1" fmla="*/ 29 h 39"/>
                      <a:gd name="T2" fmla="*/ 10 w 78"/>
                      <a:gd name="T3" fmla="*/ 29 h 39"/>
                      <a:gd name="T4" fmla="*/ 20 w 78"/>
                      <a:gd name="T5" fmla="*/ 19 h 39"/>
                      <a:gd name="T6" fmla="*/ 30 w 78"/>
                      <a:gd name="T7" fmla="*/ 19 h 39"/>
                      <a:gd name="T8" fmla="*/ 39 w 78"/>
                      <a:gd name="T9" fmla="*/ 19 h 39"/>
                      <a:gd name="T10" fmla="*/ 59 w 78"/>
                      <a:gd name="T11" fmla="*/ 19 h 39"/>
                      <a:gd name="T12" fmla="*/ 69 w 78"/>
                      <a:gd name="T13" fmla="*/ 19 h 39"/>
                      <a:gd name="T14" fmla="*/ 78 w 78"/>
                      <a:gd name="T15" fmla="*/ 10 h 39"/>
                      <a:gd name="T16" fmla="*/ 78 w 78"/>
                      <a:gd name="T17" fmla="*/ 10 h 39"/>
                      <a:gd name="T18" fmla="*/ 78 w 78"/>
                      <a:gd name="T19" fmla="*/ 0 h 39"/>
                      <a:gd name="T20" fmla="*/ 69 w 78"/>
                      <a:gd name="T21" fmla="*/ 10 h 39"/>
                      <a:gd name="T22" fmla="*/ 59 w 78"/>
                      <a:gd name="T23" fmla="*/ 10 h 39"/>
                      <a:gd name="T24" fmla="*/ 49 w 78"/>
                      <a:gd name="T25" fmla="*/ 10 h 39"/>
                      <a:gd name="T26" fmla="*/ 39 w 78"/>
                      <a:gd name="T27" fmla="*/ 10 h 39"/>
                      <a:gd name="T28" fmla="*/ 30 w 78"/>
                      <a:gd name="T29" fmla="*/ 19 h 39"/>
                      <a:gd name="T30" fmla="*/ 20 w 78"/>
                      <a:gd name="T31" fmla="*/ 19 h 39"/>
                      <a:gd name="T32" fmla="*/ 0 w 78"/>
                      <a:gd name="T33" fmla="*/ 19 h 39"/>
                      <a:gd name="T34" fmla="*/ 10 w 78"/>
                      <a:gd name="T35" fmla="*/ 29 h 39"/>
                      <a:gd name="T36" fmla="*/ 0 w 78"/>
                      <a:gd name="T37" fmla="*/ 29 h 39"/>
                      <a:gd name="T38" fmla="*/ 0 w 78"/>
                      <a:gd name="T39" fmla="*/ 39 h 39"/>
                      <a:gd name="T40" fmla="*/ 10 w 78"/>
                      <a:gd name="T41" fmla="*/ 29 h 39"/>
                      <a:gd name="T42" fmla="*/ 0 w 78"/>
                      <a:gd name="T43" fmla="*/ 29 h 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8"/>
                      <a:gd name="T67" fmla="*/ 0 h 39"/>
                      <a:gd name="T68" fmla="*/ 78 w 78"/>
                      <a:gd name="T69" fmla="*/ 39 h 3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8" h="39">
                        <a:moveTo>
                          <a:pt x="0" y="29"/>
                        </a:moveTo>
                        <a:lnTo>
                          <a:pt x="10" y="29"/>
                        </a:lnTo>
                        <a:lnTo>
                          <a:pt x="20" y="19"/>
                        </a:lnTo>
                        <a:lnTo>
                          <a:pt x="30" y="19"/>
                        </a:lnTo>
                        <a:lnTo>
                          <a:pt x="39" y="19"/>
                        </a:lnTo>
                        <a:lnTo>
                          <a:pt x="59" y="19"/>
                        </a:lnTo>
                        <a:lnTo>
                          <a:pt x="69" y="19"/>
                        </a:lnTo>
                        <a:lnTo>
                          <a:pt x="78" y="10"/>
                        </a:lnTo>
                        <a:lnTo>
                          <a:pt x="78" y="0"/>
                        </a:lnTo>
                        <a:lnTo>
                          <a:pt x="69" y="10"/>
                        </a:lnTo>
                        <a:lnTo>
                          <a:pt x="59" y="10"/>
                        </a:lnTo>
                        <a:lnTo>
                          <a:pt x="49" y="10"/>
                        </a:lnTo>
                        <a:lnTo>
                          <a:pt x="39" y="10"/>
                        </a:lnTo>
                        <a:lnTo>
                          <a:pt x="30" y="19"/>
                        </a:lnTo>
                        <a:lnTo>
                          <a:pt x="20" y="19"/>
                        </a:lnTo>
                        <a:lnTo>
                          <a:pt x="0" y="19"/>
                        </a:lnTo>
                        <a:lnTo>
                          <a:pt x="10" y="29"/>
                        </a:lnTo>
                        <a:lnTo>
                          <a:pt x="0" y="29"/>
                        </a:lnTo>
                        <a:lnTo>
                          <a:pt x="0" y="39"/>
                        </a:lnTo>
                        <a:lnTo>
                          <a:pt x="10" y="29"/>
                        </a:lnTo>
                        <a:lnTo>
                          <a:pt x="0" y="29"/>
                        </a:lnTo>
                        <a:close/>
                      </a:path>
                    </a:pathLst>
                  </a:custGeom>
                  <a:solidFill>
                    <a:srgbClr val="000000"/>
                  </a:solidFill>
                  <a:ln w="9525">
                    <a:noFill/>
                    <a:round/>
                    <a:headEnd/>
                    <a:tailEnd/>
                  </a:ln>
                </p:spPr>
                <p:txBody>
                  <a:bodyPr/>
                  <a:lstStyle/>
                  <a:p>
                    <a:endParaRPr lang="en-US"/>
                  </a:p>
                </p:txBody>
              </p:sp>
              <p:sp>
                <p:nvSpPr>
                  <p:cNvPr id="5729" name="Freeform 304"/>
                  <p:cNvSpPr>
                    <a:spLocks/>
                  </p:cNvSpPr>
                  <p:nvPr/>
                </p:nvSpPr>
                <p:spPr bwMode="auto">
                  <a:xfrm>
                    <a:off x="7213" y="6638"/>
                    <a:ext cx="10" cy="68"/>
                  </a:xfrm>
                  <a:custGeom>
                    <a:avLst/>
                    <a:gdLst>
                      <a:gd name="T0" fmla="*/ 0 w 10"/>
                      <a:gd name="T1" fmla="*/ 0 h 68"/>
                      <a:gd name="T2" fmla="*/ 0 w 10"/>
                      <a:gd name="T3" fmla="*/ 68 h 68"/>
                      <a:gd name="T4" fmla="*/ 10 w 10"/>
                      <a:gd name="T5" fmla="*/ 68 h 68"/>
                      <a:gd name="T6" fmla="*/ 0 w 10"/>
                      <a:gd name="T7" fmla="*/ 0 h 68"/>
                      <a:gd name="T8" fmla="*/ 0 w 10"/>
                      <a:gd name="T9" fmla="*/ 0 h 68"/>
                      <a:gd name="T10" fmla="*/ 0 w 10"/>
                      <a:gd name="T11" fmla="*/ 0 h 68"/>
                      <a:gd name="T12" fmla="*/ 0 w 10"/>
                      <a:gd name="T13" fmla="*/ 0 h 68"/>
                      <a:gd name="T14" fmla="*/ 0 w 10"/>
                      <a:gd name="T15" fmla="*/ 0 h 68"/>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68"/>
                      <a:gd name="T26" fmla="*/ 10 w 10"/>
                      <a:gd name="T27" fmla="*/ 68 h 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68">
                        <a:moveTo>
                          <a:pt x="0" y="0"/>
                        </a:moveTo>
                        <a:lnTo>
                          <a:pt x="0" y="68"/>
                        </a:lnTo>
                        <a:lnTo>
                          <a:pt x="10" y="68"/>
                        </a:lnTo>
                        <a:lnTo>
                          <a:pt x="0" y="0"/>
                        </a:lnTo>
                        <a:close/>
                      </a:path>
                    </a:pathLst>
                  </a:custGeom>
                  <a:solidFill>
                    <a:srgbClr val="000000"/>
                  </a:solidFill>
                  <a:ln w="9525">
                    <a:noFill/>
                    <a:round/>
                    <a:headEnd/>
                    <a:tailEnd/>
                  </a:ln>
                </p:spPr>
                <p:txBody>
                  <a:bodyPr/>
                  <a:lstStyle/>
                  <a:p>
                    <a:endParaRPr lang="en-US"/>
                  </a:p>
                </p:txBody>
              </p:sp>
              <p:sp>
                <p:nvSpPr>
                  <p:cNvPr id="5730" name="Freeform 305"/>
                  <p:cNvSpPr>
                    <a:spLocks/>
                  </p:cNvSpPr>
                  <p:nvPr/>
                </p:nvSpPr>
                <p:spPr bwMode="auto">
                  <a:xfrm>
                    <a:off x="7165" y="6541"/>
                    <a:ext cx="48" cy="97"/>
                  </a:xfrm>
                  <a:custGeom>
                    <a:avLst/>
                    <a:gdLst>
                      <a:gd name="T0" fmla="*/ 0 w 48"/>
                      <a:gd name="T1" fmla="*/ 0 h 97"/>
                      <a:gd name="T2" fmla="*/ 0 w 48"/>
                      <a:gd name="T3" fmla="*/ 19 h 97"/>
                      <a:gd name="T4" fmla="*/ 0 w 48"/>
                      <a:gd name="T5" fmla="*/ 29 h 97"/>
                      <a:gd name="T6" fmla="*/ 0 w 48"/>
                      <a:gd name="T7" fmla="*/ 48 h 97"/>
                      <a:gd name="T8" fmla="*/ 0 w 48"/>
                      <a:gd name="T9" fmla="*/ 58 h 97"/>
                      <a:gd name="T10" fmla="*/ 29 w 48"/>
                      <a:gd name="T11" fmla="*/ 77 h 97"/>
                      <a:gd name="T12" fmla="*/ 39 w 48"/>
                      <a:gd name="T13" fmla="*/ 97 h 97"/>
                      <a:gd name="T14" fmla="*/ 48 w 48"/>
                      <a:gd name="T15" fmla="*/ 97 h 97"/>
                      <a:gd name="T16" fmla="*/ 48 w 48"/>
                      <a:gd name="T17" fmla="*/ 97 h 97"/>
                      <a:gd name="T18" fmla="*/ 10 w 48"/>
                      <a:gd name="T19" fmla="*/ 58 h 97"/>
                      <a:gd name="T20" fmla="*/ 10 w 48"/>
                      <a:gd name="T21" fmla="*/ 38 h 97"/>
                      <a:gd name="T22" fmla="*/ 0 w 48"/>
                      <a:gd name="T23" fmla="*/ 29 h 97"/>
                      <a:gd name="T24" fmla="*/ 0 w 48"/>
                      <a:gd name="T25" fmla="*/ 0 h 97"/>
                      <a:gd name="T26" fmla="*/ 0 w 48"/>
                      <a:gd name="T27" fmla="*/ 0 h 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
                      <a:gd name="T43" fmla="*/ 0 h 97"/>
                      <a:gd name="T44" fmla="*/ 48 w 48"/>
                      <a:gd name="T45" fmla="*/ 97 h 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 h="97">
                        <a:moveTo>
                          <a:pt x="0" y="0"/>
                        </a:moveTo>
                        <a:lnTo>
                          <a:pt x="0" y="19"/>
                        </a:lnTo>
                        <a:lnTo>
                          <a:pt x="0" y="29"/>
                        </a:lnTo>
                        <a:lnTo>
                          <a:pt x="0" y="48"/>
                        </a:lnTo>
                        <a:lnTo>
                          <a:pt x="0" y="58"/>
                        </a:lnTo>
                        <a:lnTo>
                          <a:pt x="29" y="77"/>
                        </a:lnTo>
                        <a:lnTo>
                          <a:pt x="39" y="97"/>
                        </a:lnTo>
                        <a:lnTo>
                          <a:pt x="48" y="97"/>
                        </a:lnTo>
                        <a:lnTo>
                          <a:pt x="10" y="58"/>
                        </a:lnTo>
                        <a:lnTo>
                          <a:pt x="10" y="38"/>
                        </a:lnTo>
                        <a:lnTo>
                          <a:pt x="0" y="29"/>
                        </a:lnTo>
                        <a:lnTo>
                          <a:pt x="0" y="0"/>
                        </a:lnTo>
                        <a:close/>
                      </a:path>
                    </a:pathLst>
                  </a:custGeom>
                  <a:solidFill>
                    <a:srgbClr val="000000"/>
                  </a:solidFill>
                  <a:ln w="9525">
                    <a:noFill/>
                    <a:round/>
                    <a:headEnd/>
                    <a:tailEnd/>
                  </a:ln>
                </p:spPr>
                <p:txBody>
                  <a:bodyPr/>
                  <a:lstStyle/>
                  <a:p>
                    <a:endParaRPr lang="en-US"/>
                  </a:p>
                </p:txBody>
              </p:sp>
              <p:sp>
                <p:nvSpPr>
                  <p:cNvPr id="5731" name="Freeform 306"/>
                  <p:cNvSpPr>
                    <a:spLocks/>
                  </p:cNvSpPr>
                  <p:nvPr/>
                </p:nvSpPr>
                <p:spPr bwMode="auto">
                  <a:xfrm>
                    <a:off x="7165" y="6404"/>
                    <a:ext cx="29" cy="137"/>
                  </a:xfrm>
                  <a:custGeom>
                    <a:avLst/>
                    <a:gdLst>
                      <a:gd name="T0" fmla="*/ 10 w 29"/>
                      <a:gd name="T1" fmla="*/ 10 h 137"/>
                      <a:gd name="T2" fmla="*/ 19 w 29"/>
                      <a:gd name="T3" fmla="*/ 20 h 137"/>
                      <a:gd name="T4" fmla="*/ 19 w 29"/>
                      <a:gd name="T5" fmla="*/ 39 h 137"/>
                      <a:gd name="T6" fmla="*/ 19 w 29"/>
                      <a:gd name="T7" fmla="*/ 59 h 137"/>
                      <a:gd name="T8" fmla="*/ 19 w 29"/>
                      <a:gd name="T9" fmla="*/ 68 h 137"/>
                      <a:gd name="T10" fmla="*/ 10 w 29"/>
                      <a:gd name="T11" fmla="*/ 88 h 137"/>
                      <a:gd name="T12" fmla="*/ 0 w 29"/>
                      <a:gd name="T13" fmla="*/ 107 h 137"/>
                      <a:gd name="T14" fmla="*/ 0 w 29"/>
                      <a:gd name="T15" fmla="*/ 117 h 137"/>
                      <a:gd name="T16" fmla="*/ 0 w 29"/>
                      <a:gd name="T17" fmla="*/ 137 h 137"/>
                      <a:gd name="T18" fmla="*/ 0 w 29"/>
                      <a:gd name="T19" fmla="*/ 137 h 137"/>
                      <a:gd name="T20" fmla="*/ 10 w 29"/>
                      <a:gd name="T21" fmla="*/ 117 h 137"/>
                      <a:gd name="T22" fmla="*/ 10 w 29"/>
                      <a:gd name="T23" fmla="*/ 107 h 137"/>
                      <a:gd name="T24" fmla="*/ 19 w 29"/>
                      <a:gd name="T25" fmla="*/ 88 h 137"/>
                      <a:gd name="T26" fmla="*/ 29 w 29"/>
                      <a:gd name="T27" fmla="*/ 68 h 137"/>
                      <a:gd name="T28" fmla="*/ 29 w 29"/>
                      <a:gd name="T29" fmla="*/ 59 h 137"/>
                      <a:gd name="T30" fmla="*/ 29 w 29"/>
                      <a:gd name="T31" fmla="*/ 39 h 137"/>
                      <a:gd name="T32" fmla="*/ 29 w 29"/>
                      <a:gd name="T33" fmla="*/ 20 h 137"/>
                      <a:gd name="T34" fmla="*/ 19 w 29"/>
                      <a:gd name="T35" fmla="*/ 0 h 137"/>
                      <a:gd name="T36" fmla="*/ 19 w 29"/>
                      <a:gd name="T37" fmla="*/ 0 h 137"/>
                      <a:gd name="T38" fmla="*/ 19 w 29"/>
                      <a:gd name="T39" fmla="*/ 0 h 137"/>
                      <a:gd name="T40" fmla="*/ 19 w 29"/>
                      <a:gd name="T41" fmla="*/ 0 h 137"/>
                      <a:gd name="T42" fmla="*/ 10 w 29"/>
                      <a:gd name="T43" fmla="*/ 10 h 1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137"/>
                      <a:gd name="T68" fmla="*/ 29 w 29"/>
                      <a:gd name="T69" fmla="*/ 137 h 1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137">
                        <a:moveTo>
                          <a:pt x="10" y="10"/>
                        </a:moveTo>
                        <a:lnTo>
                          <a:pt x="19" y="20"/>
                        </a:lnTo>
                        <a:lnTo>
                          <a:pt x="19" y="39"/>
                        </a:lnTo>
                        <a:lnTo>
                          <a:pt x="19" y="59"/>
                        </a:lnTo>
                        <a:lnTo>
                          <a:pt x="19" y="68"/>
                        </a:lnTo>
                        <a:lnTo>
                          <a:pt x="10" y="88"/>
                        </a:lnTo>
                        <a:lnTo>
                          <a:pt x="0" y="107"/>
                        </a:lnTo>
                        <a:lnTo>
                          <a:pt x="0" y="117"/>
                        </a:lnTo>
                        <a:lnTo>
                          <a:pt x="0" y="137"/>
                        </a:lnTo>
                        <a:lnTo>
                          <a:pt x="10" y="117"/>
                        </a:lnTo>
                        <a:lnTo>
                          <a:pt x="10" y="107"/>
                        </a:lnTo>
                        <a:lnTo>
                          <a:pt x="19" y="88"/>
                        </a:lnTo>
                        <a:lnTo>
                          <a:pt x="29" y="68"/>
                        </a:lnTo>
                        <a:lnTo>
                          <a:pt x="29" y="59"/>
                        </a:lnTo>
                        <a:lnTo>
                          <a:pt x="29" y="39"/>
                        </a:lnTo>
                        <a:lnTo>
                          <a:pt x="29" y="20"/>
                        </a:lnTo>
                        <a:lnTo>
                          <a:pt x="19" y="0"/>
                        </a:lnTo>
                        <a:lnTo>
                          <a:pt x="10" y="10"/>
                        </a:lnTo>
                        <a:close/>
                      </a:path>
                    </a:pathLst>
                  </a:custGeom>
                  <a:solidFill>
                    <a:srgbClr val="000000"/>
                  </a:solidFill>
                  <a:ln w="9525">
                    <a:noFill/>
                    <a:round/>
                    <a:headEnd/>
                    <a:tailEnd/>
                  </a:ln>
                </p:spPr>
                <p:txBody>
                  <a:bodyPr/>
                  <a:lstStyle/>
                  <a:p>
                    <a:endParaRPr lang="en-US"/>
                  </a:p>
                </p:txBody>
              </p:sp>
              <p:sp>
                <p:nvSpPr>
                  <p:cNvPr id="5732" name="Freeform 307"/>
                  <p:cNvSpPr>
                    <a:spLocks/>
                  </p:cNvSpPr>
                  <p:nvPr/>
                </p:nvSpPr>
                <p:spPr bwMode="auto">
                  <a:xfrm>
                    <a:off x="7126" y="6394"/>
                    <a:ext cx="58" cy="20"/>
                  </a:xfrm>
                  <a:custGeom>
                    <a:avLst/>
                    <a:gdLst>
                      <a:gd name="T0" fmla="*/ 0 w 58"/>
                      <a:gd name="T1" fmla="*/ 10 h 20"/>
                      <a:gd name="T2" fmla="*/ 39 w 58"/>
                      <a:gd name="T3" fmla="*/ 10 h 20"/>
                      <a:gd name="T4" fmla="*/ 39 w 58"/>
                      <a:gd name="T5" fmla="*/ 10 h 20"/>
                      <a:gd name="T6" fmla="*/ 49 w 58"/>
                      <a:gd name="T7" fmla="*/ 10 h 20"/>
                      <a:gd name="T8" fmla="*/ 49 w 58"/>
                      <a:gd name="T9" fmla="*/ 20 h 20"/>
                      <a:gd name="T10" fmla="*/ 58 w 58"/>
                      <a:gd name="T11" fmla="*/ 10 h 20"/>
                      <a:gd name="T12" fmla="*/ 49 w 58"/>
                      <a:gd name="T13" fmla="*/ 10 h 20"/>
                      <a:gd name="T14" fmla="*/ 39 w 58"/>
                      <a:gd name="T15" fmla="*/ 0 h 20"/>
                      <a:gd name="T16" fmla="*/ 39 w 58"/>
                      <a:gd name="T17" fmla="*/ 0 h 20"/>
                      <a:gd name="T18" fmla="*/ 0 w 58"/>
                      <a:gd name="T19" fmla="*/ 0 h 20"/>
                      <a:gd name="T20" fmla="*/ 10 w 58"/>
                      <a:gd name="T21" fmla="*/ 0 h 20"/>
                      <a:gd name="T22" fmla="*/ 0 w 58"/>
                      <a:gd name="T23" fmla="*/ 10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8"/>
                      <a:gd name="T37" fmla="*/ 0 h 20"/>
                      <a:gd name="T38" fmla="*/ 58 w 58"/>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8" h="20">
                        <a:moveTo>
                          <a:pt x="0" y="10"/>
                        </a:moveTo>
                        <a:lnTo>
                          <a:pt x="39" y="10"/>
                        </a:lnTo>
                        <a:lnTo>
                          <a:pt x="49" y="10"/>
                        </a:lnTo>
                        <a:lnTo>
                          <a:pt x="49" y="20"/>
                        </a:lnTo>
                        <a:lnTo>
                          <a:pt x="58" y="10"/>
                        </a:lnTo>
                        <a:lnTo>
                          <a:pt x="49" y="10"/>
                        </a:lnTo>
                        <a:lnTo>
                          <a:pt x="39" y="0"/>
                        </a:lnTo>
                        <a:lnTo>
                          <a:pt x="0" y="0"/>
                        </a:lnTo>
                        <a:lnTo>
                          <a:pt x="10" y="0"/>
                        </a:lnTo>
                        <a:lnTo>
                          <a:pt x="0" y="10"/>
                        </a:lnTo>
                        <a:close/>
                      </a:path>
                    </a:pathLst>
                  </a:custGeom>
                  <a:solidFill>
                    <a:srgbClr val="000000"/>
                  </a:solidFill>
                  <a:ln w="9525">
                    <a:noFill/>
                    <a:round/>
                    <a:headEnd/>
                    <a:tailEnd/>
                  </a:ln>
                </p:spPr>
                <p:txBody>
                  <a:bodyPr/>
                  <a:lstStyle/>
                  <a:p>
                    <a:endParaRPr lang="en-US"/>
                  </a:p>
                </p:txBody>
              </p:sp>
              <p:sp>
                <p:nvSpPr>
                  <p:cNvPr id="5733" name="Freeform 308"/>
                  <p:cNvSpPr>
                    <a:spLocks/>
                  </p:cNvSpPr>
                  <p:nvPr/>
                </p:nvSpPr>
                <p:spPr bwMode="auto">
                  <a:xfrm>
                    <a:off x="7068" y="6356"/>
                    <a:ext cx="68" cy="48"/>
                  </a:xfrm>
                  <a:custGeom>
                    <a:avLst/>
                    <a:gdLst>
                      <a:gd name="T0" fmla="*/ 0 w 68"/>
                      <a:gd name="T1" fmla="*/ 9 h 48"/>
                      <a:gd name="T2" fmla="*/ 9 w 68"/>
                      <a:gd name="T3" fmla="*/ 9 h 48"/>
                      <a:gd name="T4" fmla="*/ 19 w 68"/>
                      <a:gd name="T5" fmla="*/ 9 h 48"/>
                      <a:gd name="T6" fmla="*/ 19 w 68"/>
                      <a:gd name="T7" fmla="*/ 9 h 48"/>
                      <a:gd name="T8" fmla="*/ 29 w 68"/>
                      <a:gd name="T9" fmla="*/ 19 h 48"/>
                      <a:gd name="T10" fmla="*/ 38 w 68"/>
                      <a:gd name="T11" fmla="*/ 29 h 48"/>
                      <a:gd name="T12" fmla="*/ 48 w 68"/>
                      <a:gd name="T13" fmla="*/ 29 h 48"/>
                      <a:gd name="T14" fmla="*/ 48 w 68"/>
                      <a:gd name="T15" fmla="*/ 38 h 48"/>
                      <a:gd name="T16" fmla="*/ 58 w 68"/>
                      <a:gd name="T17" fmla="*/ 48 h 48"/>
                      <a:gd name="T18" fmla="*/ 68 w 68"/>
                      <a:gd name="T19" fmla="*/ 38 h 48"/>
                      <a:gd name="T20" fmla="*/ 58 w 68"/>
                      <a:gd name="T21" fmla="*/ 29 h 48"/>
                      <a:gd name="T22" fmla="*/ 48 w 68"/>
                      <a:gd name="T23" fmla="*/ 29 h 48"/>
                      <a:gd name="T24" fmla="*/ 48 w 68"/>
                      <a:gd name="T25" fmla="*/ 19 h 48"/>
                      <a:gd name="T26" fmla="*/ 38 w 68"/>
                      <a:gd name="T27" fmla="*/ 9 h 48"/>
                      <a:gd name="T28" fmla="*/ 29 w 68"/>
                      <a:gd name="T29" fmla="*/ 0 h 48"/>
                      <a:gd name="T30" fmla="*/ 19 w 68"/>
                      <a:gd name="T31" fmla="*/ 0 h 48"/>
                      <a:gd name="T32" fmla="*/ 9 w 68"/>
                      <a:gd name="T33" fmla="*/ 0 h 48"/>
                      <a:gd name="T34" fmla="*/ 0 w 68"/>
                      <a:gd name="T35" fmla="*/ 0 h 48"/>
                      <a:gd name="T36" fmla="*/ 0 w 68"/>
                      <a:gd name="T37" fmla="*/ 9 h 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8"/>
                      <a:gd name="T58" fmla="*/ 0 h 48"/>
                      <a:gd name="T59" fmla="*/ 68 w 68"/>
                      <a:gd name="T60" fmla="*/ 48 h 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8" h="48">
                        <a:moveTo>
                          <a:pt x="0" y="9"/>
                        </a:moveTo>
                        <a:lnTo>
                          <a:pt x="9" y="9"/>
                        </a:lnTo>
                        <a:lnTo>
                          <a:pt x="19" y="9"/>
                        </a:lnTo>
                        <a:lnTo>
                          <a:pt x="29" y="19"/>
                        </a:lnTo>
                        <a:lnTo>
                          <a:pt x="38" y="29"/>
                        </a:lnTo>
                        <a:lnTo>
                          <a:pt x="48" y="29"/>
                        </a:lnTo>
                        <a:lnTo>
                          <a:pt x="48" y="38"/>
                        </a:lnTo>
                        <a:lnTo>
                          <a:pt x="58" y="48"/>
                        </a:lnTo>
                        <a:lnTo>
                          <a:pt x="68" y="38"/>
                        </a:lnTo>
                        <a:lnTo>
                          <a:pt x="58" y="29"/>
                        </a:lnTo>
                        <a:lnTo>
                          <a:pt x="48" y="29"/>
                        </a:lnTo>
                        <a:lnTo>
                          <a:pt x="48" y="19"/>
                        </a:lnTo>
                        <a:lnTo>
                          <a:pt x="38" y="9"/>
                        </a:lnTo>
                        <a:lnTo>
                          <a:pt x="29" y="0"/>
                        </a:lnTo>
                        <a:lnTo>
                          <a:pt x="19" y="0"/>
                        </a:lnTo>
                        <a:lnTo>
                          <a:pt x="9" y="0"/>
                        </a:lnTo>
                        <a:lnTo>
                          <a:pt x="0" y="0"/>
                        </a:lnTo>
                        <a:lnTo>
                          <a:pt x="0" y="9"/>
                        </a:lnTo>
                        <a:close/>
                      </a:path>
                    </a:pathLst>
                  </a:custGeom>
                  <a:solidFill>
                    <a:srgbClr val="000000"/>
                  </a:solidFill>
                  <a:ln w="9525">
                    <a:noFill/>
                    <a:round/>
                    <a:headEnd/>
                    <a:tailEnd/>
                  </a:ln>
                </p:spPr>
                <p:txBody>
                  <a:bodyPr/>
                  <a:lstStyle/>
                  <a:p>
                    <a:endParaRPr lang="en-US"/>
                  </a:p>
                </p:txBody>
              </p:sp>
              <p:sp>
                <p:nvSpPr>
                  <p:cNvPr id="5734" name="Freeform 309"/>
                  <p:cNvSpPr>
                    <a:spLocks/>
                  </p:cNvSpPr>
                  <p:nvPr/>
                </p:nvSpPr>
                <p:spPr bwMode="auto">
                  <a:xfrm>
                    <a:off x="7029" y="6356"/>
                    <a:ext cx="39" cy="38"/>
                  </a:xfrm>
                  <a:custGeom>
                    <a:avLst/>
                    <a:gdLst>
                      <a:gd name="T0" fmla="*/ 9 w 39"/>
                      <a:gd name="T1" fmla="*/ 29 h 38"/>
                      <a:gd name="T2" fmla="*/ 9 w 39"/>
                      <a:gd name="T3" fmla="*/ 38 h 38"/>
                      <a:gd name="T4" fmla="*/ 9 w 39"/>
                      <a:gd name="T5" fmla="*/ 29 h 38"/>
                      <a:gd name="T6" fmla="*/ 19 w 39"/>
                      <a:gd name="T7" fmla="*/ 19 h 38"/>
                      <a:gd name="T8" fmla="*/ 29 w 39"/>
                      <a:gd name="T9" fmla="*/ 19 h 38"/>
                      <a:gd name="T10" fmla="*/ 39 w 39"/>
                      <a:gd name="T11" fmla="*/ 9 h 38"/>
                      <a:gd name="T12" fmla="*/ 39 w 39"/>
                      <a:gd name="T13" fmla="*/ 9 h 38"/>
                      <a:gd name="T14" fmla="*/ 39 w 39"/>
                      <a:gd name="T15" fmla="*/ 0 h 38"/>
                      <a:gd name="T16" fmla="*/ 29 w 39"/>
                      <a:gd name="T17" fmla="*/ 9 h 38"/>
                      <a:gd name="T18" fmla="*/ 19 w 39"/>
                      <a:gd name="T19" fmla="*/ 9 h 38"/>
                      <a:gd name="T20" fmla="*/ 19 w 39"/>
                      <a:gd name="T21" fmla="*/ 19 h 38"/>
                      <a:gd name="T22" fmla="*/ 9 w 39"/>
                      <a:gd name="T23" fmla="*/ 19 h 38"/>
                      <a:gd name="T24" fmla="*/ 0 w 39"/>
                      <a:gd name="T25" fmla="*/ 29 h 38"/>
                      <a:gd name="T26" fmla="*/ 0 w 39"/>
                      <a:gd name="T27" fmla="*/ 38 h 38"/>
                      <a:gd name="T28" fmla="*/ 9 w 39"/>
                      <a:gd name="T29" fmla="*/ 38 h 38"/>
                      <a:gd name="T30" fmla="*/ 0 w 39"/>
                      <a:gd name="T31" fmla="*/ 38 h 38"/>
                      <a:gd name="T32" fmla="*/ 0 w 39"/>
                      <a:gd name="T33" fmla="*/ 38 h 38"/>
                      <a:gd name="T34" fmla="*/ 9 w 39"/>
                      <a:gd name="T35" fmla="*/ 38 h 38"/>
                      <a:gd name="T36" fmla="*/ 9 w 39"/>
                      <a:gd name="T37" fmla="*/ 29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9"/>
                      <a:gd name="T58" fmla="*/ 0 h 38"/>
                      <a:gd name="T59" fmla="*/ 39 w 39"/>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9" h="38">
                        <a:moveTo>
                          <a:pt x="9" y="29"/>
                        </a:moveTo>
                        <a:lnTo>
                          <a:pt x="9" y="38"/>
                        </a:lnTo>
                        <a:lnTo>
                          <a:pt x="9" y="29"/>
                        </a:lnTo>
                        <a:lnTo>
                          <a:pt x="19" y="19"/>
                        </a:lnTo>
                        <a:lnTo>
                          <a:pt x="29" y="19"/>
                        </a:lnTo>
                        <a:lnTo>
                          <a:pt x="39" y="9"/>
                        </a:lnTo>
                        <a:lnTo>
                          <a:pt x="39" y="0"/>
                        </a:lnTo>
                        <a:lnTo>
                          <a:pt x="29" y="9"/>
                        </a:lnTo>
                        <a:lnTo>
                          <a:pt x="19" y="9"/>
                        </a:lnTo>
                        <a:lnTo>
                          <a:pt x="19" y="19"/>
                        </a:lnTo>
                        <a:lnTo>
                          <a:pt x="9" y="19"/>
                        </a:lnTo>
                        <a:lnTo>
                          <a:pt x="0" y="29"/>
                        </a:lnTo>
                        <a:lnTo>
                          <a:pt x="0" y="38"/>
                        </a:lnTo>
                        <a:lnTo>
                          <a:pt x="9" y="38"/>
                        </a:lnTo>
                        <a:lnTo>
                          <a:pt x="0" y="38"/>
                        </a:lnTo>
                        <a:lnTo>
                          <a:pt x="9" y="38"/>
                        </a:lnTo>
                        <a:lnTo>
                          <a:pt x="9" y="29"/>
                        </a:lnTo>
                        <a:close/>
                      </a:path>
                    </a:pathLst>
                  </a:custGeom>
                  <a:solidFill>
                    <a:srgbClr val="000000"/>
                  </a:solidFill>
                  <a:ln w="9525">
                    <a:noFill/>
                    <a:round/>
                    <a:headEnd/>
                    <a:tailEnd/>
                  </a:ln>
                </p:spPr>
                <p:txBody>
                  <a:bodyPr/>
                  <a:lstStyle/>
                  <a:p>
                    <a:endParaRPr lang="en-US"/>
                  </a:p>
                </p:txBody>
              </p:sp>
              <p:sp>
                <p:nvSpPr>
                  <p:cNvPr id="5735" name="Freeform 310"/>
                  <p:cNvSpPr>
                    <a:spLocks/>
                  </p:cNvSpPr>
                  <p:nvPr/>
                </p:nvSpPr>
                <p:spPr bwMode="auto">
                  <a:xfrm>
                    <a:off x="7038" y="6365"/>
                    <a:ext cx="39" cy="29"/>
                  </a:xfrm>
                  <a:custGeom>
                    <a:avLst/>
                    <a:gdLst>
                      <a:gd name="T0" fmla="*/ 39 w 39"/>
                      <a:gd name="T1" fmla="*/ 10 h 29"/>
                      <a:gd name="T2" fmla="*/ 39 w 39"/>
                      <a:gd name="T3" fmla="*/ 0 h 29"/>
                      <a:gd name="T4" fmla="*/ 39 w 39"/>
                      <a:gd name="T5" fmla="*/ 0 h 29"/>
                      <a:gd name="T6" fmla="*/ 30 w 39"/>
                      <a:gd name="T7" fmla="*/ 10 h 29"/>
                      <a:gd name="T8" fmla="*/ 20 w 39"/>
                      <a:gd name="T9" fmla="*/ 20 h 29"/>
                      <a:gd name="T10" fmla="*/ 10 w 39"/>
                      <a:gd name="T11" fmla="*/ 29 h 29"/>
                      <a:gd name="T12" fmla="*/ 0 w 39"/>
                      <a:gd name="T13" fmla="*/ 20 h 29"/>
                      <a:gd name="T14" fmla="*/ 0 w 39"/>
                      <a:gd name="T15" fmla="*/ 29 h 29"/>
                      <a:gd name="T16" fmla="*/ 10 w 39"/>
                      <a:gd name="T17" fmla="*/ 29 h 29"/>
                      <a:gd name="T18" fmla="*/ 20 w 39"/>
                      <a:gd name="T19" fmla="*/ 29 h 29"/>
                      <a:gd name="T20" fmla="*/ 39 w 39"/>
                      <a:gd name="T21" fmla="*/ 20 h 29"/>
                      <a:gd name="T22" fmla="*/ 39 w 39"/>
                      <a:gd name="T23" fmla="*/ 10 h 29"/>
                      <a:gd name="T24" fmla="*/ 39 w 39"/>
                      <a:gd name="T25" fmla="*/ 10 h 29"/>
                      <a:gd name="T26" fmla="*/ 39 w 39"/>
                      <a:gd name="T27" fmla="*/ 10 h 29"/>
                      <a:gd name="T28" fmla="*/ 39 w 39"/>
                      <a:gd name="T29" fmla="*/ 0 h 29"/>
                      <a:gd name="T30" fmla="*/ 39 w 39"/>
                      <a:gd name="T31" fmla="*/ 10 h 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
                      <a:gd name="T49" fmla="*/ 0 h 29"/>
                      <a:gd name="T50" fmla="*/ 39 w 39"/>
                      <a:gd name="T51" fmla="*/ 29 h 2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 h="29">
                        <a:moveTo>
                          <a:pt x="39" y="10"/>
                        </a:moveTo>
                        <a:lnTo>
                          <a:pt x="39" y="0"/>
                        </a:lnTo>
                        <a:lnTo>
                          <a:pt x="30" y="10"/>
                        </a:lnTo>
                        <a:lnTo>
                          <a:pt x="20" y="20"/>
                        </a:lnTo>
                        <a:lnTo>
                          <a:pt x="10" y="29"/>
                        </a:lnTo>
                        <a:lnTo>
                          <a:pt x="0" y="20"/>
                        </a:lnTo>
                        <a:lnTo>
                          <a:pt x="0" y="29"/>
                        </a:lnTo>
                        <a:lnTo>
                          <a:pt x="10" y="29"/>
                        </a:lnTo>
                        <a:lnTo>
                          <a:pt x="20" y="29"/>
                        </a:lnTo>
                        <a:lnTo>
                          <a:pt x="39" y="20"/>
                        </a:lnTo>
                        <a:lnTo>
                          <a:pt x="39" y="10"/>
                        </a:lnTo>
                        <a:lnTo>
                          <a:pt x="39" y="0"/>
                        </a:lnTo>
                        <a:lnTo>
                          <a:pt x="39" y="10"/>
                        </a:lnTo>
                        <a:close/>
                      </a:path>
                    </a:pathLst>
                  </a:custGeom>
                  <a:solidFill>
                    <a:srgbClr val="000000"/>
                  </a:solidFill>
                  <a:ln w="9525">
                    <a:noFill/>
                    <a:round/>
                    <a:headEnd/>
                    <a:tailEnd/>
                  </a:ln>
                </p:spPr>
                <p:txBody>
                  <a:bodyPr/>
                  <a:lstStyle/>
                  <a:p>
                    <a:endParaRPr lang="en-US"/>
                  </a:p>
                </p:txBody>
              </p:sp>
              <p:sp>
                <p:nvSpPr>
                  <p:cNvPr id="5736" name="Freeform 311"/>
                  <p:cNvSpPr>
                    <a:spLocks/>
                  </p:cNvSpPr>
                  <p:nvPr/>
                </p:nvSpPr>
                <p:spPr bwMode="auto">
                  <a:xfrm>
                    <a:off x="7077" y="6375"/>
                    <a:ext cx="39" cy="29"/>
                  </a:xfrm>
                  <a:custGeom>
                    <a:avLst/>
                    <a:gdLst>
                      <a:gd name="T0" fmla="*/ 39 w 39"/>
                      <a:gd name="T1" fmla="*/ 29 h 29"/>
                      <a:gd name="T2" fmla="*/ 39 w 39"/>
                      <a:gd name="T3" fmla="*/ 19 h 29"/>
                      <a:gd name="T4" fmla="*/ 0 w 39"/>
                      <a:gd name="T5" fmla="*/ 0 h 29"/>
                      <a:gd name="T6" fmla="*/ 0 w 39"/>
                      <a:gd name="T7" fmla="*/ 0 h 29"/>
                      <a:gd name="T8" fmla="*/ 29 w 39"/>
                      <a:gd name="T9" fmla="*/ 29 h 29"/>
                      <a:gd name="T10" fmla="*/ 29 w 39"/>
                      <a:gd name="T11" fmla="*/ 29 h 29"/>
                      <a:gd name="T12" fmla="*/ 39 w 39"/>
                      <a:gd name="T13" fmla="*/ 29 h 29"/>
                      <a:gd name="T14" fmla="*/ 39 w 39"/>
                      <a:gd name="T15" fmla="*/ 29 h 29"/>
                      <a:gd name="T16" fmla="*/ 39 w 39"/>
                      <a:gd name="T17" fmla="*/ 19 h 29"/>
                      <a:gd name="T18" fmla="*/ 39 w 39"/>
                      <a:gd name="T19" fmla="*/ 29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29"/>
                      <a:gd name="T32" fmla="*/ 39 w 39"/>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29">
                        <a:moveTo>
                          <a:pt x="39" y="29"/>
                        </a:moveTo>
                        <a:lnTo>
                          <a:pt x="39" y="19"/>
                        </a:lnTo>
                        <a:lnTo>
                          <a:pt x="0" y="0"/>
                        </a:lnTo>
                        <a:lnTo>
                          <a:pt x="29" y="29"/>
                        </a:lnTo>
                        <a:lnTo>
                          <a:pt x="39" y="29"/>
                        </a:lnTo>
                        <a:lnTo>
                          <a:pt x="39" y="19"/>
                        </a:lnTo>
                        <a:lnTo>
                          <a:pt x="39" y="29"/>
                        </a:lnTo>
                        <a:close/>
                      </a:path>
                    </a:pathLst>
                  </a:custGeom>
                  <a:solidFill>
                    <a:srgbClr val="000000"/>
                  </a:solidFill>
                  <a:ln w="9525">
                    <a:noFill/>
                    <a:round/>
                    <a:headEnd/>
                    <a:tailEnd/>
                  </a:ln>
                </p:spPr>
                <p:txBody>
                  <a:bodyPr/>
                  <a:lstStyle/>
                  <a:p>
                    <a:endParaRPr lang="en-US"/>
                  </a:p>
                </p:txBody>
              </p:sp>
              <p:sp>
                <p:nvSpPr>
                  <p:cNvPr id="5737" name="Freeform 312"/>
                  <p:cNvSpPr>
                    <a:spLocks/>
                  </p:cNvSpPr>
                  <p:nvPr/>
                </p:nvSpPr>
                <p:spPr bwMode="auto">
                  <a:xfrm>
                    <a:off x="7087" y="6404"/>
                    <a:ext cx="29" cy="29"/>
                  </a:xfrm>
                  <a:custGeom>
                    <a:avLst/>
                    <a:gdLst>
                      <a:gd name="T0" fmla="*/ 0 w 29"/>
                      <a:gd name="T1" fmla="*/ 29 h 29"/>
                      <a:gd name="T2" fmla="*/ 10 w 29"/>
                      <a:gd name="T3" fmla="*/ 29 h 29"/>
                      <a:gd name="T4" fmla="*/ 29 w 29"/>
                      <a:gd name="T5" fmla="*/ 0 h 29"/>
                      <a:gd name="T6" fmla="*/ 19 w 29"/>
                      <a:gd name="T7" fmla="*/ 0 h 29"/>
                      <a:gd name="T8" fmla="*/ 0 w 29"/>
                      <a:gd name="T9" fmla="*/ 20 h 29"/>
                      <a:gd name="T10" fmla="*/ 10 w 29"/>
                      <a:gd name="T11" fmla="*/ 20 h 29"/>
                      <a:gd name="T12" fmla="*/ 0 w 29"/>
                      <a:gd name="T13" fmla="*/ 29 h 29"/>
                      <a:gd name="T14" fmla="*/ 10 w 29"/>
                      <a:gd name="T15" fmla="*/ 29 h 29"/>
                      <a:gd name="T16" fmla="*/ 10 w 29"/>
                      <a:gd name="T17" fmla="*/ 29 h 29"/>
                      <a:gd name="T18" fmla="*/ 0 w 29"/>
                      <a:gd name="T19" fmla="*/ 29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29"/>
                      <a:gd name="T32" fmla="*/ 29 w 29"/>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29">
                        <a:moveTo>
                          <a:pt x="0" y="29"/>
                        </a:moveTo>
                        <a:lnTo>
                          <a:pt x="10" y="29"/>
                        </a:lnTo>
                        <a:lnTo>
                          <a:pt x="29" y="0"/>
                        </a:lnTo>
                        <a:lnTo>
                          <a:pt x="19" y="0"/>
                        </a:lnTo>
                        <a:lnTo>
                          <a:pt x="0" y="20"/>
                        </a:lnTo>
                        <a:lnTo>
                          <a:pt x="10" y="20"/>
                        </a:lnTo>
                        <a:lnTo>
                          <a:pt x="0" y="29"/>
                        </a:lnTo>
                        <a:lnTo>
                          <a:pt x="10" y="29"/>
                        </a:lnTo>
                        <a:lnTo>
                          <a:pt x="0" y="29"/>
                        </a:lnTo>
                        <a:close/>
                      </a:path>
                    </a:pathLst>
                  </a:custGeom>
                  <a:solidFill>
                    <a:srgbClr val="000000"/>
                  </a:solidFill>
                  <a:ln w="9525">
                    <a:noFill/>
                    <a:round/>
                    <a:headEnd/>
                    <a:tailEnd/>
                  </a:ln>
                </p:spPr>
                <p:txBody>
                  <a:bodyPr/>
                  <a:lstStyle/>
                  <a:p>
                    <a:endParaRPr lang="en-US"/>
                  </a:p>
                </p:txBody>
              </p:sp>
              <p:sp>
                <p:nvSpPr>
                  <p:cNvPr id="5738" name="Freeform 313"/>
                  <p:cNvSpPr>
                    <a:spLocks/>
                  </p:cNvSpPr>
                  <p:nvPr/>
                </p:nvSpPr>
                <p:spPr bwMode="auto">
                  <a:xfrm>
                    <a:off x="7029" y="6394"/>
                    <a:ext cx="68" cy="39"/>
                  </a:xfrm>
                  <a:custGeom>
                    <a:avLst/>
                    <a:gdLst>
                      <a:gd name="T0" fmla="*/ 0 w 68"/>
                      <a:gd name="T1" fmla="*/ 20 h 39"/>
                      <a:gd name="T2" fmla="*/ 9 w 68"/>
                      <a:gd name="T3" fmla="*/ 20 h 39"/>
                      <a:gd name="T4" fmla="*/ 39 w 68"/>
                      <a:gd name="T5" fmla="*/ 20 h 39"/>
                      <a:gd name="T6" fmla="*/ 48 w 68"/>
                      <a:gd name="T7" fmla="*/ 20 h 39"/>
                      <a:gd name="T8" fmla="*/ 58 w 68"/>
                      <a:gd name="T9" fmla="*/ 30 h 39"/>
                      <a:gd name="T10" fmla="*/ 58 w 68"/>
                      <a:gd name="T11" fmla="*/ 39 h 39"/>
                      <a:gd name="T12" fmla="*/ 68 w 68"/>
                      <a:gd name="T13" fmla="*/ 30 h 39"/>
                      <a:gd name="T14" fmla="*/ 58 w 68"/>
                      <a:gd name="T15" fmla="*/ 20 h 39"/>
                      <a:gd name="T16" fmla="*/ 48 w 68"/>
                      <a:gd name="T17" fmla="*/ 20 h 39"/>
                      <a:gd name="T18" fmla="*/ 48 w 68"/>
                      <a:gd name="T19" fmla="*/ 10 h 39"/>
                      <a:gd name="T20" fmla="*/ 39 w 68"/>
                      <a:gd name="T21" fmla="*/ 10 h 39"/>
                      <a:gd name="T22" fmla="*/ 29 w 68"/>
                      <a:gd name="T23" fmla="*/ 0 h 39"/>
                      <a:gd name="T24" fmla="*/ 19 w 68"/>
                      <a:gd name="T25" fmla="*/ 0 h 39"/>
                      <a:gd name="T26" fmla="*/ 0 w 68"/>
                      <a:gd name="T27" fmla="*/ 10 h 39"/>
                      <a:gd name="T28" fmla="*/ 0 w 68"/>
                      <a:gd name="T29" fmla="*/ 10 h 39"/>
                      <a:gd name="T30" fmla="*/ 0 w 68"/>
                      <a:gd name="T31" fmla="*/ 20 h 39"/>
                      <a:gd name="T32" fmla="*/ 0 w 68"/>
                      <a:gd name="T33" fmla="*/ 10 h 39"/>
                      <a:gd name="T34" fmla="*/ 0 w 68"/>
                      <a:gd name="T35" fmla="*/ 20 h 39"/>
                      <a:gd name="T36" fmla="*/ 0 w 68"/>
                      <a:gd name="T37" fmla="*/ 20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8"/>
                      <a:gd name="T58" fmla="*/ 0 h 39"/>
                      <a:gd name="T59" fmla="*/ 68 w 68"/>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8" h="39">
                        <a:moveTo>
                          <a:pt x="0" y="20"/>
                        </a:moveTo>
                        <a:lnTo>
                          <a:pt x="9" y="20"/>
                        </a:lnTo>
                        <a:lnTo>
                          <a:pt x="39" y="20"/>
                        </a:lnTo>
                        <a:lnTo>
                          <a:pt x="48" y="20"/>
                        </a:lnTo>
                        <a:lnTo>
                          <a:pt x="58" y="30"/>
                        </a:lnTo>
                        <a:lnTo>
                          <a:pt x="58" y="39"/>
                        </a:lnTo>
                        <a:lnTo>
                          <a:pt x="68" y="30"/>
                        </a:lnTo>
                        <a:lnTo>
                          <a:pt x="58" y="20"/>
                        </a:lnTo>
                        <a:lnTo>
                          <a:pt x="48" y="20"/>
                        </a:lnTo>
                        <a:lnTo>
                          <a:pt x="48" y="10"/>
                        </a:lnTo>
                        <a:lnTo>
                          <a:pt x="39" y="10"/>
                        </a:lnTo>
                        <a:lnTo>
                          <a:pt x="29" y="0"/>
                        </a:lnTo>
                        <a:lnTo>
                          <a:pt x="19" y="0"/>
                        </a:lnTo>
                        <a:lnTo>
                          <a:pt x="0" y="10"/>
                        </a:lnTo>
                        <a:lnTo>
                          <a:pt x="0" y="20"/>
                        </a:lnTo>
                        <a:lnTo>
                          <a:pt x="0" y="10"/>
                        </a:lnTo>
                        <a:lnTo>
                          <a:pt x="0" y="20"/>
                        </a:lnTo>
                        <a:close/>
                      </a:path>
                    </a:pathLst>
                  </a:custGeom>
                  <a:solidFill>
                    <a:srgbClr val="000000"/>
                  </a:solidFill>
                  <a:ln w="9525">
                    <a:noFill/>
                    <a:round/>
                    <a:headEnd/>
                    <a:tailEnd/>
                  </a:ln>
                </p:spPr>
                <p:txBody>
                  <a:bodyPr/>
                  <a:lstStyle/>
                  <a:p>
                    <a:endParaRPr lang="en-US"/>
                  </a:p>
                </p:txBody>
              </p:sp>
              <p:sp>
                <p:nvSpPr>
                  <p:cNvPr id="5739" name="Freeform 314"/>
                  <p:cNvSpPr>
                    <a:spLocks/>
                  </p:cNvSpPr>
                  <p:nvPr/>
                </p:nvSpPr>
                <p:spPr bwMode="auto">
                  <a:xfrm>
                    <a:off x="6990" y="6414"/>
                    <a:ext cx="39" cy="58"/>
                  </a:xfrm>
                  <a:custGeom>
                    <a:avLst/>
                    <a:gdLst>
                      <a:gd name="T0" fmla="*/ 0 w 39"/>
                      <a:gd name="T1" fmla="*/ 58 h 58"/>
                      <a:gd name="T2" fmla="*/ 9 w 39"/>
                      <a:gd name="T3" fmla="*/ 49 h 58"/>
                      <a:gd name="T4" fmla="*/ 9 w 39"/>
                      <a:gd name="T5" fmla="*/ 49 h 58"/>
                      <a:gd name="T6" fmla="*/ 19 w 39"/>
                      <a:gd name="T7" fmla="*/ 39 h 58"/>
                      <a:gd name="T8" fmla="*/ 29 w 39"/>
                      <a:gd name="T9" fmla="*/ 29 h 58"/>
                      <a:gd name="T10" fmla="*/ 29 w 39"/>
                      <a:gd name="T11" fmla="*/ 19 h 58"/>
                      <a:gd name="T12" fmla="*/ 39 w 39"/>
                      <a:gd name="T13" fmla="*/ 19 h 58"/>
                      <a:gd name="T14" fmla="*/ 39 w 39"/>
                      <a:gd name="T15" fmla="*/ 10 h 58"/>
                      <a:gd name="T16" fmla="*/ 39 w 39"/>
                      <a:gd name="T17" fmla="*/ 0 h 58"/>
                      <a:gd name="T18" fmla="*/ 39 w 39"/>
                      <a:gd name="T19" fmla="*/ 0 h 58"/>
                      <a:gd name="T20" fmla="*/ 29 w 39"/>
                      <a:gd name="T21" fmla="*/ 0 h 58"/>
                      <a:gd name="T22" fmla="*/ 29 w 39"/>
                      <a:gd name="T23" fmla="*/ 10 h 58"/>
                      <a:gd name="T24" fmla="*/ 19 w 39"/>
                      <a:gd name="T25" fmla="*/ 19 h 58"/>
                      <a:gd name="T26" fmla="*/ 19 w 39"/>
                      <a:gd name="T27" fmla="*/ 29 h 58"/>
                      <a:gd name="T28" fmla="*/ 9 w 39"/>
                      <a:gd name="T29" fmla="*/ 29 h 58"/>
                      <a:gd name="T30" fmla="*/ 9 w 39"/>
                      <a:gd name="T31" fmla="*/ 39 h 58"/>
                      <a:gd name="T32" fmla="*/ 0 w 39"/>
                      <a:gd name="T33" fmla="*/ 49 h 58"/>
                      <a:gd name="T34" fmla="*/ 0 w 39"/>
                      <a:gd name="T35" fmla="*/ 49 h 58"/>
                      <a:gd name="T36" fmla="*/ 0 w 39"/>
                      <a:gd name="T37" fmla="*/ 58 h 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9"/>
                      <a:gd name="T58" fmla="*/ 0 h 58"/>
                      <a:gd name="T59" fmla="*/ 39 w 39"/>
                      <a:gd name="T60" fmla="*/ 58 h 5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9" h="58">
                        <a:moveTo>
                          <a:pt x="0" y="58"/>
                        </a:moveTo>
                        <a:lnTo>
                          <a:pt x="9" y="49"/>
                        </a:lnTo>
                        <a:lnTo>
                          <a:pt x="19" y="39"/>
                        </a:lnTo>
                        <a:lnTo>
                          <a:pt x="29" y="29"/>
                        </a:lnTo>
                        <a:lnTo>
                          <a:pt x="29" y="19"/>
                        </a:lnTo>
                        <a:lnTo>
                          <a:pt x="39" y="19"/>
                        </a:lnTo>
                        <a:lnTo>
                          <a:pt x="39" y="10"/>
                        </a:lnTo>
                        <a:lnTo>
                          <a:pt x="39" y="0"/>
                        </a:lnTo>
                        <a:lnTo>
                          <a:pt x="29" y="0"/>
                        </a:lnTo>
                        <a:lnTo>
                          <a:pt x="29" y="10"/>
                        </a:lnTo>
                        <a:lnTo>
                          <a:pt x="19" y="19"/>
                        </a:lnTo>
                        <a:lnTo>
                          <a:pt x="19" y="29"/>
                        </a:lnTo>
                        <a:lnTo>
                          <a:pt x="9" y="29"/>
                        </a:lnTo>
                        <a:lnTo>
                          <a:pt x="9" y="39"/>
                        </a:lnTo>
                        <a:lnTo>
                          <a:pt x="0" y="49"/>
                        </a:lnTo>
                        <a:lnTo>
                          <a:pt x="0" y="58"/>
                        </a:lnTo>
                        <a:close/>
                      </a:path>
                    </a:pathLst>
                  </a:custGeom>
                  <a:solidFill>
                    <a:srgbClr val="000000"/>
                  </a:solidFill>
                  <a:ln w="9525">
                    <a:noFill/>
                    <a:round/>
                    <a:headEnd/>
                    <a:tailEnd/>
                  </a:ln>
                </p:spPr>
                <p:txBody>
                  <a:bodyPr/>
                  <a:lstStyle/>
                  <a:p>
                    <a:endParaRPr lang="en-US"/>
                  </a:p>
                </p:txBody>
              </p:sp>
              <p:sp>
                <p:nvSpPr>
                  <p:cNvPr id="5740" name="Freeform 315"/>
                  <p:cNvSpPr>
                    <a:spLocks/>
                  </p:cNvSpPr>
                  <p:nvPr/>
                </p:nvSpPr>
                <p:spPr bwMode="auto">
                  <a:xfrm>
                    <a:off x="6912" y="6443"/>
                    <a:ext cx="78" cy="29"/>
                  </a:xfrm>
                  <a:custGeom>
                    <a:avLst/>
                    <a:gdLst>
                      <a:gd name="T0" fmla="*/ 10 w 78"/>
                      <a:gd name="T1" fmla="*/ 10 h 29"/>
                      <a:gd name="T2" fmla="*/ 0 w 78"/>
                      <a:gd name="T3" fmla="*/ 10 h 29"/>
                      <a:gd name="T4" fmla="*/ 10 w 78"/>
                      <a:gd name="T5" fmla="*/ 10 h 29"/>
                      <a:gd name="T6" fmla="*/ 19 w 78"/>
                      <a:gd name="T7" fmla="*/ 20 h 29"/>
                      <a:gd name="T8" fmla="*/ 29 w 78"/>
                      <a:gd name="T9" fmla="*/ 20 h 29"/>
                      <a:gd name="T10" fmla="*/ 39 w 78"/>
                      <a:gd name="T11" fmla="*/ 20 h 29"/>
                      <a:gd name="T12" fmla="*/ 49 w 78"/>
                      <a:gd name="T13" fmla="*/ 20 h 29"/>
                      <a:gd name="T14" fmla="*/ 58 w 78"/>
                      <a:gd name="T15" fmla="*/ 29 h 29"/>
                      <a:gd name="T16" fmla="*/ 78 w 78"/>
                      <a:gd name="T17" fmla="*/ 29 h 29"/>
                      <a:gd name="T18" fmla="*/ 78 w 78"/>
                      <a:gd name="T19" fmla="*/ 20 h 29"/>
                      <a:gd name="T20" fmla="*/ 49 w 78"/>
                      <a:gd name="T21" fmla="*/ 20 h 29"/>
                      <a:gd name="T22" fmla="*/ 39 w 78"/>
                      <a:gd name="T23" fmla="*/ 10 h 29"/>
                      <a:gd name="T24" fmla="*/ 29 w 78"/>
                      <a:gd name="T25" fmla="*/ 10 h 29"/>
                      <a:gd name="T26" fmla="*/ 29 w 78"/>
                      <a:gd name="T27" fmla="*/ 10 h 29"/>
                      <a:gd name="T28" fmla="*/ 19 w 78"/>
                      <a:gd name="T29" fmla="*/ 0 h 29"/>
                      <a:gd name="T30" fmla="*/ 0 w 78"/>
                      <a:gd name="T31" fmla="*/ 0 h 29"/>
                      <a:gd name="T32" fmla="*/ 10 w 78"/>
                      <a:gd name="T33" fmla="*/ 1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29"/>
                      <a:gd name="T53" fmla="*/ 78 w 7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29">
                        <a:moveTo>
                          <a:pt x="10" y="10"/>
                        </a:moveTo>
                        <a:lnTo>
                          <a:pt x="0" y="10"/>
                        </a:lnTo>
                        <a:lnTo>
                          <a:pt x="10" y="10"/>
                        </a:lnTo>
                        <a:lnTo>
                          <a:pt x="19" y="20"/>
                        </a:lnTo>
                        <a:lnTo>
                          <a:pt x="29" y="20"/>
                        </a:lnTo>
                        <a:lnTo>
                          <a:pt x="39" y="20"/>
                        </a:lnTo>
                        <a:lnTo>
                          <a:pt x="49" y="20"/>
                        </a:lnTo>
                        <a:lnTo>
                          <a:pt x="58" y="29"/>
                        </a:lnTo>
                        <a:lnTo>
                          <a:pt x="78" y="29"/>
                        </a:lnTo>
                        <a:lnTo>
                          <a:pt x="78" y="20"/>
                        </a:lnTo>
                        <a:lnTo>
                          <a:pt x="49" y="20"/>
                        </a:lnTo>
                        <a:lnTo>
                          <a:pt x="39" y="10"/>
                        </a:lnTo>
                        <a:lnTo>
                          <a:pt x="29" y="10"/>
                        </a:lnTo>
                        <a:lnTo>
                          <a:pt x="19" y="0"/>
                        </a:lnTo>
                        <a:lnTo>
                          <a:pt x="0" y="0"/>
                        </a:lnTo>
                        <a:lnTo>
                          <a:pt x="10" y="10"/>
                        </a:lnTo>
                        <a:close/>
                      </a:path>
                    </a:pathLst>
                  </a:custGeom>
                  <a:solidFill>
                    <a:srgbClr val="000000"/>
                  </a:solidFill>
                  <a:ln w="9525">
                    <a:noFill/>
                    <a:round/>
                    <a:headEnd/>
                    <a:tailEnd/>
                  </a:ln>
                </p:spPr>
                <p:txBody>
                  <a:bodyPr/>
                  <a:lstStyle/>
                  <a:p>
                    <a:endParaRPr lang="en-US"/>
                  </a:p>
                </p:txBody>
              </p:sp>
              <p:sp>
                <p:nvSpPr>
                  <p:cNvPr id="5741" name="Freeform 316"/>
                  <p:cNvSpPr>
                    <a:spLocks/>
                  </p:cNvSpPr>
                  <p:nvPr/>
                </p:nvSpPr>
                <p:spPr bwMode="auto">
                  <a:xfrm>
                    <a:off x="6854" y="6443"/>
                    <a:ext cx="68" cy="107"/>
                  </a:xfrm>
                  <a:custGeom>
                    <a:avLst/>
                    <a:gdLst>
                      <a:gd name="T0" fmla="*/ 0 w 68"/>
                      <a:gd name="T1" fmla="*/ 107 h 107"/>
                      <a:gd name="T2" fmla="*/ 0 w 68"/>
                      <a:gd name="T3" fmla="*/ 107 h 107"/>
                      <a:gd name="T4" fmla="*/ 19 w 68"/>
                      <a:gd name="T5" fmla="*/ 98 h 107"/>
                      <a:gd name="T6" fmla="*/ 29 w 68"/>
                      <a:gd name="T7" fmla="*/ 88 h 107"/>
                      <a:gd name="T8" fmla="*/ 38 w 68"/>
                      <a:gd name="T9" fmla="*/ 78 h 107"/>
                      <a:gd name="T10" fmla="*/ 38 w 68"/>
                      <a:gd name="T11" fmla="*/ 59 h 107"/>
                      <a:gd name="T12" fmla="*/ 48 w 68"/>
                      <a:gd name="T13" fmla="*/ 49 h 107"/>
                      <a:gd name="T14" fmla="*/ 48 w 68"/>
                      <a:gd name="T15" fmla="*/ 29 h 107"/>
                      <a:gd name="T16" fmla="*/ 48 w 68"/>
                      <a:gd name="T17" fmla="*/ 20 h 107"/>
                      <a:gd name="T18" fmla="*/ 68 w 68"/>
                      <a:gd name="T19" fmla="*/ 10 h 107"/>
                      <a:gd name="T20" fmla="*/ 58 w 68"/>
                      <a:gd name="T21" fmla="*/ 0 h 107"/>
                      <a:gd name="T22" fmla="*/ 48 w 68"/>
                      <a:gd name="T23" fmla="*/ 20 h 107"/>
                      <a:gd name="T24" fmla="*/ 38 w 68"/>
                      <a:gd name="T25" fmla="*/ 29 h 107"/>
                      <a:gd name="T26" fmla="*/ 38 w 68"/>
                      <a:gd name="T27" fmla="*/ 39 h 107"/>
                      <a:gd name="T28" fmla="*/ 29 w 68"/>
                      <a:gd name="T29" fmla="*/ 59 h 107"/>
                      <a:gd name="T30" fmla="*/ 29 w 68"/>
                      <a:gd name="T31" fmla="*/ 78 h 107"/>
                      <a:gd name="T32" fmla="*/ 19 w 68"/>
                      <a:gd name="T33" fmla="*/ 78 h 107"/>
                      <a:gd name="T34" fmla="*/ 9 w 68"/>
                      <a:gd name="T35" fmla="*/ 88 h 107"/>
                      <a:gd name="T36" fmla="*/ 0 w 68"/>
                      <a:gd name="T37" fmla="*/ 98 h 107"/>
                      <a:gd name="T38" fmla="*/ 0 w 68"/>
                      <a:gd name="T39" fmla="*/ 98 h 107"/>
                      <a:gd name="T40" fmla="*/ 0 w 68"/>
                      <a:gd name="T41" fmla="*/ 107 h 107"/>
                      <a:gd name="T42" fmla="*/ 0 w 68"/>
                      <a:gd name="T43" fmla="*/ 107 h 107"/>
                      <a:gd name="T44" fmla="*/ 0 w 68"/>
                      <a:gd name="T45" fmla="*/ 107 h 10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8"/>
                      <a:gd name="T70" fmla="*/ 0 h 107"/>
                      <a:gd name="T71" fmla="*/ 68 w 68"/>
                      <a:gd name="T72" fmla="*/ 107 h 10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8" h="107">
                        <a:moveTo>
                          <a:pt x="0" y="107"/>
                        </a:moveTo>
                        <a:lnTo>
                          <a:pt x="0" y="107"/>
                        </a:lnTo>
                        <a:lnTo>
                          <a:pt x="19" y="98"/>
                        </a:lnTo>
                        <a:lnTo>
                          <a:pt x="29" y="88"/>
                        </a:lnTo>
                        <a:lnTo>
                          <a:pt x="38" y="78"/>
                        </a:lnTo>
                        <a:lnTo>
                          <a:pt x="38" y="59"/>
                        </a:lnTo>
                        <a:lnTo>
                          <a:pt x="48" y="49"/>
                        </a:lnTo>
                        <a:lnTo>
                          <a:pt x="48" y="29"/>
                        </a:lnTo>
                        <a:lnTo>
                          <a:pt x="48" y="20"/>
                        </a:lnTo>
                        <a:lnTo>
                          <a:pt x="68" y="10"/>
                        </a:lnTo>
                        <a:lnTo>
                          <a:pt x="58" y="0"/>
                        </a:lnTo>
                        <a:lnTo>
                          <a:pt x="48" y="20"/>
                        </a:lnTo>
                        <a:lnTo>
                          <a:pt x="38" y="29"/>
                        </a:lnTo>
                        <a:lnTo>
                          <a:pt x="38" y="39"/>
                        </a:lnTo>
                        <a:lnTo>
                          <a:pt x="29" y="59"/>
                        </a:lnTo>
                        <a:lnTo>
                          <a:pt x="29" y="78"/>
                        </a:lnTo>
                        <a:lnTo>
                          <a:pt x="19" y="78"/>
                        </a:lnTo>
                        <a:lnTo>
                          <a:pt x="9" y="88"/>
                        </a:lnTo>
                        <a:lnTo>
                          <a:pt x="0" y="98"/>
                        </a:lnTo>
                        <a:lnTo>
                          <a:pt x="0" y="107"/>
                        </a:lnTo>
                        <a:close/>
                      </a:path>
                    </a:pathLst>
                  </a:custGeom>
                  <a:solidFill>
                    <a:srgbClr val="000000"/>
                  </a:solidFill>
                  <a:ln w="9525">
                    <a:noFill/>
                    <a:round/>
                    <a:headEnd/>
                    <a:tailEnd/>
                  </a:ln>
                </p:spPr>
                <p:txBody>
                  <a:bodyPr/>
                  <a:lstStyle/>
                  <a:p>
                    <a:endParaRPr lang="en-US"/>
                  </a:p>
                </p:txBody>
              </p:sp>
              <p:sp>
                <p:nvSpPr>
                  <p:cNvPr id="5742" name="Freeform 317"/>
                  <p:cNvSpPr>
                    <a:spLocks/>
                  </p:cNvSpPr>
                  <p:nvPr/>
                </p:nvSpPr>
                <p:spPr bwMode="auto">
                  <a:xfrm>
                    <a:off x="6805" y="6521"/>
                    <a:ext cx="49" cy="29"/>
                  </a:xfrm>
                  <a:custGeom>
                    <a:avLst/>
                    <a:gdLst>
                      <a:gd name="T0" fmla="*/ 0 w 49"/>
                      <a:gd name="T1" fmla="*/ 10 h 29"/>
                      <a:gd name="T2" fmla="*/ 29 w 49"/>
                      <a:gd name="T3" fmla="*/ 10 h 29"/>
                      <a:gd name="T4" fmla="*/ 39 w 49"/>
                      <a:gd name="T5" fmla="*/ 20 h 29"/>
                      <a:gd name="T6" fmla="*/ 39 w 49"/>
                      <a:gd name="T7" fmla="*/ 20 h 29"/>
                      <a:gd name="T8" fmla="*/ 49 w 49"/>
                      <a:gd name="T9" fmla="*/ 29 h 29"/>
                      <a:gd name="T10" fmla="*/ 49 w 49"/>
                      <a:gd name="T11" fmla="*/ 20 h 29"/>
                      <a:gd name="T12" fmla="*/ 49 w 49"/>
                      <a:gd name="T13" fmla="*/ 10 h 29"/>
                      <a:gd name="T14" fmla="*/ 39 w 49"/>
                      <a:gd name="T15" fmla="*/ 10 h 29"/>
                      <a:gd name="T16" fmla="*/ 39 w 49"/>
                      <a:gd name="T17" fmla="*/ 0 h 29"/>
                      <a:gd name="T18" fmla="*/ 29 w 49"/>
                      <a:gd name="T19" fmla="*/ 0 h 29"/>
                      <a:gd name="T20" fmla="*/ 19 w 49"/>
                      <a:gd name="T21" fmla="*/ 0 h 29"/>
                      <a:gd name="T22" fmla="*/ 10 w 49"/>
                      <a:gd name="T23" fmla="*/ 0 h 29"/>
                      <a:gd name="T24" fmla="*/ 10 w 49"/>
                      <a:gd name="T25" fmla="*/ 0 h 29"/>
                      <a:gd name="T26" fmla="*/ 0 w 49"/>
                      <a:gd name="T27" fmla="*/ 0 h 29"/>
                      <a:gd name="T28" fmla="*/ 0 w 49"/>
                      <a:gd name="T29" fmla="*/ 10 h 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
                      <a:gd name="T46" fmla="*/ 0 h 29"/>
                      <a:gd name="T47" fmla="*/ 49 w 49"/>
                      <a:gd name="T48" fmla="*/ 29 h 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 h="29">
                        <a:moveTo>
                          <a:pt x="0" y="10"/>
                        </a:moveTo>
                        <a:lnTo>
                          <a:pt x="29" y="10"/>
                        </a:lnTo>
                        <a:lnTo>
                          <a:pt x="39" y="20"/>
                        </a:lnTo>
                        <a:lnTo>
                          <a:pt x="49" y="29"/>
                        </a:lnTo>
                        <a:lnTo>
                          <a:pt x="49" y="20"/>
                        </a:lnTo>
                        <a:lnTo>
                          <a:pt x="49" y="10"/>
                        </a:lnTo>
                        <a:lnTo>
                          <a:pt x="39" y="10"/>
                        </a:lnTo>
                        <a:lnTo>
                          <a:pt x="39" y="0"/>
                        </a:lnTo>
                        <a:lnTo>
                          <a:pt x="29" y="0"/>
                        </a:lnTo>
                        <a:lnTo>
                          <a:pt x="19" y="0"/>
                        </a:lnTo>
                        <a:lnTo>
                          <a:pt x="10" y="0"/>
                        </a:lnTo>
                        <a:lnTo>
                          <a:pt x="0" y="0"/>
                        </a:lnTo>
                        <a:lnTo>
                          <a:pt x="0" y="10"/>
                        </a:lnTo>
                        <a:close/>
                      </a:path>
                    </a:pathLst>
                  </a:custGeom>
                  <a:solidFill>
                    <a:srgbClr val="000000"/>
                  </a:solidFill>
                  <a:ln w="9525">
                    <a:noFill/>
                    <a:round/>
                    <a:headEnd/>
                    <a:tailEnd/>
                  </a:ln>
                </p:spPr>
                <p:txBody>
                  <a:bodyPr/>
                  <a:lstStyle/>
                  <a:p>
                    <a:endParaRPr lang="en-US"/>
                  </a:p>
                </p:txBody>
              </p:sp>
              <p:sp>
                <p:nvSpPr>
                  <p:cNvPr id="5743" name="Freeform 318"/>
                  <p:cNvSpPr>
                    <a:spLocks/>
                  </p:cNvSpPr>
                  <p:nvPr/>
                </p:nvSpPr>
                <p:spPr bwMode="auto">
                  <a:xfrm>
                    <a:off x="6786" y="6521"/>
                    <a:ext cx="19" cy="39"/>
                  </a:xfrm>
                  <a:custGeom>
                    <a:avLst/>
                    <a:gdLst>
                      <a:gd name="T0" fmla="*/ 0 w 19"/>
                      <a:gd name="T1" fmla="*/ 39 h 39"/>
                      <a:gd name="T2" fmla="*/ 9 w 19"/>
                      <a:gd name="T3" fmla="*/ 29 h 39"/>
                      <a:gd name="T4" fmla="*/ 9 w 19"/>
                      <a:gd name="T5" fmla="*/ 20 h 39"/>
                      <a:gd name="T6" fmla="*/ 19 w 19"/>
                      <a:gd name="T7" fmla="*/ 10 h 39"/>
                      <a:gd name="T8" fmla="*/ 19 w 19"/>
                      <a:gd name="T9" fmla="*/ 0 h 39"/>
                      <a:gd name="T10" fmla="*/ 9 w 19"/>
                      <a:gd name="T11" fmla="*/ 0 h 39"/>
                      <a:gd name="T12" fmla="*/ 0 w 19"/>
                      <a:gd name="T13" fmla="*/ 10 h 39"/>
                      <a:gd name="T14" fmla="*/ 0 w 19"/>
                      <a:gd name="T15" fmla="*/ 20 h 39"/>
                      <a:gd name="T16" fmla="*/ 0 w 19"/>
                      <a:gd name="T17" fmla="*/ 29 h 39"/>
                      <a:gd name="T18" fmla="*/ 0 w 19"/>
                      <a:gd name="T19" fmla="*/ 39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39"/>
                      <a:gd name="T32" fmla="*/ 19 w 19"/>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39">
                        <a:moveTo>
                          <a:pt x="0" y="39"/>
                        </a:moveTo>
                        <a:lnTo>
                          <a:pt x="9" y="29"/>
                        </a:lnTo>
                        <a:lnTo>
                          <a:pt x="9" y="20"/>
                        </a:lnTo>
                        <a:lnTo>
                          <a:pt x="19" y="10"/>
                        </a:lnTo>
                        <a:lnTo>
                          <a:pt x="19" y="0"/>
                        </a:lnTo>
                        <a:lnTo>
                          <a:pt x="9" y="0"/>
                        </a:lnTo>
                        <a:lnTo>
                          <a:pt x="0" y="10"/>
                        </a:lnTo>
                        <a:lnTo>
                          <a:pt x="0" y="20"/>
                        </a:lnTo>
                        <a:lnTo>
                          <a:pt x="0" y="29"/>
                        </a:lnTo>
                        <a:lnTo>
                          <a:pt x="0" y="39"/>
                        </a:lnTo>
                        <a:close/>
                      </a:path>
                    </a:pathLst>
                  </a:custGeom>
                  <a:solidFill>
                    <a:srgbClr val="000000"/>
                  </a:solidFill>
                  <a:ln w="9525">
                    <a:noFill/>
                    <a:round/>
                    <a:headEnd/>
                    <a:tailEnd/>
                  </a:ln>
                </p:spPr>
                <p:txBody>
                  <a:bodyPr/>
                  <a:lstStyle/>
                  <a:p>
                    <a:endParaRPr lang="en-US"/>
                  </a:p>
                </p:txBody>
              </p:sp>
              <p:sp>
                <p:nvSpPr>
                  <p:cNvPr id="5744" name="Freeform 319"/>
                  <p:cNvSpPr>
                    <a:spLocks/>
                  </p:cNvSpPr>
                  <p:nvPr/>
                </p:nvSpPr>
                <p:spPr bwMode="auto">
                  <a:xfrm>
                    <a:off x="6679" y="6531"/>
                    <a:ext cx="107" cy="39"/>
                  </a:xfrm>
                  <a:custGeom>
                    <a:avLst/>
                    <a:gdLst>
                      <a:gd name="T0" fmla="*/ 0 w 107"/>
                      <a:gd name="T1" fmla="*/ 10 h 39"/>
                      <a:gd name="T2" fmla="*/ 0 w 107"/>
                      <a:gd name="T3" fmla="*/ 10 h 39"/>
                      <a:gd name="T4" fmla="*/ 9 w 107"/>
                      <a:gd name="T5" fmla="*/ 10 h 39"/>
                      <a:gd name="T6" fmla="*/ 29 w 107"/>
                      <a:gd name="T7" fmla="*/ 19 h 39"/>
                      <a:gd name="T8" fmla="*/ 38 w 107"/>
                      <a:gd name="T9" fmla="*/ 29 h 39"/>
                      <a:gd name="T10" fmla="*/ 48 w 107"/>
                      <a:gd name="T11" fmla="*/ 29 h 39"/>
                      <a:gd name="T12" fmla="*/ 68 w 107"/>
                      <a:gd name="T13" fmla="*/ 29 h 39"/>
                      <a:gd name="T14" fmla="*/ 77 w 107"/>
                      <a:gd name="T15" fmla="*/ 39 h 39"/>
                      <a:gd name="T16" fmla="*/ 97 w 107"/>
                      <a:gd name="T17" fmla="*/ 29 h 39"/>
                      <a:gd name="T18" fmla="*/ 107 w 107"/>
                      <a:gd name="T19" fmla="*/ 29 h 39"/>
                      <a:gd name="T20" fmla="*/ 107 w 107"/>
                      <a:gd name="T21" fmla="*/ 19 h 39"/>
                      <a:gd name="T22" fmla="*/ 87 w 107"/>
                      <a:gd name="T23" fmla="*/ 29 h 39"/>
                      <a:gd name="T24" fmla="*/ 77 w 107"/>
                      <a:gd name="T25" fmla="*/ 29 h 39"/>
                      <a:gd name="T26" fmla="*/ 68 w 107"/>
                      <a:gd name="T27" fmla="*/ 29 h 39"/>
                      <a:gd name="T28" fmla="*/ 48 w 107"/>
                      <a:gd name="T29" fmla="*/ 19 h 39"/>
                      <a:gd name="T30" fmla="*/ 38 w 107"/>
                      <a:gd name="T31" fmla="*/ 19 h 39"/>
                      <a:gd name="T32" fmla="*/ 29 w 107"/>
                      <a:gd name="T33" fmla="*/ 10 h 39"/>
                      <a:gd name="T34" fmla="*/ 9 w 107"/>
                      <a:gd name="T35" fmla="*/ 0 h 39"/>
                      <a:gd name="T36" fmla="*/ 0 w 107"/>
                      <a:gd name="T37" fmla="*/ 0 h 39"/>
                      <a:gd name="T38" fmla="*/ 0 w 107"/>
                      <a:gd name="T39" fmla="*/ 0 h 39"/>
                      <a:gd name="T40" fmla="*/ 0 w 107"/>
                      <a:gd name="T41" fmla="*/ 0 h 39"/>
                      <a:gd name="T42" fmla="*/ 0 w 107"/>
                      <a:gd name="T43" fmla="*/ 0 h 39"/>
                      <a:gd name="T44" fmla="*/ 0 w 107"/>
                      <a:gd name="T45" fmla="*/ 10 h 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7"/>
                      <a:gd name="T70" fmla="*/ 0 h 39"/>
                      <a:gd name="T71" fmla="*/ 107 w 107"/>
                      <a:gd name="T72" fmla="*/ 39 h 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7" h="39">
                        <a:moveTo>
                          <a:pt x="0" y="10"/>
                        </a:moveTo>
                        <a:lnTo>
                          <a:pt x="0" y="10"/>
                        </a:lnTo>
                        <a:lnTo>
                          <a:pt x="9" y="10"/>
                        </a:lnTo>
                        <a:lnTo>
                          <a:pt x="29" y="19"/>
                        </a:lnTo>
                        <a:lnTo>
                          <a:pt x="38" y="29"/>
                        </a:lnTo>
                        <a:lnTo>
                          <a:pt x="48" y="29"/>
                        </a:lnTo>
                        <a:lnTo>
                          <a:pt x="68" y="29"/>
                        </a:lnTo>
                        <a:lnTo>
                          <a:pt x="77" y="39"/>
                        </a:lnTo>
                        <a:lnTo>
                          <a:pt x="97" y="29"/>
                        </a:lnTo>
                        <a:lnTo>
                          <a:pt x="107" y="29"/>
                        </a:lnTo>
                        <a:lnTo>
                          <a:pt x="107" y="19"/>
                        </a:lnTo>
                        <a:lnTo>
                          <a:pt x="87" y="29"/>
                        </a:lnTo>
                        <a:lnTo>
                          <a:pt x="77" y="29"/>
                        </a:lnTo>
                        <a:lnTo>
                          <a:pt x="68" y="29"/>
                        </a:lnTo>
                        <a:lnTo>
                          <a:pt x="48" y="19"/>
                        </a:lnTo>
                        <a:lnTo>
                          <a:pt x="38" y="19"/>
                        </a:lnTo>
                        <a:lnTo>
                          <a:pt x="29" y="10"/>
                        </a:lnTo>
                        <a:lnTo>
                          <a:pt x="9" y="0"/>
                        </a:lnTo>
                        <a:lnTo>
                          <a:pt x="0" y="0"/>
                        </a:lnTo>
                        <a:lnTo>
                          <a:pt x="0" y="10"/>
                        </a:lnTo>
                        <a:close/>
                      </a:path>
                    </a:pathLst>
                  </a:custGeom>
                  <a:solidFill>
                    <a:srgbClr val="000000"/>
                  </a:solidFill>
                  <a:ln w="9525">
                    <a:noFill/>
                    <a:round/>
                    <a:headEnd/>
                    <a:tailEnd/>
                  </a:ln>
                </p:spPr>
                <p:txBody>
                  <a:bodyPr/>
                  <a:lstStyle/>
                  <a:p>
                    <a:endParaRPr lang="en-US"/>
                  </a:p>
                </p:txBody>
              </p:sp>
              <p:sp>
                <p:nvSpPr>
                  <p:cNvPr id="5745" name="Freeform 320"/>
                  <p:cNvSpPr>
                    <a:spLocks/>
                  </p:cNvSpPr>
                  <p:nvPr/>
                </p:nvSpPr>
                <p:spPr bwMode="auto">
                  <a:xfrm>
                    <a:off x="6669" y="6531"/>
                    <a:ext cx="10" cy="19"/>
                  </a:xfrm>
                  <a:custGeom>
                    <a:avLst/>
                    <a:gdLst>
                      <a:gd name="T0" fmla="*/ 10 w 10"/>
                      <a:gd name="T1" fmla="*/ 10 h 19"/>
                      <a:gd name="T2" fmla="*/ 10 w 10"/>
                      <a:gd name="T3" fmla="*/ 19 h 19"/>
                      <a:gd name="T4" fmla="*/ 10 w 10"/>
                      <a:gd name="T5" fmla="*/ 10 h 19"/>
                      <a:gd name="T6" fmla="*/ 10 w 10"/>
                      <a:gd name="T7" fmla="*/ 10 h 19"/>
                      <a:gd name="T8" fmla="*/ 10 w 10"/>
                      <a:gd name="T9" fmla="*/ 10 h 19"/>
                      <a:gd name="T10" fmla="*/ 10 w 10"/>
                      <a:gd name="T11" fmla="*/ 0 h 19"/>
                      <a:gd name="T12" fmla="*/ 0 w 10"/>
                      <a:gd name="T13" fmla="*/ 0 h 19"/>
                      <a:gd name="T14" fmla="*/ 0 w 10"/>
                      <a:gd name="T15" fmla="*/ 10 h 19"/>
                      <a:gd name="T16" fmla="*/ 0 w 10"/>
                      <a:gd name="T17" fmla="*/ 10 h 19"/>
                      <a:gd name="T18" fmla="*/ 0 w 10"/>
                      <a:gd name="T19" fmla="*/ 19 h 19"/>
                      <a:gd name="T20" fmla="*/ 0 w 10"/>
                      <a:gd name="T21" fmla="*/ 19 h 19"/>
                      <a:gd name="T22" fmla="*/ 0 w 10"/>
                      <a:gd name="T23" fmla="*/ 19 h 19"/>
                      <a:gd name="T24" fmla="*/ 0 w 10"/>
                      <a:gd name="T25" fmla="*/ 19 h 19"/>
                      <a:gd name="T26" fmla="*/ 10 w 10"/>
                      <a:gd name="T27" fmla="*/ 10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19"/>
                      <a:gd name="T44" fmla="*/ 10 w 10"/>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19">
                        <a:moveTo>
                          <a:pt x="10" y="10"/>
                        </a:moveTo>
                        <a:lnTo>
                          <a:pt x="10" y="19"/>
                        </a:lnTo>
                        <a:lnTo>
                          <a:pt x="10" y="10"/>
                        </a:lnTo>
                        <a:lnTo>
                          <a:pt x="10" y="0"/>
                        </a:lnTo>
                        <a:lnTo>
                          <a:pt x="0" y="0"/>
                        </a:lnTo>
                        <a:lnTo>
                          <a:pt x="0" y="10"/>
                        </a:lnTo>
                        <a:lnTo>
                          <a:pt x="0" y="19"/>
                        </a:lnTo>
                        <a:lnTo>
                          <a:pt x="10" y="10"/>
                        </a:lnTo>
                        <a:close/>
                      </a:path>
                    </a:pathLst>
                  </a:custGeom>
                  <a:solidFill>
                    <a:srgbClr val="000000"/>
                  </a:solidFill>
                  <a:ln w="9525">
                    <a:noFill/>
                    <a:round/>
                    <a:headEnd/>
                    <a:tailEnd/>
                  </a:ln>
                </p:spPr>
                <p:txBody>
                  <a:bodyPr/>
                  <a:lstStyle/>
                  <a:p>
                    <a:endParaRPr lang="en-US"/>
                  </a:p>
                </p:txBody>
              </p:sp>
              <p:sp>
                <p:nvSpPr>
                  <p:cNvPr id="5746" name="Freeform 321"/>
                  <p:cNvSpPr>
                    <a:spLocks/>
                  </p:cNvSpPr>
                  <p:nvPr/>
                </p:nvSpPr>
                <p:spPr bwMode="auto">
                  <a:xfrm>
                    <a:off x="6669" y="6541"/>
                    <a:ext cx="58" cy="29"/>
                  </a:xfrm>
                  <a:custGeom>
                    <a:avLst/>
                    <a:gdLst>
                      <a:gd name="T0" fmla="*/ 58 w 58"/>
                      <a:gd name="T1" fmla="*/ 29 h 29"/>
                      <a:gd name="T2" fmla="*/ 58 w 58"/>
                      <a:gd name="T3" fmla="*/ 19 h 29"/>
                      <a:gd name="T4" fmla="*/ 10 w 58"/>
                      <a:gd name="T5" fmla="*/ 0 h 29"/>
                      <a:gd name="T6" fmla="*/ 0 w 58"/>
                      <a:gd name="T7" fmla="*/ 9 h 29"/>
                      <a:gd name="T8" fmla="*/ 48 w 58"/>
                      <a:gd name="T9" fmla="*/ 29 h 29"/>
                      <a:gd name="T10" fmla="*/ 48 w 58"/>
                      <a:gd name="T11" fmla="*/ 19 h 29"/>
                      <a:gd name="T12" fmla="*/ 58 w 58"/>
                      <a:gd name="T13" fmla="*/ 29 h 29"/>
                      <a:gd name="T14" fmla="*/ 58 w 58"/>
                      <a:gd name="T15" fmla="*/ 19 h 29"/>
                      <a:gd name="T16" fmla="*/ 58 w 58"/>
                      <a:gd name="T17" fmla="*/ 19 h 29"/>
                      <a:gd name="T18" fmla="*/ 58 w 58"/>
                      <a:gd name="T19" fmla="*/ 29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
                      <a:gd name="T31" fmla="*/ 0 h 29"/>
                      <a:gd name="T32" fmla="*/ 58 w 58"/>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 h="29">
                        <a:moveTo>
                          <a:pt x="58" y="29"/>
                        </a:moveTo>
                        <a:lnTo>
                          <a:pt x="58" y="19"/>
                        </a:lnTo>
                        <a:lnTo>
                          <a:pt x="10" y="0"/>
                        </a:lnTo>
                        <a:lnTo>
                          <a:pt x="0" y="9"/>
                        </a:lnTo>
                        <a:lnTo>
                          <a:pt x="48" y="29"/>
                        </a:lnTo>
                        <a:lnTo>
                          <a:pt x="48" y="19"/>
                        </a:lnTo>
                        <a:lnTo>
                          <a:pt x="58" y="29"/>
                        </a:lnTo>
                        <a:lnTo>
                          <a:pt x="58" y="19"/>
                        </a:lnTo>
                        <a:lnTo>
                          <a:pt x="58" y="29"/>
                        </a:lnTo>
                        <a:close/>
                      </a:path>
                    </a:pathLst>
                  </a:custGeom>
                  <a:solidFill>
                    <a:srgbClr val="000000"/>
                  </a:solidFill>
                  <a:ln w="9525">
                    <a:noFill/>
                    <a:round/>
                    <a:headEnd/>
                    <a:tailEnd/>
                  </a:ln>
                </p:spPr>
                <p:txBody>
                  <a:bodyPr/>
                  <a:lstStyle/>
                  <a:p>
                    <a:endParaRPr lang="en-US"/>
                  </a:p>
                </p:txBody>
              </p:sp>
              <p:sp>
                <p:nvSpPr>
                  <p:cNvPr id="5747" name="Freeform 322"/>
                  <p:cNvSpPr>
                    <a:spLocks/>
                  </p:cNvSpPr>
                  <p:nvPr/>
                </p:nvSpPr>
                <p:spPr bwMode="auto">
                  <a:xfrm>
                    <a:off x="6708" y="6560"/>
                    <a:ext cx="19" cy="29"/>
                  </a:xfrm>
                  <a:custGeom>
                    <a:avLst/>
                    <a:gdLst>
                      <a:gd name="T0" fmla="*/ 9 w 19"/>
                      <a:gd name="T1" fmla="*/ 29 h 29"/>
                      <a:gd name="T2" fmla="*/ 9 w 19"/>
                      <a:gd name="T3" fmla="*/ 29 h 29"/>
                      <a:gd name="T4" fmla="*/ 19 w 19"/>
                      <a:gd name="T5" fmla="*/ 29 h 29"/>
                      <a:gd name="T6" fmla="*/ 19 w 19"/>
                      <a:gd name="T7" fmla="*/ 10 h 29"/>
                      <a:gd name="T8" fmla="*/ 9 w 19"/>
                      <a:gd name="T9" fmla="*/ 0 h 29"/>
                      <a:gd name="T10" fmla="*/ 9 w 19"/>
                      <a:gd name="T11" fmla="*/ 29 h 29"/>
                      <a:gd name="T12" fmla="*/ 0 w 19"/>
                      <a:gd name="T13" fmla="*/ 29 h 29"/>
                      <a:gd name="T14" fmla="*/ 9 w 19"/>
                      <a:gd name="T15" fmla="*/ 29 h 29"/>
                      <a:gd name="T16" fmla="*/ 9 w 19"/>
                      <a:gd name="T17" fmla="*/ 29 h 29"/>
                      <a:gd name="T18" fmla="*/ 9 w 19"/>
                      <a:gd name="T19" fmla="*/ 29 h 29"/>
                      <a:gd name="T20" fmla="*/ 9 w 19"/>
                      <a:gd name="T21" fmla="*/ 29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29"/>
                      <a:gd name="T35" fmla="*/ 19 w 19"/>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29">
                        <a:moveTo>
                          <a:pt x="9" y="29"/>
                        </a:moveTo>
                        <a:lnTo>
                          <a:pt x="9" y="29"/>
                        </a:lnTo>
                        <a:lnTo>
                          <a:pt x="19" y="29"/>
                        </a:lnTo>
                        <a:lnTo>
                          <a:pt x="19" y="10"/>
                        </a:lnTo>
                        <a:lnTo>
                          <a:pt x="9" y="0"/>
                        </a:lnTo>
                        <a:lnTo>
                          <a:pt x="9" y="29"/>
                        </a:lnTo>
                        <a:lnTo>
                          <a:pt x="0" y="29"/>
                        </a:lnTo>
                        <a:lnTo>
                          <a:pt x="9" y="29"/>
                        </a:lnTo>
                        <a:close/>
                      </a:path>
                    </a:pathLst>
                  </a:custGeom>
                  <a:solidFill>
                    <a:srgbClr val="000000"/>
                  </a:solidFill>
                  <a:ln w="9525">
                    <a:noFill/>
                    <a:round/>
                    <a:headEnd/>
                    <a:tailEnd/>
                  </a:ln>
                </p:spPr>
                <p:txBody>
                  <a:bodyPr/>
                  <a:lstStyle/>
                  <a:p>
                    <a:endParaRPr lang="en-US"/>
                  </a:p>
                </p:txBody>
              </p:sp>
              <p:sp>
                <p:nvSpPr>
                  <p:cNvPr id="5748" name="Freeform 323"/>
                  <p:cNvSpPr>
                    <a:spLocks/>
                  </p:cNvSpPr>
                  <p:nvPr/>
                </p:nvSpPr>
                <p:spPr bwMode="auto">
                  <a:xfrm>
                    <a:off x="6620" y="6550"/>
                    <a:ext cx="97" cy="49"/>
                  </a:xfrm>
                  <a:custGeom>
                    <a:avLst/>
                    <a:gdLst>
                      <a:gd name="T0" fmla="*/ 0 w 97"/>
                      <a:gd name="T1" fmla="*/ 0 h 49"/>
                      <a:gd name="T2" fmla="*/ 20 w 97"/>
                      <a:gd name="T3" fmla="*/ 10 h 49"/>
                      <a:gd name="T4" fmla="*/ 20 w 97"/>
                      <a:gd name="T5" fmla="*/ 20 h 49"/>
                      <a:gd name="T6" fmla="*/ 29 w 97"/>
                      <a:gd name="T7" fmla="*/ 29 h 49"/>
                      <a:gd name="T8" fmla="*/ 39 w 97"/>
                      <a:gd name="T9" fmla="*/ 39 h 49"/>
                      <a:gd name="T10" fmla="*/ 59 w 97"/>
                      <a:gd name="T11" fmla="*/ 39 h 49"/>
                      <a:gd name="T12" fmla="*/ 68 w 97"/>
                      <a:gd name="T13" fmla="*/ 39 h 49"/>
                      <a:gd name="T14" fmla="*/ 78 w 97"/>
                      <a:gd name="T15" fmla="*/ 49 h 49"/>
                      <a:gd name="T16" fmla="*/ 97 w 97"/>
                      <a:gd name="T17" fmla="*/ 39 h 49"/>
                      <a:gd name="T18" fmla="*/ 97 w 97"/>
                      <a:gd name="T19" fmla="*/ 39 h 49"/>
                      <a:gd name="T20" fmla="*/ 68 w 97"/>
                      <a:gd name="T21" fmla="*/ 39 h 49"/>
                      <a:gd name="T22" fmla="*/ 59 w 97"/>
                      <a:gd name="T23" fmla="*/ 29 h 49"/>
                      <a:gd name="T24" fmla="*/ 49 w 97"/>
                      <a:gd name="T25" fmla="*/ 29 h 49"/>
                      <a:gd name="T26" fmla="*/ 39 w 97"/>
                      <a:gd name="T27" fmla="*/ 20 h 49"/>
                      <a:gd name="T28" fmla="*/ 29 w 97"/>
                      <a:gd name="T29" fmla="*/ 10 h 49"/>
                      <a:gd name="T30" fmla="*/ 10 w 97"/>
                      <a:gd name="T31" fmla="*/ 0 h 49"/>
                      <a:gd name="T32" fmla="*/ 0 w 97"/>
                      <a:gd name="T33" fmla="*/ 0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7"/>
                      <a:gd name="T52" fmla="*/ 0 h 49"/>
                      <a:gd name="T53" fmla="*/ 97 w 97"/>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7" h="49">
                        <a:moveTo>
                          <a:pt x="0" y="0"/>
                        </a:moveTo>
                        <a:lnTo>
                          <a:pt x="20" y="10"/>
                        </a:lnTo>
                        <a:lnTo>
                          <a:pt x="20" y="20"/>
                        </a:lnTo>
                        <a:lnTo>
                          <a:pt x="29" y="29"/>
                        </a:lnTo>
                        <a:lnTo>
                          <a:pt x="39" y="39"/>
                        </a:lnTo>
                        <a:lnTo>
                          <a:pt x="59" y="39"/>
                        </a:lnTo>
                        <a:lnTo>
                          <a:pt x="68" y="39"/>
                        </a:lnTo>
                        <a:lnTo>
                          <a:pt x="78" y="49"/>
                        </a:lnTo>
                        <a:lnTo>
                          <a:pt x="97" y="39"/>
                        </a:lnTo>
                        <a:lnTo>
                          <a:pt x="68" y="39"/>
                        </a:lnTo>
                        <a:lnTo>
                          <a:pt x="59" y="29"/>
                        </a:lnTo>
                        <a:lnTo>
                          <a:pt x="49" y="29"/>
                        </a:lnTo>
                        <a:lnTo>
                          <a:pt x="39" y="20"/>
                        </a:lnTo>
                        <a:lnTo>
                          <a:pt x="29" y="10"/>
                        </a:lnTo>
                        <a:lnTo>
                          <a:pt x="10" y="0"/>
                        </a:lnTo>
                        <a:lnTo>
                          <a:pt x="0" y="0"/>
                        </a:lnTo>
                        <a:close/>
                      </a:path>
                    </a:pathLst>
                  </a:custGeom>
                  <a:solidFill>
                    <a:srgbClr val="000000"/>
                  </a:solidFill>
                  <a:ln w="9525">
                    <a:noFill/>
                    <a:round/>
                    <a:headEnd/>
                    <a:tailEnd/>
                  </a:ln>
                </p:spPr>
                <p:txBody>
                  <a:bodyPr/>
                  <a:lstStyle/>
                  <a:p>
                    <a:endParaRPr lang="en-US"/>
                  </a:p>
                </p:txBody>
              </p:sp>
              <p:sp>
                <p:nvSpPr>
                  <p:cNvPr id="5749" name="Freeform 324"/>
                  <p:cNvSpPr>
                    <a:spLocks/>
                  </p:cNvSpPr>
                  <p:nvPr/>
                </p:nvSpPr>
                <p:spPr bwMode="auto">
                  <a:xfrm>
                    <a:off x="6610" y="6385"/>
                    <a:ext cx="30" cy="165"/>
                  </a:xfrm>
                  <a:custGeom>
                    <a:avLst/>
                    <a:gdLst>
                      <a:gd name="T0" fmla="*/ 20 w 30"/>
                      <a:gd name="T1" fmla="*/ 0 h 165"/>
                      <a:gd name="T2" fmla="*/ 20 w 30"/>
                      <a:gd name="T3" fmla="*/ 29 h 165"/>
                      <a:gd name="T4" fmla="*/ 10 w 30"/>
                      <a:gd name="T5" fmla="*/ 48 h 165"/>
                      <a:gd name="T6" fmla="*/ 0 w 30"/>
                      <a:gd name="T7" fmla="*/ 68 h 165"/>
                      <a:gd name="T8" fmla="*/ 0 w 30"/>
                      <a:gd name="T9" fmla="*/ 87 h 165"/>
                      <a:gd name="T10" fmla="*/ 0 w 30"/>
                      <a:gd name="T11" fmla="*/ 107 h 165"/>
                      <a:gd name="T12" fmla="*/ 0 w 30"/>
                      <a:gd name="T13" fmla="*/ 126 h 165"/>
                      <a:gd name="T14" fmla="*/ 0 w 30"/>
                      <a:gd name="T15" fmla="*/ 146 h 165"/>
                      <a:gd name="T16" fmla="*/ 10 w 30"/>
                      <a:gd name="T17" fmla="*/ 165 h 165"/>
                      <a:gd name="T18" fmla="*/ 20 w 30"/>
                      <a:gd name="T19" fmla="*/ 165 h 165"/>
                      <a:gd name="T20" fmla="*/ 10 w 30"/>
                      <a:gd name="T21" fmla="*/ 146 h 165"/>
                      <a:gd name="T22" fmla="*/ 10 w 30"/>
                      <a:gd name="T23" fmla="*/ 126 h 165"/>
                      <a:gd name="T24" fmla="*/ 10 w 30"/>
                      <a:gd name="T25" fmla="*/ 87 h 165"/>
                      <a:gd name="T26" fmla="*/ 20 w 30"/>
                      <a:gd name="T27" fmla="*/ 68 h 165"/>
                      <a:gd name="T28" fmla="*/ 20 w 30"/>
                      <a:gd name="T29" fmla="*/ 48 h 165"/>
                      <a:gd name="T30" fmla="*/ 30 w 30"/>
                      <a:gd name="T31" fmla="*/ 29 h 165"/>
                      <a:gd name="T32" fmla="*/ 30 w 30"/>
                      <a:gd name="T33" fmla="*/ 0 h 165"/>
                      <a:gd name="T34" fmla="*/ 30 w 30"/>
                      <a:gd name="T35" fmla="*/ 9 h 165"/>
                      <a:gd name="T36" fmla="*/ 20 w 30"/>
                      <a:gd name="T37" fmla="*/ 0 h 1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165"/>
                      <a:gd name="T59" fmla="*/ 30 w 30"/>
                      <a:gd name="T60" fmla="*/ 165 h 1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165">
                        <a:moveTo>
                          <a:pt x="20" y="0"/>
                        </a:moveTo>
                        <a:lnTo>
                          <a:pt x="20" y="29"/>
                        </a:lnTo>
                        <a:lnTo>
                          <a:pt x="10" y="48"/>
                        </a:lnTo>
                        <a:lnTo>
                          <a:pt x="0" y="68"/>
                        </a:lnTo>
                        <a:lnTo>
                          <a:pt x="0" y="87"/>
                        </a:lnTo>
                        <a:lnTo>
                          <a:pt x="0" y="107"/>
                        </a:lnTo>
                        <a:lnTo>
                          <a:pt x="0" y="126"/>
                        </a:lnTo>
                        <a:lnTo>
                          <a:pt x="0" y="146"/>
                        </a:lnTo>
                        <a:lnTo>
                          <a:pt x="10" y="165"/>
                        </a:lnTo>
                        <a:lnTo>
                          <a:pt x="20" y="165"/>
                        </a:lnTo>
                        <a:lnTo>
                          <a:pt x="10" y="146"/>
                        </a:lnTo>
                        <a:lnTo>
                          <a:pt x="10" y="126"/>
                        </a:lnTo>
                        <a:lnTo>
                          <a:pt x="10" y="87"/>
                        </a:lnTo>
                        <a:lnTo>
                          <a:pt x="20" y="68"/>
                        </a:lnTo>
                        <a:lnTo>
                          <a:pt x="20" y="48"/>
                        </a:lnTo>
                        <a:lnTo>
                          <a:pt x="30" y="29"/>
                        </a:lnTo>
                        <a:lnTo>
                          <a:pt x="30" y="0"/>
                        </a:lnTo>
                        <a:lnTo>
                          <a:pt x="30" y="9"/>
                        </a:lnTo>
                        <a:lnTo>
                          <a:pt x="20" y="0"/>
                        </a:lnTo>
                        <a:close/>
                      </a:path>
                    </a:pathLst>
                  </a:custGeom>
                  <a:solidFill>
                    <a:srgbClr val="000000"/>
                  </a:solidFill>
                  <a:ln w="9525">
                    <a:noFill/>
                    <a:round/>
                    <a:headEnd/>
                    <a:tailEnd/>
                  </a:ln>
                </p:spPr>
                <p:txBody>
                  <a:bodyPr/>
                  <a:lstStyle/>
                  <a:p>
                    <a:endParaRPr lang="en-US"/>
                  </a:p>
                </p:txBody>
              </p:sp>
              <p:sp>
                <p:nvSpPr>
                  <p:cNvPr id="5750" name="Freeform 325"/>
                  <p:cNvSpPr>
                    <a:spLocks/>
                  </p:cNvSpPr>
                  <p:nvPr/>
                </p:nvSpPr>
                <p:spPr bwMode="auto">
                  <a:xfrm>
                    <a:off x="6630" y="6346"/>
                    <a:ext cx="97" cy="48"/>
                  </a:xfrm>
                  <a:custGeom>
                    <a:avLst/>
                    <a:gdLst>
                      <a:gd name="T0" fmla="*/ 97 w 97"/>
                      <a:gd name="T1" fmla="*/ 0 h 48"/>
                      <a:gd name="T2" fmla="*/ 87 w 97"/>
                      <a:gd name="T3" fmla="*/ 10 h 48"/>
                      <a:gd name="T4" fmla="*/ 78 w 97"/>
                      <a:gd name="T5" fmla="*/ 10 h 48"/>
                      <a:gd name="T6" fmla="*/ 29 w 97"/>
                      <a:gd name="T7" fmla="*/ 10 h 48"/>
                      <a:gd name="T8" fmla="*/ 19 w 97"/>
                      <a:gd name="T9" fmla="*/ 19 h 48"/>
                      <a:gd name="T10" fmla="*/ 10 w 97"/>
                      <a:gd name="T11" fmla="*/ 29 h 48"/>
                      <a:gd name="T12" fmla="*/ 0 w 97"/>
                      <a:gd name="T13" fmla="*/ 39 h 48"/>
                      <a:gd name="T14" fmla="*/ 10 w 97"/>
                      <a:gd name="T15" fmla="*/ 48 h 48"/>
                      <a:gd name="T16" fmla="*/ 10 w 97"/>
                      <a:gd name="T17" fmla="*/ 29 h 48"/>
                      <a:gd name="T18" fmla="*/ 19 w 97"/>
                      <a:gd name="T19" fmla="*/ 29 h 48"/>
                      <a:gd name="T20" fmla="*/ 29 w 97"/>
                      <a:gd name="T21" fmla="*/ 19 h 48"/>
                      <a:gd name="T22" fmla="*/ 78 w 97"/>
                      <a:gd name="T23" fmla="*/ 19 h 48"/>
                      <a:gd name="T24" fmla="*/ 87 w 97"/>
                      <a:gd name="T25" fmla="*/ 19 h 48"/>
                      <a:gd name="T26" fmla="*/ 97 w 97"/>
                      <a:gd name="T27" fmla="*/ 0 h 48"/>
                      <a:gd name="T28" fmla="*/ 97 w 97"/>
                      <a:gd name="T29" fmla="*/ 0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7"/>
                      <a:gd name="T46" fmla="*/ 0 h 48"/>
                      <a:gd name="T47" fmla="*/ 97 w 97"/>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7" h="48">
                        <a:moveTo>
                          <a:pt x="97" y="0"/>
                        </a:moveTo>
                        <a:lnTo>
                          <a:pt x="87" y="10"/>
                        </a:lnTo>
                        <a:lnTo>
                          <a:pt x="78" y="10"/>
                        </a:lnTo>
                        <a:lnTo>
                          <a:pt x="29" y="10"/>
                        </a:lnTo>
                        <a:lnTo>
                          <a:pt x="19" y="19"/>
                        </a:lnTo>
                        <a:lnTo>
                          <a:pt x="10" y="29"/>
                        </a:lnTo>
                        <a:lnTo>
                          <a:pt x="0" y="39"/>
                        </a:lnTo>
                        <a:lnTo>
                          <a:pt x="10" y="48"/>
                        </a:lnTo>
                        <a:lnTo>
                          <a:pt x="10" y="29"/>
                        </a:lnTo>
                        <a:lnTo>
                          <a:pt x="19" y="29"/>
                        </a:lnTo>
                        <a:lnTo>
                          <a:pt x="29" y="19"/>
                        </a:lnTo>
                        <a:lnTo>
                          <a:pt x="78" y="19"/>
                        </a:lnTo>
                        <a:lnTo>
                          <a:pt x="87" y="19"/>
                        </a:lnTo>
                        <a:lnTo>
                          <a:pt x="97" y="0"/>
                        </a:lnTo>
                        <a:close/>
                      </a:path>
                    </a:pathLst>
                  </a:custGeom>
                  <a:solidFill>
                    <a:srgbClr val="000000"/>
                  </a:solidFill>
                  <a:ln w="9525">
                    <a:noFill/>
                    <a:round/>
                    <a:headEnd/>
                    <a:tailEnd/>
                  </a:ln>
                </p:spPr>
                <p:txBody>
                  <a:bodyPr/>
                  <a:lstStyle/>
                  <a:p>
                    <a:endParaRPr lang="en-US"/>
                  </a:p>
                </p:txBody>
              </p:sp>
              <p:sp>
                <p:nvSpPr>
                  <p:cNvPr id="5751" name="Freeform 326"/>
                  <p:cNvSpPr>
                    <a:spLocks/>
                  </p:cNvSpPr>
                  <p:nvPr/>
                </p:nvSpPr>
                <p:spPr bwMode="auto">
                  <a:xfrm>
                    <a:off x="6727" y="6258"/>
                    <a:ext cx="20" cy="88"/>
                  </a:xfrm>
                  <a:custGeom>
                    <a:avLst/>
                    <a:gdLst>
                      <a:gd name="T0" fmla="*/ 20 w 20"/>
                      <a:gd name="T1" fmla="*/ 0 h 88"/>
                      <a:gd name="T2" fmla="*/ 10 w 20"/>
                      <a:gd name="T3" fmla="*/ 0 h 88"/>
                      <a:gd name="T4" fmla="*/ 0 w 20"/>
                      <a:gd name="T5" fmla="*/ 20 h 88"/>
                      <a:gd name="T6" fmla="*/ 0 w 20"/>
                      <a:gd name="T7" fmla="*/ 39 h 88"/>
                      <a:gd name="T8" fmla="*/ 0 w 20"/>
                      <a:gd name="T9" fmla="*/ 88 h 88"/>
                      <a:gd name="T10" fmla="*/ 0 w 20"/>
                      <a:gd name="T11" fmla="*/ 88 h 88"/>
                      <a:gd name="T12" fmla="*/ 0 w 20"/>
                      <a:gd name="T13" fmla="*/ 39 h 88"/>
                      <a:gd name="T14" fmla="*/ 10 w 20"/>
                      <a:gd name="T15" fmla="*/ 29 h 88"/>
                      <a:gd name="T16" fmla="*/ 20 w 20"/>
                      <a:gd name="T17" fmla="*/ 10 h 88"/>
                      <a:gd name="T18" fmla="*/ 20 w 20"/>
                      <a:gd name="T19" fmla="*/ 0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88"/>
                      <a:gd name="T32" fmla="*/ 20 w 20"/>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88">
                        <a:moveTo>
                          <a:pt x="20" y="0"/>
                        </a:moveTo>
                        <a:lnTo>
                          <a:pt x="10" y="0"/>
                        </a:lnTo>
                        <a:lnTo>
                          <a:pt x="0" y="20"/>
                        </a:lnTo>
                        <a:lnTo>
                          <a:pt x="0" y="39"/>
                        </a:lnTo>
                        <a:lnTo>
                          <a:pt x="0" y="88"/>
                        </a:lnTo>
                        <a:lnTo>
                          <a:pt x="0" y="39"/>
                        </a:lnTo>
                        <a:lnTo>
                          <a:pt x="10" y="29"/>
                        </a:lnTo>
                        <a:lnTo>
                          <a:pt x="20" y="10"/>
                        </a:lnTo>
                        <a:lnTo>
                          <a:pt x="20" y="0"/>
                        </a:lnTo>
                        <a:close/>
                      </a:path>
                    </a:pathLst>
                  </a:custGeom>
                  <a:solidFill>
                    <a:srgbClr val="000000"/>
                  </a:solidFill>
                  <a:ln w="9525">
                    <a:noFill/>
                    <a:round/>
                    <a:headEnd/>
                    <a:tailEnd/>
                  </a:ln>
                </p:spPr>
                <p:txBody>
                  <a:bodyPr/>
                  <a:lstStyle/>
                  <a:p>
                    <a:endParaRPr lang="en-US"/>
                  </a:p>
                </p:txBody>
              </p:sp>
              <p:sp>
                <p:nvSpPr>
                  <p:cNvPr id="5752" name="Freeform 327"/>
                  <p:cNvSpPr>
                    <a:spLocks/>
                  </p:cNvSpPr>
                  <p:nvPr/>
                </p:nvSpPr>
                <p:spPr bwMode="auto">
                  <a:xfrm>
                    <a:off x="6747" y="6219"/>
                    <a:ext cx="194" cy="49"/>
                  </a:xfrm>
                  <a:custGeom>
                    <a:avLst/>
                    <a:gdLst>
                      <a:gd name="T0" fmla="*/ 194 w 194"/>
                      <a:gd name="T1" fmla="*/ 0 h 49"/>
                      <a:gd name="T2" fmla="*/ 194 w 194"/>
                      <a:gd name="T3" fmla="*/ 10 h 49"/>
                      <a:gd name="T4" fmla="*/ 184 w 194"/>
                      <a:gd name="T5" fmla="*/ 20 h 49"/>
                      <a:gd name="T6" fmla="*/ 175 w 194"/>
                      <a:gd name="T7" fmla="*/ 29 h 49"/>
                      <a:gd name="T8" fmla="*/ 155 w 194"/>
                      <a:gd name="T9" fmla="*/ 29 h 49"/>
                      <a:gd name="T10" fmla="*/ 155 w 194"/>
                      <a:gd name="T11" fmla="*/ 39 h 49"/>
                      <a:gd name="T12" fmla="*/ 116 w 194"/>
                      <a:gd name="T13" fmla="*/ 39 h 49"/>
                      <a:gd name="T14" fmla="*/ 107 w 194"/>
                      <a:gd name="T15" fmla="*/ 29 h 49"/>
                      <a:gd name="T16" fmla="*/ 87 w 194"/>
                      <a:gd name="T17" fmla="*/ 29 h 49"/>
                      <a:gd name="T18" fmla="*/ 77 w 194"/>
                      <a:gd name="T19" fmla="*/ 29 h 49"/>
                      <a:gd name="T20" fmla="*/ 58 w 194"/>
                      <a:gd name="T21" fmla="*/ 20 h 49"/>
                      <a:gd name="T22" fmla="*/ 39 w 194"/>
                      <a:gd name="T23" fmla="*/ 20 h 49"/>
                      <a:gd name="T24" fmla="*/ 19 w 194"/>
                      <a:gd name="T25" fmla="*/ 29 h 49"/>
                      <a:gd name="T26" fmla="*/ 9 w 194"/>
                      <a:gd name="T27" fmla="*/ 29 h 49"/>
                      <a:gd name="T28" fmla="*/ 0 w 194"/>
                      <a:gd name="T29" fmla="*/ 39 h 49"/>
                      <a:gd name="T30" fmla="*/ 0 w 194"/>
                      <a:gd name="T31" fmla="*/ 49 h 49"/>
                      <a:gd name="T32" fmla="*/ 9 w 194"/>
                      <a:gd name="T33" fmla="*/ 39 h 49"/>
                      <a:gd name="T34" fmla="*/ 19 w 194"/>
                      <a:gd name="T35" fmla="*/ 39 h 49"/>
                      <a:gd name="T36" fmla="*/ 39 w 194"/>
                      <a:gd name="T37" fmla="*/ 29 h 49"/>
                      <a:gd name="T38" fmla="*/ 68 w 194"/>
                      <a:gd name="T39" fmla="*/ 29 h 49"/>
                      <a:gd name="T40" fmla="*/ 87 w 194"/>
                      <a:gd name="T41" fmla="*/ 39 h 49"/>
                      <a:gd name="T42" fmla="*/ 97 w 194"/>
                      <a:gd name="T43" fmla="*/ 39 h 49"/>
                      <a:gd name="T44" fmla="*/ 107 w 194"/>
                      <a:gd name="T45" fmla="*/ 39 h 49"/>
                      <a:gd name="T46" fmla="*/ 155 w 194"/>
                      <a:gd name="T47" fmla="*/ 39 h 49"/>
                      <a:gd name="T48" fmla="*/ 165 w 194"/>
                      <a:gd name="T49" fmla="*/ 39 h 49"/>
                      <a:gd name="T50" fmla="*/ 175 w 194"/>
                      <a:gd name="T51" fmla="*/ 39 h 49"/>
                      <a:gd name="T52" fmla="*/ 194 w 194"/>
                      <a:gd name="T53" fmla="*/ 10 h 49"/>
                      <a:gd name="T54" fmla="*/ 194 w 194"/>
                      <a:gd name="T55" fmla="*/ 10 h 49"/>
                      <a:gd name="T56" fmla="*/ 194 w 194"/>
                      <a:gd name="T57" fmla="*/ 0 h 49"/>
                      <a:gd name="T58" fmla="*/ 194 w 194"/>
                      <a:gd name="T59" fmla="*/ 0 h 49"/>
                      <a:gd name="T60" fmla="*/ 194 w 194"/>
                      <a:gd name="T61" fmla="*/ 10 h 49"/>
                      <a:gd name="T62" fmla="*/ 194 w 194"/>
                      <a:gd name="T63" fmla="*/ 0 h 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4"/>
                      <a:gd name="T97" fmla="*/ 0 h 49"/>
                      <a:gd name="T98" fmla="*/ 194 w 194"/>
                      <a:gd name="T99" fmla="*/ 49 h 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4" h="49">
                        <a:moveTo>
                          <a:pt x="194" y="0"/>
                        </a:moveTo>
                        <a:lnTo>
                          <a:pt x="194" y="10"/>
                        </a:lnTo>
                        <a:lnTo>
                          <a:pt x="184" y="20"/>
                        </a:lnTo>
                        <a:lnTo>
                          <a:pt x="175" y="29"/>
                        </a:lnTo>
                        <a:lnTo>
                          <a:pt x="155" y="29"/>
                        </a:lnTo>
                        <a:lnTo>
                          <a:pt x="155" y="39"/>
                        </a:lnTo>
                        <a:lnTo>
                          <a:pt x="116" y="39"/>
                        </a:lnTo>
                        <a:lnTo>
                          <a:pt x="107" y="29"/>
                        </a:lnTo>
                        <a:lnTo>
                          <a:pt x="87" y="29"/>
                        </a:lnTo>
                        <a:lnTo>
                          <a:pt x="77" y="29"/>
                        </a:lnTo>
                        <a:lnTo>
                          <a:pt x="58" y="20"/>
                        </a:lnTo>
                        <a:lnTo>
                          <a:pt x="39" y="20"/>
                        </a:lnTo>
                        <a:lnTo>
                          <a:pt x="19" y="29"/>
                        </a:lnTo>
                        <a:lnTo>
                          <a:pt x="9" y="29"/>
                        </a:lnTo>
                        <a:lnTo>
                          <a:pt x="0" y="39"/>
                        </a:lnTo>
                        <a:lnTo>
                          <a:pt x="0" y="49"/>
                        </a:lnTo>
                        <a:lnTo>
                          <a:pt x="9" y="39"/>
                        </a:lnTo>
                        <a:lnTo>
                          <a:pt x="19" y="39"/>
                        </a:lnTo>
                        <a:lnTo>
                          <a:pt x="39" y="29"/>
                        </a:lnTo>
                        <a:lnTo>
                          <a:pt x="68" y="29"/>
                        </a:lnTo>
                        <a:lnTo>
                          <a:pt x="87" y="39"/>
                        </a:lnTo>
                        <a:lnTo>
                          <a:pt x="97" y="39"/>
                        </a:lnTo>
                        <a:lnTo>
                          <a:pt x="107" y="39"/>
                        </a:lnTo>
                        <a:lnTo>
                          <a:pt x="155" y="39"/>
                        </a:lnTo>
                        <a:lnTo>
                          <a:pt x="165" y="39"/>
                        </a:lnTo>
                        <a:lnTo>
                          <a:pt x="175" y="39"/>
                        </a:lnTo>
                        <a:lnTo>
                          <a:pt x="194" y="10"/>
                        </a:lnTo>
                        <a:lnTo>
                          <a:pt x="194" y="0"/>
                        </a:lnTo>
                        <a:lnTo>
                          <a:pt x="194" y="10"/>
                        </a:lnTo>
                        <a:lnTo>
                          <a:pt x="194" y="0"/>
                        </a:lnTo>
                        <a:close/>
                      </a:path>
                    </a:pathLst>
                  </a:custGeom>
                  <a:solidFill>
                    <a:srgbClr val="000000"/>
                  </a:solidFill>
                  <a:ln w="9525">
                    <a:noFill/>
                    <a:round/>
                    <a:headEnd/>
                    <a:tailEnd/>
                  </a:ln>
                </p:spPr>
                <p:txBody>
                  <a:bodyPr/>
                  <a:lstStyle/>
                  <a:p>
                    <a:endParaRPr lang="en-US"/>
                  </a:p>
                </p:txBody>
              </p:sp>
              <p:sp>
                <p:nvSpPr>
                  <p:cNvPr id="5753" name="Freeform 328"/>
                  <p:cNvSpPr>
                    <a:spLocks/>
                  </p:cNvSpPr>
                  <p:nvPr/>
                </p:nvSpPr>
                <p:spPr bwMode="auto">
                  <a:xfrm>
                    <a:off x="6941" y="6219"/>
                    <a:ext cx="107" cy="29"/>
                  </a:xfrm>
                  <a:custGeom>
                    <a:avLst/>
                    <a:gdLst>
                      <a:gd name="T0" fmla="*/ 107 w 107"/>
                      <a:gd name="T1" fmla="*/ 29 h 29"/>
                      <a:gd name="T2" fmla="*/ 97 w 107"/>
                      <a:gd name="T3" fmla="*/ 20 h 29"/>
                      <a:gd name="T4" fmla="*/ 88 w 107"/>
                      <a:gd name="T5" fmla="*/ 20 h 29"/>
                      <a:gd name="T6" fmla="*/ 58 w 107"/>
                      <a:gd name="T7" fmla="*/ 20 h 29"/>
                      <a:gd name="T8" fmla="*/ 49 w 107"/>
                      <a:gd name="T9" fmla="*/ 10 h 29"/>
                      <a:gd name="T10" fmla="*/ 20 w 107"/>
                      <a:gd name="T11" fmla="*/ 10 h 29"/>
                      <a:gd name="T12" fmla="*/ 10 w 107"/>
                      <a:gd name="T13" fmla="*/ 10 h 29"/>
                      <a:gd name="T14" fmla="*/ 0 w 107"/>
                      <a:gd name="T15" fmla="*/ 0 h 29"/>
                      <a:gd name="T16" fmla="*/ 0 w 107"/>
                      <a:gd name="T17" fmla="*/ 10 h 29"/>
                      <a:gd name="T18" fmla="*/ 10 w 107"/>
                      <a:gd name="T19" fmla="*/ 20 h 29"/>
                      <a:gd name="T20" fmla="*/ 20 w 107"/>
                      <a:gd name="T21" fmla="*/ 20 h 29"/>
                      <a:gd name="T22" fmla="*/ 49 w 107"/>
                      <a:gd name="T23" fmla="*/ 20 h 29"/>
                      <a:gd name="T24" fmla="*/ 58 w 107"/>
                      <a:gd name="T25" fmla="*/ 29 h 29"/>
                      <a:gd name="T26" fmla="*/ 88 w 107"/>
                      <a:gd name="T27" fmla="*/ 29 h 29"/>
                      <a:gd name="T28" fmla="*/ 97 w 107"/>
                      <a:gd name="T29" fmla="*/ 29 h 29"/>
                      <a:gd name="T30" fmla="*/ 97 w 107"/>
                      <a:gd name="T31" fmla="*/ 29 h 29"/>
                      <a:gd name="T32" fmla="*/ 107 w 107"/>
                      <a:gd name="T33" fmla="*/ 29 h 29"/>
                      <a:gd name="T34" fmla="*/ 107 w 107"/>
                      <a:gd name="T35" fmla="*/ 20 h 29"/>
                      <a:gd name="T36" fmla="*/ 97 w 107"/>
                      <a:gd name="T37" fmla="*/ 20 h 29"/>
                      <a:gd name="T38" fmla="*/ 107 w 107"/>
                      <a:gd name="T39" fmla="*/ 29 h 2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7"/>
                      <a:gd name="T61" fmla="*/ 0 h 29"/>
                      <a:gd name="T62" fmla="*/ 107 w 107"/>
                      <a:gd name="T63" fmla="*/ 29 h 2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7" h="29">
                        <a:moveTo>
                          <a:pt x="107" y="29"/>
                        </a:moveTo>
                        <a:lnTo>
                          <a:pt x="97" y="20"/>
                        </a:lnTo>
                        <a:lnTo>
                          <a:pt x="88" y="20"/>
                        </a:lnTo>
                        <a:lnTo>
                          <a:pt x="58" y="20"/>
                        </a:lnTo>
                        <a:lnTo>
                          <a:pt x="49" y="10"/>
                        </a:lnTo>
                        <a:lnTo>
                          <a:pt x="20" y="10"/>
                        </a:lnTo>
                        <a:lnTo>
                          <a:pt x="10" y="10"/>
                        </a:lnTo>
                        <a:lnTo>
                          <a:pt x="0" y="0"/>
                        </a:lnTo>
                        <a:lnTo>
                          <a:pt x="0" y="10"/>
                        </a:lnTo>
                        <a:lnTo>
                          <a:pt x="10" y="20"/>
                        </a:lnTo>
                        <a:lnTo>
                          <a:pt x="20" y="20"/>
                        </a:lnTo>
                        <a:lnTo>
                          <a:pt x="49" y="20"/>
                        </a:lnTo>
                        <a:lnTo>
                          <a:pt x="58" y="29"/>
                        </a:lnTo>
                        <a:lnTo>
                          <a:pt x="88" y="29"/>
                        </a:lnTo>
                        <a:lnTo>
                          <a:pt x="97" y="29"/>
                        </a:lnTo>
                        <a:lnTo>
                          <a:pt x="107" y="29"/>
                        </a:lnTo>
                        <a:lnTo>
                          <a:pt x="107" y="20"/>
                        </a:lnTo>
                        <a:lnTo>
                          <a:pt x="97" y="20"/>
                        </a:lnTo>
                        <a:lnTo>
                          <a:pt x="107" y="29"/>
                        </a:lnTo>
                        <a:close/>
                      </a:path>
                    </a:pathLst>
                  </a:custGeom>
                  <a:solidFill>
                    <a:srgbClr val="000000"/>
                  </a:solidFill>
                  <a:ln w="9525">
                    <a:noFill/>
                    <a:round/>
                    <a:headEnd/>
                    <a:tailEnd/>
                  </a:ln>
                </p:spPr>
                <p:txBody>
                  <a:bodyPr/>
                  <a:lstStyle/>
                  <a:p>
                    <a:endParaRPr lang="en-US"/>
                  </a:p>
                </p:txBody>
              </p:sp>
              <p:sp>
                <p:nvSpPr>
                  <p:cNvPr id="5754" name="Freeform 329"/>
                  <p:cNvSpPr>
                    <a:spLocks/>
                  </p:cNvSpPr>
                  <p:nvPr/>
                </p:nvSpPr>
                <p:spPr bwMode="auto">
                  <a:xfrm>
                    <a:off x="6766" y="6317"/>
                    <a:ext cx="136" cy="146"/>
                  </a:xfrm>
                  <a:custGeom>
                    <a:avLst/>
                    <a:gdLst>
                      <a:gd name="T0" fmla="*/ 136 w 136"/>
                      <a:gd name="T1" fmla="*/ 9 h 146"/>
                      <a:gd name="T2" fmla="*/ 68 w 136"/>
                      <a:gd name="T3" fmla="*/ 9 h 146"/>
                      <a:gd name="T4" fmla="*/ 58 w 136"/>
                      <a:gd name="T5" fmla="*/ 19 h 146"/>
                      <a:gd name="T6" fmla="*/ 58 w 136"/>
                      <a:gd name="T7" fmla="*/ 19 h 146"/>
                      <a:gd name="T8" fmla="*/ 49 w 136"/>
                      <a:gd name="T9" fmla="*/ 19 h 146"/>
                      <a:gd name="T10" fmla="*/ 39 w 136"/>
                      <a:gd name="T11" fmla="*/ 29 h 146"/>
                      <a:gd name="T12" fmla="*/ 39 w 136"/>
                      <a:gd name="T13" fmla="*/ 29 h 146"/>
                      <a:gd name="T14" fmla="*/ 29 w 136"/>
                      <a:gd name="T15" fmla="*/ 29 h 146"/>
                      <a:gd name="T16" fmla="*/ 20 w 136"/>
                      <a:gd name="T17" fmla="*/ 29 h 146"/>
                      <a:gd name="T18" fmla="*/ 10 w 136"/>
                      <a:gd name="T19" fmla="*/ 39 h 146"/>
                      <a:gd name="T20" fmla="*/ 20 w 136"/>
                      <a:gd name="T21" fmla="*/ 48 h 146"/>
                      <a:gd name="T22" fmla="*/ 29 w 136"/>
                      <a:gd name="T23" fmla="*/ 58 h 146"/>
                      <a:gd name="T24" fmla="*/ 39 w 136"/>
                      <a:gd name="T25" fmla="*/ 68 h 146"/>
                      <a:gd name="T26" fmla="*/ 49 w 136"/>
                      <a:gd name="T27" fmla="*/ 68 h 146"/>
                      <a:gd name="T28" fmla="*/ 58 w 136"/>
                      <a:gd name="T29" fmla="*/ 77 h 146"/>
                      <a:gd name="T30" fmla="*/ 58 w 136"/>
                      <a:gd name="T31" fmla="*/ 87 h 146"/>
                      <a:gd name="T32" fmla="*/ 68 w 136"/>
                      <a:gd name="T33" fmla="*/ 97 h 146"/>
                      <a:gd name="T34" fmla="*/ 58 w 136"/>
                      <a:gd name="T35" fmla="*/ 116 h 146"/>
                      <a:gd name="T36" fmla="*/ 58 w 136"/>
                      <a:gd name="T37" fmla="*/ 116 h 146"/>
                      <a:gd name="T38" fmla="*/ 49 w 136"/>
                      <a:gd name="T39" fmla="*/ 116 h 146"/>
                      <a:gd name="T40" fmla="*/ 39 w 136"/>
                      <a:gd name="T41" fmla="*/ 126 h 146"/>
                      <a:gd name="T42" fmla="*/ 29 w 136"/>
                      <a:gd name="T43" fmla="*/ 136 h 146"/>
                      <a:gd name="T44" fmla="*/ 29 w 136"/>
                      <a:gd name="T45" fmla="*/ 136 h 146"/>
                      <a:gd name="T46" fmla="*/ 20 w 136"/>
                      <a:gd name="T47" fmla="*/ 146 h 146"/>
                      <a:gd name="T48" fmla="*/ 10 w 136"/>
                      <a:gd name="T49" fmla="*/ 146 h 146"/>
                      <a:gd name="T50" fmla="*/ 20 w 136"/>
                      <a:gd name="T51" fmla="*/ 136 h 146"/>
                      <a:gd name="T52" fmla="*/ 20 w 136"/>
                      <a:gd name="T53" fmla="*/ 126 h 146"/>
                      <a:gd name="T54" fmla="*/ 29 w 136"/>
                      <a:gd name="T55" fmla="*/ 116 h 146"/>
                      <a:gd name="T56" fmla="*/ 39 w 136"/>
                      <a:gd name="T57" fmla="*/ 116 h 146"/>
                      <a:gd name="T58" fmla="*/ 49 w 136"/>
                      <a:gd name="T59" fmla="*/ 116 h 146"/>
                      <a:gd name="T60" fmla="*/ 49 w 136"/>
                      <a:gd name="T61" fmla="*/ 107 h 146"/>
                      <a:gd name="T62" fmla="*/ 49 w 136"/>
                      <a:gd name="T63" fmla="*/ 97 h 146"/>
                      <a:gd name="T64" fmla="*/ 49 w 136"/>
                      <a:gd name="T65" fmla="*/ 87 h 146"/>
                      <a:gd name="T66" fmla="*/ 39 w 136"/>
                      <a:gd name="T67" fmla="*/ 77 h 146"/>
                      <a:gd name="T68" fmla="*/ 29 w 136"/>
                      <a:gd name="T69" fmla="*/ 68 h 146"/>
                      <a:gd name="T70" fmla="*/ 20 w 136"/>
                      <a:gd name="T71" fmla="*/ 68 h 146"/>
                      <a:gd name="T72" fmla="*/ 10 w 136"/>
                      <a:gd name="T73" fmla="*/ 68 h 146"/>
                      <a:gd name="T74" fmla="*/ 0 w 136"/>
                      <a:gd name="T75" fmla="*/ 58 h 146"/>
                      <a:gd name="T76" fmla="*/ 0 w 136"/>
                      <a:gd name="T77" fmla="*/ 48 h 146"/>
                      <a:gd name="T78" fmla="*/ 0 w 136"/>
                      <a:gd name="T79" fmla="*/ 29 h 146"/>
                      <a:gd name="T80" fmla="*/ 10 w 136"/>
                      <a:gd name="T81" fmla="*/ 29 h 146"/>
                      <a:gd name="T82" fmla="*/ 29 w 136"/>
                      <a:gd name="T83" fmla="*/ 19 h 146"/>
                      <a:gd name="T84" fmla="*/ 39 w 136"/>
                      <a:gd name="T85" fmla="*/ 9 h 146"/>
                      <a:gd name="T86" fmla="*/ 49 w 136"/>
                      <a:gd name="T87" fmla="*/ 9 h 146"/>
                      <a:gd name="T88" fmla="*/ 68 w 136"/>
                      <a:gd name="T89" fmla="*/ 9 h 146"/>
                      <a:gd name="T90" fmla="*/ 78 w 136"/>
                      <a:gd name="T91" fmla="*/ 0 h 146"/>
                      <a:gd name="T92" fmla="*/ 88 w 136"/>
                      <a:gd name="T93" fmla="*/ 0 h 146"/>
                      <a:gd name="T94" fmla="*/ 117 w 136"/>
                      <a:gd name="T95" fmla="*/ 0 h 146"/>
                      <a:gd name="T96" fmla="*/ 117 w 136"/>
                      <a:gd name="T97" fmla="*/ 0 h 146"/>
                      <a:gd name="T98" fmla="*/ 126 w 136"/>
                      <a:gd name="T99" fmla="*/ 0 h 146"/>
                      <a:gd name="T100" fmla="*/ 136 w 136"/>
                      <a:gd name="T101" fmla="*/ 9 h 146"/>
                      <a:gd name="T102" fmla="*/ 136 w 136"/>
                      <a:gd name="T103" fmla="*/ 9 h 1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6"/>
                      <a:gd name="T157" fmla="*/ 0 h 146"/>
                      <a:gd name="T158" fmla="*/ 136 w 136"/>
                      <a:gd name="T159" fmla="*/ 146 h 1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6" h="146">
                        <a:moveTo>
                          <a:pt x="136" y="9"/>
                        </a:moveTo>
                        <a:lnTo>
                          <a:pt x="68" y="9"/>
                        </a:lnTo>
                        <a:lnTo>
                          <a:pt x="58" y="19"/>
                        </a:lnTo>
                        <a:lnTo>
                          <a:pt x="49" y="19"/>
                        </a:lnTo>
                        <a:lnTo>
                          <a:pt x="39" y="29"/>
                        </a:lnTo>
                        <a:lnTo>
                          <a:pt x="29" y="29"/>
                        </a:lnTo>
                        <a:lnTo>
                          <a:pt x="20" y="29"/>
                        </a:lnTo>
                        <a:lnTo>
                          <a:pt x="10" y="39"/>
                        </a:lnTo>
                        <a:lnTo>
                          <a:pt x="20" y="48"/>
                        </a:lnTo>
                        <a:lnTo>
                          <a:pt x="29" y="58"/>
                        </a:lnTo>
                        <a:lnTo>
                          <a:pt x="39" y="68"/>
                        </a:lnTo>
                        <a:lnTo>
                          <a:pt x="49" y="68"/>
                        </a:lnTo>
                        <a:lnTo>
                          <a:pt x="58" y="77"/>
                        </a:lnTo>
                        <a:lnTo>
                          <a:pt x="58" y="87"/>
                        </a:lnTo>
                        <a:lnTo>
                          <a:pt x="68" y="97"/>
                        </a:lnTo>
                        <a:lnTo>
                          <a:pt x="58" y="116"/>
                        </a:lnTo>
                        <a:lnTo>
                          <a:pt x="49" y="116"/>
                        </a:lnTo>
                        <a:lnTo>
                          <a:pt x="39" y="126"/>
                        </a:lnTo>
                        <a:lnTo>
                          <a:pt x="29" y="136"/>
                        </a:lnTo>
                        <a:lnTo>
                          <a:pt x="20" y="146"/>
                        </a:lnTo>
                        <a:lnTo>
                          <a:pt x="10" y="146"/>
                        </a:lnTo>
                        <a:lnTo>
                          <a:pt x="20" y="136"/>
                        </a:lnTo>
                        <a:lnTo>
                          <a:pt x="20" y="126"/>
                        </a:lnTo>
                        <a:lnTo>
                          <a:pt x="29" y="116"/>
                        </a:lnTo>
                        <a:lnTo>
                          <a:pt x="39" y="116"/>
                        </a:lnTo>
                        <a:lnTo>
                          <a:pt x="49" y="116"/>
                        </a:lnTo>
                        <a:lnTo>
                          <a:pt x="49" y="107"/>
                        </a:lnTo>
                        <a:lnTo>
                          <a:pt x="49" y="97"/>
                        </a:lnTo>
                        <a:lnTo>
                          <a:pt x="49" y="87"/>
                        </a:lnTo>
                        <a:lnTo>
                          <a:pt x="39" y="77"/>
                        </a:lnTo>
                        <a:lnTo>
                          <a:pt x="29" y="68"/>
                        </a:lnTo>
                        <a:lnTo>
                          <a:pt x="20" y="68"/>
                        </a:lnTo>
                        <a:lnTo>
                          <a:pt x="10" y="68"/>
                        </a:lnTo>
                        <a:lnTo>
                          <a:pt x="0" y="58"/>
                        </a:lnTo>
                        <a:lnTo>
                          <a:pt x="0" y="48"/>
                        </a:lnTo>
                        <a:lnTo>
                          <a:pt x="0" y="29"/>
                        </a:lnTo>
                        <a:lnTo>
                          <a:pt x="10" y="29"/>
                        </a:lnTo>
                        <a:lnTo>
                          <a:pt x="29" y="19"/>
                        </a:lnTo>
                        <a:lnTo>
                          <a:pt x="39" y="9"/>
                        </a:lnTo>
                        <a:lnTo>
                          <a:pt x="49" y="9"/>
                        </a:lnTo>
                        <a:lnTo>
                          <a:pt x="68" y="9"/>
                        </a:lnTo>
                        <a:lnTo>
                          <a:pt x="78" y="0"/>
                        </a:lnTo>
                        <a:lnTo>
                          <a:pt x="88" y="0"/>
                        </a:lnTo>
                        <a:lnTo>
                          <a:pt x="117" y="0"/>
                        </a:lnTo>
                        <a:lnTo>
                          <a:pt x="126" y="0"/>
                        </a:lnTo>
                        <a:lnTo>
                          <a:pt x="136" y="9"/>
                        </a:lnTo>
                        <a:close/>
                      </a:path>
                    </a:pathLst>
                  </a:custGeom>
                  <a:solidFill>
                    <a:srgbClr val="000000"/>
                  </a:solidFill>
                  <a:ln w="9525">
                    <a:noFill/>
                    <a:round/>
                    <a:headEnd/>
                    <a:tailEnd/>
                  </a:ln>
                </p:spPr>
                <p:txBody>
                  <a:bodyPr/>
                  <a:lstStyle/>
                  <a:p>
                    <a:endParaRPr lang="en-US"/>
                  </a:p>
                </p:txBody>
              </p:sp>
              <p:sp>
                <p:nvSpPr>
                  <p:cNvPr id="5755" name="Freeform 330"/>
                  <p:cNvSpPr>
                    <a:spLocks/>
                  </p:cNvSpPr>
                  <p:nvPr/>
                </p:nvSpPr>
                <p:spPr bwMode="auto">
                  <a:xfrm>
                    <a:off x="6776" y="6317"/>
                    <a:ext cx="126" cy="39"/>
                  </a:xfrm>
                  <a:custGeom>
                    <a:avLst/>
                    <a:gdLst>
                      <a:gd name="T0" fmla="*/ 10 w 126"/>
                      <a:gd name="T1" fmla="*/ 39 h 39"/>
                      <a:gd name="T2" fmla="*/ 10 w 126"/>
                      <a:gd name="T3" fmla="*/ 39 h 39"/>
                      <a:gd name="T4" fmla="*/ 19 w 126"/>
                      <a:gd name="T5" fmla="*/ 29 h 39"/>
                      <a:gd name="T6" fmla="*/ 29 w 126"/>
                      <a:gd name="T7" fmla="*/ 29 h 39"/>
                      <a:gd name="T8" fmla="*/ 29 w 126"/>
                      <a:gd name="T9" fmla="*/ 29 h 39"/>
                      <a:gd name="T10" fmla="*/ 39 w 126"/>
                      <a:gd name="T11" fmla="*/ 29 h 39"/>
                      <a:gd name="T12" fmla="*/ 48 w 126"/>
                      <a:gd name="T13" fmla="*/ 19 h 39"/>
                      <a:gd name="T14" fmla="*/ 48 w 126"/>
                      <a:gd name="T15" fmla="*/ 19 h 39"/>
                      <a:gd name="T16" fmla="*/ 58 w 126"/>
                      <a:gd name="T17" fmla="*/ 19 h 39"/>
                      <a:gd name="T18" fmla="*/ 126 w 126"/>
                      <a:gd name="T19" fmla="*/ 19 h 39"/>
                      <a:gd name="T20" fmla="*/ 126 w 126"/>
                      <a:gd name="T21" fmla="*/ 9 h 39"/>
                      <a:gd name="T22" fmla="*/ 116 w 126"/>
                      <a:gd name="T23" fmla="*/ 0 h 39"/>
                      <a:gd name="T24" fmla="*/ 78 w 126"/>
                      <a:gd name="T25" fmla="*/ 0 h 39"/>
                      <a:gd name="T26" fmla="*/ 78 w 126"/>
                      <a:gd name="T27" fmla="*/ 9 h 39"/>
                      <a:gd name="T28" fmla="*/ 58 w 126"/>
                      <a:gd name="T29" fmla="*/ 9 h 39"/>
                      <a:gd name="T30" fmla="*/ 48 w 126"/>
                      <a:gd name="T31" fmla="*/ 9 h 39"/>
                      <a:gd name="T32" fmla="*/ 39 w 126"/>
                      <a:gd name="T33" fmla="*/ 9 h 39"/>
                      <a:gd name="T34" fmla="*/ 39 w 126"/>
                      <a:gd name="T35" fmla="*/ 19 h 39"/>
                      <a:gd name="T36" fmla="*/ 29 w 126"/>
                      <a:gd name="T37" fmla="*/ 19 h 39"/>
                      <a:gd name="T38" fmla="*/ 19 w 126"/>
                      <a:gd name="T39" fmla="*/ 19 h 39"/>
                      <a:gd name="T40" fmla="*/ 10 w 126"/>
                      <a:gd name="T41" fmla="*/ 29 h 39"/>
                      <a:gd name="T42" fmla="*/ 10 w 126"/>
                      <a:gd name="T43" fmla="*/ 29 h 39"/>
                      <a:gd name="T44" fmla="*/ 0 w 126"/>
                      <a:gd name="T45" fmla="*/ 39 h 39"/>
                      <a:gd name="T46" fmla="*/ 0 w 126"/>
                      <a:gd name="T47" fmla="*/ 39 h 39"/>
                      <a:gd name="T48" fmla="*/ 0 w 126"/>
                      <a:gd name="T49" fmla="*/ 39 h 39"/>
                      <a:gd name="T50" fmla="*/ 0 w 126"/>
                      <a:gd name="T51" fmla="*/ 39 h 39"/>
                      <a:gd name="T52" fmla="*/ 0 w 126"/>
                      <a:gd name="T53" fmla="*/ 39 h 39"/>
                      <a:gd name="T54" fmla="*/ 10 w 126"/>
                      <a:gd name="T55" fmla="*/ 39 h 3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6"/>
                      <a:gd name="T85" fmla="*/ 0 h 39"/>
                      <a:gd name="T86" fmla="*/ 126 w 126"/>
                      <a:gd name="T87" fmla="*/ 39 h 3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6" h="39">
                        <a:moveTo>
                          <a:pt x="10" y="39"/>
                        </a:moveTo>
                        <a:lnTo>
                          <a:pt x="10" y="39"/>
                        </a:lnTo>
                        <a:lnTo>
                          <a:pt x="19" y="29"/>
                        </a:lnTo>
                        <a:lnTo>
                          <a:pt x="29" y="29"/>
                        </a:lnTo>
                        <a:lnTo>
                          <a:pt x="39" y="29"/>
                        </a:lnTo>
                        <a:lnTo>
                          <a:pt x="48" y="19"/>
                        </a:lnTo>
                        <a:lnTo>
                          <a:pt x="58" y="19"/>
                        </a:lnTo>
                        <a:lnTo>
                          <a:pt x="126" y="19"/>
                        </a:lnTo>
                        <a:lnTo>
                          <a:pt x="126" y="9"/>
                        </a:lnTo>
                        <a:lnTo>
                          <a:pt x="116" y="0"/>
                        </a:lnTo>
                        <a:lnTo>
                          <a:pt x="78" y="0"/>
                        </a:lnTo>
                        <a:lnTo>
                          <a:pt x="78" y="9"/>
                        </a:lnTo>
                        <a:lnTo>
                          <a:pt x="58" y="9"/>
                        </a:lnTo>
                        <a:lnTo>
                          <a:pt x="48" y="9"/>
                        </a:lnTo>
                        <a:lnTo>
                          <a:pt x="39" y="9"/>
                        </a:lnTo>
                        <a:lnTo>
                          <a:pt x="39" y="19"/>
                        </a:lnTo>
                        <a:lnTo>
                          <a:pt x="29" y="19"/>
                        </a:lnTo>
                        <a:lnTo>
                          <a:pt x="19" y="19"/>
                        </a:lnTo>
                        <a:lnTo>
                          <a:pt x="10" y="29"/>
                        </a:lnTo>
                        <a:lnTo>
                          <a:pt x="0" y="39"/>
                        </a:lnTo>
                        <a:lnTo>
                          <a:pt x="10" y="39"/>
                        </a:lnTo>
                        <a:close/>
                      </a:path>
                    </a:pathLst>
                  </a:custGeom>
                  <a:solidFill>
                    <a:srgbClr val="000000"/>
                  </a:solidFill>
                  <a:ln w="9525">
                    <a:noFill/>
                    <a:round/>
                    <a:headEnd/>
                    <a:tailEnd/>
                  </a:ln>
                </p:spPr>
                <p:txBody>
                  <a:bodyPr/>
                  <a:lstStyle/>
                  <a:p>
                    <a:endParaRPr lang="en-US"/>
                  </a:p>
                </p:txBody>
              </p:sp>
              <p:sp>
                <p:nvSpPr>
                  <p:cNvPr id="5756" name="Freeform 331"/>
                  <p:cNvSpPr>
                    <a:spLocks/>
                  </p:cNvSpPr>
                  <p:nvPr/>
                </p:nvSpPr>
                <p:spPr bwMode="auto">
                  <a:xfrm>
                    <a:off x="6776" y="6356"/>
                    <a:ext cx="58" cy="77"/>
                  </a:xfrm>
                  <a:custGeom>
                    <a:avLst/>
                    <a:gdLst>
                      <a:gd name="T0" fmla="*/ 58 w 58"/>
                      <a:gd name="T1" fmla="*/ 77 h 77"/>
                      <a:gd name="T2" fmla="*/ 58 w 58"/>
                      <a:gd name="T3" fmla="*/ 77 h 77"/>
                      <a:gd name="T4" fmla="*/ 58 w 58"/>
                      <a:gd name="T5" fmla="*/ 58 h 77"/>
                      <a:gd name="T6" fmla="*/ 58 w 58"/>
                      <a:gd name="T7" fmla="*/ 48 h 77"/>
                      <a:gd name="T8" fmla="*/ 48 w 58"/>
                      <a:gd name="T9" fmla="*/ 38 h 77"/>
                      <a:gd name="T10" fmla="*/ 39 w 58"/>
                      <a:gd name="T11" fmla="*/ 29 h 77"/>
                      <a:gd name="T12" fmla="*/ 29 w 58"/>
                      <a:gd name="T13" fmla="*/ 19 h 77"/>
                      <a:gd name="T14" fmla="*/ 19 w 58"/>
                      <a:gd name="T15" fmla="*/ 19 h 77"/>
                      <a:gd name="T16" fmla="*/ 10 w 58"/>
                      <a:gd name="T17" fmla="*/ 9 h 77"/>
                      <a:gd name="T18" fmla="*/ 10 w 58"/>
                      <a:gd name="T19" fmla="*/ 0 h 77"/>
                      <a:gd name="T20" fmla="*/ 0 w 58"/>
                      <a:gd name="T21" fmla="*/ 0 h 77"/>
                      <a:gd name="T22" fmla="*/ 10 w 58"/>
                      <a:gd name="T23" fmla="*/ 9 h 77"/>
                      <a:gd name="T24" fmla="*/ 10 w 58"/>
                      <a:gd name="T25" fmla="*/ 19 h 77"/>
                      <a:gd name="T26" fmla="*/ 29 w 58"/>
                      <a:gd name="T27" fmla="*/ 29 h 77"/>
                      <a:gd name="T28" fmla="*/ 39 w 58"/>
                      <a:gd name="T29" fmla="*/ 29 h 77"/>
                      <a:gd name="T30" fmla="*/ 39 w 58"/>
                      <a:gd name="T31" fmla="*/ 38 h 77"/>
                      <a:gd name="T32" fmla="*/ 48 w 58"/>
                      <a:gd name="T33" fmla="*/ 48 h 77"/>
                      <a:gd name="T34" fmla="*/ 48 w 58"/>
                      <a:gd name="T35" fmla="*/ 58 h 77"/>
                      <a:gd name="T36" fmla="*/ 48 w 58"/>
                      <a:gd name="T37" fmla="*/ 68 h 77"/>
                      <a:gd name="T38" fmla="*/ 48 w 58"/>
                      <a:gd name="T39" fmla="*/ 68 h 77"/>
                      <a:gd name="T40" fmla="*/ 58 w 58"/>
                      <a:gd name="T41" fmla="*/ 77 h 77"/>
                      <a:gd name="T42" fmla="*/ 58 w 58"/>
                      <a:gd name="T43" fmla="*/ 77 h 77"/>
                      <a:gd name="T44" fmla="*/ 58 w 58"/>
                      <a:gd name="T45" fmla="*/ 77 h 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8"/>
                      <a:gd name="T70" fmla="*/ 0 h 77"/>
                      <a:gd name="T71" fmla="*/ 58 w 58"/>
                      <a:gd name="T72" fmla="*/ 77 h 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8" h="77">
                        <a:moveTo>
                          <a:pt x="58" y="77"/>
                        </a:moveTo>
                        <a:lnTo>
                          <a:pt x="58" y="77"/>
                        </a:lnTo>
                        <a:lnTo>
                          <a:pt x="58" y="58"/>
                        </a:lnTo>
                        <a:lnTo>
                          <a:pt x="58" y="48"/>
                        </a:lnTo>
                        <a:lnTo>
                          <a:pt x="48" y="38"/>
                        </a:lnTo>
                        <a:lnTo>
                          <a:pt x="39" y="29"/>
                        </a:lnTo>
                        <a:lnTo>
                          <a:pt x="29" y="19"/>
                        </a:lnTo>
                        <a:lnTo>
                          <a:pt x="19" y="19"/>
                        </a:lnTo>
                        <a:lnTo>
                          <a:pt x="10" y="9"/>
                        </a:lnTo>
                        <a:lnTo>
                          <a:pt x="10" y="0"/>
                        </a:lnTo>
                        <a:lnTo>
                          <a:pt x="0" y="0"/>
                        </a:lnTo>
                        <a:lnTo>
                          <a:pt x="10" y="9"/>
                        </a:lnTo>
                        <a:lnTo>
                          <a:pt x="10" y="19"/>
                        </a:lnTo>
                        <a:lnTo>
                          <a:pt x="29" y="29"/>
                        </a:lnTo>
                        <a:lnTo>
                          <a:pt x="39" y="29"/>
                        </a:lnTo>
                        <a:lnTo>
                          <a:pt x="39" y="38"/>
                        </a:lnTo>
                        <a:lnTo>
                          <a:pt x="48" y="48"/>
                        </a:lnTo>
                        <a:lnTo>
                          <a:pt x="48" y="58"/>
                        </a:lnTo>
                        <a:lnTo>
                          <a:pt x="48" y="68"/>
                        </a:lnTo>
                        <a:lnTo>
                          <a:pt x="58" y="77"/>
                        </a:lnTo>
                        <a:close/>
                      </a:path>
                    </a:pathLst>
                  </a:custGeom>
                  <a:solidFill>
                    <a:srgbClr val="000000"/>
                  </a:solidFill>
                  <a:ln w="9525">
                    <a:noFill/>
                    <a:round/>
                    <a:headEnd/>
                    <a:tailEnd/>
                  </a:ln>
                </p:spPr>
                <p:txBody>
                  <a:bodyPr/>
                  <a:lstStyle/>
                  <a:p>
                    <a:endParaRPr lang="en-US"/>
                  </a:p>
                </p:txBody>
              </p:sp>
              <p:sp>
                <p:nvSpPr>
                  <p:cNvPr id="5757" name="Freeform 332"/>
                  <p:cNvSpPr>
                    <a:spLocks/>
                  </p:cNvSpPr>
                  <p:nvPr/>
                </p:nvSpPr>
                <p:spPr bwMode="auto">
                  <a:xfrm>
                    <a:off x="6766" y="6424"/>
                    <a:ext cx="68" cy="39"/>
                  </a:xfrm>
                  <a:custGeom>
                    <a:avLst/>
                    <a:gdLst>
                      <a:gd name="T0" fmla="*/ 10 w 68"/>
                      <a:gd name="T1" fmla="*/ 39 h 39"/>
                      <a:gd name="T2" fmla="*/ 10 w 68"/>
                      <a:gd name="T3" fmla="*/ 39 h 39"/>
                      <a:gd name="T4" fmla="*/ 20 w 68"/>
                      <a:gd name="T5" fmla="*/ 39 h 39"/>
                      <a:gd name="T6" fmla="*/ 29 w 68"/>
                      <a:gd name="T7" fmla="*/ 39 h 39"/>
                      <a:gd name="T8" fmla="*/ 39 w 68"/>
                      <a:gd name="T9" fmla="*/ 29 h 39"/>
                      <a:gd name="T10" fmla="*/ 49 w 68"/>
                      <a:gd name="T11" fmla="*/ 19 h 39"/>
                      <a:gd name="T12" fmla="*/ 49 w 68"/>
                      <a:gd name="T13" fmla="*/ 19 h 39"/>
                      <a:gd name="T14" fmla="*/ 58 w 68"/>
                      <a:gd name="T15" fmla="*/ 9 h 39"/>
                      <a:gd name="T16" fmla="*/ 68 w 68"/>
                      <a:gd name="T17" fmla="*/ 9 h 39"/>
                      <a:gd name="T18" fmla="*/ 58 w 68"/>
                      <a:gd name="T19" fmla="*/ 0 h 39"/>
                      <a:gd name="T20" fmla="*/ 49 w 68"/>
                      <a:gd name="T21" fmla="*/ 9 h 39"/>
                      <a:gd name="T22" fmla="*/ 49 w 68"/>
                      <a:gd name="T23" fmla="*/ 9 h 39"/>
                      <a:gd name="T24" fmla="*/ 39 w 68"/>
                      <a:gd name="T25" fmla="*/ 9 h 39"/>
                      <a:gd name="T26" fmla="*/ 29 w 68"/>
                      <a:gd name="T27" fmla="*/ 19 h 39"/>
                      <a:gd name="T28" fmla="*/ 20 w 68"/>
                      <a:gd name="T29" fmla="*/ 29 h 39"/>
                      <a:gd name="T30" fmla="*/ 20 w 68"/>
                      <a:gd name="T31" fmla="*/ 29 h 39"/>
                      <a:gd name="T32" fmla="*/ 10 w 68"/>
                      <a:gd name="T33" fmla="*/ 29 h 39"/>
                      <a:gd name="T34" fmla="*/ 20 w 68"/>
                      <a:gd name="T35" fmla="*/ 39 h 39"/>
                      <a:gd name="T36" fmla="*/ 10 w 68"/>
                      <a:gd name="T37" fmla="*/ 39 h 39"/>
                      <a:gd name="T38" fmla="*/ 0 w 68"/>
                      <a:gd name="T39" fmla="*/ 39 h 39"/>
                      <a:gd name="T40" fmla="*/ 10 w 68"/>
                      <a:gd name="T41" fmla="*/ 39 h 39"/>
                      <a:gd name="T42" fmla="*/ 10 w 68"/>
                      <a:gd name="T43" fmla="*/ 39 h 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8"/>
                      <a:gd name="T67" fmla="*/ 0 h 39"/>
                      <a:gd name="T68" fmla="*/ 68 w 68"/>
                      <a:gd name="T69" fmla="*/ 39 h 3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8" h="39">
                        <a:moveTo>
                          <a:pt x="10" y="39"/>
                        </a:moveTo>
                        <a:lnTo>
                          <a:pt x="10" y="39"/>
                        </a:lnTo>
                        <a:lnTo>
                          <a:pt x="20" y="39"/>
                        </a:lnTo>
                        <a:lnTo>
                          <a:pt x="29" y="39"/>
                        </a:lnTo>
                        <a:lnTo>
                          <a:pt x="39" y="29"/>
                        </a:lnTo>
                        <a:lnTo>
                          <a:pt x="49" y="19"/>
                        </a:lnTo>
                        <a:lnTo>
                          <a:pt x="58" y="9"/>
                        </a:lnTo>
                        <a:lnTo>
                          <a:pt x="68" y="9"/>
                        </a:lnTo>
                        <a:lnTo>
                          <a:pt x="58" y="0"/>
                        </a:lnTo>
                        <a:lnTo>
                          <a:pt x="49" y="9"/>
                        </a:lnTo>
                        <a:lnTo>
                          <a:pt x="39" y="9"/>
                        </a:lnTo>
                        <a:lnTo>
                          <a:pt x="29" y="19"/>
                        </a:lnTo>
                        <a:lnTo>
                          <a:pt x="20" y="29"/>
                        </a:lnTo>
                        <a:lnTo>
                          <a:pt x="10" y="29"/>
                        </a:lnTo>
                        <a:lnTo>
                          <a:pt x="20" y="39"/>
                        </a:lnTo>
                        <a:lnTo>
                          <a:pt x="10" y="39"/>
                        </a:lnTo>
                        <a:lnTo>
                          <a:pt x="0" y="39"/>
                        </a:lnTo>
                        <a:lnTo>
                          <a:pt x="10" y="39"/>
                        </a:lnTo>
                        <a:close/>
                      </a:path>
                    </a:pathLst>
                  </a:custGeom>
                  <a:solidFill>
                    <a:srgbClr val="000000"/>
                  </a:solidFill>
                  <a:ln w="9525">
                    <a:noFill/>
                    <a:round/>
                    <a:headEnd/>
                    <a:tailEnd/>
                  </a:ln>
                </p:spPr>
                <p:txBody>
                  <a:bodyPr/>
                  <a:lstStyle/>
                  <a:p>
                    <a:endParaRPr lang="en-US"/>
                  </a:p>
                </p:txBody>
              </p:sp>
              <p:sp>
                <p:nvSpPr>
                  <p:cNvPr id="5758" name="Freeform 333"/>
                  <p:cNvSpPr>
                    <a:spLocks/>
                  </p:cNvSpPr>
                  <p:nvPr/>
                </p:nvSpPr>
                <p:spPr bwMode="auto">
                  <a:xfrm>
                    <a:off x="6776" y="6404"/>
                    <a:ext cx="48" cy="59"/>
                  </a:xfrm>
                  <a:custGeom>
                    <a:avLst/>
                    <a:gdLst>
                      <a:gd name="T0" fmla="*/ 39 w 48"/>
                      <a:gd name="T1" fmla="*/ 0 h 59"/>
                      <a:gd name="T2" fmla="*/ 39 w 48"/>
                      <a:gd name="T3" fmla="*/ 10 h 59"/>
                      <a:gd name="T4" fmla="*/ 39 w 48"/>
                      <a:gd name="T5" fmla="*/ 20 h 59"/>
                      <a:gd name="T6" fmla="*/ 29 w 48"/>
                      <a:gd name="T7" fmla="*/ 29 h 59"/>
                      <a:gd name="T8" fmla="*/ 19 w 48"/>
                      <a:gd name="T9" fmla="*/ 29 h 59"/>
                      <a:gd name="T10" fmla="*/ 0 w 48"/>
                      <a:gd name="T11" fmla="*/ 39 h 59"/>
                      <a:gd name="T12" fmla="*/ 0 w 48"/>
                      <a:gd name="T13" fmla="*/ 59 h 59"/>
                      <a:gd name="T14" fmla="*/ 10 w 48"/>
                      <a:gd name="T15" fmla="*/ 59 h 59"/>
                      <a:gd name="T16" fmla="*/ 10 w 48"/>
                      <a:gd name="T17" fmla="*/ 49 h 59"/>
                      <a:gd name="T18" fmla="*/ 19 w 48"/>
                      <a:gd name="T19" fmla="*/ 39 h 59"/>
                      <a:gd name="T20" fmla="*/ 29 w 48"/>
                      <a:gd name="T21" fmla="*/ 29 h 59"/>
                      <a:gd name="T22" fmla="*/ 48 w 48"/>
                      <a:gd name="T23" fmla="*/ 20 h 59"/>
                      <a:gd name="T24" fmla="*/ 48 w 48"/>
                      <a:gd name="T25" fmla="*/ 10 h 59"/>
                      <a:gd name="T26" fmla="*/ 39 w 48"/>
                      <a:gd name="T27" fmla="*/ 0 h 59"/>
                      <a:gd name="T28" fmla="*/ 39 w 48"/>
                      <a:gd name="T29" fmla="*/ 0 h 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59"/>
                      <a:gd name="T47" fmla="*/ 48 w 48"/>
                      <a:gd name="T48" fmla="*/ 59 h 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59">
                        <a:moveTo>
                          <a:pt x="39" y="0"/>
                        </a:moveTo>
                        <a:lnTo>
                          <a:pt x="39" y="10"/>
                        </a:lnTo>
                        <a:lnTo>
                          <a:pt x="39" y="20"/>
                        </a:lnTo>
                        <a:lnTo>
                          <a:pt x="29" y="29"/>
                        </a:lnTo>
                        <a:lnTo>
                          <a:pt x="19" y="29"/>
                        </a:lnTo>
                        <a:lnTo>
                          <a:pt x="0" y="39"/>
                        </a:lnTo>
                        <a:lnTo>
                          <a:pt x="0" y="59"/>
                        </a:lnTo>
                        <a:lnTo>
                          <a:pt x="10" y="59"/>
                        </a:lnTo>
                        <a:lnTo>
                          <a:pt x="10" y="49"/>
                        </a:lnTo>
                        <a:lnTo>
                          <a:pt x="19" y="39"/>
                        </a:lnTo>
                        <a:lnTo>
                          <a:pt x="29" y="29"/>
                        </a:lnTo>
                        <a:lnTo>
                          <a:pt x="48" y="20"/>
                        </a:lnTo>
                        <a:lnTo>
                          <a:pt x="48" y="10"/>
                        </a:lnTo>
                        <a:lnTo>
                          <a:pt x="39" y="0"/>
                        </a:lnTo>
                        <a:close/>
                      </a:path>
                    </a:pathLst>
                  </a:custGeom>
                  <a:solidFill>
                    <a:srgbClr val="000000"/>
                  </a:solidFill>
                  <a:ln w="9525">
                    <a:noFill/>
                    <a:round/>
                    <a:headEnd/>
                    <a:tailEnd/>
                  </a:ln>
                </p:spPr>
                <p:txBody>
                  <a:bodyPr/>
                  <a:lstStyle/>
                  <a:p>
                    <a:endParaRPr lang="en-US"/>
                  </a:p>
                </p:txBody>
              </p:sp>
              <p:sp>
                <p:nvSpPr>
                  <p:cNvPr id="5759" name="Freeform 334"/>
                  <p:cNvSpPr>
                    <a:spLocks/>
                  </p:cNvSpPr>
                  <p:nvPr/>
                </p:nvSpPr>
                <p:spPr bwMode="auto">
                  <a:xfrm>
                    <a:off x="6766" y="6365"/>
                    <a:ext cx="49" cy="39"/>
                  </a:xfrm>
                  <a:custGeom>
                    <a:avLst/>
                    <a:gdLst>
                      <a:gd name="T0" fmla="*/ 0 w 49"/>
                      <a:gd name="T1" fmla="*/ 0 h 39"/>
                      <a:gd name="T2" fmla="*/ 0 w 49"/>
                      <a:gd name="T3" fmla="*/ 0 h 39"/>
                      <a:gd name="T4" fmla="*/ 0 w 49"/>
                      <a:gd name="T5" fmla="*/ 10 h 39"/>
                      <a:gd name="T6" fmla="*/ 0 w 49"/>
                      <a:gd name="T7" fmla="*/ 20 h 39"/>
                      <a:gd name="T8" fmla="*/ 10 w 49"/>
                      <a:gd name="T9" fmla="*/ 20 h 39"/>
                      <a:gd name="T10" fmla="*/ 20 w 49"/>
                      <a:gd name="T11" fmla="*/ 20 h 39"/>
                      <a:gd name="T12" fmla="*/ 29 w 49"/>
                      <a:gd name="T13" fmla="*/ 29 h 39"/>
                      <a:gd name="T14" fmla="*/ 29 w 49"/>
                      <a:gd name="T15" fmla="*/ 29 h 39"/>
                      <a:gd name="T16" fmla="*/ 39 w 49"/>
                      <a:gd name="T17" fmla="*/ 39 h 39"/>
                      <a:gd name="T18" fmla="*/ 49 w 49"/>
                      <a:gd name="T19" fmla="*/ 39 h 39"/>
                      <a:gd name="T20" fmla="*/ 49 w 49"/>
                      <a:gd name="T21" fmla="*/ 39 h 39"/>
                      <a:gd name="T22" fmla="*/ 49 w 49"/>
                      <a:gd name="T23" fmla="*/ 29 h 39"/>
                      <a:gd name="T24" fmla="*/ 39 w 49"/>
                      <a:gd name="T25" fmla="*/ 29 h 39"/>
                      <a:gd name="T26" fmla="*/ 29 w 49"/>
                      <a:gd name="T27" fmla="*/ 20 h 39"/>
                      <a:gd name="T28" fmla="*/ 20 w 49"/>
                      <a:gd name="T29" fmla="*/ 20 h 39"/>
                      <a:gd name="T30" fmla="*/ 10 w 49"/>
                      <a:gd name="T31" fmla="*/ 10 h 39"/>
                      <a:gd name="T32" fmla="*/ 10 w 49"/>
                      <a:gd name="T33" fmla="*/ 0 h 39"/>
                      <a:gd name="T34" fmla="*/ 0 w 49"/>
                      <a:gd name="T35" fmla="*/ 0 h 39"/>
                      <a:gd name="T36" fmla="*/ 0 w 49"/>
                      <a:gd name="T37" fmla="*/ 0 h 39"/>
                      <a:gd name="T38" fmla="*/ 0 w 49"/>
                      <a:gd name="T39" fmla="*/ 0 h 39"/>
                      <a:gd name="T40" fmla="*/ 0 w 49"/>
                      <a:gd name="T41" fmla="*/ 0 h 39"/>
                      <a:gd name="T42" fmla="*/ 0 w 49"/>
                      <a:gd name="T43" fmla="*/ 0 h 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9"/>
                      <a:gd name="T67" fmla="*/ 0 h 39"/>
                      <a:gd name="T68" fmla="*/ 49 w 49"/>
                      <a:gd name="T69" fmla="*/ 39 h 3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9" h="39">
                        <a:moveTo>
                          <a:pt x="0" y="0"/>
                        </a:moveTo>
                        <a:lnTo>
                          <a:pt x="0" y="0"/>
                        </a:lnTo>
                        <a:lnTo>
                          <a:pt x="0" y="10"/>
                        </a:lnTo>
                        <a:lnTo>
                          <a:pt x="0" y="20"/>
                        </a:lnTo>
                        <a:lnTo>
                          <a:pt x="10" y="20"/>
                        </a:lnTo>
                        <a:lnTo>
                          <a:pt x="20" y="20"/>
                        </a:lnTo>
                        <a:lnTo>
                          <a:pt x="29" y="29"/>
                        </a:lnTo>
                        <a:lnTo>
                          <a:pt x="39" y="39"/>
                        </a:lnTo>
                        <a:lnTo>
                          <a:pt x="49" y="39"/>
                        </a:lnTo>
                        <a:lnTo>
                          <a:pt x="49" y="29"/>
                        </a:lnTo>
                        <a:lnTo>
                          <a:pt x="39" y="29"/>
                        </a:lnTo>
                        <a:lnTo>
                          <a:pt x="29" y="20"/>
                        </a:lnTo>
                        <a:lnTo>
                          <a:pt x="20" y="20"/>
                        </a:lnTo>
                        <a:lnTo>
                          <a:pt x="10" y="10"/>
                        </a:lnTo>
                        <a:lnTo>
                          <a:pt x="10" y="0"/>
                        </a:lnTo>
                        <a:lnTo>
                          <a:pt x="0" y="0"/>
                        </a:lnTo>
                        <a:close/>
                      </a:path>
                    </a:pathLst>
                  </a:custGeom>
                  <a:solidFill>
                    <a:srgbClr val="000000"/>
                  </a:solidFill>
                  <a:ln w="9525">
                    <a:noFill/>
                    <a:round/>
                    <a:headEnd/>
                    <a:tailEnd/>
                  </a:ln>
                </p:spPr>
                <p:txBody>
                  <a:bodyPr/>
                  <a:lstStyle/>
                  <a:p>
                    <a:endParaRPr lang="en-US"/>
                  </a:p>
                </p:txBody>
              </p:sp>
              <p:sp>
                <p:nvSpPr>
                  <p:cNvPr id="5760" name="Freeform 335"/>
                  <p:cNvSpPr>
                    <a:spLocks/>
                  </p:cNvSpPr>
                  <p:nvPr/>
                </p:nvSpPr>
                <p:spPr bwMode="auto">
                  <a:xfrm>
                    <a:off x="6766" y="6307"/>
                    <a:ext cx="88" cy="58"/>
                  </a:xfrm>
                  <a:custGeom>
                    <a:avLst/>
                    <a:gdLst>
                      <a:gd name="T0" fmla="*/ 88 w 88"/>
                      <a:gd name="T1" fmla="*/ 0 h 58"/>
                      <a:gd name="T2" fmla="*/ 78 w 88"/>
                      <a:gd name="T3" fmla="*/ 10 h 58"/>
                      <a:gd name="T4" fmla="*/ 68 w 88"/>
                      <a:gd name="T5" fmla="*/ 10 h 58"/>
                      <a:gd name="T6" fmla="*/ 49 w 88"/>
                      <a:gd name="T7" fmla="*/ 10 h 58"/>
                      <a:gd name="T8" fmla="*/ 39 w 88"/>
                      <a:gd name="T9" fmla="*/ 19 h 58"/>
                      <a:gd name="T10" fmla="*/ 20 w 88"/>
                      <a:gd name="T11" fmla="*/ 19 h 58"/>
                      <a:gd name="T12" fmla="*/ 10 w 88"/>
                      <a:gd name="T13" fmla="*/ 29 h 58"/>
                      <a:gd name="T14" fmla="*/ 0 w 88"/>
                      <a:gd name="T15" fmla="*/ 39 h 58"/>
                      <a:gd name="T16" fmla="*/ 0 w 88"/>
                      <a:gd name="T17" fmla="*/ 58 h 58"/>
                      <a:gd name="T18" fmla="*/ 0 w 88"/>
                      <a:gd name="T19" fmla="*/ 58 h 58"/>
                      <a:gd name="T20" fmla="*/ 10 w 88"/>
                      <a:gd name="T21" fmla="*/ 49 h 58"/>
                      <a:gd name="T22" fmla="*/ 29 w 88"/>
                      <a:gd name="T23" fmla="*/ 29 h 58"/>
                      <a:gd name="T24" fmla="*/ 39 w 88"/>
                      <a:gd name="T25" fmla="*/ 29 h 58"/>
                      <a:gd name="T26" fmla="*/ 49 w 88"/>
                      <a:gd name="T27" fmla="*/ 19 h 58"/>
                      <a:gd name="T28" fmla="*/ 68 w 88"/>
                      <a:gd name="T29" fmla="*/ 19 h 58"/>
                      <a:gd name="T30" fmla="*/ 78 w 88"/>
                      <a:gd name="T31" fmla="*/ 19 h 58"/>
                      <a:gd name="T32" fmla="*/ 88 w 88"/>
                      <a:gd name="T33" fmla="*/ 10 h 58"/>
                      <a:gd name="T34" fmla="*/ 88 w 88"/>
                      <a:gd name="T35" fmla="*/ 0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8"/>
                      <a:gd name="T55" fmla="*/ 0 h 58"/>
                      <a:gd name="T56" fmla="*/ 88 w 88"/>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8" h="58">
                        <a:moveTo>
                          <a:pt x="88" y="0"/>
                        </a:moveTo>
                        <a:lnTo>
                          <a:pt x="78" y="10"/>
                        </a:lnTo>
                        <a:lnTo>
                          <a:pt x="68" y="10"/>
                        </a:lnTo>
                        <a:lnTo>
                          <a:pt x="49" y="10"/>
                        </a:lnTo>
                        <a:lnTo>
                          <a:pt x="39" y="19"/>
                        </a:lnTo>
                        <a:lnTo>
                          <a:pt x="20" y="19"/>
                        </a:lnTo>
                        <a:lnTo>
                          <a:pt x="10" y="29"/>
                        </a:lnTo>
                        <a:lnTo>
                          <a:pt x="0" y="39"/>
                        </a:lnTo>
                        <a:lnTo>
                          <a:pt x="0" y="58"/>
                        </a:lnTo>
                        <a:lnTo>
                          <a:pt x="10" y="49"/>
                        </a:lnTo>
                        <a:lnTo>
                          <a:pt x="29" y="29"/>
                        </a:lnTo>
                        <a:lnTo>
                          <a:pt x="39" y="29"/>
                        </a:lnTo>
                        <a:lnTo>
                          <a:pt x="49" y="19"/>
                        </a:lnTo>
                        <a:lnTo>
                          <a:pt x="68" y="19"/>
                        </a:lnTo>
                        <a:lnTo>
                          <a:pt x="78" y="19"/>
                        </a:lnTo>
                        <a:lnTo>
                          <a:pt x="88" y="10"/>
                        </a:lnTo>
                        <a:lnTo>
                          <a:pt x="88" y="0"/>
                        </a:lnTo>
                        <a:close/>
                      </a:path>
                    </a:pathLst>
                  </a:custGeom>
                  <a:solidFill>
                    <a:srgbClr val="000000"/>
                  </a:solidFill>
                  <a:ln w="9525">
                    <a:noFill/>
                    <a:round/>
                    <a:headEnd/>
                    <a:tailEnd/>
                  </a:ln>
                </p:spPr>
                <p:txBody>
                  <a:bodyPr/>
                  <a:lstStyle/>
                  <a:p>
                    <a:endParaRPr lang="en-US"/>
                  </a:p>
                </p:txBody>
              </p:sp>
              <p:sp>
                <p:nvSpPr>
                  <p:cNvPr id="5761" name="Freeform 336"/>
                  <p:cNvSpPr>
                    <a:spLocks/>
                  </p:cNvSpPr>
                  <p:nvPr/>
                </p:nvSpPr>
                <p:spPr bwMode="auto">
                  <a:xfrm>
                    <a:off x="6854" y="6307"/>
                    <a:ext cx="48" cy="29"/>
                  </a:xfrm>
                  <a:custGeom>
                    <a:avLst/>
                    <a:gdLst>
                      <a:gd name="T0" fmla="*/ 48 w 48"/>
                      <a:gd name="T1" fmla="*/ 29 h 29"/>
                      <a:gd name="T2" fmla="*/ 48 w 48"/>
                      <a:gd name="T3" fmla="*/ 19 h 29"/>
                      <a:gd name="T4" fmla="*/ 38 w 48"/>
                      <a:gd name="T5" fmla="*/ 10 h 29"/>
                      <a:gd name="T6" fmla="*/ 38 w 48"/>
                      <a:gd name="T7" fmla="*/ 10 h 29"/>
                      <a:gd name="T8" fmla="*/ 29 w 48"/>
                      <a:gd name="T9" fmla="*/ 0 h 29"/>
                      <a:gd name="T10" fmla="*/ 0 w 48"/>
                      <a:gd name="T11" fmla="*/ 0 h 29"/>
                      <a:gd name="T12" fmla="*/ 0 w 48"/>
                      <a:gd name="T13" fmla="*/ 10 h 29"/>
                      <a:gd name="T14" fmla="*/ 29 w 48"/>
                      <a:gd name="T15" fmla="*/ 10 h 29"/>
                      <a:gd name="T16" fmla="*/ 38 w 48"/>
                      <a:gd name="T17" fmla="*/ 19 h 29"/>
                      <a:gd name="T18" fmla="*/ 38 w 48"/>
                      <a:gd name="T19" fmla="*/ 19 h 29"/>
                      <a:gd name="T20" fmla="*/ 38 w 48"/>
                      <a:gd name="T21" fmla="*/ 19 h 29"/>
                      <a:gd name="T22" fmla="*/ 48 w 48"/>
                      <a:gd name="T23" fmla="*/ 19 h 29"/>
                      <a:gd name="T24" fmla="*/ 48 w 48"/>
                      <a:gd name="T25" fmla="*/ 29 h 29"/>
                      <a:gd name="T26" fmla="*/ 48 w 48"/>
                      <a:gd name="T27" fmla="*/ 29 h 29"/>
                      <a:gd name="T28" fmla="*/ 48 w 48"/>
                      <a:gd name="T29" fmla="*/ 19 h 29"/>
                      <a:gd name="T30" fmla="*/ 48 w 48"/>
                      <a:gd name="T31" fmla="*/ 29 h 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
                      <a:gd name="T49" fmla="*/ 0 h 29"/>
                      <a:gd name="T50" fmla="*/ 48 w 48"/>
                      <a:gd name="T51" fmla="*/ 29 h 2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 h="29">
                        <a:moveTo>
                          <a:pt x="48" y="29"/>
                        </a:moveTo>
                        <a:lnTo>
                          <a:pt x="48" y="19"/>
                        </a:lnTo>
                        <a:lnTo>
                          <a:pt x="38" y="10"/>
                        </a:lnTo>
                        <a:lnTo>
                          <a:pt x="29" y="0"/>
                        </a:lnTo>
                        <a:lnTo>
                          <a:pt x="0" y="0"/>
                        </a:lnTo>
                        <a:lnTo>
                          <a:pt x="0" y="10"/>
                        </a:lnTo>
                        <a:lnTo>
                          <a:pt x="29" y="10"/>
                        </a:lnTo>
                        <a:lnTo>
                          <a:pt x="38" y="19"/>
                        </a:lnTo>
                        <a:lnTo>
                          <a:pt x="48" y="19"/>
                        </a:lnTo>
                        <a:lnTo>
                          <a:pt x="48" y="29"/>
                        </a:lnTo>
                        <a:lnTo>
                          <a:pt x="48" y="19"/>
                        </a:lnTo>
                        <a:lnTo>
                          <a:pt x="48" y="29"/>
                        </a:lnTo>
                        <a:close/>
                      </a:path>
                    </a:pathLst>
                  </a:custGeom>
                  <a:solidFill>
                    <a:srgbClr val="000000"/>
                  </a:solidFill>
                  <a:ln w="9525">
                    <a:noFill/>
                    <a:round/>
                    <a:headEnd/>
                    <a:tailEnd/>
                  </a:ln>
                </p:spPr>
                <p:txBody>
                  <a:bodyPr/>
                  <a:lstStyle/>
                  <a:p>
                    <a:endParaRPr lang="en-US"/>
                  </a:p>
                </p:txBody>
              </p:sp>
              <p:sp>
                <p:nvSpPr>
                  <p:cNvPr id="5762" name="Freeform 337"/>
                  <p:cNvSpPr>
                    <a:spLocks/>
                  </p:cNvSpPr>
                  <p:nvPr/>
                </p:nvSpPr>
                <p:spPr bwMode="auto">
                  <a:xfrm>
                    <a:off x="6727" y="6414"/>
                    <a:ext cx="564" cy="750"/>
                  </a:xfrm>
                  <a:custGeom>
                    <a:avLst/>
                    <a:gdLst>
                      <a:gd name="T0" fmla="*/ 438 w 564"/>
                      <a:gd name="T1" fmla="*/ 58 h 750"/>
                      <a:gd name="T2" fmla="*/ 418 w 564"/>
                      <a:gd name="T3" fmla="*/ 127 h 750"/>
                      <a:gd name="T4" fmla="*/ 438 w 564"/>
                      <a:gd name="T5" fmla="*/ 204 h 750"/>
                      <a:gd name="T6" fmla="*/ 477 w 564"/>
                      <a:gd name="T7" fmla="*/ 253 h 750"/>
                      <a:gd name="T8" fmla="*/ 467 w 564"/>
                      <a:gd name="T9" fmla="*/ 331 h 750"/>
                      <a:gd name="T10" fmla="*/ 477 w 564"/>
                      <a:gd name="T11" fmla="*/ 370 h 750"/>
                      <a:gd name="T12" fmla="*/ 486 w 564"/>
                      <a:gd name="T13" fmla="*/ 360 h 750"/>
                      <a:gd name="T14" fmla="*/ 486 w 564"/>
                      <a:gd name="T15" fmla="*/ 321 h 750"/>
                      <a:gd name="T16" fmla="*/ 506 w 564"/>
                      <a:gd name="T17" fmla="*/ 302 h 750"/>
                      <a:gd name="T18" fmla="*/ 525 w 564"/>
                      <a:gd name="T19" fmla="*/ 292 h 750"/>
                      <a:gd name="T20" fmla="*/ 564 w 564"/>
                      <a:gd name="T21" fmla="*/ 321 h 750"/>
                      <a:gd name="T22" fmla="*/ 564 w 564"/>
                      <a:gd name="T23" fmla="*/ 331 h 750"/>
                      <a:gd name="T24" fmla="*/ 535 w 564"/>
                      <a:gd name="T25" fmla="*/ 341 h 750"/>
                      <a:gd name="T26" fmla="*/ 506 w 564"/>
                      <a:gd name="T27" fmla="*/ 370 h 750"/>
                      <a:gd name="T28" fmla="*/ 477 w 564"/>
                      <a:gd name="T29" fmla="*/ 409 h 750"/>
                      <a:gd name="T30" fmla="*/ 506 w 564"/>
                      <a:gd name="T31" fmla="*/ 389 h 750"/>
                      <a:gd name="T32" fmla="*/ 496 w 564"/>
                      <a:gd name="T33" fmla="*/ 458 h 750"/>
                      <a:gd name="T34" fmla="*/ 477 w 564"/>
                      <a:gd name="T35" fmla="*/ 497 h 750"/>
                      <a:gd name="T36" fmla="*/ 350 w 564"/>
                      <a:gd name="T37" fmla="*/ 672 h 750"/>
                      <a:gd name="T38" fmla="*/ 331 w 564"/>
                      <a:gd name="T39" fmla="*/ 691 h 750"/>
                      <a:gd name="T40" fmla="*/ 311 w 564"/>
                      <a:gd name="T41" fmla="*/ 701 h 750"/>
                      <a:gd name="T42" fmla="*/ 292 w 564"/>
                      <a:gd name="T43" fmla="*/ 711 h 750"/>
                      <a:gd name="T44" fmla="*/ 263 w 564"/>
                      <a:gd name="T45" fmla="*/ 720 h 750"/>
                      <a:gd name="T46" fmla="*/ 243 w 564"/>
                      <a:gd name="T47" fmla="*/ 730 h 750"/>
                      <a:gd name="T48" fmla="*/ 214 w 564"/>
                      <a:gd name="T49" fmla="*/ 730 h 750"/>
                      <a:gd name="T50" fmla="*/ 185 w 564"/>
                      <a:gd name="T51" fmla="*/ 740 h 750"/>
                      <a:gd name="T52" fmla="*/ 107 w 564"/>
                      <a:gd name="T53" fmla="*/ 750 h 750"/>
                      <a:gd name="T54" fmla="*/ 88 w 564"/>
                      <a:gd name="T55" fmla="*/ 730 h 750"/>
                      <a:gd name="T56" fmla="*/ 78 w 564"/>
                      <a:gd name="T57" fmla="*/ 691 h 750"/>
                      <a:gd name="T58" fmla="*/ 20 w 564"/>
                      <a:gd name="T59" fmla="*/ 643 h 750"/>
                      <a:gd name="T60" fmla="*/ 10 w 564"/>
                      <a:gd name="T61" fmla="*/ 526 h 750"/>
                      <a:gd name="T62" fmla="*/ 0 w 564"/>
                      <a:gd name="T63" fmla="*/ 243 h 750"/>
                      <a:gd name="T64" fmla="*/ 20 w 564"/>
                      <a:gd name="T65" fmla="*/ 165 h 750"/>
                      <a:gd name="T66" fmla="*/ 49 w 564"/>
                      <a:gd name="T67" fmla="*/ 165 h 750"/>
                      <a:gd name="T68" fmla="*/ 59 w 564"/>
                      <a:gd name="T69" fmla="*/ 185 h 750"/>
                      <a:gd name="T70" fmla="*/ 78 w 564"/>
                      <a:gd name="T71" fmla="*/ 165 h 750"/>
                      <a:gd name="T72" fmla="*/ 117 w 564"/>
                      <a:gd name="T73" fmla="*/ 156 h 750"/>
                      <a:gd name="T74" fmla="*/ 136 w 564"/>
                      <a:gd name="T75" fmla="*/ 146 h 750"/>
                      <a:gd name="T76" fmla="*/ 156 w 564"/>
                      <a:gd name="T77" fmla="*/ 136 h 750"/>
                      <a:gd name="T78" fmla="*/ 175 w 564"/>
                      <a:gd name="T79" fmla="*/ 97 h 750"/>
                      <a:gd name="T80" fmla="*/ 195 w 564"/>
                      <a:gd name="T81" fmla="*/ 58 h 750"/>
                      <a:gd name="T82" fmla="*/ 234 w 564"/>
                      <a:gd name="T83" fmla="*/ 58 h 750"/>
                      <a:gd name="T84" fmla="*/ 272 w 564"/>
                      <a:gd name="T85" fmla="*/ 58 h 750"/>
                      <a:gd name="T86" fmla="*/ 302 w 564"/>
                      <a:gd name="T87" fmla="*/ 39 h 750"/>
                      <a:gd name="T88" fmla="*/ 302 w 564"/>
                      <a:gd name="T89" fmla="*/ 19 h 750"/>
                      <a:gd name="T90" fmla="*/ 341 w 564"/>
                      <a:gd name="T91" fmla="*/ 10 h 750"/>
                      <a:gd name="T92" fmla="*/ 350 w 564"/>
                      <a:gd name="T93" fmla="*/ 19 h 750"/>
                      <a:gd name="T94" fmla="*/ 379 w 564"/>
                      <a:gd name="T95" fmla="*/ 19 h 750"/>
                      <a:gd name="T96" fmla="*/ 379 w 564"/>
                      <a:gd name="T97" fmla="*/ 10 h 750"/>
                      <a:gd name="T98" fmla="*/ 438 w 564"/>
                      <a:gd name="T99" fmla="*/ 0 h 7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4"/>
                      <a:gd name="T151" fmla="*/ 0 h 750"/>
                      <a:gd name="T152" fmla="*/ 564 w 564"/>
                      <a:gd name="T153" fmla="*/ 750 h 7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4" h="750">
                        <a:moveTo>
                          <a:pt x="438" y="0"/>
                        </a:moveTo>
                        <a:lnTo>
                          <a:pt x="438" y="29"/>
                        </a:lnTo>
                        <a:lnTo>
                          <a:pt x="438" y="58"/>
                        </a:lnTo>
                        <a:lnTo>
                          <a:pt x="438" y="78"/>
                        </a:lnTo>
                        <a:lnTo>
                          <a:pt x="428" y="107"/>
                        </a:lnTo>
                        <a:lnTo>
                          <a:pt x="418" y="127"/>
                        </a:lnTo>
                        <a:lnTo>
                          <a:pt x="418" y="156"/>
                        </a:lnTo>
                        <a:lnTo>
                          <a:pt x="428" y="175"/>
                        </a:lnTo>
                        <a:lnTo>
                          <a:pt x="438" y="204"/>
                        </a:lnTo>
                        <a:lnTo>
                          <a:pt x="457" y="214"/>
                        </a:lnTo>
                        <a:lnTo>
                          <a:pt x="467" y="234"/>
                        </a:lnTo>
                        <a:lnTo>
                          <a:pt x="477" y="253"/>
                        </a:lnTo>
                        <a:lnTo>
                          <a:pt x="477" y="282"/>
                        </a:lnTo>
                        <a:lnTo>
                          <a:pt x="477" y="302"/>
                        </a:lnTo>
                        <a:lnTo>
                          <a:pt x="467" y="331"/>
                        </a:lnTo>
                        <a:lnTo>
                          <a:pt x="467" y="350"/>
                        </a:lnTo>
                        <a:lnTo>
                          <a:pt x="467" y="370"/>
                        </a:lnTo>
                        <a:lnTo>
                          <a:pt x="477" y="370"/>
                        </a:lnTo>
                        <a:lnTo>
                          <a:pt x="477" y="360"/>
                        </a:lnTo>
                        <a:lnTo>
                          <a:pt x="486" y="360"/>
                        </a:lnTo>
                        <a:lnTo>
                          <a:pt x="486" y="341"/>
                        </a:lnTo>
                        <a:lnTo>
                          <a:pt x="486" y="331"/>
                        </a:lnTo>
                        <a:lnTo>
                          <a:pt x="486" y="321"/>
                        </a:lnTo>
                        <a:lnTo>
                          <a:pt x="496" y="321"/>
                        </a:lnTo>
                        <a:lnTo>
                          <a:pt x="496" y="312"/>
                        </a:lnTo>
                        <a:lnTo>
                          <a:pt x="506" y="302"/>
                        </a:lnTo>
                        <a:lnTo>
                          <a:pt x="516" y="302"/>
                        </a:lnTo>
                        <a:lnTo>
                          <a:pt x="525" y="302"/>
                        </a:lnTo>
                        <a:lnTo>
                          <a:pt x="525" y="292"/>
                        </a:lnTo>
                        <a:lnTo>
                          <a:pt x="545" y="292"/>
                        </a:lnTo>
                        <a:lnTo>
                          <a:pt x="564" y="312"/>
                        </a:lnTo>
                        <a:lnTo>
                          <a:pt x="564" y="321"/>
                        </a:lnTo>
                        <a:lnTo>
                          <a:pt x="564" y="331"/>
                        </a:lnTo>
                        <a:lnTo>
                          <a:pt x="555" y="331"/>
                        </a:lnTo>
                        <a:lnTo>
                          <a:pt x="545" y="331"/>
                        </a:lnTo>
                        <a:lnTo>
                          <a:pt x="535" y="341"/>
                        </a:lnTo>
                        <a:lnTo>
                          <a:pt x="525" y="350"/>
                        </a:lnTo>
                        <a:lnTo>
                          <a:pt x="516" y="360"/>
                        </a:lnTo>
                        <a:lnTo>
                          <a:pt x="506" y="370"/>
                        </a:lnTo>
                        <a:lnTo>
                          <a:pt x="486" y="380"/>
                        </a:lnTo>
                        <a:lnTo>
                          <a:pt x="477" y="389"/>
                        </a:lnTo>
                        <a:lnTo>
                          <a:pt x="477" y="409"/>
                        </a:lnTo>
                        <a:lnTo>
                          <a:pt x="477" y="419"/>
                        </a:lnTo>
                        <a:lnTo>
                          <a:pt x="506" y="389"/>
                        </a:lnTo>
                        <a:lnTo>
                          <a:pt x="506" y="409"/>
                        </a:lnTo>
                        <a:lnTo>
                          <a:pt x="506" y="438"/>
                        </a:lnTo>
                        <a:lnTo>
                          <a:pt x="496" y="458"/>
                        </a:lnTo>
                        <a:lnTo>
                          <a:pt x="496" y="467"/>
                        </a:lnTo>
                        <a:lnTo>
                          <a:pt x="486" y="487"/>
                        </a:lnTo>
                        <a:lnTo>
                          <a:pt x="477" y="497"/>
                        </a:lnTo>
                        <a:lnTo>
                          <a:pt x="457" y="506"/>
                        </a:lnTo>
                        <a:lnTo>
                          <a:pt x="418" y="506"/>
                        </a:lnTo>
                        <a:lnTo>
                          <a:pt x="350" y="672"/>
                        </a:lnTo>
                        <a:lnTo>
                          <a:pt x="350" y="682"/>
                        </a:lnTo>
                        <a:lnTo>
                          <a:pt x="341" y="682"/>
                        </a:lnTo>
                        <a:lnTo>
                          <a:pt x="331" y="691"/>
                        </a:lnTo>
                        <a:lnTo>
                          <a:pt x="321" y="701"/>
                        </a:lnTo>
                        <a:lnTo>
                          <a:pt x="311" y="701"/>
                        </a:lnTo>
                        <a:lnTo>
                          <a:pt x="302" y="711"/>
                        </a:lnTo>
                        <a:lnTo>
                          <a:pt x="292" y="711"/>
                        </a:lnTo>
                        <a:lnTo>
                          <a:pt x="282" y="720"/>
                        </a:lnTo>
                        <a:lnTo>
                          <a:pt x="272" y="720"/>
                        </a:lnTo>
                        <a:lnTo>
                          <a:pt x="263" y="720"/>
                        </a:lnTo>
                        <a:lnTo>
                          <a:pt x="253" y="720"/>
                        </a:lnTo>
                        <a:lnTo>
                          <a:pt x="243" y="730"/>
                        </a:lnTo>
                        <a:lnTo>
                          <a:pt x="234" y="730"/>
                        </a:lnTo>
                        <a:lnTo>
                          <a:pt x="224" y="730"/>
                        </a:lnTo>
                        <a:lnTo>
                          <a:pt x="214" y="730"/>
                        </a:lnTo>
                        <a:lnTo>
                          <a:pt x="204" y="740"/>
                        </a:lnTo>
                        <a:lnTo>
                          <a:pt x="195" y="740"/>
                        </a:lnTo>
                        <a:lnTo>
                          <a:pt x="185" y="740"/>
                        </a:lnTo>
                        <a:lnTo>
                          <a:pt x="165" y="740"/>
                        </a:lnTo>
                        <a:lnTo>
                          <a:pt x="156" y="750"/>
                        </a:lnTo>
                        <a:lnTo>
                          <a:pt x="107" y="750"/>
                        </a:lnTo>
                        <a:lnTo>
                          <a:pt x="97" y="740"/>
                        </a:lnTo>
                        <a:lnTo>
                          <a:pt x="88" y="740"/>
                        </a:lnTo>
                        <a:lnTo>
                          <a:pt x="88" y="730"/>
                        </a:lnTo>
                        <a:lnTo>
                          <a:pt x="78" y="720"/>
                        </a:lnTo>
                        <a:lnTo>
                          <a:pt x="78" y="701"/>
                        </a:lnTo>
                        <a:lnTo>
                          <a:pt x="78" y="691"/>
                        </a:lnTo>
                        <a:lnTo>
                          <a:pt x="49" y="682"/>
                        </a:lnTo>
                        <a:lnTo>
                          <a:pt x="29" y="662"/>
                        </a:lnTo>
                        <a:lnTo>
                          <a:pt x="20" y="643"/>
                        </a:lnTo>
                        <a:lnTo>
                          <a:pt x="10" y="613"/>
                        </a:lnTo>
                        <a:lnTo>
                          <a:pt x="10" y="555"/>
                        </a:lnTo>
                        <a:lnTo>
                          <a:pt x="10" y="526"/>
                        </a:lnTo>
                        <a:lnTo>
                          <a:pt x="0" y="497"/>
                        </a:lnTo>
                        <a:lnTo>
                          <a:pt x="0" y="419"/>
                        </a:lnTo>
                        <a:lnTo>
                          <a:pt x="0" y="243"/>
                        </a:lnTo>
                        <a:lnTo>
                          <a:pt x="10" y="165"/>
                        </a:lnTo>
                        <a:lnTo>
                          <a:pt x="20" y="165"/>
                        </a:lnTo>
                        <a:lnTo>
                          <a:pt x="39" y="165"/>
                        </a:lnTo>
                        <a:lnTo>
                          <a:pt x="49" y="165"/>
                        </a:lnTo>
                        <a:lnTo>
                          <a:pt x="59" y="175"/>
                        </a:lnTo>
                        <a:lnTo>
                          <a:pt x="59" y="185"/>
                        </a:lnTo>
                        <a:lnTo>
                          <a:pt x="68" y="185"/>
                        </a:lnTo>
                        <a:lnTo>
                          <a:pt x="78" y="175"/>
                        </a:lnTo>
                        <a:lnTo>
                          <a:pt x="78" y="165"/>
                        </a:lnTo>
                        <a:lnTo>
                          <a:pt x="78" y="156"/>
                        </a:lnTo>
                        <a:lnTo>
                          <a:pt x="88" y="156"/>
                        </a:lnTo>
                        <a:lnTo>
                          <a:pt x="117" y="156"/>
                        </a:lnTo>
                        <a:lnTo>
                          <a:pt x="127" y="165"/>
                        </a:lnTo>
                        <a:lnTo>
                          <a:pt x="136" y="146"/>
                        </a:lnTo>
                        <a:lnTo>
                          <a:pt x="156" y="136"/>
                        </a:lnTo>
                        <a:lnTo>
                          <a:pt x="175" y="117"/>
                        </a:lnTo>
                        <a:lnTo>
                          <a:pt x="175" y="107"/>
                        </a:lnTo>
                        <a:lnTo>
                          <a:pt x="175" y="97"/>
                        </a:lnTo>
                        <a:lnTo>
                          <a:pt x="175" y="78"/>
                        </a:lnTo>
                        <a:lnTo>
                          <a:pt x="185" y="68"/>
                        </a:lnTo>
                        <a:lnTo>
                          <a:pt x="195" y="58"/>
                        </a:lnTo>
                        <a:lnTo>
                          <a:pt x="204" y="58"/>
                        </a:lnTo>
                        <a:lnTo>
                          <a:pt x="214" y="58"/>
                        </a:lnTo>
                        <a:lnTo>
                          <a:pt x="234" y="58"/>
                        </a:lnTo>
                        <a:lnTo>
                          <a:pt x="253" y="68"/>
                        </a:lnTo>
                        <a:lnTo>
                          <a:pt x="263" y="68"/>
                        </a:lnTo>
                        <a:lnTo>
                          <a:pt x="272" y="58"/>
                        </a:lnTo>
                        <a:lnTo>
                          <a:pt x="282" y="58"/>
                        </a:lnTo>
                        <a:lnTo>
                          <a:pt x="292" y="49"/>
                        </a:lnTo>
                        <a:lnTo>
                          <a:pt x="302" y="39"/>
                        </a:lnTo>
                        <a:lnTo>
                          <a:pt x="302" y="29"/>
                        </a:lnTo>
                        <a:lnTo>
                          <a:pt x="302" y="19"/>
                        </a:lnTo>
                        <a:lnTo>
                          <a:pt x="321" y="10"/>
                        </a:lnTo>
                        <a:lnTo>
                          <a:pt x="331" y="0"/>
                        </a:lnTo>
                        <a:lnTo>
                          <a:pt x="341" y="10"/>
                        </a:lnTo>
                        <a:lnTo>
                          <a:pt x="350" y="19"/>
                        </a:lnTo>
                        <a:lnTo>
                          <a:pt x="360" y="29"/>
                        </a:lnTo>
                        <a:lnTo>
                          <a:pt x="370" y="29"/>
                        </a:lnTo>
                        <a:lnTo>
                          <a:pt x="379" y="19"/>
                        </a:lnTo>
                        <a:lnTo>
                          <a:pt x="379" y="10"/>
                        </a:lnTo>
                        <a:lnTo>
                          <a:pt x="389" y="10"/>
                        </a:lnTo>
                        <a:lnTo>
                          <a:pt x="389" y="0"/>
                        </a:lnTo>
                        <a:lnTo>
                          <a:pt x="438" y="0"/>
                        </a:lnTo>
                        <a:close/>
                      </a:path>
                    </a:pathLst>
                  </a:custGeom>
                  <a:solidFill>
                    <a:srgbClr val="FF9999"/>
                  </a:solidFill>
                  <a:ln w="9525">
                    <a:noFill/>
                    <a:round/>
                    <a:headEnd/>
                    <a:tailEnd/>
                  </a:ln>
                </p:spPr>
                <p:txBody>
                  <a:bodyPr/>
                  <a:lstStyle/>
                  <a:p>
                    <a:endParaRPr lang="en-US"/>
                  </a:p>
                </p:txBody>
              </p:sp>
              <p:sp>
                <p:nvSpPr>
                  <p:cNvPr id="5763" name="Freeform 338"/>
                  <p:cNvSpPr>
                    <a:spLocks/>
                  </p:cNvSpPr>
                  <p:nvPr/>
                </p:nvSpPr>
                <p:spPr bwMode="auto">
                  <a:xfrm>
                    <a:off x="7145" y="6414"/>
                    <a:ext cx="30" cy="204"/>
                  </a:xfrm>
                  <a:custGeom>
                    <a:avLst/>
                    <a:gdLst>
                      <a:gd name="T0" fmla="*/ 20 w 30"/>
                      <a:gd name="T1" fmla="*/ 195 h 204"/>
                      <a:gd name="T2" fmla="*/ 10 w 30"/>
                      <a:gd name="T3" fmla="*/ 175 h 204"/>
                      <a:gd name="T4" fmla="*/ 10 w 30"/>
                      <a:gd name="T5" fmla="*/ 156 h 204"/>
                      <a:gd name="T6" fmla="*/ 10 w 30"/>
                      <a:gd name="T7" fmla="*/ 127 h 204"/>
                      <a:gd name="T8" fmla="*/ 20 w 30"/>
                      <a:gd name="T9" fmla="*/ 107 h 204"/>
                      <a:gd name="T10" fmla="*/ 20 w 30"/>
                      <a:gd name="T11" fmla="*/ 78 h 204"/>
                      <a:gd name="T12" fmla="*/ 30 w 30"/>
                      <a:gd name="T13" fmla="*/ 58 h 204"/>
                      <a:gd name="T14" fmla="*/ 30 w 30"/>
                      <a:gd name="T15" fmla="*/ 29 h 204"/>
                      <a:gd name="T16" fmla="*/ 20 w 30"/>
                      <a:gd name="T17" fmla="*/ 0 h 204"/>
                      <a:gd name="T18" fmla="*/ 20 w 30"/>
                      <a:gd name="T19" fmla="*/ 10 h 204"/>
                      <a:gd name="T20" fmla="*/ 20 w 30"/>
                      <a:gd name="T21" fmla="*/ 29 h 204"/>
                      <a:gd name="T22" fmla="*/ 20 w 30"/>
                      <a:gd name="T23" fmla="*/ 58 h 204"/>
                      <a:gd name="T24" fmla="*/ 20 w 30"/>
                      <a:gd name="T25" fmla="*/ 78 h 204"/>
                      <a:gd name="T26" fmla="*/ 10 w 30"/>
                      <a:gd name="T27" fmla="*/ 107 h 204"/>
                      <a:gd name="T28" fmla="*/ 0 w 30"/>
                      <a:gd name="T29" fmla="*/ 127 h 204"/>
                      <a:gd name="T30" fmla="*/ 0 w 30"/>
                      <a:gd name="T31" fmla="*/ 156 h 204"/>
                      <a:gd name="T32" fmla="*/ 0 w 30"/>
                      <a:gd name="T33" fmla="*/ 175 h 204"/>
                      <a:gd name="T34" fmla="*/ 20 w 30"/>
                      <a:gd name="T35" fmla="*/ 204 h 204"/>
                      <a:gd name="T36" fmla="*/ 20 w 30"/>
                      <a:gd name="T37" fmla="*/ 204 h 204"/>
                      <a:gd name="T38" fmla="*/ 20 w 30"/>
                      <a:gd name="T39" fmla="*/ 204 h 204"/>
                      <a:gd name="T40" fmla="*/ 20 w 30"/>
                      <a:gd name="T41" fmla="*/ 204 h 204"/>
                      <a:gd name="T42" fmla="*/ 20 w 30"/>
                      <a:gd name="T43" fmla="*/ 195 h 2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
                      <a:gd name="T67" fmla="*/ 0 h 204"/>
                      <a:gd name="T68" fmla="*/ 30 w 30"/>
                      <a:gd name="T69" fmla="*/ 204 h 2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 h="204">
                        <a:moveTo>
                          <a:pt x="20" y="195"/>
                        </a:moveTo>
                        <a:lnTo>
                          <a:pt x="10" y="175"/>
                        </a:lnTo>
                        <a:lnTo>
                          <a:pt x="10" y="156"/>
                        </a:lnTo>
                        <a:lnTo>
                          <a:pt x="10" y="127"/>
                        </a:lnTo>
                        <a:lnTo>
                          <a:pt x="20" y="107"/>
                        </a:lnTo>
                        <a:lnTo>
                          <a:pt x="20" y="78"/>
                        </a:lnTo>
                        <a:lnTo>
                          <a:pt x="30" y="58"/>
                        </a:lnTo>
                        <a:lnTo>
                          <a:pt x="30" y="29"/>
                        </a:lnTo>
                        <a:lnTo>
                          <a:pt x="20" y="0"/>
                        </a:lnTo>
                        <a:lnTo>
                          <a:pt x="20" y="10"/>
                        </a:lnTo>
                        <a:lnTo>
                          <a:pt x="20" y="29"/>
                        </a:lnTo>
                        <a:lnTo>
                          <a:pt x="20" y="58"/>
                        </a:lnTo>
                        <a:lnTo>
                          <a:pt x="20" y="78"/>
                        </a:lnTo>
                        <a:lnTo>
                          <a:pt x="10" y="107"/>
                        </a:lnTo>
                        <a:lnTo>
                          <a:pt x="0" y="127"/>
                        </a:lnTo>
                        <a:lnTo>
                          <a:pt x="0" y="156"/>
                        </a:lnTo>
                        <a:lnTo>
                          <a:pt x="0" y="175"/>
                        </a:lnTo>
                        <a:lnTo>
                          <a:pt x="20" y="204"/>
                        </a:lnTo>
                        <a:lnTo>
                          <a:pt x="20" y="195"/>
                        </a:lnTo>
                        <a:close/>
                      </a:path>
                    </a:pathLst>
                  </a:custGeom>
                  <a:solidFill>
                    <a:srgbClr val="000000"/>
                  </a:solidFill>
                  <a:ln w="9525">
                    <a:noFill/>
                    <a:round/>
                    <a:headEnd/>
                    <a:tailEnd/>
                  </a:ln>
                </p:spPr>
                <p:txBody>
                  <a:bodyPr/>
                  <a:lstStyle/>
                  <a:p>
                    <a:endParaRPr lang="en-US"/>
                  </a:p>
                </p:txBody>
              </p:sp>
              <p:sp>
                <p:nvSpPr>
                  <p:cNvPr id="5764" name="Freeform 339"/>
                  <p:cNvSpPr>
                    <a:spLocks/>
                  </p:cNvSpPr>
                  <p:nvPr/>
                </p:nvSpPr>
                <p:spPr bwMode="auto">
                  <a:xfrm>
                    <a:off x="7165" y="6609"/>
                    <a:ext cx="39" cy="185"/>
                  </a:xfrm>
                  <a:custGeom>
                    <a:avLst/>
                    <a:gdLst>
                      <a:gd name="T0" fmla="*/ 29 w 39"/>
                      <a:gd name="T1" fmla="*/ 175 h 185"/>
                      <a:gd name="T2" fmla="*/ 39 w 39"/>
                      <a:gd name="T3" fmla="*/ 175 h 185"/>
                      <a:gd name="T4" fmla="*/ 29 w 39"/>
                      <a:gd name="T5" fmla="*/ 155 h 185"/>
                      <a:gd name="T6" fmla="*/ 39 w 39"/>
                      <a:gd name="T7" fmla="*/ 136 h 185"/>
                      <a:gd name="T8" fmla="*/ 39 w 39"/>
                      <a:gd name="T9" fmla="*/ 107 h 185"/>
                      <a:gd name="T10" fmla="*/ 39 w 39"/>
                      <a:gd name="T11" fmla="*/ 87 h 185"/>
                      <a:gd name="T12" fmla="*/ 39 w 39"/>
                      <a:gd name="T13" fmla="*/ 58 h 185"/>
                      <a:gd name="T14" fmla="*/ 39 w 39"/>
                      <a:gd name="T15" fmla="*/ 39 h 185"/>
                      <a:gd name="T16" fmla="*/ 29 w 39"/>
                      <a:gd name="T17" fmla="*/ 19 h 185"/>
                      <a:gd name="T18" fmla="*/ 0 w 39"/>
                      <a:gd name="T19" fmla="*/ 0 h 185"/>
                      <a:gd name="T20" fmla="*/ 0 w 39"/>
                      <a:gd name="T21" fmla="*/ 9 h 185"/>
                      <a:gd name="T22" fmla="*/ 19 w 39"/>
                      <a:gd name="T23" fmla="*/ 29 h 185"/>
                      <a:gd name="T24" fmla="*/ 29 w 39"/>
                      <a:gd name="T25" fmla="*/ 39 h 185"/>
                      <a:gd name="T26" fmla="*/ 29 w 39"/>
                      <a:gd name="T27" fmla="*/ 58 h 185"/>
                      <a:gd name="T28" fmla="*/ 29 w 39"/>
                      <a:gd name="T29" fmla="*/ 107 h 185"/>
                      <a:gd name="T30" fmla="*/ 29 w 39"/>
                      <a:gd name="T31" fmla="*/ 136 h 185"/>
                      <a:gd name="T32" fmla="*/ 29 w 39"/>
                      <a:gd name="T33" fmla="*/ 175 h 185"/>
                      <a:gd name="T34" fmla="*/ 29 w 39"/>
                      <a:gd name="T35" fmla="*/ 185 h 185"/>
                      <a:gd name="T36" fmla="*/ 29 w 39"/>
                      <a:gd name="T37" fmla="*/ 175 h 185"/>
                      <a:gd name="T38" fmla="*/ 29 w 39"/>
                      <a:gd name="T39" fmla="*/ 185 h 185"/>
                      <a:gd name="T40" fmla="*/ 29 w 39"/>
                      <a:gd name="T41" fmla="*/ 185 h 185"/>
                      <a:gd name="T42" fmla="*/ 29 w 39"/>
                      <a:gd name="T43" fmla="*/ 175 h 1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
                      <a:gd name="T67" fmla="*/ 0 h 185"/>
                      <a:gd name="T68" fmla="*/ 39 w 39"/>
                      <a:gd name="T69" fmla="*/ 185 h 18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 h="185">
                        <a:moveTo>
                          <a:pt x="29" y="175"/>
                        </a:moveTo>
                        <a:lnTo>
                          <a:pt x="39" y="175"/>
                        </a:lnTo>
                        <a:lnTo>
                          <a:pt x="29" y="155"/>
                        </a:lnTo>
                        <a:lnTo>
                          <a:pt x="39" y="136"/>
                        </a:lnTo>
                        <a:lnTo>
                          <a:pt x="39" y="107"/>
                        </a:lnTo>
                        <a:lnTo>
                          <a:pt x="39" y="87"/>
                        </a:lnTo>
                        <a:lnTo>
                          <a:pt x="39" y="58"/>
                        </a:lnTo>
                        <a:lnTo>
                          <a:pt x="39" y="39"/>
                        </a:lnTo>
                        <a:lnTo>
                          <a:pt x="29" y="19"/>
                        </a:lnTo>
                        <a:lnTo>
                          <a:pt x="0" y="0"/>
                        </a:lnTo>
                        <a:lnTo>
                          <a:pt x="0" y="9"/>
                        </a:lnTo>
                        <a:lnTo>
                          <a:pt x="19" y="29"/>
                        </a:lnTo>
                        <a:lnTo>
                          <a:pt x="29" y="39"/>
                        </a:lnTo>
                        <a:lnTo>
                          <a:pt x="29" y="58"/>
                        </a:lnTo>
                        <a:lnTo>
                          <a:pt x="29" y="107"/>
                        </a:lnTo>
                        <a:lnTo>
                          <a:pt x="29" y="136"/>
                        </a:lnTo>
                        <a:lnTo>
                          <a:pt x="29" y="175"/>
                        </a:lnTo>
                        <a:lnTo>
                          <a:pt x="29" y="185"/>
                        </a:lnTo>
                        <a:lnTo>
                          <a:pt x="29" y="175"/>
                        </a:lnTo>
                        <a:lnTo>
                          <a:pt x="29" y="185"/>
                        </a:lnTo>
                        <a:lnTo>
                          <a:pt x="29" y="175"/>
                        </a:lnTo>
                        <a:close/>
                      </a:path>
                    </a:pathLst>
                  </a:custGeom>
                  <a:solidFill>
                    <a:srgbClr val="000000"/>
                  </a:solidFill>
                  <a:ln w="9525">
                    <a:noFill/>
                    <a:round/>
                    <a:headEnd/>
                    <a:tailEnd/>
                  </a:ln>
                </p:spPr>
                <p:txBody>
                  <a:bodyPr/>
                  <a:lstStyle/>
                  <a:p>
                    <a:endParaRPr lang="en-US"/>
                  </a:p>
                </p:txBody>
              </p:sp>
              <p:sp>
                <p:nvSpPr>
                  <p:cNvPr id="5765" name="Freeform 340"/>
                  <p:cNvSpPr>
                    <a:spLocks/>
                  </p:cNvSpPr>
                  <p:nvPr/>
                </p:nvSpPr>
                <p:spPr bwMode="auto">
                  <a:xfrm>
                    <a:off x="7194" y="6735"/>
                    <a:ext cx="29" cy="59"/>
                  </a:xfrm>
                  <a:custGeom>
                    <a:avLst/>
                    <a:gdLst>
                      <a:gd name="T0" fmla="*/ 19 w 29"/>
                      <a:gd name="T1" fmla="*/ 10 h 59"/>
                      <a:gd name="T2" fmla="*/ 19 w 29"/>
                      <a:gd name="T3" fmla="*/ 0 h 59"/>
                      <a:gd name="T4" fmla="*/ 19 w 29"/>
                      <a:gd name="T5" fmla="*/ 10 h 59"/>
                      <a:gd name="T6" fmla="*/ 10 w 29"/>
                      <a:gd name="T7" fmla="*/ 20 h 59"/>
                      <a:gd name="T8" fmla="*/ 10 w 29"/>
                      <a:gd name="T9" fmla="*/ 29 h 59"/>
                      <a:gd name="T10" fmla="*/ 10 w 29"/>
                      <a:gd name="T11" fmla="*/ 39 h 59"/>
                      <a:gd name="T12" fmla="*/ 10 w 29"/>
                      <a:gd name="T13" fmla="*/ 49 h 59"/>
                      <a:gd name="T14" fmla="*/ 10 w 29"/>
                      <a:gd name="T15" fmla="*/ 49 h 59"/>
                      <a:gd name="T16" fmla="*/ 0 w 29"/>
                      <a:gd name="T17" fmla="*/ 49 h 59"/>
                      <a:gd name="T18" fmla="*/ 0 w 29"/>
                      <a:gd name="T19" fmla="*/ 59 h 59"/>
                      <a:gd name="T20" fmla="*/ 10 w 29"/>
                      <a:gd name="T21" fmla="*/ 49 h 59"/>
                      <a:gd name="T22" fmla="*/ 10 w 29"/>
                      <a:gd name="T23" fmla="*/ 49 h 59"/>
                      <a:gd name="T24" fmla="*/ 19 w 29"/>
                      <a:gd name="T25" fmla="*/ 39 h 59"/>
                      <a:gd name="T26" fmla="*/ 19 w 29"/>
                      <a:gd name="T27" fmla="*/ 20 h 59"/>
                      <a:gd name="T28" fmla="*/ 29 w 29"/>
                      <a:gd name="T29" fmla="*/ 10 h 59"/>
                      <a:gd name="T30" fmla="*/ 29 w 29"/>
                      <a:gd name="T31" fmla="*/ 10 h 59"/>
                      <a:gd name="T32" fmla="*/ 29 w 29"/>
                      <a:gd name="T33" fmla="*/ 10 h 59"/>
                      <a:gd name="T34" fmla="*/ 29 w 29"/>
                      <a:gd name="T35" fmla="*/ 10 h 59"/>
                      <a:gd name="T36" fmla="*/ 19 w 29"/>
                      <a:gd name="T37" fmla="*/ 10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59"/>
                      <a:gd name="T59" fmla="*/ 29 w 29"/>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59">
                        <a:moveTo>
                          <a:pt x="19" y="10"/>
                        </a:moveTo>
                        <a:lnTo>
                          <a:pt x="19" y="0"/>
                        </a:lnTo>
                        <a:lnTo>
                          <a:pt x="19" y="10"/>
                        </a:lnTo>
                        <a:lnTo>
                          <a:pt x="10" y="20"/>
                        </a:lnTo>
                        <a:lnTo>
                          <a:pt x="10" y="29"/>
                        </a:lnTo>
                        <a:lnTo>
                          <a:pt x="10" y="39"/>
                        </a:lnTo>
                        <a:lnTo>
                          <a:pt x="10" y="49"/>
                        </a:lnTo>
                        <a:lnTo>
                          <a:pt x="0" y="49"/>
                        </a:lnTo>
                        <a:lnTo>
                          <a:pt x="0" y="59"/>
                        </a:lnTo>
                        <a:lnTo>
                          <a:pt x="10" y="49"/>
                        </a:lnTo>
                        <a:lnTo>
                          <a:pt x="19" y="39"/>
                        </a:lnTo>
                        <a:lnTo>
                          <a:pt x="19" y="20"/>
                        </a:lnTo>
                        <a:lnTo>
                          <a:pt x="29" y="10"/>
                        </a:lnTo>
                        <a:lnTo>
                          <a:pt x="19" y="10"/>
                        </a:lnTo>
                        <a:close/>
                      </a:path>
                    </a:pathLst>
                  </a:custGeom>
                  <a:solidFill>
                    <a:srgbClr val="000000"/>
                  </a:solidFill>
                  <a:ln w="9525">
                    <a:noFill/>
                    <a:round/>
                    <a:headEnd/>
                    <a:tailEnd/>
                  </a:ln>
                </p:spPr>
                <p:txBody>
                  <a:bodyPr/>
                  <a:lstStyle/>
                  <a:p>
                    <a:endParaRPr lang="en-US"/>
                  </a:p>
                </p:txBody>
              </p:sp>
              <p:sp>
                <p:nvSpPr>
                  <p:cNvPr id="5766" name="Freeform 341"/>
                  <p:cNvSpPr>
                    <a:spLocks/>
                  </p:cNvSpPr>
                  <p:nvPr/>
                </p:nvSpPr>
                <p:spPr bwMode="auto">
                  <a:xfrm>
                    <a:off x="7213" y="6706"/>
                    <a:ext cx="49" cy="39"/>
                  </a:xfrm>
                  <a:custGeom>
                    <a:avLst/>
                    <a:gdLst>
                      <a:gd name="T0" fmla="*/ 49 w 49"/>
                      <a:gd name="T1" fmla="*/ 0 h 39"/>
                      <a:gd name="T2" fmla="*/ 39 w 49"/>
                      <a:gd name="T3" fmla="*/ 0 h 39"/>
                      <a:gd name="T4" fmla="*/ 39 w 49"/>
                      <a:gd name="T5" fmla="*/ 0 h 39"/>
                      <a:gd name="T6" fmla="*/ 30 w 49"/>
                      <a:gd name="T7" fmla="*/ 0 h 39"/>
                      <a:gd name="T8" fmla="*/ 20 w 49"/>
                      <a:gd name="T9" fmla="*/ 10 h 39"/>
                      <a:gd name="T10" fmla="*/ 10 w 49"/>
                      <a:gd name="T11" fmla="*/ 10 h 39"/>
                      <a:gd name="T12" fmla="*/ 0 w 49"/>
                      <a:gd name="T13" fmla="*/ 20 h 39"/>
                      <a:gd name="T14" fmla="*/ 0 w 49"/>
                      <a:gd name="T15" fmla="*/ 29 h 39"/>
                      <a:gd name="T16" fmla="*/ 0 w 49"/>
                      <a:gd name="T17" fmla="*/ 39 h 39"/>
                      <a:gd name="T18" fmla="*/ 10 w 49"/>
                      <a:gd name="T19" fmla="*/ 39 h 39"/>
                      <a:gd name="T20" fmla="*/ 10 w 49"/>
                      <a:gd name="T21" fmla="*/ 29 h 39"/>
                      <a:gd name="T22" fmla="*/ 30 w 49"/>
                      <a:gd name="T23" fmla="*/ 10 h 39"/>
                      <a:gd name="T24" fmla="*/ 39 w 49"/>
                      <a:gd name="T25" fmla="*/ 10 h 39"/>
                      <a:gd name="T26" fmla="*/ 39 w 49"/>
                      <a:gd name="T27" fmla="*/ 10 h 39"/>
                      <a:gd name="T28" fmla="*/ 49 w 49"/>
                      <a:gd name="T29" fmla="*/ 0 h 39"/>
                      <a:gd name="T30" fmla="*/ 49 w 49"/>
                      <a:gd name="T31" fmla="*/ 0 h 39"/>
                      <a:gd name="T32" fmla="*/ 49 w 49"/>
                      <a:gd name="T33" fmla="*/ 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39"/>
                      <a:gd name="T53" fmla="*/ 49 w 4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39">
                        <a:moveTo>
                          <a:pt x="49" y="0"/>
                        </a:moveTo>
                        <a:lnTo>
                          <a:pt x="39" y="0"/>
                        </a:lnTo>
                        <a:lnTo>
                          <a:pt x="30" y="0"/>
                        </a:lnTo>
                        <a:lnTo>
                          <a:pt x="20" y="10"/>
                        </a:lnTo>
                        <a:lnTo>
                          <a:pt x="10" y="10"/>
                        </a:lnTo>
                        <a:lnTo>
                          <a:pt x="0" y="20"/>
                        </a:lnTo>
                        <a:lnTo>
                          <a:pt x="0" y="29"/>
                        </a:lnTo>
                        <a:lnTo>
                          <a:pt x="0" y="39"/>
                        </a:lnTo>
                        <a:lnTo>
                          <a:pt x="10" y="39"/>
                        </a:lnTo>
                        <a:lnTo>
                          <a:pt x="10" y="29"/>
                        </a:lnTo>
                        <a:lnTo>
                          <a:pt x="30" y="10"/>
                        </a:lnTo>
                        <a:lnTo>
                          <a:pt x="39" y="10"/>
                        </a:lnTo>
                        <a:lnTo>
                          <a:pt x="49" y="0"/>
                        </a:lnTo>
                        <a:close/>
                      </a:path>
                    </a:pathLst>
                  </a:custGeom>
                  <a:solidFill>
                    <a:srgbClr val="000000"/>
                  </a:solidFill>
                  <a:ln w="9525">
                    <a:noFill/>
                    <a:round/>
                    <a:headEnd/>
                    <a:tailEnd/>
                  </a:ln>
                </p:spPr>
                <p:txBody>
                  <a:bodyPr/>
                  <a:lstStyle/>
                  <a:p>
                    <a:endParaRPr lang="en-US"/>
                  </a:p>
                </p:txBody>
              </p:sp>
              <p:sp>
                <p:nvSpPr>
                  <p:cNvPr id="5767" name="Freeform 342"/>
                  <p:cNvSpPr>
                    <a:spLocks/>
                  </p:cNvSpPr>
                  <p:nvPr/>
                </p:nvSpPr>
                <p:spPr bwMode="auto">
                  <a:xfrm>
                    <a:off x="7262" y="6706"/>
                    <a:ext cx="39" cy="29"/>
                  </a:xfrm>
                  <a:custGeom>
                    <a:avLst/>
                    <a:gdLst>
                      <a:gd name="T0" fmla="*/ 39 w 39"/>
                      <a:gd name="T1" fmla="*/ 29 h 29"/>
                      <a:gd name="T2" fmla="*/ 29 w 39"/>
                      <a:gd name="T3" fmla="*/ 29 h 29"/>
                      <a:gd name="T4" fmla="*/ 29 w 39"/>
                      <a:gd name="T5" fmla="*/ 20 h 29"/>
                      <a:gd name="T6" fmla="*/ 29 w 39"/>
                      <a:gd name="T7" fmla="*/ 20 h 29"/>
                      <a:gd name="T8" fmla="*/ 29 w 39"/>
                      <a:gd name="T9" fmla="*/ 10 h 29"/>
                      <a:gd name="T10" fmla="*/ 20 w 39"/>
                      <a:gd name="T11" fmla="*/ 0 h 29"/>
                      <a:gd name="T12" fmla="*/ 0 w 39"/>
                      <a:gd name="T13" fmla="*/ 0 h 29"/>
                      <a:gd name="T14" fmla="*/ 0 w 39"/>
                      <a:gd name="T15" fmla="*/ 0 h 29"/>
                      <a:gd name="T16" fmla="*/ 10 w 39"/>
                      <a:gd name="T17" fmla="*/ 0 h 29"/>
                      <a:gd name="T18" fmla="*/ 20 w 39"/>
                      <a:gd name="T19" fmla="*/ 10 h 29"/>
                      <a:gd name="T20" fmla="*/ 20 w 39"/>
                      <a:gd name="T21" fmla="*/ 20 h 29"/>
                      <a:gd name="T22" fmla="*/ 29 w 39"/>
                      <a:gd name="T23" fmla="*/ 29 h 29"/>
                      <a:gd name="T24" fmla="*/ 29 w 39"/>
                      <a:gd name="T25" fmla="*/ 29 h 29"/>
                      <a:gd name="T26" fmla="*/ 29 w 39"/>
                      <a:gd name="T27" fmla="*/ 29 h 29"/>
                      <a:gd name="T28" fmla="*/ 39 w 39"/>
                      <a:gd name="T29" fmla="*/ 29 h 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
                      <a:gd name="T46" fmla="*/ 0 h 29"/>
                      <a:gd name="T47" fmla="*/ 39 w 39"/>
                      <a:gd name="T48" fmla="*/ 29 h 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 h="29">
                        <a:moveTo>
                          <a:pt x="39" y="29"/>
                        </a:moveTo>
                        <a:lnTo>
                          <a:pt x="29" y="29"/>
                        </a:lnTo>
                        <a:lnTo>
                          <a:pt x="29" y="20"/>
                        </a:lnTo>
                        <a:lnTo>
                          <a:pt x="29" y="10"/>
                        </a:lnTo>
                        <a:lnTo>
                          <a:pt x="20" y="0"/>
                        </a:lnTo>
                        <a:lnTo>
                          <a:pt x="0" y="0"/>
                        </a:lnTo>
                        <a:lnTo>
                          <a:pt x="10" y="0"/>
                        </a:lnTo>
                        <a:lnTo>
                          <a:pt x="20" y="10"/>
                        </a:lnTo>
                        <a:lnTo>
                          <a:pt x="20" y="20"/>
                        </a:lnTo>
                        <a:lnTo>
                          <a:pt x="29" y="29"/>
                        </a:lnTo>
                        <a:lnTo>
                          <a:pt x="39" y="29"/>
                        </a:lnTo>
                        <a:close/>
                      </a:path>
                    </a:pathLst>
                  </a:custGeom>
                  <a:solidFill>
                    <a:srgbClr val="000000"/>
                  </a:solidFill>
                  <a:ln w="9525">
                    <a:noFill/>
                    <a:round/>
                    <a:headEnd/>
                    <a:tailEnd/>
                  </a:ln>
                </p:spPr>
                <p:txBody>
                  <a:bodyPr/>
                  <a:lstStyle/>
                  <a:p>
                    <a:endParaRPr lang="en-US"/>
                  </a:p>
                </p:txBody>
              </p:sp>
              <p:sp>
                <p:nvSpPr>
                  <p:cNvPr id="5768" name="Freeform 343"/>
                  <p:cNvSpPr>
                    <a:spLocks/>
                  </p:cNvSpPr>
                  <p:nvPr/>
                </p:nvSpPr>
                <p:spPr bwMode="auto">
                  <a:xfrm>
                    <a:off x="7272" y="6735"/>
                    <a:ext cx="29" cy="20"/>
                  </a:xfrm>
                  <a:custGeom>
                    <a:avLst/>
                    <a:gdLst>
                      <a:gd name="T0" fmla="*/ 10 w 29"/>
                      <a:gd name="T1" fmla="*/ 20 h 20"/>
                      <a:gd name="T2" fmla="*/ 0 w 29"/>
                      <a:gd name="T3" fmla="*/ 20 h 20"/>
                      <a:gd name="T4" fmla="*/ 10 w 29"/>
                      <a:gd name="T5" fmla="*/ 20 h 20"/>
                      <a:gd name="T6" fmla="*/ 19 w 29"/>
                      <a:gd name="T7" fmla="*/ 10 h 20"/>
                      <a:gd name="T8" fmla="*/ 19 w 29"/>
                      <a:gd name="T9" fmla="*/ 10 h 20"/>
                      <a:gd name="T10" fmla="*/ 29 w 29"/>
                      <a:gd name="T11" fmla="*/ 0 h 20"/>
                      <a:gd name="T12" fmla="*/ 19 w 29"/>
                      <a:gd name="T13" fmla="*/ 0 h 20"/>
                      <a:gd name="T14" fmla="*/ 10 w 29"/>
                      <a:gd name="T15" fmla="*/ 10 h 20"/>
                      <a:gd name="T16" fmla="*/ 0 w 29"/>
                      <a:gd name="T17" fmla="*/ 10 h 20"/>
                      <a:gd name="T18" fmla="*/ 0 w 29"/>
                      <a:gd name="T19" fmla="*/ 10 h 20"/>
                      <a:gd name="T20" fmla="*/ 0 w 29"/>
                      <a:gd name="T21" fmla="*/ 10 h 20"/>
                      <a:gd name="T22" fmla="*/ 10 w 29"/>
                      <a:gd name="T23" fmla="*/ 20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
                      <a:gd name="T37" fmla="*/ 0 h 20"/>
                      <a:gd name="T38" fmla="*/ 29 w 29"/>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 h="20">
                        <a:moveTo>
                          <a:pt x="10" y="20"/>
                        </a:moveTo>
                        <a:lnTo>
                          <a:pt x="0" y="20"/>
                        </a:lnTo>
                        <a:lnTo>
                          <a:pt x="10" y="20"/>
                        </a:lnTo>
                        <a:lnTo>
                          <a:pt x="19" y="10"/>
                        </a:lnTo>
                        <a:lnTo>
                          <a:pt x="29" y="0"/>
                        </a:lnTo>
                        <a:lnTo>
                          <a:pt x="19" y="0"/>
                        </a:lnTo>
                        <a:lnTo>
                          <a:pt x="10" y="10"/>
                        </a:lnTo>
                        <a:lnTo>
                          <a:pt x="0" y="10"/>
                        </a:lnTo>
                        <a:lnTo>
                          <a:pt x="10" y="20"/>
                        </a:lnTo>
                        <a:close/>
                      </a:path>
                    </a:pathLst>
                  </a:custGeom>
                  <a:solidFill>
                    <a:srgbClr val="000000"/>
                  </a:solidFill>
                  <a:ln w="9525">
                    <a:noFill/>
                    <a:round/>
                    <a:headEnd/>
                    <a:tailEnd/>
                  </a:ln>
                </p:spPr>
                <p:txBody>
                  <a:bodyPr/>
                  <a:lstStyle/>
                  <a:p>
                    <a:endParaRPr lang="en-US"/>
                  </a:p>
                </p:txBody>
              </p:sp>
              <p:sp>
                <p:nvSpPr>
                  <p:cNvPr id="5769" name="Freeform 344"/>
                  <p:cNvSpPr>
                    <a:spLocks/>
                  </p:cNvSpPr>
                  <p:nvPr/>
                </p:nvSpPr>
                <p:spPr bwMode="auto">
                  <a:xfrm>
                    <a:off x="7194" y="6745"/>
                    <a:ext cx="88" cy="88"/>
                  </a:xfrm>
                  <a:custGeom>
                    <a:avLst/>
                    <a:gdLst>
                      <a:gd name="T0" fmla="*/ 10 w 88"/>
                      <a:gd name="T1" fmla="*/ 78 h 88"/>
                      <a:gd name="T2" fmla="*/ 10 w 88"/>
                      <a:gd name="T3" fmla="*/ 88 h 88"/>
                      <a:gd name="T4" fmla="*/ 10 w 88"/>
                      <a:gd name="T5" fmla="*/ 78 h 88"/>
                      <a:gd name="T6" fmla="*/ 19 w 88"/>
                      <a:gd name="T7" fmla="*/ 58 h 88"/>
                      <a:gd name="T8" fmla="*/ 39 w 88"/>
                      <a:gd name="T9" fmla="*/ 39 h 88"/>
                      <a:gd name="T10" fmla="*/ 49 w 88"/>
                      <a:gd name="T11" fmla="*/ 39 h 88"/>
                      <a:gd name="T12" fmla="*/ 58 w 88"/>
                      <a:gd name="T13" fmla="*/ 29 h 88"/>
                      <a:gd name="T14" fmla="*/ 68 w 88"/>
                      <a:gd name="T15" fmla="*/ 19 h 88"/>
                      <a:gd name="T16" fmla="*/ 88 w 88"/>
                      <a:gd name="T17" fmla="*/ 10 h 88"/>
                      <a:gd name="T18" fmla="*/ 78 w 88"/>
                      <a:gd name="T19" fmla="*/ 0 h 88"/>
                      <a:gd name="T20" fmla="*/ 68 w 88"/>
                      <a:gd name="T21" fmla="*/ 10 h 88"/>
                      <a:gd name="T22" fmla="*/ 58 w 88"/>
                      <a:gd name="T23" fmla="*/ 19 h 88"/>
                      <a:gd name="T24" fmla="*/ 49 w 88"/>
                      <a:gd name="T25" fmla="*/ 29 h 88"/>
                      <a:gd name="T26" fmla="*/ 29 w 88"/>
                      <a:gd name="T27" fmla="*/ 39 h 88"/>
                      <a:gd name="T28" fmla="*/ 19 w 88"/>
                      <a:gd name="T29" fmla="*/ 49 h 88"/>
                      <a:gd name="T30" fmla="*/ 10 w 88"/>
                      <a:gd name="T31" fmla="*/ 58 h 88"/>
                      <a:gd name="T32" fmla="*/ 10 w 88"/>
                      <a:gd name="T33" fmla="*/ 68 h 88"/>
                      <a:gd name="T34" fmla="*/ 0 w 88"/>
                      <a:gd name="T35" fmla="*/ 88 h 88"/>
                      <a:gd name="T36" fmla="*/ 10 w 88"/>
                      <a:gd name="T37" fmla="*/ 78 h 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8"/>
                      <a:gd name="T58" fmla="*/ 0 h 88"/>
                      <a:gd name="T59" fmla="*/ 88 w 88"/>
                      <a:gd name="T60" fmla="*/ 88 h 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8" h="88">
                        <a:moveTo>
                          <a:pt x="10" y="78"/>
                        </a:moveTo>
                        <a:lnTo>
                          <a:pt x="10" y="88"/>
                        </a:lnTo>
                        <a:lnTo>
                          <a:pt x="10" y="78"/>
                        </a:lnTo>
                        <a:lnTo>
                          <a:pt x="19" y="58"/>
                        </a:lnTo>
                        <a:lnTo>
                          <a:pt x="39" y="39"/>
                        </a:lnTo>
                        <a:lnTo>
                          <a:pt x="49" y="39"/>
                        </a:lnTo>
                        <a:lnTo>
                          <a:pt x="58" y="29"/>
                        </a:lnTo>
                        <a:lnTo>
                          <a:pt x="68" y="19"/>
                        </a:lnTo>
                        <a:lnTo>
                          <a:pt x="88" y="10"/>
                        </a:lnTo>
                        <a:lnTo>
                          <a:pt x="78" y="0"/>
                        </a:lnTo>
                        <a:lnTo>
                          <a:pt x="68" y="10"/>
                        </a:lnTo>
                        <a:lnTo>
                          <a:pt x="58" y="19"/>
                        </a:lnTo>
                        <a:lnTo>
                          <a:pt x="49" y="29"/>
                        </a:lnTo>
                        <a:lnTo>
                          <a:pt x="29" y="39"/>
                        </a:lnTo>
                        <a:lnTo>
                          <a:pt x="19" y="49"/>
                        </a:lnTo>
                        <a:lnTo>
                          <a:pt x="10" y="58"/>
                        </a:lnTo>
                        <a:lnTo>
                          <a:pt x="10" y="68"/>
                        </a:lnTo>
                        <a:lnTo>
                          <a:pt x="0" y="88"/>
                        </a:lnTo>
                        <a:lnTo>
                          <a:pt x="10" y="78"/>
                        </a:lnTo>
                        <a:close/>
                      </a:path>
                    </a:pathLst>
                  </a:custGeom>
                  <a:solidFill>
                    <a:srgbClr val="000000"/>
                  </a:solidFill>
                  <a:ln w="9525">
                    <a:noFill/>
                    <a:round/>
                    <a:headEnd/>
                    <a:tailEnd/>
                  </a:ln>
                </p:spPr>
                <p:txBody>
                  <a:bodyPr/>
                  <a:lstStyle/>
                  <a:p>
                    <a:endParaRPr lang="en-US"/>
                  </a:p>
                </p:txBody>
              </p:sp>
              <p:sp>
                <p:nvSpPr>
                  <p:cNvPr id="5770" name="Freeform 345"/>
                  <p:cNvSpPr>
                    <a:spLocks/>
                  </p:cNvSpPr>
                  <p:nvPr/>
                </p:nvSpPr>
                <p:spPr bwMode="auto">
                  <a:xfrm>
                    <a:off x="7194" y="6823"/>
                    <a:ext cx="10" cy="19"/>
                  </a:xfrm>
                  <a:custGeom>
                    <a:avLst/>
                    <a:gdLst>
                      <a:gd name="T0" fmla="*/ 10 w 10"/>
                      <a:gd name="T1" fmla="*/ 10 h 19"/>
                      <a:gd name="T2" fmla="*/ 10 w 10"/>
                      <a:gd name="T3" fmla="*/ 10 h 19"/>
                      <a:gd name="T4" fmla="*/ 10 w 10"/>
                      <a:gd name="T5" fmla="*/ 0 h 19"/>
                      <a:gd name="T6" fmla="*/ 0 w 10"/>
                      <a:gd name="T7" fmla="*/ 10 h 19"/>
                      <a:gd name="T8" fmla="*/ 10 w 10"/>
                      <a:gd name="T9" fmla="*/ 10 h 19"/>
                      <a:gd name="T10" fmla="*/ 10 w 10"/>
                      <a:gd name="T11" fmla="*/ 19 h 19"/>
                      <a:gd name="T12" fmla="*/ 10 w 10"/>
                      <a:gd name="T13" fmla="*/ 10 h 19"/>
                      <a:gd name="T14" fmla="*/ 10 w 10"/>
                      <a:gd name="T15" fmla="*/ 19 h 19"/>
                      <a:gd name="T16" fmla="*/ 10 w 10"/>
                      <a:gd name="T17" fmla="*/ 19 h 19"/>
                      <a:gd name="T18" fmla="*/ 10 w 10"/>
                      <a:gd name="T19" fmla="*/ 10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19"/>
                      <a:gd name="T32" fmla="*/ 10 w 10"/>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19">
                        <a:moveTo>
                          <a:pt x="10" y="10"/>
                        </a:moveTo>
                        <a:lnTo>
                          <a:pt x="10" y="10"/>
                        </a:lnTo>
                        <a:lnTo>
                          <a:pt x="10" y="0"/>
                        </a:lnTo>
                        <a:lnTo>
                          <a:pt x="0" y="10"/>
                        </a:lnTo>
                        <a:lnTo>
                          <a:pt x="10" y="10"/>
                        </a:lnTo>
                        <a:lnTo>
                          <a:pt x="10" y="19"/>
                        </a:lnTo>
                        <a:lnTo>
                          <a:pt x="10" y="10"/>
                        </a:lnTo>
                        <a:lnTo>
                          <a:pt x="10" y="19"/>
                        </a:lnTo>
                        <a:lnTo>
                          <a:pt x="10" y="10"/>
                        </a:lnTo>
                        <a:close/>
                      </a:path>
                    </a:pathLst>
                  </a:custGeom>
                  <a:solidFill>
                    <a:srgbClr val="000000"/>
                  </a:solidFill>
                  <a:ln w="9525">
                    <a:noFill/>
                    <a:round/>
                    <a:headEnd/>
                    <a:tailEnd/>
                  </a:ln>
                </p:spPr>
                <p:txBody>
                  <a:bodyPr/>
                  <a:lstStyle/>
                  <a:p>
                    <a:endParaRPr lang="en-US"/>
                  </a:p>
                </p:txBody>
              </p:sp>
              <p:sp>
                <p:nvSpPr>
                  <p:cNvPr id="5771" name="Freeform 346"/>
                  <p:cNvSpPr>
                    <a:spLocks/>
                  </p:cNvSpPr>
                  <p:nvPr/>
                </p:nvSpPr>
                <p:spPr bwMode="auto">
                  <a:xfrm>
                    <a:off x="7204" y="6794"/>
                    <a:ext cx="48" cy="48"/>
                  </a:xfrm>
                  <a:custGeom>
                    <a:avLst/>
                    <a:gdLst>
                      <a:gd name="T0" fmla="*/ 39 w 48"/>
                      <a:gd name="T1" fmla="*/ 19 h 48"/>
                      <a:gd name="T2" fmla="*/ 29 w 48"/>
                      <a:gd name="T3" fmla="*/ 9 h 48"/>
                      <a:gd name="T4" fmla="*/ 0 w 48"/>
                      <a:gd name="T5" fmla="*/ 39 h 48"/>
                      <a:gd name="T6" fmla="*/ 0 w 48"/>
                      <a:gd name="T7" fmla="*/ 48 h 48"/>
                      <a:gd name="T8" fmla="*/ 39 w 48"/>
                      <a:gd name="T9" fmla="*/ 19 h 48"/>
                      <a:gd name="T10" fmla="*/ 29 w 48"/>
                      <a:gd name="T11" fmla="*/ 9 h 48"/>
                      <a:gd name="T12" fmla="*/ 39 w 48"/>
                      <a:gd name="T13" fmla="*/ 19 h 48"/>
                      <a:gd name="T14" fmla="*/ 48 w 48"/>
                      <a:gd name="T15" fmla="*/ 0 h 48"/>
                      <a:gd name="T16" fmla="*/ 29 w 48"/>
                      <a:gd name="T17" fmla="*/ 9 h 48"/>
                      <a:gd name="T18" fmla="*/ 39 w 48"/>
                      <a:gd name="T19" fmla="*/ 19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48"/>
                      <a:gd name="T32" fmla="*/ 48 w 48"/>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48">
                        <a:moveTo>
                          <a:pt x="39" y="19"/>
                        </a:moveTo>
                        <a:lnTo>
                          <a:pt x="29" y="9"/>
                        </a:lnTo>
                        <a:lnTo>
                          <a:pt x="0" y="39"/>
                        </a:lnTo>
                        <a:lnTo>
                          <a:pt x="0" y="48"/>
                        </a:lnTo>
                        <a:lnTo>
                          <a:pt x="39" y="19"/>
                        </a:lnTo>
                        <a:lnTo>
                          <a:pt x="29" y="9"/>
                        </a:lnTo>
                        <a:lnTo>
                          <a:pt x="39" y="19"/>
                        </a:lnTo>
                        <a:lnTo>
                          <a:pt x="48" y="0"/>
                        </a:lnTo>
                        <a:lnTo>
                          <a:pt x="29" y="9"/>
                        </a:lnTo>
                        <a:lnTo>
                          <a:pt x="39" y="19"/>
                        </a:lnTo>
                        <a:close/>
                      </a:path>
                    </a:pathLst>
                  </a:custGeom>
                  <a:solidFill>
                    <a:srgbClr val="000000"/>
                  </a:solidFill>
                  <a:ln w="9525">
                    <a:noFill/>
                    <a:round/>
                    <a:headEnd/>
                    <a:tailEnd/>
                  </a:ln>
                </p:spPr>
                <p:txBody>
                  <a:bodyPr/>
                  <a:lstStyle/>
                  <a:p>
                    <a:endParaRPr lang="en-US"/>
                  </a:p>
                </p:txBody>
              </p:sp>
              <p:sp>
                <p:nvSpPr>
                  <p:cNvPr id="5772" name="Freeform 347"/>
                  <p:cNvSpPr>
                    <a:spLocks/>
                  </p:cNvSpPr>
                  <p:nvPr/>
                </p:nvSpPr>
                <p:spPr bwMode="auto">
                  <a:xfrm>
                    <a:off x="7184" y="6803"/>
                    <a:ext cx="59" cy="117"/>
                  </a:xfrm>
                  <a:custGeom>
                    <a:avLst/>
                    <a:gdLst>
                      <a:gd name="T0" fmla="*/ 0 w 59"/>
                      <a:gd name="T1" fmla="*/ 117 h 117"/>
                      <a:gd name="T2" fmla="*/ 10 w 59"/>
                      <a:gd name="T3" fmla="*/ 117 h 117"/>
                      <a:gd name="T4" fmla="*/ 20 w 59"/>
                      <a:gd name="T5" fmla="*/ 108 h 117"/>
                      <a:gd name="T6" fmla="*/ 39 w 59"/>
                      <a:gd name="T7" fmla="*/ 98 h 117"/>
                      <a:gd name="T8" fmla="*/ 39 w 59"/>
                      <a:gd name="T9" fmla="*/ 78 h 117"/>
                      <a:gd name="T10" fmla="*/ 49 w 59"/>
                      <a:gd name="T11" fmla="*/ 69 h 117"/>
                      <a:gd name="T12" fmla="*/ 49 w 59"/>
                      <a:gd name="T13" fmla="*/ 49 h 117"/>
                      <a:gd name="T14" fmla="*/ 49 w 59"/>
                      <a:gd name="T15" fmla="*/ 20 h 117"/>
                      <a:gd name="T16" fmla="*/ 59 w 59"/>
                      <a:gd name="T17" fmla="*/ 10 h 117"/>
                      <a:gd name="T18" fmla="*/ 49 w 59"/>
                      <a:gd name="T19" fmla="*/ 0 h 117"/>
                      <a:gd name="T20" fmla="*/ 39 w 59"/>
                      <a:gd name="T21" fmla="*/ 20 h 117"/>
                      <a:gd name="T22" fmla="*/ 39 w 59"/>
                      <a:gd name="T23" fmla="*/ 49 h 117"/>
                      <a:gd name="T24" fmla="*/ 39 w 59"/>
                      <a:gd name="T25" fmla="*/ 69 h 117"/>
                      <a:gd name="T26" fmla="*/ 29 w 59"/>
                      <a:gd name="T27" fmla="*/ 78 h 117"/>
                      <a:gd name="T28" fmla="*/ 29 w 59"/>
                      <a:gd name="T29" fmla="*/ 98 h 117"/>
                      <a:gd name="T30" fmla="*/ 20 w 59"/>
                      <a:gd name="T31" fmla="*/ 108 h 117"/>
                      <a:gd name="T32" fmla="*/ 0 w 59"/>
                      <a:gd name="T33" fmla="*/ 108 h 117"/>
                      <a:gd name="T34" fmla="*/ 0 w 59"/>
                      <a:gd name="T35" fmla="*/ 117 h 1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9"/>
                      <a:gd name="T55" fmla="*/ 0 h 117"/>
                      <a:gd name="T56" fmla="*/ 59 w 59"/>
                      <a:gd name="T57" fmla="*/ 117 h 1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9" h="117">
                        <a:moveTo>
                          <a:pt x="0" y="117"/>
                        </a:moveTo>
                        <a:lnTo>
                          <a:pt x="10" y="117"/>
                        </a:lnTo>
                        <a:lnTo>
                          <a:pt x="20" y="108"/>
                        </a:lnTo>
                        <a:lnTo>
                          <a:pt x="39" y="98"/>
                        </a:lnTo>
                        <a:lnTo>
                          <a:pt x="39" y="78"/>
                        </a:lnTo>
                        <a:lnTo>
                          <a:pt x="49" y="69"/>
                        </a:lnTo>
                        <a:lnTo>
                          <a:pt x="49" y="49"/>
                        </a:lnTo>
                        <a:lnTo>
                          <a:pt x="49" y="20"/>
                        </a:lnTo>
                        <a:lnTo>
                          <a:pt x="59" y="10"/>
                        </a:lnTo>
                        <a:lnTo>
                          <a:pt x="49" y="0"/>
                        </a:lnTo>
                        <a:lnTo>
                          <a:pt x="39" y="20"/>
                        </a:lnTo>
                        <a:lnTo>
                          <a:pt x="39" y="49"/>
                        </a:lnTo>
                        <a:lnTo>
                          <a:pt x="39" y="69"/>
                        </a:lnTo>
                        <a:lnTo>
                          <a:pt x="29" y="78"/>
                        </a:lnTo>
                        <a:lnTo>
                          <a:pt x="29" y="98"/>
                        </a:lnTo>
                        <a:lnTo>
                          <a:pt x="20" y="108"/>
                        </a:lnTo>
                        <a:lnTo>
                          <a:pt x="0" y="108"/>
                        </a:lnTo>
                        <a:lnTo>
                          <a:pt x="0" y="117"/>
                        </a:lnTo>
                        <a:close/>
                      </a:path>
                    </a:pathLst>
                  </a:custGeom>
                  <a:solidFill>
                    <a:srgbClr val="000000"/>
                  </a:solidFill>
                  <a:ln w="9525">
                    <a:noFill/>
                    <a:round/>
                    <a:headEnd/>
                    <a:tailEnd/>
                  </a:ln>
                </p:spPr>
                <p:txBody>
                  <a:bodyPr/>
                  <a:lstStyle/>
                  <a:p>
                    <a:endParaRPr lang="en-US"/>
                  </a:p>
                </p:txBody>
              </p:sp>
              <p:sp>
                <p:nvSpPr>
                  <p:cNvPr id="5773" name="Freeform 348"/>
                  <p:cNvSpPr>
                    <a:spLocks/>
                  </p:cNvSpPr>
                  <p:nvPr/>
                </p:nvSpPr>
                <p:spPr bwMode="auto">
                  <a:xfrm>
                    <a:off x="7145" y="6911"/>
                    <a:ext cx="39" cy="19"/>
                  </a:xfrm>
                  <a:custGeom>
                    <a:avLst/>
                    <a:gdLst>
                      <a:gd name="T0" fmla="*/ 10 w 39"/>
                      <a:gd name="T1" fmla="*/ 19 h 19"/>
                      <a:gd name="T2" fmla="*/ 0 w 39"/>
                      <a:gd name="T3" fmla="*/ 19 h 19"/>
                      <a:gd name="T4" fmla="*/ 39 w 39"/>
                      <a:gd name="T5" fmla="*/ 9 h 19"/>
                      <a:gd name="T6" fmla="*/ 39 w 39"/>
                      <a:gd name="T7" fmla="*/ 0 h 19"/>
                      <a:gd name="T8" fmla="*/ 0 w 39"/>
                      <a:gd name="T9" fmla="*/ 9 h 19"/>
                      <a:gd name="T10" fmla="*/ 0 w 39"/>
                      <a:gd name="T11" fmla="*/ 9 h 19"/>
                      <a:gd name="T12" fmla="*/ 0 w 39"/>
                      <a:gd name="T13" fmla="*/ 9 h 19"/>
                      <a:gd name="T14" fmla="*/ 0 w 39"/>
                      <a:gd name="T15" fmla="*/ 9 h 19"/>
                      <a:gd name="T16" fmla="*/ 10 w 39"/>
                      <a:gd name="T17" fmla="*/ 19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
                      <a:gd name="T28" fmla="*/ 0 h 19"/>
                      <a:gd name="T29" fmla="*/ 39 w 3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 h="19">
                        <a:moveTo>
                          <a:pt x="10" y="19"/>
                        </a:moveTo>
                        <a:lnTo>
                          <a:pt x="0" y="19"/>
                        </a:lnTo>
                        <a:lnTo>
                          <a:pt x="39" y="9"/>
                        </a:lnTo>
                        <a:lnTo>
                          <a:pt x="39" y="0"/>
                        </a:lnTo>
                        <a:lnTo>
                          <a:pt x="0" y="9"/>
                        </a:lnTo>
                        <a:lnTo>
                          <a:pt x="10" y="19"/>
                        </a:lnTo>
                        <a:close/>
                      </a:path>
                    </a:pathLst>
                  </a:custGeom>
                  <a:solidFill>
                    <a:srgbClr val="000000"/>
                  </a:solidFill>
                  <a:ln w="9525">
                    <a:noFill/>
                    <a:round/>
                    <a:headEnd/>
                    <a:tailEnd/>
                  </a:ln>
                </p:spPr>
                <p:txBody>
                  <a:bodyPr/>
                  <a:lstStyle/>
                  <a:p>
                    <a:endParaRPr lang="en-US"/>
                  </a:p>
                </p:txBody>
              </p:sp>
              <p:sp>
                <p:nvSpPr>
                  <p:cNvPr id="5774" name="Freeform 349"/>
                  <p:cNvSpPr>
                    <a:spLocks/>
                  </p:cNvSpPr>
                  <p:nvPr/>
                </p:nvSpPr>
                <p:spPr bwMode="auto">
                  <a:xfrm>
                    <a:off x="7077" y="6920"/>
                    <a:ext cx="78" cy="176"/>
                  </a:xfrm>
                  <a:custGeom>
                    <a:avLst/>
                    <a:gdLst>
                      <a:gd name="T0" fmla="*/ 10 w 78"/>
                      <a:gd name="T1" fmla="*/ 176 h 176"/>
                      <a:gd name="T2" fmla="*/ 10 w 78"/>
                      <a:gd name="T3" fmla="*/ 166 h 176"/>
                      <a:gd name="T4" fmla="*/ 78 w 78"/>
                      <a:gd name="T5" fmla="*/ 10 h 176"/>
                      <a:gd name="T6" fmla="*/ 68 w 78"/>
                      <a:gd name="T7" fmla="*/ 0 h 176"/>
                      <a:gd name="T8" fmla="*/ 0 w 78"/>
                      <a:gd name="T9" fmla="*/ 166 h 176"/>
                      <a:gd name="T10" fmla="*/ 0 w 78"/>
                      <a:gd name="T11" fmla="*/ 166 h 176"/>
                      <a:gd name="T12" fmla="*/ 10 w 78"/>
                      <a:gd name="T13" fmla="*/ 176 h 176"/>
                      <a:gd name="T14" fmla="*/ 10 w 78"/>
                      <a:gd name="T15" fmla="*/ 166 h 176"/>
                      <a:gd name="T16" fmla="*/ 10 w 78"/>
                      <a:gd name="T17" fmla="*/ 176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176"/>
                      <a:gd name="T29" fmla="*/ 78 w 78"/>
                      <a:gd name="T30" fmla="*/ 176 h 1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176">
                        <a:moveTo>
                          <a:pt x="10" y="176"/>
                        </a:moveTo>
                        <a:lnTo>
                          <a:pt x="10" y="166"/>
                        </a:lnTo>
                        <a:lnTo>
                          <a:pt x="78" y="10"/>
                        </a:lnTo>
                        <a:lnTo>
                          <a:pt x="68" y="0"/>
                        </a:lnTo>
                        <a:lnTo>
                          <a:pt x="0" y="166"/>
                        </a:lnTo>
                        <a:lnTo>
                          <a:pt x="10" y="176"/>
                        </a:lnTo>
                        <a:lnTo>
                          <a:pt x="10" y="166"/>
                        </a:lnTo>
                        <a:lnTo>
                          <a:pt x="10" y="176"/>
                        </a:lnTo>
                        <a:close/>
                      </a:path>
                    </a:pathLst>
                  </a:custGeom>
                  <a:solidFill>
                    <a:srgbClr val="000000"/>
                  </a:solidFill>
                  <a:ln w="9525">
                    <a:noFill/>
                    <a:round/>
                    <a:headEnd/>
                    <a:tailEnd/>
                  </a:ln>
                </p:spPr>
                <p:txBody>
                  <a:bodyPr/>
                  <a:lstStyle/>
                  <a:p>
                    <a:endParaRPr lang="en-US"/>
                  </a:p>
                </p:txBody>
              </p:sp>
              <p:sp>
                <p:nvSpPr>
                  <p:cNvPr id="5775" name="Freeform 350"/>
                  <p:cNvSpPr>
                    <a:spLocks/>
                  </p:cNvSpPr>
                  <p:nvPr/>
                </p:nvSpPr>
                <p:spPr bwMode="auto">
                  <a:xfrm>
                    <a:off x="6961" y="7086"/>
                    <a:ext cx="126" cy="58"/>
                  </a:xfrm>
                  <a:custGeom>
                    <a:avLst/>
                    <a:gdLst>
                      <a:gd name="T0" fmla="*/ 0 w 126"/>
                      <a:gd name="T1" fmla="*/ 58 h 58"/>
                      <a:gd name="T2" fmla="*/ 9 w 126"/>
                      <a:gd name="T3" fmla="*/ 58 h 58"/>
                      <a:gd name="T4" fmla="*/ 29 w 126"/>
                      <a:gd name="T5" fmla="*/ 58 h 58"/>
                      <a:gd name="T6" fmla="*/ 29 w 126"/>
                      <a:gd name="T7" fmla="*/ 48 h 58"/>
                      <a:gd name="T8" fmla="*/ 38 w 126"/>
                      <a:gd name="T9" fmla="*/ 48 h 58"/>
                      <a:gd name="T10" fmla="*/ 48 w 126"/>
                      <a:gd name="T11" fmla="*/ 48 h 58"/>
                      <a:gd name="T12" fmla="*/ 58 w 126"/>
                      <a:gd name="T13" fmla="*/ 48 h 58"/>
                      <a:gd name="T14" fmla="*/ 68 w 126"/>
                      <a:gd name="T15" fmla="*/ 39 h 58"/>
                      <a:gd name="T16" fmla="*/ 68 w 126"/>
                      <a:gd name="T17" fmla="*/ 39 h 58"/>
                      <a:gd name="T18" fmla="*/ 77 w 126"/>
                      <a:gd name="T19" fmla="*/ 39 h 58"/>
                      <a:gd name="T20" fmla="*/ 87 w 126"/>
                      <a:gd name="T21" fmla="*/ 29 h 58"/>
                      <a:gd name="T22" fmla="*/ 97 w 126"/>
                      <a:gd name="T23" fmla="*/ 29 h 58"/>
                      <a:gd name="T24" fmla="*/ 107 w 126"/>
                      <a:gd name="T25" fmla="*/ 19 h 58"/>
                      <a:gd name="T26" fmla="*/ 116 w 126"/>
                      <a:gd name="T27" fmla="*/ 19 h 58"/>
                      <a:gd name="T28" fmla="*/ 116 w 126"/>
                      <a:gd name="T29" fmla="*/ 10 h 58"/>
                      <a:gd name="T30" fmla="*/ 126 w 126"/>
                      <a:gd name="T31" fmla="*/ 10 h 58"/>
                      <a:gd name="T32" fmla="*/ 116 w 126"/>
                      <a:gd name="T33" fmla="*/ 0 h 58"/>
                      <a:gd name="T34" fmla="*/ 116 w 126"/>
                      <a:gd name="T35" fmla="*/ 0 h 58"/>
                      <a:gd name="T36" fmla="*/ 107 w 126"/>
                      <a:gd name="T37" fmla="*/ 10 h 58"/>
                      <a:gd name="T38" fmla="*/ 97 w 126"/>
                      <a:gd name="T39" fmla="*/ 10 h 58"/>
                      <a:gd name="T40" fmla="*/ 87 w 126"/>
                      <a:gd name="T41" fmla="*/ 19 h 58"/>
                      <a:gd name="T42" fmla="*/ 87 w 126"/>
                      <a:gd name="T43" fmla="*/ 19 h 58"/>
                      <a:gd name="T44" fmla="*/ 77 w 126"/>
                      <a:gd name="T45" fmla="*/ 29 h 58"/>
                      <a:gd name="T46" fmla="*/ 68 w 126"/>
                      <a:gd name="T47" fmla="*/ 29 h 58"/>
                      <a:gd name="T48" fmla="*/ 68 w 126"/>
                      <a:gd name="T49" fmla="*/ 29 h 58"/>
                      <a:gd name="T50" fmla="*/ 58 w 126"/>
                      <a:gd name="T51" fmla="*/ 39 h 58"/>
                      <a:gd name="T52" fmla="*/ 48 w 126"/>
                      <a:gd name="T53" fmla="*/ 39 h 58"/>
                      <a:gd name="T54" fmla="*/ 38 w 126"/>
                      <a:gd name="T55" fmla="*/ 39 h 58"/>
                      <a:gd name="T56" fmla="*/ 29 w 126"/>
                      <a:gd name="T57" fmla="*/ 48 h 58"/>
                      <a:gd name="T58" fmla="*/ 19 w 126"/>
                      <a:gd name="T59" fmla="*/ 48 h 58"/>
                      <a:gd name="T60" fmla="*/ 19 w 126"/>
                      <a:gd name="T61" fmla="*/ 48 h 58"/>
                      <a:gd name="T62" fmla="*/ 9 w 126"/>
                      <a:gd name="T63" fmla="*/ 48 h 58"/>
                      <a:gd name="T64" fmla="*/ 0 w 126"/>
                      <a:gd name="T65" fmla="*/ 48 h 58"/>
                      <a:gd name="T66" fmla="*/ 0 w 126"/>
                      <a:gd name="T67" fmla="*/ 58 h 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6"/>
                      <a:gd name="T103" fmla="*/ 0 h 58"/>
                      <a:gd name="T104" fmla="*/ 126 w 126"/>
                      <a:gd name="T105" fmla="*/ 58 h 5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6" h="58">
                        <a:moveTo>
                          <a:pt x="0" y="58"/>
                        </a:moveTo>
                        <a:lnTo>
                          <a:pt x="9" y="58"/>
                        </a:lnTo>
                        <a:lnTo>
                          <a:pt x="29" y="58"/>
                        </a:lnTo>
                        <a:lnTo>
                          <a:pt x="29" y="48"/>
                        </a:lnTo>
                        <a:lnTo>
                          <a:pt x="38" y="48"/>
                        </a:lnTo>
                        <a:lnTo>
                          <a:pt x="48" y="48"/>
                        </a:lnTo>
                        <a:lnTo>
                          <a:pt x="58" y="48"/>
                        </a:lnTo>
                        <a:lnTo>
                          <a:pt x="68" y="39"/>
                        </a:lnTo>
                        <a:lnTo>
                          <a:pt x="77" y="39"/>
                        </a:lnTo>
                        <a:lnTo>
                          <a:pt x="87" y="29"/>
                        </a:lnTo>
                        <a:lnTo>
                          <a:pt x="97" y="29"/>
                        </a:lnTo>
                        <a:lnTo>
                          <a:pt x="107" y="19"/>
                        </a:lnTo>
                        <a:lnTo>
                          <a:pt x="116" y="19"/>
                        </a:lnTo>
                        <a:lnTo>
                          <a:pt x="116" y="10"/>
                        </a:lnTo>
                        <a:lnTo>
                          <a:pt x="126" y="10"/>
                        </a:lnTo>
                        <a:lnTo>
                          <a:pt x="116" y="0"/>
                        </a:lnTo>
                        <a:lnTo>
                          <a:pt x="107" y="10"/>
                        </a:lnTo>
                        <a:lnTo>
                          <a:pt x="97" y="10"/>
                        </a:lnTo>
                        <a:lnTo>
                          <a:pt x="87" y="19"/>
                        </a:lnTo>
                        <a:lnTo>
                          <a:pt x="77" y="29"/>
                        </a:lnTo>
                        <a:lnTo>
                          <a:pt x="68" y="29"/>
                        </a:lnTo>
                        <a:lnTo>
                          <a:pt x="58" y="39"/>
                        </a:lnTo>
                        <a:lnTo>
                          <a:pt x="48" y="39"/>
                        </a:lnTo>
                        <a:lnTo>
                          <a:pt x="38" y="39"/>
                        </a:lnTo>
                        <a:lnTo>
                          <a:pt x="29" y="48"/>
                        </a:lnTo>
                        <a:lnTo>
                          <a:pt x="19" y="48"/>
                        </a:lnTo>
                        <a:lnTo>
                          <a:pt x="9" y="48"/>
                        </a:lnTo>
                        <a:lnTo>
                          <a:pt x="0" y="48"/>
                        </a:lnTo>
                        <a:lnTo>
                          <a:pt x="0" y="58"/>
                        </a:lnTo>
                        <a:close/>
                      </a:path>
                    </a:pathLst>
                  </a:custGeom>
                  <a:solidFill>
                    <a:srgbClr val="000000"/>
                  </a:solidFill>
                  <a:ln w="9525">
                    <a:noFill/>
                    <a:round/>
                    <a:headEnd/>
                    <a:tailEnd/>
                  </a:ln>
                </p:spPr>
                <p:txBody>
                  <a:bodyPr/>
                  <a:lstStyle/>
                  <a:p>
                    <a:endParaRPr lang="en-US"/>
                  </a:p>
                </p:txBody>
              </p:sp>
              <p:sp>
                <p:nvSpPr>
                  <p:cNvPr id="5776" name="Freeform 351"/>
                  <p:cNvSpPr>
                    <a:spLocks/>
                  </p:cNvSpPr>
                  <p:nvPr/>
                </p:nvSpPr>
                <p:spPr bwMode="auto">
                  <a:xfrm>
                    <a:off x="6815" y="7134"/>
                    <a:ext cx="146" cy="30"/>
                  </a:xfrm>
                  <a:custGeom>
                    <a:avLst/>
                    <a:gdLst>
                      <a:gd name="T0" fmla="*/ 0 w 146"/>
                      <a:gd name="T1" fmla="*/ 30 h 30"/>
                      <a:gd name="T2" fmla="*/ 0 w 146"/>
                      <a:gd name="T3" fmla="*/ 30 h 30"/>
                      <a:gd name="T4" fmla="*/ 9 w 146"/>
                      <a:gd name="T5" fmla="*/ 30 h 30"/>
                      <a:gd name="T6" fmla="*/ 77 w 146"/>
                      <a:gd name="T7" fmla="*/ 30 h 30"/>
                      <a:gd name="T8" fmla="*/ 87 w 146"/>
                      <a:gd name="T9" fmla="*/ 30 h 30"/>
                      <a:gd name="T10" fmla="*/ 97 w 146"/>
                      <a:gd name="T11" fmla="*/ 30 h 30"/>
                      <a:gd name="T12" fmla="*/ 116 w 146"/>
                      <a:gd name="T13" fmla="*/ 20 h 30"/>
                      <a:gd name="T14" fmla="*/ 116 w 146"/>
                      <a:gd name="T15" fmla="*/ 20 h 30"/>
                      <a:gd name="T16" fmla="*/ 126 w 146"/>
                      <a:gd name="T17" fmla="*/ 20 h 30"/>
                      <a:gd name="T18" fmla="*/ 136 w 146"/>
                      <a:gd name="T19" fmla="*/ 20 h 30"/>
                      <a:gd name="T20" fmla="*/ 146 w 146"/>
                      <a:gd name="T21" fmla="*/ 10 h 30"/>
                      <a:gd name="T22" fmla="*/ 146 w 146"/>
                      <a:gd name="T23" fmla="*/ 0 h 30"/>
                      <a:gd name="T24" fmla="*/ 136 w 146"/>
                      <a:gd name="T25" fmla="*/ 10 h 30"/>
                      <a:gd name="T26" fmla="*/ 126 w 146"/>
                      <a:gd name="T27" fmla="*/ 10 h 30"/>
                      <a:gd name="T28" fmla="*/ 116 w 146"/>
                      <a:gd name="T29" fmla="*/ 10 h 30"/>
                      <a:gd name="T30" fmla="*/ 107 w 146"/>
                      <a:gd name="T31" fmla="*/ 10 h 30"/>
                      <a:gd name="T32" fmla="*/ 97 w 146"/>
                      <a:gd name="T33" fmla="*/ 20 h 30"/>
                      <a:gd name="T34" fmla="*/ 77 w 146"/>
                      <a:gd name="T35" fmla="*/ 20 h 30"/>
                      <a:gd name="T36" fmla="*/ 68 w 146"/>
                      <a:gd name="T37" fmla="*/ 20 h 30"/>
                      <a:gd name="T38" fmla="*/ 19 w 146"/>
                      <a:gd name="T39" fmla="*/ 20 h 30"/>
                      <a:gd name="T40" fmla="*/ 9 w 146"/>
                      <a:gd name="T41" fmla="*/ 20 h 30"/>
                      <a:gd name="T42" fmla="*/ 0 w 146"/>
                      <a:gd name="T43" fmla="*/ 20 h 30"/>
                      <a:gd name="T44" fmla="*/ 0 w 146"/>
                      <a:gd name="T45" fmla="*/ 30 h 30"/>
                      <a:gd name="T46" fmla="*/ 0 w 146"/>
                      <a:gd name="T47" fmla="*/ 30 h 30"/>
                      <a:gd name="T48" fmla="*/ 0 w 146"/>
                      <a:gd name="T49" fmla="*/ 30 h 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6"/>
                      <a:gd name="T76" fmla="*/ 0 h 30"/>
                      <a:gd name="T77" fmla="*/ 146 w 146"/>
                      <a:gd name="T78" fmla="*/ 30 h 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6" h="30">
                        <a:moveTo>
                          <a:pt x="0" y="30"/>
                        </a:moveTo>
                        <a:lnTo>
                          <a:pt x="0" y="30"/>
                        </a:lnTo>
                        <a:lnTo>
                          <a:pt x="9" y="30"/>
                        </a:lnTo>
                        <a:lnTo>
                          <a:pt x="77" y="30"/>
                        </a:lnTo>
                        <a:lnTo>
                          <a:pt x="87" y="30"/>
                        </a:lnTo>
                        <a:lnTo>
                          <a:pt x="97" y="30"/>
                        </a:lnTo>
                        <a:lnTo>
                          <a:pt x="116" y="20"/>
                        </a:lnTo>
                        <a:lnTo>
                          <a:pt x="126" y="20"/>
                        </a:lnTo>
                        <a:lnTo>
                          <a:pt x="136" y="20"/>
                        </a:lnTo>
                        <a:lnTo>
                          <a:pt x="146" y="10"/>
                        </a:lnTo>
                        <a:lnTo>
                          <a:pt x="146" y="0"/>
                        </a:lnTo>
                        <a:lnTo>
                          <a:pt x="136" y="10"/>
                        </a:lnTo>
                        <a:lnTo>
                          <a:pt x="126" y="10"/>
                        </a:lnTo>
                        <a:lnTo>
                          <a:pt x="116" y="10"/>
                        </a:lnTo>
                        <a:lnTo>
                          <a:pt x="107" y="10"/>
                        </a:lnTo>
                        <a:lnTo>
                          <a:pt x="97" y="20"/>
                        </a:lnTo>
                        <a:lnTo>
                          <a:pt x="77" y="20"/>
                        </a:lnTo>
                        <a:lnTo>
                          <a:pt x="68" y="20"/>
                        </a:lnTo>
                        <a:lnTo>
                          <a:pt x="19" y="20"/>
                        </a:lnTo>
                        <a:lnTo>
                          <a:pt x="9" y="20"/>
                        </a:lnTo>
                        <a:lnTo>
                          <a:pt x="0" y="20"/>
                        </a:lnTo>
                        <a:lnTo>
                          <a:pt x="0" y="30"/>
                        </a:lnTo>
                        <a:close/>
                      </a:path>
                    </a:pathLst>
                  </a:custGeom>
                  <a:solidFill>
                    <a:srgbClr val="000000"/>
                  </a:solidFill>
                  <a:ln w="9525">
                    <a:noFill/>
                    <a:round/>
                    <a:headEnd/>
                    <a:tailEnd/>
                  </a:ln>
                </p:spPr>
                <p:txBody>
                  <a:bodyPr/>
                  <a:lstStyle/>
                  <a:p>
                    <a:endParaRPr lang="en-US"/>
                  </a:p>
                </p:txBody>
              </p:sp>
              <p:sp>
                <p:nvSpPr>
                  <p:cNvPr id="5777" name="Freeform 352"/>
                  <p:cNvSpPr>
                    <a:spLocks/>
                  </p:cNvSpPr>
                  <p:nvPr/>
                </p:nvSpPr>
                <p:spPr bwMode="auto">
                  <a:xfrm>
                    <a:off x="6795" y="7096"/>
                    <a:ext cx="20" cy="68"/>
                  </a:xfrm>
                  <a:custGeom>
                    <a:avLst/>
                    <a:gdLst>
                      <a:gd name="T0" fmla="*/ 10 w 20"/>
                      <a:gd name="T1" fmla="*/ 9 h 68"/>
                      <a:gd name="T2" fmla="*/ 0 w 20"/>
                      <a:gd name="T3" fmla="*/ 9 h 68"/>
                      <a:gd name="T4" fmla="*/ 10 w 20"/>
                      <a:gd name="T5" fmla="*/ 19 h 68"/>
                      <a:gd name="T6" fmla="*/ 10 w 20"/>
                      <a:gd name="T7" fmla="*/ 38 h 68"/>
                      <a:gd name="T8" fmla="*/ 10 w 20"/>
                      <a:gd name="T9" fmla="*/ 48 h 68"/>
                      <a:gd name="T10" fmla="*/ 20 w 20"/>
                      <a:gd name="T11" fmla="*/ 68 h 68"/>
                      <a:gd name="T12" fmla="*/ 20 w 20"/>
                      <a:gd name="T13" fmla="*/ 58 h 68"/>
                      <a:gd name="T14" fmla="*/ 20 w 20"/>
                      <a:gd name="T15" fmla="*/ 48 h 68"/>
                      <a:gd name="T16" fmla="*/ 20 w 20"/>
                      <a:gd name="T17" fmla="*/ 38 h 68"/>
                      <a:gd name="T18" fmla="*/ 20 w 20"/>
                      <a:gd name="T19" fmla="*/ 19 h 68"/>
                      <a:gd name="T20" fmla="*/ 10 w 20"/>
                      <a:gd name="T21" fmla="*/ 0 h 68"/>
                      <a:gd name="T22" fmla="*/ 10 w 20"/>
                      <a:gd name="T23" fmla="*/ 0 h 68"/>
                      <a:gd name="T24" fmla="*/ 10 w 20"/>
                      <a:gd name="T25" fmla="*/ 0 h 68"/>
                      <a:gd name="T26" fmla="*/ 10 w 20"/>
                      <a:gd name="T27" fmla="*/ 0 h 68"/>
                      <a:gd name="T28" fmla="*/ 10 w 20"/>
                      <a:gd name="T29" fmla="*/ 9 h 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68"/>
                      <a:gd name="T47" fmla="*/ 20 w 20"/>
                      <a:gd name="T48" fmla="*/ 68 h 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68">
                        <a:moveTo>
                          <a:pt x="10" y="9"/>
                        </a:moveTo>
                        <a:lnTo>
                          <a:pt x="0" y="9"/>
                        </a:lnTo>
                        <a:lnTo>
                          <a:pt x="10" y="19"/>
                        </a:lnTo>
                        <a:lnTo>
                          <a:pt x="10" y="38"/>
                        </a:lnTo>
                        <a:lnTo>
                          <a:pt x="10" y="48"/>
                        </a:lnTo>
                        <a:lnTo>
                          <a:pt x="20" y="68"/>
                        </a:lnTo>
                        <a:lnTo>
                          <a:pt x="20" y="58"/>
                        </a:lnTo>
                        <a:lnTo>
                          <a:pt x="20" y="48"/>
                        </a:lnTo>
                        <a:lnTo>
                          <a:pt x="20" y="38"/>
                        </a:lnTo>
                        <a:lnTo>
                          <a:pt x="20" y="19"/>
                        </a:lnTo>
                        <a:lnTo>
                          <a:pt x="10" y="0"/>
                        </a:lnTo>
                        <a:lnTo>
                          <a:pt x="10" y="9"/>
                        </a:lnTo>
                        <a:close/>
                      </a:path>
                    </a:pathLst>
                  </a:custGeom>
                  <a:solidFill>
                    <a:srgbClr val="000000"/>
                  </a:solidFill>
                  <a:ln w="9525">
                    <a:noFill/>
                    <a:round/>
                    <a:headEnd/>
                    <a:tailEnd/>
                  </a:ln>
                </p:spPr>
                <p:txBody>
                  <a:bodyPr/>
                  <a:lstStyle/>
                  <a:p>
                    <a:endParaRPr lang="en-US"/>
                  </a:p>
                </p:txBody>
              </p:sp>
              <p:sp>
                <p:nvSpPr>
                  <p:cNvPr id="5778" name="Freeform 353"/>
                  <p:cNvSpPr>
                    <a:spLocks/>
                  </p:cNvSpPr>
                  <p:nvPr/>
                </p:nvSpPr>
                <p:spPr bwMode="auto">
                  <a:xfrm>
                    <a:off x="6727" y="6911"/>
                    <a:ext cx="78" cy="194"/>
                  </a:xfrm>
                  <a:custGeom>
                    <a:avLst/>
                    <a:gdLst>
                      <a:gd name="T0" fmla="*/ 0 w 78"/>
                      <a:gd name="T1" fmla="*/ 0 h 194"/>
                      <a:gd name="T2" fmla="*/ 0 w 78"/>
                      <a:gd name="T3" fmla="*/ 87 h 194"/>
                      <a:gd name="T4" fmla="*/ 10 w 78"/>
                      <a:gd name="T5" fmla="*/ 116 h 194"/>
                      <a:gd name="T6" fmla="*/ 10 w 78"/>
                      <a:gd name="T7" fmla="*/ 146 h 194"/>
                      <a:gd name="T8" fmla="*/ 29 w 78"/>
                      <a:gd name="T9" fmla="*/ 165 h 194"/>
                      <a:gd name="T10" fmla="*/ 39 w 78"/>
                      <a:gd name="T11" fmla="*/ 185 h 194"/>
                      <a:gd name="T12" fmla="*/ 78 w 78"/>
                      <a:gd name="T13" fmla="*/ 194 h 194"/>
                      <a:gd name="T14" fmla="*/ 78 w 78"/>
                      <a:gd name="T15" fmla="*/ 185 h 194"/>
                      <a:gd name="T16" fmla="*/ 49 w 78"/>
                      <a:gd name="T17" fmla="*/ 175 h 194"/>
                      <a:gd name="T18" fmla="*/ 29 w 78"/>
                      <a:gd name="T19" fmla="*/ 165 h 194"/>
                      <a:gd name="T20" fmla="*/ 20 w 78"/>
                      <a:gd name="T21" fmla="*/ 136 h 194"/>
                      <a:gd name="T22" fmla="*/ 20 w 78"/>
                      <a:gd name="T23" fmla="*/ 116 h 194"/>
                      <a:gd name="T24" fmla="*/ 20 w 78"/>
                      <a:gd name="T25" fmla="*/ 58 h 194"/>
                      <a:gd name="T26" fmla="*/ 10 w 78"/>
                      <a:gd name="T27" fmla="*/ 29 h 194"/>
                      <a:gd name="T28" fmla="*/ 10 w 78"/>
                      <a:gd name="T29" fmla="*/ 0 h 194"/>
                      <a:gd name="T30" fmla="*/ 0 w 78"/>
                      <a:gd name="T31" fmla="*/ 0 h 1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8"/>
                      <a:gd name="T49" fmla="*/ 0 h 194"/>
                      <a:gd name="T50" fmla="*/ 78 w 78"/>
                      <a:gd name="T51" fmla="*/ 194 h 1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8" h="194">
                        <a:moveTo>
                          <a:pt x="0" y="0"/>
                        </a:moveTo>
                        <a:lnTo>
                          <a:pt x="0" y="87"/>
                        </a:lnTo>
                        <a:lnTo>
                          <a:pt x="10" y="116"/>
                        </a:lnTo>
                        <a:lnTo>
                          <a:pt x="10" y="146"/>
                        </a:lnTo>
                        <a:lnTo>
                          <a:pt x="29" y="165"/>
                        </a:lnTo>
                        <a:lnTo>
                          <a:pt x="39" y="185"/>
                        </a:lnTo>
                        <a:lnTo>
                          <a:pt x="78" y="194"/>
                        </a:lnTo>
                        <a:lnTo>
                          <a:pt x="78" y="185"/>
                        </a:lnTo>
                        <a:lnTo>
                          <a:pt x="49" y="175"/>
                        </a:lnTo>
                        <a:lnTo>
                          <a:pt x="29" y="165"/>
                        </a:lnTo>
                        <a:lnTo>
                          <a:pt x="20" y="136"/>
                        </a:lnTo>
                        <a:lnTo>
                          <a:pt x="20" y="116"/>
                        </a:lnTo>
                        <a:lnTo>
                          <a:pt x="20" y="58"/>
                        </a:lnTo>
                        <a:lnTo>
                          <a:pt x="10" y="29"/>
                        </a:lnTo>
                        <a:lnTo>
                          <a:pt x="10" y="0"/>
                        </a:lnTo>
                        <a:lnTo>
                          <a:pt x="0" y="0"/>
                        </a:lnTo>
                        <a:close/>
                      </a:path>
                    </a:pathLst>
                  </a:custGeom>
                  <a:solidFill>
                    <a:srgbClr val="000000"/>
                  </a:solidFill>
                  <a:ln w="9525">
                    <a:noFill/>
                    <a:round/>
                    <a:headEnd/>
                    <a:tailEnd/>
                  </a:ln>
                </p:spPr>
                <p:txBody>
                  <a:bodyPr/>
                  <a:lstStyle/>
                  <a:p>
                    <a:endParaRPr lang="en-US"/>
                  </a:p>
                </p:txBody>
              </p:sp>
              <p:sp>
                <p:nvSpPr>
                  <p:cNvPr id="5779" name="Freeform 354"/>
                  <p:cNvSpPr>
                    <a:spLocks/>
                  </p:cNvSpPr>
                  <p:nvPr/>
                </p:nvSpPr>
                <p:spPr bwMode="auto">
                  <a:xfrm>
                    <a:off x="6727" y="6570"/>
                    <a:ext cx="10" cy="341"/>
                  </a:xfrm>
                  <a:custGeom>
                    <a:avLst/>
                    <a:gdLst>
                      <a:gd name="T0" fmla="*/ 10 w 10"/>
                      <a:gd name="T1" fmla="*/ 0 h 341"/>
                      <a:gd name="T2" fmla="*/ 0 w 10"/>
                      <a:gd name="T3" fmla="*/ 9 h 341"/>
                      <a:gd name="T4" fmla="*/ 0 w 10"/>
                      <a:gd name="T5" fmla="*/ 87 h 341"/>
                      <a:gd name="T6" fmla="*/ 0 w 10"/>
                      <a:gd name="T7" fmla="*/ 263 h 341"/>
                      <a:gd name="T8" fmla="*/ 0 w 10"/>
                      <a:gd name="T9" fmla="*/ 341 h 341"/>
                      <a:gd name="T10" fmla="*/ 10 w 10"/>
                      <a:gd name="T11" fmla="*/ 341 h 341"/>
                      <a:gd name="T12" fmla="*/ 0 w 10"/>
                      <a:gd name="T13" fmla="*/ 263 h 341"/>
                      <a:gd name="T14" fmla="*/ 0 w 10"/>
                      <a:gd name="T15" fmla="*/ 87 h 341"/>
                      <a:gd name="T16" fmla="*/ 10 w 10"/>
                      <a:gd name="T17" fmla="*/ 9 h 341"/>
                      <a:gd name="T18" fmla="*/ 10 w 10"/>
                      <a:gd name="T19" fmla="*/ 9 h 341"/>
                      <a:gd name="T20" fmla="*/ 10 w 10"/>
                      <a:gd name="T21" fmla="*/ 0 h 341"/>
                      <a:gd name="T22" fmla="*/ 0 w 10"/>
                      <a:gd name="T23" fmla="*/ 0 h 341"/>
                      <a:gd name="T24" fmla="*/ 0 w 10"/>
                      <a:gd name="T25" fmla="*/ 9 h 341"/>
                      <a:gd name="T26" fmla="*/ 10 w 10"/>
                      <a:gd name="T27" fmla="*/ 0 h 3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341"/>
                      <a:gd name="T44" fmla="*/ 10 w 10"/>
                      <a:gd name="T45" fmla="*/ 341 h 3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341">
                        <a:moveTo>
                          <a:pt x="10" y="0"/>
                        </a:moveTo>
                        <a:lnTo>
                          <a:pt x="0" y="9"/>
                        </a:lnTo>
                        <a:lnTo>
                          <a:pt x="0" y="87"/>
                        </a:lnTo>
                        <a:lnTo>
                          <a:pt x="0" y="263"/>
                        </a:lnTo>
                        <a:lnTo>
                          <a:pt x="0" y="341"/>
                        </a:lnTo>
                        <a:lnTo>
                          <a:pt x="10" y="341"/>
                        </a:lnTo>
                        <a:lnTo>
                          <a:pt x="0" y="263"/>
                        </a:lnTo>
                        <a:lnTo>
                          <a:pt x="0" y="87"/>
                        </a:lnTo>
                        <a:lnTo>
                          <a:pt x="10" y="9"/>
                        </a:lnTo>
                        <a:lnTo>
                          <a:pt x="10" y="0"/>
                        </a:lnTo>
                        <a:lnTo>
                          <a:pt x="0" y="0"/>
                        </a:lnTo>
                        <a:lnTo>
                          <a:pt x="0" y="9"/>
                        </a:lnTo>
                        <a:lnTo>
                          <a:pt x="10" y="0"/>
                        </a:lnTo>
                        <a:close/>
                      </a:path>
                    </a:pathLst>
                  </a:custGeom>
                  <a:solidFill>
                    <a:srgbClr val="000000"/>
                  </a:solidFill>
                  <a:ln w="9525">
                    <a:noFill/>
                    <a:round/>
                    <a:headEnd/>
                    <a:tailEnd/>
                  </a:ln>
                </p:spPr>
                <p:txBody>
                  <a:bodyPr/>
                  <a:lstStyle/>
                  <a:p>
                    <a:endParaRPr lang="en-US"/>
                  </a:p>
                </p:txBody>
              </p:sp>
              <p:sp>
                <p:nvSpPr>
                  <p:cNvPr id="5780" name="Freeform 355"/>
                  <p:cNvSpPr>
                    <a:spLocks/>
                  </p:cNvSpPr>
                  <p:nvPr/>
                </p:nvSpPr>
                <p:spPr bwMode="auto">
                  <a:xfrm>
                    <a:off x="6737" y="6570"/>
                    <a:ext cx="39" cy="19"/>
                  </a:xfrm>
                  <a:custGeom>
                    <a:avLst/>
                    <a:gdLst>
                      <a:gd name="T0" fmla="*/ 39 w 39"/>
                      <a:gd name="T1" fmla="*/ 0 h 19"/>
                      <a:gd name="T2" fmla="*/ 29 w 39"/>
                      <a:gd name="T3" fmla="*/ 0 h 19"/>
                      <a:gd name="T4" fmla="*/ 29 w 39"/>
                      <a:gd name="T5" fmla="*/ 9 h 19"/>
                      <a:gd name="T6" fmla="*/ 10 w 39"/>
                      <a:gd name="T7" fmla="*/ 9 h 19"/>
                      <a:gd name="T8" fmla="*/ 0 w 39"/>
                      <a:gd name="T9" fmla="*/ 0 h 19"/>
                      <a:gd name="T10" fmla="*/ 0 w 39"/>
                      <a:gd name="T11" fmla="*/ 0 h 19"/>
                      <a:gd name="T12" fmla="*/ 0 w 39"/>
                      <a:gd name="T13" fmla="*/ 9 h 19"/>
                      <a:gd name="T14" fmla="*/ 0 w 39"/>
                      <a:gd name="T15" fmla="*/ 19 h 19"/>
                      <a:gd name="T16" fmla="*/ 39 w 39"/>
                      <a:gd name="T17" fmla="*/ 19 h 19"/>
                      <a:gd name="T18" fmla="*/ 39 w 39"/>
                      <a:gd name="T19" fmla="*/ 9 h 19"/>
                      <a:gd name="T20" fmla="*/ 39 w 39"/>
                      <a:gd name="T21" fmla="*/ 9 h 19"/>
                      <a:gd name="T22" fmla="*/ 39 w 39"/>
                      <a:gd name="T23" fmla="*/ 0 h 19"/>
                      <a:gd name="T24" fmla="*/ 39 w 39"/>
                      <a:gd name="T25" fmla="*/ 0 h 19"/>
                      <a:gd name="T26" fmla="*/ 39 w 39"/>
                      <a:gd name="T27" fmla="*/ 0 h 19"/>
                      <a:gd name="T28" fmla="*/ 39 w 39"/>
                      <a:gd name="T29" fmla="*/ 0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
                      <a:gd name="T46" fmla="*/ 0 h 19"/>
                      <a:gd name="T47" fmla="*/ 39 w 39"/>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 h="19">
                        <a:moveTo>
                          <a:pt x="39" y="0"/>
                        </a:moveTo>
                        <a:lnTo>
                          <a:pt x="29" y="0"/>
                        </a:lnTo>
                        <a:lnTo>
                          <a:pt x="29" y="9"/>
                        </a:lnTo>
                        <a:lnTo>
                          <a:pt x="10" y="9"/>
                        </a:lnTo>
                        <a:lnTo>
                          <a:pt x="0" y="0"/>
                        </a:lnTo>
                        <a:lnTo>
                          <a:pt x="0" y="9"/>
                        </a:lnTo>
                        <a:lnTo>
                          <a:pt x="0" y="19"/>
                        </a:lnTo>
                        <a:lnTo>
                          <a:pt x="39" y="19"/>
                        </a:lnTo>
                        <a:lnTo>
                          <a:pt x="39" y="9"/>
                        </a:lnTo>
                        <a:lnTo>
                          <a:pt x="39" y="0"/>
                        </a:lnTo>
                        <a:close/>
                      </a:path>
                    </a:pathLst>
                  </a:custGeom>
                  <a:solidFill>
                    <a:srgbClr val="000000"/>
                  </a:solidFill>
                  <a:ln w="9525">
                    <a:noFill/>
                    <a:round/>
                    <a:headEnd/>
                    <a:tailEnd/>
                  </a:ln>
                </p:spPr>
                <p:txBody>
                  <a:bodyPr/>
                  <a:lstStyle/>
                  <a:p>
                    <a:endParaRPr lang="en-US"/>
                  </a:p>
                </p:txBody>
              </p:sp>
              <p:sp>
                <p:nvSpPr>
                  <p:cNvPr id="5781" name="Freeform 356"/>
                  <p:cNvSpPr>
                    <a:spLocks/>
                  </p:cNvSpPr>
                  <p:nvPr/>
                </p:nvSpPr>
                <p:spPr bwMode="auto">
                  <a:xfrm>
                    <a:off x="6776" y="6570"/>
                    <a:ext cx="10" cy="39"/>
                  </a:xfrm>
                  <a:custGeom>
                    <a:avLst/>
                    <a:gdLst>
                      <a:gd name="T0" fmla="*/ 10 w 10"/>
                      <a:gd name="T1" fmla="*/ 29 h 39"/>
                      <a:gd name="T2" fmla="*/ 10 w 10"/>
                      <a:gd name="T3" fmla="*/ 29 h 39"/>
                      <a:gd name="T4" fmla="*/ 10 w 10"/>
                      <a:gd name="T5" fmla="*/ 19 h 39"/>
                      <a:gd name="T6" fmla="*/ 10 w 10"/>
                      <a:gd name="T7" fmla="*/ 9 h 39"/>
                      <a:gd name="T8" fmla="*/ 0 w 10"/>
                      <a:gd name="T9" fmla="*/ 0 h 39"/>
                      <a:gd name="T10" fmla="*/ 0 w 10"/>
                      <a:gd name="T11" fmla="*/ 9 h 39"/>
                      <a:gd name="T12" fmla="*/ 0 w 10"/>
                      <a:gd name="T13" fmla="*/ 19 h 39"/>
                      <a:gd name="T14" fmla="*/ 0 w 10"/>
                      <a:gd name="T15" fmla="*/ 29 h 39"/>
                      <a:gd name="T16" fmla="*/ 10 w 10"/>
                      <a:gd name="T17" fmla="*/ 39 h 39"/>
                      <a:gd name="T18" fmla="*/ 10 w 10"/>
                      <a:gd name="T19" fmla="*/ 29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39"/>
                      <a:gd name="T32" fmla="*/ 10 w 10"/>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39">
                        <a:moveTo>
                          <a:pt x="10" y="29"/>
                        </a:moveTo>
                        <a:lnTo>
                          <a:pt x="10" y="29"/>
                        </a:lnTo>
                        <a:lnTo>
                          <a:pt x="10" y="19"/>
                        </a:lnTo>
                        <a:lnTo>
                          <a:pt x="10" y="9"/>
                        </a:lnTo>
                        <a:lnTo>
                          <a:pt x="0" y="0"/>
                        </a:lnTo>
                        <a:lnTo>
                          <a:pt x="0" y="9"/>
                        </a:lnTo>
                        <a:lnTo>
                          <a:pt x="0" y="19"/>
                        </a:lnTo>
                        <a:lnTo>
                          <a:pt x="0" y="29"/>
                        </a:lnTo>
                        <a:lnTo>
                          <a:pt x="10" y="39"/>
                        </a:lnTo>
                        <a:lnTo>
                          <a:pt x="10" y="29"/>
                        </a:lnTo>
                        <a:close/>
                      </a:path>
                    </a:pathLst>
                  </a:custGeom>
                  <a:solidFill>
                    <a:srgbClr val="000000"/>
                  </a:solidFill>
                  <a:ln w="9525">
                    <a:noFill/>
                    <a:round/>
                    <a:headEnd/>
                    <a:tailEnd/>
                  </a:ln>
                </p:spPr>
                <p:txBody>
                  <a:bodyPr/>
                  <a:lstStyle/>
                  <a:p>
                    <a:endParaRPr lang="en-US"/>
                  </a:p>
                </p:txBody>
              </p:sp>
              <p:sp>
                <p:nvSpPr>
                  <p:cNvPr id="5782" name="Freeform 357"/>
                  <p:cNvSpPr>
                    <a:spLocks/>
                  </p:cNvSpPr>
                  <p:nvPr/>
                </p:nvSpPr>
                <p:spPr bwMode="auto">
                  <a:xfrm>
                    <a:off x="6786" y="6570"/>
                    <a:ext cx="29" cy="39"/>
                  </a:xfrm>
                  <a:custGeom>
                    <a:avLst/>
                    <a:gdLst>
                      <a:gd name="T0" fmla="*/ 19 w 29"/>
                      <a:gd name="T1" fmla="*/ 0 h 39"/>
                      <a:gd name="T2" fmla="*/ 19 w 29"/>
                      <a:gd name="T3" fmla="*/ 0 h 39"/>
                      <a:gd name="T4" fmla="*/ 19 w 29"/>
                      <a:gd name="T5" fmla="*/ 9 h 39"/>
                      <a:gd name="T6" fmla="*/ 9 w 29"/>
                      <a:gd name="T7" fmla="*/ 19 h 39"/>
                      <a:gd name="T8" fmla="*/ 9 w 29"/>
                      <a:gd name="T9" fmla="*/ 19 h 39"/>
                      <a:gd name="T10" fmla="*/ 0 w 29"/>
                      <a:gd name="T11" fmla="*/ 29 h 39"/>
                      <a:gd name="T12" fmla="*/ 0 w 29"/>
                      <a:gd name="T13" fmla="*/ 39 h 39"/>
                      <a:gd name="T14" fmla="*/ 9 w 29"/>
                      <a:gd name="T15" fmla="*/ 29 h 39"/>
                      <a:gd name="T16" fmla="*/ 19 w 29"/>
                      <a:gd name="T17" fmla="*/ 19 h 39"/>
                      <a:gd name="T18" fmla="*/ 29 w 29"/>
                      <a:gd name="T19" fmla="*/ 9 h 39"/>
                      <a:gd name="T20" fmla="*/ 29 w 29"/>
                      <a:gd name="T21" fmla="*/ 0 h 39"/>
                      <a:gd name="T22" fmla="*/ 19 w 29"/>
                      <a:gd name="T23" fmla="*/ 9 h 39"/>
                      <a:gd name="T24" fmla="*/ 19 w 29"/>
                      <a:gd name="T25" fmla="*/ 0 h 39"/>
                      <a:gd name="T26" fmla="*/ 19 w 29"/>
                      <a:gd name="T27" fmla="*/ 0 h 39"/>
                      <a:gd name="T28" fmla="*/ 19 w 29"/>
                      <a:gd name="T29" fmla="*/ 0 h 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39"/>
                      <a:gd name="T47" fmla="*/ 29 w 29"/>
                      <a:gd name="T48" fmla="*/ 39 h 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39">
                        <a:moveTo>
                          <a:pt x="19" y="0"/>
                        </a:moveTo>
                        <a:lnTo>
                          <a:pt x="19" y="0"/>
                        </a:lnTo>
                        <a:lnTo>
                          <a:pt x="19" y="9"/>
                        </a:lnTo>
                        <a:lnTo>
                          <a:pt x="9" y="19"/>
                        </a:lnTo>
                        <a:lnTo>
                          <a:pt x="0" y="29"/>
                        </a:lnTo>
                        <a:lnTo>
                          <a:pt x="0" y="39"/>
                        </a:lnTo>
                        <a:lnTo>
                          <a:pt x="9" y="29"/>
                        </a:lnTo>
                        <a:lnTo>
                          <a:pt x="19" y="19"/>
                        </a:lnTo>
                        <a:lnTo>
                          <a:pt x="29" y="9"/>
                        </a:lnTo>
                        <a:lnTo>
                          <a:pt x="29" y="0"/>
                        </a:lnTo>
                        <a:lnTo>
                          <a:pt x="19" y="9"/>
                        </a:lnTo>
                        <a:lnTo>
                          <a:pt x="19" y="0"/>
                        </a:lnTo>
                        <a:close/>
                      </a:path>
                    </a:pathLst>
                  </a:custGeom>
                  <a:solidFill>
                    <a:srgbClr val="000000"/>
                  </a:solidFill>
                  <a:ln w="9525">
                    <a:noFill/>
                    <a:round/>
                    <a:headEnd/>
                    <a:tailEnd/>
                  </a:ln>
                </p:spPr>
                <p:txBody>
                  <a:bodyPr/>
                  <a:lstStyle/>
                  <a:p>
                    <a:endParaRPr lang="en-US"/>
                  </a:p>
                </p:txBody>
              </p:sp>
              <p:sp>
                <p:nvSpPr>
                  <p:cNvPr id="5783" name="Freeform 358"/>
                  <p:cNvSpPr>
                    <a:spLocks/>
                  </p:cNvSpPr>
                  <p:nvPr/>
                </p:nvSpPr>
                <p:spPr bwMode="auto">
                  <a:xfrm>
                    <a:off x="6805" y="6560"/>
                    <a:ext cx="49" cy="19"/>
                  </a:xfrm>
                  <a:custGeom>
                    <a:avLst/>
                    <a:gdLst>
                      <a:gd name="T0" fmla="*/ 49 w 49"/>
                      <a:gd name="T1" fmla="*/ 10 h 19"/>
                      <a:gd name="T2" fmla="*/ 39 w 49"/>
                      <a:gd name="T3" fmla="*/ 0 h 19"/>
                      <a:gd name="T4" fmla="*/ 10 w 49"/>
                      <a:gd name="T5" fmla="*/ 0 h 19"/>
                      <a:gd name="T6" fmla="*/ 0 w 49"/>
                      <a:gd name="T7" fmla="*/ 10 h 19"/>
                      <a:gd name="T8" fmla="*/ 0 w 49"/>
                      <a:gd name="T9" fmla="*/ 19 h 19"/>
                      <a:gd name="T10" fmla="*/ 10 w 49"/>
                      <a:gd name="T11" fmla="*/ 10 h 19"/>
                      <a:gd name="T12" fmla="*/ 39 w 49"/>
                      <a:gd name="T13" fmla="*/ 10 h 19"/>
                      <a:gd name="T14" fmla="*/ 49 w 49"/>
                      <a:gd name="T15" fmla="*/ 19 h 19"/>
                      <a:gd name="T16" fmla="*/ 39 w 49"/>
                      <a:gd name="T17" fmla="*/ 19 h 19"/>
                      <a:gd name="T18" fmla="*/ 49 w 49"/>
                      <a:gd name="T19" fmla="*/ 19 h 19"/>
                      <a:gd name="T20" fmla="*/ 49 w 49"/>
                      <a:gd name="T21" fmla="*/ 1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19"/>
                      <a:gd name="T35" fmla="*/ 49 w 49"/>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19">
                        <a:moveTo>
                          <a:pt x="49" y="10"/>
                        </a:moveTo>
                        <a:lnTo>
                          <a:pt x="39" y="0"/>
                        </a:lnTo>
                        <a:lnTo>
                          <a:pt x="10" y="0"/>
                        </a:lnTo>
                        <a:lnTo>
                          <a:pt x="0" y="10"/>
                        </a:lnTo>
                        <a:lnTo>
                          <a:pt x="0" y="19"/>
                        </a:lnTo>
                        <a:lnTo>
                          <a:pt x="10" y="10"/>
                        </a:lnTo>
                        <a:lnTo>
                          <a:pt x="39" y="10"/>
                        </a:lnTo>
                        <a:lnTo>
                          <a:pt x="49" y="19"/>
                        </a:lnTo>
                        <a:lnTo>
                          <a:pt x="39" y="19"/>
                        </a:lnTo>
                        <a:lnTo>
                          <a:pt x="49" y="19"/>
                        </a:lnTo>
                        <a:lnTo>
                          <a:pt x="49" y="10"/>
                        </a:lnTo>
                        <a:close/>
                      </a:path>
                    </a:pathLst>
                  </a:custGeom>
                  <a:solidFill>
                    <a:srgbClr val="000000"/>
                  </a:solidFill>
                  <a:ln w="9525">
                    <a:noFill/>
                    <a:round/>
                    <a:headEnd/>
                    <a:tailEnd/>
                  </a:ln>
                </p:spPr>
                <p:txBody>
                  <a:bodyPr/>
                  <a:lstStyle/>
                  <a:p>
                    <a:endParaRPr lang="en-US"/>
                  </a:p>
                </p:txBody>
              </p:sp>
              <p:sp>
                <p:nvSpPr>
                  <p:cNvPr id="5784" name="Freeform 359"/>
                  <p:cNvSpPr>
                    <a:spLocks/>
                  </p:cNvSpPr>
                  <p:nvPr/>
                </p:nvSpPr>
                <p:spPr bwMode="auto">
                  <a:xfrm>
                    <a:off x="6854" y="6560"/>
                    <a:ext cx="19" cy="19"/>
                  </a:xfrm>
                  <a:custGeom>
                    <a:avLst/>
                    <a:gdLst>
                      <a:gd name="T0" fmla="*/ 9 w 19"/>
                      <a:gd name="T1" fmla="*/ 10 h 19"/>
                      <a:gd name="T2" fmla="*/ 9 w 19"/>
                      <a:gd name="T3" fmla="*/ 0 h 19"/>
                      <a:gd name="T4" fmla="*/ 0 w 19"/>
                      <a:gd name="T5" fmla="*/ 10 h 19"/>
                      <a:gd name="T6" fmla="*/ 0 w 19"/>
                      <a:gd name="T7" fmla="*/ 10 h 19"/>
                      <a:gd name="T8" fmla="*/ 0 w 19"/>
                      <a:gd name="T9" fmla="*/ 10 h 19"/>
                      <a:gd name="T10" fmla="*/ 0 w 19"/>
                      <a:gd name="T11" fmla="*/ 19 h 19"/>
                      <a:gd name="T12" fmla="*/ 0 w 19"/>
                      <a:gd name="T13" fmla="*/ 19 h 19"/>
                      <a:gd name="T14" fmla="*/ 9 w 19"/>
                      <a:gd name="T15" fmla="*/ 19 h 19"/>
                      <a:gd name="T16" fmla="*/ 9 w 19"/>
                      <a:gd name="T17" fmla="*/ 10 h 19"/>
                      <a:gd name="T18" fmla="*/ 9 w 19"/>
                      <a:gd name="T19" fmla="*/ 0 h 19"/>
                      <a:gd name="T20" fmla="*/ 9 w 19"/>
                      <a:gd name="T21" fmla="*/ 10 h 19"/>
                      <a:gd name="T22" fmla="*/ 19 w 19"/>
                      <a:gd name="T23" fmla="*/ 0 h 19"/>
                      <a:gd name="T24" fmla="*/ 9 w 19"/>
                      <a:gd name="T25" fmla="*/ 0 h 19"/>
                      <a:gd name="T26" fmla="*/ 9 w 19"/>
                      <a:gd name="T27" fmla="*/ 10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
                      <a:gd name="T43" fmla="*/ 0 h 19"/>
                      <a:gd name="T44" fmla="*/ 19 w 19"/>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 h="19">
                        <a:moveTo>
                          <a:pt x="9" y="10"/>
                        </a:moveTo>
                        <a:lnTo>
                          <a:pt x="9" y="0"/>
                        </a:lnTo>
                        <a:lnTo>
                          <a:pt x="0" y="10"/>
                        </a:lnTo>
                        <a:lnTo>
                          <a:pt x="0" y="19"/>
                        </a:lnTo>
                        <a:lnTo>
                          <a:pt x="9" y="19"/>
                        </a:lnTo>
                        <a:lnTo>
                          <a:pt x="9" y="10"/>
                        </a:lnTo>
                        <a:lnTo>
                          <a:pt x="9" y="0"/>
                        </a:lnTo>
                        <a:lnTo>
                          <a:pt x="9" y="10"/>
                        </a:lnTo>
                        <a:lnTo>
                          <a:pt x="19" y="0"/>
                        </a:lnTo>
                        <a:lnTo>
                          <a:pt x="9" y="0"/>
                        </a:lnTo>
                        <a:lnTo>
                          <a:pt x="9" y="10"/>
                        </a:lnTo>
                        <a:close/>
                      </a:path>
                    </a:pathLst>
                  </a:custGeom>
                  <a:solidFill>
                    <a:srgbClr val="000000"/>
                  </a:solidFill>
                  <a:ln w="9525">
                    <a:noFill/>
                    <a:round/>
                    <a:headEnd/>
                    <a:tailEnd/>
                  </a:ln>
                </p:spPr>
                <p:txBody>
                  <a:bodyPr/>
                  <a:lstStyle/>
                  <a:p>
                    <a:endParaRPr lang="en-US"/>
                  </a:p>
                </p:txBody>
              </p:sp>
              <p:sp>
                <p:nvSpPr>
                  <p:cNvPr id="5785" name="Freeform 360"/>
                  <p:cNvSpPr>
                    <a:spLocks/>
                  </p:cNvSpPr>
                  <p:nvPr/>
                </p:nvSpPr>
                <p:spPr bwMode="auto">
                  <a:xfrm>
                    <a:off x="6854" y="6560"/>
                    <a:ext cx="9" cy="10"/>
                  </a:xfrm>
                  <a:custGeom>
                    <a:avLst/>
                    <a:gdLst>
                      <a:gd name="T0" fmla="*/ 9 w 9"/>
                      <a:gd name="T1" fmla="*/ 0 h 10"/>
                      <a:gd name="T2" fmla="*/ 0 w 9"/>
                      <a:gd name="T3" fmla="*/ 0 h 10"/>
                      <a:gd name="T4" fmla="*/ 0 w 9"/>
                      <a:gd name="T5" fmla="*/ 10 h 10"/>
                      <a:gd name="T6" fmla="*/ 9 w 9"/>
                      <a:gd name="T7" fmla="*/ 10 h 10"/>
                      <a:gd name="T8" fmla="*/ 9 w 9"/>
                      <a:gd name="T9" fmla="*/ 0 h 10"/>
                      <a:gd name="T10" fmla="*/ 9 w 9"/>
                      <a:gd name="T11" fmla="*/ 0 h 10"/>
                      <a:gd name="T12" fmla="*/ 9 w 9"/>
                      <a:gd name="T13" fmla="*/ 0 h 10"/>
                      <a:gd name="T14" fmla="*/ 0 w 9"/>
                      <a:gd name="T15" fmla="*/ 0 h 10"/>
                      <a:gd name="T16" fmla="*/ 0 w 9"/>
                      <a:gd name="T17" fmla="*/ 0 h 10"/>
                      <a:gd name="T18" fmla="*/ 9 w 9"/>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0"/>
                      <a:gd name="T32" fmla="*/ 9 w 9"/>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0">
                        <a:moveTo>
                          <a:pt x="9" y="0"/>
                        </a:moveTo>
                        <a:lnTo>
                          <a:pt x="0" y="0"/>
                        </a:lnTo>
                        <a:lnTo>
                          <a:pt x="0" y="10"/>
                        </a:lnTo>
                        <a:lnTo>
                          <a:pt x="9" y="10"/>
                        </a:lnTo>
                        <a:lnTo>
                          <a:pt x="9" y="0"/>
                        </a:lnTo>
                        <a:lnTo>
                          <a:pt x="0" y="0"/>
                        </a:lnTo>
                        <a:lnTo>
                          <a:pt x="9" y="0"/>
                        </a:lnTo>
                        <a:close/>
                      </a:path>
                    </a:pathLst>
                  </a:custGeom>
                  <a:solidFill>
                    <a:srgbClr val="000000"/>
                  </a:solidFill>
                  <a:ln w="9525">
                    <a:noFill/>
                    <a:round/>
                    <a:headEnd/>
                    <a:tailEnd/>
                  </a:ln>
                </p:spPr>
                <p:txBody>
                  <a:bodyPr/>
                  <a:lstStyle/>
                  <a:p>
                    <a:endParaRPr lang="en-US"/>
                  </a:p>
                </p:txBody>
              </p:sp>
              <p:sp>
                <p:nvSpPr>
                  <p:cNvPr id="5786" name="Freeform 361"/>
                  <p:cNvSpPr>
                    <a:spLocks/>
                  </p:cNvSpPr>
                  <p:nvPr/>
                </p:nvSpPr>
                <p:spPr bwMode="auto">
                  <a:xfrm>
                    <a:off x="6863" y="6463"/>
                    <a:ext cx="59" cy="97"/>
                  </a:xfrm>
                  <a:custGeom>
                    <a:avLst/>
                    <a:gdLst>
                      <a:gd name="T0" fmla="*/ 59 w 59"/>
                      <a:gd name="T1" fmla="*/ 0 h 97"/>
                      <a:gd name="T2" fmla="*/ 59 w 59"/>
                      <a:gd name="T3" fmla="*/ 0 h 97"/>
                      <a:gd name="T4" fmla="*/ 49 w 59"/>
                      <a:gd name="T5" fmla="*/ 9 h 97"/>
                      <a:gd name="T6" fmla="*/ 39 w 59"/>
                      <a:gd name="T7" fmla="*/ 29 h 97"/>
                      <a:gd name="T8" fmla="*/ 39 w 59"/>
                      <a:gd name="T9" fmla="*/ 48 h 97"/>
                      <a:gd name="T10" fmla="*/ 39 w 59"/>
                      <a:gd name="T11" fmla="*/ 58 h 97"/>
                      <a:gd name="T12" fmla="*/ 29 w 59"/>
                      <a:gd name="T13" fmla="*/ 68 h 97"/>
                      <a:gd name="T14" fmla="*/ 20 w 59"/>
                      <a:gd name="T15" fmla="*/ 78 h 97"/>
                      <a:gd name="T16" fmla="*/ 10 w 59"/>
                      <a:gd name="T17" fmla="*/ 87 h 97"/>
                      <a:gd name="T18" fmla="*/ 0 w 59"/>
                      <a:gd name="T19" fmla="*/ 97 h 97"/>
                      <a:gd name="T20" fmla="*/ 0 w 59"/>
                      <a:gd name="T21" fmla="*/ 97 h 97"/>
                      <a:gd name="T22" fmla="*/ 20 w 59"/>
                      <a:gd name="T23" fmla="*/ 97 h 97"/>
                      <a:gd name="T24" fmla="*/ 29 w 59"/>
                      <a:gd name="T25" fmla="*/ 87 h 97"/>
                      <a:gd name="T26" fmla="*/ 39 w 59"/>
                      <a:gd name="T27" fmla="*/ 68 h 97"/>
                      <a:gd name="T28" fmla="*/ 39 w 59"/>
                      <a:gd name="T29" fmla="*/ 58 h 97"/>
                      <a:gd name="T30" fmla="*/ 49 w 59"/>
                      <a:gd name="T31" fmla="*/ 48 h 97"/>
                      <a:gd name="T32" fmla="*/ 49 w 59"/>
                      <a:gd name="T33" fmla="*/ 29 h 97"/>
                      <a:gd name="T34" fmla="*/ 59 w 59"/>
                      <a:gd name="T35" fmla="*/ 19 h 97"/>
                      <a:gd name="T36" fmla="*/ 59 w 59"/>
                      <a:gd name="T37" fmla="*/ 9 h 97"/>
                      <a:gd name="T38" fmla="*/ 59 w 59"/>
                      <a:gd name="T39" fmla="*/ 9 h 97"/>
                      <a:gd name="T40" fmla="*/ 59 w 59"/>
                      <a:gd name="T41" fmla="*/ 0 h 97"/>
                      <a:gd name="T42" fmla="*/ 59 w 59"/>
                      <a:gd name="T43" fmla="*/ 0 h 97"/>
                      <a:gd name="T44" fmla="*/ 59 w 59"/>
                      <a:gd name="T45" fmla="*/ 0 h 9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9"/>
                      <a:gd name="T70" fmla="*/ 0 h 97"/>
                      <a:gd name="T71" fmla="*/ 59 w 59"/>
                      <a:gd name="T72" fmla="*/ 97 h 9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9" h="97">
                        <a:moveTo>
                          <a:pt x="59" y="0"/>
                        </a:moveTo>
                        <a:lnTo>
                          <a:pt x="59" y="0"/>
                        </a:lnTo>
                        <a:lnTo>
                          <a:pt x="49" y="9"/>
                        </a:lnTo>
                        <a:lnTo>
                          <a:pt x="39" y="29"/>
                        </a:lnTo>
                        <a:lnTo>
                          <a:pt x="39" y="48"/>
                        </a:lnTo>
                        <a:lnTo>
                          <a:pt x="39" y="58"/>
                        </a:lnTo>
                        <a:lnTo>
                          <a:pt x="29" y="68"/>
                        </a:lnTo>
                        <a:lnTo>
                          <a:pt x="20" y="78"/>
                        </a:lnTo>
                        <a:lnTo>
                          <a:pt x="10" y="87"/>
                        </a:lnTo>
                        <a:lnTo>
                          <a:pt x="0" y="97"/>
                        </a:lnTo>
                        <a:lnTo>
                          <a:pt x="20" y="97"/>
                        </a:lnTo>
                        <a:lnTo>
                          <a:pt x="29" y="87"/>
                        </a:lnTo>
                        <a:lnTo>
                          <a:pt x="39" y="68"/>
                        </a:lnTo>
                        <a:lnTo>
                          <a:pt x="39" y="58"/>
                        </a:lnTo>
                        <a:lnTo>
                          <a:pt x="49" y="48"/>
                        </a:lnTo>
                        <a:lnTo>
                          <a:pt x="49" y="29"/>
                        </a:lnTo>
                        <a:lnTo>
                          <a:pt x="59" y="19"/>
                        </a:lnTo>
                        <a:lnTo>
                          <a:pt x="59" y="9"/>
                        </a:lnTo>
                        <a:lnTo>
                          <a:pt x="59" y="0"/>
                        </a:lnTo>
                        <a:close/>
                      </a:path>
                    </a:pathLst>
                  </a:custGeom>
                  <a:solidFill>
                    <a:srgbClr val="000000"/>
                  </a:solidFill>
                  <a:ln w="9525">
                    <a:noFill/>
                    <a:round/>
                    <a:headEnd/>
                    <a:tailEnd/>
                  </a:ln>
                </p:spPr>
                <p:txBody>
                  <a:bodyPr/>
                  <a:lstStyle/>
                  <a:p>
                    <a:endParaRPr lang="en-US"/>
                  </a:p>
                </p:txBody>
              </p:sp>
              <p:sp>
                <p:nvSpPr>
                  <p:cNvPr id="5787" name="Freeform 362"/>
                  <p:cNvSpPr>
                    <a:spLocks/>
                  </p:cNvSpPr>
                  <p:nvPr/>
                </p:nvSpPr>
                <p:spPr bwMode="auto">
                  <a:xfrm>
                    <a:off x="6922" y="6463"/>
                    <a:ext cx="107" cy="19"/>
                  </a:xfrm>
                  <a:custGeom>
                    <a:avLst/>
                    <a:gdLst>
                      <a:gd name="T0" fmla="*/ 97 w 107"/>
                      <a:gd name="T1" fmla="*/ 0 h 19"/>
                      <a:gd name="T2" fmla="*/ 97 w 107"/>
                      <a:gd name="T3" fmla="*/ 0 h 19"/>
                      <a:gd name="T4" fmla="*/ 87 w 107"/>
                      <a:gd name="T5" fmla="*/ 9 h 19"/>
                      <a:gd name="T6" fmla="*/ 77 w 107"/>
                      <a:gd name="T7" fmla="*/ 9 h 19"/>
                      <a:gd name="T8" fmla="*/ 68 w 107"/>
                      <a:gd name="T9" fmla="*/ 9 h 19"/>
                      <a:gd name="T10" fmla="*/ 58 w 107"/>
                      <a:gd name="T11" fmla="*/ 9 h 19"/>
                      <a:gd name="T12" fmla="*/ 39 w 107"/>
                      <a:gd name="T13" fmla="*/ 9 h 19"/>
                      <a:gd name="T14" fmla="*/ 29 w 107"/>
                      <a:gd name="T15" fmla="*/ 9 h 19"/>
                      <a:gd name="T16" fmla="*/ 9 w 107"/>
                      <a:gd name="T17" fmla="*/ 9 h 19"/>
                      <a:gd name="T18" fmla="*/ 0 w 107"/>
                      <a:gd name="T19" fmla="*/ 0 h 19"/>
                      <a:gd name="T20" fmla="*/ 0 w 107"/>
                      <a:gd name="T21" fmla="*/ 9 h 19"/>
                      <a:gd name="T22" fmla="*/ 9 w 107"/>
                      <a:gd name="T23" fmla="*/ 9 h 19"/>
                      <a:gd name="T24" fmla="*/ 19 w 107"/>
                      <a:gd name="T25" fmla="*/ 19 h 19"/>
                      <a:gd name="T26" fmla="*/ 39 w 107"/>
                      <a:gd name="T27" fmla="*/ 19 h 19"/>
                      <a:gd name="T28" fmla="*/ 58 w 107"/>
                      <a:gd name="T29" fmla="*/ 19 h 19"/>
                      <a:gd name="T30" fmla="*/ 68 w 107"/>
                      <a:gd name="T31" fmla="*/ 19 h 19"/>
                      <a:gd name="T32" fmla="*/ 77 w 107"/>
                      <a:gd name="T33" fmla="*/ 19 h 19"/>
                      <a:gd name="T34" fmla="*/ 97 w 107"/>
                      <a:gd name="T35" fmla="*/ 9 h 19"/>
                      <a:gd name="T36" fmla="*/ 107 w 107"/>
                      <a:gd name="T37" fmla="*/ 0 h 19"/>
                      <a:gd name="T38" fmla="*/ 97 w 107"/>
                      <a:gd name="T39" fmla="*/ 0 h 1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7"/>
                      <a:gd name="T61" fmla="*/ 0 h 19"/>
                      <a:gd name="T62" fmla="*/ 107 w 107"/>
                      <a:gd name="T63" fmla="*/ 19 h 1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7" h="19">
                        <a:moveTo>
                          <a:pt x="97" y="0"/>
                        </a:moveTo>
                        <a:lnTo>
                          <a:pt x="97" y="0"/>
                        </a:lnTo>
                        <a:lnTo>
                          <a:pt x="87" y="9"/>
                        </a:lnTo>
                        <a:lnTo>
                          <a:pt x="77" y="9"/>
                        </a:lnTo>
                        <a:lnTo>
                          <a:pt x="68" y="9"/>
                        </a:lnTo>
                        <a:lnTo>
                          <a:pt x="58" y="9"/>
                        </a:lnTo>
                        <a:lnTo>
                          <a:pt x="39" y="9"/>
                        </a:lnTo>
                        <a:lnTo>
                          <a:pt x="29" y="9"/>
                        </a:lnTo>
                        <a:lnTo>
                          <a:pt x="9" y="9"/>
                        </a:lnTo>
                        <a:lnTo>
                          <a:pt x="0" y="0"/>
                        </a:lnTo>
                        <a:lnTo>
                          <a:pt x="0" y="9"/>
                        </a:lnTo>
                        <a:lnTo>
                          <a:pt x="9" y="9"/>
                        </a:lnTo>
                        <a:lnTo>
                          <a:pt x="19" y="19"/>
                        </a:lnTo>
                        <a:lnTo>
                          <a:pt x="39" y="19"/>
                        </a:lnTo>
                        <a:lnTo>
                          <a:pt x="58" y="19"/>
                        </a:lnTo>
                        <a:lnTo>
                          <a:pt x="68" y="19"/>
                        </a:lnTo>
                        <a:lnTo>
                          <a:pt x="77" y="19"/>
                        </a:lnTo>
                        <a:lnTo>
                          <a:pt x="97" y="9"/>
                        </a:lnTo>
                        <a:lnTo>
                          <a:pt x="107" y="0"/>
                        </a:lnTo>
                        <a:lnTo>
                          <a:pt x="97" y="0"/>
                        </a:lnTo>
                        <a:close/>
                      </a:path>
                    </a:pathLst>
                  </a:custGeom>
                  <a:solidFill>
                    <a:srgbClr val="000000"/>
                  </a:solidFill>
                  <a:ln w="9525">
                    <a:noFill/>
                    <a:round/>
                    <a:headEnd/>
                    <a:tailEnd/>
                  </a:ln>
                </p:spPr>
                <p:txBody>
                  <a:bodyPr/>
                  <a:lstStyle/>
                  <a:p>
                    <a:endParaRPr lang="en-US"/>
                  </a:p>
                </p:txBody>
              </p:sp>
              <p:sp>
                <p:nvSpPr>
                  <p:cNvPr id="5788" name="Freeform 363"/>
                  <p:cNvSpPr>
                    <a:spLocks/>
                  </p:cNvSpPr>
                  <p:nvPr/>
                </p:nvSpPr>
                <p:spPr bwMode="auto">
                  <a:xfrm>
                    <a:off x="7019" y="6414"/>
                    <a:ext cx="39" cy="49"/>
                  </a:xfrm>
                  <a:custGeom>
                    <a:avLst/>
                    <a:gdLst>
                      <a:gd name="T0" fmla="*/ 39 w 39"/>
                      <a:gd name="T1" fmla="*/ 0 h 49"/>
                      <a:gd name="T2" fmla="*/ 29 w 39"/>
                      <a:gd name="T3" fmla="*/ 0 h 49"/>
                      <a:gd name="T4" fmla="*/ 19 w 39"/>
                      <a:gd name="T5" fmla="*/ 10 h 49"/>
                      <a:gd name="T6" fmla="*/ 10 w 39"/>
                      <a:gd name="T7" fmla="*/ 10 h 49"/>
                      <a:gd name="T8" fmla="*/ 10 w 39"/>
                      <a:gd name="T9" fmla="*/ 19 h 49"/>
                      <a:gd name="T10" fmla="*/ 10 w 39"/>
                      <a:gd name="T11" fmla="*/ 29 h 49"/>
                      <a:gd name="T12" fmla="*/ 10 w 39"/>
                      <a:gd name="T13" fmla="*/ 29 h 49"/>
                      <a:gd name="T14" fmla="*/ 0 w 39"/>
                      <a:gd name="T15" fmla="*/ 39 h 49"/>
                      <a:gd name="T16" fmla="*/ 0 w 39"/>
                      <a:gd name="T17" fmla="*/ 49 h 49"/>
                      <a:gd name="T18" fmla="*/ 10 w 39"/>
                      <a:gd name="T19" fmla="*/ 49 h 49"/>
                      <a:gd name="T20" fmla="*/ 10 w 39"/>
                      <a:gd name="T21" fmla="*/ 49 h 49"/>
                      <a:gd name="T22" fmla="*/ 10 w 39"/>
                      <a:gd name="T23" fmla="*/ 39 h 49"/>
                      <a:gd name="T24" fmla="*/ 10 w 39"/>
                      <a:gd name="T25" fmla="*/ 29 h 49"/>
                      <a:gd name="T26" fmla="*/ 19 w 39"/>
                      <a:gd name="T27" fmla="*/ 19 h 49"/>
                      <a:gd name="T28" fmla="*/ 19 w 39"/>
                      <a:gd name="T29" fmla="*/ 19 h 49"/>
                      <a:gd name="T30" fmla="*/ 29 w 39"/>
                      <a:gd name="T31" fmla="*/ 10 h 49"/>
                      <a:gd name="T32" fmla="*/ 29 w 39"/>
                      <a:gd name="T33" fmla="*/ 10 h 49"/>
                      <a:gd name="T34" fmla="*/ 39 w 39"/>
                      <a:gd name="T35" fmla="*/ 0 h 49"/>
                      <a:gd name="T36" fmla="*/ 39 w 39"/>
                      <a:gd name="T37" fmla="*/ 0 h 49"/>
                      <a:gd name="T38" fmla="*/ 39 w 39"/>
                      <a:gd name="T39" fmla="*/ 0 h 4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49"/>
                      <a:gd name="T62" fmla="*/ 39 w 39"/>
                      <a:gd name="T63" fmla="*/ 49 h 4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49">
                        <a:moveTo>
                          <a:pt x="39" y="0"/>
                        </a:moveTo>
                        <a:lnTo>
                          <a:pt x="29" y="0"/>
                        </a:lnTo>
                        <a:lnTo>
                          <a:pt x="19" y="10"/>
                        </a:lnTo>
                        <a:lnTo>
                          <a:pt x="10" y="10"/>
                        </a:lnTo>
                        <a:lnTo>
                          <a:pt x="10" y="19"/>
                        </a:lnTo>
                        <a:lnTo>
                          <a:pt x="10" y="29"/>
                        </a:lnTo>
                        <a:lnTo>
                          <a:pt x="0" y="39"/>
                        </a:lnTo>
                        <a:lnTo>
                          <a:pt x="0" y="49"/>
                        </a:lnTo>
                        <a:lnTo>
                          <a:pt x="10" y="49"/>
                        </a:lnTo>
                        <a:lnTo>
                          <a:pt x="10" y="39"/>
                        </a:lnTo>
                        <a:lnTo>
                          <a:pt x="10" y="29"/>
                        </a:lnTo>
                        <a:lnTo>
                          <a:pt x="19" y="19"/>
                        </a:lnTo>
                        <a:lnTo>
                          <a:pt x="29" y="10"/>
                        </a:lnTo>
                        <a:lnTo>
                          <a:pt x="39" y="0"/>
                        </a:lnTo>
                        <a:close/>
                      </a:path>
                    </a:pathLst>
                  </a:custGeom>
                  <a:solidFill>
                    <a:srgbClr val="000000"/>
                  </a:solidFill>
                  <a:ln w="9525">
                    <a:noFill/>
                    <a:round/>
                    <a:headEnd/>
                    <a:tailEnd/>
                  </a:ln>
                </p:spPr>
                <p:txBody>
                  <a:bodyPr/>
                  <a:lstStyle/>
                  <a:p>
                    <a:endParaRPr lang="en-US"/>
                  </a:p>
                </p:txBody>
              </p:sp>
              <p:sp>
                <p:nvSpPr>
                  <p:cNvPr id="5789" name="Freeform 364"/>
                  <p:cNvSpPr>
                    <a:spLocks/>
                  </p:cNvSpPr>
                  <p:nvPr/>
                </p:nvSpPr>
                <p:spPr bwMode="auto">
                  <a:xfrm>
                    <a:off x="7058" y="6414"/>
                    <a:ext cx="48" cy="29"/>
                  </a:xfrm>
                  <a:custGeom>
                    <a:avLst/>
                    <a:gdLst>
                      <a:gd name="T0" fmla="*/ 39 w 48"/>
                      <a:gd name="T1" fmla="*/ 19 h 29"/>
                      <a:gd name="T2" fmla="*/ 29 w 48"/>
                      <a:gd name="T3" fmla="*/ 19 h 29"/>
                      <a:gd name="T4" fmla="*/ 19 w 48"/>
                      <a:gd name="T5" fmla="*/ 19 h 29"/>
                      <a:gd name="T6" fmla="*/ 19 w 48"/>
                      <a:gd name="T7" fmla="*/ 10 h 29"/>
                      <a:gd name="T8" fmla="*/ 10 w 48"/>
                      <a:gd name="T9" fmla="*/ 0 h 29"/>
                      <a:gd name="T10" fmla="*/ 0 w 48"/>
                      <a:gd name="T11" fmla="*/ 0 h 29"/>
                      <a:gd name="T12" fmla="*/ 0 w 48"/>
                      <a:gd name="T13" fmla="*/ 10 h 29"/>
                      <a:gd name="T14" fmla="*/ 0 w 48"/>
                      <a:gd name="T15" fmla="*/ 10 h 29"/>
                      <a:gd name="T16" fmla="*/ 10 w 48"/>
                      <a:gd name="T17" fmla="*/ 19 h 29"/>
                      <a:gd name="T18" fmla="*/ 19 w 48"/>
                      <a:gd name="T19" fmla="*/ 19 h 29"/>
                      <a:gd name="T20" fmla="*/ 19 w 48"/>
                      <a:gd name="T21" fmla="*/ 29 h 29"/>
                      <a:gd name="T22" fmla="*/ 19 w 48"/>
                      <a:gd name="T23" fmla="*/ 29 h 29"/>
                      <a:gd name="T24" fmla="*/ 29 w 48"/>
                      <a:gd name="T25" fmla="*/ 29 h 29"/>
                      <a:gd name="T26" fmla="*/ 39 w 48"/>
                      <a:gd name="T27" fmla="*/ 29 h 29"/>
                      <a:gd name="T28" fmla="*/ 48 w 48"/>
                      <a:gd name="T29" fmla="*/ 29 h 29"/>
                      <a:gd name="T30" fmla="*/ 48 w 48"/>
                      <a:gd name="T31" fmla="*/ 19 h 29"/>
                      <a:gd name="T32" fmla="*/ 48 w 48"/>
                      <a:gd name="T33" fmla="*/ 29 h 29"/>
                      <a:gd name="T34" fmla="*/ 48 w 48"/>
                      <a:gd name="T35" fmla="*/ 29 h 29"/>
                      <a:gd name="T36" fmla="*/ 48 w 48"/>
                      <a:gd name="T37" fmla="*/ 19 h 29"/>
                      <a:gd name="T38" fmla="*/ 39 w 48"/>
                      <a:gd name="T39" fmla="*/ 19 h 2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
                      <a:gd name="T61" fmla="*/ 0 h 29"/>
                      <a:gd name="T62" fmla="*/ 48 w 48"/>
                      <a:gd name="T63" fmla="*/ 29 h 2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 h="29">
                        <a:moveTo>
                          <a:pt x="39" y="19"/>
                        </a:moveTo>
                        <a:lnTo>
                          <a:pt x="29" y="19"/>
                        </a:lnTo>
                        <a:lnTo>
                          <a:pt x="19" y="19"/>
                        </a:lnTo>
                        <a:lnTo>
                          <a:pt x="19" y="10"/>
                        </a:lnTo>
                        <a:lnTo>
                          <a:pt x="10" y="0"/>
                        </a:lnTo>
                        <a:lnTo>
                          <a:pt x="0" y="0"/>
                        </a:lnTo>
                        <a:lnTo>
                          <a:pt x="0" y="10"/>
                        </a:lnTo>
                        <a:lnTo>
                          <a:pt x="10" y="19"/>
                        </a:lnTo>
                        <a:lnTo>
                          <a:pt x="19" y="19"/>
                        </a:lnTo>
                        <a:lnTo>
                          <a:pt x="19" y="29"/>
                        </a:lnTo>
                        <a:lnTo>
                          <a:pt x="29" y="29"/>
                        </a:lnTo>
                        <a:lnTo>
                          <a:pt x="39" y="29"/>
                        </a:lnTo>
                        <a:lnTo>
                          <a:pt x="48" y="29"/>
                        </a:lnTo>
                        <a:lnTo>
                          <a:pt x="48" y="19"/>
                        </a:lnTo>
                        <a:lnTo>
                          <a:pt x="48" y="29"/>
                        </a:lnTo>
                        <a:lnTo>
                          <a:pt x="48" y="19"/>
                        </a:lnTo>
                        <a:lnTo>
                          <a:pt x="39" y="19"/>
                        </a:lnTo>
                        <a:close/>
                      </a:path>
                    </a:pathLst>
                  </a:custGeom>
                  <a:solidFill>
                    <a:srgbClr val="000000"/>
                  </a:solidFill>
                  <a:ln w="9525">
                    <a:noFill/>
                    <a:round/>
                    <a:headEnd/>
                    <a:tailEnd/>
                  </a:ln>
                </p:spPr>
                <p:txBody>
                  <a:bodyPr/>
                  <a:lstStyle/>
                  <a:p>
                    <a:endParaRPr lang="en-US"/>
                  </a:p>
                </p:txBody>
              </p:sp>
              <p:sp>
                <p:nvSpPr>
                  <p:cNvPr id="5790" name="Freeform 365"/>
                  <p:cNvSpPr>
                    <a:spLocks/>
                  </p:cNvSpPr>
                  <p:nvPr/>
                </p:nvSpPr>
                <p:spPr bwMode="auto">
                  <a:xfrm>
                    <a:off x="7097" y="6414"/>
                    <a:ext cx="29" cy="19"/>
                  </a:xfrm>
                  <a:custGeom>
                    <a:avLst/>
                    <a:gdLst>
                      <a:gd name="T0" fmla="*/ 29 w 29"/>
                      <a:gd name="T1" fmla="*/ 0 h 19"/>
                      <a:gd name="T2" fmla="*/ 19 w 29"/>
                      <a:gd name="T3" fmla="*/ 0 h 19"/>
                      <a:gd name="T4" fmla="*/ 9 w 29"/>
                      <a:gd name="T5" fmla="*/ 0 h 19"/>
                      <a:gd name="T6" fmla="*/ 9 w 29"/>
                      <a:gd name="T7" fmla="*/ 10 h 19"/>
                      <a:gd name="T8" fmla="*/ 9 w 29"/>
                      <a:gd name="T9" fmla="*/ 10 h 19"/>
                      <a:gd name="T10" fmla="*/ 0 w 29"/>
                      <a:gd name="T11" fmla="*/ 19 h 19"/>
                      <a:gd name="T12" fmla="*/ 0 w 29"/>
                      <a:gd name="T13" fmla="*/ 19 h 19"/>
                      <a:gd name="T14" fmla="*/ 9 w 29"/>
                      <a:gd name="T15" fmla="*/ 19 h 19"/>
                      <a:gd name="T16" fmla="*/ 9 w 29"/>
                      <a:gd name="T17" fmla="*/ 19 h 19"/>
                      <a:gd name="T18" fmla="*/ 19 w 29"/>
                      <a:gd name="T19" fmla="*/ 10 h 19"/>
                      <a:gd name="T20" fmla="*/ 19 w 29"/>
                      <a:gd name="T21" fmla="*/ 10 h 19"/>
                      <a:gd name="T22" fmla="*/ 29 w 29"/>
                      <a:gd name="T23" fmla="*/ 0 h 19"/>
                      <a:gd name="T24" fmla="*/ 19 w 29"/>
                      <a:gd name="T25" fmla="*/ 0 h 19"/>
                      <a:gd name="T26" fmla="*/ 29 w 29"/>
                      <a:gd name="T27" fmla="*/ 0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
                      <a:gd name="T43" fmla="*/ 0 h 19"/>
                      <a:gd name="T44" fmla="*/ 29 w 29"/>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 h="19">
                        <a:moveTo>
                          <a:pt x="29" y="0"/>
                        </a:moveTo>
                        <a:lnTo>
                          <a:pt x="19" y="0"/>
                        </a:lnTo>
                        <a:lnTo>
                          <a:pt x="9" y="0"/>
                        </a:lnTo>
                        <a:lnTo>
                          <a:pt x="9" y="10"/>
                        </a:lnTo>
                        <a:lnTo>
                          <a:pt x="0" y="19"/>
                        </a:lnTo>
                        <a:lnTo>
                          <a:pt x="9" y="19"/>
                        </a:lnTo>
                        <a:lnTo>
                          <a:pt x="19" y="10"/>
                        </a:lnTo>
                        <a:lnTo>
                          <a:pt x="29" y="0"/>
                        </a:lnTo>
                        <a:lnTo>
                          <a:pt x="19" y="0"/>
                        </a:lnTo>
                        <a:lnTo>
                          <a:pt x="29" y="0"/>
                        </a:lnTo>
                        <a:close/>
                      </a:path>
                    </a:pathLst>
                  </a:custGeom>
                  <a:solidFill>
                    <a:srgbClr val="000000"/>
                  </a:solidFill>
                  <a:ln w="9525">
                    <a:noFill/>
                    <a:round/>
                    <a:headEnd/>
                    <a:tailEnd/>
                  </a:ln>
                </p:spPr>
                <p:txBody>
                  <a:bodyPr/>
                  <a:lstStyle/>
                  <a:p>
                    <a:endParaRPr lang="en-US"/>
                  </a:p>
                </p:txBody>
              </p:sp>
              <p:sp>
                <p:nvSpPr>
                  <p:cNvPr id="5791" name="Freeform 366"/>
                  <p:cNvSpPr>
                    <a:spLocks/>
                  </p:cNvSpPr>
                  <p:nvPr/>
                </p:nvSpPr>
                <p:spPr bwMode="auto">
                  <a:xfrm>
                    <a:off x="7116" y="6414"/>
                    <a:ext cx="49" cy="10"/>
                  </a:xfrm>
                  <a:custGeom>
                    <a:avLst/>
                    <a:gdLst>
                      <a:gd name="T0" fmla="*/ 49 w 49"/>
                      <a:gd name="T1" fmla="*/ 0 h 10"/>
                      <a:gd name="T2" fmla="*/ 49 w 49"/>
                      <a:gd name="T3" fmla="*/ 0 h 10"/>
                      <a:gd name="T4" fmla="*/ 29 w 49"/>
                      <a:gd name="T5" fmla="*/ 0 h 10"/>
                      <a:gd name="T6" fmla="*/ 20 w 49"/>
                      <a:gd name="T7" fmla="*/ 0 h 10"/>
                      <a:gd name="T8" fmla="*/ 10 w 49"/>
                      <a:gd name="T9" fmla="*/ 0 h 10"/>
                      <a:gd name="T10" fmla="*/ 10 w 49"/>
                      <a:gd name="T11" fmla="*/ 0 h 10"/>
                      <a:gd name="T12" fmla="*/ 0 w 49"/>
                      <a:gd name="T13" fmla="*/ 0 h 10"/>
                      <a:gd name="T14" fmla="*/ 10 w 49"/>
                      <a:gd name="T15" fmla="*/ 10 h 10"/>
                      <a:gd name="T16" fmla="*/ 49 w 49"/>
                      <a:gd name="T17" fmla="*/ 10 h 10"/>
                      <a:gd name="T18" fmla="*/ 49 w 49"/>
                      <a:gd name="T19" fmla="*/ 10 h 10"/>
                      <a:gd name="T20" fmla="*/ 49 w 49"/>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10"/>
                      <a:gd name="T35" fmla="*/ 49 w 49"/>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10">
                        <a:moveTo>
                          <a:pt x="49" y="0"/>
                        </a:moveTo>
                        <a:lnTo>
                          <a:pt x="49" y="0"/>
                        </a:lnTo>
                        <a:lnTo>
                          <a:pt x="29" y="0"/>
                        </a:lnTo>
                        <a:lnTo>
                          <a:pt x="20" y="0"/>
                        </a:lnTo>
                        <a:lnTo>
                          <a:pt x="10" y="0"/>
                        </a:lnTo>
                        <a:lnTo>
                          <a:pt x="0" y="0"/>
                        </a:lnTo>
                        <a:lnTo>
                          <a:pt x="10" y="10"/>
                        </a:lnTo>
                        <a:lnTo>
                          <a:pt x="49" y="10"/>
                        </a:lnTo>
                        <a:lnTo>
                          <a:pt x="49" y="0"/>
                        </a:lnTo>
                        <a:close/>
                      </a:path>
                    </a:pathLst>
                  </a:custGeom>
                  <a:solidFill>
                    <a:srgbClr val="000000"/>
                  </a:solidFill>
                  <a:ln w="9525">
                    <a:noFill/>
                    <a:round/>
                    <a:headEnd/>
                    <a:tailEnd/>
                  </a:ln>
                </p:spPr>
                <p:txBody>
                  <a:bodyPr/>
                  <a:lstStyle/>
                  <a:p>
                    <a:endParaRPr lang="en-US"/>
                  </a:p>
                </p:txBody>
              </p:sp>
              <p:sp>
                <p:nvSpPr>
                  <p:cNvPr id="5792" name="Freeform 367"/>
                  <p:cNvSpPr>
                    <a:spLocks/>
                  </p:cNvSpPr>
                  <p:nvPr/>
                </p:nvSpPr>
                <p:spPr bwMode="auto">
                  <a:xfrm>
                    <a:off x="4947" y="6424"/>
                    <a:ext cx="88" cy="214"/>
                  </a:xfrm>
                  <a:custGeom>
                    <a:avLst/>
                    <a:gdLst>
                      <a:gd name="T0" fmla="*/ 88 w 88"/>
                      <a:gd name="T1" fmla="*/ 214 h 214"/>
                      <a:gd name="T2" fmla="*/ 88 w 88"/>
                      <a:gd name="T3" fmla="*/ 185 h 214"/>
                      <a:gd name="T4" fmla="*/ 78 w 88"/>
                      <a:gd name="T5" fmla="*/ 146 h 214"/>
                      <a:gd name="T6" fmla="*/ 68 w 88"/>
                      <a:gd name="T7" fmla="*/ 126 h 214"/>
                      <a:gd name="T8" fmla="*/ 68 w 88"/>
                      <a:gd name="T9" fmla="*/ 97 h 214"/>
                      <a:gd name="T10" fmla="*/ 59 w 88"/>
                      <a:gd name="T11" fmla="*/ 78 h 214"/>
                      <a:gd name="T12" fmla="*/ 39 w 88"/>
                      <a:gd name="T13" fmla="*/ 48 h 214"/>
                      <a:gd name="T14" fmla="*/ 30 w 88"/>
                      <a:gd name="T15" fmla="*/ 29 h 214"/>
                      <a:gd name="T16" fmla="*/ 0 w 88"/>
                      <a:gd name="T17" fmla="*/ 9 h 214"/>
                      <a:gd name="T18" fmla="*/ 10 w 88"/>
                      <a:gd name="T19" fmla="*/ 0 h 214"/>
                      <a:gd name="T20" fmla="*/ 30 w 88"/>
                      <a:gd name="T21" fmla="*/ 19 h 214"/>
                      <a:gd name="T22" fmla="*/ 49 w 88"/>
                      <a:gd name="T23" fmla="*/ 48 h 214"/>
                      <a:gd name="T24" fmla="*/ 59 w 88"/>
                      <a:gd name="T25" fmla="*/ 68 h 214"/>
                      <a:gd name="T26" fmla="*/ 68 w 88"/>
                      <a:gd name="T27" fmla="*/ 97 h 214"/>
                      <a:gd name="T28" fmla="*/ 78 w 88"/>
                      <a:gd name="T29" fmla="*/ 126 h 214"/>
                      <a:gd name="T30" fmla="*/ 78 w 88"/>
                      <a:gd name="T31" fmla="*/ 146 h 214"/>
                      <a:gd name="T32" fmla="*/ 88 w 88"/>
                      <a:gd name="T33" fmla="*/ 185 h 214"/>
                      <a:gd name="T34" fmla="*/ 88 w 88"/>
                      <a:gd name="T35" fmla="*/ 214 h 2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8"/>
                      <a:gd name="T55" fmla="*/ 0 h 214"/>
                      <a:gd name="T56" fmla="*/ 88 w 88"/>
                      <a:gd name="T57" fmla="*/ 214 h 2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8" h="214">
                        <a:moveTo>
                          <a:pt x="88" y="214"/>
                        </a:moveTo>
                        <a:lnTo>
                          <a:pt x="88" y="185"/>
                        </a:lnTo>
                        <a:lnTo>
                          <a:pt x="78" y="146"/>
                        </a:lnTo>
                        <a:lnTo>
                          <a:pt x="68" y="126"/>
                        </a:lnTo>
                        <a:lnTo>
                          <a:pt x="68" y="97"/>
                        </a:lnTo>
                        <a:lnTo>
                          <a:pt x="59" y="78"/>
                        </a:lnTo>
                        <a:lnTo>
                          <a:pt x="39" y="48"/>
                        </a:lnTo>
                        <a:lnTo>
                          <a:pt x="30" y="29"/>
                        </a:lnTo>
                        <a:lnTo>
                          <a:pt x="0" y="9"/>
                        </a:lnTo>
                        <a:lnTo>
                          <a:pt x="10" y="0"/>
                        </a:lnTo>
                        <a:lnTo>
                          <a:pt x="30" y="19"/>
                        </a:lnTo>
                        <a:lnTo>
                          <a:pt x="49" y="48"/>
                        </a:lnTo>
                        <a:lnTo>
                          <a:pt x="59" y="68"/>
                        </a:lnTo>
                        <a:lnTo>
                          <a:pt x="68" y="97"/>
                        </a:lnTo>
                        <a:lnTo>
                          <a:pt x="78" y="126"/>
                        </a:lnTo>
                        <a:lnTo>
                          <a:pt x="78" y="146"/>
                        </a:lnTo>
                        <a:lnTo>
                          <a:pt x="88" y="185"/>
                        </a:lnTo>
                        <a:lnTo>
                          <a:pt x="88" y="214"/>
                        </a:lnTo>
                        <a:close/>
                      </a:path>
                    </a:pathLst>
                  </a:custGeom>
                  <a:solidFill>
                    <a:srgbClr val="BFBFBF"/>
                  </a:solidFill>
                  <a:ln w="9525">
                    <a:noFill/>
                    <a:round/>
                    <a:headEnd/>
                    <a:tailEnd/>
                  </a:ln>
                </p:spPr>
                <p:txBody>
                  <a:bodyPr/>
                  <a:lstStyle/>
                  <a:p>
                    <a:endParaRPr lang="en-US"/>
                  </a:p>
                </p:txBody>
              </p:sp>
              <p:sp>
                <p:nvSpPr>
                  <p:cNvPr id="5793" name="Freeform 368"/>
                  <p:cNvSpPr>
                    <a:spLocks/>
                  </p:cNvSpPr>
                  <p:nvPr/>
                </p:nvSpPr>
                <p:spPr bwMode="auto">
                  <a:xfrm>
                    <a:off x="4947" y="6424"/>
                    <a:ext cx="98" cy="214"/>
                  </a:xfrm>
                  <a:custGeom>
                    <a:avLst/>
                    <a:gdLst>
                      <a:gd name="T0" fmla="*/ 0 w 98"/>
                      <a:gd name="T1" fmla="*/ 0 h 214"/>
                      <a:gd name="T2" fmla="*/ 0 w 98"/>
                      <a:gd name="T3" fmla="*/ 9 h 214"/>
                      <a:gd name="T4" fmla="*/ 20 w 98"/>
                      <a:gd name="T5" fmla="*/ 29 h 214"/>
                      <a:gd name="T6" fmla="*/ 39 w 98"/>
                      <a:gd name="T7" fmla="*/ 48 h 214"/>
                      <a:gd name="T8" fmla="*/ 49 w 98"/>
                      <a:gd name="T9" fmla="*/ 78 h 214"/>
                      <a:gd name="T10" fmla="*/ 59 w 98"/>
                      <a:gd name="T11" fmla="*/ 97 h 214"/>
                      <a:gd name="T12" fmla="*/ 68 w 98"/>
                      <a:gd name="T13" fmla="*/ 126 h 214"/>
                      <a:gd name="T14" fmla="*/ 78 w 98"/>
                      <a:gd name="T15" fmla="*/ 155 h 214"/>
                      <a:gd name="T16" fmla="*/ 78 w 98"/>
                      <a:gd name="T17" fmla="*/ 185 h 214"/>
                      <a:gd name="T18" fmla="*/ 88 w 98"/>
                      <a:gd name="T19" fmla="*/ 214 h 214"/>
                      <a:gd name="T20" fmla="*/ 98 w 98"/>
                      <a:gd name="T21" fmla="*/ 214 h 214"/>
                      <a:gd name="T22" fmla="*/ 88 w 98"/>
                      <a:gd name="T23" fmla="*/ 185 h 214"/>
                      <a:gd name="T24" fmla="*/ 88 w 98"/>
                      <a:gd name="T25" fmla="*/ 146 h 214"/>
                      <a:gd name="T26" fmla="*/ 78 w 98"/>
                      <a:gd name="T27" fmla="*/ 126 h 214"/>
                      <a:gd name="T28" fmla="*/ 68 w 98"/>
                      <a:gd name="T29" fmla="*/ 97 h 214"/>
                      <a:gd name="T30" fmla="*/ 59 w 98"/>
                      <a:gd name="T31" fmla="*/ 68 h 214"/>
                      <a:gd name="T32" fmla="*/ 49 w 98"/>
                      <a:gd name="T33" fmla="*/ 48 h 214"/>
                      <a:gd name="T34" fmla="*/ 30 w 98"/>
                      <a:gd name="T35" fmla="*/ 19 h 214"/>
                      <a:gd name="T36" fmla="*/ 10 w 98"/>
                      <a:gd name="T37" fmla="*/ 0 h 214"/>
                      <a:gd name="T38" fmla="*/ 10 w 98"/>
                      <a:gd name="T39" fmla="*/ 9 h 214"/>
                      <a:gd name="T40" fmla="*/ 0 w 98"/>
                      <a:gd name="T41" fmla="*/ 0 h 214"/>
                      <a:gd name="T42" fmla="*/ 0 w 98"/>
                      <a:gd name="T43" fmla="*/ 9 h 214"/>
                      <a:gd name="T44" fmla="*/ 0 w 98"/>
                      <a:gd name="T45" fmla="*/ 9 h 214"/>
                      <a:gd name="T46" fmla="*/ 0 w 98"/>
                      <a:gd name="T47" fmla="*/ 0 h 2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8"/>
                      <a:gd name="T73" fmla="*/ 0 h 214"/>
                      <a:gd name="T74" fmla="*/ 98 w 98"/>
                      <a:gd name="T75" fmla="*/ 214 h 2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8" h="214">
                        <a:moveTo>
                          <a:pt x="0" y="0"/>
                        </a:moveTo>
                        <a:lnTo>
                          <a:pt x="0" y="9"/>
                        </a:lnTo>
                        <a:lnTo>
                          <a:pt x="20" y="29"/>
                        </a:lnTo>
                        <a:lnTo>
                          <a:pt x="39" y="48"/>
                        </a:lnTo>
                        <a:lnTo>
                          <a:pt x="49" y="78"/>
                        </a:lnTo>
                        <a:lnTo>
                          <a:pt x="59" y="97"/>
                        </a:lnTo>
                        <a:lnTo>
                          <a:pt x="68" y="126"/>
                        </a:lnTo>
                        <a:lnTo>
                          <a:pt x="78" y="155"/>
                        </a:lnTo>
                        <a:lnTo>
                          <a:pt x="78" y="185"/>
                        </a:lnTo>
                        <a:lnTo>
                          <a:pt x="88" y="214"/>
                        </a:lnTo>
                        <a:lnTo>
                          <a:pt x="98" y="214"/>
                        </a:lnTo>
                        <a:lnTo>
                          <a:pt x="88" y="185"/>
                        </a:lnTo>
                        <a:lnTo>
                          <a:pt x="88" y="146"/>
                        </a:lnTo>
                        <a:lnTo>
                          <a:pt x="78" y="126"/>
                        </a:lnTo>
                        <a:lnTo>
                          <a:pt x="68" y="97"/>
                        </a:lnTo>
                        <a:lnTo>
                          <a:pt x="59" y="68"/>
                        </a:lnTo>
                        <a:lnTo>
                          <a:pt x="49" y="48"/>
                        </a:lnTo>
                        <a:lnTo>
                          <a:pt x="30" y="19"/>
                        </a:lnTo>
                        <a:lnTo>
                          <a:pt x="10" y="0"/>
                        </a:lnTo>
                        <a:lnTo>
                          <a:pt x="10" y="9"/>
                        </a:lnTo>
                        <a:lnTo>
                          <a:pt x="0" y="0"/>
                        </a:lnTo>
                        <a:lnTo>
                          <a:pt x="0" y="9"/>
                        </a:lnTo>
                        <a:lnTo>
                          <a:pt x="0" y="0"/>
                        </a:lnTo>
                        <a:close/>
                      </a:path>
                    </a:pathLst>
                  </a:custGeom>
                  <a:solidFill>
                    <a:srgbClr val="000000"/>
                  </a:solidFill>
                  <a:ln w="9525">
                    <a:noFill/>
                    <a:round/>
                    <a:headEnd/>
                    <a:tailEnd/>
                  </a:ln>
                </p:spPr>
                <p:txBody>
                  <a:bodyPr/>
                  <a:lstStyle/>
                  <a:p>
                    <a:endParaRPr lang="en-US"/>
                  </a:p>
                </p:txBody>
              </p:sp>
              <p:sp>
                <p:nvSpPr>
                  <p:cNvPr id="5794" name="Freeform 369"/>
                  <p:cNvSpPr>
                    <a:spLocks/>
                  </p:cNvSpPr>
                  <p:nvPr/>
                </p:nvSpPr>
                <p:spPr bwMode="auto">
                  <a:xfrm>
                    <a:off x="4947" y="6424"/>
                    <a:ext cx="10" cy="9"/>
                  </a:xfrm>
                  <a:custGeom>
                    <a:avLst/>
                    <a:gdLst>
                      <a:gd name="T0" fmla="*/ 10 w 10"/>
                      <a:gd name="T1" fmla="*/ 0 h 9"/>
                      <a:gd name="T2" fmla="*/ 0 w 10"/>
                      <a:gd name="T3" fmla="*/ 0 h 9"/>
                      <a:gd name="T4" fmla="*/ 10 w 10"/>
                      <a:gd name="T5" fmla="*/ 9 h 9"/>
                      <a:gd name="T6" fmla="*/ 10 w 10"/>
                      <a:gd name="T7" fmla="*/ 9 h 9"/>
                      <a:gd name="T8" fmla="*/ 0 w 10"/>
                      <a:gd name="T9" fmla="*/ 9 h 9"/>
                      <a:gd name="T10" fmla="*/ 10 w 10"/>
                      <a:gd name="T11" fmla="*/ 0 h 9"/>
                      <a:gd name="T12" fmla="*/ 10 w 10"/>
                      <a:gd name="T13" fmla="*/ 0 h 9"/>
                      <a:gd name="T14" fmla="*/ 0 w 10"/>
                      <a:gd name="T15" fmla="*/ 0 h 9"/>
                      <a:gd name="T16" fmla="*/ 10 w 10"/>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9"/>
                      <a:gd name="T29" fmla="*/ 10 w 10"/>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9">
                        <a:moveTo>
                          <a:pt x="10" y="0"/>
                        </a:moveTo>
                        <a:lnTo>
                          <a:pt x="0" y="0"/>
                        </a:lnTo>
                        <a:lnTo>
                          <a:pt x="10" y="9"/>
                        </a:lnTo>
                        <a:lnTo>
                          <a:pt x="0" y="9"/>
                        </a:lnTo>
                        <a:lnTo>
                          <a:pt x="10" y="0"/>
                        </a:lnTo>
                        <a:lnTo>
                          <a:pt x="0" y="0"/>
                        </a:lnTo>
                        <a:lnTo>
                          <a:pt x="10" y="0"/>
                        </a:lnTo>
                        <a:close/>
                      </a:path>
                    </a:pathLst>
                  </a:custGeom>
                  <a:solidFill>
                    <a:srgbClr val="000000"/>
                  </a:solidFill>
                  <a:ln w="9525">
                    <a:noFill/>
                    <a:round/>
                    <a:headEnd/>
                    <a:tailEnd/>
                  </a:ln>
                </p:spPr>
                <p:txBody>
                  <a:bodyPr/>
                  <a:lstStyle/>
                  <a:p>
                    <a:endParaRPr lang="en-US"/>
                  </a:p>
                </p:txBody>
              </p:sp>
              <p:sp>
                <p:nvSpPr>
                  <p:cNvPr id="5795" name="Freeform 370"/>
                  <p:cNvSpPr>
                    <a:spLocks/>
                  </p:cNvSpPr>
                  <p:nvPr/>
                </p:nvSpPr>
                <p:spPr bwMode="auto">
                  <a:xfrm>
                    <a:off x="4947" y="6424"/>
                    <a:ext cx="98" cy="214"/>
                  </a:xfrm>
                  <a:custGeom>
                    <a:avLst/>
                    <a:gdLst>
                      <a:gd name="T0" fmla="*/ 88 w 98"/>
                      <a:gd name="T1" fmla="*/ 214 h 214"/>
                      <a:gd name="T2" fmla="*/ 98 w 98"/>
                      <a:gd name="T3" fmla="*/ 214 h 214"/>
                      <a:gd name="T4" fmla="*/ 88 w 98"/>
                      <a:gd name="T5" fmla="*/ 185 h 214"/>
                      <a:gd name="T6" fmla="*/ 88 w 98"/>
                      <a:gd name="T7" fmla="*/ 146 h 214"/>
                      <a:gd name="T8" fmla="*/ 78 w 98"/>
                      <a:gd name="T9" fmla="*/ 126 h 214"/>
                      <a:gd name="T10" fmla="*/ 68 w 98"/>
                      <a:gd name="T11" fmla="*/ 97 h 214"/>
                      <a:gd name="T12" fmla="*/ 68 w 98"/>
                      <a:gd name="T13" fmla="*/ 68 h 214"/>
                      <a:gd name="T14" fmla="*/ 49 w 98"/>
                      <a:gd name="T15" fmla="*/ 39 h 214"/>
                      <a:gd name="T16" fmla="*/ 30 w 98"/>
                      <a:gd name="T17" fmla="*/ 19 h 214"/>
                      <a:gd name="T18" fmla="*/ 10 w 98"/>
                      <a:gd name="T19" fmla="*/ 0 h 214"/>
                      <a:gd name="T20" fmla="*/ 0 w 98"/>
                      <a:gd name="T21" fmla="*/ 9 h 214"/>
                      <a:gd name="T22" fmla="*/ 30 w 98"/>
                      <a:gd name="T23" fmla="*/ 19 h 214"/>
                      <a:gd name="T24" fmla="*/ 39 w 98"/>
                      <a:gd name="T25" fmla="*/ 48 h 214"/>
                      <a:gd name="T26" fmla="*/ 59 w 98"/>
                      <a:gd name="T27" fmla="*/ 68 h 214"/>
                      <a:gd name="T28" fmla="*/ 68 w 98"/>
                      <a:gd name="T29" fmla="*/ 97 h 214"/>
                      <a:gd name="T30" fmla="*/ 68 w 98"/>
                      <a:gd name="T31" fmla="*/ 126 h 214"/>
                      <a:gd name="T32" fmla="*/ 78 w 98"/>
                      <a:gd name="T33" fmla="*/ 155 h 214"/>
                      <a:gd name="T34" fmla="*/ 78 w 98"/>
                      <a:gd name="T35" fmla="*/ 185 h 214"/>
                      <a:gd name="T36" fmla="*/ 88 w 98"/>
                      <a:gd name="T37" fmla="*/ 214 h 214"/>
                      <a:gd name="T38" fmla="*/ 98 w 98"/>
                      <a:gd name="T39" fmla="*/ 214 h 214"/>
                      <a:gd name="T40" fmla="*/ 88 w 98"/>
                      <a:gd name="T41" fmla="*/ 214 h 2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
                      <a:gd name="T64" fmla="*/ 0 h 214"/>
                      <a:gd name="T65" fmla="*/ 98 w 98"/>
                      <a:gd name="T66" fmla="*/ 214 h 2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 h="214">
                        <a:moveTo>
                          <a:pt x="88" y="214"/>
                        </a:moveTo>
                        <a:lnTo>
                          <a:pt x="98" y="214"/>
                        </a:lnTo>
                        <a:lnTo>
                          <a:pt x="88" y="185"/>
                        </a:lnTo>
                        <a:lnTo>
                          <a:pt x="88" y="146"/>
                        </a:lnTo>
                        <a:lnTo>
                          <a:pt x="78" y="126"/>
                        </a:lnTo>
                        <a:lnTo>
                          <a:pt x="68" y="97"/>
                        </a:lnTo>
                        <a:lnTo>
                          <a:pt x="68" y="68"/>
                        </a:lnTo>
                        <a:lnTo>
                          <a:pt x="49" y="39"/>
                        </a:lnTo>
                        <a:lnTo>
                          <a:pt x="30" y="19"/>
                        </a:lnTo>
                        <a:lnTo>
                          <a:pt x="10" y="0"/>
                        </a:lnTo>
                        <a:lnTo>
                          <a:pt x="0" y="9"/>
                        </a:lnTo>
                        <a:lnTo>
                          <a:pt x="30" y="19"/>
                        </a:lnTo>
                        <a:lnTo>
                          <a:pt x="39" y="48"/>
                        </a:lnTo>
                        <a:lnTo>
                          <a:pt x="59" y="68"/>
                        </a:lnTo>
                        <a:lnTo>
                          <a:pt x="68" y="97"/>
                        </a:lnTo>
                        <a:lnTo>
                          <a:pt x="68" y="126"/>
                        </a:lnTo>
                        <a:lnTo>
                          <a:pt x="78" y="155"/>
                        </a:lnTo>
                        <a:lnTo>
                          <a:pt x="78" y="185"/>
                        </a:lnTo>
                        <a:lnTo>
                          <a:pt x="88" y="214"/>
                        </a:lnTo>
                        <a:lnTo>
                          <a:pt x="98" y="214"/>
                        </a:lnTo>
                        <a:lnTo>
                          <a:pt x="88" y="214"/>
                        </a:lnTo>
                        <a:close/>
                      </a:path>
                    </a:pathLst>
                  </a:custGeom>
                  <a:solidFill>
                    <a:srgbClr val="000000"/>
                  </a:solidFill>
                  <a:ln w="9525">
                    <a:noFill/>
                    <a:round/>
                    <a:headEnd/>
                    <a:tailEnd/>
                  </a:ln>
                </p:spPr>
                <p:txBody>
                  <a:bodyPr/>
                  <a:lstStyle/>
                  <a:p>
                    <a:endParaRPr lang="en-US"/>
                  </a:p>
                </p:txBody>
              </p:sp>
              <p:sp>
                <p:nvSpPr>
                  <p:cNvPr id="5796" name="Freeform 371"/>
                  <p:cNvSpPr>
                    <a:spLocks/>
                  </p:cNvSpPr>
                  <p:nvPr/>
                </p:nvSpPr>
                <p:spPr bwMode="auto">
                  <a:xfrm>
                    <a:off x="4520" y="6433"/>
                    <a:ext cx="408" cy="185"/>
                  </a:xfrm>
                  <a:custGeom>
                    <a:avLst/>
                    <a:gdLst>
                      <a:gd name="T0" fmla="*/ 320 w 408"/>
                      <a:gd name="T1" fmla="*/ 146 h 185"/>
                      <a:gd name="T2" fmla="*/ 311 w 408"/>
                      <a:gd name="T3" fmla="*/ 156 h 185"/>
                      <a:gd name="T4" fmla="*/ 291 w 408"/>
                      <a:gd name="T5" fmla="*/ 166 h 185"/>
                      <a:gd name="T6" fmla="*/ 272 w 408"/>
                      <a:gd name="T7" fmla="*/ 176 h 185"/>
                      <a:gd name="T8" fmla="*/ 252 w 408"/>
                      <a:gd name="T9" fmla="*/ 176 h 185"/>
                      <a:gd name="T10" fmla="*/ 175 w 408"/>
                      <a:gd name="T11" fmla="*/ 176 h 185"/>
                      <a:gd name="T12" fmla="*/ 155 w 408"/>
                      <a:gd name="T13" fmla="*/ 185 h 185"/>
                      <a:gd name="T14" fmla="*/ 136 w 408"/>
                      <a:gd name="T15" fmla="*/ 185 h 185"/>
                      <a:gd name="T16" fmla="*/ 106 w 408"/>
                      <a:gd name="T17" fmla="*/ 176 h 185"/>
                      <a:gd name="T18" fmla="*/ 87 w 408"/>
                      <a:gd name="T19" fmla="*/ 176 h 185"/>
                      <a:gd name="T20" fmla="*/ 68 w 408"/>
                      <a:gd name="T21" fmla="*/ 166 h 185"/>
                      <a:gd name="T22" fmla="*/ 29 w 408"/>
                      <a:gd name="T23" fmla="*/ 166 h 185"/>
                      <a:gd name="T24" fmla="*/ 9 w 408"/>
                      <a:gd name="T25" fmla="*/ 176 h 185"/>
                      <a:gd name="T26" fmla="*/ 0 w 408"/>
                      <a:gd name="T27" fmla="*/ 176 h 185"/>
                      <a:gd name="T28" fmla="*/ 9 w 408"/>
                      <a:gd name="T29" fmla="*/ 156 h 185"/>
                      <a:gd name="T30" fmla="*/ 19 w 408"/>
                      <a:gd name="T31" fmla="*/ 146 h 185"/>
                      <a:gd name="T32" fmla="*/ 29 w 408"/>
                      <a:gd name="T33" fmla="*/ 137 h 185"/>
                      <a:gd name="T34" fmla="*/ 87 w 408"/>
                      <a:gd name="T35" fmla="*/ 137 h 185"/>
                      <a:gd name="T36" fmla="*/ 116 w 408"/>
                      <a:gd name="T37" fmla="*/ 146 h 185"/>
                      <a:gd name="T38" fmla="*/ 165 w 408"/>
                      <a:gd name="T39" fmla="*/ 146 h 185"/>
                      <a:gd name="T40" fmla="*/ 233 w 408"/>
                      <a:gd name="T41" fmla="*/ 146 h 185"/>
                      <a:gd name="T42" fmla="*/ 272 w 408"/>
                      <a:gd name="T43" fmla="*/ 137 h 185"/>
                      <a:gd name="T44" fmla="*/ 291 w 408"/>
                      <a:gd name="T45" fmla="*/ 127 h 185"/>
                      <a:gd name="T46" fmla="*/ 320 w 408"/>
                      <a:gd name="T47" fmla="*/ 117 h 185"/>
                      <a:gd name="T48" fmla="*/ 359 w 408"/>
                      <a:gd name="T49" fmla="*/ 78 h 185"/>
                      <a:gd name="T50" fmla="*/ 379 w 408"/>
                      <a:gd name="T51" fmla="*/ 49 h 185"/>
                      <a:gd name="T52" fmla="*/ 398 w 408"/>
                      <a:gd name="T53" fmla="*/ 30 h 185"/>
                      <a:gd name="T54" fmla="*/ 408 w 408"/>
                      <a:gd name="T55" fmla="*/ 10 h 185"/>
                      <a:gd name="T56" fmla="*/ 408 w 408"/>
                      <a:gd name="T57" fmla="*/ 20 h 185"/>
                      <a:gd name="T58" fmla="*/ 398 w 408"/>
                      <a:gd name="T59" fmla="*/ 59 h 185"/>
                      <a:gd name="T60" fmla="*/ 379 w 408"/>
                      <a:gd name="T61" fmla="*/ 98 h 185"/>
                      <a:gd name="T62" fmla="*/ 350 w 408"/>
                      <a:gd name="T63" fmla="*/ 127 h 1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8"/>
                      <a:gd name="T97" fmla="*/ 0 h 185"/>
                      <a:gd name="T98" fmla="*/ 408 w 408"/>
                      <a:gd name="T99" fmla="*/ 185 h 1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8" h="185">
                        <a:moveTo>
                          <a:pt x="330" y="137"/>
                        </a:moveTo>
                        <a:lnTo>
                          <a:pt x="320" y="146"/>
                        </a:lnTo>
                        <a:lnTo>
                          <a:pt x="311" y="156"/>
                        </a:lnTo>
                        <a:lnTo>
                          <a:pt x="301" y="156"/>
                        </a:lnTo>
                        <a:lnTo>
                          <a:pt x="291" y="166"/>
                        </a:lnTo>
                        <a:lnTo>
                          <a:pt x="282" y="166"/>
                        </a:lnTo>
                        <a:lnTo>
                          <a:pt x="272" y="176"/>
                        </a:lnTo>
                        <a:lnTo>
                          <a:pt x="262" y="176"/>
                        </a:lnTo>
                        <a:lnTo>
                          <a:pt x="252" y="176"/>
                        </a:lnTo>
                        <a:lnTo>
                          <a:pt x="233" y="176"/>
                        </a:lnTo>
                        <a:lnTo>
                          <a:pt x="175" y="176"/>
                        </a:lnTo>
                        <a:lnTo>
                          <a:pt x="165" y="185"/>
                        </a:lnTo>
                        <a:lnTo>
                          <a:pt x="155" y="185"/>
                        </a:lnTo>
                        <a:lnTo>
                          <a:pt x="145" y="185"/>
                        </a:lnTo>
                        <a:lnTo>
                          <a:pt x="136" y="185"/>
                        </a:lnTo>
                        <a:lnTo>
                          <a:pt x="116" y="185"/>
                        </a:lnTo>
                        <a:lnTo>
                          <a:pt x="106" y="176"/>
                        </a:lnTo>
                        <a:lnTo>
                          <a:pt x="97" y="176"/>
                        </a:lnTo>
                        <a:lnTo>
                          <a:pt x="87" y="176"/>
                        </a:lnTo>
                        <a:lnTo>
                          <a:pt x="77" y="176"/>
                        </a:lnTo>
                        <a:lnTo>
                          <a:pt x="68" y="166"/>
                        </a:lnTo>
                        <a:lnTo>
                          <a:pt x="58" y="166"/>
                        </a:lnTo>
                        <a:lnTo>
                          <a:pt x="29" y="166"/>
                        </a:lnTo>
                        <a:lnTo>
                          <a:pt x="19" y="166"/>
                        </a:lnTo>
                        <a:lnTo>
                          <a:pt x="9" y="176"/>
                        </a:lnTo>
                        <a:lnTo>
                          <a:pt x="0" y="176"/>
                        </a:lnTo>
                        <a:lnTo>
                          <a:pt x="9" y="166"/>
                        </a:lnTo>
                        <a:lnTo>
                          <a:pt x="9" y="156"/>
                        </a:lnTo>
                        <a:lnTo>
                          <a:pt x="19" y="156"/>
                        </a:lnTo>
                        <a:lnTo>
                          <a:pt x="19" y="146"/>
                        </a:lnTo>
                        <a:lnTo>
                          <a:pt x="19" y="137"/>
                        </a:lnTo>
                        <a:lnTo>
                          <a:pt x="29" y="137"/>
                        </a:lnTo>
                        <a:lnTo>
                          <a:pt x="68" y="137"/>
                        </a:lnTo>
                        <a:lnTo>
                          <a:pt x="87" y="137"/>
                        </a:lnTo>
                        <a:lnTo>
                          <a:pt x="106" y="137"/>
                        </a:lnTo>
                        <a:lnTo>
                          <a:pt x="116" y="146"/>
                        </a:lnTo>
                        <a:lnTo>
                          <a:pt x="145" y="146"/>
                        </a:lnTo>
                        <a:lnTo>
                          <a:pt x="165" y="146"/>
                        </a:lnTo>
                        <a:lnTo>
                          <a:pt x="223" y="146"/>
                        </a:lnTo>
                        <a:lnTo>
                          <a:pt x="233" y="146"/>
                        </a:lnTo>
                        <a:lnTo>
                          <a:pt x="252" y="146"/>
                        </a:lnTo>
                        <a:lnTo>
                          <a:pt x="272" y="137"/>
                        </a:lnTo>
                        <a:lnTo>
                          <a:pt x="282" y="127"/>
                        </a:lnTo>
                        <a:lnTo>
                          <a:pt x="291" y="127"/>
                        </a:lnTo>
                        <a:lnTo>
                          <a:pt x="311" y="127"/>
                        </a:lnTo>
                        <a:lnTo>
                          <a:pt x="320" y="117"/>
                        </a:lnTo>
                        <a:lnTo>
                          <a:pt x="359" y="78"/>
                        </a:lnTo>
                        <a:lnTo>
                          <a:pt x="369" y="69"/>
                        </a:lnTo>
                        <a:lnTo>
                          <a:pt x="379" y="49"/>
                        </a:lnTo>
                        <a:lnTo>
                          <a:pt x="389" y="39"/>
                        </a:lnTo>
                        <a:lnTo>
                          <a:pt x="398" y="30"/>
                        </a:lnTo>
                        <a:lnTo>
                          <a:pt x="398" y="20"/>
                        </a:lnTo>
                        <a:lnTo>
                          <a:pt x="408" y="10"/>
                        </a:lnTo>
                        <a:lnTo>
                          <a:pt x="408" y="0"/>
                        </a:lnTo>
                        <a:lnTo>
                          <a:pt x="408" y="20"/>
                        </a:lnTo>
                        <a:lnTo>
                          <a:pt x="408" y="39"/>
                        </a:lnTo>
                        <a:lnTo>
                          <a:pt x="398" y="59"/>
                        </a:lnTo>
                        <a:lnTo>
                          <a:pt x="389" y="78"/>
                        </a:lnTo>
                        <a:lnTo>
                          <a:pt x="379" y="98"/>
                        </a:lnTo>
                        <a:lnTo>
                          <a:pt x="369" y="108"/>
                        </a:lnTo>
                        <a:lnTo>
                          <a:pt x="350" y="127"/>
                        </a:lnTo>
                        <a:lnTo>
                          <a:pt x="330" y="137"/>
                        </a:lnTo>
                        <a:close/>
                      </a:path>
                    </a:pathLst>
                  </a:custGeom>
                  <a:solidFill>
                    <a:srgbClr val="BFBFBF"/>
                  </a:solidFill>
                  <a:ln w="9525">
                    <a:noFill/>
                    <a:round/>
                    <a:headEnd/>
                    <a:tailEnd/>
                  </a:ln>
                </p:spPr>
                <p:txBody>
                  <a:bodyPr/>
                  <a:lstStyle/>
                  <a:p>
                    <a:endParaRPr lang="en-US"/>
                  </a:p>
                </p:txBody>
              </p:sp>
              <p:sp>
                <p:nvSpPr>
                  <p:cNvPr id="5797" name="Freeform 372"/>
                  <p:cNvSpPr>
                    <a:spLocks/>
                  </p:cNvSpPr>
                  <p:nvPr/>
                </p:nvSpPr>
                <p:spPr bwMode="auto">
                  <a:xfrm>
                    <a:off x="4695" y="6570"/>
                    <a:ext cx="165" cy="48"/>
                  </a:xfrm>
                  <a:custGeom>
                    <a:avLst/>
                    <a:gdLst>
                      <a:gd name="T0" fmla="*/ 9 w 165"/>
                      <a:gd name="T1" fmla="*/ 48 h 48"/>
                      <a:gd name="T2" fmla="*/ 0 w 165"/>
                      <a:gd name="T3" fmla="*/ 48 h 48"/>
                      <a:gd name="T4" fmla="*/ 58 w 165"/>
                      <a:gd name="T5" fmla="*/ 48 h 48"/>
                      <a:gd name="T6" fmla="*/ 68 w 165"/>
                      <a:gd name="T7" fmla="*/ 39 h 48"/>
                      <a:gd name="T8" fmla="*/ 77 w 165"/>
                      <a:gd name="T9" fmla="*/ 39 h 48"/>
                      <a:gd name="T10" fmla="*/ 87 w 165"/>
                      <a:gd name="T11" fmla="*/ 39 h 48"/>
                      <a:gd name="T12" fmla="*/ 97 w 165"/>
                      <a:gd name="T13" fmla="*/ 39 h 48"/>
                      <a:gd name="T14" fmla="*/ 107 w 165"/>
                      <a:gd name="T15" fmla="*/ 39 h 48"/>
                      <a:gd name="T16" fmla="*/ 116 w 165"/>
                      <a:gd name="T17" fmla="*/ 29 h 48"/>
                      <a:gd name="T18" fmla="*/ 126 w 165"/>
                      <a:gd name="T19" fmla="*/ 29 h 48"/>
                      <a:gd name="T20" fmla="*/ 136 w 165"/>
                      <a:gd name="T21" fmla="*/ 19 h 48"/>
                      <a:gd name="T22" fmla="*/ 145 w 165"/>
                      <a:gd name="T23" fmla="*/ 19 h 48"/>
                      <a:gd name="T24" fmla="*/ 155 w 165"/>
                      <a:gd name="T25" fmla="*/ 9 h 48"/>
                      <a:gd name="T26" fmla="*/ 165 w 165"/>
                      <a:gd name="T27" fmla="*/ 0 h 48"/>
                      <a:gd name="T28" fmla="*/ 155 w 165"/>
                      <a:gd name="T29" fmla="*/ 0 h 48"/>
                      <a:gd name="T30" fmla="*/ 145 w 165"/>
                      <a:gd name="T31" fmla="*/ 0 h 48"/>
                      <a:gd name="T32" fmla="*/ 145 w 165"/>
                      <a:gd name="T33" fmla="*/ 9 h 48"/>
                      <a:gd name="T34" fmla="*/ 136 w 165"/>
                      <a:gd name="T35" fmla="*/ 9 h 48"/>
                      <a:gd name="T36" fmla="*/ 126 w 165"/>
                      <a:gd name="T37" fmla="*/ 19 h 48"/>
                      <a:gd name="T38" fmla="*/ 107 w 165"/>
                      <a:gd name="T39" fmla="*/ 19 h 48"/>
                      <a:gd name="T40" fmla="*/ 107 w 165"/>
                      <a:gd name="T41" fmla="*/ 29 h 48"/>
                      <a:gd name="T42" fmla="*/ 97 w 165"/>
                      <a:gd name="T43" fmla="*/ 29 h 48"/>
                      <a:gd name="T44" fmla="*/ 87 w 165"/>
                      <a:gd name="T45" fmla="*/ 29 h 48"/>
                      <a:gd name="T46" fmla="*/ 77 w 165"/>
                      <a:gd name="T47" fmla="*/ 39 h 48"/>
                      <a:gd name="T48" fmla="*/ 58 w 165"/>
                      <a:gd name="T49" fmla="*/ 39 h 48"/>
                      <a:gd name="T50" fmla="*/ 0 w 165"/>
                      <a:gd name="T51" fmla="*/ 39 h 48"/>
                      <a:gd name="T52" fmla="*/ 9 w 165"/>
                      <a:gd name="T53" fmla="*/ 48 h 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5"/>
                      <a:gd name="T82" fmla="*/ 0 h 48"/>
                      <a:gd name="T83" fmla="*/ 165 w 165"/>
                      <a:gd name="T84" fmla="*/ 48 h 4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5" h="48">
                        <a:moveTo>
                          <a:pt x="9" y="48"/>
                        </a:moveTo>
                        <a:lnTo>
                          <a:pt x="0" y="48"/>
                        </a:lnTo>
                        <a:lnTo>
                          <a:pt x="58" y="48"/>
                        </a:lnTo>
                        <a:lnTo>
                          <a:pt x="68" y="39"/>
                        </a:lnTo>
                        <a:lnTo>
                          <a:pt x="77" y="39"/>
                        </a:lnTo>
                        <a:lnTo>
                          <a:pt x="87" y="39"/>
                        </a:lnTo>
                        <a:lnTo>
                          <a:pt x="97" y="39"/>
                        </a:lnTo>
                        <a:lnTo>
                          <a:pt x="107" y="39"/>
                        </a:lnTo>
                        <a:lnTo>
                          <a:pt x="116" y="29"/>
                        </a:lnTo>
                        <a:lnTo>
                          <a:pt x="126" y="29"/>
                        </a:lnTo>
                        <a:lnTo>
                          <a:pt x="136" y="19"/>
                        </a:lnTo>
                        <a:lnTo>
                          <a:pt x="145" y="19"/>
                        </a:lnTo>
                        <a:lnTo>
                          <a:pt x="155" y="9"/>
                        </a:lnTo>
                        <a:lnTo>
                          <a:pt x="165" y="0"/>
                        </a:lnTo>
                        <a:lnTo>
                          <a:pt x="155" y="0"/>
                        </a:lnTo>
                        <a:lnTo>
                          <a:pt x="145" y="0"/>
                        </a:lnTo>
                        <a:lnTo>
                          <a:pt x="145" y="9"/>
                        </a:lnTo>
                        <a:lnTo>
                          <a:pt x="136" y="9"/>
                        </a:lnTo>
                        <a:lnTo>
                          <a:pt x="126" y="19"/>
                        </a:lnTo>
                        <a:lnTo>
                          <a:pt x="107" y="19"/>
                        </a:lnTo>
                        <a:lnTo>
                          <a:pt x="107" y="29"/>
                        </a:lnTo>
                        <a:lnTo>
                          <a:pt x="97" y="29"/>
                        </a:lnTo>
                        <a:lnTo>
                          <a:pt x="87" y="29"/>
                        </a:lnTo>
                        <a:lnTo>
                          <a:pt x="77" y="39"/>
                        </a:lnTo>
                        <a:lnTo>
                          <a:pt x="58" y="39"/>
                        </a:lnTo>
                        <a:lnTo>
                          <a:pt x="0" y="39"/>
                        </a:lnTo>
                        <a:lnTo>
                          <a:pt x="9" y="48"/>
                        </a:lnTo>
                        <a:close/>
                      </a:path>
                    </a:pathLst>
                  </a:custGeom>
                  <a:solidFill>
                    <a:srgbClr val="000000"/>
                  </a:solidFill>
                  <a:ln w="9525">
                    <a:noFill/>
                    <a:round/>
                    <a:headEnd/>
                    <a:tailEnd/>
                  </a:ln>
                </p:spPr>
                <p:txBody>
                  <a:bodyPr/>
                  <a:lstStyle/>
                  <a:p>
                    <a:endParaRPr lang="en-US"/>
                  </a:p>
                </p:txBody>
              </p:sp>
              <p:sp>
                <p:nvSpPr>
                  <p:cNvPr id="5798" name="Freeform 373"/>
                  <p:cNvSpPr>
                    <a:spLocks/>
                  </p:cNvSpPr>
                  <p:nvPr/>
                </p:nvSpPr>
                <p:spPr bwMode="auto">
                  <a:xfrm>
                    <a:off x="4510" y="6589"/>
                    <a:ext cx="194" cy="39"/>
                  </a:xfrm>
                  <a:custGeom>
                    <a:avLst/>
                    <a:gdLst>
                      <a:gd name="T0" fmla="*/ 0 w 194"/>
                      <a:gd name="T1" fmla="*/ 20 h 39"/>
                      <a:gd name="T2" fmla="*/ 10 w 194"/>
                      <a:gd name="T3" fmla="*/ 29 h 39"/>
                      <a:gd name="T4" fmla="*/ 19 w 194"/>
                      <a:gd name="T5" fmla="*/ 20 h 39"/>
                      <a:gd name="T6" fmla="*/ 29 w 194"/>
                      <a:gd name="T7" fmla="*/ 20 h 39"/>
                      <a:gd name="T8" fmla="*/ 39 w 194"/>
                      <a:gd name="T9" fmla="*/ 10 h 39"/>
                      <a:gd name="T10" fmla="*/ 68 w 194"/>
                      <a:gd name="T11" fmla="*/ 10 h 39"/>
                      <a:gd name="T12" fmla="*/ 78 w 194"/>
                      <a:gd name="T13" fmla="*/ 20 h 39"/>
                      <a:gd name="T14" fmla="*/ 87 w 194"/>
                      <a:gd name="T15" fmla="*/ 20 h 39"/>
                      <a:gd name="T16" fmla="*/ 97 w 194"/>
                      <a:gd name="T17" fmla="*/ 20 h 39"/>
                      <a:gd name="T18" fmla="*/ 107 w 194"/>
                      <a:gd name="T19" fmla="*/ 20 h 39"/>
                      <a:gd name="T20" fmla="*/ 116 w 194"/>
                      <a:gd name="T21" fmla="*/ 29 h 39"/>
                      <a:gd name="T22" fmla="*/ 126 w 194"/>
                      <a:gd name="T23" fmla="*/ 29 h 39"/>
                      <a:gd name="T24" fmla="*/ 146 w 194"/>
                      <a:gd name="T25" fmla="*/ 29 h 39"/>
                      <a:gd name="T26" fmla="*/ 155 w 194"/>
                      <a:gd name="T27" fmla="*/ 39 h 39"/>
                      <a:gd name="T28" fmla="*/ 165 w 194"/>
                      <a:gd name="T29" fmla="*/ 29 h 39"/>
                      <a:gd name="T30" fmla="*/ 175 w 194"/>
                      <a:gd name="T31" fmla="*/ 29 h 39"/>
                      <a:gd name="T32" fmla="*/ 194 w 194"/>
                      <a:gd name="T33" fmla="*/ 29 h 39"/>
                      <a:gd name="T34" fmla="*/ 185 w 194"/>
                      <a:gd name="T35" fmla="*/ 20 h 39"/>
                      <a:gd name="T36" fmla="*/ 175 w 194"/>
                      <a:gd name="T37" fmla="*/ 20 h 39"/>
                      <a:gd name="T38" fmla="*/ 126 w 194"/>
                      <a:gd name="T39" fmla="*/ 20 h 39"/>
                      <a:gd name="T40" fmla="*/ 116 w 194"/>
                      <a:gd name="T41" fmla="*/ 20 h 39"/>
                      <a:gd name="T42" fmla="*/ 116 w 194"/>
                      <a:gd name="T43" fmla="*/ 20 h 39"/>
                      <a:gd name="T44" fmla="*/ 97 w 194"/>
                      <a:gd name="T45" fmla="*/ 20 h 39"/>
                      <a:gd name="T46" fmla="*/ 87 w 194"/>
                      <a:gd name="T47" fmla="*/ 10 h 39"/>
                      <a:gd name="T48" fmla="*/ 78 w 194"/>
                      <a:gd name="T49" fmla="*/ 10 h 39"/>
                      <a:gd name="T50" fmla="*/ 68 w 194"/>
                      <a:gd name="T51" fmla="*/ 0 h 39"/>
                      <a:gd name="T52" fmla="*/ 39 w 194"/>
                      <a:gd name="T53" fmla="*/ 0 h 39"/>
                      <a:gd name="T54" fmla="*/ 29 w 194"/>
                      <a:gd name="T55" fmla="*/ 10 h 39"/>
                      <a:gd name="T56" fmla="*/ 19 w 194"/>
                      <a:gd name="T57" fmla="*/ 20 h 39"/>
                      <a:gd name="T58" fmla="*/ 10 w 194"/>
                      <a:gd name="T59" fmla="*/ 20 h 39"/>
                      <a:gd name="T60" fmla="*/ 10 w 194"/>
                      <a:gd name="T61" fmla="*/ 20 h 39"/>
                      <a:gd name="T62" fmla="*/ 0 w 194"/>
                      <a:gd name="T63" fmla="*/ 20 h 39"/>
                      <a:gd name="T64" fmla="*/ 0 w 194"/>
                      <a:gd name="T65" fmla="*/ 39 h 39"/>
                      <a:gd name="T66" fmla="*/ 10 w 194"/>
                      <a:gd name="T67" fmla="*/ 29 h 39"/>
                      <a:gd name="T68" fmla="*/ 0 w 194"/>
                      <a:gd name="T69" fmla="*/ 20 h 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4"/>
                      <a:gd name="T106" fmla="*/ 0 h 39"/>
                      <a:gd name="T107" fmla="*/ 194 w 194"/>
                      <a:gd name="T108" fmla="*/ 39 h 3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4" h="39">
                        <a:moveTo>
                          <a:pt x="0" y="20"/>
                        </a:moveTo>
                        <a:lnTo>
                          <a:pt x="10" y="29"/>
                        </a:lnTo>
                        <a:lnTo>
                          <a:pt x="19" y="20"/>
                        </a:lnTo>
                        <a:lnTo>
                          <a:pt x="29" y="20"/>
                        </a:lnTo>
                        <a:lnTo>
                          <a:pt x="39" y="10"/>
                        </a:lnTo>
                        <a:lnTo>
                          <a:pt x="68" y="10"/>
                        </a:lnTo>
                        <a:lnTo>
                          <a:pt x="78" y="20"/>
                        </a:lnTo>
                        <a:lnTo>
                          <a:pt x="87" y="20"/>
                        </a:lnTo>
                        <a:lnTo>
                          <a:pt x="97" y="20"/>
                        </a:lnTo>
                        <a:lnTo>
                          <a:pt x="107" y="20"/>
                        </a:lnTo>
                        <a:lnTo>
                          <a:pt x="116" y="29"/>
                        </a:lnTo>
                        <a:lnTo>
                          <a:pt x="126" y="29"/>
                        </a:lnTo>
                        <a:lnTo>
                          <a:pt x="146" y="29"/>
                        </a:lnTo>
                        <a:lnTo>
                          <a:pt x="155" y="39"/>
                        </a:lnTo>
                        <a:lnTo>
                          <a:pt x="165" y="29"/>
                        </a:lnTo>
                        <a:lnTo>
                          <a:pt x="175" y="29"/>
                        </a:lnTo>
                        <a:lnTo>
                          <a:pt x="194" y="29"/>
                        </a:lnTo>
                        <a:lnTo>
                          <a:pt x="185" y="20"/>
                        </a:lnTo>
                        <a:lnTo>
                          <a:pt x="175" y="20"/>
                        </a:lnTo>
                        <a:lnTo>
                          <a:pt x="126" y="20"/>
                        </a:lnTo>
                        <a:lnTo>
                          <a:pt x="116" y="20"/>
                        </a:lnTo>
                        <a:lnTo>
                          <a:pt x="97" y="20"/>
                        </a:lnTo>
                        <a:lnTo>
                          <a:pt x="87" y="10"/>
                        </a:lnTo>
                        <a:lnTo>
                          <a:pt x="78" y="10"/>
                        </a:lnTo>
                        <a:lnTo>
                          <a:pt x="68" y="0"/>
                        </a:lnTo>
                        <a:lnTo>
                          <a:pt x="39" y="0"/>
                        </a:lnTo>
                        <a:lnTo>
                          <a:pt x="29" y="10"/>
                        </a:lnTo>
                        <a:lnTo>
                          <a:pt x="19" y="20"/>
                        </a:lnTo>
                        <a:lnTo>
                          <a:pt x="10" y="20"/>
                        </a:lnTo>
                        <a:lnTo>
                          <a:pt x="0" y="20"/>
                        </a:lnTo>
                        <a:lnTo>
                          <a:pt x="0" y="39"/>
                        </a:lnTo>
                        <a:lnTo>
                          <a:pt x="10" y="29"/>
                        </a:lnTo>
                        <a:lnTo>
                          <a:pt x="0" y="20"/>
                        </a:lnTo>
                        <a:close/>
                      </a:path>
                    </a:pathLst>
                  </a:custGeom>
                  <a:solidFill>
                    <a:srgbClr val="000000"/>
                  </a:solidFill>
                  <a:ln w="9525">
                    <a:noFill/>
                    <a:round/>
                    <a:headEnd/>
                    <a:tailEnd/>
                  </a:ln>
                </p:spPr>
                <p:txBody>
                  <a:bodyPr/>
                  <a:lstStyle/>
                  <a:p>
                    <a:endParaRPr lang="en-US"/>
                  </a:p>
                </p:txBody>
              </p:sp>
              <p:sp>
                <p:nvSpPr>
                  <p:cNvPr id="5799" name="Freeform 374"/>
                  <p:cNvSpPr>
                    <a:spLocks/>
                  </p:cNvSpPr>
                  <p:nvPr/>
                </p:nvSpPr>
                <p:spPr bwMode="auto">
                  <a:xfrm>
                    <a:off x="4510" y="6560"/>
                    <a:ext cx="48" cy="49"/>
                  </a:xfrm>
                  <a:custGeom>
                    <a:avLst/>
                    <a:gdLst>
                      <a:gd name="T0" fmla="*/ 48 w 48"/>
                      <a:gd name="T1" fmla="*/ 0 h 49"/>
                      <a:gd name="T2" fmla="*/ 39 w 48"/>
                      <a:gd name="T3" fmla="*/ 0 h 49"/>
                      <a:gd name="T4" fmla="*/ 29 w 48"/>
                      <a:gd name="T5" fmla="*/ 10 h 49"/>
                      <a:gd name="T6" fmla="*/ 29 w 48"/>
                      <a:gd name="T7" fmla="*/ 19 h 49"/>
                      <a:gd name="T8" fmla="*/ 19 w 48"/>
                      <a:gd name="T9" fmla="*/ 19 h 49"/>
                      <a:gd name="T10" fmla="*/ 19 w 48"/>
                      <a:gd name="T11" fmla="*/ 29 h 49"/>
                      <a:gd name="T12" fmla="*/ 10 w 48"/>
                      <a:gd name="T13" fmla="*/ 39 h 49"/>
                      <a:gd name="T14" fmla="*/ 10 w 48"/>
                      <a:gd name="T15" fmla="*/ 49 h 49"/>
                      <a:gd name="T16" fmla="*/ 0 w 48"/>
                      <a:gd name="T17" fmla="*/ 49 h 49"/>
                      <a:gd name="T18" fmla="*/ 10 w 48"/>
                      <a:gd name="T19" fmla="*/ 49 h 49"/>
                      <a:gd name="T20" fmla="*/ 19 w 48"/>
                      <a:gd name="T21" fmla="*/ 49 h 49"/>
                      <a:gd name="T22" fmla="*/ 19 w 48"/>
                      <a:gd name="T23" fmla="*/ 39 h 49"/>
                      <a:gd name="T24" fmla="*/ 29 w 48"/>
                      <a:gd name="T25" fmla="*/ 39 h 49"/>
                      <a:gd name="T26" fmla="*/ 29 w 48"/>
                      <a:gd name="T27" fmla="*/ 29 h 49"/>
                      <a:gd name="T28" fmla="*/ 29 w 48"/>
                      <a:gd name="T29" fmla="*/ 19 h 49"/>
                      <a:gd name="T30" fmla="*/ 29 w 48"/>
                      <a:gd name="T31" fmla="*/ 19 h 49"/>
                      <a:gd name="T32" fmla="*/ 39 w 48"/>
                      <a:gd name="T33" fmla="*/ 10 h 49"/>
                      <a:gd name="T34" fmla="*/ 48 w 48"/>
                      <a:gd name="T35" fmla="*/ 10 h 49"/>
                      <a:gd name="T36" fmla="*/ 48 w 48"/>
                      <a:gd name="T37" fmla="*/ 0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
                      <a:gd name="T58" fmla="*/ 0 h 49"/>
                      <a:gd name="T59" fmla="*/ 48 w 48"/>
                      <a:gd name="T60" fmla="*/ 49 h 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 h="49">
                        <a:moveTo>
                          <a:pt x="48" y="0"/>
                        </a:moveTo>
                        <a:lnTo>
                          <a:pt x="39" y="0"/>
                        </a:lnTo>
                        <a:lnTo>
                          <a:pt x="29" y="10"/>
                        </a:lnTo>
                        <a:lnTo>
                          <a:pt x="29" y="19"/>
                        </a:lnTo>
                        <a:lnTo>
                          <a:pt x="19" y="19"/>
                        </a:lnTo>
                        <a:lnTo>
                          <a:pt x="19" y="29"/>
                        </a:lnTo>
                        <a:lnTo>
                          <a:pt x="10" y="39"/>
                        </a:lnTo>
                        <a:lnTo>
                          <a:pt x="10" y="49"/>
                        </a:lnTo>
                        <a:lnTo>
                          <a:pt x="0" y="49"/>
                        </a:lnTo>
                        <a:lnTo>
                          <a:pt x="10" y="49"/>
                        </a:lnTo>
                        <a:lnTo>
                          <a:pt x="19" y="49"/>
                        </a:lnTo>
                        <a:lnTo>
                          <a:pt x="19" y="39"/>
                        </a:lnTo>
                        <a:lnTo>
                          <a:pt x="29" y="39"/>
                        </a:lnTo>
                        <a:lnTo>
                          <a:pt x="29" y="29"/>
                        </a:lnTo>
                        <a:lnTo>
                          <a:pt x="29" y="19"/>
                        </a:lnTo>
                        <a:lnTo>
                          <a:pt x="39" y="10"/>
                        </a:lnTo>
                        <a:lnTo>
                          <a:pt x="48" y="10"/>
                        </a:lnTo>
                        <a:lnTo>
                          <a:pt x="48" y="0"/>
                        </a:lnTo>
                        <a:close/>
                      </a:path>
                    </a:pathLst>
                  </a:custGeom>
                  <a:solidFill>
                    <a:srgbClr val="000000"/>
                  </a:solidFill>
                  <a:ln w="9525">
                    <a:noFill/>
                    <a:round/>
                    <a:headEnd/>
                    <a:tailEnd/>
                  </a:ln>
                </p:spPr>
                <p:txBody>
                  <a:bodyPr/>
                  <a:lstStyle/>
                  <a:p>
                    <a:endParaRPr lang="en-US"/>
                  </a:p>
                </p:txBody>
              </p:sp>
              <p:sp>
                <p:nvSpPr>
                  <p:cNvPr id="5800" name="Freeform 375"/>
                  <p:cNvSpPr>
                    <a:spLocks/>
                  </p:cNvSpPr>
                  <p:nvPr/>
                </p:nvSpPr>
                <p:spPr bwMode="auto">
                  <a:xfrm>
                    <a:off x="4558" y="6560"/>
                    <a:ext cx="244" cy="29"/>
                  </a:xfrm>
                  <a:custGeom>
                    <a:avLst/>
                    <a:gdLst>
                      <a:gd name="T0" fmla="*/ 244 w 244"/>
                      <a:gd name="T1" fmla="*/ 0 h 29"/>
                      <a:gd name="T2" fmla="*/ 224 w 244"/>
                      <a:gd name="T3" fmla="*/ 10 h 29"/>
                      <a:gd name="T4" fmla="*/ 214 w 244"/>
                      <a:gd name="T5" fmla="*/ 10 h 29"/>
                      <a:gd name="T6" fmla="*/ 195 w 244"/>
                      <a:gd name="T7" fmla="*/ 10 h 29"/>
                      <a:gd name="T8" fmla="*/ 185 w 244"/>
                      <a:gd name="T9" fmla="*/ 19 h 29"/>
                      <a:gd name="T10" fmla="*/ 127 w 244"/>
                      <a:gd name="T11" fmla="*/ 19 h 29"/>
                      <a:gd name="T12" fmla="*/ 107 w 244"/>
                      <a:gd name="T13" fmla="*/ 10 h 29"/>
                      <a:gd name="T14" fmla="*/ 78 w 244"/>
                      <a:gd name="T15" fmla="*/ 10 h 29"/>
                      <a:gd name="T16" fmla="*/ 68 w 244"/>
                      <a:gd name="T17" fmla="*/ 10 h 29"/>
                      <a:gd name="T18" fmla="*/ 49 w 244"/>
                      <a:gd name="T19" fmla="*/ 10 h 29"/>
                      <a:gd name="T20" fmla="*/ 30 w 244"/>
                      <a:gd name="T21" fmla="*/ 0 h 29"/>
                      <a:gd name="T22" fmla="*/ 0 w 244"/>
                      <a:gd name="T23" fmla="*/ 0 h 29"/>
                      <a:gd name="T24" fmla="*/ 0 w 244"/>
                      <a:gd name="T25" fmla="*/ 10 h 29"/>
                      <a:gd name="T26" fmla="*/ 30 w 244"/>
                      <a:gd name="T27" fmla="*/ 10 h 29"/>
                      <a:gd name="T28" fmla="*/ 49 w 244"/>
                      <a:gd name="T29" fmla="*/ 19 h 29"/>
                      <a:gd name="T30" fmla="*/ 68 w 244"/>
                      <a:gd name="T31" fmla="*/ 19 h 29"/>
                      <a:gd name="T32" fmla="*/ 78 w 244"/>
                      <a:gd name="T33" fmla="*/ 19 h 29"/>
                      <a:gd name="T34" fmla="*/ 98 w 244"/>
                      <a:gd name="T35" fmla="*/ 19 h 29"/>
                      <a:gd name="T36" fmla="*/ 107 w 244"/>
                      <a:gd name="T37" fmla="*/ 29 h 29"/>
                      <a:gd name="T38" fmla="*/ 185 w 244"/>
                      <a:gd name="T39" fmla="*/ 29 h 29"/>
                      <a:gd name="T40" fmla="*/ 195 w 244"/>
                      <a:gd name="T41" fmla="*/ 19 h 29"/>
                      <a:gd name="T42" fmla="*/ 214 w 244"/>
                      <a:gd name="T43" fmla="*/ 19 h 29"/>
                      <a:gd name="T44" fmla="*/ 234 w 244"/>
                      <a:gd name="T45" fmla="*/ 19 h 29"/>
                      <a:gd name="T46" fmla="*/ 244 w 244"/>
                      <a:gd name="T47" fmla="*/ 10 h 29"/>
                      <a:gd name="T48" fmla="*/ 244 w 244"/>
                      <a:gd name="T49" fmla="*/ 0 h 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4"/>
                      <a:gd name="T76" fmla="*/ 0 h 29"/>
                      <a:gd name="T77" fmla="*/ 244 w 244"/>
                      <a:gd name="T78" fmla="*/ 29 h 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4" h="29">
                        <a:moveTo>
                          <a:pt x="244" y="0"/>
                        </a:moveTo>
                        <a:lnTo>
                          <a:pt x="224" y="10"/>
                        </a:lnTo>
                        <a:lnTo>
                          <a:pt x="214" y="10"/>
                        </a:lnTo>
                        <a:lnTo>
                          <a:pt x="195" y="10"/>
                        </a:lnTo>
                        <a:lnTo>
                          <a:pt x="185" y="19"/>
                        </a:lnTo>
                        <a:lnTo>
                          <a:pt x="127" y="19"/>
                        </a:lnTo>
                        <a:lnTo>
                          <a:pt x="107" y="10"/>
                        </a:lnTo>
                        <a:lnTo>
                          <a:pt x="78" y="10"/>
                        </a:lnTo>
                        <a:lnTo>
                          <a:pt x="68" y="10"/>
                        </a:lnTo>
                        <a:lnTo>
                          <a:pt x="49" y="10"/>
                        </a:lnTo>
                        <a:lnTo>
                          <a:pt x="30" y="0"/>
                        </a:lnTo>
                        <a:lnTo>
                          <a:pt x="0" y="0"/>
                        </a:lnTo>
                        <a:lnTo>
                          <a:pt x="0" y="10"/>
                        </a:lnTo>
                        <a:lnTo>
                          <a:pt x="30" y="10"/>
                        </a:lnTo>
                        <a:lnTo>
                          <a:pt x="49" y="19"/>
                        </a:lnTo>
                        <a:lnTo>
                          <a:pt x="68" y="19"/>
                        </a:lnTo>
                        <a:lnTo>
                          <a:pt x="78" y="19"/>
                        </a:lnTo>
                        <a:lnTo>
                          <a:pt x="98" y="19"/>
                        </a:lnTo>
                        <a:lnTo>
                          <a:pt x="107" y="29"/>
                        </a:lnTo>
                        <a:lnTo>
                          <a:pt x="185" y="29"/>
                        </a:lnTo>
                        <a:lnTo>
                          <a:pt x="195" y="19"/>
                        </a:lnTo>
                        <a:lnTo>
                          <a:pt x="214" y="19"/>
                        </a:lnTo>
                        <a:lnTo>
                          <a:pt x="234" y="19"/>
                        </a:lnTo>
                        <a:lnTo>
                          <a:pt x="244" y="10"/>
                        </a:lnTo>
                        <a:lnTo>
                          <a:pt x="244" y="0"/>
                        </a:lnTo>
                        <a:close/>
                      </a:path>
                    </a:pathLst>
                  </a:custGeom>
                  <a:solidFill>
                    <a:srgbClr val="000000"/>
                  </a:solidFill>
                  <a:ln w="9525">
                    <a:noFill/>
                    <a:round/>
                    <a:headEnd/>
                    <a:tailEnd/>
                  </a:ln>
                </p:spPr>
                <p:txBody>
                  <a:bodyPr/>
                  <a:lstStyle/>
                  <a:p>
                    <a:endParaRPr lang="en-US"/>
                  </a:p>
                </p:txBody>
              </p:sp>
              <p:sp>
                <p:nvSpPr>
                  <p:cNvPr id="5801" name="Freeform 376"/>
                  <p:cNvSpPr>
                    <a:spLocks/>
                  </p:cNvSpPr>
                  <p:nvPr/>
                </p:nvSpPr>
                <p:spPr bwMode="auto">
                  <a:xfrm>
                    <a:off x="4802" y="6404"/>
                    <a:ext cx="136" cy="166"/>
                  </a:xfrm>
                  <a:custGeom>
                    <a:avLst/>
                    <a:gdLst>
                      <a:gd name="T0" fmla="*/ 136 w 136"/>
                      <a:gd name="T1" fmla="*/ 29 h 166"/>
                      <a:gd name="T2" fmla="*/ 126 w 136"/>
                      <a:gd name="T3" fmla="*/ 29 h 166"/>
                      <a:gd name="T4" fmla="*/ 126 w 136"/>
                      <a:gd name="T5" fmla="*/ 39 h 166"/>
                      <a:gd name="T6" fmla="*/ 116 w 136"/>
                      <a:gd name="T7" fmla="*/ 49 h 166"/>
                      <a:gd name="T8" fmla="*/ 107 w 136"/>
                      <a:gd name="T9" fmla="*/ 59 h 166"/>
                      <a:gd name="T10" fmla="*/ 97 w 136"/>
                      <a:gd name="T11" fmla="*/ 68 h 166"/>
                      <a:gd name="T12" fmla="*/ 97 w 136"/>
                      <a:gd name="T13" fmla="*/ 78 h 166"/>
                      <a:gd name="T14" fmla="*/ 87 w 136"/>
                      <a:gd name="T15" fmla="*/ 88 h 166"/>
                      <a:gd name="T16" fmla="*/ 87 w 136"/>
                      <a:gd name="T17" fmla="*/ 98 h 166"/>
                      <a:gd name="T18" fmla="*/ 68 w 136"/>
                      <a:gd name="T19" fmla="*/ 117 h 166"/>
                      <a:gd name="T20" fmla="*/ 58 w 136"/>
                      <a:gd name="T21" fmla="*/ 117 h 166"/>
                      <a:gd name="T22" fmla="*/ 48 w 136"/>
                      <a:gd name="T23" fmla="*/ 127 h 166"/>
                      <a:gd name="T24" fmla="*/ 38 w 136"/>
                      <a:gd name="T25" fmla="*/ 137 h 166"/>
                      <a:gd name="T26" fmla="*/ 29 w 136"/>
                      <a:gd name="T27" fmla="*/ 146 h 166"/>
                      <a:gd name="T28" fmla="*/ 19 w 136"/>
                      <a:gd name="T29" fmla="*/ 156 h 166"/>
                      <a:gd name="T30" fmla="*/ 9 w 136"/>
                      <a:gd name="T31" fmla="*/ 156 h 166"/>
                      <a:gd name="T32" fmla="*/ 0 w 136"/>
                      <a:gd name="T33" fmla="*/ 156 h 166"/>
                      <a:gd name="T34" fmla="*/ 0 w 136"/>
                      <a:gd name="T35" fmla="*/ 166 h 166"/>
                      <a:gd name="T36" fmla="*/ 9 w 136"/>
                      <a:gd name="T37" fmla="*/ 156 h 166"/>
                      <a:gd name="T38" fmla="*/ 29 w 136"/>
                      <a:gd name="T39" fmla="*/ 156 h 166"/>
                      <a:gd name="T40" fmla="*/ 38 w 136"/>
                      <a:gd name="T41" fmla="*/ 156 h 166"/>
                      <a:gd name="T42" fmla="*/ 48 w 136"/>
                      <a:gd name="T43" fmla="*/ 146 h 166"/>
                      <a:gd name="T44" fmla="*/ 77 w 136"/>
                      <a:gd name="T45" fmla="*/ 117 h 166"/>
                      <a:gd name="T46" fmla="*/ 77 w 136"/>
                      <a:gd name="T47" fmla="*/ 117 h 166"/>
                      <a:gd name="T48" fmla="*/ 97 w 136"/>
                      <a:gd name="T49" fmla="*/ 98 h 166"/>
                      <a:gd name="T50" fmla="*/ 97 w 136"/>
                      <a:gd name="T51" fmla="*/ 78 h 166"/>
                      <a:gd name="T52" fmla="*/ 107 w 136"/>
                      <a:gd name="T53" fmla="*/ 68 h 166"/>
                      <a:gd name="T54" fmla="*/ 116 w 136"/>
                      <a:gd name="T55" fmla="*/ 68 h 166"/>
                      <a:gd name="T56" fmla="*/ 126 w 136"/>
                      <a:gd name="T57" fmla="*/ 49 h 166"/>
                      <a:gd name="T58" fmla="*/ 126 w 136"/>
                      <a:gd name="T59" fmla="*/ 39 h 166"/>
                      <a:gd name="T60" fmla="*/ 136 w 136"/>
                      <a:gd name="T61" fmla="*/ 29 h 166"/>
                      <a:gd name="T62" fmla="*/ 126 w 136"/>
                      <a:gd name="T63" fmla="*/ 29 h 166"/>
                      <a:gd name="T64" fmla="*/ 136 w 136"/>
                      <a:gd name="T65" fmla="*/ 29 h 166"/>
                      <a:gd name="T66" fmla="*/ 136 w 136"/>
                      <a:gd name="T67" fmla="*/ 0 h 166"/>
                      <a:gd name="T68" fmla="*/ 126 w 136"/>
                      <a:gd name="T69" fmla="*/ 29 h 166"/>
                      <a:gd name="T70" fmla="*/ 136 w 136"/>
                      <a:gd name="T71" fmla="*/ 29 h 1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6"/>
                      <a:gd name="T109" fmla="*/ 0 h 166"/>
                      <a:gd name="T110" fmla="*/ 136 w 136"/>
                      <a:gd name="T111" fmla="*/ 166 h 1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6" h="166">
                        <a:moveTo>
                          <a:pt x="136" y="29"/>
                        </a:moveTo>
                        <a:lnTo>
                          <a:pt x="126" y="29"/>
                        </a:lnTo>
                        <a:lnTo>
                          <a:pt x="126" y="39"/>
                        </a:lnTo>
                        <a:lnTo>
                          <a:pt x="116" y="49"/>
                        </a:lnTo>
                        <a:lnTo>
                          <a:pt x="107" y="59"/>
                        </a:lnTo>
                        <a:lnTo>
                          <a:pt x="97" y="68"/>
                        </a:lnTo>
                        <a:lnTo>
                          <a:pt x="97" y="78"/>
                        </a:lnTo>
                        <a:lnTo>
                          <a:pt x="87" y="88"/>
                        </a:lnTo>
                        <a:lnTo>
                          <a:pt x="87" y="98"/>
                        </a:lnTo>
                        <a:lnTo>
                          <a:pt x="68" y="117"/>
                        </a:lnTo>
                        <a:lnTo>
                          <a:pt x="58" y="117"/>
                        </a:lnTo>
                        <a:lnTo>
                          <a:pt x="48" y="127"/>
                        </a:lnTo>
                        <a:lnTo>
                          <a:pt x="38" y="137"/>
                        </a:lnTo>
                        <a:lnTo>
                          <a:pt x="29" y="146"/>
                        </a:lnTo>
                        <a:lnTo>
                          <a:pt x="19" y="156"/>
                        </a:lnTo>
                        <a:lnTo>
                          <a:pt x="9" y="156"/>
                        </a:lnTo>
                        <a:lnTo>
                          <a:pt x="0" y="156"/>
                        </a:lnTo>
                        <a:lnTo>
                          <a:pt x="0" y="166"/>
                        </a:lnTo>
                        <a:lnTo>
                          <a:pt x="9" y="156"/>
                        </a:lnTo>
                        <a:lnTo>
                          <a:pt x="29" y="156"/>
                        </a:lnTo>
                        <a:lnTo>
                          <a:pt x="38" y="156"/>
                        </a:lnTo>
                        <a:lnTo>
                          <a:pt x="48" y="146"/>
                        </a:lnTo>
                        <a:lnTo>
                          <a:pt x="77" y="117"/>
                        </a:lnTo>
                        <a:lnTo>
                          <a:pt x="97" y="98"/>
                        </a:lnTo>
                        <a:lnTo>
                          <a:pt x="97" y="78"/>
                        </a:lnTo>
                        <a:lnTo>
                          <a:pt x="107" y="68"/>
                        </a:lnTo>
                        <a:lnTo>
                          <a:pt x="116" y="68"/>
                        </a:lnTo>
                        <a:lnTo>
                          <a:pt x="126" y="49"/>
                        </a:lnTo>
                        <a:lnTo>
                          <a:pt x="126" y="39"/>
                        </a:lnTo>
                        <a:lnTo>
                          <a:pt x="136" y="29"/>
                        </a:lnTo>
                        <a:lnTo>
                          <a:pt x="126" y="29"/>
                        </a:lnTo>
                        <a:lnTo>
                          <a:pt x="136" y="29"/>
                        </a:lnTo>
                        <a:lnTo>
                          <a:pt x="136" y="0"/>
                        </a:lnTo>
                        <a:lnTo>
                          <a:pt x="126" y="29"/>
                        </a:lnTo>
                        <a:lnTo>
                          <a:pt x="136" y="29"/>
                        </a:lnTo>
                        <a:close/>
                      </a:path>
                    </a:pathLst>
                  </a:custGeom>
                  <a:solidFill>
                    <a:srgbClr val="000000"/>
                  </a:solidFill>
                  <a:ln w="9525">
                    <a:noFill/>
                    <a:round/>
                    <a:headEnd/>
                    <a:tailEnd/>
                  </a:ln>
                </p:spPr>
                <p:txBody>
                  <a:bodyPr/>
                  <a:lstStyle/>
                  <a:p>
                    <a:endParaRPr lang="en-US"/>
                  </a:p>
                </p:txBody>
              </p:sp>
              <p:sp>
                <p:nvSpPr>
                  <p:cNvPr id="5802" name="Freeform 377"/>
                  <p:cNvSpPr>
                    <a:spLocks/>
                  </p:cNvSpPr>
                  <p:nvPr/>
                </p:nvSpPr>
                <p:spPr bwMode="auto">
                  <a:xfrm>
                    <a:off x="4850" y="6433"/>
                    <a:ext cx="88" cy="137"/>
                  </a:xfrm>
                  <a:custGeom>
                    <a:avLst/>
                    <a:gdLst>
                      <a:gd name="T0" fmla="*/ 10 w 88"/>
                      <a:gd name="T1" fmla="*/ 137 h 137"/>
                      <a:gd name="T2" fmla="*/ 29 w 88"/>
                      <a:gd name="T3" fmla="*/ 127 h 137"/>
                      <a:gd name="T4" fmla="*/ 39 w 88"/>
                      <a:gd name="T5" fmla="*/ 117 h 137"/>
                      <a:gd name="T6" fmla="*/ 49 w 88"/>
                      <a:gd name="T7" fmla="*/ 98 h 137"/>
                      <a:gd name="T8" fmla="*/ 59 w 88"/>
                      <a:gd name="T9" fmla="*/ 78 h 137"/>
                      <a:gd name="T10" fmla="*/ 68 w 88"/>
                      <a:gd name="T11" fmla="*/ 59 h 137"/>
                      <a:gd name="T12" fmla="*/ 78 w 88"/>
                      <a:gd name="T13" fmla="*/ 39 h 137"/>
                      <a:gd name="T14" fmla="*/ 78 w 88"/>
                      <a:gd name="T15" fmla="*/ 20 h 137"/>
                      <a:gd name="T16" fmla="*/ 88 w 88"/>
                      <a:gd name="T17" fmla="*/ 0 h 137"/>
                      <a:gd name="T18" fmla="*/ 78 w 88"/>
                      <a:gd name="T19" fmla="*/ 0 h 137"/>
                      <a:gd name="T20" fmla="*/ 78 w 88"/>
                      <a:gd name="T21" fmla="*/ 20 h 137"/>
                      <a:gd name="T22" fmla="*/ 68 w 88"/>
                      <a:gd name="T23" fmla="*/ 39 h 137"/>
                      <a:gd name="T24" fmla="*/ 59 w 88"/>
                      <a:gd name="T25" fmla="*/ 59 h 137"/>
                      <a:gd name="T26" fmla="*/ 49 w 88"/>
                      <a:gd name="T27" fmla="*/ 78 h 137"/>
                      <a:gd name="T28" fmla="*/ 39 w 88"/>
                      <a:gd name="T29" fmla="*/ 88 h 137"/>
                      <a:gd name="T30" fmla="*/ 29 w 88"/>
                      <a:gd name="T31" fmla="*/ 108 h 137"/>
                      <a:gd name="T32" fmla="*/ 20 w 88"/>
                      <a:gd name="T33" fmla="*/ 127 h 137"/>
                      <a:gd name="T34" fmla="*/ 0 w 88"/>
                      <a:gd name="T35" fmla="*/ 137 h 137"/>
                      <a:gd name="T36" fmla="*/ 10 w 88"/>
                      <a:gd name="T37" fmla="*/ 137 h 1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8"/>
                      <a:gd name="T58" fmla="*/ 0 h 137"/>
                      <a:gd name="T59" fmla="*/ 88 w 88"/>
                      <a:gd name="T60" fmla="*/ 137 h 1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8" h="137">
                        <a:moveTo>
                          <a:pt x="10" y="137"/>
                        </a:moveTo>
                        <a:lnTo>
                          <a:pt x="29" y="127"/>
                        </a:lnTo>
                        <a:lnTo>
                          <a:pt x="39" y="117"/>
                        </a:lnTo>
                        <a:lnTo>
                          <a:pt x="49" y="98"/>
                        </a:lnTo>
                        <a:lnTo>
                          <a:pt x="59" y="78"/>
                        </a:lnTo>
                        <a:lnTo>
                          <a:pt x="68" y="59"/>
                        </a:lnTo>
                        <a:lnTo>
                          <a:pt x="78" y="39"/>
                        </a:lnTo>
                        <a:lnTo>
                          <a:pt x="78" y="20"/>
                        </a:lnTo>
                        <a:lnTo>
                          <a:pt x="88" y="0"/>
                        </a:lnTo>
                        <a:lnTo>
                          <a:pt x="78" y="0"/>
                        </a:lnTo>
                        <a:lnTo>
                          <a:pt x="78" y="20"/>
                        </a:lnTo>
                        <a:lnTo>
                          <a:pt x="68" y="39"/>
                        </a:lnTo>
                        <a:lnTo>
                          <a:pt x="59" y="59"/>
                        </a:lnTo>
                        <a:lnTo>
                          <a:pt x="49" y="78"/>
                        </a:lnTo>
                        <a:lnTo>
                          <a:pt x="39" y="88"/>
                        </a:lnTo>
                        <a:lnTo>
                          <a:pt x="29" y="108"/>
                        </a:lnTo>
                        <a:lnTo>
                          <a:pt x="20" y="127"/>
                        </a:lnTo>
                        <a:lnTo>
                          <a:pt x="0" y="137"/>
                        </a:lnTo>
                        <a:lnTo>
                          <a:pt x="10" y="137"/>
                        </a:lnTo>
                        <a:close/>
                      </a:path>
                    </a:pathLst>
                  </a:custGeom>
                  <a:solidFill>
                    <a:srgbClr val="000000"/>
                  </a:solidFill>
                  <a:ln w="9525">
                    <a:noFill/>
                    <a:round/>
                    <a:headEnd/>
                    <a:tailEnd/>
                  </a:ln>
                </p:spPr>
                <p:txBody>
                  <a:bodyPr/>
                  <a:lstStyle/>
                  <a:p>
                    <a:endParaRPr lang="en-US"/>
                  </a:p>
                </p:txBody>
              </p:sp>
              <p:sp>
                <p:nvSpPr>
                  <p:cNvPr id="5803" name="Freeform 378"/>
                  <p:cNvSpPr>
                    <a:spLocks/>
                  </p:cNvSpPr>
                  <p:nvPr/>
                </p:nvSpPr>
                <p:spPr bwMode="auto">
                  <a:xfrm>
                    <a:off x="4422" y="6453"/>
                    <a:ext cx="691" cy="730"/>
                  </a:xfrm>
                  <a:custGeom>
                    <a:avLst/>
                    <a:gdLst>
                      <a:gd name="T0" fmla="*/ 593 w 691"/>
                      <a:gd name="T1" fmla="*/ 302 h 730"/>
                      <a:gd name="T2" fmla="*/ 613 w 691"/>
                      <a:gd name="T3" fmla="*/ 350 h 730"/>
                      <a:gd name="T4" fmla="*/ 623 w 691"/>
                      <a:gd name="T5" fmla="*/ 302 h 730"/>
                      <a:gd name="T6" fmla="*/ 642 w 691"/>
                      <a:gd name="T7" fmla="*/ 282 h 730"/>
                      <a:gd name="T8" fmla="*/ 681 w 691"/>
                      <a:gd name="T9" fmla="*/ 292 h 730"/>
                      <a:gd name="T10" fmla="*/ 691 w 691"/>
                      <a:gd name="T11" fmla="*/ 311 h 730"/>
                      <a:gd name="T12" fmla="*/ 681 w 691"/>
                      <a:gd name="T13" fmla="*/ 360 h 730"/>
                      <a:gd name="T14" fmla="*/ 671 w 691"/>
                      <a:gd name="T15" fmla="*/ 399 h 730"/>
                      <a:gd name="T16" fmla="*/ 642 w 691"/>
                      <a:gd name="T17" fmla="*/ 419 h 730"/>
                      <a:gd name="T18" fmla="*/ 623 w 691"/>
                      <a:gd name="T19" fmla="*/ 428 h 730"/>
                      <a:gd name="T20" fmla="*/ 613 w 691"/>
                      <a:gd name="T21" fmla="*/ 419 h 730"/>
                      <a:gd name="T22" fmla="*/ 623 w 691"/>
                      <a:gd name="T23" fmla="*/ 399 h 730"/>
                      <a:gd name="T24" fmla="*/ 593 w 691"/>
                      <a:gd name="T25" fmla="*/ 409 h 730"/>
                      <a:gd name="T26" fmla="*/ 584 w 691"/>
                      <a:gd name="T27" fmla="*/ 467 h 730"/>
                      <a:gd name="T28" fmla="*/ 564 w 691"/>
                      <a:gd name="T29" fmla="*/ 545 h 730"/>
                      <a:gd name="T30" fmla="*/ 525 w 691"/>
                      <a:gd name="T31" fmla="*/ 623 h 730"/>
                      <a:gd name="T32" fmla="*/ 467 w 691"/>
                      <a:gd name="T33" fmla="*/ 662 h 730"/>
                      <a:gd name="T34" fmla="*/ 428 w 691"/>
                      <a:gd name="T35" fmla="*/ 681 h 730"/>
                      <a:gd name="T36" fmla="*/ 399 w 691"/>
                      <a:gd name="T37" fmla="*/ 720 h 730"/>
                      <a:gd name="T38" fmla="*/ 380 w 691"/>
                      <a:gd name="T39" fmla="*/ 730 h 730"/>
                      <a:gd name="T40" fmla="*/ 370 w 691"/>
                      <a:gd name="T41" fmla="*/ 720 h 730"/>
                      <a:gd name="T42" fmla="*/ 331 w 691"/>
                      <a:gd name="T43" fmla="*/ 672 h 730"/>
                      <a:gd name="T44" fmla="*/ 292 w 691"/>
                      <a:gd name="T45" fmla="*/ 652 h 730"/>
                      <a:gd name="T46" fmla="*/ 243 w 691"/>
                      <a:gd name="T47" fmla="*/ 633 h 730"/>
                      <a:gd name="T48" fmla="*/ 195 w 691"/>
                      <a:gd name="T49" fmla="*/ 594 h 730"/>
                      <a:gd name="T50" fmla="*/ 166 w 691"/>
                      <a:gd name="T51" fmla="*/ 545 h 730"/>
                      <a:gd name="T52" fmla="*/ 146 w 691"/>
                      <a:gd name="T53" fmla="*/ 506 h 730"/>
                      <a:gd name="T54" fmla="*/ 117 w 691"/>
                      <a:gd name="T55" fmla="*/ 487 h 730"/>
                      <a:gd name="T56" fmla="*/ 88 w 691"/>
                      <a:gd name="T57" fmla="*/ 477 h 730"/>
                      <a:gd name="T58" fmla="*/ 59 w 691"/>
                      <a:gd name="T59" fmla="*/ 458 h 730"/>
                      <a:gd name="T60" fmla="*/ 29 w 691"/>
                      <a:gd name="T61" fmla="*/ 419 h 730"/>
                      <a:gd name="T62" fmla="*/ 20 w 691"/>
                      <a:gd name="T63" fmla="*/ 380 h 730"/>
                      <a:gd name="T64" fmla="*/ 10 w 691"/>
                      <a:gd name="T65" fmla="*/ 360 h 730"/>
                      <a:gd name="T66" fmla="*/ 10 w 691"/>
                      <a:gd name="T67" fmla="*/ 331 h 730"/>
                      <a:gd name="T68" fmla="*/ 29 w 691"/>
                      <a:gd name="T69" fmla="*/ 311 h 730"/>
                      <a:gd name="T70" fmla="*/ 59 w 691"/>
                      <a:gd name="T71" fmla="*/ 311 h 730"/>
                      <a:gd name="T72" fmla="*/ 68 w 691"/>
                      <a:gd name="T73" fmla="*/ 331 h 730"/>
                      <a:gd name="T74" fmla="*/ 88 w 691"/>
                      <a:gd name="T75" fmla="*/ 350 h 730"/>
                      <a:gd name="T76" fmla="*/ 98 w 691"/>
                      <a:gd name="T77" fmla="*/ 380 h 730"/>
                      <a:gd name="T78" fmla="*/ 117 w 691"/>
                      <a:gd name="T79" fmla="*/ 419 h 730"/>
                      <a:gd name="T80" fmla="*/ 136 w 691"/>
                      <a:gd name="T81" fmla="*/ 419 h 730"/>
                      <a:gd name="T82" fmla="*/ 117 w 691"/>
                      <a:gd name="T83" fmla="*/ 331 h 730"/>
                      <a:gd name="T84" fmla="*/ 127 w 691"/>
                      <a:gd name="T85" fmla="*/ 273 h 730"/>
                      <a:gd name="T86" fmla="*/ 136 w 691"/>
                      <a:gd name="T87" fmla="*/ 224 h 730"/>
                      <a:gd name="T88" fmla="*/ 136 w 691"/>
                      <a:gd name="T89" fmla="*/ 165 h 730"/>
                      <a:gd name="T90" fmla="*/ 175 w 691"/>
                      <a:gd name="T91" fmla="*/ 175 h 730"/>
                      <a:gd name="T92" fmla="*/ 214 w 691"/>
                      <a:gd name="T93" fmla="*/ 185 h 730"/>
                      <a:gd name="T94" fmla="*/ 234 w 691"/>
                      <a:gd name="T95" fmla="*/ 195 h 730"/>
                      <a:gd name="T96" fmla="*/ 214 w 691"/>
                      <a:gd name="T97" fmla="*/ 224 h 730"/>
                      <a:gd name="T98" fmla="*/ 204 w 691"/>
                      <a:gd name="T99" fmla="*/ 253 h 730"/>
                      <a:gd name="T100" fmla="*/ 234 w 691"/>
                      <a:gd name="T101" fmla="*/ 243 h 730"/>
                      <a:gd name="T102" fmla="*/ 263 w 691"/>
                      <a:gd name="T103" fmla="*/ 195 h 730"/>
                      <a:gd name="T104" fmla="*/ 302 w 691"/>
                      <a:gd name="T105" fmla="*/ 185 h 730"/>
                      <a:gd name="T106" fmla="*/ 311 w 691"/>
                      <a:gd name="T107" fmla="*/ 204 h 730"/>
                      <a:gd name="T108" fmla="*/ 331 w 691"/>
                      <a:gd name="T109" fmla="*/ 185 h 730"/>
                      <a:gd name="T110" fmla="*/ 350 w 691"/>
                      <a:gd name="T111" fmla="*/ 175 h 730"/>
                      <a:gd name="T112" fmla="*/ 389 w 691"/>
                      <a:gd name="T113" fmla="*/ 156 h 730"/>
                      <a:gd name="T114" fmla="*/ 428 w 691"/>
                      <a:gd name="T115" fmla="*/ 146 h 730"/>
                      <a:gd name="T116" fmla="*/ 467 w 691"/>
                      <a:gd name="T117" fmla="*/ 117 h 730"/>
                      <a:gd name="T118" fmla="*/ 487 w 691"/>
                      <a:gd name="T119" fmla="*/ 88 h 730"/>
                      <a:gd name="T120" fmla="*/ 525 w 691"/>
                      <a:gd name="T121" fmla="*/ 0 h 730"/>
                      <a:gd name="T122" fmla="*/ 574 w 691"/>
                      <a:gd name="T123" fmla="*/ 97 h 730"/>
                      <a:gd name="T124" fmla="*/ 593 w 691"/>
                      <a:gd name="T125" fmla="*/ 195 h 73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91"/>
                      <a:gd name="T190" fmla="*/ 0 h 730"/>
                      <a:gd name="T191" fmla="*/ 691 w 691"/>
                      <a:gd name="T192" fmla="*/ 730 h 73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91" h="730">
                        <a:moveTo>
                          <a:pt x="603" y="273"/>
                        </a:moveTo>
                        <a:lnTo>
                          <a:pt x="603" y="292"/>
                        </a:lnTo>
                        <a:lnTo>
                          <a:pt x="593" y="302"/>
                        </a:lnTo>
                        <a:lnTo>
                          <a:pt x="593" y="331"/>
                        </a:lnTo>
                        <a:lnTo>
                          <a:pt x="603" y="341"/>
                        </a:lnTo>
                        <a:lnTo>
                          <a:pt x="613" y="350"/>
                        </a:lnTo>
                        <a:lnTo>
                          <a:pt x="623" y="350"/>
                        </a:lnTo>
                        <a:lnTo>
                          <a:pt x="623" y="331"/>
                        </a:lnTo>
                        <a:lnTo>
                          <a:pt x="623" y="302"/>
                        </a:lnTo>
                        <a:lnTo>
                          <a:pt x="632" y="292"/>
                        </a:lnTo>
                        <a:lnTo>
                          <a:pt x="632" y="282"/>
                        </a:lnTo>
                        <a:lnTo>
                          <a:pt x="642" y="282"/>
                        </a:lnTo>
                        <a:lnTo>
                          <a:pt x="671" y="282"/>
                        </a:lnTo>
                        <a:lnTo>
                          <a:pt x="681" y="292"/>
                        </a:lnTo>
                        <a:lnTo>
                          <a:pt x="681" y="302"/>
                        </a:lnTo>
                        <a:lnTo>
                          <a:pt x="691" y="311"/>
                        </a:lnTo>
                        <a:lnTo>
                          <a:pt x="691" y="331"/>
                        </a:lnTo>
                        <a:lnTo>
                          <a:pt x="681" y="350"/>
                        </a:lnTo>
                        <a:lnTo>
                          <a:pt x="681" y="360"/>
                        </a:lnTo>
                        <a:lnTo>
                          <a:pt x="681" y="370"/>
                        </a:lnTo>
                        <a:lnTo>
                          <a:pt x="671" y="380"/>
                        </a:lnTo>
                        <a:lnTo>
                          <a:pt x="671" y="399"/>
                        </a:lnTo>
                        <a:lnTo>
                          <a:pt x="652" y="409"/>
                        </a:lnTo>
                        <a:lnTo>
                          <a:pt x="652" y="419"/>
                        </a:lnTo>
                        <a:lnTo>
                          <a:pt x="642" y="419"/>
                        </a:lnTo>
                        <a:lnTo>
                          <a:pt x="642" y="428"/>
                        </a:lnTo>
                        <a:lnTo>
                          <a:pt x="632" y="428"/>
                        </a:lnTo>
                        <a:lnTo>
                          <a:pt x="623" y="428"/>
                        </a:lnTo>
                        <a:lnTo>
                          <a:pt x="613" y="438"/>
                        </a:lnTo>
                        <a:lnTo>
                          <a:pt x="613" y="428"/>
                        </a:lnTo>
                        <a:lnTo>
                          <a:pt x="613" y="419"/>
                        </a:lnTo>
                        <a:lnTo>
                          <a:pt x="623" y="409"/>
                        </a:lnTo>
                        <a:lnTo>
                          <a:pt x="623" y="399"/>
                        </a:lnTo>
                        <a:lnTo>
                          <a:pt x="613" y="389"/>
                        </a:lnTo>
                        <a:lnTo>
                          <a:pt x="603" y="389"/>
                        </a:lnTo>
                        <a:lnTo>
                          <a:pt x="593" y="409"/>
                        </a:lnTo>
                        <a:lnTo>
                          <a:pt x="593" y="428"/>
                        </a:lnTo>
                        <a:lnTo>
                          <a:pt x="593" y="448"/>
                        </a:lnTo>
                        <a:lnTo>
                          <a:pt x="584" y="467"/>
                        </a:lnTo>
                        <a:lnTo>
                          <a:pt x="574" y="496"/>
                        </a:lnTo>
                        <a:lnTo>
                          <a:pt x="574" y="526"/>
                        </a:lnTo>
                        <a:lnTo>
                          <a:pt x="564" y="545"/>
                        </a:lnTo>
                        <a:lnTo>
                          <a:pt x="555" y="574"/>
                        </a:lnTo>
                        <a:lnTo>
                          <a:pt x="545" y="594"/>
                        </a:lnTo>
                        <a:lnTo>
                          <a:pt x="525" y="623"/>
                        </a:lnTo>
                        <a:lnTo>
                          <a:pt x="506" y="643"/>
                        </a:lnTo>
                        <a:lnTo>
                          <a:pt x="487" y="662"/>
                        </a:lnTo>
                        <a:lnTo>
                          <a:pt x="467" y="662"/>
                        </a:lnTo>
                        <a:lnTo>
                          <a:pt x="457" y="672"/>
                        </a:lnTo>
                        <a:lnTo>
                          <a:pt x="448" y="681"/>
                        </a:lnTo>
                        <a:lnTo>
                          <a:pt x="428" y="681"/>
                        </a:lnTo>
                        <a:lnTo>
                          <a:pt x="418" y="691"/>
                        </a:lnTo>
                        <a:lnTo>
                          <a:pt x="409" y="701"/>
                        </a:lnTo>
                        <a:lnTo>
                          <a:pt x="399" y="720"/>
                        </a:lnTo>
                        <a:lnTo>
                          <a:pt x="399" y="730"/>
                        </a:lnTo>
                        <a:lnTo>
                          <a:pt x="389" y="730"/>
                        </a:lnTo>
                        <a:lnTo>
                          <a:pt x="380" y="730"/>
                        </a:lnTo>
                        <a:lnTo>
                          <a:pt x="370" y="720"/>
                        </a:lnTo>
                        <a:lnTo>
                          <a:pt x="350" y="701"/>
                        </a:lnTo>
                        <a:lnTo>
                          <a:pt x="341" y="681"/>
                        </a:lnTo>
                        <a:lnTo>
                          <a:pt x="331" y="672"/>
                        </a:lnTo>
                        <a:lnTo>
                          <a:pt x="321" y="662"/>
                        </a:lnTo>
                        <a:lnTo>
                          <a:pt x="311" y="652"/>
                        </a:lnTo>
                        <a:lnTo>
                          <a:pt x="292" y="652"/>
                        </a:lnTo>
                        <a:lnTo>
                          <a:pt x="273" y="643"/>
                        </a:lnTo>
                        <a:lnTo>
                          <a:pt x="263" y="643"/>
                        </a:lnTo>
                        <a:lnTo>
                          <a:pt x="243" y="633"/>
                        </a:lnTo>
                        <a:lnTo>
                          <a:pt x="224" y="623"/>
                        </a:lnTo>
                        <a:lnTo>
                          <a:pt x="214" y="604"/>
                        </a:lnTo>
                        <a:lnTo>
                          <a:pt x="195" y="594"/>
                        </a:lnTo>
                        <a:lnTo>
                          <a:pt x="185" y="574"/>
                        </a:lnTo>
                        <a:lnTo>
                          <a:pt x="175" y="555"/>
                        </a:lnTo>
                        <a:lnTo>
                          <a:pt x="166" y="545"/>
                        </a:lnTo>
                        <a:lnTo>
                          <a:pt x="156" y="526"/>
                        </a:lnTo>
                        <a:lnTo>
                          <a:pt x="146" y="506"/>
                        </a:lnTo>
                        <a:lnTo>
                          <a:pt x="136" y="496"/>
                        </a:lnTo>
                        <a:lnTo>
                          <a:pt x="127" y="487"/>
                        </a:lnTo>
                        <a:lnTo>
                          <a:pt x="117" y="487"/>
                        </a:lnTo>
                        <a:lnTo>
                          <a:pt x="107" y="487"/>
                        </a:lnTo>
                        <a:lnTo>
                          <a:pt x="98" y="477"/>
                        </a:lnTo>
                        <a:lnTo>
                          <a:pt x="88" y="477"/>
                        </a:lnTo>
                        <a:lnTo>
                          <a:pt x="78" y="477"/>
                        </a:lnTo>
                        <a:lnTo>
                          <a:pt x="68" y="467"/>
                        </a:lnTo>
                        <a:lnTo>
                          <a:pt x="59" y="458"/>
                        </a:lnTo>
                        <a:lnTo>
                          <a:pt x="29" y="438"/>
                        </a:lnTo>
                        <a:lnTo>
                          <a:pt x="29" y="419"/>
                        </a:lnTo>
                        <a:lnTo>
                          <a:pt x="29" y="399"/>
                        </a:lnTo>
                        <a:lnTo>
                          <a:pt x="20" y="389"/>
                        </a:lnTo>
                        <a:lnTo>
                          <a:pt x="20" y="380"/>
                        </a:lnTo>
                        <a:lnTo>
                          <a:pt x="20" y="370"/>
                        </a:lnTo>
                        <a:lnTo>
                          <a:pt x="10" y="370"/>
                        </a:lnTo>
                        <a:lnTo>
                          <a:pt x="10" y="360"/>
                        </a:lnTo>
                        <a:lnTo>
                          <a:pt x="0" y="350"/>
                        </a:lnTo>
                        <a:lnTo>
                          <a:pt x="0" y="331"/>
                        </a:lnTo>
                        <a:lnTo>
                          <a:pt x="10" y="331"/>
                        </a:lnTo>
                        <a:lnTo>
                          <a:pt x="10" y="321"/>
                        </a:lnTo>
                        <a:lnTo>
                          <a:pt x="20" y="311"/>
                        </a:lnTo>
                        <a:lnTo>
                          <a:pt x="29" y="311"/>
                        </a:lnTo>
                        <a:lnTo>
                          <a:pt x="39" y="302"/>
                        </a:lnTo>
                        <a:lnTo>
                          <a:pt x="49" y="302"/>
                        </a:lnTo>
                        <a:lnTo>
                          <a:pt x="59" y="311"/>
                        </a:lnTo>
                        <a:lnTo>
                          <a:pt x="68" y="321"/>
                        </a:lnTo>
                        <a:lnTo>
                          <a:pt x="68" y="331"/>
                        </a:lnTo>
                        <a:lnTo>
                          <a:pt x="78" y="331"/>
                        </a:lnTo>
                        <a:lnTo>
                          <a:pt x="88" y="341"/>
                        </a:lnTo>
                        <a:lnTo>
                          <a:pt x="88" y="350"/>
                        </a:lnTo>
                        <a:lnTo>
                          <a:pt x="88" y="370"/>
                        </a:lnTo>
                        <a:lnTo>
                          <a:pt x="98" y="370"/>
                        </a:lnTo>
                        <a:lnTo>
                          <a:pt x="98" y="380"/>
                        </a:lnTo>
                        <a:lnTo>
                          <a:pt x="107" y="399"/>
                        </a:lnTo>
                        <a:lnTo>
                          <a:pt x="117" y="409"/>
                        </a:lnTo>
                        <a:lnTo>
                          <a:pt x="117" y="419"/>
                        </a:lnTo>
                        <a:lnTo>
                          <a:pt x="127" y="419"/>
                        </a:lnTo>
                        <a:lnTo>
                          <a:pt x="136" y="419"/>
                        </a:lnTo>
                        <a:lnTo>
                          <a:pt x="127" y="380"/>
                        </a:lnTo>
                        <a:lnTo>
                          <a:pt x="127" y="360"/>
                        </a:lnTo>
                        <a:lnTo>
                          <a:pt x="117" y="331"/>
                        </a:lnTo>
                        <a:lnTo>
                          <a:pt x="117" y="302"/>
                        </a:lnTo>
                        <a:lnTo>
                          <a:pt x="127" y="282"/>
                        </a:lnTo>
                        <a:lnTo>
                          <a:pt x="127" y="273"/>
                        </a:lnTo>
                        <a:lnTo>
                          <a:pt x="136" y="253"/>
                        </a:lnTo>
                        <a:lnTo>
                          <a:pt x="136" y="243"/>
                        </a:lnTo>
                        <a:lnTo>
                          <a:pt x="136" y="224"/>
                        </a:lnTo>
                        <a:lnTo>
                          <a:pt x="146" y="204"/>
                        </a:lnTo>
                        <a:lnTo>
                          <a:pt x="146" y="185"/>
                        </a:lnTo>
                        <a:lnTo>
                          <a:pt x="136" y="165"/>
                        </a:lnTo>
                        <a:lnTo>
                          <a:pt x="156" y="165"/>
                        </a:lnTo>
                        <a:lnTo>
                          <a:pt x="166" y="165"/>
                        </a:lnTo>
                        <a:lnTo>
                          <a:pt x="175" y="175"/>
                        </a:lnTo>
                        <a:lnTo>
                          <a:pt x="185" y="175"/>
                        </a:lnTo>
                        <a:lnTo>
                          <a:pt x="204" y="185"/>
                        </a:lnTo>
                        <a:lnTo>
                          <a:pt x="214" y="185"/>
                        </a:lnTo>
                        <a:lnTo>
                          <a:pt x="224" y="185"/>
                        </a:lnTo>
                        <a:lnTo>
                          <a:pt x="243" y="185"/>
                        </a:lnTo>
                        <a:lnTo>
                          <a:pt x="234" y="195"/>
                        </a:lnTo>
                        <a:lnTo>
                          <a:pt x="234" y="204"/>
                        </a:lnTo>
                        <a:lnTo>
                          <a:pt x="224" y="214"/>
                        </a:lnTo>
                        <a:lnTo>
                          <a:pt x="214" y="224"/>
                        </a:lnTo>
                        <a:lnTo>
                          <a:pt x="214" y="234"/>
                        </a:lnTo>
                        <a:lnTo>
                          <a:pt x="204" y="243"/>
                        </a:lnTo>
                        <a:lnTo>
                          <a:pt x="204" y="253"/>
                        </a:lnTo>
                        <a:lnTo>
                          <a:pt x="214" y="263"/>
                        </a:lnTo>
                        <a:lnTo>
                          <a:pt x="224" y="253"/>
                        </a:lnTo>
                        <a:lnTo>
                          <a:pt x="234" y="243"/>
                        </a:lnTo>
                        <a:lnTo>
                          <a:pt x="243" y="224"/>
                        </a:lnTo>
                        <a:lnTo>
                          <a:pt x="243" y="214"/>
                        </a:lnTo>
                        <a:lnTo>
                          <a:pt x="263" y="195"/>
                        </a:lnTo>
                        <a:lnTo>
                          <a:pt x="273" y="185"/>
                        </a:lnTo>
                        <a:lnTo>
                          <a:pt x="282" y="185"/>
                        </a:lnTo>
                        <a:lnTo>
                          <a:pt x="302" y="185"/>
                        </a:lnTo>
                        <a:lnTo>
                          <a:pt x="311" y="185"/>
                        </a:lnTo>
                        <a:lnTo>
                          <a:pt x="311" y="195"/>
                        </a:lnTo>
                        <a:lnTo>
                          <a:pt x="311" y="204"/>
                        </a:lnTo>
                        <a:lnTo>
                          <a:pt x="321" y="214"/>
                        </a:lnTo>
                        <a:lnTo>
                          <a:pt x="331" y="204"/>
                        </a:lnTo>
                        <a:lnTo>
                          <a:pt x="331" y="185"/>
                        </a:lnTo>
                        <a:lnTo>
                          <a:pt x="341" y="175"/>
                        </a:lnTo>
                        <a:lnTo>
                          <a:pt x="350" y="175"/>
                        </a:lnTo>
                        <a:lnTo>
                          <a:pt x="370" y="165"/>
                        </a:lnTo>
                        <a:lnTo>
                          <a:pt x="380" y="165"/>
                        </a:lnTo>
                        <a:lnTo>
                          <a:pt x="389" y="156"/>
                        </a:lnTo>
                        <a:lnTo>
                          <a:pt x="409" y="156"/>
                        </a:lnTo>
                        <a:lnTo>
                          <a:pt x="418" y="156"/>
                        </a:lnTo>
                        <a:lnTo>
                          <a:pt x="428" y="146"/>
                        </a:lnTo>
                        <a:lnTo>
                          <a:pt x="438" y="136"/>
                        </a:lnTo>
                        <a:lnTo>
                          <a:pt x="448" y="126"/>
                        </a:lnTo>
                        <a:lnTo>
                          <a:pt x="467" y="117"/>
                        </a:lnTo>
                        <a:lnTo>
                          <a:pt x="467" y="107"/>
                        </a:lnTo>
                        <a:lnTo>
                          <a:pt x="477" y="97"/>
                        </a:lnTo>
                        <a:lnTo>
                          <a:pt x="487" y="88"/>
                        </a:lnTo>
                        <a:lnTo>
                          <a:pt x="496" y="78"/>
                        </a:lnTo>
                        <a:lnTo>
                          <a:pt x="506" y="68"/>
                        </a:lnTo>
                        <a:lnTo>
                          <a:pt x="525" y="0"/>
                        </a:lnTo>
                        <a:lnTo>
                          <a:pt x="545" y="29"/>
                        </a:lnTo>
                        <a:lnTo>
                          <a:pt x="564" y="58"/>
                        </a:lnTo>
                        <a:lnTo>
                          <a:pt x="574" y="97"/>
                        </a:lnTo>
                        <a:lnTo>
                          <a:pt x="584" y="126"/>
                        </a:lnTo>
                        <a:lnTo>
                          <a:pt x="593" y="156"/>
                        </a:lnTo>
                        <a:lnTo>
                          <a:pt x="593" y="195"/>
                        </a:lnTo>
                        <a:lnTo>
                          <a:pt x="593" y="234"/>
                        </a:lnTo>
                        <a:lnTo>
                          <a:pt x="603" y="273"/>
                        </a:lnTo>
                        <a:close/>
                      </a:path>
                    </a:pathLst>
                  </a:custGeom>
                  <a:solidFill>
                    <a:srgbClr val="FFBFBF"/>
                  </a:solidFill>
                  <a:ln w="9525">
                    <a:noFill/>
                    <a:round/>
                    <a:headEnd/>
                    <a:tailEnd/>
                  </a:ln>
                </p:spPr>
                <p:txBody>
                  <a:bodyPr/>
                  <a:lstStyle/>
                  <a:p>
                    <a:endParaRPr lang="en-US"/>
                  </a:p>
                </p:txBody>
              </p:sp>
              <p:sp>
                <p:nvSpPr>
                  <p:cNvPr id="5804" name="Freeform 379"/>
                  <p:cNvSpPr>
                    <a:spLocks/>
                  </p:cNvSpPr>
                  <p:nvPr/>
                </p:nvSpPr>
                <p:spPr bwMode="auto">
                  <a:xfrm>
                    <a:off x="5015" y="6726"/>
                    <a:ext cx="20" cy="87"/>
                  </a:xfrm>
                  <a:custGeom>
                    <a:avLst/>
                    <a:gdLst>
                      <a:gd name="T0" fmla="*/ 10 w 20"/>
                      <a:gd name="T1" fmla="*/ 77 h 87"/>
                      <a:gd name="T2" fmla="*/ 20 w 20"/>
                      <a:gd name="T3" fmla="*/ 77 h 87"/>
                      <a:gd name="T4" fmla="*/ 10 w 20"/>
                      <a:gd name="T5" fmla="*/ 68 h 87"/>
                      <a:gd name="T6" fmla="*/ 10 w 20"/>
                      <a:gd name="T7" fmla="*/ 58 h 87"/>
                      <a:gd name="T8" fmla="*/ 10 w 20"/>
                      <a:gd name="T9" fmla="*/ 29 h 87"/>
                      <a:gd name="T10" fmla="*/ 10 w 20"/>
                      <a:gd name="T11" fmla="*/ 19 h 87"/>
                      <a:gd name="T12" fmla="*/ 10 w 20"/>
                      <a:gd name="T13" fmla="*/ 0 h 87"/>
                      <a:gd name="T14" fmla="*/ 0 w 20"/>
                      <a:gd name="T15" fmla="*/ 0 h 87"/>
                      <a:gd name="T16" fmla="*/ 0 w 20"/>
                      <a:gd name="T17" fmla="*/ 19 h 87"/>
                      <a:gd name="T18" fmla="*/ 0 w 20"/>
                      <a:gd name="T19" fmla="*/ 29 h 87"/>
                      <a:gd name="T20" fmla="*/ 0 w 20"/>
                      <a:gd name="T21" fmla="*/ 58 h 87"/>
                      <a:gd name="T22" fmla="*/ 0 w 20"/>
                      <a:gd name="T23" fmla="*/ 68 h 87"/>
                      <a:gd name="T24" fmla="*/ 10 w 20"/>
                      <a:gd name="T25" fmla="*/ 87 h 87"/>
                      <a:gd name="T26" fmla="*/ 20 w 20"/>
                      <a:gd name="T27" fmla="*/ 87 h 87"/>
                      <a:gd name="T28" fmla="*/ 10 w 20"/>
                      <a:gd name="T29" fmla="*/ 87 h 87"/>
                      <a:gd name="T30" fmla="*/ 20 w 20"/>
                      <a:gd name="T31" fmla="*/ 87 h 87"/>
                      <a:gd name="T32" fmla="*/ 10 w 20"/>
                      <a:gd name="T33" fmla="*/ 77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87"/>
                      <a:gd name="T53" fmla="*/ 20 w 20"/>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87">
                        <a:moveTo>
                          <a:pt x="10" y="77"/>
                        </a:moveTo>
                        <a:lnTo>
                          <a:pt x="20" y="77"/>
                        </a:lnTo>
                        <a:lnTo>
                          <a:pt x="10" y="68"/>
                        </a:lnTo>
                        <a:lnTo>
                          <a:pt x="10" y="58"/>
                        </a:lnTo>
                        <a:lnTo>
                          <a:pt x="10" y="29"/>
                        </a:lnTo>
                        <a:lnTo>
                          <a:pt x="10" y="19"/>
                        </a:lnTo>
                        <a:lnTo>
                          <a:pt x="10" y="0"/>
                        </a:lnTo>
                        <a:lnTo>
                          <a:pt x="0" y="0"/>
                        </a:lnTo>
                        <a:lnTo>
                          <a:pt x="0" y="19"/>
                        </a:lnTo>
                        <a:lnTo>
                          <a:pt x="0" y="29"/>
                        </a:lnTo>
                        <a:lnTo>
                          <a:pt x="0" y="58"/>
                        </a:lnTo>
                        <a:lnTo>
                          <a:pt x="0" y="68"/>
                        </a:lnTo>
                        <a:lnTo>
                          <a:pt x="10" y="87"/>
                        </a:lnTo>
                        <a:lnTo>
                          <a:pt x="20" y="87"/>
                        </a:lnTo>
                        <a:lnTo>
                          <a:pt x="10" y="87"/>
                        </a:lnTo>
                        <a:lnTo>
                          <a:pt x="20" y="87"/>
                        </a:lnTo>
                        <a:lnTo>
                          <a:pt x="10" y="77"/>
                        </a:lnTo>
                        <a:close/>
                      </a:path>
                    </a:pathLst>
                  </a:custGeom>
                  <a:solidFill>
                    <a:srgbClr val="000000"/>
                  </a:solidFill>
                  <a:ln w="9525">
                    <a:noFill/>
                    <a:round/>
                    <a:headEnd/>
                    <a:tailEnd/>
                  </a:ln>
                </p:spPr>
                <p:txBody>
                  <a:bodyPr/>
                  <a:lstStyle/>
                  <a:p>
                    <a:endParaRPr lang="en-US"/>
                  </a:p>
                </p:txBody>
              </p:sp>
              <p:sp>
                <p:nvSpPr>
                  <p:cNvPr id="5805" name="Freeform 380"/>
                  <p:cNvSpPr>
                    <a:spLocks/>
                  </p:cNvSpPr>
                  <p:nvPr/>
                </p:nvSpPr>
                <p:spPr bwMode="auto">
                  <a:xfrm>
                    <a:off x="5025" y="6735"/>
                    <a:ext cx="39" cy="78"/>
                  </a:xfrm>
                  <a:custGeom>
                    <a:avLst/>
                    <a:gdLst>
                      <a:gd name="T0" fmla="*/ 39 w 39"/>
                      <a:gd name="T1" fmla="*/ 0 h 78"/>
                      <a:gd name="T2" fmla="*/ 29 w 39"/>
                      <a:gd name="T3" fmla="*/ 0 h 78"/>
                      <a:gd name="T4" fmla="*/ 20 w 39"/>
                      <a:gd name="T5" fmla="*/ 10 h 78"/>
                      <a:gd name="T6" fmla="*/ 20 w 39"/>
                      <a:gd name="T7" fmla="*/ 20 h 78"/>
                      <a:gd name="T8" fmla="*/ 20 w 39"/>
                      <a:gd name="T9" fmla="*/ 49 h 78"/>
                      <a:gd name="T10" fmla="*/ 10 w 39"/>
                      <a:gd name="T11" fmla="*/ 59 h 78"/>
                      <a:gd name="T12" fmla="*/ 0 w 39"/>
                      <a:gd name="T13" fmla="*/ 68 h 78"/>
                      <a:gd name="T14" fmla="*/ 10 w 39"/>
                      <a:gd name="T15" fmla="*/ 78 h 78"/>
                      <a:gd name="T16" fmla="*/ 20 w 39"/>
                      <a:gd name="T17" fmla="*/ 68 h 78"/>
                      <a:gd name="T18" fmla="*/ 20 w 39"/>
                      <a:gd name="T19" fmla="*/ 59 h 78"/>
                      <a:gd name="T20" fmla="*/ 29 w 39"/>
                      <a:gd name="T21" fmla="*/ 49 h 78"/>
                      <a:gd name="T22" fmla="*/ 29 w 39"/>
                      <a:gd name="T23" fmla="*/ 20 h 78"/>
                      <a:gd name="T24" fmla="*/ 29 w 39"/>
                      <a:gd name="T25" fmla="*/ 10 h 78"/>
                      <a:gd name="T26" fmla="*/ 39 w 39"/>
                      <a:gd name="T27" fmla="*/ 0 h 78"/>
                      <a:gd name="T28" fmla="*/ 39 w 39"/>
                      <a:gd name="T29" fmla="*/ 0 h 78"/>
                      <a:gd name="T30" fmla="*/ 39 w 39"/>
                      <a:gd name="T31" fmla="*/ 0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
                      <a:gd name="T49" fmla="*/ 0 h 78"/>
                      <a:gd name="T50" fmla="*/ 39 w 39"/>
                      <a:gd name="T51" fmla="*/ 78 h 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 h="78">
                        <a:moveTo>
                          <a:pt x="39" y="0"/>
                        </a:moveTo>
                        <a:lnTo>
                          <a:pt x="29" y="0"/>
                        </a:lnTo>
                        <a:lnTo>
                          <a:pt x="20" y="10"/>
                        </a:lnTo>
                        <a:lnTo>
                          <a:pt x="20" y="20"/>
                        </a:lnTo>
                        <a:lnTo>
                          <a:pt x="20" y="49"/>
                        </a:lnTo>
                        <a:lnTo>
                          <a:pt x="10" y="59"/>
                        </a:lnTo>
                        <a:lnTo>
                          <a:pt x="0" y="68"/>
                        </a:lnTo>
                        <a:lnTo>
                          <a:pt x="10" y="78"/>
                        </a:lnTo>
                        <a:lnTo>
                          <a:pt x="20" y="68"/>
                        </a:lnTo>
                        <a:lnTo>
                          <a:pt x="20" y="59"/>
                        </a:lnTo>
                        <a:lnTo>
                          <a:pt x="29" y="49"/>
                        </a:lnTo>
                        <a:lnTo>
                          <a:pt x="29" y="20"/>
                        </a:lnTo>
                        <a:lnTo>
                          <a:pt x="29" y="10"/>
                        </a:lnTo>
                        <a:lnTo>
                          <a:pt x="39" y="0"/>
                        </a:lnTo>
                        <a:close/>
                      </a:path>
                    </a:pathLst>
                  </a:custGeom>
                  <a:solidFill>
                    <a:srgbClr val="000000"/>
                  </a:solidFill>
                  <a:ln w="9525">
                    <a:noFill/>
                    <a:round/>
                    <a:headEnd/>
                    <a:tailEnd/>
                  </a:ln>
                </p:spPr>
                <p:txBody>
                  <a:bodyPr/>
                  <a:lstStyle/>
                  <a:p>
                    <a:endParaRPr lang="en-US"/>
                  </a:p>
                </p:txBody>
              </p:sp>
              <p:sp>
                <p:nvSpPr>
                  <p:cNvPr id="5806" name="Freeform 381"/>
                  <p:cNvSpPr>
                    <a:spLocks/>
                  </p:cNvSpPr>
                  <p:nvPr/>
                </p:nvSpPr>
                <p:spPr bwMode="auto">
                  <a:xfrm>
                    <a:off x="5064" y="6726"/>
                    <a:ext cx="49" cy="38"/>
                  </a:xfrm>
                  <a:custGeom>
                    <a:avLst/>
                    <a:gdLst>
                      <a:gd name="T0" fmla="*/ 49 w 49"/>
                      <a:gd name="T1" fmla="*/ 38 h 38"/>
                      <a:gd name="T2" fmla="*/ 49 w 49"/>
                      <a:gd name="T3" fmla="*/ 29 h 38"/>
                      <a:gd name="T4" fmla="*/ 39 w 49"/>
                      <a:gd name="T5" fmla="*/ 19 h 38"/>
                      <a:gd name="T6" fmla="*/ 39 w 49"/>
                      <a:gd name="T7" fmla="*/ 9 h 38"/>
                      <a:gd name="T8" fmla="*/ 39 w 49"/>
                      <a:gd name="T9" fmla="*/ 9 h 38"/>
                      <a:gd name="T10" fmla="*/ 29 w 49"/>
                      <a:gd name="T11" fmla="*/ 0 h 38"/>
                      <a:gd name="T12" fmla="*/ 10 w 49"/>
                      <a:gd name="T13" fmla="*/ 0 h 38"/>
                      <a:gd name="T14" fmla="*/ 0 w 49"/>
                      <a:gd name="T15" fmla="*/ 9 h 38"/>
                      <a:gd name="T16" fmla="*/ 0 w 49"/>
                      <a:gd name="T17" fmla="*/ 9 h 38"/>
                      <a:gd name="T18" fmla="*/ 10 w 49"/>
                      <a:gd name="T19" fmla="*/ 9 h 38"/>
                      <a:gd name="T20" fmla="*/ 20 w 49"/>
                      <a:gd name="T21" fmla="*/ 9 h 38"/>
                      <a:gd name="T22" fmla="*/ 20 w 49"/>
                      <a:gd name="T23" fmla="*/ 9 h 38"/>
                      <a:gd name="T24" fmla="*/ 29 w 49"/>
                      <a:gd name="T25" fmla="*/ 9 h 38"/>
                      <a:gd name="T26" fmla="*/ 29 w 49"/>
                      <a:gd name="T27" fmla="*/ 19 h 38"/>
                      <a:gd name="T28" fmla="*/ 39 w 49"/>
                      <a:gd name="T29" fmla="*/ 29 h 38"/>
                      <a:gd name="T30" fmla="*/ 39 w 49"/>
                      <a:gd name="T31" fmla="*/ 29 h 38"/>
                      <a:gd name="T32" fmla="*/ 39 w 49"/>
                      <a:gd name="T33" fmla="*/ 38 h 38"/>
                      <a:gd name="T34" fmla="*/ 49 w 49"/>
                      <a:gd name="T35" fmla="*/ 38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9"/>
                      <a:gd name="T55" fmla="*/ 0 h 38"/>
                      <a:gd name="T56" fmla="*/ 49 w 49"/>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9" h="38">
                        <a:moveTo>
                          <a:pt x="49" y="38"/>
                        </a:moveTo>
                        <a:lnTo>
                          <a:pt x="49" y="29"/>
                        </a:lnTo>
                        <a:lnTo>
                          <a:pt x="39" y="19"/>
                        </a:lnTo>
                        <a:lnTo>
                          <a:pt x="39" y="9"/>
                        </a:lnTo>
                        <a:lnTo>
                          <a:pt x="29" y="0"/>
                        </a:lnTo>
                        <a:lnTo>
                          <a:pt x="10" y="0"/>
                        </a:lnTo>
                        <a:lnTo>
                          <a:pt x="0" y="9"/>
                        </a:lnTo>
                        <a:lnTo>
                          <a:pt x="10" y="9"/>
                        </a:lnTo>
                        <a:lnTo>
                          <a:pt x="20" y="9"/>
                        </a:lnTo>
                        <a:lnTo>
                          <a:pt x="29" y="9"/>
                        </a:lnTo>
                        <a:lnTo>
                          <a:pt x="29" y="19"/>
                        </a:lnTo>
                        <a:lnTo>
                          <a:pt x="39" y="29"/>
                        </a:lnTo>
                        <a:lnTo>
                          <a:pt x="39" y="38"/>
                        </a:lnTo>
                        <a:lnTo>
                          <a:pt x="49" y="38"/>
                        </a:lnTo>
                        <a:close/>
                      </a:path>
                    </a:pathLst>
                  </a:custGeom>
                  <a:solidFill>
                    <a:srgbClr val="000000"/>
                  </a:solidFill>
                  <a:ln w="9525">
                    <a:noFill/>
                    <a:round/>
                    <a:headEnd/>
                    <a:tailEnd/>
                  </a:ln>
                </p:spPr>
                <p:txBody>
                  <a:bodyPr/>
                  <a:lstStyle/>
                  <a:p>
                    <a:endParaRPr lang="en-US"/>
                  </a:p>
                </p:txBody>
              </p:sp>
              <p:sp>
                <p:nvSpPr>
                  <p:cNvPr id="5807" name="Freeform 382"/>
                  <p:cNvSpPr>
                    <a:spLocks/>
                  </p:cNvSpPr>
                  <p:nvPr/>
                </p:nvSpPr>
                <p:spPr bwMode="auto">
                  <a:xfrm>
                    <a:off x="5074" y="6764"/>
                    <a:ext cx="39" cy="98"/>
                  </a:xfrm>
                  <a:custGeom>
                    <a:avLst/>
                    <a:gdLst>
                      <a:gd name="T0" fmla="*/ 10 w 39"/>
                      <a:gd name="T1" fmla="*/ 98 h 98"/>
                      <a:gd name="T2" fmla="*/ 19 w 39"/>
                      <a:gd name="T3" fmla="*/ 88 h 98"/>
                      <a:gd name="T4" fmla="*/ 29 w 39"/>
                      <a:gd name="T5" fmla="*/ 78 h 98"/>
                      <a:gd name="T6" fmla="*/ 29 w 39"/>
                      <a:gd name="T7" fmla="*/ 59 h 98"/>
                      <a:gd name="T8" fmla="*/ 39 w 39"/>
                      <a:gd name="T9" fmla="*/ 49 h 98"/>
                      <a:gd name="T10" fmla="*/ 39 w 39"/>
                      <a:gd name="T11" fmla="*/ 39 h 98"/>
                      <a:gd name="T12" fmla="*/ 39 w 39"/>
                      <a:gd name="T13" fmla="*/ 0 h 98"/>
                      <a:gd name="T14" fmla="*/ 29 w 39"/>
                      <a:gd name="T15" fmla="*/ 0 h 98"/>
                      <a:gd name="T16" fmla="*/ 29 w 39"/>
                      <a:gd name="T17" fmla="*/ 20 h 98"/>
                      <a:gd name="T18" fmla="*/ 29 w 39"/>
                      <a:gd name="T19" fmla="*/ 39 h 98"/>
                      <a:gd name="T20" fmla="*/ 29 w 39"/>
                      <a:gd name="T21" fmla="*/ 49 h 98"/>
                      <a:gd name="T22" fmla="*/ 29 w 39"/>
                      <a:gd name="T23" fmla="*/ 59 h 98"/>
                      <a:gd name="T24" fmla="*/ 19 w 39"/>
                      <a:gd name="T25" fmla="*/ 69 h 98"/>
                      <a:gd name="T26" fmla="*/ 0 w 39"/>
                      <a:gd name="T27" fmla="*/ 88 h 98"/>
                      <a:gd name="T28" fmla="*/ 10 w 39"/>
                      <a:gd name="T29" fmla="*/ 98 h 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
                      <a:gd name="T46" fmla="*/ 0 h 98"/>
                      <a:gd name="T47" fmla="*/ 39 w 39"/>
                      <a:gd name="T48" fmla="*/ 98 h 9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 h="98">
                        <a:moveTo>
                          <a:pt x="10" y="98"/>
                        </a:moveTo>
                        <a:lnTo>
                          <a:pt x="19" y="88"/>
                        </a:lnTo>
                        <a:lnTo>
                          <a:pt x="29" y="78"/>
                        </a:lnTo>
                        <a:lnTo>
                          <a:pt x="29" y="59"/>
                        </a:lnTo>
                        <a:lnTo>
                          <a:pt x="39" y="49"/>
                        </a:lnTo>
                        <a:lnTo>
                          <a:pt x="39" y="39"/>
                        </a:lnTo>
                        <a:lnTo>
                          <a:pt x="39" y="0"/>
                        </a:lnTo>
                        <a:lnTo>
                          <a:pt x="29" y="0"/>
                        </a:lnTo>
                        <a:lnTo>
                          <a:pt x="29" y="20"/>
                        </a:lnTo>
                        <a:lnTo>
                          <a:pt x="29" y="39"/>
                        </a:lnTo>
                        <a:lnTo>
                          <a:pt x="29" y="49"/>
                        </a:lnTo>
                        <a:lnTo>
                          <a:pt x="29" y="59"/>
                        </a:lnTo>
                        <a:lnTo>
                          <a:pt x="19" y="69"/>
                        </a:lnTo>
                        <a:lnTo>
                          <a:pt x="0" y="88"/>
                        </a:lnTo>
                        <a:lnTo>
                          <a:pt x="10" y="98"/>
                        </a:lnTo>
                        <a:close/>
                      </a:path>
                    </a:pathLst>
                  </a:custGeom>
                  <a:solidFill>
                    <a:srgbClr val="000000"/>
                  </a:solidFill>
                  <a:ln w="9525">
                    <a:noFill/>
                    <a:round/>
                    <a:headEnd/>
                    <a:tailEnd/>
                  </a:ln>
                </p:spPr>
                <p:txBody>
                  <a:bodyPr/>
                  <a:lstStyle/>
                  <a:p>
                    <a:endParaRPr lang="en-US"/>
                  </a:p>
                </p:txBody>
              </p:sp>
              <p:sp>
                <p:nvSpPr>
                  <p:cNvPr id="5808" name="Freeform 383"/>
                  <p:cNvSpPr>
                    <a:spLocks/>
                  </p:cNvSpPr>
                  <p:nvPr/>
                </p:nvSpPr>
                <p:spPr bwMode="auto">
                  <a:xfrm>
                    <a:off x="5035" y="6852"/>
                    <a:ext cx="49" cy="49"/>
                  </a:xfrm>
                  <a:custGeom>
                    <a:avLst/>
                    <a:gdLst>
                      <a:gd name="T0" fmla="*/ 0 w 49"/>
                      <a:gd name="T1" fmla="*/ 39 h 49"/>
                      <a:gd name="T2" fmla="*/ 0 w 49"/>
                      <a:gd name="T3" fmla="*/ 49 h 49"/>
                      <a:gd name="T4" fmla="*/ 10 w 49"/>
                      <a:gd name="T5" fmla="*/ 39 h 49"/>
                      <a:gd name="T6" fmla="*/ 19 w 49"/>
                      <a:gd name="T7" fmla="*/ 29 h 49"/>
                      <a:gd name="T8" fmla="*/ 29 w 49"/>
                      <a:gd name="T9" fmla="*/ 29 h 49"/>
                      <a:gd name="T10" fmla="*/ 39 w 49"/>
                      <a:gd name="T11" fmla="*/ 20 h 49"/>
                      <a:gd name="T12" fmla="*/ 49 w 49"/>
                      <a:gd name="T13" fmla="*/ 20 h 49"/>
                      <a:gd name="T14" fmla="*/ 49 w 49"/>
                      <a:gd name="T15" fmla="*/ 10 h 49"/>
                      <a:gd name="T16" fmla="*/ 39 w 49"/>
                      <a:gd name="T17" fmla="*/ 0 h 49"/>
                      <a:gd name="T18" fmla="*/ 39 w 49"/>
                      <a:gd name="T19" fmla="*/ 10 h 49"/>
                      <a:gd name="T20" fmla="*/ 29 w 49"/>
                      <a:gd name="T21" fmla="*/ 20 h 49"/>
                      <a:gd name="T22" fmla="*/ 19 w 49"/>
                      <a:gd name="T23" fmla="*/ 20 h 49"/>
                      <a:gd name="T24" fmla="*/ 10 w 49"/>
                      <a:gd name="T25" fmla="*/ 29 h 49"/>
                      <a:gd name="T26" fmla="*/ 0 w 49"/>
                      <a:gd name="T27" fmla="*/ 39 h 49"/>
                      <a:gd name="T28" fmla="*/ 10 w 49"/>
                      <a:gd name="T29" fmla="*/ 39 h 49"/>
                      <a:gd name="T30" fmla="*/ 0 w 49"/>
                      <a:gd name="T31" fmla="*/ 39 h 49"/>
                      <a:gd name="T32" fmla="*/ 0 w 49"/>
                      <a:gd name="T33" fmla="*/ 49 h 49"/>
                      <a:gd name="T34" fmla="*/ 0 w 49"/>
                      <a:gd name="T35" fmla="*/ 49 h 49"/>
                      <a:gd name="T36" fmla="*/ 0 w 49"/>
                      <a:gd name="T37" fmla="*/ 39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
                      <a:gd name="T58" fmla="*/ 0 h 49"/>
                      <a:gd name="T59" fmla="*/ 49 w 49"/>
                      <a:gd name="T60" fmla="*/ 49 h 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 h="49">
                        <a:moveTo>
                          <a:pt x="0" y="39"/>
                        </a:moveTo>
                        <a:lnTo>
                          <a:pt x="0" y="49"/>
                        </a:lnTo>
                        <a:lnTo>
                          <a:pt x="10" y="39"/>
                        </a:lnTo>
                        <a:lnTo>
                          <a:pt x="19" y="29"/>
                        </a:lnTo>
                        <a:lnTo>
                          <a:pt x="29" y="29"/>
                        </a:lnTo>
                        <a:lnTo>
                          <a:pt x="39" y="20"/>
                        </a:lnTo>
                        <a:lnTo>
                          <a:pt x="49" y="20"/>
                        </a:lnTo>
                        <a:lnTo>
                          <a:pt x="49" y="10"/>
                        </a:lnTo>
                        <a:lnTo>
                          <a:pt x="39" y="0"/>
                        </a:lnTo>
                        <a:lnTo>
                          <a:pt x="39" y="10"/>
                        </a:lnTo>
                        <a:lnTo>
                          <a:pt x="29" y="20"/>
                        </a:lnTo>
                        <a:lnTo>
                          <a:pt x="19" y="20"/>
                        </a:lnTo>
                        <a:lnTo>
                          <a:pt x="10" y="29"/>
                        </a:lnTo>
                        <a:lnTo>
                          <a:pt x="0" y="39"/>
                        </a:lnTo>
                        <a:lnTo>
                          <a:pt x="10" y="39"/>
                        </a:lnTo>
                        <a:lnTo>
                          <a:pt x="0" y="39"/>
                        </a:lnTo>
                        <a:lnTo>
                          <a:pt x="0" y="49"/>
                        </a:lnTo>
                        <a:lnTo>
                          <a:pt x="0" y="39"/>
                        </a:lnTo>
                        <a:close/>
                      </a:path>
                    </a:pathLst>
                  </a:custGeom>
                  <a:solidFill>
                    <a:srgbClr val="000000"/>
                  </a:solidFill>
                  <a:ln w="9525">
                    <a:noFill/>
                    <a:round/>
                    <a:headEnd/>
                    <a:tailEnd/>
                  </a:ln>
                </p:spPr>
                <p:txBody>
                  <a:bodyPr/>
                  <a:lstStyle/>
                  <a:p>
                    <a:endParaRPr lang="en-US"/>
                  </a:p>
                </p:txBody>
              </p:sp>
              <p:sp>
                <p:nvSpPr>
                  <p:cNvPr id="5809" name="Freeform 384"/>
                  <p:cNvSpPr>
                    <a:spLocks/>
                  </p:cNvSpPr>
                  <p:nvPr/>
                </p:nvSpPr>
                <p:spPr bwMode="auto">
                  <a:xfrm>
                    <a:off x="5025" y="6833"/>
                    <a:ext cx="20" cy="58"/>
                  </a:xfrm>
                  <a:custGeom>
                    <a:avLst/>
                    <a:gdLst>
                      <a:gd name="T0" fmla="*/ 10 w 20"/>
                      <a:gd name="T1" fmla="*/ 9 h 58"/>
                      <a:gd name="T2" fmla="*/ 0 w 20"/>
                      <a:gd name="T3" fmla="*/ 9 h 58"/>
                      <a:gd name="T4" fmla="*/ 10 w 20"/>
                      <a:gd name="T5" fmla="*/ 9 h 58"/>
                      <a:gd name="T6" fmla="*/ 10 w 20"/>
                      <a:gd name="T7" fmla="*/ 19 h 58"/>
                      <a:gd name="T8" fmla="*/ 10 w 20"/>
                      <a:gd name="T9" fmla="*/ 29 h 58"/>
                      <a:gd name="T10" fmla="*/ 10 w 20"/>
                      <a:gd name="T11" fmla="*/ 39 h 58"/>
                      <a:gd name="T12" fmla="*/ 10 w 20"/>
                      <a:gd name="T13" fmla="*/ 39 h 58"/>
                      <a:gd name="T14" fmla="*/ 0 w 20"/>
                      <a:gd name="T15" fmla="*/ 48 h 58"/>
                      <a:gd name="T16" fmla="*/ 10 w 20"/>
                      <a:gd name="T17" fmla="*/ 58 h 58"/>
                      <a:gd name="T18" fmla="*/ 20 w 20"/>
                      <a:gd name="T19" fmla="*/ 58 h 58"/>
                      <a:gd name="T20" fmla="*/ 20 w 20"/>
                      <a:gd name="T21" fmla="*/ 39 h 58"/>
                      <a:gd name="T22" fmla="*/ 20 w 20"/>
                      <a:gd name="T23" fmla="*/ 29 h 58"/>
                      <a:gd name="T24" fmla="*/ 20 w 20"/>
                      <a:gd name="T25" fmla="*/ 9 h 58"/>
                      <a:gd name="T26" fmla="*/ 10 w 20"/>
                      <a:gd name="T27" fmla="*/ 9 h 58"/>
                      <a:gd name="T28" fmla="*/ 0 w 20"/>
                      <a:gd name="T29" fmla="*/ 0 h 58"/>
                      <a:gd name="T30" fmla="*/ 0 w 20"/>
                      <a:gd name="T31" fmla="*/ 0 h 58"/>
                      <a:gd name="T32" fmla="*/ 0 w 20"/>
                      <a:gd name="T33" fmla="*/ 0 h 58"/>
                      <a:gd name="T34" fmla="*/ 0 w 20"/>
                      <a:gd name="T35" fmla="*/ 0 h 58"/>
                      <a:gd name="T36" fmla="*/ 10 w 20"/>
                      <a:gd name="T37" fmla="*/ 9 h 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
                      <a:gd name="T58" fmla="*/ 0 h 58"/>
                      <a:gd name="T59" fmla="*/ 20 w 20"/>
                      <a:gd name="T60" fmla="*/ 58 h 5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 h="58">
                        <a:moveTo>
                          <a:pt x="10" y="9"/>
                        </a:moveTo>
                        <a:lnTo>
                          <a:pt x="0" y="9"/>
                        </a:lnTo>
                        <a:lnTo>
                          <a:pt x="10" y="9"/>
                        </a:lnTo>
                        <a:lnTo>
                          <a:pt x="10" y="19"/>
                        </a:lnTo>
                        <a:lnTo>
                          <a:pt x="10" y="29"/>
                        </a:lnTo>
                        <a:lnTo>
                          <a:pt x="10" y="39"/>
                        </a:lnTo>
                        <a:lnTo>
                          <a:pt x="0" y="48"/>
                        </a:lnTo>
                        <a:lnTo>
                          <a:pt x="10" y="58"/>
                        </a:lnTo>
                        <a:lnTo>
                          <a:pt x="20" y="58"/>
                        </a:lnTo>
                        <a:lnTo>
                          <a:pt x="20" y="39"/>
                        </a:lnTo>
                        <a:lnTo>
                          <a:pt x="20" y="29"/>
                        </a:lnTo>
                        <a:lnTo>
                          <a:pt x="20" y="9"/>
                        </a:lnTo>
                        <a:lnTo>
                          <a:pt x="10" y="9"/>
                        </a:lnTo>
                        <a:lnTo>
                          <a:pt x="0" y="0"/>
                        </a:lnTo>
                        <a:lnTo>
                          <a:pt x="10" y="9"/>
                        </a:lnTo>
                        <a:close/>
                      </a:path>
                    </a:pathLst>
                  </a:custGeom>
                  <a:solidFill>
                    <a:srgbClr val="000000"/>
                  </a:solidFill>
                  <a:ln w="9525">
                    <a:noFill/>
                    <a:round/>
                    <a:headEnd/>
                    <a:tailEnd/>
                  </a:ln>
                </p:spPr>
                <p:txBody>
                  <a:bodyPr/>
                  <a:lstStyle/>
                  <a:p>
                    <a:endParaRPr lang="en-US"/>
                  </a:p>
                </p:txBody>
              </p:sp>
              <p:sp>
                <p:nvSpPr>
                  <p:cNvPr id="5810" name="Freeform 385"/>
                  <p:cNvSpPr>
                    <a:spLocks/>
                  </p:cNvSpPr>
                  <p:nvPr/>
                </p:nvSpPr>
                <p:spPr bwMode="auto">
                  <a:xfrm>
                    <a:off x="5006" y="6833"/>
                    <a:ext cx="29" cy="87"/>
                  </a:xfrm>
                  <a:custGeom>
                    <a:avLst/>
                    <a:gdLst>
                      <a:gd name="T0" fmla="*/ 9 w 29"/>
                      <a:gd name="T1" fmla="*/ 87 h 87"/>
                      <a:gd name="T2" fmla="*/ 9 w 29"/>
                      <a:gd name="T3" fmla="*/ 68 h 87"/>
                      <a:gd name="T4" fmla="*/ 9 w 29"/>
                      <a:gd name="T5" fmla="*/ 48 h 87"/>
                      <a:gd name="T6" fmla="*/ 19 w 29"/>
                      <a:gd name="T7" fmla="*/ 29 h 87"/>
                      <a:gd name="T8" fmla="*/ 29 w 29"/>
                      <a:gd name="T9" fmla="*/ 9 h 87"/>
                      <a:gd name="T10" fmla="*/ 19 w 29"/>
                      <a:gd name="T11" fmla="*/ 0 h 87"/>
                      <a:gd name="T12" fmla="*/ 9 w 29"/>
                      <a:gd name="T13" fmla="*/ 29 h 87"/>
                      <a:gd name="T14" fmla="*/ 9 w 29"/>
                      <a:gd name="T15" fmla="*/ 48 h 87"/>
                      <a:gd name="T16" fmla="*/ 9 w 29"/>
                      <a:gd name="T17" fmla="*/ 68 h 87"/>
                      <a:gd name="T18" fmla="*/ 0 w 29"/>
                      <a:gd name="T19" fmla="*/ 87 h 87"/>
                      <a:gd name="T20" fmla="*/ 9 w 29"/>
                      <a:gd name="T21" fmla="*/ 87 h 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87"/>
                      <a:gd name="T35" fmla="*/ 29 w 29"/>
                      <a:gd name="T36" fmla="*/ 87 h 8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87">
                        <a:moveTo>
                          <a:pt x="9" y="87"/>
                        </a:moveTo>
                        <a:lnTo>
                          <a:pt x="9" y="68"/>
                        </a:lnTo>
                        <a:lnTo>
                          <a:pt x="9" y="48"/>
                        </a:lnTo>
                        <a:lnTo>
                          <a:pt x="19" y="29"/>
                        </a:lnTo>
                        <a:lnTo>
                          <a:pt x="29" y="9"/>
                        </a:lnTo>
                        <a:lnTo>
                          <a:pt x="19" y="0"/>
                        </a:lnTo>
                        <a:lnTo>
                          <a:pt x="9" y="29"/>
                        </a:lnTo>
                        <a:lnTo>
                          <a:pt x="9" y="48"/>
                        </a:lnTo>
                        <a:lnTo>
                          <a:pt x="9" y="68"/>
                        </a:lnTo>
                        <a:lnTo>
                          <a:pt x="0" y="87"/>
                        </a:lnTo>
                        <a:lnTo>
                          <a:pt x="9" y="87"/>
                        </a:lnTo>
                        <a:close/>
                      </a:path>
                    </a:pathLst>
                  </a:custGeom>
                  <a:solidFill>
                    <a:srgbClr val="000000"/>
                  </a:solidFill>
                  <a:ln w="9525">
                    <a:noFill/>
                    <a:round/>
                    <a:headEnd/>
                    <a:tailEnd/>
                  </a:ln>
                </p:spPr>
                <p:txBody>
                  <a:bodyPr/>
                  <a:lstStyle/>
                  <a:p>
                    <a:endParaRPr lang="en-US"/>
                  </a:p>
                </p:txBody>
              </p:sp>
              <p:sp>
                <p:nvSpPr>
                  <p:cNvPr id="5811" name="Freeform 386"/>
                  <p:cNvSpPr>
                    <a:spLocks/>
                  </p:cNvSpPr>
                  <p:nvPr/>
                </p:nvSpPr>
                <p:spPr bwMode="auto">
                  <a:xfrm>
                    <a:off x="4899" y="6920"/>
                    <a:ext cx="116" cy="195"/>
                  </a:xfrm>
                  <a:custGeom>
                    <a:avLst/>
                    <a:gdLst>
                      <a:gd name="T0" fmla="*/ 10 w 116"/>
                      <a:gd name="T1" fmla="*/ 195 h 195"/>
                      <a:gd name="T2" fmla="*/ 10 w 116"/>
                      <a:gd name="T3" fmla="*/ 195 h 195"/>
                      <a:gd name="T4" fmla="*/ 29 w 116"/>
                      <a:gd name="T5" fmla="*/ 176 h 195"/>
                      <a:gd name="T6" fmla="*/ 48 w 116"/>
                      <a:gd name="T7" fmla="*/ 156 h 195"/>
                      <a:gd name="T8" fmla="*/ 68 w 116"/>
                      <a:gd name="T9" fmla="*/ 137 h 195"/>
                      <a:gd name="T10" fmla="*/ 78 w 116"/>
                      <a:gd name="T11" fmla="*/ 107 h 195"/>
                      <a:gd name="T12" fmla="*/ 87 w 116"/>
                      <a:gd name="T13" fmla="*/ 78 h 195"/>
                      <a:gd name="T14" fmla="*/ 97 w 116"/>
                      <a:gd name="T15" fmla="*/ 59 h 195"/>
                      <a:gd name="T16" fmla="*/ 107 w 116"/>
                      <a:gd name="T17" fmla="*/ 29 h 195"/>
                      <a:gd name="T18" fmla="*/ 116 w 116"/>
                      <a:gd name="T19" fmla="*/ 0 h 195"/>
                      <a:gd name="T20" fmla="*/ 107 w 116"/>
                      <a:gd name="T21" fmla="*/ 0 h 195"/>
                      <a:gd name="T22" fmla="*/ 97 w 116"/>
                      <a:gd name="T23" fmla="*/ 29 h 195"/>
                      <a:gd name="T24" fmla="*/ 87 w 116"/>
                      <a:gd name="T25" fmla="*/ 49 h 195"/>
                      <a:gd name="T26" fmla="*/ 78 w 116"/>
                      <a:gd name="T27" fmla="*/ 78 h 195"/>
                      <a:gd name="T28" fmla="*/ 68 w 116"/>
                      <a:gd name="T29" fmla="*/ 107 h 195"/>
                      <a:gd name="T30" fmla="*/ 58 w 116"/>
                      <a:gd name="T31" fmla="*/ 127 h 195"/>
                      <a:gd name="T32" fmla="*/ 48 w 116"/>
                      <a:gd name="T33" fmla="*/ 146 h 195"/>
                      <a:gd name="T34" fmla="*/ 29 w 116"/>
                      <a:gd name="T35" fmla="*/ 166 h 195"/>
                      <a:gd name="T36" fmla="*/ 0 w 116"/>
                      <a:gd name="T37" fmla="*/ 185 h 195"/>
                      <a:gd name="T38" fmla="*/ 10 w 116"/>
                      <a:gd name="T39" fmla="*/ 195 h 1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6"/>
                      <a:gd name="T61" fmla="*/ 0 h 195"/>
                      <a:gd name="T62" fmla="*/ 116 w 116"/>
                      <a:gd name="T63" fmla="*/ 195 h 19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6" h="195">
                        <a:moveTo>
                          <a:pt x="10" y="195"/>
                        </a:moveTo>
                        <a:lnTo>
                          <a:pt x="10" y="195"/>
                        </a:lnTo>
                        <a:lnTo>
                          <a:pt x="29" y="176"/>
                        </a:lnTo>
                        <a:lnTo>
                          <a:pt x="48" y="156"/>
                        </a:lnTo>
                        <a:lnTo>
                          <a:pt x="68" y="137"/>
                        </a:lnTo>
                        <a:lnTo>
                          <a:pt x="78" y="107"/>
                        </a:lnTo>
                        <a:lnTo>
                          <a:pt x="87" y="78"/>
                        </a:lnTo>
                        <a:lnTo>
                          <a:pt x="97" y="59"/>
                        </a:lnTo>
                        <a:lnTo>
                          <a:pt x="107" y="29"/>
                        </a:lnTo>
                        <a:lnTo>
                          <a:pt x="116" y="0"/>
                        </a:lnTo>
                        <a:lnTo>
                          <a:pt x="107" y="0"/>
                        </a:lnTo>
                        <a:lnTo>
                          <a:pt x="97" y="29"/>
                        </a:lnTo>
                        <a:lnTo>
                          <a:pt x="87" y="49"/>
                        </a:lnTo>
                        <a:lnTo>
                          <a:pt x="78" y="78"/>
                        </a:lnTo>
                        <a:lnTo>
                          <a:pt x="68" y="107"/>
                        </a:lnTo>
                        <a:lnTo>
                          <a:pt x="58" y="127"/>
                        </a:lnTo>
                        <a:lnTo>
                          <a:pt x="48" y="146"/>
                        </a:lnTo>
                        <a:lnTo>
                          <a:pt x="29" y="166"/>
                        </a:lnTo>
                        <a:lnTo>
                          <a:pt x="0" y="185"/>
                        </a:lnTo>
                        <a:lnTo>
                          <a:pt x="10" y="195"/>
                        </a:lnTo>
                        <a:close/>
                      </a:path>
                    </a:pathLst>
                  </a:custGeom>
                  <a:solidFill>
                    <a:srgbClr val="000000"/>
                  </a:solidFill>
                  <a:ln w="9525">
                    <a:noFill/>
                    <a:round/>
                    <a:headEnd/>
                    <a:tailEnd/>
                  </a:ln>
                </p:spPr>
                <p:txBody>
                  <a:bodyPr/>
                  <a:lstStyle/>
                  <a:p>
                    <a:endParaRPr lang="en-US"/>
                  </a:p>
                </p:txBody>
              </p:sp>
              <p:sp>
                <p:nvSpPr>
                  <p:cNvPr id="5812" name="Freeform 387"/>
                  <p:cNvSpPr>
                    <a:spLocks/>
                  </p:cNvSpPr>
                  <p:nvPr/>
                </p:nvSpPr>
                <p:spPr bwMode="auto">
                  <a:xfrm>
                    <a:off x="4811" y="7105"/>
                    <a:ext cx="98" cy="78"/>
                  </a:xfrm>
                  <a:custGeom>
                    <a:avLst/>
                    <a:gdLst>
                      <a:gd name="T0" fmla="*/ 10 w 98"/>
                      <a:gd name="T1" fmla="*/ 78 h 78"/>
                      <a:gd name="T2" fmla="*/ 10 w 98"/>
                      <a:gd name="T3" fmla="*/ 78 h 78"/>
                      <a:gd name="T4" fmla="*/ 20 w 98"/>
                      <a:gd name="T5" fmla="*/ 68 h 78"/>
                      <a:gd name="T6" fmla="*/ 20 w 98"/>
                      <a:gd name="T7" fmla="*/ 59 h 78"/>
                      <a:gd name="T8" fmla="*/ 29 w 98"/>
                      <a:gd name="T9" fmla="*/ 39 h 78"/>
                      <a:gd name="T10" fmla="*/ 39 w 98"/>
                      <a:gd name="T11" fmla="*/ 39 h 78"/>
                      <a:gd name="T12" fmla="*/ 59 w 98"/>
                      <a:gd name="T13" fmla="*/ 29 h 78"/>
                      <a:gd name="T14" fmla="*/ 68 w 98"/>
                      <a:gd name="T15" fmla="*/ 29 h 78"/>
                      <a:gd name="T16" fmla="*/ 88 w 98"/>
                      <a:gd name="T17" fmla="*/ 20 h 78"/>
                      <a:gd name="T18" fmla="*/ 98 w 98"/>
                      <a:gd name="T19" fmla="*/ 10 h 78"/>
                      <a:gd name="T20" fmla="*/ 88 w 98"/>
                      <a:gd name="T21" fmla="*/ 0 h 78"/>
                      <a:gd name="T22" fmla="*/ 78 w 98"/>
                      <a:gd name="T23" fmla="*/ 10 h 78"/>
                      <a:gd name="T24" fmla="*/ 68 w 98"/>
                      <a:gd name="T25" fmla="*/ 20 h 78"/>
                      <a:gd name="T26" fmla="*/ 59 w 98"/>
                      <a:gd name="T27" fmla="*/ 20 h 78"/>
                      <a:gd name="T28" fmla="*/ 39 w 98"/>
                      <a:gd name="T29" fmla="*/ 29 h 78"/>
                      <a:gd name="T30" fmla="*/ 29 w 98"/>
                      <a:gd name="T31" fmla="*/ 39 h 78"/>
                      <a:gd name="T32" fmla="*/ 20 w 98"/>
                      <a:gd name="T33" fmla="*/ 49 h 78"/>
                      <a:gd name="T34" fmla="*/ 10 w 98"/>
                      <a:gd name="T35" fmla="*/ 59 h 78"/>
                      <a:gd name="T36" fmla="*/ 0 w 98"/>
                      <a:gd name="T37" fmla="*/ 78 h 78"/>
                      <a:gd name="T38" fmla="*/ 0 w 98"/>
                      <a:gd name="T39" fmla="*/ 68 h 78"/>
                      <a:gd name="T40" fmla="*/ 10 w 98"/>
                      <a:gd name="T41" fmla="*/ 78 h 78"/>
                      <a:gd name="T42" fmla="*/ 10 w 98"/>
                      <a:gd name="T43" fmla="*/ 78 h 78"/>
                      <a:gd name="T44" fmla="*/ 10 w 98"/>
                      <a:gd name="T45" fmla="*/ 78 h 78"/>
                      <a:gd name="T46" fmla="*/ 10 w 98"/>
                      <a:gd name="T47" fmla="*/ 78 h 7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8"/>
                      <a:gd name="T73" fmla="*/ 0 h 78"/>
                      <a:gd name="T74" fmla="*/ 98 w 98"/>
                      <a:gd name="T75" fmla="*/ 78 h 7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8" h="78">
                        <a:moveTo>
                          <a:pt x="10" y="78"/>
                        </a:moveTo>
                        <a:lnTo>
                          <a:pt x="10" y="78"/>
                        </a:lnTo>
                        <a:lnTo>
                          <a:pt x="20" y="68"/>
                        </a:lnTo>
                        <a:lnTo>
                          <a:pt x="20" y="59"/>
                        </a:lnTo>
                        <a:lnTo>
                          <a:pt x="29" y="39"/>
                        </a:lnTo>
                        <a:lnTo>
                          <a:pt x="39" y="39"/>
                        </a:lnTo>
                        <a:lnTo>
                          <a:pt x="59" y="29"/>
                        </a:lnTo>
                        <a:lnTo>
                          <a:pt x="68" y="29"/>
                        </a:lnTo>
                        <a:lnTo>
                          <a:pt x="88" y="20"/>
                        </a:lnTo>
                        <a:lnTo>
                          <a:pt x="98" y="10"/>
                        </a:lnTo>
                        <a:lnTo>
                          <a:pt x="88" y="0"/>
                        </a:lnTo>
                        <a:lnTo>
                          <a:pt x="78" y="10"/>
                        </a:lnTo>
                        <a:lnTo>
                          <a:pt x="68" y="20"/>
                        </a:lnTo>
                        <a:lnTo>
                          <a:pt x="59" y="20"/>
                        </a:lnTo>
                        <a:lnTo>
                          <a:pt x="39" y="29"/>
                        </a:lnTo>
                        <a:lnTo>
                          <a:pt x="29" y="39"/>
                        </a:lnTo>
                        <a:lnTo>
                          <a:pt x="20" y="49"/>
                        </a:lnTo>
                        <a:lnTo>
                          <a:pt x="10" y="59"/>
                        </a:lnTo>
                        <a:lnTo>
                          <a:pt x="0" y="78"/>
                        </a:lnTo>
                        <a:lnTo>
                          <a:pt x="0" y="68"/>
                        </a:lnTo>
                        <a:lnTo>
                          <a:pt x="10" y="78"/>
                        </a:lnTo>
                        <a:close/>
                      </a:path>
                    </a:pathLst>
                  </a:custGeom>
                  <a:solidFill>
                    <a:srgbClr val="000000"/>
                  </a:solidFill>
                  <a:ln w="9525">
                    <a:noFill/>
                    <a:round/>
                    <a:headEnd/>
                    <a:tailEnd/>
                  </a:ln>
                </p:spPr>
                <p:txBody>
                  <a:bodyPr/>
                  <a:lstStyle/>
                  <a:p>
                    <a:endParaRPr lang="en-US"/>
                  </a:p>
                </p:txBody>
              </p:sp>
              <p:sp>
                <p:nvSpPr>
                  <p:cNvPr id="5813" name="Freeform 388"/>
                  <p:cNvSpPr>
                    <a:spLocks/>
                  </p:cNvSpPr>
                  <p:nvPr/>
                </p:nvSpPr>
                <p:spPr bwMode="auto">
                  <a:xfrm>
                    <a:off x="4772" y="7154"/>
                    <a:ext cx="49" cy="39"/>
                  </a:xfrm>
                  <a:custGeom>
                    <a:avLst/>
                    <a:gdLst>
                      <a:gd name="T0" fmla="*/ 0 w 49"/>
                      <a:gd name="T1" fmla="*/ 0 h 39"/>
                      <a:gd name="T2" fmla="*/ 0 w 49"/>
                      <a:gd name="T3" fmla="*/ 10 h 39"/>
                      <a:gd name="T4" fmla="*/ 30 w 49"/>
                      <a:gd name="T5" fmla="*/ 29 h 39"/>
                      <a:gd name="T6" fmla="*/ 30 w 49"/>
                      <a:gd name="T7" fmla="*/ 39 h 39"/>
                      <a:gd name="T8" fmla="*/ 39 w 49"/>
                      <a:gd name="T9" fmla="*/ 39 h 39"/>
                      <a:gd name="T10" fmla="*/ 49 w 49"/>
                      <a:gd name="T11" fmla="*/ 29 h 39"/>
                      <a:gd name="T12" fmla="*/ 39 w 49"/>
                      <a:gd name="T13" fmla="*/ 19 h 39"/>
                      <a:gd name="T14" fmla="*/ 39 w 49"/>
                      <a:gd name="T15" fmla="*/ 29 h 39"/>
                      <a:gd name="T16" fmla="*/ 30 w 49"/>
                      <a:gd name="T17" fmla="*/ 29 h 39"/>
                      <a:gd name="T18" fmla="*/ 0 w 49"/>
                      <a:gd name="T19" fmla="*/ 0 h 39"/>
                      <a:gd name="T20" fmla="*/ 10 w 49"/>
                      <a:gd name="T21" fmla="*/ 0 h 39"/>
                      <a:gd name="T22" fmla="*/ 0 w 49"/>
                      <a:gd name="T23" fmla="*/ 0 h 39"/>
                      <a:gd name="T24" fmla="*/ 0 w 49"/>
                      <a:gd name="T25" fmla="*/ 10 h 39"/>
                      <a:gd name="T26" fmla="*/ 0 w 49"/>
                      <a:gd name="T27" fmla="*/ 0 h 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9"/>
                      <a:gd name="T43" fmla="*/ 0 h 39"/>
                      <a:gd name="T44" fmla="*/ 49 w 49"/>
                      <a:gd name="T45" fmla="*/ 39 h 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9" h="39">
                        <a:moveTo>
                          <a:pt x="0" y="0"/>
                        </a:moveTo>
                        <a:lnTo>
                          <a:pt x="0" y="10"/>
                        </a:lnTo>
                        <a:lnTo>
                          <a:pt x="30" y="29"/>
                        </a:lnTo>
                        <a:lnTo>
                          <a:pt x="30" y="39"/>
                        </a:lnTo>
                        <a:lnTo>
                          <a:pt x="39" y="39"/>
                        </a:lnTo>
                        <a:lnTo>
                          <a:pt x="49" y="29"/>
                        </a:lnTo>
                        <a:lnTo>
                          <a:pt x="39" y="19"/>
                        </a:lnTo>
                        <a:lnTo>
                          <a:pt x="39" y="29"/>
                        </a:lnTo>
                        <a:lnTo>
                          <a:pt x="30" y="29"/>
                        </a:lnTo>
                        <a:lnTo>
                          <a:pt x="0" y="0"/>
                        </a:lnTo>
                        <a:lnTo>
                          <a:pt x="10" y="0"/>
                        </a:lnTo>
                        <a:lnTo>
                          <a:pt x="0" y="0"/>
                        </a:lnTo>
                        <a:lnTo>
                          <a:pt x="0" y="10"/>
                        </a:lnTo>
                        <a:lnTo>
                          <a:pt x="0" y="0"/>
                        </a:lnTo>
                        <a:close/>
                      </a:path>
                    </a:pathLst>
                  </a:custGeom>
                  <a:solidFill>
                    <a:srgbClr val="000000"/>
                  </a:solidFill>
                  <a:ln w="9525">
                    <a:noFill/>
                    <a:round/>
                    <a:headEnd/>
                    <a:tailEnd/>
                  </a:ln>
                </p:spPr>
                <p:txBody>
                  <a:bodyPr/>
                  <a:lstStyle/>
                  <a:p>
                    <a:endParaRPr lang="en-US"/>
                  </a:p>
                </p:txBody>
              </p:sp>
              <p:sp>
                <p:nvSpPr>
                  <p:cNvPr id="5814" name="Freeform 389"/>
                  <p:cNvSpPr>
                    <a:spLocks/>
                  </p:cNvSpPr>
                  <p:nvPr/>
                </p:nvSpPr>
                <p:spPr bwMode="auto">
                  <a:xfrm>
                    <a:off x="4665" y="7086"/>
                    <a:ext cx="117" cy="68"/>
                  </a:xfrm>
                  <a:custGeom>
                    <a:avLst/>
                    <a:gdLst>
                      <a:gd name="T0" fmla="*/ 0 w 117"/>
                      <a:gd name="T1" fmla="*/ 0 h 68"/>
                      <a:gd name="T2" fmla="*/ 0 w 117"/>
                      <a:gd name="T3" fmla="*/ 0 h 68"/>
                      <a:gd name="T4" fmla="*/ 10 w 117"/>
                      <a:gd name="T5" fmla="*/ 10 h 68"/>
                      <a:gd name="T6" fmla="*/ 30 w 117"/>
                      <a:gd name="T7" fmla="*/ 19 h 68"/>
                      <a:gd name="T8" fmla="*/ 49 w 117"/>
                      <a:gd name="T9" fmla="*/ 19 h 68"/>
                      <a:gd name="T10" fmla="*/ 59 w 117"/>
                      <a:gd name="T11" fmla="*/ 29 h 68"/>
                      <a:gd name="T12" fmla="*/ 78 w 117"/>
                      <a:gd name="T13" fmla="*/ 39 h 68"/>
                      <a:gd name="T14" fmla="*/ 88 w 117"/>
                      <a:gd name="T15" fmla="*/ 48 h 68"/>
                      <a:gd name="T16" fmla="*/ 98 w 117"/>
                      <a:gd name="T17" fmla="*/ 58 h 68"/>
                      <a:gd name="T18" fmla="*/ 107 w 117"/>
                      <a:gd name="T19" fmla="*/ 68 h 68"/>
                      <a:gd name="T20" fmla="*/ 117 w 117"/>
                      <a:gd name="T21" fmla="*/ 68 h 68"/>
                      <a:gd name="T22" fmla="*/ 107 w 117"/>
                      <a:gd name="T23" fmla="*/ 48 h 68"/>
                      <a:gd name="T24" fmla="*/ 98 w 117"/>
                      <a:gd name="T25" fmla="*/ 39 h 68"/>
                      <a:gd name="T26" fmla="*/ 78 w 117"/>
                      <a:gd name="T27" fmla="*/ 29 h 68"/>
                      <a:gd name="T28" fmla="*/ 68 w 117"/>
                      <a:gd name="T29" fmla="*/ 19 h 68"/>
                      <a:gd name="T30" fmla="*/ 49 w 117"/>
                      <a:gd name="T31" fmla="*/ 10 h 68"/>
                      <a:gd name="T32" fmla="*/ 30 w 117"/>
                      <a:gd name="T33" fmla="*/ 10 h 68"/>
                      <a:gd name="T34" fmla="*/ 20 w 117"/>
                      <a:gd name="T35" fmla="*/ 0 h 68"/>
                      <a:gd name="T36" fmla="*/ 0 w 117"/>
                      <a:gd name="T37" fmla="*/ 0 h 68"/>
                      <a:gd name="T38" fmla="*/ 0 w 117"/>
                      <a:gd name="T39" fmla="*/ 0 h 68"/>
                      <a:gd name="T40" fmla="*/ 0 w 117"/>
                      <a:gd name="T41" fmla="*/ 0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7"/>
                      <a:gd name="T64" fmla="*/ 0 h 68"/>
                      <a:gd name="T65" fmla="*/ 117 w 117"/>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7" h="68">
                        <a:moveTo>
                          <a:pt x="0" y="0"/>
                        </a:moveTo>
                        <a:lnTo>
                          <a:pt x="0" y="0"/>
                        </a:lnTo>
                        <a:lnTo>
                          <a:pt x="10" y="10"/>
                        </a:lnTo>
                        <a:lnTo>
                          <a:pt x="30" y="19"/>
                        </a:lnTo>
                        <a:lnTo>
                          <a:pt x="49" y="19"/>
                        </a:lnTo>
                        <a:lnTo>
                          <a:pt x="59" y="29"/>
                        </a:lnTo>
                        <a:lnTo>
                          <a:pt x="78" y="39"/>
                        </a:lnTo>
                        <a:lnTo>
                          <a:pt x="88" y="48"/>
                        </a:lnTo>
                        <a:lnTo>
                          <a:pt x="98" y="58"/>
                        </a:lnTo>
                        <a:lnTo>
                          <a:pt x="107" y="68"/>
                        </a:lnTo>
                        <a:lnTo>
                          <a:pt x="117" y="68"/>
                        </a:lnTo>
                        <a:lnTo>
                          <a:pt x="107" y="48"/>
                        </a:lnTo>
                        <a:lnTo>
                          <a:pt x="98" y="39"/>
                        </a:lnTo>
                        <a:lnTo>
                          <a:pt x="78" y="29"/>
                        </a:lnTo>
                        <a:lnTo>
                          <a:pt x="68" y="19"/>
                        </a:lnTo>
                        <a:lnTo>
                          <a:pt x="49" y="10"/>
                        </a:lnTo>
                        <a:lnTo>
                          <a:pt x="30" y="10"/>
                        </a:lnTo>
                        <a:lnTo>
                          <a:pt x="20" y="0"/>
                        </a:lnTo>
                        <a:lnTo>
                          <a:pt x="0" y="0"/>
                        </a:lnTo>
                        <a:close/>
                      </a:path>
                    </a:pathLst>
                  </a:custGeom>
                  <a:solidFill>
                    <a:srgbClr val="000000"/>
                  </a:solidFill>
                  <a:ln w="9525">
                    <a:noFill/>
                    <a:round/>
                    <a:headEnd/>
                    <a:tailEnd/>
                  </a:ln>
                </p:spPr>
                <p:txBody>
                  <a:bodyPr/>
                  <a:lstStyle/>
                  <a:p>
                    <a:endParaRPr lang="en-US"/>
                  </a:p>
                </p:txBody>
              </p:sp>
              <p:sp>
                <p:nvSpPr>
                  <p:cNvPr id="5815" name="Freeform 390"/>
                  <p:cNvSpPr>
                    <a:spLocks/>
                  </p:cNvSpPr>
                  <p:nvPr/>
                </p:nvSpPr>
                <p:spPr bwMode="auto">
                  <a:xfrm>
                    <a:off x="4568" y="6949"/>
                    <a:ext cx="97" cy="137"/>
                  </a:xfrm>
                  <a:custGeom>
                    <a:avLst/>
                    <a:gdLst>
                      <a:gd name="T0" fmla="*/ 0 w 97"/>
                      <a:gd name="T1" fmla="*/ 10 h 137"/>
                      <a:gd name="T2" fmla="*/ 0 w 97"/>
                      <a:gd name="T3" fmla="*/ 10 h 137"/>
                      <a:gd name="T4" fmla="*/ 10 w 97"/>
                      <a:gd name="T5" fmla="*/ 30 h 137"/>
                      <a:gd name="T6" fmla="*/ 10 w 97"/>
                      <a:gd name="T7" fmla="*/ 49 h 137"/>
                      <a:gd name="T8" fmla="*/ 20 w 97"/>
                      <a:gd name="T9" fmla="*/ 69 h 137"/>
                      <a:gd name="T10" fmla="*/ 39 w 97"/>
                      <a:gd name="T11" fmla="*/ 88 h 137"/>
                      <a:gd name="T12" fmla="*/ 49 w 97"/>
                      <a:gd name="T13" fmla="*/ 98 h 137"/>
                      <a:gd name="T14" fmla="*/ 58 w 97"/>
                      <a:gd name="T15" fmla="*/ 117 h 137"/>
                      <a:gd name="T16" fmla="*/ 78 w 97"/>
                      <a:gd name="T17" fmla="*/ 127 h 137"/>
                      <a:gd name="T18" fmla="*/ 97 w 97"/>
                      <a:gd name="T19" fmla="*/ 137 h 137"/>
                      <a:gd name="T20" fmla="*/ 97 w 97"/>
                      <a:gd name="T21" fmla="*/ 137 h 137"/>
                      <a:gd name="T22" fmla="*/ 88 w 97"/>
                      <a:gd name="T23" fmla="*/ 127 h 137"/>
                      <a:gd name="T24" fmla="*/ 68 w 97"/>
                      <a:gd name="T25" fmla="*/ 108 h 137"/>
                      <a:gd name="T26" fmla="*/ 58 w 97"/>
                      <a:gd name="T27" fmla="*/ 98 h 137"/>
                      <a:gd name="T28" fmla="*/ 39 w 97"/>
                      <a:gd name="T29" fmla="*/ 78 h 137"/>
                      <a:gd name="T30" fmla="*/ 29 w 97"/>
                      <a:gd name="T31" fmla="*/ 59 h 137"/>
                      <a:gd name="T32" fmla="*/ 20 w 97"/>
                      <a:gd name="T33" fmla="*/ 49 h 137"/>
                      <a:gd name="T34" fmla="*/ 10 w 97"/>
                      <a:gd name="T35" fmla="*/ 20 h 137"/>
                      <a:gd name="T36" fmla="*/ 10 w 97"/>
                      <a:gd name="T37" fmla="*/ 10 h 137"/>
                      <a:gd name="T38" fmla="*/ 0 w 97"/>
                      <a:gd name="T39" fmla="*/ 0 h 137"/>
                      <a:gd name="T40" fmla="*/ 10 w 97"/>
                      <a:gd name="T41" fmla="*/ 10 h 137"/>
                      <a:gd name="T42" fmla="*/ 10 w 97"/>
                      <a:gd name="T43" fmla="*/ 0 h 137"/>
                      <a:gd name="T44" fmla="*/ 0 w 97"/>
                      <a:gd name="T45" fmla="*/ 0 h 137"/>
                      <a:gd name="T46" fmla="*/ 0 w 97"/>
                      <a:gd name="T47" fmla="*/ 10 h 1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7"/>
                      <a:gd name="T73" fmla="*/ 0 h 137"/>
                      <a:gd name="T74" fmla="*/ 97 w 97"/>
                      <a:gd name="T75" fmla="*/ 137 h 1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7" h="137">
                        <a:moveTo>
                          <a:pt x="0" y="10"/>
                        </a:moveTo>
                        <a:lnTo>
                          <a:pt x="0" y="10"/>
                        </a:lnTo>
                        <a:lnTo>
                          <a:pt x="10" y="30"/>
                        </a:lnTo>
                        <a:lnTo>
                          <a:pt x="10" y="49"/>
                        </a:lnTo>
                        <a:lnTo>
                          <a:pt x="20" y="69"/>
                        </a:lnTo>
                        <a:lnTo>
                          <a:pt x="39" y="88"/>
                        </a:lnTo>
                        <a:lnTo>
                          <a:pt x="49" y="98"/>
                        </a:lnTo>
                        <a:lnTo>
                          <a:pt x="58" y="117"/>
                        </a:lnTo>
                        <a:lnTo>
                          <a:pt x="78" y="127"/>
                        </a:lnTo>
                        <a:lnTo>
                          <a:pt x="97" y="137"/>
                        </a:lnTo>
                        <a:lnTo>
                          <a:pt x="88" y="127"/>
                        </a:lnTo>
                        <a:lnTo>
                          <a:pt x="68" y="108"/>
                        </a:lnTo>
                        <a:lnTo>
                          <a:pt x="58" y="98"/>
                        </a:lnTo>
                        <a:lnTo>
                          <a:pt x="39" y="78"/>
                        </a:lnTo>
                        <a:lnTo>
                          <a:pt x="29" y="59"/>
                        </a:lnTo>
                        <a:lnTo>
                          <a:pt x="20" y="49"/>
                        </a:lnTo>
                        <a:lnTo>
                          <a:pt x="10" y="20"/>
                        </a:lnTo>
                        <a:lnTo>
                          <a:pt x="10" y="10"/>
                        </a:lnTo>
                        <a:lnTo>
                          <a:pt x="0" y="0"/>
                        </a:lnTo>
                        <a:lnTo>
                          <a:pt x="10" y="10"/>
                        </a:lnTo>
                        <a:lnTo>
                          <a:pt x="10" y="0"/>
                        </a:lnTo>
                        <a:lnTo>
                          <a:pt x="0" y="0"/>
                        </a:lnTo>
                        <a:lnTo>
                          <a:pt x="0" y="10"/>
                        </a:lnTo>
                        <a:close/>
                      </a:path>
                    </a:pathLst>
                  </a:custGeom>
                  <a:solidFill>
                    <a:srgbClr val="000000"/>
                  </a:solidFill>
                  <a:ln w="9525">
                    <a:noFill/>
                    <a:round/>
                    <a:headEnd/>
                    <a:tailEnd/>
                  </a:ln>
                </p:spPr>
                <p:txBody>
                  <a:bodyPr/>
                  <a:lstStyle/>
                  <a:p>
                    <a:endParaRPr lang="en-US"/>
                  </a:p>
                </p:txBody>
              </p:sp>
              <p:sp>
                <p:nvSpPr>
                  <p:cNvPr id="5816" name="Freeform 391"/>
                  <p:cNvSpPr>
                    <a:spLocks/>
                  </p:cNvSpPr>
                  <p:nvPr/>
                </p:nvSpPr>
                <p:spPr bwMode="auto">
                  <a:xfrm>
                    <a:off x="4558" y="6949"/>
                    <a:ext cx="10" cy="10"/>
                  </a:xfrm>
                  <a:custGeom>
                    <a:avLst/>
                    <a:gdLst>
                      <a:gd name="T0" fmla="*/ 0 w 10"/>
                      <a:gd name="T1" fmla="*/ 10 h 10"/>
                      <a:gd name="T2" fmla="*/ 10 w 10"/>
                      <a:gd name="T3" fmla="*/ 10 h 10"/>
                      <a:gd name="T4" fmla="*/ 10 w 10"/>
                      <a:gd name="T5" fmla="*/ 10 h 10"/>
                      <a:gd name="T6" fmla="*/ 10 w 10"/>
                      <a:gd name="T7" fmla="*/ 0 h 10"/>
                      <a:gd name="T8" fmla="*/ 10 w 10"/>
                      <a:gd name="T9" fmla="*/ 0 h 10"/>
                      <a:gd name="T10" fmla="*/ 10 w 10"/>
                      <a:gd name="T11" fmla="*/ 10 h 10"/>
                      <a:gd name="T12" fmla="*/ 0 w 10"/>
                      <a:gd name="T13" fmla="*/ 10 h 10"/>
                      <a:gd name="T14" fmla="*/ 10 w 10"/>
                      <a:gd name="T15" fmla="*/ 10 h 10"/>
                      <a:gd name="T16" fmla="*/ 0 w 10"/>
                      <a:gd name="T17" fmla="*/ 1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0"/>
                      <a:gd name="T29" fmla="*/ 10 w 10"/>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0">
                        <a:moveTo>
                          <a:pt x="0" y="10"/>
                        </a:moveTo>
                        <a:lnTo>
                          <a:pt x="10" y="10"/>
                        </a:lnTo>
                        <a:lnTo>
                          <a:pt x="10" y="0"/>
                        </a:lnTo>
                        <a:lnTo>
                          <a:pt x="10" y="10"/>
                        </a:lnTo>
                        <a:lnTo>
                          <a:pt x="0" y="10"/>
                        </a:lnTo>
                        <a:lnTo>
                          <a:pt x="10" y="10"/>
                        </a:lnTo>
                        <a:lnTo>
                          <a:pt x="0" y="10"/>
                        </a:lnTo>
                        <a:close/>
                      </a:path>
                    </a:pathLst>
                  </a:custGeom>
                  <a:solidFill>
                    <a:srgbClr val="000000"/>
                  </a:solidFill>
                  <a:ln w="9525">
                    <a:noFill/>
                    <a:round/>
                    <a:headEnd/>
                    <a:tailEnd/>
                  </a:ln>
                </p:spPr>
                <p:txBody>
                  <a:bodyPr/>
                  <a:lstStyle/>
                  <a:p>
                    <a:endParaRPr lang="en-US"/>
                  </a:p>
                </p:txBody>
              </p:sp>
              <p:sp>
                <p:nvSpPr>
                  <p:cNvPr id="5817" name="Freeform 392"/>
                  <p:cNvSpPr>
                    <a:spLocks/>
                  </p:cNvSpPr>
                  <p:nvPr/>
                </p:nvSpPr>
                <p:spPr bwMode="auto">
                  <a:xfrm>
                    <a:off x="4500" y="6920"/>
                    <a:ext cx="68" cy="39"/>
                  </a:xfrm>
                  <a:custGeom>
                    <a:avLst/>
                    <a:gdLst>
                      <a:gd name="T0" fmla="*/ 0 w 68"/>
                      <a:gd name="T1" fmla="*/ 10 h 39"/>
                      <a:gd name="T2" fmla="*/ 10 w 68"/>
                      <a:gd name="T3" fmla="*/ 20 h 39"/>
                      <a:gd name="T4" fmla="*/ 20 w 68"/>
                      <a:gd name="T5" fmla="*/ 20 h 39"/>
                      <a:gd name="T6" fmla="*/ 29 w 68"/>
                      <a:gd name="T7" fmla="*/ 20 h 39"/>
                      <a:gd name="T8" fmla="*/ 39 w 68"/>
                      <a:gd name="T9" fmla="*/ 29 h 39"/>
                      <a:gd name="T10" fmla="*/ 49 w 68"/>
                      <a:gd name="T11" fmla="*/ 29 h 39"/>
                      <a:gd name="T12" fmla="*/ 58 w 68"/>
                      <a:gd name="T13" fmla="*/ 39 h 39"/>
                      <a:gd name="T14" fmla="*/ 68 w 68"/>
                      <a:gd name="T15" fmla="*/ 39 h 39"/>
                      <a:gd name="T16" fmla="*/ 58 w 68"/>
                      <a:gd name="T17" fmla="*/ 20 h 39"/>
                      <a:gd name="T18" fmla="*/ 49 w 68"/>
                      <a:gd name="T19" fmla="*/ 20 h 39"/>
                      <a:gd name="T20" fmla="*/ 39 w 68"/>
                      <a:gd name="T21" fmla="*/ 10 h 39"/>
                      <a:gd name="T22" fmla="*/ 29 w 68"/>
                      <a:gd name="T23" fmla="*/ 10 h 39"/>
                      <a:gd name="T24" fmla="*/ 20 w 68"/>
                      <a:gd name="T25" fmla="*/ 10 h 39"/>
                      <a:gd name="T26" fmla="*/ 10 w 68"/>
                      <a:gd name="T27" fmla="*/ 10 h 39"/>
                      <a:gd name="T28" fmla="*/ 0 w 68"/>
                      <a:gd name="T29" fmla="*/ 0 h 39"/>
                      <a:gd name="T30" fmla="*/ 0 w 68"/>
                      <a:gd name="T31" fmla="*/ 10 h 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8"/>
                      <a:gd name="T49" fmla="*/ 0 h 39"/>
                      <a:gd name="T50" fmla="*/ 68 w 68"/>
                      <a:gd name="T51" fmla="*/ 39 h 3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8" h="39">
                        <a:moveTo>
                          <a:pt x="0" y="10"/>
                        </a:moveTo>
                        <a:lnTo>
                          <a:pt x="10" y="20"/>
                        </a:lnTo>
                        <a:lnTo>
                          <a:pt x="20" y="20"/>
                        </a:lnTo>
                        <a:lnTo>
                          <a:pt x="29" y="20"/>
                        </a:lnTo>
                        <a:lnTo>
                          <a:pt x="39" y="29"/>
                        </a:lnTo>
                        <a:lnTo>
                          <a:pt x="49" y="29"/>
                        </a:lnTo>
                        <a:lnTo>
                          <a:pt x="58" y="39"/>
                        </a:lnTo>
                        <a:lnTo>
                          <a:pt x="68" y="39"/>
                        </a:lnTo>
                        <a:lnTo>
                          <a:pt x="58" y="20"/>
                        </a:lnTo>
                        <a:lnTo>
                          <a:pt x="49" y="20"/>
                        </a:lnTo>
                        <a:lnTo>
                          <a:pt x="39" y="10"/>
                        </a:lnTo>
                        <a:lnTo>
                          <a:pt x="29" y="10"/>
                        </a:lnTo>
                        <a:lnTo>
                          <a:pt x="20" y="10"/>
                        </a:lnTo>
                        <a:lnTo>
                          <a:pt x="10" y="10"/>
                        </a:lnTo>
                        <a:lnTo>
                          <a:pt x="0" y="0"/>
                        </a:lnTo>
                        <a:lnTo>
                          <a:pt x="0" y="10"/>
                        </a:lnTo>
                        <a:close/>
                      </a:path>
                    </a:pathLst>
                  </a:custGeom>
                  <a:solidFill>
                    <a:srgbClr val="000000"/>
                  </a:solidFill>
                  <a:ln w="9525">
                    <a:noFill/>
                    <a:round/>
                    <a:headEnd/>
                    <a:tailEnd/>
                  </a:ln>
                </p:spPr>
                <p:txBody>
                  <a:bodyPr/>
                  <a:lstStyle/>
                  <a:p>
                    <a:endParaRPr lang="en-US"/>
                  </a:p>
                </p:txBody>
              </p:sp>
              <p:sp>
                <p:nvSpPr>
                  <p:cNvPr id="5818" name="Freeform 393"/>
                  <p:cNvSpPr>
                    <a:spLocks/>
                  </p:cNvSpPr>
                  <p:nvPr/>
                </p:nvSpPr>
                <p:spPr bwMode="auto">
                  <a:xfrm>
                    <a:off x="4442" y="6852"/>
                    <a:ext cx="58" cy="78"/>
                  </a:xfrm>
                  <a:custGeom>
                    <a:avLst/>
                    <a:gdLst>
                      <a:gd name="T0" fmla="*/ 0 w 58"/>
                      <a:gd name="T1" fmla="*/ 0 h 78"/>
                      <a:gd name="T2" fmla="*/ 0 w 58"/>
                      <a:gd name="T3" fmla="*/ 20 h 78"/>
                      <a:gd name="T4" fmla="*/ 9 w 58"/>
                      <a:gd name="T5" fmla="*/ 29 h 78"/>
                      <a:gd name="T6" fmla="*/ 9 w 58"/>
                      <a:gd name="T7" fmla="*/ 39 h 78"/>
                      <a:gd name="T8" fmla="*/ 19 w 58"/>
                      <a:gd name="T9" fmla="*/ 49 h 78"/>
                      <a:gd name="T10" fmla="*/ 29 w 58"/>
                      <a:gd name="T11" fmla="*/ 59 h 78"/>
                      <a:gd name="T12" fmla="*/ 39 w 58"/>
                      <a:gd name="T13" fmla="*/ 59 h 78"/>
                      <a:gd name="T14" fmla="*/ 48 w 58"/>
                      <a:gd name="T15" fmla="*/ 68 h 78"/>
                      <a:gd name="T16" fmla="*/ 58 w 58"/>
                      <a:gd name="T17" fmla="*/ 78 h 78"/>
                      <a:gd name="T18" fmla="*/ 58 w 58"/>
                      <a:gd name="T19" fmla="*/ 68 h 78"/>
                      <a:gd name="T20" fmla="*/ 48 w 58"/>
                      <a:gd name="T21" fmla="*/ 68 h 78"/>
                      <a:gd name="T22" fmla="*/ 48 w 58"/>
                      <a:gd name="T23" fmla="*/ 59 h 78"/>
                      <a:gd name="T24" fmla="*/ 29 w 58"/>
                      <a:gd name="T25" fmla="*/ 49 h 78"/>
                      <a:gd name="T26" fmla="*/ 19 w 58"/>
                      <a:gd name="T27" fmla="*/ 39 h 78"/>
                      <a:gd name="T28" fmla="*/ 19 w 58"/>
                      <a:gd name="T29" fmla="*/ 29 h 78"/>
                      <a:gd name="T30" fmla="*/ 9 w 58"/>
                      <a:gd name="T31" fmla="*/ 20 h 78"/>
                      <a:gd name="T32" fmla="*/ 9 w 58"/>
                      <a:gd name="T33" fmla="*/ 20 h 78"/>
                      <a:gd name="T34" fmla="*/ 9 w 58"/>
                      <a:gd name="T35" fmla="*/ 0 h 78"/>
                      <a:gd name="T36" fmla="*/ 9 w 58"/>
                      <a:gd name="T37" fmla="*/ 0 h 78"/>
                      <a:gd name="T38" fmla="*/ 9 w 58"/>
                      <a:gd name="T39" fmla="*/ 0 h 78"/>
                      <a:gd name="T40" fmla="*/ 9 w 58"/>
                      <a:gd name="T41" fmla="*/ 0 h 78"/>
                      <a:gd name="T42" fmla="*/ 0 w 58"/>
                      <a:gd name="T43" fmla="*/ 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8"/>
                      <a:gd name="T67" fmla="*/ 0 h 78"/>
                      <a:gd name="T68" fmla="*/ 58 w 58"/>
                      <a:gd name="T69" fmla="*/ 78 h 7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8" h="78">
                        <a:moveTo>
                          <a:pt x="0" y="0"/>
                        </a:moveTo>
                        <a:lnTo>
                          <a:pt x="0" y="20"/>
                        </a:lnTo>
                        <a:lnTo>
                          <a:pt x="9" y="29"/>
                        </a:lnTo>
                        <a:lnTo>
                          <a:pt x="9" y="39"/>
                        </a:lnTo>
                        <a:lnTo>
                          <a:pt x="19" y="49"/>
                        </a:lnTo>
                        <a:lnTo>
                          <a:pt x="29" y="59"/>
                        </a:lnTo>
                        <a:lnTo>
                          <a:pt x="39" y="59"/>
                        </a:lnTo>
                        <a:lnTo>
                          <a:pt x="48" y="68"/>
                        </a:lnTo>
                        <a:lnTo>
                          <a:pt x="58" y="78"/>
                        </a:lnTo>
                        <a:lnTo>
                          <a:pt x="58" y="68"/>
                        </a:lnTo>
                        <a:lnTo>
                          <a:pt x="48" y="68"/>
                        </a:lnTo>
                        <a:lnTo>
                          <a:pt x="48" y="59"/>
                        </a:lnTo>
                        <a:lnTo>
                          <a:pt x="29" y="49"/>
                        </a:lnTo>
                        <a:lnTo>
                          <a:pt x="19" y="39"/>
                        </a:lnTo>
                        <a:lnTo>
                          <a:pt x="19" y="29"/>
                        </a:lnTo>
                        <a:lnTo>
                          <a:pt x="9" y="20"/>
                        </a:lnTo>
                        <a:lnTo>
                          <a:pt x="9" y="0"/>
                        </a:lnTo>
                        <a:lnTo>
                          <a:pt x="0" y="0"/>
                        </a:lnTo>
                        <a:close/>
                      </a:path>
                    </a:pathLst>
                  </a:custGeom>
                  <a:solidFill>
                    <a:srgbClr val="000000"/>
                  </a:solidFill>
                  <a:ln w="9525">
                    <a:noFill/>
                    <a:round/>
                    <a:headEnd/>
                    <a:tailEnd/>
                  </a:ln>
                </p:spPr>
                <p:txBody>
                  <a:bodyPr/>
                  <a:lstStyle/>
                  <a:p>
                    <a:endParaRPr lang="en-US"/>
                  </a:p>
                </p:txBody>
              </p:sp>
              <p:sp>
                <p:nvSpPr>
                  <p:cNvPr id="5819" name="Freeform 394"/>
                  <p:cNvSpPr>
                    <a:spLocks/>
                  </p:cNvSpPr>
                  <p:nvPr/>
                </p:nvSpPr>
                <p:spPr bwMode="auto">
                  <a:xfrm>
                    <a:off x="4422" y="6784"/>
                    <a:ext cx="29" cy="68"/>
                  </a:xfrm>
                  <a:custGeom>
                    <a:avLst/>
                    <a:gdLst>
                      <a:gd name="T0" fmla="*/ 0 w 29"/>
                      <a:gd name="T1" fmla="*/ 0 h 68"/>
                      <a:gd name="T2" fmla="*/ 0 w 29"/>
                      <a:gd name="T3" fmla="*/ 0 h 68"/>
                      <a:gd name="T4" fmla="*/ 0 w 29"/>
                      <a:gd name="T5" fmla="*/ 19 h 68"/>
                      <a:gd name="T6" fmla="*/ 0 w 29"/>
                      <a:gd name="T7" fmla="*/ 29 h 68"/>
                      <a:gd name="T8" fmla="*/ 10 w 29"/>
                      <a:gd name="T9" fmla="*/ 39 h 68"/>
                      <a:gd name="T10" fmla="*/ 10 w 29"/>
                      <a:gd name="T11" fmla="*/ 39 h 68"/>
                      <a:gd name="T12" fmla="*/ 20 w 29"/>
                      <a:gd name="T13" fmla="*/ 49 h 68"/>
                      <a:gd name="T14" fmla="*/ 20 w 29"/>
                      <a:gd name="T15" fmla="*/ 58 h 68"/>
                      <a:gd name="T16" fmla="*/ 20 w 29"/>
                      <a:gd name="T17" fmla="*/ 68 h 68"/>
                      <a:gd name="T18" fmla="*/ 29 w 29"/>
                      <a:gd name="T19" fmla="*/ 68 h 68"/>
                      <a:gd name="T20" fmla="*/ 29 w 29"/>
                      <a:gd name="T21" fmla="*/ 58 h 68"/>
                      <a:gd name="T22" fmla="*/ 20 w 29"/>
                      <a:gd name="T23" fmla="*/ 49 h 68"/>
                      <a:gd name="T24" fmla="*/ 20 w 29"/>
                      <a:gd name="T25" fmla="*/ 39 h 68"/>
                      <a:gd name="T26" fmla="*/ 20 w 29"/>
                      <a:gd name="T27" fmla="*/ 29 h 68"/>
                      <a:gd name="T28" fmla="*/ 10 w 29"/>
                      <a:gd name="T29" fmla="*/ 19 h 68"/>
                      <a:gd name="T30" fmla="*/ 10 w 29"/>
                      <a:gd name="T31" fmla="*/ 19 h 68"/>
                      <a:gd name="T32" fmla="*/ 10 w 29"/>
                      <a:gd name="T33" fmla="*/ 0 h 68"/>
                      <a:gd name="T34" fmla="*/ 10 w 29"/>
                      <a:gd name="T35" fmla="*/ 0 h 68"/>
                      <a:gd name="T36" fmla="*/ 0 w 29"/>
                      <a:gd name="T37" fmla="*/ 0 h 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68"/>
                      <a:gd name="T59" fmla="*/ 29 w 29"/>
                      <a:gd name="T60" fmla="*/ 68 h 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68">
                        <a:moveTo>
                          <a:pt x="0" y="0"/>
                        </a:moveTo>
                        <a:lnTo>
                          <a:pt x="0" y="0"/>
                        </a:lnTo>
                        <a:lnTo>
                          <a:pt x="0" y="19"/>
                        </a:lnTo>
                        <a:lnTo>
                          <a:pt x="0" y="29"/>
                        </a:lnTo>
                        <a:lnTo>
                          <a:pt x="10" y="39"/>
                        </a:lnTo>
                        <a:lnTo>
                          <a:pt x="20" y="49"/>
                        </a:lnTo>
                        <a:lnTo>
                          <a:pt x="20" y="58"/>
                        </a:lnTo>
                        <a:lnTo>
                          <a:pt x="20" y="68"/>
                        </a:lnTo>
                        <a:lnTo>
                          <a:pt x="29" y="68"/>
                        </a:lnTo>
                        <a:lnTo>
                          <a:pt x="29" y="58"/>
                        </a:lnTo>
                        <a:lnTo>
                          <a:pt x="20" y="49"/>
                        </a:lnTo>
                        <a:lnTo>
                          <a:pt x="20" y="39"/>
                        </a:lnTo>
                        <a:lnTo>
                          <a:pt x="20" y="29"/>
                        </a:lnTo>
                        <a:lnTo>
                          <a:pt x="10" y="19"/>
                        </a:lnTo>
                        <a:lnTo>
                          <a:pt x="10" y="0"/>
                        </a:lnTo>
                        <a:lnTo>
                          <a:pt x="0" y="0"/>
                        </a:lnTo>
                        <a:close/>
                      </a:path>
                    </a:pathLst>
                  </a:custGeom>
                  <a:solidFill>
                    <a:srgbClr val="000000"/>
                  </a:solidFill>
                  <a:ln w="9525">
                    <a:noFill/>
                    <a:round/>
                    <a:headEnd/>
                    <a:tailEnd/>
                  </a:ln>
                </p:spPr>
                <p:txBody>
                  <a:bodyPr/>
                  <a:lstStyle/>
                  <a:p>
                    <a:endParaRPr lang="en-US"/>
                  </a:p>
                </p:txBody>
              </p:sp>
              <p:sp>
                <p:nvSpPr>
                  <p:cNvPr id="5820" name="Freeform 395"/>
                  <p:cNvSpPr>
                    <a:spLocks/>
                  </p:cNvSpPr>
                  <p:nvPr/>
                </p:nvSpPr>
                <p:spPr bwMode="auto">
                  <a:xfrm>
                    <a:off x="4422" y="6755"/>
                    <a:ext cx="39" cy="29"/>
                  </a:xfrm>
                  <a:custGeom>
                    <a:avLst/>
                    <a:gdLst>
                      <a:gd name="T0" fmla="*/ 39 w 39"/>
                      <a:gd name="T1" fmla="*/ 0 h 29"/>
                      <a:gd name="T2" fmla="*/ 39 w 39"/>
                      <a:gd name="T3" fmla="*/ 0 h 29"/>
                      <a:gd name="T4" fmla="*/ 29 w 39"/>
                      <a:gd name="T5" fmla="*/ 0 h 29"/>
                      <a:gd name="T6" fmla="*/ 29 w 39"/>
                      <a:gd name="T7" fmla="*/ 9 h 29"/>
                      <a:gd name="T8" fmla="*/ 20 w 39"/>
                      <a:gd name="T9" fmla="*/ 9 h 29"/>
                      <a:gd name="T10" fmla="*/ 10 w 39"/>
                      <a:gd name="T11" fmla="*/ 19 h 29"/>
                      <a:gd name="T12" fmla="*/ 0 w 39"/>
                      <a:gd name="T13" fmla="*/ 29 h 29"/>
                      <a:gd name="T14" fmla="*/ 10 w 39"/>
                      <a:gd name="T15" fmla="*/ 29 h 29"/>
                      <a:gd name="T16" fmla="*/ 10 w 39"/>
                      <a:gd name="T17" fmla="*/ 19 h 29"/>
                      <a:gd name="T18" fmla="*/ 20 w 39"/>
                      <a:gd name="T19" fmla="*/ 19 h 29"/>
                      <a:gd name="T20" fmla="*/ 20 w 39"/>
                      <a:gd name="T21" fmla="*/ 19 h 29"/>
                      <a:gd name="T22" fmla="*/ 29 w 39"/>
                      <a:gd name="T23" fmla="*/ 19 h 29"/>
                      <a:gd name="T24" fmla="*/ 39 w 39"/>
                      <a:gd name="T25" fmla="*/ 9 h 29"/>
                      <a:gd name="T26" fmla="*/ 39 w 39"/>
                      <a:gd name="T27" fmla="*/ 0 h 29"/>
                      <a:gd name="T28" fmla="*/ 39 w 39"/>
                      <a:gd name="T29" fmla="*/ 0 h 29"/>
                      <a:gd name="T30" fmla="*/ 39 w 39"/>
                      <a:gd name="T31" fmla="*/ 0 h 29"/>
                      <a:gd name="T32" fmla="*/ 39 w 39"/>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29"/>
                      <a:gd name="T53" fmla="*/ 39 w 3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29">
                        <a:moveTo>
                          <a:pt x="39" y="0"/>
                        </a:moveTo>
                        <a:lnTo>
                          <a:pt x="39" y="0"/>
                        </a:lnTo>
                        <a:lnTo>
                          <a:pt x="29" y="0"/>
                        </a:lnTo>
                        <a:lnTo>
                          <a:pt x="29" y="9"/>
                        </a:lnTo>
                        <a:lnTo>
                          <a:pt x="20" y="9"/>
                        </a:lnTo>
                        <a:lnTo>
                          <a:pt x="10" y="19"/>
                        </a:lnTo>
                        <a:lnTo>
                          <a:pt x="0" y="29"/>
                        </a:lnTo>
                        <a:lnTo>
                          <a:pt x="10" y="29"/>
                        </a:lnTo>
                        <a:lnTo>
                          <a:pt x="10" y="19"/>
                        </a:lnTo>
                        <a:lnTo>
                          <a:pt x="20" y="19"/>
                        </a:lnTo>
                        <a:lnTo>
                          <a:pt x="29" y="19"/>
                        </a:lnTo>
                        <a:lnTo>
                          <a:pt x="39" y="9"/>
                        </a:lnTo>
                        <a:lnTo>
                          <a:pt x="39" y="0"/>
                        </a:lnTo>
                        <a:close/>
                      </a:path>
                    </a:pathLst>
                  </a:custGeom>
                  <a:solidFill>
                    <a:srgbClr val="000000"/>
                  </a:solidFill>
                  <a:ln w="9525">
                    <a:noFill/>
                    <a:round/>
                    <a:headEnd/>
                    <a:tailEnd/>
                  </a:ln>
                </p:spPr>
                <p:txBody>
                  <a:bodyPr/>
                  <a:lstStyle/>
                  <a:p>
                    <a:endParaRPr lang="en-US"/>
                  </a:p>
                </p:txBody>
              </p:sp>
              <p:sp>
                <p:nvSpPr>
                  <p:cNvPr id="5821" name="Freeform 396"/>
                  <p:cNvSpPr>
                    <a:spLocks/>
                  </p:cNvSpPr>
                  <p:nvPr/>
                </p:nvSpPr>
                <p:spPr bwMode="auto">
                  <a:xfrm>
                    <a:off x="4461" y="6755"/>
                    <a:ext cx="49" cy="39"/>
                  </a:xfrm>
                  <a:custGeom>
                    <a:avLst/>
                    <a:gdLst>
                      <a:gd name="T0" fmla="*/ 49 w 49"/>
                      <a:gd name="T1" fmla="*/ 39 h 39"/>
                      <a:gd name="T2" fmla="*/ 49 w 49"/>
                      <a:gd name="T3" fmla="*/ 39 h 39"/>
                      <a:gd name="T4" fmla="*/ 49 w 49"/>
                      <a:gd name="T5" fmla="*/ 29 h 39"/>
                      <a:gd name="T6" fmla="*/ 39 w 49"/>
                      <a:gd name="T7" fmla="*/ 29 h 39"/>
                      <a:gd name="T8" fmla="*/ 39 w 49"/>
                      <a:gd name="T9" fmla="*/ 19 h 39"/>
                      <a:gd name="T10" fmla="*/ 29 w 49"/>
                      <a:gd name="T11" fmla="*/ 19 h 39"/>
                      <a:gd name="T12" fmla="*/ 29 w 49"/>
                      <a:gd name="T13" fmla="*/ 9 h 39"/>
                      <a:gd name="T14" fmla="*/ 20 w 49"/>
                      <a:gd name="T15" fmla="*/ 0 h 39"/>
                      <a:gd name="T16" fmla="*/ 10 w 49"/>
                      <a:gd name="T17" fmla="*/ 0 h 39"/>
                      <a:gd name="T18" fmla="*/ 0 w 49"/>
                      <a:gd name="T19" fmla="*/ 0 h 39"/>
                      <a:gd name="T20" fmla="*/ 0 w 49"/>
                      <a:gd name="T21" fmla="*/ 9 h 39"/>
                      <a:gd name="T22" fmla="*/ 10 w 49"/>
                      <a:gd name="T23" fmla="*/ 9 h 39"/>
                      <a:gd name="T24" fmla="*/ 20 w 49"/>
                      <a:gd name="T25" fmla="*/ 9 h 39"/>
                      <a:gd name="T26" fmla="*/ 29 w 49"/>
                      <a:gd name="T27" fmla="*/ 29 h 39"/>
                      <a:gd name="T28" fmla="*/ 29 w 49"/>
                      <a:gd name="T29" fmla="*/ 29 h 39"/>
                      <a:gd name="T30" fmla="*/ 39 w 49"/>
                      <a:gd name="T31" fmla="*/ 39 h 39"/>
                      <a:gd name="T32" fmla="*/ 49 w 49"/>
                      <a:gd name="T33" fmla="*/ 39 h 39"/>
                      <a:gd name="T34" fmla="*/ 49 w 49"/>
                      <a:gd name="T35" fmla="*/ 39 h 39"/>
                      <a:gd name="T36" fmla="*/ 49 w 49"/>
                      <a:gd name="T37" fmla="*/ 39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
                      <a:gd name="T58" fmla="*/ 0 h 39"/>
                      <a:gd name="T59" fmla="*/ 49 w 49"/>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 h="39">
                        <a:moveTo>
                          <a:pt x="49" y="39"/>
                        </a:moveTo>
                        <a:lnTo>
                          <a:pt x="49" y="39"/>
                        </a:lnTo>
                        <a:lnTo>
                          <a:pt x="49" y="29"/>
                        </a:lnTo>
                        <a:lnTo>
                          <a:pt x="39" y="29"/>
                        </a:lnTo>
                        <a:lnTo>
                          <a:pt x="39" y="19"/>
                        </a:lnTo>
                        <a:lnTo>
                          <a:pt x="29" y="19"/>
                        </a:lnTo>
                        <a:lnTo>
                          <a:pt x="29" y="9"/>
                        </a:lnTo>
                        <a:lnTo>
                          <a:pt x="20" y="0"/>
                        </a:lnTo>
                        <a:lnTo>
                          <a:pt x="10" y="0"/>
                        </a:lnTo>
                        <a:lnTo>
                          <a:pt x="0" y="0"/>
                        </a:lnTo>
                        <a:lnTo>
                          <a:pt x="0" y="9"/>
                        </a:lnTo>
                        <a:lnTo>
                          <a:pt x="10" y="9"/>
                        </a:lnTo>
                        <a:lnTo>
                          <a:pt x="20" y="9"/>
                        </a:lnTo>
                        <a:lnTo>
                          <a:pt x="29" y="29"/>
                        </a:lnTo>
                        <a:lnTo>
                          <a:pt x="39" y="39"/>
                        </a:lnTo>
                        <a:lnTo>
                          <a:pt x="49" y="39"/>
                        </a:lnTo>
                        <a:close/>
                      </a:path>
                    </a:pathLst>
                  </a:custGeom>
                  <a:solidFill>
                    <a:srgbClr val="000000"/>
                  </a:solidFill>
                  <a:ln w="9525">
                    <a:noFill/>
                    <a:round/>
                    <a:headEnd/>
                    <a:tailEnd/>
                  </a:ln>
                </p:spPr>
                <p:txBody>
                  <a:bodyPr/>
                  <a:lstStyle/>
                  <a:p>
                    <a:endParaRPr lang="en-US"/>
                  </a:p>
                </p:txBody>
              </p:sp>
              <p:sp>
                <p:nvSpPr>
                  <p:cNvPr id="5822" name="Freeform 397"/>
                  <p:cNvSpPr>
                    <a:spLocks/>
                  </p:cNvSpPr>
                  <p:nvPr/>
                </p:nvSpPr>
                <p:spPr bwMode="auto">
                  <a:xfrm>
                    <a:off x="4500" y="6794"/>
                    <a:ext cx="49" cy="87"/>
                  </a:xfrm>
                  <a:custGeom>
                    <a:avLst/>
                    <a:gdLst>
                      <a:gd name="T0" fmla="*/ 49 w 49"/>
                      <a:gd name="T1" fmla="*/ 78 h 87"/>
                      <a:gd name="T2" fmla="*/ 49 w 49"/>
                      <a:gd name="T3" fmla="*/ 78 h 87"/>
                      <a:gd name="T4" fmla="*/ 39 w 49"/>
                      <a:gd name="T5" fmla="*/ 68 h 87"/>
                      <a:gd name="T6" fmla="*/ 39 w 49"/>
                      <a:gd name="T7" fmla="*/ 58 h 87"/>
                      <a:gd name="T8" fmla="*/ 39 w 49"/>
                      <a:gd name="T9" fmla="*/ 48 h 87"/>
                      <a:gd name="T10" fmla="*/ 29 w 49"/>
                      <a:gd name="T11" fmla="*/ 39 h 87"/>
                      <a:gd name="T12" fmla="*/ 20 w 49"/>
                      <a:gd name="T13" fmla="*/ 29 h 87"/>
                      <a:gd name="T14" fmla="*/ 20 w 49"/>
                      <a:gd name="T15" fmla="*/ 19 h 87"/>
                      <a:gd name="T16" fmla="*/ 10 w 49"/>
                      <a:gd name="T17" fmla="*/ 9 h 87"/>
                      <a:gd name="T18" fmla="*/ 10 w 49"/>
                      <a:gd name="T19" fmla="*/ 0 h 87"/>
                      <a:gd name="T20" fmla="*/ 0 w 49"/>
                      <a:gd name="T21" fmla="*/ 0 h 87"/>
                      <a:gd name="T22" fmla="*/ 10 w 49"/>
                      <a:gd name="T23" fmla="*/ 9 h 87"/>
                      <a:gd name="T24" fmla="*/ 10 w 49"/>
                      <a:gd name="T25" fmla="*/ 29 h 87"/>
                      <a:gd name="T26" fmla="*/ 10 w 49"/>
                      <a:gd name="T27" fmla="*/ 29 h 87"/>
                      <a:gd name="T28" fmla="*/ 20 w 49"/>
                      <a:gd name="T29" fmla="*/ 48 h 87"/>
                      <a:gd name="T30" fmla="*/ 29 w 49"/>
                      <a:gd name="T31" fmla="*/ 58 h 87"/>
                      <a:gd name="T32" fmla="*/ 29 w 49"/>
                      <a:gd name="T33" fmla="*/ 68 h 87"/>
                      <a:gd name="T34" fmla="*/ 39 w 49"/>
                      <a:gd name="T35" fmla="*/ 78 h 87"/>
                      <a:gd name="T36" fmla="*/ 39 w 49"/>
                      <a:gd name="T37" fmla="*/ 78 h 87"/>
                      <a:gd name="T38" fmla="*/ 39 w 49"/>
                      <a:gd name="T39" fmla="*/ 87 h 87"/>
                      <a:gd name="T40" fmla="*/ 39 w 49"/>
                      <a:gd name="T41" fmla="*/ 78 h 87"/>
                      <a:gd name="T42" fmla="*/ 39 w 49"/>
                      <a:gd name="T43" fmla="*/ 87 h 87"/>
                      <a:gd name="T44" fmla="*/ 49 w 49"/>
                      <a:gd name="T45" fmla="*/ 78 h 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9"/>
                      <a:gd name="T70" fmla="*/ 0 h 87"/>
                      <a:gd name="T71" fmla="*/ 49 w 49"/>
                      <a:gd name="T72" fmla="*/ 87 h 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9" h="87">
                        <a:moveTo>
                          <a:pt x="49" y="78"/>
                        </a:moveTo>
                        <a:lnTo>
                          <a:pt x="49" y="78"/>
                        </a:lnTo>
                        <a:lnTo>
                          <a:pt x="39" y="68"/>
                        </a:lnTo>
                        <a:lnTo>
                          <a:pt x="39" y="58"/>
                        </a:lnTo>
                        <a:lnTo>
                          <a:pt x="39" y="48"/>
                        </a:lnTo>
                        <a:lnTo>
                          <a:pt x="29" y="39"/>
                        </a:lnTo>
                        <a:lnTo>
                          <a:pt x="20" y="29"/>
                        </a:lnTo>
                        <a:lnTo>
                          <a:pt x="20" y="19"/>
                        </a:lnTo>
                        <a:lnTo>
                          <a:pt x="10" y="9"/>
                        </a:lnTo>
                        <a:lnTo>
                          <a:pt x="10" y="0"/>
                        </a:lnTo>
                        <a:lnTo>
                          <a:pt x="0" y="0"/>
                        </a:lnTo>
                        <a:lnTo>
                          <a:pt x="10" y="9"/>
                        </a:lnTo>
                        <a:lnTo>
                          <a:pt x="10" y="29"/>
                        </a:lnTo>
                        <a:lnTo>
                          <a:pt x="20" y="48"/>
                        </a:lnTo>
                        <a:lnTo>
                          <a:pt x="29" y="58"/>
                        </a:lnTo>
                        <a:lnTo>
                          <a:pt x="29" y="68"/>
                        </a:lnTo>
                        <a:lnTo>
                          <a:pt x="39" y="78"/>
                        </a:lnTo>
                        <a:lnTo>
                          <a:pt x="39" y="87"/>
                        </a:lnTo>
                        <a:lnTo>
                          <a:pt x="39" y="78"/>
                        </a:lnTo>
                        <a:lnTo>
                          <a:pt x="39" y="87"/>
                        </a:lnTo>
                        <a:lnTo>
                          <a:pt x="49" y="78"/>
                        </a:lnTo>
                        <a:close/>
                      </a:path>
                    </a:pathLst>
                  </a:custGeom>
                  <a:solidFill>
                    <a:srgbClr val="000000"/>
                  </a:solidFill>
                  <a:ln w="9525">
                    <a:noFill/>
                    <a:round/>
                    <a:headEnd/>
                    <a:tailEnd/>
                  </a:ln>
                </p:spPr>
                <p:txBody>
                  <a:bodyPr/>
                  <a:lstStyle/>
                  <a:p>
                    <a:endParaRPr lang="en-US"/>
                  </a:p>
                </p:txBody>
              </p:sp>
              <p:sp>
                <p:nvSpPr>
                  <p:cNvPr id="5823" name="Freeform 398"/>
                  <p:cNvSpPr>
                    <a:spLocks/>
                  </p:cNvSpPr>
                  <p:nvPr/>
                </p:nvSpPr>
                <p:spPr bwMode="auto">
                  <a:xfrm>
                    <a:off x="4539" y="6862"/>
                    <a:ext cx="19" cy="19"/>
                  </a:xfrm>
                  <a:custGeom>
                    <a:avLst/>
                    <a:gdLst>
                      <a:gd name="T0" fmla="*/ 19 w 19"/>
                      <a:gd name="T1" fmla="*/ 10 h 19"/>
                      <a:gd name="T2" fmla="*/ 19 w 19"/>
                      <a:gd name="T3" fmla="*/ 0 h 19"/>
                      <a:gd name="T4" fmla="*/ 10 w 19"/>
                      <a:gd name="T5" fmla="*/ 10 h 19"/>
                      <a:gd name="T6" fmla="*/ 10 w 19"/>
                      <a:gd name="T7" fmla="*/ 10 h 19"/>
                      <a:gd name="T8" fmla="*/ 10 w 19"/>
                      <a:gd name="T9" fmla="*/ 10 h 19"/>
                      <a:gd name="T10" fmla="*/ 0 w 19"/>
                      <a:gd name="T11" fmla="*/ 19 h 19"/>
                      <a:gd name="T12" fmla="*/ 10 w 19"/>
                      <a:gd name="T13" fmla="*/ 19 h 19"/>
                      <a:gd name="T14" fmla="*/ 19 w 19"/>
                      <a:gd name="T15" fmla="*/ 10 h 19"/>
                      <a:gd name="T16" fmla="*/ 19 w 19"/>
                      <a:gd name="T17" fmla="*/ 10 h 19"/>
                      <a:gd name="T18" fmla="*/ 19 w 19"/>
                      <a:gd name="T19" fmla="*/ 10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19"/>
                      <a:gd name="T32" fmla="*/ 19 w 19"/>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19">
                        <a:moveTo>
                          <a:pt x="19" y="10"/>
                        </a:moveTo>
                        <a:lnTo>
                          <a:pt x="19" y="0"/>
                        </a:lnTo>
                        <a:lnTo>
                          <a:pt x="10" y="10"/>
                        </a:lnTo>
                        <a:lnTo>
                          <a:pt x="0" y="19"/>
                        </a:lnTo>
                        <a:lnTo>
                          <a:pt x="10" y="19"/>
                        </a:lnTo>
                        <a:lnTo>
                          <a:pt x="19" y="10"/>
                        </a:lnTo>
                        <a:close/>
                      </a:path>
                    </a:pathLst>
                  </a:custGeom>
                  <a:solidFill>
                    <a:srgbClr val="000000"/>
                  </a:solidFill>
                  <a:ln w="9525">
                    <a:noFill/>
                    <a:round/>
                    <a:headEnd/>
                    <a:tailEnd/>
                  </a:ln>
                </p:spPr>
                <p:txBody>
                  <a:bodyPr/>
                  <a:lstStyle/>
                  <a:p>
                    <a:endParaRPr lang="en-US"/>
                  </a:p>
                </p:txBody>
              </p:sp>
              <p:sp>
                <p:nvSpPr>
                  <p:cNvPr id="5824" name="Freeform 399"/>
                  <p:cNvSpPr>
                    <a:spLocks/>
                  </p:cNvSpPr>
                  <p:nvPr/>
                </p:nvSpPr>
                <p:spPr bwMode="auto">
                  <a:xfrm>
                    <a:off x="4539" y="6755"/>
                    <a:ext cx="19" cy="117"/>
                  </a:xfrm>
                  <a:custGeom>
                    <a:avLst/>
                    <a:gdLst>
                      <a:gd name="T0" fmla="*/ 0 w 19"/>
                      <a:gd name="T1" fmla="*/ 0 h 117"/>
                      <a:gd name="T2" fmla="*/ 0 w 19"/>
                      <a:gd name="T3" fmla="*/ 29 h 117"/>
                      <a:gd name="T4" fmla="*/ 0 w 19"/>
                      <a:gd name="T5" fmla="*/ 58 h 117"/>
                      <a:gd name="T6" fmla="*/ 10 w 19"/>
                      <a:gd name="T7" fmla="*/ 87 h 117"/>
                      <a:gd name="T8" fmla="*/ 19 w 19"/>
                      <a:gd name="T9" fmla="*/ 117 h 117"/>
                      <a:gd name="T10" fmla="*/ 19 w 19"/>
                      <a:gd name="T11" fmla="*/ 117 h 117"/>
                      <a:gd name="T12" fmla="*/ 19 w 19"/>
                      <a:gd name="T13" fmla="*/ 78 h 117"/>
                      <a:gd name="T14" fmla="*/ 10 w 19"/>
                      <a:gd name="T15" fmla="*/ 58 h 117"/>
                      <a:gd name="T16" fmla="*/ 10 w 19"/>
                      <a:gd name="T17" fmla="*/ 29 h 117"/>
                      <a:gd name="T18" fmla="*/ 10 w 19"/>
                      <a:gd name="T19" fmla="*/ 0 h 117"/>
                      <a:gd name="T20" fmla="*/ 0 w 19"/>
                      <a:gd name="T21" fmla="*/ 0 h 117"/>
                      <a:gd name="T22" fmla="*/ 0 w 19"/>
                      <a:gd name="T23" fmla="*/ 0 h 117"/>
                      <a:gd name="T24" fmla="*/ 0 w 19"/>
                      <a:gd name="T25" fmla="*/ 0 h 1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17"/>
                      <a:gd name="T41" fmla="*/ 19 w 19"/>
                      <a:gd name="T42" fmla="*/ 117 h 1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17">
                        <a:moveTo>
                          <a:pt x="0" y="0"/>
                        </a:moveTo>
                        <a:lnTo>
                          <a:pt x="0" y="29"/>
                        </a:lnTo>
                        <a:lnTo>
                          <a:pt x="0" y="58"/>
                        </a:lnTo>
                        <a:lnTo>
                          <a:pt x="10" y="87"/>
                        </a:lnTo>
                        <a:lnTo>
                          <a:pt x="19" y="117"/>
                        </a:lnTo>
                        <a:lnTo>
                          <a:pt x="19" y="78"/>
                        </a:lnTo>
                        <a:lnTo>
                          <a:pt x="10" y="58"/>
                        </a:lnTo>
                        <a:lnTo>
                          <a:pt x="10" y="29"/>
                        </a:lnTo>
                        <a:lnTo>
                          <a:pt x="10" y="0"/>
                        </a:lnTo>
                        <a:lnTo>
                          <a:pt x="0" y="0"/>
                        </a:lnTo>
                        <a:close/>
                      </a:path>
                    </a:pathLst>
                  </a:custGeom>
                  <a:solidFill>
                    <a:srgbClr val="000000"/>
                  </a:solidFill>
                  <a:ln w="9525">
                    <a:noFill/>
                    <a:round/>
                    <a:headEnd/>
                    <a:tailEnd/>
                  </a:ln>
                </p:spPr>
                <p:txBody>
                  <a:bodyPr/>
                  <a:lstStyle/>
                  <a:p>
                    <a:endParaRPr lang="en-US"/>
                  </a:p>
                </p:txBody>
              </p:sp>
              <p:sp>
                <p:nvSpPr>
                  <p:cNvPr id="5825" name="Freeform 400"/>
                  <p:cNvSpPr>
                    <a:spLocks/>
                  </p:cNvSpPr>
                  <p:nvPr/>
                </p:nvSpPr>
                <p:spPr bwMode="auto">
                  <a:xfrm>
                    <a:off x="4539" y="6609"/>
                    <a:ext cx="29" cy="146"/>
                  </a:xfrm>
                  <a:custGeom>
                    <a:avLst/>
                    <a:gdLst>
                      <a:gd name="T0" fmla="*/ 19 w 29"/>
                      <a:gd name="T1" fmla="*/ 0 h 146"/>
                      <a:gd name="T2" fmla="*/ 19 w 29"/>
                      <a:gd name="T3" fmla="*/ 68 h 146"/>
                      <a:gd name="T4" fmla="*/ 19 w 29"/>
                      <a:gd name="T5" fmla="*/ 87 h 146"/>
                      <a:gd name="T6" fmla="*/ 10 w 29"/>
                      <a:gd name="T7" fmla="*/ 97 h 146"/>
                      <a:gd name="T8" fmla="*/ 10 w 29"/>
                      <a:gd name="T9" fmla="*/ 117 h 146"/>
                      <a:gd name="T10" fmla="*/ 0 w 29"/>
                      <a:gd name="T11" fmla="*/ 126 h 146"/>
                      <a:gd name="T12" fmla="*/ 0 w 29"/>
                      <a:gd name="T13" fmla="*/ 146 h 146"/>
                      <a:gd name="T14" fmla="*/ 10 w 29"/>
                      <a:gd name="T15" fmla="*/ 146 h 146"/>
                      <a:gd name="T16" fmla="*/ 10 w 29"/>
                      <a:gd name="T17" fmla="*/ 126 h 146"/>
                      <a:gd name="T18" fmla="*/ 19 w 29"/>
                      <a:gd name="T19" fmla="*/ 117 h 146"/>
                      <a:gd name="T20" fmla="*/ 19 w 29"/>
                      <a:gd name="T21" fmla="*/ 97 h 146"/>
                      <a:gd name="T22" fmla="*/ 29 w 29"/>
                      <a:gd name="T23" fmla="*/ 87 h 146"/>
                      <a:gd name="T24" fmla="*/ 29 w 29"/>
                      <a:gd name="T25" fmla="*/ 68 h 146"/>
                      <a:gd name="T26" fmla="*/ 29 w 29"/>
                      <a:gd name="T27" fmla="*/ 48 h 146"/>
                      <a:gd name="T28" fmla="*/ 29 w 29"/>
                      <a:gd name="T29" fmla="*/ 29 h 146"/>
                      <a:gd name="T30" fmla="*/ 29 w 29"/>
                      <a:gd name="T31" fmla="*/ 9 h 146"/>
                      <a:gd name="T32" fmla="*/ 19 w 29"/>
                      <a:gd name="T33" fmla="*/ 9 h 146"/>
                      <a:gd name="T34" fmla="*/ 19 w 29"/>
                      <a:gd name="T35" fmla="*/ 0 h 146"/>
                      <a:gd name="T36" fmla="*/ 19 w 29"/>
                      <a:gd name="T37" fmla="*/ 9 h 146"/>
                      <a:gd name="T38" fmla="*/ 19 w 29"/>
                      <a:gd name="T39" fmla="*/ 0 h 1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
                      <a:gd name="T61" fmla="*/ 0 h 146"/>
                      <a:gd name="T62" fmla="*/ 29 w 29"/>
                      <a:gd name="T63" fmla="*/ 146 h 14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 h="146">
                        <a:moveTo>
                          <a:pt x="19" y="0"/>
                        </a:moveTo>
                        <a:lnTo>
                          <a:pt x="19" y="68"/>
                        </a:lnTo>
                        <a:lnTo>
                          <a:pt x="19" y="87"/>
                        </a:lnTo>
                        <a:lnTo>
                          <a:pt x="10" y="97"/>
                        </a:lnTo>
                        <a:lnTo>
                          <a:pt x="10" y="117"/>
                        </a:lnTo>
                        <a:lnTo>
                          <a:pt x="0" y="126"/>
                        </a:lnTo>
                        <a:lnTo>
                          <a:pt x="0" y="146"/>
                        </a:lnTo>
                        <a:lnTo>
                          <a:pt x="10" y="146"/>
                        </a:lnTo>
                        <a:lnTo>
                          <a:pt x="10" y="126"/>
                        </a:lnTo>
                        <a:lnTo>
                          <a:pt x="19" y="117"/>
                        </a:lnTo>
                        <a:lnTo>
                          <a:pt x="19" y="97"/>
                        </a:lnTo>
                        <a:lnTo>
                          <a:pt x="29" y="87"/>
                        </a:lnTo>
                        <a:lnTo>
                          <a:pt x="29" y="68"/>
                        </a:lnTo>
                        <a:lnTo>
                          <a:pt x="29" y="48"/>
                        </a:lnTo>
                        <a:lnTo>
                          <a:pt x="29" y="29"/>
                        </a:lnTo>
                        <a:lnTo>
                          <a:pt x="29" y="9"/>
                        </a:lnTo>
                        <a:lnTo>
                          <a:pt x="19" y="9"/>
                        </a:lnTo>
                        <a:lnTo>
                          <a:pt x="19" y="0"/>
                        </a:lnTo>
                        <a:lnTo>
                          <a:pt x="19" y="9"/>
                        </a:lnTo>
                        <a:lnTo>
                          <a:pt x="19" y="0"/>
                        </a:lnTo>
                        <a:close/>
                      </a:path>
                    </a:pathLst>
                  </a:custGeom>
                  <a:solidFill>
                    <a:srgbClr val="000000"/>
                  </a:solidFill>
                  <a:ln w="9525">
                    <a:noFill/>
                    <a:round/>
                    <a:headEnd/>
                    <a:tailEnd/>
                  </a:ln>
                </p:spPr>
                <p:txBody>
                  <a:bodyPr/>
                  <a:lstStyle/>
                  <a:p>
                    <a:endParaRPr lang="en-US"/>
                  </a:p>
                </p:txBody>
              </p:sp>
              <p:sp>
                <p:nvSpPr>
                  <p:cNvPr id="5826" name="Freeform 401"/>
                  <p:cNvSpPr>
                    <a:spLocks/>
                  </p:cNvSpPr>
                  <p:nvPr/>
                </p:nvSpPr>
                <p:spPr bwMode="auto">
                  <a:xfrm>
                    <a:off x="4558" y="6609"/>
                    <a:ext cx="107" cy="39"/>
                  </a:xfrm>
                  <a:custGeom>
                    <a:avLst/>
                    <a:gdLst>
                      <a:gd name="T0" fmla="*/ 107 w 107"/>
                      <a:gd name="T1" fmla="*/ 29 h 39"/>
                      <a:gd name="T2" fmla="*/ 107 w 107"/>
                      <a:gd name="T3" fmla="*/ 29 h 39"/>
                      <a:gd name="T4" fmla="*/ 88 w 107"/>
                      <a:gd name="T5" fmla="*/ 29 h 39"/>
                      <a:gd name="T6" fmla="*/ 78 w 107"/>
                      <a:gd name="T7" fmla="*/ 19 h 39"/>
                      <a:gd name="T8" fmla="*/ 68 w 107"/>
                      <a:gd name="T9" fmla="*/ 19 h 39"/>
                      <a:gd name="T10" fmla="*/ 59 w 107"/>
                      <a:gd name="T11" fmla="*/ 9 h 39"/>
                      <a:gd name="T12" fmla="*/ 39 w 107"/>
                      <a:gd name="T13" fmla="*/ 9 h 39"/>
                      <a:gd name="T14" fmla="*/ 30 w 107"/>
                      <a:gd name="T15" fmla="*/ 9 h 39"/>
                      <a:gd name="T16" fmla="*/ 20 w 107"/>
                      <a:gd name="T17" fmla="*/ 0 h 39"/>
                      <a:gd name="T18" fmla="*/ 0 w 107"/>
                      <a:gd name="T19" fmla="*/ 0 h 39"/>
                      <a:gd name="T20" fmla="*/ 0 w 107"/>
                      <a:gd name="T21" fmla="*/ 9 h 39"/>
                      <a:gd name="T22" fmla="*/ 20 w 107"/>
                      <a:gd name="T23" fmla="*/ 9 h 39"/>
                      <a:gd name="T24" fmla="*/ 30 w 107"/>
                      <a:gd name="T25" fmla="*/ 19 h 39"/>
                      <a:gd name="T26" fmla="*/ 39 w 107"/>
                      <a:gd name="T27" fmla="*/ 19 h 39"/>
                      <a:gd name="T28" fmla="*/ 49 w 107"/>
                      <a:gd name="T29" fmla="*/ 29 h 39"/>
                      <a:gd name="T30" fmla="*/ 68 w 107"/>
                      <a:gd name="T31" fmla="*/ 29 h 39"/>
                      <a:gd name="T32" fmla="*/ 78 w 107"/>
                      <a:gd name="T33" fmla="*/ 29 h 39"/>
                      <a:gd name="T34" fmla="*/ 88 w 107"/>
                      <a:gd name="T35" fmla="*/ 39 h 39"/>
                      <a:gd name="T36" fmla="*/ 107 w 107"/>
                      <a:gd name="T37" fmla="*/ 39 h 39"/>
                      <a:gd name="T38" fmla="*/ 98 w 107"/>
                      <a:gd name="T39" fmla="*/ 29 h 39"/>
                      <a:gd name="T40" fmla="*/ 107 w 107"/>
                      <a:gd name="T41" fmla="*/ 29 h 39"/>
                      <a:gd name="T42" fmla="*/ 107 w 107"/>
                      <a:gd name="T43" fmla="*/ 29 h 39"/>
                      <a:gd name="T44" fmla="*/ 107 w 107"/>
                      <a:gd name="T45" fmla="*/ 29 h 39"/>
                      <a:gd name="T46" fmla="*/ 107 w 107"/>
                      <a:gd name="T47" fmla="*/ 29 h 3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7"/>
                      <a:gd name="T73" fmla="*/ 0 h 39"/>
                      <a:gd name="T74" fmla="*/ 107 w 107"/>
                      <a:gd name="T75" fmla="*/ 39 h 3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7" h="39">
                        <a:moveTo>
                          <a:pt x="107" y="29"/>
                        </a:moveTo>
                        <a:lnTo>
                          <a:pt x="107" y="29"/>
                        </a:lnTo>
                        <a:lnTo>
                          <a:pt x="88" y="29"/>
                        </a:lnTo>
                        <a:lnTo>
                          <a:pt x="78" y="19"/>
                        </a:lnTo>
                        <a:lnTo>
                          <a:pt x="68" y="19"/>
                        </a:lnTo>
                        <a:lnTo>
                          <a:pt x="59" y="9"/>
                        </a:lnTo>
                        <a:lnTo>
                          <a:pt x="39" y="9"/>
                        </a:lnTo>
                        <a:lnTo>
                          <a:pt x="30" y="9"/>
                        </a:lnTo>
                        <a:lnTo>
                          <a:pt x="20" y="0"/>
                        </a:lnTo>
                        <a:lnTo>
                          <a:pt x="0" y="0"/>
                        </a:lnTo>
                        <a:lnTo>
                          <a:pt x="0" y="9"/>
                        </a:lnTo>
                        <a:lnTo>
                          <a:pt x="20" y="9"/>
                        </a:lnTo>
                        <a:lnTo>
                          <a:pt x="30" y="19"/>
                        </a:lnTo>
                        <a:lnTo>
                          <a:pt x="39" y="19"/>
                        </a:lnTo>
                        <a:lnTo>
                          <a:pt x="49" y="29"/>
                        </a:lnTo>
                        <a:lnTo>
                          <a:pt x="68" y="29"/>
                        </a:lnTo>
                        <a:lnTo>
                          <a:pt x="78" y="29"/>
                        </a:lnTo>
                        <a:lnTo>
                          <a:pt x="88" y="39"/>
                        </a:lnTo>
                        <a:lnTo>
                          <a:pt x="107" y="39"/>
                        </a:lnTo>
                        <a:lnTo>
                          <a:pt x="98" y="29"/>
                        </a:lnTo>
                        <a:lnTo>
                          <a:pt x="107" y="29"/>
                        </a:lnTo>
                        <a:close/>
                      </a:path>
                    </a:pathLst>
                  </a:custGeom>
                  <a:solidFill>
                    <a:srgbClr val="000000"/>
                  </a:solidFill>
                  <a:ln w="9525">
                    <a:noFill/>
                    <a:round/>
                    <a:headEnd/>
                    <a:tailEnd/>
                  </a:ln>
                </p:spPr>
                <p:txBody>
                  <a:bodyPr/>
                  <a:lstStyle/>
                  <a:p>
                    <a:endParaRPr lang="en-US"/>
                  </a:p>
                </p:txBody>
              </p:sp>
              <p:sp>
                <p:nvSpPr>
                  <p:cNvPr id="5827" name="Freeform 402"/>
                  <p:cNvSpPr>
                    <a:spLocks/>
                  </p:cNvSpPr>
                  <p:nvPr/>
                </p:nvSpPr>
                <p:spPr bwMode="auto">
                  <a:xfrm>
                    <a:off x="4626" y="6638"/>
                    <a:ext cx="39" cy="88"/>
                  </a:xfrm>
                  <a:custGeom>
                    <a:avLst/>
                    <a:gdLst>
                      <a:gd name="T0" fmla="*/ 0 w 39"/>
                      <a:gd name="T1" fmla="*/ 78 h 88"/>
                      <a:gd name="T2" fmla="*/ 10 w 39"/>
                      <a:gd name="T3" fmla="*/ 78 h 88"/>
                      <a:gd name="T4" fmla="*/ 10 w 39"/>
                      <a:gd name="T5" fmla="*/ 58 h 88"/>
                      <a:gd name="T6" fmla="*/ 10 w 39"/>
                      <a:gd name="T7" fmla="*/ 49 h 88"/>
                      <a:gd name="T8" fmla="*/ 20 w 39"/>
                      <a:gd name="T9" fmla="*/ 39 h 88"/>
                      <a:gd name="T10" fmla="*/ 20 w 39"/>
                      <a:gd name="T11" fmla="*/ 29 h 88"/>
                      <a:gd name="T12" fmla="*/ 30 w 39"/>
                      <a:gd name="T13" fmla="*/ 19 h 88"/>
                      <a:gd name="T14" fmla="*/ 39 w 39"/>
                      <a:gd name="T15" fmla="*/ 10 h 88"/>
                      <a:gd name="T16" fmla="*/ 39 w 39"/>
                      <a:gd name="T17" fmla="*/ 0 h 88"/>
                      <a:gd name="T18" fmla="*/ 30 w 39"/>
                      <a:gd name="T19" fmla="*/ 0 h 88"/>
                      <a:gd name="T20" fmla="*/ 30 w 39"/>
                      <a:gd name="T21" fmla="*/ 10 h 88"/>
                      <a:gd name="T22" fmla="*/ 20 w 39"/>
                      <a:gd name="T23" fmla="*/ 19 h 88"/>
                      <a:gd name="T24" fmla="*/ 10 w 39"/>
                      <a:gd name="T25" fmla="*/ 29 h 88"/>
                      <a:gd name="T26" fmla="*/ 10 w 39"/>
                      <a:gd name="T27" fmla="*/ 39 h 88"/>
                      <a:gd name="T28" fmla="*/ 0 w 39"/>
                      <a:gd name="T29" fmla="*/ 49 h 88"/>
                      <a:gd name="T30" fmla="*/ 0 w 39"/>
                      <a:gd name="T31" fmla="*/ 58 h 88"/>
                      <a:gd name="T32" fmla="*/ 0 w 39"/>
                      <a:gd name="T33" fmla="*/ 68 h 88"/>
                      <a:gd name="T34" fmla="*/ 0 w 39"/>
                      <a:gd name="T35" fmla="*/ 78 h 88"/>
                      <a:gd name="T36" fmla="*/ 10 w 39"/>
                      <a:gd name="T37" fmla="*/ 88 h 88"/>
                      <a:gd name="T38" fmla="*/ 0 w 39"/>
                      <a:gd name="T39" fmla="*/ 78 h 88"/>
                      <a:gd name="T40" fmla="*/ 0 w 39"/>
                      <a:gd name="T41" fmla="*/ 88 h 88"/>
                      <a:gd name="T42" fmla="*/ 10 w 39"/>
                      <a:gd name="T43" fmla="*/ 88 h 88"/>
                      <a:gd name="T44" fmla="*/ 0 w 39"/>
                      <a:gd name="T45" fmla="*/ 78 h 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
                      <a:gd name="T70" fmla="*/ 0 h 88"/>
                      <a:gd name="T71" fmla="*/ 39 w 39"/>
                      <a:gd name="T72" fmla="*/ 88 h 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 h="88">
                        <a:moveTo>
                          <a:pt x="0" y="78"/>
                        </a:moveTo>
                        <a:lnTo>
                          <a:pt x="10" y="78"/>
                        </a:lnTo>
                        <a:lnTo>
                          <a:pt x="10" y="58"/>
                        </a:lnTo>
                        <a:lnTo>
                          <a:pt x="10" y="49"/>
                        </a:lnTo>
                        <a:lnTo>
                          <a:pt x="20" y="39"/>
                        </a:lnTo>
                        <a:lnTo>
                          <a:pt x="20" y="29"/>
                        </a:lnTo>
                        <a:lnTo>
                          <a:pt x="30" y="19"/>
                        </a:lnTo>
                        <a:lnTo>
                          <a:pt x="39" y="10"/>
                        </a:lnTo>
                        <a:lnTo>
                          <a:pt x="39" y="0"/>
                        </a:lnTo>
                        <a:lnTo>
                          <a:pt x="30" y="0"/>
                        </a:lnTo>
                        <a:lnTo>
                          <a:pt x="30" y="10"/>
                        </a:lnTo>
                        <a:lnTo>
                          <a:pt x="20" y="19"/>
                        </a:lnTo>
                        <a:lnTo>
                          <a:pt x="10" y="29"/>
                        </a:lnTo>
                        <a:lnTo>
                          <a:pt x="10" y="39"/>
                        </a:lnTo>
                        <a:lnTo>
                          <a:pt x="0" y="49"/>
                        </a:lnTo>
                        <a:lnTo>
                          <a:pt x="0" y="58"/>
                        </a:lnTo>
                        <a:lnTo>
                          <a:pt x="0" y="68"/>
                        </a:lnTo>
                        <a:lnTo>
                          <a:pt x="0" y="78"/>
                        </a:lnTo>
                        <a:lnTo>
                          <a:pt x="10" y="88"/>
                        </a:lnTo>
                        <a:lnTo>
                          <a:pt x="0" y="78"/>
                        </a:lnTo>
                        <a:lnTo>
                          <a:pt x="0" y="88"/>
                        </a:lnTo>
                        <a:lnTo>
                          <a:pt x="10" y="88"/>
                        </a:lnTo>
                        <a:lnTo>
                          <a:pt x="0" y="78"/>
                        </a:lnTo>
                        <a:close/>
                      </a:path>
                    </a:pathLst>
                  </a:custGeom>
                  <a:solidFill>
                    <a:srgbClr val="000000"/>
                  </a:solidFill>
                  <a:ln w="9525">
                    <a:noFill/>
                    <a:round/>
                    <a:headEnd/>
                    <a:tailEnd/>
                  </a:ln>
                </p:spPr>
                <p:txBody>
                  <a:bodyPr/>
                  <a:lstStyle/>
                  <a:p>
                    <a:endParaRPr lang="en-US"/>
                  </a:p>
                </p:txBody>
              </p:sp>
              <p:sp>
                <p:nvSpPr>
                  <p:cNvPr id="5828" name="Freeform 403"/>
                  <p:cNvSpPr>
                    <a:spLocks/>
                  </p:cNvSpPr>
                  <p:nvPr/>
                </p:nvSpPr>
                <p:spPr bwMode="auto">
                  <a:xfrm>
                    <a:off x="4626" y="6628"/>
                    <a:ext cx="98" cy="98"/>
                  </a:xfrm>
                  <a:custGeom>
                    <a:avLst/>
                    <a:gdLst>
                      <a:gd name="T0" fmla="*/ 98 w 98"/>
                      <a:gd name="T1" fmla="*/ 0 h 98"/>
                      <a:gd name="T2" fmla="*/ 78 w 98"/>
                      <a:gd name="T3" fmla="*/ 0 h 98"/>
                      <a:gd name="T4" fmla="*/ 59 w 98"/>
                      <a:gd name="T5" fmla="*/ 10 h 98"/>
                      <a:gd name="T6" fmla="*/ 39 w 98"/>
                      <a:gd name="T7" fmla="*/ 29 h 98"/>
                      <a:gd name="T8" fmla="*/ 30 w 98"/>
                      <a:gd name="T9" fmla="*/ 49 h 98"/>
                      <a:gd name="T10" fmla="*/ 20 w 98"/>
                      <a:gd name="T11" fmla="*/ 68 h 98"/>
                      <a:gd name="T12" fmla="*/ 10 w 98"/>
                      <a:gd name="T13" fmla="*/ 78 h 98"/>
                      <a:gd name="T14" fmla="*/ 0 w 98"/>
                      <a:gd name="T15" fmla="*/ 88 h 98"/>
                      <a:gd name="T16" fmla="*/ 10 w 98"/>
                      <a:gd name="T17" fmla="*/ 98 h 98"/>
                      <a:gd name="T18" fmla="*/ 20 w 98"/>
                      <a:gd name="T19" fmla="*/ 78 h 98"/>
                      <a:gd name="T20" fmla="*/ 30 w 98"/>
                      <a:gd name="T21" fmla="*/ 68 h 98"/>
                      <a:gd name="T22" fmla="*/ 39 w 98"/>
                      <a:gd name="T23" fmla="*/ 59 h 98"/>
                      <a:gd name="T24" fmla="*/ 49 w 98"/>
                      <a:gd name="T25" fmla="*/ 39 h 98"/>
                      <a:gd name="T26" fmla="*/ 59 w 98"/>
                      <a:gd name="T27" fmla="*/ 29 h 98"/>
                      <a:gd name="T28" fmla="*/ 69 w 98"/>
                      <a:gd name="T29" fmla="*/ 20 h 98"/>
                      <a:gd name="T30" fmla="*/ 78 w 98"/>
                      <a:gd name="T31" fmla="*/ 10 h 98"/>
                      <a:gd name="T32" fmla="*/ 98 w 98"/>
                      <a:gd name="T33" fmla="*/ 10 h 98"/>
                      <a:gd name="T34" fmla="*/ 98 w 98"/>
                      <a:gd name="T35" fmla="*/ 10 h 98"/>
                      <a:gd name="T36" fmla="*/ 98 w 98"/>
                      <a:gd name="T37" fmla="*/ 0 h 9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
                      <a:gd name="T58" fmla="*/ 0 h 98"/>
                      <a:gd name="T59" fmla="*/ 98 w 98"/>
                      <a:gd name="T60" fmla="*/ 98 h 9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 h="98">
                        <a:moveTo>
                          <a:pt x="98" y="0"/>
                        </a:moveTo>
                        <a:lnTo>
                          <a:pt x="78" y="0"/>
                        </a:lnTo>
                        <a:lnTo>
                          <a:pt x="59" y="10"/>
                        </a:lnTo>
                        <a:lnTo>
                          <a:pt x="39" y="29"/>
                        </a:lnTo>
                        <a:lnTo>
                          <a:pt x="30" y="49"/>
                        </a:lnTo>
                        <a:lnTo>
                          <a:pt x="20" y="68"/>
                        </a:lnTo>
                        <a:lnTo>
                          <a:pt x="10" y="78"/>
                        </a:lnTo>
                        <a:lnTo>
                          <a:pt x="0" y="88"/>
                        </a:lnTo>
                        <a:lnTo>
                          <a:pt x="10" y="98"/>
                        </a:lnTo>
                        <a:lnTo>
                          <a:pt x="20" y="78"/>
                        </a:lnTo>
                        <a:lnTo>
                          <a:pt x="30" y="68"/>
                        </a:lnTo>
                        <a:lnTo>
                          <a:pt x="39" y="59"/>
                        </a:lnTo>
                        <a:lnTo>
                          <a:pt x="49" y="39"/>
                        </a:lnTo>
                        <a:lnTo>
                          <a:pt x="59" y="29"/>
                        </a:lnTo>
                        <a:lnTo>
                          <a:pt x="69" y="20"/>
                        </a:lnTo>
                        <a:lnTo>
                          <a:pt x="78" y="10"/>
                        </a:lnTo>
                        <a:lnTo>
                          <a:pt x="98" y="10"/>
                        </a:lnTo>
                        <a:lnTo>
                          <a:pt x="98" y="0"/>
                        </a:lnTo>
                        <a:close/>
                      </a:path>
                    </a:pathLst>
                  </a:custGeom>
                  <a:solidFill>
                    <a:srgbClr val="000000"/>
                  </a:solidFill>
                  <a:ln w="9525">
                    <a:noFill/>
                    <a:round/>
                    <a:headEnd/>
                    <a:tailEnd/>
                  </a:ln>
                </p:spPr>
                <p:txBody>
                  <a:bodyPr/>
                  <a:lstStyle/>
                  <a:p>
                    <a:endParaRPr lang="en-US"/>
                  </a:p>
                </p:txBody>
              </p:sp>
              <p:sp>
                <p:nvSpPr>
                  <p:cNvPr id="5829" name="Freeform 404"/>
                  <p:cNvSpPr>
                    <a:spLocks/>
                  </p:cNvSpPr>
                  <p:nvPr/>
                </p:nvSpPr>
                <p:spPr bwMode="auto">
                  <a:xfrm>
                    <a:off x="4724" y="6628"/>
                    <a:ext cx="29" cy="49"/>
                  </a:xfrm>
                  <a:custGeom>
                    <a:avLst/>
                    <a:gdLst>
                      <a:gd name="T0" fmla="*/ 19 w 29"/>
                      <a:gd name="T1" fmla="*/ 29 h 49"/>
                      <a:gd name="T2" fmla="*/ 29 w 29"/>
                      <a:gd name="T3" fmla="*/ 39 h 49"/>
                      <a:gd name="T4" fmla="*/ 19 w 29"/>
                      <a:gd name="T5" fmla="*/ 29 h 49"/>
                      <a:gd name="T6" fmla="*/ 9 w 29"/>
                      <a:gd name="T7" fmla="*/ 20 h 49"/>
                      <a:gd name="T8" fmla="*/ 9 w 29"/>
                      <a:gd name="T9" fmla="*/ 10 h 49"/>
                      <a:gd name="T10" fmla="*/ 0 w 29"/>
                      <a:gd name="T11" fmla="*/ 0 h 49"/>
                      <a:gd name="T12" fmla="*/ 0 w 29"/>
                      <a:gd name="T13" fmla="*/ 10 h 49"/>
                      <a:gd name="T14" fmla="*/ 0 w 29"/>
                      <a:gd name="T15" fmla="*/ 20 h 49"/>
                      <a:gd name="T16" fmla="*/ 9 w 29"/>
                      <a:gd name="T17" fmla="*/ 20 h 49"/>
                      <a:gd name="T18" fmla="*/ 9 w 29"/>
                      <a:gd name="T19" fmla="*/ 29 h 49"/>
                      <a:gd name="T20" fmla="*/ 19 w 29"/>
                      <a:gd name="T21" fmla="*/ 39 h 49"/>
                      <a:gd name="T22" fmla="*/ 29 w 29"/>
                      <a:gd name="T23" fmla="*/ 39 h 49"/>
                      <a:gd name="T24" fmla="*/ 19 w 29"/>
                      <a:gd name="T25" fmla="*/ 39 h 49"/>
                      <a:gd name="T26" fmla="*/ 19 w 29"/>
                      <a:gd name="T27" fmla="*/ 49 h 49"/>
                      <a:gd name="T28" fmla="*/ 29 w 29"/>
                      <a:gd name="T29" fmla="*/ 39 h 49"/>
                      <a:gd name="T30" fmla="*/ 19 w 29"/>
                      <a:gd name="T31" fmla="*/ 29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
                      <a:gd name="T49" fmla="*/ 0 h 49"/>
                      <a:gd name="T50" fmla="*/ 29 w 29"/>
                      <a:gd name="T51" fmla="*/ 49 h 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 h="49">
                        <a:moveTo>
                          <a:pt x="19" y="29"/>
                        </a:moveTo>
                        <a:lnTo>
                          <a:pt x="29" y="39"/>
                        </a:lnTo>
                        <a:lnTo>
                          <a:pt x="19" y="29"/>
                        </a:lnTo>
                        <a:lnTo>
                          <a:pt x="9" y="20"/>
                        </a:lnTo>
                        <a:lnTo>
                          <a:pt x="9" y="10"/>
                        </a:lnTo>
                        <a:lnTo>
                          <a:pt x="0" y="0"/>
                        </a:lnTo>
                        <a:lnTo>
                          <a:pt x="0" y="10"/>
                        </a:lnTo>
                        <a:lnTo>
                          <a:pt x="0" y="20"/>
                        </a:lnTo>
                        <a:lnTo>
                          <a:pt x="9" y="20"/>
                        </a:lnTo>
                        <a:lnTo>
                          <a:pt x="9" y="29"/>
                        </a:lnTo>
                        <a:lnTo>
                          <a:pt x="19" y="39"/>
                        </a:lnTo>
                        <a:lnTo>
                          <a:pt x="29" y="39"/>
                        </a:lnTo>
                        <a:lnTo>
                          <a:pt x="19" y="39"/>
                        </a:lnTo>
                        <a:lnTo>
                          <a:pt x="19" y="49"/>
                        </a:lnTo>
                        <a:lnTo>
                          <a:pt x="29" y="39"/>
                        </a:lnTo>
                        <a:lnTo>
                          <a:pt x="19" y="29"/>
                        </a:lnTo>
                        <a:close/>
                      </a:path>
                    </a:pathLst>
                  </a:custGeom>
                  <a:solidFill>
                    <a:srgbClr val="000000"/>
                  </a:solidFill>
                  <a:ln w="9525">
                    <a:noFill/>
                    <a:round/>
                    <a:headEnd/>
                    <a:tailEnd/>
                  </a:ln>
                </p:spPr>
                <p:txBody>
                  <a:bodyPr/>
                  <a:lstStyle/>
                  <a:p>
                    <a:endParaRPr lang="en-US"/>
                  </a:p>
                </p:txBody>
              </p:sp>
              <p:sp>
                <p:nvSpPr>
                  <p:cNvPr id="5830" name="Freeform 405"/>
                  <p:cNvSpPr>
                    <a:spLocks/>
                  </p:cNvSpPr>
                  <p:nvPr/>
                </p:nvSpPr>
                <p:spPr bwMode="auto">
                  <a:xfrm>
                    <a:off x="4743" y="6628"/>
                    <a:ext cx="10" cy="39"/>
                  </a:xfrm>
                  <a:custGeom>
                    <a:avLst/>
                    <a:gdLst>
                      <a:gd name="T0" fmla="*/ 10 w 10"/>
                      <a:gd name="T1" fmla="*/ 0 h 39"/>
                      <a:gd name="T2" fmla="*/ 0 w 10"/>
                      <a:gd name="T3" fmla="*/ 10 h 39"/>
                      <a:gd name="T4" fmla="*/ 10 w 10"/>
                      <a:gd name="T5" fmla="*/ 10 h 39"/>
                      <a:gd name="T6" fmla="*/ 10 w 10"/>
                      <a:gd name="T7" fmla="*/ 29 h 39"/>
                      <a:gd name="T8" fmla="*/ 0 w 10"/>
                      <a:gd name="T9" fmla="*/ 29 h 39"/>
                      <a:gd name="T10" fmla="*/ 10 w 10"/>
                      <a:gd name="T11" fmla="*/ 39 h 39"/>
                      <a:gd name="T12" fmla="*/ 10 w 10"/>
                      <a:gd name="T13" fmla="*/ 29 h 39"/>
                      <a:gd name="T14" fmla="*/ 10 w 10"/>
                      <a:gd name="T15" fmla="*/ 10 h 39"/>
                      <a:gd name="T16" fmla="*/ 10 w 10"/>
                      <a:gd name="T17" fmla="*/ 10 h 39"/>
                      <a:gd name="T18" fmla="*/ 10 w 10"/>
                      <a:gd name="T19" fmla="*/ 10 h 39"/>
                      <a:gd name="T20" fmla="*/ 10 w 10"/>
                      <a:gd name="T21" fmla="*/ 0 h 39"/>
                      <a:gd name="T22" fmla="*/ 0 w 10"/>
                      <a:gd name="T23" fmla="*/ 0 h 39"/>
                      <a:gd name="T24" fmla="*/ 0 w 10"/>
                      <a:gd name="T25" fmla="*/ 10 h 39"/>
                      <a:gd name="T26" fmla="*/ 10 w 10"/>
                      <a:gd name="T27" fmla="*/ 0 h 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39"/>
                      <a:gd name="T44" fmla="*/ 10 w 10"/>
                      <a:gd name="T45" fmla="*/ 39 h 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39">
                        <a:moveTo>
                          <a:pt x="10" y="0"/>
                        </a:moveTo>
                        <a:lnTo>
                          <a:pt x="0" y="10"/>
                        </a:lnTo>
                        <a:lnTo>
                          <a:pt x="10" y="10"/>
                        </a:lnTo>
                        <a:lnTo>
                          <a:pt x="10" y="29"/>
                        </a:lnTo>
                        <a:lnTo>
                          <a:pt x="0" y="29"/>
                        </a:lnTo>
                        <a:lnTo>
                          <a:pt x="10" y="39"/>
                        </a:lnTo>
                        <a:lnTo>
                          <a:pt x="10" y="29"/>
                        </a:lnTo>
                        <a:lnTo>
                          <a:pt x="10" y="10"/>
                        </a:lnTo>
                        <a:lnTo>
                          <a:pt x="10" y="0"/>
                        </a:lnTo>
                        <a:lnTo>
                          <a:pt x="0" y="0"/>
                        </a:lnTo>
                        <a:lnTo>
                          <a:pt x="0" y="10"/>
                        </a:lnTo>
                        <a:lnTo>
                          <a:pt x="10" y="0"/>
                        </a:lnTo>
                        <a:close/>
                      </a:path>
                    </a:pathLst>
                  </a:custGeom>
                  <a:solidFill>
                    <a:srgbClr val="000000"/>
                  </a:solidFill>
                  <a:ln w="9525">
                    <a:noFill/>
                    <a:round/>
                    <a:headEnd/>
                    <a:tailEnd/>
                  </a:ln>
                </p:spPr>
                <p:txBody>
                  <a:bodyPr/>
                  <a:lstStyle/>
                  <a:p>
                    <a:endParaRPr lang="en-US"/>
                  </a:p>
                </p:txBody>
              </p:sp>
              <p:sp>
                <p:nvSpPr>
                  <p:cNvPr id="5831" name="Freeform 406"/>
                  <p:cNvSpPr>
                    <a:spLocks/>
                  </p:cNvSpPr>
                  <p:nvPr/>
                </p:nvSpPr>
                <p:spPr bwMode="auto">
                  <a:xfrm>
                    <a:off x="4753" y="6521"/>
                    <a:ext cx="175" cy="117"/>
                  </a:xfrm>
                  <a:custGeom>
                    <a:avLst/>
                    <a:gdLst>
                      <a:gd name="T0" fmla="*/ 165 w 175"/>
                      <a:gd name="T1" fmla="*/ 0 h 117"/>
                      <a:gd name="T2" fmla="*/ 165 w 175"/>
                      <a:gd name="T3" fmla="*/ 10 h 117"/>
                      <a:gd name="T4" fmla="*/ 156 w 175"/>
                      <a:gd name="T5" fmla="*/ 20 h 117"/>
                      <a:gd name="T6" fmla="*/ 146 w 175"/>
                      <a:gd name="T7" fmla="*/ 29 h 117"/>
                      <a:gd name="T8" fmla="*/ 117 w 175"/>
                      <a:gd name="T9" fmla="*/ 58 h 117"/>
                      <a:gd name="T10" fmla="*/ 107 w 175"/>
                      <a:gd name="T11" fmla="*/ 68 h 117"/>
                      <a:gd name="T12" fmla="*/ 97 w 175"/>
                      <a:gd name="T13" fmla="*/ 68 h 117"/>
                      <a:gd name="T14" fmla="*/ 87 w 175"/>
                      <a:gd name="T15" fmla="*/ 78 h 117"/>
                      <a:gd name="T16" fmla="*/ 78 w 175"/>
                      <a:gd name="T17" fmla="*/ 88 h 117"/>
                      <a:gd name="T18" fmla="*/ 58 w 175"/>
                      <a:gd name="T19" fmla="*/ 88 h 117"/>
                      <a:gd name="T20" fmla="*/ 49 w 175"/>
                      <a:gd name="T21" fmla="*/ 88 h 117"/>
                      <a:gd name="T22" fmla="*/ 39 w 175"/>
                      <a:gd name="T23" fmla="*/ 97 h 117"/>
                      <a:gd name="T24" fmla="*/ 19 w 175"/>
                      <a:gd name="T25" fmla="*/ 97 h 117"/>
                      <a:gd name="T26" fmla="*/ 10 w 175"/>
                      <a:gd name="T27" fmla="*/ 107 h 117"/>
                      <a:gd name="T28" fmla="*/ 0 w 175"/>
                      <a:gd name="T29" fmla="*/ 107 h 117"/>
                      <a:gd name="T30" fmla="*/ 0 w 175"/>
                      <a:gd name="T31" fmla="*/ 117 h 117"/>
                      <a:gd name="T32" fmla="*/ 10 w 175"/>
                      <a:gd name="T33" fmla="*/ 117 h 117"/>
                      <a:gd name="T34" fmla="*/ 19 w 175"/>
                      <a:gd name="T35" fmla="*/ 107 h 117"/>
                      <a:gd name="T36" fmla="*/ 39 w 175"/>
                      <a:gd name="T37" fmla="*/ 107 h 117"/>
                      <a:gd name="T38" fmla="*/ 49 w 175"/>
                      <a:gd name="T39" fmla="*/ 97 h 117"/>
                      <a:gd name="T40" fmla="*/ 58 w 175"/>
                      <a:gd name="T41" fmla="*/ 97 h 117"/>
                      <a:gd name="T42" fmla="*/ 78 w 175"/>
                      <a:gd name="T43" fmla="*/ 88 h 117"/>
                      <a:gd name="T44" fmla="*/ 87 w 175"/>
                      <a:gd name="T45" fmla="*/ 88 h 117"/>
                      <a:gd name="T46" fmla="*/ 97 w 175"/>
                      <a:gd name="T47" fmla="*/ 78 h 117"/>
                      <a:gd name="T48" fmla="*/ 107 w 175"/>
                      <a:gd name="T49" fmla="*/ 68 h 117"/>
                      <a:gd name="T50" fmla="*/ 126 w 175"/>
                      <a:gd name="T51" fmla="*/ 68 h 117"/>
                      <a:gd name="T52" fmla="*/ 136 w 175"/>
                      <a:gd name="T53" fmla="*/ 49 h 117"/>
                      <a:gd name="T54" fmla="*/ 146 w 175"/>
                      <a:gd name="T55" fmla="*/ 39 h 117"/>
                      <a:gd name="T56" fmla="*/ 156 w 175"/>
                      <a:gd name="T57" fmla="*/ 39 h 117"/>
                      <a:gd name="T58" fmla="*/ 165 w 175"/>
                      <a:gd name="T59" fmla="*/ 20 h 117"/>
                      <a:gd name="T60" fmla="*/ 175 w 175"/>
                      <a:gd name="T61" fmla="*/ 10 h 117"/>
                      <a:gd name="T62" fmla="*/ 175 w 175"/>
                      <a:gd name="T63" fmla="*/ 0 h 117"/>
                      <a:gd name="T64" fmla="*/ 165 w 175"/>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5"/>
                      <a:gd name="T100" fmla="*/ 0 h 117"/>
                      <a:gd name="T101" fmla="*/ 175 w 175"/>
                      <a:gd name="T102" fmla="*/ 117 h 1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5" h="117">
                        <a:moveTo>
                          <a:pt x="165" y="0"/>
                        </a:moveTo>
                        <a:lnTo>
                          <a:pt x="165" y="10"/>
                        </a:lnTo>
                        <a:lnTo>
                          <a:pt x="156" y="20"/>
                        </a:lnTo>
                        <a:lnTo>
                          <a:pt x="146" y="29"/>
                        </a:lnTo>
                        <a:lnTo>
                          <a:pt x="117" y="58"/>
                        </a:lnTo>
                        <a:lnTo>
                          <a:pt x="107" y="68"/>
                        </a:lnTo>
                        <a:lnTo>
                          <a:pt x="97" y="68"/>
                        </a:lnTo>
                        <a:lnTo>
                          <a:pt x="87" y="78"/>
                        </a:lnTo>
                        <a:lnTo>
                          <a:pt x="78" y="88"/>
                        </a:lnTo>
                        <a:lnTo>
                          <a:pt x="58" y="88"/>
                        </a:lnTo>
                        <a:lnTo>
                          <a:pt x="49" y="88"/>
                        </a:lnTo>
                        <a:lnTo>
                          <a:pt x="39" y="97"/>
                        </a:lnTo>
                        <a:lnTo>
                          <a:pt x="19" y="97"/>
                        </a:lnTo>
                        <a:lnTo>
                          <a:pt x="10" y="107"/>
                        </a:lnTo>
                        <a:lnTo>
                          <a:pt x="0" y="107"/>
                        </a:lnTo>
                        <a:lnTo>
                          <a:pt x="0" y="117"/>
                        </a:lnTo>
                        <a:lnTo>
                          <a:pt x="10" y="117"/>
                        </a:lnTo>
                        <a:lnTo>
                          <a:pt x="19" y="107"/>
                        </a:lnTo>
                        <a:lnTo>
                          <a:pt x="39" y="107"/>
                        </a:lnTo>
                        <a:lnTo>
                          <a:pt x="49" y="97"/>
                        </a:lnTo>
                        <a:lnTo>
                          <a:pt x="58" y="97"/>
                        </a:lnTo>
                        <a:lnTo>
                          <a:pt x="78" y="88"/>
                        </a:lnTo>
                        <a:lnTo>
                          <a:pt x="87" y="88"/>
                        </a:lnTo>
                        <a:lnTo>
                          <a:pt x="97" y="78"/>
                        </a:lnTo>
                        <a:lnTo>
                          <a:pt x="107" y="68"/>
                        </a:lnTo>
                        <a:lnTo>
                          <a:pt x="126" y="68"/>
                        </a:lnTo>
                        <a:lnTo>
                          <a:pt x="136" y="49"/>
                        </a:lnTo>
                        <a:lnTo>
                          <a:pt x="146" y="39"/>
                        </a:lnTo>
                        <a:lnTo>
                          <a:pt x="156" y="39"/>
                        </a:lnTo>
                        <a:lnTo>
                          <a:pt x="165" y="20"/>
                        </a:lnTo>
                        <a:lnTo>
                          <a:pt x="175" y="10"/>
                        </a:lnTo>
                        <a:lnTo>
                          <a:pt x="175" y="0"/>
                        </a:lnTo>
                        <a:lnTo>
                          <a:pt x="165" y="0"/>
                        </a:lnTo>
                        <a:close/>
                      </a:path>
                    </a:pathLst>
                  </a:custGeom>
                  <a:solidFill>
                    <a:srgbClr val="000000"/>
                  </a:solidFill>
                  <a:ln w="9525">
                    <a:noFill/>
                    <a:round/>
                    <a:headEnd/>
                    <a:tailEnd/>
                  </a:ln>
                </p:spPr>
                <p:txBody>
                  <a:bodyPr/>
                  <a:lstStyle/>
                  <a:p>
                    <a:endParaRPr lang="en-US"/>
                  </a:p>
                </p:txBody>
              </p:sp>
              <p:sp>
                <p:nvSpPr>
                  <p:cNvPr id="5832" name="Freeform 407"/>
                  <p:cNvSpPr>
                    <a:spLocks/>
                  </p:cNvSpPr>
                  <p:nvPr/>
                </p:nvSpPr>
                <p:spPr bwMode="auto">
                  <a:xfrm>
                    <a:off x="4918" y="6443"/>
                    <a:ext cx="29" cy="78"/>
                  </a:xfrm>
                  <a:custGeom>
                    <a:avLst/>
                    <a:gdLst>
                      <a:gd name="T0" fmla="*/ 29 w 29"/>
                      <a:gd name="T1" fmla="*/ 10 h 78"/>
                      <a:gd name="T2" fmla="*/ 29 w 29"/>
                      <a:gd name="T3" fmla="*/ 10 h 78"/>
                      <a:gd name="T4" fmla="*/ 0 w 29"/>
                      <a:gd name="T5" fmla="*/ 78 h 78"/>
                      <a:gd name="T6" fmla="*/ 10 w 29"/>
                      <a:gd name="T7" fmla="*/ 78 h 78"/>
                      <a:gd name="T8" fmla="*/ 29 w 29"/>
                      <a:gd name="T9" fmla="*/ 20 h 78"/>
                      <a:gd name="T10" fmla="*/ 29 w 29"/>
                      <a:gd name="T11" fmla="*/ 20 h 78"/>
                      <a:gd name="T12" fmla="*/ 29 w 29"/>
                      <a:gd name="T13" fmla="*/ 10 h 78"/>
                      <a:gd name="T14" fmla="*/ 29 w 29"/>
                      <a:gd name="T15" fmla="*/ 0 h 78"/>
                      <a:gd name="T16" fmla="*/ 29 w 29"/>
                      <a:gd name="T17" fmla="*/ 10 h 78"/>
                      <a:gd name="T18" fmla="*/ 29 w 29"/>
                      <a:gd name="T19" fmla="*/ 10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78"/>
                      <a:gd name="T32" fmla="*/ 29 w 29"/>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78">
                        <a:moveTo>
                          <a:pt x="29" y="10"/>
                        </a:moveTo>
                        <a:lnTo>
                          <a:pt x="29" y="10"/>
                        </a:lnTo>
                        <a:lnTo>
                          <a:pt x="0" y="78"/>
                        </a:lnTo>
                        <a:lnTo>
                          <a:pt x="10" y="78"/>
                        </a:lnTo>
                        <a:lnTo>
                          <a:pt x="29" y="20"/>
                        </a:lnTo>
                        <a:lnTo>
                          <a:pt x="29" y="10"/>
                        </a:lnTo>
                        <a:lnTo>
                          <a:pt x="29" y="0"/>
                        </a:lnTo>
                        <a:lnTo>
                          <a:pt x="29" y="10"/>
                        </a:lnTo>
                        <a:close/>
                      </a:path>
                    </a:pathLst>
                  </a:custGeom>
                  <a:solidFill>
                    <a:srgbClr val="000000"/>
                  </a:solidFill>
                  <a:ln w="9525">
                    <a:noFill/>
                    <a:round/>
                    <a:headEnd/>
                    <a:tailEnd/>
                  </a:ln>
                </p:spPr>
                <p:txBody>
                  <a:bodyPr/>
                  <a:lstStyle/>
                  <a:p>
                    <a:endParaRPr lang="en-US"/>
                  </a:p>
                </p:txBody>
              </p:sp>
              <p:sp>
                <p:nvSpPr>
                  <p:cNvPr id="5833" name="Freeform 408"/>
                  <p:cNvSpPr>
                    <a:spLocks/>
                  </p:cNvSpPr>
                  <p:nvPr/>
                </p:nvSpPr>
                <p:spPr bwMode="auto">
                  <a:xfrm>
                    <a:off x="4947" y="6453"/>
                    <a:ext cx="78" cy="273"/>
                  </a:xfrm>
                  <a:custGeom>
                    <a:avLst/>
                    <a:gdLst>
                      <a:gd name="T0" fmla="*/ 78 w 78"/>
                      <a:gd name="T1" fmla="*/ 273 h 273"/>
                      <a:gd name="T2" fmla="*/ 78 w 78"/>
                      <a:gd name="T3" fmla="*/ 234 h 273"/>
                      <a:gd name="T4" fmla="*/ 68 w 78"/>
                      <a:gd name="T5" fmla="*/ 195 h 273"/>
                      <a:gd name="T6" fmla="*/ 68 w 78"/>
                      <a:gd name="T7" fmla="*/ 156 h 273"/>
                      <a:gd name="T8" fmla="*/ 68 w 78"/>
                      <a:gd name="T9" fmla="*/ 126 h 273"/>
                      <a:gd name="T10" fmla="*/ 59 w 78"/>
                      <a:gd name="T11" fmla="*/ 88 h 273"/>
                      <a:gd name="T12" fmla="*/ 39 w 78"/>
                      <a:gd name="T13" fmla="*/ 58 h 273"/>
                      <a:gd name="T14" fmla="*/ 30 w 78"/>
                      <a:gd name="T15" fmla="*/ 29 h 273"/>
                      <a:gd name="T16" fmla="*/ 0 w 78"/>
                      <a:gd name="T17" fmla="*/ 0 h 273"/>
                      <a:gd name="T18" fmla="*/ 0 w 78"/>
                      <a:gd name="T19" fmla="*/ 10 h 273"/>
                      <a:gd name="T20" fmla="*/ 20 w 78"/>
                      <a:gd name="T21" fmla="*/ 29 h 273"/>
                      <a:gd name="T22" fmla="*/ 30 w 78"/>
                      <a:gd name="T23" fmla="*/ 68 h 273"/>
                      <a:gd name="T24" fmla="*/ 49 w 78"/>
                      <a:gd name="T25" fmla="*/ 97 h 273"/>
                      <a:gd name="T26" fmla="*/ 59 w 78"/>
                      <a:gd name="T27" fmla="*/ 126 h 273"/>
                      <a:gd name="T28" fmla="*/ 59 w 78"/>
                      <a:gd name="T29" fmla="*/ 165 h 273"/>
                      <a:gd name="T30" fmla="*/ 68 w 78"/>
                      <a:gd name="T31" fmla="*/ 195 h 273"/>
                      <a:gd name="T32" fmla="*/ 68 w 78"/>
                      <a:gd name="T33" fmla="*/ 234 h 273"/>
                      <a:gd name="T34" fmla="*/ 68 w 78"/>
                      <a:gd name="T35" fmla="*/ 273 h 273"/>
                      <a:gd name="T36" fmla="*/ 78 w 78"/>
                      <a:gd name="T37" fmla="*/ 273 h 2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8"/>
                      <a:gd name="T58" fmla="*/ 0 h 273"/>
                      <a:gd name="T59" fmla="*/ 78 w 78"/>
                      <a:gd name="T60" fmla="*/ 273 h 27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8" h="273">
                        <a:moveTo>
                          <a:pt x="78" y="273"/>
                        </a:moveTo>
                        <a:lnTo>
                          <a:pt x="78" y="234"/>
                        </a:lnTo>
                        <a:lnTo>
                          <a:pt x="68" y="195"/>
                        </a:lnTo>
                        <a:lnTo>
                          <a:pt x="68" y="156"/>
                        </a:lnTo>
                        <a:lnTo>
                          <a:pt x="68" y="126"/>
                        </a:lnTo>
                        <a:lnTo>
                          <a:pt x="59" y="88"/>
                        </a:lnTo>
                        <a:lnTo>
                          <a:pt x="39" y="58"/>
                        </a:lnTo>
                        <a:lnTo>
                          <a:pt x="30" y="29"/>
                        </a:lnTo>
                        <a:lnTo>
                          <a:pt x="0" y="0"/>
                        </a:lnTo>
                        <a:lnTo>
                          <a:pt x="0" y="10"/>
                        </a:lnTo>
                        <a:lnTo>
                          <a:pt x="20" y="29"/>
                        </a:lnTo>
                        <a:lnTo>
                          <a:pt x="30" y="68"/>
                        </a:lnTo>
                        <a:lnTo>
                          <a:pt x="49" y="97"/>
                        </a:lnTo>
                        <a:lnTo>
                          <a:pt x="59" y="126"/>
                        </a:lnTo>
                        <a:lnTo>
                          <a:pt x="59" y="165"/>
                        </a:lnTo>
                        <a:lnTo>
                          <a:pt x="68" y="195"/>
                        </a:lnTo>
                        <a:lnTo>
                          <a:pt x="68" y="234"/>
                        </a:lnTo>
                        <a:lnTo>
                          <a:pt x="68" y="273"/>
                        </a:lnTo>
                        <a:lnTo>
                          <a:pt x="78" y="273"/>
                        </a:lnTo>
                        <a:close/>
                      </a:path>
                    </a:pathLst>
                  </a:custGeom>
                  <a:solidFill>
                    <a:srgbClr val="000000"/>
                  </a:solidFill>
                  <a:ln w="9525">
                    <a:noFill/>
                    <a:round/>
                    <a:headEnd/>
                    <a:tailEnd/>
                  </a:ln>
                </p:spPr>
                <p:txBody>
                  <a:bodyPr/>
                  <a:lstStyle/>
                  <a:p>
                    <a:endParaRPr lang="en-US"/>
                  </a:p>
                </p:txBody>
              </p:sp>
              <p:sp>
                <p:nvSpPr>
                  <p:cNvPr id="5834" name="Freeform 409"/>
                  <p:cNvSpPr>
                    <a:spLocks/>
                  </p:cNvSpPr>
                  <p:nvPr/>
                </p:nvSpPr>
                <p:spPr bwMode="auto">
                  <a:xfrm>
                    <a:off x="7213" y="6463"/>
                    <a:ext cx="78" cy="107"/>
                  </a:xfrm>
                  <a:custGeom>
                    <a:avLst/>
                    <a:gdLst>
                      <a:gd name="T0" fmla="*/ 78 w 78"/>
                      <a:gd name="T1" fmla="*/ 19 h 107"/>
                      <a:gd name="T2" fmla="*/ 78 w 78"/>
                      <a:gd name="T3" fmla="*/ 29 h 107"/>
                      <a:gd name="T4" fmla="*/ 78 w 78"/>
                      <a:gd name="T5" fmla="*/ 48 h 107"/>
                      <a:gd name="T6" fmla="*/ 59 w 78"/>
                      <a:gd name="T7" fmla="*/ 58 h 107"/>
                      <a:gd name="T8" fmla="*/ 49 w 78"/>
                      <a:gd name="T9" fmla="*/ 58 h 107"/>
                      <a:gd name="T10" fmla="*/ 49 w 78"/>
                      <a:gd name="T11" fmla="*/ 78 h 107"/>
                      <a:gd name="T12" fmla="*/ 49 w 78"/>
                      <a:gd name="T13" fmla="*/ 87 h 107"/>
                      <a:gd name="T14" fmla="*/ 49 w 78"/>
                      <a:gd name="T15" fmla="*/ 97 h 107"/>
                      <a:gd name="T16" fmla="*/ 69 w 78"/>
                      <a:gd name="T17" fmla="*/ 107 h 107"/>
                      <a:gd name="T18" fmla="*/ 69 w 78"/>
                      <a:gd name="T19" fmla="*/ 107 h 107"/>
                      <a:gd name="T20" fmla="*/ 59 w 78"/>
                      <a:gd name="T21" fmla="*/ 107 h 107"/>
                      <a:gd name="T22" fmla="*/ 39 w 78"/>
                      <a:gd name="T23" fmla="*/ 87 h 107"/>
                      <a:gd name="T24" fmla="*/ 39 w 78"/>
                      <a:gd name="T25" fmla="*/ 87 h 107"/>
                      <a:gd name="T26" fmla="*/ 30 w 78"/>
                      <a:gd name="T27" fmla="*/ 78 h 107"/>
                      <a:gd name="T28" fmla="*/ 30 w 78"/>
                      <a:gd name="T29" fmla="*/ 68 h 107"/>
                      <a:gd name="T30" fmla="*/ 49 w 78"/>
                      <a:gd name="T31" fmla="*/ 48 h 107"/>
                      <a:gd name="T32" fmla="*/ 59 w 78"/>
                      <a:gd name="T33" fmla="*/ 48 h 107"/>
                      <a:gd name="T34" fmla="*/ 59 w 78"/>
                      <a:gd name="T35" fmla="*/ 39 h 107"/>
                      <a:gd name="T36" fmla="*/ 69 w 78"/>
                      <a:gd name="T37" fmla="*/ 39 h 107"/>
                      <a:gd name="T38" fmla="*/ 69 w 78"/>
                      <a:gd name="T39" fmla="*/ 29 h 107"/>
                      <a:gd name="T40" fmla="*/ 69 w 78"/>
                      <a:gd name="T41" fmla="*/ 29 h 107"/>
                      <a:gd name="T42" fmla="*/ 59 w 78"/>
                      <a:gd name="T43" fmla="*/ 19 h 107"/>
                      <a:gd name="T44" fmla="*/ 49 w 78"/>
                      <a:gd name="T45" fmla="*/ 19 h 107"/>
                      <a:gd name="T46" fmla="*/ 49 w 78"/>
                      <a:gd name="T47" fmla="*/ 9 h 107"/>
                      <a:gd name="T48" fmla="*/ 10 w 78"/>
                      <a:gd name="T49" fmla="*/ 9 h 107"/>
                      <a:gd name="T50" fmla="*/ 0 w 78"/>
                      <a:gd name="T51" fmla="*/ 19 h 107"/>
                      <a:gd name="T52" fmla="*/ 0 w 78"/>
                      <a:gd name="T53" fmla="*/ 9 h 107"/>
                      <a:gd name="T54" fmla="*/ 10 w 78"/>
                      <a:gd name="T55" fmla="*/ 9 h 107"/>
                      <a:gd name="T56" fmla="*/ 10 w 78"/>
                      <a:gd name="T57" fmla="*/ 9 h 107"/>
                      <a:gd name="T58" fmla="*/ 20 w 78"/>
                      <a:gd name="T59" fmla="*/ 0 h 107"/>
                      <a:gd name="T60" fmla="*/ 49 w 78"/>
                      <a:gd name="T61" fmla="*/ 0 h 107"/>
                      <a:gd name="T62" fmla="*/ 59 w 78"/>
                      <a:gd name="T63" fmla="*/ 9 h 107"/>
                      <a:gd name="T64" fmla="*/ 69 w 78"/>
                      <a:gd name="T65" fmla="*/ 9 h 107"/>
                      <a:gd name="T66" fmla="*/ 78 w 78"/>
                      <a:gd name="T67" fmla="*/ 9 h 107"/>
                      <a:gd name="T68" fmla="*/ 78 w 78"/>
                      <a:gd name="T69" fmla="*/ 9 h 107"/>
                      <a:gd name="T70" fmla="*/ 78 w 78"/>
                      <a:gd name="T71" fmla="*/ 19 h 1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8"/>
                      <a:gd name="T109" fmla="*/ 0 h 107"/>
                      <a:gd name="T110" fmla="*/ 78 w 78"/>
                      <a:gd name="T111" fmla="*/ 107 h 1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8" h="107">
                        <a:moveTo>
                          <a:pt x="78" y="19"/>
                        </a:moveTo>
                        <a:lnTo>
                          <a:pt x="78" y="29"/>
                        </a:lnTo>
                        <a:lnTo>
                          <a:pt x="78" y="48"/>
                        </a:lnTo>
                        <a:lnTo>
                          <a:pt x="59" y="58"/>
                        </a:lnTo>
                        <a:lnTo>
                          <a:pt x="49" y="58"/>
                        </a:lnTo>
                        <a:lnTo>
                          <a:pt x="49" y="78"/>
                        </a:lnTo>
                        <a:lnTo>
                          <a:pt x="49" y="87"/>
                        </a:lnTo>
                        <a:lnTo>
                          <a:pt x="49" y="97"/>
                        </a:lnTo>
                        <a:lnTo>
                          <a:pt x="69" y="107"/>
                        </a:lnTo>
                        <a:lnTo>
                          <a:pt x="59" y="107"/>
                        </a:lnTo>
                        <a:lnTo>
                          <a:pt x="39" y="87"/>
                        </a:lnTo>
                        <a:lnTo>
                          <a:pt x="30" y="78"/>
                        </a:lnTo>
                        <a:lnTo>
                          <a:pt x="30" y="68"/>
                        </a:lnTo>
                        <a:lnTo>
                          <a:pt x="49" y="48"/>
                        </a:lnTo>
                        <a:lnTo>
                          <a:pt x="59" y="48"/>
                        </a:lnTo>
                        <a:lnTo>
                          <a:pt x="59" y="39"/>
                        </a:lnTo>
                        <a:lnTo>
                          <a:pt x="69" y="39"/>
                        </a:lnTo>
                        <a:lnTo>
                          <a:pt x="69" y="29"/>
                        </a:lnTo>
                        <a:lnTo>
                          <a:pt x="59" y="19"/>
                        </a:lnTo>
                        <a:lnTo>
                          <a:pt x="49" y="19"/>
                        </a:lnTo>
                        <a:lnTo>
                          <a:pt x="49" y="9"/>
                        </a:lnTo>
                        <a:lnTo>
                          <a:pt x="10" y="9"/>
                        </a:lnTo>
                        <a:lnTo>
                          <a:pt x="0" y="19"/>
                        </a:lnTo>
                        <a:lnTo>
                          <a:pt x="0" y="9"/>
                        </a:lnTo>
                        <a:lnTo>
                          <a:pt x="10" y="9"/>
                        </a:lnTo>
                        <a:lnTo>
                          <a:pt x="20" y="0"/>
                        </a:lnTo>
                        <a:lnTo>
                          <a:pt x="49" y="0"/>
                        </a:lnTo>
                        <a:lnTo>
                          <a:pt x="59" y="9"/>
                        </a:lnTo>
                        <a:lnTo>
                          <a:pt x="69" y="9"/>
                        </a:lnTo>
                        <a:lnTo>
                          <a:pt x="78" y="9"/>
                        </a:lnTo>
                        <a:lnTo>
                          <a:pt x="78" y="19"/>
                        </a:lnTo>
                        <a:close/>
                      </a:path>
                    </a:pathLst>
                  </a:custGeom>
                  <a:solidFill>
                    <a:srgbClr val="000000"/>
                  </a:solidFill>
                  <a:ln w="9525">
                    <a:noFill/>
                    <a:round/>
                    <a:headEnd/>
                    <a:tailEnd/>
                  </a:ln>
                </p:spPr>
                <p:txBody>
                  <a:bodyPr/>
                  <a:lstStyle/>
                  <a:p>
                    <a:endParaRPr lang="en-US"/>
                  </a:p>
                </p:txBody>
              </p:sp>
              <p:sp>
                <p:nvSpPr>
                  <p:cNvPr id="5835" name="Freeform 410"/>
                  <p:cNvSpPr>
                    <a:spLocks/>
                  </p:cNvSpPr>
                  <p:nvPr/>
                </p:nvSpPr>
                <p:spPr bwMode="auto">
                  <a:xfrm>
                    <a:off x="7252" y="6482"/>
                    <a:ext cx="49" cy="88"/>
                  </a:xfrm>
                  <a:custGeom>
                    <a:avLst/>
                    <a:gdLst>
                      <a:gd name="T0" fmla="*/ 39 w 49"/>
                      <a:gd name="T1" fmla="*/ 88 h 88"/>
                      <a:gd name="T2" fmla="*/ 30 w 49"/>
                      <a:gd name="T3" fmla="*/ 78 h 88"/>
                      <a:gd name="T4" fmla="*/ 20 w 49"/>
                      <a:gd name="T5" fmla="*/ 78 h 88"/>
                      <a:gd name="T6" fmla="*/ 10 w 49"/>
                      <a:gd name="T7" fmla="*/ 68 h 88"/>
                      <a:gd name="T8" fmla="*/ 10 w 49"/>
                      <a:gd name="T9" fmla="*/ 59 h 88"/>
                      <a:gd name="T10" fmla="*/ 20 w 49"/>
                      <a:gd name="T11" fmla="*/ 49 h 88"/>
                      <a:gd name="T12" fmla="*/ 30 w 49"/>
                      <a:gd name="T13" fmla="*/ 39 h 88"/>
                      <a:gd name="T14" fmla="*/ 39 w 49"/>
                      <a:gd name="T15" fmla="*/ 29 h 88"/>
                      <a:gd name="T16" fmla="*/ 39 w 49"/>
                      <a:gd name="T17" fmla="*/ 20 h 88"/>
                      <a:gd name="T18" fmla="*/ 49 w 49"/>
                      <a:gd name="T19" fmla="*/ 0 h 88"/>
                      <a:gd name="T20" fmla="*/ 39 w 49"/>
                      <a:gd name="T21" fmla="*/ 0 h 88"/>
                      <a:gd name="T22" fmla="*/ 39 w 49"/>
                      <a:gd name="T23" fmla="*/ 10 h 88"/>
                      <a:gd name="T24" fmla="*/ 30 w 49"/>
                      <a:gd name="T25" fmla="*/ 20 h 88"/>
                      <a:gd name="T26" fmla="*/ 20 w 49"/>
                      <a:gd name="T27" fmla="*/ 29 h 88"/>
                      <a:gd name="T28" fmla="*/ 10 w 49"/>
                      <a:gd name="T29" fmla="*/ 39 h 88"/>
                      <a:gd name="T30" fmla="*/ 0 w 49"/>
                      <a:gd name="T31" fmla="*/ 59 h 88"/>
                      <a:gd name="T32" fmla="*/ 0 w 49"/>
                      <a:gd name="T33" fmla="*/ 68 h 88"/>
                      <a:gd name="T34" fmla="*/ 10 w 49"/>
                      <a:gd name="T35" fmla="*/ 78 h 88"/>
                      <a:gd name="T36" fmla="*/ 30 w 49"/>
                      <a:gd name="T37" fmla="*/ 88 h 88"/>
                      <a:gd name="T38" fmla="*/ 30 w 49"/>
                      <a:gd name="T39" fmla="*/ 78 h 88"/>
                      <a:gd name="T40" fmla="*/ 39 w 49"/>
                      <a:gd name="T41" fmla="*/ 88 h 88"/>
                      <a:gd name="T42" fmla="*/ 30 w 49"/>
                      <a:gd name="T43" fmla="*/ 78 h 88"/>
                      <a:gd name="T44" fmla="*/ 39 w 49"/>
                      <a:gd name="T45" fmla="*/ 88 h 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9"/>
                      <a:gd name="T70" fmla="*/ 0 h 88"/>
                      <a:gd name="T71" fmla="*/ 49 w 49"/>
                      <a:gd name="T72" fmla="*/ 88 h 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9" h="88">
                        <a:moveTo>
                          <a:pt x="39" y="88"/>
                        </a:moveTo>
                        <a:lnTo>
                          <a:pt x="30" y="78"/>
                        </a:lnTo>
                        <a:lnTo>
                          <a:pt x="20" y="78"/>
                        </a:lnTo>
                        <a:lnTo>
                          <a:pt x="10" y="68"/>
                        </a:lnTo>
                        <a:lnTo>
                          <a:pt x="10" y="59"/>
                        </a:lnTo>
                        <a:lnTo>
                          <a:pt x="20" y="49"/>
                        </a:lnTo>
                        <a:lnTo>
                          <a:pt x="30" y="39"/>
                        </a:lnTo>
                        <a:lnTo>
                          <a:pt x="39" y="29"/>
                        </a:lnTo>
                        <a:lnTo>
                          <a:pt x="39" y="20"/>
                        </a:lnTo>
                        <a:lnTo>
                          <a:pt x="49" y="0"/>
                        </a:lnTo>
                        <a:lnTo>
                          <a:pt x="39" y="0"/>
                        </a:lnTo>
                        <a:lnTo>
                          <a:pt x="39" y="10"/>
                        </a:lnTo>
                        <a:lnTo>
                          <a:pt x="30" y="20"/>
                        </a:lnTo>
                        <a:lnTo>
                          <a:pt x="20" y="29"/>
                        </a:lnTo>
                        <a:lnTo>
                          <a:pt x="10" y="39"/>
                        </a:lnTo>
                        <a:lnTo>
                          <a:pt x="0" y="59"/>
                        </a:lnTo>
                        <a:lnTo>
                          <a:pt x="0" y="68"/>
                        </a:lnTo>
                        <a:lnTo>
                          <a:pt x="10" y="78"/>
                        </a:lnTo>
                        <a:lnTo>
                          <a:pt x="30" y="88"/>
                        </a:lnTo>
                        <a:lnTo>
                          <a:pt x="30" y="78"/>
                        </a:lnTo>
                        <a:lnTo>
                          <a:pt x="39" y="88"/>
                        </a:lnTo>
                        <a:lnTo>
                          <a:pt x="30" y="78"/>
                        </a:lnTo>
                        <a:lnTo>
                          <a:pt x="39" y="88"/>
                        </a:lnTo>
                        <a:close/>
                      </a:path>
                    </a:pathLst>
                  </a:custGeom>
                  <a:solidFill>
                    <a:srgbClr val="000000"/>
                  </a:solidFill>
                  <a:ln w="9525">
                    <a:noFill/>
                    <a:round/>
                    <a:headEnd/>
                    <a:tailEnd/>
                  </a:ln>
                </p:spPr>
                <p:txBody>
                  <a:bodyPr/>
                  <a:lstStyle/>
                  <a:p>
                    <a:endParaRPr lang="en-US"/>
                  </a:p>
                </p:txBody>
              </p:sp>
              <p:sp>
                <p:nvSpPr>
                  <p:cNvPr id="5836" name="Freeform 411"/>
                  <p:cNvSpPr>
                    <a:spLocks/>
                  </p:cNvSpPr>
                  <p:nvPr/>
                </p:nvSpPr>
                <p:spPr bwMode="auto">
                  <a:xfrm>
                    <a:off x="7262" y="6560"/>
                    <a:ext cx="29" cy="19"/>
                  </a:xfrm>
                  <a:custGeom>
                    <a:avLst/>
                    <a:gdLst>
                      <a:gd name="T0" fmla="*/ 0 w 29"/>
                      <a:gd name="T1" fmla="*/ 19 h 19"/>
                      <a:gd name="T2" fmla="*/ 20 w 29"/>
                      <a:gd name="T3" fmla="*/ 19 h 19"/>
                      <a:gd name="T4" fmla="*/ 29 w 29"/>
                      <a:gd name="T5" fmla="*/ 10 h 19"/>
                      <a:gd name="T6" fmla="*/ 20 w 29"/>
                      <a:gd name="T7" fmla="*/ 0 h 19"/>
                      <a:gd name="T8" fmla="*/ 20 w 29"/>
                      <a:gd name="T9" fmla="*/ 10 h 19"/>
                      <a:gd name="T10" fmla="*/ 10 w 29"/>
                      <a:gd name="T11" fmla="*/ 10 h 19"/>
                      <a:gd name="T12" fmla="*/ 0 w 29"/>
                      <a:gd name="T13" fmla="*/ 19 h 19"/>
                      <a:gd name="T14" fmla="*/ 10 w 29"/>
                      <a:gd name="T15" fmla="*/ 19 h 19"/>
                      <a:gd name="T16" fmla="*/ 0 w 29"/>
                      <a:gd name="T17" fmla="*/ 19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19"/>
                      <a:gd name="T29" fmla="*/ 29 w 2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19">
                        <a:moveTo>
                          <a:pt x="0" y="19"/>
                        </a:moveTo>
                        <a:lnTo>
                          <a:pt x="20" y="19"/>
                        </a:lnTo>
                        <a:lnTo>
                          <a:pt x="29" y="10"/>
                        </a:lnTo>
                        <a:lnTo>
                          <a:pt x="20" y="0"/>
                        </a:lnTo>
                        <a:lnTo>
                          <a:pt x="20" y="10"/>
                        </a:lnTo>
                        <a:lnTo>
                          <a:pt x="10" y="10"/>
                        </a:lnTo>
                        <a:lnTo>
                          <a:pt x="0" y="19"/>
                        </a:lnTo>
                        <a:lnTo>
                          <a:pt x="10" y="19"/>
                        </a:lnTo>
                        <a:lnTo>
                          <a:pt x="0" y="19"/>
                        </a:lnTo>
                        <a:close/>
                      </a:path>
                    </a:pathLst>
                  </a:custGeom>
                  <a:solidFill>
                    <a:srgbClr val="000000"/>
                  </a:solidFill>
                  <a:ln w="9525">
                    <a:noFill/>
                    <a:round/>
                    <a:headEnd/>
                    <a:tailEnd/>
                  </a:ln>
                </p:spPr>
                <p:txBody>
                  <a:bodyPr/>
                  <a:lstStyle/>
                  <a:p>
                    <a:endParaRPr lang="en-US"/>
                  </a:p>
                </p:txBody>
              </p:sp>
              <p:sp>
                <p:nvSpPr>
                  <p:cNvPr id="5837" name="Freeform 412"/>
                  <p:cNvSpPr>
                    <a:spLocks/>
                  </p:cNvSpPr>
                  <p:nvPr/>
                </p:nvSpPr>
                <p:spPr bwMode="auto">
                  <a:xfrm>
                    <a:off x="7243" y="6521"/>
                    <a:ext cx="29" cy="58"/>
                  </a:xfrm>
                  <a:custGeom>
                    <a:avLst/>
                    <a:gdLst>
                      <a:gd name="T0" fmla="*/ 9 w 29"/>
                      <a:gd name="T1" fmla="*/ 0 h 58"/>
                      <a:gd name="T2" fmla="*/ 0 w 29"/>
                      <a:gd name="T3" fmla="*/ 10 h 58"/>
                      <a:gd name="T4" fmla="*/ 0 w 29"/>
                      <a:gd name="T5" fmla="*/ 29 h 58"/>
                      <a:gd name="T6" fmla="*/ 19 w 29"/>
                      <a:gd name="T7" fmla="*/ 49 h 58"/>
                      <a:gd name="T8" fmla="*/ 19 w 29"/>
                      <a:gd name="T9" fmla="*/ 58 h 58"/>
                      <a:gd name="T10" fmla="*/ 29 w 29"/>
                      <a:gd name="T11" fmla="*/ 49 h 58"/>
                      <a:gd name="T12" fmla="*/ 19 w 29"/>
                      <a:gd name="T13" fmla="*/ 39 h 58"/>
                      <a:gd name="T14" fmla="*/ 9 w 29"/>
                      <a:gd name="T15" fmla="*/ 39 h 58"/>
                      <a:gd name="T16" fmla="*/ 9 w 29"/>
                      <a:gd name="T17" fmla="*/ 29 h 58"/>
                      <a:gd name="T18" fmla="*/ 9 w 29"/>
                      <a:gd name="T19" fmla="*/ 29 h 58"/>
                      <a:gd name="T20" fmla="*/ 9 w 29"/>
                      <a:gd name="T21" fmla="*/ 20 h 58"/>
                      <a:gd name="T22" fmla="*/ 9 w 29"/>
                      <a:gd name="T23" fmla="*/ 10 h 58"/>
                      <a:gd name="T24" fmla="*/ 9 w 29"/>
                      <a:gd name="T25" fmla="*/ 10 h 58"/>
                      <a:gd name="T26" fmla="*/ 9 w 29"/>
                      <a:gd name="T27" fmla="*/ 0 h 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
                      <a:gd name="T43" fmla="*/ 0 h 58"/>
                      <a:gd name="T44" fmla="*/ 29 w 29"/>
                      <a:gd name="T45" fmla="*/ 58 h 5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 h="58">
                        <a:moveTo>
                          <a:pt x="9" y="0"/>
                        </a:moveTo>
                        <a:lnTo>
                          <a:pt x="0" y="10"/>
                        </a:lnTo>
                        <a:lnTo>
                          <a:pt x="0" y="29"/>
                        </a:lnTo>
                        <a:lnTo>
                          <a:pt x="19" y="49"/>
                        </a:lnTo>
                        <a:lnTo>
                          <a:pt x="19" y="58"/>
                        </a:lnTo>
                        <a:lnTo>
                          <a:pt x="29" y="49"/>
                        </a:lnTo>
                        <a:lnTo>
                          <a:pt x="19" y="39"/>
                        </a:lnTo>
                        <a:lnTo>
                          <a:pt x="9" y="39"/>
                        </a:lnTo>
                        <a:lnTo>
                          <a:pt x="9" y="29"/>
                        </a:lnTo>
                        <a:lnTo>
                          <a:pt x="9" y="20"/>
                        </a:lnTo>
                        <a:lnTo>
                          <a:pt x="9" y="10"/>
                        </a:lnTo>
                        <a:lnTo>
                          <a:pt x="9" y="0"/>
                        </a:lnTo>
                        <a:close/>
                      </a:path>
                    </a:pathLst>
                  </a:custGeom>
                  <a:solidFill>
                    <a:srgbClr val="000000"/>
                  </a:solidFill>
                  <a:ln w="9525">
                    <a:noFill/>
                    <a:round/>
                    <a:headEnd/>
                    <a:tailEnd/>
                  </a:ln>
                </p:spPr>
                <p:txBody>
                  <a:bodyPr/>
                  <a:lstStyle/>
                  <a:p>
                    <a:endParaRPr lang="en-US"/>
                  </a:p>
                </p:txBody>
              </p:sp>
              <p:sp>
                <p:nvSpPr>
                  <p:cNvPr id="5838" name="Freeform 413"/>
                  <p:cNvSpPr>
                    <a:spLocks/>
                  </p:cNvSpPr>
                  <p:nvPr/>
                </p:nvSpPr>
                <p:spPr bwMode="auto">
                  <a:xfrm>
                    <a:off x="7252" y="6482"/>
                    <a:ext cx="39" cy="49"/>
                  </a:xfrm>
                  <a:custGeom>
                    <a:avLst/>
                    <a:gdLst>
                      <a:gd name="T0" fmla="*/ 30 w 39"/>
                      <a:gd name="T1" fmla="*/ 10 h 49"/>
                      <a:gd name="T2" fmla="*/ 30 w 39"/>
                      <a:gd name="T3" fmla="*/ 0 h 49"/>
                      <a:gd name="T4" fmla="*/ 20 w 39"/>
                      <a:gd name="T5" fmla="*/ 10 h 49"/>
                      <a:gd name="T6" fmla="*/ 20 w 39"/>
                      <a:gd name="T7" fmla="*/ 20 h 49"/>
                      <a:gd name="T8" fmla="*/ 10 w 39"/>
                      <a:gd name="T9" fmla="*/ 29 h 49"/>
                      <a:gd name="T10" fmla="*/ 0 w 39"/>
                      <a:gd name="T11" fmla="*/ 29 h 49"/>
                      <a:gd name="T12" fmla="*/ 0 w 39"/>
                      <a:gd name="T13" fmla="*/ 39 h 49"/>
                      <a:gd name="T14" fmla="*/ 0 w 39"/>
                      <a:gd name="T15" fmla="*/ 49 h 49"/>
                      <a:gd name="T16" fmla="*/ 20 w 39"/>
                      <a:gd name="T17" fmla="*/ 29 h 49"/>
                      <a:gd name="T18" fmla="*/ 30 w 39"/>
                      <a:gd name="T19" fmla="*/ 29 h 49"/>
                      <a:gd name="T20" fmla="*/ 30 w 39"/>
                      <a:gd name="T21" fmla="*/ 20 h 49"/>
                      <a:gd name="T22" fmla="*/ 30 w 39"/>
                      <a:gd name="T23" fmla="*/ 10 h 49"/>
                      <a:gd name="T24" fmla="*/ 39 w 39"/>
                      <a:gd name="T25" fmla="*/ 10 h 49"/>
                      <a:gd name="T26" fmla="*/ 39 w 39"/>
                      <a:gd name="T27" fmla="*/ 0 h 49"/>
                      <a:gd name="T28" fmla="*/ 39 w 39"/>
                      <a:gd name="T29" fmla="*/ 10 h 49"/>
                      <a:gd name="T30" fmla="*/ 39 w 39"/>
                      <a:gd name="T31" fmla="*/ 0 h 49"/>
                      <a:gd name="T32" fmla="*/ 30 w 39"/>
                      <a:gd name="T33" fmla="*/ 10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9"/>
                      <a:gd name="T53" fmla="*/ 39 w 39"/>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9">
                        <a:moveTo>
                          <a:pt x="30" y="10"/>
                        </a:moveTo>
                        <a:lnTo>
                          <a:pt x="30" y="0"/>
                        </a:lnTo>
                        <a:lnTo>
                          <a:pt x="20" y="10"/>
                        </a:lnTo>
                        <a:lnTo>
                          <a:pt x="20" y="20"/>
                        </a:lnTo>
                        <a:lnTo>
                          <a:pt x="10" y="29"/>
                        </a:lnTo>
                        <a:lnTo>
                          <a:pt x="0" y="29"/>
                        </a:lnTo>
                        <a:lnTo>
                          <a:pt x="0" y="39"/>
                        </a:lnTo>
                        <a:lnTo>
                          <a:pt x="0" y="49"/>
                        </a:lnTo>
                        <a:lnTo>
                          <a:pt x="20" y="29"/>
                        </a:lnTo>
                        <a:lnTo>
                          <a:pt x="30" y="29"/>
                        </a:lnTo>
                        <a:lnTo>
                          <a:pt x="30" y="20"/>
                        </a:lnTo>
                        <a:lnTo>
                          <a:pt x="30" y="10"/>
                        </a:lnTo>
                        <a:lnTo>
                          <a:pt x="39" y="10"/>
                        </a:lnTo>
                        <a:lnTo>
                          <a:pt x="39" y="0"/>
                        </a:lnTo>
                        <a:lnTo>
                          <a:pt x="39" y="10"/>
                        </a:lnTo>
                        <a:lnTo>
                          <a:pt x="39" y="0"/>
                        </a:lnTo>
                        <a:lnTo>
                          <a:pt x="30" y="10"/>
                        </a:lnTo>
                        <a:close/>
                      </a:path>
                    </a:pathLst>
                  </a:custGeom>
                  <a:solidFill>
                    <a:srgbClr val="000000"/>
                  </a:solidFill>
                  <a:ln w="9525">
                    <a:noFill/>
                    <a:round/>
                    <a:headEnd/>
                    <a:tailEnd/>
                  </a:ln>
                </p:spPr>
                <p:txBody>
                  <a:bodyPr/>
                  <a:lstStyle/>
                  <a:p>
                    <a:endParaRPr lang="en-US"/>
                  </a:p>
                </p:txBody>
              </p:sp>
              <p:sp>
                <p:nvSpPr>
                  <p:cNvPr id="5839" name="Freeform 414"/>
                  <p:cNvSpPr>
                    <a:spLocks/>
                  </p:cNvSpPr>
                  <p:nvPr/>
                </p:nvSpPr>
                <p:spPr bwMode="auto">
                  <a:xfrm>
                    <a:off x="7213" y="6472"/>
                    <a:ext cx="78" cy="20"/>
                  </a:xfrm>
                  <a:custGeom>
                    <a:avLst/>
                    <a:gdLst>
                      <a:gd name="T0" fmla="*/ 0 w 78"/>
                      <a:gd name="T1" fmla="*/ 10 h 20"/>
                      <a:gd name="T2" fmla="*/ 0 w 78"/>
                      <a:gd name="T3" fmla="*/ 10 h 20"/>
                      <a:gd name="T4" fmla="*/ 10 w 78"/>
                      <a:gd name="T5" fmla="*/ 10 h 20"/>
                      <a:gd name="T6" fmla="*/ 49 w 78"/>
                      <a:gd name="T7" fmla="*/ 10 h 20"/>
                      <a:gd name="T8" fmla="*/ 49 w 78"/>
                      <a:gd name="T9" fmla="*/ 10 h 20"/>
                      <a:gd name="T10" fmla="*/ 59 w 78"/>
                      <a:gd name="T11" fmla="*/ 20 h 20"/>
                      <a:gd name="T12" fmla="*/ 69 w 78"/>
                      <a:gd name="T13" fmla="*/ 20 h 20"/>
                      <a:gd name="T14" fmla="*/ 78 w 78"/>
                      <a:gd name="T15" fmla="*/ 10 h 20"/>
                      <a:gd name="T16" fmla="*/ 69 w 78"/>
                      <a:gd name="T17" fmla="*/ 10 h 20"/>
                      <a:gd name="T18" fmla="*/ 59 w 78"/>
                      <a:gd name="T19" fmla="*/ 0 h 20"/>
                      <a:gd name="T20" fmla="*/ 49 w 78"/>
                      <a:gd name="T21" fmla="*/ 0 h 20"/>
                      <a:gd name="T22" fmla="*/ 10 w 78"/>
                      <a:gd name="T23" fmla="*/ 0 h 20"/>
                      <a:gd name="T24" fmla="*/ 0 w 78"/>
                      <a:gd name="T25" fmla="*/ 0 h 20"/>
                      <a:gd name="T26" fmla="*/ 10 w 78"/>
                      <a:gd name="T27" fmla="*/ 0 h 20"/>
                      <a:gd name="T28" fmla="*/ 0 w 78"/>
                      <a:gd name="T29" fmla="*/ 10 h 20"/>
                      <a:gd name="T30" fmla="*/ 0 w 78"/>
                      <a:gd name="T31" fmla="*/ 10 h 20"/>
                      <a:gd name="T32" fmla="*/ 0 w 78"/>
                      <a:gd name="T33" fmla="*/ 1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20"/>
                      <a:gd name="T53" fmla="*/ 78 w 78"/>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20">
                        <a:moveTo>
                          <a:pt x="0" y="10"/>
                        </a:moveTo>
                        <a:lnTo>
                          <a:pt x="0" y="10"/>
                        </a:lnTo>
                        <a:lnTo>
                          <a:pt x="10" y="10"/>
                        </a:lnTo>
                        <a:lnTo>
                          <a:pt x="49" y="10"/>
                        </a:lnTo>
                        <a:lnTo>
                          <a:pt x="59" y="20"/>
                        </a:lnTo>
                        <a:lnTo>
                          <a:pt x="69" y="20"/>
                        </a:lnTo>
                        <a:lnTo>
                          <a:pt x="78" y="10"/>
                        </a:lnTo>
                        <a:lnTo>
                          <a:pt x="69" y="10"/>
                        </a:lnTo>
                        <a:lnTo>
                          <a:pt x="59" y="0"/>
                        </a:lnTo>
                        <a:lnTo>
                          <a:pt x="49" y="0"/>
                        </a:lnTo>
                        <a:lnTo>
                          <a:pt x="10" y="0"/>
                        </a:lnTo>
                        <a:lnTo>
                          <a:pt x="0" y="0"/>
                        </a:lnTo>
                        <a:lnTo>
                          <a:pt x="10" y="0"/>
                        </a:lnTo>
                        <a:lnTo>
                          <a:pt x="0" y="10"/>
                        </a:lnTo>
                        <a:close/>
                      </a:path>
                    </a:pathLst>
                  </a:custGeom>
                  <a:solidFill>
                    <a:srgbClr val="000000"/>
                  </a:solidFill>
                  <a:ln w="9525">
                    <a:noFill/>
                    <a:round/>
                    <a:headEnd/>
                    <a:tailEnd/>
                  </a:ln>
                </p:spPr>
                <p:txBody>
                  <a:bodyPr/>
                  <a:lstStyle/>
                  <a:p>
                    <a:endParaRPr lang="en-US"/>
                  </a:p>
                </p:txBody>
              </p:sp>
              <p:sp>
                <p:nvSpPr>
                  <p:cNvPr id="5840" name="Freeform 415"/>
                  <p:cNvSpPr>
                    <a:spLocks/>
                  </p:cNvSpPr>
                  <p:nvPr/>
                </p:nvSpPr>
                <p:spPr bwMode="auto">
                  <a:xfrm>
                    <a:off x="7213" y="6463"/>
                    <a:ext cx="30" cy="19"/>
                  </a:xfrm>
                  <a:custGeom>
                    <a:avLst/>
                    <a:gdLst>
                      <a:gd name="T0" fmla="*/ 30 w 30"/>
                      <a:gd name="T1" fmla="*/ 0 h 19"/>
                      <a:gd name="T2" fmla="*/ 20 w 30"/>
                      <a:gd name="T3" fmla="*/ 0 h 19"/>
                      <a:gd name="T4" fmla="*/ 20 w 30"/>
                      <a:gd name="T5" fmla="*/ 0 h 19"/>
                      <a:gd name="T6" fmla="*/ 10 w 30"/>
                      <a:gd name="T7" fmla="*/ 0 h 19"/>
                      <a:gd name="T8" fmla="*/ 0 w 30"/>
                      <a:gd name="T9" fmla="*/ 9 h 19"/>
                      <a:gd name="T10" fmla="*/ 0 w 30"/>
                      <a:gd name="T11" fmla="*/ 19 h 19"/>
                      <a:gd name="T12" fmla="*/ 10 w 30"/>
                      <a:gd name="T13" fmla="*/ 9 h 19"/>
                      <a:gd name="T14" fmla="*/ 10 w 30"/>
                      <a:gd name="T15" fmla="*/ 9 h 19"/>
                      <a:gd name="T16" fmla="*/ 10 w 30"/>
                      <a:gd name="T17" fmla="*/ 9 h 19"/>
                      <a:gd name="T18" fmla="*/ 20 w 30"/>
                      <a:gd name="T19" fmla="*/ 9 h 19"/>
                      <a:gd name="T20" fmla="*/ 30 w 30"/>
                      <a:gd name="T21" fmla="*/ 9 h 19"/>
                      <a:gd name="T22" fmla="*/ 30 w 30"/>
                      <a:gd name="T23" fmla="*/ 0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19"/>
                      <a:gd name="T38" fmla="*/ 30 w 30"/>
                      <a:gd name="T39" fmla="*/ 19 h 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19">
                        <a:moveTo>
                          <a:pt x="30" y="0"/>
                        </a:moveTo>
                        <a:lnTo>
                          <a:pt x="20" y="0"/>
                        </a:lnTo>
                        <a:lnTo>
                          <a:pt x="10" y="0"/>
                        </a:lnTo>
                        <a:lnTo>
                          <a:pt x="0" y="9"/>
                        </a:lnTo>
                        <a:lnTo>
                          <a:pt x="0" y="19"/>
                        </a:lnTo>
                        <a:lnTo>
                          <a:pt x="10" y="9"/>
                        </a:lnTo>
                        <a:lnTo>
                          <a:pt x="20" y="9"/>
                        </a:lnTo>
                        <a:lnTo>
                          <a:pt x="30" y="9"/>
                        </a:lnTo>
                        <a:lnTo>
                          <a:pt x="30" y="0"/>
                        </a:lnTo>
                        <a:close/>
                      </a:path>
                    </a:pathLst>
                  </a:custGeom>
                  <a:solidFill>
                    <a:srgbClr val="000000"/>
                  </a:solidFill>
                  <a:ln w="9525">
                    <a:noFill/>
                    <a:round/>
                    <a:headEnd/>
                    <a:tailEnd/>
                  </a:ln>
                </p:spPr>
                <p:txBody>
                  <a:bodyPr/>
                  <a:lstStyle/>
                  <a:p>
                    <a:endParaRPr lang="en-US"/>
                  </a:p>
                </p:txBody>
              </p:sp>
              <p:sp>
                <p:nvSpPr>
                  <p:cNvPr id="5841" name="Freeform 416"/>
                  <p:cNvSpPr>
                    <a:spLocks/>
                  </p:cNvSpPr>
                  <p:nvPr/>
                </p:nvSpPr>
                <p:spPr bwMode="auto">
                  <a:xfrm>
                    <a:off x="7243" y="6463"/>
                    <a:ext cx="58" cy="19"/>
                  </a:xfrm>
                  <a:custGeom>
                    <a:avLst/>
                    <a:gdLst>
                      <a:gd name="T0" fmla="*/ 58 w 58"/>
                      <a:gd name="T1" fmla="*/ 19 h 19"/>
                      <a:gd name="T2" fmla="*/ 58 w 58"/>
                      <a:gd name="T3" fmla="*/ 19 h 19"/>
                      <a:gd name="T4" fmla="*/ 48 w 58"/>
                      <a:gd name="T5" fmla="*/ 9 h 19"/>
                      <a:gd name="T6" fmla="*/ 48 w 58"/>
                      <a:gd name="T7" fmla="*/ 9 h 19"/>
                      <a:gd name="T8" fmla="*/ 39 w 58"/>
                      <a:gd name="T9" fmla="*/ 0 h 19"/>
                      <a:gd name="T10" fmla="*/ 9 w 58"/>
                      <a:gd name="T11" fmla="*/ 0 h 19"/>
                      <a:gd name="T12" fmla="*/ 9 w 58"/>
                      <a:gd name="T13" fmla="*/ 0 h 19"/>
                      <a:gd name="T14" fmla="*/ 0 w 58"/>
                      <a:gd name="T15" fmla="*/ 0 h 19"/>
                      <a:gd name="T16" fmla="*/ 0 w 58"/>
                      <a:gd name="T17" fmla="*/ 9 h 19"/>
                      <a:gd name="T18" fmla="*/ 19 w 58"/>
                      <a:gd name="T19" fmla="*/ 9 h 19"/>
                      <a:gd name="T20" fmla="*/ 29 w 58"/>
                      <a:gd name="T21" fmla="*/ 9 h 19"/>
                      <a:gd name="T22" fmla="*/ 39 w 58"/>
                      <a:gd name="T23" fmla="*/ 9 h 19"/>
                      <a:gd name="T24" fmla="*/ 48 w 58"/>
                      <a:gd name="T25" fmla="*/ 19 h 19"/>
                      <a:gd name="T26" fmla="*/ 58 w 58"/>
                      <a:gd name="T27" fmla="*/ 19 h 19"/>
                      <a:gd name="T28" fmla="*/ 58 w 58"/>
                      <a:gd name="T29" fmla="*/ 19 h 19"/>
                      <a:gd name="T30" fmla="*/ 58 w 58"/>
                      <a:gd name="T31" fmla="*/ 19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8"/>
                      <a:gd name="T49" fmla="*/ 0 h 19"/>
                      <a:gd name="T50" fmla="*/ 58 w 58"/>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8" h="19">
                        <a:moveTo>
                          <a:pt x="58" y="19"/>
                        </a:moveTo>
                        <a:lnTo>
                          <a:pt x="58" y="19"/>
                        </a:lnTo>
                        <a:lnTo>
                          <a:pt x="48" y="9"/>
                        </a:lnTo>
                        <a:lnTo>
                          <a:pt x="39" y="0"/>
                        </a:lnTo>
                        <a:lnTo>
                          <a:pt x="9" y="0"/>
                        </a:lnTo>
                        <a:lnTo>
                          <a:pt x="0" y="0"/>
                        </a:lnTo>
                        <a:lnTo>
                          <a:pt x="0" y="9"/>
                        </a:lnTo>
                        <a:lnTo>
                          <a:pt x="19" y="9"/>
                        </a:lnTo>
                        <a:lnTo>
                          <a:pt x="29" y="9"/>
                        </a:lnTo>
                        <a:lnTo>
                          <a:pt x="39" y="9"/>
                        </a:lnTo>
                        <a:lnTo>
                          <a:pt x="48" y="19"/>
                        </a:lnTo>
                        <a:lnTo>
                          <a:pt x="58" y="19"/>
                        </a:lnTo>
                        <a:close/>
                      </a:path>
                    </a:pathLst>
                  </a:custGeom>
                  <a:solidFill>
                    <a:srgbClr val="000000"/>
                  </a:solidFill>
                  <a:ln w="9525">
                    <a:noFill/>
                    <a:round/>
                    <a:headEnd/>
                    <a:tailEnd/>
                  </a:ln>
                </p:spPr>
                <p:txBody>
                  <a:bodyPr/>
                  <a:lstStyle/>
                  <a:p>
                    <a:endParaRPr lang="en-US"/>
                  </a:p>
                </p:txBody>
              </p:sp>
              <p:sp>
                <p:nvSpPr>
                  <p:cNvPr id="5842" name="Freeform 417"/>
                  <p:cNvSpPr>
                    <a:spLocks/>
                  </p:cNvSpPr>
                  <p:nvPr/>
                </p:nvSpPr>
                <p:spPr bwMode="auto">
                  <a:xfrm>
                    <a:off x="6990" y="6502"/>
                    <a:ext cx="107" cy="58"/>
                  </a:xfrm>
                  <a:custGeom>
                    <a:avLst/>
                    <a:gdLst>
                      <a:gd name="T0" fmla="*/ 107 w 107"/>
                      <a:gd name="T1" fmla="*/ 19 h 58"/>
                      <a:gd name="T2" fmla="*/ 107 w 107"/>
                      <a:gd name="T3" fmla="*/ 29 h 58"/>
                      <a:gd name="T4" fmla="*/ 107 w 107"/>
                      <a:gd name="T5" fmla="*/ 39 h 58"/>
                      <a:gd name="T6" fmla="*/ 107 w 107"/>
                      <a:gd name="T7" fmla="*/ 58 h 58"/>
                      <a:gd name="T8" fmla="*/ 107 w 107"/>
                      <a:gd name="T9" fmla="*/ 58 h 58"/>
                      <a:gd name="T10" fmla="*/ 97 w 107"/>
                      <a:gd name="T11" fmla="*/ 58 h 58"/>
                      <a:gd name="T12" fmla="*/ 87 w 107"/>
                      <a:gd name="T13" fmla="*/ 58 h 58"/>
                      <a:gd name="T14" fmla="*/ 87 w 107"/>
                      <a:gd name="T15" fmla="*/ 39 h 58"/>
                      <a:gd name="T16" fmla="*/ 78 w 107"/>
                      <a:gd name="T17" fmla="*/ 29 h 58"/>
                      <a:gd name="T18" fmla="*/ 68 w 107"/>
                      <a:gd name="T19" fmla="*/ 19 h 58"/>
                      <a:gd name="T20" fmla="*/ 58 w 107"/>
                      <a:gd name="T21" fmla="*/ 19 h 58"/>
                      <a:gd name="T22" fmla="*/ 48 w 107"/>
                      <a:gd name="T23" fmla="*/ 19 h 58"/>
                      <a:gd name="T24" fmla="*/ 39 w 107"/>
                      <a:gd name="T25" fmla="*/ 19 h 58"/>
                      <a:gd name="T26" fmla="*/ 9 w 107"/>
                      <a:gd name="T27" fmla="*/ 48 h 58"/>
                      <a:gd name="T28" fmla="*/ 0 w 107"/>
                      <a:gd name="T29" fmla="*/ 48 h 58"/>
                      <a:gd name="T30" fmla="*/ 9 w 107"/>
                      <a:gd name="T31" fmla="*/ 39 h 58"/>
                      <a:gd name="T32" fmla="*/ 9 w 107"/>
                      <a:gd name="T33" fmla="*/ 29 h 58"/>
                      <a:gd name="T34" fmla="*/ 29 w 107"/>
                      <a:gd name="T35" fmla="*/ 19 h 58"/>
                      <a:gd name="T36" fmla="*/ 39 w 107"/>
                      <a:gd name="T37" fmla="*/ 9 h 58"/>
                      <a:gd name="T38" fmla="*/ 48 w 107"/>
                      <a:gd name="T39" fmla="*/ 0 h 58"/>
                      <a:gd name="T40" fmla="*/ 58 w 107"/>
                      <a:gd name="T41" fmla="*/ 0 h 58"/>
                      <a:gd name="T42" fmla="*/ 78 w 107"/>
                      <a:gd name="T43" fmla="*/ 0 h 58"/>
                      <a:gd name="T44" fmla="*/ 87 w 107"/>
                      <a:gd name="T45" fmla="*/ 0 h 58"/>
                      <a:gd name="T46" fmla="*/ 97 w 107"/>
                      <a:gd name="T47" fmla="*/ 9 h 58"/>
                      <a:gd name="T48" fmla="*/ 107 w 107"/>
                      <a:gd name="T49" fmla="*/ 19 h 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7"/>
                      <a:gd name="T76" fmla="*/ 0 h 58"/>
                      <a:gd name="T77" fmla="*/ 107 w 107"/>
                      <a:gd name="T78" fmla="*/ 58 h 5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7" h="58">
                        <a:moveTo>
                          <a:pt x="107" y="19"/>
                        </a:moveTo>
                        <a:lnTo>
                          <a:pt x="107" y="29"/>
                        </a:lnTo>
                        <a:lnTo>
                          <a:pt x="107" y="39"/>
                        </a:lnTo>
                        <a:lnTo>
                          <a:pt x="107" y="58"/>
                        </a:lnTo>
                        <a:lnTo>
                          <a:pt x="97" y="58"/>
                        </a:lnTo>
                        <a:lnTo>
                          <a:pt x="87" y="58"/>
                        </a:lnTo>
                        <a:lnTo>
                          <a:pt x="87" y="39"/>
                        </a:lnTo>
                        <a:lnTo>
                          <a:pt x="78" y="29"/>
                        </a:lnTo>
                        <a:lnTo>
                          <a:pt x="68" y="19"/>
                        </a:lnTo>
                        <a:lnTo>
                          <a:pt x="58" y="19"/>
                        </a:lnTo>
                        <a:lnTo>
                          <a:pt x="48" y="19"/>
                        </a:lnTo>
                        <a:lnTo>
                          <a:pt x="39" y="19"/>
                        </a:lnTo>
                        <a:lnTo>
                          <a:pt x="9" y="48"/>
                        </a:lnTo>
                        <a:lnTo>
                          <a:pt x="0" y="48"/>
                        </a:lnTo>
                        <a:lnTo>
                          <a:pt x="9" y="39"/>
                        </a:lnTo>
                        <a:lnTo>
                          <a:pt x="9" y="29"/>
                        </a:lnTo>
                        <a:lnTo>
                          <a:pt x="29" y="19"/>
                        </a:lnTo>
                        <a:lnTo>
                          <a:pt x="39" y="9"/>
                        </a:lnTo>
                        <a:lnTo>
                          <a:pt x="48" y="0"/>
                        </a:lnTo>
                        <a:lnTo>
                          <a:pt x="58" y="0"/>
                        </a:lnTo>
                        <a:lnTo>
                          <a:pt x="78" y="0"/>
                        </a:lnTo>
                        <a:lnTo>
                          <a:pt x="87" y="0"/>
                        </a:lnTo>
                        <a:lnTo>
                          <a:pt x="97" y="9"/>
                        </a:lnTo>
                        <a:lnTo>
                          <a:pt x="107" y="19"/>
                        </a:lnTo>
                        <a:close/>
                      </a:path>
                    </a:pathLst>
                  </a:custGeom>
                  <a:solidFill>
                    <a:srgbClr val="000000"/>
                  </a:solidFill>
                  <a:ln w="9525">
                    <a:noFill/>
                    <a:round/>
                    <a:headEnd/>
                    <a:tailEnd/>
                  </a:ln>
                </p:spPr>
                <p:txBody>
                  <a:bodyPr/>
                  <a:lstStyle/>
                  <a:p>
                    <a:endParaRPr lang="en-US"/>
                  </a:p>
                </p:txBody>
              </p:sp>
              <p:sp>
                <p:nvSpPr>
                  <p:cNvPr id="5843" name="Freeform 418"/>
                  <p:cNvSpPr>
                    <a:spLocks/>
                  </p:cNvSpPr>
                  <p:nvPr/>
                </p:nvSpPr>
                <p:spPr bwMode="auto">
                  <a:xfrm>
                    <a:off x="7087" y="6521"/>
                    <a:ext cx="19" cy="49"/>
                  </a:xfrm>
                  <a:custGeom>
                    <a:avLst/>
                    <a:gdLst>
                      <a:gd name="T0" fmla="*/ 10 w 19"/>
                      <a:gd name="T1" fmla="*/ 49 h 49"/>
                      <a:gd name="T2" fmla="*/ 10 w 19"/>
                      <a:gd name="T3" fmla="*/ 49 h 49"/>
                      <a:gd name="T4" fmla="*/ 19 w 19"/>
                      <a:gd name="T5" fmla="*/ 39 h 49"/>
                      <a:gd name="T6" fmla="*/ 19 w 19"/>
                      <a:gd name="T7" fmla="*/ 20 h 49"/>
                      <a:gd name="T8" fmla="*/ 10 w 19"/>
                      <a:gd name="T9" fmla="*/ 10 h 49"/>
                      <a:gd name="T10" fmla="*/ 10 w 19"/>
                      <a:gd name="T11" fmla="*/ 0 h 49"/>
                      <a:gd name="T12" fmla="*/ 0 w 19"/>
                      <a:gd name="T13" fmla="*/ 0 h 49"/>
                      <a:gd name="T14" fmla="*/ 10 w 19"/>
                      <a:gd name="T15" fmla="*/ 10 h 49"/>
                      <a:gd name="T16" fmla="*/ 10 w 19"/>
                      <a:gd name="T17" fmla="*/ 39 h 49"/>
                      <a:gd name="T18" fmla="*/ 10 w 19"/>
                      <a:gd name="T19" fmla="*/ 39 h 49"/>
                      <a:gd name="T20" fmla="*/ 10 w 19"/>
                      <a:gd name="T21" fmla="*/ 49 h 49"/>
                      <a:gd name="T22" fmla="*/ 10 w 19"/>
                      <a:gd name="T23" fmla="*/ 49 h 49"/>
                      <a:gd name="T24" fmla="*/ 10 w 19"/>
                      <a:gd name="T25" fmla="*/ 49 h 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49"/>
                      <a:gd name="T41" fmla="*/ 19 w 19"/>
                      <a:gd name="T42" fmla="*/ 49 h 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49">
                        <a:moveTo>
                          <a:pt x="10" y="49"/>
                        </a:moveTo>
                        <a:lnTo>
                          <a:pt x="10" y="49"/>
                        </a:lnTo>
                        <a:lnTo>
                          <a:pt x="19" y="39"/>
                        </a:lnTo>
                        <a:lnTo>
                          <a:pt x="19" y="20"/>
                        </a:lnTo>
                        <a:lnTo>
                          <a:pt x="10" y="10"/>
                        </a:lnTo>
                        <a:lnTo>
                          <a:pt x="10" y="0"/>
                        </a:lnTo>
                        <a:lnTo>
                          <a:pt x="0" y="0"/>
                        </a:lnTo>
                        <a:lnTo>
                          <a:pt x="10" y="10"/>
                        </a:lnTo>
                        <a:lnTo>
                          <a:pt x="10" y="39"/>
                        </a:lnTo>
                        <a:lnTo>
                          <a:pt x="10" y="49"/>
                        </a:lnTo>
                        <a:close/>
                      </a:path>
                    </a:pathLst>
                  </a:custGeom>
                  <a:solidFill>
                    <a:srgbClr val="000000"/>
                  </a:solidFill>
                  <a:ln w="9525">
                    <a:noFill/>
                    <a:round/>
                    <a:headEnd/>
                    <a:tailEnd/>
                  </a:ln>
                </p:spPr>
                <p:txBody>
                  <a:bodyPr/>
                  <a:lstStyle/>
                  <a:p>
                    <a:endParaRPr lang="en-US"/>
                  </a:p>
                </p:txBody>
              </p:sp>
              <p:sp>
                <p:nvSpPr>
                  <p:cNvPr id="5844" name="Freeform 419"/>
                  <p:cNvSpPr>
                    <a:spLocks/>
                  </p:cNvSpPr>
                  <p:nvPr/>
                </p:nvSpPr>
                <p:spPr bwMode="auto">
                  <a:xfrm>
                    <a:off x="7029" y="6521"/>
                    <a:ext cx="68" cy="49"/>
                  </a:xfrm>
                  <a:custGeom>
                    <a:avLst/>
                    <a:gdLst>
                      <a:gd name="T0" fmla="*/ 0 w 68"/>
                      <a:gd name="T1" fmla="*/ 10 h 49"/>
                      <a:gd name="T2" fmla="*/ 9 w 68"/>
                      <a:gd name="T3" fmla="*/ 0 h 49"/>
                      <a:gd name="T4" fmla="*/ 19 w 68"/>
                      <a:gd name="T5" fmla="*/ 0 h 49"/>
                      <a:gd name="T6" fmla="*/ 29 w 68"/>
                      <a:gd name="T7" fmla="*/ 10 h 49"/>
                      <a:gd name="T8" fmla="*/ 48 w 68"/>
                      <a:gd name="T9" fmla="*/ 29 h 49"/>
                      <a:gd name="T10" fmla="*/ 48 w 68"/>
                      <a:gd name="T11" fmla="*/ 39 h 49"/>
                      <a:gd name="T12" fmla="*/ 58 w 68"/>
                      <a:gd name="T13" fmla="*/ 39 h 49"/>
                      <a:gd name="T14" fmla="*/ 68 w 68"/>
                      <a:gd name="T15" fmla="*/ 49 h 49"/>
                      <a:gd name="T16" fmla="*/ 68 w 68"/>
                      <a:gd name="T17" fmla="*/ 39 h 49"/>
                      <a:gd name="T18" fmla="*/ 58 w 68"/>
                      <a:gd name="T19" fmla="*/ 39 h 49"/>
                      <a:gd name="T20" fmla="*/ 58 w 68"/>
                      <a:gd name="T21" fmla="*/ 29 h 49"/>
                      <a:gd name="T22" fmla="*/ 48 w 68"/>
                      <a:gd name="T23" fmla="*/ 20 h 49"/>
                      <a:gd name="T24" fmla="*/ 48 w 68"/>
                      <a:gd name="T25" fmla="*/ 10 h 49"/>
                      <a:gd name="T26" fmla="*/ 29 w 68"/>
                      <a:gd name="T27" fmla="*/ 0 h 49"/>
                      <a:gd name="T28" fmla="*/ 19 w 68"/>
                      <a:gd name="T29" fmla="*/ 0 h 49"/>
                      <a:gd name="T30" fmla="*/ 9 w 68"/>
                      <a:gd name="T31" fmla="*/ 0 h 49"/>
                      <a:gd name="T32" fmla="*/ 0 w 68"/>
                      <a:gd name="T33" fmla="*/ 0 h 49"/>
                      <a:gd name="T34" fmla="*/ 0 w 68"/>
                      <a:gd name="T35" fmla="*/ 10 h 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8"/>
                      <a:gd name="T55" fmla="*/ 0 h 49"/>
                      <a:gd name="T56" fmla="*/ 68 w 68"/>
                      <a:gd name="T57" fmla="*/ 49 h 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8" h="49">
                        <a:moveTo>
                          <a:pt x="0" y="10"/>
                        </a:moveTo>
                        <a:lnTo>
                          <a:pt x="9" y="0"/>
                        </a:lnTo>
                        <a:lnTo>
                          <a:pt x="19" y="0"/>
                        </a:lnTo>
                        <a:lnTo>
                          <a:pt x="29" y="10"/>
                        </a:lnTo>
                        <a:lnTo>
                          <a:pt x="48" y="29"/>
                        </a:lnTo>
                        <a:lnTo>
                          <a:pt x="48" y="39"/>
                        </a:lnTo>
                        <a:lnTo>
                          <a:pt x="58" y="39"/>
                        </a:lnTo>
                        <a:lnTo>
                          <a:pt x="68" y="49"/>
                        </a:lnTo>
                        <a:lnTo>
                          <a:pt x="68" y="39"/>
                        </a:lnTo>
                        <a:lnTo>
                          <a:pt x="58" y="39"/>
                        </a:lnTo>
                        <a:lnTo>
                          <a:pt x="58" y="29"/>
                        </a:lnTo>
                        <a:lnTo>
                          <a:pt x="48" y="20"/>
                        </a:lnTo>
                        <a:lnTo>
                          <a:pt x="48" y="10"/>
                        </a:lnTo>
                        <a:lnTo>
                          <a:pt x="29" y="0"/>
                        </a:lnTo>
                        <a:lnTo>
                          <a:pt x="19" y="0"/>
                        </a:lnTo>
                        <a:lnTo>
                          <a:pt x="9" y="0"/>
                        </a:lnTo>
                        <a:lnTo>
                          <a:pt x="0" y="0"/>
                        </a:lnTo>
                        <a:lnTo>
                          <a:pt x="0" y="10"/>
                        </a:lnTo>
                        <a:close/>
                      </a:path>
                    </a:pathLst>
                  </a:custGeom>
                  <a:solidFill>
                    <a:srgbClr val="000000"/>
                  </a:solidFill>
                  <a:ln w="9525">
                    <a:noFill/>
                    <a:round/>
                    <a:headEnd/>
                    <a:tailEnd/>
                  </a:ln>
                </p:spPr>
                <p:txBody>
                  <a:bodyPr/>
                  <a:lstStyle/>
                  <a:p>
                    <a:endParaRPr lang="en-US"/>
                  </a:p>
                </p:txBody>
              </p:sp>
              <p:sp>
                <p:nvSpPr>
                  <p:cNvPr id="5845" name="Freeform 420"/>
                  <p:cNvSpPr>
                    <a:spLocks/>
                  </p:cNvSpPr>
                  <p:nvPr/>
                </p:nvSpPr>
                <p:spPr bwMode="auto">
                  <a:xfrm>
                    <a:off x="6990" y="6521"/>
                    <a:ext cx="39" cy="39"/>
                  </a:xfrm>
                  <a:custGeom>
                    <a:avLst/>
                    <a:gdLst>
                      <a:gd name="T0" fmla="*/ 0 w 39"/>
                      <a:gd name="T1" fmla="*/ 39 h 39"/>
                      <a:gd name="T2" fmla="*/ 9 w 39"/>
                      <a:gd name="T3" fmla="*/ 39 h 39"/>
                      <a:gd name="T4" fmla="*/ 39 w 39"/>
                      <a:gd name="T5" fmla="*/ 10 h 39"/>
                      <a:gd name="T6" fmla="*/ 39 w 39"/>
                      <a:gd name="T7" fmla="*/ 0 h 39"/>
                      <a:gd name="T8" fmla="*/ 0 w 39"/>
                      <a:gd name="T9" fmla="*/ 29 h 39"/>
                      <a:gd name="T10" fmla="*/ 9 w 39"/>
                      <a:gd name="T11" fmla="*/ 29 h 39"/>
                      <a:gd name="T12" fmla="*/ 0 w 39"/>
                      <a:gd name="T13" fmla="*/ 39 h 39"/>
                      <a:gd name="T14" fmla="*/ 9 w 39"/>
                      <a:gd name="T15" fmla="*/ 39 h 39"/>
                      <a:gd name="T16" fmla="*/ 0 w 39"/>
                      <a:gd name="T17" fmla="*/ 39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
                      <a:gd name="T28" fmla="*/ 0 h 39"/>
                      <a:gd name="T29" fmla="*/ 39 w 39"/>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 h="39">
                        <a:moveTo>
                          <a:pt x="0" y="39"/>
                        </a:moveTo>
                        <a:lnTo>
                          <a:pt x="9" y="39"/>
                        </a:lnTo>
                        <a:lnTo>
                          <a:pt x="39" y="10"/>
                        </a:lnTo>
                        <a:lnTo>
                          <a:pt x="39" y="0"/>
                        </a:lnTo>
                        <a:lnTo>
                          <a:pt x="0" y="29"/>
                        </a:lnTo>
                        <a:lnTo>
                          <a:pt x="9" y="29"/>
                        </a:lnTo>
                        <a:lnTo>
                          <a:pt x="0" y="39"/>
                        </a:lnTo>
                        <a:lnTo>
                          <a:pt x="9" y="39"/>
                        </a:lnTo>
                        <a:lnTo>
                          <a:pt x="0" y="39"/>
                        </a:lnTo>
                        <a:close/>
                      </a:path>
                    </a:pathLst>
                  </a:custGeom>
                  <a:solidFill>
                    <a:srgbClr val="000000"/>
                  </a:solidFill>
                  <a:ln w="9525">
                    <a:noFill/>
                    <a:round/>
                    <a:headEnd/>
                    <a:tailEnd/>
                  </a:ln>
                </p:spPr>
                <p:txBody>
                  <a:bodyPr/>
                  <a:lstStyle/>
                  <a:p>
                    <a:endParaRPr lang="en-US"/>
                  </a:p>
                </p:txBody>
              </p:sp>
              <p:sp>
                <p:nvSpPr>
                  <p:cNvPr id="5846" name="Freeform 421"/>
                  <p:cNvSpPr>
                    <a:spLocks/>
                  </p:cNvSpPr>
                  <p:nvPr/>
                </p:nvSpPr>
                <p:spPr bwMode="auto">
                  <a:xfrm>
                    <a:off x="6990" y="6521"/>
                    <a:ext cx="19" cy="39"/>
                  </a:xfrm>
                  <a:custGeom>
                    <a:avLst/>
                    <a:gdLst>
                      <a:gd name="T0" fmla="*/ 9 w 19"/>
                      <a:gd name="T1" fmla="*/ 0 h 39"/>
                      <a:gd name="T2" fmla="*/ 9 w 19"/>
                      <a:gd name="T3" fmla="*/ 10 h 39"/>
                      <a:gd name="T4" fmla="*/ 0 w 19"/>
                      <a:gd name="T5" fmla="*/ 20 h 39"/>
                      <a:gd name="T6" fmla="*/ 0 w 19"/>
                      <a:gd name="T7" fmla="*/ 29 h 39"/>
                      <a:gd name="T8" fmla="*/ 0 w 19"/>
                      <a:gd name="T9" fmla="*/ 39 h 39"/>
                      <a:gd name="T10" fmla="*/ 9 w 19"/>
                      <a:gd name="T11" fmla="*/ 29 h 39"/>
                      <a:gd name="T12" fmla="*/ 9 w 19"/>
                      <a:gd name="T13" fmla="*/ 20 h 39"/>
                      <a:gd name="T14" fmla="*/ 19 w 19"/>
                      <a:gd name="T15" fmla="*/ 10 h 39"/>
                      <a:gd name="T16" fmla="*/ 9 w 19"/>
                      <a:gd name="T17" fmla="*/ 0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39"/>
                      <a:gd name="T29" fmla="*/ 19 w 19"/>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39">
                        <a:moveTo>
                          <a:pt x="9" y="0"/>
                        </a:moveTo>
                        <a:lnTo>
                          <a:pt x="9" y="10"/>
                        </a:lnTo>
                        <a:lnTo>
                          <a:pt x="0" y="20"/>
                        </a:lnTo>
                        <a:lnTo>
                          <a:pt x="0" y="29"/>
                        </a:lnTo>
                        <a:lnTo>
                          <a:pt x="0" y="39"/>
                        </a:lnTo>
                        <a:lnTo>
                          <a:pt x="9" y="29"/>
                        </a:lnTo>
                        <a:lnTo>
                          <a:pt x="9" y="20"/>
                        </a:lnTo>
                        <a:lnTo>
                          <a:pt x="19" y="10"/>
                        </a:lnTo>
                        <a:lnTo>
                          <a:pt x="9" y="0"/>
                        </a:lnTo>
                        <a:close/>
                      </a:path>
                    </a:pathLst>
                  </a:custGeom>
                  <a:solidFill>
                    <a:srgbClr val="000000"/>
                  </a:solidFill>
                  <a:ln w="9525">
                    <a:noFill/>
                    <a:round/>
                    <a:headEnd/>
                    <a:tailEnd/>
                  </a:ln>
                </p:spPr>
                <p:txBody>
                  <a:bodyPr/>
                  <a:lstStyle/>
                  <a:p>
                    <a:endParaRPr lang="en-US"/>
                  </a:p>
                </p:txBody>
              </p:sp>
              <p:sp>
                <p:nvSpPr>
                  <p:cNvPr id="5847" name="Freeform 422"/>
                  <p:cNvSpPr>
                    <a:spLocks/>
                  </p:cNvSpPr>
                  <p:nvPr/>
                </p:nvSpPr>
                <p:spPr bwMode="auto">
                  <a:xfrm>
                    <a:off x="6999" y="6492"/>
                    <a:ext cx="98" cy="39"/>
                  </a:xfrm>
                  <a:custGeom>
                    <a:avLst/>
                    <a:gdLst>
                      <a:gd name="T0" fmla="*/ 98 w 98"/>
                      <a:gd name="T1" fmla="*/ 29 h 39"/>
                      <a:gd name="T2" fmla="*/ 88 w 98"/>
                      <a:gd name="T3" fmla="*/ 19 h 39"/>
                      <a:gd name="T4" fmla="*/ 78 w 98"/>
                      <a:gd name="T5" fmla="*/ 10 h 39"/>
                      <a:gd name="T6" fmla="*/ 69 w 98"/>
                      <a:gd name="T7" fmla="*/ 0 h 39"/>
                      <a:gd name="T8" fmla="*/ 49 w 98"/>
                      <a:gd name="T9" fmla="*/ 10 h 39"/>
                      <a:gd name="T10" fmla="*/ 39 w 98"/>
                      <a:gd name="T11" fmla="*/ 10 h 39"/>
                      <a:gd name="T12" fmla="*/ 30 w 98"/>
                      <a:gd name="T13" fmla="*/ 19 h 39"/>
                      <a:gd name="T14" fmla="*/ 10 w 98"/>
                      <a:gd name="T15" fmla="*/ 19 h 39"/>
                      <a:gd name="T16" fmla="*/ 0 w 98"/>
                      <a:gd name="T17" fmla="*/ 29 h 39"/>
                      <a:gd name="T18" fmla="*/ 10 w 98"/>
                      <a:gd name="T19" fmla="*/ 39 h 39"/>
                      <a:gd name="T20" fmla="*/ 20 w 98"/>
                      <a:gd name="T21" fmla="*/ 29 h 39"/>
                      <a:gd name="T22" fmla="*/ 30 w 98"/>
                      <a:gd name="T23" fmla="*/ 29 h 39"/>
                      <a:gd name="T24" fmla="*/ 39 w 98"/>
                      <a:gd name="T25" fmla="*/ 19 h 39"/>
                      <a:gd name="T26" fmla="*/ 49 w 98"/>
                      <a:gd name="T27" fmla="*/ 19 h 39"/>
                      <a:gd name="T28" fmla="*/ 69 w 98"/>
                      <a:gd name="T29" fmla="*/ 10 h 39"/>
                      <a:gd name="T30" fmla="*/ 78 w 98"/>
                      <a:gd name="T31" fmla="*/ 19 h 39"/>
                      <a:gd name="T32" fmla="*/ 78 w 98"/>
                      <a:gd name="T33" fmla="*/ 19 h 39"/>
                      <a:gd name="T34" fmla="*/ 88 w 98"/>
                      <a:gd name="T35" fmla="*/ 29 h 39"/>
                      <a:gd name="T36" fmla="*/ 98 w 98"/>
                      <a:gd name="T37" fmla="*/ 29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
                      <a:gd name="T58" fmla="*/ 0 h 39"/>
                      <a:gd name="T59" fmla="*/ 98 w 98"/>
                      <a:gd name="T60" fmla="*/ 39 h 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 h="39">
                        <a:moveTo>
                          <a:pt x="98" y="29"/>
                        </a:moveTo>
                        <a:lnTo>
                          <a:pt x="88" y="19"/>
                        </a:lnTo>
                        <a:lnTo>
                          <a:pt x="78" y="10"/>
                        </a:lnTo>
                        <a:lnTo>
                          <a:pt x="69" y="0"/>
                        </a:lnTo>
                        <a:lnTo>
                          <a:pt x="49" y="10"/>
                        </a:lnTo>
                        <a:lnTo>
                          <a:pt x="39" y="10"/>
                        </a:lnTo>
                        <a:lnTo>
                          <a:pt x="30" y="19"/>
                        </a:lnTo>
                        <a:lnTo>
                          <a:pt x="10" y="19"/>
                        </a:lnTo>
                        <a:lnTo>
                          <a:pt x="0" y="29"/>
                        </a:lnTo>
                        <a:lnTo>
                          <a:pt x="10" y="39"/>
                        </a:lnTo>
                        <a:lnTo>
                          <a:pt x="20" y="29"/>
                        </a:lnTo>
                        <a:lnTo>
                          <a:pt x="30" y="29"/>
                        </a:lnTo>
                        <a:lnTo>
                          <a:pt x="39" y="19"/>
                        </a:lnTo>
                        <a:lnTo>
                          <a:pt x="49" y="19"/>
                        </a:lnTo>
                        <a:lnTo>
                          <a:pt x="69" y="10"/>
                        </a:lnTo>
                        <a:lnTo>
                          <a:pt x="78" y="19"/>
                        </a:lnTo>
                        <a:lnTo>
                          <a:pt x="88" y="29"/>
                        </a:lnTo>
                        <a:lnTo>
                          <a:pt x="98" y="29"/>
                        </a:lnTo>
                        <a:close/>
                      </a:path>
                    </a:pathLst>
                  </a:custGeom>
                  <a:solidFill>
                    <a:srgbClr val="000000"/>
                  </a:solidFill>
                  <a:ln w="9525">
                    <a:noFill/>
                    <a:round/>
                    <a:headEnd/>
                    <a:tailEnd/>
                  </a:ln>
                </p:spPr>
                <p:txBody>
                  <a:bodyPr/>
                  <a:lstStyle/>
                  <a:p>
                    <a:endParaRPr lang="en-US"/>
                  </a:p>
                </p:txBody>
              </p:sp>
              <p:sp>
                <p:nvSpPr>
                  <p:cNvPr id="5848" name="Rectangle 423"/>
                  <p:cNvSpPr>
                    <a:spLocks noChangeArrowheads="1"/>
                  </p:cNvSpPr>
                  <p:nvPr/>
                </p:nvSpPr>
                <p:spPr bwMode="auto">
                  <a:xfrm>
                    <a:off x="6815" y="6550"/>
                    <a:ext cx="9" cy="0"/>
                  </a:xfrm>
                  <a:prstGeom prst="rect">
                    <a:avLst/>
                  </a:prstGeom>
                  <a:solidFill>
                    <a:srgbClr val="890000"/>
                  </a:solidFill>
                  <a:ln w="9525">
                    <a:noFill/>
                    <a:miter lim="800000"/>
                    <a:headEnd/>
                    <a:tailEnd/>
                  </a:ln>
                </p:spPr>
                <p:txBody>
                  <a:bodyPr/>
                  <a:lstStyle/>
                  <a:p>
                    <a:endParaRPr lang="en-US"/>
                  </a:p>
                </p:txBody>
              </p:sp>
              <p:sp>
                <p:nvSpPr>
                  <p:cNvPr id="5849" name="Freeform 424"/>
                  <p:cNvSpPr>
                    <a:spLocks/>
                  </p:cNvSpPr>
                  <p:nvPr/>
                </p:nvSpPr>
                <p:spPr bwMode="auto">
                  <a:xfrm>
                    <a:off x="6815" y="6550"/>
                    <a:ext cx="9" cy="10"/>
                  </a:xfrm>
                  <a:custGeom>
                    <a:avLst/>
                    <a:gdLst>
                      <a:gd name="T0" fmla="*/ 0 w 9"/>
                      <a:gd name="T1" fmla="*/ 0 h 10"/>
                      <a:gd name="T2" fmla="*/ 0 w 9"/>
                      <a:gd name="T3" fmla="*/ 10 h 10"/>
                      <a:gd name="T4" fmla="*/ 9 w 9"/>
                      <a:gd name="T5" fmla="*/ 10 h 10"/>
                      <a:gd name="T6" fmla="*/ 9 w 9"/>
                      <a:gd name="T7" fmla="*/ 0 h 10"/>
                      <a:gd name="T8" fmla="*/ 0 w 9"/>
                      <a:gd name="T9" fmla="*/ 0 h 10"/>
                      <a:gd name="T10" fmla="*/ 0 w 9"/>
                      <a:gd name="T11" fmla="*/ 0 h 10"/>
                      <a:gd name="T12" fmla="*/ 0 w 9"/>
                      <a:gd name="T13" fmla="*/ 0 h 10"/>
                      <a:gd name="T14" fmla="*/ 0 w 9"/>
                      <a:gd name="T15" fmla="*/ 10 h 10"/>
                      <a:gd name="T16" fmla="*/ 0 w 9"/>
                      <a:gd name="T17" fmla="*/ 10 h 10"/>
                      <a:gd name="T18" fmla="*/ 0 w 9"/>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0"/>
                      <a:gd name="T32" fmla="*/ 9 w 9"/>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0">
                        <a:moveTo>
                          <a:pt x="0" y="0"/>
                        </a:moveTo>
                        <a:lnTo>
                          <a:pt x="0" y="10"/>
                        </a:lnTo>
                        <a:lnTo>
                          <a:pt x="9" y="10"/>
                        </a:lnTo>
                        <a:lnTo>
                          <a:pt x="9" y="0"/>
                        </a:lnTo>
                        <a:lnTo>
                          <a:pt x="0" y="0"/>
                        </a:lnTo>
                        <a:lnTo>
                          <a:pt x="0" y="10"/>
                        </a:lnTo>
                        <a:lnTo>
                          <a:pt x="0" y="0"/>
                        </a:lnTo>
                        <a:close/>
                      </a:path>
                    </a:pathLst>
                  </a:custGeom>
                  <a:solidFill>
                    <a:srgbClr val="000000"/>
                  </a:solidFill>
                  <a:ln w="9525">
                    <a:noFill/>
                    <a:round/>
                    <a:headEnd/>
                    <a:tailEnd/>
                  </a:ln>
                </p:spPr>
                <p:txBody>
                  <a:bodyPr/>
                  <a:lstStyle/>
                  <a:p>
                    <a:endParaRPr lang="en-US"/>
                  </a:p>
                </p:txBody>
              </p:sp>
              <p:sp>
                <p:nvSpPr>
                  <p:cNvPr id="5850" name="Freeform 425"/>
                  <p:cNvSpPr>
                    <a:spLocks/>
                  </p:cNvSpPr>
                  <p:nvPr/>
                </p:nvSpPr>
                <p:spPr bwMode="auto">
                  <a:xfrm>
                    <a:off x="6815" y="6541"/>
                    <a:ext cx="19" cy="19"/>
                  </a:xfrm>
                  <a:custGeom>
                    <a:avLst/>
                    <a:gdLst>
                      <a:gd name="T0" fmla="*/ 9 w 19"/>
                      <a:gd name="T1" fmla="*/ 19 h 19"/>
                      <a:gd name="T2" fmla="*/ 19 w 19"/>
                      <a:gd name="T3" fmla="*/ 9 h 19"/>
                      <a:gd name="T4" fmla="*/ 9 w 19"/>
                      <a:gd name="T5" fmla="*/ 0 h 19"/>
                      <a:gd name="T6" fmla="*/ 0 w 19"/>
                      <a:gd name="T7" fmla="*/ 0 h 19"/>
                      <a:gd name="T8" fmla="*/ 0 w 19"/>
                      <a:gd name="T9" fmla="*/ 9 h 19"/>
                      <a:gd name="T10" fmla="*/ 0 w 19"/>
                      <a:gd name="T11" fmla="*/ 9 h 19"/>
                      <a:gd name="T12" fmla="*/ 0 w 19"/>
                      <a:gd name="T13" fmla="*/ 9 h 19"/>
                      <a:gd name="T14" fmla="*/ 0 w 19"/>
                      <a:gd name="T15" fmla="*/ 9 h 19"/>
                      <a:gd name="T16" fmla="*/ 9 w 19"/>
                      <a:gd name="T17" fmla="*/ 9 h 19"/>
                      <a:gd name="T18" fmla="*/ 9 w 19"/>
                      <a:gd name="T19" fmla="*/ 9 h 19"/>
                      <a:gd name="T20" fmla="*/ 9 w 19"/>
                      <a:gd name="T21" fmla="*/ 19 h 19"/>
                      <a:gd name="T22" fmla="*/ 19 w 19"/>
                      <a:gd name="T23" fmla="*/ 19 h 19"/>
                      <a:gd name="T24" fmla="*/ 19 w 19"/>
                      <a:gd name="T25" fmla="*/ 9 h 19"/>
                      <a:gd name="T26" fmla="*/ 9 w 19"/>
                      <a:gd name="T27" fmla="*/ 19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
                      <a:gd name="T43" fmla="*/ 0 h 19"/>
                      <a:gd name="T44" fmla="*/ 19 w 19"/>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 h="19">
                        <a:moveTo>
                          <a:pt x="9" y="19"/>
                        </a:moveTo>
                        <a:lnTo>
                          <a:pt x="19" y="9"/>
                        </a:lnTo>
                        <a:lnTo>
                          <a:pt x="9" y="0"/>
                        </a:lnTo>
                        <a:lnTo>
                          <a:pt x="0" y="0"/>
                        </a:lnTo>
                        <a:lnTo>
                          <a:pt x="0" y="9"/>
                        </a:lnTo>
                        <a:lnTo>
                          <a:pt x="9" y="9"/>
                        </a:lnTo>
                        <a:lnTo>
                          <a:pt x="9" y="19"/>
                        </a:lnTo>
                        <a:lnTo>
                          <a:pt x="19" y="19"/>
                        </a:lnTo>
                        <a:lnTo>
                          <a:pt x="19" y="9"/>
                        </a:lnTo>
                        <a:lnTo>
                          <a:pt x="9" y="19"/>
                        </a:lnTo>
                        <a:close/>
                      </a:path>
                    </a:pathLst>
                  </a:custGeom>
                  <a:solidFill>
                    <a:srgbClr val="000000"/>
                  </a:solidFill>
                  <a:ln w="9525">
                    <a:noFill/>
                    <a:round/>
                    <a:headEnd/>
                    <a:tailEnd/>
                  </a:ln>
                </p:spPr>
                <p:txBody>
                  <a:bodyPr/>
                  <a:lstStyle/>
                  <a:p>
                    <a:endParaRPr lang="en-US"/>
                  </a:p>
                </p:txBody>
              </p:sp>
              <p:sp>
                <p:nvSpPr>
                  <p:cNvPr id="5851" name="Freeform 426"/>
                  <p:cNvSpPr>
                    <a:spLocks/>
                  </p:cNvSpPr>
                  <p:nvPr/>
                </p:nvSpPr>
                <p:spPr bwMode="auto">
                  <a:xfrm>
                    <a:off x="4889" y="6579"/>
                    <a:ext cx="97" cy="59"/>
                  </a:xfrm>
                  <a:custGeom>
                    <a:avLst/>
                    <a:gdLst>
                      <a:gd name="T0" fmla="*/ 97 w 97"/>
                      <a:gd name="T1" fmla="*/ 39 h 59"/>
                      <a:gd name="T2" fmla="*/ 97 w 97"/>
                      <a:gd name="T3" fmla="*/ 49 h 59"/>
                      <a:gd name="T4" fmla="*/ 88 w 97"/>
                      <a:gd name="T5" fmla="*/ 49 h 59"/>
                      <a:gd name="T6" fmla="*/ 88 w 97"/>
                      <a:gd name="T7" fmla="*/ 39 h 59"/>
                      <a:gd name="T8" fmla="*/ 88 w 97"/>
                      <a:gd name="T9" fmla="*/ 39 h 59"/>
                      <a:gd name="T10" fmla="*/ 78 w 97"/>
                      <a:gd name="T11" fmla="*/ 30 h 59"/>
                      <a:gd name="T12" fmla="*/ 68 w 97"/>
                      <a:gd name="T13" fmla="*/ 20 h 59"/>
                      <a:gd name="T14" fmla="*/ 68 w 97"/>
                      <a:gd name="T15" fmla="*/ 20 h 59"/>
                      <a:gd name="T16" fmla="*/ 58 w 97"/>
                      <a:gd name="T17" fmla="*/ 20 h 59"/>
                      <a:gd name="T18" fmla="*/ 49 w 97"/>
                      <a:gd name="T19" fmla="*/ 20 h 59"/>
                      <a:gd name="T20" fmla="*/ 39 w 97"/>
                      <a:gd name="T21" fmla="*/ 30 h 59"/>
                      <a:gd name="T22" fmla="*/ 39 w 97"/>
                      <a:gd name="T23" fmla="*/ 30 h 59"/>
                      <a:gd name="T24" fmla="*/ 29 w 97"/>
                      <a:gd name="T25" fmla="*/ 30 h 59"/>
                      <a:gd name="T26" fmla="*/ 10 w 97"/>
                      <a:gd name="T27" fmla="*/ 49 h 59"/>
                      <a:gd name="T28" fmla="*/ 10 w 97"/>
                      <a:gd name="T29" fmla="*/ 59 h 59"/>
                      <a:gd name="T30" fmla="*/ 0 w 97"/>
                      <a:gd name="T31" fmla="*/ 59 h 59"/>
                      <a:gd name="T32" fmla="*/ 0 w 97"/>
                      <a:gd name="T33" fmla="*/ 49 h 59"/>
                      <a:gd name="T34" fmla="*/ 10 w 97"/>
                      <a:gd name="T35" fmla="*/ 39 h 59"/>
                      <a:gd name="T36" fmla="*/ 10 w 97"/>
                      <a:gd name="T37" fmla="*/ 39 h 59"/>
                      <a:gd name="T38" fmla="*/ 10 w 97"/>
                      <a:gd name="T39" fmla="*/ 30 h 59"/>
                      <a:gd name="T40" fmla="*/ 10 w 97"/>
                      <a:gd name="T41" fmla="*/ 30 h 59"/>
                      <a:gd name="T42" fmla="*/ 20 w 97"/>
                      <a:gd name="T43" fmla="*/ 20 h 59"/>
                      <a:gd name="T44" fmla="*/ 29 w 97"/>
                      <a:gd name="T45" fmla="*/ 20 h 59"/>
                      <a:gd name="T46" fmla="*/ 39 w 97"/>
                      <a:gd name="T47" fmla="*/ 10 h 59"/>
                      <a:gd name="T48" fmla="*/ 39 w 97"/>
                      <a:gd name="T49" fmla="*/ 10 h 59"/>
                      <a:gd name="T50" fmla="*/ 49 w 97"/>
                      <a:gd name="T51" fmla="*/ 0 h 59"/>
                      <a:gd name="T52" fmla="*/ 58 w 97"/>
                      <a:gd name="T53" fmla="*/ 0 h 59"/>
                      <a:gd name="T54" fmla="*/ 68 w 97"/>
                      <a:gd name="T55" fmla="*/ 0 h 59"/>
                      <a:gd name="T56" fmla="*/ 78 w 97"/>
                      <a:gd name="T57" fmla="*/ 10 h 59"/>
                      <a:gd name="T58" fmla="*/ 88 w 97"/>
                      <a:gd name="T59" fmla="*/ 10 h 59"/>
                      <a:gd name="T60" fmla="*/ 88 w 97"/>
                      <a:gd name="T61" fmla="*/ 10 h 59"/>
                      <a:gd name="T62" fmla="*/ 88 w 97"/>
                      <a:gd name="T63" fmla="*/ 20 h 59"/>
                      <a:gd name="T64" fmla="*/ 88 w 97"/>
                      <a:gd name="T65" fmla="*/ 30 h 59"/>
                      <a:gd name="T66" fmla="*/ 88 w 97"/>
                      <a:gd name="T67" fmla="*/ 30 h 59"/>
                      <a:gd name="T68" fmla="*/ 97 w 97"/>
                      <a:gd name="T69" fmla="*/ 30 h 59"/>
                      <a:gd name="T70" fmla="*/ 97 w 97"/>
                      <a:gd name="T71" fmla="*/ 39 h 59"/>
                      <a:gd name="T72" fmla="*/ 97 w 97"/>
                      <a:gd name="T73" fmla="*/ 39 h 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7"/>
                      <a:gd name="T112" fmla="*/ 0 h 59"/>
                      <a:gd name="T113" fmla="*/ 97 w 97"/>
                      <a:gd name="T114" fmla="*/ 59 h 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7" h="59">
                        <a:moveTo>
                          <a:pt x="97" y="39"/>
                        </a:moveTo>
                        <a:lnTo>
                          <a:pt x="97" y="49"/>
                        </a:lnTo>
                        <a:lnTo>
                          <a:pt x="88" y="49"/>
                        </a:lnTo>
                        <a:lnTo>
                          <a:pt x="88" y="39"/>
                        </a:lnTo>
                        <a:lnTo>
                          <a:pt x="78" y="30"/>
                        </a:lnTo>
                        <a:lnTo>
                          <a:pt x="68" y="20"/>
                        </a:lnTo>
                        <a:lnTo>
                          <a:pt x="58" y="20"/>
                        </a:lnTo>
                        <a:lnTo>
                          <a:pt x="49" y="20"/>
                        </a:lnTo>
                        <a:lnTo>
                          <a:pt x="39" y="30"/>
                        </a:lnTo>
                        <a:lnTo>
                          <a:pt x="29" y="30"/>
                        </a:lnTo>
                        <a:lnTo>
                          <a:pt x="10" y="49"/>
                        </a:lnTo>
                        <a:lnTo>
                          <a:pt x="10" y="59"/>
                        </a:lnTo>
                        <a:lnTo>
                          <a:pt x="0" y="59"/>
                        </a:lnTo>
                        <a:lnTo>
                          <a:pt x="0" y="49"/>
                        </a:lnTo>
                        <a:lnTo>
                          <a:pt x="10" y="39"/>
                        </a:lnTo>
                        <a:lnTo>
                          <a:pt x="10" y="30"/>
                        </a:lnTo>
                        <a:lnTo>
                          <a:pt x="20" y="20"/>
                        </a:lnTo>
                        <a:lnTo>
                          <a:pt x="29" y="20"/>
                        </a:lnTo>
                        <a:lnTo>
                          <a:pt x="39" y="10"/>
                        </a:lnTo>
                        <a:lnTo>
                          <a:pt x="49" y="0"/>
                        </a:lnTo>
                        <a:lnTo>
                          <a:pt x="58" y="0"/>
                        </a:lnTo>
                        <a:lnTo>
                          <a:pt x="68" y="0"/>
                        </a:lnTo>
                        <a:lnTo>
                          <a:pt x="78" y="10"/>
                        </a:lnTo>
                        <a:lnTo>
                          <a:pt x="88" y="10"/>
                        </a:lnTo>
                        <a:lnTo>
                          <a:pt x="88" y="20"/>
                        </a:lnTo>
                        <a:lnTo>
                          <a:pt x="88" y="30"/>
                        </a:lnTo>
                        <a:lnTo>
                          <a:pt x="97" y="30"/>
                        </a:lnTo>
                        <a:lnTo>
                          <a:pt x="97" y="39"/>
                        </a:lnTo>
                        <a:close/>
                      </a:path>
                    </a:pathLst>
                  </a:custGeom>
                  <a:solidFill>
                    <a:srgbClr val="000000"/>
                  </a:solidFill>
                  <a:ln w="9525">
                    <a:noFill/>
                    <a:round/>
                    <a:headEnd/>
                    <a:tailEnd/>
                  </a:ln>
                </p:spPr>
                <p:txBody>
                  <a:bodyPr/>
                  <a:lstStyle/>
                  <a:p>
                    <a:endParaRPr lang="en-US"/>
                  </a:p>
                </p:txBody>
              </p:sp>
              <p:sp>
                <p:nvSpPr>
                  <p:cNvPr id="5852" name="Freeform 427"/>
                  <p:cNvSpPr>
                    <a:spLocks/>
                  </p:cNvSpPr>
                  <p:nvPr/>
                </p:nvSpPr>
                <p:spPr bwMode="auto">
                  <a:xfrm>
                    <a:off x="4977" y="6618"/>
                    <a:ext cx="19" cy="20"/>
                  </a:xfrm>
                  <a:custGeom>
                    <a:avLst/>
                    <a:gdLst>
                      <a:gd name="T0" fmla="*/ 9 w 19"/>
                      <a:gd name="T1" fmla="*/ 20 h 20"/>
                      <a:gd name="T2" fmla="*/ 9 w 19"/>
                      <a:gd name="T3" fmla="*/ 20 h 20"/>
                      <a:gd name="T4" fmla="*/ 19 w 19"/>
                      <a:gd name="T5" fmla="*/ 10 h 20"/>
                      <a:gd name="T6" fmla="*/ 9 w 19"/>
                      <a:gd name="T7" fmla="*/ 0 h 20"/>
                      <a:gd name="T8" fmla="*/ 0 w 19"/>
                      <a:gd name="T9" fmla="*/ 10 h 20"/>
                      <a:gd name="T10" fmla="*/ 9 w 19"/>
                      <a:gd name="T11" fmla="*/ 10 h 20"/>
                      <a:gd name="T12" fmla="*/ 9 w 19"/>
                      <a:gd name="T13" fmla="*/ 20 h 20"/>
                      <a:gd name="T14" fmla="*/ 9 w 19"/>
                      <a:gd name="T15" fmla="*/ 20 h 20"/>
                      <a:gd name="T16" fmla="*/ 9 w 19"/>
                      <a:gd name="T17" fmla="*/ 2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20"/>
                      <a:gd name="T29" fmla="*/ 19 w 19"/>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20">
                        <a:moveTo>
                          <a:pt x="9" y="20"/>
                        </a:moveTo>
                        <a:lnTo>
                          <a:pt x="9" y="20"/>
                        </a:lnTo>
                        <a:lnTo>
                          <a:pt x="19" y="10"/>
                        </a:lnTo>
                        <a:lnTo>
                          <a:pt x="9" y="0"/>
                        </a:lnTo>
                        <a:lnTo>
                          <a:pt x="0" y="10"/>
                        </a:lnTo>
                        <a:lnTo>
                          <a:pt x="9" y="10"/>
                        </a:lnTo>
                        <a:lnTo>
                          <a:pt x="9" y="20"/>
                        </a:lnTo>
                        <a:close/>
                      </a:path>
                    </a:pathLst>
                  </a:custGeom>
                  <a:solidFill>
                    <a:srgbClr val="000000"/>
                  </a:solidFill>
                  <a:ln w="9525">
                    <a:noFill/>
                    <a:round/>
                    <a:headEnd/>
                    <a:tailEnd/>
                  </a:ln>
                </p:spPr>
                <p:txBody>
                  <a:bodyPr/>
                  <a:lstStyle/>
                  <a:p>
                    <a:endParaRPr lang="en-US"/>
                  </a:p>
                </p:txBody>
              </p:sp>
              <p:sp>
                <p:nvSpPr>
                  <p:cNvPr id="5853" name="Freeform 428"/>
                  <p:cNvSpPr>
                    <a:spLocks/>
                  </p:cNvSpPr>
                  <p:nvPr/>
                </p:nvSpPr>
                <p:spPr bwMode="auto">
                  <a:xfrm>
                    <a:off x="4947" y="6589"/>
                    <a:ext cx="39" cy="49"/>
                  </a:xfrm>
                  <a:custGeom>
                    <a:avLst/>
                    <a:gdLst>
                      <a:gd name="T0" fmla="*/ 0 w 39"/>
                      <a:gd name="T1" fmla="*/ 10 h 49"/>
                      <a:gd name="T2" fmla="*/ 0 w 39"/>
                      <a:gd name="T3" fmla="*/ 20 h 49"/>
                      <a:gd name="T4" fmla="*/ 10 w 39"/>
                      <a:gd name="T5" fmla="*/ 20 h 49"/>
                      <a:gd name="T6" fmla="*/ 20 w 39"/>
                      <a:gd name="T7" fmla="*/ 20 h 49"/>
                      <a:gd name="T8" fmla="*/ 20 w 39"/>
                      <a:gd name="T9" fmla="*/ 29 h 49"/>
                      <a:gd name="T10" fmla="*/ 30 w 39"/>
                      <a:gd name="T11" fmla="*/ 39 h 49"/>
                      <a:gd name="T12" fmla="*/ 39 w 39"/>
                      <a:gd name="T13" fmla="*/ 49 h 49"/>
                      <a:gd name="T14" fmla="*/ 39 w 39"/>
                      <a:gd name="T15" fmla="*/ 39 h 49"/>
                      <a:gd name="T16" fmla="*/ 30 w 39"/>
                      <a:gd name="T17" fmla="*/ 39 h 49"/>
                      <a:gd name="T18" fmla="*/ 30 w 39"/>
                      <a:gd name="T19" fmla="*/ 29 h 49"/>
                      <a:gd name="T20" fmla="*/ 30 w 39"/>
                      <a:gd name="T21" fmla="*/ 20 h 49"/>
                      <a:gd name="T22" fmla="*/ 20 w 39"/>
                      <a:gd name="T23" fmla="*/ 10 h 49"/>
                      <a:gd name="T24" fmla="*/ 10 w 39"/>
                      <a:gd name="T25" fmla="*/ 10 h 49"/>
                      <a:gd name="T26" fmla="*/ 0 w 39"/>
                      <a:gd name="T27" fmla="*/ 0 h 49"/>
                      <a:gd name="T28" fmla="*/ 0 w 39"/>
                      <a:gd name="T29" fmla="*/ 0 h 49"/>
                      <a:gd name="T30" fmla="*/ 0 w 39"/>
                      <a:gd name="T31" fmla="*/ 0 h 49"/>
                      <a:gd name="T32" fmla="*/ 0 w 39"/>
                      <a:gd name="T33" fmla="*/ 0 h 49"/>
                      <a:gd name="T34" fmla="*/ 0 w 39"/>
                      <a:gd name="T35" fmla="*/ 10 h 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49"/>
                      <a:gd name="T56" fmla="*/ 39 w 39"/>
                      <a:gd name="T57" fmla="*/ 49 h 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49">
                        <a:moveTo>
                          <a:pt x="0" y="10"/>
                        </a:moveTo>
                        <a:lnTo>
                          <a:pt x="0" y="20"/>
                        </a:lnTo>
                        <a:lnTo>
                          <a:pt x="10" y="20"/>
                        </a:lnTo>
                        <a:lnTo>
                          <a:pt x="20" y="20"/>
                        </a:lnTo>
                        <a:lnTo>
                          <a:pt x="20" y="29"/>
                        </a:lnTo>
                        <a:lnTo>
                          <a:pt x="30" y="39"/>
                        </a:lnTo>
                        <a:lnTo>
                          <a:pt x="39" y="49"/>
                        </a:lnTo>
                        <a:lnTo>
                          <a:pt x="39" y="39"/>
                        </a:lnTo>
                        <a:lnTo>
                          <a:pt x="30" y="39"/>
                        </a:lnTo>
                        <a:lnTo>
                          <a:pt x="30" y="29"/>
                        </a:lnTo>
                        <a:lnTo>
                          <a:pt x="30" y="20"/>
                        </a:lnTo>
                        <a:lnTo>
                          <a:pt x="20" y="10"/>
                        </a:lnTo>
                        <a:lnTo>
                          <a:pt x="10" y="10"/>
                        </a:lnTo>
                        <a:lnTo>
                          <a:pt x="0" y="0"/>
                        </a:lnTo>
                        <a:lnTo>
                          <a:pt x="0" y="10"/>
                        </a:lnTo>
                        <a:close/>
                      </a:path>
                    </a:pathLst>
                  </a:custGeom>
                  <a:solidFill>
                    <a:srgbClr val="000000"/>
                  </a:solidFill>
                  <a:ln w="9525">
                    <a:noFill/>
                    <a:round/>
                    <a:headEnd/>
                    <a:tailEnd/>
                  </a:ln>
                </p:spPr>
                <p:txBody>
                  <a:bodyPr/>
                  <a:lstStyle/>
                  <a:p>
                    <a:endParaRPr lang="en-US"/>
                  </a:p>
                </p:txBody>
              </p:sp>
              <p:sp>
                <p:nvSpPr>
                  <p:cNvPr id="5854" name="Freeform 429"/>
                  <p:cNvSpPr>
                    <a:spLocks/>
                  </p:cNvSpPr>
                  <p:nvPr/>
                </p:nvSpPr>
                <p:spPr bwMode="auto">
                  <a:xfrm>
                    <a:off x="4889" y="6589"/>
                    <a:ext cx="58" cy="59"/>
                  </a:xfrm>
                  <a:custGeom>
                    <a:avLst/>
                    <a:gdLst>
                      <a:gd name="T0" fmla="*/ 0 w 58"/>
                      <a:gd name="T1" fmla="*/ 49 h 59"/>
                      <a:gd name="T2" fmla="*/ 10 w 58"/>
                      <a:gd name="T3" fmla="*/ 49 h 59"/>
                      <a:gd name="T4" fmla="*/ 39 w 58"/>
                      <a:gd name="T5" fmla="*/ 20 h 59"/>
                      <a:gd name="T6" fmla="*/ 39 w 58"/>
                      <a:gd name="T7" fmla="*/ 20 h 59"/>
                      <a:gd name="T8" fmla="*/ 49 w 58"/>
                      <a:gd name="T9" fmla="*/ 20 h 59"/>
                      <a:gd name="T10" fmla="*/ 58 w 58"/>
                      <a:gd name="T11" fmla="*/ 10 h 59"/>
                      <a:gd name="T12" fmla="*/ 58 w 58"/>
                      <a:gd name="T13" fmla="*/ 0 h 59"/>
                      <a:gd name="T14" fmla="*/ 49 w 58"/>
                      <a:gd name="T15" fmla="*/ 10 h 59"/>
                      <a:gd name="T16" fmla="*/ 39 w 58"/>
                      <a:gd name="T17" fmla="*/ 10 h 59"/>
                      <a:gd name="T18" fmla="*/ 29 w 58"/>
                      <a:gd name="T19" fmla="*/ 20 h 59"/>
                      <a:gd name="T20" fmla="*/ 10 w 58"/>
                      <a:gd name="T21" fmla="*/ 29 h 59"/>
                      <a:gd name="T22" fmla="*/ 10 w 58"/>
                      <a:gd name="T23" fmla="*/ 39 h 59"/>
                      <a:gd name="T24" fmla="*/ 0 w 58"/>
                      <a:gd name="T25" fmla="*/ 49 h 59"/>
                      <a:gd name="T26" fmla="*/ 10 w 58"/>
                      <a:gd name="T27" fmla="*/ 49 h 59"/>
                      <a:gd name="T28" fmla="*/ 0 w 58"/>
                      <a:gd name="T29" fmla="*/ 49 h 59"/>
                      <a:gd name="T30" fmla="*/ 0 w 58"/>
                      <a:gd name="T31" fmla="*/ 59 h 59"/>
                      <a:gd name="T32" fmla="*/ 10 w 58"/>
                      <a:gd name="T33" fmla="*/ 49 h 59"/>
                      <a:gd name="T34" fmla="*/ 0 w 58"/>
                      <a:gd name="T35" fmla="*/ 49 h 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9"/>
                      <a:gd name="T56" fmla="*/ 58 w 58"/>
                      <a:gd name="T57" fmla="*/ 59 h 5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9">
                        <a:moveTo>
                          <a:pt x="0" y="49"/>
                        </a:moveTo>
                        <a:lnTo>
                          <a:pt x="10" y="49"/>
                        </a:lnTo>
                        <a:lnTo>
                          <a:pt x="39" y="20"/>
                        </a:lnTo>
                        <a:lnTo>
                          <a:pt x="49" y="20"/>
                        </a:lnTo>
                        <a:lnTo>
                          <a:pt x="58" y="10"/>
                        </a:lnTo>
                        <a:lnTo>
                          <a:pt x="58" y="0"/>
                        </a:lnTo>
                        <a:lnTo>
                          <a:pt x="49" y="10"/>
                        </a:lnTo>
                        <a:lnTo>
                          <a:pt x="39" y="10"/>
                        </a:lnTo>
                        <a:lnTo>
                          <a:pt x="29" y="20"/>
                        </a:lnTo>
                        <a:lnTo>
                          <a:pt x="10" y="29"/>
                        </a:lnTo>
                        <a:lnTo>
                          <a:pt x="10" y="39"/>
                        </a:lnTo>
                        <a:lnTo>
                          <a:pt x="0" y="49"/>
                        </a:lnTo>
                        <a:lnTo>
                          <a:pt x="10" y="49"/>
                        </a:lnTo>
                        <a:lnTo>
                          <a:pt x="0" y="49"/>
                        </a:lnTo>
                        <a:lnTo>
                          <a:pt x="0" y="59"/>
                        </a:lnTo>
                        <a:lnTo>
                          <a:pt x="10" y="49"/>
                        </a:lnTo>
                        <a:lnTo>
                          <a:pt x="0" y="49"/>
                        </a:lnTo>
                        <a:close/>
                      </a:path>
                    </a:pathLst>
                  </a:custGeom>
                  <a:solidFill>
                    <a:srgbClr val="000000"/>
                  </a:solidFill>
                  <a:ln w="9525">
                    <a:noFill/>
                    <a:round/>
                    <a:headEnd/>
                    <a:tailEnd/>
                  </a:ln>
                </p:spPr>
                <p:txBody>
                  <a:bodyPr/>
                  <a:lstStyle/>
                  <a:p>
                    <a:endParaRPr lang="en-US"/>
                  </a:p>
                </p:txBody>
              </p:sp>
              <p:sp>
                <p:nvSpPr>
                  <p:cNvPr id="5855" name="Freeform 430"/>
                  <p:cNvSpPr>
                    <a:spLocks/>
                  </p:cNvSpPr>
                  <p:nvPr/>
                </p:nvSpPr>
                <p:spPr bwMode="auto">
                  <a:xfrm>
                    <a:off x="4889" y="6599"/>
                    <a:ext cx="29" cy="39"/>
                  </a:xfrm>
                  <a:custGeom>
                    <a:avLst/>
                    <a:gdLst>
                      <a:gd name="T0" fmla="*/ 20 w 29"/>
                      <a:gd name="T1" fmla="*/ 0 h 39"/>
                      <a:gd name="T2" fmla="*/ 0 w 29"/>
                      <a:gd name="T3" fmla="*/ 10 h 39"/>
                      <a:gd name="T4" fmla="*/ 0 w 29"/>
                      <a:gd name="T5" fmla="*/ 19 h 39"/>
                      <a:gd name="T6" fmla="*/ 0 w 29"/>
                      <a:gd name="T7" fmla="*/ 29 h 39"/>
                      <a:gd name="T8" fmla="*/ 0 w 29"/>
                      <a:gd name="T9" fmla="*/ 39 h 39"/>
                      <a:gd name="T10" fmla="*/ 10 w 29"/>
                      <a:gd name="T11" fmla="*/ 39 h 39"/>
                      <a:gd name="T12" fmla="*/ 10 w 29"/>
                      <a:gd name="T13" fmla="*/ 29 h 39"/>
                      <a:gd name="T14" fmla="*/ 10 w 29"/>
                      <a:gd name="T15" fmla="*/ 19 h 39"/>
                      <a:gd name="T16" fmla="*/ 10 w 29"/>
                      <a:gd name="T17" fmla="*/ 10 h 39"/>
                      <a:gd name="T18" fmla="*/ 29 w 29"/>
                      <a:gd name="T19" fmla="*/ 0 h 39"/>
                      <a:gd name="T20" fmla="*/ 29 w 29"/>
                      <a:gd name="T21" fmla="*/ 10 h 39"/>
                      <a:gd name="T22" fmla="*/ 20 w 29"/>
                      <a:gd name="T23" fmla="*/ 0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
                      <a:gd name="T37" fmla="*/ 0 h 39"/>
                      <a:gd name="T38" fmla="*/ 29 w 29"/>
                      <a:gd name="T39" fmla="*/ 39 h 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 h="39">
                        <a:moveTo>
                          <a:pt x="20" y="0"/>
                        </a:moveTo>
                        <a:lnTo>
                          <a:pt x="0" y="10"/>
                        </a:lnTo>
                        <a:lnTo>
                          <a:pt x="0" y="19"/>
                        </a:lnTo>
                        <a:lnTo>
                          <a:pt x="0" y="29"/>
                        </a:lnTo>
                        <a:lnTo>
                          <a:pt x="0" y="39"/>
                        </a:lnTo>
                        <a:lnTo>
                          <a:pt x="10" y="39"/>
                        </a:lnTo>
                        <a:lnTo>
                          <a:pt x="10" y="29"/>
                        </a:lnTo>
                        <a:lnTo>
                          <a:pt x="10" y="19"/>
                        </a:lnTo>
                        <a:lnTo>
                          <a:pt x="10" y="10"/>
                        </a:lnTo>
                        <a:lnTo>
                          <a:pt x="29" y="0"/>
                        </a:lnTo>
                        <a:lnTo>
                          <a:pt x="29" y="10"/>
                        </a:lnTo>
                        <a:lnTo>
                          <a:pt x="20" y="0"/>
                        </a:lnTo>
                        <a:close/>
                      </a:path>
                    </a:pathLst>
                  </a:custGeom>
                  <a:solidFill>
                    <a:srgbClr val="000000"/>
                  </a:solidFill>
                  <a:ln w="9525">
                    <a:noFill/>
                    <a:round/>
                    <a:headEnd/>
                    <a:tailEnd/>
                  </a:ln>
                </p:spPr>
                <p:txBody>
                  <a:bodyPr/>
                  <a:lstStyle/>
                  <a:p>
                    <a:endParaRPr lang="en-US"/>
                  </a:p>
                </p:txBody>
              </p:sp>
              <p:sp>
                <p:nvSpPr>
                  <p:cNvPr id="5856" name="Freeform 431"/>
                  <p:cNvSpPr>
                    <a:spLocks/>
                  </p:cNvSpPr>
                  <p:nvPr/>
                </p:nvSpPr>
                <p:spPr bwMode="auto">
                  <a:xfrm>
                    <a:off x="4909" y="6570"/>
                    <a:ext cx="68" cy="39"/>
                  </a:xfrm>
                  <a:custGeom>
                    <a:avLst/>
                    <a:gdLst>
                      <a:gd name="T0" fmla="*/ 68 w 68"/>
                      <a:gd name="T1" fmla="*/ 9 h 39"/>
                      <a:gd name="T2" fmla="*/ 58 w 68"/>
                      <a:gd name="T3" fmla="*/ 9 h 39"/>
                      <a:gd name="T4" fmla="*/ 48 w 68"/>
                      <a:gd name="T5" fmla="*/ 0 h 39"/>
                      <a:gd name="T6" fmla="*/ 38 w 68"/>
                      <a:gd name="T7" fmla="*/ 0 h 39"/>
                      <a:gd name="T8" fmla="*/ 29 w 68"/>
                      <a:gd name="T9" fmla="*/ 9 h 39"/>
                      <a:gd name="T10" fmla="*/ 19 w 68"/>
                      <a:gd name="T11" fmla="*/ 9 h 39"/>
                      <a:gd name="T12" fmla="*/ 19 w 68"/>
                      <a:gd name="T13" fmla="*/ 19 h 39"/>
                      <a:gd name="T14" fmla="*/ 9 w 68"/>
                      <a:gd name="T15" fmla="*/ 19 h 39"/>
                      <a:gd name="T16" fmla="*/ 0 w 68"/>
                      <a:gd name="T17" fmla="*/ 29 h 39"/>
                      <a:gd name="T18" fmla="*/ 9 w 68"/>
                      <a:gd name="T19" fmla="*/ 39 h 39"/>
                      <a:gd name="T20" fmla="*/ 9 w 68"/>
                      <a:gd name="T21" fmla="*/ 29 h 39"/>
                      <a:gd name="T22" fmla="*/ 19 w 68"/>
                      <a:gd name="T23" fmla="*/ 29 h 39"/>
                      <a:gd name="T24" fmla="*/ 19 w 68"/>
                      <a:gd name="T25" fmla="*/ 19 h 39"/>
                      <a:gd name="T26" fmla="*/ 29 w 68"/>
                      <a:gd name="T27" fmla="*/ 19 h 39"/>
                      <a:gd name="T28" fmla="*/ 58 w 68"/>
                      <a:gd name="T29" fmla="*/ 19 h 39"/>
                      <a:gd name="T30" fmla="*/ 68 w 68"/>
                      <a:gd name="T31" fmla="*/ 9 h 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8"/>
                      <a:gd name="T49" fmla="*/ 0 h 39"/>
                      <a:gd name="T50" fmla="*/ 68 w 68"/>
                      <a:gd name="T51" fmla="*/ 39 h 3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8" h="39">
                        <a:moveTo>
                          <a:pt x="68" y="9"/>
                        </a:moveTo>
                        <a:lnTo>
                          <a:pt x="58" y="9"/>
                        </a:lnTo>
                        <a:lnTo>
                          <a:pt x="48" y="0"/>
                        </a:lnTo>
                        <a:lnTo>
                          <a:pt x="38" y="0"/>
                        </a:lnTo>
                        <a:lnTo>
                          <a:pt x="29" y="9"/>
                        </a:lnTo>
                        <a:lnTo>
                          <a:pt x="19" y="9"/>
                        </a:lnTo>
                        <a:lnTo>
                          <a:pt x="19" y="19"/>
                        </a:lnTo>
                        <a:lnTo>
                          <a:pt x="9" y="19"/>
                        </a:lnTo>
                        <a:lnTo>
                          <a:pt x="0" y="29"/>
                        </a:lnTo>
                        <a:lnTo>
                          <a:pt x="9" y="39"/>
                        </a:lnTo>
                        <a:lnTo>
                          <a:pt x="9" y="29"/>
                        </a:lnTo>
                        <a:lnTo>
                          <a:pt x="19" y="29"/>
                        </a:lnTo>
                        <a:lnTo>
                          <a:pt x="19" y="19"/>
                        </a:lnTo>
                        <a:lnTo>
                          <a:pt x="29" y="19"/>
                        </a:lnTo>
                        <a:lnTo>
                          <a:pt x="58" y="19"/>
                        </a:lnTo>
                        <a:lnTo>
                          <a:pt x="68" y="9"/>
                        </a:lnTo>
                        <a:close/>
                      </a:path>
                    </a:pathLst>
                  </a:custGeom>
                  <a:solidFill>
                    <a:srgbClr val="000000"/>
                  </a:solidFill>
                  <a:ln w="9525">
                    <a:noFill/>
                    <a:round/>
                    <a:headEnd/>
                    <a:tailEnd/>
                  </a:ln>
                </p:spPr>
                <p:txBody>
                  <a:bodyPr/>
                  <a:lstStyle/>
                  <a:p>
                    <a:endParaRPr lang="en-US"/>
                  </a:p>
                </p:txBody>
              </p:sp>
              <p:sp>
                <p:nvSpPr>
                  <p:cNvPr id="5857" name="Freeform 432"/>
                  <p:cNvSpPr>
                    <a:spLocks/>
                  </p:cNvSpPr>
                  <p:nvPr/>
                </p:nvSpPr>
                <p:spPr bwMode="auto">
                  <a:xfrm>
                    <a:off x="4967" y="6579"/>
                    <a:ext cx="29" cy="49"/>
                  </a:xfrm>
                  <a:custGeom>
                    <a:avLst/>
                    <a:gdLst>
                      <a:gd name="T0" fmla="*/ 29 w 29"/>
                      <a:gd name="T1" fmla="*/ 49 h 49"/>
                      <a:gd name="T2" fmla="*/ 29 w 29"/>
                      <a:gd name="T3" fmla="*/ 39 h 49"/>
                      <a:gd name="T4" fmla="*/ 19 w 29"/>
                      <a:gd name="T5" fmla="*/ 39 h 49"/>
                      <a:gd name="T6" fmla="*/ 19 w 29"/>
                      <a:gd name="T7" fmla="*/ 30 h 49"/>
                      <a:gd name="T8" fmla="*/ 19 w 29"/>
                      <a:gd name="T9" fmla="*/ 30 h 49"/>
                      <a:gd name="T10" fmla="*/ 19 w 29"/>
                      <a:gd name="T11" fmla="*/ 30 h 49"/>
                      <a:gd name="T12" fmla="*/ 10 w 29"/>
                      <a:gd name="T13" fmla="*/ 20 h 49"/>
                      <a:gd name="T14" fmla="*/ 10 w 29"/>
                      <a:gd name="T15" fmla="*/ 10 h 49"/>
                      <a:gd name="T16" fmla="*/ 10 w 29"/>
                      <a:gd name="T17" fmla="*/ 0 h 49"/>
                      <a:gd name="T18" fmla="*/ 0 w 29"/>
                      <a:gd name="T19" fmla="*/ 10 h 49"/>
                      <a:gd name="T20" fmla="*/ 10 w 29"/>
                      <a:gd name="T21" fmla="*/ 20 h 49"/>
                      <a:gd name="T22" fmla="*/ 10 w 29"/>
                      <a:gd name="T23" fmla="*/ 30 h 49"/>
                      <a:gd name="T24" fmla="*/ 10 w 29"/>
                      <a:gd name="T25" fmla="*/ 30 h 49"/>
                      <a:gd name="T26" fmla="*/ 10 w 29"/>
                      <a:gd name="T27" fmla="*/ 30 h 49"/>
                      <a:gd name="T28" fmla="*/ 10 w 29"/>
                      <a:gd name="T29" fmla="*/ 39 h 49"/>
                      <a:gd name="T30" fmla="*/ 19 w 29"/>
                      <a:gd name="T31" fmla="*/ 49 h 49"/>
                      <a:gd name="T32" fmla="*/ 19 w 29"/>
                      <a:gd name="T33" fmla="*/ 39 h 49"/>
                      <a:gd name="T34" fmla="*/ 29 w 29"/>
                      <a:gd name="T35" fmla="*/ 49 h 49"/>
                      <a:gd name="T36" fmla="*/ 29 w 29"/>
                      <a:gd name="T37" fmla="*/ 39 h 49"/>
                      <a:gd name="T38" fmla="*/ 29 w 29"/>
                      <a:gd name="T39" fmla="*/ 49 h 4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
                      <a:gd name="T61" fmla="*/ 0 h 49"/>
                      <a:gd name="T62" fmla="*/ 29 w 29"/>
                      <a:gd name="T63" fmla="*/ 49 h 4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 h="49">
                        <a:moveTo>
                          <a:pt x="29" y="49"/>
                        </a:moveTo>
                        <a:lnTo>
                          <a:pt x="29" y="39"/>
                        </a:lnTo>
                        <a:lnTo>
                          <a:pt x="19" y="39"/>
                        </a:lnTo>
                        <a:lnTo>
                          <a:pt x="19" y="30"/>
                        </a:lnTo>
                        <a:lnTo>
                          <a:pt x="10" y="20"/>
                        </a:lnTo>
                        <a:lnTo>
                          <a:pt x="10" y="10"/>
                        </a:lnTo>
                        <a:lnTo>
                          <a:pt x="10" y="0"/>
                        </a:lnTo>
                        <a:lnTo>
                          <a:pt x="0" y="10"/>
                        </a:lnTo>
                        <a:lnTo>
                          <a:pt x="10" y="20"/>
                        </a:lnTo>
                        <a:lnTo>
                          <a:pt x="10" y="30"/>
                        </a:lnTo>
                        <a:lnTo>
                          <a:pt x="10" y="39"/>
                        </a:lnTo>
                        <a:lnTo>
                          <a:pt x="19" y="49"/>
                        </a:lnTo>
                        <a:lnTo>
                          <a:pt x="19" y="39"/>
                        </a:lnTo>
                        <a:lnTo>
                          <a:pt x="29" y="49"/>
                        </a:lnTo>
                        <a:lnTo>
                          <a:pt x="29" y="39"/>
                        </a:lnTo>
                        <a:lnTo>
                          <a:pt x="29" y="49"/>
                        </a:lnTo>
                        <a:close/>
                      </a:path>
                    </a:pathLst>
                  </a:custGeom>
                  <a:solidFill>
                    <a:srgbClr val="000000"/>
                  </a:solidFill>
                  <a:ln w="9525">
                    <a:noFill/>
                    <a:round/>
                    <a:headEnd/>
                    <a:tailEnd/>
                  </a:ln>
                </p:spPr>
                <p:txBody>
                  <a:bodyPr/>
                  <a:lstStyle/>
                  <a:p>
                    <a:endParaRPr lang="en-US"/>
                  </a:p>
                </p:txBody>
              </p:sp>
              <p:sp>
                <p:nvSpPr>
                  <p:cNvPr id="5858" name="Freeform 433"/>
                  <p:cNvSpPr>
                    <a:spLocks/>
                  </p:cNvSpPr>
                  <p:nvPr/>
                </p:nvSpPr>
                <p:spPr bwMode="auto">
                  <a:xfrm>
                    <a:off x="6990" y="6618"/>
                    <a:ext cx="87" cy="185"/>
                  </a:xfrm>
                  <a:custGeom>
                    <a:avLst/>
                    <a:gdLst>
                      <a:gd name="T0" fmla="*/ 87 w 87"/>
                      <a:gd name="T1" fmla="*/ 30 h 185"/>
                      <a:gd name="T2" fmla="*/ 87 w 87"/>
                      <a:gd name="T3" fmla="*/ 39 h 185"/>
                      <a:gd name="T4" fmla="*/ 78 w 87"/>
                      <a:gd name="T5" fmla="*/ 49 h 185"/>
                      <a:gd name="T6" fmla="*/ 78 w 87"/>
                      <a:gd name="T7" fmla="*/ 69 h 185"/>
                      <a:gd name="T8" fmla="*/ 78 w 87"/>
                      <a:gd name="T9" fmla="*/ 108 h 185"/>
                      <a:gd name="T10" fmla="*/ 68 w 87"/>
                      <a:gd name="T11" fmla="*/ 117 h 185"/>
                      <a:gd name="T12" fmla="*/ 68 w 87"/>
                      <a:gd name="T13" fmla="*/ 137 h 185"/>
                      <a:gd name="T14" fmla="*/ 58 w 87"/>
                      <a:gd name="T15" fmla="*/ 156 h 185"/>
                      <a:gd name="T16" fmla="*/ 58 w 87"/>
                      <a:gd name="T17" fmla="*/ 176 h 185"/>
                      <a:gd name="T18" fmla="*/ 39 w 87"/>
                      <a:gd name="T19" fmla="*/ 185 h 185"/>
                      <a:gd name="T20" fmla="*/ 39 w 87"/>
                      <a:gd name="T21" fmla="*/ 185 h 185"/>
                      <a:gd name="T22" fmla="*/ 29 w 87"/>
                      <a:gd name="T23" fmla="*/ 166 h 185"/>
                      <a:gd name="T24" fmla="*/ 29 w 87"/>
                      <a:gd name="T25" fmla="*/ 166 h 185"/>
                      <a:gd name="T26" fmla="*/ 19 w 87"/>
                      <a:gd name="T27" fmla="*/ 146 h 185"/>
                      <a:gd name="T28" fmla="*/ 19 w 87"/>
                      <a:gd name="T29" fmla="*/ 78 h 185"/>
                      <a:gd name="T30" fmla="*/ 29 w 87"/>
                      <a:gd name="T31" fmla="*/ 49 h 185"/>
                      <a:gd name="T32" fmla="*/ 39 w 87"/>
                      <a:gd name="T33" fmla="*/ 20 h 185"/>
                      <a:gd name="T34" fmla="*/ 29 w 87"/>
                      <a:gd name="T35" fmla="*/ 20 h 185"/>
                      <a:gd name="T36" fmla="*/ 19 w 87"/>
                      <a:gd name="T37" fmla="*/ 30 h 185"/>
                      <a:gd name="T38" fmla="*/ 9 w 87"/>
                      <a:gd name="T39" fmla="*/ 30 h 185"/>
                      <a:gd name="T40" fmla="*/ 9 w 87"/>
                      <a:gd name="T41" fmla="*/ 30 h 185"/>
                      <a:gd name="T42" fmla="*/ 9 w 87"/>
                      <a:gd name="T43" fmla="*/ 30 h 185"/>
                      <a:gd name="T44" fmla="*/ 0 w 87"/>
                      <a:gd name="T45" fmla="*/ 39 h 185"/>
                      <a:gd name="T46" fmla="*/ 0 w 87"/>
                      <a:gd name="T47" fmla="*/ 30 h 185"/>
                      <a:gd name="T48" fmla="*/ 9 w 87"/>
                      <a:gd name="T49" fmla="*/ 20 h 185"/>
                      <a:gd name="T50" fmla="*/ 19 w 87"/>
                      <a:gd name="T51" fmla="*/ 10 h 185"/>
                      <a:gd name="T52" fmla="*/ 29 w 87"/>
                      <a:gd name="T53" fmla="*/ 0 h 185"/>
                      <a:gd name="T54" fmla="*/ 58 w 87"/>
                      <a:gd name="T55" fmla="*/ 0 h 185"/>
                      <a:gd name="T56" fmla="*/ 68 w 87"/>
                      <a:gd name="T57" fmla="*/ 10 h 185"/>
                      <a:gd name="T58" fmla="*/ 87 w 87"/>
                      <a:gd name="T59" fmla="*/ 20 h 185"/>
                      <a:gd name="T60" fmla="*/ 87 w 87"/>
                      <a:gd name="T61" fmla="*/ 30 h 18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7"/>
                      <a:gd name="T94" fmla="*/ 0 h 185"/>
                      <a:gd name="T95" fmla="*/ 87 w 87"/>
                      <a:gd name="T96" fmla="*/ 185 h 18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7" h="185">
                        <a:moveTo>
                          <a:pt x="87" y="30"/>
                        </a:moveTo>
                        <a:lnTo>
                          <a:pt x="87" y="39"/>
                        </a:lnTo>
                        <a:lnTo>
                          <a:pt x="78" y="49"/>
                        </a:lnTo>
                        <a:lnTo>
                          <a:pt x="78" y="69"/>
                        </a:lnTo>
                        <a:lnTo>
                          <a:pt x="78" y="108"/>
                        </a:lnTo>
                        <a:lnTo>
                          <a:pt x="68" y="117"/>
                        </a:lnTo>
                        <a:lnTo>
                          <a:pt x="68" y="137"/>
                        </a:lnTo>
                        <a:lnTo>
                          <a:pt x="58" y="156"/>
                        </a:lnTo>
                        <a:lnTo>
                          <a:pt x="58" y="176"/>
                        </a:lnTo>
                        <a:lnTo>
                          <a:pt x="39" y="185"/>
                        </a:lnTo>
                        <a:lnTo>
                          <a:pt x="29" y="166"/>
                        </a:lnTo>
                        <a:lnTo>
                          <a:pt x="19" y="146"/>
                        </a:lnTo>
                        <a:lnTo>
                          <a:pt x="19" y="78"/>
                        </a:lnTo>
                        <a:lnTo>
                          <a:pt x="29" y="49"/>
                        </a:lnTo>
                        <a:lnTo>
                          <a:pt x="39" y="20"/>
                        </a:lnTo>
                        <a:lnTo>
                          <a:pt x="29" y="20"/>
                        </a:lnTo>
                        <a:lnTo>
                          <a:pt x="19" y="30"/>
                        </a:lnTo>
                        <a:lnTo>
                          <a:pt x="9" y="30"/>
                        </a:lnTo>
                        <a:lnTo>
                          <a:pt x="0" y="39"/>
                        </a:lnTo>
                        <a:lnTo>
                          <a:pt x="0" y="30"/>
                        </a:lnTo>
                        <a:lnTo>
                          <a:pt x="9" y="20"/>
                        </a:lnTo>
                        <a:lnTo>
                          <a:pt x="19" y="10"/>
                        </a:lnTo>
                        <a:lnTo>
                          <a:pt x="29" y="0"/>
                        </a:lnTo>
                        <a:lnTo>
                          <a:pt x="58" y="0"/>
                        </a:lnTo>
                        <a:lnTo>
                          <a:pt x="68" y="10"/>
                        </a:lnTo>
                        <a:lnTo>
                          <a:pt x="87" y="20"/>
                        </a:lnTo>
                        <a:lnTo>
                          <a:pt x="87" y="30"/>
                        </a:lnTo>
                        <a:close/>
                      </a:path>
                    </a:pathLst>
                  </a:custGeom>
                  <a:solidFill>
                    <a:srgbClr val="000000"/>
                  </a:solidFill>
                  <a:ln w="9525">
                    <a:noFill/>
                    <a:round/>
                    <a:headEnd/>
                    <a:tailEnd/>
                  </a:ln>
                </p:spPr>
                <p:txBody>
                  <a:bodyPr/>
                  <a:lstStyle/>
                  <a:p>
                    <a:endParaRPr lang="en-US"/>
                  </a:p>
                </p:txBody>
              </p:sp>
              <p:sp>
                <p:nvSpPr>
                  <p:cNvPr id="5859" name="Freeform 434"/>
                  <p:cNvSpPr>
                    <a:spLocks/>
                  </p:cNvSpPr>
                  <p:nvPr/>
                </p:nvSpPr>
                <p:spPr bwMode="auto">
                  <a:xfrm>
                    <a:off x="7077" y="6648"/>
                    <a:ext cx="10" cy="19"/>
                  </a:xfrm>
                  <a:custGeom>
                    <a:avLst/>
                    <a:gdLst>
                      <a:gd name="T0" fmla="*/ 0 w 10"/>
                      <a:gd name="T1" fmla="*/ 19 h 19"/>
                      <a:gd name="T2" fmla="*/ 10 w 10"/>
                      <a:gd name="T3" fmla="*/ 9 h 19"/>
                      <a:gd name="T4" fmla="*/ 0 w 10"/>
                      <a:gd name="T5" fmla="*/ 0 h 19"/>
                      <a:gd name="T6" fmla="*/ 0 w 10"/>
                      <a:gd name="T7" fmla="*/ 0 h 19"/>
                      <a:gd name="T8" fmla="*/ 0 w 10"/>
                      <a:gd name="T9" fmla="*/ 9 h 19"/>
                      <a:gd name="T10" fmla="*/ 0 w 10"/>
                      <a:gd name="T11" fmla="*/ 19 h 19"/>
                      <a:gd name="T12" fmla="*/ 10 w 10"/>
                      <a:gd name="T13" fmla="*/ 19 h 19"/>
                      <a:gd name="T14" fmla="*/ 10 w 10"/>
                      <a:gd name="T15" fmla="*/ 9 h 19"/>
                      <a:gd name="T16" fmla="*/ 0 w 10"/>
                      <a:gd name="T17" fmla="*/ 19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9"/>
                      <a:gd name="T29" fmla="*/ 10 w 10"/>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9">
                        <a:moveTo>
                          <a:pt x="0" y="19"/>
                        </a:moveTo>
                        <a:lnTo>
                          <a:pt x="10" y="9"/>
                        </a:lnTo>
                        <a:lnTo>
                          <a:pt x="0" y="0"/>
                        </a:lnTo>
                        <a:lnTo>
                          <a:pt x="0" y="9"/>
                        </a:lnTo>
                        <a:lnTo>
                          <a:pt x="0" y="19"/>
                        </a:lnTo>
                        <a:lnTo>
                          <a:pt x="10" y="19"/>
                        </a:lnTo>
                        <a:lnTo>
                          <a:pt x="10" y="9"/>
                        </a:lnTo>
                        <a:lnTo>
                          <a:pt x="0" y="19"/>
                        </a:lnTo>
                        <a:close/>
                      </a:path>
                    </a:pathLst>
                  </a:custGeom>
                  <a:solidFill>
                    <a:srgbClr val="000000"/>
                  </a:solidFill>
                  <a:ln w="9525">
                    <a:noFill/>
                    <a:round/>
                    <a:headEnd/>
                    <a:tailEnd/>
                  </a:ln>
                </p:spPr>
                <p:txBody>
                  <a:bodyPr/>
                  <a:lstStyle/>
                  <a:p>
                    <a:endParaRPr lang="en-US"/>
                  </a:p>
                </p:txBody>
              </p:sp>
              <p:sp>
                <p:nvSpPr>
                  <p:cNvPr id="5860" name="Freeform 435"/>
                  <p:cNvSpPr>
                    <a:spLocks/>
                  </p:cNvSpPr>
                  <p:nvPr/>
                </p:nvSpPr>
                <p:spPr bwMode="auto">
                  <a:xfrm>
                    <a:off x="7068" y="6657"/>
                    <a:ext cx="9" cy="10"/>
                  </a:xfrm>
                  <a:custGeom>
                    <a:avLst/>
                    <a:gdLst>
                      <a:gd name="T0" fmla="*/ 9 w 9"/>
                      <a:gd name="T1" fmla="*/ 10 h 10"/>
                      <a:gd name="T2" fmla="*/ 0 w 9"/>
                      <a:gd name="T3" fmla="*/ 10 h 10"/>
                      <a:gd name="T4" fmla="*/ 9 w 9"/>
                      <a:gd name="T5" fmla="*/ 10 h 10"/>
                      <a:gd name="T6" fmla="*/ 9 w 9"/>
                      <a:gd name="T7" fmla="*/ 0 h 10"/>
                      <a:gd name="T8" fmla="*/ 0 w 9"/>
                      <a:gd name="T9" fmla="*/ 0 h 10"/>
                      <a:gd name="T10" fmla="*/ 0 w 9"/>
                      <a:gd name="T11" fmla="*/ 10 h 10"/>
                      <a:gd name="T12" fmla="*/ 0 w 9"/>
                      <a:gd name="T13" fmla="*/ 0 h 10"/>
                      <a:gd name="T14" fmla="*/ 0 w 9"/>
                      <a:gd name="T15" fmla="*/ 0 h 10"/>
                      <a:gd name="T16" fmla="*/ 0 w 9"/>
                      <a:gd name="T17" fmla="*/ 10 h 10"/>
                      <a:gd name="T18" fmla="*/ 9 w 9"/>
                      <a:gd name="T19" fmla="*/ 1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0"/>
                      <a:gd name="T32" fmla="*/ 9 w 9"/>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0">
                        <a:moveTo>
                          <a:pt x="9" y="10"/>
                        </a:moveTo>
                        <a:lnTo>
                          <a:pt x="0" y="10"/>
                        </a:lnTo>
                        <a:lnTo>
                          <a:pt x="9" y="10"/>
                        </a:lnTo>
                        <a:lnTo>
                          <a:pt x="9" y="0"/>
                        </a:lnTo>
                        <a:lnTo>
                          <a:pt x="0" y="0"/>
                        </a:lnTo>
                        <a:lnTo>
                          <a:pt x="0" y="10"/>
                        </a:lnTo>
                        <a:lnTo>
                          <a:pt x="0" y="0"/>
                        </a:lnTo>
                        <a:lnTo>
                          <a:pt x="0" y="10"/>
                        </a:lnTo>
                        <a:lnTo>
                          <a:pt x="9" y="10"/>
                        </a:lnTo>
                        <a:close/>
                      </a:path>
                    </a:pathLst>
                  </a:custGeom>
                  <a:solidFill>
                    <a:srgbClr val="000000"/>
                  </a:solidFill>
                  <a:ln w="9525">
                    <a:noFill/>
                    <a:round/>
                    <a:headEnd/>
                    <a:tailEnd/>
                  </a:ln>
                </p:spPr>
                <p:txBody>
                  <a:bodyPr/>
                  <a:lstStyle/>
                  <a:p>
                    <a:endParaRPr lang="en-US"/>
                  </a:p>
                </p:txBody>
              </p:sp>
              <p:sp>
                <p:nvSpPr>
                  <p:cNvPr id="5861" name="Freeform 436"/>
                  <p:cNvSpPr>
                    <a:spLocks/>
                  </p:cNvSpPr>
                  <p:nvPr/>
                </p:nvSpPr>
                <p:spPr bwMode="auto">
                  <a:xfrm>
                    <a:off x="7029" y="6667"/>
                    <a:ext cx="48" cy="146"/>
                  </a:xfrm>
                  <a:custGeom>
                    <a:avLst/>
                    <a:gdLst>
                      <a:gd name="T0" fmla="*/ 0 w 48"/>
                      <a:gd name="T1" fmla="*/ 146 h 146"/>
                      <a:gd name="T2" fmla="*/ 9 w 48"/>
                      <a:gd name="T3" fmla="*/ 146 h 146"/>
                      <a:gd name="T4" fmla="*/ 19 w 48"/>
                      <a:gd name="T5" fmla="*/ 127 h 146"/>
                      <a:gd name="T6" fmla="*/ 29 w 48"/>
                      <a:gd name="T7" fmla="*/ 117 h 146"/>
                      <a:gd name="T8" fmla="*/ 29 w 48"/>
                      <a:gd name="T9" fmla="*/ 88 h 146"/>
                      <a:gd name="T10" fmla="*/ 39 w 48"/>
                      <a:gd name="T11" fmla="*/ 68 h 146"/>
                      <a:gd name="T12" fmla="*/ 39 w 48"/>
                      <a:gd name="T13" fmla="*/ 59 h 146"/>
                      <a:gd name="T14" fmla="*/ 39 w 48"/>
                      <a:gd name="T15" fmla="*/ 39 h 146"/>
                      <a:gd name="T16" fmla="*/ 48 w 48"/>
                      <a:gd name="T17" fmla="*/ 20 h 146"/>
                      <a:gd name="T18" fmla="*/ 48 w 48"/>
                      <a:gd name="T19" fmla="*/ 0 h 146"/>
                      <a:gd name="T20" fmla="*/ 39 w 48"/>
                      <a:gd name="T21" fmla="*/ 0 h 146"/>
                      <a:gd name="T22" fmla="*/ 29 w 48"/>
                      <a:gd name="T23" fmla="*/ 20 h 146"/>
                      <a:gd name="T24" fmla="*/ 29 w 48"/>
                      <a:gd name="T25" fmla="*/ 59 h 146"/>
                      <a:gd name="T26" fmla="*/ 29 w 48"/>
                      <a:gd name="T27" fmla="*/ 68 h 146"/>
                      <a:gd name="T28" fmla="*/ 19 w 48"/>
                      <a:gd name="T29" fmla="*/ 88 h 146"/>
                      <a:gd name="T30" fmla="*/ 19 w 48"/>
                      <a:gd name="T31" fmla="*/ 107 h 146"/>
                      <a:gd name="T32" fmla="*/ 9 w 48"/>
                      <a:gd name="T33" fmla="*/ 117 h 146"/>
                      <a:gd name="T34" fmla="*/ 0 w 48"/>
                      <a:gd name="T35" fmla="*/ 136 h 146"/>
                      <a:gd name="T36" fmla="*/ 0 w 48"/>
                      <a:gd name="T37" fmla="*/ 136 h 146"/>
                      <a:gd name="T38" fmla="*/ 0 w 48"/>
                      <a:gd name="T39" fmla="*/ 146 h 146"/>
                      <a:gd name="T40" fmla="*/ 9 w 48"/>
                      <a:gd name="T41" fmla="*/ 146 h 146"/>
                      <a:gd name="T42" fmla="*/ 0 w 48"/>
                      <a:gd name="T43" fmla="*/ 146 h 1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
                      <a:gd name="T67" fmla="*/ 0 h 146"/>
                      <a:gd name="T68" fmla="*/ 48 w 48"/>
                      <a:gd name="T69" fmla="*/ 146 h 1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 h="146">
                        <a:moveTo>
                          <a:pt x="0" y="146"/>
                        </a:moveTo>
                        <a:lnTo>
                          <a:pt x="9" y="146"/>
                        </a:lnTo>
                        <a:lnTo>
                          <a:pt x="19" y="127"/>
                        </a:lnTo>
                        <a:lnTo>
                          <a:pt x="29" y="117"/>
                        </a:lnTo>
                        <a:lnTo>
                          <a:pt x="29" y="88"/>
                        </a:lnTo>
                        <a:lnTo>
                          <a:pt x="39" y="68"/>
                        </a:lnTo>
                        <a:lnTo>
                          <a:pt x="39" y="59"/>
                        </a:lnTo>
                        <a:lnTo>
                          <a:pt x="39" y="39"/>
                        </a:lnTo>
                        <a:lnTo>
                          <a:pt x="48" y="20"/>
                        </a:lnTo>
                        <a:lnTo>
                          <a:pt x="48" y="0"/>
                        </a:lnTo>
                        <a:lnTo>
                          <a:pt x="39" y="0"/>
                        </a:lnTo>
                        <a:lnTo>
                          <a:pt x="29" y="20"/>
                        </a:lnTo>
                        <a:lnTo>
                          <a:pt x="29" y="59"/>
                        </a:lnTo>
                        <a:lnTo>
                          <a:pt x="29" y="68"/>
                        </a:lnTo>
                        <a:lnTo>
                          <a:pt x="19" y="88"/>
                        </a:lnTo>
                        <a:lnTo>
                          <a:pt x="19" y="107"/>
                        </a:lnTo>
                        <a:lnTo>
                          <a:pt x="9" y="117"/>
                        </a:lnTo>
                        <a:lnTo>
                          <a:pt x="0" y="136"/>
                        </a:lnTo>
                        <a:lnTo>
                          <a:pt x="0" y="146"/>
                        </a:lnTo>
                        <a:lnTo>
                          <a:pt x="9" y="146"/>
                        </a:lnTo>
                        <a:lnTo>
                          <a:pt x="0" y="146"/>
                        </a:lnTo>
                        <a:close/>
                      </a:path>
                    </a:pathLst>
                  </a:custGeom>
                  <a:solidFill>
                    <a:srgbClr val="000000"/>
                  </a:solidFill>
                  <a:ln w="9525">
                    <a:noFill/>
                    <a:round/>
                    <a:headEnd/>
                    <a:tailEnd/>
                  </a:ln>
                </p:spPr>
                <p:txBody>
                  <a:bodyPr/>
                  <a:lstStyle/>
                  <a:p>
                    <a:endParaRPr lang="en-US"/>
                  </a:p>
                </p:txBody>
              </p:sp>
              <p:sp>
                <p:nvSpPr>
                  <p:cNvPr id="5862" name="Freeform 437"/>
                  <p:cNvSpPr>
                    <a:spLocks/>
                  </p:cNvSpPr>
                  <p:nvPr/>
                </p:nvSpPr>
                <p:spPr bwMode="auto">
                  <a:xfrm>
                    <a:off x="7009" y="6764"/>
                    <a:ext cx="20" cy="49"/>
                  </a:xfrm>
                  <a:custGeom>
                    <a:avLst/>
                    <a:gdLst>
                      <a:gd name="T0" fmla="*/ 0 w 20"/>
                      <a:gd name="T1" fmla="*/ 10 h 49"/>
                      <a:gd name="T2" fmla="*/ 0 w 20"/>
                      <a:gd name="T3" fmla="*/ 20 h 49"/>
                      <a:gd name="T4" fmla="*/ 10 w 20"/>
                      <a:gd name="T5" fmla="*/ 30 h 49"/>
                      <a:gd name="T6" fmla="*/ 10 w 20"/>
                      <a:gd name="T7" fmla="*/ 39 h 49"/>
                      <a:gd name="T8" fmla="*/ 20 w 20"/>
                      <a:gd name="T9" fmla="*/ 49 h 49"/>
                      <a:gd name="T10" fmla="*/ 20 w 20"/>
                      <a:gd name="T11" fmla="*/ 39 h 49"/>
                      <a:gd name="T12" fmla="*/ 20 w 20"/>
                      <a:gd name="T13" fmla="*/ 30 h 49"/>
                      <a:gd name="T14" fmla="*/ 20 w 20"/>
                      <a:gd name="T15" fmla="*/ 20 h 49"/>
                      <a:gd name="T16" fmla="*/ 10 w 20"/>
                      <a:gd name="T17" fmla="*/ 20 h 49"/>
                      <a:gd name="T18" fmla="*/ 10 w 20"/>
                      <a:gd name="T19" fmla="*/ 0 h 49"/>
                      <a:gd name="T20" fmla="*/ 0 w 20"/>
                      <a:gd name="T21" fmla="*/ 10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49"/>
                      <a:gd name="T35" fmla="*/ 20 w 20"/>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49">
                        <a:moveTo>
                          <a:pt x="0" y="10"/>
                        </a:moveTo>
                        <a:lnTo>
                          <a:pt x="0" y="20"/>
                        </a:lnTo>
                        <a:lnTo>
                          <a:pt x="10" y="30"/>
                        </a:lnTo>
                        <a:lnTo>
                          <a:pt x="10" y="39"/>
                        </a:lnTo>
                        <a:lnTo>
                          <a:pt x="20" y="49"/>
                        </a:lnTo>
                        <a:lnTo>
                          <a:pt x="20" y="39"/>
                        </a:lnTo>
                        <a:lnTo>
                          <a:pt x="20" y="30"/>
                        </a:lnTo>
                        <a:lnTo>
                          <a:pt x="20" y="20"/>
                        </a:lnTo>
                        <a:lnTo>
                          <a:pt x="10" y="20"/>
                        </a:lnTo>
                        <a:lnTo>
                          <a:pt x="10" y="0"/>
                        </a:lnTo>
                        <a:lnTo>
                          <a:pt x="0" y="10"/>
                        </a:lnTo>
                        <a:close/>
                      </a:path>
                    </a:pathLst>
                  </a:custGeom>
                  <a:solidFill>
                    <a:srgbClr val="000000"/>
                  </a:solidFill>
                  <a:ln w="9525">
                    <a:noFill/>
                    <a:round/>
                    <a:headEnd/>
                    <a:tailEnd/>
                  </a:ln>
                </p:spPr>
                <p:txBody>
                  <a:bodyPr/>
                  <a:lstStyle/>
                  <a:p>
                    <a:endParaRPr lang="en-US"/>
                  </a:p>
                </p:txBody>
              </p:sp>
              <p:sp>
                <p:nvSpPr>
                  <p:cNvPr id="5863" name="Freeform 438"/>
                  <p:cNvSpPr>
                    <a:spLocks/>
                  </p:cNvSpPr>
                  <p:nvPr/>
                </p:nvSpPr>
                <p:spPr bwMode="auto">
                  <a:xfrm>
                    <a:off x="6999" y="6638"/>
                    <a:ext cx="30" cy="136"/>
                  </a:xfrm>
                  <a:custGeom>
                    <a:avLst/>
                    <a:gdLst>
                      <a:gd name="T0" fmla="*/ 30 w 30"/>
                      <a:gd name="T1" fmla="*/ 10 h 136"/>
                      <a:gd name="T2" fmla="*/ 20 w 30"/>
                      <a:gd name="T3" fmla="*/ 0 h 136"/>
                      <a:gd name="T4" fmla="*/ 10 w 30"/>
                      <a:gd name="T5" fmla="*/ 29 h 136"/>
                      <a:gd name="T6" fmla="*/ 10 w 30"/>
                      <a:gd name="T7" fmla="*/ 58 h 136"/>
                      <a:gd name="T8" fmla="*/ 0 w 30"/>
                      <a:gd name="T9" fmla="*/ 97 h 136"/>
                      <a:gd name="T10" fmla="*/ 10 w 30"/>
                      <a:gd name="T11" fmla="*/ 136 h 136"/>
                      <a:gd name="T12" fmla="*/ 20 w 30"/>
                      <a:gd name="T13" fmla="*/ 126 h 136"/>
                      <a:gd name="T14" fmla="*/ 20 w 30"/>
                      <a:gd name="T15" fmla="*/ 58 h 136"/>
                      <a:gd name="T16" fmla="*/ 20 w 30"/>
                      <a:gd name="T17" fmla="*/ 29 h 136"/>
                      <a:gd name="T18" fmla="*/ 30 w 30"/>
                      <a:gd name="T19" fmla="*/ 0 h 136"/>
                      <a:gd name="T20" fmla="*/ 30 w 30"/>
                      <a:gd name="T21" fmla="*/ 0 h 136"/>
                      <a:gd name="T22" fmla="*/ 30 w 30"/>
                      <a:gd name="T23" fmla="*/ 0 h 136"/>
                      <a:gd name="T24" fmla="*/ 30 w 30"/>
                      <a:gd name="T25" fmla="*/ 0 h 136"/>
                      <a:gd name="T26" fmla="*/ 30 w 30"/>
                      <a:gd name="T27" fmla="*/ 0 h 136"/>
                      <a:gd name="T28" fmla="*/ 30 w 30"/>
                      <a:gd name="T29" fmla="*/ 10 h 1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136"/>
                      <a:gd name="T47" fmla="*/ 30 w 30"/>
                      <a:gd name="T48" fmla="*/ 136 h 1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136">
                        <a:moveTo>
                          <a:pt x="30" y="10"/>
                        </a:moveTo>
                        <a:lnTo>
                          <a:pt x="20" y="0"/>
                        </a:lnTo>
                        <a:lnTo>
                          <a:pt x="10" y="29"/>
                        </a:lnTo>
                        <a:lnTo>
                          <a:pt x="10" y="58"/>
                        </a:lnTo>
                        <a:lnTo>
                          <a:pt x="0" y="97"/>
                        </a:lnTo>
                        <a:lnTo>
                          <a:pt x="10" y="136"/>
                        </a:lnTo>
                        <a:lnTo>
                          <a:pt x="20" y="126"/>
                        </a:lnTo>
                        <a:lnTo>
                          <a:pt x="20" y="58"/>
                        </a:lnTo>
                        <a:lnTo>
                          <a:pt x="20" y="29"/>
                        </a:lnTo>
                        <a:lnTo>
                          <a:pt x="30" y="0"/>
                        </a:lnTo>
                        <a:lnTo>
                          <a:pt x="30" y="10"/>
                        </a:lnTo>
                        <a:close/>
                      </a:path>
                    </a:pathLst>
                  </a:custGeom>
                  <a:solidFill>
                    <a:srgbClr val="000000"/>
                  </a:solidFill>
                  <a:ln w="9525">
                    <a:noFill/>
                    <a:round/>
                    <a:headEnd/>
                    <a:tailEnd/>
                  </a:ln>
                </p:spPr>
                <p:txBody>
                  <a:bodyPr/>
                  <a:lstStyle/>
                  <a:p>
                    <a:endParaRPr lang="en-US"/>
                  </a:p>
                </p:txBody>
              </p:sp>
              <p:sp>
                <p:nvSpPr>
                  <p:cNvPr id="5864" name="Freeform 439"/>
                  <p:cNvSpPr>
                    <a:spLocks/>
                  </p:cNvSpPr>
                  <p:nvPr/>
                </p:nvSpPr>
                <p:spPr bwMode="auto">
                  <a:xfrm>
                    <a:off x="6990" y="6638"/>
                    <a:ext cx="39" cy="29"/>
                  </a:xfrm>
                  <a:custGeom>
                    <a:avLst/>
                    <a:gdLst>
                      <a:gd name="T0" fmla="*/ 0 w 39"/>
                      <a:gd name="T1" fmla="*/ 19 h 29"/>
                      <a:gd name="T2" fmla="*/ 0 w 39"/>
                      <a:gd name="T3" fmla="*/ 29 h 29"/>
                      <a:gd name="T4" fmla="*/ 0 w 39"/>
                      <a:gd name="T5" fmla="*/ 19 h 29"/>
                      <a:gd name="T6" fmla="*/ 19 w 39"/>
                      <a:gd name="T7" fmla="*/ 10 h 29"/>
                      <a:gd name="T8" fmla="*/ 19 w 39"/>
                      <a:gd name="T9" fmla="*/ 10 h 29"/>
                      <a:gd name="T10" fmla="*/ 29 w 39"/>
                      <a:gd name="T11" fmla="*/ 10 h 29"/>
                      <a:gd name="T12" fmla="*/ 39 w 39"/>
                      <a:gd name="T13" fmla="*/ 10 h 29"/>
                      <a:gd name="T14" fmla="*/ 39 w 39"/>
                      <a:gd name="T15" fmla="*/ 0 h 29"/>
                      <a:gd name="T16" fmla="*/ 19 w 39"/>
                      <a:gd name="T17" fmla="*/ 0 h 29"/>
                      <a:gd name="T18" fmla="*/ 0 w 39"/>
                      <a:gd name="T19" fmla="*/ 19 h 29"/>
                      <a:gd name="T20" fmla="*/ 0 w 39"/>
                      <a:gd name="T21" fmla="*/ 19 h 29"/>
                      <a:gd name="T22" fmla="*/ 0 w 39"/>
                      <a:gd name="T23" fmla="*/ 19 h 29"/>
                      <a:gd name="T24" fmla="*/ 0 w 39"/>
                      <a:gd name="T25" fmla="*/ 19 h 29"/>
                      <a:gd name="T26" fmla="*/ 0 w 39"/>
                      <a:gd name="T27" fmla="*/ 29 h 29"/>
                      <a:gd name="T28" fmla="*/ 0 w 39"/>
                      <a:gd name="T29" fmla="*/ 29 h 29"/>
                      <a:gd name="T30" fmla="*/ 0 w 39"/>
                      <a:gd name="T31" fmla="*/ 19 h 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
                      <a:gd name="T49" fmla="*/ 0 h 29"/>
                      <a:gd name="T50" fmla="*/ 39 w 39"/>
                      <a:gd name="T51" fmla="*/ 29 h 2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 h="29">
                        <a:moveTo>
                          <a:pt x="0" y="19"/>
                        </a:moveTo>
                        <a:lnTo>
                          <a:pt x="0" y="29"/>
                        </a:lnTo>
                        <a:lnTo>
                          <a:pt x="0" y="19"/>
                        </a:lnTo>
                        <a:lnTo>
                          <a:pt x="19" y="10"/>
                        </a:lnTo>
                        <a:lnTo>
                          <a:pt x="29" y="10"/>
                        </a:lnTo>
                        <a:lnTo>
                          <a:pt x="39" y="10"/>
                        </a:lnTo>
                        <a:lnTo>
                          <a:pt x="39" y="0"/>
                        </a:lnTo>
                        <a:lnTo>
                          <a:pt x="19" y="0"/>
                        </a:lnTo>
                        <a:lnTo>
                          <a:pt x="0" y="19"/>
                        </a:lnTo>
                        <a:lnTo>
                          <a:pt x="0" y="29"/>
                        </a:lnTo>
                        <a:lnTo>
                          <a:pt x="0" y="19"/>
                        </a:lnTo>
                        <a:close/>
                      </a:path>
                    </a:pathLst>
                  </a:custGeom>
                  <a:solidFill>
                    <a:srgbClr val="000000"/>
                  </a:solidFill>
                  <a:ln w="9525">
                    <a:noFill/>
                    <a:round/>
                    <a:headEnd/>
                    <a:tailEnd/>
                  </a:ln>
                </p:spPr>
                <p:txBody>
                  <a:bodyPr/>
                  <a:lstStyle/>
                  <a:p>
                    <a:endParaRPr lang="en-US"/>
                  </a:p>
                </p:txBody>
              </p:sp>
              <p:sp>
                <p:nvSpPr>
                  <p:cNvPr id="5865" name="Freeform 440"/>
                  <p:cNvSpPr>
                    <a:spLocks/>
                  </p:cNvSpPr>
                  <p:nvPr/>
                </p:nvSpPr>
                <p:spPr bwMode="auto">
                  <a:xfrm>
                    <a:off x="6990" y="6618"/>
                    <a:ext cx="29" cy="39"/>
                  </a:xfrm>
                  <a:custGeom>
                    <a:avLst/>
                    <a:gdLst>
                      <a:gd name="T0" fmla="*/ 29 w 29"/>
                      <a:gd name="T1" fmla="*/ 0 h 39"/>
                      <a:gd name="T2" fmla="*/ 19 w 29"/>
                      <a:gd name="T3" fmla="*/ 0 h 39"/>
                      <a:gd name="T4" fmla="*/ 9 w 29"/>
                      <a:gd name="T5" fmla="*/ 10 h 39"/>
                      <a:gd name="T6" fmla="*/ 0 w 29"/>
                      <a:gd name="T7" fmla="*/ 20 h 39"/>
                      <a:gd name="T8" fmla="*/ 0 w 29"/>
                      <a:gd name="T9" fmla="*/ 30 h 39"/>
                      <a:gd name="T10" fmla="*/ 0 w 29"/>
                      <a:gd name="T11" fmla="*/ 39 h 39"/>
                      <a:gd name="T12" fmla="*/ 0 w 29"/>
                      <a:gd name="T13" fmla="*/ 39 h 39"/>
                      <a:gd name="T14" fmla="*/ 0 w 29"/>
                      <a:gd name="T15" fmla="*/ 30 h 39"/>
                      <a:gd name="T16" fmla="*/ 9 w 29"/>
                      <a:gd name="T17" fmla="*/ 20 h 39"/>
                      <a:gd name="T18" fmla="*/ 19 w 29"/>
                      <a:gd name="T19" fmla="*/ 20 h 39"/>
                      <a:gd name="T20" fmla="*/ 29 w 29"/>
                      <a:gd name="T21" fmla="*/ 10 h 39"/>
                      <a:gd name="T22" fmla="*/ 29 w 29"/>
                      <a:gd name="T23" fmla="*/ 10 h 39"/>
                      <a:gd name="T24" fmla="*/ 29 w 29"/>
                      <a:gd name="T25" fmla="*/ 0 h 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39"/>
                      <a:gd name="T41" fmla="*/ 29 w 29"/>
                      <a:gd name="T42" fmla="*/ 39 h 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39">
                        <a:moveTo>
                          <a:pt x="29" y="0"/>
                        </a:moveTo>
                        <a:lnTo>
                          <a:pt x="19" y="0"/>
                        </a:lnTo>
                        <a:lnTo>
                          <a:pt x="9" y="10"/>
                        </a:lnTo>
                        <a:lnTo>
                          <a:pt x="0" y="20"/>
                        </a:lnTo>
                        <a:lnTo>
                          <a:pt x="0" y="30"/>
                        </a:lnTo>
                        <a:lnTo>
                          <a:pt x="0" y="39"/>
                        </a:lnTo>
                        <a:lnTo>
                          <a:pt x="0" y="30"/>
                        </a:lnTo>
                        <a:lnTo>
                          <a:pt x="9" y="20"/>
                        </a:lnTo>
                        <a:lnTo>
                          <a:pt x="19" y="20"/>
                        </a:lnTo>
                        <a:lnTo>
                          <a:pt x="29" y="10"/>
                        </a:lnTo>
                        <a:lnTo>
                          <a:pt x="29" y="0"/>
                        </a:lnTo>
                        <a:close/>
                      </a:path>
                    </a:pathLst>
                  </a:custGeom>
                  <a:solidFill>
                    <a:srgbClr val="000000"/>
                  </a:solidFill>
                  <a:ln w="9525">
                    <a:noFill/>
                    <a:round/>
                    <a:headEnd/>
                    <a:tailEnd/>
                  </a:ln>
                </p:spPr>
                <p:txBody>
                  <a:bodyPr/>
                  <a:lstStyle/>
                  <a:p>
                    <a:endParaRPr lang="en-US"/>
                  </a:p>
                </p:txBody>
              </p:sp>
              <p:sp>
                <p:nvSpPr>
                  <p:cNvPr id="5866" name="Freeform 441"/>
                  <p:cNvSpPr>
                    <a:spLocks/>
                  </p:cNvSpPr>
                  <p:nvPr/>
                </p:nvSpPr>
                <p:spPr bwMode="auto">
                  <a:xfrm>
                    <a:off x="7019" y="6618"/>
                    <a:ext cx="58" cy="30"/>
                  </a:xfrm>
                  <a:custGeom>
                    <a:avLst/>
                    <a:gdLst>
                      <a:gd name="T0" fmla="*/ 58 w 58"/>
                      <a:gd name="T1" fmla="*/ 30 h 30"/>
                      <a:gd name="T2" fmla="*/ 58 w 58"/>
                      <a:gd name="T3" fmla="*/ 30 h 30"/>
                      <a:gd name="T4" fmla="*/ 39 w 58"/>
                      <a:gd name="T5" fmla="*/ 0 h 30"/>
                      <a:gd name="T6" fmla="*/ 29 w 58"/>
                      <a:gd name="T7" fmla="*/ 0 h 30"/>
                      <a:gd name="T8" fmla="*/ 0 w 58"/>
                      <a:gd name="T9" fmla="*/ 0 h 30"/>
                      <a:gd name="T10" fmla="*/ 0 w 58"/>
                      <a:gd name="T11" fmla="*/ 10 h 30"/>
                      <a:gd name="T12" fmla="*/ 10 w 58"/>
                      <a:gd name="T13" fmla="*/ 10 h 30"/>
                      <a:gd name="T14" fmla="*/ 29 w 58"/>
                      <a:gd name="T15" fmla="*/ 10 h 30"/>
                      <a:gd name="T16" fmla="*/ 39 w 58"/>
                      <a:gd name="T17" fmla="*/ 10 h 30"/>
                      <a:gd name="T18" fmla="*/ 49 w 58"/>
                      <a:gd name="T19" fmla="*/ 20 h 30"/>
                      <a:gd name="T20" fmla="*/ 49 w 58"/>
                      <a:gd name="T21" fmla="*/ 20 h 30"/>
                      <a:gd name="T22" fmla="*/ 58 w 58"/>
                      <a:gd name="T23" fmla="*/ 30 h 30"/>
                      <a:gd name="T24" fmla="*/ 58 w 58"/>
                      <a:gd name="T25" fmla="*/ 3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8"/>
                      <a:gd name="T40" fmla="*/ 0 h 30"/>
                      <a:gd name="T41" fmla="*/ 58 w 58"/>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8" h="30">
                        <a:moveTo>
                          <a:pt x="58" y="30"/>
                        </a:moveTo>
                        <a:lnTo>
                          <a:pt x="58" y="30"/>
                        </a:lnTo>
                        <a:lnTo>
                          <a:pt x="39" y="0"/>
                        </a:lnTo>
                        <a:lnTo>
                          <a:pt x="29" y="0"/>
                        </a:lnTo>
                        <a:lnTo>
                          <a:pt x="0" y="0"/>
                        </a:lnTo>
                        <a:lnTo>
                          <a:pt x="0" y="10"/>
                        </a:lnTo>
                        <a:lnTo>
                          <a:pt x="10" y="10"/>
                        </a:lnTo>
                        <a:lnTo>
                          <a:pt x="29" y="10"/>
                        </a:lnTo>
                        <a:lnTo>
                          <a:pt x="39" y="10"/>
                        </a:lnTo>
                        <a:lnTo>
                          <a:pt x="49" y="20"/>
                        </a:lnTo>
                        <a:lnTo>
                          <a:pt x="58" y="30"/>
                        </a:lnTo>
                        <a:close/>
                      </a:path>
                    </a:pathLst>
                  </a:custGeom>
                  <a:solidFill>
                    <a:srgbClr val="000000"/>
                  </a:solidFill>
                  <a:ln w="9525">
                    <a:noFill/>
                    <a:round/>
                    <a:headEnd/>
                    <a:tailEnd/>
                  </a:ln>
                </p:spPr>
                <p:txBody>
                  <a:bodyPr/>
                  <a:lstStyle/>
                  <a:p>
                    <a:endParaRPr lang="en-US"/>
                  </a:p>
                </p:txBody>
              </p:sp>
              <p:sp>
                <p:nvSpPr>
                  <p:cNvPr id="5867" name="Freeform 442"/>
                  <p:cNvSpPr>
                    <a:spLocks/>
                  </p:cNvSpPr>
                  <p:nvPr/>
                </p:nvSpPr>
                <p:spPr bwMode="auto">
                  <a:xfrm>
                    <a:off x="6786" y="6628"/>
                    <a:ext cx="77" cy="156"/>
                  </a:xfrm>
                  <a:custGeom>
                    <a:avLst/>
                    <a:gdLst>
                      <a:gd name="T0" fmla="*/ 77 w 77"/>
                      <a:gd name="T1" fmla="*/ 29 h 156"/>
                      <a:gd name="T2" fmla="*/ 77 w 77"/>
                      <a:gd name="T3" fmla="*/ 39 h 156"/>
                      <a:gd name="T4" fmla="*/ 68 w 77"/>
                      <a:gd name="T5" fmla="*/ 49 h 156"/>
                      <a:gd name="T6" fmla="*/ 68 w 77"/>
                      <a:gd name="T7" fmla="*/ 49 h 156"/>
                      <a:gd name="T8" fmla="*/ 58 w 77"/>
                      <a:gd name="T9" fmla="*/ 146 h 156"/>
                      <a:gd name="T10" fmla="*/ 48 w 77"/>
                      <a:gd name="T11" fmla="*/ 156 h 156"/>
                      <a:gd name="T12" fmla="*/ 38 w 77"/>
                      <a:gd name="T13" fmla="*/ 136 h 156"/>
                      <a:gd name="T14" fmla="*/ 29 w 77"/>
                      <a:gd name="T15" fmla="*/ 117 h 156"/>
                      <a:gd name="T16" fmla="*/ 29 w 77"/>
                      <a:gd name="T17" fmla="*/ 107 h 156"/>
                      <a:gd name="T18" fmla="*/ 19 w 77"/>
                      <a:gd name="T19" fmla="*/ 88 h 156"/>
                      <a:gd name="T20" fmla="*/ 19 w 77"/>
                      <a:gd name="T21" fmla="*/ 39 h 156"/>
                      <a:gd name="T22" fmla="*/ 29 w 77"/>
                      <a:gd name="T23" fmla="*/ 20 h 156"/>
                      <a:gd name="T24" fmla="*/ 19 w 77"/>
                      <a:gd name="T25" fmla="*/ 20 h 156"/>
                      <a:gd name="T26" fmla="*/ 19 w 77"/>
                      <a:gd name="T27" fmla="*/ 29 h 156"/>
                      <a:gd name="T28" fmla="*/ 0 w 77"/>
                      <a:gd name="T29" fmla="*/ 39 h 156"/>
                      <a:gd name="T30" fmla="*/ 0 w 77"/>
                      <a:gd name="T31" fmla="*/ 39 h 156"/>
                      <a:gd name="T32" fmla="*/ 0 w 77"/>
                      <a:gd name="T33" fmla="*/ 20 h 156"/>
                      <a:gd name="T34" fmla="*/ 0 w 77"/>
                      <a:gd name="T35" fmla="*/ 20 h 156"/>
                      <a:gd name="T36" fmla="*/ 9 w 77"/>
                      <a:gd name="T37" fmla="*/ 10 h 156"/>
                      <a:gd name="T38" fmla="*/ 19 w 77"/>
                      <a:gd name="T39" fmla="*/ 10 h 156"/>
                      <a:gd name="T40" fmla="*/ 29 w 77"/>
                      <a:gd name="T41" fmla="*/ 10 h 156"/>
                      <a:gd name="T42" fmla="*/ 29 w 77"/>
                      <a:gd name="T43" fmla="*/ 0 h 156"/>
                      <a:gd name="T44" fmla="*/ 38 w 77"/>
                      <a:gd name="T45" fmla="*/ 0 h 156"/>
                      <a:gd name="T46" fmla="*/ 48 w 77"/>
                      <a:gd name="T47" fmla="*/ 0 h 156"/>
                      <a:gd name="T48" fmla="*/ 58 w 77"/>
                      <a:gd name="T49" fmla="*/ 0 h 156"/>
                      <a:gd name="T50" fmla="*/ 68 w 77"/>
                      <a:gd name="T51" fmla="*/ 10 h 156"/>
                      <a:gd name="T52" fmla="*/ 68 w 77"/>
                      <a:gd name="T53" fmla="*/ 20 h 156"/>
                      <a:gd name="T54" fmla="*/ 68 w 77"/>
                      <a:gd name="T55" fmla="*/ 20 h 156"/>
                      <a:gd name="T56" fmla="*/ 77 w 77"/>
                      <a:gd name="T57" fmla="*/ 29 h 156"/>
                      <a:gd name="T58" fmla="*/ 77 w 77"/>
                      <a:gd name="T59" fmla="*/ 29 h 1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7"/>
                      <a:gd name="T91" fmla="*/ 0 h 156"/>
                      <a:gd name="T92" fmla="*/ 77 w 77"/>
                      <a:gd name="T93" fmla="*/ 156 h 15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7" h="156">
                        <a:moveTo>
                          <a:pt x="77" y="29"/>
                        </a:moveTo>
                        <a:lnTo>
                          <a:pt x="77" y="39"/>
                        </a:lnTo>
                        <a:lnTo>
                          <a:pt x="68" y="49"/>
                        </a:lnTo>
                        <a:lnTo>
                          <a:pt x="58" y="146"/>
                        </a:lnTo>
                        <a:lnTo>
                          <a:pt x="48" y="156"/>
                        </a:lnTo>
                        <a:lnTo>
                          <a:pt x="38" y="136"/>
                        </a:lnTo>
                        <a:lnTo>
                          <a:pt x="29" y="117"/>
                        </a:lnTo>
                        <a:lnTo>
                          <a:pt x="29" y="107"/>
                        </a:lnTo>
                        <a:lnTo>
                          <a:pt x="19" y="88"/>
                        </a:lnTo>
                        <a:lnTo>
                          <a:pt x="19" y="39"/>
                        </a:lnTo>
                        <a:lnTo>
                          <a:pt x="29" y="20"/>
                        </a:lnTo>
                        <a:lnTo>
                          <a:pt x="19" y="20"/>
                        </a:lnTo>
                        <a:lnTo>
                          <a:pt x="19" y="29"/>
                        </a:lnTo>
                        <a:lnTo>
                          <a:pt x="0" y="39"/>
                        </a:lnTo>
                        <a:lnTo>
                          <a:pt x="0" y="20"/>
                        </a:lnTo>
                        <a:lnTo>
                          <a:pt x="9" y="10"/>
                        </a:lnTo>
                        <a:lnTo>
                          <a:pt x="19" y="10"/>
                        </a:lnTo>
                        <a:lnTo>
                          <a:pt x="29" y="10"/>
                        </a:lnTo>
                        <a:lnTo>
                          <a:pt x="29" y="0"/>
                        </a:lnTo>
                        <a:lnTo>
                          <a:pt x="38" y="0"/>
                        </a:lnTo>
                        <a:lnTo>
                          <a:pt x="48" y="0"/>
                        </a:lnTo>
                        <a:lnTo>
                          <a:pt x="58" y="0"/>
                        </a:lnTo>
                        <a:lnTo>
                          <a:pt x="68" y="10"/>
                        </a:lnTo>
                        <a:lnTo>
                          <a:pt x="68" y="20"/>
                        </a:lnTo>
                        <a:lnTo>
                          <a:pt x="77" y="29"/>
                        </a:lnTo>
                        <a:close/>
                      </a:path>
                    </a:pathLst>
                  </a:custGeom>
                  <a:solidFill>
                    <a:srgbClr val="000000"/>
                  </a:solidFill>
                  <a:ln w="9525">
                    <a:noFill/>
                    <a:round/>
                    <a:headEnd/>
                    <a:tailEnd/>
                  </a:ln>
                </p:spPr>
                <p:txBody>
                  <a:bodyPr/>
                  <a:lstStyle/>
                  <a:p>
                    <a:endParaRPr lang="en-US"/>
                  </a:p>
                </p:txBody>
              </p:sp>
              <p:sp>
                <p:nvSpPr>
                  <p:cNvPr id="5868" name="Freeform 443"/>
                  <p:cNvSpPr>
                    <a:spLocks/>
                  </p:cNvSpPr>
                  <p:nvPr/>
                </p:nvSpPr>
                <p:spPr bwMode="auto">
                  <a:xfrm>
                    <a:off x="6854" y="6657"/>
                    <a:ext cx="19" cy="20"/>
                  </a:xfrm>
                  <a:custGeom>
                    <a:avLst/>
                    <a:gdLst>
                      <a:gd name="T0" fmla="*/ 0 w 19"/>
                      <a:gd name="T1" fmla="*/ 20 h 20"/>
                      <a:gd name="T2" fmla="*/ 0 w 19"/>
                      <a:gd name="T3" fmla="*/ 20 h 20"/>
                      <a:gd name="T4" fmla="*/ 0 w 19"/>
                      <a:gd name="T5" fmla="*/ 20 h 20"/>
                      <a:gd name="T6" fmla="*/ 9 w 19"/>
                      <a:gd name="T7" fmla="*/ 20 h 20"/>
                      <a:gd name="T8" fmla="*/ 19 w 19"/>
                      <a:gd name="T9" fmla="*/ 10 h 20"/>
                      <a:gd name="T10" fmla="*/ 19 w 19"/>
                      <a:gd name="T11" fmla="*/ 0 h 20"/>
                      <a:gd name="T12" fmla="*/ 9 w 19"/>
                      <a:gd name="T13" fmla="*/ 0 h 20"/>
                      <a:gd name="T14" fmla="*/ 9 w 19"/>
                      <a:gd name="T15" fmla="*/ 10 h 20"/>
                      <a:gd name="T16" fmla="*/ 0 w 19"/>
                      <a:gd name="T17" fmla="*/ 10 h 20"/>
                      <a:gd name="T18" fmla="*/ 0 w 19"/>
                      <a:gd name="T19" fmla="*/ 20 h 20"/>
                      <a:gd name="T20" fmla="*/ 0 w 19"/>
                      <a:gd name="T21" fmla="*/ 10 h 20"/>
                      <a:gd name="T22" fmla="*/ 0 w 19"/>
                      <a:gd name="T23" fmla="*/ 10 h 20"/>
                      <a:gd name="T24" fmla="*/ 0 w 19"/>
                      <a:gd name="T25" fmla="*/ 20 h 20"/>
                      <a:gd name="T26" fmla="*/ 0 w 19"/>
                      <a:gd name="T27" fmla="*/ 20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
                      <a:gd name="T43" fmla="*/ 0 h 20"/>
                      <a:gd name="T44" fmla="*/ 19 w 19"/>
                      <a:gd name="T45" fmla="*/ 20 h 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 h="20">
                        <a:moveTo>
                          <a:pt x="0" y="20"/>
                        </a:moveTo>
                        <a:lnTo>
                          <a:pt x="0" y="20"/>
                        </a:lnTo>
                        <a:lnTo>
                          <a:pt x="9" y="20"/>
                        </a:lnTo>
                        <a:lnTo>
                          <a:pt x="19" y="10"/>
                        </a:lnTo>
                        <a:lnTo>
                          <a:pt x="19" y="0"/>
                        </a:lnTo>
                        <a:lnTo>
                          <a:pt x="9" y="0"/>
                        </a:lnTo>
                        <a:lnTo>
                          <a:pt x="9" y="10"/>
                        </a:lnTo>
                        <a:lnTo>
                          <a:pt x="0" y="10"/>
                        </a:lnTo>
                        <a:lnTo>
                          <a:pt x="0" y="20"/>
                        </a:lnTo>
                        <a:lnTo>
                          <a:pt x="0" y="10"/>
                        </a:lnTo>
                        <a:lnTo>
                          <a:pt x="0" y="20"/>
                        </a:lnTo>
                        <a:close/>
                      </a:path>
                    </a:pathLst>
                  </a:custGeom>
                  <a:solidFill>
                    <a:srgbClr val="000000"/>
                  </a:solidFill>
                  <a:ln w="9525">
                    <a:noFill/>
                    <a:round/>
                    <a:headEnd/>
                    <a:tailEnd/>
                  </a:ln>
                </p:spPr>
                <p:txBody>
                  <a:bodyPr/>
                  <a:lstStyle/>
                  <a:p>
                    <a:endParaRPr lang="en-US"/>
                  </a:p>
                </p:txBody>
              </p:sp>
              <p:sp>
                <p:nvSpPr>
                  <p:cNvPr id="5869" name="Freeform 444"/>
                  <p:cNvSpPr>
                    <a:spLocks/>
                  </p:cNvSpPr>
                  <p:nvPr/>
                </p:nvSpPr>
                <p:spPr bwMode="auto">
                  <a:xfrm>
                    <a:off x="6834" y="6677"/>
                    <a:ext cx="20" cy="97"/>
                  </a:xfrm>
                  <a:custGeom>
                    <a:avLst/>
                    <a:gdLst>
                      <a:gd name="T0" fmla="*/ 10 w 20"/>
                      <a:gd name="T1" fmla="*/ 97 h 97"/>
                      <a:gd name="T2" fmla="*/ 20 w 20"/>
                      <a:gd name="T3" fmla="*/ 97 h 97"/>
                      <a:gd name="T4" fmla="*/ 20 w 20"/>
                      <a:gd name="T5" fmla="*/ 0 h 97"/>
                      <a:gd name="T6" fmla="*/ 20 w 20"/>
                      <a:gd name="T7" fmla="*/ 0 h 97"/>
                      <a:gd name="T8" fmla="*/ 0 w 20"/>
                      <a:gd name="T9" fmla="*/ 97 h 97"/>
                      <a:gd name="T10" fmla="*/ 10 w 20"/>
                      <a:gd name="T11" fmla="*/ 87 h 97"/>
                      <a:gd name="T12" fmla="*/ 10 w 20"/>
                      <a:gd name="T13" fmla="*/ 97 h 97"/>
                      <a:gd name="T14" fmla="*/ 20 w 20"/>
                      <a:gd name="T15" fmla="*/ 97 h 97"/>
                      <a:gd name="T16" fmla="*/ 20 w 20"/>
                      <a:gd name="T17" fmla="*/ 97 h 97"/>
                      <a:gd name="T18" fmla="*/ 10 w 20"/>
                      <a:gd name="T19" fmla="*/ 97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97"/>
                      <a:gd name="T32" fmla="*/ 20 w 20"/>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97">
                        <a:moveTo>
                          <a:pt x="10" y="97"/>
                        </a:moveTo>
                        <a:lnTo>
                          <a:pt x="20" y="97"/>
                        </a:lnTo>
                        <a:lnTo>
                          <a:pt x="20" y="0"/>
                        </a:lnTo>
                        <a:lnTo>
                          <a:pt x="0" y="97"/>
                        </a:lnTo>
                        <a:lnTo>
                          <a:pt x="10" y="87"/>
                        </a:lnTo>
                        <a:lnTo>
                          <a:pt x="10" y="97"/>
                        </a:lnTo>
                        <a:lnTo>
                          <a:pt x="20" y="97"/>
                        </a:lnTo>
                        <a:lnTo>
                          <a:pt x="10" y="97"/>
                        </a:lnTo>
                        <a:close/>
                      </a:path>
                    </a:pathLst>
                  </a:custGeom>
                  <a:solidFill>
                    <a:srgbClr val="000000"/>
                  </a:solidFill>
                  <a:ln w="9525">
                    <a:noFill/>
                    <a:round/>
                    <a:headEnd/>
                    <a:tailEnd/>
                  </a:ln>
                </p:spPr>
                <p:txBody>
                  <a:bodyPr/>
                  <a:lstStyle/>
                  <a:p>
                    <a:endParaRPr lang="en-US"/>
                  </a:p>
                </p:txBody>
              </p:sp>
              <p:sp>
                <p:nvSpPr>
                  <p:cNvPr id="5870" name="Freeform 445"/>
                  <p:cNvSpPr>
                    <a:spLocks/>
                  </p:cNvSpPr>
                  <p:nvPr/>
                </p:nvSpPr>
                <p:spPr bwMode="auto">
                  <a:xfrm>
                    <a:off x="6824" y="6764"/>
                    <a:ext cx="20" cy="20"/>
                  </a:xfrm>
                  <a:custGeom>
                    <a:avLst/>
                    <a:gdLst>
                      <a:gd name="T0" fmla="*/ 10 w 20"/>
                      <a:gd name="T1" fmla="*/ 20 h 20"/>
                      <a:gd name="T2" fmla="*/ 20 w 20"/>
                      <a:gd name="T3" fmla="*/ 20 h 20"/>
                      <a:gd name="T4" fmla="*/ 20 w 20"/>
                      <a:gd name="T5" fmla="*/ 10 h 20"/>
                      <a:gd name="T6" fmla="*/ 20 w 20"/>
                      <a:gd name="T7" fmla="*/ 10 h 20"/>
                      <a:gd name="T8" fmla="*/ 20 w 20"/>
                      <a:gd name="T9" fmla="*/ 0 h 20"/>
                      <a:gd name="T10" fmla="*/ 10 w 20"/>
                      <a:gd name="T11" fmla="*/ 0 h 20"/>
                      <a:gd name="T12" fmla="*/ 10 w 20"/>
                      <a:gd name="T13" fmla="*/ 10 h 20"/>
                      <a:gd name="T14" fmla="*/ 10 w 20"/>
                      <a:gd name="T15" fmla="*/ 10 h 20"/>
                      <a:gd name="T16" fmla="*/ 0 w 20"/>
                      <a:gd name="T17" fmla="*/ 10 h 20"/>
                      <a:gd name="T18" fmla="*/ 10 w 20"/>
                      <a:gd name="T19" fmla="*/ 10 h 20"/>
                      <a:gd name="T20" fmla="*/ 10 w 20"/>
                      <a:gd name="T21" fmla="*/ 20 h 20"/>
                      <a:gd name="T22" fmla="*/ 10 w 20"/>
                      <a:gd name="T23" fmla="*/ 20 h 20"/>
                      <a:gd name="T24" fmla="*/ 10 w 20"/>
                      <a:gd name="T25" fmla="*/ 20 h 20"/>
                      <a:gd name="T26" fmla="*/ 10 w 20"/>
                      <a:gd name="T27" fmla="*/ 20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0"/>
                      <a:gd name="T44" fmla="*/ 20 w 20"/>
                      <a:gd name="T45" fmla="*/ 20 h 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0">
                        <a:moveTo>
                          <a:pt x="10" y="20"/>
                        </a:moveTo>
                        <a:lnTo>
                          <a:pt x="20" y="20"/>
                        </a:lnTo>
                        <a:lnTo>
                          <a:pt x="20" y="10"/>
                        </a:lnTo>
                        <a:lnTo>
                          <a:pt x="20" y="0"/>
                        </a:lnTo>
                        <a:lnTo>
                          <a:pt x="10" y="0"/>
                        </a:lnTo>
                        <a:lnTo>
                          <a:pt x="10" y="10"/>
                        </a:lnTo>
                        <a:lnTo>
                          <a:pt x="0" y="10"/>
                        </a:lnTo>
                        <a:lnTo>
                          <a:pt x="10" y="10"/>
                        </a:lnTo>
                        <a:lnTo>
                          <a:pt x="10" y="20"/>
                        </a:lnTo>
                        <a:close/>
                      </a:path>
                    </a:pathLst>
                  </a:custGeom>
                  <a:solidFill>
                    <a:srgbClr val="000000"/>
                  </a:solidFill>
                  <a:ln w="9525">
                    <a:noFill/>
                    <a:round/>
                    <a:headEnd/>
                    <a:tailEnd/>
                  </a:ln>
                </p:spPr>
                <p:txBody>
                  <a:bodyPr/>
                  <a:lstStyle/>
                  <a:p>
                    <a:endParaRPr lang="en-US"/>
                  </a:p>
                </p:txBody>
              </p:sp>
              <p:sp>
                <p:nvSpPr>
                  <p:cNvPr id="5871" name="Freeform 446"/>
                  <p:cNvSpPr>
                    <a:spLocks/>
                  </p:cNvSpPr>
                  <p:nvPr/>
                </p:nvSpPr>
                <p:spPr bwMode="auto">
                  <a:xfrm>
                    <a:off x="6805" y="6648"/>
                    <a:ext cx="29" cy="136"/>
                  </a:xfrm>
                  <a:custGeom>
                    <a:avLst/>
                    <a:gdLst>
                      <a:gd name="T0" fmla="*/ 10 w 29"/>
                      <a:gd name="T1" fmla="*/ 9 h 136"/>
                      <a:gd name="T2" fmla="*/ 0 w 29"/>
                      <a:gd name="T3" fmla="*/ 0 h 136"/>
                      <a:gd name="T4" fmla="*/ 0 w 29"/>
                      <a:gd name="T5" fmla="*/ 19 h 136"/>
                      <a:gd name="T6" fmla="*/ 0 w 29"/>
                      <a:gd name="T7" fmla="*/ 39 h 136"/>
                      <a:gd name="T8" fmla="*/ 0 w 29"/>
                      <a:gd name="T9" fmla="*/ 68 h 136"/>
                      <a:gd name="T10" fmla="*/ 0 w 29"/>
                      <a:gd name="T11" fmla="*/ 87 h 136"/>
                      <a:gd name="T12" fmla="*/ 10 w 29"/>
                      <a:gd name="T13" fmla="*/ 107 h 136"/>
                      <a:gd name="T14" fmla="*/ 10 w 29"/>
                      <a:gd name="T15" fmla="*/ 116 h 136"/>
                      <a:gd name="T16" fmla="*/ 29 w 29"/>
                      <a:gd name="T17" fmla="*/ 136 h 136"/>
                      <a:gd name="T18" fmla="*/ 29 w 29"/>
                      <a:gd name="T19" fmla="*/ 126 h 136"/>
                      <a:gd name="T20" fmla="*/ 19 w 29"/>
                      <a:gd name="T21" fmla="*/ 116 h 136"/>
                      <a:gd name="T22" fmla="*/ 10 w 29"/>
                      <a:gd name="T23" fmla="*/ 97 h 136"/>
                      <a:gd name="T24" fmla="*/ 10 w 29"/>
                      <a:gd name="T25" fmla="*/ 87 h 136"/>
                      <a:gd name="T26" fmla="*/ 10 w 29"/>
                      <a:gd name="T27" fmla="*/ 68 h 136"/>
                      <a:gd name="T28" fmla="*/ 10 w 29"/>
                      <a:gd name="T29" fmla="*/ 19 h 136"/>
                      <a:gd name="T30" fmla="*/ 10 w 29"/>
                      <a:gd name="T31" fmla="*/ 0 h 136"/>
                      <a:gd name="T32" fmla="*/ 10 w 29"/>
                      <a:gd name="T33" fmla="*/ 0 h 136"/>
                      <a:gd name="T34" fmla="*/ 10 w 29"/>
                      <a:gd name="T35" fmla="*/ 0 h 136"/>
                      <a:gd name="T36" fmla="*/ 10 w 29"/>
                      <a:gd name="T37" fmla="*/ 0 h 136"/>
                      <a:gd name="T38" fmla="*/ 10 w 29"/>
                      <a:gd name="T39" fmla="*/ 0 h 136"/>
                      <a:gd name="T40" fmla="*/ 10 w 29"/>
                      <a:gd name="T41" fmla="*/ 9 h 1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
                      <a:gd name="T64" fmla="*/ 0 h 136"/>
                      <a:gd name="T65" fmla="*/ 29 w 29"/>
                      <a:gd name="T66" fmla="*/ 136 h 1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 h="136">
                        <a:moveTo>
                          <a:pt x="10" y="9"/>
                        </a:moveTo>
                        <a:lnTo>
                          <a:pt x="0" y="0"/>
                        </a:lnTo>
                        <a:lnTo>
                          <a:pt x="0" y="19"/>
                        </a:lnTo>
                        <a:lnTo>
                          <a:pt x="0" y="39"/>
                        </a:lnTo>
                        <a:lnTo>
                          <a:pt x="0" y="68"/>
                        </a:lnTo>
                        <a:lnTo>
                          <a:pt x="0" y="87"/>
                        </a:lnTo>
                        <a:lnTo>
                          <a:pt x="10" y="107"/>
                        </a:lnTo>
                        <a:lnTo>
                          <a:pt x="10" y="116"/>
                        </a:lnTo>
                        <a:lnTo>
                          <a:pt x="29" y="136"/>
                        </a:lnTo>
                        <a:lnTo>
                          <a:pt x="29" y="126"/>
                        </a:lnTo>
                        <a:lnTo>
                          <a:pt x="19" y="116"/>
                        </a:lnTo>
                        <a:lnTo>
                          <a:pt x="10" y="97"/>
                        </a:lnTo>
                        <a:lnTo>
                          <a:pt x="10" y="87"/>
                        </a:lnTo>
                        <a:lnTo>
                          <a:pt x="10" y="68"/>
                        </a:lnTo>
                        <a:lnTo>
                          <a:pt x="10" y="19"/>
                        </a:lnTo>
                        <a:lnTo>
                          <a:pt x="10" y="0"/>
                        </a:lnTo>
                        <a:lnTo>
                          <a:pt x="10" y="9"/>
                        </a:lnTo>
                        <a:close/>
                      </a:path>
                    </a:pathLst>
                  </a:custGeom>
                  <a:solidFill>
                    <a:srgbClr val="000000"/>
                  </a:solidFill>
                  <a:ln w="9525">
                    <a:noFill/>
                    <a:round/>
                    <a:headEnd/>
                    <a:tailEnd/>
                  </a:ln>
                </p:spPr>
                <p:txBody>
                  <a:bodyPr/>
                  <a:lstStyle/>
                  <a:p>
                    <a:endParaRPr lang="en-US"/>
                  </a:p>
                </p:txBody>
              </p:sp>
              <p:sp>
                <p:nvSpPr>
                  <p:cNvPr id="5872" name="Freeform 447"/>
                  <p:cNvSpPr>
                    <a:spLocks/>
                  </p:cNvSpPr>
                  <p:nvPr/>
                </p:nvSpPr>
                <p:spPr bwMode="auto">
                  <a:xfrm>
                    <a:off x="6776" y="6648"/>
                    <a:ext cx="39" cy="29"/>
                  </a:xfrm>
                  <a:custGeom>
                    <a:avLst/>
                    <a:gdLst>
                      <a:gd name="T0" fmla="*/ 0 w 39"/>
                      <a:gd name="T1" fmla="*/ 19 h 29"/>
                      <a:gd name="T2" fmla="*/ 10 w 39"/>
                      <a:gd name="T3" fmla="*/ 29 h 29"/>
                      <a:gd name="T4" fmla="*/ 19 w 39"/>
                      <a:gd name="T5" fmla="*/ 19 h 29"/>
                      <a:gd name="T6" fmla="*/ 19 w 39"/>
                      <a:gd name="T7" fmla="*/ 19 h 29"/>
                      <a:gd name="T8" fmla="*/ 29 w 39"/>
                      <a:gd name="T9" fmla="*/ 9 h 29"/>
                      <a:gd name="T10" fmla="*/ 39 w 39"/>
                      <a:gd name="T11" fmla="*/ 9 h 29"/>
                      <a:gd name="T12" fmla="*/ 39 w 39"/>
                      <a:gd name="T13" fmla="*/ 0 h 29"/>
                      <a:gd name="T14" fmla="*/ 19 w 39"/>
                      <a:gd name="T15" fmla="*/ 0 h 29"/>
                      <a:gd name="T16" fmla="*/ 19 w 39"/>
                      <a:gd name="T17" fmla="*/ 0 h 29"/>
                      <a:gd name="T18" fmla="*/ 19 w 39"/>
                      <a:gd name="T19" fmla="*/ 9 h 29"/>
                      <a:gd name="T20" fmla="*/ 19 w 39"/>
                      <a:gd name="T21" fmla="*/ 9 h 29"/>
                      <a:gd name="T22" fmla="*/ 10 w 39"/>
                      <a:gd name="T23" fmla="*/ 9 h 29"/>
                      <a:gd name="T24" fmla="*/ 10 w 39"/>
                      <a:gd name="T25" fmla="*/ 19 h 29"/>
                      <a:gd name="T26" fmla="*/ 10 w 39"/>
                      <a:gd name="T27" fmla="*/ 9 h 29"/>
                      <a:gd name="T28" fmla="*/ 10 w 39"/>
                      <a:gd name="T29" fmla="*/ 19 h 29"/>
                      <a:gd name="T30" fmla="*/ 0 w 39"/>
                      <a:gd name="T31" fmla="*/ 19 h 29"/>
                      <a:gd name="T32" fmla="*/ 0 w 39"/>
                      <a:gd name="T33" fmla="*/ 19 h 29"/>
                      <a:gd name="T34" fmla="*/ 10 w 39"/>
                      <a:gd name="T35" fmla="*/ 19 h 29"/>
                      <a:gd name="T36" fmla="*/ 0 w 39"/>
                      <a:gd name="T37" fmla="*/ 19 h 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9"/>
                      <a:gd name="T58" fmla="*/ 0 h 29"/>
                      <a:gd name="T59" fmla="*/ 39 w 39"/>
                      <a:gd name="T60" fmla="*/ 29 h 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9" h="29">
                        <a:moveTo>
                          <a:pt x="0" y="19"/>
                        </a:moveTo>
                        <a:lnTo>
                          <a:pt x="10" y="29"/>
                        </a:lnTo>
                        <a:lnTo>
                          <a:pt x="19" y="19"/>
                        </a:lnTo>
                        <a:lnTo>
                          <a:pt x="29" y="9"/>
                        </a:lnTo>
                        <a:lnTo>
                          <a:pt x="39" y="9"/>
                        </a:lnTo>
                        <a:lnTo>
                          <a:pt x="39" y="0"/>
                        </a:lnTo>
                        <a:lnTo>
                          <a:pt x="19" y="0"/>
                        </a:lnTo>
                        <a:lnTo>
                          <a:pt x="19" y="9"/>
                        </a:lnTo>
                        <a:lnTo>
                          <a:pt x="10" y="9"/>
                        </a:lnTo>
                        <a:lnTo>
                          <a:pt x="10" y="19"/>
                        </a:lnTo>
                        <a:lnTo>
                          <a:pt x="10" y="9"/>
                        </a:lnTo>
                        <a:lnTo>
                          <a:pt x="10" y="19"/>
                        </a:lnTo>
                        <a:lnTo>
                          <a:pt x="0" y="19"/>
                        </a:lnTo>
                        <a:lnTo>
                          <a:pt x="10" y="19"/>
                        </a:lnTo>
                        <a:lnTo>
                          <a:pt x="0" y="19"/>
                        </a:lnTo>
                        <a:close/>
                      </a:path>
                    </a:pathLst>
                  </a:custGeom>
                  <a:solidFill>
                    <a:srgbClr val="000000"/>
                  </a:solidFill>
                  <a:ln w="9525">
                    <a:noFill/>
                    <a:round/>
                    <a:headEnd/>
                    <a:tailEnd/>
                  </a:ln>
                </p:spPr>
                <p:txBody>
                  <a:bodyPr/>
                  <a:lstStyle/>
                  <a:p>
                    <a:endParaRPr lang="en-US"/>
                  </a:p>
                </p:txBody>
              </p:sp>
              <p:sp>
                <p:nvSpPr>
                  <p:cNvPr id="5873" name="Freeform 448"/>
                  <p:cNvSpPr>
                    <a:spLocks/>
                  </p:cNvSpPr>
                  <p:nvPr/>
                </p:nvSpPr>
                <p:spPr bwMode="auto">
                  <a:xfrm>
                    <a:off x="6776" y="6618"/>
                    <a:ext cx="48" cy="49"/>
                  </a:xfrm>
                  <a:custGeom>
                    <a:avLst/>
                    <a:gdLst>
                      <a:gd name="T0" fmla="*/ 48 w 48"/>
                      <a:gd name="T1" fmla="*/ 0 h 49"/>
                      <a:gd name="T2" fmla="*/ 39 w 48"/>
                      <a:gd name="T3" fmla="*/ 10 h 49"/>
                      <a:gd name="T4" fmla="*/ 29 w 48"/>
                      <a:gd name="T5" fmla="*/ 10 h 49"/>
                      <a:gd name="T6" fmla="*/ 29 w 48"/>
                      <a:gd name="T7" fmla="*/ 20 h 49"/>
                      <a:gd name="T8" fmla="*/ 19 w 48"/>
                      <a:gd name="T9" fmla="*/ 20 h 49"/>
                      <a:gd name="T10" fmla="*/ 10 w 48"/>
                      <a:gd name="T11" fmla="*/ 30 h 49"/>
                      <a:gd name="T12" fmla="*/ 10 w 48"/>
                      <a:gd name="T13" fmla="*/ 30 h 49"/>
                      <a:gd name="T14" fmla="*/ 0 w 48"/>
                      <a:gd name="T15" fmla="*/ 39 h 49"/>
                      <a:gd name="T16" fmla="*/ 0 w 48"/>
                      <a:gd name="T17" fmla="*/ 49 h 49"/>
                      <a:gd name="T18" fmla="*/ 10 w 48"/>
                      <a:gd name="T19" fmla="*/ 49 h 49"/>
                      <a:gd name="T20" fmla="*/ 10 w 48"/>
                      <a:gd name="T21" fmla="*/ 30 h 49"/>
                      <a:gd name="T22" fmla="*/ 19 w 48"/>
                      <a:gd name="T23" fmla="*/ 30 h 49"/>
                      <a:gd name="T24" fmla="*/ 29 w 48"/>
                      <a:gd name="T25" fmla="*/ 20 h 49"/>
                      <a:gd name="T26" fmla="*/ 39 w 48"/>
                      <a:gd name="T27" fmla="*/ 20 h 49"/>
                      <a:gd name="T28" fmla="*/ 39 w 48"/>
                      <a:gd name="T29" fmla="*/ 20 h 49"/>
                      <a:gd name="T30" fmla="*/ 48 w 48"/>
                      <a:gd name="T31" fmla="*/ 10 h 49"/>
                      <a:gd name="T32" fmla="*/ 48 w 48"/>
                      <a:gd name="T33" fmla="*/ 10 h 49"/>
                      <a:gd name="T34" fmla="*/ 48 w 48"/>
                      <a:gd name="T35" fmla="*/ 0 h 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49"/>
                      <a:gd name="T56" fmla="*/ 48 w 48"/>
                      <a:gd name="T57" fmla="*/ 49 h 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49">
                        <a:moveTo>
                          <a:pt x="48" y="0"/>
                        </a:moveTo>
                        <a:lnTo>
                          <a:pt x="39" y="10"/>
                        </a:lnTo>
                        <a:lnTo>
                          <a:pt x="29" y="10"/>
                        </a:lnTo>
                        <a:lnTo>
                          <a:pt x="29" y="20"/>
                        </a:lnTo>
                        <a:lnTo>
                          <a:pt x="19" y="20"/>
                        </a:lnTo>
                        <a:lnTo>
                          <a:pt x="10" y="30"/>
                        </a:lnTo>
                        <a:lnTo>
                          <a:pt x="0" y="39"/>
                        </a:lnTo>
                        <a:lnTo>
                          <a:pt x="0" y="49"/>
                        </a:lnTo>
                        <a:lnTo>
                          <a:pt x="10" y="49"/>
                        </a:lnTo>
                        <a:lnTo>
                          <a:pt x="10" y="30"/>
                        </a:lnTo>
                        <a:lnTo>
                          <a:pt x="19" y="30"/>
                        </a:lnTo>
                        <a:lnTo>
                          <a:pt x="29" y="20"/>
                        </a:lnTo>
                        <a:lnTo>
                          <a:pt x="39" y="20"/>
                        </a:lnTo>
                        <a:lnTo>
                          <a:pt x="48" y="10"/>
                        </a:lnTo>
                        <a:lnTo>
                          <a:pt x="48" y="0"/>
                        </a:lnTo>
                        <a:close/>
                      </a:path>
                    </a:pathLst>
                  </a:custGeom>
                  <a:solidFill>
                    <a:srgbClr val="000000"/>
                  </a:solidFill>
                  <a:ln w="9525">
                    <a:noFill/>
                    <a:round/>
                    <a:headEnd/>
                    <a:tailEnd/>
                  </a:ln>
                </p:spPr>
                <p:txBody>
                  <a:bodyPr/>
                  <a:lstStyle/>
                  <a:p>
                    <a:endParaRPr lang="en-US"/>
                  </a:p>
                </p:txBody>
              </p:sp>
              <p:sp>
                <p:nvSpPr>
                  <p:cNvPr id="5874" name="Freeform 449"/>
                  <p:cNvSpPr>
                    <a:spLocks/>
                  </p:cNvSpPr>
                  <p:nvPr/>
                </p:nvSpPr>
                <p:spPr bwMode="auto">
                  <a:xfrm>
                    <a:off x="6824" y="6618"/>
                    <a:ext cx="49" cy="39"/>
                  </a:xfrm>
                  <a:custGeom>
                    <a:avLst/>
                    <a:gdLst>
                      <a:gd name="T0" fmla="*/ 49 w 49"/>
                      <a:gd name="T1" fmla="*/ 39 h 39"/>
                      <a:gd name="T2" fmla="*/ 39 w 49"/>
                      <a:gd name="T3" fmla="*/ 30 h 39"/>
                      <a:gd name="T4" fmla="*/ 39 w 49"/>
                      <a:gd name="T5" fmla="*/ 30 h 39"/>
                      <a:gd name="T6" fmla="*/ 30 w 49"/>
                      <a:gd name="T7" fmla="*/ 20 h 39"/>
                      <a:gd name="T8" fmla="*/ 30 w 49"/>
                      <a:gd name="T9" fmla="*/ 20 h 39"/>
                      <a:gd name="T10" fmla="*/ 30 w 49"/>
                      <a:gd name="T11" fmla="*/ 10 h 39"/>
                      <a:gd name="T12" fmla="*/ 20 w 49"/>
                      <a:gd name="T13" fmla="*/ 0 h 39"/>
                      <a:gd name="T14" fmla="*/ 10 w 49"/>
                      <a:gd name="T15" fmla="*/ 0 h 39"/>
                      <a:gd name="T16" fmla="*/ 0 w 49"/>
                      <a:gd name="T17" fmla="*/ 0 h 39"/>
                      <a:gd name="T18" fmla="*/ 0 w 49"/>
                      <a:gd name="T19" fmla="*/ 10 h 39"/>
                      <a:gd name="T20" fmla="*/ 10 w 49"/>
                      <a:gd name="T21" fmla="*/ 10 h 39"/>
                      <a:gd name="T22" fmla="*/ 20 w 49"/>
                      <a:gd name="T23" fmla="*/ 20 h 39"/>
                      <a:gd name="T24" fmla="*/ 30 w 49"/>
                      <a:gd name="T25" fmla="*/ 20 h 39"/>
                      <a:gd name="T26" fmla="*/ 30 w 49"/>
                      <a:gd name="T27" fmla="*/ 30 h 39"/>
                      <a:gd name="T28" fmla="*/ 30 w 49"/>
                      <a:gd name="T29" fmla="*/ 30 h 39"/>
                      <a:gd name="T30" fmla="*/ 39 w 49"/>
                      <a:gd name="T31" fmla="*/ 39 h 39"/>
                      <a:gd name="T32" fmla="*/ 49 w 49"/>
                      <a:gd name="T33" fmla="*/ 39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39"/>
                      <a:gd name="T53" fmla="*/ 49 w 4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39">
                        <a:moveTo>
                          <a:pt x="49" y="39"/>
                        </a:moveTo>
                        <a:lnTo>
                          <a:pt x="39" y="30"/>
                        </a:lnTo>
                        <a:lnTo>
                          <a:pt x="30" y="20"/>
                        </a:lnTo>
                        <a:lnTo>
                          <a:pt x="30" y="10"/>
                        </a:lnTo>
                        <a:lnTo>
                          <a:pt x="20" y="0"/>
                        </a:lnTo>
                        <a:lnTo>
                          <a:pt x="10" y="0"/>
                        </a:lnTo>
                        <a:lnTo>
                          <a:pt x="0" y="0"/>
                        </a:lnTo>
                        <a:lnTo>
                          <a:pt x="0" y="10"/>
                        </a:lnTo>
                        <a:lnTo>
                          <a:pt x="10" y="10"/>
                        </a:lnTo>
                        <a:lnTo>
                          <a:pt x="20" y="20"/>
                        </a:lnTo>
                        <a:lnTo>
                          <a:pt x="30" y="20"/>
                        </a:lnTo>
                        <a:lnTo>
                          <a:pt x="30" y="30"/>
                        </a:lnTo>
                        <a:lnTo>
                          <a:pt x="39" y="39"/>
                        </a:lnTo>
                        <a:lnTo>
                          <a:pt x="49" y="39"/>
                        </a:lnTo>
                        <a:close/>
                      </a:path>
                    </a:pathLst>
                  </a:custGeom>
                  <a:solidFill>
                    <a:srgbClr val="000000"/>
                  </a:solidFill>
                  <a:ln w="9525">
                    <a:noFill/>
                    <a:round/>
                    <a:headEnd/>
                    <a:tailEnd/>
                  </a:ln>
                </p:spPr>
                <p:txBody>
                  <a:bodyPr/>
                  <a:lstStyle/>
                  <a:p>
                    <a:endParaRPr lang="en-US"/>
                  </a:p>
                </p:txBody>
              </p:sp>
              <p:sp>
                <p:nvSpPr>
                  <p:cNvPr id="5875" name="Freeform 450"/>
                  <p:cNvSpPr>
                    <a:spLocks/>
                  </p:cNvSpPr>
                  <p:nvPr/>
                </p:nvSpPr>
                <p:spPr bwMode="auto">
                  <a:xfrm>
                    <a:off x="7029" y="6638"/>
                    <a:ext cx="29" cy="146"/>
                  </a:xfrm>
                  <a:custGeom>
                    <a:avLst/>
                    <a:gdLst>
                      <a:gd name="T0" fmla="*/ 19 w 29"/>
                      <a:gd name="T1" fmla="*/ 19 h 146"/>
                      <a:gd name="T2" fmla="*/ 29 w 29"/>
                      <a:gd name="T3" fmla="*/ 39 h 146"/>
                      <a:gd name="T4" fmla="*/ 19 w 29"/>
                      <a:gd name="T5" fmla="*/ 58 h 146"/>
                      <a:gd name="T6" fmla="*/ 19 w 29"/>
                      <a:gd name="T7" fmla="*/ 88 h 146"/>
                      <a:gd name="T8" fmla="*/ 19 w 29"/>
                      <a:gd name="T9" fmla="*/ 97 h 146"/>
                      <a:gd name="T10" fmla="*/ 9 w 29"/>
                      <a:gd name="T11" fmla="*/ 117 h 146"/>
                      <a:gd name="T12" fmla="*/ 9 w 29"/>
                      <a:gd name="T13" fmla="*/ 126 h 146"/>
                      <a:gd name="T14" fmla="*/ 9 w 29"/>
                      <a:gd name="T15" fmla="*/ 146 h 146"/>
                      <a:gd name="T16" fmla="*/ 0 w 29"/>
                      <a:gd name="T17" fmla="*/ 126 h 146"/>
                      <a:gd name="T18" fmla="*/ 0 w 29"/>
                      <a:gd name="T19" fmla="*/ 107 h 146"/>
                      <a:gd name="T20" fmla="*/ 0 w 29"/>
                      <a:gd name="T21" fmla="*/ 68 h 146"/>
                      <a:gd name="T22" fmla="*/ 0 w 29"/>
                      <a:gd name="T23" fmla="*/ 58 h 146"/>
                      <a:gd name="T24" fmla="*/ 0 w 29"/>
                      <a:gd name="T25" fmla="*/ 39 h 146"/>
                      <a:gd name="T26" fmla="*/ 9 w 29"/>
                      <a:gd name="T27" fmla="*/ 19 h 146"/>
                      <a:gd name="T28" fmla="*/ 9 w 29"/>
                      <a:gd name="T29" fmla="*/ 0 h 146"/>
                      <a:gd name="T30" fmla="*/ 19 w 29"/>
                      <a:gd name="T31" fmla="*/ 10 h 146"/>
                      <a:gd name="T32" fmla="*/ 19 w 29"/>
                      <a:gd name="T33" fmla="*/ 19 h 1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146"/>
                      <a:gd name="T53" fmla="*/ 29 w 29"/>
                      <a:gd name="T54" fmla="*/ 146 h 1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146">
                        <a:moveTo>
                          <a:pt x="19" y="19"/>
                        </a:moveTo>
                        <a:lnTo>
                          <a:pt x="29" y="39"/>
                        </a:lnTo>
                        <a:lnTo>
                          <a:pt x="19" y="58"/>
                        </a:lnTo>
                        <a:lnTo>
                          <a:pt x="19" y="88"/>
                        </a:lnTo>
                        <a:lnTo>
                          <a:pt x="19" y="97"/>
                        </a:lnTo>
                        <a:lnTo>
                          <a:pt x="9" y="117"/>
                        </a:lnTo>
                        <a:lnTo>
                          <a:pt x="9" y="126"/>
                        </a:lnTo>
                        <a:lnTo>
                          <a:pt x="9" y="146"/>
                        </a:lnTo>
                        <a:lnTo>
                          <a:pt x="0" y="126"/>
                        </a:lnTo>
                        <a:lnTo>
                          <a:pt x="0" y="107"/>
                        </a:lnTo>
                        <a:lnTo>
                          <a:pt x="0" y="68"/>
                        </a:lnTo>
                        <a:lnTo>
                          <a:pt x="0" y="58"/>
                        </a:lnTo>
                        <a:lnTo>
                          <a:pt x="0" y="39"/>
                        </a:lnTo>
                        <a:lnTo>
                          <a:pt x="9" y="19"/>
                        </a:lnTo>
                        <a:lnTo>
                          <a:pt x="9" y="0"/>
                        </a:lnTo>
                        <a:lnTo>
                          <a:pt x="19" y="10"/>
                        </a:lnTo>
                        <a:lnTo>
                          <a:pt x="19" y="19"/>
                        </a:lnTo>
                        <a:close/>
                      </a:path>
                    </a:pathLst>
                  </a:custGeom>
                  <a:solidFill>
                    <a:srgbClr val="FFFFFF"/>
                  </a:solidFill>
                  <a:ln w="9525">
                    <a:noFill/>
                    <a:round/>
                    <a:headEnd/>
                    <a:tailEnd/>
                  </a:ln>
                </p:spPr>
                <p:txBody>
                  <a:bodyPr/>
                  <a:lstStyle/>
                  <a:p>
                    <a:endParaRPr lang="en-US"/>
                  </a:p>
                </p:txBody>
              </p:sp>
              <p:sp>
                <p:nvSpPr>
                  <p:cNvPr id="5876" name="Freeform 451"/>
                  <p:cNvSpPr>
                    <a:spLocks/>
                  </p:cNvSpPr>
                  <p:nvPr/>
                </p:nvSpPr>
                <p:spPr bwMode="auto">
                  <a:xfrm>
                    <a:off x="7029" y="6657"/>
                    <a:ext cx="29" cy="137"/>
                  </a:xfrm>
                  <a:custGeom>
                    <a:avLst/>
                    <a:gdLst>
                      <a:gd name="T0" fmla="*/ 0 w 29"/>
                      <a:gd name="T1" fmla="*/ 127 h 137"/>
                      <a:gd name="T2" fmla="*/ 9 w 29"/>
                      <a:gd name="T3" fmla="*/ 127 h 137"/>
                      <a:gd name="T4" fmla="*/ 9 w 29"/>
                      <a:gd name="T5" fmla="*/ 107 h 137"/>
                      <a:gd name="T6" fmla="*/ 19 w 29"/>
                      <a:gd name="T7" fmla="*/ 98 h 137"/>
                      <a:gd name="T8" fmla="*/ 19 w 29"/>
                      <a:gd name="T9" fmla="*/ 78 h 137"/>
                      <a:gd name="T10" fmla="*/ 29 w 29"/>
                      <a:gd name="T11" fmla="*/ 69 h 137"/>
                      <a:gd name="T12" fmla="*/ 29 w 29"/>
                      <a:gd name="T13" fmla="*/ 39 h 137"/>
                      <a:gd name="T14" fmla="*/ 29 w 29"/>
                      <a:gd name="T15" fmla="*/ 20 h 137"/>
                      <a:gd name="T16" fmla="*/ 29 w 29"/>
                      <a:gd name="T17" fmla="*/ 0 h 137"/>
                      <a:gd name="T18" fmla="*/ 19 w 29"/>
                      <a:gd name="T19" fmla="*/ 0 h 137"/>
                      <a:gd name="T20" fmla="*/ 19 w 29"/>
                      <a:gd name="T21" fmla="*/ 69 h 137"/>
                      <a:gd name="T22" fmla="*/ 9 w 29"/>
                      <a:gd name="T23" fmla="*/ 78 h 137"/>
                      <a:gd name="T24" fmla="*/ 9 w 29"/>
                      <a:gd name="T25" fmla="*/ 98 h 137"/>
                      <a:gd name="T26" fmla="*/ 0 w 29"/>
                      <a:gd name="T27" fmla="*/ 107 h 137"/>
                      <a:gd name="T28" fmla="*/ 0 w 29"/>
                      <a:gd name="T29" fmla="*/ 127 h 137"/>
                      <a:gd name="T30" fmla="*/ 9 w 29"/>
                      <a:gd name="T31" fmla="*/ 127 h 137"/>
                      <a:gd name="T32" fmla="*/ 0 w 29"/>
                      <a:gd name="T33" fmla="*/ 127 h 137"/>
                      <a:gd name="T34" fmla="*/ 9 w 29"/>
                      <a:gd name="T35" fmla="*/ 137 h 137"/>
                      <a:gd name="T36" fmla="*/ 9 w 29"/>
                      <a:gd name="T37" fmla="*/ 127 h 137"/>
                      <a:gd name="T38" fmla="*/ 0 w 29"/>
                      <a:gd name="T39" fmla="*/ 127 h 1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
                      <a:gd name="T61" fmla="*/ 0 h 137"/>
                      <a:gd name="T62" fmla="*/ 29 w 29"/>
                      <a:gd name="T63" fmla="*/ 137 h 1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 h="137">
                        <a:moveTo>
                          <a:pt x="0" y="127"/>
                        </a:moveTo>
                        <a:lnTo>
                          <a:pt x="9" y="127"/>
                        </a:lnTo>
                        <a:lnTo>
                          <a:pt x="9" y="107"/>
                        </a:lnTo>
                        <a:lnTo>
                          <a:pt x="19" y="98"/>
                        </a:lnTo>
                        <a:lnTo>
                          <a:pt x="19" y="78"/>
                        </a:lnTo>
                        <a:lnTo>
                          <a:pt x="29" y="69"/>
                        </a:lnTo>
                        <a:lnTo>
                          <a:pt x="29" y="39"/>
                        </a:lnTo>
                        <a:lnTo>
                          <a:pt x="29" y="20"/>
                        </a:lnTo>
                        <a:lnTo>
                          <a:pt x="29" y="0"/>
                        </a:lnTo>
                        <a:lnTo>
                          <a:pt x="19" y="0"/>
                        </a:lnTo>
                        <a:lnTo>
                          <a:pt x="19" y="69"/>
                        </a:lnTo>
                        <a:lnTo>
                          <a:pt x="9" y="78"/>
                        </a:lnTo>
                        <a:lnTo>
                          <a:pt x="9" y="98"/>
                        </a:lnTo>
                        <a:lnTo>
                          <a:pt x="0" y="107"/>
                        </a:lnTo>
                        <a:lnTo>
                          <a:pt x="0" y="127"/>
                        </a:lnTo>
                        <a:lnTo>
                          <a:pt x="9" y="127"/>
                        </a:lnTo>
                        <a:lnTo>
                          <a:pt x="0" y="127"/>
                        </a:lnTo>
                        <a:lnTo>
                          <a:pt x="9" y="137"/>
                        </a:lnTo>
                        <a:lnTo>
                          <a:pt x="9" y="127"/>
                        </a:lnTo>
                        <a:lnTo>
                          <a:pt x="0" y="127"/>
                        </a:lnTo>
                        <a:close/>
                      </a:path>
                    </a:pathLst>
                  </a:custGeom>
                  <a:solidFill>
                    <a:srgbClr val="000000"/>
                  </a:solidFill>
                  <a:ln w="9525">
                    <a:noFill/>
                    <a:round/>
                    <a:headEnd/>
                    <a:tailEnd/>
                  </a:ln>
                </p:spPr>
                <p:txBody>
                  <a:bodyPr/>
                  <a:lstStyle/>
                  <a:p>
                    <a:endParaRPr lang="en-US"/>
                  </a:p>
                </p:txBody>
              </p:sp>
              <p:sp>
                <p:nvSpPr>
                  <p:cNvPr id="5877" name="Freeform 452"/>
                  <p:cNvSpPr>
                    <a:spLocks/>
                  </p:cNvSpPr>
                  <p:nvPr/>
                </p:nvSpPr>
                <p:spPr bwMode="auto">
                  <a:xfrm>
                    <a:off x="7019" y="6638"/>
                    <a:ext cx="29" cy="146"/>
                  </a:xfrm>
                  <a:custGeom>
                    <a:avLst/>
                    <a:gdLst>
                      <a:gd name="T0" fmla="*/ 19 w 29"/>
                      <a:gd name="T1" fmla="*/ 0 h 146"/>
                      <a:gd name="T2" fmla="*/ 19 w 29"/>
                      <a:gd name="T3" fmla="*/ 0 h 146"/>
                      <a:gd name="T4" fmla="*/ 10 w 29"/>
                      <a:gd name="T5" fmla="*/ 19 h 146"/>
                      <a:gd name="T6" fmla="*/ 10 w 29"/>
                      <a:gd name="T7" fmla="*/ 39 h 146"/>
                      <a:gd name="T8" fmla="*/ 10 w 29"/>
                      <a:gd name="T9" fmla="*/ 58 h 146"/>
                      <a:gd name="T10" fmla="*/ 0 w 29"/>
                      <a:gd name="T11" fmla="*/ 68 h 146"/>
                      <a:gd name="T12" fmla="*/ 0 w 29"/>
                      <a:gd name="T13" fmla="*/ 107 h 146"/>
                      <a:gd name="T14" fmla="*/ 10 w 29"/>
                      <a:gd name="T15" fmla="*/ 126 h 146"/>
                      <a:gd name="T16" fmla="*/ 10 w 29"/>
                      <a:gd name="T17" fmla="*/ 146 h 146"/>
                      <a:gd name="T18" fmla="*/ 19 w 29"/>
                      <a:gd name="T19" fmla="*/ 146 h 146"/>
                      <a:gd name="T20" fmla="*/ 10 w 29"/>
                      <a:gd name="T21" fmla="*/ 126 h 146"/>
                      <a:gd name="T22" fmla="*/ 10 w 29"/>
                      <a:gd name="T23" fmla="*/ 107 h 146"/>
                      <a:gd name="T24" fmla="*/ 10 w 29"/>
                      <a:gd name="T25" fmla="*/ 68 h 146"/>
                      <a:gd name="T26" fmla="*/ 10 w 29"/>
                      <a:gd name="T27" fmla="*/ 58 h 146"/>
                      <a:gd name="T28" fmla="*/ 19 w 29"/>
                      <a:gd name="T29" fmla="*/ 39 h 146"/>
                      <a:gd name="T30" fmla="*/ 19 w 29"/>
                      <a:gd name="T31" fmla="*/ 19 h 146"/>
                      <a:gd name="T32" fmla="*/ 29 w 29"/>
                      <a:gd name="T33" fmla="*/ 0 h 146"/>
                      <a:gd name="T34" fmla="*/ 19 w 29"/>
                      <a:gd name="T35" fmla="*/ 10 h 146"/>
                      <a:gd name="T36" fmla="*/ 19 w 29"/>
                      <a:gd name="T37" fmla="*/ 0 h 146"/>
                      <a:gd name="T38" fmla="*/ 19 w 29"/>
                      <a:gd name="T39" fmla="*/ 0 h 146"/>
                      <a:gd name="T40" fmla="*/ 19 w 29"/>
                      <a:gd name="T41" fmla="*/ 0 h 1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
                      <a:gd name="T64" fmla="*/ 0 h 146"/>
                      <a:gd name="T65" fmla="*/ 29 w 29"/>
                      <a:gd name="T66" fmla="*/ 146 h 1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 h="146">
                        <a:moveTo>
                          <a:pt x="19" y="0"/>
                        </a:moveTo>
                        <a:lnTo>
                          <a:pt x="19" y="0"/>
                        </a:lnTo>
                        <a:lnTo>
                          <a:pt x="10" y="19"/>
                        </a:lnTo>
                        <a:lnTo>
                          <a:pt x="10" y="39"/>
                        </a:lnTo>
                        <a:lnTo>
                          <a:pt x="10" y="58"/>
                        </a:lnTo>
                        <a:lnTo>
                          <a:pt x="0" y="68"/>
                        </a:lnTo>
                        <a:lnTo>
                          <a:pt x="0" y="107"/>
                        </a:lnTo>
                        <a:lnTo>
                          <a:pt x="10" y="126"/>
                        </a:lnTo>
                        <a:lnTo>
                          <a:pt x="10" y="146"/>
                        </a:lnTo>
                        <a:lnTo>
                          <a:pt x="19" y="146"/>
                        </a:lnTo>
                        <a:lnTo>
                          <a:pt x="10" y="126"/>
                        </a:lnTo>
                        <a:lnTo>
                          <a:pt x="10" y="107"/>
                        </a:lnTo>
                        <a:lnTo>
                          <a:pt x="10" y="68"/>
                        </a:lnTo>
                        <a:lnTo>
                          <a:pt x="10" y="58"/>
                        </a:lnTo>
                        <a:lnTo>
                          <a:pt x="19" y="39"/>
                        </a:lnTo>
                        <a:lnTo>
                          <a:pt x="19" y="19"/>
                        </a:lnTo>
                        <a:lnTo>
                          <a:pt x="29" y="0"/>
                        </a:lnTo>
                        <a:lnTo>
                          <a:pt x="19" y="10"/>
                        </a:lnTo>
                        <a:lnTo>
                          <a:pt x="19" y="0"/>
                        </a:lnTo>
                        <a:close/>
                      </a:path>
                    </a:pathLst>
                  </a:custGeom>
                  <a:solidFill>
                    <a:srgbClr val="000000"/>
                  </a:solidFill>
                  <a:ln w="9525">
                    <a:noFill/>
                    <a:round/>
                    <a:headEnd/>
                    <a:tailEnd/>
                  </a:ln>
                </p:spPr>
                <p:txBody>
                  <a:bodyPr/>
                  <a:lstStyle/>
                  <a:p>
                    <a:endParaRPr lang="en-US"/>
                  </a:p>
                </p:txBody>
              </p:sp>
              <p:sp>
                <p:nvSpPr>
                  <p:cNvPr id="5878" name="Freeform 453"/>
                  <p:cNvSpPr>
                    <a:spLocks/>
                  </p:cNvSpPr>
                  <p:nvPr/>
                </p:nvSpPr>
                <p:spPr bwMode="auto">
                  <a:xfrm>
                    <a:off x="7038" y="6638"/>
                    <a:ext cx="20" cy="29"/>
                  </a:xfrm>
                  <a:custGeom>
                    <a:avLst/>
                    <a:gdLst>
                      <a:gd name="T0" fmla="*/ 20 w 20"/>
                      <a:gd name="T1" fmla="*/ 19 h 29"/>
                      <a:gd name="T2" fmla="*/ 20 w 20"/>
                      <a:gd name="T3" fmla="*/ 10 h 29"/>
                      <a:gd name="T4" fmla="*/ 10 w 20"/>
                      <a:gd name="T5" fmla="*/ 0 h 29"/>
                      <a:gd name="T6" fmla="*/ 0 w 20"/>
                      <a:gd name="T7" fmla="*/ 0 h 29"/>
                      <a:gd name="T8" fmla="*/ 0 w 20"/>
                      <a:gd name="T9" fmla="*/ 10 h 29"/>
                      <a:gd name="T10" fmla="*/ 10 w 20"/>
                      <a:gd name="T11" fmla="*/ 10 h 29"/>
                      <a:gd name="T12" fmla="*/ 10 w 20"/>
                      <a:gd name="T13" fmla="*/ 29 h 29"/>
                      <a:gd name="T14" fmla="*/ 10 w 20"/>
                      <a:gd name="T15" fmla="*/ 19 h 29"/>
                      <a:gd name="T16" fmla="*/ 20 w 20"/>
                      <a:gd name="T17" fmla="*/ 19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9"/>
                      <a:gd name="T29" fmla="*/ 20 w 20"/>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9">
                        <a:moveTo>
                          <a:pt x="20" y="19"/>
                        </a:moveTo>
                        <a:lnTo>
                          <a:pt x="20" y="10"/>
                        </a:lnTo>
                        <a:lnTo>
                          <a:pt x="10" y="0"/>
                        </a:lnTo>
                        <a:lnTo>
                          <a:pt x="0" y="0"/>
                        </a:lnTo>
                        <a:lnTo>
                          <a:pt x="0" y="10"/>
                        </a:lnTo>
                        <a:lnTo>
                          <a:pt x="10" y="10"/>
                        </a:lnTo>
                        <a:lnTo>
                          <a:pt x="10" y="29"/>
                        </a:lnTo>
                        <a:lnTo>
                          <a:pt x="10" y="19"/>
                        </a:lnTo>
                        <a:lnTo>
                          <a:pt x="20" y="19"/>
                        </a:lnTo>
                        <a:close/>
                      </a:path>
                    </a:pathLst>
                  </a:custGeom>
                  <a:solidFill>
                    <a:srgbClr val="000000"/>
                  </a:solidFill>
                  <a:ln w="9525">
                    <a:noFill/>
                    <a:round/>
                    <a:headEnd/>
                    <a:tailEnd/>
                  </a:ln>
                </p:spPr>
                <p:txBody>
                  <a:bodyPr/>
                  <a:lstStyle/>
                  <a:p>
                    <a:endParaRPr lang="en-US"/>
                  </a:p>
                </p:txBody>
              </p:sp>
              <p:sp>
                <p:nvSpPr>
                  <p:cNvPr id="5879" name="Freeform 454"/>
                  <p:cNvSpPr>
                    <a:spLocks/>
                  </p:cNvSpPr>
                  <p:nvPr/>
                </p:nvSpPr>
                <p:spPr bwMode="auto">
                  <a:xfrm>
                    <a:off x="6824" y="6648"/>
                    <a:ext cx="10" cy="107"/>
                  </a:xfrm>
                  <a:custGeom>
                    <a:avLst/>
                    <a:gdLst>
                      <a:gd name="T0" fmla="*/ 10 w 10"/>
                      <a:gd name="T1" fmla="*/ 107 h 107"/>
                      <a:gd name="T2" fmla="*/ 0 w 10"/>
                      <a:gd name="T3" fmla="*/ 78 h 107"/>
                      <a:gd name="T4" fmla="*/ 0 w 10"/>
                      <a:gd name="T5" fmla="*/ 19 h 107"/>
                      <a:gd name="T6" fmla="*/ 0 w 10"/>
                      <a:gd name="T7" fmla="*/ 0 h 107"/>
                      <a:gd name="T8" fmla="*/ 10 w 10"/>
                      <a:gd name="T9" fmla="*/ 19 h 107"/>
                      <a:gd name="T10" fmla="*/ 10 w 10"/>
                      <a:gd name="T11" fmla="*/ 48 h 107"/>
                      <a:gd name="T12" fmla="*/ 10 w 10"/>
                      <a:gd name="T13" fmla="*/ 78 h 107"/>
                      <a:gd name="T14" fmla="*/ 10 w 10"/>
                      <a:gd name="T15" fmla="*/ 107 h 107"/>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07"/>
                      <a:gd name="T26" fmla="*/ 10 w 10"/>
                      <a:gd name="T27" fmla="*/ 107 h 1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07">
                        <a:moveTo>
                          <a:pt x="10" y="107"/>
                        </a:moveTo>
                        <a:lnTo>
                          <a:pt x="0" y="78"/>
                        </a:lnTo>
                        <a:lnTo>
                          <a:pt x="0" y="19"/>
                        </a:lnTo>
                        <a:lnTo>
                          <a:pt x="0" y="0"/>
                        </a:lnTo>
                        <a:lnTo>
                          <a:pt x="10" y="19"/>
                        </a:lnTo>
                        <a:lnTo>
                          <a:pt x="10" y="48"/>
                        </a:lnTo>
                        <a:lnTo>
                          <a:pt x="10" y="78"/>
                        </a:lnTo>
                        <a:lnTo>
                          <a:pt x="10" y="107"/>
                        </a:lnTo>
                        <a:close/>
                      </a:path>
                    </a:pathLst>
                  </a:custGeom>
                  <a:solidFill>
                    <a:srgbClr val="FFFFFF"/>
                  </a:solidFill>
                  <a:ln w="9525">
                    <a:noFill/>
                    <a:round/>
                    <a:headEnd/>
                    <a:tailEnd/>
                  </a:ln>
                </p:spPr>
                <p:txBody>
                  <a:bodyPr/>
                  <a:lstStyle/>
                  <a:p>
                    <a:endParaRPr lang="en-US"/>
                  </a:p>
                </p:txBody>
              </p:sp>
              <p:sp>
                <p:nvSpPr>
                  <p:cNvPr id="5880" name="Freeform 455"/>
                  <p:cNvSpPr>
                    <a:spLocks/>
                  </p:cNvSpPr>
                  <p:nvPr/>
                </p:nvSpPr>
                <p:spPr bwMode="auto">
                  <a:xfrm>
                    <a:off x="6815" y="6628"/>
                    <a:ext cx="19" cy="127"/>
                  </a:xfrm>
                  <a:custGeom>
                    <a:avLst/>
                    <a:gdLst>
                      <a:gd name="T0" fmla="*/ 19 w 19"/>
                      <a:gd name="T1" fmla="*/ 10 h 127"/>
                      <a:gd name="T2" fmla="*/ 9 w 19"/>
                      <a:gd name="T3" fmla="*/ 20 h 127"/>
                      <a:gd name="T4" fmla="*/ 0 w 19"/>
                      <a:gd name="T5" fmla="*/ 39 h 127"/>
                      <a:gd name="T6" fmla="*/ 0 w 19"/>
                      <a:gd name="T7" fmla="*/ 68 h 127"/>
                      <a:gd name="T8" fmla="*/ 0 w 19"/>
                      <a:gd name="T9" fmla="*/ 98 h 127"/>
                      <a:gd name="T10" fmla="*/ 9 w 19"/>
                      <a:gd name="T11" fmla="*/ 127 h 127"/>
                      <a:gd name="T12" fmla="*/ 19 w 19"/>
                      <a:gd name="T13" fmla="*/ 117 h 127"/>
                      <a:gd name="T14" fmla="*/ 9 w 19"/>
                      <a:gd name="T15" fmla="*/ 98 h 127"/>
                      <a:gd name="T16" fmla="*/ 9 w 19"/>
                      <a:gd name="T17" fmla="*/ 39 h 127"/>
                      <a:gd name="T18" fmla="*/ 19 w 19"/>
                      <a:gd name="T19" fmla="*/ 20 h 127"/>
                      <a:gd name="T20" fmla="*/ 9 w 19"/>
                      <a:gd name="T21" fmla="*/ 20 h 127"/>
                      <a:gd name="T22" fmla="*/ 19 w 19"/>
                      <a:gd name="T23" fmla="*/ 10 h 127"/>
                      <a:gd name="T24" fmla="*/ 9 w 19"/>
                      <a:gd name="T25" fmla="*/ 0 h 127"/>
                      <a:gd name="T26" fmla="*/ 9 w 19"/>
                      <a:gd name="T27" fmla="*/ 20 h 127"/>
                      <a:gd name="T28" fmla="*/ 19 w 19"/>
                      <a:gd name="T29" fmla="*/ 10 h 1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127"/>
                      <a:gd name="T47" fmla="*/ 19 w 19"/>
                      <a:gd name="T48" fmla="*/ 127 h 1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127">
                        <a:moveTo>
                          <a:pt x="19" y="10"/>
                        </a:moveTo>
                        <a:lnTo>
                          <a:pt x="9" y="20"/>
                        </a:lnTo>
                        <a:lnTo>
                          <a:pt x="0" y="39"/>
                        </a:lnTo>
                        <a:lnTo>
                          <a:pt x="0" y="68"/>
                        </a:lnTo>
                        <a:lnTo>
                          <a:pt x="0" y="98"/>
                        </a:lnTo>
                        <a:lnTo>
                          <a:pt x="9" y="127"/>
                        </a:lnTo>
                        <a:lnTo>
                          <a:pt x="19" y="117"/>
                        </a:lnTo>
                        <a:lnTo>
                          <a:pt x="9" y="98"/>
                        </a:lnTo>
                        <a:lnTo>
                          <a:pt x="9" y="39"/>
                        </a:lnTo>
                        <a:lnTo>
                          <a:pt x="19" y="20"/>
                        </a:lnTo>
                        <a:lnTo>
                          <a:pt x="9" y="20"/>
                        </a:lnTo>
                        <a:lnTo>
                          <a:pt x="19" y="10"/>
                        </a:lnTo>
                        <a:lnTo>
                          <a:pt x="9" y="0"/>
                        </a:lnTo>
                        <a:lnTo>
                          <a:pt x="9" y="20"/>
                        </a:lnTo>
                        <a:lnTo>
                          <a:pt x="19" y="10"/>
                        </a:lnTo>
                        <a:close/>
                      </a:path>
                    </a:pathLst>
                  </a:custGeom>
                  <a:solidFill>
                    <a:srgbClr val="000000"/>
                  </a:solidFill>
                  <a:ln w="9525">
                    <a:noFill/>
                    <a:round/>
                    <a:headEnd/>
                    <a:tailEnd/>
                  </a:ln>
                </p:spPr>
                <p:txBody>
                  <a:bodyPr/>
                  <a:lstStyle/>
                  <a:p>
                    <a:endParaRPr lang="en-US"/>
                  </a:p>
                </p:txBody>
              </p:sp>
              <p:sp>
                <p:nvSpPr>
                  <p:cNvPr id="5881" name="Freeform 456"/>
                  <p:cNvSpPr>
                    <a:spLocks/>
                  </p:cNvSpPr>
                  <p:nvPr/>
                </p:nvSpPr>
                <p:spPr bwMode="auto">
                  <a:xfrm>
                    <a:off x="6824" y="6638"/>
                    <a:ext cx="20" cy="136"/>
                  </a:xfrm>
                  <a:custGeom>
                    <a:avLst/>
                    <a:gdLst>
                      <a:gd name="T0" fmla="*/ 0 w 20"/>
                      <a:gd name="T1" fmla="*/ 117 h 136"/>
                      <a:gd name="T2" fmla="*/ 10 w 20"/>
                      <a:gd name="T3" fmla="*/ 117 h 136"/>
                      <a:gd name="T4" fmla="*/ 10 w 20"/>
                      <a:gd name="T5" fmla="*/ 88 h 136"/>
                      <a:gd name="T6" fmla="*/ 20 w 20"/>
                      <a:gd name="T7" fmla="*/ 58 h 136"/>
                      <a:gd name="T8" fmla="*/ 20 w 20"/>
                      <a:gd name="T9" fmla="*/ 19 h 136"/>
                      <a:gd name="T10" fmla="*/ 10 w 20"/>
                      <a:gd name="T11" fmla="*/ 0 h 136"/>
                      <a:gd name="T12" fmla="*/ 0 w 20"/>
                      <a:gd name="T13" fmla="*/ 10 h 136"/>
                      <a:gd name="T14" fmla="*/ 10 w 20"/>
                      <a:gd name="T15" fmla="*/ 29 h 136"/>
                      <a:gd name="T16" fmla="*/ 10 w 20"/>
                      <a:gd name="T17" fmla="*/ 88 h 136"/>
                      <a:gd name="T18" fmla="*/ 0 w 20"/>
                      <a:gd name="T19" fmla="*/ 117 h 136"/>
                      <a:gd name="T20" fmla="*/ 10 w 20"/>
                      <a:gd name="T21" fmla="*/ 107 h 136"/>
                      <a:gd name="T22" fmla="*/ 0 w 20"/>
                      <a:gd name="T23" fmla="*/ 117 h 136"/>
                      <a:gd name="T24" fmla="*/ 10 w 20"/>
                      <a:gd name="T25" fmla="*/ 136 h 136"/>
                      <a:gd name="T26" fmla="*/ 10 w 20"/>
                      <a:gd name="T27" fmla="*/ 117 h 136"/>
                      <a:gd name="T28" fmla="*/ 0 w 20"/>
                      <a:gd name="T29" fmla="*/ 117 h 1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36"/>
                      <a:gd name="T47" fmla="*/ 20 w 20"/>
                      <a:gd name="T48" fmla="*/ 136 h 1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36">
                        <a:moveTo>
                          <a:pt x="0" y="117"/>
                        </a:moveTo>
                        <a:lnTo>
                          <a:pt x="10" y="117"/>
                        </a:lnTo>
                        <a:lnTo>
                          <a:pt x="10" y="88"/>
                        </a:lnTo>
                        <a:lnTo>
                          <a:pt x="20" y="58"/>
                        </a:lnTo>
                        <a:lnTo>
                          <a:pt x="20" y="19"/>
                        </a:lnTo>
                        <a:lnTo>
                          <a:pt x="10" y="0"/>
                        </a:lnTo>
                        <a:lnTo>
                          <a:pt x="0" y="10"/>
                        </a:lnTo>
                        <a:lnTo>
                          <a:pt x="10" y="29"/>
                        </a:lnTo>
                        <a:lnTo>
                          <a:pt x="10" y="88"/>
                        </a:lnTo>
                        <a:lnTo>
                          <a:pt x="0" y="117"/>
                        </a:lnTo>
                        <a:lnTo>
                          <a:pt x="10" y="107"/>
                        </a:lnTo>
                        <a:lnTo>
                          <a:pt x="0" y="117"/>
                        </a:lnTo>
                        <a:lnTo>
                          <a:pt x="10" y="136"/>
                        </a:lnTo>
                        <a:lnTo>
                          <a:pt x="10" y="117"/>
                        </a:lnTo>
                        <a:lnTo>
                          <a:pt x="0" y="117"/>
                        </a:lnTo>
                        <a:close/>
                      </a:path>
                    </a:pathLst>
                  </a:custGeom>
                  <a:solidFill>
                    <a:srgbClr val="000000"/>
                  </a:solidFill>
                  <a:ln w="9525">
                    <a:noFill/>
                    <a:round/>
                    <a:headEnd/>
                    <a:tailEnd/>
                  </a:ln>
                </p:spPr>
                <p:txBody>
                  <a:bodyPr/>
                  <a:lstStyle/>
                  <a:p>
                    <a:endParaRPr lang="en-US"/>
                  </a:p>
                </p:txBody>
              </p:sp>
              <p:sp>
                <p:nvSpPr>
                  <p:cNvPr id="5882" name="Freeform 457"/>
                  <p:cNvSpPr>
                    <a:spLocks/>
                  </p:cNvSpPr>
                  <p:nvPr/>
                </p:nvSpPr>
                <p:spPr bwMode="auto">
                  <a:xfrm>
                    <a:off x="4889" y="6677"/>
                    <a:ext cx="107" cy="146"/>
                  </a:xfrm>
                  <a:custGeom>
                    <a:avLst/>
                    <a:gdLst>
                      <a:gd name="T0" fmla="*/ 88 w 107"/>
                      <a:gd name="T1" fmla="*/ 58 h 146"/>
                      <a:gd name="T2" fmla="*/ 107 w 107"/>
                      <a:gd name="T3" fmla="*/ 68 h 146"/>
                      <a:gd name="T4" fmla="*/ 107 w 107"/>
                      <a:gd name="T5" fmla="*/ 78 h 146"/>
                      <a:gd name="T6" fmla="*/ 107 w 107"/>
                      <a:gd name="T7" fmla="*/ 78 h 146"/>
                      <a:gd name="T8" fmla="*/ 97 w 107"/>
                      <a:gd name="T9" fmla="*/ 78 h 146"/>
                      <a:gd name="T10" fmla="*/ 88 w 107"/>
                      <a:gd name="T11" fmla="*/ 97 h 146"/>
                      <a:gd name="T12" fmla="*/ 88 w 107"/>
                      <a:gd name="T13" fmla="*/ 97 h 146"/>
                      <a:gd name="T14" fmla="*/ 78 w 107"/>
                      <a:gd name="T15" fmla="*/ 97 h 146"/>
                      <a:gd name="T16" fmla="*/ 78 w 107"/>
                      <a:gd name="T17" fmla="*/ 87 h 146"/>
                      <a:gd name="T18" fmla="*/ 78 w 107"/>
                      <a:gd name="T19" fmla="*/ 78 h 146"/>
                      <a:gd name="T20" fmla="*/ 68 w 107"/>
                      <a:gd name="T21" fmla="*/ 68 h 146"/>
                      <a:gd name="T22" fmla="*/ 68 w 107"/>
                      <a:gd name="T23" fmla="*/ 58 h 146"/>
                      <a:gd name="T24" fmla="*/ 68 w 107"/>
                      <a:gd name="T25" fmla="*/ 49 h 146"/>
                      <a:gd name="T26" fmla="*/ 58 w 107"/>
                      <a:gd name="T27" fmla="*/ 39 h 146"/>
                      <a:gd name="T28" fmla="*/ 58 w 107"/>
                      <a:gd name="T29" fmla="*/ 29 h 146"/>
                      <a:gd name="T30" fmla="*/ 49 w 107"/>
                      <a:gd name="T31" fmla="*/ 29 h 146"/>
                      <a:gd name="T32" fmla="*/ 49 w 107"/>
                      <a:gd name="T33" fmla="*/ 19 h 146"/>
                      <a:gd name="T34" fmla="*/ 49 w 107"/>
                      <a:gd name="T35" fmla="*/ 29 h 146"/>
                      <a:gd name="T36" fmla="*/ 39 w 107"/>
                      <a:gd name="T37" fmla="*/ 29 h 146"/>
                      <a:gd name="T38" fmla="*/ 39 w 107"/>
                      <a:gd name="T39" fmla="*/ 29 h 146"/>
                      <a:gd name="T40" fmla="*/ 49 w 107"/>
                      <a:gd name="T41" fmla="*/ 58 h 146"/>
                      <a:gd name="T42" fmla="*/ 49 w 107"/>
                      <a:gd name="T43" fmla="*/ 87 h 146"/>
                      <a:gd name="T44" fmla="*/ 49 w 107"/>
                      <a:gd name="T45" fmla="*/ 117 h 146"/>
                      <a:gd name="T46" fmla="*/ 39 w 107"/>
                      <a:gd name="T47" fmla="*/ 146 h 146"/>
                      <a:gd name="T48" fmla="*/ 29 w 107"/>
                      <a:gd name="T49" fmla="*/ 146 h 146"/>
                      <a:gd name="T50" fmla="*/ 20 w 107"/>
                      <a:gd name="T51" fmla="*/ 117 h 146"/>
                      <a:gd name="T52" fmla="*/ 20 w 107"/>
                      <a:gd name="T53" fmla="*/ 49 h 146"/>
                      <a:gd name="T54" fmla="*/ 10 w 107"/>
                      <a:gd name="T55" fmla="*/ 49 h 146"/>
                      <a:gd name="T56" fmla="*/ 10 w 107"/>
                      <a:gd name="T57" fmla="*/ 58 h 146"/>
                      <a:gd name="T58" fmla="*/ 10 w 107"/>
                      <a:gd name="T59" fmla="*/ 58 h 146"/>
                      <a:gd name="T60" fmla="*/ 10 w 107"/>
                      <a:gd name="T61" fmla="*/ 58 h 146"/>
                      <a:gd name="T62" fmla="*/ 0 w 107"/>
                      <a:gd name="T63" fmla="*/ 58 h 146"/>
                      <a:gd name="T64" fmla="*/ 0 w 107"/>
                      <a:gd name="T65" fmla="*/ 58 h 146"/>
                      <a:gd name="T66" fmla="*/ 0 w 107"/>
                      <a:gd name="T67" fmla="*/ 68 h 146"/>
                      <a:gd name="T68" fmla="*/ 0 w 107"/>
                      <a:gd name="T69" fmla="*/ 68 h 146"/>
                      <a:gd name="T70" fmla="*/ 0 w 107"/>
                      <a:gd name="T71" fmla="*/ 58 h 146"/>
                      <a:gd name="T72" fmla="*/ 0 w 107"/>
                      <a:gd name="T73" fmla="*/ 49 h 146"/>
                      <a:gd name="T74" fmla="*/ 0 w 107"/>
                      <a:gd name="T75" fmla="*/ 39 h 146"/>
                      <a:gd name="T76" fmla="*/ 10 w 107"/>
                      <a:gd name="T77" fmla="*/ 29 h 146"/>
                      <a:gd name="T78" fmla="*/ 29 w 107"/>
                      <a:gd name="T79" fmla="*/ 10 h 146"/>
                      <a:gd name="T80" fmla="*/ 39 w 107"/>
                      <a:gd name="T81" fmla="*/ 10 h 146"/>
                      <a:gd name="T82" fmla="*/ 39 w 107"/>
                      <a:gd name="T83" fmla="*/ 0 h 146"/>
                      <a:gd name="T84" fmla="*/ 49 w 107"/>
                      <a:gd name="T85" fmla="*/ 0 h 146"/>
                      <a:gd name="T86" fmla="*/ 58 w 107"/>
                      <a:gd name="T87" fmla="*/ 0 h 146"/>
                      <a:gd name="T88" fmla="*/ 58 w 107"/>
                      <a:gd name="T89" fmla="*/ 0 h 146"/>
                      <a:gd name="T90" fmla="*/ 58 w 107"/>
                      <a:gd name="T91" fmla="*/ 10 h 146"/>
                      <a:gd name="T92" fmla="*/ 68 w 107"/>
                      <a:gd name="T93" fmla="*/ 10 h 146"/>
                      <a:gd name="T94" fmla="*/ 68 w 107"/>
                      <a:gd name="T95" fmla="*/ 10 h 146"/>
                      <a:gd name="T96" fmla="*/ 68 w 107"/>
                      <a:gd name="T97" fmla="*/ 10 h 146"/>
                      <a:gd name="T98" fmla="*/ 78 w 107"/>
                      <a:gd name="T99" fmla="*/ 19 h 146"/>
                      <a:gd name="T100" fmla="*/ 78 w 107"/>
                      <a:gd name="T101" fmla="*/ 19 h 146"/>
                      <a:gd name="T102" fmla="*/ 88 w 107"/>
                      <a:gd name="T103" fmla="*/ 29 h 146"/>
                      <a:gd name="T104" fmla="*/ 88 w 107"/>
                      <a:gd name="T105" fmla="*/ 49 h 146"/>
                      <a:gd name="T106" fmla="*/ 88 w 107"/>
                      <a:gd name="T107" fmla="*/ 49 h 146"/>
                      <a:gd name="T108" fmla="*/ 88 w 107"/>
                      <a:gd name="T109" fmla="*/ 58 h 146"/>
                      <a:gd name="T110" fmla="*/ 88 w 107"/>
                      <a:gd name="T111" fmla="*/ 58 h 1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7"/>
                      <a:gd name="T169" fmla="*/ 0 h 146"/>
                      <a:gd name="T170" fmla="*/ 107 w 107"/>
                      <a:gd name="T171" fmla="*/ 146 h 14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7" h="146">
                        <a:moveTo>
                          <a:pt x="88" y="58"/>
                        </a:moveTo>
                        <a:lnTo>
                          <a:pt x="107" y="68"/>
                        </a:lnTo>
                        <a:lnTo>
                          <a:pt x="107" y="78"/>
                        </a:lnTo>
                        <a:lnTo>
                          <a:pt x="97" y="78"/>
                        </a:lnTo>
                        <a:lnTo>
                          <a:pt x="88" y="97"/>
                        </a:lnTo>
                        <a:lnTo>
                          <a:pt x="78" y="97"/>
                        </a:lnTo>
                        <a:lnTo>
                          <a:pt x="78" y="87"/>
                        </a:lnTo>
                        <a:lnTo>
                          <a:pt x="78" y="78"/>
                        </a:lnTo>
                        <a:lnTo>
                          <a:pt x="68" y="68"/>
                        </a:lnTo>
                        <a:lnTo>
                          <a:pt x="68" y="58"/>
                        </a:lnTo>
                        <a:lnTo>
                          <a:pt x="68" y="49"/>
                        </a:lnTo>
                        <a:lnTo>
                          <a:pt x="58" y="39"/>
                        </a:lnTo>
                        <a:lnTo>
                          <a:pt x="58" y="29"/>
                        </a:lnTo>
                        <a:lnTo>
                          <a:pt x="49" y="29"/>
                        </a:lnTo>
                        <a:lnTo>
                          <a:pt x="49" y="19"/>
                        </a:lnTo>
                        <a:lnTo>
                          <a:pt x="49" y="29"/>
                        </a:lnTo>
                        <a:lnTo>
                          <a:pt x="39" y="29"/>
                        </a:lnTo>
                        <a:lnTo>
                          <a:pt x="49" y="58"/>
                        </a:lnTo>
                        <a:lnTo>
                          <a:pt x="49" y="87"/>
                        </a:lnTo>
                        <a:lnTo>
                          <a:pt x="49" y="117"/>
                        </a:lnTo>
                        <a:lnTo>
                          <a:pt x="39" y="146"/>
                        </a:lnTo>
                        <a:lnTo>
                          <a:pt x="29" y="146"/>
                        </a:lnTo>
                        <a:lnTo>
                          <a:pt x="20" y="117"/>
                        </a:lnTo>
                        <a:lnTo>
                          <a:pt x="20" y="49"/>
                        </a:lnTo>
                        <a:lnTo>
                          <a:pt x="10" y="49"/>
                        </a:lnTo>
                        <a:lnTo>
                          <a:pt x="10" y="58"/>
                        </a:lnTo>
                        <a:lnTo>
                          <a:pt x="0" y="58"/>
                        </a:lnTo>
                        <a:lnTo>
                          <a:pt x="0" y="68"/>
                        </a:lnTo>
                        <a:lnTo>
                          <a:pt x="0" y="58"/>
                        </a:lnTo>
                        <a:lnTo>
                          <a:pt x="0" y="49"/>
                        </a:lnTo>
                        <a:lnTo>
                          <a:pt x="0" y="39"/>
                        </a:lnTo>
                        <a:lnTo>
                          <a:pt x="10" y="29"/>
                        </a:lnTo>
                        <a:lnTo>
                          <a:pt x="29" y="10"/>
                        </a:lnTo>
                        <a:lnTo>
                          <a:pt x="39" y="10"/>
                        </a:lnTo>
                        <a:lnTo>
                          <a:pt x="39" y="0"/>
                        </a:lnTo>
                        <a:lnTo>
                          <a:pt x="49" y="0"/>
                        </a:lnTo>
                        <a:lnTo>
                          <a:pt x="58" y="0"/>
                        </a:lnTo>
                        <a:lnTo>
                          <a:pt x="58" y="10"/>
                        </a:lnTo>
                        <a:lnTo>
                          <a:pt x="68" y="10"/>
                        </a:lnTo>
                        <a:lnTo>
                          <a:pt x="78" y="19"/>
                        </a:lnTo>
                        <a:lnTo>
                          <a:pt x="88" y="29"/>
                        </a:lnTo>
                        <a:lnTo>
                          <a:pt x="88" y="49"/>
                        </a:lnTo>
                        <a:lnTo>
                          <a:pt x="88" y="58"/>
                        </a:lnTo>
                        <a:close/>
                      </a:path>
                    </a:pathLst>
                  </a:custGeom>
                  <a:solidFill>
                    <a:srgbClr val="000000"/>
                  </a:solidFill>
                  <a:ln w="9525">
                    <a:noFill/>
                    <a:round/>
                    <a:headEnd/>
                    <a:tailEnd/>
                  </a:ln>
                </p:spPr>
                <p:txBody>
                  <a:bodyPr/>
                  <a:lstStyle/>
                  <a:p>
                    <a:endParaRPr lang="en-US"/>
                  </a:p>
                </p:txBody>
              </p:sp>
              <p:sp>
                <p:nvSpPr>
                  <p:cNvPr id="5883" name="Freeform 458"/>
                  <p:cNvSpPr>
                    <a:spLocks/>
                  </p:cNvSpPr>
                  <p:nvPr/>
                </p:nvSpPr>
                <p:spPr bwMode="auto">
                  <a:xfrm>
                    <a:off x="4977" y="6735"/>
                    <a:ext cx="19" cy="10"/>
                  </a:xfrm>
                  <a:custGeom>
                    <a:avLst/>
                    <a:gdLst>
                      <a:gd name="T0" fmla="*/ 19 w 19"/>
                      <a:gd name="T1" fmla="*/ 10 h 10"/>
                      <a:gd name="T2" fmla="*/ 19 w 19"/>
                      <a:gd name="T3" fmla="*/ 0 h 10"/>
                      <a:gd name="T4" fmla="*/ 0 w 19"/>
                      <a:gd name="T5" fmla="*/ 0 h 10"/>
                      <a:gd name="T6" fmla="*/ 0 w 19"/>
                      <a:gd name="T7" fmla="*/ 10 h 10"/>
                      <a:gd name="T8" fmla="*/ 19 w 19"/>
                      <a:gd name="T9" fmla="*/ 10 h 10"/>
                      <a:gd name="T10" fmla="*/ 19 w 19"/>
                      <a:gd name="T11" fmla="*/ 10 h 10"/>
                      <a:gd name="T12" fmla="*/ 19 w 19"/>
                      <a:gd name="T13" fmla="*/ 10 h 10"/>
                      <a:gd name="T14" fmla="*/ 19 w 19"/>
                      <a:gd name="T15" fmla="*/ 0 h 10"/>
                      <a:gd name="T16" fmla="*/ 19 w 19"/>
                      <a:gd name="T17" fmla="*/ 1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0"/>
                      <a:gd name="T29" fmla="*/ 19 w 19"/>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0">
                        <a:moveTo>
                          <a:pt x="19" y="10"/>
                        </a:moveTo>
                        <a:lnTo>
                          <a:pt x="19" y="0"/>
                        </a:lnTo>
                        <a:lnTo>
                          <a:pt x="0" y="0"/>
                        </a:lnTo>
                        <a:lnTo>
                          <a:pt x="0" y="10"/>
                        </a:lnTo>
                        <a:lnTo>
                          <a:pt x="19" y="10"/>
                        </a:lnTo>
                        <a:lnTo>
                          <a:pt x="19" y="0"/>
                        </a:lnTo>
                        <a:lnTo>
                          <a:pt x="19" y="10"/>
                        </a:lnTo>
                        <a:close/>
                      </a:path>
                    </a:pathLst>
                  </a:custGeom>
                  <a:solidFill>
                    <a:srgbClr val="000000"/>
                  </a:solidFill>
                  <a:ln w="9525">
                    <a:noFill/>
                    <a:round/>
                    <a:headEnd/>
                    <a:tailEnd/>
                  </a:ln>
                </p:spPr>
                <p:txBody>
                  <a:bodyPr/>
                  <a:lstStyle/>
                  <a:p>
                    <a:endParaRPr lang="en-US"/>
                  </a:p>
                </p:txBody>
              </p:sp>
              <p:sp>
                <p:nvSpPr>
                  <p:cNvPr id="5884" name="Freeform 459"/>
                  <p:cNvSpPr>
                    <a:spLocks/>
                  </p:cNvSpPr>
                  <p:nvPr/>
                </p:nvSpPr>
                <p:spPr bwMode="auto">
                  <a:xfrm>
                    <a:off x="4977" y="6745"/>
                    <a:ext cx="29" cy="39"/>
                  </a:xfrm>
                  <a:custGeom>
                    <a:avLst/>
                    <a:gdLst>
                      <a:gd name="T0" fmla="*/ 0 w 29"/>
                      <a:gd name="T1" fmla="*/ 39 h 39"/>
                      <a:gd name="T2" fmla="*/ 0 w 29"/>
                      <a:gd name="T3" fmla="*/ 29 h 39"/>
                      <a:gd name="T4" fmla="*/ 0 w 29"/>
                      <a:gd name="T5" fmla="*/ 29 h 39"/>
                      <a:gd name="T6" fmla="*/ 9 w 29"/>
                      <a:gd name="T7" fmla="*/ 29 h 39"/>
                      <a:gd name="T8" fmla="*/ 19 w 29"/>
                      <a:gd name="T9" fmla="*/ 10 h 39"/>
                      <a:gd name="T10" fmla="*/ 19 w 29"/>
                      <a:gd name="T11" fmla="*/ 10 h 39"/>
                      <a:gd name="T12" fmla="*/ 29 w 29"/>
                      <a:gd name="T13" fmla="*/ 0 h 39"/>
                      <a:gd name="T14" fmla="*/ 19 w 29"/>
                      <a:gd name="T15" fmla="*/ 0 h 39"/>
                      <a:gd name="T16" fmla="*/ 19 w 29"/>
                      <a:gd name="T17" fmla="*/ 0 h 39"/>
                      <a:gd name="T18" fmla="*/ 19 w 29"/>
                      <a:gd name="T19" fmla="*/ 10 h 39"/>
                      <a:gd name="T20" fmla="*/ 9 w 29"/>
                      <a:gd name="T21" fmla="*/ 10 h 39"/>
                      <a:gd name="T22" fmla="*/ 9 w 29"/>
                      <a:gd name="T23" fmla="*/ 10 h 39"/>
                      <a:gd name="T24" fmla="*/ 9 w 29"/>
                      <a:gd name="T25" fmla="*/ 10 h 39"/>
                      <a:gd name="T26" fmla="*/ 0 w 29"/>
                      <a:gd name="T27" fmla="*/ 19 h 39"/>
                      <a:gd name="T28" fmla="*/ 0 w 29"/>
                      <a:gd name="T29" fmla="*/ 19 h 39"/>
                      <a:gd name="T30" fmla="*/ 0 w 29"/>
                      <a:gd name="T31" fmla="*/ 29 h 39"/>
                      <a:gd name="T32" fmla="*/ 0 w 29"/>
                      <a:gd name="T33" fmla="*/ 29 h 39"/>
                      <a:gd name="T34" fmla="*/ 0 w 29"/>
                      <a:gd name="T35" fmla="*/ 39 h 39"/>
                      <a:gd name="T36" fmla="*/ 0 w 29"/>
                      <a:gd name="T37" fmla="*/ 39 h 39"/>
                      <a:gd name="T38" fmla="*/ 0 w 29"/>
                      <a:gd name="T39" fmla="*/ 29 h 39"/>
                      <a:gd name="T40" fmla="*/ 0 w 29"/>
                      <a:gd name="T41" fmla="*/ 39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
                      <a:gd name="T64" fmla="*/ 0 h 39"/>
                      <a:gd name="T65" fmla="*/ 29 w 29"/>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 h="39">
                        <a:moveTo>
                          <a:pt x="0" y="39"/>
                        </a:moveTo>
                        <a:lnTo>
                          <a:pt x="0" y="29"/>
                        </a:lnTo>
                        <a:lnTo>
                          <a:pt x="9" y="29"/>
                        </a:lnTo>
                        <a:lnTo>
                          <a:pt x="19" y="10"/>
                        </a:lnTo>
                        <a:lnTo>
                          <a:pt x="29" y="0"/>
                        </a:lnTo>
                        <a:lnTo>
                          <a:pt x="19" y="0"/>
                        </a:lnTo>
                        <a:lnTo>
                          <a:pt x="19" y="10"/>
                        </a:lnTo>
                        <a:lnTo>
                          <a:pt x="9" y="10"/>
                        </a:lnTo>
                        <a:lnTo>
                          <a:pt x="0" y="19"/>
                        </a:lnTo>
                        <a:lnTo>
                          <a:pt x="0" y="29"/>
                        </a:lnTo>
                        <a:lnTo>
                          <a:pt x="0" y="39"/>
                        </a:lnTo>
                        <a:lnTo>
                          <a:pt x="0" y="29"/>
                        </a:lnTo>
                        <a:lnTo>
                          <a:pt x="0" y="39"/>
                        </a:lnTo>
                        <a:close/>
                      </a:path>
                    </a:pathLst>
                  </a:custGeom>
                  <a:solidFill>
                    <a:srgbClr val="000000"/>
                  </a:solidFill>
                  <a:ln w="9525">
                    <a:noFill/>
                    <a:round/>
                    <a:headEnd/>
                    <a:tailEnd/>
                  </a:ln>
                </p:spPr>
                <p:txBody>
                  <a:bodyPr/>
                  <a:lstStyle/>
                  <a:p>
                    <a:endParaRPr lang="en-US"/>
                  </a:p>
                </p:txBody>
              </p:sp>
              <p:sp>
                <p:nvSpPr>
                  <p:cNvPr id="5885" name="Freeform 460"/>
                  <p:cNvSpPr>
                    <a:spLocks/>
                  </p:cNvSpPr>
                  <p:nvPr/>
                </p:nvSpPr>
                <p:spPr bwMode="auto">
                  <a:xfrm>
                    <a:off x="4967" y="6764"/>
                    <a:ext cx="10" cy="20"/>
                  </a:xfrm>
                  <a:custGeom>
                    <a:avLst/>
                    <a:gdLst>
                      <a:gd name="T0" fmla="*/ 0 w 10"/>
                      <a:gd name="T1" fmla="*/ 10 h 20"/>
                      <a:gd name="T2" fmla="*/ 10 w 10"/>
                      <a:gd name="T3" fmla="*/ 20 h 20"/>
                      <a:gd name="T4" fmla="*/ 10 w 10"/>
                      <a:gd name="T5" fmla="*/ 10 h 20"/>
                      <a:gd name="T6" fmla="*/ 10 w 10"/>
                      <a:gd name="T7" fmla="*/ 0 h 20"/>
                      <a:gd name="T8" fmla="*/ 10 w 10"/>
                      <a:gd name="T9" fmla="*/ 10 h 20"/>
                      <a:gd name="T10" fmla="*/ 0 w 10"/>
                      <a:gd name="T11" fmla="*/ 10 h 20"/>
                      <a:gd name="T12" fmla="*/ 0 w 10"/>
                      <a:gd name="T13" fmla="*/ 10 h 20"/>
                      <a:gd name="T14" fmla="*/ 0 w 10"/>
                      <a:gd name="T15" fmla="*/ 10 h 20"/>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20"/>
                      <a:gd name="T26" fmla="*/ 10 w 10"/>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20">
                        <a:moveTo>
                          <a:pt x="0" y="10"/>
                        </a:moveTo>
                        <a:lnTo>
                          <a:pt x="10" y="20"/>
                        </a:lnTo>
                        <a:lnTo>
                          <a:pt x="10" y="10"/>
                        </a:lnTo>
                        <a:lnTo>
                          <a:pt x="10" y="0"/>
                        </a:lnTo>
                        <a:lnTo>
                          <a:pt x="10" y="10"/>
                        </a:lnTo>
                        <a:lnTo>
                          <a:pt x="0" y="10"/>
                        </a:lnTo>
                        <a:close/>
                      </a:path>
                    </a:pathLst>
                  </a:custGeom>
                  <a:solidFill>
                    <a:srgbClr val="000000"/>
                  </a:solidFill>
                  <a:ln w="9525">
                    <a:noFill/>
                    <a:round/>
                    <a:headEnd/>
                    <a:tailEnd/>
                  </a:ln>
                </p:spPr>
                <p:txBody>
                  <a:bodyPr/>
                  <a:lstStyle/>
                  <a:p>
                    <a:endParaRPr lang="en-US"/>
                  </a:p>
                </p:txBody>
              </p:sp>
              <p:sp>
                <p:nvSpPr>
                  <p:cNvPr id="5886" name="Freeform 461"/>
                  <p:cNvSpPr>
                    <a:spLocks/>
                  </p:cNvSpPr>
                  <p:nvPr/>
                </p:nvSpPr>
                <p:spPr bwMode="auto">
                  <a:xfrm>
                    <a:off x="4938" y="6696"/>
                    <a:ext cx="39" cy="78"/>
                  </a:xfrm>
                  <a:custGeom>
                    <a:avLst/>
                    <a:gdLst>
                      <a:gd name="T0" fmla="*/ 0 w 39"/>
                      <a:gd name="T1" fmla="*/ 10 h 78"/>
                      <a:gd name="T2" fmla="*/ 0 w 39"/>
                      <a:gd name="T3" fmla="*/ 10 h 78"/>
                      <a:gd name="T4" fmla="*/ 0 w 39"/>
                      <a:gd name="T5" fmla="*/ 20 h 78"/>
                      <a:gd name="T6" fmla="*/ 9 w 39"/>
                      <a:gd name="T7" fmla="*/ 30 h 78"/>
                      <a:gd name="T8" fmla="*/ 9 w 39"/>
                      <a:gd name="T9" fmla="*/ 39 h 78"/>
                      <a:gd name="T10" fmla="*/ 19 w 39"/>
                      <a:gd name="T11" fmla="*/ 39 h 78"/>
                      <a:gd name="T12" fmla="*/ 19 w 39"/>
                      <a:gd name="T13" fmla="*/ 49 h 78"/>
                      <a:gd name="T14" fmla="*/ 19 w 39"/>
                      <a:gd name="T15" fmla="*/ 59 h 78"/>
                      <a:gd name="T16" fmla="*/ 29 w 39"/>
                      <a:gd name="T17" fmla="*/ 68 h 78"/>
                      <a:gd name="T18" fmla="*/ 29 w 39"/>
                      <a:gd name="T19" fmla="*/ 78 h 78"/>
                      <a:gd name="T20" fmla="*/ 39 w 39"/>
                      <a:gd name="T21" fmla="*/ 78 h 78"/>
                      <a:gd name="T22" fmla="*/ 39 w 39"/>
                      <a:gd name="T23" fmla="*/ 59 h 78"/>
                      <a:gd name="T24" fmla="*/ 29 w 39"/>
                      <a:gd name="T25" fmla="*/ 59 h 78"/>
                      <a:gd name="T26" fmla="*/ 29 w 39"/>
                      <a:gd name="T27" fmla="*/ 49 h 78"/>
                      <a:gd name="T28" fmla="*/ 29 w 39"/>
                      <a:gd name="T29" fmla="*/ 39 h 78"/>
                      <a:gd name="T30" fmla="*/ 19 w 39"/>
                      <a:gd name="T31" fmla="*/ 30 h 78"/>
                      <a:gd name="T32" fmla="*/ 19 w 39"/>
                      <a:gd name="T33" fmla="*/ 20 h 78"/>
                      <a:gd name="T34" fmla="*/ 9 w 39"/>
                      <a:gd name="T35" fmla="*/ 10 h 78"/>
                      <a:gd name="T36" fmla="*/ 9 w 39"/>
                      <a:gd name="T37" fmla="*/ 0 h 78"/>
                      <a:gd name="T38" fmla="*/ 0 w 39"/>
                      <a:gd name="T39" fmla="*/ 10 h 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78"/>
                      <a:gd name="T62" fmla="*/ 39 w 39"/>
                      <a:gd name="T63" fmla="*/ 78 h 7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78">
                        <a:moveTo>
                          <a:pt x="0" y="10"/>
                        </a:moveTo>
                        <a:lnTo>
                          <a:pt x="0" y="10"/>
                        </a:lnTo>
                        <a:lnTo>
                          <a:pt x="0" y="20"/>
                        </a:lnTo>
                        <a:lnTo>
                          <a:pt x="9" y="30"/>
                        </a:lnTo>
                        <a:lnTo>
                          <a:pt x="9" y="39"/>
                        </a:lnTo>
                        <a:lnTo>
                          <a:pt x="19" y="39"/>
                        </a:lnTo>
                        <a:lnTo>
                          <a:pt x="19" y="49"/>
                        </a:lnTo>
                        <a:lnTo>
                          <a:pt x="19" y="59"/>
                        </a:lnTo>
                        <a:lnTo>
                          <a:pt x="29" y="68"/>
                        </a:lnTo>
                        <a:lnTo>
                          <a:pt x="29" y="78"/>
                        </a:lnTo>
                        <a:lnTo>
                          <a:pt x="39" y="78"/>
                        </a:lnTo>
                        <a:lnTo>
                          <a:pt x="39" y="59"/>
                        </a:lnTo>
                        <a:lnTo>
                          <a:pt x="29" y="59"/>
                        </a:lnTo>
                        <a:lnTo>
                          <a:pt x="29" y="49"/>
                        </a:lnTo>
                        <a:lnTo>
                          <a:pt x="29" y="39"/>
                        </a:lnTo>
                        <a:lnTo>
                          <a:pt x="19" y="30"/>
                        </a:lnTo>
                        <a:lnTo>
                          <a:pt x="19" y="20"/>
                        </a:lnTo>
                        <a:lnTo>
                          <a:pt x="9" y="10"/>
                        </a:lnTo>
                        <a:lnTo>
                          <a:pt x="9" y="0"/>
                        </a:lnTo>
                        <a:lnTo>
                          <a:pt x="0" y="10"/>
                        </a:lnTo>
                        <a:close/>
                      </a:path>
                    </a:pathLst>
                  </a:custGeom>
                  <a:solidFill>
                    <a:srgbClr val="000000"/>
                  </a:solidFill>
                  <a:ln w="9525">
                    <a:noFill/>
                    <a:round/>
                    <a:headEnd/>
                    <a:tailEnd/>
                  </a:ln>
                </p:spPr>
                <p:txBody>
                  <a:bodyPr/>
                  <a:lstStyle/>
                  <a:p>
                    <a:endParaRPr lang="en-US"/>
                  </a:p>
                </p:txBody>
              </p:sp>
              <p:sp>
                <p:nvSpPr>
                  <p:cNvPr id="5887" name="Freeform 462"/>
                  <p:cNvSpPr>
                    <a:spLocks/>
                  </p:cNvSpPr>
                  <p:nvPr/>
                </p:nvSpPr>
                <p:spPr bwMode="auto">
                  <a:xfrm>
                    <a:off x="4928" y="6696"/>
                    <a:ext cx="19" cy="10"/>
                  </a:xfrm>
                  <a:custGeom>
                    <a:avLst/>
                    <a:gdLst>
                      <a:gd name="T0" fmla="*/ 0 w 19"/>
                      <a:gd name="T1" fmla="*/ 10 h 10"/>
                      <a:gd name="T2" fmla="*/ 0 w 19"/>
                      <a:gd name="T3" fmla="*/ 10 h 10"/>
                      <a:gd name="T4" fmla="*/ 10 w 19"/>
                      <a:gd name="T5" fmla="*/ 10 h 10"/>
                      <a:gd name="T6" fmla="*/ 10 w 19"/>
                      <a:gd name="T7" fmla="*/ 10 h 10"/>
                      <a:gd name="T8" fmla="*/ 19 w 19"/>
                      <a:gd name="T9" fmla="*/ 0 h 10"/>
                      <a:gd name="T10" fmla="*/ 10 w 19"/>
                      <a:gd name="T11" fmla="*/ 0 h 10"/>
                      <a:gd name="T12" fmla="*/ 10 w 19"/>
                      <a:gd name="T13" fmla="*/ 0 h 10"/>
                      <a:gd name="T14" fmla="*/ 0 w 19"/>
                      <a:gd name="T15" fmla="*/ 0 h 10"/>
                      <a:gd name="T16" fmla="*/ 0 w 19"/>
                      <a:gd name="T17" fmla="*/ 10 h 10"/>
                      <a:gd name="T18" fmla="*/ 0 w 19"/>
                      <a:gd name="T19" fmla="*/ 10 h 10"/>
                      <a:gd name="T20" fmla="*/ 0 w 19"/>
                      <a:gd name="T21" fmla="*/ 10 h 10"/>
                      <a:gd name="T22" fmla="*/ 0 w 19"/>
                      <a:gd name="T23" fmla="*/ 10 h 10"/>
                      <a:gd name="T24" fmla="*/ 0 w 19"/>
                      <a:gd name="T25" fmla="*/ 10 h 10"/>
                      <a:gd name="T26" fmla="*/ 0 w 19"/>
                      <a:gd name="T27" fmla="*/ 10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
                      <a:gd name="T43" fmla="*/ 0 h 10"/>
                      <a:gd name="T44" fmla="*/ 19 w 19"/>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 h="10">
                        <a:moveTo>
                          <a:pt x="0" y="10"/>
                        </a:moveTo>
                        <a:lnTo>
                          <a:pt x="0" y="10"/>
                        </a:lnTo>
                        <a:lnTo>
                          <a:pt x="10" y="10"/>
                        </a:lnTo>
                        <a:lnTo>
                          <a:pt x="19" y="0"/>
                        </a:lnTo>
                        <a:lnTo>
                          <a:pt x="10" y="0"/>
                        </a:lnTo>
                        <a:lnTo>
                          <a:pt x="0" y="0"/>
                        </a:lnTo>
                        <a:lnTo>
                          <a:pt x="0" y="10"/>
                        </a:lnTo>
                        <a:close/>
                      </a:path>
                    </a:pathLst>
                  </a:custGeom>
                  <a:solidFill>
                    <a:srgbClr val="000000"/>
                  </a:solidFill>
                  <a:ln w="9525">
                    <a:noFill/>
                    <a:round/>
                    <a:headEnd/>
                    <a:tailEnd/>
                  </a:ln>
                </p:spPr>
                <p:txBody>
                  <a:bodyPr/>
                  <a:lstStyle/>
                  <a:p>
                    <a:endParaRPr lang="en-US"/>
                  </a:p>
                </p:txBody>
              </p:sp>
              <p:sp>
                <p:nvSpPr>
                  <p:cNvPr id="5888" name="Freeform 463"/>
                  <p:cNvSpPr>
                    <a:spLocks/>
                  </p:cNvSpPr>
                  <p:nvPr/>
                </p:nvSpPr>
                <p:spPr bwMode="auto">
                  <a:xfrm>
                    <a:off x="4928" y="6706"/>
                    <a:ext cx="19" cy="117"/>
                  </a:xfrm>
                  <a:custGeom>
                    <a:avLst/>
                    <a:gdLst>
                      <a:gd name="T0" fmla="*/ 0 w 19"/>
                      <a:gd name="T1" fmla="*/ 117 h 117"/>
                      <a:gd name="T2" fmla="*/ 10 w 19"/>
                      <a:gd name="T3" fmla="*/ 117 h 117"/>
                      <a:gd name="T4" fmla="*/ 10 w 19"/>
                      <a:gd name="T5" fmla="*/ 88 h 117"/>
                      <a:gd name="T6" fmla="*/ 19 w 19"/>
                      <a:gd name="T7" fmla="*/ 58 h 117"/>
                      <a:gd name="T8" fmla="*/ 10 w 19"/>
                      <a:gd name="T9" fmla="*/ 29 h 117"/>
                      <a:gd name="T10" fmla="*/ 0 w 19"/>
                      <a:gd name="T11" fmla="*/ 0 h 117"/>
                      <a:gd name="T12" fmla="*/ 0 w 19"/>
                      <a:gd name="T13" fmla="*/ 0 h 117"/>
                      <a:gd name="T14" fmla="*/ 0 w 19"/>
                      <a:gd name="T15" fmla="*/ 29 h 117"/>
                      <a:gd name="T16" fmla="*/ 10 w 19"/>
                      <a:gd name="T17" fmla="*/ 58 h 117"/>
                      <a:gd name="T18" fmla="*/ 0 w 19"/>
                      <a:gd name="T19" fmla="*/ 88 h 117"/>
                      <a:gd name="T20" fmla="*/ 0 w 19"/>
                      <a:gd name="T21" fmla="*/ 117 h 117"/>
                      <a:gd name="T22" fmla="*/ 0 w 19"/>
                      <a:gd name="T23" fmla="*/ 117 h 117"/>
                      <a:gd name="T24" fmla="*/ 10 w 19"/>
                      <a:gd name="T25" fmla="*/ 117 h 117"/>
                      <a:gd name="T26" fmla="*/ 0 w 19"/>
                      <a:gd name="T27" fmla="*/ 117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
                      <a:gd name="T43" fmla="*/ 0 h 117"/>
                      <a:gd name="T44" fmla="*/ 19 w 19"/>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 h="117">
                        <a:moveTo>
                          <a:pt x="0" y="117"/>
                        </a:moveTo>
                        <a:lnTo>
                          <a:pt x="10" y="117"/>
                        </a:lnTo>
                        <a:lnTo>
                          <a:pt x="10" y="88"/>
                        </a:lnTo>
                        <a:lnTo>
                          <a:pt x="19" y="58"/>
                        </a:lnTo>
                        <a:lnTo>
                          <a:pt x="10" y="29"/>
                        </a:lnTo>
                        <a:lnTo>
                          <a:pt x="0" y="0"/>
                        </a:lnTo>
                        <a:lnTo>
                          <a:pt x="0" y="29"/>
                        </a:lnTo>
                        <a:lnTo>
                          <a:pt x="10" y="58"/>
                        </a:lnTo>
                        <a:lnTo>
                          <a:pt x="0" y="88"/>
                        </a:lnTo>
                        <a:lnTo>
                          <a:pt x="0" y="117"/>
                        </a:lnTo>
                        <a:lnTo>
                          <a:pt x="10" y="117"/>
                        </a:lnTo>
                        <a:lnTo>
                          <a:pt x="0" y="117"/>
                        </a:lnTo>
                        <a:close/>
                      </a:path>
                    </a:pathLst>
                  </a:custGeom>
                  <a:solidFill>
                    <a:srgbClr val="000000"/>
                  </a:solidFill>
                  <a:ln w="9525">
                    <a:noFill/>
                    <a:round/>
                    <a:headEnd/>
                    <a:tailEnd/>
                  </a:ln>
                </p:spPr>
                <p:txBody>
                  <a:bodyPr/>
                  <a:lstStyle/>
                  <a:p>
                    <a:endParaRPr lang="en-US"/>
                  </a:p>
                </p:txBody>
              </p:sp>
              <p:sp>
                <p:nvSpPr>
                  <p:cNvPr id="5889" name="Freeform 464"/>
                  <p:cNvSpPr>
                    <a:spLocks/>
                  </p:cNvSpPr>
                  <p:nvPr/>
                </p:nvSpPr>
                <p:spPr bwMode="auto">
                  <a:xfrm>
                    <a:off x="4909" y="6823"/>
                    <a:ext cx="19" cy="1"/>
                  </a:xfrm>
                  <a:custGeom>
                    <a:avLst/>
                    <a:gdLst>
                      <a:gd name="T0" fmla="*/ 0 w 19"/>
                      <a:gd name="T1" fmla="*/ 0 h 1"/>
                      <a:gd name="T2" fmla="*/ 0 w 19"/>
                      <a:gd name="T3" fmla="*/ 0 h 1"/>
                      <a:gd name="T4" fmla="*/ 19 w 19"/>
                      <a:gd name="T5" fmla="*/ 0 h 1"/>
                      <a:gd name="T6" fmla="*/ 19 w 19"/>
                      <a:gd name="T7" fmla="*/ 0 h 1"/>
                      <a:gd name="T8" fmla="*/ 9 w 19"/>
                      <a:gd name="T9" fmla="*/ 0 h 1"/>
                      <a:gd name="T10" fmla="*/ 0 w 19"/>
                      <a:gd name="T11" fmla="*/ 0 h 1"/>
                      <a:gd name="T12" fmla="*/ 0 w 19"/>
                      <a:gd name="T13" fmla="*/ 0 h 1"/>
                      <a:gd name="T14" fmla="*/ 0 w 19"/>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1"/>
                      <a:gd name="T26" fmla="*/ 19 w 19"/>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1">
                        <a:moveTo>
                          <a:pt x="0" y="0"/>
                        </a:moveTo>
                        <a:lnTo>
                          <a:pt x="0" y="0"/>
                        </a:lnTo>
                        <a:lnTo>
                          <a:pt x="19" y="0"/>
                        </a:lnTo>
                        <a:lnTo>
                          <a:pt x="9" y="0"/>
                        </a:lnTo>
                        <a:lnTo>
                          <a:pt x="0" y="0"/>
                        </a:lnTo>
                        <a:close/>
                      </a:path>
                    </a:pathLst>
                  </a:custGeom>
                  <a:solidFill>
                    <a:srgbClr val="000000"/>
                  </a:solidFill>
                  <a:ln w="9525">
                    <a:noFill/>
                    <a:round/>
                    <a:headEnd/>
                    <a:tailEnd/>
                  </a:ln>
                </p:spPr>
                <p:txBody>
                  <a:bodyPr/>
                  <a:lstStyle/>
                  <a:p>
                    <a:endParaRPr lang="en-US"/>
                  </a:p>
                </p:txBody>
              </p:sp>
              <p:sp>
                <p:nvSpPr>
                  <p:cNvPr id="5890" name="Freeform 465"/>
                  <p:cNvSpPr>
                    <a:spLocks/>
                  </p:cNvSpPr>
                  <p:nvPr/>
                </p:nvSpPr>
                <p:spPr bwMode="auto">
                  <a:xfrm>
                    <a:off x="4899" y="6726"/>
                    <a:ext cx="19" cy="97"/>
                  </a:xfrm>
                  <a:custGeom>
                    <a:avLst/>
                    <a:gdLst>
                      <a:gd name="T0" fmla="*/ 10 w 19"/>
                      <a:gd name="T1" fmla="*/ 9 h 97"/>
                      <a:gd name="T2" fmla="*/ 0 w 19"/>
                      <a:gd name="T3" fmla="*/ 0 h 97"/>
                      <a:gd name="T4" fmla="*/ 0 w 19"/>
                      <a:gd name="T5" fmla="*/ 68 h 97"/>
                      <a:gd name="T6" fmla="*/ 10 w 19"/>
                      <a:gd name="T7" fmla="*/ 97 h 97"/>
                      <a:gd name="T8" fmla="*/ 19 w 19"/>
                      <a:gd name="T9" fmla="*/ 97 h 97"/>
                      <a:gd name="T10" fmla="*/ 10 w 19"/>
                      <a:gd name="T11" fmla="*/ 68 h 97"/>
                      <a:gd name="T12" fmla="*/ 10 w 19"/>
                      <a:gd name="T13" fmla="*/ 48 h 97"/>
                      <a:gd name="T14" fmla="*/ 19 w 19"/>
                      <a:gd name="T15" fmla="*/ 19 h 97"/>
                      <a:gd name="T16" fmla="*/ 10 w 19"/>
                      <a:gd name="T17" fmla="*/ 0 h 97"/>
                      <a:gd name="T18" fmla="*/ 10 w 19"/>
                      <a:gd name="T19" fmla="*/ 0 h 97"/>
                      <a:gd name="T20" fmla="*/ 10 w 19"/>
                      <a:gd name="T21" fmla="*/ 0 h 97"/>
                      <a:gd name="T22" fmla="*/ 10 w 19"/>
                      <a:gd name="T23" fmla="*/ 0 h 97"/>
                      <a:gd name="T24" fmla="*/ 10 w 19"/>
                      <a:gd name="T25" fmla="*/ 0 h 97"/>
                      <a:gd name="T26" fmla="*/ 10 w 19"/>
                      <a:gd name="T27" fmla="*/ 9 h 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
                      <a:gd name="T43" fmla="*/ 0 h 97"/>
                      <a:gd name="T44" fmla="*/ 19 w 19"/>
                      <a:gd name="T45" fmla="*/ 97 h 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 h="97">
                        <a:moveTo>
                          <a:pt x="10" y="9"/>
                        </a:moveTo>
                        <a:lnTo>
                          <a:pt x="0" y="0"/>
                        </a:lnTo>
                        <a:lnTo>
                          <a:pt x="0" y="68"/>
                        </a:lnTo>
                        <a:lnTo>
                          <a:pt x="10" y="97"/>
                        </a:lnTo>
                        <a:lnTo>
                          <a:pt x="19" y="97"/>
                        </a:lnTo>
                        <a:lnTo>
                          <a:pt x="10" y="68"/>
                        </a:lnTo>
                        <a:lnTo>
                          <a:pt x="10" y="48"/>
                        </a:lnTo>
                        <a:lnTo>
                          <a:pt x="19" y="19"/>
                        </a:lnTo>
                        <a:lnTo>
                          <a:pt x="10" y="0"/>
                        </a:lnTo>
                        <a:lnTo>
                          <a:pt x="10" y="9"/>
                        </a:lnTo>
                        <a:close/>
                      </a:path>
                    </a:pathLst>
                  </a:custGeom>
                  <a:solidFill>
                    <a:srgbClr val="000000"/>
                  </a:solidFill>
                  <a:ln w="9525">
                    <a:noFill/>
                    <a:round/>
                    <a:headEnd/>
                    <a:tailEnd/>
                  </a:ln>
                </p:spPr>
                <p:txBody>
                  <a:bodyPr/>
                  <a:lstStyle/>
                  <a:p>
                    <a:endParaRPr lang="en-US"/>
                  </a:p>
                </p:txBody>
              </p:sp>
              <p:sp>
                <p:nvSpPr>
                  <p:cNvPr id="5891" name="Freeform 466"/>
                  <p:cNvSpPr>
                    <a:spLocks/>
                  </p:cNvSpPr>
                  <p:nvPr/>
                </p:nvSpPr>
                <p:spPr bwMode="auto">
                  <a:xfrm>
                    <a:off x="4879" y="6726"/>
                    <a:ext cx="30" cy="19"/>
                  </a:xfrm>
                  <a:custGeom>
                    <a:avLst/>
                    <a:gdLst>
                      <a:gd name="T0" fmla="*/ 0 w 30"/>
                      <a:gd name="T1" fmla="*/ 19 h 19"/>
                      <a:gd name="T2" fmla="*/ 10 w 30"/>
                      <a:gd name="T3" fmla="*/ 19 h 19"/>
                      <a:gd name="T4" fmla="*/ 10 w 30"/>
                      <a:gd name="T5" fmla="*/ 19 h 19"/>
                      <a:gd name="T6" fmla="*/ 20 w 30"/>
                      <a:gd name="T7" fmla="*/ 9 h 19"/>
                      <a:gd name="T8" fmla="*/ 20 w 30"/>
                      <a:gd name="T9" fmla="*/ 9 h 19"/>
                      <a:gd name="T10" fmla="*/ 30 w 30"/>
                      <a:gd name="T11" fmla="*/ 9 h 19"/>
                      <a:gd name="T12" fmla="*/ 30 w 30"/>
                      <a:gd name="T13" fmla="*/ 0 h 19"/>
                      <a:gd name="T14" fmla="*/ 20 w 30"/>
                      <a:gd name="T15" fmla="*/ 0 h 19"/>
                      <a:gd name="T16" fmla="*/ 10 w 30"/>
                      <a:gd name="T17" fmla="*/ 9 h 19"/>
                      <a:gd name="T18" fmla="*/ 10 w 30"/>
                      <a:gd name="T19" fmla="*/ 9 h 19"/>
                      <a:gd name="T20" fmla="*/ 10 w 30"/>
                      <a:gd name="T21" fmla="*/ 9 h 19"/>
                      <a:gd name="T22" fmla="*/ 10 w 30"/>
                      <a:gd name="T23" fmla="*/ 19 h 19"/>
                      <a:gd name="T24" fmla="*/ 0 w 30"/>
                      <a:gd name="T25" fmla="*/ 19 h 19"/>
                      <a:gd name="T26" fmla="*/ 0 w 30"/>
                      <a:gd name="T27" fmla="*/ 19 h 19"/>
                      <a:gd name="T28" fmla="*/ 10 w 30"/>
                      <a:gd name="T29" fmla="*/ 19 h 19"/>
                      <a:gd name="T30" fmla="*/ 0 w 30"/>
                      <a:gd name="T31" fmla="*/ 19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19"/>
                      <a:gd name="T50" fmla="*/ 30 w 30"/>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19">
                        <a:moveTo>
                          <a:pt x="0" y="19"/>
                        </a:moveTo>
                        <a:lnTo>
                          <a:pt x="10" y="19"/>
                        </a:lnTo>
                        <a:lnTo>
                          <a:pt x="20" y="9"/>
                        </a:lnTo>
                        <a:lnTo>
                          <a:pt x="30" y="9"/>
                        </a:lnTo>
                        <a:lnTo>
                          <a:pt x="30" y="0"/>
                        </a:lnTo>
                        <a:lnTo>
                          <a:pt x="20" y="0"/>
                        </a:lnTo>
                        <a:lnTo>
                          <a:pt x="10" y="9"/>
                        </a:lnTo>
                        <a:lnTo>
                          <a:pt x="10" y="19"/>
                        </a:lnTo>
                        <a:lnTo>
                          <a:pt x="0" y="19"/>
                        </a:lnTo>
                        <a:lnTo>
                          <a:pt x="10" y="19"/>
                        </a:lnTo>
                        <a:lnTo>
                          <a:pt x="0" y="19"/>
                        </a:lnTo>
                        <a:close/>
                      </a:path>
                    </a:pathLst>
                  </a:custGeom>
                  <a:solidFill>
                    <a:srgbClr val="000000"/>
                  </a:solidFill>
                  <a:ln w="9525">
                    <a:noFill/>
                    <a:round/>
                    <a:headEnd/>
                    <a:tailEnd/>
                  </a:ln>
                </p:spPr>
                <p:txBody>
                  <a:bodyPr/>
                  <a:lstStyle/>
                  <a:p>
                    <a:endParaRPr lang="en-US"/>
                  </a:p>
                </p:txBody>
              </p:sp>
              <p:sp>
                <p:nvSpPr>
                  <p:cNvPr id="5892" name="Freeform 467"/>
                  <p:cNvSpPr>
                    <a:spLocks/>
                  </p:cNvSpPr>
                  <p:nvPr/>
                </p:nvSpPr>
                <p:spPr bwMode="auto">
                  <a:xfrm>
                    <a:off x="4879" y="6677"/>
                    <a:ext cx="59" cy="68"/>
                  </a:xfrm>
                  <a:custGeom>
                    <a:avLst/>
                    <a:gdLst>
                      <a:gd name="T0" fmla="*/ 49 w 59"/>
                      <a:gd name="T1" fmla="*/ 0 h 68"/>
                      <a:gd name="T2" fmla="*/ 49 w 59"/>
                      <a:gd name="T3" fmla="*/ 0 h 68"/>
                      <a:gd name="T4" fmla="*/ 30 w 59"/>
                      <a:gd name="T5" fmla="*/ 10 h 68"/>
                      <a:gd name="T6" fmla="*/ 20 w 59"/>
                      <a:gd name="T7" fmla="*/ 19 h 68"/>
                      <a:gd name="T8" fmla="*/ 20 w 59"/>
                      <a:gd name="T9" fmla="*/ 19 h 68"/>
                      <a:gd name="T10" fmla="*/ 10 w 59"/>
                      <a:gd name="T11" fmla="*/ 29 h 68"/>
                      <a:gd name="T12" fmla="*/ 10 w 59"/>
                      <a:gd name="T13" fmla="*/ 49 h 68"/>
                      <a:gd name="T14" fmla="*/ 0 w 59"/>
                      <a:gd name="T15" fmla="*/ 58 h 68"/>
                      <a:gd name="T16" fmla="*/ 0 w 59"/>
                      <a:gd name="T17" fmla="*/ 68 h 68"/>
                      <a:gd name="T18" fmla="*/ 10 w 59"/>
                      <a:gd name="T19" fmla="*/ 68 h 68"/>
                      <a:gd name="T20" fmla="*/ 10 w 59"/>
                      <a:gd name="T21" fmla="*/ 58 h 68"/>
                      <a:gd name="T22" fmla="*/ 10 w 59"/>
                      <a:gd name="T23" fmla="*/ 49 h 68"/>
                      <a:gd name="T24" fmla="*/ 20 w 59"/>
                      <a:gd name="T25" fmla="*/ 39 h 68"/>
                      <a:gd name="T26" fmla="*/ 49 w 59"/>
                      <a:gd name="T27" fmla="*/ 10 h 68"/>
                      <a:gd name="T28" fmla="*/ 59 w 59"/>
                      <a:gd name="T29" fmla="*/ 10 h 68"/>
                      <a:gd name="T30" fmla="*/ 49 w 59"/>
                      <a:gd name="T31" fmla="*/ 0 h 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
                      <a:gd name="T49" fmla="*/ 0 h 68"/>
                      <a:gd name="T50" fmla="*/ 59 w 59"/>
                      <a:gd name="T51" fmla="*/ 68 h 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 h="68">
                        <a:moveTo>
                          <a:pt x="49" y="0"/>
                        </a:moveTo>
                        <a:lnTo>
                          <a:pt x="49" y="0"/>
                        </a:lnTo>
                        <a:lnTo>
                          <a:pt x="30" y="10"/>
                        </a:lnTo>
                        <a:lnTo>
                          <a:pt x="20" y="19"/>
                        </a:lnTo>
                        <a:lnTo>
                          <a:pt x="10" y="29"/>
                        </a:lnTo>
                        <a:lnTo>
                          <a:pt x="10" y="49"/>
                        </a:lnTo>
                        <a:lnTo>
                          <a:pt x="0" y="58"/>
                        </a:lnTo>
                        <a:lnTo>
                          <a:pt x="0" y="68"/>
                        </a:lnTo>
                        <a:lnTo>
                          <a:pt x="10" y="68"/>
                        </a:lnTo>
                        <a:lnTo>
                          <a:pt x="10" y="58"/>
                        </a:lnTo>
                        <a:lnTo>
                          <a:pt x="10" y="49"/>
                        </a:lnTo>
                        <a:lnTo>
                          <a:pt x="20" y="39"/>
                        </a:lnTo>
                        <a:lnTo>
                          <a:pt x="49" y="10"/>
                        </a:lnTo>
                        <a:lnTo>
                          <a:pt x="59" y="10"/>
                        </a:lnTo>
                        <a:lnTo>
                          <a:pt x="49" y="0"/>
                        </a:lnTo>
                        <a:close/>
                      </a:path>
                    </a:pathLst>
                  </a:custGeom>
                  <a:solidFill>
                    <a:srgbClr val="000000"/>
                  </a:solidFill>
                  <a:ln w="9525">
                    <a:noFill/>
                    <a:round/>
                    <a:headEnd/>
                    <a:tailEnd/>
                  </a:ln>
                </p:spPr>
                <p:txBody>
                  <a:bodyPr/>
                  <a:lstStyle/>
                  <a:p>
                    <a:endParaRPr lang="en-US"/>
                  </a:p>
                </p:txBody>
              </p:sp>
              <p:sp>
                <p:nvSpPr>
                  <p:cNvPr id="5893" name="Freeform 468"/>
                  <p:cNvSpPr>
                    <a:spLocks/>
                  </p:cNvSpPr>
                  <p:nvPr/>
                </p:nvSpPr>
                <p:spPr bwMode="auto">
                  <a:xfrm>
                    <a:off x="4928" y="6667"/>
                    <a:ext cx="39" cy="29"/>
                  </a:xfrm>
                  <a:custGeom>
                    <a:avLst/>
                    <a:gdLst>
                      <a:gd name="T0" fmla="*/ 39 w 39"/>
                      <a:gd name="T1" fmla="*/ 20 h 29"/>
                      <a:gd name="T2" fmla="*/ 39 w 39"/>
                      <a:gd name="T3" fmla="*/ 20 h 29"/>
                      <a:gd name="T4" fmla="*/ 29 w 39"/>
                      <a:gd name="T5" fmla="*/ 20 h 29"/>
                      <a:gd name="T6" fmla="*/ 29 w 39"/>
                      <a:gd name="T7" fmla="*/ 10 h 29"/>
                      <a:gd name="T8" fmla="*/ 19 w 39"/>
                      <a:gd name="T9" fmla="*/ 0 h 29"/>
                      <a:gd name="T10" fmla="*/ 10 w 39"/>
                      <a:gd name="T11" fmla="*/ 0 h 29"/>
                      <a:gd name="T12" fmla="*/ 0 w 39"/>
                      <a:gd name="T13" fmla="*/ 10 h 29"/>
                      <a:gd name="T14" fmla="*/ 10 w 39"/>
                      <a:gd name="T15" fmla="*/ 20 h 29"/>
                      <a:gd name="T16" fmla="*/ 10 w 39"/>
                      <a:gd name="T17" fmla="*/ 10 h 29"/>
                      <a:gd name="T18" fmla="*/ 19 w 39"/>
                      <a:gd name="T19" fmla="*/ 20 h 29"/>
                      <a:gd name="T20" fmla="*/ 19 w 39"/>
                      <a:gd name="T21" fmla="*/ 20 h 29"/>
                      <a:gd name="T22" fmla="*/ 19 w 39"/>
                      <a:gd name="T23" fmla="*/ 20 h 29"/>
                      <a:gd name="T24" fmla="*/ 29 w 39"/>
                      <a:gd name="T25" fmla="*/ 20 h 29"/>
                      <a:gd name="T26" fmla="*/ 29 w 39"/>
                      <a:gd name="T27" fmla="*/ 29 h 29"/>
                      <a:gd name="T28" fmla="*/ 39 w 39"/>
                      <a:gd name="T29" fmla="*/ 20 h 29"/>
                      <a:gd name="T30" fmla="*/ 39 w 39"/>
                      <a:gd name="T31" fmla="*/ 20 h 29"/>
                      <a:gd name="T32" fmla="*/ 39 w 39"/>
                      <a:gd name="T33" fmla="*/ 2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29"/>
                      <a:gd name="T53" fmla="*/ 39 w 3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29">
                        <a:moveTo>
                          <a:pt x="39" y="20"/>
                        </a:moveTo>
                        <a:lnTo>
                          <a:pt x="39" y="20"/>
                        </a:lnTo>
                        <a:lnTo>
                          <a:pt x="29" y="20"/>
                        </a:lnTo>
                        <a:lnTo>
                          <a:pt x="29" y="10"/>
                        </a:lnTo>
                        <a:lnTo>
                          <a:pt x="19" y="0"/>
                        </a:lnTo>
                        <a:lnTo>
                          <a:pt x="10" y="0"/>
                        </a:lnTo>
                        <a:lnTo>
                          <a:pt x="0" y="10"/>
                        </a:lnTo>
                        <a:lnTo>
                          <a:pt x="10" y="20"/>
                        </a:lnTo>
                        <a:lnTo>
                          <a:pt x="10" y="10"/>
                        </a:lnTo>
                        <a:lnTo>
                          <a:pt x="19" y="20"/>
                        </a:lnTo>
                        <a:lnTo>
                          <a:pt x="29" y="20"/>
                        </a:lnTo>
                        <a:lnTo>
                          <a:pt x="29" y="29"/>
                        </a:lnTo>
                        <a:lnTo>
                          <a:pt x="39" y="20"/>
                        </a:lnTo>
                        <a:close/>
                      </a:path>
                    </a:pathLst>
                  </a:custGeom>
                  <a:solidFill>
                    <a:srgbClr val="000000"/>
                  </a:solidFill>
                  <a:ln w="9525">
                    <a:noFill/>
                    <a:round/>
                    <a:headEnd/>
                    <a:tailEnd/>
                  </a:ln>
                </p:spPr>
                <p:txBody>
                  <a:bodyPr/>
                  <a:lstStyle/>
                  <a:p>
                    <a:endParaRPr lang="en-US"/>
                  </a:p>
                </p:txBody>
              </p:sp>
              <p:sp>
                <p:nvSpPr>
                  <p:cNvPr id="5894" name="Freeform 469"/>
                  <p:cNvSpPr>
                    <a:spLocks/>
                  </p:cNvSpPr>
                  <p:nvPr/>
                </p:nvSpPr>
                <p:spPr bwMode="auto">
                  <a:xfrm>
                    <a:off x="4957" y="6687"/>
                    <a:ext cx="29" cy="58"/>
                  </a:xfrm>
                  <a:custGeom>
                    <a:avLst/>
                    <a:gdLst>
                      <a:gd name="T0" fmla="*/ 20 w 29"/>
                      <a:gd name="T1" fmla="*/ 48 h 58"/>
                      <a:gd name="T2" fmla="*/ 29 w 29"/>
                      <a:gd name="T3" fmla="*/ 48 h 58"/>
                      <a:gd name="T4" fmla="*/ 29 w 29"/>
                      <a:gd name="T5" fmla="*/ 48 h 58"/>
                      <a:gd name="T6" fmla="*/ 20 w 29"/>
                      <a:gd name="T7" fmla="*/ 39 h 58"/>
                      <a:gd name="T8" fmla="*/ 20 w 29"/>
                      <a:gd name="T9" fmla="*/ 29 h 58"/>
                      <a:gd name="T10" fmla="*/ 20 w 29"/>
                      <a:gd name="T11" fmla="*/ 29 h 58"/>
                      <a:gd name="T12" fmla="*/ 20 w 29"/>
                      <a:gd name="T13" fmla="*/ 19 h 58"/>
                      <a:gd name="T14" fmla="*/ 20 w 29"/>
                      <a:gd name="T15" fmla="*/ 9 h 58"/>
                      <a:gd name="T16" fmla="*/ 10 w 29"/>
                      <a:gd name="T17" fmla="*/ 9 h 58"/>
                      <a:gd name="T18" fmla="*/ 10 w 29"/>
                      <a:gd name="T19" fmla="*/ 0 h 58"/>
                      <a:gd name="T20" fmla="*/ 0 w 29"/>
                      <a:gd name="T21" fmla="*/ 9 h 58"/>
                      <a:gd name="T22" fmla="*/ 0 w 29"/>
                      <a:gd name="T23" fmla="*/ 9 h 58"/>
                      <a:gd name="T24" fmla="*/ 10 w 29"/>
                      <a:gd name="T25" fmla="*/ 19 h 58"/>
                      <a:gd name="T26" fmla="*/ 10 w 29"/>
                      <a:gd name="T27" fmla="*/ 19 h 58"/>
                      <a:gd name="T28" fmla="*/ 10 w 29"/>
                      <a:gd name="T29" fmla="*/ 29 h 58"/>
                      <a:gd name="T30" fmla="*/ 20 w 29"/>
                      <a:gd name="T31" fmla="*/ 39 h 58"/>
                      <a:gd name="T32" fmla="*/ 20 w 29"/>
                      <a:gd name="T33" fmla="*/ 48 h 58"/>
                      <a:gd name="T34" fmla="*/ 20 w 29"/>
                      <a:gd name="T35" fmla="*/ 58 h 58"/>
                      <a:gd name="T36" fmla="*/ 20 w 29"/>
                      <a:gd name="T37" fmla="*/ 58 h 58"/>
                      <a:gd name="T38" fmla="*/ 20 w 29"/>
                      <a:gd name="T39" fmla="*/ 58 h 58"/>
                      <a:gd name="T40" fmla="*/ 20 w 29"/>
                      <a:gd name="T41" fmla="*/ 58 h 58"/>
                      <a:gd name="T42" fmla="*/ 20 w 29"/>
                      <a:gd name="T43" fmla="*/ 48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58"/>
                      <a:gd name="T68" fmla="*/ 29 w 29"/>
                      <a:gd name="T69" fmla="*/ 58 h 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58">
                        <a:moveTo>
                          <a:pt x="20" y="48"/>
                        </a:moveTo>
                        <a:lnTo>
                          <a:pt x="29" y="48"/>
                        </a:lnTo>
                        <a:lnTo>
                          <a:pt x="20" y="39"/>
                        </a:lnTo>
                        <a:lnTo>
                          <a:pt x="20" y="29"/>
                        </a:lnTo>
                        <a:lnTo>
                          <a:pt x="20" y="19"/>
                        </a:lnTo>
                        <a:lnTo>
                          <a:pt x="20" y="9"/>
                        </a:lnTo>
                        <a:lnTo>
                          <a:pt x="10" y="9"/>
                        </a:lnTo>
                        <a:lnTo>
                          <a:pt x="10" y="0"/>
                        </a:lnTo>
                        <a:lnTo>
                          <a:pt x="0" y="9"/>
                        </a:lnTo>
                        <a:lnTo>
                          <a:pt x="10" y="19"/>
                        </a:lnTo>
                        <a:lnTo>
                          <a:pt x="10" y="29"/>
                        </a:lnTo>
                        <a:lnTo>
                          <a:pt x="20" y="39"/>
                        </a:lnTo>
                        <a:lnTo>
                          <a:pt x="20" y="48"/>
                        </a:lnTo>
                        <a:lnTo>
                          <a:pt x="20" y="58"/>
                        </a:lnTo>
                        <a:lnTo>
                          <a:pt x="20" y="48"/>
                        </a:lnTo>
                        <a:close/>
                      </a:path>
                    </a:pathLst>
                  </a:custGeom>
                  <a:solidFill>
                    <a:srgbClr val="000000"/>
                  </a:solidFill>
                  <a:ln w="9525">
                    <a:noFill/>
                    <a:round/>
                    <a:headEnd/>
                    <a:tailEnd/>
                  </a:ln>
                </p:spPr>
                <p:txBody>
                  <a:bodyPr/>
                  <a:lstStyle/>
                  <a:p>
                    <a:endParaRPr lang="en-US"/>
                  </a:p>
                </p:txBody>
              </p:sp>
              <p:sp>
                <p:nvSpPr>
                  <p:cNvPr id="5895" name="Freeform 470"/>
                  <p:cNvSpPr>
                    <a:spLocks/>
                  </p:cNvSpPr>
                  <p:nvPr/>
                </p:nvSpPr>
                <p:spPr bwMode="auto">
                  <a:xfrm>
                    <a:off x="4626" y="6696"/>
                    <a:ext cx="127" cy="166"/>
                  </a:xfrm>
                  <a:custGeom>
                    <a:avLst/>
                    <a:gdLst>
                      <a:gd name="T0" fmla="*/ 117 w 127"/>
                      <a:gd name="T1" fmla="*/ 59 h 166"/>
                      <a:gd name="T2" fmla="*/ 117 w 127"/>
                      <a:gd name="T3" fmla="*/ 59 h 166"/>
                      <a:gd name="T4" fmla="*/ 107 w 127"/>
                      <a:gd name="T5" fmla="*/ 59 h 166"/>
                      <a:gd name="T6" fmla="*/ 107 w 127"/>
                      <a:gd name="T7" fmla="*/ 59 h 166"/>
                      <a:gd name="T8" fmla="*/ 107 w 127"/>
                      <a:gd name="T9" fmla="*/ 107 h 166"/>
                      <a:gd name="T10" fmla="*/ 98 w 127"/>
                      <a:gd name="T11" fmla="*/ 137 h 166"/>
                      <a:gd name="T12" fmla="*/ 98 w 127"/>
                      <a:gd name="T13" fmla="*/ 166 h 166"/>
                      <a:gd name="T14" fmla="*/ 98 w 127"/>
                      <a:gd name="T15" fmla="*/ 166 h 166"/>
                      <a:gd name="T16" fmla="*/ 78 w 127"/>
                      <a:gd name="T17" fmla="*/ 166 h 166"/>
                      <a:gd name="T18" fmla="*/ 78 w 127"/>
                      <a:gd name="T19" fmla="*/ 156 h 166"/>
                      <a:gd name="T20" fmla="*/ 78 w 127"/>
                      <a:gd name="T21" fmla="*/ 137 h 166"/>
                      <a:gd name="T22" fmla="*/ 69 w 127"/>
                      <a:gd name="T23" fmla="*/ 117 h 166"/>
                      <a:gd name="T24" fmla="*/ 69 w 127"/>
                      <a:gd name="T25" fmla="*/ 88 h 166"/>
                      <a:gd name="T26" fmla="*/ 78 w 127"/>
                      <a:gd name="T27" fmla="*/ 68 h 166"/>
                      <a:gd name="T28" fmla="*/ 78 w 127"/>
                      <a:gd name="T29" fmla="*/ 49 h 166"/>
                      <a:gd name="T30" fmla="*/ 88 w 127"/>
                      <a:gd name="T31" fmla="*/ 39 h 166"/>
                      <a:gd name="T32" fmla="*/ 88 w 127"/>
                      <a:gd name="T33" fmla="*/ 39 h 166"/>
                      <a:gd name="T34" fmla="*/ 98 w 127"/>
                      <a:gd name="T35" fmla="*/ 39 h 166"/>
                      <a:gd name="T36" fmla="*/ 98 w 127"/>
                      <a:gd name="T37" fmla="*/ 39 h 166"/>
                      <a:gd name="T38" fmla="*/ 88 w 127"/>
                      <a:gd name="T39" fmla="*/ 39 h 166"/>
                      <a:gd name="T40" fmla="*/ 78 w 127"/>
                      <a:gd name="T41" fmla="*/ 39 h 166"/>
                      <a:gd name="T42" fmla="*/ 59 w 127"/>
                      <a:gd name="T43" fmla="*/ 68 h 166"/>
                      <a:gd name="T44" fmla="*/ 49 w 127"/>
                      <a:gd name="T45" fmla="*/ 78 h 166"/>
                      <a:gd name="T46" fmla="*/ 39 w 127"/>
                      <a:gd name="T47" fmla="*/ 88 h 166"/>
                      <a:gd name="T48" fmla="*/ 39 w 127"/>
                      <a:gd name="T49" fmla="*/ 107 h 166"/>
                      <a:gd name="T50" fmla="*/ 30 w 127"/>
                      <a:gd name="T51" fmla="*/ 117 h 166"/>
                      <a:gd name="T52" fmla="*/ 30 w 127"/>
                      <a:gd name="T53" fmla="*/ 127 h 166"/>
                      <a:gd name="T54" fmla="*/ 20 w 127"/>
                      <a:gd name="T55" fmla="*/ 127 h 166"/>
                      <a:gd name="T56" fmla="*/ 20 w 127"/>
                      <a:gd name="T57" fmla="*/ 137 h 166"/>
                      <a:gd name="T58" fmla="*/ 10 w 127"/>
                      <a:gd name="T59" fmla="*/ 127 h 166"/>
                      <a:gd name="T60" fmla="*/ 10 w 127"/>
                      <a:gd name="T61" fmla="*/ 137 h 166"/>
                      <a:gd name="T62" fmla="*/ 10 w 127"/>
                      <a:gd name="T63" fmla="*/ 127 h 166"/>
                      <a:gd name="T64" fmla="*/ 0 w 127"/>
                      <a:gd name="T65" fmla="*/ 127 h 166"/>
                      <a:gd name="T66" fmla="*/ 0 w 127"/>
                      <a:gd name="T67" fmla="*/ 117 h 166"/>
                      <a:gd name="T68" fmla="*/ 0 w 127"/>
                      <a:gd name="T69" fmla="*/ 117 h 166"/>
                      <a:gd name="T70" fmla="*/ 0 w 127"/>
                      <a:gd name="T71" fmla="*/ 107 h 166"/>
                      <a:gd name="T72" fmla="*/ 0 w 127"/>
                      <a:gd name="T73" fmla="*/ 98 h 166"/>
                      <a:gd name="T74" fmla="*/ 10 w 127"/>
                      <a:gd name="T75" fmla="*/ 98 h 166"/>
                      <a:gd name="T76" fmla="*/ 20 w 127"/>
                      <a:gd name="T77" fmla="*/ 88 h 166"/>
                      <a:gd name="T78" fmla="*/ 30 w 127"/>
                      <a:gd name="T79" fmla="*/ 78 h 166"/>
                      <a:gd name="T80" fmla="*/ 39 w 127"/>
                      <a:gd name="T81" fmla="*/ 59 h 166"/>
                      <a:gd name="T82" fmla="*/ 39 w 127"/>
                      <a:gd name="T83" fmla="*/ 49 h 166"/>
                      <a:gd name="T84" fmla="*/ 49 w 127"/>
                      <a:gd name="T85" fmla="*/ 39 h 166"/>
                      <a:gd name="T86" fmla="*/ 78 w 127"/>
                      <a:gd name="T87" fmla="*/ 10 h 166"/>
                      <a:gd name="T88" fmla="*/ 88 w 127"/>
                      <a:gd name="T89" fmla="*/ 0 h 166"/>
                      <a:gd name="T90" fmla="*/ 88 w 127"/>
                      <a:gd name="T91" fmla="*/ 10 h 166"/>
                      <a:gd name="T92" fmla="*/ 98 w 127"/>
                      <a:gd name="T93" fmla="*/ 20 h 166"/>
                      <a:gd name="T94" fmla="*/ 107 w 127"/>
                      <a:gd name="T95" fmla="*/ 30 h 166"/>
                      <a:gd name="T96" fmla="*/ 117 w 127"/>
                      <a:gd name="T97" fmla="*/ 30 h 166"/>
                      <a:gd name="T98" fmla="*/ 117 w 127"/>
                      <a:gd name="T99" fmla="*/ 39 h 166"/>
                      <a:gd name="T100" fmla="*/ 127 w 127"/>
                      <a:gd name="T101" fmla="*/ 39 h 166"/>
                      <a:gd name="T102" fmla="*/ 127 w 127"/>
                      <a:gd name="T103" fmla="*/ 49 h 166"/>
                      <a:gd name="T104" fmla="*/ 117 w 127"/>
                      <a:gd name="T105" fmla="*/ 59 h 1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7"/>
                      <a:gd name="T160" fmla="*/ 0 h 166"/>
                      <a:gd name="T161" fmla="*/ 127 w 127"/>
                      <a:gd name="T162" fmla="*/ 166 h 1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7" h="166">
                        <a:moveTo>
                          <a:pt x="117" y="59"/>
                        </a:moveTo>
                        <a:lnTo>
                          <a:pt x="117" y="59"/>
                        </a:lnTo>
                        <a:lnTo>
                          <a:pt x="107" y="59"/>
                        </a:lnTo>
                        <a:lnTo>
                          <a:pt x="107" y="107"/>
                        </a:lnTo>
                        <a:lnTo>
                          <a:pt x="98" y="137"/>
                        </a:lnTo>
                        <a:lnTo>
                          <a:pt x="98" y="166"/>
                        </a:lnTo>
                        <a:lnTo>
                          <a:pt x="78" y="166"/>
                        </a:lnTo>
                        <a:lnTo>
                          <a:pt x="78" y="156"/>
                        </a:lnTo>
                        <a:lnTo>
                          <a:pt x="78" y="137"/>
                        </a:lnTo>
                        <a:lnTo>
                          <a:pt x="69" y="117"/>
                        </a:lnTo>
                        <a:lnTo>
                          <a:pt x="69" y="88"/>
                        </a:lnTo>
                        <a:lnTo>
                          <a:pt x="78" y="68"/>
                        </a:lnTo>
                        <a:lnTo>
                          <a:pt x="78" y="49"/>
                        </a:lnTo>
                        <a:lnTo>
                          <a:pt x="88" y="39"/>
                        </a:lnTo>
                        <a:lnTo>
                          <a:pt x="98" y="39"/>
                        </a:lnTo>
                        <a:lnTo>
                          <a:pt x="88" y="39"/>
                        </a:lnTo>
                        <a:lnTo>
                          <a:pt x="78" y="39"/>
                        </a:lnTo>
                        <a:lnTo>
                          <a:pt x="59" y="68"/>
                        </a:lnTo>
                        <a:lnTo>
                          <a:pt x="49" y="78"/>
                        </a:lnTo>
                        <a:lnTo>
                          <a:pt x="39" y="88"/>
                        </a:lnTo>
                        <a:lnTo>
                          <a:pt x="39" y="107"/>
                        </a:lnTo>
                        <a:lnTo>
                          <a:pt x="30" y="117"/>
                        </a:lnTo>
                        <a:lnTo>
                          <a:pt x="30" y="127"/>
                        </a:lnTo>
                        <a:lnTo>
                          <a:pt x="20" y="127"/>
                        </a:lnTo>
                        <a:lnTo>
                          <a:pt x="20" y="137"/>
                        </a:lnTo>
                        <a:lnTo>
                          <a:pt x="10" y="127"/>
                        </a:lnTo>
                        <a:lnTo>
                          <a:pt x="10" y="137"/>
                        </a:lnTo>
                        <a:lnTo>
                          <a:pt x="10" y="127"/>
                        </a:lnTo>
                        <a:lnTo>
                          <a:pt x="0" y="127"/>
                        </a:lnTo>
                        <a:lnTo>
                          <a:pt x="0" y="117"/>
                        </a:lnTo>
                        <a:lnTo>
                          <a:pt x="0" y="107"/>
                        </a:lnTo>
                        <a:lnTo>
                          <a:pt x="0" y="98"/>
                        </a:lnTo>
                        <a:lnTo>
                          <a:pt x="10" y="98"/>
                        </a:lnTo>
                        <a:lnTo>
                          <a:pt x="20" y="88"/>
                        </a:lnTo>
                        <a:lnTo>
                          <a:pt x="30" y="78"/>
                        </a:lnTo>
                        <a:lnTo>
                          <a:pt x="39" y="59"/>
                        </a:lnTo>
                        <a:lnTo>
                          <a:pt x="39" y="49"/>
                        </a:lnTo>
                        <a:lnTo>
                          <a:pt x="49" y="39"/>
                        </a:lnTo>
                        <a:lnTo>
                          <a:pt x="78" y="10"/>
                        </a:lnTo>
                        <a:lnTo>
                          <a:pt x="88" y="0"/>
                        </a:lnTo>
                        <a:lnTo>
                          <a:pt x="88" y="10"/>
                        </a:lnTo>
                        <a:lnTo>
                          <a:pt x="98" y="20"/>
                        </a:lnTo>
                        <a:lnTo>
                          <a:pt x="107" y="30"/>
                        </a:lnTo>
                        <a:lnTo>
                          <a:pt x="117" y="30"/>
                        </a:lnTo>
                        <a:lnTo>
                          <a:pt x="117" y="39"/>
                        </a:lnTo>
                        <a:lnTo>
                          <a:pt x="127" y="39"/>
                        </a:lnTo>
                        <a:lnTo>
                          <a:pt x="127" y="49"/>
                        </a:lnTo>
                        <a:lnTo>
                          <a:pt x="117" y="59"/>
                        </a:lnTo>
                        <a:close/>
                      </a:path>
                    </a:pathLst>
                  </a:custGeom>
                  <a:solidFill>
                    <a:srgbClr val="000000"/>
                  </a:solidFill>
                  <a:ln w="9525">
                    <a:noFill/>
                    <a:round/>
                    <a:headEnd/>
                    <a:tailEnd/>
                  </a:ln>
                </p:spPr>
                <p:txBody>
                  <a:bodyPr/>
                  <a:lstStyle/>
                  <a:p>
                    <a:endParaRPr lang="en-US"/>
                  </a:p>
                </p:txBody>
              </p:sp>
              <p:sp>
                <p:nvSpPr>
                  <p:cNvPr id="5896" name="Freeform 471"/>
                  <p:cNvSpPr>
                    <a:spLocks/>
                  </p:cNvSpPr>
                  <p:nvPr/>
                </p:nvSpPr>
                <p:spPr bwMode="auto">
                  <a:xfrm>
                    <a:off x="4724" y="6735"/>
                    <a:ext cx="29" cy="29"/>
                  </a:xfrm>
                  <a:custGeom>
                    <a:avLst/>
                    <a:gdLst>
                      <a:gd name="T0" fmla="*/ 9 w 29"/>
                      <a:gd name="T1" fmla="*/ 20 h 29"/>
                      <a:gd name="T2" fmla="*/ 9 w 29"/>
                      <a:gd name="T3" fmla="*/ 20 h 29"/>
                      <a:gd name="T4" fmla="*/ 9 w 29"/>
                      <a:gd name="T5" fmla="*/ 20 h 29"/>
                      <a:gd name="T6" fmla="*/ 9 w 29"/>
                      <a:gd name="T7" fmla="*/ 20 h 29"/>
                      <a:gd name="T8" fmla="*/ 19 w 29"/>
                      <a:gd name="T9" fmla="*/ 29 h 29"/>
                      <a:gd name="T10" fmla="*/ 19 w 29"/>
                      <a:gd name="T11" fmla="*/ 29 h 29"/>
                      <a:gd name="T12" fmla="*/ 29 w 29"/>
                      <a:gd name="T13" fmla="*/ 20 h 29"/>
                      <a:gd name="T14" fmla="*/ 19 w 29"/>
                      <a:gd name="T15" fmla="*/ 20 h 29"/>
                      <a:gd name="T16" fmla="*/ 19 w 29"/>
                      <a:gd name="T17" fmla="*/ 20 h 29"/>
                      <a:gd name="T18" fmla="*/ 9 w 29"/>
                      <a:gd name="T19" fmla="*/ 10 h 29"/>
                      <a:gd name="T20" fmla="*/ 9 w 29"/>
                      <a:gd name="T21" fmla="*/ 20 h 29"/>
                      <a:gd name="T22" fmla="*/ 9 w 29"/>
                      <a:gd name="T23" fmla="*/ 10 h 29"/>
                      <a:gd name="T24" fmla="*/ 0 w 29"/>
                      <a:gd name="T25" fmla="*/ 0 h 29"/>
                      <a:gd name="T26" fmla="*/ 9 w 29"/>
                      <a:gd name="T27" fmla="*/ 20 h 29"/>
                      <a:gd name="T28" fmla="*/ 9 w 29"/>
                      <a:gd name="T29" fmla="*/ 20 h 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29"/>
                      <a:gd name="T47" fmla="*/ 29 w 29"/>
                      <a:gd name="T48" fmla="*/ 29 h 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29">
                        <a:moveTo>
                          <a:pt x="9" y="20"/>
                        </a:moveTo>
                        <a:lnTo>
                          <a:pt x="9" y="20"/>
                        </a:lnTo>
                        <a:lnTo>
                          <a:pt x="19" y="29"/>
                        </a:lnTo>
                        <a:lnTo>
                          <a:pt x="29" y="20"/>
                        </a:lnTo>
                        <a:lnTo>
                          <a:pt x="19" y="20"/>
                        </a:lnTo>
                        <a:lnTo>
                          <a:pt x="9" y="10"/>
                        </a:lnTo>
                        <a:lnTo>
                          <a:pt x="9" y="20"/>
                        </a:lnTo>
                        <a:lnTo>
                          <a:pt x="9" y="10"/>
                        </a:lnTo>
                        <a:lnTo>
                          <a:pt x="0" y="0"/>
                        </a:lnTo>
                        <a:lnTo>
                          <a:pt x="9" y="20"/>
                        </a:lnTo>
                        <a:close/>
                      </a:path>
                    </a:pathLst>
                  </a:custGeom>
                  <a:solidFill>
                    <a:srgbClr val="000000"/>
                  </a:solidFill>
                  <a:ln w="9525">
                    <a:noFill/>
                    <a:round/>
                    <a:headEnd/>
                    <a:tailEnd/>
                  </a:ln>
                </p:spPr>
                <p:txBody>
                  <a:bodyPr/>
                  <a:lstStyle/>
                  <a:p>
                    <a:endParaRPr lang="en-US"/>
                  </a:p>
                </p:txBody>
              </p:sp>
              <p:sp>
                <p:nvSpPr>
                  <p:cNvPr id="5897" name="Freeform 472"/>
                  <p:cNvSpPr>
                    <a:spLocks/>
                  </p:cNvSpPr>
                  <p:nvPr/>
                </p:nvSpPr>
                <p:spPr bwMode="auto">
                  <a:xfrm>
                    <a:off x="4724" y="6755"/>
                    <a:ext cx="19" cy="107"/>
                  </a:xfrm>
                  <a:custGeom>
                    <a:avLst/>
                    <a:gdLst>
                      <a:gd name="T0" fmla="*/ 0 w 19"/>
                      <a:gd name="T1" fmla="*/ 107 h 107"/>
                      <a:gd name="T2" fmla="*/ 9 w 19"/>
                      <a:gd name="T3" fmla="*/ 107 h 107"/>
                      <a:gd name="T4" fmla="*/ 9 w 19"/>
                      <a:gd name="T5" fmla="*/ 78 h 107"/>
                      <a:gd name="T6" fmla="*/ 9 w 19"/>
                      <a:gd name="T7" fmla="*/ 48 h 107"/>
                      <a:gd name="T8" fmla="*/ 19 w 19"/>
                      <a:gd name="T9" fmla="*/ 29 h 107"/>
                      <a:gd name="T10" fmla="*/ 9 w 19"/>
                      <a:gd name="T11" fmla="*/ 0 h 107"/>
                      <a:gd name="T12" fmla="*/ 9 w 19"/>
                      <a:gd name="T13" fmla="*/ 0 h 107"/>
                      <a:gd name="T14" fmla="*/ 9 w 19"/>
                      <a:gd name="T15" fmla="*/ 29 h 107"/>
                      <a:gd name="T16" fmla="*/ 0 w 19"/>
                      <a:gd name="T17" fmla="*/ 48 h 107"/>
                      <a:gd name="T18" fmla="*/ 0 w 19"/>
                      <a:gd name="T19" fmla="*/ 78 h 107"/>
                      <a:gd name="T20" fmla="*/ 0 w 19"/>
                      <a:gd name="T21" fmla="*/ 107 h 107"/>
                      <a:gd name="T22" fmla="*/ 0 w 19"/>
                      <a:gd name="T23" fmla="*/ 97 h 107"/>
                      <a:gd name="T24" fmla="*/ 0 w 19"/>
                      <a:gd name="T25" fmla="*/ 107 h 107"/>
                      <a:gd name="T26" fmla="*/ 9 w 19"/>
                      <a:gd name="T27" fmla="*/ 107 h 107"/>
                      <a:gd name="T28" fmla="*/ 9 w 19"/>
                      <a:gd name="T29" fmla="*/ 107 h 107"/>
                      <a:gd name="T30" fmla="*/ 0 w 19"/>
                      <a:gd name="T31" fmla="*/ 107 h 1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107"/>
                      <a:gd name="T50" fmla="*/ 19 w 19"/>
                      <a:gd name="T51" fmla="*/ 107 h 1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107">
                        <a:moveTo>
                          <a:pt x="0" y="107"/>
                        </a:moveTo>
                        <a:lnTo>
                          <a:pt x="9" y="107"/>
                        </a:lnTo>
                        <a:lnTo>
                          <a:pt x="9" y="78"/>
                        </a:lnTo>
                        <a:lnTo>
                          <a:pt x="9" y="48"/>
                        </a:lnTo>
                        <a:lnTo>
                          <a:pt x="19" y="29"/>
                        </a:lnTo>
                        <a:lnTo>
                          <a:pt x="9" y="0"/>
                        </a:lnTo>
                        <a:lnTo>
                          <a:pt x="9" y="29"/>
                        </a:lnTo>
                        <a:lnTo>
                          <a:pt x="0" y="48"/>
                        </a:lnTo>
                        <a:lnTo>
                          <a:pt x="0" y="78"/>
                        </a:lnTo>
                        <a:lnTo>
                          <a:pt x="0" y="107"/>
                        </a:lnTo>
                        <a:lnTo>
                          <a:pt x="0" y="97"/>
                        </a:lnTo>
                        <a:lnTo>
                          <a:pt x="0" y="107"/>
                        </a:lnTo>
                        <a:lnTo>
                          <a:pt x="9" y="107"/>
                        </a:lnTo>
                        <a:lnTo>
                          <a:pt x="0" y="107"/>
                        </a:lnTo>
                        <a:close/>
                      </a:path>
                    </a:pathLst>
                  </a:custGeom>
                  <a:solidFill>
                    <a:srgbClr val="000000"/>
                  </a:solidFill>
                  <a:ln w="9525">
                    <a:noFill/>
                    <a:round/>
                    <a:headEnd/>
                    <a:tailEnd/>
                  </a:ln>
                </p:spPr>
                <p:txBody>
                  <a:bodyPr/>
                  <a:lstStyle/>
                  <a:p>
                    <a:endParaRPr lang="en-US"/>
                  </a:p>
                </p:txBody>
              </p:sp>
              <p:sp>
                <p:nvSpPr>
                  <p:cNvPr id="5898" name="Freeform 473"/>
                  <p:cNvSpPr>
                    <a:spLocks/>
                  </p:cNvSpPr>
                  <p:nvPr/>
                </p:nvSpPr>
                <p:spPr bwMode="auto">
                  <a:xfrm>
                    <a:off x="4704" y="6852"/>
                    <a:ext cx="20" cy="20"/>
                  </a:xfrm>
                  <a:custGeom>
                    <a:avLst/>
                    <a:gdLst>
                      <a:gd name="T0" fmla="*/ 0 w 20"/>
                      <a:gd name="T1" fmla="*/ 10 h 20"/>
                      <a:gd name="T2" fmla="*/ 0 w 20"/>
                      <a:gd name="T3" fmla="*/ 20 h 20"/>
                      <a:gd name="T4" fmla="*/ 20 w 20"/>
                      <a:gd name="T5" fmla="*/ 20 h 20"/>
                      <a:gd name="T6" fmla="*/ 20 w 20"/>
                      <a:gd name="T7" fmla="*/ 10 h 20"/>
                      <a:gd name="T8" fmla="*/ 20 w 20"/>
                      <a:gd name="T9" fmla="*/ 0 h 20"/>
                      <a:gd name="T10" fmla="*/ 10 w 20"/>
                      <a:gd name="T11" fmla="*/ 10 h 20"/>
                      <a:gd name="T12" fmla="*/ 10 w 20"/>
                      <a:gd name="T13" fmla="*/ 10 h 20"/>
                      <a:gd name="T14" fmla="*/ 10 w 20"/>
                      <a:gd name="T15" fmla="*/ 10 h 20"/>
                      <a:gd name="T16" fmla="*/ 0 w 20"/>
                      <a:gd name="T17" fmla="*/ 10 h 20"/>
                      <a:gd name="T18" fmla="*/ 0 w 20"/>
                      <a:gd name="T19" fmla="*/ 20 h 20"/>
                      <a:gd name="T20" fmla="*/ 0 w 20"/>
                      <a:gd name="T21" fmla="*/ 1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20"/>
                      <a:gd name="T35" fmla="*/ 20 w 20"/>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20">
                        <a:moveTo>
                          <a:pt x="0" y="10"/>
                        </a:moveTo>
                        <a:lnTo>
                          <a:pt x="0" y="20"/>
                        </a:lnTo>
                        <a:lnTo>
                          <a:pt x="20" y="20"/>
                        </a:lnTo>
                        <a:lnTo>
                          <a:pt x="20" y="10"/>
                        </a:lnTo>
                        <a:lnTo>
                          <a:pt x="20" y="0"/>
                        </a:lnTo>
                        <a:lnTo>
                          <a:pt x="10" y="10"/>
                        </a:lnTo>
                        <a:lnTo>
                          <a:pt x="0" y="10"/>
                        </a:lnTo>
                        <a:lnTo>
                          <a:pt x="0" y="20"/>
                        </a:lnTo>
                        <a:lnTo>
                          <a:pt x="0" y="10"/>
                        </a:lnTo>
                        <a:close/>
                      </a:path>
                    </a:pathLst>
                  </a:custGeom>
                  <a:solidFill>
                    <a:srgbClr val="000000"/>
                  </a:solidFill>
                  <a:ln w="9525">
                    <a:noFill/>
                    <a:round/>
                    <a:headEnd/>
                    <a:tailEnd/>
                  </a:ln>
                </p:spPr>
                <p:txBody>
                  <a:bodyPr/>
                  <a:lstStyle/>
                  <a:p>
                    <a:endParaRPr lang="en-US"/>
                  </a:p>
                </p:txBody>
              </p:sp>
              <p:sp>
                <p:nvSpPr>
                  <p:cNvPr id="5899" name="Freeform 474"/>
                  <p:cNvSpPr>
                    <a:spLocks/>
                  </p:cNvSpPr>
                  <p:nvPr/>
                </p:nvSpPr>
                <p:spPr bwMode="auto">
                  <a:xfrm>
                    <a:off x="4695" y="6735"/>
                    <a:ext cx="19" cy="127"/>
                  </a:xfrm>
                  <a:custGeom>
                    <a:avLst/>
                    <a:gdLst>
                      <a:gd name="T0" fmla="*/ 19 w 19"/>
                      <a:gd name="T1" fmla="*/ 0 h 127"/>
                      <a:gd name="T2" fmla="*/ 19 w 19"/>
                      <a:gd name="T3" fmla="*/ 0 h 127"/>
                      <a:gd name="T4" fmla="*/ 9 w 19"/>
                      <a:gd name="T5" fmla="*/ 10 h 127"/>
                      <a:gd name="T6" fmla="*/ 0 w 19"/>
                      <a:gd name="T7" fmla="*/ 29 h 127"/>
                      <a:gd name="T8" fmla="*/ 0 w 19"/>
                      <a:gd name="T9" fmla="*/ 49 h 127"/>
                      <a:gd name="T10" fmla="*/ 0 w 19"/>
                      <a:gd name="T11" fmla="*/ 78 h 127"/>
                      <a:gd name="T12" fmla="*/ 0 w 19"/>
                      <a:gd name="T13" fmla="*/ 98 h 127"/>
                      <a:gd name="T14" fmla="*/ 9 w 19"/>
                      <a:gd name="T15" fmla="*/ 117 h 127"/>
                      <a:gd name="T16" fmla="*/ 9 w 19"/>
                      <a:gd name="T17" fmla="*/ 127 h 127"/>
                      <a:gd name="T18" fmla="*/ 19 w 19"/>
                      <a:gd name="T19" fmla="*/ 127 h 127"/>
                      <a:gd name="T20" fmla="*/ 9 w 19"/>
                      <a:gd name="T21" fmla="*/ 117 h 127"/>
                      <a:gd name="T22" fmla="*/ 9 w 19"/>
                      <a:gd name="T23" fmla="*/ 98 h 127"/>
                      <a:gd name="T24" fmla="*/ 9 w 19"/>
                      <a:gd name="T25" fmla="*/ 78 h 127"/>
                      <a:gd name="T26" fmla="*/ 9 w 19"/>
                      <a:gd name="T27" fmla="*/ 49 h 127"/>
                      <a:gd name="T28" fmla="*/ 9 w 19"/>
                      <a:gd name="T29" fmla="*/ 29 h 127"/>
                      <a:gd name="T30" fmla="*/ 19 w 19"/>
                      <a:gd name="T31" fmla="*/ 20 h 127"/>
                      <a:gd name="T32" fmla="*/ 19 w 19"/>
                      <a:gd name="T33" fmla="*/ 0 h 127"/>
                      <a:gd name="T34" fmla="*/ 19 w 19"/>
                      <a:gd name="T35" fmla="*/ 0 h 127"/>
                      <a:gd name="T36" fmla="*/ 19 w 19"/>
                      <a:gd name="T37" fmla="*/ 0 h 127"/>
                      <a:gd name="T38" fmla="*/ 19 w 19"/>
                      <a:gd name="T39" fmla="*/ 0 h 127"/>
                      <a:gd name="T40" fmla="*/ 19 w 19"/>
                      <a:gd name="T41" fmla="*/ 0 h 1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
                      <a:gd name="T64" fmla="*/ 0 h 127"/>
                      <a:gd name="T65" fmla="*/ 19 w 19"/>
                      <a:gd name="T66" fmla="*/ 127 h 1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 h="127">
                        <a:moveTo>
                          <a:pt x="19" y="0"/>
                        </a:moveTo>
                        <a:lnTo>
                          <a:pt x="19" y="0"/>
                        </a:lnTo>
                        <a:lnTo>
                          <a:pt x="9" y="10"/>
                        </a:lnTo>
                        <a:lnTo>
                          <a:pt x="0" y="29"/>
                        </a:lnTo>
                        <a:lnTo>
                          <a:pt x="0" y="49"/>
                        </a:lnTo>
                        <a:lnTo>
                          <a:pt x="0" y="78"/>
                        </a:lnTo>
                        <a:lnTo>
                          <a:pt x="0" y="98"/>
                        </a:lnTo>
                        <a:lnTo>
                          <a:pt x="9" y="117"/>
                        </a:lnTo>
                        <a:lnTo>
                          <a:pt x="9" y="127"/>
                        </a:lnTo>
                        <a:lnTo>
                          <a:pt x="19" y="127"/>
                        </a:lnTo>
                        <a:lnTo>
                          <a:pt x="9" y="117"/>
                        </a:lnTo>
                        <a:lnTo>
                          <a:pt x="9" y="98"/>
                        </a:lnTo>
                        <a:lnTo>
                          <a:pt x="9" y="78"/>
                        </a:lnTo>
                        <a:lnTo>
                          <a:pt x="9" y="49"/>
                        </a:lnTo>
                        <a:lnTo>
                          <a:pt x="9" y="29"/>
                        </a:lnTo>
                        <a:lnTo>
                          <a:pt x="19" y="20"/>
                        </a:lnTo>
                        <a:lnTo>
                          <a:pt x="19" y="0"/>
                        </a:lnTo>
                        <a:close/>
                      </a:path>
                    </a:pathLst>
                  </a:custGeom>
                  <a:solidFill>
                    <a:srgbClr val="000000"/>
                  </a:solidFill>
                  <a:ln w="9525">
                    <a:noFill/>
                    <a:round/>
                    <a:headEnd/>
                    <a:tailEnd/>
                  </a:ln>
                </p:spPr>
                <p:txBody>
                  <a:bodyPr/>
                  <a:lstStyle/>
                  <a:p>
                    <a:endParaRPr lang="en-US"/>
                  </a:p>
                </p:txBody>
              </p:sp>
              <p:sp>
                <p:nvSpPr>
                  <p:cNvPr id="5900" name="Freeform 475"/>
                  <p:cNvSpPr>
                    <a:spLocks/>
                  </p:cNvSpPr>
                  <p:nvPr/>
                </p:nvSpPr>
                <p:spPr bwMode="auto">
                  <a:xfrm>
                    <a:off x="4714" y="6735"/>
                    <a:ext cx="10" cy="10"/>
                  </a:xfrm>
                  <a:custGeom>
                    <a:avLst/>
                    <a:gdLst>
                      <a:gd name="T0" fmla="*/ 0 w 10"/>
                      <a:gd name="T1" fmla="*/ 0 h 10"/>
                      <a:gd name="T2" fmla="*/ 10 w 10"/>
                      <a:gd name="T3" fmla="*/ 0 h 10"/>
                      <a:gd name="T4" fmla="*/ 0 w 10"/>
                      <a:gd name="T5" fmla="*/ 0 h 10"/>
                      <a:gd name="T6" fmla="*/ 0 w 10"/>
                      <a:gd name="T7" fmla="*/ 0 h 10"/>
                      <a:gd name="T8" fmla="*/ 0 w 10"/>
                      <a:gd name="T9" fmla="*/ 0 h 10"/>
                      <a:gd name="T10" fmla="*/ 0 w 10"/>
                      <a:gd name="T11" fmla="*/ 10 h 10"/>
                      <a:gd name="T12" fmla="*/ 10 w 10"/>
                      <a:gd name="T13" fmla="*/ 10 h 10"/>
                      <a:gd name="T14" fmla="*/ 10 w 10"/>
                      <a:gd name="T15" fmla="*/ 10 h 10"/>
                      <a:gd name="T16" fmla="*/ 10 w 10"/>
                      <a:gd name="T17" fmla="*/ 10 h 10"/>
                      <a:gd name="T18" fmla="*/ 0 w 10"/>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10"/>
                      <a:gd name="T32" fmla="*/ 10 w 10"/>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10">
                        <a:moveTo>
                          <a:pt x="0" y="0"/>
                        </a:moveTo>
                        <a:lnTo>
                          <a:pt x="10" y="0"/>
                        </a:lnTo>
                        <a:lnTo>
                          <a:pt x="0" y="0"/>
                        </a:lnTo>
                        <a:lnTo>
                          <a:pt x="0" y="10"/>
                        </a:lnTo>
                        <a:lnTo>
                          <a:pt x="10" y="10"/>
                        </a:lnTo>
                        <a:lnTo>
                          <a:pt x="0" y="0"/>
                        </a:lnTo>
                        <a:close/>
                      </a:path>
                    </a:pathLst>
                  </a:custGeom>
                  <a:solidFill>
                    <a:srgbClr val="000000"/>
                  </a:solidFill>
                  <a:ln w="9525">
                    <a:noFill/>
                    <a:round/>
                    <a:headEnd/>
                    <a:tailEnd/>
                  </a:ln>
                </p:spPr>
                <p:txBody>
                  <a:bodyPr/>
                  <a:lstStyle/>
                  <a:p>
                    <a:endParaRPr lang="en-US"/>
                  </a:p>
                </p:txBody>
              </p:sp>
              <p:sp>
                <p:nvSpPr>
                  <p:cNvPr id="5901" name="Freeform 476"/>
                  <p:cNvSpPr>
                    <a:spLocks/>
                  </p:cNvSpPr>
                  <p:nvPr/>
                </p:nvSpPr>
                <p:spPr bwMode="auto">
                  <a:xfrm>
                    <a:off x="4714" y="6735"/>
                    <a:ext cx="19" cy="10"/>
                  </a:xfrm>
                  <a:custGeom>
                    <a:avLst/>
                    <a:gdLst>
                      <a:gd name="T0" fmla="*/ 10 w 19"/>
                      <a:gd name="T1" fmla="*/ 0 h 10"/>
                      <a:gd name="T2" fmla="*/ 10 w 19"/>
                      <a:gd name="T3" fmla="*/ 0 h 10"/>
                      <a:gd name="T4" fmla="*/ 0 w 19"/>
                      <a:gd name="T5" fmla="*/ 0 h 10"/>
                      <a:gd name="T6" fmla="*/ 10 w 19"/>
                      <a:gd name="T7" fmla="*/ 10 h 10"/>
                      <a:gd name="T8" fmla="*/ 10 w 19"/>
                      <a:gd name="T9" fmla="*/ 0 h 10"/>
                      <a:gd name="T10" fmla="*/ 10 w 19"/>
                      <a:gd name="T11" fmla="*/ 0 h 10"/>
                      <a:gd name="T12" fmla="*/ 19 w 19"/>
                      <a:gd name="T13" fmla="*/ 0 h 10"/>
                      <a:gd name="T14" fmla="*/ 10 w 19"/>
                      <a:gd name="T15" fmla="*/ 0 h 10"/>
                      <a:gd name="T16" fmla="*/ 10 w 19"/>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0"/>
                      <a:gd name="T29" fmla="*/ 19 w 19"/>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0">
                        <a:moveTo>
                          <a:pt x="10" y="0"/>
                        </a:moveTo>
                        <a:lnTo>
                          <a:pt x="10" y="0"/>
                        </a:lnTo>
                        <a:lnTo>
                          <a:pt x="0" y="0"/>
                        </a:lnTo>
                        <a:lnTo>
                          <a:pt x="10" y="10"/>
                        </a:lnTo>
                        <a:lnTo>
                          <a:pt x="10" y="0"/>
                        </a:lnTo>
                        <a:lnTo>
                          <a:pt x="19" y="0"/>
                        </a:lnTo>
                        <a:lnTo>
                          <a:pt x="10" y="0"/>
                        </a:lnTo>
                        <a:close/>
                      </a:path>
                    </a:pathLst>
                  </a:custGeom>
                  <a:solidFill>
                    <a:srgbClr val="000000"/>
                  </a:solidFill>
                  <a:ln w="9525">
                    <a:noFill/>
                    <a:round/>
                    <a:headEnd/>
                    <a:tailEnd/>
                  </a:ln>
                </p:spPr>
                <p:txBody>
                  <a:bodyPr/>
                  <a:lstStyle/>
                  <a:p>
                    <a:endParaRPr lang="en-US"/>
                  </a:p>
                </p:txBody>
              </p:sp>
              <p:sp>
                <p:nvSpPr>
                  <p:cNvPr id="5902" name="Freeform 477"/>
                  <p:cNvSpPr>
                    <a:spLocks/>
                  </p:cNvSpPr>
                  <p:nvPr/>
                </p:nvSpPr>
                <p:spPr bwMode="auto">
                  <a:xfrm>
                    <a:off x="4714" y="6726"/>
                    <a:ext cx="10" cy="9"/>
                  </a:xfrm>
                  <a:custGeom>
                    <a:avLst/>
                    <a:gdLst>
                      <a:gd name="T0" fmla="*/ 0 w 10"/>
                      <a:gd name="T1" fmla="*/ 9 h 9"/>
                      <a:gd name="T2" fmla="*/ 0 w 10"/>
                      <a:gd name="T3" fmla="*/ 9 h 9"/>
                      <a:gd name="T4" fmla="*/ 10 w 10"/>
                      <a:gd name="T5" fmla="*/ 9 h 9"/>
                      <a:gd name="T6" fmla="*/ 10 w 10"/>
                      <a:gd name="T7" fmla="*/ 9 h 9"/>
                      <a:gd name="T8" fmla="*/ 0 w 10"/>
                      <a:gd name="T9" fmla="*/ 0 h 9"/>
                      <a:gd name="T10" fmla="*/ 0 w 10"/>
                      <a:gd name="T11" fmla="*/ 0 h 9"/>
                      <a:gd name="T12" fmla="*/ 0 w 10"/>
                      <a:gd name="T13" fmla="*/ 0 h 9"/>
                      <a:gd name="T14" fmla="*/ 0 w 10"/>
                      <a:gd name="T15" fmla="*/ 0 h 9"/>
                      <a:gd name="T16" fmla="*/ 0 w 10"/>
                      <a:gd name="T17" fmla="*/ 9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9"/>
                      <a:gd name="T29" fmla="*/ 10 w 10"/>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9">
                        <a:moveTo>
                          <a:pt x="0" y="9"/>
                        </a:moveTo>
                        <a:lnTo>
                          <a:pt x="0" y="9"/>
                        </a:lnTo>
                        <a:lnTo>
                          <a:pt x="10" y="9"/>
                        </a:lnTo>
                        <a:lnTo>
                          <a:pt x="0" y="0"/>
                        </a:lnTo>
                        <a:lnTo>
                          <a:pt x="0" y="9"/>
                        </a:lnTo>
                        <a:close/>
                      </a:path>
                    </a:pathLst>
                  </a:custGeom>
                  <a:solidFill>
                    <a:srgbClr val="000000"/>
                  </a:solidFill>
                  <a:ln w="9525">
                    <a:noFill/>
                    <a:round/>
                    <a:headEnd/>
                    <a:tailEnd/>
                  </a:ln>
                </p:spPr>
                <p:txBody>
                  <a:bodyPr/>
                  <a:lstStyle/>
                  <a:p>
                    <a:endParaRPr lang="en-US"/>
                  </a:p>
                </p:txBody>
              </p:sp>
              <p:sp>
                <p:nvSpPr>
                  <p:cNvPr id="5903" name="Freeform 478"/>
                  <p:cNvSpPr>
                    <a:spLocks/>
                  </p:cNvSpPr>
                  <p:nvPr/>
                </p:nvSpPr>
                <p:spPr bwMode="auto">
                  <a:xfrm>
                    <a:off x="4646" y="6726"/>
                    <a:ext cx="68" cy="97"/>
                  </a:xfrm>
                  <a:custGeom>
                    <a:avLst/>
                    <a:gdLst>
                      <a:gd name="T0" fmla="*/ 10 w 68"/>
                      <a:gd name="T1" fmla="*/ 97 h 97"/>
                      <a:gd name="T2" fmla="*/ 19 w 68"/>
                      <a:gd name="T3" fmla="*/ 87 h 97"/>
                      <a:gd name="T4" fmla="*/ 19 w 68"/>
                      <a:gd name="T5" fmla="*/ 77 h 97"/>
                      <a:gd name="T6" fmla="*/ 29 w 68"/>
                      <a:gd name="T7" fmla="*/ 58 h 97"/>
                      <a:gd name="T8" fmla="*/ 29 w 68"/>
                      <a:gd name="T9" fmla="*/ 48 h 97"/>
                      <a:gd name="T10" fmla="*/ 39 w 68"/>
                      <a:gd name="T11" fmla="*/ 38 h 97"/>
                      <a:gd name="T12" fmla="*/ 49 w 68"/>
                      <a:gd name="T13" fmla="*/ 29 h 97"/>
                      <a:gd name="T14" fmla="*/ 58 w 68"/>
                      <a:gd name="T15" fmla="*/ 19 h 97"/>
                      <a:gd name="T16" fmla="*/ 68 w 68"/>
                      <a:gd name="T17" fmla="*/ 9 h 97"/>
                      <a:gd name="T18" fmla="*/ 68 w 68"/>
                      <a:gd name="T19" fmla="*/ 0 h 97"/>
                      <a:gd name="T20" fmla="*/ 58 w 68"/>
                      <a:gd name="T21" fmla="*/ 9 h 97"/>
                      <a:gd name="T22" fmla="*/ 49 w 68"/>
                      <a:gd name="T23" fmla="*/ 19 h 97"/>
                      <a:gd name="T24" fmla="*/ 39 w 68"/>
                      <a:gd name="T25" fmla="*/ 29 h 97"/>
                      <a:gd name="T26" fmla="*/ 29 w 68"/>
                      <a:gd name="T27" fmla="*/ 48 h 97"/>
                      <a:gd name="T28" fmla="*/ 19 w 68"/>
                      <a:gd name="T29" fmla="*/ 58 h 97"/>
                      <a:gd name="T30" fmla="*/ 10 w 68"/>
                      <a:gd name="T31" fmla="*/ 68 h 97"/>
                      <a:gd name="T32" fmla="*/ 10 w 68"/>
                      <a:gd name="T33" fmla="*/ 87 h 97"/>
                      <a:gd name="T34" fmla="*/ 0 w 68"/>
                      <a:gd name="T35" fmla="*/ 97 h 97"/>
                      <a:gd name="T36" fmla="*/ 0 w 68"/>
                      <a:gd name="T37" fmla="*/ 97 h 97"/>
                      <a:gd name="T38" fmla="*/ 10 w 68"/>
                      <a:gd name="T39" fmla="*/ 97 h 9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
                      <a:gd name="T61" fmla="*/ 0 h 97"/>
                      <a:gd name="T62" fmla="*/ 68 w 68"/>
                      <a:gd name="T63" fmla="*/ 97 h 9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 h="97">
                        <a:moveTo>
                          <a:pt x="10" y="97"/>
                        </a:moveTo>
                        <a:lnTo>
                          <a:pt x="19" y="87"/>
                        </a:lnTo>
                        <a:lnTo>
                          <a:pt x="19" y="77"/>
                        </a:lnTo>
                        <a:lnTo>
                          <a:pt x="29" y="58"/>
                        </a:lnTo>
                        <a:lnTo>
                          <a:pt x="29" y="48"/>
                        </a:lnTo>
                        <a:lnTo>
                          <a:pt x="39" y="38"/>
                        </a:lnTo>
                        <a:lnTo>
                          <a:pt x="49" y="29"/>
                        </a:lnTo>
                        <a:lnTo>
                          <a:pt x="58" y="19"/>
                        </a:lnTo>
                        <a:lnTo>
                          <a:pt x="68" y="9"/>
                        </a:lnTo>
                        <a:lnTo>
                          <a:pt x="68" y="0"/>
                        </a:lnTo>
                        <a:lnTo>
                          <a:pt x="58" y="9"/>
                        </a:lnTo>
                        <a:lnTo>
                          <a:pt x="49" y="19"/>
                        </a:lnTo>
                        <a:lnTo>
                          <a:pt x="39" y="29"/>
                        </a:lnTo>
                        <a:lnTo>
                          <a:pt x="29" y="48"/>
                        </a:lnTo>
                        <a:lnTo>
                          <a:pt x="19" y="58"/>
                        </a:lnTo>
                        <a:lnTo>
                          <a:pt x="10" y="68"/>
                        </a:lnTo>
                        <a:lnTo>
                          <a:pt x="10" y="87"/>
                        </a:lnTo>
                        <a:lnTo>
                          <a:pt x="0" y="97"/>
                        </a:lnTo>
                        <a:lnTo>
                          <a:pt x="10" y="97"/>
                        </a:lnTo>
                        <a:close/>
                      </a:path>
                    </a:pathLst>
                  </a:custGeom>
                  <a:solidFill>
                    <a:srgbClr val="000000"/>
                  </a:solidFill>
                  <a:ln w="9525">
                    <a:noFill/>
                    <a:round/>
                    <a:headEnd/>
                    <a:tailEnd/>
                  </a:ln>
                </p:spPr>
                <p:txBody>
                  <a:bodyPr/>
                  <a:lstStyle/>
                  <a:p>
                    <a:endParaRPr lang="en-US"/>
                  </a:p>
                </p:txBody>
              </p:sp>
              <p:sp>
                <p:nvSpPr>
                  <p:cNvPr id="5904" name="Freeform 479"/>
                  <p:cNvSpPr>
                    <a:spLocks/>
                  </p:cNvSpPr>
                  <p:nvPr/>
                </p:nvSpPr>
                <p:spPr bwMode="auto">
                  <a:xfrm>
                    <a:off x="4626" y="6823"/>
                    <a:ext cx="30" cy="10"/>
                  </a:xfrm>
                  <a:custGeom>
                    <a:avLst/>
                    <a:gdLst>
                      <a:gd name="T0" fmla="*/ 0 w 30"/>
                      <a:gd name="T1" fmla="*/ 0 h 10"/>
                      <a:gd name="T2" fmla="*/ 10 w 30"/>
                      <a:gd name="T3" fmla="*/ 10 h 10"/>
                      <a:gd name="T4" fmla="*/ 20 w 30"/>
                      <a:gd name="T5" fmla="*/ 10 h 10"/>
                      <a:gd name="T6" fmla="*/ 30 w 30"/>
                      <a:gd name="T7" fmla="*/ 10 h 10"/>
                      <a:gd name="T8" fmla="*/ 30 w 30"/>
                      <a:gd name="T9" fmla="*/ 0 h 10"/>
                      <a:gd name="T10" fmla="*/ 20 w 30"/>
                      <a:gd name="T11" fmla="*/ 0 h 10"/>
                      <a:gd name="T12" fmla="*/ 20 w 30"/>
                      <a:gd name="T13" fmla="*/ 0 h 10"/>
                      <a:gd name="T14" fmla="*/ 10 w 30"/>
                      <a:gd name="T15" fmla="*/ 0 h 10"/>
                      <a:gd name="T16" fmla="*/ 10 w 30"/>
                      <a:gd name="T17" fmla="*/ 10 h 10"/>
                      <a:gd name="T18" fmla="*/ 0 w 30"/>
                      <a:gd name="T19" fmla="*/ 0 h 10"/>
                      <a:gd name="T20" fmla="*/ 0 w 30"/>
                      <a:gd name="T21" fmla="*/ 10 h 10"/>
                      <a:gd name="T22" fmla="*/ 10 w 30"/>
                      <a:gd name="T23" fmla="*/ 10 h 10"/>
                      <a:gd name="T24" fmla="*/ 0 w 30"/>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10"/>
                      <a:gd name="T41" fmla="*/ 30 w 30"/>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10">
                        <a:moveTo>
                          <a:pt x="0" y="0"/>
                        </a:moveTo>
                        <a:lnTo>
                          <a:pt x="10" y="10"/>
                        </a:lnTo>
                        <a:lnTo>
                          <a:pt x="20" y="10"/>
                        </a:lnTo>
                        <a:lnTo>
                          <a:pt x="30" y="10"/>
                        </a:lnTo>
                        <a:lnTo>
                          <a:pt x="30" y="0"/>
                        </a:lnTo>
                        <a:lnTo>
                          <a:pt x="20" y="0"/>
                        </a:lnTo>
                        <a:lnTo>
                          <a:pt x="10" y="0"/>
                        </a:lnTo>
                        <a:lnTo>
                          <a:pt x="10" y="10"/>
                        </a:lnTo>
                        <a:lnTo>
                          <a:pt x="0" y="0"/>
                        </a:lnTo>
                        <a:lnTo>
                          <a:pt x="0" y="10"/>
                        </a:lnTo>
                        <a:lnTo>
                          <a:pt x="10" y="10"/>
                        </a:lnTo>
                        <a:lnTo>
                          <a:pt x="0" y="0"/>
                        </a:lnTo>
                        <a:close/>
                      </a:path>
                    </a:pathLst>
                  </a:custGeom>
                  <a:solidFill>
                    <a:srgbClr val="000000"/>
                  </a:solidFill>
                  <a:ln w="9525">
                    <a:noFill/>
                    <a:round/>
                    <a:headEnd/>
                    <a:tailEnd/>
                  </a:ln>
                </p:spPr>
                <p:txBody>
                  <a:bodyPr/>
                  <a:lstStyle/>
                  <a:p>
                    <a:endParaRPr lang="en-US"/>
                  </a:p>
                </p:txBody>
              </p:sp>
              <p:sp>
                <p:nvSpPr>
                  <p:cNvPr id="5905" name="Freeform 480"/>
                  <p:cNvSpPr>
                    <a:spLocks/>
                  </p:cNvSpPr>
                  <p:nvPr/>
                </p:nvSpPr>
                <p:spPr bwMode="auto">
                  <a:xfrm>
                    <a:off x="4617" y="6784"/>
                    <a:ext cx="19" cy="49"/>
                  </a:xfrm>
                  <a:custGeom>
                    <a:avLst/>
                    <a:gdLst>
                      <a:gd name="T0" fmla="*/ 9 w 19"/>
                      <a:gd name="T1" fmla="*/ 10 h 49"/>
                      <a:gd name="T2" fmla="*/ 9 w 19"/>
                      <a:gd name="T3" fmla="*/ 10 h 49"/>
                      <a:gd name="T4" fmla="*/ 0 w 19"/>
                      <a:gd name="T5" fmla="*/ 10 h 49"/>
                      <a:gd name="T6" fmla="*/ 0 w 19"/>
                      <a:gd name="T7" fmla="*/ 29 h 49"/>
                      <a:gd name="T8" fmla="*/ 9 w 19"/>
                      <a:gd name="T9" fmla="*/ 39 h 49"/>
                      <a:gd name="T10" fmla="*/ 9 w 19"/>
                      <a:gd name="T11" fmla="*/ 39 h 49"/>
                      <a:gd name="T12" fmla="*/ 19 w 19"/>
                      <a:gd name="T13" fmla="*/ 49 h 49"/>
                      <a:gd name="T14" fmla="*/ 19 w 19"/>
                      <a:gd name="T15" fmla="*/ 39 h 49"/>
                      <a:gd name="T16" fmla="*/ 9 w 19"/>
                      <a:gd name="T17" fmla="*/ 29 h 49"/>
                      <a:gd name="T18" fmla="*/ 9 w 19"/>
                      <a:gd name="T19" fmla="*/ 19 h 49"/>
                      <a:gd name="T20" fmla="*/ 9 w 19"/>
                      <a:gd name="T21" fmla="*/ 19 h 49"/>
                      <a:gd name="T22" fmla="*/ 9 w 19"/>
                      <a:gd name="T23" fmla="*/ 10 h 49"/>
                      <a:gd name="T24" fmla="*/ 19 w 19"/>
                      <a:gd name="T25" fmla="*/ 10 h 49"/>
                      <a:gd name="T26" fmla="*/ 9 w 19"/>
                      <a:gd name="T27" fmla="*/ 0 h 49"/>
                      <a:gd name="T28" fmla="*/ 9 w 19"/>
                      <a:gd name="T29" fmla="*/ 10 h 49"/>
                      <a:gd name="T30" fmla="*/ 9 w 19"/>
                      <a:gd name="T31" fmla="*/ 10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49"/>
                      <a:gd name="T50" fmla="*/ 19 w 19"/>
                      <a:gd name="T51" fmla="*/ 49 h 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49">
                        <a:moveTo>
                          <a:pt x="9" y="10"/>
                        </a:moveTo>
                        <a:lnTo>
                          <a:pt x="9" y="10"/>
                        </a:lnTo>
                        <a:lnTo>
                          <a:pt x="0" y="10"/>
                        </a:lnTo>
                        <a:lnTo>
                          <a:pt x="0" y="29"/>
                        </a:lnTo>
                        <a:lnTo>
                          <a:pt x="9" y="39"/>
                        </a:lnTo>
                        <a:lnTo>
                          <a:pt x="19" y="49"/>
                        </a:lnTo>
                        <a:lnTo>
                          <a:pt x="19" y="39"/>
                        </a:lnTo>
                        <a:lnTo>
                          <a:pt x="9" y="29"/>
                        </a:lnTo>
                        <a:lnTo>
                          <a:pt x="9" y="19"/>
                        </a:lnTo>
                        <a:lnTo>
                          <a:pt x="9" y="10"/>
                        </a:lnTo>
                        <a:lnTo>
                          <a:pt x="19" y="10"/>
                        </a:lnTo>
                        <a:lnTo>
                          <a:pt x="9" y="0"/>
                        </a:lnTo>
                        <a:lnTo>
                          <a:pt x="9" y="10"/>
                        </a:lnTo>
                        <a:close/>
                      </a:path>
                    </a:pathLst>
                  </a:custGeom>
                  <a:solidFill>
                    <a:srgbClr val="000000"/>
                  </a:solidFill>
                  <a:ln w="9525">
                    <a:noFill/>
                    <a:round/>
                    <a:headEnd/>
                    <a:tailEnd/>
                  </a:ln>
                </p:spPr>
                <p:txBody>
                  <a:bodyPr/>
                  <a:lstStyle/>
                  <a:p>
                    <a:endParaRPr lang="en-US"/>
                  </a:p>
                </p:txBody>
              </p:sp>
              <p:sp>
                <p:nvSpPr>
                  <p:cNvPr id="5906" name="Freeform 481"/>
                  <p:cNvSpPr>
                    <a:spLocks/>
                  </p:cNvSpPr>
                  <p:nvPr/>
                </p:nvSpPr>
                <p:spPr bwMode="auto">
                  <a:xfrm>
                    <a:off x="4626" y="6794"/>
                    <a:ext cx="20" cy="9"/>
                  </a:xfrm>
                  <a:custGeom>
                    <a:avLst/>
                    <a:gdLst>
                      <a:gd name="T0" fmla="*/ 10 w 20"/>
                      <a:gd name="T1" fmla="*/ 0 h 9"/>
                      <a:gd name="T2" fmla="*/ 10 w 20"/>
                      <a:gd name="T3" fmla="*/ 0 h 9"/>
                      <a:gd name="T4" fmla="*/ 0 w 20"/>
                      <a:gd name="T5" fmla="*/ 0 h 9"/>
                      <a:gd name="T6" fmla="*/ 0 w 20"/>
                      <a:gd name="T7" fmla="*/ 0 h 9"/>
                      <a:gd name="T8" fmla="*/ 0 w 20"/>
                      <a:gd name="T9" fmla="*/ 9 h 9"/>
                      <a:gd name="T10" fmla="*/ 20 w 20"/>
                      <a:gd name="T11" fmla="*/ 9 h 9"/>
                      <a:gd name="T12" fmla="*/ 10 w 20"/>
                      <a:gd name="T13" fmla="*/ 9 h 9"/>
                      <a:gd name="T14" fmla="*/ 10 w 20"/>
                      <a:gd name="T15" fmla="*/ 9 h 9"/>
                      <a:gd name="T16" fmla="*/ 20 w 20"/>
                      <a:gd name="T17" fmla="*/ 9 h 9"/>
                      <a:gd name="T18" fmla="*/ 10 w 20"/>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9"/>
                      <a:gd name="T32" fmla="*/ 20 w 2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9">
                        <a:moveTo>
                          <a:pt x="10" y="0"/>
                        </a:moveTo>
                        <a:lnTo>
                          <a:pt x="10" y="0"/>
                        </a:lnTo>
                        <a:lnTo>
                          <a:pt x="0" y="0"/>
                        </a:lnTo>
                        <a:lnTo>
                          <a:pt x="0" y="9"/>
                        </a:lnTo>
                        <a:lnTo>
                          <a:pt x="20" y="9"/>
                        </a:lnTo>
                        <a:lnTo>
                          <a:pt x="10" y="9"/>
                        </a:lnTo>
                        <a:lnTo>
                          <a:pt x="20" y="9"/>
                        </a:lnTo>
                        <a:lnTo>
                          <a:pt x="10" y="0"/>
                        </a:lnTo>
                        <a:close/>
                      </a:path>
                    </a:pathLst>
                  </a:custGeom>
                  <a:solidFill>
                    <a:srgbClr val="000000"/>
                  </a:solidFill>
                  <a:ln w="9525">
                    <a:noFill/>
                    <a:round/>
                    <a:headEnd/>
                    <a:tailEnd/>
                  </a:ln>
                </p:spPr>
                <p:txBody>
                  <a:bodyPr/>
                  <a:lstStyle/>
                  <a:p>
                    <a:endParaRPr lang="en-US"/>
                  </a:p>
                </p:txBody>
              </p:sp>
              <p:sp>
                <p:nvSpPr>
                  <p:cNvPr id="5907" name="Freeform 482"/>
                  <p:cNvSpPr>
                    <a:spLocks/>
                  </p:cNvSpPr>
                  <p:nvPr/>
                </p:nvSpPr>
                <p:spPr bwMode="auto">
                  <a:xfrm>
                    <a:off x="4636" y="6696"/>
                    <a:ext cx="78" cy="107"/>
                  </a:xfrm>
                  <a:custGeom>
                    <a:avLst/>
                    <a:gdLst>
                      <a:gd name="T0" fmla="*/ 78 w 78"/>
                      <a:gd name="T1" fmla="*/ 0 h 107"/>
                      <a:gd name="T2" fmla="*/ 78 w 78"/>
                      <a:gd name="T3" fmla="*/ 0 h 107"/>
                      <a:gd name="T4" fmla="*/ 68 w 78"/>
                      <a:gd name="T5" fmla="*/ 10 h 107"/>
                      <a:gd name="T6" fmla="*/ 29 w 78"/>
                      <a:gd name="T7" fmla="*/ 39 h 107"/>
                      <a:gd name="T8" fmla="*/ 20 w 78"/>
                      <a:gd name="T9" fmla="*/ 59 h 107"/>
                      <a:gd name="T10" fmla="*/ 10 w 78"/>
                      <a:gd name="T11" fmla="*/ 78 h 107"/>
                      <a:gd name="T12" fmla="*/ 0 w 78"/>
                      <a:gd name="T13" fmla="*/ 88 h 107"/>
                      <a:gd name="T14" fmla="*/ 0 w 78"/>
                      <a:gd name="T15" fmla="*/ 98 h 107"/>
                      <a:gd name="T16" fmla="*/ 10 w 78"/>
                      <a:gd name="T17" fmla="*/ 107 h 107"/>
                      <a:gd name="T18" fmla="*/ 10 w 78"/>
                      <a:gd name="T19" fmla="*/ 88 h 107"/>
                      <a:gd name="T20" fmla="*/ 20 w 78"/>
                      <a:gd name="T21" fmla="*/ 78 h 107"/>
                      <a:gd name="T22" fmla="*/ 29 w 78"/>
                      <a:gd name="T23" fmla="*/ 59 h 107"/>
                      <a:gd name="T24" fmla="*/ 39 w 78"/>
                      <a:gd name="T25" fmla="*/ 49 h 107"/>
                      <a:gd name="T26" fmla="*/ 49 w 78"/>
                      <a:gd name="T27" fmla="*/ 39 h 107"/>
                      <a:gd name="T28" fmla="*/ 68 w 78"/>
                      <a:gd name="T29" fmla="*/ 20 h 107"/>
                      <a:gd name="T30" fmla="*/ 78 w 78"/>
                      <a:gd name="T31" fmla="*/ 10 h 107"/>
                      <a:gd name="T32" fmla="*/ 78 w 78"/>
                      <a:gd name="T33" fmla="*/ 10 h 107"/>
                      <a:gd name="T34" fmla="*/ 78 w 78"/>
                      <a:gd name="T35" fmla="*/ 0 h 107"/>
                      <a:gd name="T36" fmla="*/ 78 w 78"/>
                      <a:gd name="T37" fmla="*/ 0 h 107"/>
                      <a:gd name="T38" fmla="*/ 78 w 78"/>
                      <a:gd name="T39" fmla="*/ 0 h 107"/>
                      <a:gd name="T40" fmla="*/ 78 w 78"/>
                      <a:gd name="T41" fmla="*/ 0 h 1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8"/>
                      <a:gd name="T64" fmla="*/ 0 h 107"/>
                      <a:gd name="T65" fmla="*/ 78 w 78"/>
                      <a:gd name="T66" fmla="*/ 107 h 10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8" h="107">
                        <a:moveTo>
                          <a:pt x="78" y="0"/>
                        </a:moveTo>
                        <a:lnTo>
                          <a:pt x="78" y="0"/>
                        </a:lnTo>
                        <a:lnTo>
                          <a:pt x="68" y="10"/>
                        </a:lnTo>
                        <a:lnTo>
                          <a:pt x="29" y="39"/>
                        </a:lnTo>
                        <a:lnTo>
                          <a:pt x="20" y="59"/>
                        </a:lnTo>
                        <a:lnTo>
                          <a:pt x="10" y="78"/>
                        </a:lnTo>
                        <a:lnTo>
                          <a:pt x="0" y="88"/>
                        </a:lnTo>
                        <a:lnTo>
                          <a:pt x="0" y="98"/>
                        </a:lnTo>
                        <a:lnTo>
                          <a:pt x="10" y="107"/>
                        </a:lnTo>
                        <a:lnTo>
                          <a:pt x="10" y="88"/>
                        </a:lnTo>
                        <a:lnTo>
                          <a:pt x="20" y="78"/>
                        </a:lnTo>
                        <a:lnTo>
                          <a:pt x="29" y="59"/>
                        </a:lnTo>
                        <a:lnTo>
                          <a:pt x="39" y="49"/>
                        </a:lnTo>
                        <a:lnTo>
                          <a:pt x="49" y="39"/>
                        </a:lnTo>
                        <a:lnTo>
                          <a:pt x="68" y="20"/>
                        </a:lnTo>
                        <a:lnTo>
                          <a:pt x="78" y="10"/>
                        </a:lnTo>
                        <a:lnTo>
                          <a:pt x="78" y="0"/>
                        </a:lnTo>
                        <a:close/>
                      </a:path>
                    </a:pathLst>
                  </a:custGeom>
                  <a:solidFill>
                    <a:srgbClr val="000000"/>
                  </a:solidFill>
                  <a:ln w="9525">
                    <a:noFill/>
                    <a:round/>
                    <a:headEnd/>
                    <a:tailEnd/>
                  </a:ln>
                </p:spPr>
                <p:txBody>
                  <a:bodyPr/>
                  <a:lstStyle/>
                  <a:p>
                    <a:endParaRPr lang="en-US"/>
                  </a:p>
                </p:txBody>
              </p:sp>
              <p:sp>
                <p:nvSpPr>
                  <p:cNvPr id="5908" name="Freeform 483"/>
                  <p:cNvSpPr>
                    <a:spLocks/>
                  </p:cNvSpPr>
                  <p:nvPr/>
                </p:nvSpPr>
                <p:spPr bwMode="auto">
                  <a:xfrm>
                    <a:off x="4714" y="6696"/>
                    <a:ext cx="39" cy="68"/>
                  </a:xfrm>
                  <a:custGeom>
                    <a:avLst/>
                    <a:gdLst>
                      <a:gd name="T0" fmla="*/ 29 w 39"/>
                      <a:gd name="T1" fmla="*/ 68 h 68"/>
                      <a:gd name="T2" fmla="*/ 39 w 39"/>
                      <a:gd name="T3" fmla="*/ 68 h 68"/>
                      <a:gd name="T4" fmla="*/ 39 w 39"/>
                      <a:gd name="T5" fmla="*/ 49 h 68"/>
                      <a:gd name="T6" fmla="*/ 39 w 39"/>
                      <a:gd name="T7" fmla="*/ 39 h 68"/>
                      <a:gd name="T8" fmla="*/ 39 w 39"/>
                      <a:gd name="T9" fmla="*/ 39 h 68"/>
                      <a:gd name="T10" fmla="*/ 29 w 39"/>
                      <a:gd name="T11" fmla="*/ 30 h 68"/>
                      <a:gd name="T12" fmla="*/ 19 w 39"/>
                      <a:gd name="T13" fmla="*/ 20 h 68"/>
                      <a:gd name="T14" fmla="*/ 19 w 39"/>
                      <a:gd name="T15" fmla="*/ 10 h 68"/>
                      <a:gd name="T16" fmla="*/ 10 w 39"/>
                      <a:gd name="T17" fmla="*/ 10 h 68"/>
                      <a:gd name="T18" fmla="*/ 0 w 39"/>
                      <a:gd name="T19" fmla="*/ 0 h 68"/>
                      <a:gd name="T20" fmla="*/ 0 w 39"/>
                      <a:gd name="T21" fmla="*/ 10 h 68"/>
                      <a:gd name="T22" fmla="*/ 0 w 39"/>
                      <a:gd name="T23" fmla="*/ 10 h 68"/>
                      <a:gd name="T24" fmla="*/ 19 w 39"/>
                      <a:gd name="T25" fmla="*/ 30 h 68"/>
                      <a:gd name="T26" fmla="*/ 19 w 39"/>
                      <a:gd name="T27" fmla="*/ 39 h 68"/>
                      <a:gd name="T28" fmla="*/ 29 w 39"/>
                      <a:gd name="T29" fmla="*/ 39 h 68"/>
                      <a:gd name="T30" fmla="*/ 29 w 39"/>
                      <a:gd name="T31" fmla="*/ 49 h 68"/>
                      <a:gd name="T32" fmla="*/ 29 w 39"/>
                      <a:gd name="T33" fmla="*/ 49 h 68"/>
                      <a:gd name="T34" fmla="*/ 29 w 39"/>
                      <a:gd name="T35" fmla="*/ 59 h 68"/>
                      <a:gd name="T36" fmla="*/ 39 w 39"/>
                      <a:gd name="T37" fmla="*/ 59 h 68"/>
                      <a:gd name="T38" fmla="*/ 29 w 39"/>
                      <a:gd name="T39" fmla="*/ 68 h 68"/>
                      <a:gd name="T40" fmla="*/ 29 w 39"/>
                      <a:gd name="T41" fmla="*/ 68 h 68"/>
                      <a:gd name="T42" fmla="*/ 39 w 39"/>
                      <a:gd name="T43" fmla="*/ 68 h 68"/>
                      <a:gd name="T44" fmla="*/ 29 w 39"/>
                      <a:gd name="T45" fmla="*/ 68 h 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
                      <a:gd name="T70" fmla="*/ 0 h 68"/>
                      <a:gd name="T71" fmla="*/ 39 w 39"/>
                      <a:gd name="T72" fmla="*/ 68 h 6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 h="68">
                        <a:moveTo>
                          <a:pt x="29" y="68"/>
                        </a:moveTo>
                        <a:lnTo>
                          <a:pt x="39" y="68"/>
                        </a:lnTo>
                        <a:lnTo>
                          <a:pt x="39" y="49"/>
                        </a:lnTo>
                        <a:lnTo>
                          <a:pt x="39" y="39"/>
                        </a:lnTo>
                        <a:lnTo>
                          <a:pt x="29" y="30"/>
                        </a:lnTo>
                        <a:lnTo>
                          <a:pt x="19" y="20"/>
                        </a:lnTo>
                        <a:lnTo>
                          <a:pt x="19" y="10"/>
                        </a:lnTo>
                        <a:lnTo>
                          <a:pt x="10" y="10"/>
                        </a:lnTo>
                        <a:lnTo>
                          <a:pt x="0" y="0"/>
                        </a:lnTo>
                        <a:lnTo>
                          <a:pt x="0" y="10"/>
                        </a:lnTo>
                        <a:lnTo>
                          <a:pt x="19" y="30"/>
                        </a:lnTo>
                        <a:lnTo>
                          <a:pt x="19" y="39"/>
                        </a:lnTo>
                        <a:lnTo>
                          <a:pt x="29" y="39"/>
                        </a:lnTo>
                        <a:lnTo>
                          <a:pt x="29" y="49"/>
                        </a:lnTo>
                        <a:lnTo>
                          <a:pt x="29" y="59"/>
                        </a:lnTo>
                        <a:lnTo>
                          <a:pt x="39" y="59"/>
                        </a:lnTo>
                        <a:lnTo>
                          <a:pt x="29" y="68"/>
                        </a:lnTo>
                        <a:lnTo>
                          <a:pt x="39" y="68"/>
                        </a:lnTo>
                        <a:lnTo>
                          <a:pt x="29" y="68"/>
                        </a:lnTo>
                        <a:close/>
                      </a:path>
                    </a:pathLst>
                  </a:custGeom>
                  <a:solidFill>
                    <a:srgbClr val="000000"/>
                  </a:solidFill>
                  <a:ln w="9525">
                    <a:noFill/>
                    <a:round/>
                    <a:headEnd/>
                    <a:tailEnd/>
                  </a:ln>
                </p:spPr>
                <p:txBody>
                  <a:bodyPr/>
                  <a:lstStyle/>
                  <a:p>
                    <a:endParaRPr lang="en-US"/>
                  </a:p>
                </p:txBody>
              </p:sp>
              <p:sp>
                <p:nvSpPr>
                  <p:cNvPr id="5909" name="Freeform 484"/>
                  <p:cNvSpPr>
                    <a:spLocks/>
                  </p:cNvSpPr>
                  <p:nvPr/>
                </p:nvSpPr>
                <p:spPr bwMode="auto">
                  <a:xfrm>
                    <a:off x="7252" y="6755"/>
                    <a:ext cx="175" cy="165"/>
                  </a:xfrm>
                  <a:custGeom>
                    <a:avLst/>
                    <a:gdLst>
                      <a:gd name="T0" fmla="*/ 175 w 175"/>
                      <a:gd name="T1" fmla="*/ 58 h 165"/>
                      <a:gd name="T2" fmla="*/ 175 w 175"/>
                      <a:gd name="T3" fmla="*/ 117 h 165"/>
                      <a:gd name="T4" fmla="*/ 166 w 175"/>
                      <a:gd name="T5" fmla="*/ 136 h 165"/>
                      <a:gd name="T6" fmla="*/ 166 w 175"/>
                      <a:gd name="T7" fmla="*/ 156 h 165"/>
                      <a:gd name="T8" fmla="*/ 146 w 175"/>
                      <a:gd name="T9" fmla="*/ 156 h 165"/>
                      <a:gd name="T10" fmla="*/ 136 w 175"/>
                      <a:gd name="T11" fmla="*/ 156 h 165"/>
                      <a:gd name="T12" fmla="*/ 127 w 175"/>
                      <a:gd name="T13" fmla="*/ 156 h 165"/>
                      <a:gd name="T14" fmla="*/ 117 w 175"/>
                      <a:gd name="T15" fmla="*/ 146 h 165"/>
                      <a:gd name="T16" fmla="*/ 98 w 175"/>
                      <a:gd name="T17" fmla="*/ 146 h 165"/>
                      <a:gd name="T18" fmla="*/ 88 w 175"/>
                      <a:gd name="T19" fmla="*/ 146 h 165"/>
                      <a:gd name="T20" fmla="*/ 78 w 175"/>
                      <a:gd name="T21" fmla="*/ 146 h 165"/>
                      <a:gd name="T22" fmla="*/ 68 w 175"/>
                      <a:gd name="T23" fmla="*/ 146 h 165"/>
                      <a:gd name="T24" fmla="*/ 68 w 175"/>
                      <a:gd name="T25" fmla="*/ 126 h 165"/>
                      <a:gd name="T26" fmla="*/ 78 w 175"/>
                      <a:gd name="T27" fmla="*/ 117 h 165"/>
                      <a:gd name="T28" fmla="*/ 78 w 175"/>
                      <a:gd name="T29" fmla="*/ 97 h 165"/>
                      <a:gd name="T30" fmla="*/ 88 w 175"/>
                      <a:gd name="T31" fmla="*/ 78 h 165"/>
                      <a:gd name="T32" fmla="*/ 88 w 175"/>
                      <a:gd name="T33" fmla="*/ 68 h 165"/>
                      <a:gd name="T34" fmla="*/ 98 w 175"/>
                      <a:gd name="T35" fmla="*/ 48 h 165"/>
                      <a:gd name="T36" fmla="*/ 98 w 175"/>
                      <a:gd name="T37" fmla="*/ 29 h 165"/>
                      <a:gd name="T38" fmla="*/ 107 w 175"/>
                      <a:gd name="T39" fmla="*/ 9 h 165"/>
                      <a:gd name="T40" fmla="*/ 98 w 175"/>
                      <a:gd name="T41" fmla="*/ 9 h 165"/>
                      <a:gd name="T42" fmla="*/ 98 w 175"/>
                      <a:gd name="T43" fmla="*/ 9 h 165"/>
                      <a:gd name="T44" fmla="*/ 88 w 175"/>
                      <a:gd name="T45" fmla="*/ 9 h 165"/>
                      <a:gd name="T46" fmla="*/ 88 w 175"/>
                      <a:gd name="T47" fmla="*/ 29 h 165"/>
                      <a:gd name="T48" fmla="*/ 78 w 175"/>
                      <a:gd name="T49" fmla="*/ 48 h 165"/>
                      <a:gd name="T50" fmla="*/ 68 w 175"/>
                      <a:gd name="T51" fmla="*/ 68 h 165"/>
                      <a:gd name="T52" fmla="*/ 68 w 175"/>
                      <a:gd name="T53" fmla="*/ 87 h 165"/>
                      <a:gd name="T54" fmla="*/ 59 w 175"/>
                      <a:gd name="T55" fmla="*/ 107 h 165"/>
                      <a:gd name="T56" fmla="*/ 49 w 175"/>
                      <a:gd name="T57" fmla="*/ 117 h 165"/>
                      <a:gd name="T58" fmla="*/ 49 w 175"/>
                      <a:gd name="T59" fmla="*/ 146 h 165"/>
                      <a:gd name="T60" fmla="*/ 39 w 175"/>
                      <a:gd name="T61" fmla="*/ 156 h 165"/>
                      <a:gd name="T62" fmla="*/ 39 w 175"/>
                      <a:gd name="T63" fmla="*/ 165 h 165"/>
                      <a:gd name="T64" fmla="*/ 30 w 175"/>
                      <a:gd name="T65" fmla="*/ 165 h 165"/>
                      <a:gd name="T66" fmla="*/ 20 w 175"/>
                      <a:gd name="T67" fmla="*/ 156 h 165"/>
                      <a:gd name="T68" fmla="*/ 10 w 175"/>
                      <a:gd name="T69" fmla="*/ 156 h 165"/>
                      <a:gd name="T70" fmla="*/ 0 w 175"/>
                      <a:gd name="T71" fmla="*/ 146 h 165"/>
                      <a:gd name="T72" fmla="*/ 0 w 175"/>
                      <a:gd name="T73" fmla="*/ 136 h 165"/>
                      <a:gd name="T74" fmla="*/ 0 w 175"/>
                      <a:gd name="T75" fmla="*/ 136 h 165"/>
                      <a:gd name="T76" fmla="*/ 0 w 175"/>
                      <a:gd name="T77" fmla="*/ 87 h 165"/>
                      <a:gd name="T78" fmla="*/ 0 w 175"/>
                      <a:gd name="T79" fmla="*/ 68 h 165"/>
                      <a:gd name="T80" fmla="*/ 0 w 175"/>
                      <a:gd name="T81" fmla="*/ 58 h 165"/>
                      <a:gd name="T82" fmla="*/ 10 w 175"/>
                      <a:gd name="T83" fmla="*/ 39 h 165"/>
                      <a:gd name="T84" fmla="*/ 20 w 175"/>
                      <a:gd name="T85" fmla="*/ 29 h 165"/>
                      <a:gd name="T86" fmla="*/ 30 w 175"/>
                      <a:gd name="T87" fmla="*/ 9 h 165"/>
                      <a:gd name="T88" fmla="*/ 39 w 175"/>
                      <a:gd name="T89" fmla="*/ 9 h 165"/>
                      <a:gd name="T90" fmla="*/ 49 w 175"/>
                      <a:gd name="T91" fmla="*/ 0 h 165"/>
                      <a:gd name="T92" fmla="*/ 107 w 175"/>
                      <a:gd name="T93" fmla="*/ 0 h 165"/>
                      <a:gd name="T94" fmla="*/ 127 w 175"/>
                      <a:gd name="T95" fmla="*/ 9 h 165"/>
                      <a:gd name="T96" fmla="*/ 127 w 175"/>
                      <a:gd name="T97" fmla="*/ 9 h 165"/>
                      <a:gd name="T98" fmla="*/ 136 w 175"/>
                      <a:gd name="T99" fmla="*/ 19 h 165"/>
                      <a:gd name="T100" fmla="*/ 146 w 175"/>
                      <a:gd name="T101" fmla="*/ 29 h 165"/>
                      <a:gd name="T102" fmla="*/ 156 w 175"/>
                      <a:gd name="T103" fmla="*/ 29 h 165"/>
                      <a:gd name="T104" fmla="*/ 166 w 175"/>
                      <a:gd name="T105" fmla="*/ 39 h 165"/>
                      <a:gd name="T106" fmla="*/ 175 w 175"/>
                      <a:gd name="T107" fmla="*/ 48 h 165"/>
                      <a:gd name="T108" fmla="*/ 175 w 175"/>
                      <a:gd name="T109" fmla="*/ 58 h 1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75"/>
                      <a:gd name="T166" fmla="*/ 0 h 165"/>
                      <a:gd name="T167" fmla="*/ 175 w 175"/>
                      <a:gd name="T168" fmla="*/ 165 h 16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75" h="165">
                        <a:moveTo>
                          <a:pt x="175" y="58"/>
                        </a:moveTo>
                        <a:lnTo>
                          <a:pt x="175" y="117"/>
                        </a:lnTo>
                        <a:lnTo>
                          <a:pt x="166" y="136"/>
                        </a:lnTo>
                        <a:lnTo>
                          <a:pt x="166" y="156"/>
                        </a:lnTo>
                        <a:lnTo>
                          <a:pt x="146" y="156"/>
                        </a:lnTo>
                        <a:lnTo>
                          <a:pt x="136" y="156"/>
                        </a:lnTo>
                        <a:lnTo>
                          <a:pt x="127" y="156"/>
                        </a:lnTo>
                        <a:lnTo>
                          <a:pt x="117" y="146"/>
                        </a:lnTo>
                        <a:lnTo>
                          <a:pt x="98" y="146"/>
                        </a:lnTo>
                        <a:lnTo>
                          <a:pt x="88" y="146"/>
                        </a:lnTo>
                        <a:lnTo>
                          <a:pt x="78" y="146"/>
                        </a:lnTo>
                        <a:lnTo>
                          <a:pt x="68" y="146"/>
                        </a:lnTo>
                        <a:lnTo>
                          <a:pt x="68" y="126"/>
                        </a:lnTo>
                        <a:lnTo>
                          <a:pt x="78" y="117"/>
                        </a:lnTo>
                        <a:lnTo>
                          <a:pt x="78" y="97"/>
                        </a:lnTo>
                        <a:lnTo>
                          <a:pt x="88" y="78"/>
                        </a:lnTo>
                        <a:lnTo>
                          <a:pt x="88" y="68"/>
                        </a:lnTo>
                        <a:lnTo>
                          <a:pt x="98" y="48"/>
                        </a:lnTo>
                        <a:lnTo>
                          <a:pt x="98" y="29"/>
                        </a:lnTo>
                        <a:lnTo>
                          <a:pt x="107" y="9"/>
                        </a:lnTo>
                        <a:lnTo>
                          <a:pt x="98" y="9"/>
                        </a:lnTo>
                        <a:lnTo>
                          <a:pt x="88" y="9"/>
                        </a:lnTo>
                        <a:lnTo>
                          <a:pt x="88" y="29"/>
                        </a:lnTo>
                        <a:lnTo>
                          <a:pt x="78" y="48"/>
                        </a:lnTo>
                        <a:lnTo>
                          <a:pt x="68" y="68"/>
                        </a:lnTo>
                        <a:lnTo>
                          <a:pt x="68" y="87"/>
                        </a:lnTo>
                        <a:lnTo>
                          <a:pt x="59" y="107"/>
                        </a:lnTo>
                        <a:lnTo>
                          <a:pt x="49" y="117"/>
                        </a:lnTo>
                        <a:lnTo>
                          <a:pt x="49" y="146"/>
                        </a:lnTo>
                        <a:lnTo>
                          <a:pt x="39" y="156"/>
                        </a:lnTo>
                        <a:lnTo>
                          <a:pt x="39" y="165"/>
                        </a:lnTo>
                        <a:lnTo>
                          <a:pt x="30" y="165"/>
                        </a:lnTo>
                        <a:lnTo>
                          <a:pt x="20" y="156"/>
                        </a:lnTo>
                        <a:lnTo>
                          <a:pt x="10" y="156"/>
                        </a:lnTo>
                        <a:lnTo>
                          <a:pt x="0" y="146"/>
                        </a:lnTo>
                        <a:lnTo>
                          <a:pt x="0" y="136"/>
                        </a:lnTo>
                        <a:lnTo>
                          <a:pt x="0" y="87"/>
                        </a:lnTo>
                        <a:lnTo>
                          <a:pt x="0" y="68"/>
                        </a:lnTo>
                        <a:lnTo>
                          <a:pt x="0" y="58"/>
                        </a:lnTo>
                        <a:lnTo>
                          <a:pt x="10" y="39"/>
                        </a:lnTo>
                        <a:lnTo>
                          <a:pt x="20" y="29"/>
                        </a:lnTo>
                        <a:lnTo>
                          <a:pt x="30" y="9"/>
                        </a:lnTo>
                        <a:lnTo>
                          <a:pt x="39" y="9"/>
                        </a:lnTo>
                        <a:lnTo>
                          <a:pt x="49" y="0"/>
                        </a:lnTo>
                        <a:lnTo>
                          <a:pt x="107" y="0"/>
                        </a:lnTo>
                        <a:lnTo>
                          <a:pt x="127" y="9"/>
                        </a:lnTo>
                        <a:lnTo>
                          <a:pt x="136" y="19"/>
                        </a:lnTo>
                        <a:lnTo>
                          <a:pt x="146" y="29"/>
                        </a:lnTo>
                        <a:lnTo>
                          <a:pt x="156" y="29"/>
                        </a:lnTo>
                        <a:lnTo>
                          <a:pt x="166" y="39"/>
                        </a:lnTo>
                        <a:lnTo>
                          <a:pt x="175" y="48"/>
                        </a:lnTo>
                        <a:lnTo>
                          <a:pt x="175" y="58"/>
                        </a:lnTo>
                        <a:close/>
                      </a:path>
                    </a:pathLst>
                  </a:custGeom>
                  <a:solidFill>
                    <a:srgbClr val="3F3F3F"/>
                  </a:solidFill>
                  <a:ln w="9525">
                    <a:noFill/>
                    <a:round/>
                    <a:headEnd/>
                    <a:tailEnd/>
                  </a:ln>
                </p:spPr>
                <p:txBody>
                  <a:bodyPr/>
                  <a:lstStyle/>
                  <a:p>
                    <a:endParaRPr lang="en-US"/>
                  </a:p>
                </p:txBody>
              </p:sp>
              <p:sp>
                <p:nvSpPr>
                  <p:cNvPr id="5910" name="Freeform 485"/>
                  <p:cNvSpPr>
                    <a:spLocks/>
                  </p:cNvSpPr>
                  <p:nvPr/>
                </p:nvSpPr>
                <p:spPr bwMode="auto">
                  <a:xfrm>
                    <a:off x="7408" y="6813"/>
                    <a:ext cx="19" cy="107"/>
                  </a:xfrm>
                  <a:custGeom>
                    <a:avLst/>
                    <a:gdLst>
                      <a:gd name="T0" fmla="*/ 10 w 19"/>
                      <a:gd name="T1" fmla="*/ 107 h 107"/>
                      <a:gd name="T2" fmla="*/ 10 w 19"/>
                      <a:gd name="T3" fmla="*/ 107 h 107"/>
                      <a:gd name="T4" fmla="*/ 19 w 19"/>
                      <a:gd name="T5" fmla="*/ 78 h 107"/>
                      <a:gd name="T6" fmla="*/ 19 w 19"/>
                      <a:gd name="T7" fmla="*/ 59 h 107"/>
                      <a:gd name="T8" fmla="*/ 19 w 19"/>
                      <a:gd name="T9" fmla="*/ 0 h 107"/>
                      <a:gd name="T10" fmla="*/ 19 w 19"/>
                      <a:gd name="T11" fmla="*/ 0 h 107"/>
                      <a:gd name="T12" fmla="*/ 19 w 19"/>
                      <a:gd name="T13" fmla="*/ 29 h 107"/>
                      <a:gd name="T14" fmla="*/ 10 w 19"/>
                      <a:gd name="T15" fmla="*/ 59 h 107"/>
                      <a:gd name="T16" fmla="*/ 10 w 19"/>
                      <a:gd name="T17" fmla="*/ 78 h 107"/>
                      <a:gd name="T18" fmla="*/ 0 w 19"/>
                      <a:gd name="T19" fmla="*/ 98 h 107"/>
                      <a:gd name="T20" fmla="*/ 10 w 19"/>
                      <a:gd name="T21" fmla="*/ 98 h 107"/>
                      <a:gd name="T22" fmla="*/ 10 w 19"/>
                      <a:gd name="T23" fmla="*/ 107 h 107"/>
                      <a:gd name="T24" fmla="*/ 10 w 19"/>
                      <a:gd name="T25" fmla="*/ 107 h 107"/>
                      <a:gd name="T26" fmla="*/ 10 w 19"/>
                      <a:gd name="T27" fmla="*/ 107 h 107"/>
                      <a:gd name="T28" fmla="*/ 10 w 19"/>
                      <a:gd name="T29" fmla="*/ 107 h 1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107"/>
                      <a:gd name="T47" fmla="*/ 19 w 19"/>
                      <a:gd name="T48" fmla="*/ 107 h 10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107">
                        <a:moveTo>
                          <a:pt x="10" y="107"/>
                        </a:moveTo>
                        <a:lnTo>
                          <a:pt x="10" y="107"/>
                        </a:lnTo>
                        <a:lnTo>
                          <a:pt x="19" y="78"/>
                        </a:lnTo>
                        <a:lnTo>
                          <a:pt x="19" y="59"/>
                        </a:lnTo>
                        <a:lnTo>
                          <a:pt x="19" y="0"/>
                        </a:lnTo>
                        <a:lnTo>
                          <a:pt x="19" y="29"/>
                        </a:lnTo>
                        <a:lnTo>
                          <a:pt x="10" y="59"/>
                        </a:lnTo>
                        <a:lnTo>
                          <a:pt x="10" y="78"/>
                        </a:lnTo>
                        <a:lnTo>
                          <a:pt x="0" y="98"/>
                        </a:lnTo>
                        <a:lnTo>
                          <a:pt x="10" y="98"/>
                        </a:lnTo>
                        <a:lnTo>
                          <a:pt x="10" y="107"/>
                        </a:lnTo>
                        <a:close/>
                      </a:path>
                    </a:pathLst>
                  </a:custGeom>
                  <a:solidFill>
                    <a:srgbClr val="000000"/>
                  </a:solidFill>
                  <a:ln w="9525">
                    <a:noFill/>
                    <a:round/>
                    <a:headEnd/>
                    <a:tailEnd/>
                  </a:ln>
                </p:spPr>
                <p:txBody>
                  <a:bodyPr/>
                  <a:lstStyle/>
                  <a:p>
                    <a:endParaRPr lang="en-US"/>
                  </a:p>
                </p:txBody>
              </p:sp>
              <p:sp>
                <p:nvSpPr>
                  <p:cNvPr id="5911" name="Freeform 486"/>
                  <p:cNvSpPr>
                    <a:spLocks/>
                  </p:cNvSpPr>
                  <p:nvPr/>
                </p:nvSpPr>
                <p:spPr bwMode="auto">
                  <a:xfrm>
                    <a:off x="7311" y="6891"/>
                    <a:ext cx="107" cy="29"/>
                  </a:xfrm>
                  <a:custGeom>
                    <a:avLst/>
                    <a:gdLst>
                      <a:gd name="T0" fmla="*/ 0 w 107"/>
                      <a:gd name="T1" fmla="*/ 10 h 29"/>
                      <a:gd name="T2" fmla="*/ 9 w 107"/>
                      <a:gd name="T3" fmla="*/ 20 h 29"/>
                      <a:gd name="T4" fmla="*/ 19 w 107"/>
                      <a:gd name="T5" fmla="*/ 10 h 29"/>
                      <a:gd name="T6" fmla="*/ 39 w 107"/>
                      <a:gd name="T7" fmla="*/ 10 h 29"/>
                      <a:gd name="T8" fmla="*/ 58 w 107"/>
                      <a:gd name="T9" fmla="*/ 20 h 29"/>
                      <a:gd name="T10" fmla="*/ 68 w 107"/>
                      <a:gd name="T11" fmla="*/ 20 h 29"/>
                      <a:gd name="T12" fmla="*/ 77 w 107"/>
                      <a:gd name="T13" fmla="*/ 20 h 29"/>
                      <a:gd name="T14" fmla="*/ 87 w 107"/>
                      <a:gd name="T15" fmla="*/ 29 h 29"/>
                      <a:gd name="T16" fmla="*/ 107 w 107"/>
                      <a:gd name="T17" fmla="*/ 29 h 29"/>
                      <a:gd name="T18" fmla="*/ 107 w 107"/>
                      <a:gd name="T19" fmla="*/ 20 h 29"/>
                      <a:gd name="T20" fmla="*/ 97 w 107"/>
                      <a:gd name="T21" fmla="*/ 20 h 29"/>
                      <a:gd name="T22" fmla="*/ 77 w 107"/>
                      <a:gd name="T23" fmla="*/ 20 h 29"/>
                      <a:gd name="T24" fmla="*/ 68 w 107"/>
                      <a:gd name="T25" fmla="*/ 10 h 29"/>
                      <a:gd name="T26" fmla="*/ 58 w 107"/>
                      <a:gd name="T27" fmla="*/ 10 h 29"/>
                      <a:gd name="T28" fmla="*/ 48 w 107"/>
                      <a:gd name="T29" fmla="*/ 10 h 29"/>
                      <a:gd name="T30" fmla="*/ 29 w 107"/>
                      <a:gd name="T31" fmla="*/ 0 h 29"/>
                      <a:gd name="T32" fmla="*/ 19 w 107"/>
                      <a:gd name="T33" fmla="*/ 10 h 29"/>
                      <a:gd name="T34" fmla="*/ 0 w 107"/>
                      <a:gd name="T35" fmla="*/ 10 h 29"/>
                      <a:gd name="T36" fmla="*/ 9 w 107"/>
                      <a:gd name="T37" fmla="*/ 10 h 29"/>
                      <a:gd name="T38" fmla="*/ 0 w 107"/>
                      <a:gd name="T39" fmla="*/ 10 h 29"/>
                      <a:gd name="T40" fmla="*/ 0 w 107"/>
                      <a:gd name="T41" fmla="*/ 20 h 29"/>
                      <a:gd name="T42" fmla="*/ 9 w 107"/>
                      <a:gd name="T43" fmla="*/ 20 h 29"/>
                      <a:gd name="T44" fmla="*/ 0 w 107"/>
                      <a:gd name="T45" fmla="*/ 10 h 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7"/>
                      <a:gd name="T70" fmla="*/ 0 h 29"/>
                      <a:gd name="T71" fmla="*/ 107 w 107"/>
                      <a:gd name="T72" fmla="*/ 29 h 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7" h="29">
                        <a:moveTo>
                          <a:pt x="0" y="10"/>
                        </a:moveTo>
                        <a:lnTo>
                          <a:pt x="9" y="20"/>
                        </a:lnTo>
                        <a:lnTo>
                          <a:pt x="19" y="10"/>
                        </a:lnTo>
                        <a:lnTo>
                          <a:pt x="39" y="10"/>
                        </a:lnTo>
                        <a:lnTo>
                          <a:pt x="58" y="20"/>
                        </a:lnTo>
                        <a:lnTo>
                          <a:pt x="68" y="20"/>
                        </a:lnTo>
                        <a:lnTo>
                          <a:pt x="77" y="20"/>
                        </a:lnTo>
                        <a:lnTo>
                          <a:pt x="87" y="29"/>
                        </a:lnTo>
                        <a:lnTo>
                          <a:pt x="107" y="29"/>
                        </a:lnTo>
                        <a:lnTo>
                          <a:pt x="107" y="20"/>
                        </a:lnTo>
                        <a:lnTo>
                          <a:pt x="97" y="20"/>
                        </a:lnTo>
                        <a:lnTo>
                          <a:pt x="77" y="20"/>
                        </a:lnTo>
                        <a:lnTo>
                          <a:pt x="68" y="10"/>
                        </a:lnTo>
                        <a:lnTo>
                          <a:pt x="58" y="10"/>
                        </a:lnTo>
                        <a:lnTo>
                          <a:pt x="48" y="10"/>
                        </a:lnTo>
                        <a:lnTo>
                          <a:pt x="29" y="0"/>
                        </a:lnTo>
                        <a:lnTo>
                          <a:pt x="19" y="10"/>
                        </a:lnTo>
                        <a:lnTo>
                          <a:pt x="0" y="10"/>
                        </a:lnTo>
                        <a:lnTo>
                          <a:pt x="9" y="10"/>
                        </a:lnTo>
                        <a:lnTo>
                          <a:pt x="0" y="10"/>
                        </a:lnTo>
                        <a:lnTo>
                          <a:pt x="0" y="20"/>
                        </a:lnTo>
                        <a:lnTo>
                          <a:pt x="9" y="20"/>
                        </a:lnTo>
                        <a:lnTo>
                          <a:pt x="0" y="10"/>
                        </a:lnTo>
                        <a:close/>
                      </a:path>
                    </a:pathLst>
                  </a:custGeom>
                  <a:solidFill>
                    <a:srgbClr val="000000"/>
                  </a:solidFill>
                  <a:ln w="9525">
                    <a:noFill/>
                    <a:round/>
                    <a:headEnd/>
                    <a:tailEnd/>
                  </a:ln>
                </p:spPr>
                <p:txBody>
                  <a:bodyPr/>
                  <a:lstStyle/>
                  <a:p>
                    <a:endParaRPr lang="en-US"/>
                  </a:p>
                </p:txBody>
              </p:sp>
              <p:sp>
                <p:nvSpPr>
                  <p:cNvPr id="5912" name="Freeform 487"/>
                  <p:cNvSpPr>
                    <a:spLocks/>
                  </p:cNvSpPr>
                  <p:nvPr/>
                </p:nvSpPr>
                <p:spPr bwMode="auto">
                  <a:xfrm>
                    <a:off x="7311" y="6764"/>
                    <a:ext cx="48" cy="137"/>
                  </a:xfrm>
                  <a:custGeom>
                    <a:avLst/>
                    <a:gdLst>
                      <a:gd name="T0" fmla="*/ 39 w 48"/>
                      <a:gd name="T1" fmla="*/ 10 h 137"/>
                      <a:gd name="T2" fmla="*/ 39 w 48"/>
                      <a:gd name="T3" fmla="*/ 0 h 137"/>
                      <a:gd name="T4" fmla="*/ 39 w 48"/>
                      <a:gd name="T5" fmla="*/ 20 h 137"/>
                      <a:gd name="T6" fmla="*/ 29 w 48"/>
                      <a:gd name="T7" fmla="*/ 39 h 137"/>
                      <a:gd name="T8" fmla="*/ 29 w 48"/>
                      <a:gd name="T9" fmla="*/ 59 h 137"/>
                      <a:gd name="T10" fmla="*/ 19 w 48"/>
                      <a:gd name="T11" fmla="*/ 69 h 137"/>
                      <a:gd name="T12" fmla="*/ 19 w 48"/>
                      <a:gd name="T13" fmla="*/ 88 h 137"/>
                      <a:gd name="T14" fmla="*/ 9 w 48"/>
                      <a:gd name="T15" fmla="*/ 108 h 137"/>
                      <a:gd name="T16" fmla="*/ 9 w 48"/>
                      <a:gd name="T17" fmla="*/ 117 h 137"/>
                      <a:gd name="T18" fmla="*/ 0 w 48"/>
                      <a:gd name="T19" fmla="*/ 137 h 137"/>
                      <a:gd name="T20" fmla="*/ 9 w 48"/>
                      <a:gd name="T21" fmla="*/ 137 h 137"/>
                      <a:gd name="T22" fmla="*/ 19 w 48"/>
                      <a:gd name="T23" fmla="*/ 117 h 137"/>
                      <a:gd name="T24" fmla="*/ 19 w 48"/>
                      <a:gd name="T25" fmla="*/ 108 h 137"/>
                      <a:gd name="T26" fmla="*/ 29 w 48"/>
                      <a:gd name="T27" fmla="*/ 88 h 137"/>
                      <a:gd name="T28" fmla="*/ 29 w 48"/>
                      <a:gd name="T29" fmla="*/ 69 h 137"/>
                      <a:gd name="T30" fmla="*/ 29 w 48"/>
                      <a:gd name="T31" fmla="*/ 59 h 137"/>
                      <a:gd name="T32" fmla="*/ 39 w 48"/>
                      <a:gd name="T33" fmla="*/ 39 h 137"/>
                      <a:gd name="T34" fmla="*/ 48 w 48"/>
                      <a:gd name="T35" fmla="*/ 20 h 137"/>
                      <a:gd name="T36" fmla="*/ 48 w 48"/>
                      <a:gd name="T37" fmla="*/ 10 h 137"/>
                      <a:gd name="T38" fmla="*/ 48 w 48"/>
                      <a:gd name="T39" fmla="*/ 0 h 137"/>
                      <a:gd name="T40" fmla="*/ 48 w 48"/>
                      <a:gd name="T41" fmla="*/ 10 h 137"/>
                      <a:gd name="T42" fmla="*/ 48 w 48"/>
                      <a:gd name="T43" fmla="*/ 0 h 137"/>
                      <a:gd name="T44" fmla="*/ 39 w 48"/>
                      <a:gd name="T45" fmla="*/ 10 h 13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8"/>
                      <a:gd name="T70" fmla="*/ 0 h 137"/>
                      <a:gd name="T71" fmla="*/ 48 w 48"/>
                      <a:gd name="T72" fmla="*/ 137 h 13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8" h="137">
                        <a:moveTo>
                          <a:pt x="39" y="10"/>
                        </a:moveTo>
                        <a:lnTo>
                          <a:pt x="39" y="0"/>
                        </a:lnTo>
                        <a:lnTo>
                          <a:pt x="39" y="20"/>
                        </a:lnTo>
                        <a:lnTo>
                          <a:pt x="29" y="39"/>
                        </a:lnTo>
                        <a:lnTo>
                          <a:pt x="29" y="59"/>
                        </a:lnTo>
                        <a:lnTo>
                          <a:pt x="19" y="69"/>
                        </a:lnTo>
                        <a:lnTo>
                          <a:pt x="19" y="88"/>
                        </a:lnTo>
                        <a:lnTo>
                          <a:pt x="9" y="108"/>
                        </a:lnTo>
                        <a:lnTo>
                          <a:pt x="9" y="117"/>
                        </a:lnTo>
                        <a:lnTo>
                          <a:pt x="0" y="137"/>
                        </a:lnTo>
                        <a:lnTo>
                          <a:pt x="9" y="137"/>
                        </a:lnTo>
                        <a:lnTo>
                          <a:pt x="19" y="117"/>
                        </a:lnTo>
                        <a:lnTo>
                          <a:pt x="19" y="108"/>
                        </a:lnTo>
                        <a:lnTo>
                          <a:pt x="29" y="88"/>
                        </a:lnTo>
                        <a:lnTo>
                          <a:pt x="29" y="69"/>
                        </a:lnTo>
                        <a:lnTo>
                          <a:pt x="29" y="59"/>
                        </a:lnTo>
                        <a:lnTo>
                          <a:pt x="39" y="39"/>
                        </a:lnTo>
                        <a:lnTo>
                          <a:pt x="48" y="20"/>
                        </a:lnTo>
                        <a:lnTo>
                          <a:pt x="48" y="10"/>
                        </a:lnTo>
                        <a:lnTo>
                          <a:pt x="48" y="0"/>
                        </a:lnTo>
                        <a:lnTo>
                          <a:pt x="48" y="10"/>
                        </a:lnTo>
                        <a:lnTo>
                          <a:pt x="48" y="0"/>
                        </a:lnTo>
                        <a:lnTo>
                          <a:pt x="39" y="10"/>
                        </a:lnTo>
                        <a:close/>
                      </a:path>
                    </a:pathLst>
                  </a:custGeom>
                  <a:solidFill>
                    <a:srgbClr val="000000"/>
                  </a:solidFill>
                  <a:ln w="9525">
                    <a:noFill/>
                    <a:round/>
                    <a:headEnd/>
                    <a:tailEnd/>
                  </a:ln>
                </p:spPr>
                <p:txBody>
                  <a:bodyPr/>
                  <a:lstStyle/>
                  <a:p>
                    <a:endParaRPr lang="en-US"/>
                  </a:p>
                </p:txBody>
              </p:sp>
              <p:sp>
                <p:nvSpPr>
                  <p:cNvPr id="5913" name="Freeform 488"/>
                  <p:cNvSpPr>
                    <a:spLocks/>
                  </p:cNvSpPr>
                  <p:nvPr/>
                </p:nvSpPr>
                <p:spPr bwMode="auto">
                  <a:xfrm>
                    <a:off x="7340" y="6755"/>
                    <a:ext cx="19" cy="19"/>
                  </a:xfrm>
                  <a:custGeom>
                    <a:avLst/>
                    <a:gdLst>
                      <a:gd name="T0" fmla="*/ 10 w 19"/>
                      <a:gd name="T1" fmla="*/ 9 h 19"/>
                      <a:gd name="T2" fmla="*/ 0 w 19"/>
                      <a:gd name="T3" fmla="*/ 19 h 19"/>
                      <a:gd name="T4" fmla="*/ 10 w 19"/>
                      <a:gd name="T5" fmla="*/ 19 h 19"/>
                      <a:gd name="T6" fmla="*/ 10 w 19"/>
                      <a:gd name="T7" fmla="*/ 9 h 19"/>
                      <a:gd name="T8" fmla="*/ 10 w 19"/>
                      <a:gd name="T9" fmla="*/ 19 h 19"/>
                      <a:gd name="T10" fmla="*/ 19 w 19"/>
                      <a:gd name="T11" fmla="*/ 9 h 19"/>
                      <a:gd name="T12" fmla="*/ 10 w 19"/>
                      <a:gd name="T13" fmla="*/ 0 h 19"/>
                      <a:gd name="T14" fmla="*/ 0 w 19"/>
                      <a:gd name="T15" fmla="*/ 0 h 19"/>
                      <a:gd name="T16" fmla="*/ 0 w 19"/>
                      <a:gd name="T17" fmla="*/ 9 h 19"/>
                      <a:gd name="T18" fmla="*/ 0 w 19"/>
                      <a:gd name="T19" fmla="*/ 0 h 19"/>
                      <a:gd name="T20" fmla="*/ 0 w 19"/>
                      <a:gd name="T21" fmla="*/ 0 h 19"/>
                      <a:gd name="T22" fmla="*/ 0 w 19"/>
                      <a:gd name="T23" fmla="*/ 9 h 19"/>
                      <a:gd name="T24" fmla="*/ 10 w 19"/>
                      <a:gd name="T25" fmla="*/ 9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9"/>
                      <a:gd name="T41" fmla="*/ 19 w 19"/>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9">
                        <a:moveTo>
                          <a:pt x="10" y="9"/>
                        </a:moveTo>
                        <a:lnTo>
                          <a:pt x="0" y="19"/>
                        </a:lnTo>
                        <a:lnTo>
                          <a:pt x="10" y="19"/>
                        </a:lnTo>
                        <a:lnTo>
                          <a:pt x="10" y="9"/>
                        </a:lnTo>
                        <a:lnTo>
                          <a:pt x="10" y="19"/>
                        </a:lnTo>
                        <a:lnTo>
                          <a:pt x="19" y="9"/>
                        </a:lnTo>
                        <a:lnTo>
                          <a:pt x="10" y="0"/>
                        </a:lnTo>
                        <a:lnTo>
                          <a:pt x="0" y="0"/>
                        </a:lnTo>
                        <a:lnTo>
                          <a:pt x="0" y="9"/>
                        </a:lnTo>
                        <a:lnTo>
                          <a:pt x="0" y="0"/>
                        </a:lnTo>
                        <a:lnTo>
                          <a:pt x="0" y="9"/>
                        </a:lnTo>
                        <a:lnTo>
                          <a:pt x="10" y="9"/>
                        </a:lnTo>
                        <a:close/>
                      </a:path>
                    </a:pathLst>
                  </a:custGeom>
                  <a:solidFill>
                    <a:srgbClr val="000000"/>
                  </a:solidFill>
                  <a:ln w="9525">
                    <a:noFill/>
                    <a:round/>
                    <a:headEnd/>
                    <a:tailEnd/>
                  </a:ln>
                </p:spPr>
                <p:txBody>
                  <a:bodyPr/>
                  <a:lstStyle/>
                  <a:p>
                    <a:endParaRPr lang="en-US"/>
                  </a:p>
                </p:txBody>
              </p:sp>
              <p:sp>
                <p:nvSpPr>
                  <p:cNvPr id="5914" name="Freeform 489"/>
                  <p:cNvSpPr>
                    <a:spLocks/>
                  </p:cNvSpPr>
                  <p:nvPr/>
                </p:nvSpPr>
                <p:spPr bwMode="auto">
                  <a:xfrm>
                    <a:off x="7291" y="6764"/>
                    <a:ext cx="59" cy="156"/>
                  </a:xfrm>
                  <a:custGeom>
                    <a:avLst/>
                    <a:gdLst>
                      <a:gd name="T0" fmla="*/ 0 w 59"/>
                      <a:gd name="T1" fmla="*/ 156 h 156"/>
                      <a:gd name="T2" fmla="*/ 10 w 59"/>
                      <a:gd name="T3" fmla="*/ 156 h 156"/>
                      <a:gd name="T4" fmla="*/ 10 w 59"/>
                      <a:gd name="T5" fmla="*/ 137 h 156"/>
                      <a:gd name="T6" fmla="*/ 20 w 59"/>
                      <a:gd name="T7" fmla="*/ 117 h 156"/>
                      <a:gd name="T8" fmla="*/ 20 w 59"/>
                      <a:gd name="T9" fmla="*/ 98 h 156"/>
                      <a:gd name="T10" fmla="*/ 29 w 59"/>
                      <a:gd name="T11" fmla="*/ 78 h 156"/>
                      <a:gd name="T12" fmla="*/ 39 w 59"/>
                      <a:gd name="T13" fmla="*/ 59 h 156"/>
                      <a:gd name="T14" fmla="*/ 49 w 59"/>
                      <a:gd name="T15" fmla="*/ 39 h 156"/>
                      <a:gd name="T16" fmla="*/ 49 w 59"/>
                      <a:gd name="T17" fmla="*/ 20 h 156"/>
                      <a:gd name="T18" fmla="*/ 59 w 59"/>
                      <a:gd name="T19" fmla="*/ 0 h 156"/>
                      <a:gd name="T20" fmla="*/ 49 w 59"/>
                      <a:gd name="T21" fmla="*/ 0 h 156"/>
                      <a:gd name="T22" fmla="*/ 39 w 59"/>
                      <a:gd name="T23" fmla="*/ 20 h 156"/>
                      <a:gd name="T24" fmla="*/ 39 w 59"/>
                      <a:gd name="T25" fmla="*/ 39 h 156"/>
                      <a:gd name="T26" fmla="*/ 29 w 59"/>
                      <a:gd name="T27" fmla="*/ 59 h 156"/>
                      <a:gd name="T28" fmla="*/ 20 w 59"/>
                      <a:gd name="T29" fmla="*/ 69 h 156"/>
                      <a:gd name="T30" fmla="*/ 20 w 59"/>
                      <a:gd name="T31" fmla="*/ 98 h 156"/>
                      <a:gd name="T32" fmla="*/ 10 w 59"/>
                      <a:gd name="T33" fmla="*/ 108 h 156"/>
                      <a:gd name="T34" fmla="*/ 0 w 59"/>
                      <a:gd name="T35" fmla="*/ 137 h 156"/>
                      <a:gd name="T36" fmla="*/ 0 w 59"/>
                      <a:gd name="T37" fmla="*/ 147 h 156"/>
                      <a:gd name="T38" fmla="*/ 0 w 59"/>
                      <a:gd name="T39" fmla="*/ 147 h 156"/>
                      <a:gd name="T40" fmla="*/ 0 w 59"/>
                      <a:gd name="T41" fmla="*/ 156 h 156"/>
                      <a:gd name="T42" fmla="*/ 10 w 59"/>
                      <a:gd name="T43" fmla="*/ 156 h 156"/>
                      <a:gd name="T44" fmla="*/ 0 w 59"/>
                      <a:gd name="T45" fmla="*/ 156 h 1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9"/>
                      <a:gd name="T70" fmla="*/ 0 h 156"/>
                      <a:gd name="T71" fmla="*/ 59 w 59"/>
                      <a:gd name="T72" fmla="*/ 156 h 1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9" h="156">
                        <a:moveTo>
                          <a:pt x="0" y="156"/>
                        </a:moveTo>
                        <a:lnTo>
                          <a:pt x="10" y="156"/>
                        </a:lnTo>
                        <a:lnTo>
                          <a:pt x="10" y="137"/>
                        </a:lnTo>
                        <a:lnTo>
                          <a:pt x="20" y="117"/>
                        </a:lnTo>
                        <a:lnTo>
                          <a:pt x="20" y="98"/>
                        </a:lnTo>
                        <a:lnTo>
                          <a:pt x="29" y="78"/>
                        </a:lnTo>
                        <a:lnTo>
                          <a:pt x="39" y="59"/>
                        </a:lnTo>
                        <a:lnTo>
                          <a:pt x="49" y="39"/>
                        </a:lnTo>
                        <a:lnTo>
                          <a:pt x="49" y="20"/>
                        </a:lnTo>
                        <a:lnTo>
                          <a:pt x="59" y="0"/>
                        </a:lnTo>
                        <a:lnTo>
                          <a:pt x="49" y="0"/>
                        </a:lnTo>
                        <a:lnTo>
                          <a:pt x="39" y="20"/>
                        </a:lnTo>
                        <a:lnTo>
                          <a:pt x="39" y="39"/>
                        </a:lnTo>
                        <a:lnTo>
                          <a:pt x="29" y="59"/>
                        </a:lnTo>
                        <a:lnTo>
                          <a:pt x="20" y="69"/>
                        </a:lnTo>
                        <a:lnTo>
                          <a:pt x="20" y="98"/>
                        </a:lnTo>
                        <a:lnTo>
                          <a:pt x="10" y="108"/>
                        </a:lnTo>
                        <a:lnTo>
                          <a:pt x="0" y="137"/>
                        </a:lnTo>
                        <a:lnTo>
                          <a:pt x="0" y="147"/>
                        </a:lnTo>
                        <a:lnTo>
                          <a:pt x="0" y="156"/>
                        </a:lnTo>
                        <a:lnTo>
                          <a:pt x="10" y="156"/>
                        </a:lnTo>
                        <a:lnTo>
                          <a:pt x="0" y="156"/>
                        </a:lnTo>
                        <a:close/>
                      </a:path>
                    </a:pathLst>
                  </a:custGeom>
                  <a:solidFill>
                    <a:srgbClr val="000000"/>
                  </a:solidFill>
                  <a:ln w="9525">
                    <a:noFill/>
                    <a:round/>
                    <a:headEnd/>
                    <a:tailEnd/>
                  </a:ln>
                </p:spPr>
                <p:txBody>
                  <a:bodyPr/>
                  <a:lstStyle/>
                  <a:p>
                    <a:endParaRPr lang="en-US"/>
                  </a:p>
                </p:txBody>
              </p:sp>
              <p:sp>
                <p:nvSpPr>
                  <p:cNvPr id="5915" name="Freeform 490"/>
                  <p:cNvSpPr>
                    <a:spLocks/>
                  </p:cNvSpPr>
                  <p:nvPr/>
                </p:nvSpPr>
                <p:spPr bwMode="auto">
                  <a:xfrm>
                    <a:off x="7243" y="6881"/>
                    <a:ext cx="48" cy="39"/>
                  </a:xfrm>
                  <a:custGeom>
                    <a:avLst/>
                    <a:gdLst>
                      <a:gd name="T0" fmla="*/ 0 w 48"/>
                      <a:gd name="T1" fmla="*/ 10 h 39"/>
                      <a:gd name="T2" fmla="*/ 0 w 48"/>
                      <a:gd name="T3" fmla="*/ 10 h 39"/>
                      <a:gd name="T4" fmla="*/ 9 w 48"/>
                      <a:gd name="T5" fmla="*/ 20 h 39"/>
                      <a:gd name="T6" fmla="*/ 19 w 48"/>
                      <a:gd name="T7" fmla="*/ 30 h 39"/>
                      <a:gd name="T8" fmla="*/ 19 w 48"/>
                      <a:gd name="T9" fmla="*/ 30 h 39"/>
                      <a:gd name="T10" fmla="*/ 29 w 48"/>
                      <a:gd name="T11" fmla="*/ 39 h 39"/>
                      <a:gd name="T12" fmla="*/ 39 w 48"/>
                      <a:gd name="T13" fmla="*/ 39 h 39"/>
                      <a:gd name="T14" fmla="*/ 48 w 48"/>
                      <a:gd name="T15" fmla="*/ 39 h 39"/>
                      <a:gd name="T16" fmla="*/ 48 w 48"/>
                      <a:gd name="T17" fmla="*/ 39 h 39"/>
                      <a:gd name="T18" fmla="*/ 48 w 48"/>
                      <a:gd name="T19" fmla="*/ 30 h 39"/>
                      <a:gd name="T20" fmla="*/ 48 w 48"/>
                      <a:gd name="T21" fmla="*/ 30 h 39"/>
                      <a:gd name="T22" fmla="*/ 39 w 48"/>
                      <a:gd name="T23" fmla="*/ 30 h 39"/>
                      <a:gd name="T24" fmla="*/ 29 w 48"/>
                      <a:gd name="T25" fmla="*/ 30 h 39"/>
                      <a:gd name="T26" fmla="*/ 19 w 48"/>
                      <a:gd name="T27" fmla="*/ 20 h 39"/>
                      <a:gd name="T28" fmla="*/ 9 w 48"/>
                      <a:gd name="T29" fmla="*/ 10 h 39"/>
                      <a:gd name="T30" fmla="*/ 9 w 48"/>
                      <a:gd name="T31" fmla="*/ 0 h 39"/>
                      <a:gd name="T32" fmla="*/ 9 w 48"/>
                      <a:gd name="T33" fmla="*/ 10 h 39"/>
                      <a:gd name="T34" fmla="*/ 0 w 48"/>
                      <a:gd name="T35" fmla="*/ 10 h 39"/>
                      <a:gd name="T36" fmla="*/ 0 w 48"/>
                      <a:gd name="T37" fmla="*/ 10 h 39"/>
                      <a:gd name="T38" fmla="*/ 0 w 48"/>
                      <a:gd name="T39" fmla="*/ 10 h 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
                      <a:gd name="T61" fmla="*/ 0 h 39"/>
                      <a:gd name="T62" fmla="*/ 48 w 48"/>
                      <a:gd name="T63" fmla="*/ 39 h 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 h="39">
                        <a:moveTo>
                          <a:pt x="0" y="10"/>
                        </a:moveTo>
                        <a:lnTo>
                          <a:pt x="0" y="10"/>
                        </a:lnTo>
                        <a:lnTo>
                          <a:pt x="9" y="20"/>
                        </a:lnTo>
                        <a:lnTo>
                          <a:pt x="19" y="30"/>
                        </a:lnTo>
                        <a:lnTo>
                          <a:pt x="29" y="39"/>
                        </a:lnTo>
                        <a:lnTo>
                          <a:pt x="39" y="39"/>
                        </a:lnTo>
                        <a:lnTo>
                          <a:pt x="48" y="39"/>
                        </a:lnTo>
                        <a:lnTo>
                          <a:pt x="48" y="30"/>
                        </a:lnTo>
                        <a:lnTo>
                          <a:pt x="39" y="30"/>
                        </a:lnTo>
                        <a:lnTo>
                          <a:pt x="29" y="30"/>
                        </a:lnTo>
                        <a:lnTo>
                          <a:pt x="19" y="20"/>
                        </a:lnTo>
                        <a:lnTo>
                          <a:pt x="9" y="10"/>
                        </a:lnTo>
                        <a:lnTo>
                          <a:pt x="9" y="0"/>
                        </a:lnTo>
                        <a:lnTo>
                          <a:pt x="9" y="10"/>
                        </a:lnTo>
                        <a:lnTo>
                          <a:pt x="0" y="10"/>
                        </a:lnTo>
                        <a:close/>
                      </a:path>
                    </a:pathLst>
                  </a:custGeom>
                  <a:solidFill>
                    <a:srgbClr val="000000"/>
                  </a:solidFill>
                  <a:ln w="9525">
                    <a:noFill/>
                    <a:round/>
                    <a:headEnd/>
                    <a:tailEnd/>
                  </a:ln>
                </p:spPr>
                <p:txBody>
                  <a:bodyPr/>
                  <a:lstStyle/>
                  <a:p>
                    <a:endParaRPr lang="en-US"/>
                  </a:p>
                </p:txBody>
              </p:sp>
              <p:sp>
                <p:nvSpPr>
                  <p:cNvPr id="5916" name="Freeform 491"/>
                  <p:cNvSpPr>
                    <a:spLocks/>
                  </p:cNvSpPr>
                  <p:nvPr/>
                </p:nvSpPr>
                <p:spPr bwMode="auto">
                  <a:xfrm>
                    <a:off x="7243" y="6764"/>
                    <a:ext cx="39" cy="127"/>
                  </a:xfrm>
                  <a:custGeom>
                    <a:avLst/>
                    <a:gdLst>
                      <a:gd name="T0" fmla="*/ 39 w 39"/>
                      <a:gd name="T1" fmla="*/ 0 h 127"/>
                      <a:gd name="T2" fmla="*/ 19 w 39"/>
                      <a:gd name="T3" fmla="*/ 20 h 127"/>
                      <a:gd name="T4" fmla="*/ 19 w 39"/>
                      <a:gd name="T5" fmla="*/ 30 h 127"/>
                      <a:gd name="T6" fmla="*/ 9 w 39"/>
                      <a:gd name="T7" fmla="*/ 39 h 127"/>
                      <a:gd name="T8" fmla="*/ 9 w 39"/>
                      <a:gd name="T9" fmla="*/ 59 h 127"/>
                      <a:gd name="T10" fmla="*/ 0 w 39"/>
                      <a:gd name="T11" fmla="*/ 78 h 127"/>
                      <a:gd name="T12" fmla="*/ 0 w 39"/>
                      <a:gd name="T13" fmla="*/ 98 h 127"/>
                      <a:gd name="T14" fmla="*/ 0 w 39"/>
                      <a:gd name="T15" fmla="*/ 108 h 127"/>
                      <a:gd name="T16" fmla="*/ 0 w 39"/>
                      <a:gd name="T17" fmla="*/ 127 h 127"/>
                      <a:gd name="T18" fmla="*/ 9 w 39"/>
                      <a:gd name="T19" fmla="*/ 127 h 127"/>
                      <a:gd name="T20" fmla="*/ 9 w 39"/>
                      <a:gd name="T21" fmla="*/ 78 h 127"/>
                      <a:gd name="T22" fmla="*/ 9 w 39"/>
                      <a:gd name="T23" fmla="*/ 59 h 127"/>
                      <a:gd name="T24" fmla="*/ 19 w 39"/>
                      <a:gd name="T25" fmla="*/ 49 h 127"/>
                      <a:gd name="T26" fmla="*/ 19 w 39"/>
                      <a:gd name="T27" fmla="*/ 30 h 127"/>
                      <a:gd name="T28" fmla="*/ 29 w 39"/>
                      <a:gd name="T29" fmla="*/ 20 h 127"/>
                      <a:gd name="T30" fmla="*/ 39 w 39"/>
                      <a:gd name="T31" fmla="*/ 10 h 127"/>
                      <a:gd name="T32" fmla="*/ 39 w 39"/>
                      <a:gd name="T33" fmla="*/ 0 h 1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127"/>
                      <a:gd name="T53" fmla="*/ 39 w 39"/>
                      <a:gd name="T54" fmla="*/ 127 h 1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127">
                        <a:moveTo>
                          <a:pt x="39" y="0"/>
                        </a:moveTo>
                        <a:lnTo>
                          <a:pt x="19" y="20"/>
                        </a:lnTo>
                        <a:lnTo>
                          <a:pt x="19" y="30"/>
                        </a:lnTo>
                        <a:lnTo>
                          <a:pt x="9" y="39"/>
                        </a:lnTo>
                        <a:lnTo>
                          <a:pt x="9" y="59"/>
                        </a:lnTo>
                        <a:lnTo>
                          <a:pt x="0" y="78"/>
                        </a:lnTo>
                        <a:lnTo>
                          <a:pt x="0" y="98"/>
                        </a:lnTo>
                        <a:lnTo>
                          <a:pt x="0" y="108"/>
                        </a:lnTo>
                        <a:lnTo>
                          <a:pt x="0" y="127"/>
                        </a:lnTo>
                        <a:lnTo>
                          <a:pt x="9" y="127"/>
                        </a:lnTo>
                        <a:lnTo>
                          <a:pt x="9" y="78"/>
                        </a:lnTo>
                        <a:lnTo>
                          <a:pt x="9" y="59"/>
                        </a:lnTo>
                        <a:lnTo>
                          <a:pt x="19" y="49"/>
                        </a:lnTo>
                        <a:lnTo>
                          <a:pt x="19" y="30"/>
                        </a:lnTo>
                        <a:lnTo>
                          <a:pt x="29" y="20"/>
                        </a:lnTo>
                        <a:lnTo>
                          <a:pt x="39" y="10"/>
                        </a:lnTo>
                        <a:lnTo>
                          <a:pt x="39" y="0"/>
                        </a:lnTo>
                        <a:close/>
                      </a:path>
                    </a:pathLst>
                  </a:custGeom>
                  <a:solidFill>
                    <a:srgbClr val="000000"/>
                  </a:solidFill>
                  <a:ln w="9525">
                    <a:noFill/>
                    <a:round/>
                    <a:headEnd/>
                    <a:tailEnd/>
                  </a:ln>
                </p:spPr>
                <p:txBody>
                  <a:bodyPr/>
                  <a:lstStyle/>
                  <a:p>
                    <a:endParaRPr lang="en-US"/>
                  </a:p>
                </p:txBody>
              </p:sp>
              <p:sp>
                <p:nvSpPr>
                  <p:cNvPr id="5917" name="Freeform 492"/>
                  <p:cNvSpPr>
                    <a:spLocks/>
                  </p:cNvSpPr>
                  <p:nvPr/>
                </p:nvSpPr>
                <p:spPr bwMode="auto">
                  <a:xfrm>
                    <a:off x="7282" y="6755"/>
                    <a:ext cx="145" cy="58"/>
                  </a:xfrm>
                  <a:custGeom>
                    <a:avLst/>
                    <a:gdLst>
                      <a:gd name="T0" fmla="*/ 145 w 145"/>
                      <a:gd name="T1" fmla="*/ 58 h 58"/>
                      <a:gd name="T2" fmla="*/ 145 w 145"/>
                      <a:gd name="T3" fmla="*/ 48 h 58"/>
                      <a:gd name="T4" fmla="*/ 136 w 145"/>
                      <a:gd name="T5" fmla="*/ 39 h 58"/>
                      <a:gd name="T6" fmla="*/ 136 w 145"/>
                      <a:gd name="T7" fmla="*/ 29 h 58"/>
                      <a:gd name="T8" fmla="*/ 126 w 145"/>
                      <a:gd name="T9" fmla="*/ 19 h 58"/>
                      <a:gd name="T10" fmla="*/ 116 w 145"/>
                      <a:gd name="T11" fmla="*/ 19 h 58"/>
                      <a:gd name="T12" fmla="*/ 97 w 145"/>
                      <a:gd name="T13" fmla="*/ 9 h 58"/>
                      <a:gd name="T14" fmla="*/ 97 w 145"/>
                      <a:gd name="T15" fmla="*/ 0 h 58"/>
                      <a:gd name="T16" fmla="*/ 77 w 145"/>
                      <a:gd name="T17" fmla="*/ 0 h 58"/>
                      <a:gd name="T18" fmla="*/ 68 w 145"/>
                      <a:gd name="T19" fmla="*/ 0 h 58"/>
                      <a:gd name="T20" fmla="*/ 29 w 145"/>
                      <a:gd name="T21" fmla="*/ 0 h 58"/>
                      <a:gd name="T22" fmla="*/ 19 w 145"/>
                      <a:gd name="T23" fmla="*/ 0 h 58"/>
                      <a:gd name="T24" fmla="*/ 9 w 145"/>
                      <a:gd name="T25" fmla="*/ 0 h 58"/>
                      <a:gd name="T26" fmla="*/ 0 w 145"/>
                      <a:gd name="T27" fmla="*/ 9 h 58"/>
                      <a:gd name="T28" fmla="*/ 0 w 145"/>
                      <a:gd name="T29" fmla="*/ 19 h 58"/>
                      <a:gd name="T30" fmla="*/ 9 w 145"/>
                      <a:gd name="T31" fmla="*/ 9 h 58"/>
                      <a:gd name="T32" fmla="*/ 19 w 145"/>
                      <a:gd name="T33" fmla="*/ 9 h 58"/>
                      <a:gd name="T34" fmla="*/ 77 w 145"/>
                      <a:gd name="T35" fmla="*/ 9 h 58"/>
                      <a:gd name="T36" fmla="*/ 87 w 145"/>
                      <a:gd name="T37" fmla="*/ 9 h 58"/>
                      <a:gd name="T38" fmla="*/ 97 w 145"/>
                      <a:gd name="T39" fmla="*/ 19 h 58"/>
                      <a:gd name="T40" fmla="*/ 106 w 145"/>
                      <a:gd name="T41" fmla="*/ 19 h 58"/>
                      <a:gd name="T42" fmla="*/ 116 w 145"/>
                      <a:gd name="T43" fmla="*/ 29 h 58"/>
                      <a:gd name="T44" fmla="*/ 126 w 145"/>
                      <a:gd name="T45" fmla="*/ 29 h 58"/>
                      <a:gd name="T46" fmla="*/ 136 w 145"/>
                      <a:gd name="T47" fmla="*/ 39 h 58"/>
                      <a:gd name="T48" fmla="*/ 136 w 145"/>
                      <a:gd name="T49" fmla="*/ 48 h 58"/>
                      <a:gd name="T50" fmla="*/ 145 w 145"/>
                      <a:gd name="T51" fmla="*/ 58 h 58"/>
                      <a:gd name="T52" fmla="*/ 145 w 145"/>
                      <a:gd name="T53" fmla="*/ 58 h 5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5"/>
                      <a:gd name="T82" fmla="*/ 0 h 58"/>
                      <a:gd name="T83" fmla="*/ 145 w 145"/>
                      <a:gd name="T84" fmla="*/ 58 h 5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5" h="58">
                        <a:moveTo>
                          <a:pt x="145" y="58"/>
                        </a:moveTo>
                        <a:lnTo>
                          <a:pt x="145" y="48"/>
                        </a:lnTo>
                        <a:lnTo>
                          <a:pt x="136" y="39"/>
                        </a:lnTo>
                        <a:lnTo>
                          <a:pt x="136" y="29"/>
                        </a:lnTo>
                        <a:lnTo>
                          <a:pt x="126" y="19"/>
                        </a:lnTo>
                        <a:lnTo>
                          <a:pt x="116" y="19"/>
                        </a:lnTo>
                        <a:lnTo>
                          <a:pt x="97" y="9"/>
                        </a:lnTo>
                        <a:lnTo>
                          <a:pt x="97" y="0"/>
                        </a:lnTo>
                        <a:lnTo>
                          <a:pt x="77" y="0"/>
                        </a:lnTo>
                        <a:lnTo>
                          <a:pt x="68" y="0"/>
                        </a:lnTo>
                        <a:lnTo>
                          <a:pt x="29" y="0"/>
                        </a:lnTo>
                        <a:lnTo>
                          <a:pt x="19" y="0"/>
                        </a:lnTo>
                        <a:lnTo>
                          <a:pt x="9" y="0"/>
                        </a:lnTo>
                        <a:lnTo>
                          <a:pt x="0" y="9"/>
                        </a:lnTo>
                        <a:lnTo>
                          <a:pt x="0" y="19"/>
                        </a:lnTo>
                        <a:lnTo>
                          <a:pt x="9" y="9"/>
                        </a:lnTo>
                        <a:lnTo>
                          <a:pt x="19" y="9"/>
                        </a:lnTo>
                        <a:lnTo>
                          <a:pt x="77" y="9"/>
                        </a:lnTo>
                        <a:lnTo>
                          <a:pt x="87" y="9"/>
                        </a:lnTo>
                        <a:lnTo>
                          <a:pt x="97" y="19"/>
                        </a:lnTo>
                        <a:lnTo>
                          <a:pt x="106" y="19"/>
                        </a:lnTo>
                        <a:lnTo>
                          <a:pt x="116" y="29"/>
                        </a:lnTo>
                        <a:lnTo>
                          <a:pt x="126" y="29"/>
                        </a:lnTo>
                        <a:lnTo>
                          <a:pt x="136" y="39"/>
                        </a:lnTo>
                        <a:lnTo>
                          <a:pt x="136" y="48"/>
                        </a:lnTo>
                        <a:lnTo>
                          <a:pt x="145" y="58"/>
                        </a:lnTo>
                        <a:close/>
                      </a:path>
                    </a:pathLst>
                  </a:custGeom>
                  <a:solidFill>
                    <a:srgbClr val="000000"/>
                  </a:solidFill>
                  <a:ln w="9525">
                    <a:noFill/>
                    <a:round/>
                    <a:headEnd/>
                    <a:tailEnd/>
                  </a:ln>
                </p:spPr>
                <p:txBody>
                  <a:bodyPr/>
                  <a:lstStyle/>
                  <a:p>
                    <a:endParaRPr lang="en-US"/>
                  </a:p>
                </p:txBody>
              </p:sp>
              <p:sp>
                <p:nvSpPr>
                  <p:cNvPr id="5918" name="Freeform 493"/>
                  <p:cNvSpPr>
                    <a:spLocks/>
                  </p:cNvSpPr>
                  <p:nvPr/>
                </p:nvSpPr>
                <p:spPr bwMode="auto">
                  <a:xfrm>
                    <a:off x="4257" y="6764"/>
                    <a:ext cx="175" cy="273"/>
                  </a:xfrm>
                  <a:custGeom>
                    <a:avLst/>
                    <a:gdLst>
                      <a:gd name="T0" fmla="*/ 136 w 175"/>
                      <a:gd name="T1" fmla="*/ 20 h 273"/>
                      <a:gd name="T2" fmla="*/ 136 w 175"/>
                      <a:gd name="T3" fmla="*/ 39 h 273"/>
                      <a:gd name="T4" fmla="*/ 146 w 175"/>
                      <a:gd name="T5" fmla="*/ 49 h 273"/>
                      <a:gd name="T6" fmla="*/ 156 w 175"/>
                      <a:gd name="T7" fmla="*/ 59 h 273"/>
                      <a:gd name="T8" fmla="*/ 156 w 175"/>
                      <a:gd name="T9" fmla="*/ 69 h 273"/>
                      <a:gd name="T10" fmla="*/ 165 w 175"/>
                      <a:gd name="T11" fmla="*/ 88 h 273"/>
                      <a:gd name="T12" fmla="*/ 175 w 175"/>
                      <a:gd name="T13" fmla="*/ 98 h 273"/>
                      <a:gd name="T14" fmla="*/ 175 w 175"/>
                      <a:gd name="T15" fmla="*/ 108 h 273"/>
                      <a:gd name="T16" fmla="*/ 175 w 175"/>
                      <a:gd name="T17" fmla="*/ 127 h 273"/>
                      <a:gd name="T18" fmla="*/ 165 w 175"/>
                      <a:gd name="T19" fmla="*/ 137 h 273"/>
                      <a:gd name="T20" fmla="*/ 136 w 175"/>
                      <a:gd name="T21" fmla="*/ 166 h 273"/>
                      <a:gd name="T22" fmla="*/ 126 w 175"/>
                      <a:gd name="T23" fmla="*/ 185 h 273"/>
                      <a:gd name="T24" fmla="*/ 117 w 175"/>
                      <a:gd name="T25" fmla="*/ 195 h 273"/>
                      <a:gd name="T26" fmla="*/ 117 w 175"/>
                      <a:gd name="T27" fmla="*/ 215 h 273"/>
                      <a:gd name="T28" fmla="*/ 107 w 175"/>
                      <a:gd name="T29" fmla="*/ 224 h 273"/>
                      <a:gd name="T30" fmla="*/ 107 w 175"/>
                      <a:gd name="T31" fmla="*/ 224 h 273"/>
                      <a:gd name="T32" fmla="*/ 97 w 175"/>
                      <a:gd name="T33" fmla="*/ 234 h 273"/>
                      <a:gd name="T34" fmla="*/ 87 w 175"/>
                      <a:gd name="T35" fmla="*/ 234 h 273"/>
                      <a:gd name="T36" fmla="*/ 78 w 175"/>
                      <a:gd name="T37" fmla="*/ 244 h 273"/>
                      <a:gd name="T38" fmla="*/ 68 w 175"/>
                      <a:gd name="T39" fmla="*/ 254 h 273"/>
                      <a:gd name="T40" fmla="*/ 58 w 175"/>
                      <a:gd name="T41" fmla="*/ 263 h 273"/>
                      <a:gd name="T42" fmla="*/ 58 w 175"/>
                      <a:gd name="T43" fmla="*/ 273 h 273"/>
                      <a:gd name="T44" fmla="*/ 39 w 175"/>
                      <a:gd name="T45" fmla="*/ 254 h 273"/>
                      <a:gd name="T46" fmla="*/ 29 w 175"/>
                      <a:gd name="T47" fmla="*/ 234 h 273"/>
                      <a:gd name="T48" fmla="*/ 19 w 175"/>
                      <a:gd name="T49" fmla="*/ 205 h 273"/>
                      <a:gd name="T50" fmla="*/ 19 w 175"/>
                      <a:gd name="T51" fmla="*/ 185 h 273"/>
                      <a:gd name="T52" fmla="*/ 10 w 175"/>
                      <a:gd name="T53" fmla="*/ 166 h 273"/>
                      <a:gd name="T54" fmla="*/ 0 w 175"/>
                      <a:gd name="T55" fmla="*/ 147 h 273"/>
                      <a:gd name="T56" fmla="*/ 0 w 175"/>
                      <a:gd name="T57" fmla="*/ 117 h 273"/>
                      <a:gd name="T58" fmla="*/ 10 w 175"/>
                      <a:gd name="T59" fmla="*/ 98 h 273"/>
                      <a:gd name="T60" fmla="*/ 19 w 175"/>
                      <a:gd name="T61" fmla="*/ 78 h 273"/>
                      <a:gd name="T62" fmla="*/ 19 w 175"/>
                      <a:gd name="T63" fmla="*/ 59 h 273"/>
                      <a:gd name="T64" fmla="*/ 39 w 175"/>
                      <a:gd name="T65" fmla="*/ 49 h 273"/>
                      <a:gd name="T66" fmla="*/ 49 w 175"/>
                      <a:gd name="T67" fmla="*/ 39 h 273"/>
                      <a:gd name="T68" fmla="*/ 58 w 175"/>
                      <a:gd name="T69" fmla="*/ 30 h 273"/>
                      <a:gd name="T70" fmla="*/ 68 w 175"/>
                      <a:gd name="T71" fmla="*/ 20 h 273"/>
                      <a:gd name="T72" fmla="*/ 87 w 175"/>
                      <a:gd name="T73" fmla="*/ 10 h 273"/>
                      <a:gd name="T74" fmla="*/ 107 w 175"/>
                      <a:gd name="T75" fmla="*/ 0 h 273"/>
                      <a:gd name="T76" fmla="*/ 107 w 175"/>
                      <a:gd name="T77" fmla="*/ 0 h 273"/>
                      <a:gd name="T78" fmla="*/ 107 w 175"/>
                      <a:gd name="T79" fmla="*/ 0 h 273"/>
                      <a:gd name="T80" fmla="*/ 117 w 175"/>
                      <a:gd name="T81" fmla="*/ 0 h 273"/>
                      <a:gd name="T82" fmla="*/ 126 w 175"/>
                      <a:gd name="T83" fmla="*/ 20 h 273"/>
                      <a:gd name="T84" fmla="*/ 126 w 175"/>
                      <a:gd name="T85" fmla="*/ 20 h 273"/>
                      <a:gd name="T86" fmla="*/ 136 w 175"/>
                      <a:gd name="T87" fmla="*/ 20 h 2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5"/>
                      <a:gd name="T133" fmla="*/ 0 h 273"/>
                      <a:gd name="T134" fmla="*/ 175 w 175"/>
                      <a:gd name="T135" fmla="*/ 273 h 27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5" h="273">
                        <a:moveTo>
                          <a:pt x="136" y="20"/>
                        </a:moveTo>
                        <a:lnTo>
                          <a:pt x="136" y="39"/>
                        </a:lnTo>
                        <a:lnTo>
                          <a:pt x="146" y="49"/>
                        </a:lnTo>
                        <a:lnTo>
                          <a:pt x="156" y="59"/>
                        </a:lnTo>
                        <a:lnTo>
                          <a:pt x="156" y="69"/>
                        </a:lnTo>
                        <a:lnTo>
                          <a:pt x="165" y="88"/>
                        </a:lnTo>
                        <a:lnTo>
                          <a:pt x="175" y="98"/>
                        </a:lnTo>
                        <a:lnTo>
                          <a:pt x="175" y="108"/>
                        </a:lnTo>
                        <a:lnTo>
                          <a:pt x="175" y="127"/>
                        </a:lnTo>
                        <a:lnTo>
                          <a:pt x="165" y="137"/>
                        </a:lnTo>
                        <a:lnTo>
                          <a:pt x="136" y="166"/>
                        </a:lnTo>
                        <a:lnTo>
                          <a:pt x="126" y="185"/>
                        </a:lnTo>
                        <a:lnTo>
                          <a:pt x="117" y="195"/>
                        </a:lnTo>
                        <a:lnTo>
                          <a:pt x="117" y="215"/>
                        </a:lnTo>
                        <a:lnTo>
                          <a:pt x="107" y="224"/>
                        </a:lnTo>
                        <a:lnTo>
                          <a:pt x="97" y="234"/>
                        </a:lnTo>
                        <a:lnTo>
                          <a:pt x="87" y="234"/>
                        </a:lnTo>
                        <a:lnTo>
                          <a:pt x="78" y="244"/>
                        </a:lnTo>
                        <a:lnTo>
                          <a:pt x="68" y="254"/>
                        </a:lnTo>
                        <a:lnTo>
                          <a:pt x="58" y="263"/>
                        </a:lnTo>
                        <a:lnTo>
                          <a:pt x="58" y="273"/>
                        </a:lnTo>
                        <a:lnTo>
                          <a:pt x="39" y="254"/>
                        </a:lnTo>
                        <a:lnTo>
                          <a:pt x="29" y="234"/>
                        </a:lnTo>
                        <a:lnTo>
                          <a:pt x="19" y="205"/>
                        </a:lnTo>
                        <a:lnTo>
                          <a:pt x="19" y="185"/>
                        </a:lnTo>
                        <a:lnTo>
                          <a:pt x="10" y="166"/>
                        </a:lnTo>
                        <a:lnTo>
                          <a:pt x="0" y="147"/>
                        </a:lnTo>
                        <a:lnTo>
                          <a:pt x="0" y="117"/>
                        </a:lnTo>
                        <a:lnTo>
                          <a:pt x="10" y="98"/>
                        </a:lnTo>
                        <a:lnTo>
                          <a:pt x="19" y="78"/>
                        </a:lnTo>
                        <a:lnTo>
                          <a:pt x="19" y="59"/>
                        </a:lnTo>
                        <a:lnTo>
                          <a:pt x="39" y="49"/>
                        </a:lnTo>
                        <a:lnTo>
                          <a:pt x="49" y="39"/>
                        </a:lnTo>
                        <a:lnTo>
                          <a:pt x="58" y="30"/>
                        </a:lnTo>
                        <a:lnTo>
                          <a:pt x="68" y="20"/>
                        </a:lnTo>
                        <a:lnTo>
                          <a:pt x="87" y="10"/>
                        </a:lnTo>
                        <a:lnTo>
                          <a:pt x="107" y="0"/>
                        </a:lnTo>
                        <a:lnTo>
                          <a:pt x="117" y="0"/>
                        </a:lnTo>
                        <a:lnTo>
                          <a:pt x="126" y="20"/>
                        </a:lnTo>
                        <a:lnTo>
                          <a:pt x="136" y="20"/>
                        </a:lnTo>
                        <a:close/>
                      </a:path>
                    </a:pathLst>
                  </a:custGeom>
                  <a:solidFill>
                    <a:srgbClr val="BFBFBF"/>
                  </a:solidFill>
                  <a:ln w="9525">
                    <a:noFill/>
                    <a:round/>
                    <a:headEnd/>
                    <a:tailEnd/>
                  </a:ln>
                </p:spPr>
                <p:txBody>
                  <a:bodyPr/>
                  <a:lstStyle/>
                  <a:p>
                    <a:endParaRPr lang="en-US"/>
                  </a:p>
                </p:txBody>
              </p:sp>
              <p:sp>
                <p:nvSpPr>
                  <p:cNvPr id="5919" name="Freeform 494"/>
                  <p:cNvSpPr>
                    <a:spLocks/>
                  </p:cNvSpPr>
                  <p:nvPr/>
                </p:nvSpPr>
                <p:spPr bwMode="auto">
                  <a:xfrm>
                    <a:off x="4383" y="6784"/>
                    <a:ext cx="59" cy="107"/>
                  </a:xfrm>
                  <a:custGeom>
                    <a:avLst/>
                    <a:gdLst>
                      <a:gd name="T0" fmla="*/ 59 w 59"/>
                      <a:gd name="T1" fmla="*/ 107 h 107"/>
                      <a:gd name="T2" fmla="*/ 59 w 59"/>
                      <a:gd name="T3" fmla="*/ 88 h 107"/>
                      <a:gd name="T4" fmla="*/ 49 w 59"/>
                      <a:gd name="T5" fmla="*/ 78 h 107"/>
                      <a:gd name="T6" fmla="*/ 49 w 59"/>
                      <a:gd name="T7" fmla="*/ 68 h 107"/>
                      <a:gd name="T8" fmla="*/ 39 w 59"/>
                      <a:gd name="T9" fmla="*/ 49 h 107"/>
                      <a:gd name="T10" fmla="*/ 30 w 59"/>
                      <a:gd name="T11" fmla="*/ 39 h 107"/>
                      <a:gd name="T12" fmla="*/ 20 w 59"/>
                      <a:gd name="T13" fmla="*/ 29 h 107"/>
                      <a:gd name="T14" fmla="*/ 20 w 59"/>
                      <a:gd name="T15" fmla="*/ 10 h 107"/>
                      <a:gd name="T16" fmla="*/ 10 w 59"/>
                      <a:gd name="T17" fmla="*/ 0 h 107"/>
                      <a:gd name="T18" fmla="*/ 0 w 59"/>
                      <a:gd name="T19" fmla="*/ 0 h 107"/>
                      <a:gd name="T20" fmla="*/ 10 w 59"/>
                      <a:gd name="T21" fmla="*/ 19 h 107"/>
                      <a:gd name="T22" fmla="*/ 20 w 59"/>
                      <a:gd name="T23" fmla="*/ 29 h 107"/>
                      <a:gd name="T24" fmla="*/ 20 w 59"/>
                      <a:gd name="T25" fmla="*/ 39 h 107"/>
                      <a:gd name="T26" fmla="*/ 30 w 59"/>
                      <a:gd name="T27" fmla="*/ 49 h 107"/>
                      <a:gd name="T28" fmla="*/ 39 w 59"/>
                      <a:gd name="T29" fmla="*/ 68 h 107"/>
                      <a:gd name="T30" fmla="*/ 39 w 59"/>
                      <a:gd name="T31" fmla="*/ 78 h 107"/>
                      <a:gd name="T32" fmla="*/ 49 w 59"/>
                      <a:gd name="T33" fmla="*/ 88 h 107"/>
                      <a:gd name="T34" fmla="*/ 49 w 59"/>
                      <a:gd name="T35" fmla="*/ 107 h 107"/>
                      <a:gd name="T36" fmla="*/ 49 w 59"/>
                      <a:gd name="T37" fmla="*/ 97 h 107"/>
                      <a:gd name="T38" fmla="*/ 59 w 59"/>
                      <a:gd name="T39" fmla="*/ 107 h 10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9"/>
                      <a:gd name="T61" fmla="*/ 0 h 107"/>
                      <a:gd name="T62" fmla="*/ 59 w 59"/>
                      <a:gd name="T63" fmla="*/ 107 h 10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9" h="107">
                        <a:moveTo>
                          <a:pt x="59" y="107"/>
                        </a:moveTo>
                        <a:lnTo>
                          <a:pt x="59" y="88"/>
                        </a:lnTo>
                        <a:lnTo>
                          <a:pt x="49" y="78"/>
                        </a:lnTo>
                        <a:lnTo>
                          <a:pt x="49" y="68"/>
                        </a:lnTo>
                        <a:lnTo>
                          <a:pt x="39" y="49"/>
                        </a:lnTo>
                        <a:lnTo>
                          <a:pt x="30" y="39"/>
                        </a:lnTo>
                        <a:lnTo>
                          <a:pt x="20" y="29"/>
                        </a:lnTo>
                        <a:lnTo>
                          <a:pt x="20" y="10"/>
                        </a:lnTo>
                        <a:lnTo>
                          <a:pt x="10" y="0"/>
                        </a:lnTo>
                        <a:lnTo>
                          <a:pt x="0" y="0"/>
                        </a:lnTo>
                        <a:lnTo>
                          <a:pt x="10" y="19"/>
                        </a:lnTo>
                        <a:lnTo>
                          <a:pt x="20" y="29"/>
                        </a:lnTo>
                        <a:lnTo>
                          <a:pt x="20" y="39"/>
                        </a:lnTo>
                        <a:lnTo>
                          <a:pt x="30" y="49"/>
                        </a:lnTo>
                        <a:lnTo>
                          <a:pt x="39" y="68"/>
                        </a:lnTo>
                        <a:lnTo>
                          <a:pt x="39" y="78"/>
                        </a:lnTo>
                        <a:lnTo>
                          <a:pt x="49" y="88"/>
                        </a:lnTo>
                        <a:lnTo>
                          <a:pt x="49" y="107"/>
                        </a:lnTo>
                        <a:lnTo>
                          <a:pt x="49" y="97"/>
                        </a:lnTo>
                        <a:lnTo>
                          <a:pt x="59" y="107"/>
                        </a:lnTo>
                        <a:close/>
                      </a:path>
                    </a:pathLst>
                  </a:custGeom>
                  <a:solidFill>
                    <a:srgbClr val="000000"/>
                  </a:solidFill>
                  <a:ln w="9525">
                    <a:noFill/>
                    <a:round/>
                    <a:headEnd/>
                    <a:tailEnd/>
                  </a:ln>
                </p:spPr>
                <p:txBody>
                  <a:bodyPr/>
                  <a:lstStyle/>
                  <a:p>
                    <a:endParaRPr lang="en-US"/>
                  </a:p>
                </p:txBody>
              </p:sp>
              <p:sp>
                <p:nvSpPr>
                  <p:cNvPr id="5920" name="Freeform 495"/>
                  <p:cNvSpPr>
                    <a:spLocks/>
                  </p:cNvSpPr>
                  <p:nvPr/>
                </p:nvSpPr>
                <p:spPr bwMode="auto">
                  <a:xfrm>
                    <a:off x="4374" y="6881"/>
                    <a:ext cx="68" cy="107"/>
                  </a:xfrm>
                  <a:custGeom>
                    <a:avLst/>
                    <a:gdLst>
                      <a:gd name="T0" fmla="*/ 9 w 68"/>
                      <a:gd name="T1" fmla="*/ 107 h 107"/>
                      <a:gd name="T2" fmla="*/ 9 w 68"/>
                      <a:gd name="T3" fmla="*/ 78 h 107"/>
                      <a:gd name="T4" fmla="*/ 19 w 68"/>
                      <a:gd name="T5" fmla="*/ 68 h 107"/>
                      <a:gd name="T6" fmla="*/ 19 w 68"/>
                      <a:gd name="T7" fmla="*/ 59 h 107"/>
                      <a:gd name="T8" fmla="*/ 58 w 68"/>
                      <a:gd name="T9" fmla="*/ 20 h 107"/>
                      <a:gd name="T10" fmla="*/ 68 w 68"/>
                      <a:gd name="T11" fmla="*/ 10 h 107"/>
                      <a:gd name="T12" fmla="*/ 58 w 68"/>
                      <a:gd name="T13" fmla="*/ 0 h 107"/>
                      <a:gd name="T14" fmla="*/ 48 w 68"/>
                      <a:gd name="T15" fmla="*/ 20 h 107"/>
                      <a:gd name="T16" fmla="*/ 39 w 68"/>
                      <a:gd name="T17" fmla="*/ 30 h 107"/>
                      <a:gd name="T18" fmla="*/ 29 w 68"/>
                      <a:gd name="T19" fmla="*/ 39 h 107"/>
                      <a:gd name="T20" fmla="*/ 19 w 68"/>
                      <a:gd name="T21" fmla="*/ 49 h 107"/>
                      <a:gd name="T22" fmla="*/ 9 w 68"/>
                      <a:gd name="T23" fmla="*/ 59 h 107"/>
                      <a:gd name="T24" fmla="*/ 0 w 68"/>
                      <a:gd name="T25" fmla="*/ 78 h 107"/>
                      <a:gd name="T26" fmla="*/ 0 w 68"/>
                      <a:gd name="T27" fmla="*/ 107 h 107"/>
                      <a:gd name="T28" fmla="*/ 0 w 68"/>
                      <a:gd name="T29" fmla="*/ 98 h 107"/>
                      <a:gd name="T30" fmla="*/ 9 w 68"/>
                      <a:gd name="T31" fmla="*/ 107 h 107"/>
                      <a:gd name="T32" fmla="*/ 9 w 68"/>
                      <a:gd name="T33" fmla="*/ 107 h 107"/>
                      <a:gd name="T34" fmla="*/ 9 w 68"/>
                      <a:gd name="T35" fmla="*/ 98 h 107"/>
                      <a:gd name="T36" fmla="*/ 9 w 68"/>
                      <a:gd name="T37" fmla="*/ 107 h 1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8"/>
                      <a:gd name="T58" fmla="*/ 0 h 107"/>
                      <a:gd name="T59" fmla="*/ 68 w 68"/>
                      <a:gd name="T60" fmla="*/ 107 h 1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8" h="107">
                        <a:moveTo>
                          <a:pt x="9" y="107"/>
                        </a:moveTo>
                        <a:lnTo>
                          <a:pt x="9" y="78"/>
                        </a:lnTo>
                        <a:lnTo>
                          <a:pt x="19" y="68"/>
                        </a:lnTo>
                        <a:lnTo>
                          <a:pt x="19" y="59"/>
                        </a:lnTo>
                        <a:lnTo>
                          <a:pt x="58" y="20"/>
                        </a:lnTo>
                        <a:lnTo>
                          <a:pt x="68" y="10"/>
                        </a:lnTo>
                        <a:lnTo>
                          <a:pt x="58" y="0"/>
                        </a:lnTo>
                        <a:lnTo>
                          <a:pt x="48" y="20"/>
                        </a:lnTo>
                        <a:lnTo>
                          <a:pt x="39" y="30"/>
                        </a:lnTo>
                        <a:lnTo>
                          <a:pt x="29" y="39"/>
                        </a:lnTo>
                        <a:lnTo>
                          <a:pt x="19" y="49"/>
                        </a:lnTo>
                        <a:lnTo>
                          <a:pt x="9" y="59"/>
                        </a:lnTo>
                        <a:lnTo>
                          <a:pt x="0" y="78"/>
                        </a:lnTo>
                        <a:lnTo>
                          <a:pt x="0" y="107"/>
                        </a:lnTo>
                        <a:lnTo>
                          <a:pt x="0" y="98"/>
                        </a:lnTo>
                        <a:lnTo>
                          <a:pt x="9" y="107"/>
                        </a:lnTo>
                        <a:lnTo>
                          <a:pt x="9" y="98"/>
                        </a:lnTo>
                        <a:lnTo>
                          <a:pt x="9" y="107"/>
                        </a:lnTo>
                        <a:close/>
                      </a:path>
                    </a:pathLst>
                  </a:custGeom>
                  <a:solidFill>
                    <a:srgbClr val="000000"/>
                  </a:solidFill>
                  <a:ln w="9525">
                    <a:noFill/>
                    <a:round/>
                    <a:headEnd/>
                    <a:tailEnd/>
                  </a:ln>
                </p:spPr>
                <p:txBody>
                  <a:bodyPr/>
                  <a:lstStyle/>
                  <a:p>
                    <a:endParaRPr lang="en-US"/>
                  </a:p>
                </p:txBody>
              </p:sp>
              <p:sp>
                <p:nvSpPr>
                  <p:cNvPr id="5921" name="Freeform 496"/>
                  <p:cNvSpPr>
                    <a:spLocks/>
                  </p:cNvSpPr>
                  <p:nvPr/>
                </p:nvSpPr>
                <p:spPr bwMode="auto">
                  <a:xfrm>
                    <a:off x="4306" y="6979"/>
                    <a:ext cx="77" cy="68"/>
                  </a:xfrm>
                  <a:custGeom>
                    <a:avLst/>
                    <a:gdLst>
                      <a:gd name="T0" fmla="*/ 0 w 77"/>
                      <a:gd name="T1" fmla="*/ 58 h 68"/>
                      <a:gd name="T2" fmla="*/ 9 w 77"/>
                      <a:gd name="T3" fmla="*/ 58 h 68"/>
                      <a:gd name="T4" fmla="*/ 9 w 77"/>
                      <a:gd name="T5" fmla="*/ 48 h 68"/>
                      <a:gd name="T6" fmla="*/ 19 w 77"/>
                      <a:gd name="T7" fmla="*/ 39 h 68"/>
                      <a:gd name="T8" fmla="*/ 29 w 77"/>
                      <a:gd name="T9" fmla="*/ 29 h 68"/>
                      <a:gd name="T10" fmla="*/ 38 w 77"/>
                      <a:gd name="T11" fmla="*/ 29 h 68"/>
                      <a:gd name="T12" fmla="*/ 48 w 77"/>
                      <a:gd name="T13" fmla="*/ 19 h 68"/>
                      <a:gd name="T14" fmla="*/ 58 w 77"/>
                      <a:gd name="T15" fmla="*/ 19 h 68"/>
                      <a:gd name="T16" fmla="*/ 58 w 77"/>
                      <a:gd name="T17" fmla="*/ 9 h 68"/>
                      <a:gd name="T18" fmla="*/ 77 w 77"/>
                      <a:gd name="T19" fmla="*/ 9 h 68"/>
                      <a:gd name="T20" fmla="*/ 68 w 77"/>
                      <a:gd name="T21" fmla="*/ 0 h 68"/>
                      <a:gd name="T22" fmla="*/ 58 w 77"/>
                      <a:gd name="T23" fmla="*/ 0 h 68"/>
                      <a:gd name="T24" fmla="*/ 58 w 77"/>
                      <a:gd name="T25" fmla="*/ 9 h 68"/>
                      <a:gd name="T26" fmla="*/ 38 w 77"/>
                      <a:gd name="T27" fmla="*/ 19 h 68"/>
                      <a:gd name="T28" fmla="*/ 29 w 77"/>
                      <a:gd name="T29" fmla="*/ 19 h 68"/>
                      <a:gd name="T30" fmla="*/ 9 w 77"/>
                      <a:gd name="T31" fmla="*/ 39 h 68"/>
                      <a:gd name="T32" fmla="*/ 9 w 77"/>
                      <a:gd name="T33" fmla="*/ 48 h 68"/>
                      <a:gd name="T34" fmla="*/ 0 w 77"/>
                      <a:gd name="T35" fmla="*/ 58 h 68"/>
                      <a:gd name="T36" fmla="*/ 9 w 77"/>
                      <a:gd name="T37" fmla="*/ 58 h 68"/>
                      <a:gd name="T38" fmla="*/ 0 w 77"/>
                      <a:gd name="T39" fmla="*/ 58 h 68"/>
                      <a:gd name="T40" fmla="*/ 9 w 77"/>
                      <a:gd name="T41" fmla="*/ 68 h 68"/>
                      <a:gd name="T42" fmla="*/ 9 w 77"/>
                      <a:gd name="T43" fmla="*/ 58 h 68"/>
                      <a:gd name="T44" fmla="*/ 0 w 77"/>
                      <a:gd name="T45" fmla="*/ 58 h 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7"/>
                      <a:gd name="T70" fmla="*/ 0 h 68"/>
                      <a:gd name="T71" fmla="*/ 77 w 77"/>
                      <a:gd name="T72" fmla="*/ 68 h 6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7" h="68">
                        <a:moveTo>
                          <a:pt x="0" y="58"/>
                        </a:moveTo>
                        <a:lnTo>
                          <a:pt x="9" y="58"/>
                        </a:lnTo>
                        <a:lnTo>
                          <a:pt x="9" y="48"/>
                        </a:lnTo>
                        <a:lnTo>
                          <a:pt x="19" y="39"/>
                        </a:lnTo>
                        <a:lnTo>
                          <a:pt x="29" y="29"/>
                        </a:lnTo>
                        <a:lnTo>
                          <a:pt x="38" y="29"/>
                        </a:lnTo>
                        <a:lnTo>
                          <a:pt x="48" y="19"/>
                        </a:lnTo>
                        <a:lnTo>
                          <a:pt x="58" y="19"/>
                        </a:lnTo>
                        <a:lnTo>
                          <a:pt x="58" y="9"/>
                        </a:lnTo>
                        <a:lnTo>
                          <a:pt x="77" y="9"/>
                        </a:lnTo>
                        <a:lnTo>
                          <a:pt x="68" y="0"/>
                        </a:lnTo>
                        <a:lnTo>
                          <a:pt x="58" y="0"/>
                        </a:lnTo>
                        <a:lnTo>
                          <a:pt x="58" y="9"/>
                        </a:lnTo>
                        <a:lnTo>
                          <a:pt x="38" y="19"/>
                        </a:lnTo>
                        <a:lnTo>
                          <a:pt x="29" y="19"/>
                        </a:lnTo>
                        <a:lnTo>
                          <a:pt x="9" y="39"/>
                        </a:lnTo>
                        <a:lnTo>
                          <a:pt x="9" y="48"/>
                        </a:lnTo>
                        <a:lnTo>
                          <a:pt x="0" y="58"/>
                        </a:lnTo>
                        <a:lnTo>
                          <a:pt x="9" y="58"/>
                        </a:lnTo>
                        <a:lnTo>
                          <a:pt x="0" y="58"/>
                        </a:lnTo>
                        <a:lnTo>
                          <a:pt x="9" y="68"/>
                        </a:lnTo>
                        <a:lnTo>
                          <a:pt x="9" y="58"/>
                        </a:lnTo>
                        <a:lnTo>
                          <a:pt x="0" y="58"/>
                        </a:lnTo>
                        <a:close/>
                      </a:path>
                    </a:pathLst>
                  </a:custGeom>
                  <a:solidFill>
                    <a:srgbClr val="000000"/>
                  </a:solidFill>
                  <a:ln w="9525">
                    <a:noFill/>
                    <a:round/>
                    <a:headEnd/>
                    <a:tailEnd/>
                  </a:ln>
                </p:spPr>
                <p:txBody>
                  <a:bodyPr/>
                  <a:lstStyle/>
                  <a:p>
                    <a:endParaRPr lang="en-US"/>
                  </a:p>
                </p:txBody>
              </p:sp>
              <p:sp>
                <p:nvSpPr>
                  <p:cNvPr id="5922" name="Freeform 497"/>
                  <p:cNvSpPr>
                    <a:spLocks/>
                  </p:cNvSpPr>
                  <p:nvPr/>
                </p:nvSpPr>
                <p:spPr bwMode="auto">
                  <a:xfrm>
                    <a:off x="4257" y="6852"/>
                    <a:ext cx="58" cy="185"/>
                  </a:xfrm>
                  <a:custGeom>
                    <a:avLst/>
                    <a:gdLst>
                      <a:gd name="T0" fmla="*/ 0 w 58"/>
                      <a:gd name="T1" fmla="*/ 0 h 185"/>
                      <a:gd name="T2" fmla="*/ 0 w 58"/>
                      <a:gd name="T3" fmla="*/ 10 h 185"/>
                      <a:gd name="T4" fmla="*/ 0 w 58"/>
                      <a:gd name="T5" fmla="*/ 29 h 185"/>
                      <a:gd name="T6" fmla="*/ 0 w 58"/>
                      <a:gd name="T7" fmla="*/ 59 h 185"/>
                      <a:gd name="T8" fmla="*/ 0 w 58"/>
                      <a:gd name="T9" fmla="*/ 78 h 185"/>
                      <a:gd name="T10" fmla="*/ 10 w 58"/>
                      <a:gd name="T11" fmla="*/ 97 h 185"/>
                      <a:gd name="T12" fmla="*/ 19 w 58"/>
                      <a:gd name="T13" fmla="*/ 117 h 185"/>
                      <a:gd name="T14" fmla="*/ 19 w 58"/>
                      <a:gd name="T15" fmla="*/ 146 h 185"/>
                      <a:gd name="T16" fmla="*/ 39 w 58"/>
                      <a:gd name="T17" fmla="*/ 166 h 185"/>
                      <a:gd name="T18" fmla="*/ 49 w 58"/>
                      <a:gd name="T19" fmla="*/ 185 h 185"/>
                      <a:gd name="T20" fmla="*/ 58 w 58"/>
                      <a:gd name="T21" fmla="*/ 185 h 185"/>
                      <a:gd name="T22" fmla="*/ 49 w 58"/>
                      <a:gd name="T23" fmla="*/ 156 h 185"/>
                      <a:gd name="T24" fmla="*/ 29 w 58"/>
                      <a:gd name="T25" fmla="*/ 146 h 185"/>
                      <a:gd name="T26" fmla="*/ 19 w 58"/>
                      <a:gd name="T27" fmla="*/ 117 h 185"/>
                      <a:gd name="T28" fmla="*/ 19 w 58"/>
                      <a:gd name="T29" fmla="*/ 97 h 185"/>
                      <a:gd name="T30" fmla="*/ 10 w 58"/>
                      <a:gd name="T31" fmla="*/ 78 h 185"/>
                      <a:gd name="T32" fmla="*/ 10 w 58"/>
                      <a:gd name="T33" fmla="*/ 59 h 185"/>
                      <a:gd name="T34" fmla="*/ 10 w 58"/>
                      <a:gd name="T35" fmla="*/ 29 h 185"/>
                      <a:gd name="T36" fmla="*/ 10 w 58"/>
                      <a:gd name="T37" fmla="*/ 10 h 185"/>
                      <a:gd name="T38" fmla="*/ 0 w 58"/>
                      <a:gd name="T39" fmla="*/ 0 h 185"/>
                      <a:gd name="T40" fmla="*/ 0 w 58"/>
                      <a:gd name="T41" fmla="*/ 10 h 185"/>
                      <a:gd name="T42" fmla="*/ 0 w 58"/>
                      <a:gd name="T43" fmla="*/ 0 h 1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8"/>
                      <a:gd name="T67" fmla="*/ 0 h 185"/>
                      <a:gd name="T68" fmla="*/ 58 w 58"/>
                      <a:gd name="T69" fmla="*/ 185 h 18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8" h="185">
                        <a:moveTo>
                          <a:pt x="0" y="0"/>
                        </a:moveTo>
                        <a:lnTo>
                          <a:pt x="0" y="10"/>
                        </a:lnTo>
                        <a:lnTo>
                          <a:pt x="0" y="29"/>
                        </a:lnTo>
                        <a:lnTo>
                          <a:pt x="0" y="59"/>
                        </a:lnTo>
                        <a:lnTo>
                          <a:pt x="0" y="78"/>
                        </a:lnTo>
                        <a:lnTo>
                          <a:pt x="10" y="97"/>
                        </a:lnTo>
                        <a:lnTo>
                          <a:pt x="19" y="117"/>
                        </a:lnTo>
                        <a:lnTo>
                          <a:pt x="19" y="146"/>
                        </a:lnTo>
                        <a:lnTo>
                          <a:pt x="39" y="166"/>
                        </a:lnTo>
                        <a:lnTo>
                          <a:pt x="49" y="185"/>
                        </a:lnTo>
                        <a:lnTo>
                          <a:pt x="58" y="185"/>
                        </a:lnTo>
                        <a:lnTo>
                          <a:pt x="49" y="156"/>
                        </a:lnTo>
                        <a:lnTo>
                          <a:pt x="29" y="146"/>
                        </a:lnTo>
                        <a:lnTo>
                          <a:pt x="19" y="117"/>
                        </a:lnTo>
                        <a:lnTo>
                          <a:pt x="19" y="97"/>
                        </a:lnTo>
                        <a:lnTo>
                          <a:pt x="10" y="78"/>
                        </a:lnTo>
                        <a:lnTo>
                          <a:pt x="10" y="59"/>
                        </a:lnTo>
                        <a:lnTo>
                          <a:pt x="10" y="29"/>
                        </a:lnTo>
                        <a:lnTo>
                          <a:pt x="10" y="10"/>
                        </a:lnTo>
                        <a:lnTo>
                          <a:pt x="0" y="0"/>
                        </a:lnTo>
                        <a:lnTo>
                          <a:pt x="0" y="10"/>
                        </a:lnTo>
                        <a:lnTo>
                          <a:pt x="0" y="0"/>
                        </a:lnTo>
                        <a:close/>
                      </a:path>
                    </a:pathLst>
                  </a:custGeom>
                  <a:solidFill>
                    <a:srgbClr val="000000"/>
                  </a:solidFill>
                  <a:ln w="9525">
                    <a:noFill/>
                    <a:round/>
                    <a:headEnd/>
                    <a:tailEnd/>
                  </a:ln>
                </p:spPr>
                <p:txBody>
                  <a:bodyPr/>
                  <a:lstStyle/>
                  <a:p>
                    <a:endParaRPr lang="en-US"/>
                  </a:p>
                </p:txBody>
              </p:sp>
              <p:sp>
                <p:nvSpPr>
                  <p:cNvPr id="5923" name="Freeform 498"/>
                  <p:cNvSpPr>
                    <a:spLocks/>
                  </p:cNvSpPr>
                  <p:nvPr/>
                </p:nvSpPr>
                <p:spPr bwMode="auto">
                  <a:xfrm>
                    <a:off x="4257" y="6755"/>
                    <a:ext cx="107" cy="107"/>
                  </a:xfrm>
                  <a:custGeom>
                    <a:avLst/>
                    <a:gdLst>
                      <a:gd name="T0" fmla="*/ 107 w 107"/>
                      <a:gd name="T1" fmla="*/ 0 h 107"/>
                      <a:gd name="T2" fmla="*/ 87 w 107"/>
                      <a:gd name="T3" fmla="*/ 9 h 107"/>
                      <a:gd name="T4" fmla="*/ 68 w 107"/>
                      <a:gd name="T5" fmla="*/ 29 h 107"/>
                      <a:gd name="T6" fmla="*/ 58 w 107"/>
                      <a:gd name="T7" fmla="*/ 29 h 107"/>
                      <a:gd name="T8" fmla="*/ 29 w 107"/>
                      <a:gd name="T9" fmla="*/ 58 h 107"/>
                      <a:gd name="T10" fmla="*/ 19 w 107"/>
                      <a:gd name="T11" fmla="*/ 68 h 107"/>
                      <a:gd name="T12" fmla="*/ 19 w 107"/>
                      <a:gd name="T13" fmla="*/ 87 h 107"/>
                      <a:gd name="T14" fmla="*/ 0 w 107"/>
                      <a:gd name="T15" fmla="*/ 97 h 107"/>
                      <a:gd name="T16" fmla="*/ 10 w 107"/>
                      <a:gd name="T17" fmla="*/ 107 h 107"/>
                      <a:gd name="T18" fmla="*/ 19 w 107"/>
                      <a:gd name="T19" fmla="*/ 87 h 107"/>
                      <a:gd name="T20" fmla="*/ 29 w 107"/>
                      <a:gd name="T21" fmla="*/ 78 h 107"/>
                      <a:gd name="T22" fmla="*/ 39 w 107"/>
                      <a:gd name="T23" fmla="*/ 68 h 107"/>
                      <a:gd name="T24" fmla="*/ 49 w 107"/>
                      <a:gd name="T25" fmla="*/ 48 h 107"/>
                      <a:gd name="T26" fmla="*/ 58 w 107"/>
                      <a:gd name="T27" fmla="*/ 39 h 107"/>
                      <a:gd name="T28" fmla="*/ 78 w 107"/>
                      <a:gd name="T29" fmla="*/ 29 h 107"/>
                      <a:gd name="T30" fmla="*/ 87 w 107"/>
                      <a:gd name="T31" fmla="*/ 19 h 107"/>
                      <a:gd name="T32" fmla="*/ 107 w 107"/>
                      <a:gd name="T33" fmla="*/ 9 h 107"/>
                      <a:gd name="T34" fmla="*/ 107 w 107"/>
                      <a:gd name="T35" fmla="*/ 0 h 1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7"/>
                      <a:gd name="T55" fmla="*/ 0 h 107"/>
                      <a:gd name="T56" fmla="*/ 107 w 107"/>
                      <a:gd name="T57" fmla="*/ 107 h 10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7" h="107">
                        <a:moveTo>
                          <a:pt x="107" y="0"/>
                        </a:moveTo>
                        <a:lnTo>
                          <a:pt x="87" y="9"/>
                        </a:lnTo>
                        <a:lnTo>
                          <a:pt x="68" y="29"/>
                        </a:lnTo>
                        <a:lnTo>
                          <a:pt x="58" y="29"/>
                        </a:lnTo>
                        <a:lnTo>
                          <a:pt x="29" y="58"/>
                        </a:lnTo>
                        <a:lnTo>
                          <a:pt x="19" y="68"/>
                        </a:lnTo>
                        <a:lnTo>
                          <a:pt x="19" y="87"/>
                        </a:lnTo>
                        <a:lnTo>
                          <a:pt x="0" y="97"/>
                        </a:lnTo>
                        <a:lnTo>
                          <a:pt x="10" y="107"/>
                        </a:lnTo>
                        <a:lnTo>
                          <a:pt x="19" y="87"/>
                        </a:lnTo>
                        <a:lnTo>
                          <a:pt x="29" y="78"/>
                        </a:lnTo>
                        <a:lnTo>
                          <a:pt x="39" y="68"/>
                        </a:lnTo>
                        <a:lnTo>
                          <a:pt x="49" y="48"/>
                        </a:lnTo>
                        <a:lnTo>
                          <a:pt x="58" y="39"/>
                        </a:lnTo>
                        <a:lnTo>
                          <a:pt x="78" y="29"/>
                        </a:lnTo>
                        <a:lnTo>
                          <a:pt x="87" y="19"/>
                        </a:lnTo>
                        <a:lnTo>
                          <a:pt x="107" y="9"/>
                        </a:lnTo>
                        <a:lnTo>
                          <a:pt x="107" y="0"/>
                        </a:lnTo>
                        <a:close/>
                      </a:path>
                    </a:pathLst>
                  </a:custGeom>
                  <a:solidFill>
                    <a:srgbClr val="000000"/>
                  </a:solidFill>
                  <a:ln w="9525">
                    <a:noFill/>
                    <a:round/>
                    <a:headEnd/>
                    <a:tailEnd/>
                  </a:ln>
                </p:spPr>
                <p:txBody>
                  <a:bodyPr/>
                  <a:lstStyle/>
                  <a:p>
                    <a:endParaRPr lang="en-US"/>
                  </a:p>
                </p:txBody>
              </p:sp>
              <p:sp>
                <p:nvSpPr>
                  <p:cNvPr id="5924" name="Freeform 499"/>
                  <p:cNvSpPr>
                    <a:spLocks/>
                  </p:cNvSpPr>
                  <p:nvPr/>
                </p:nvSpPr>
                <p:spPr bwMode="auto">
                  <a:xfrm>
                    <a:off x="4364" y="6755"/>
                    <a:ext cx="29" cy="29"/>
                  </a:xfrm>
                  <a:custGeom>
                    <a:avLst/>
                    <a:gdLst>
                      <a:gd name="T0" fmla="*/ 29 w 29"/>
                      <a:gd name="T1" fmla="*/ 29 h 29"/>
                      <a:gd name="T2" fmla="*/ 19 w 29"/>
                      <a:gd name="T3" fmla="*/ 19 h 29"/>
                      <a:gd name="T4" fmla="*/ 19 w 29"/>
                      <a:gd name="T5" fmla="*/ 19 h 29"/>
                      <a:gd name="T6" fmla="*/ 10 w 29"/>
                      <a:gd name="T7" fmla="*/ 9 h 29"/>
                      <a:gd name="T8" fmla="*/ 0 w 29"/>
                      <a:gd name="T9" fmla="*/ 0 h 29"/>
                      <a:gd name="T10" fmla="*/ 0 w 29"/>
                      <a:gd name="T11" fmla="*/ 0 h 29"/>
                      <a:gd name="T12" fmla="*/ 0 w 29"/>
                      <a:gd name="T13" fmla="*/ 9 h 29"/>
                      <a:gd name="T14" fmla="*/ 0 w 29"/>
                      <a:gd name="T15" fmla="*/ 9 h 29"/>
                      <a:gd name="T16" fmla="*/ 0 w 29"/>
                      <a:gd name="T17" fmla="*/ 19 h 29"/>
                      <a:gd name="T18" fmla="*/ 10 w 29"/>
                      <a:gd name="T19" fmla="*/ 19 h 29"/>
                      <a:gd name="T20" fmla="*/ 10 w 29"/>
                      <a:gd name="T21" fmla="*/ 19 h 29"/>
                      <a:gd name="T22" fmla="*/ 10 w 29"/>
                      <a:gd name="T23" fmla="*/ 29 h 29"/>
                      <a:gd name="T24" fmla="*/ 19 w 29"/>
                      <a:gd name="T25" fmla="*/ 29 h 29"/>
                      <a:gd name="T26" fmla="*/ 19 w 29"/>
                      <a:gd name="T27" fmla="*/ 29 h 29"/>
                      <a:gd name="T28" fmla="*/ 19 w 29"/>
                      <a:gd name="T29" fmla="*/ 29 h 29"/>
                      <a:gd name="T30" fmla="*/ 29 w 29"/>
                      <a:gd name="T31" fmla="*/ 29 h 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
                      <a:gd name="T49" fmla="*/ 0 h 29"/>
                      <a:gd name="T50" fmla="*/ 29 w 29"/>
                      <a:gd name="T51" fmla="*/ 29 h 2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 h="29">
                        <a:moveTo>
                          <a:pt x="29" y="29"/>
                        </a:moveTo>
                        <a:lnTo>
                          <a:pt x="19" y="19"/>
                        </a:lnTo>
                        <a:lnTo>
                          <a:pt x="10" y="9"/>
                        </a:lnTo>
                        <a:lnTo>
                          <a:pt x="0" y="0"/>
                        </a:lnTo>
                        <a:lnTo>
                          <a:pt x="0" y="9"/>
                        </a:lnTo>
                        <a:lnTo>
                          <a:pt x="0" y="19"/>
                        </a:lnTo>
                        <a:lnTo>
                          <a:pt x="10" y="19"/>
                        </a:lnTo>
                        <a:lnTo>
                          <a:pt x="10" y="29"/>
                        </a:lnTo>
                        <a:lnTo>
                          <a:pt x="19" y="29"/>
                        </a:lnTo>
                        <a:lnTo>
                          <a:pt x="29" y="29"/>
                        </a:lnTo>
                        <a:close/>
                      </a:path>
                    </a:pathLst>
                  </a:custGeom>
                  <a:solidFill>
                    <a:srgbClr val="000000"/>
                  </a:solidFill>
                  <a:ln w="9525">
                    <a:noFill/>
                    <a:round/>
                    <a:headEnd/>
                    <a:tailEnd/>
                  </a:ln>
                </p:spPr>
                <p:txBody>
                  <a:bodyPr/>
                  <a:lstStyle/>
                  <a:p>
                    <a:endParaRPr lang="en-US"/>
                  </a:p>
                </p:txBody>
              </p:sp>
              <p:sp>
                <p:nvSpPr>
                  <p:cNvPr id="5925" name="Freeform 500"/>
                  <p:cNvSpPr>
                    <a:spLocks/>
                  </p:cNvSpPr>
                  <p:nvPr/>
                </p:nvSpPr>
                <p:spPr bwMode="auto">
                  <a:xfrm>
                    <a:off x="5054" y="6784"/>
                    <a:ext cx="39" cy="39"/>
                  </a:xfrm>
                  <a:custGeom>
                    <a:avLst/>
                    <a:gdLst>
                      <a:gd name="T0" fmla="*/ 39 w 39"/>
                      <a:gd name="T1" fmla="*/ 0 h 39"/>
                      <a:gd name="T2" fmla="*/ 10 w 39"/>
                      <a:gd name="T3" fmla="*/ 39 h 39"/>
                      <a:gd name="T4" fmla="*/ 0 w 39"/>
                      <a:gd name="T5" fmla="*/ 39 h 39"/>
                      <a:gd name="T6" fmla="*/ 0 w 39"/>
                      <a:gd name="T7" fmla="*/ 19 h 39"/>
                      <a:gd name="T8" fmla="*/ 10 w 39"/>
                      <a:gd name="T9" fmla="*/ 10 h 39"/>
                      <a:gd name="T10" fmla="*/ 10 w 39"/>
                      <a:gd name="T11" fmla="*/ 0 h 39"/>
                      <a:gd name="T12" fmla="*/ 10 w 39"/>
                      <a:gd name="T13" fmla="*/ 0 h 39"/>
                      <a:gd name="T14" fmla="*/ 20 w 39"/>
                      <a:gd name="T15" fmla="*/ 0 h 39"/>
                      <a:gd name="T16" fmla="*/ 39 w 39"/>
                      <a:gd name="T17" fmla="*/ 0 h 39"/>
                      <a:gd name="T18" fmla="*/ 39 w 39"/>
                      <a:gd name="T19" fmla="*/ 0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39"/>
                      <a:gd name="T32" fmla="*/ 39 w 39"/>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39">
                        <a:moveTo>
                          <a:pt x="39" y="0"/>
                        </a:moveTo>
                        <a:lnTo>
                          <a:pt x="10" y="39"/>
                        </a:lnTo>
                        <a:lnTo>
                          <a:pt x="0" y="39"/>
                        </a:lnTo>
                        <a:lnTo>
                          <a:pt x="0" y="19"/>
                        </a:lnTo>
                        <a:lnTo>
                          <a:pt x="10" y="10"/>
                        </a:lnTo>
                        <a:lnTo>
                          <a:pt x="10" y="0"/>
                        </a:lnTo>
                        <a:lnTo>
                          <a:pt x="20" y="0"/>
                        </a:lnTo>
                        <a:lnTo>
                          <a:pt x="39" y="0"/>
                        </a:lnTo>
                        <a:close/>
                      </a:path>
                    </a:pathLst>
                  </a:custGeom>
                  <a:solidFill>
                    <a:srgbClr val="000000"/>
                  </a:solidFill>
                  <a:ln w="9525">
                    <a:noFill/>
                    <a:round/>
                    <a:headEnd/>
                    <a:tailEnd/>
                  </a:ln>
                </p:spPr>
                <p:txBody>
                  <a:bodyPr/>
                  <a:lstStyle/>
                  <a:p>
                    <a:endParaRPr lang="en-US"/>
                  </a:p>
                </p:txBody>
              </p:sp>
              <p:sp>
                <p:nvSpPr>
                  <p:cNvPr id="5926" name="Freeform 501"/>
                  <p:cNvSpPr>
                    <a:spLocks/>
                  </p:cNvSpPr>
                  <p:nvPr/>
                </p:nvSpPr>
                <p:spPr bwMode="auto">
                  <a:xfrm>
                    <a:off x="5064" y="6784"/>
                    <a:ext cx="39" cy="49"/>
                  </a:xfrm>
                  <a:custGeom>
                    <a:avLst/>
                    <a:gdLst>
                      <a:gd name="T0" fmla="*/ 0 w 39"/>
                      <a:gd name="T1" fmla="*/ 49 h 49"/>
                      <a:gd name="T2" fmla="*/ 39 w 39"/>
                      <a:gd name="T3" fmla="*/ 0 h 49"/>
                      <a:gd name="T4" fmla="*/ 29 w 39"/>
                      <a:gd name="T5" fmla="*/ 0 h 49"/>
                      <a:gd name="T6" fmla="*/ 0 w 39"/>
                      <a:gd name="T7" fmla="*/ 39 h 49"/>
                      <a:gd name="T8" fmla="*/ 0 w 39"/>
                      <a:gd name="T9" fmla="*/ 39 h 49"/>
                      <a:gd name="T10" fmla="*/ 0 w 39"/>
                      <a:gd name="T11" fmla="*/ 49 h 49"/>
                      <a:gd name="T12" fmla="*/ 0 60000 65536"/>
                      <a:gd name="T13" fmla="*/ 0 60000 65536"/>
                      <a:gd name="T14" fmla="*/ 0 60000 65536"/>
                      <a:gd name="T15" fmla="*/ 0 60000 65536"/>
                      <a:gd name="T16" fmla="*/ 0 60000 65536"/>
                      <a:gd name="T17" fmla="*/ 0 60000 65536"/>
                      <a:gd name="T18" fmla="*/ 0 w 39"/>
                      <a:gd name="T19" fmla="*/ 0 h 49"/>
                      <a:gd name="T20" fmla="*/ 39 w 39"/>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39" h="49">
                        <a:moveTo>
                          <a:pt x="0" y="49"/>
                        </a:moveTo>
                        <a:lnTo>
                          <a:pt x="39" y="0"/>
                        </a:lnTo>
                        <a:lnTo>
                          <a:pt x="29" y="0"/>
                        </a:lnTo>
                        <a:lnTo>
                          <a:pt x="0" y="39"/>
                        </a:lnTo>
                        <a:lnTo>
                          <a:pt x="0" y="49"/>
                        </a:lnTo>
                        <a:close/>
                      </a:path>
                    </a:pathLst>
                  </a:custGeom>
                  <a:solidFill>
                    <a:srgbClr val="000000"/>
                  </a:solidFill>
                  <a:ln w="9525">
                    <a:noFill/>
                    <a:round/>
                    <a:headEnd/>
                    <a:tailEnd/>
                  </a:ln>
                </p:spPr>
                <p:txBody>
                  <a:bodyPr/>
                  <a:lstStyle/>
                  <a:p>
                    <a:endParaRPr lang="en-US"/>
                  </a:p>
                </p:txBody>
              </p:sp>
            </p:grpSp>
            <p:grpSp>
              <p:nvGrpSpPr>
                <p:cNvPr id="7" name="Group 502"/>
                <p:cNvGrpSpPr>
                  <a:grpSpLocks/>
                </p:cNvGrpSpPr>
                <p:nvPr/>
              </p:nvGrpSpPr>
              <p:grpSpPr bwMode="auto">
                <a:xfrm>
                  <a:off x="2575" y="2356"/>
                  <a:ext cx="1252" cy="265"/>
                  <a:chOff x="4315" y="6774"/>
                  <a:chExt cx="3132" cy="662"/>
                </a:xfrm>
              </p:grpSpPr>
              <p:sp>
                <p:nvSpPr>
                  <p:cNvPr id="5527" name="Freeform 503"/>
                  <p:cNvSpPr>
                    <a:spLocks/>
                  </p:cNvSpPr>
                  <p:nvPr/>
                </p:nvSpPr>
                <p:spPr bwMode="auto">
                  <a:xfrm>
                    <a:off x="5045" y="6823"/>
                    <a:ext cx="19" cy="10"/>
                  </a:xfrm>
                  <a:custGeom>
                    <a:avLst/>
                    <a:gdLst>
                      <a:gd name="T0" fmla="*/ 0 w 19"/>
                      <a:gd name="T1" fmla="*/ 0 h 10"/>
                      <a:gd name="T2" fmla="*/ 9 w 19"/>
                      <a:gd name="T3" fmla="*/ 10 h 10"/>
                      <a:gd name="T4" fmla="*/ 19 w 19"/>
                      <a:gd name="T5" fmla="*/ 10 h 10"/>
                      <a:gd name="T6" fmla="*/ 19 w 19"/>
                      <a:gd name="T7" fmla="*/ 0 h 10"/>
                      <a:gd name="T8" fmla="*/ 9 w 19"/>
                      <a:gd name="T9" fmla="*/ 0 h 10"/>
                      <a:gd name="T10" fmla="*/ 9 w 19"/>
                      <a:gd name="T11" fmla="*/ 0 h 10"/>
                      <a:gd name="T12" fmla="*/ 0 w 19"/>
                      <a:gd name="T13" fmla="*/ 0 h 10"/>
                      <a:gd name="T14" fmla="*/ 9 w 19"/>
                      <a:gd name="T15" fmla="*/ 10 h 10"/>
                      <a:gd name="T16" fmla="*/ 0 w 19"/>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0"/>
                      <a:gd name="T29" fmla="*/ 19 w 19"/>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0">
                        <a:moveTo>
                          <a:pt x="0" y="0"/>
                        </a:moveTo>
                        <a:lnTo>
                          <a:pt x="9" y="10"/>
                        </a:lnTo>
                        <a:lnTo>
                          <a:pt x="19" y="10"/>
                        </a:lnTo>
                        <a:lnTo>
                          <a:pt x="19" y="0"/>
                        </a:lnTo>
                        <a:lnTo>
                          <a:pt x="9" y="0"/>
                        </a:lnTo>
                        <a:lnTo>
                          <a:pt x="0" y="0"/>
                        </a:lnTo>
                        <a:lnTo>
                          <a:pt x="9" y="10"/>
                        </a:lnTo>
                        <a:lnTo>
                          <a:pt x="0" y="0"/>
                        </a:lnTo>
                        <a:close/>
                      </a:path>
                    </a:pathLst>
                  </a:custGeom>
                  <a:solidFill>
                    <a:srgbClr val="000000"/>
                  </a:solidFill>
                  <a:ln w="9525">
                    <a:noFill/>
                    <a:round/>
                    <a:headEnd/>
                    <a:tailEnd/>
                  </a:ln>
                </p:spPr>
                <p:txBody>
                  <a:bodyPr/>
                  <a:lstStyle/>
                  <a:p>
                    <a:endParaRPr lang="en-US"/>
                  </a:p>
                </p:txBody>
              </p:sp>
              <p:sp>
                <p:nvSpPr>
                  <p:cNvPr id="5528" name="Freeform 504"/>
                  <p:cNvSpPr>
                    <a:spLocks/>
                  </p:cNvSpPr>
                  <p:nvPr/>
                </p:nvSpPr>
                <p:spPr bwMode="auto">
                  <a:xfrm>
                    <a:off x="5045" y="6774"/>
                    <a:ext cx="29" cy="49"/>
                  </a:xfrm>
                  <a:custGeom>
                    <a:avLst/>
                    <a:gdLst>
                      <a:gd name="T0" fmla="*/ 29 w 29"/>
                      <a:gd name="T1" fmla="*/ 0 h 49"/>
                      <a:gd name="T2" fmla="*/ 29 w 29"/>
                      <a:gd name="T3" fmla="*/ 0 h 49"/>
                      <a:gd name="T4" fmla="*/ 9 w 29"/>
                      <a:gd name="T5" fmla="*/ 20 h 49"/>
                      <a:gd name="T6" fmla="*/ 0 w 29"/>
                      <a:gd name="T7" fmla="*/ 29 h 49"/>
                      <a:gd name="T8" fmla="*/ 0 w 29"/>
                      <a:gd name="T9" fmla="*/ 49 h 49"/>
                      <a:gd name="T10" fmla="*/ 9 w 29"/>
                      <a:gd name="T11" fmla="*/ 49 h 49"/>
                      <a:gd name="T12" fmla="*/ 9 w 29"/>
                      <a:gd name="T13" fmla="*/ 39 h 49"/>
                      <a:gd name="T14" fmla="*/ 19 w 29"/>
                      <a:gd name="T15" fmla="*/ 29 h 49"/>
                      <a:gd name="T16" fmla="*/ 29 w 29"/>
                      <a:gd name="T17" fmla="*/ 10 h 49"/>
                      <a:gd name="T18" fmla="*/ 29 w 29"/>
                      <a:gd name="T19" fmla="*/ 0 h 49"/>
                      <a:gd name="T20" fmla="*/ 29 w 29"/>
                      <a:gd name="T21" fmla="*/ 0 h 49"/>
                      <a:gd name="T22" fmla="*/ 29 w 29"/>
                      <a:gd name="T23" fmla="*/ 0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
                      <a:gd name="T37" fmla="*/ 0 h 49"/>
                      <a:gd name="T38" fmla="*/ 29 w 29"/>
                      <a:gd name="T39" fmla="*/ 49 h 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 h="49">
                        <a:moveTo>
                          <a:pt x="29" y="0"/>
                        </a:moveTo>
                        <a:lnTo>
                          <a:pt x="29" y="0"/>
                        </a:lnTo>
                        <a:lnTo>
                          <a:pt x="9" y="20"/>
                        </a:lnTo>
                        <a:lnTo>
                          <a:pt x="0" y="29"/>
                        </a:lnTo>
                        <a:lnTo>
                          <a:pt x="0" y="49"/>
                        </a:lnTo>
                        <a:lnTo>
                          <a:pt x="9" y="49"/>
                        </a:lnTo>
                        <a:lnTo>
                          <a:pt x="9" y="39"/>
                        </a:lnTo>
                        <a:lnTo>
                          <a:pt x="19" y="29"/>
                        </a:lnTo>
                        <a:lnTo>
                          <a:pt x="29" y="10"/>
                        </a:lnTo>
                        <a:lnTo>
                          <a:pt x="29" y="0"/>
                        </a:lnTo>
                        <a:close/>
                      </a:path>
                    </a:pathLst>
                  </a:custGeom>
                  <a:solidFill>
                    <a:srgbClr val="000000"/>
                  </a:solidFill>
                  <a:ln w="9525">
                    <a:noFill/>
                    <a:round/>
                    <a:headEnd/>
                    <a:tailEnd/>
                  </a:ln>
                </p:spPr>
                <p:txBody>
                  <a:bodyPr/>
                  <a:lstStyle/>
                  <a:p>
                    <a:endParaRPr lang="en-US"/>
                  </a:p>
                </p:txBody>
              </p:sp>
              <p:sp>
                <p:nvSpPr>
                  <p:cNvPr id="5529" name="Freeform 505"/>
                  <p:cNvSpPr>
                    <a:spLocks/>
                  </p:cNvSpPr>
                  <p:nvPr/>
                </p:nvSpPr>
                <p:spPr bwMode="auto">
                  <a:xfrm>
                    <a:off x="5074" y="6774"/>
                    <a:ext cx="29" cy="10"/>
                  </a:xfrm>
                  <a:custGeom>
                    <a:avLst/>
                    <a:gdLst>
                      <a:gd name="T0" fmla="*/ 29 w 29"/>
                      <a:gd name="T1" fmla="*/ 10 h 10"/>
                      <a:gd name="T2" fmla="*/ 19 w 29"/>
                      <a:gd name="T3" fmla="*/ 10 h 10"/>
                      <a:gd name="T4" fmla="*/ 19 w 29"/>
                      <a:gd name="T5" fmla="*/ 10 h 10"/>
                      <a:gd name="T6" fmla="*/ 10 w 29"/>
                      <a:gd name="T7" fmla="*/ 0 h 10"/>
                      <a:gd name="T8" fmla="*/ 0 w 29"/>
                      <a:gd name="T9" fmla="*/ 0 h 10"/>
                      <a:gd name="T10" fmla="*/ 0 w 29"/>
                      <a:gd name="T11" fmla="*/ 10 h 10"/>
                      <a:gd name="T12" fmla="*/ 19 w 29"/>
                      <a:gd name="T13" fmla="*/ 10 h 10"/>
                      <a:gd name="T14" fmla="*/ 19 w 29"/>
                      <a:gd name="T15" fmla="*/ 10 h 10"/>
                      <a:gd name="T16" fmla="*/ 19 w 29"/>
                      <a:gd name="T17" fmla="*/ 10 h 10"/>
                      <a:gd name="T18" fmla="*/ 29 w 29"/>
                      <a:gd name="T19" fmla="*/ 10 h 10"/>
                      <a:gd name="T20" fmla="*/ 29 w 29"/>
                      <a:gd name="T21" fmla="*/ 10 h 10"/>
                      <a:gd name="T22" fmla="*/ 19 w 29"/>
                      <a:gd name="T23" fmla="*/ 10 h 10"/>
                      <a:gd name="T24" fmla="*/ 29 w 29"/>
                      <a:gd name="T25" fmla="*/ 1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10"/>
                      <a:gd name="T41" fmla="*/ 29 w 29"/>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10">
                        <a:moveTo>
                          <a:pt x="29" y="10"/>
                        </a:moveTo>
                        <a:lnTo>
                          <a:pt x="19" y="10"/>
                        </a:lnTo>
                        <a:lnTo>
                          <a:pt x="10" y="0"/>
                        </a:lnTo>
                        <a:lnTo>
                          <a:pt x="0" y="0"/>
                        </a:lnTo>
                        <a:lnTo>
                          <a:pt x="0" y="10"/>
                        </a:lnTo>
                        <a:lnTo>
                          <a:pt x="19" y="10"/>
                        </a:lnTo>
                        <a:lnTo>
                          <a:pt x="29" y="10"/>
                        </a:lnTo>
                        <a:lnTo>
                          <a:pt x="19" y="10"/>
                        </a:lnTo>
                        <a:lnTo>
                          <a:pt x="29" y="10"/>
                        </a:lnTo>
                        <a:close/>
                      </a:path>
                    </a:pathLst>
                  </a:custGeom>
                  <a:solidFill>
                    <a:srgbClr val="000000"/>
                  </a:solidFill>
                  <a:ln w="9525">
                    <a:noFill/>
                    <a:round/>
                    <a:headEnd/>
                    <a:tailEnd/>
                  </a:ln>
                </p:spPr>
                <p:txBody>
                  <a:bodyPr/>
                  <a:lstStyle/>
                  <a:p>
                    <a:endParaRPr lang="en-US"/>
                  </a:p>
                </p:txBody>
              </p:sp>
              <p:sp>
                <p:nvSpPr>
                  <p:cNvPr id="5530" name="Freeform 506"/>
                  <p:cNvSpPr>
                    <a:spLocks/>
                  </p:cNvSpPr>
                  <p:nvPr/>
                </p:nvSpPr>
                <p:spPr bwMode="auto">
                  <a:xfrm>
                    <a:off x="6756" y="6794"/>
                    <a:ext cx="205" cy="146"/>
                  </a:xfrm>
                  <a:custGeom>
                    <a:avLst/>
                    <a:gdLst>
                      <a:gd name="T0" fmla="*/ 166 w 205"/>
                      <a:gd name="T1" fmla="*/ 9 h 146"/>
                      <a:gd name="T2" fmla="*/ 127 w 205"/>
                      <a:gd name="T3" fmla="*/ 9 h 146"/>
                      <a:gd name="T4" fmla="*/ 107 w 205"/>
                      <a:gd name="T5" fmla="*/ 19 h 146"/>
                      <a:gd name="T6" fmla="*/ 88 w 205"/>
                      <a:gd name="T7" fmla="*/ 29 h 146"/>
                      <a:gd name="T8" fmla="*/ 49 w 205"/>
                      <a:gd name="T9" fmla="*/ 58 h 146"/>
                      <a:gd name="T10" fmla="*/ 30 w 205"/>
                      <a:gd name="T11" fmla="*/ 78 h 146"/>
                      <a:gd name="T12" fmla="*/ 20 w 205"/>
                      <a:gd name="T13" fmla="*/ 97 h 146"/>
                      <a:gd name="T14" fmla="*/ 10 w 205"/>
                      <a:gd name="T15" fmla="*/ 107 h 146"/>
                      <a:gd name="T16" fmla="*/ 20 w 205"/>
                      <a:gd name="T17" fmla="*/ 117 h 146"/>
                      <a:gd name="T18" fmla="*/ 39 w 205"/>
                      <a:gd name="T19" fmla="*/ 117 h 146"/>
                      <a:gd name="T20" fmla="*/ 117 w 205"/>
                      <a:gd name="T21" fmla="*/ 126 h 146"/>
                      <a:gd name="T22" fmla="*/ 146 w 205"/>
                      <a:gd name="T23" fmla="*/ 117 h 146"/>
                      <a:gd name="T24" fmla="*/ 175 w 205"/>
                      <a:gd name="T25" fmla="*/ 117 h 146"/>
                      <a:gd name="T26" fmla="*/ 185 w 205"/>
                      <a:gd name="T27" fmla="*/ 117 h 146"/>
                      <a:gd name="T28" fmla="*/ 195 w 205"/>
                      <a:gd name="T29" fmla="*/ 107 h 146"/>
                      <a:gd name="T30" fmla="*/ 185 w 205"/>
                      <a:gd name="T31" fmla="*/ 87 h 146"/>
                      <a:gd name="T32" fmla="*/ 185 w 205"/>
                      <a:gd name="T33" fmla="*/ 78 h 146"/>
                      <a:gd name="T34" fmla="*/ 195 w 205"/>
                      <a:gd name="T35" fmla="*/ 78 h 146"/>
                      <a:gd name="T36" fmla="*/ 205 w 205"/>
                      <a:gd name="T37" fmla="*/ 107 h 146"/>
                      <a:gd name="T38" fmla="*/ 195 w 205"/>
                      <a:gd name="T39" fmla="*/ 126 h 146"/>
                      <a:gd name="T40" fmla="*/ 175 w 205"/>
                      <a:gd name="T41" fmla="*/ 126 h 146"/>
                      <a:gd name="T42" fmla="*/ 146 w 205"/>
                      <a:gd name="T43" fmla="*/ 136 h 146"/>
                      <a:gd name="T44" fmla="*/ 117 w 205"/>
                      <a:gd name="T45" fmla="*/ 136 h 146"/>
                      <a:gd name="T46" fmla="*/ 98 w 205"/>
                      <a:gd name="T47" fmla="*/ 146 h 146"/>
                      <a:gd name="T48" fmla="*/ 39 w 205"/>
                      <a:gd name="T49" fmla="*/ 136 h 146"/>
                      <a:gd name="T50" fmla="*/ 20 w 205"/>
                      <a:gd name="T51" fmla="*/ 126 h 146"/>
                      <a:gd name="T52" fmla="*/ 0 w 205"/>
                      <a:gd name="T53" fmla="*/ 117 h 146"/>
                      <a:gd name="T54" fmla="*/ 0 w 205"/>
                      <a:gd name="T55" fmla="*/ 97 h 146"/>
                      <a:gd name="T56" fmla="*/ 39 w 205"/>
                      <a:gd name="T57" fmla="*/ 48 h 146"/>
                      <a:gd name="T58" fmla="*/ 59 w 205"/>
                      <a:gd name="T59" fmla="*/ 29 h 146"/>
                      <a:gd name="T60" fmla="*/ 68 w 205"/>
                      <a:gd name="T61" fmla="*/ 29 h 146"/>
                      <a:gd name="T62" fmla="*/ 78 w 205"/>
                      <a:gd name="T63" fmla="*/ 19 h 146"/>
                      <a:gd name="T64" fmla="*/ 98 w 205"/>
                      <a:gd name="T65" fmla="*/ 9 h 146"/>
                      <a:gd name="T66" fmla="*/ 107 w 205"/>
                      <a:gd name="T67" fmla="*/ 9 h 146"/>
                      <a:gd name="T68" fmla="*/ 127 w 205"/>
                      <a:gd name="T69" fmla="*/ 0 h 146"/>
                      <a:gd name="T70" fmla="*/ 166 w 205"/>
                      <a:gd name="T71" fmla="*/ 0 h 1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5"/>
                      <a:gd name="T109" fmla="*/ 0 h 146"/>
                      <a:gd name="T110" fmla="*/ 205 w 205"/>
                      <a:gd name="T111" fmla="*/ 146 h 1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5" h="146">
                        <a:moveTo>
                          <a:pt x="166" y="0"/>
                        </a:moveTo>
                        <a:lnTo>
                          <a:pt x="166" y="9"/>
                        </a:lnTo>
                        <a:lnTo>
                          <a:pt x="146" y="9"/>
                        </a:lnTo>
                        <a:lnTo>
                          <a:pt x="127" y="9"/>
                        </a:lnTo>
                        <a:lnTo>
                          <a:pt x="117" y="19"/>
                        </a:lnTo>
                        <a:lnTo>
                          <a:pt x="107" y="19"/>
                        </a:lnTo>
                        <a:lnTo>
                          <a:pt x="98" y="29"/>
                        </a:lnTo>
                        <a:lnTo>
                          <a:pt x="88" y="29"/>
                        </a:lnTo>
                        <a:lnTo>
                          <a:pt x="78" y="29"/>
                        </a:lnTo>
                        <a:lnTo>
                          <a:pt x="49" y="58"/>
                        </a:lnTo>
                        <a:lnTo>
                          <a:pt x="39" y="68"/>
                        </a:lnTo>
                        <a:lnTo>
                          <a:pt x="30" y="78"/>
                        </a:lnTo>
                        <a:lnTo>
                          <a:pt x="20" y="87"/>
                        </a:lnTo>
                        <a:lnTo>
                          <a:pt x="20" y="97"/>
                        </a:lnTo>
                        <a:lnTo>
                          <a:pt x="10" y="107"/>
                        </a:lnTo>
                        <a:lnTo>
                          <a:pt x="20" y="117"/>
                        </a:lnTo>
                        <a:lnTo>
                          <a:pt x="30" y="117"/>
                        </a:lnTo>
                        <a:lnTo>
                          <a:pt x="39" y="117"/>
                        </a:lnTo>
                        <a:lnTo>
                          <a:pt x="49" y="126"/>
                        </a:lnTo>
                        <a:lnTo>
                          <a:pt x="117" y="126"/>
                        </a:lnTo>
                        <a:lnTo>
                          <a:pt x="127" y="117"/>
                        </a:lnTo>
                        <a:lnTo>
                          <a:pt x="146" y="117"/>
                        </a:lnTo>
                        <a:lnTo>
                          <a:pt x="175" y="117"/>
                        </a:lnTo>
                        <a:lnTo>
                          <a:pt x="185" y="117"/>
                        </a:lnTo>
                        <a:lnTo>
                          <a:pt x="185" y="107"/>
                        </a:lnTo>
                        <a:lnTo>
                          <a:pt x="195" y="107"/>
                        </a:lnTo>
                        <a:lnTo>
                          <a:pt x="195" y="97"/>
                        </a:lnTo>
                        <a:lnTo>
                          <a:pt x="185" y="87"/>
                        </a:lnTo>
                        <a:lnTo>
                          <a:pt x="185" y="78"/>
                        </a:lnTo>
                        <a:lnTo>
                          <a:pt x="195" y="78"/>
                        </a:lnTo>
                        <a:lnTo>
                          <a:pt x="205" y="87"/>
                        </a:lnTo>
                        <a:lnTo>
                          <a:pt x="205" y="107"/>
                        </a:lnTo>
                        <a:lnTo>
                          <a:pt x="195" y="117"/>
                        </a:lnTo>
                        <a:lnTo>
                          <a:pt x="195" y="126"/>
                        </a:lnTo>
                        <a:lnTo>
                          <a:pt x="185" y="126"/>
                        </a:lnTo>
                        <a:lnTo>
                          <a:pt x="175" y="126"/>
                        </a:lnTo>
                        <a:lnTo>
                          <a:pt x="156" y="126"/>
                        </a:lnTo>
                        <a:lnTo>
                          <a:pt x="146" y="136"/>
                        </a:lnTo>
                        <a:lnTo>
                          <a:pt x="136" y="136"/>
                        </a:lnTo>
                        <a:lnTo>
                          <a:pt x="117" y="136"/>
                        </a:lnTo>
                        <a:lnTo>
                          <a:pt x="107" y="136"/>
                        </a:lnTo>
                        <a:lnTo>
                          <a:pt x="98" y="146"/>
                        </a:lnTo>
                        <a:lnTo>
                          <a:pt x="59" y="146"/>
                        </a:lnTo>
                        <a:lnTo>
                          <a:pt x="39" y="136"/>
                        </a:lnTo>
                        <a:lnTo>
                          <a:pt x="30" y="136"/>
                        </a:lnTo>
                        <a:lnTo>
                          <a:pt x="20" y="126"/>
                        </a:lnTo>
                        <a:lnTo>
                          <a:pt x="10" y="126"/>
                        </a:lnTo>
                        <a:lnTo>
                          <a:pt x="0" y="117"/>
                        </a:lnTo>
                        <a:lnTo>
                          <a:pt x="0" y="107"/>
                        </a:lnTo>
                        <a:lnTo>
                          <a:pt x="0" y="97"/>
                        </a:lnTo>
                        <a:lnTo>
                          <a:pt x="10" y="87"/>
                        </a:lnTo>
                        <a:lnTo>
                          <a:pt x="39" y="48"/>
                        </a:lnTo>
                        <a:lnTo>
                          <a:pt x="49" y="39"/>
                        </a:lnTo>
                        <a:lnTo>
                          <a:pt x="59" y="29"/>
                        </a:lnTo>
                        <a:lnTo>
                          <a:pt x="68" y="29"/>
                        </a:lnTo>
                        <a:lnTo>
                          <a:pt x="78" y="19"/>
                        </a:lnTo>
                        <a:lnTo>
                          <a:pt x="88" y="9"/>
                        </a:lnTo>
                        <a:lnTo>
                          <a:pt x="98" y="9"/>
                        </a:lnTo>
                        <a:lnTo>
                          <a:pt x="107" y="9"/>
                        </a:lnTo>
                        <a:lnTo>
                          <a:pt x="117" y="0"/>
                        </a:lnTo>
                        <a:lnTo>
                          <a:pt x="127" y="0"/>
                        </a:lnTo>
                        <a:lnTo>
                          <a:pt x="136" y="0"/>
                        </a:lnTo>
                        <a:lnTo>
                          <a:pt x="166" y="0"/>
                        </a:lnTo>
                        <a:close/>
                      </a:path>
                    </a:pathLst>
                  </a:custGeom>
                  <a:solidFill>
                    <a:srgbClr val="000000"/>
                  </a:solidFill>
                  <a:ln w="9525">
                    <a:noFill/>
                    <a:round/>
                    <a:headEnd/>
                    <a:tailEnd/>
                  </a:ln>
                </p:spPr>
                <p:txBody>
                  <a:bodyPr/>
                  <a:lstStyle/>
                  <a:p>
                    <a:endParaRPr lang="en-US"/>
                  </a:p>
                </p:txBody>
              </p:sp>
              <p:sp>
                <p:nvSpPr>
                  <p:cNvPr id="5531" name="Freeform 507"/>
                  <p:cNvSpPr>
                    <a:spLocks/>
                  </p:cNvSpPr>
                  <p:nvPr/>
                </p:nvSpPr>
                <p:spPr bwMode="auto">
                  <a:xfrm>
                    <a:off x="6912" y="6794"/>
                    <a:ext cx="19" cy="9"/>
                  </a:xfrm>
                  <a:custGeom>
                    <a:avLst/>
                    <a:gdLst>
                      <a:gd name="T0" fmla="*/ 10 w 19"/>
                      <a:gd name="T1" fmla="*/ 9 h 9"/>
                      <a:gd name="T2" fmla="*/ 19 w 19"/>
                      <a:gd name="T3" fmla="*/ 9 h 9"/>
                      <a:gd name="T4" fmla="*/ 19 w 19"/>
                      <a:gd name="T5" fmla="*/ 0 h 9"/>
                      <a:gd name="T6" fmla="*/ 0 w 19"/>
                      <a:gd name="T7" fmla="*/ 0 h 9"/>
                      <a:gd name="T8" fmla="*/ 0 w 19"/>
                      <a:gd name="T9" fmla="*/ 9 h 9"/>
                      <a:gd name="T10" fmla="*/ 10 w 19"/>
                      <a:gd name="T11" fmla="*/ 0 h 9"/>
                      <a:gd name="T12" fmla="*/ 10 w 19"/>
                      <a:gd name="T13" fmla="*/ 9 h 9"/>
                      <a:gd name="T14" fmla="*/ 19 w 19"/>
                      <a:gd name="T15" fmla="*/ 9 h 9"/>
                      <a:gd name="T16" fmla="*/ 19 w 19"/>
                      <a:gd name="T17" fmla="*/ 9 h 9"/>
                      <a:gd name="T18" fmla="*/ 10 w 19"/>
                      <a:gd name="T19" fmla="*/ 9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9"/>
                      <a:gd name="T32" fmla="*/ 19 w 19"/>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9">
                        <a:moveTo>
                          <a:pt x="10" y="9"/>
                        </a:moveTo>
                        <a:lnTo>
                          <a:pt x="19" y="9"/>
                        </a:lnTo>
                        <a:lnTo>
                          <a:pt x="19" y="0"/>
                        </a:lnTo>
                        <a:lnTo>
                          <a:pt x="0" y="0"/>
                        </a:lnTo>
                        <a:lnTo>
                          <a:pt x="0" y="9"/>
                        </a:lnTo>
                        <a:lnTo>
                          <a:pt x="10" y="0"/>
                        </a:lnTo>
                        <a:lnTo>
                          <a:pt x="10" y="9"/>
                        </a:lnTo>
                        <a:lnTo>
                          <a:pt x="19" y="9"/>
                        </a:lnTo>
                        <a:lnTo>
                          <a:pt x="10" y="9"/>
                        </a:lnTo>
                        <a:close/>
                      </a:path>
                    </a:pathLst>
                  </a:custGeom>
                  <a:solidFill>
                    <a:srgbClr val="000000"/>
                  </a:solidFill>
                  <a:ln w="9525">
                    <a:noFill/>
                    <a:round/>
                    <a:headEnd/>
                    <a:tailEnd/>
                  </a:ln>
                </p:spPr>
                <p:txBody>
                  <a:bodyPr/>
                  <a:lstStyle/>
                  <a:p>
                    <a:endParaRPr lang="en-US"/>
                  </a:p>
                </p:txBody>
              </p:sp>
              <p:sp>
                <p:nvSpPr>
                  <p:cNvPr id="5532" name="Freeform 508"/>
                  <p:cNvSpPr>
                    <a:spLocks/>
                  </p:cNvSpPr>
                  <p:nvPr/>
                </p:nvSpPr>
                <p:spPr bwMode="auto">
                  <a:xfrm>
                    <a:off x="6766" y="6794"/>
                    <a:ext cx="156" cy="107"/>
                  </a:xfrm>
                  <a:custGeom>
                    <a:avLst/>
                    <a:gdLst>
                      <a:gd name="T0" fmla="*/ 0 w 156"/>
                      <a:gd name="T1" fmla="*/ 107 h 107"/>
                      <a:gd name="T2" fmla="*/ 0 w 156"/>
                      <a:gd name="T3" fmla="*/ 107 h 107"/>
                      <a:gd name="T4" fmla="*/ 10 w 156"/>
                      <a:gd name="T5" fmla="*/ 97 h 107"/>
                      <a:gd name="T6" fmla="*/ 20 w 156"/>
                      <a:gd name="T7" fmla="*/ 87 h 107"/>
                      <a:gd name="T8" fmla="*/ 39 w 156"/>
                      <a:gd name="T9" fmla="*/ 68 h 107"/>
                      <a:gd name="T10" fmla="*/ 39 w 156"/>
                      <a:gd name="T11" fmla="*/ 58 h 107"/>
                      <a:gd name="T12" fmla="*/ 49 w 156"/>
                      <a:gd name="T13" fmla="*/ 58 h 107"/>
                      <a:gd name="T14" fmla="*/ 58 w 156"/>
                      <a:gd name="T15" fmla="*/ 48 h 107"/>
                      <a:gd name="T16" fmla="*/ 68 w 156"/>
                      <a:gd name="T17" fmla="*/ 39 h 107"/>
                      <a:gd name="T18" fmla="*/ 78 w 156"/>
                      <a:gd name="T19" fmla="*/ 29 h 107"/>
                      <a:gd name="T20" fmla="*/ 88 w 156"/>
                      <a:gd name="T21" fmla="*/ 29 h 107"/>
                      <a:gd name="T22" fmla="*/ 97 w 156"/>
                      <a:gd name="T23" fmla="*/ 29 h 107"/>
                      <a:gd name="T24" fmla="*/ 107 w 156"/>
                      <a:gd name="T25" fmla="*/ 19 h 107"/>
                      <a:gd name="T26" fmla="*/ 117 w 156"/>
                      <a:gd name="T27" fmla="*/ 19 h 107"/>
                      <a:gd name="T28" fmla="*/ 136 w 156"/>
                      <a:gd name="T29" fmla="*/ 9 h 107"/>
                      <a:gd name="T30" fmla="*/ 156 w 156"/>
                      <a:gd name="T31" fmla="*/ 9 h 107"/>
                      <a:gd name="T32" fmla="*/ 156 w 156"/>
                      <a:gd name="T33" fmla="*/ 0 h 107"/>
                      <a:gd name="T34" fmla="*/ 136 w 156"/>
                      <a:gd name="T35" fmla="*/ 0 h 107"/>
                      <a:gd name="T36" fmla="*/ 117 w 156"/>
                      <a:gd name="T37" fmla="*/ 9 h 107"/>
                      <a:gd name="T38" fmla="*/ 107 w 156"/>
                      <a:gd name="T39" fmla="*/ 9 h 107"/>
                      <a:gd name="T40" fmla="*/ 97 w 156"/>
                      <a:gd name="T41" fmla="*/ 19 h 107"/>
                      <a:gd name="T42" fmla="*/ 88 w 156"/>
                      <a:gd name="T43" fmla="*/ 19 h 107"/>
                      <a:gd name="T44" fmla="*/ 78 w 156"/>
                      <a:gd name="T45" fmla="*/ 29 h 107"/>
                      <a:gd name="T46" fmla="*/ 68 w 156"/>
                      <a:gd name="T47" fmla="*/ 29 h 107"/>
                      <a:gd name="T48" fmla="*/ 49 w 156"/>
                      <a:gd name="T49" fmla="*/ 39 h 107"/>
                      <a:gd name="T50" fmla="*/ 20 w 156"/>
                      <a:gd name="T51" fmla="*/ 78 h 107"/>
                      <a:gd name="T52" fmla="*/ 10 w 156"/>
                      <a:gd name="T53" fmla="*/ 78 h 107"/>
                      <a:gd name="T54" fmla="*/ 0 w 156"/>
                      <a:gd name="T55" fmla="*/ 87 h 107"/>
                      <a:gd name="T56" fmla="*/ 0 w 156"/>
                      <a:gd name="T57" fmla="*/ 107 h 107"/>
                      <a:gd name="T58" fmla="*/ 0 w 156"/>
                      <a:gd name="T59" fmla="*/ 107 h 107"/>
                      <a:gd name="T60" fmla="*/ 0 w 156"/>
                      <a:gd name="T61" fmla="*/ 107 h 107"/>
                      <a:gd name="T62" fmla="*/ 0 w 156"/>
                      <a:gd name="T63" fmla="*/ 107 h 107"/>
                      <a:gd name="T64" fmla="*/ 0 w 156"/>
                      <a:gd name="T65" fmla="*/ 107 h 1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6"/>
                      <a:gd name="T100" fmla="*/ 0 h 107"/>
                      <a:gd name="T101" fmla="*/ 156 w 156"/>
                      <a:gd name="T102" fmla="*/ 107 h 1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6" h="107">
                        <a:moveTo>
                          <a:pt x="0" y="107"/>
                        </a:moveTo>
                        <a:lnTo>
                          <a:pt x="0" y="107"/>
                        </a:lnTo>
                        <a:lnTo>
                          <a:pt x="10" y="97"/>
                        </a:lnTo>
                        <a:lnTo>
                          <a:pt x="20" y="87"/>
                        </a:lnTo>
                        <a:lnTo>
                          <a:pt x="39" y="68"/>
                        </a:lnTo>
                        <a:lnTo>
                          <a:pt x="39" y="58"/>
                        </a:lnTo>
                        <a:lnTo>
                          <a:pt x="49" y="58"/>
                        </a:lnTo>
                        <a:lnTo>
                          <a:pt x="58" y="48"/>
                        </a:lnTo>
                        <a:lnTo>
                          <a:pt x="68" y="39"/>
                        </a:lnTo>
                        <a:lnTo>
                          <a:pt x="78" y="29"/>
                        </a:lnTo>
                        <a:lnTo>
                          <a:pt x="88" y="29"/>
                        </a:lnTo>
                        <a:lnTo>
                          <a:pt x="97" y="29"/>
                        </a:lnTo>
                        <a:lnTo>
                          <a:pt x="107" y="19"/>
                        </a:lnTo>
                        <a:lnTo>
                          <a:pt x="117" y="19"/>
                        </a:lnTo>
                        <a:lnTo>
                          <a:pt x="136" y="9"/>
                        </a:lnTo>
                        <a:lnTo>
                          <a:pt x="156" y="9"/>
                        </a:lnTo>
                        <a:lnTo>
                          <a:pt x="156" y="0"/>
                        </a:lnTo>
                        <a:lnTo>
                          <a:pt x="136" y="0"/>
                        </a:lnTo>
                        <a:lnTo>
                          <a:pt x="117" y="9"/>
                        </a:lnTo>
                        <a:lnTo>
                          <a:pt x="107" y="9"/>
                        </a:lnTo>
                        <a:lnTo>
                          <a:pt x="97" y="19"/>
                        </a:lnTo>
                        <a:lnTo>
                          <a:pt x="88" y="19"/>
                        </a:lnTo>
                        <a:lnTo>
                          <a:pt x="78" y="29"/>
                        </a:lnTo>
                        <a:lnTo>
                          <a:pt x="68" y="29"/>
                        </a:lnTo>
                        <a:lnTo>
                          <a:pt x="49" y="39"/>
                        </a:lnTo>
                        <a:lnTo>
                          <a:pt x="20" y="78"/>
                        </a:lnTo>
                        <a:lnTo>
                          <a:pt x="10" y="78"/>
                        </a:lnTo>
                        <a:lnTo>
                          <a:pt x="0" y="87"/>
                        </a:lnTo>
                        <a:lnTo>
                          <a:pt x="0" y="107"/>
                        </a:lnTo>
                        <a:close/>
                      </a:path>
                    </a:pathLst>
                  </a:custGeom>
                  <a:solidFill>
                    <a:srgbClr val="000000"/>
                  </a:solidFill>
                  <a:ln w="9525">
                    <a:noFill/>
                    <a:round/>
                    <a:headEnd/>
                    <a:tailEnd/>
                  </a:ln>
                </p:spPr>
                <p:txBody>
                  <a:bodyPr/>
                  <a:lstStyle/>
                  <a:p>
                    <a:endParaRPr lang="en-US"/>
                  </a:p>
                </p:txBody>
              </p:sp>
              <p:sp>
                <p:nvSpPr>
                  <p:cNvPr id="5533" name="Freeform 509"/>
                  <p:cNvSpPr>
                    <a:spLocks/>
                  </p:cNvSpPr>
                  <p:nvPr/>
                </p:nvSpPr>
                <p:spPr bwMode="auto">
                  <a:xfrm>
                    <a:off x="6766" y="6901"/>
                    <a:ext cx="39" cy="19"/>
                  </a:xfrm>
                  <a:custGeom>
                    <a:avLst/>
                    <a:gdLst>
                      <a:gd name="T0" fmla="*/ 39 w 39"/>
                      <a:gd name="T1" fmla="*/ 10 h 19"/>
                      <a:gd name="T2" fmla="*/ 29 w 39"/>
                      <a:gd name="T3" fmla="*/ 10 h 19"/>
                      <a:gd name="T4" fmla="*/ 20 w 39"/>
                      <a:gd name="T5" fmla="*/ 10 h 19"/>
                      <a:gd name="T6" fmla="*/ 10 w 39"/>
                      <a:gd name="T7" fmla="*/ 10 h 19"/>
                      <a:gd name="T8" fmla="*/ 10 w 39"/>
                      <a:gd name="T9" fmla="*/ 10 h 19"/>
                      <a:gd name="T10" fmla="*/ 0 w 39"/>
                      <a:gd name="T11" fmla="*/ 0 h 19"/>
                      <a:gd name="T12" fmla="*/ 0 w 39"/>
                      <a:gd name="T13" fmla="*/ 0 h 19"/>
                      <a:gd name="T14" fmla="*/ 0 w 39"/>
                      <a:gd name="T15" fmla="*/ 0 h 19"/>
                      <a:gd name="T16" fmla="*/ 0 w 39"/>
                      <a:gd name="T17" fmla="*/ 10 h 19"/>
                      <a:gd name="T18" fmla="*/ 0 w 39"/>
                      <a:gd name="T19" fmla="*/ 10 h 19"/>
                      <a:gd name="T20" fmla="*/ 10 w 39"/>
                      <a:gd name="T21" fmla="*/ 10 h 19"/>
                      <a:gd name="T22" fmla="*/ 10 w 39"/>
                      <a:gd name="T23" fmla="*/ 10 h 19"/>
                      <a:gd name="T24" fmla="*/ 20 w 39"/>
                      <a:gd name="T25" fmla="*/ 19 h 19"/>
                      <a:gd name="T26" fmla="*/ 29 w 39"/>
                      <a:gd name="T27" fmla="*/ 19 h 19"/>
                      <a:gd name="T28" fmla="*/ 29 w 39"/>
                      <a:gd name="T29" fmla="*/ 19 h 19"/>
                      <a:gd name="T30" fmla="*/ 39 w 39"/>
                      <a:gd name="T31" fmla="*/ 19 h 19"/>
                      <a:gd name="T32" fmla="*/ 29 w 39"/>
                      <a:gd name="T33" fmla="*/ 19 h 19"/>
                      <a:gd name="T34" fmla="*/ 39 w 39"/>
                      <a:gd name="T35" fmla="*/ 19 h 19"/>
                      <a:gd name="T36" fmla="*/ 39 w 39"/>
                      <a:gd name="T37" fmla="*/ 10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9"/>
                      <a:gd name="T58" fmla="*/ 0 h 19"/>
                      <a:gd name="T59" fmla="*/ 39 w 39"/>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9" h="19">
                        <a:moveTo>
                          <a:pt x="39" y="10"/>
                        </a:moveTo>
                        <a:lnTo>
                          <a:pt x="29" y="10"/>
                        </a:lnTo>
                        <a:lnTo>
                          <a:pt x="20" y="10"/>
                        </a:lnTo>
                        <a:lnTo>
                          <a:pt x="10" y="10"/>
                        </a:lnTo>
                        <a:lnTo>
                          <a:pt x="0" y="0"/>
                        </a:lnTo>
                        <a:lnTo>
                          <a:pt x="0" y="10"/>
                        </a:lnTo>
                        <a:lnTo>
                          <a:pt x="10" y="10"/>
                        </a:lnTo>
                        <a:lnTo>
                          <a:pt x="20" y="19"/>
                        </a:lnTo>
                        <a:lnTo>
                          <a:pt x="29" y="19"/>
                        </a:lnTo>
                        <a:lnTo>
                          <a:pt x="39" y="19"/>
                        </a:lnTo>
                        <a:lnTo>
                          <a:pt x="29" y="19"/>
                        </a:lnTo>
                        <a:lnTo>
                          <a:pt x="39" y="19"/>
                        </a:lnTo>
                        <a:lnTo>
                          <a:pt x="39" y="10"/>
                        </a:lnTo>
                        <a:close/>
                      </a:path>
                    </a:pathLst>
                  </a:custGeom>
                  <a:solidFill>
                    <a:srgbClr val="000000"/>
                  </a:solidFill>
                  <a:ln w="9525">
                    <a:noFill/>
                    <a:round/>
                    <a:headEnd/>
                    <a:tailEnd/>
                  </a:ln>
                </p:spPr>
                <p:txBody>
                  <a:bodyPr/>
                  <a:lstStyle/>
                  <a:p>
                    <a:endParaRPr lang="en-US"/>
                  </a:p>
                </p:txBody>
              </p:sp>
              <p:sp>
                <p:nvSpPr>
                  <p:cNvPr id="5534" name="Freeform 510"/>
                  <p:cNvSpPr>
                    <a:spLocks/>
                  </p:cNvSpPr>
                  <p:nvPr/>
                </p:nvSpPr>
                <p:spPr bwMode="auto">
                  <a:xfrm>
                    <a:off x="6805" y="6901"/>
                    <a:ext cx="136" cy="19"/>
                  </a:xfrm>
                  <a:custGeom>
                    <a:avLst/>
                    <a:gdLst>
                      <a:gd name="T0" fmla="*/ 136 w 136"/>
                      <a:gd name="T1" fmla="*/ 10 h 19"/>
                      <a:gd name="T2" fmla="*/ 136 w 136"/>
                      <a:gd name="T3" fmla="*/ 0 h 19"/>
                      <a:gd name="T4" fmla="*/ 126 w 136"/>
                      <a:gd name="T5" fmla="*/ 10 h 19"/>
                      <a:gd name="T6" fmla="*/ 97 w 136"/>
                      <a:gd name="T7" fmla="*/ 10 h 19"/>
                      <a:gd name="T8" fmla="*/ 97 w 136"/>
                      <a:gd name="T9" fmla="*/ 10 h 19"/>
                      <a:gd name="T10" fmla="*/ 78 w 136"/>
                      <a:gd name="T11" fmla="*/ 10 h 19"/>
                      <a:gd name="T12" fmla="*/ 68 w 136"/>
                      <a:gd name="T13" fmla="*/ 10 h 19"/>
                      <a:gd name="T14" fmla="*/ 0 w 136"/>
                      <a:gd name="T15" fmla="*/ 10 h 19"/>
                      <a:gd name="T16" fmla="*/ 0 w 136"/>
                      <a:gd name="T17" fmla="*/ 19 h 19"/>
                      <a:gd name="T18" fmla="*/ 68 w 136"/>
                      <a:gd name="T19" fmla="*/ 19 h 19"/>
                      <a:gd name="T20" fmla="*/ 78 w 136"/>
                      <a:gd name="T21" fmla="*/ 19 h 19"/>
                      <a:gd name="T22" fmla="*/ 97 w 136"/>
                      <a:gd name="T23" fmla="*/ 19 h 19"/>
                      <a:gd name="T24" fmla="*/ 97 w 136"/>
                      <a:gd name="T25" fmla="*/ 10 h 19"/>
                      <a:gd name="T26" fmla="*/ 126 w 136"/>
                      <a:gd name="T27" fmla="*/ 10 h 19"/>
                      <a:gd name="T28" fmla="*/ 136 w 136"/>
                      <a:gd name="T29" fmla="*/ 10 h 19"/>
                      <a:gd name="T30" fmla="*/ 136 w 136"/>
                      <a:gd name="T31" fmla="*/ 10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6"/>
                      <a:gd name="T49" fmla="*/ 0 h 19"/>
                      <a:gd name="T50" fmla="*/ 136 w 136"/>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6" h="19">
                        <a:moveTo>
                          <a:pt x="136" y="10"/>
                        </a:moveTo>
                        <a:lnTo>
                          <a:pt x="136" y="0"/>
                        </a:lnTo>
                        <a:lnTo>
                          <a:pt x="126" y="10"/>
                        </a:lnTo>
                        <a:lnTo>
                          <a:pt x="97" y="10"/>
                        </a:lnTo>
                        <a:lnTo>
                          <a:pt x="78" y="10"/>
                        </a:lnTo>
                        <a:lnTo>
                          <a:pt x="68" y="10"/>
                        </a:lnTo>
                        <a:lnTo>
                          <a:pt x="0" y="10"/>
                        </a:lnTo>
                        <a:lnTo>
                          <a:pt x="0" y="19"/>
                        </a:lnTo>
                        <a:lnTo>
                          <a:pt x="68" y="19"/>
                        </a:lnTo>
                        <a:lnTo>
                          <a:pt x="78" y="19"/>
                        </a:lnTo>
                        <a:lnTo>
                          <a:pt x="97" y="19"/>
                        </a:lnTo>
                        <a:lnTo>
                          <a:pt x="97" y="10"/>
                        </a:lnTo>
                        <a:lnTo>
                          <a:pt x="126" y="10"/>
                        </a:lnTo>
                        <a:lnTo>
                          <a:pt x="136" y="10"/>
                        </a:lnTo>
                        <a:close/>
                      </a:path>
                    </a:pathLst>
                  </a:custGeom>
                  <a:solidFill>
                    <a:srgbClr val="000000"/>
                  </a:solidFill>
                  <a:ln w="9525">
                    <a:noFill/>
                    <a:round/>
                    <a:headEnd/>
                    <a:tailEnd/>
                  </a:ln>
                </p:spPr>
                <p:txBody>
                  <a:bodyPr/>
                  <a:lstStyle/>
                  <a:p>
                    <a:endParaRPr lang="en-US"/>
                  </a:p>
                </p:txBody>
              </p:sp>
              <p:sp>
                <p:nvSpPr>
                  <p:cNvPr id="5535" name="Freeform 511"/>
                  <p:cNvSpPr>
                    <a:spLocks/>
                  </p:cNvSpPr>
                  <p:nvPr/>
                </p:nvSpPr>
                <p:spPr bwMode="auto">
                  <a:xfrm>
                    <a:off x="6941" y="6891"/>
                    <a:ext cx="10" cy="20"/>
                  </a:xfrm>
                  <a:custGeom>
                    <a:avLst/>
                    <a:gdLst>
                      <a:gd name="T0" fmla="*/ 0 w 10"/>
                      <a:gd name="T1" fmla="*/ 10 h 20"/>
                      <a:gd name="T2" fmla="*/ 0 w 10"/>
                      <a:gd name="T3" fmla="*/ 0 h 20"/>
                      <a:gd name="T4" fmla="*/ 0 w 10"/>
                      <a:gd name="T5" fmla="*/ 10 h 20"/>
                      <a:gd name="T6" fmla="*/ 0 w 10"/>
                      <a:gd name="T7" fmla="*/ 20 h 20"/>
                      <a:gd name="T8" fmla="*/ 0 w 10"/>
                      <a:gd name="T9" fmla="*/ 20 h 20"/>
                      <a:gd name="T10" fmla="*/ 10 w 10"/>
                      <a:gd name="T11" fmla="*/ 10 h 20"/>
                      <a:gd name="T12" fmla="*/ 10 w 10"/>
                      <a:gd name="T13" fmla="*/ 0 h 20"/>
                      <a:gd name="T14" fmla="*/ 10 w 10"/>
                      <a:gd name="T15" fmla="*/ 0 h 20"/>
                      <a:gd name="T16" fmla="*/ 10 w 10"/>
                      <a:gd name="T17" fmla="*/ 0 h 20"/>
                      <a:gd name="T18" fmla="*/ 0 w 10"/>
                      <a:gd name="T19" fmla="*/ 1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0"/>
                      <a:gd name="T32" fmla="*/ 10 w 1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0">
                        <a:moveTo>
                          <a:pt x="0" y="10"/>
                        </a:moveTo>
                        <a:lnTo>
                          <a:pt x="0" y="0"/>
                        </a:lnTo>
                        <a:lnTo>
                          <a:pt x="0" y="10"/>
                        </a:lnTo>
                        <a:lnTo>
                          <a:pt x="0" y="20"/>
                        </a:lnTo>
                        <a:lnTo>
                          <a:pt x="10" y="10"/>
                        </a:lnTo>
                        <a:lnTo>
                          <a:pt x="10" y="0"/>
                        </a:lnTo>
                        <a:lnTo>
                          <a:pt x="0" y="10"/>
                        </a:lnTo>
                        <a:close/>
                      </a:path>
                    </a:pathLst>
                  </a:custGeom>
                  <a:solidFill>
                    <a:srgbClr val="000000"/>
                  </a:solidFill>
                  <a:ln w="9525">
                    <a:noFill/>
                    <a:round/>
                    <a:headEnd/>
                    <a:tailEnd/>
                  </a:ln>
                </p:spPr>
                <p:txBody>
                  <a:bodyPr/>
                  <a:lstStyle/>
                  <a:p>
                    <a:endParaRPr lang="en-US"/>
                  </a:p>
                </p:txBody>
              </p:sp>
              <p:sp>
                <p:nvSpPr>
                  <p:cNvPr id="5536" name="Freeform 512"/>
                  <p:cNvSpPr>
                    <a:spLocks/>
                  </p:cNvSpPr>
                  <p:nvPr/>
                </p:nvSpPr>
                <p:spPr bwMode="auto">
                  <a:xfrm>
                    <a:off x="6931" y="6872"/>
                    <a:ext cx="20" cy="29"/>
                  </a:xfrm>
                  <a:custGeom>
                    <a:avLst/>
                    <a:gdLst>
                      <a:gd name="T0" fmla="*/ 0 w 20"/>
                      <a:gd name="T1" fmla="*/ 0 h 29"/>
                      <a:gd name="T2" fmla="*/ 0 w 20"/>
                      <a:gd name="T3" fmla="*/ 9 h 29"/>
                      <a:gd name="T4" fmla="*/ 10 w 20"/>
                      <a:gd name="T5" fmla="*/ 19 h 29"/>
                      <a:gd name="T6" fmla="*/ 10 w 20"/>
                      <a:gd name="T7" fmla="*/ 29 h 29"/>
                      <a:gd name="T8" fmla="*/ 20 w 20"/>
                      <a:gd name="T9" fmla="*/ 19 h 29"/>
                      <a:gd name="T10" fmla="*/ 10 w 20"/>
                      <a:gd name="T11" fmla="*/ 19 h 29"/>
                      <a:gd name="T12" fmla="*/ 10 w 20"/>
                      <a:gd name="T13" fmla="*/ 9 h 29"/>
                      <a:gd name="T14" fmla="*/ 10 w 20"/>
                      <a:gd name="T15" fmla="*/ 9 h 29"/>
                      <a:gd name="T16" fmla="*/ 10 w 20"/>
                      <a:gd name="T17" fmla="*/ 0 h 29"/>
                      <a:gd name="T18" fmla="*/ 0 w 20"/>
                      <a:gd name="T19" fmla="*/ 0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9"/>
                      <a:gd name="T32" fmla="*/ 20 w 20"/>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9">
                        <a:moveTo>
                          <a:pt x="0" y="0"/>
                        </a:moveTo>
                        <a:lnTo>
                          <a:pt x="0" y="9"/>
                        </a:lnTo>
                        <a:lnTo>
                          <a:pt x="10" y="19"/>
                        </a:lnTo>
                        <a:lnTo>
                          <a:pt x="10" y="29"/>
                        </a:lnTo>
                        <a:lnTo>
                          <a:pt x="20" y="19"/>
                        </a:lnTo>
                        <a:lnTo>
                          <a:pt x="10" y="19"/>
                        </a:lnTo>
                        <a:lnTo>
                          <a:pt x="10" y="9"/>
                        </a:lnTo>
                        <a:lnTo>
                          <a:pt x="10" y="0"/>
                        </a:lnTo>
                        <a:lnTo>
                          <a:pt x="0" y="0"/>
                        </a:lnTo>
                        <a:close/>
                      </a:path>
                    </a:pathLst>
                  </a:custGeom>
                  <a:solidFill>
                    <a:srgbClr val="000000"/>
                  </a:solidFill>
                  <a:ln w="9525">
                    <a:noFill/>
                    <a:round/>
                    <a:headEnd/>
                    <a:tailEnd/>
                  </a:ln>
                </p:spPr>
                <p:txBody>
                  <a:bodyPr/>
                  <a:lstStyle/>
                  <a:p>
                    <a:endParaRPr lang="en-US"/>
                  </a:p>
                </p:txBody>
              </p:sp>
              <p:sp>
                <p:nvSpPr>
                  <p:cNvPr id="5537" name="Freeform 513"/>
                  <p:cNvSpPr>
                    <a:spLocks/>
                  </p:cNvSpPr>
                  <p:nvPr/>
                </p:nvSpPr>
                <p:spPr bwMode="auto">
                  <a:xfrm>
                    <a:off x="6931" y="6872"/>
                    <a:ext cx="20" cy="9"/>
                  </a:xfrm>
                  <a:custGeom>
                    <a:avLst/>
                    <a:gdLst>
                      <a:gd name="T0" fmla="*/ 20 w 20"/>
                      <a:gd name="T1" fmla="*/ 0 h 9"/>
                      <a:gd name="T2" fmla="*/ 20 w 20"/>
                      <a:gd name="T3" fmla="*/ 0 h 9"/>
                      <a:gd name="T4" fmla="*/ 20 w 20"/>
                      <a:gd name="T5" fmla="*/ 0 h 9"/>
                      <a:gd name="T6" fmla="*/ 10 w 20"/>
                      <a:gd name="T7" fmla="*/ 0 h 9"/>
                      <a:gd name="T8" fmla="*/ 0 w 20"/>
                      <a:gd name="T9" fmla="*/ 0 h 9"/>
                      <a:gd name="T10" fmla="*/ 20 w 20"/>
                      <a:gd name="T11" fmla="*/ 0 h 9"/>
                      <a:gd name="T12" fmla="*/ 20 w 20"/>
                      <a:gd name="T13" fmla="*/ 9 h 9"/>
                      <a:gd name="T14" fmla="*/ 20 w 20"/>
                      <a:gd name="T15" fmla="*/ 0 h 9"/>
                      <a:gd name="T16" fmla="*/ 20 w 20"/>
                      <a:gd name="T17" fmla="*/ 9 h 9"/>
                      <a:gd name="T18" fmla="*/ 20 w 20"/>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9"/>
                      <a:gd name="T32" fmla="*/ 20 w 2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9">
                        <a:moveTo>
                          <a:pt x="20" y="0"/>
                        </a:moveTo>
                        <a:lnTo>
                          <a:pt x="20" y="0"/>
                        </a:lnTo>
                        <a:lnTo>
                          <a:pt x="10" y="0"/>
                        </a:lnTo>
                        <a:lnTo>
                          <a:pt x="0" y="0"/>
                        </a:lnTo>
                        <a:lnTo>
                          <a:pt x="20" y="0"/>
                        </a:lnTo>
                        <a:lnTo>
                          <a:pt x="20" y="9"/>
                        </a:lnTo>
                        <a:lnTo>
                          <a:pt x="20" y="0"/>
                        </a:lnTo>
                        <a:lnTo>
                          <a:pt x="20" y="9"/>
                        </a:lnTo>
                        <a:lnTo>
                          <a:pt x="20" y="0"/>
                        </a:lnTo>
                        <a:close/>
                      </a:path>
                    </a:pathLst>
                  </a:custGeom>
                  <a:solidFill>
                    <a:srgbClr val="000000"/>
                  </a:solidFill>
                  <a:ln w="9525">
                    <a:noFill/>
                    <a:round/>
                    <a:headEnd/>
                    <a:tailEnd/>
                  </a:ln>
                </p:spPr>
                <p:txBody>
                  <a:bodyPr/>
                  <a:lstStyle/>
                  <a:p>
                    <a:endParaRPr lang="en-US"/>
                  </a:p>
                </p:txBody>
              </p:sp>
              <p:sp>
                <p:nvSpPr>
                  <p:cNvPr id="5538" name="Freeform 514"/>
                  <p:cNvSpPr>
                    <a:spLocks/>
                  </p:cNvSpPr>
                  <p:nvPr/>
                </p:nvSpPr>
                <p:spPr bwMode="auto">
                  <a:xfrm>
                    <a:off x="6951" y="6872"/>
                    <a:ext cx="10" cy="48"/>
                  </a:xfrm>
                  <a:custGeom>
                    <a:avLst/>
                    <a:gdLst>
                      <a:gd name="T0" fmla="*/ 0 w 10"/>
                      <a:gd name="T1" fmla="*/ 48 h 48"/>
                      <a:gd name="T2" fmla="*/ 10 w 10"/>
                      <a:gd name="T3" fmla="*/ 48 h 48"/>
                      <a:gd name="T4" fmla="*/ 10 w 10"/>
                      <a:gd name="T5" fmla="*/ 39 h 48"/>
                      <a:gd name="T6" fmla="*/ 10 w 10"/>
                      <a:gd name="T7" fmla="*/ 29 h 48"/>
                      <a:gd name="T8" fmla="*/ 10 w 10"/>
                      <a:gd name="T9" fmla="*/ 9 h 48"/>
                      <a:gd name="T10" fmla="*/ 0 w 10"/>
                      <a:gd name="T11" fmla="*/ 0 h 48"/>
                      <a:gd name="T12" fmla="*/ 0 w 10"/>
                      <a:gd name="T13" fmla="*/ 9 h 48"/>
                      <a:gd name="T14" fmla="*/ 0 w 10"/>
                      <a:gd name="T15" fmla="*/ 9 h 48"/>
                      <a:gd name="T16" fmla="*/ 0 w 10"/>
                      <a:gd name="T17" fmla="*/ 29 h 48"/>
                      <a:gd name="T18" fmla="*/ 0 w 10"/>
                      <a:gd name="T19" fmla="*/ 39 h 48"/>
                      <a:gd name="T20" fmla="*/ 0 w 10"/>
                      <a:gd name="T21" fmla="*/ 48 h 48"/>
                      <a:gd name="T22" fmla="*/ 0 w 10"/>
                      <a:gd name="T23" fmla="*/ 39 h 48"/>
                      <a:gd name="T24" fmla="*/ 0 w 10"/>
                      <a:gd name="T25" fmla="*/ 48 h 48"/>
                      <a:gd name="T26" fmla="*/ 10 w 10"/>
                      <a:gd name="T27" fmla="*/ 48 h 48"/>
                      <a:gd name="T28" fmla="*/ 10 w 10"/>
                      <a:gd name="T29" fmla="*/ 48 h 48"/>
                      <a:gd name="T30" fmla="*/ 0 w 10"/>
                      <a:gd name="T31" fmla="*/ 48 h 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
                      <a:gd name="T49" fmla="*/ 0 h 48"/>
                      <a:gd name="T50" fmla="*/ 10 w 10"/>
                      <a:gd name="T51" fmla="*/ 48 h 4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 h="48">
                        <a:moveTo>
                          <a:pt x="0" y="48"/>
                        </a:moveTo>
                        <a:lnTo>
                          <a:pt x="10" y="48"/>
                        </a:lnTo>
                        <a:lnTo>
                          <a:pt x="10" y="39"/>
                        </a:lnTo>
                        <a:lnTo>
                          <a:pt x="10" y="29"/>
                        </a:lnTo>
                        <a:lnTo>
                          <a:pt x="10" y="9"/>
                        </a:lnTo>
                        <a:lnTo>
                          <a:pt x="0" y="0"/>
                        </a:lnTo>
                        <a:lnTo>
                          <a:pt x="0" y="9"/>
                        </a:lnTo>
                        <a:lnTo>
                          <a:pt x="0" y="29"/>
                        </a:lnTo>
                        <a:lnTo>
                          <a:pt x="0" y="39"/>
                        </a:lnTo>
                        <a:lnTo>
                          <a:pt x="0" y="48"/>
                        </a:lnTo>
                        <a:lnTo>
                          <a:pt x="0" y="39"/>
                        </a:lnTo>
                        <a:lnTo>
                          <a:pt x="0" y="48"/>
                        </a:lnTo>
                        <a:lnTo>
                          <a:pt x="10" y="48"/>
                        </a:lnTo>
                        <a:lnTo>
                          <a:pt x="0" y="48"/>
                        </a:lnTo>
                        <a:close/>
                      </a:path>
                    </a:pathLst>
                  </a:custGeom>
                  <a:solidFill>
                    <a:srgbClr val="000000"/>
                  </a:solidFill>
                  <a:ln w="9525">
                    <a:noFill/>
                    <a:round/>
                    <a:headEnd/>
                    <a:tailEnd/>
                  </a:ln>
                </p:spPr>
                <p:txBody>
                  <a:bodyPr/>
                  <a:lstStyle/>
                  <a:p>
                    <a:endParaRPr lang="en-US"/>
                  </a:p>
                </p:txBody>
              </p:sp>
              <p:sp>
                <p:nvSpPr>
                  <p:cNvPr id="5539" name="Freeform 515"/>
                  <p:cNvSpPr>
                    <a:spLocks/>
                  </p:cNvSpPr>
                  <p:nvPr/>
                </p:nvSpPr>
                <p:spPr bwMode="auto">
                  <a:xfrm>
                    <a:off x="6747" y="6911"/>
                    <a:ext cx="204" cy="29"/>
                  </a:xfrm>
                  <a:custGeom>
                    <a:avLst/>
                    <a:gdLst>
                      <a:gd name="T0" fmla="*/ 0 w 204"/>
                      <a:gd name="T1" fmla="*/ 0 h 29"/>
                      <a:gd name="T2" fmla="*/ 0 w 204"/>
                      <a:gd name="T3" fmla="*/ 0 h 29"/>
                      <a:gd name="T4" fmla="*/ 19 w 204"/>
                      <a:gd name="T5" fmla="*/ 9 h 29"/>
                      <a:gd name="T6" fmla="*/ 29 w 204"/>
                      <a:gd name="T7" fmla="*/ 19 h 29"/>
                      <a:gd name="T8" fmla="*/ 39 w 204"/>
                      <a:gd name="T9" fmla="*/ 19 h 29"/>
                      <a:gd name="T10" fmla="*/ 48 w 204"/>
                      <a:gd name="T11" fmla="*/ 29 h 29"/>
                      <a:gd name="T12" fmla="*/ 68 w 204"/>
                      <a:gd name="T13" fmla="*/ 29 h 29"/>
                      <a:gd name="T14" fmla="*/ 107 w 204"/>
                      <a:gd name="T15" fmla="*/ 29 h 29"/>
                      <a:gd name="T16" fmla="*/ 116 w 204"/>
                      <a:gd name="T17" fmla="*/ 29 h 29"/>
                      <a:gd name="T18" fmla="*/ 126 w 204"/>
                      <a:gd name="T19" fmla="*/ 29 h 29"/>
                      <a:gd name="T20" fmla="*/ 145 w 204"/>
                      <a:gd name="T21" fmla="*/ 19 h 29"/>
                      <a:gd name="T22" fmla="*/ 155 w 204"/>
                      <a:gd name="T23" fmla="*/ 19 h 29"/>
                      <a:gd name="T24" fmla="*/ 165 w 204"/>
                      <a:gd name="T25" fmla="*/ 19 h 29"/>
                      <a:gd name="T26" fmla="*/ 184 w 204"/>
                      <a:gd name="T27" fmla="*/ 19 h 29"/>
                      <a:gd name="T28" fmla="*/ 194 w 204"/>
                      <a:gd name="T29" fmla="*/ 9 h 29"/>
                      <a:gd name="T30" fmla="*/ 204 w 204"/>
                      <a:gd name="T31" fmla="*/ 9 h 29"/>
                      <a:gd name="T32" fmla="*/ 204 w 204"/>
                      <a:gd name="T33" fmla="*/ 0 h 29"/>
                      <a:gd name="T34" fmla="*/ 194 w 204"/>
                      <a:gd name="T35" fmla="*/ 0 h 29"/>
                      <a:gd name="T36" fmla="*/ 184 w 204"/>
                      <a:gd name="T37" fmla="*/ 9 h 29"/>
                      <a:gd name="T38" fmla="*/ 165 w 204"/>
                      <a:gd name="T39" fmla="*/ 9 h 29"/>
                      <a:gd name="T40" fmla="*/ 155 w 204"/>
                      <a:gd name="T41" fmla="*/ 9 h 29"/>
                      <a:gd name="T42" fmla="*/ 145 w 204"/>
                      <a:gd name="T43" fmla="*/ 9 h 29"/>
                      <a:gd name="T44" fmla="*/ 126 w 204"/>
                      <a:gd name="T45" fmla="*/ 19 h 29"/>
                      <a:gd name="T46" fmla="*/ 116 w 204"/>
                      <a:gd name="T47" fmla="*/ 19 h 29"/>
                      <a:gd name="T48" fmla="*/ 107 w 204"/>
                      <a:gd name="T49" fmla="*/ 19 h 29"/>
                      <a:gd name="T50" fmla="*/ 68 w 204"/>
                      <a:gd name="T51" fmla="*/ 19 h 29"/>
                      <a:gd name="T52" fmla="*/ 58 w 204"/>
                      <a:gd name="T53" fmla="*/ 19 h 29"/>
                      <a:gd name="T54" fmla="*/ 39 w 204"/>
                      <a:gd name="T55" fmla="*/ 9 h 29"/>
                      <a:gd name="T56" fmla="*/ 29 w 204"/>
                      <a:gd name="T57" fmla="*/ 9 h 29"/>
                      <a:gd name="T58" fmla="*/ 19 w 204"/>
                      <a:gd name="T59" fmla="*/ 0 h 29"/>
                      <a:gd name="T60" fmla="*/ 9 w 204"/>
                      <a:gd name="T61" fmla="*/ 0 h 29"/>
                      <a:gd name="T62" fmla="*/ 9 w 204"/>
                      <a:gd name="T63" fmla="*/ 0 h 29"/>
                      <a:gd name="T64" fmla="*/ 0 w 204"/>
                      <a:gd name="T65" fmla="*/ 0 h 29"/>
                      <a:gd name="T66" fmla="*/ 0 w 204"/>
                      <a:gd name="T67" fmla="*/ 0 h 29"/>
                      <a:gd name="T68" fmla="*/ 0 w 204"/>
                      <a:gd name="T69" fmla="*/ 0 h 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4"/>
                      <a:gd name="T106" fmla="*/ 0 h 29"/>
                      <a:gd name="T107" fmla="*/ 204 w 204"/>
                      <a:gd name="T108" fmla="*/ 29 h 2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4" h="29">
                        <a:moveTo>
                          <a:pt x="0" y="0"/>
                        </a:moveTo>
                        <a:lnTo>
                          <a:pt x="0" y="0"/>
                        </a:lnTo>
                        <a:lnTo>
                          <a:pt x="19" y="9"/>
                        </a:lnTo>
                        <a:lnTo>
                          <a:pt x="29" y="19"/>
                        </a:lnTo>
                        <a:lnTo>
                          <a:pt x="39" y="19"/>
                        </a:lnTo>
                        <a:lnTo>
                          <a:pt x="48" y="29"/>
                        </a:lnTo>
                        <a:lnTo>
                          <a:pt x="68" y="29"/>
                        </a:lnTo>
                        <a:lnTo>
                          <a:pt x="107" y="29"/>
                        </a:lnTo>
                        <a:lnTo>
                          <a:pt x="116" y="29"/>
                        </a:lnTo>
                        <a:lnTo>
                          <a:pt x="126" y="29"/>
                        </a:lnTo>
                        <a:lnTo>
                          <a:pt x="145" y="19"/>
                        </a:lnTo>
                        <a:lnTo>
                          <a:pt x="155" y="19"/>
                        </a:lnTo>
                        <a:lnTo>
                          <a:pt x="165" y="19"/>
                        </a:lnTo>
                        <a:lnTo>
                          <a:pt x="184" y="19"/>
                        </a:lnTo>
                        <a:lnTo>
                          <a:pt x="194" y="9"/>
                        </a:lnTo>
                        <a:lnTo>
                          <a:pt x="204" y="9"/>
                        </a:lnTo>
                        <a:lnTo>
                          <a:pt x="204" y="0"/>
                        </a:lnTo>
                        <a:lnTo>
                          <a:pt x="194" y="0"/>
                        </a:lnTo>
                        <a:lnTo>
                          <a:pt x="184" y="9"/>
                        </a:lnTo>
                        <a:lnTo>
                          <a:pt x="165" y="9"/>
                        </a:lnTo>
                        <a:lnTo>
                          <a:pt x="155" y="9"/>
                        </a:lnTo>
                        <a:lnTo>
                          <a:pt x="145" y="9"/>
                        </a:lnTo>
                        <a:lnTo>
                          <a:pt x="126" y="19"/>
                        </a:lnTo>
                        <a:lnTo>
                          <a:pt x="116" y="19"/>
                        </a:lnTo>
                        <a:lnTo>
                          <a:pt x="107" y="19"/>
                        </a:lnTo>
                        <a:lnTo>
                          <a:pt x="68" y="19"/>
                        </a:lnTo>
                        <a:lnTo>
                          <a:pt x="58" y="19"/>
                        </a:lnTo>
                        <a:lnTo>
                          <a:pt x="39" y="9"/>
                        </a:lnTo>
                        <a:lnTo>
                          <a:pt x="29" y="9"/>
                        </a:lnTo>
                        <a:lnTo>
                          <a:pt x="19" y="0"/>
                        </a:lnTo>
                        <a:lnTo>
                          <a:pt x="9" y="0"/>
                        </a:lnTo>
                        <a:lnTo>
                          <a:pt x="0" y="0"/>
                        </a:lnTo>
                        <a:close/>
                      </a:path>
                    </a:pathLst>
                  </a:custGeom>
                  <a:solidFill>
                    <a:srgbClr val="000000"/>
                  </a:solidFill>
                  <a:ln w="9525">
                    <a:noFill/>
                    <a:round/>
                    <a:headEnd/>
                    <a:tailEnd/>
                  </a:ln>
                </p:spPr>
                <p:txBody>
                  <a:bodyPr/>
                  <a:lstStyle/>
                  <a:p>
                    <a:endParaRPr lang="en-US"/>
                  </a:p>
                </p:txBody>
              </p:sp>
              <p:sp>
                <p:nvSpPr>
                  <p:cNvPr id="5540" name="Freeform 516"/>
                  <p:cNvSpPr>
                    <a:spLocks/>
                  </p:cNvSpPr>
                  <p:nvPr/>
                </p:nvSpPr>
                <p:spPr bwMode="auto">
                  <a:xfrm>
                    <a:off x="6747" y="6823"/>
                    <a:ext cx="68" cy="88"/>
                  </a:xfrm>
                  <a:custGeom>
                    <a:avLst/>
                    <a:gdLst>
                      <a:gd name="T0" fmla="*/ 58 w 68"/>
                      <a:gd name="T1" fmla="*/ 0 h 88"/>
                      <a:gd name="T2" fmla="*/ 58 w 68"/>
                      <a:gd name="T3" fmla="*/ 10 h 88"/>
                      <a:gd name="T4" fmla="*/ 39 w 68"/>
                      <a:gd name="T5" fmla="*/ 29 h 88"/>
                      <a:gd name="T6" fmla="*/ 29 w 68"/>
                      <a:gd name="T7" fmla="*/ 39 h 88"/>
                      <a:gd name="T8" fmla="*/ 19 w 68"/>
                      <a:gd name="T9" fmla="*/ 49 h 88"/>
                      <a:gd name="T10" fmla="*/ 19 w 68"/>
                      <a:gd name="T11" fmla="*/ 49 h 88"/>
                      <a:gd name="T12" fmla="*/ 9 w 68"/>
                      <a:gd name="T13" fmla="*/ 68 h 88"/>
                      <a:gd name="T14" fmla="*/ 0 w 68"/>
                      <a:gd name="T15" fmla="*/ 78 h 88"/>
                      <a:gd name="T16" fmla="*/ 0 w 68"/>
                      <a:gd name="T17" fmla="*/ 88 h 88"/>
                      <a:gd name="T18" fmla="*/ 9 w 68"/>
                      <a:gd name="T19" fmla="*/ 88 h 88"/>
                      <a:gd name="T20" fmla="*/ 9 w 68"/>
                      <a:gd name="T21" fmla="*/ 78 h 88"/>
                      <a:gd name="T22" fmla="*/ 19 w 68"/>
                      <a:gd name="T23" fmla="*/ 68 h 88"/>
                      <a:gd name="T24" fmla="*/ 19 w 68"/>
                      <a:gd name="T25" fmla="*/ 58 h 88"/>
                      <a:gd name="T26" fmla="*/ 68 w 68"/>
                      <a:gd name="T27" fmla="*/ 10 h 88"/>
                      <a:gd name="T28" fmla="*/ 58 w 68"/>
                      <a:gd name="T29" fmla="*/ 10 h 88"/>
                      <a:gd name="T30" fmla="*/ 58 w 68"/>
                      <a:gd name="T31" fmla="*/ 0 h 88"/>
                      <a:gd name="T32" fmla="*/ 58 w 68"/>
                      <a:gd name="T33" fmla="*/ 10 h 88"/>
                      <a:gd name="T34" fmla="*/ 58 w 68"/>
                      <a:gd name="T35" fmla="*/ 0 h 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8"/>
                      <a:gd name="T55" fmla="*/ 0 h 88"/>
                      <a:gd name="T56" fmla="*/ 68 w 68"/>
                      <a:gd name="T57" fmla="*/ 88 h 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8" h="88">
                        <a:moveTo>
                          <a:pt x="58" y="0"/>
                        </a:moveTo>
                        <a:lnTo>
                          <a:pt x="58" y="10"/>
                        </a:lnTo>
                        <a:lnTo>
                          <a:pt x="39" y="29"/>
                        </a:lnTo>
                        <a:lnTo>
                          <a:pt x="29" y="39"/>
                        </a:lnTo>
                        <a:lnTo>
                          <a:pt x="19" y="49"/>
                        </a:lnTo>
                        <a:lnTo>
                          <a:pt x="9" y="68"/>
                        </a:lnTo>
                        <a:lnTo>
                          <a:pt x="0" y="78"/>
                        </a:lnTo>
                        <a:lnTo>
                          <a:pt x="0" y="88"/>
                        </a:lnTo>
                        <a:lnTo>
                          <a:pt x="9" y="88"/>
                        </a:lnTo>
                        <a:lnTo>
                          <a:pt x="9" y="78"/>
                        </a:lnTo>
                        <a:lnTo>
                          <a:pt x="19" y="68"/>
                        </a:lnTo>
                        <a:lnTo>
                          <a:pt x="19" y="58"/>
                        </a:lnTo>
                        <a:lnTo>
                          <a:pt x="68" y="10"/>
                        </a:lnTo>
                        <a:lnTo>
                          <a:pt x="58" y="10"/>
                        </a:lnTo>
                        <a:lnTo>
                          <a:pt x="58" y="0"/>
                        </a:lnTo>
                        <a:lnTo>
                          <a:pt x="58" y="10"/>
                        </a:lnTo>
                        <a:lnTo>
                          <a:pt x="58" y="0"/>
                        </a:lnTo>
                        <a:close/>
                      </a:path>
                    </a:pathLst>
                  </a:custGeom>
                  <a:solidFill>
                    <a:srgbClr val="000000"/>
                  </a:solidFill>
                  <a:ln w="9525">
                    <a:noFill/>
                    <a:round/>
                    <a:headEnd/>
                    <a:tailEnd/>
                  </a:ln>
                </p:spPr>
                <p:txBody>
                  <a:bodyPr/>
                  <a:lstStyle/>
                  <a:p>
                    <a:endParaRPr lang="en-US"/>
                  </a:p>
                </p:txBody>
              </p:sp>
              <p:sp>
                <p:nvSpPr>
                  <p:cNvPr id="5541" name="Freeform 517"/>
                  <p:cNvSpPr>
                    <a:spLocks/>
                  </p:cNvSpPr>
                  <p:nvPr/>
                </p:nvSpPr>
                <p:spPr bwMode="auto">
                  <a:xfrm>
                    <a:off x="6805" y="6784"/>
                    <a:ext cx="117" cy="49"/>
                  </a:xfrm>
                  <a:custGeom>
                    <a:avLst/>
                    <a:gdLst>
                      <a:gd name="T0" fmla="*/ 117 w 117"/>
                      <a:gd name="T1" fmla="*/ 0 h 49"/>
                      <a:gd name="T2" fmla="*/ 117 w 117"/>
                      <a:gd name="T3" fmla="*/ 0 h 49"/>
                      <a:gd name="T4" fmla="*/ 107 w 117"/>
                      <a:gd name="T5" fmla="*/ 0 h 49"/>
                      <a:gd name="T6" fmla="*/ 97 w 117"/>
                      <a:gd name="T7" fmla="*/ 0 h 49"/>
                      <a:gd name="T8" fmla="*/ 87 w 117"/>
                      <a:gd name="T9" fmla="*/ 0 h 49"/>
                      <a:gd name="T10" fmla="*/ 78 w 117"/>
                      <a:gd name="T11" fmla="*/ 10 h 49"/>
                      <a:gd name="T12" fmla="*/ 68 w 117"/>
                      <a:gd name="T13" fmla="*/ 10 h 49"/>
                      <a:gd name="T14" fmla="*/ 58 w 117"/>
                      <a:gd name="T15" fmla="*/ 10 h 49"/>
                      <a:gd name="T16" fmla="*/ 49 w 117"/>
                      <a:gd name="T17" fmla="*/ 10 h 49"/>
                      <a:gd name="T18" fmla="*/ 49 w 117"/>
                      <a:gd name="T19" fmla="*/ 19 h 49"/>
                      <a:gd name="T20" fmla="*/ 39 w 117"/>
                      <a:gd name="T21" fmla="*/ 19 h 49"/>
                      <a:gd name="T22" fmla="*/ 29 w 117"/>
                      <a:gd name="T23" fmla="*/ 19 h 49"/>
                      <a:gd name="T24" fmla="*/ 19 w 117"/>
                      <a:gd name="T25" fmla="*/ 29 h 49"/>
                      <a:gd name="T26" fmla="*/ 19 w 117"/>
                      <a:gd name="T27" fmla="*/ 29 h 49"/>
                      <a:gd name="T28" fmla="*/ 10 w 117"/>
                      <a:gd name="T29" fmla="*/ 39 h 49"/>
                      <a:gd name="T30" fmla="*/ 10 w 117"/>
                      <a:gd name="T31" fmla="*/ 39 h 49"/>
                      <a:gd name="T32" fmla="*/ 0 w 117"/>
                      <a:gd name="T33" fmla="*/ 39 h 49"/>
                      <a:gd name="T34" fmla="*/ 0 w 117"/>
                      <a:gd name="T35" fmla="*/ 49 h 49"/>
                      <a:gd name="T36" fmla="*/ 10 w 117"/>
                      <a:gd name="T37" fmla="*/ 49 h 49"/>
                      <a:gd name="T38" fmla="*/ 10 w 117"/>
                      <a:gd name="T39" fmla="*/ 39 h 49"/>
                      <a:gd name="T40" fmla="*/ 19 w 117"/>
                      <a:gd name="T41" fmla="*/ 39 h 49"/>
                      <a:gd name="T42" fmla="*/ 29 w 117"/>
                      <a:gd name="T43" fmla="*/ 39 h 49"/>
                      <a:gd name="T44" fmla="*/ 39 w 117"/>
                      <a:gd name="T45" fmla="*/ 29 h 49"/>
                      <a:gd name="T46" fmla="*/ 39 w 117"/>
                      <a:gd name="T47" fmla="*/ 29 h 49"/>
                      <a:gd name="T48" fmla="*/ 49 w 117"/>
                      <a:gd name="T49" fmla="*/ 29 h 49"/>
                      <a:gd name="T50" fmla="*/ 58 w 117"/>
                      <a:gd name="T51" fmla="*/ 19 h 49"/>
                      <a:gd name="T52" fmla="*/ 58 w 117"/>
                      <a:gd name="T53" fmla="*/ 19 h 49"/>
                      <a:gd name="T54" fmla="*/ 68 w 117"/>
                      <a:gd name="T55" fmla="*/ 19 h 49"/>
                      <a:gd name="T56" fmla="*/ 78 w 117"/>
                      <a:gd name="T57" fmla="*/ 19 h 49"/>
                      <a:gd name="T58" fmla="*/ 87 w 117"/>
                      <a:gd name="T59" fmla="*/ 10 h 49"/>
                      <a:gd name="T60" fmla="*/ 117 w 117"/>
                      <a:gd name="T61" fmla="*/ 10 h 49"/>
                      <a:gd name="T62" fmla="*/ 107 w 117"/>
                      <a:gd name="T63" fmla="*/ 10 h 49"/>
                      <a:gd name="T64" fmla="*/ 117 w 117"/>
                      <a:gd name="T65" fmla="*/ 0 h 49"/>
                      <a:gd name="T66" fmla="*/ 117 w 117"/>
                      <a:gd name="T67" fmla="*/ 0 h 49"/>
                      <a:gd name="T68" fmla="*/ 117 w 117"/>
                      <a:gd name="T69" fmla="*/ 0 h 49"/>
                      <a:gd name="T70" fmla="*/ 117 w 117"/>
                      <a:gd name="T71" fmla="*/ 0 h 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7"/>
                      <a:gd name="T109" fmla="*/ 0 h 49"/>
                      <a:gd name="T110" fmla="*/ 117 w 117"/>
                      <a:gd name="T111" fmla="*/ 49 h 4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7" h="49">
                        <a:moveTo>
                          <a:pt x="117" y="0"/>
                        </a:moveTo>
                        <a:lnTo>
                          <a:pt x="117" y="0"/>
                        </a:lnTo>
                        <a:lnTo>
                          <a:pt x="107" y="0"/>
                        </a:lnTo>
                        <a:lnTo>
                          <a:pt x="97" y="0"/>
                        </a:lnTo>
                        <a:lnTo>
                          <a:pt x="87" y="0"/>
                        </a:lnTo>
                        <a:lnTo>
                          <a:pt x="78" y="10"/>
                        </a:lnTo>
                        <a:lnTo>
                          <a:pt x="68" y="10"/>
                        </a:lnTo>
                        <a:lnTo>
                          <a:pt x="58" y="10"/>
                        </a:lnTo>
                        <a:lnTo>
                          <a:pt x="49" y="10"/>
                        </a:lnTo>
                        <a:lnTo>
                          <a:pt x="49" y="19"/>
                        </a:lnTo>
                        <a:lnTo>
                          <a:pt x="39" y="19"/>
                        </a:lnTo>
                        <a:lnTo>
                          <a:pt x="29" y="19"/>
                        </a:lnTo>
                        <a:lnTo>
                          <a:pt x="19" y="29"/>
                        </a:lnTo>
                        <a:lnTo>
                          <a:pt x="10" y="39"/>
                        </a:lnTo>
                        <a:lnTo>
                          <a:pt x="0" y="39"/>
                        </a:lnTo>
                        <a:lnTo>
                          <a:pt x="0" y="49"/>
                        </a:lnTo>
                        <a:lnTo>
                          <a:pt x="10" y="49"/>
                        </a:lnTo>
                        <a:lnTo>
                          <a:pt x="10" y="39"/>
                        </a:lnTo>
                        <a:lnTo>
                          <a:pt x="19" y="39"/>
                        </a:lnTo>
                        <a:lnTo>
                          <a:pt x="29" y="39"/>
                        </a:lnTo>
                        <a:lnTo>
                          <a:pt x="39" y="29"/>
                        </a:lnTo>
                        <a:lnTo>
                          <a:pt x="49" y="29"/>
                        </a:lnTo>
                        <a:lnTo>
                          <a:pt x="58" y="19"/>
                        </a:lnTo>
                        <a:lnTo>
                          <a:pt x="68" y="19"/>
                        </a:lnTo>
                        <a:lnTo>
                          <a:pt x="78" y="19"/>
                        </a:lnTo>
                        <a:lnTo>
                          <a:pt x="87" y="10"/>
                        </a:lnTo>
                        <a:lnTo>
                          <a:pt x="117" y="10"/>
                        </a:lnTo>
                        <a:lnTo>
                          <a:pt x="107" y="10"/>
                        </a:lnTo>
                        <a:lnTo>
                          <a:pt x="117" y="0"/>
                        </a:lnTo>
                        <a:close/>
                      </a:path>
                    </a:pathLst>
                  </a:custGeom>
                  <a:solidFill>
                    <a:srgbClr val="000000"/>
                  </a:solidFill>
                  <a:ln w="9525">
                    <a:noFill/>
                    <a:round/>
                    <a:headEnd/>
                    <a:tailEnd/>
                  </a:ln>
                </p:spPr>
                <p:txBody>
                  <a:bodyPr/>
                  <a:lstStyle/>
                  <a:p>
                    <a:endParaRPr lang="en-US"/>
                  </a:p>
                </p:txBody>
              </p:sp>
              <p:sp>
                <p:nvSpPr>
                  <p:cNvPr id="5542" name="Freeform 518"/>
                  <p:cNvSpPr>
                    <a:spLocks/>
                  </p:cNvSpPr>
                  <p:nvPr/>
                </p:nvSpPr>
                <p:spPr bwMode="auto">
                  <a:xfrm>
                    <a:off x="6912" y="6784"/>
                    <a:ext cx="19" cy="10"/>
                  </a:xfrm>
                  <a:custGeom>
                    <a:avLst/>
                    <a:gdLst>
                      <a:gd name="T0" fmla="*/ 19 w 19"/>
                      <a:gd name="T1" fmla="*/ 10 h 10"/>
                      <a:gd name="T2" fmla="*/ 10 w 19"/>
                      <a:gd name="T3" fmla="*/ 10 h 10"/>
                      <a:gd name="T4" fmla="*/ 10 w 19"/>
                      <a:gd name="T5" fmla="*/ 0 h 10"/>
                      <a:gd name="T6" fmla="*/ 0 w 19"/>
                      <a:gd name="T7" fmla="*/ 10 h 10"/>
                      <a:gd name="T8" fmla="*/ 10 w 19"/>
                      <a:gd name="T9" fmla="*/ 10 h 10"/>
                      <a:gd name="T10" fmla="*/ 0 w 19"/>
                      <a:gd name="T11" fmla="*/ 10 h 10"/>
                      <a:gd name="T12" fmla="*/ 19 w 19"/>
                      <a:gd name="T13" fmla="*/ 10 h 10"/>
                      <a:gd name="T14" fmla="*/ 10 w 19"/>
                      <a:gd name="T15" fmla="*/ 10 h 10"/>
                      <a:gd name="T16" fmla="*/ 19 w 19"/>
                      <a:gd name="T17" fmla="*/ 1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0"/>
                      <a:gd name="T29" fmla="*/ 19 w 19"/>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0">
                        <a:moveTo>
                          <a:pt x="19" y="10"/>
                        </a:moveTo>
                        <a:lnTo>
                          <a:pt x="10" y="10"/>
                        </a:lnTo>
                        <a:lnTo>
                          <a:pt x="10" y="0"/>
                        </a:lnTo>
                        <a:lnTo>
                          <a:pt x="0" y="10"/>
                        </a:lnTo>
                        <a:lnTo>
                          <a:pt x="10" y="10"/>
                        </a:lnTo>
                        <a:lnTo>
                          <a:pt x="0" y="10"/>
                        </a:lnTo>
                        <a:lnTo>
                          <a:pt x="19" y="10"/>
                        </a:lnTo>
                        <a:lnTo>
                          <a:pt x="10" y="10"/>
                        </a:lnTo>
                        <a:lnTo>
                          <a:pt x="19" y="10"/>
                        </a:lnTo>
                        <a:close/>
                      </a:path>
                    </a:pathLst>
                  </a:custGeom>
                  <a:solidFill>
                    <a:srgbClr val="000000"/>
                  </a:solidFill>
                  <a:ln w="9525">
                    <a:noFill/>
                    <a:round/>
                    <a:headEnd/>
                    <a:tailEnd/>
                  </a:ln>
                </p:spPr>
                <p:txBody>
                  <a:bodyPr/>
                  <a:lstStyle/>
                  <a:p>
                    <a:endParaRPr lang="en-US"/>
                  </a:p>
                </p:txBody>
              </p:sp>
              <p:sp>
                <p:nvSpPr>
                  <p:cNvPr id="5543" name="Freeform 519"/>
                  <p:cNvSpPr>
                    <a:spLocks/>
                  </p:cNvSpPr>
                  <p:nvPr/>
                </p:nvSpPr>
                <p:spPr bwMode="auto">
                  <a:xfrm>
                    <a:off x="4451" y="6813"/>
                    <a:ext cx="59" cy="68"/>
                  </a:xfrm>
                  <a:custGeom>
                    <a:avLst/>
                    <a:gdLst>
                      <a:gd name="T0" fmla="*/ 59 w 59"/>
                      <a:gd name="T1" fmla="*/ 59 h 68"/>
                      <a:gd name="T2" fmla="*/ 59 w 59"/>
                      <a:gd name="T3" fmla="*/ 68 h 68"/>
                      <a:gd name="T4" fmla="*/ 49 w 59"/>
                      <a:gd name="T5" fmla="*/ 68 h 68"/>
                      <a:gd name="T6" fmla="*/ 49 w 59"/>
                      <a:gd name="T7" fmla="*/ 59 h 68"/>
                      <a:gd name="T8" fmla="*/ 49 w 59"/>
                      <a:gd name="T9" fmla="*/ 59 h 68"/>
                      <a:gd name="T10" fmla="*/ 39 w 59"/>
                      <a:gd name="T11" fmla="*/ 59 h 68"/>
                      <a:gd name="T12" fmla="*/ 39 w 59"/>
                      <a:gd name="T13" fmla="*/ 49 h 68"/>
                      <a:gd name="T14" fmla="*/ 30 w 59"/>
                      <a:gd name="T15" fmla="*/ 39 h 68"/>
                      <a:gd name="T16" fmla="*/ 30 w 59"/>
                      <a:gd name="T17" fmla="*/ 39 h 68"/>
                      <a:gd name="T18" fmla="*/ 0 w 59"/>
                      <a:gd name="T19" fmla="*/ 20 h 68"/>
                      <a:gd name="T20" fmla="*/ 0 w 59"/>
                      <a:gd name="T21" fmla="*/ 10 h 68"/>
                      <a:gd name="T22" fmla="*/ 0 w 59"/>
                      <a:gd name="T23" fmla="*/ 10 h 68"/>
                      <a:gd name="T24" fmla="*/ 0 w 59"/>
                      <a:gd name="T25" fmla="*/ 10 h 68"/>
                      <a:gd name="T26" fmla="*/ 10 w 59"/>
                      <a:gd name="T27" fmla="*/ 0 h 68"/>
                      <a:gd name="T28" fmla="*/ 20 w 59"/>
                      <a:gd name="T29" fmla="*/ 0 h 68"/>
                      <a:gd name="T30" fmla="*/ 39 w 59"/>
                      <a:gd name="T31" fmla="*/ 20 h 68"/>
                      <a:gd name="T32" fmla="*/ 49 w 59"/>
                      <a:gd name="T33" fmla="*/ 29 h 68"/>
                      <a:gd name="T34" fmla="*/ 49 w 59"/>
                      <a:gd name="T35" fmla="*/ 29 h 68"/>
                      <a:gd name="T36" fmla="*/ 59 w 59"/>
                      <a:gd name="T37" fmla="*/ 39 h 68"/>
                      <a:gd name="T38" fmla="*/ 59 w 59"/>
                      <a:gd name="T39" fmla="*/ 49 h 68"/>
                      <a:gd name="T40" fmla="*/ 59 w 59"/>
                      <a:gd name="T41" fmla="*/ 59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9"/>
                      <a:gd name="T64" fmla="*/ 0 h 68"/>
                      <a:gd name="T65" fmla="*/ 59 w 59"/>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9" h="68">
                        <a:moveTo>
                          <a:pt x="59" y="59"/>
                        </a:moveTo>
                        <a:lnTo>
                          <a:pt x="59" y="68"/>
                        </a:lnTo>
                        <a:lnTo>
                          <a:pt x="49" y="68"/>
                        </a:lnTo>
                        <a:lnTo>
                          <a:pt x="49" y="59"/>
                        </a:lnTo>
                        <a:lnTo>
                          <a:pt x="39" y="59"/>
                        </a:lnTo>
                        <a:lnTo>
                          <a:pt x="39" y="49"/>
                        </a:lnTo>
                        <a:lnTo>
                          <a:pt x="30" y="39"/>
                        </a:lnTo>
                        <a:lnTo>
                          <a:pt x="0" y="20"/>
                        </a:lnTo>
                        <a:lnTo>
                          <a:pt x="0" y="10"/>
                        </a:lnTo>
                        <a:lnTo>
                          <a:pt x="10" y="0"/>
                        </a:lnTo>
                        <a:lnTo>
                          <a:pt x="20" y="0"/>
                        </a:lnTo>
                        <a:lnTo>
                          <a:pt x="39" y="20"/>
                        </a:lnTo>
                        <a:lnTo>
                          <a:pt x="49" y="29"/>
                        </a:lnTo>
                        <a:lnTo>
                          <a:pt x="59" y="39"/>
                        </a:lnTo>
                        <a:lnTo>
                          <a:pt x="59" y="49"/>
                        </a:lnTo>
                        <a:lnTo>
                          <a:pt x="59" y="59"/>
                        </a:lnTo>
                        <a:close/>
                      </a:path>
                    </a:pathLst>
                  </a:custGeom>
                  <a:solidFill>
                    <a:srgbClr val="000000"/>
                  </a:solidFill>
                  <a:ln w="9525">
                    <a:noFill/>
                    <a:round/>
                    <a:headEnd/>
                    <a:tailEnd/>
                  </a:ln>
                </p:spPr>
                <p:txBody>
                  <a:bodyPr/>
                  <a:lstStyle/>
                  <a:p>
                    <a:endParaRPr lang="en-US"/>
                  </a:p>
                </p:txBody>
              </p:sp>
              <p:sp>
                <p:nvSpPr>
                  <p:cNvPr id="5544" name="Freeform 520"/>
                  <p:cNvSpPr>
                    <a:spLocks/>
                  </p:cNvSpPr>
                  <p:nvPr/>
                </p:nvSpPr>
                <p:spPr bwMode="auto">
                  <a:xfrm>
                    <a:off x="4510" y="6872"/>
                    <a:ext cx="10" cy="19"/>
                  </a:xfrm>
                  <a:custGeom>
                    <a:avLst/>
                    <a:gdLst>
                      <a:gd name="T0" fmla="*/ 0 w 10"/>
                      <a:gd name="T1" fmla="*/ 19 h 19"/>
                      <a:gd name="T2" fmla="*/ 0 w 10"/>
                      <a:gd name="T3" fmla="*/ 9 h 19"/>
                      <a:gd name="T4" fmla="*/ 10 w 10"/>
                      <a:gd name="T5" fmla="*/ 9 h 19"/>
                      <a:gd name="T6" fmla="*/ 10 w 10"/>
                      <a:gd name="T7" fmla="*/ 0 h 19"/>
                      <a:gd name="T8" fmla="*/ 0 w 10"/>
                      <a:gd name="T9" fmla="*/ 0 h 19"/>
                      <a:gd name="T10" fmla="*/ 0 w 10"/>
                      <a:gd name="T11" fmla="*/ 9 h 19"/>
                      <a:gd name="T12" fmla="*/ 0 w 10"/>
                      <a:gd name="T13" fmla="*/ 0 h 19"/>
                      <a:gd name="T14" fmla="*/ 0 w 10"/>
                      <a:gd name="T15" fmla="*/ 19 h 19"/>
                      <a:gd name="T16" fmla="*/ 0 w 10"/>
                      <a:gd name="T17" fmla="*/ 9 h 19"/>
                      <a:gd name="T18" fmla="*/ 0 w 10"/>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19"/>
                      <a:gd name="T32" fmla="*/ 10 w 10"/>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19">
                        <a:moveTo>
                          <a:pt x="0" y="19"/>
                        </a:moveTo>
                        <a:lnTo>
                          <a:pt x="0" y="9"/>
                        </a:lnTo>
                        <a:lnTo>
                          <a:pt x="10" y="9"/>
                        </a:lnTo>
                        <a:lnTo>
                          <a:pt x="10" y="0"/>
                        </a:lnTo>
                        <a:lnTo>
                          <a:pt x="0" y="0"/>
                        </a:lnTo>
                        <a:lnTo>
                          <a:pt x="0" y="9"/>
                        </a:lnTo>
                        <a:lnTo>
                          <a:pt x="0" y="0"/>
                        </a:lnTo>
                        <a:lnTo>
                          <a:pt x="0" y="19"/>
                        </a:lnTo>
                        <a:lnTo>
                          <a:pt x="0" y="9"/>
                        </a:lnTo>
                        <a:lnTo>
                          <a:pt x="0" y="19"/>
                        </a:lnTo>
                        <a:close/>
                      </a:path>
                    </a:pathLst>
                  </a:custGeom>
                  <a:solidFill>
                    <a:srgbClr val="000000"/>
                  </a:solidFill>
                  <a:ln w="9525">
                    <a:noFill/>
                    <a:round/>
                    <a:headEnd/>
                    <a:tailEnd/>
                  </a:ln>
                </p:spPr>
                <p:txBody>
                  <a:bodyPr/>
                  <a:lstStyle/>
                  <a:p>
                    <a:endParaRPr lang="en-US"/>
                  </a:p>
                </p:txBody>
              </p:sp>
              <p:sp>
                <p:nvSpPr>
                  <p:cNvPr id="5545" name="Freeform 521"/>
                  <p:cNvSpPr>
                    <a:spLocks/>
                  </p:cNvSpPr>
                  <p:nvPr/>
                </p:nvSpPr>
                <p:spPr bwMode="auto">
                  <a:xfrm>
                    <a:off x="4490" y="6862"/>
                    <a:ext cx="20" cy="29"/>
                  </a:xfrm>
                  <a:custGeom>
                    <a:avLst/>
                    <a:gdLst>
                      <a:gd name="T0" fmla="*/ 0 w 20"/>
                      <a:gd name="T1" fmla="*/ 10 h 29"/>
                      <a:gd name="T2" fmla="*/ 0 w 20"/>
                      <a:gd name="T3" fmla="*/ 10 h 29"/>
                      <a:gd name="T4" fmla="*/ 0 w 20"/>
                      <a:gd name="T5" fmla="*/ 19 h 29"/>
                      <a:gd name="T6" fmla="*/ 10 w 20"/>
                      <a:gd name="T7" fmla="*/ 19 h 29"/>
                      <a:gd name="T8" fmla="*/ 20 w 20"/>
                      <a:gd name="T9" fmla="*/ 29 h 29"/>
                      <a:gd name="T10" fmla="*/ 20 w 20"/>
                      <a:gd name="T11" fmla="*/ 10 h 29"/>
                      <a:gd name="T12" fmla="*/ 10 w 20"/>
                      <a:gd name="T13" fmla="*/ 10 h 29"/>
                      <a:gd name="T14" fmla="*/ 10 w 20"/>
                      <a:gd name="T15" fmla="*/ 10 h 29"/>
                      <a:gd name="T16" fmla="*/ 10 w 20"/>
                      <a:gd name="T17" fmla="*/ 10 h 29"/>
                      <a:gd name="T18" fmla="*/ 10 w 20"/>
                      <a:gd name="T19" fmla="*/ 0 h 29"/>
                      <a:gd name="T20" fmla="*/ 10 w 20"/>
                      <a:gd name="T21" fmla="*/ 10 h 29"/>
                      <a:gd name="T22" fmla="*/ 10 w 20"/>
                      <a:gd name="T23" fmla="*/ 0 h 29"/>
                      <a:gd name="T24" fmla="*/ 0 w 20"/>
                      <a:gd name="T25" fmla="*/ 10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29"/>
                      <a:gd name="T41" fmla="*/ 20 w 20"/>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29">
                        <a:moveTo>
                          <a:pt x="0" y="10"/>
                        </a:moveTo>
                        <a:lnTo>
                          <a:pt x="0" y="10"/>
                        </a:lnTo>
                        <a:lnTo>
                          <a:pt x="0" y="19"/>
                        </a:lnTo>
                        <a:lnTo>
                          <a:pt x="10" y="19"/>
                        </a:lnTo>
                        <a:lnTo>
                          <a:pt x="20" y="29"/>
                        </a:lnTo>
                        <a:lnTo>
                          <a:pt x="20" y="10"/>
                        </a:lnTo>
                        <a:lnTo>
                          <a:pt x="10" y="10"/>
                        </a:lnTo>
                        <a:lnTo>
                          <a:pt x="10" y="0"/>
                        </a:lnTo>
                        <a:lnTo>
                          <a:pt x="10" y="10"/>
                        </a:lnTo>
                        <a:lnTo>
                          <a:pt x="10" y="0"/>
                        </a:lnTo>
                        <a:lnTo>
                          <a:pt x="0" y="10"/>
                        </a:lnTo>
                        <a:close/>
                      </a:path>
                    </a:pathLst>
                  </a:custGeom>
                  <a:solidFill>
                    <a:srgbClr val="000000"/>
                  </a:solidFill>
                  <a:ln w="9525">
                    <a:noFill/>
                    <a:round/>
                    <a:headEnd/>
                    <a:tailEnd/>
                  </a:ln>
                </p:spPr>
                <p:txBody>
                  <a:bodyPr/>
                  <a:lstStyle/>
                  <a:p>
                    <a:endParaRPr lang="en-US"/>
                  </a:p>
                </p:txBody>
              </p:sp>
              <p:sp>
                <p:nvSpPr>
                  <p:cNvPr id="5546" name="Freeform 522"/>
                  <p:cNvSpPr>
                    <a:spLocks/>
                  </p:cNvSpPr>
                  <p:nvPr/>
                </p:nvSpPr>
                <p:spPr bwMode="auto">
                  <a:xfrm>
                    <a:off x="4442" y="6823"/>
                    <a:ext cx="58" cy="49"/>
                  </a:xfrm>
                  <a:custGeom>
                    <a:avLst/>
                    <a:gdLst>
                      <a:gd name="T0" fmla="*/ 0 w 58"/>
                      <a:gd name="T1" fmla="*/ 0 h 49"/>
                      <a:gd name="T2" fmla="*/ 9 w 58"/>
                      <a:gd name="T3" fmla="*/ 19 h 49"/>
                      <a:gd name="T4" fmla="*/ 19 w 58"/>
                      <a:gd name="T5" fmla="*/ 19 h 49"/>
                      <a:gd name="T6" fmla="*/ 29 w 58"/>
                      <a:gd name="T7" fmla="*/ 29 h 49"/>
                      <a:gd name="T8" fmla="*/ 39 w 58"/>
                      <a:gd name="T9" fmla="*/ 39 h 49"/>
                      <a:gd name="T10" fmla="*/ 48 w 58"/>
                      <a:gd name="T11" fmla="*/ 49 h 49"/>
                      <a:gd name="T12" fmla="*/ 58 w 58"/>
                      <a:gd name="T13" fmla="*/ 39 h 49"/>
                      <a:gd name="T14" fmla="*/ 48 w 58"/>
                      <a:gd name="T15" fmla="*/ 39 h 49"/>
                      <a:gd name="T16" fmla="*/ 48 w 58"/>
                      <a:gd name="T17" fmla="*/ 29 h 49"/>
                      <a:gd name="T18" fmla="*/ 39 w 58"/>
                      <a:gd name="T19" fmla="*/ 29 h 49"/>
                      <a:gd name="T20" fmla="*/ 29 w 58"/>
                      <a:gd name="T21" fmla="*/ 19 h 49"/>
                      <a:gd name="T22" fmla="*/ 29 w 58"/>
                      <a:gd name="T23" fmla="*/ 10 h 49"/>
                      <a:gd name="T24" fmla="*/ 19 w 58"/>
                      <a:gd name="T25" fmla="*/ 10 h 49"/>
                      <a:gd name="T26" fmla="*/ 9 w 58"/>
                      <a:gd name="T27" fmla="*/ 0 h 49"/>
                      <a:gd name="T28" fmla="*/ 9 w 58"/>
                      <a:gd name="T29" fmla="*/ 0 h 49"/>
                      <a:gd name="T30" fmla="*/ 9 w 58"/>
                      <a:gd name="T31" fmla="*/ 0 h 49"/>
                      <a:gd name="T32" fmla="*/ 0 w 58"/>
                      <a:gd name="T33" fmla="*/ 0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49"/>
                      <a:gd name="T53" fmla="*/ 58 w 58"/>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49">
                        <a:moveTo>
                          <a:pt x="0" y="0"/>
                        </a:moveTo>
                        <a:lnTo>
                          <a:pt x="9" y="19"/>
                        </a:lnTo>
                        <a:lnTo>
                          <a:pt x="19" y="19"/>
                        </a:lnTo>
                        <a:lnTo>
                          <a:pt x="29" y="29"/>
                        </a:lnTo>
                        <a:lnTo>
                          <a:pt x="39" y="39"/>
                        </a:lnTo>
                        <a:lnTo>
                          <a:pt x="48" y="49"/>
                        </a:lnTo>
                        <a:lnTo>
                          <a:pt x="58" y="39"/>
                        </a:lnTo>
                        <a:lnTo>
                          <a:pt x="48" y="39"/>
                        </a:lnTo>
                        <a:lnTo>
                          <a:pt x="48" y="29"/>
                        </a:lnTo>
                        <a:lnTo>
                          <a:pt x="39" y="29"/>
                        </a:lnTo>
                        <a:lnTo>
                          <a:pt x="29" y="19"/>
                        </a:lnTo>
                        <a:lnTo>
                          <a:pt x="29" y="10"/>
                        </a:lnTo>
                        <a:lnTo>
                          <a:pt x="19" y="10"/>
                        </a:lnTo>
                        <a:lnTo>
                          <a:pt x="9" y="0"/>
                        </a:lnTo>
                        <a:lnTo>
                          <a:pt x="0" y="0"/>
                        </a:lnTo>
                        <a:close/>
                      </a:path>
                    </a:pathLst>
                  </a:custGeom>
                  <a:solidFill>
                    <a:srgbClr val="000000"/>
                  </a:solidFill>
                  <a:ln w="9525">
                    <a:noFill/>
                    <a:round/>
                    <a:headEnd/>
                    <a:tailEnd/>
                  </a:ln>
                </p:spPr>
                <p:txBody>
                  <a:bodyPr/>
                  <a:lstStyle/>
                  <a:p>
                    <a:endParaRPr lang="en-US"/>
                  </a:p>
                </p:txBody>
              </p:sp>
              <p:sp>
                <p:nvSpPr>
                  <p:cNvPr id="5547" name="Freeform 523"/>
                  <p:cNvSpPr>
                    <a:spLocks/>
                  </p:cNvSpPr>
                  <p:nvPr/>
                </p:nvSpPr>
                <p:spPr bwMode="auto">
                  <a:xfrm>
                    <a:off x="4442" y="6803"/>
                    <a:ext cx="39" cy="20"/>
                  </a:xfrm>
                  <a:custGeom>
                    <a:avLst/>
                    <a:gdLst>
                      <a:gd name="T0" fmla="*/ 39 w 39"/>
                      <a:gd name="T1" fmla="*/ 10 h 20"/>
                      <a:gd name="T2" fmla="*/ 39 w 39"/>
                      <a:gd name="T3" fmla="*/ 10 h 20"/>
                      <a:gd name="T4" fmla="*/ 29 w 39"/>
                      <a:gd name="T5" fmla="*/ 0 h 20"/>
                      <a:gd name="T6" fmla="*/ 9 w 39"/>
                      <a:gd name="T7" fmla="*/ 0 h 20"/>
                      <a:gd name="T8" fmla="*/ 0 w 39"/>
                      <a:gd name="T9" fmla="*/ 20 h 20"/>
                      <a:gd name="T10" fmla="*/ 0 w 39"/>
                      <a:gd name="T11" fmla="*/ 20 h 20"/>
                      <a:gd name="T12" fmla="*/ 9 w 39"/>
                      <a:gd name="T13" fmla="*/ 20 h 20"/>
                      <a:gd name="T14" fmla="*/ 9 w 39"/>
                      <a:gd name="T15" fmla="*/ 20 h 20"/>
                      <a:gd name="T16" fmla="*/ 9 w 39"/>
                      <a:gd name="T17" fmla="*/ 20 h 20"/>
                      <a:gd name="T18" fmla="*/ 19 w 39"/>
                      <a:gd name="T19" fmla="*/ 10 h 20"/>
                      <a:gd name="T20" fmla="*/ 29 w 39"/>
                      <a:gd name="T21" fmla="*/ 10 h 20"/>
                      <a:gd name="T22" fmla="*/ 39 w 39"/>
                      <a:gd name="T23" fmla="*/ 10 h 20"/>
                      <a:gd name="T24" fmla="*/ 39 w 39"/>
                      <a:gd name="T25" fmla="*/ 10 h 20"/>
                      <a:gd name="T26" fmla="*/ 39 w 39"/>
                      <a:gd name="T27" fmla="*/ 10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
                      <a:gd name="T43" fmla="*/ 0 h 20"/>
                      <a:gd name="T44" fmla="*/ 39 w 39"/>
                      <a:gd name="T45" fmla="*/ 20 h 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 h="20">
                        <a:moveTo>
                          <a:pt x="39" y="10"/>
                        </a:moveTo>
                        <a:lnTo>
                          <a:pt x="39" y="10"/>
                        </a:lnTo>
                        <a:lnTo>
                          <a:pt x="29" y="0"/>
                        </a:lnTo>
                        <a:lnTo>
                          <a:pt x="9" y="0"/>
                        </a:lnTo>
                        <a:lnTo>
                          <a:pt x="0" y="20"/>
                        </a:lnTo>
                        <a:lnTo>
                          <a:pt x="9" y="20"/>
                        </a:lnTo>
                        <a:lnTo>
                          <a:pt x="19" y="10"/>
                        </a:lnTo>
                        <a:lnTo>
                          <a:pt x="29" y="10"/>
                        </a:lnTo>
                        <a:lnTo>
                          <a:pt x="39" y="10"/>
                        </a:lnTo>
                        <a:close/>
                      </a:path>
                    </a:pathLst>
                  </a:custGeom>
                  <a:solidFill>
                    <a:srgbClr val="000000"/>
                  </a:solidFill>
                  <a:ln w="9525">
                    <a:noFill/>
                    <a:round/>
                    <a:headEnd/>
                    <a:tailEnd/>
                  </a:ln>
                </p:spPr>
                <p:txBody>
                  <a:bodyPr/>
                  <a:lstStyle/>
                  <a:p>
                    <a:endParaRPr lang="en-US"/>
                  </a:p>
                </p:txBody>
              </p:sp>
              <p:sp>
                <p:nvSpPr>
                  <p:cNvPr id="5548" name="Freeform 524"/>
                  <p:cNvSpPr>
                    <a:spLocks/>
                  </p:cNvSpPr>
                  <p:nvPr/>
                </p:nvSpPr>
                <p:spPr bwMode="auto">
                  <a:xfrm>
                    <a:off x="4471" y="6813"/>
                    <a:ext cx="49" cy="59"/>
                  </a:xfrm>
                  <a:custGeom>
                    <a:avLst/>
                    <a:gdLst>
                      <a:gd name="T0" fmla="*/ 49 w 49"/>
                      <a:gd name="T1" fmla="*/ 59 h 59"/>
                      <a:gd name="T2" fmla="*/ 39 w 49"/>
                      <a:gd name="T3" fmla="*/ 49 h 59"/>
                      <a:gd name="T4" fmla="*/ 39 w 49"/>
                      <a:gd name="T5" fmla="*/ 39 h 59"/>
                      <a:gd name="T6" fmla="*/ 39 w 49"/>
                      <a:gd name="T7" fmla="*/ 29 h 59"/>
                      <a:gd name="T8" fmla="*/ 29 w 49"/>
                      <a:gd name="T9" fmla="*/ 20 h 59"/>
                      <a:gd name="T10" fmla="*/ 29 w 49"/>
                      <a:gd name="T11" fmla="*/ 10 h 59"/>
                      <a:gd name="T12" fmla="*/ 19 w 49"/>
                      <a:gd name="T13" fmla="*/ 10 h 59"/>
                      <a:gd name="T14" fmla="*/ 19 w 49"/>
                      <a:gd name="T15" fmla="*/ 0 h 59"/>
                      <a:gd name="T16" fmla="*/ 10 w 49"/>
                      <a:gd name="T17" fmla="*/ 0 h 59"/>
                      <a:gd name="T18" fmla="*/ 0 w 49"/>
                      <a:gd name="T19" fmla="*/ 0 h 59"/>
                      <a:gd name="T20" fmla="*/ 19 w 49"/>
                      <a:gd name="T21" fmla="*/ 10 h 59"/>
                      <a:gd name="T22" fmla="*/ 19 w 49"/>
                      <a:gd name="T23" fmla="*/ 20 h 59"/>
                      <a:gd name="T24" fmla="*/ 19 w 49"/>
                      <a:gd name="T25" fmla="*/ 29 h 59"/>
                      <a:gd name="T26" fmla="*/ 29 w 49"/>
                      <a:gd name="T27" fmla="*/ 39 h 59"/>
                      <a:gd name="T28" fmla="*/ 29 w 49"/>
                      <a:gd name="T29" fmla="*/ 39 h 59"/>
                      <a:gd name="T30" fmla="*/ 39 w 49"/>
                      <a:gd name="T31" fmla="*/ 49 h 59"/>
                      <a:gd name="T32" fmla="*/ 39 w 49"/>
                      <a:gd name="T33" fmla="*/ 59 h 59"/>
                      <a:gd name="T34" fmla="*/ 49 w 49"/>
                      <a:gd name="T35" fmla="*/ 59 h 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9"/>
                      <a:gd name="T55" fmla="*/ 0 h 59"/>
                      <a:gd name="T56" fmla="*/ 49 w 49"/>
                      <a:gd name="T57" fmla="*/ 59 h 5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9" h="59">
                        <a:moveTo>
                          <a:pt x="49" y="59"/>
                        </a:moveTo>
                        <a:lnTo>
                          <a:pt x="39" y="49"/>
                        </a:lnTo>
                        <a:lnTo>
                          <a:pt x="39" y="39"/>
                        </a:lnTo>
                        <a:lnTo>
                          <a:pt x="39" y="29"/>
                        </a:lnTo>
                        <a:lnTo>
                          <a:pt x="29" y="20"/>
                        </a:lnTo>
                        <a:lnTo>
                          <a:pt x="29" y="10"/>
                        </a:lnTo>
                        <a:lnTo>
                          <a:pt x="19" y="10"/>
                        </a:lnTo>
                        <a:lnTo>
                          <a:pt x="19" y="0"/>
                        </a:lnTo>
                        <a:lnTo>
                          <a:pt x="10" y="0"/>
                        </a:lnTo>
                        <a:lnTo>
                          <a:pt x="0" y="0"/>
                        </a:lnTo>
                        <a:lnTo>
                          <a:pt x="19" y="10"/>
                        </a:lnTo>
                        <a:lnTo>
                          <a:pt x="19" y="20"/>
                        </a:lnTo>
                        <a:lnTo>
                          <a:pt x="19" y="29"/>
                        </a:lnTo>
                        <a:lnTo>
                          <a:pt x="29" y="39"/>
                        </a:lnTo>
                        <a:lnTo>
                          <a:pt x="39" y="49"/>
                        </a:lnTo>
                        <a:lnTo>
                          <a:pt x="39" y="59"/>
                        </a:lnTo>
                        <a:lnTo>
                          <a:pt x="49" y="59"/>
                        </a:lnTo>
                        <a:close/>
                      </a:path>
                    </a:pathLst>
                  </a:custGeom>
                  <a:solidFill>
                    <a:srgbClr val="000000"/>
                  </a:solidFill>
                  <a:ln w="9525">
                    <a:noFill/>
                    <a:round/>
                    <a:headEnd/>
                    <a:tailEnd/>
                  </a:ln>
                </p:spPr>
                <p:txBody>
                  <a:bodyPr/>
                  <a:lstStyle/>
                  <a:p>
                    <a:endParaRPr lang="en-US"/>
                  </a:p>
                </p:txBody>
              </p:sp>
              <p:sp>
                <p:nvSpPr>
                  <p:cNvPr id="5549" name="Freeform 525"/>
                  <p:cNvSpPr>
                    <a:spLocks/>
                  </p:cNvSpPr>
                  <p:nvPr/>
                </p:nvSpPr>
                <p:spPr bwMode="auto">
                  <a:xfrm>
                    <a:off x="5122" y="6823"/>
                    <a:ext cx="244" cy="243"/>
                  </a:xfrm>
                  <a:custGeom>
                    <a:avLst/>
                    <a:gdLst>
                      <a:gd name="T0" fmla="*/ 156 w 244"/>
                      <a:gd name="T1" fmla="*/ 19 h 243"/>
                      <a:gd name="T2" fmla="*/ 156 w 244"/>
                      <a:gd name="T3" fmla="*/ 68 h 243"/>
                      <a:gd name="T4" fmla="*/ 176 w 244"/>
                      <a:gd name="T5" fmla="*/ 78 h 243"/>
                      <a:gd name="T6" fmla="*/ 185 w 244"/>
                      <a:gd name="T7" fmla="*/ 88 h 243"/>
                      <a:gd name="T8" fmla="*/ 205 w 244"/>
                      <a:gd name="T9" fmla="*/ 88 h 243"/>
                      <a:gd name="T10" fmla="*/ 224 w 244"/>
                      <a:gd name="T11" fmla="*/ 97 h 243"/>
                      <a:gd name="T12" fmla="*/ 234 w 244"/>
                      <a:gd name="T13" fmla="*/ 97 h 243"/>
                      <a:gd name="T14" fmla="*/ 244 w 244"/>
                      <a:gd name="T15" fmla="*/ 117 h 243"/>
                      <a:gd name="T16" fmla="*/ 244 w 244"/>
                      <a:gd name="T17" fmla="*/ 126 h 243"/>
                      <a:gd name="T18" fmla="*/ 244 w 244"/>
                      <a:gd name="T19" fmla="*/ 146 h 243"/>
                      <a:gd name="T20" fmla="*/ 224 w 244"/>
                      <a:gd name="T21" fmla="*/ 156 h 243"/>
                      <a:gd name="T22" fmla="*/ 214 w 244"/>
                      <a:gd name="T23" fmla="*/ 175 h 243"/>
                      <a:gd name="T24" fmla="*/ 214 w 244"/>
                      <a:gd name="T25" fmla="*/ 185 h 243"/>
                      <a:gd name="T26" fmla="*/ 205 w 244"/>
                      <a:gd name="T27" fmla="*/ 204 h 243"/>
                      <a:gd name="T28" fmla="*/ 205 w 244"/>
                      <a:gd name="T29" fmla="*/ 224 h 243"/>
                      <a:gd name="T30" fmla="*/ 205 w 244"/>
                      <a:gd name="T31" fmla="*/ 234 h 243"/>
                      <a:gd name="T32" fmla="*/ 185 w 244"/>
                      <a:gd name="T33" fmla="*/ 243 h 243"/>
                      <a:gd name="T34" fmla="*/ 166 w 244"/>
                      <a:gd name="T35" fmla="*/ 243 h 243"/>
                      <a:gd name="T36" fmla="*/ 137 w 244"/>
                      <a:gd name="T37" fmla="*/ 243 h 243"/>
                      <a:gd name="T38" fmla="*/ 127 w 244"/>
                      <a:gd name="T39" fmla="*/ 234 h 243"/>
                      <a:gd name="T40" fmla="*/ 117 w 244"/>
                      <a:gd name="T41" fmla="*/ 234 h 243"/>
                      <a:gd name="T42" fmla="*/ 107 w 244"/>
                      <a:gd name="T43" fmla="*/ 224 h 243"/>
                      <a:gd name="T44" fmla="*/ 88 w 244"/>
                      <a:gd name="T45" fmla="*/ 224 h 243"/>
                      <a:gd name="T46" fmla="*/ 69 w 244"/>
                      <a:gd name="T47" fmla="*/ 234 h 243"/>
                      <a:gd name="T48" fmla="*/ 59 w 244"/>
                      <a:gd name="T49" fmla="*/ 234 h 243"/>
                      <a:gd name="T50" fmla="*/ 39 w 244"/>
                      <a:gd name="T51" fmla="*/ 234 h 243"/>
                      <a:gd name="T52" fmla="*/ 39 w 244"/>
                      <a:gd name="T53" fmla="*/ 224 h 243"/>
                      <a:gd name="T54" fmla="*/ 30 w 244"/>
                      <a:gd name="T55" fmla="*/ 214 h 243"/>
                      <a:gd name="T56" fmla="*/ 30 w 244"/>
                      <a:gd name="T57" fmla="*/ 195 h 243"/>
                      <a:gd name="T58" fmla="*/ 20 w 244"/>
                      <a:gd name="T59" fmla="*/ 185 h 243"/>
                      <a:gd name="T60" fmla="*/ 10 w 244"/>
                      <a:gd name="T61" fmla="*/ 175 h 243"/>
                      <a:gd name="T62" fmla="*/ 0 w 244"/>
                      <a:gd name="T63" fmla="*/ 175 h 243"/>
                      <a:gd name="T64" fmla="*/ 0 w 244"/>
                      <a:gd name="T65" fmla="*/ 156 h 243"/>
                      <a:gd name="T66" fmla="*/ 0 w 244"/>
                      <a:gd name="T67" fmla="*/ 136 h 243"/>
                      <a:gd name="T68" fmla="*/ 20 w 244"/>
                      <a:gd name="T69" fmla="*/ 136 h 243"/>
                      <a:gd name="T70" fmla="*/ 30 w 244"/>
                      <a:gd name="T71" fmla="*/ 126 h 243"/>
                      <a:gd name="T72" fmla="*/ 39 w 244"/>
                      <a:gd name="T73" fmla="*/ 117 h 243"/>
                      <a:gd name="T74" fmla="*/ 59 w 244"/>
                      <a:gd name="T75" fmla="*/ 107 h 243"/>
                      <a:gd name="T76" fmla="*/ 69 w 244"/>
                      <a:gd name="T77" fmla="*/ 107 h 243"/>
                      <a:gd name="T78" fmla="*/ 88 w 244"/>
                      <a:gd name="T79" fmla="*/ 97 h 243"/>
                      <a:gd name="T80" fmla="*/ 88 w 244"/>
                      <a:gd name="T81" fmla="*/ 88 h 243"/>
                      <a:gd name="T82" fmla="*/ 98 w 244"/>
                      <a:gd name="T83" fmla="*/ 78 h 243"/>
                      <a:gd name="T84" fmla="*/ 98 w 244"/>
                      <a:gd name="T85" fmla="*/ 29 h 243"/>
                      <a:gd name="T86" fmla="*/ 98 w 244"/>
                      <a:gd name="T87" fmla="*/ 19 h 243"/>
                      <a:gd name="T88" fmla="*/ 107 w 244"/>
                      <a:gd name="T89" fmla="*/ 10 h 243"/>
                      <a:gd name="T90" fmla="*/ 117 w 244"/>
                      <a:gd name="T91" fmla="*/ 0 h 243"/>
                      <a:gd name="T92" fmla="*/ 146 w 244"/>
                      <a:gd name="T93" fmla="*/ 0 h 243"/>
                      <a:gd name="T94" fmla="*/ 146 w 244"/>
                      <a:gd name="T95" fmla="*/ 10 h 243"/>
                      <a:gd name="T96" fmla="*/ 156 w 244"/>
                      <a:gd name="T97" fmla="*/ 10 h 243"/>
                      <a:gd name="T98" fmla="*/ 156 w 244"/>
                      <a:gd name="T99" fmla="*/ 19 h 2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4"/>
                      <a:gd name="T151" fmla="*/ 0 h 243"/>
                      <a:gd name="T152" fmla="*/ 244 w 244"/>
                      <a:gd name="T153" fmla="*/ 243 h 24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4" h="243">
                        <a:moveTo>
                          <a:pt x="156" y="19"/>
                        </a:moveTo>
                        <a:lnTo>
                          <a:pt x="156" y="68"/>
                        </a:lnTo>
                        <a:lnTo>
                          <a:pt x="176" y="78"/>
                        </a:lnTo>
                        <a:lnTo>
                          <a:pt x="185" y="88"/>
                        </a:lnTo>
                        <a:lnTo>
                          <a:pt x="205" y="88"/>
                        </a:lnTo>
                        <a:lnTo>
                          <a:pt x="224" y="97"/>
                        </a:lnTo>
                        <a:lnTo>
                          <a:pt x="234" y="97"/>
                        </a:lnTo>
                        <a:lnTo>
                          <a:pt x="244" y="117"/>
                        </a:lnTo>
                        <a:lnTo>
                          <a:pt x="244" y="126"/>
                        </a:lnTo>
                        <a:lnTo>
                          <a:pt x="244" y="146"/>
                        </a:lnTo>
                        <a:lnTo>
                          <a:pt x="224" y="156"/>
                        </a:lnTo>
                        <a:lnTo>
                          <a:pt x="214" y="175"/>
                        </a:lnTo>
                        <a:lnTo>
                          <a:pt x="214" y="185"/>
                        </a:lnTo>
                        <a:lnTo>
                          <a:pt x="205" y="204"/>
                        </a:lnTo>
                        <a:lnTo>
                          <a:pt x="205" y="224"/>
                        </a:lnTo>
                        <a:lnTo>
                          <a:pt x="205" y="234"/>
                        </a:lnTo>
                        <a:lnTo>
                          <a:pt x="185" y="243"/>
                        </a:lnTo>
                        <a:lnTo>
                          <a:pt x="166" y="243"/>
                        </a:lnTo>
                        <a:lnTo>
                          <a:pt x="137" y="243"/>
                        </a:lnTo>
                        <a:lnTo>
                          <a:pt x="127" y="234"/>
                        </a:lnTo>
                        <a:lnTo>
                          <a:pt x="117" y="234"/>
                        </a:lnTo>
                        <a:lnTo>
                          <a:pt x="107" y="224"/>
                        </a:lnTo>
                        <a:lnTo>
                          <a:pt x="88" y="224"/>
                        </a:lnTo>
                        <a:lnTo>
                          <a:pt x="69" y="234"/>
                        </a:lnTo>
                        <a:lnTo>
                          <a:pt x="59" y="234"/>
                        </a:lnTo>
                        <a:lnTo>
                          <a:pt x="39" y="234"/>
                        </a:lnTo>
                        <a:lnTo>
                          <a:pt x="39" y="224"/>
                        </a:lnTo>
                        <a:lnTo>
                          <a:pt x="30" y="214"/>
                        </a:lnTo>
                        <a:lnTo>
                          <a:pt x="30" y="195"/>
                        </a:lnTo>
                        <a:lnTo>
                          <a:pt x="20" y="185"/>
                        </a:lnTo>
                        <a:lnTo>
                          <a:pt x="10" y="175"/>
                        </a:lnTo>
                        <a:lnTo>
                          <a:pt x="0" y="175"/>
                        </a:lnTo>
                        <a:lnTo>
                          <a:pt x="0" y="156"/>
                        </a:lnTo>
                        <a:lnTo>
                          <a:pt x="0" y="136"/>
                        </a:lnTo>
                        <a:lnTo>
                          <a:pt x="20" y="136"/>
                        </a:lnTo>
                        <a:lnTo>
                          <a:pt x="30" y="126"/>
                        </a:lnTo>
                        <a:lnTo>
                          <a:pt x="39" y="117"/>
                        </a:lnTo>
                        <a:lnTo>
                          <a:pt x="59" y="107"/>
                        </a:lnTo>
                        <a:lnTo>
                          <a:pt x="69" y="107"/>
                        </a:lnTo>
                        <a:lnTo>
                          <a:pt x="88" y="97"/>
                        </a:lnTo>
                        <a:lnTo>
                          <a:pt x="88" y="88"/>
                        </a:lnTo>
                        <a:lnTo>
                          <a:pt x="98" y="78"/>
                        </a:lnTo>
                        <a:lnTo>
                          <a:pt x="98" y="29"/>
                        </a:lnTo>
                        <a:lnTo>
                          <a:pt x="98" y="19"/>
                        </a:lnTo>
                        <a:lnTo>
                          <a:pt x="107" y="10"/>
                        </a:lnTo>
                        <a:lnTo>
                          <a:pt x="117" y="0"/>
                        </a:lnTo>
                        <a:lnTo>
                          <a:pt x="146" y="0"/>
                        </a:lnTo>
                        <a:lnTo>
                          <a:pt x="146" y="10"/>
                        </a:lnTo>
                        <a:lnTo>
                          <a:pt x="156" y="10"/>
                        </a:lnTo>
                        <a:lnTo>
                          <a:pt x="156" y="19"/>
                        </a:lnTo>
                        <a:close/>
                      </a:path>
                    </a:pathLst>
                  </a:custGeom>
                  <a:solidFill>
                    <a:srgbClr val="000000"/>
                  </a:solidFill>
                  <a:ln w="9525">
                    <a:noFill/>
                    <a:round/>
                    <a:headEnd/>
                    <a:tailEnd/>
                  </a:ln>
                </p:spPr>
                <p:txBody>
                  <a:bodyPr/>
                  <a:lstStyle/>
                  <a:p>
                    <a:endParaRPr lang="en-US"/>
                  </a:p>
                </p:txBody>
              </p:sp>
              <p:sp>
                <p:nvSpPr>
                  <p:cNvPr id="5550" name="Freeform 526"/>
                  <p:cNvSpPr>
                    <a:spLocks/>
                  </p:cNvSpPr>
                  <p:nvPr/>
                </p:nvSpPr>
                <p:spPr bwMode="auto">
                  <a:xfrm>
                    <a:off x="5268" y="6842"/>
                    <a:ext cx="20" cy="59"/>
                  </a:xfrm>
                  <a:custGeom>
                    <a:avLst/>
                    <a:gdLst>
                      <a:gd name="T0" fmla="*/ 20 w 20"/>
                      <a:gd name="T1" fmla="*/ 49 h 59"/>
                      <a:gd name="T2" fmla="*/ 20 w 20"/>
                      <a:gd name="T3" fmla="*/ 49 h 59"/>
                      <a:gd name="T4" fmla="*/ 10 w 20"/>
                      <a:gd name="T5" fmla="*/ 0 h 59"/>
                      <a:gd name="T6" fmla="*/ 0 w 20"/>
                      <a:gd name="T7" fmla="*/ 0 h 59"/>
                      <a:gd name="T8" fmla="*/ 10 w 20"/>
                      <a:gd name="T9" fmla="*/ 49 h 59"/>
                      <a:gd name="T10" fmla="*/ 10 w 20"/>
                      <a:gd name="T11" fmla="*/ 59 h 59"/>
                      <a:gd name="T12" fmla="*/ 10 w 20"/>
                      <a:gd name="T13" fmla="*/ 49 h 59"/>
                      <a:gd name="T14" fmla="*/ 10 w 20"/>
                      <a:gd name="T15" fmla="*/ 59 h 59"/>
                      <a:gd name="T16" fmla="*/ 20 w 20"/>
                      <a:gd name="T17" fmla="*/ 49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59"/>
                      <a:gd name="T29" fmla="*/ 20 w 20"/>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59">
                        <a:moveTo>
                          <a:pt x="20" y="49"/>
                        </a:moveTo>
                        <a:lnTo>
                          <a:pt x="20" y="49"/>
                        </a:lnTo>
                        <a:lnTo>
                          <a:pt x="10" y="0"/>
                        </a:lnTo>
                        <a:lnTo>
                          <a:pt x="0" y="0"/>
                        </a:lnTo>
                        <a:lnTo>
                          <a:pt x="10" y="49"/>
                        </a:lnTo>
                        <a:lnTo>
                          <a:pt x="10" y="59"/>
                        </a:lnTo>
                        <a:lnTo>
                          <a:pt x="10" y="49"/>
                        </a:lnTo>
                        <a:lnTo>
                          <a:pt x="10" y="59"/>
                        </a:lnTo>
                        <a:lnTo>
                          <a:pt x="20" y="49"/>
                        </a:lnTo>
                        <a:close/>
                      </a:path>
                    </a:pathLst>
                  </a:custGeom>
                  <a:solidFill>
                    <a:srgbClr val="000000"/>
                  </a:solidFill>
                  <a:ln w="9525">
                    <a:noFill/>
                    <a:round/>
                    <a:headEnd/>
                    <a:tailEnd/>
                  </a:ln>
                </p:spPr>
                <p:txBody>
                  <a:bodyPr/>
                  <a:lstStyle/>
                  <a:p>
                    <a:endParaRPr lang="en-US"/>
                  </a:p>
                </p:txBody>
              </p:sp>
              <p:sp>
                <p:nvSpPr>
                  <p:cNvPr id="5551" name="Freeform 527"/>
                  <p:cNvSpPr>
                    <a:spLocks/>
                  </p:cNvSpPr>
                  <p:nvPr/>
                </p:nvSpPr>
                <p:spPr bwMode="auto">
                  <a:xfrm>
                    <a:off x="5278" y="6891"/>
                    <a:ext cx="97" cy="78"/>
                  </a:xfrm>
                  <a:custGeom>
                    <a:avLst/>
                    <a:gdLst>
                      <a:gd name="T0" fmla="*/ 88 w 97"/>
                      <a:gd name="T1" fmla="*/ 78 h 78"/>
                      <a:gd name="T2" fmla="*/ 88 w 97"/>
                      <a:gd name="T3" fmla="*/ 78 h 78"/>
                      <a:gd name="T4" fmla="*/ 97 w 97"/>
                      <a:gd name="T5" fmla="*/ 58 h 78"/>
                      <a:gd name="T6" fmla="*/ 88 w 97"/>
                      <a:gd name="T7" fmla="*/ 39 h 78"/>
                      <a:gd name="T8" fmla="*/ 88 w 97"/>
                      <a:gd name="T9" fmla="*/ 29 h 78"/>
                      <a:gd name="T10" fmla="*/ 68 w 97"/>
                      <a:gd name="T11" fmla="*/ 20 h 78"/>
                      <a:gd name="T12" fmla="*/ 49 w 97"/>
                      <a:gd name="T13" fmla="*/ 20 h 78"/>
                      <a:gd name="T14" fmla="*/ 39 w 97"/>
                      <a:gd name="T15" fmla="*/ 20 h 78"/>
                      <a:gd name="T16" fmla="*/ 20 w 97"/>
                      <a:gd name="T17" fmla="*/ 10 h 78"/>
                      <a:gd name="T18" fmla="*/ 10 w 97"/>
                      <a:gd name="T19" fmla="*/ 0 h 78"/>
                      <a:gd name="T20" fmla="*/ 0 w 97"/>
                      <a:gd name="T21" fmla="*/ 10 h 78"/>
                      <a:gd name="T22" fmla="*/ 10 w 97"/>
                      <a:gd name="T23" fmla="*/ 20 h 78"/>
                      <a:gd name="T24" fmla="*/ 29 w 97"/>
                      <a:gd name="T25" fmla="*/ 20 h 78"/>
                      <a:gd name="T26" fmla="*/ 49 w 97"/>
                      <a:gd name="T27" fmla="*/ 29 h 78"/>
                      <a:gd name="T28" fmla="*/ 68 w 97"/>
                      <a:gd name="T29" fmla="*/ 29 h 78"/>
                      <a:gd name="T30" fmla="*/ 78 w 97"/>
                      <a:gd name="T31" fmla="*/ 39 h 78"/>
                      <a:gd name="T32" fmla="*/ 88 w 97"/>
                      <a:gd name="T33" fmla="*/ 49 h 78"/>
                      <a:gd name="T34" fmla="*/ 88 w 97"/>
                      <a:gd name="T35" fmla="*/ 58 h 78"/>
                      <a:gd name="T36" fmla="*/ 88 w 97"/>
                      <a:gd name="T37" fmla="*/ 78 h 78"/>
                      <a:gd name="T38" fmla="*/ 88 w 97"/>
                      <a:gd name="T39" fmla="*/ 78 h 78"/>
                      <a:gd name="T40" fmla="*/ 88 w 97"/>
                      <a:gd name="T41" fmla="*/ 78 h 78"/>
                      <a:gd name="T42" fmla="*/ 88 w 97"/>
                      <a:gd name="T43" fmla="*/ 78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7"/>
                      <a:gd name="T67" fmla="*/ 0 h 78"/>
                      <a:gd name="T68" fmla="*/ 97 w 97"/>
                      <a:gd name="T69" fmla="*/ 78 h 7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7" h="78">
                        <a:moveTo>
                          <a:pt x="88" y="78"/>
                        </a:moveTo>
                        <a:lnTo>
                          <a:pt x="88" y="78"/>
                        </a:lnTo>
                        <a:lnTo>
                          <a:pt x="97" y="58"/>
                        </a:lnTo>
                        <a:lnTo>
                          <a:pt x="88" y="39"/>
                        </a:lnTo>
                        <a:lnTo>
                          <a:pt x="88" y="29"/>
                        </a:lnTo>
                        <a:lnTo>
                          <a:pt x="68" y="20"/>
                        </a:lnTo>
                        <a:lnTo>
                          <a:pt x="49" y="20"/>
                        </a:lnTo>
                        <a:lnTo>
                          <a:pt x="39" y="20"/>
                        </a:lnTo>
                        <a:lnTo>
                          <a:pt x="20" y="10"/>
                        </a:lnTo>
                        <a:lnTo>
                          <a:pt x="10" y="0"/>
                        </a:lnTo>
                        <a:lnTo>
                          <a:pt x="0" y="10"/>
                        </a:lnTo>
                        <a:lnTo>
                          <a:pt x="10" y="20"/>
                        </a:lnTo>
                        <a:lnTo>
                          <a:pt x="29" y="20"/>
                        </a:lnTo>
                        <a:lnTo>
                          <a:pt x="49" y="29"/>
                        </a:lnTo>
                        <a:lnTo>
                          <a:pt x="68" y="29"/>
                        </a:lnTo>
                        <a:lnTo>
                          <a:pt x="78" y="39"/>
                        </a:lnTo>
                        <a:lnTo>
                          <a:pt x="88" y="49"/>
                        </a:lnTo>
                        <a:lnTo>
                          <a:pt x="88" y="58"/>
                        </a:lnTo>
                        <a:lnTo>
                          <a:pt x="88" y="78"/>
                        </a:lnTo>
                        <a:close/>
                      </a:path>
                    </a:pathLst>
                  </a:custGeom>
                  <a:solidFill>
                    <a:srgbClr val="000000"/>
                  </a:solidFill>
                  <a:ln w="9525">
                    <a:noFill/>
                    <a:round/>
                    <a:headEnd/>
                    <a:tailEnd/>
                  </a:ln>
                </p:spPr>
                <p:txBody>
                  <a:bodyPr/>
                  <a:lstStyle/>
                  <a:p>
                    <a:endParaRPr lang="en-US"/>
                  </a:p>
                </p:txBody>
              </p:sp>
              <p:sp>
                <p:nvSpPr>
                  <p:cNvPr id="5552" name="Freeform 528"/>
                  <p:cNvSpPr>
                    <a:spLocks/>
                  </p:cNvSpPr>
                  <p:nvPr/>
                </p:nvSpPr>
                <p:spPr bwMode="auto">
                  <a:xfrm>
                    <a:off x="5288" y="6969"/>
                    <a:ext cx="78" cy="107"/>
                  </a:xfrm>
                  <a:custGeom>
                    <a:avLst/>
                    <a:gdLst>
                      <a:gd name="T0" fmla="*/ 0 w 78"/>
                      <a:gd name="T1" fmla="*/ 107 h 107"/>
                      <a:gd name="T2" fmla="*/ 29 w 78"/>
                      <a:gd name="T3" fmla="*/ 97 h 107"/>
                      <a:gd name="T4" fmla="*/ 39 w 78"/>
                      <a:gd name="T5" fmla="*/ 88 h 107"/>
                      <a:gd name="T6" fmla="*/ 39 w 78"/>
                      <a:gd name="T7" fmla="*/ 78 h 107"/>
                      <a:gd name="T8" fmla="*/ 48 w 78"/>
                      <a:gd name="T9" fmla="*/ 58 h 107"/>
                      <a:gd name="T10" fmla="*/ 48 w 78"/>
                      <a:gd name="T11" fmla="*/ 39 h 107"/>
                      <a:gd name="T12" fmla="*/ 48 w 78"/>
                      <a:gd name="T13" fmla="*/ 29 h 107"/>
                      <a:gd name="T14" fmla="*/ 58 w 78"/>
                      <a:gd name="T15" fmla="*/ 10 h 107"/>
                      <a:gd name="T16" fmla="*/ 78 w 78"/>
                      <a:gd name="T17" fmla="*/ 0 h 107"/>
                      <a:gd name="T18" fmla="*/ 78 w 78"/>
                      <a:gd name="T19" fmla="*/ 0 h 107"/>
                      <a:gd name="T20" fmla="*/ 58 w 78"/>
                      <a:gd name="T21" fmla="*/ 10 h 107"/>
                      <a:gd name="T22" fmla="*/ 48 w 78"/>
                      <a:gd name="T23" fmla="*/ 19 h 107"/>
                      <a:gd name="T24" fmla="*/ 39 w 78"/>
                      <a:gd name="T25" fmla="*/ 39 h 107"/>
                      <a:gd name="T26" fmla="*/ 39 w 78"/>
                      <a:gd name="T27" fmla="*/ 58 h 107"/>
                      <a:gd name="T28" fmla="*/ 39 w 78"/>
                      <a:gd name="T29" fmla="*/ 78 h 107"/>
                      <a:gd name="T30" fmla="*/ 29 w 78"/>
                      <a:gd name="T31" fmla="*/ 78 h 107"/>
                      <a:gd name="T32" fmla="*/ 19 w 78"/>
                      <a:gd name="T33" fmla="*/ 88 h 107"/>
                      <a:gd name="T34" fmla="*/ 0 w 78"/>
                      <a:gd name="T35" fmla="*/ 97 h 107"/>
                      <a:gd name="T36" fmla="*/ 0 w 78"/>
                      <a:gd name="T37" fmla="*/ 97 h 107"/>
                      <a:gd name="T38" fmla="*/ 0 w 78"/>
                      <a:gd name="T39" fmla="*/ 97 h 107"/>
                      <a:gd name="T40" fmla="*/ 0 w 78"/>
                      <a:gd name="T41" fmla="*/ 97 h 107"/>
                      <a:gd name="T42" fmla="*/ 0 w 78"/>
                      <a:gd name="T43" fmla="*/ 107 h 1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8"/>
                      <a:gd name="T67" fmla="*/ 0 h 107"/>
                      <a:gd name="T68" fmla="*/ 78 w 78"/>
                      <a:gd name="T69" fmla="*/ 107 h 10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8" h="107">
                        <a:moveTo>
                          <a:pt x="0" y="107"/>
                        </a:moveTo>
                        <a:lnTo>
                          <a:pt x="29" y="97"/>
                        </a:lnTo>
                        <a:lnTo>
                          <a:pt x="39" y="88"/>
                        </a:lnTo>
                        <a:lnTo>
                          <a:pt x="39" y="78"/>
                        </a:lnTo>
                        <a:lnTo>
                          <a:pt x="48" y="58"/>
                        </a:lnTo>
                        <a:lnTo>
                          <a:pt x="48" y="39"/>
                        </a:lnTo>
                        <a:lnTo>
                          <a:pt x="48" y="29"/>
                        </a:lnTo>
                        <a:lnTo>
                          <a:pt x="58" y="10"/>
                        </a:lnTo>
                        <a:lnTo>
                          <a:pt x="78" y="0"/>
                        </a:lnTo>
                        <a:lnTo>
                          <a:pt x="58" y="10"/>
                        </a:lnTo>
                        <a:lnTo>
                          <a:pt x="48" y="19"/>
                        </a:lnTo>
                        <a:lnTo>
                          <a:pt x="39" y="39"/>
                        </a:lnTo>
                        <a:lnTo>
                          <a:pt x="39" y="58"/>
                        </a:lnTo>
                        <a:lnTo>
                          <a:pt x="39" y="78"/>
                        </a:lnTo>
                        <a:lnTo>
                          <a:pt x="29" y="78"/>
                        </a:lnTo>
                        <a:lnTo>
                          <a:pt x="19" y="88"/>
                        </a:lnTo>
                        <a:lnTo>
                          <a:pt x="0" y="97"/>
                        </a:lnTo>
                        <a:lnTo>
                          <a:pt x="0" y="107"/>
                        </a:lnTo>
                        <a:close/>
                      </a:path>
                    </a:pathLst>
                  </a:custGeom>
                  <a:solidFill>
                    <a:srgbClr val="000000"/>
                  </a:solidFill>
                  <a:ln w="9525">
                    <a:noFill/>
                    <a:round/>
                    <a:headEnd/>
                    <a:tailEnd/>
                  </a:ln>
                </p:spPr>
                <p:txBody>
                  <a:bodyPr/>
                  <a:lstStyle/>
                  <a:p>
                    <a:endParaRPr lang="en-US"/>
                  </a:p>
                </p:txBody>
              </p:sp>
              <p:sp>
                <p:nvSpPr>
                  <p:cNvPr id="5553" name="Freeform 529"/>
                  <p:cNvSpPr>
                    <a:spLocks/>
                  </p:cNvSpPr>
                  <p:nvPr/>
                </p:nvSpPr>
                <p:spPr bwMode="auto">
                  <a:xfrm>
                    <a:off x="5191" y="7047"/>
                    <a:ext cx="97" cy="29"/>
                  </a:xfrm>
                  <a:custGeom>
                    <a:avLst/>
                    <a:gdLst>
                      <a:gd name="T0" fmla="*/ 0 w 97"/>
                      <a:gd name="T1" fmla="*/ 10 h 29"/>
                      <a:gd name="T2" fmla="*/ 0 w 97"/>
                      <a:gd name="T3" fmla="*/ 10 h 29"/>
                      <a:gd name="T4" fmla="*/ 19 w 97"/>
                      <a:gd name="T5" fmla="*/ 0 h 29"/>
                      <a:gd name="T6" fmla="*/ 38 w 97"/>
                      <a:gd name="T7" fmla="*/ 0 h 29"/>
                      <a:gd name="T8" fmla="*/ 48 w 97"/>
                      <a:gd name="T9" fmla="*/ 10 h 29"/>
                      <a:gd name="T10" fmla="*/ 58 w 97"/>
                      <a:gd name="T11" fmla="*/ 19 h 29"/>
                      <a:gd name="T12" fmla="*/ 68 w 97"/>
                      <a:gd name="T13" fmla="*/ 19 h 29"/>
                      <a:gd name="T14" fmla="*/ 87 w 97"/>
                      <a:gd name="T15" fmla="*/ 29 h 29"/>
                      <a:gd name="T16" fmla="*/ 97 w 97"/>
                      <a:gd name="T17" fmla="*/ 29 h 29"/>
                      <a:gd name="T18" fmla="*/ 97 w 97"/>
                      <a:gd name="T19" fmla="*/ 19 h 29"/>
                      <a:gd name="T20" fmla="*/ 87 w 97"/>
                      <a:gd name="T21" fmla="*/ 19 h 29"/>
                      <a:gd name="T22" fmla="*/ 77 w 97"/>
                      <a:gd name="T23" fmla="*/ 19 h 29"/>
                      <a:gd name="T24" fmla="*/ 68 w 97"/>
                      <a:gd name="T25" fmla="*/ 10 h 29"/>
                      <a:gd name="T26" fmla="*/ 48 w 97"/>
                      <a:gd name="T27" fmla="*/ 0 h 29"/>
                      <a:gd name="T28" fmla="*/ 38 w 97"/>
                      <a:gd name="T29" fmla="*/ 0 h 29"/>
                      <a:gd name="T30" fmla="*/ 29 w 97"/>
                      <a:gd name="T31" fmla="*/ 0 h 29"/>
                      <a:gd name="T32" fmla="*/ 9 w 97"/>
                      <a:gd name="T33" fmla="*/ 0 h 29"/>
                      <a:gd name="T34" fmla="*/ 0 w 97"/>
                      <a:gd name="T35" fmla="*/ 0 h 29"/>
                      <a:gd name="T36" fmla="*/ 0 w 97"/>
                      <a:gd name="T37" fmla="*/ 10 h 29"/>
                      <a:gd name="T38" fmla="*/ 0 w 97"/>
                      <a:gd name="T39" fmla="*/ 10 h 29"/>
                      <a:gd name="T40" fmla="*/ 0 w 97"/>
                      <a:gd name="T41" fmla="*/ 10 h 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7"/>
                      <a:gd name="T64" fmla="*/ 0 h 29"/>
                      <a:gd name="T65" fmla="*/ 97 w 97"/>
                      <a:gd name="T66" fmla="*/ 29 h 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7" h="29">
                        <a:moveTo>
                          <a:pt x="0" y="10"/>
                        </a:moveTo>
                        <a:lnTo>
                          <a:pt x="0" y="10"/>
                        </a:lnTo>
                        <a:lnTo>
                          <a:pt x="19" y="0"/>
                        </a:lnTo>
                        <a:lnTo>
                          <a:pt x="38" y="0"/>
                        </a:lnTo>
                        <a:lnTo>
                          <a:pt x="48" y="10"/>
                        </a:lnTo>
                        <a:lnTo>
                          <a:pt x="58" y="19"/>
                        </a:lnTo>
                        <a:lnTo>
                          <a:pt x="68" y="19"/>
                        </a:lnTo>
                        <a:lnTo>
                          <a:pt x="87" y="29"/>
                        </a:lnTo>
                        <a:lnTo>
                          <a:pt x="97" y="29"/>
                        </a:lnTo>
                        <a:lnTo>
                          <a:pt x="97" y="19"/>
                        </a:lnTo>
                        <a:lnTo>
                          <a:pt x="87" y="19"/>
                        </a:lnTo>
                        <a:lnTo>
                          <a:pt x="77" y="19"/>
                        </a:lnTo>
                        <a:lnTo>
                          <a:pt x="68" y="10"/>
                        </a:lnTo>
                        <a:lnTo>
                          <a:pt x="48" y="0"/>
                        </a:lnTo>
                        <a:lnTo>
                          <a:pt x="38" y="0"/>
                        </a:lnTo>
                        <a:lnTo>
                          <a:pt x="29" y="0"/>
                        </a:lnTo>
                        <a:lnTo>
                          <a:pt x="9" y="0"/>
                        </a:lnTo>
                        <a:lnTo>
                          <a:pt x="0" y="0"/>
                        </a:lnTo>
                        <a:lnTo>
                          <a:pt x="0" y="10"/>
                        </a:lnTo>
                        <a:close/>
                      </a:path>
                    </a:pathLst>
                  </a:custGeom>
                  <a:solidFill>
                    <a:srgbClr val="000000"/>
                  </a:solidFill>
                  <a:ln w="9525">
                    <a:noFill/>
                    <a:round/>
                    <a:headEnd/>
                    <a:tailEnd/>
                  </a:ln>
                </p:spPr>
                <p:txBody>
                  <a:bodyPr/>
                  <a:lstStyle/>
                  <a:p>
                    <a:endParaRPr lang="en-US"/>
                  </a:p>
                </p:txBody>
              </p:sp>
              <p:sp>
                <p:nvSpPr>
                  <p:cNvPr id="5554" name="Freeform 530"/>
                  <p:cNvSpPr>
                    <a:spLocks/>
                  </p:cNvSpPr>
                  <p:nvPr/>
                </p:nvSpPr>
                <p:spPr bwMode="auto">
                  <a:xfrm>
                    <a:off x="5113" y="6988"/>
                    <a:ext cx="78" cy="78"/>
                  </a:xfrm>
                  <a:custGeom>
                    <a:avLst/>
                    <a:gdLst>
                      <a:gd name="T0" fmla="*/ 0 w 78"/>
                      <a:gd name="T1" fmla="*/ 10 h 78"/>
                      <a:gd name="T2" fmla="*/ 9 w 78"/>
                      <a:gd name="T3" fmla="*/ 10 h 78"/>
                      <a:gd name="T4" fmla="*/ 19 w 78"/>
                      <a:gd name="T5" fmla="*/ 10 h 78"/>
                      <a:gd name="T6" fmla="*/ 29 w 78"/>
                      <a:gd name="T7" fmla="*/ 20 h 78"/>
                      <a:gd name="T8" fmla="*/ 29 w 78"/>
                      <a:gd name="T9" fmla="*/ 39 h 78"/>
                      <a:gd name="T10" fmla="*/ 39 w 78"/>
                      <a:gd name="T11" fmla="*/ 49 h 78"/>
                      <a:gd name="T12" fmla="*/ 39 w 78"/>
                      <a:gd name="T13" fmla="*/ 59 h 78"/>
                      <a:gd name="T14" fmla="*/ 48 w 78"/>
                      <a:gd name="T15" fmla="*/ 69 h 78"/>
                      <a:gd name="T16" fmla="*/ 68 w 78"/>
                      <a:gd name="T17" fmla="*/ 78 h 78"/>
                      <a:gd name="T18" fmla="*/ 78 w 78"/>
                      <a:gd name="T19" fmla="*/ 69 h 78"/>
                      <a:gd name="T20" fmla="*/ 78 w 78"/>
                      <a:gd name="T21" fmla="*/ 59 h 78"/>
                      <a:gd name="T22" fmla="*/ 58 w 78"/>
                      <a:gd name="T23" fmla="*/ 59 h 78"/>
                      <a:gd name="T24" fmla="*/ 48 w 78"/>
                      <a:gd name="T25" fmla="*/ 59 h 78"/>
                      <a:gd name="T26" fmla="*/ 39 w 78"/>
                      <a:gd name="T27" fmla="*/ 49 h 78"/>
                      <a:gd name="T28" fmla="*/ 39 w 78"/>
                      <a:gd name="T29" fmla="*/ 30 h 78"/>
                      <a:gd name="T30" fmla="*/ 29 w 78"/>
                      <a:gd name="T31" fmla="*/ 20 h 78"/>
                      <a:gd name="T32" fmla="*/ 19 w 78"/>
                      <a:gd name="T33" fmla="*/ 10 h 78"/>
                      <a:gd name="T34" fmla="*/ 9 w 78"/>
                      <a:gd name="T35" fmla="*/ 0 h 78"/>
                      <a:gd name="T36" fmla="*/ 9 w 78"/>
                      <a:gd name="T37" fmla="*/ 10 h 78"/>
                      <a:gd name="T38" fmla="*/ 0 w 78"/>
                      <a:gd name="T39" fmla="*/ 10 h 78"/>
                      <a:gd name="T40" fmla="*/ 0 w 78"/>
                      <a:gd name="T41" fmla="*/ 10 h 78"/>
                      <a:gd name="T42" fmla="*/ 9 w 78"/>
                      <a:gd name="T43" fmla="*/ 10 h 78"/>
                      <a:gd name="T44" fmla="*/ 0 w 78"/>
                      <a:gd name="T45" fmla="*/ 10 h 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8"/>
                      <a:gd name="T70" fmla="*/ 0 h 78"/>
                      <a:gd name="T71" fmla="*/ 78 w 78"/>
                      <a:gd name="T72" fmla="*/ 78 h 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8" h="78">
                        <a:moveTo>
                          <a:pt x="0" y="10"/>
                        </a:moveTo>
                        <a:lnTo>
                          <a:pt x="9" y="10"/>
                        </a:lnTo>
                        <a:lnTo>
                          <a:pt x="19" y="10"/>
                        </a:lnTo>
                        <a:lnTo>
                          <a:pt x="29" y="20"/>
                        </a:lnTo>
                        <a:lnTo>
                          <a:pt x="29" y="39"/>
                        </a:lnTo>
                        <a:lnTo>
                          <a:pt x="39" y="49"/>
                        </a:lnTo>
                        <a:lnTo>
                          <a:pt x="39" y="59"/>
                        </a:lnTo>
                        <a:lnTo>
                          <a:pt x="48" y="69"/>
                        </a:lnTo>
                        <a:lnTo>
                          <a:pt x="68" y="78"/>
                        </a:lnTo>
                        <a:lnTo>
                          <a:pt x="78" y="69"/>
                        </a:lnTo>
                        <a:lnTo>
                          <a:pt x="78" y="59"/>
                        </a:lnTo>
                        <a:lnTo>
                          <a:pt x="58" y="59"/>
                        </a:lnTo>
                        <a:lnTo>
                          <a:pt x="48" y="59"/>
                        </a:lnTo>
                        <a:lnTo>
                          <a:pt x="39" y="49"/>
                        </a:lnTo>
                        <a:lnTo>
                          <a:pt x="39" y="30"/>
                        </a:lnTo>
                        <a:lnTo>
                          <a:pt x="29" y="20"/>
                        </a:lnTo>
                        <a:lnTo>
                          <a:pt x="19" y="10"/>
                        </a:lnTo>
                        <a:lnTo>
                          <a:pt x="9" y="0"/>
                        </a:lnTo>
                        <a:lnTo>
                          <a:pt x="9" y="10"/>
                        </a:lnTo>
                        <a:lnTo>
                          <a:pt x="0" y="10"/>
                        </a:lnTo>
                        <a:lnTo>
                          <a:pt x="9" y="10"/>
                        </a:lnTo>
                        <a:lnTo>
                          <a:pt x="0" y="10"/>
                        </a:lnTo>
                        <a:close/>
                      </a:path>
                    </a:pathLst>
                  </a:custGeom>
                  <a:solidFill>
                    <a:srgbClr val="000000"/>
                  </a:solidFill>
                  <a:ln w="9525">
                    <a:noFill/>
                    <a:round/>
                    <a:headEnd/>
                    <a:tailEnd/>
                  </a:ln>
                </p:spPr>
                <p:txBody>
                  <a:bodyPr/>
                  <a:lstStyle/>
                  <a:p>
                    <a:endParaRPr lang="en-US"/>
                  </a:p>
                </p:txBody>
              </p:sp>
              <p:sp>
                <p:nvSpPr>
                  <p:cNvPr id="5555" name="Freeform 531"/>
                  <p:cNvSpPr>
                    <a:spLocks/>
                  </p:cNvSpPr>
                  <p:nvPr/>
                </p:nvSpPr>
                <p:spPr bwMode="auto">
                  <a:xfrm>
                    <a:off x="5113" y="6920"/>
                    <a:ext cx="97" cy="78"/>
                  </a:xfrm>
                  <a:custGeom>
                    <a:avLst/>
                    <a:gdLst>
                      <a:gd name="T0" fmla="*/ 87 w 97"/>
                      <a:gd name="T1" fmla="*/ 0 h 78"/>
                      <a:gd name="T2" fmla="*/ 78 w 97"/>
                      <a:gd name="T3" fmla="*/ 0 h 78"/>
                      <a:gd name="T4" fmla="*/ 68 w 97"/>
                      <a:gd name="T5" fmla="*/ 10 h 78"/>
                      <a:gd name="T6" fmla="*/ 48 w 97"/>
                      <a:gd name="T7" fmla="*/ 20 h 78"/>
                      <a:gd name="T8" fmla="*/ 39 w 97"/>
                      <a:gd name="T9" fmla="*/ 20 h 78"/>
                      <a:gd name="T10" fmla="*/ 19 w 97"/>
                      <a:gd name="T11" fmla="*/ 29 h 78"/>
                      <a:gd name="T12" fmla="*/ 9 w 97"/>
                      <a:gd name="T13" fmla="*/ 39 h 78"/>
                      <a:gd name="T14" fmla="*/ 0 w 97"/>
                      <a:gd name="T15" fmla="*/ 59 h 78"/>
                      <a:gd name="T16" fmla="*/ 0 w 97"/>
                      <a:gd name="T17" fmla="*/ 78 h 78"/>
                      <a:gd name="T18" fmla="*/ 9 w 97"/>
                      <a:gd name="T19" fmla="*/ 78 h 78"/>
                      <a:gd name="T20" fmla="*/ 9 w 97"/>
                      <a:gd name="T21" fmla="*/ 59 h 78"/>
                      <a:gd name="T22" fmla="*/ 19 w 97"/>
                      <a:gd name="T23" fmla="*/ 49 h 78"/>
                      <a:gd name="T24" fmla="*/ 29 w 97"/>
                      <a:gd name="T25" fmla="*/ 39 h 78"/>
                      <a:gd name="T26" fmla="*/ 39 w 97"/>
                      <a:gd name="T27" fmla="*/ 29 h 78"/>
                      <a:gd name="T28" fmla="*/ 48 w 97"/>
                      <a:gd name="T29" fmla="*/ 29 h 78"/>
                      <a:gd name="T30" fmla="*/ 68 w 97"/>
                      <a:gd name="T31" fmla="*/ 20 h 78"/>
                      <a:gd name="T32" fmla="*/ 78 w 97"/>
                      <a:gd name="T33" fmla="*/ 10 h 78"/>
                      <a:gd name="T34" fmla="*/ 97 w 97"/>
                      <a:gd name="T35" fmla="*/ 0 h 78"/>
                      <a:gd name="T36" fmla="*/ 87 w 97"/>
                      <a:gd name="T37" fmla="*/ 0 h 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7"/>
                      <a:gd name="T58" fmla="*/ 0 h 78"/>
                      <a:gd name="T59" fmla="*/ 97 w 97"/>
                      <a:gd name="T60" fmla="*/ 78 h 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7" h="78">
                        <a:moveTo>
                          <a:pt x="87" y="0"/>
                        </a:moveTo>
                        <a:lnTo>
                          <a:pt x="78" y="0"/>
                        </a:lnTo>
                        <a:lnTo>
                          <a:pt x="68" y="10"/>
                        </a:lnTo>
                        <a:lnTo>
                          <a:pt x="48" y="20"/>
                        </a:lnTo>
                        <a:lnTo>
                          <a:pt x="39" y="20"/>
                        </a:lnTo>
                        <a:lnTo>
                          <a:pt x="19" y="29"/>
                        </a:lnTo>
                        <a:lnTo>
                          <a:pt x="9" y="39"/>
                        </a:lnTo>
                        <a:lnTo>
                          <a:pt x="0" y="59"/>
                        </a:lnTo>
                        <a:lnTo>
                          <a:pt x="0" y="78"/>
                        </a:lnTo>
                        <a:lnTo>
                          <a:pt x="9" y="78"/>
                        </a:lnTo>
                        <a:lnTo>
                          <a:pt x="9" y="59"/>
                        </a:lnTo>
                        <a:lnTo>
                          <a:pt x="19" y="49"/>
                        </a:lnTo>
                        <a:lnTo>
                          <a:pt x="29" y="39"/>
                        </a:lnTo>
                        <a:lnTo>
                          <a:pt x="39" y="29"/>
                        </a:lnTo>
                        <a:lnTo>
                          <a:pt x="48" y="29"/>
                        </a:lnTo>
                        <a:lnTo>
                          <a:pt x="68" y="20"/>
                        </a:lnTo>
                        <a:lnTo>
                          <a:pt x="78" y="10"/>
                        </a:lnTo>
                        <a:lnTo>
                          <a:pt x="97" y="0"/>
                        </a:lnTo>
                        <a:lnTo>
                          <a:pt x="87" y="0"/>
                        </a:lnTo>
                        <a:close/>
                      </a:path>
                    </a:pathLst>
                  </a:custGeom>
                  <a:solidFill>
                    <a:srgbClr val="000000"/>
                  </a:solidFill>
                  <a:ln w="9525">
                    <a:noFill/>
                    <a:round/>
                    <a:headEnd/>
                    <a:tailEnd/>
                  </a:ln>
                </p:spPr>
                <p:txBody>
                  <a:bodyPr/>
                  <a:lstStyle/>
                  <a:p>
                    <a:endParaRPr lang="en-US"/>
                  </a:p>
                </p:txBody>
              </p:sp>
              <p:sp>
                <p:nvSpPr>
                  <p:cNvPr id="5556" name="Freeform 532"/>
                  <p:cNvSpPr>
                    <a:spLocks/>
                  </p:cNvSpPr>
                  <p:nvPr/>
                </p:nvSpPr>
                <p:spPr bwMode="auto">
                  <a:xfrm>
                    <a:off x="5200" y="6823"/>
                    <a:ext cx="39" cy="97"/>
                  </a:xfrm>
                  <a:custGeom>
                    <a:avLst/>
                    <a:gdLst>
                      <a:gd name="T0" fmla="*/ 39 w 39"/>
                      <a:gd name="T1" fmla="*/ 0 h 97"/>
                      <a:gd name="T2" fmla="*/ 29 w 39"/>
                      <a:gd name="T3" fmla="*/ 0 h 97"/>
                      <a:gd name="T4" fmla="*/ 20 w 39"/>
                      <a:gd name="T5" fmla="*/ 10 h 97"/>
                      <a:gd name="T6" fmla="*/ 10 w 39"/>
                      <a:gd name="T7" fmla="*/ 29 h 97"/>
                      <a:gd name="T8" fmla="*/ 10 w 39"/>
                      <a:gd name="T9" fmla="*/ 78 h 97"/>
                      <a:gd name="T10" fmla="*/ 10 w 39"/>
                      <a:gd name="T11" fmla="*/ 88 h 97"/>
                      <a:gd name="T12" fmla="*/ 0 w 39"/>
                      <a:gd name="T13" fmla="*/ 97 h 97"/>
                      <a:gd name="T14" fmla="*/ 10 w 39"/>
                      <a:gd name="T15" fmla="*/ 97 h 97"/>
                      <a:gd name="T16" fmla="*/ 20 w 39"/>
                      <a:gd name="T17" fmla="*/ 88 h 97"/>
                      <a:gd name="T18" fmla="*/ 20 w 39"/>
                      <a:gd name="T19" fmla="*/ 78 h 97"/>
                      <a:gd name="T20" fmla="*/ 20 w 39"/>
                      <a:gd name="T21" fmla="*/ 29 h 97"/>
                      <a:gd name="T22" fmla="*/ 29 w 39"/>
                      <a:gd name="T23" fmla="*/ 19 h 97"/>
                      <a:gd name="T24" fmla="*/ 29 w 39"/>
                      <a:gd name="T25" fmla="*/ 10 h 97"/>
                      <a:gd name="T26" fmla="*/ 39 w 39"/>
                      <a:gd name="T27" fmla="*/ 0 h 97"/>
                      <a:gd name="T28" fmla="*/ 39 w 39"/>
                      <a:gd name="T29" fmla="*/ 0 h 9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
                      <a:gd name="T46" fmla="*/ 0 h 97"/>
                      <a:gd name="T47" fmla="*/ 39 w 39"/>
                      <a:gd name="T48" fmla="*/ 97 h 9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 h="97">
                        <a:moveTo>
                          <a:pt x="39" y="0"/>
                        </a:moveTo>
                        <a:lnTo>
                          <a:pt x="29" y="0"/>
                        </a:lnTo>
                        <a:lnTo>
                          <a:pt x="20" y="10"/>
                        </a:lnTo>
                        <a:lnTo>
                          <a:pt x="10" y="29"/>
                        </a:lnTo>
                        <a:lnTo>
                          <a:pt x="10" y="78"/>
                        </a:lnTo>
                        <a:lnTo>
                          <a:pt x="10" y="88"/>
                        </a:lnTo>
                        <a:lnTo>
                          <a:pt x="0" y="97"/>
                        </a:lnTo>
                        <a:lnTo>
                          <a:pt x="10" y="97"/>
                        </a:lnTo>
                        <a:lnTo>
                          <a:pt x="20" y="88"/>
                        </a:lnTo>
                        <a:lnTo>
                          <a:pt x="20" y="78"/>
                        </a:lnTo>
                        <a:lnTo>
                          <a:pt x="20" y="29"/>
                        </a:lnTo>
                        <a:lnTo>
                          <a:pt x="29" y="19"/>
                        </a:lnTo>
                        <a:lnTo>
                          <a:pt x="29" y="10"/>
                        </a:lnTo>
                        <a:lnTo>
                          <a:pt x="39" y="0"/>
                        </a:lnTo>
                        <a:close/>
                      </a:path>
                    </a:pathLst>
                  </a:custGeom>
                  <a:solidFill>
                    <a:srgbClr val="000000"/>
                  </a:solidFill>
                  <a:ln w="9525">
                    <a:noFill/>
                    <a:round/>
                    <a:headEnd/>
                    <a:tailEnd/>
                  </a:ln>
                </p:spPr>
                <p:txBody>
                  <a:bodyPr/>
                  <a:lstStyle/>
                  <a:p>
                    <a:endParaRPr lang="en-US"/>
                  </a:p>
                </p:txBody>
              </p:sp>
              <p:sp>
                <p:nvSpPr>
                  <p:cNvPr id="5557" name="Freeform 533"/>
                  <p:cNvSpPr>
                    <a:spLocks/>
                  </p:cNvSpPr>
                  <p:nvPr/>
                </p:nvSpPr>
                <p:spPr bwMode="auto">
                  <a:xfrm>
                    <a:off x="5239" y="6823"/>
                    <a:ext cx="39" cy="19"/>
                  </a:xfrm>
                  <a:custGeom>
                    <a:avLst/>
                    <a:gdLst>
                      <a:gd name="T0" fmla="*/ 39 w 39"/>
                      <a:gd name="T1" fmla="*/ 19 h 19"/>
                      <a:gd name="T2" fmla="*/ 39 w 39"/>
                      <a:gd name="T3" fmla="*/ 10 h 19"/>
                      <a:gd name="T4" fmla="*/ 29 w 39"/>
                      <a:gd name="T5" fmla="*/ 0 h 19"/>
                      <a:gd name="T6" fmla="*/ 0 w 39"/>
                      <a:gd name="T7" fmla="*/ 0 h 19"/>
                      <a:gd name="T8" fmla="*/ 0 w 39"/>
                      <a:gd name="T9" fmla="*/ 0 h 19"/>
                      <a:gd name="T10" fmla="*/ 10 w 39"/>
                      <a:gd name="T11" fmla="*/ 10 h 19"/>
                      <a:gd name="T12" fmla="*/ 29 w 39"/>
                      <a:gd name="T13" fmla="*/ 10 h 19"/>
                      <a:gd name="T14" fmla="*/ 29 w 39"/>
                      <a:gd name="T15" fmla="*/ 19 h 19"/>
                      <a:gd name="T16" fmla="*/ 39 w 39"/>
                      <a:gd name="T17" fmla="*/ 19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
                      <a:gd name="T28" fmla="*/ 0 h 19"/>
                      <a:gd name="T29" fmla="*/ 39 w 3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 h="19">
                        <a:moveTo>
                          <a:pt x="39" y="19"/>
                        </a:moveTo>
                        <a:lnTo>
                          <a:pt x="39" y="10"/>
                        </a:lnTo>
                        <a:lnTo>
                          <a:pt x="29" y="0"/>
                        </a:lnTo>
                        <a:lnTo>
                          <a:pt x="0" y="0"/>
                        </a:lnTo>
                        <a:lnTo>
                          <a:pt x="10" y="10"/>
                        </a:lnTo>
                        <a:lnTo>
                          <a:pt x="29" y="10"/>
                        </a:lnTo>
                        <a:lnTo>
                          <a:pt x="29" y="19"/>
                        </a:lnTo>
                        <a:lnTo>
                          <a:pt x="39" y="19"/>
                        </a:lnTo>
                        <a:close/>
                      </a:path>
                    </a:pathLst>
                  </a:custGeom>
                  <a:solidFill>
                    <a:srgbClr val="000000"/>
                  </a:solidFill>
                  <a:ln w="9525">
                    <a:noFill/>
                    <a:round/>
                    <a:headEnd/>
                    <a:tailEnd/>
                  </a:ln>
                </p:spPr>
                <p:txBody>
                  <a:bodyPr/>
                  <a:lstStyle/>
                  <a:p>
                    <a:endParaRPr lang="en-US"/>
                  </a:p>
                </p:txBody>
              </p:sp>
              <p:sp>
                <p:nvSpPr>
                  <p:cNvPr id="5558" name="Freeform 534"/>
                  <p:cNvSpPr>
                    <a:spLocks/>
                  </p:cNvSpPr>
                  <p:nvPr/>
                </p:nvSpPr>
                <p:spPr bwMode="auto">
                  <a:xfrm>
                    <a:off x="5142" y="6842"/>
                    <a:ext cx="214" cy="205"/>
                  </a:xfrm>
                  <a:custGeom>
                    <a:avLst/>
                    <a:gdLst>
                      <a:gd name="T0" fmla="*/ 156 w 214"/>
                      <a:gd name="T1" fmla="*/ 69 h 205"/>
                      <a:gd name="T2" fmla="*/ 165 w 214"/>
                      <a:gd name="T3" fmla="*/ 78 h 205"/>
                      <a:gd name="T4" fmla="*/ 175 w 214"/>
                      <a:gd name="T5" fmla="*/ 78 h 205"/>
                      <a:gd name="T6" fmla="*/ 185 w 214"/>
                      <a:gd name="T7" fmla="*/ 88 h 205"/>
                      <a:gd name="T8" fmla="*/ 194 w 214"/>
                      <a:gd name="T9" fmla="*/ 88 h 205"/>
                      <a:gd name="T10" fmla="*/ 204 w 214"/>
                      <a:gd name="T11" fmla="*/ 98 h 205"/>
                      <a:gd name="T12" fmla="*/ 214 w 214"/>
                      <a:gd name="T13" fmla="*/ 107 h 205"/>
                      <a:gd name="T14" fmla="*/ 214 w 214"/>
                      <a:gd name="T15" fmla="*/ 117 h 205"/>
                      <a:gd name="T16" fmla="*/ 185 w 214"/>
                      <a:gd name="T17" fmla="*/ 137 h 205"/>
                      <a:gd name="T18" fmla="*/ 185 w 214"/>
                      <a:gd name="T19" fmla="*/ 156 h 205"/>
                      <a:gd name="T20" fmla="*/ 175 w 214"/>
                      <a:gd name="T21" fmla="*/ 156 h 205"/>
                      <a:gd name="T22" fmla="*/ 175 w 214"/>
                      <a:gd name="T23" fmla="*/ 166 h 205"/>
                      <a:gd name="T24" fmla="*/ 175 w 214"/>
                      <a:gd name="T25" fmla="*/ 176 h 205"/>
                      <a:gd name="T26" fmla="*/ 175 w 214"/>
                      <a:gd name="T27" fmla="*/ 195 h 205"/>
                      <a:gd name="T28" fmla="*/ 175 w 214"/>
                      <a:gd name="T29" fmla="*/ 195 h 205"/>
                      <a:gd name="T30" fmla="*/ 175 w 214"/>
                      <a:gd name="T31" fmla="*/ 205 h 205"/>
                      <a:gd name="T32" fmla="*/ 165 w 214"/>
                      <a:gd name="T33" fmla="*/ 205 h 205"/>
                      <a:gd name="T34" fmla="*/ 165 w 214"/>
                      <a:gd name="T35" fmla="*/ 205 h 205"/>
                      <a:gd name="T36" fmla="*/ 156 w 214"/>
                      <a:gd name="T37" fmla="*/ 205 h 205"/>
                      <a:gd name="T38" fmla="*/ 146 w 214"/>
                      <a:gd name="T39" fmla="*/ 205 h 205"/>
                      <a:gd name="T40" fmla="*/ 136 w 214"/>
                      <a:gd name="T41" fmla="*/ 205 h 205"/>
                      <a:gd name="T42" fmla="*/ 117 w 214"/>
                      <a:gd name="T43" fmla="*/ 205 h 205"/>
                      <a:gd name="T44" fmla="*/ 107 w 214"/>
                      <a:gd name="T45" fmla="*/ 205 h 205"/>
                      <a:gd name="T46" fmla="*/ 97 w 214"/>
                      <a:gd name="T47" fmla="*/ 195 h 205"/>
                      <a:gd name="T48" fmla="*/ 78 w 214"/>
                      <a:gd name="T49" fmla="*/ 195 h 205"/>
                      <a:gd name="T50" fmla="*/ 68 w 214"/>
                      <a:gd name="T51" fmla="*/ 185 h 205"/>
                      <a:gd name="T52" fmla="*/ 49 w 214"/>
                      <a:gd name="T53" fmla="*/ 195 h 205"/>
                      <a:gd name="T54" fmla="*/ 39 w 214"/>
                      <a:gd name="T55" fmla="*/ 205 h 205"/>
                      <a:gd name="T56" fmla="*/ 29 w 214"/>
                      <a:gd name="T57" fmla="*/ 195 h 205"/>
                      <a:gd name="T58" fmla="*/ 29 w 214"/>
                      <a:gd name="T59" fmla="*/ 195 h 205"/>
                      <a:gd name="T60" fmla="*/ 19 w 214"/>
                      <a:gd name="T61" fmla="*/ 185 h 205"/>
                      <a:gd name="T62" fmla="*/ 19 w 214"/>
                      <a:gd name="T63" fmla="*/ 176 h 205"/>
                      <a:gd name="T64" fmla="*/ 19 w 214"/>
                      <a:gd name="T65" fmla="*/ 166 h 205"/>
                      <a:gd name="T66" fmla="*/ 10 w 214"/>
                      <a:gd name="T67" fmla="*/ 156 h 205"/>
                      <a:gd name="T68" fmla="*/ 10 w 214"/>
                      <a:gd name="T69" fmla="*/ 156 h 205"/>
                      <a:gd name="T70" fmla="*/ 0 w 214"/>
                      <a:gd name="T71" fmla="*/ 156 h 205"/>
                      <a:gd name="T72" fmla="*/ 0 w 214"/>
                      <a:gd name="T73" fmla="*/ 137 h 205"/>
                      <a:gd name="T74" fmla="*/ 0 w 214"/>
                      <a:gd name="T75" fmla="*/ 127 h 205"/>
                      <a:gd name="T76" fmla="*/ 0 w 214"/>
                      <a:gd name="T77" fmla="*/ 127 h 205"/>
                      <a:gd name="T78" fmla="*/ 10 w 214"/>
                      <a:gd name="T79" fmla="*/ 117 h 205"/>
                      <a:gd name="T80" fmla="*/ 19 w 214"/>
                      <a:gd name="T81" fmla="*/ 117 h 205"/>
                      <a:gd name="T82" fmla="*/ 39 w 214"/>
                      <a:gd name="T83" fmla="*/ 117 h 205"/>
                      <a:gd name="T84" fmla="*/ 49 w 214"/>
                      <a:gd name="T85" fmla="*/ 107 h 205"/>
                      <a:gd name="T86" fmla="*/ 49 w 214"/>
                      <a:gd name="T87" fmla="*/ 98 h 205"/>
                      <a:gd name="T88" fmla="*/ 68 w 214"/>
                      <a:gd name="T89" fmla="*/ 98 h 205"/>
                      <a:gd name="T90" fmla="*/ 78 w 214"/>
                      <a:gd name="T91" fmla="*/ 88 h 205"/>
                      <a:gd name="T92" fmla="*/ 87 w 214"/>
                      <a:gd name="T93" fmla="*/ 78 h 205"/>
                      <a:gd name="T94" fmla="*/ 87 w 214"/>
                      <a:gd name="T95" fmla="*/ 69 h 205"/>
                      <a:gd name="T96" fmla="*/ 87 w 214"/>
                      <a:gd name="T97" fmla="*/ 49 h 205"/>
                      <a:gd name="T98" fmla="*/ 97 w 214"/>
                      <a:gd name="T99" fmla="*/ 30 h 205"/>
                      <a:gd name="T100" fmla="*/ 97 w 214"/>
                      <a:gd name="T101" fmla="*/ 20 h 205"/>
                      <a:gd name="T102" fmla="*/ 97 w 214"/>
                      <a:gd name="T103" fmla="*/ 10 h 205"/>
                      <a:gd name="T104" fmla="*/ 97 w 214"/>
                      <a:gd name="T105" fmla="*/ 0 h 205"/>
                      <a:gd name="T106" fmla="*/ 97 w 214"/>
                      <a:gd name="T107" fmla="*/ 0 h 205"/>
                      <a:gd name="T108" fmla="*/ 107 w 214"/>
                      <a:gd name="T109" fmla="*/ 0 h 205"/>
                      <a:gd name="T110" fmla="*/ 117 w 214"/>
                      <a:gd name="T111" fmla="*/ 0 h 205"/>
                      <a:gd name="T112" fmla="*/ 117 w 214"/>
                      <a:gd name="T113" fmla="*/ 20 h 205"/>
                      <a:gd name="T114" fmla="*/ 126 w 214"/>
                      <a:gd name="T115" fmla="*/ 30 h 205"/>
                      <a:gd name="T116" fmla="*/ 126 w 214"/>
                      <a:gd name="T117" fmla="*/ 49 h 205"/>
                      <a:gd name="T118" fmla="*/ 126 w 214"/>
                      <a:gd name="T119" fmla="*/ 59 h 205"/>
                      <a:gd name="T120" fmla="*/ 136 w 214"/>
                      <a:gd name="T121" fmla="*/ 69 h 205"/>
                      <a:gd name="T122" fmla="*/ 136 w 214"/>
                      <a:gd name="T123" fmla="*/ 69 h 205"/>
                      <a:gd name="T124" fmla="*/ 156 w 214"/>
                      <a:gd name="T125" fmla="*/ 69 h 20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4"/>
                      <a:gd name="T190" fmla="*/ 0 h 205"/>
                      <a:gd name="T191" fmla="*/ 214 w 214"/>
                      <a:gd name="T192" fmla="*/ 205 h 20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4" h="205">
                        <a:moveTo>
                          <a:pt x="156" y="69"/>
                        </a:moveTo>
                        <a:lnTo>
                          <a:pt x="165" y="78"/>
                        </a:lnTo>
                        <a:lnTo>
                          <a:pt x="175" y="78"/>
                        </a:lnTo>
                        <a:lnTo>
                          <a:pt x="185" y="88"/>
                        </a:lnTo>
                        <a:lnTo>
                          <a:pt x="194" y="88"/>
                        </a:lnTo>
                        <a:lnTo>
                          <a:pt x="204" y="98"/>
                        </a:lnTo>
                        <a:lnTo>
                          <a:pt x="214" y="107"/>
                        </a:lnTo>
                        <a:lnTo>
                          <a:pt x="214" y="117"/>
                        </a:lnTo>
                        <a:lnTo>
                          <a:pt x="185" y="137"/>
                        </a:lnTo>
                        <a:lnTo>
                          <a:pt x="185" y="156"/>
                        </a:lnTo>
                        <a:lnTo>
                          <a:pt x="175" y="156"/>
                        </a:lnTo>
                        <a:lnTo>
                          <a:pt x="175" y="166"/>
                        </a:lnTo>
                        <a:lnTo>
                          <a:pt x="175" y="176"/>
                        </a:lnTo>
                        <a:lnTo>
                          <a:pt x="175" y="195"/>
                        </a:lnTo>
                        <a:lnTo>
                          <a:pt x="175" y="205"/>
                        </a:lnTo>
                        <a:lnTo>
                          <a:pt x="165" y="205"/>
                        </a:lnTo>
                        <a:lnTo>
                          <a:pt x="156" y="205"/>
                        </a:lnTo>
                        <a:lnTo>
                          <a:pt x="146" y="205"/>
                        </a:lnTo>
                        <a:lnTo>
                          <a:pt x="136" y="205"/>
                        </a:lnTo>
                        <a:lnTo>
                          <a:pt x="117" y="205"/>
                        </a:lnTo>
                        <a:lnTo>
                          <a:pt x="107" y="205"/>
                        </a:lnTo>
                        <a:lnTo>
                          <a:pt x="97" y="195"/>
                        </a:lnTo>
                        <a:lnTo>
                          <a:pt x="78" y="195"/>
                        </a:lnTo>
                        <a:lnTo>
                          <a:pt x="68" y="185"/>
                        </a:lnTo>
                        <a:lnTo>
                          <a:pt x="49" y="195"/>
                        </a:lnTo>
                        <a:lnTo>
                          <a:pt x="39" y="205"/>
                        </a:lnTo>
                        <a:lnTo>
                          <a:pt x="29" y="195"/>
                        </a:lnTo>
                        <a:lnTo>
                          <a:pt x="19" y="185"/>
                        </a:lnTo>
                        <a:lnTo>
                          <a:pt x="19" y="176"/>
                        </a:lnTo>
                        <a:lnTo>
                          <a:pt x="19" y="166"/>
                        </a:lnTo>
                        <a:lnTo>
                          <a:pt x="10" y="156"/>
                        </a:lnTo>
                        <a:lnTo>
                          <a:pt x="0" y="156"/>
                        </a:lnTo>
                        <a:lnTo>
                          <a:pt x="0" y="137"/>
                        </a:lnTo>
                        <a:lnTo>
                          <a:pt x="0" y="127"/>
                        </a:lnTo>
                        <a:lnTo>
                          <a:pt x="10" y="117"/>
                        </a:lnTo>
                        <a:lnTo>
                          <a:pt x="19" y="117"/>
                        </a:lnTo>
                        <a:lnTo>
                          <a:pt x="39" y="117"/>
                        </a:lnTo>
                        <a:lnTo>
                          <a:pt x="49" y="107"/>
                        </a:lnTo>
                        <a:lnTo>
                          <a:pt x="49" y="98"/>
                        </a:lnTo>
                        <a:lnTo>
                          <a:pt x="68" y="98"/>
                        </a:lnTo>
                        <a:lnTo>
                          <a:pt x="78" y="88"/>
                        </a:lnTo>
                        <a:lnTo>
                          <a:pt x="87" y="78"/>
                        </a:lnTo>
                        <a:lnTo>
                          <a:pt x="87" y="69"/>
                        </a:lnTo>
                        <a:lnTo>
                          <a:pt x="87" y="49"/>
                        </a:lnTo>
                        <a:lnTo>
                          <a:pt x="97" y="30"/>
                        </a:lnTo>
                        <a:lnTo>
                          <a:pt x="97" y="20"/>
                        </a:lnTo>
                        <a:lnTo>
                          <a:pt x="97" y="10"/>
                        </a:lnTo>
                        <a:lnTo>
                          <a:pt x="97" y="0"/>
                        </a:lnTo>
                        <a:lnTo>
                          <a:pt x="107" y="0"/>
                        </a:lnTo>
                        <a:lnTo>
                          <a:pt x="117" y="0"/>
                        </a:lnTo>
                        <a:lnTo>
                          <a:pt x="117" y="20"/>
                        </a:lnTo>
                        <a:lnTo>
                          <a:pt x="126" y="30"/>
                        </a:lnTo>
                        <a:lnTo>
                          <a:pt x="126" y="49"/>
                        </a:lnTo>
                        <a:lnTo>
                          <a:pt x="126" y="59"/>
                        </a:lnTo>
                        <a:lnTo>
                          <a:pt x="136" y="69"/>
                        </a:lnTo>
                        <a:lnTo>
                          <a:pt x="156" y="69"/>
                        </a:lnTo>
                        <a:close/>
                      </a:path>
                    </a:pathLst>
                  </a:custGeom>
                  <a:solidFill>
                    <a:srgbClr val="3FFF3F"/>
                  </a:solidFill>
                  <a:ln w="9525">
                    <a:noFill/>
                    <a:round/>
                    <a:headEnd/>
                    <a:tailEnd/>
                  </a:ln>
                </p:spPr>
                <p:txBody>
                  <a:bodyPr/>
                  <a:lstStyle/>
                  <a:p>
                    <a:endParaRPr lang="en-US"/>
                  </a:p>
                </p:txBody>
              </p:sp>
              <p:sp>
                <p:nvSpPr>
                  <p:cNvPr id="5559" name="Freeform 535"/>
                  <p:cNvSpPr>
                    <a:spLocks/>
                  </p:cNvSpPr>
                  <p:nvPr/>
                </p:nvSpPr>
                <p:spPr bwMode="auto">
                  <a:xfrm>
                    <a:off x="5288" y="6911"/>
                    <a:ext cx="68" cy="48"/>
                  </a:xfrm>
                  <a:custGeom>
                    <a:avLst/>
                    <a:gdLst>
                      <a:gd name="T0" fmla="*/ 68 w 68"/>
                      <a:gd name="T1" fmla="*/ 48 h 48"/>
                      <a:gd name="T2" fmla="*/ 68 w 68"/>
                      <a:gd name="T3" fmla="*/ 38 h 48"/>
                      <a:gd name="T4" fmla="*/ 68 w 68"/>
                      <a:gd name="T5" fmla="*/ 29 h 48"/>
                      <a:gd name="T6" fmla="*/ 58 w 68"/>
                      <a:gd name="T7" fmla="*/ 19 h 48"/>
                      <a:gd name="T8" fmla="*/ 48 w 68"/>
                      <a:gd name="T9" fmla="*/ 9 h 48"/>
                      <a:gd name="T10" fmla="*/ 39 w 68"/>
                      <a:gd name="T11" fmla="*/ 9 h 48"/>
                      <a:gd name="T12" fmla="*/ 29 w 68"/>
                      <a:gd name="T13" fmla="*/ 9 h 48"/>
                      <a:gd name="T14" fmla="*/ 19 w 68"/>
                      <a:gd name="T15" fmla="*/ 0 h 48"/>
                      <a:gd name="T16" fmla="*/ 10 w 68"/>
                      <a:gd name="T17" fmla="*/ 0 h 48"/>
                      <a:gd name="T18" fmla="*/ 0 w 68"/>
                      <a:gd name="T19" fmla="*/ 9 h 48"/>
                      <a:gd name="T20" fmla="*/ 19 w 68"/>
                      <a:gd name="T21" fmla="*/ 9 h 48"/>
                      <a:gd name="T22" fmla="*/ 29 w 68"/>
                      <a:gd name="T23" fmla="*/ 19 h 48"/>
                      <a:gd name="T24" fmla="*/ 39 w 68"/>
                      <a:gd name="T25" fmla="*/ 19 h 48"/>
                      <a:gd name="T26" fmla="*/ 39 w 68"/>
                      <a:gd name="T27" fmla="*/ 19 h 48"/>
                      <a:gd name="T28" fmla="*/ 48 w 68"/>
                      <a:gd name="T29" fmla="*/ 29 h 48"/>
                      <a:gd name="T30" fmla="*/ 58 w 68"/>
                      <a:gd name="T31" fmla="*/ 38 h 48"/>
                      <a:gd name="T32" fmla="*/ 58 w 68"/>
                      <a:gd name="T33" fmla="*/ 38 h 48"/>
                      <a:gd name="T34" fmla="*/ 58 w 68"/>
                      <a:gd name="T35" fmla="*/ 48 h 48"/>
                      <a:gd name="T36" fmla="*/ 68 w 68"/>
                      <a:gd name="T37" fmla="*/ 48 h 48"/>
                      <a:gd name="T38" fmla="*/ 68 w 68"/>
                      <a:gd name="T39" fmla="*/ 48 h 48"/>
                      <a:gd name="T40" fmla="*/ 68 w 68"/>
                      <a:gd name="T41" fmla="*/ 48 h 48"/>
                      <a:gd name="T42" fmla="*/ 68 w 68"/>
                      <a:gd name="T43" fmla="*/ 48 h 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8"/>
                      <a:gd name="T67" fmla="*/ 0 h 48"/>
                      <a:gd name="T68" fmla="*/ 68 w 68"/>
                      <a:gd name="T69" fmla="*/ 48 h 4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8" h="48">
                        <a:moveTo>
                          <a:pt x="68" y="48"/>
                        </a:moveTo>
                        <a:lnTo>
                          <a:pt x="68" y="38"/>
                        </a:lnTo>
                        <a:lnTo>
                          <a:pt x="68" y="29"/>
                        </a:lnTo>
                        <a:lnTo>
                          <a:pt x="58" y="19"/>
                        </a:lnTo>
                        <a:lnTo>
                          <a:pt x="48" y="9"/>
                        </a:lnTo>
                        <a:lnTo>
                          <a:pt x="39" y="9"/>
                        </a:lnTo>
                        <a:lnTo>
                          <a:pt x="29" y="9"/>
                        </a:lnTo>
                        <a:lnTo>
                          <a:pt x="19" y="0"/>
                        </a:lnTo>
                        <a:lnTo>
                          <a:pt x="10" y="0"/>
                        </a:lnTo>
                        <a:lnTo>
                          <a:pt x="0" y="9"/>
                        </a:lnTo>
                        <a:lnTo>
                          <a:pt x="19" y="9"/>
                        </a:lnTo>
                        <a:lnTo>
                          <a:pt x="29" y="19"/>
                        </a:lnTo>
                        <a:lnTo>
                          <a:pt x="39" y="19"/>
                        </a:lnTo>
                        <a:lnTo>
                          <a:pt x="48" y="29"/>
                        </a:lnTo>
                        <a:lnTo>
                          <a:pt x="58" y="38"/>
                        </a:lnTo>
                        <a:lnTo>
                          <a:pt x="58" y="48"/>
                        </a:lnTo>
                        <a:lnTo>
                          <a:pt x="68" y="48"/>
                        </a:lnTo>
                        <a:close/>
                      </a:path>
                    </a:pathLst>
                  </a:custGeom>
                  <a:solidFill>
                    <a:srgbClr val="000000"/>
                  </a:solidFill>
                  <a:ln w="9525">
                    <a:noFill/>
                    <a:round/>
                    <a:headEnd/>
                    <a:tailEnd/>
                  </a:ln>
                </p:spPr>
                <p:txBody>
                  <a:bodyPr/>
                  <a:lstStyle/>
                  <a:p>
                    <a:endParaRPr lang="en-US"/>
                  </a:p>
                </p:txBody>
              </p:sp>
              <p:sp>
                <p:nvSpPr>
                  <p:cNvPr id="5560" name="Freeform 536"/>
                  <p:cNvSpPr>
                    <a:spLocks/>
                  </p:cNvSpPr>
                  <p:nvPr/>
                </p:nvSpPr>
                <p:spPr bwMode="auto">
                  <a:xfrm>
                    <a:off x="5307" y="6959"/>
                    <a:ext cx="49" cy="78"/>
                  </a:xfrm>
                  <a:custGeom>
                    <a:avLst/>
                    <a:gdLst>
                      <a:gd name="T0" fmla="*/ 20 w 49"/>
                      <a:gd name="T1" fmla="*/ 78 h 78"/>
                      <a:gd name="T2" fmla="*/ 20 w 49"/>
                      <a:gd name="T3" fmla="*/ 68 h 78"/>
                      <a:gd name="T4" fmla="*/ 10 w 49"/>
                      <a:gd name="T5" fmla="*/ 59 h 78"/>
                      <a:gd name="T6" fmla="*/ 20 w 49"/>
                      <a:gd name="T7" fmla="*/ 49 h 78"/>
                      <a:gd name="T8" fmla="*/ 20 w 49"/>
                      <a:gd name="T9" fmla="*/ 39 h 78"/>
                      <a:gd name="T10" fmla="*/ 20 w 49"/>
                      <a:gd name="T11" fmla="*/ 39 h 78"/>
                      <a:gd name="T12" fmla="*/ 29 w 49"/>
                      <a:gd name="T13" fmla="*/ 29 h 78"/>
                      <a:gd name="T14" fmla="*/ 29 w 49"/>
                      <a:gd name="T15" fmla="*/ 20 h 78"/>
                      <a:gd name="T16" fmla="*/ 39 w 49"/>
                      <a:gd name="T17" fmla="*/ 10 h 78"/>
                      <a:gd name="T18" fmla="*/ 49 w 49"/>
                      <a:gd name="T19" fmla="*/ 0 h 78"/>
                      <a:gd name="T20" fmla="*/ 49 w 49"/>
                      <a:gd name="T21" fmla="*/ 0 h 78"/>
                      <a:gd name="T22" fmla="*/ 20 w 49"/>
                      <a:gd name="T23" fmla="*/ 20 h 78"/>
                      <a:gd name="T24" fmla="*/ 20 w 49"/>
                      <a:gd name="T25" fmla="*/ 29 h 78"/>
                      <a:gd name="T26" fmla="*/ 10 w 49"/>
                      <a:gd name="T27" fmla="*/ 39 h 78"/>
                      <a:gd name="T28" fmla="*/ 10 w 49"/>
                      <a:gd name="T29" fmla="*/ 49 h 78"/>
                      <a:gd name="T30" fmla="*/ 0 w 49"/>
                      <a:gd name="T31" fmla="*/ 59 h 78"/>
                      <a:gd name="T32" fmla="*/ 10 w 49"/>
                      <a:gd name="T33" fmla="*/ 78 h 78"/>
                      <a:gd name="T34" fmla="*/ 10 w 49"/>
                      <a:gd name="T35" fmla="*/ 68 h 78"/>
                      <a:gd name="T36" fmla="*/ 20 w 49"/>
                      <a:gd name="T37" fmla="*/ 78 h 78"/>
                      <a:gd name="T38" fmla="*/ 20 w 49"/>
                      <a:gd name="T39" fmla="*/ 68 h 78"/>
                      <a:gd name="T40" fmla="*/ 20 w 49"/>
                      <a:gd name="T41" fmla="*/ 78 h 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78"/>
                      <a:gd name="T65" fmla="*/ 49 w 49"/>
                      <a:gd name="T66" fmla="*/ 78 h 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78">
                        <a:moveTo>
                          <a:pt x="20" y="78"/>
                        </a:moveTo>
                        <a:lnTo>
                          <a:pt x="20" y="68"/>
                        </a:lnTo>
                        <a:lnTo>
                          <a:pt x="10" y="59"/>
                        </a:lnTo>
                        <a:lnTo>
                          <a:pt x="20" y="49"/>
                        </a:lnTo>
                        <a:lnTo>
                          <a:pt x="20" y="39"/>
                        </a:lnTo>
                        <a:lnTo>
                          <a:pt x="29" y="29"/>
                        </a:lnTo>
                        <a:lnTo>
                          <a:pt x="29" y="20"/>
                        </a:lnTo>
                        <a:lnTo>
                          <a:pt x="39" y="10"/>
                        </a:lnTo>
                        <a:lnTo>
                          <a:pt x="49" y="0"/>
                        </a:lnTo>
                        <a:lnTo>
                          <a:pt x="20" y="20"/>
                        </a:lnTo>
                        <a:lnTo>
                          <a:pt x="20" y="29"/>
                        </a:lnTo>
                        <a:lnTo>
                          <a:pt x="10" y="39"/>
                        </a:lnTo>
                        <a:lnTo>
                          <a:pt x="10" y="49"/>
                        </a:lnTo>
                        <a:lnTo>
                          <a:pt x="0" y="59"/>
                        </a:lnTo>
                        <a:lnTo>
                          <a:pt x="10" y="78"/>
                        </a:lnTo>
                        <a:lnTo>
                          <a:pt x="10" y="68"/>
                        </a:lnTo>
                        <a:lnTo>
                          <a:pt x="20" y="78"/>
                        </a:lnTo>
                        <a:lnTo>
                          <a:pt x="20" y="68"/>
                        </a:lnTo>
                        <a:lnTo>
                          <a:pt x="20" y="78"/>
                        </a:lnTo>
                        <a:close/>
                      </a:path>
                    </a:pathLst>
                  </a:custGeom>
                  <a:solidFill>
                    <a:srgbClr val="000000"/>
                  </a:solidFill>
                  <a:ln w="9525">
                    <a:noFill/>
                    <a:round/>
                    <a:headEnd/>
                    <a:tailEnd/>
                  </a:ln>
                </p:spPr>
                <p:txBody>
                  <a:bodyPr/>
                  <a:lstStyle/>
                  <a:p>
                    <a:endParaRPr lang="en-US"/>
                  </a:p>
                </p:txBody>
              </p:sp>
              <p:sp>
                <p:nvSpPr>
                  <p:cNvPr id="5561" name="Freeform 537"/>
                  <p:cNvSpPr>
                    <a:spLocks/>
                  </p:cNvSpPr>
                  <p:nvPr/>
                </p:nvSpPr>
                <p:spPr bwMode="auto">
                  <a:xfrm>
                    <a:off x="5288" y="7027"/>
                    <a:ext cx="39" cy="30"/>
                  </a:xfrm>
                  <a:custGeom>
                    <a:avLst/>
                    <a:gdLst>
                      <a:gd name="T0" fmla="*/ 0 w 39"/>
                      <a:gd name="T1" fmla="*/ 30 h 30"/>
                      <a:gd name="T2" fmla="*/ 0 w 39"/>
                      <a:gd name="T3" fmla="*/ 30 h 30"/>
                      <a:gd name="T4" fmla="*/ 10 w 39"/>
                      <a:gd name="T5" fmla="*/ 20 h 30"/>
                      <a:gd name="T6" fmla="*/ 19 w 39"/>
                      <a:gd name="T7" fmla="*/ 20 h 30"/>
                      <a:gd name="T8" fmla="*/ 29 w 39"/>
                      <a:gd name="T9" fmla="*/ 20 h 30"/>
                      <a:gd name="T10" fmla="*/ 29 w 39"/>
                      <a:gd name="T11" fmla="*/ 20 h 30"/>
                      <a:gd name="T12" fmla="*/ 39 w 39"/>
                      <a:gd name="T13" fmla="*/ 10 h 30"/>
                      <a:gd name="T14" fmla="*/ 39 w 39"/>
                      <a:gd name="T15" fmla="*/ 10 h 30"/>
                      <a:gd name="T16" fmla="*/ 29 w 39"/>
                      <a:gd name="T17" fmla="*/ 0 h 30"/>
                      <a:gd name="T18" fmla="*/ 29 w 39"/>
                      <a:gd name="T19" fmla="*/ 10 h 30"/>
                      <a:gd name="T20" fmla="*/ 19 w 39"/>
                      <a:gd name="T21" fmla="*/ 10 h 30"/>
                      <a:gd name="T22" fmla="*/ 19 w 39"/>
                      <a:gd name="T23" fmla="*/ 20 h 30"/>
                      <a:gd name="T24" fmla="*/ 10 w 39"/>
                      <a:gd name="T25" fmla="*/ 20 h 30"/>
                      <a:gd name="T26" fmla="*/ 10 w 39"/>
                      <a:gd name="T27" fmla="*/ 20 h 30"/>
                      <a:gd name="T28" fmla="*/ 0 w 39"/>
                      <a:gd name="T29" fmla="*/ 20 h 30"/>
                      <a:gd name="T30" fmla="*/ 0 w 39"/>
                      <a:gd name="T31" fmla="*/ 30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
                      <a:gd name="T49" fmla="*/ 0 h 30"/>
                      <a:gd name="T50" fmla="*/ 39 w 39"/>
                      <a:gd name="T51" fmla="*/ 30 h 3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 h="30">
                        <a:moveTo>
                          <a:pt x="0" y="30"/>
                        </a:moveTo>
                        <a:lnTo>
                          <a:pt x="0" y="30"/>
                        </a:lnTo>
                        <a:lnTo>
                          <a:pt x="10" y="20"/>
                        </a:lnTo>
                        <a:lnTo>
                          <a:pt x="19" y="20"/>
                        </a:lnTo>
                        <a:lnTo>
                          <a:pt x="29" y="20"/>
                        </a:lnTo>
                        <a:lnTo>
                          <a:pt x="39" y="10"/>
                        </a:lnTo>
                        <a:lnTo>
                          <a:pt x="29" y="0"/>
                        </a:lnTo>
                        <a:lnTo>
                          <a:pt x="29" y="10"/>
                        </a:lnTo>
                        <a:lnTo>
                          <a:pt x="19" y="10"/>
                        </a:lnTo>
                        <a:lnTo>
                          <a:pt x="19" y="20"/>
                        </a:lnTo>
                        <a:lnTo>
                          <a:pt x="10" y="20"/>
                        </a:lnTo>
                        <a:lnTo>
                          <a:pt x="0" y="20"/>
                        </a:lnTo>
                        <a:lnTo>
                          <a:pt x="0" y="30"/>
                        </a:lnTo>
                        <a:close/>
                      </a:path>
                    </a:pathLst>
                  </a:custGeom>
                  <a:solidFill>
                    <a:srgbClr val="000000"/>
                  </a:solidFill>
                  <a:ln w="9525">
                    <a:noFill/>
                    <a:round/>
                    <a:headEnd/>
                    <a:tailEnd/>
                  </a:ln>
                </p:spPr>
                <p:txBody>
                  <a:bodyPr/>
                  <a:lstStyle/>
                  <a:p>
                    <a:endParaRPr lang="en-US"/>
                  </a:p>
                </p:txBody>
              </p:sp>
              <p:sp>
                <p:nvSpPr>
                  <p:cNvPr id="5562" name="Freeform 538"/>
                  <p:cNvSpPr>
                    <a:spLocks/>
                  </p:cNvSpPr>
                  <p:nvPr/>
                </p:nvSpPr>
                <p:spPr bwMode="auto">
                  <a:xfrm>
                    <a:off x="5181" y="7027"/>
                    <a:ext cx="107" cy="30"/>
                  </a:xfrm>
                  <a:custGeom>
                    <a:avLst/>
                    <a:gdLst>
                      <a:gd name="T0" fmla="*/ 0 w 107"/>
                      <a:gd name="T1" fmla="*/ 20 h 30"/>
                      <a:gd name="T2" fmla="*/ 10 w 107"/>
                      <a:gd name="T3" fmla="*/ 20 h 30"/>
                      <a:gd name="T4" fmla="*/ 10 w 107"/>
                      <a:gd name="T5" fmla="*/ 10 h 30"/>
                      <a:gd name="T6" fmla="*/ 39 w 107"/>
                      <a:gd name="T7" fmla="*/ 10 h 30"/>
                      <a:gd name="T8" fmla="*/ 58 w 107"/>
                      <a:gd name="T9" fmla="*/ 20 h 30"/>
                      <a:gd name="T10" fmla="*/ 68 w 107"/>
                      <a:gd name="T11" fmla="*/ 20 h 30"/>
                      <a:gd name="T12" fmla="*/ 78 w 107"/>
                      <a:gd name="T13" fmla="*/ 20 h 30"/>
                      <a:gd name="T14" fmla="*/ 97 w 107"/>
                      <a:gd name="T15" fmla="*/ 30 h 30"/>
                      <a:gd name="T16" fmla="*/ 107 w 107"/>
                      <a:gd name="T17" fmla="*/ 30 h 30"/>
                      <a:gd name="T18" fmla="*/ 107 w 107"/>
                      <a:gd name="T19" fmla="*/ 20 h 30"/>
                      <a:gd name="T20" fmla="*/ 97 w 107"/>
                      <a:gd name="T21" fmla="*/ 20 h 30"/>
                      <a:gd name="T22" fmla="*/ 78 w 107"/>
                      <a:gd name="T23" fmla="*/ 20 h 30"/>
                      <a:gd name="T24" fmla="*/ 68 w 107"/>
                      <a:gd name="T25" fmla="*/ 10 h 30"/>
                      <a:gd name="T26" fmla="*/ 58 w 107"/>
                      <a:gd name="T27" fmla="*/ 10 h 30"/>
                      <a:gd name="T28" fmla="*/ 39 w 107"/>
                      <a:gd name="T29" fmla="*/ 0 h 30"/>
                      <a:gd name="T30" fmla="*/ 29 w 107"/>
                      <a:gd name="T31" fmla="*/ 0 h 30"/>
                      <a:gd name="T32" fmla="*/ 10 w 107"/>
                      <a:gd name="T33" fmla="*/ 0 h 30"/>
                      <a:gd name="T34" fmla="*/ 0 w 107"/>
                      <a:gd name="T35" fmla="*/ 10 h 30"/>
                      <a:gd name="T36" fmla="*/ 0 w 107"/>
                      <a:gd name="T37" fmla="*/ 10 h 30"/>
                      <a:gd name="T38" fmla="*/ 0 w 107"/>
                      <a:gd name="T39" fmla="*/ 20 h 30"/>
                      <a:gd name="T40" fmla="*/ 10 w 107"/>
                      <a:gd name="T41" fmla="*/ 20 h 30"/>
                      <a:gd name="T42" fmla="*/ 0 w 107"/>
                      <a:gd name="T43" fmla="*/ 20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7"/>
                      <a:gd name="T67" fmla="*/ 0 h 30"/>
                      <a:gd name="T68" fmla="*/ 107 w 107"/>
                      <a:gd name="T69" fmla="*/ 30 h 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7" h="30">
                        <a:moveTo>
                          <a:pt x="0" y="20"/>
                        </a:moveTo>
                        <a:lnTo>
                          <a:pt x="10" y="20"/>
                        </a:lnTo>
                        <a:lnTo>
                          <a:pt x="10" y="10"/>
                        </a:lnTo>
                        <a:lnTo>
                          <a:pt x="39" y="10"/>
                        </a:lnTo>
                        <a:lnTo>
                          <a:pt x="58" y="20"/>
                        </a:lnTo>
                        <a:lnTo>
                          <a:pt x="68" y="20"/>
                        </a:lnTo>
                        <a:lnTo>
                          <a:pt x="78" y="20"/>
                        </a:lnTo>
                        <a:lnTo>
                          <a:pt x="97" y="30"/>
                        </a:lnTo>
                        <a:lnTo>
                          <a:pt x="107" y="30"/>
                        </a:lnTo>
                        <a:lnTo>
                          <a:pt x="107" y="20"/>
                        </a:lnTo>
                        <a:lnTo>
                          <a:pt x="97" y="20"/>
                        </a:lnTo>
                        <a:lnTo>
                          <a:pt x="78" y="20"/>
                        </a:lnTo>
                        <a:lnTo>
                          <a:pt x="68" y="10"/>
                        </a:lnTo>
                        <a:lnTo>
                          <a:pt x="58" y="10"/>
                        </a:lnTo>
                        <a:lnTo>
                          <a:pt x="39" y="0"/>
                        </a:lnTo>
                        <a:lnTo>
                          <a:pt x="29" y="0"/>
                        </a:lnTo>
                        <a:lnTo>
                          <a:pt x="10" y="0"/>
                        </a:lnTo>
                        <a:lnTo>
                          <a:pt x="0" y="10"/>
                        </a:lnTo>
                        <a:lnTo>
                          <a:pt x="0" y="20"/>
                        </a:lnTo>
                        <a:lnTo>
                          <a:pt x="10" y="20"/>
                        </a:lnTo>
                        <a:lnTo>
                          <a:pt x="0" y="20"/>
                        </a:lnTo>
                        <a:close/>
                      </a:path>
                    </a:pathLst>
                  </a:custGeom>
                  <a:solidFill>
                    <a:srgbClr val="000000"/>
                  </a:solidFill>
                  <a:ln w="9525">
                    <a:noFill/>
                    <a:round/>
                    <a:headEnd/>
                    <a:tailEnd/>
                  </a:ln>
                </p:spPr>
                <p:txBody>
                  <a:bodyPr/>
                  <a:lstStyle/>
                  <a:p>
                    <a:endParaRPr lang="en-US"/>
                  </a:p>
                </p:txBody>
              </p:sp>
              <p:sp>
                <p:nvSpPr>
                  <p:cNvPr id="5563" name="Freeform 539"/>
                  <p:cNvSpPr>
                    <a:spLocks/>
                  </p:cNvSpPr>
                  <p:nvPr/>
                </p:nvSpPr>
                <p:spPr bwMode="auto">
                  <a:xfrm>
                    <a:off x="5142" y="6988"/>
                    <a:ext cx="39" cy="59"/>
                  </a:xfrm>
                  <a:custGeom>
                    <a:avLst/>
                    <a:gdLst>
                      <a:gd name="T0" fmla="*/ 0 w 39"/>
                      <a:gd name="T1" fmla="*/ 10 h 59"/>
                      <a:gd name="T2" fmla="*/ 0 w 39"/>
                      <a:gd name="T3" fmla="*/ 10 h 59"/>
                      <a:gd name="T4" fmla="*/ 10 w 39"/>
                      <a:gd name="T5" fmla="*/ 20 h 59"/>
                      <a:gd name="T6" fmla="*/ 19 w 39"/>
                      <a:gd name="T7" fmla="*/ 30 h 59"/>
                      <a:gd name="T8" fmla="*/ 19 w 39"/>
                      <a:gd name="T9" fmla="*/ 39 h 59"/>
                      <a:gd name="T10" fmla="*/ 19 w 39"/>
                      <a:gd name="T11" fmla="*/ 49 h 59"/>
                      <a:gd name="T12" fmla="*/ 29 w 39"/>
                      <a:gd name="T13" fmla="*/ 59 h 59"/>
                      <a:gd name="T14" fmla="*/ 39 w 39"/>
                      <a:gd name="T15" fmla="*/ 59 h 59"/>
                      <a:gd name="T16" fmla="*/ 39 w 39"/>
                      <a:gd name="T17" fmla="*/ 49 h 59"/>
                      <a:gd name="T18" fmla="*/ 29 w 39"/>
                      <a:gd name="T19" fmla="*/ 39 h 59"/>
                      <a:gd name="T20" fmla="*/ 19 w 39"/>
                      <a:gd name="T21" fmla="*/ 30 h 59"/>
                      <a:gd name="T22" fmla="*/ 19 w 39"/>
                      <a:gd name="T23" fmla="*/ 20 h 59"/>
                      <a:gd name="T24" fmla="*/ 19 w 39"/>
                      <a:gd name="T25" fmla="*/ 10 h 59"/>
                      <a:gd name="T26" fmla="*/ 10 w 39"/>
                      <a:gd name="T27" fmla="*/ 10 h 59"/>
                      <a:gd name="T28" fmla="*/ 0 w 39"/>
                      <a:gd name="T29" fmla="*/ 0 h 59"/>
                      <a:gd name="T30" fmla="*/ 0 w 39"/>
                      <a:gd name="T31" fmla="*/ 10 h 59"/>
                      <a:gd name="T32" fmla="*/ 0 w 39"/>
                      <a:gd name="T33" fmla="*/ 10 h 59"/>
                      <a:gd name="T34" fmla="*/ 0 w 39"/>
                      <a:gd name="T35" fmla="*/ 10 h 59"/>
                      <a:gd name="T36" fmla="*/ 0 w 39"/>
                      <a:gd name="T37" fmla="*/ 10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9"/>
                      <a:gd name="T58" fmla="*/ 0 h 59"/>
                      <a:gd name="T59" fmla="*/ 39 w 39"/>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9" h="59">
                        <a:moveTo>
                          <a:pt x="0" y="10"/>
                        </a:moveTo>
                        <a:lnTo>
                          <a:pt x="0" y="10"/>
                        </a:lnTo>
                        <a:lnTo>
                          <a:pt x="10" y="20"/>
                        </a:lnTo>
                        <a:lnTo>
                          <a:pt x="19" y="30"/>
                        </a:lnTo>
                        <a:lnTo>
                          <a:pt x="19" y="39"/>
                        </a:lnTo>
                        <a:lnTo>
                          <a:pt x="19" y="49"/>
                        </a:lnTo>
                        <a:lnTo>
                          <a:pt x="29" y="59"/>
                        </a:lnTo>
                        <a:lnTo>
                          <a:pt x="39" y="59"/>
                        </a:lnTo>
                        <a:lnTo>
                          <a:pt x="39" y="49"/>
                        </a:lnTo>
                        <a:lnTo>
                          <a:pt x="29" y="39"/>
                        </a:lnTo>
                        <a:lnTo>
                          <a:pt x="19" y="30"/>
                        </a:lnTo>
                        <a:lnTo>
                          <a:pt x="19" y="20"/>
                        </a:lnTo>
                        <a:lnTo>
                          <a:pt x="19" y="10"/>
                        </a:lnTo>
                        <a:lnTo>
                          <a:pt x="10" y="10"/>
                        </a:lnTo>
                        <a:lnTo>
                          <a:pt x="0" y="0"/>
                        </a:lnTo>
                        <a:lnTo>
                          <a:pt x="0" y="10"/>
                        </a:lnTo>
                        <a:close/>
                      </a:path>
                    </a:pathLst>
                  </a:custGeom>
                  <a:solidFill>
                    <a:srgbClr val="000000"/>
                  </a:solidFill>
                  <a:ln w="9525">
                    <a:noFill/>
                    <a:round/>
                    <a:headEnd/>
                    <a:tailEnd/>
                  </a:ln>
                </p:spPr>
                <p:txBody>
                  <a:bodyPr/>
                  <a:lstStyle/>
                  <a:p>
                    <a:endParaRPr lang="en-US"/>
                  </a:p>
                </p:txBody>
              </p:sp>
              <p:sp>
                <p:nvSpPr>
                  <p:cNvPr id="5564" name="Freeform 540"/>
                  <p:cNvSpPr>
                    <a:spLocks/>
                  </p:cNvSpPr>
                  <p:nvPr/>
                </p:nvSpPr>
                <p:spPr bwMode="auto">
                  <a:xfrm>
                    <a:off x="5132" y="6940"/>
                    <a:ext cx="59" cy="58"/>
                  </a:xfrm>
                  <a:custGeom>
                    <a:avLst/>
                    <a:gdLst>
                      <a:gd name="T0" fmla="*/ 59 w 59"/>
                      <a:gd name="T1" fmla="*/ 0 h 58"/>
                      <a:gd name="T2" fmla="*/ 59 w 59"/>
                      <a:gd name="T3" fmla="*/ 9 h 58"/>
                      <a:gd name="T4" fmla="*/ 39 w 59"/>
                      <a:gd name="T5" fmla="*/ 9 h 58"/>
                      <a:gd name="T6" fmla="*/ 29 w 59"/>
                      <a:gd name="T7" fmla="*/ 19 h 58"/>
                      <a:gd name="T8" fmla="*/ 20 w 59"/>
                      <a:gd name="T9" fmla="*/ 19 h 58"/>
                      <a:gd name="T10" fmla="*/ 10 w 59"/>
                      <a:gd name="T11" fmla="*/ 19 h 58"/>
                      <a:gd name="T12" fmla="*/ 0 w 59"/>
                      <a:gd name="T13" fmla="*/ 29 h 58"/>
                      <a:gd name="T14" fmla="*/ 0 w 59"/>
                      <a:gd name="T15" fmla="*/ 39 h 58"/>
                      <a:gd name="T16" fmla="*/ 10 w 59"/>
                      <a:gd name="T17" fmla="*/ 58 h 58"/>
                      <a:gd name="T18" fmla="*/ 10 w 59"/>
                      <a:gd name="T19" fmla="*/ 58 h 58"/>
                      <a:gd name="T20" fmla="*/ 10 w 59"/>
                      <a:gd name="T21" fmla="*/ 39 h 58"/>
                      <a:gd name="T22" fmla="*/ 20 w 59"/>
                      <a:gd name="T23" fmla="*/ 29 h 58"/>
                      <a:gd name="T24" fmla="*/ 20 w 59"/>
                      <a:gd name="T25" fmla="*/ 29 h 58"/>
                      <a:gd name="T26" fmla="*/ 29 w 59"/>
                      <a:gd name="T27" fmla="*/ 19 h 58"/>
                      <a:gd name="T28" fmla="*/ 49 w 59"/>
                      <a:gd name="T29" fmla="*/ 19 h 58"/>
                      <a:gd name="T30" fmla="*/ 59 w 59"/>
                      <a:gd name="T31" fmla="*/ 9 h 58"/>
                      <a:gd name="T32" fmla="*/ 59 w 59"/>
                      <a:gd name="T33" fmla="*/ 9 h 58"/>
                      <a:gd name="T34" fmla="*/ 59 w 59"/>
                      <a:gd name="T35" fmla="*/ 0 h 58"/>
                      <a:gd name="T36" fmla="*/ 59 w 59"/>
                      <a:gd name="T37" fmla="*/ 0 h 58"/>
                      <a:gd name="T38" fmla="*/ 59 w 59"/>
                      <a:gd name="T39" fmla="*/ 0 h 58"/>
                      <a:gd name="T40" fmla="*/ 59 w 59"/>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9"/>
                      <a:gd name="T64" fmla="*/ 0 h 58"/>
                      <a:gd name="T65" fmla="*/ 59 w 59"/>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9" h="58">
                        <a:moveTo>
                          <a:pt x="59" y="0"/>
                        </a:moveTo>
                        <a:lnTo>
                          <a:pt x="59" y="9"/>
                        </a:lnTo>
                        <a:lnTo>
                          <a:pt x="39" y="9"/>
                        </a:lnTo>
                        <a:lnTo>
                          <a:pt x="29" y="19"/>
                        </a:lnTo>
                        <a:lnTo>
                          <a:pt x="20" y="19"/>
                        </a:lnTo>
                        <a:lnTo>
                          <a:pt x="10" y="19"/>
                        </a:lnTo>
                        <a:lnTo>
                          <a:pt x="0" y="29"/>
                        </a:lnTo>
                        <a:lnTo>
                          <a:pt x="0" y="39"/>
                        </a:lnTo>
                        <a:lnTo>
                          <a:pt x="10" y="58"/>
                        </a:lnTo>
                        <a:lnTo>
                          <a:pt x="10" y="39"/>
                        </a:lnTo>
                        <a:lnTo>
                          <a:pt x="20" y="29"/>
                        </a:lnTo>
                        <a:lnTo>
                          <a:pt x="29" y="19"/>
                        </a:lnTo>
                        <a:lnTo>
                          <a:pt x="49" y="19"/>
                        </a:lnTo>
                        <a:lnTo>
                          <a:pt x="59" y="9"/>
                        </a:lnTo>
                        <a:lnTo>
                          <a:pt x="59" y="0"/>
                        </a:lnTo>
                        <a:close/>
                      </a:path>
                    </a:pathLst>
                  </a:custGeom>
                  <a:solidFill>
                    <a:srgbClr val="000000"/>
                  </a:solidFill>
                  <a:ln w="9525">
                    <a:noFill/>
                    <a:round/>
                    <a:headEnd/>
                    <a:tailEnd/>
                  </a:ln>
                </p:spPr>
                <p:txBody>
                  <a:bodyPr/>
                  <a:lstStyle/>
                  <a:p>
                    <a:endParaRPr lang="en-US"/>
                  </a:p>
                </p:txBody>
              </p:sp>
              <p:sp>
                <p:nvSpPr>
                  <p:cNvPr id="5565" name="Freeform 541"/>
                  <p:cNvSpPr>
                    <a:spLocks/>
                  </p:cNvSpPr>
                  <p:nvPr/>
                </p:nvSpPr>
                <p:spPr bwMode="auto">
                  <a:xfrm>
                    <a:off x="5191" y="6842"/>
                    <a:ext cx="48" cy="107"/>
                  </a:xfrm>
                  <a:custGeom>
                    <a:avLst/>
                    <a:gdLst>
                      <a:gd name="T0" fmla="*/ 48 w 48"/>
                      <a:gd name="T1" fmla="*/ 0 h 107"/>
                      <a:gd name="T2" fmla="*/ 48 w 48"/>
                      <a:gd name="T3" fmla="*/ 10 h 107"/>
                      <a:gd name="T4" fmla="*/ 38 w 48"/>
                      <a:gd name="T5" fmla="*/ 20 h 107"/>
                      <a:gd name="T6" fmla="*/ 38 w 48"/>
                      <a:gd name="T7" fmla="*/ 30 h 107"/>
                      <a:gd name="T8" fmla="*/ 38 w 48"/>
                      <a:gd name="T9" fmla="*/ 49 h 107"/>
                      <a:gd name="T10" fmla="*/ 38 w 48"/>
                      <a:gd name="T11" fmla="*/ 69 h 107"/>
                      <a:gd name="T12" fmla="*/ 29 w 48"/>
                      <a:gd name="T13" fmla="*/ 78 h 107"/>
                      <a:gd name="T14" fmla="*/ 29 w 48"/>
                      <a:gd name="T15" fmla="*/ 88 h 107"/>
                      <a:gd name="T16" fmla="*/ 19 w 48"/>
                      <a:gd name="T17" fmla="*/ 88 h 107"/>
                      <a:gd name="T18" fmla="*/ 0 w 48"/>
                      <a:gd name="T19" fmla="*/ 98 h 107"/>
                      <a:gd name="T20" fmla="*/ 0 w 48"/>
                      <a:gd name="T21" fmla="*/ 107 h 107"/>
                      <a:gd name="T22" fmla="*/ 19 w 48"/>
                      <a:gd name="T23" fmla="*/ 98 h 107"/>
                      <a:gd name="T24" fmla="*/ 38 w 48"/>
                      <a:gd name="T25" fmla="*/ 88 h 107"/>
                      <a:gd name="T26" fmla="*/ 38 w 48"/>
                      <a:gd name="T27" fmla="*/ 78 h 107"/>
                      <a:gd name="T28" fmla="*/ 48 w 48"/>
                      <a:gd name="T29" fmla="*/ 69 h 107"/>
                      <a:gd name="T30" fmla="*/ 48 w 48"/>
                      <a:gd name="T31" fmla="*/ 49 h 107"/>
                      <a:gd name="T32" fmla="*/ 48 w 48"/>
                      <a:gd name="T33" fmla="*/ 30 h 107"/>
                      <a:gd name="T34" fmla="*/ 48 w 48"/>
                      <a:gd name="T35" fmla="*/ 10 h 107"/>
                      <a:gd name="T36" fmla="*/ 48 w 48"/>
                      <a:gd name="T37" fmla="*/ 10 h 107"/>
                      <a:gd name="T38" fmla="*/ 48 w 48"/>
                      <a:gd name="T39" fmla="*/ 0 h 107"/>
                      <a:gd name="T40" fmla="*/ 48 w 48"/>
                      <a:gd name="T41" fmla="*/ 10 h 107"/>
                      <a:gd name="T42" fmla="*/ 48 w 48"/>
                      <a:gd name="T43" fmla="*/ 0 h 1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
                      <a:gd name="T67" fmla="*/ 0 h 107"/>
                      <a:gd name="T68" fmla="*/ 48 w 48"/>
                      <a:gd name="T69" fmla="*/ 107 h 10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 h="107">
                        <a:moveTo>
                          <a:pt x="48" y="0"/>
                        </a:moveTo>
                        <a:lnTo>
                          <a:pt x="48" y="10"/>
                        </a:lnTo>
                        <a:lnTo>
                          <a:pt x="38" y="20"/>
                        </a:lnTo>
                        <a:lnTo>
                          <a:pt x="38" y="30"/>
                        </a:lnTo>
                        <a:lnTo>
                          <a:pt x="38" y="49"/>
                        </a:lnTo>
                        <a:lnTo>
                          <a:pt x="38" y="69"/>
                        </a:lnTo>
                        <a:lnTo>
                          <a:pt x="29" y="78"/>
                        </a:lnTo>
                        <a:lnTo>
                          <a:pt x="29" y="88"/>
                        </a:lnTo>
                        <a:lnTo>
                          <a:pt x="19" y="88"/>
                        </a:lnTo>
                        <a:lnTo>
                          <a:pt x="0" y="98"/>
                        </a:lnTo>
                        <a:lnTo>
                          <a:pt x="0" y="107"/>
                        </a:lnTo>
                        <a:lnTo>
                          <a:pt x="19" y="98"/>
                        </a:lnTo>
                        <a:lnTo>
                          <a:pt x="38" y="88"/>
                        </a:lnTo>
                        <a:lnTo>
                          <a:pt x="38" y="78"/>
                        </a:lnTo>
                        <a:lnTo>
                          <a:pt x="48" y="69"/>
                        </a:lnTo>
                        <a:lnTo>
                          <a:pt x="48" y="49"/>
                        </a:lnTo>
                        <a:lnTo>
                          <a:pt x="48" y="30"/>
                        </a:lnTo>
                        <a:lnTo>
                          <a:pt x="48" y="10"/>
                        </a:lnTo>
                        <a:lnTo>
                          <a:pt x="48" y="0"/>
                        </a:lnTo>
                        <a:lnTo>
                          <a:pt x="48" y="10"/>
                        </a:lnTo>
                        <a:lnTo>
                          <a:pt x="48" y="0"/>
                        </a:lnTo>
                        <a:close/>
                      </a:path>
                    </a:pathLst>
                  </a:custGeom>
                  <a:solidFill>
                    <a:srgbClr val="000000"/>
                  </a:solidFill>
                  <a:ln w="9525">
                    <a:noFill/>
                    <a:round/>
                    <a:headEnd/>
                    <a:tailEnd/>
                  </a:ln>
                </p:spPr>
                <p:txBody>
                  <a:bodyPr/>
                  <a:lstStyle/>
                  <a:p>
                    <a:endParaRPr lang="en-US"/>
                  </a:p>
                </p:txBody>
              </p:sp>
              <p:sp>
                <p:nvSpPr>
                  <p:cNvPr id="5566" name="Freeform 542"/>
                  <p:cNvSpPr>
                    <a:spLocks/>
                  </p:cNvSpPr>
                  <p:nvPr/>
                </p:nvSpPr>
                <p:spPr bwMode="auto">
                  <a:xfrm>
                    <a:off x="5239" y="6833"/>
                    <a:ext cx="29" cy="19"/>
                  </a:xfrm>
                  <a:custGeom>
                    <a:avLst/>
                    <a:gdLst>
                      <a:gd name="T0" fmla="*/ 29 w 29"/>
                      <a:gd name="T1" fmla="*/ 19 h 19"/>
                      <a:gd name="T2" fmla="*/ 29 w 29"/>
                      <a:gd name="T3" fmla="*/ 9 h 19"/>
                      <a:gd name="T4" fmla="*/ 20 w 29"/>
                      <a:gd name="T5" fmla="*/ 0 h 19"/>
                      <a:gd name="T6" fmla="*/ 10 w 29"/>
                      <a:gd name="T7" fmla="*/ 0 h 19"/>
                      <a:gd name="T8" fmla="*/ 0 w 29"/>
                      <a:gd name="T9" fmla="*/ 9 h 19"/>
                      <a:gd name="T10" fmla="*/ 0 w 29"/>
                      <a:gd name="T11" fmla="*/ 9 h 19"/>
                      <a:gd name="T12" fmla="*/ 0 w 29"/>
                      <a:gd name="T13" fmla="*/ 19 h 19"/>
                      <a:gd name="T14" fmla="*/ 0 w 29"/>
                      <a:gd name="T15" fmla="*/ 19 h 19"/>
                      <a:gd name="T16" fmla="*/ 0 w 29"/>
                      <a:gd name="T17" fmla="*/ 9 h 19"/>
                      <a:gd name="T18" fmla="*/ 20 w 29"/>
                      <a:gd name="T19" fmla="*/ 9 h 19"/>
                      <a:gd name="T20" fmla="*/ 20 w 29"/>
                      <a:gd name="T21" fmla="*/ 19 h 19"/>
                      <a:gd name="T22" fmla="*/ 29 w 29"/>
                      <a:gd name="T23" fmla="*/ 19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
                      <a:gd name="T37" fmla="*/ 0 h 19"/>
                      <a:gd name="T38" fmla="*/ 29 w 29"/>
                      <a:gd name="T39" fmla="*/ 19 h 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 h="19">
                        <a:moveTo>
                          <a:pt x="29" y="19"/>
                        </a:moveTo>
                        <a:lnTo>
                          <a:pt x="29" y="9"/>
                        </a:lnTo>
                        <a:lnTo>
                          <a:pt x="20" y="0"/>
                        </a:lnTo>
                        <a:lnTo>
                          <a:pt x="10" y="0"/>
                        </a:lnTo>
                        <a:lnTo>
                          <a:pt x="0" y="9"/>
                        </a:lnTo>
                        <a:lnTo>
                          <a:pt x="0" y="19"/>
                        </a:lnTo>
                        <a:lnTo>
                          <a:pt x="0" y="9"/>
                        </a:lnTo>
                        <a:lnTo>
                          <a:pt x="20" y="9"/>
                        </a:lnTo>
                        <a:lnTo>
                          <a:pt x="20" y="19"/>
                        </a:lnTo>
                        <a:lnTo>
                          <a:pt x="29" y="19"/>
                        </a:lnTo>
                        <a:close/>
                      </a:path>
                    </a:pathLst>
                  </a:custGeom>
                  <a:solidFill>
                    <a:srgbClr val="000000"/>
                  </a:solidFill>
                  <a:ln w="9525">
                    <a:noFill/>
                    <a:round/>
                    <a:headEnd/>
                    <a:tailEnd/>
                  </a:ln>
                </p:spPr>
                <p:txBody>
                  <a:bodyPr/>
                  <a:lstStyle/>
                  <a:p>
                    <a:endParaRPr lang="en-US"/>
                  </a:p>
                </p:txBody>
              </p:sp>
              <p:sp>
                <p:nvSpPr>
                  <p:cNvPr id="5567" name="Freeform 543"/>
                  <p:cNvSpPr>
                    <a:spLocks/>
                  </p:cNvSpPr>
                  <p:nvPr/>
                </p:nvSpPr>
                <p:spPr bwMode="auto">
                  <a:xfrm>
                    <a:off x="5259" y="6852"/>
                    <a:ext cx="39" cy="68"/>
                  </a:xfrm>
                  <a:custGeom>
                    <a:avLst/>
                    <a:gdLst>
                      <a:gd name="T0" fmla="*/ 39 w 39"/>
                      <a:gd name="T1" fmla="*/ 59 h 68"/>
                      <a:gd name="T2" fmla="*/ 19 w 39"/>
                      <a:gd name="T3" fmla="*/ 59 h 68"/>
                      <a:gd name="T4" fmla="*/ 19 w 39"/>
                      <a:gd name="T5" fmla="*/ 49 h 68"/>
                      <a:gd name="T6" fmla="*/ 9 w 39"/>
                      <a:gd name="T7" fmla="*/ 39 h 68"/>
                      <a:gd name="T8" fmla="*/ 9 w 39"/>
                      <a:gd name="T9" fmla="*/ 20 h 68"/>
                      <a:gd name="T10" fmla="*/ 9 w 39"/>
                      <a:gd name="T11" fmla="*/ 10 h 68"/>
                      <a:gd name="T12" fmla="*/ 9 w 39"/>
                      <a:gd name="T13" fmla="*/ 0 h 68"/>
                      <a:gd name="T14" fmla="*/ 0 w 39"/>
                      <a:gd name="T15" fmla="*/ 0 h 68"/>
                      <a:gd name="T16" fmla="*/ 0 w 39"/>
                      <a:gd name="T17" fmla="*/ 10 h 68"/>
                      <a:gd name="T18" fmla="*/ 0 w 39"/>
                      <a:gd name="T19" fmla="*/ 39 h 68"/>
                      <a:gd name="T20" fmla="*/ 9 w 39"/>
                      <a:gd name="T21" fmla="*/ 49 h 68"/>
                      <a:gd name="T22" fmla="*/ 19 w 39"/>
                      <a:gd name="T23" fmla="*/ 59 h 68"/>
                      <a:gd name="T24" fmla="*/ 19 w 39"/>
                      <a:gd name="T25" fmla="*/ 68 h 68"/>
                      <a:gd name="T26" fmla="*/ 39 w 39"/>
                      <a:gd name="T27" fmla="*/ 68 h 68"/>
                      <a:gd name="T28" fmla="*/ 29 w 39"/>
                      <a:gd name="T29" fmla="*/ 68 h 68"/>
                      <a:gd name="T30" fmla="*/ 39 w 39"/>
                      <a:gd name="T31" fmla="*/ 59 h 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
                      <a:gd name="T49" fmla="*/ 0 h 68"/>
                      <a:gd name="T50" fmla="*/ 39 w 39"/>
                      <a:gd name="T51" fmla="*/ 68 h 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 h="68">
                        <a:moveTo>
                          <a:pt x="39" y="59"/>
                        </a:moveTo>
                        <a:lnTo>
                          <a:pt x="19" y="59"/>
                        </a:lnTo>
                        <a:lnTo>
                          <a:pt x="19" y="49"/>
                        </a:lnTo>
                        <a:lnTo>
                          <a:pt x="9" y="39"/>
                        </a:lnTo>
                        <a:lnTo>
                          <a:pt x="9" y="20"/>
                        </a:lnTo>
                        <a:lnTo>
                          <a:pt x="9" y="10"/>
                        </a:lnTo>
                        <a:lnTo>
                          <a:pt x="9" y="0"/>
                        </a:lnTo>
                        <a:lnTo>
                          <a:pt x="0" y="0"/>
                        </a:lnTo>
                        <a:lnTo>
                          <a:pt x="0" y="10"/>
                        </a:lnTo>
                        <a:lnTo>
                          <a:pt x="0" y="39"/>
                        </a:lnTo>
                        <a:lnTo>
                          <a:pt x="9" y="49"/>
                        </a:lnTo>
                        <a:lnTo>
                          <a:pt x="19" y="59"/>
                        </a:lnTo>
                        <a:lnTo>
                          <a:pt x="19" y="68"/>
                        </a:lnTo>
                        <a:lnTo>
                          <a:pt x="39" y="68"/>
                        </a:lnTo>
                        <a:lnTo>
                          <a:pt x="29" y="68"/>
                        </a:lnTo>
                        <a:lnTo>
                          <a:pt x="39" y="59"/>
                        </a:lnTo>
                        <a:close/>
                      </a:path>
                    </a:pathLst>
                  </a:custGeom>
                  <a:solidFill>
                    <a:srgbClr val="000000"/>
                  </a:solidFill>
                  <a:ln w="9525">
                    <a:noFill/>
                    <a:round/>
                    <a:headEnd/>
                    <a:tailEnd/>
                  </a:ln>
                </p:spPr>
                <p:txBody>
                  <a:bodyPr/>
                  <a:lstStyle/>
                  <a:p>
                    <a:endParaRPr lang="en-US"/>
                  </a:p>
                </p:txBody>
              </p:sp>
              <p:sp>
                <p:nvSpPr>
                  <p:cNvPr id="5568" name="Freeform 544"/>
                  <p:cNvSpPr>
                    <a:spLocks/>
                  </p:cNvSpPr>
                  <p:nvPr/>
                </p:nvSpPr>
                <p:spPr bwMode="auto">
                  <a:xfrm>
                    <a:off x="4928" y="6901"/>
                    <a:ext cx="39" cy="29"/>
                  </a:xfrm>
                  <a:custGeom>
                    <a:avLst/>
                    <a:gdLst>
                      <a:gd name="T0" fmla="*/ 39 w 39"/>
                      <a:gd name="T1" fmla="*/ 0 h 29"/>
                      <a:gd name="T2" fmla="*/ 39 w 39"/>
                      <a:gd name="T3" fmla="*/ 0 h 29"/>
                      <a:gd name="T4" fmla="*/ 29 w 39"/>
                      <a:gd name="T5" fmla="*/ 10 h 29"/>
                      <a:gd name="T6" fmla="*/ 19 w 39"/>
                      <a:gd name="T7" fmla="*/ 10 h 29"/>
                      <a:gd name="T8" fmla="*/ 10 w 39"/>
                      <a:gd name="T9" fmla="*/ 29 h 29"/>
                      <a:gd name="T10" fmla="*/ 0 w 39"/>
                      <a:gd name="T11" fmla="*/ 19 h 29"/>
                      <a:gd name="T12" fmla="*/ 0 w 39"/>
                      <a:gd name="T13" fmla="*/ 19 h 29"/>
                      <a:gd name="T14" fmla="*/ 0 w 39"/>
                      <a:gd name="T15" fmla="*/ 10 h 29"/>
                      <a:gd name="T16" fmla="*/ 10 w 39"/>
                      <a:gd name="T17" fmla="*/ 0 h 29"/>
                      <a:gd name="T18" fmla="*/ 19 w 39"/>
                      <a:gd name="T19" fmla="*/ 0 h 29"/>
                      <a:gd name="T20" fmla="*/ 19 w 39"/>
                      <a:gd name="T21" fmla="*/ 0 h 29"/>
                      <a:gd name="T22" fmla="*/ 39 w 39"/>
                      <a:gd name="T23" fmla="*/ 0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
                      <a:gd name="T37" fmla="*/ 0 h 29"/>
                      <a:gd name="T38" fmla="*/ 39 w 39"/>
                      <a:gd name="T39" fmla="*/ 29 h 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 h="29">
                        <a:moveTo>
                          <a:pt x="39" y="0"/>
                        </a:moveTo>
                        <a:lnTo>
                          <a:pt x="39" y="0"/>
                        </a:lnTo>
                        <a:lnTo>
                          <a:pt x="29" y="10"/>
                        </a:lnTo>
                        <a:lnTo>
                          <a:pt x="19" y="10"/>
                        </a:lnTo>
                        <a:lnTo>
                          <a:pt x="10" y="29"/>
                        </a:lnTo>
                        <a:lnTo>
                          <a:pt x="0" y="19"/>
                        </a:lnTo>
                        <a:lnTo>
                          <a:pt x="0" y="10"/>
                        </a:lnTo>
                        <a:lnTo>
                          <a:pt x="10" y="0"/>
                        </a:lnTo>
                        <a:lnTo>
                          <a:pt x="19" y="0"/>
                        </a:lnTo>
                        <a:lnTo>
                          <a:pt x="39" y="0"/>
                        </a:lnTo>
                        <a:close/>
                      </a:path>
                    </a:pathLst>
                  </a:custGeom>
                  <a:solidFill>
                    <a:srgbClr val="000000"/>
                  </a:solidFill>
                  <a:ln w="9525">
                    <a:noFill/>
                    <a:round/>
                    <a:headEnd/>
                    <a:tailEnd/>
                  </a:ln>
                </p:spPr>
                <p:txBody>
                  <a:bodyPr/>
                  <a:lstStyle/>
                  <a:p>
                    <a:endParaRPr lang="en-US"/>
                  </a:p>
                </p:txBody>
              </p:sp>
              <p:sp>
                <p:nvSpPr>
                  <p:cNvPr id="5569" name="Freeform 545"/>
                  <p:cNvSpPr>
                    <a:spLocks/>
                  </p:cNvSpPr>
                  <p:nvPr/>
                </p:nvSpPr>
                <p:spPr bwMode="auto">
                  <a:xfrm>
                    <a:off x="4928" y="6901"/>
                    <a:ext cx="49" cy="29"/>
                  </a:xfrm>
                  <a:custGeom>
                    <a:avLst/>
                    <a:gdLst>
                      <a:gd name="T0" fmla="*/ 10 w 49"/>
                      <a:gd name="T1" fmla="*/ 29 h 29"/>
                      <a:gd name="T2" fmla="*/ 10 w 49"/>
                      <a:gd name="T3" fmla="*/ 29 h 29"/>
                      <a:gd name="T4" fmla="*/ 10 w 49"/>
                      <a:gd name="T5" fmla="*/ 19 h 29"/>
                      <a:gd name="T6" fmla="*/ 19 w 49"/>
                      <a:gd name="T7" fmla="*/ 19 h 29"/>
                      <a:gd name="T8" fmla="*/ 19 w 49"/>
                      <a:gd name="T9" fmla="*/ 19 h 29"/>
                      <a:gd name="T10" fmla="*/ 29 w 49"/>
                      <a:gd name="T11" fmla="*/ 19 h 29"/>
                      <a:gd name="T12" fmla="*/ 39 w 49"/>
                      <a:gd name="T13" fmla="*/ 10 h 29"/>
                      <a:gd name="T14" fmla="*/ 49 w 49"/>
                      <a:gd name="T15" fmla="*/ 10 h 29"/>
                      <a:gd name="T16" fmla="*/ 49 w 49"/>
                      <a:gd name="T17" fmla="*/ 0 h 29"/>
                      <a:gd name="T18" fmla="*/ 39 w 49"/>
                      <a:gd name="T19" fmla="*/ 0 h 29"/>
                      <a:gd name="T20" fmla="*/ 39 w 49"/>
                      <a:gd name="T21" fmla="*/ 0 h 29"/>
                      <a:gd name="T22" fmla="*/ 29 w 49"/>
                      <a:gd name="T23" fmla="*/ 10 h 29"/>
                      <a:gd name="T24" fmla="*/ 19 w 49"/>
                      <a:gd name="T25" fmla="*/ 10 h 29"/>
                      <a:gd name="T26" fmla="*/ 19 w 49"/>
                      <a:gd name="T27" fmla="*/ 10 h 29"/>
                      <a:gd name="T28" fmla="*/ 10 w 49"/>
                      <a:gd name="T29" fmla="*/ 19 h 29"/>
                      <a:gd name="T30" fmla="*/ 0 w 49"/>
                      <a:gd name="T31" fmla="*/ 29 h 29"/>
                      <a:gd name="T32" fmla="*/ 10 w 49"/>
                      <a:gd name="T33" fmla="*/ 19 h 29"/>
                      <a:gd name="T34" fmla="*/ 10 w 49"/>
                      <a:gd name="T35" fmla="*/ 29 h 29"/>
                      <a:gd name="T36" fmla="*/ 10 w 49"/>
                      <a:gd name="T37" fmla="*/ 29 h 29"/>
                      <a:gd name="T38" fmla="*/ 10 w 49"/>
                      <a:gd name="T39" fmla="*/ 29 h 2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
                      <a:gd name="T61" fmla="*/ 0 h 29"/>
                      <a:gd name="T62" fmla="*/ 49 w 49"/>
                      <a:gd name="T63" fmla="*/ 29 h 2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 h="29">
                        <a:moveTo>
                          <a:pt x="10" y="29"/>
                        </a:moveTo>
                        <a:lnTo>
                          <a:pt x="10" y="29"/>
                        </a:lnTo>
                        <a:lnTo>
                          <a:pt x="10" y="19"/>
                        </a:lnTo>
                        <a:lnTo>
                          <a:pt x="19" y="19"/>
                        </a:lnTo>
                        <a:lnTo>
                          <a:pt x="29" y="19"/>
                        </a:lnTo>
                        <a:lnTo>
                          <a:pt x="39" y="10"/>
                        </a:lnTo>
                        <a:lnTo>
                          <a:pt x="49" y="10"/>
                        </a:lnTo>
                        <a:lnTo>
                          <a:pt x="49" y="0"/>
                        </a:lnTo>
                        <a:lnTo>
                          <a:pt x="39" y="0"/>
                        </a:lnTo>
                        <a:lnTo>
                          <a:pt x="29" y="10"/>
                        </a:lnTo>
                        <a:lnTo>
                          <a:pt x="19" y="10"/>
                        </a:lnTo>
                        <a:lnTo>
                          <a:pt x="10" y="19"/>
                        </a:lnTo>
                        <a:lnTo>
                          <a:pt x="0" y="29"/>
                        </a:lnTo>
                        <a:lnTo>
                          <a:pt x="10" y="19"/>
                        </a:lnTo>
                        <a:lnTo>
                          <a:pt x="10" y="29"/>
                        </a:lnTo>
                        <a:close/>
                      </a:path>
                    </a:pathLst>
                  </a:custGeom>
                  <a:solidFill>
                    <a:srgbClr val="000000"/>
                  </a:solidFill>
                  <a:ln w="9525">
                    <a:noFill/>
                    <a:round/>
                    <a:headEnd/>
                    <a:tailEnd/>
                  </a:ln>
                </p:spPr>
                <p:txBody>
                  <a:bodyPr/>
                  <a:lstStyle/>
                  <a:p>
                    <a:endParaRPr lang="en-US"/>
                  </a:p>
                </p:txBody>
              </p:sp>
              <p:sp>
                <p:nvSpPr>
                  <p:cNvPr id="5570" name="Freeform 546"/>
                  <p:cNvSpPr>
                    <a:spLocks/>
                  </p:cNvSpPr>
                  <p:nvPr/>
                </p:nvSpPr>
                <p:spPr bwMode="auto">
                  <a:xfrm>
                    <a:off x="4928" y="6920"/>
                    <a:ext cx="10" cy="10"/>
                  </a:xfrm>
                  <a:custGeom>
                    <a:avLst/>
                    <a:gdLst>
                      <a:gd name="T0" fmla="*/ 0 w 10"/>
                      <a:gd name="T1" fmla="*/ 0 h 10"/>
                      <a:gd name="T2" fmla="*/ 0 w 10"/>
                      <a:gd name="T3" fmla="*/ 10 h 10"/>
                      <a:gd name="T4" fmla="*/ 10 w 10"/>
                      <a:gd name="T5" fmla="*/ 10 h 10"/>
                      <a:gd name="T6" fmla="*/ 10 w 10"/>
                      <a:gd name="T7" fmla="*/ 0 h 10"/>
                      <a:gd name="T8" fmla="*/ 0 w 10"/>
                      <a:gd name="T9" fmla="*/ 0 h 10"/>
                      <a:gd name="T10" fmla="*/ 0 w 10"/>
                      <a:gd name="T11" fmla="*/ 10 h 10"/>
                      <a:gd name="T12" fmla="*/ 0 w 10"/>
                      <a:gd name="T13" fmla="*/ 0 h 10"/>
                      <a:gd name="T14" fmla="*/ 0 60000 65536"/>
                      <a:gd name="T15" fmla="*/ 0 60000 65536"/>
                      <a:gd name="T16" fmla="*/ 0 60000 65536"/>
                      <a:gd name="T17" fmla="*/ 0 60000 65536"/>
                      <a:gd name="T18" fmla="*/ 0 60000 65536"/>
                      <a:gd name="T19" fmla="*/ 0 60000 65536"/>
                      <a:gd name="T20" fmla="*/ 0 60000 65536"/>
                      <a:gd name="T21" fmla="*/ 0 w 10"/>
                      <a:gd name="T22" fmla="*/ 0 h 10"/>
                      <a:gd name="T23" fmla="*/ 10 w 10"/>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0">
                        <a:moveTo>
                          <a:pt x="0" y="0"/>
                        </a:moveTo>
                        <a:lnTo>
                          <a:pt x="0" y="10"/>
                        </a:lnTo>
                        <a:lnTo>
                          <a:pt x="10" y="10"/>
                        </a:lnTo>
                        <a:lnTo>
                          <a:pt x="10" y="0"/>
                        </a:lnTo>
                        <a:lnTo>
                          <a:pt x="0" y="0"/>
                        </a:lnTo>
                        <a:lnTo>
                          <a:pt x="0" y="10"/>
                        </a:lnTo>
                        <a:lnTo>
                          <a:pt x="0" y="0"/>
                        </a:lnTo>
                        <a:close/>
                      </a:path>
                    </a:pathLst>
                  </a:custGeom>
                  <a:solidFill>
                    <a:srgbClr val="000000"/>
                  </a:solidFill>
                  <a:ln w="9525">
                    <a:noFill/>
                    <a:round/>
                    <a:headEnd/>
                    <a:tailEnd/>
                  </a:ln>
                </p:spPr>
                <p:txBody>
                  <a:bodyPr/>
                  <a:lstStyle/>
                  <a:p>
                    <a:endParaRPr lang="en-US"/>
                  </a:p>
                </p:txBody>
              </p:sp>
              <p:sp>
                <p:nvSpPr>
                  <p:cNvPr id="5571" name="Freeform 547"/>
                  <p:cNvSpPr>
                    <a:spLocks/>
                  </p:cNvSpPr>
                  <p:nvPr/>
                </p:nvSpPr>
                <p:spPr bwMode="auto">
                  <a:xfrm>
                    <a:off x="4928" y="6891"/>
                    <a:ext cx="29" cy="29"/>
                  </a:xfrm>
                  <a:custGeom>
                    <a:avLst/>
                    <a:gdLst>
                      <a:gd name="T0" fmla="*/ 29 w 29"/>
                      <a:gd name="T1" fmla="*/ 0 h 29"/>
                      <a:gd name="T2" fmla="*/ 19 w 29"/>
                      <a:gd name="T3" fmla="*/ 0 h 29"/>
                      <a:gd name="T4" fmla="*/ 10 w 29"/>
                      <a:gd name="T5" fmla="*/ 10 h 29"/>
                      <a:gd name="T6" fmla="*/ 0 w 29"/>
                      <a:gd name="T7" fmla="*/ 10 h 29"/>
                      <a:gd name="T8" fmla="*/ 0 w 29"/>
                      <a:gd name="T9" fmla="*/ 20 h 29"/>
                      <a:gd name="T10" fmla="*/ 0 w 29"/>
                      <a:gd name="T11" fmla="*/ 20 h 29"/>
                      <a:gd name="T12" fmla="*/ 0 w 29"/>
                      <a:gd name="T13" fmla="*/ 29 h 29"/>
                      <a:gd name="T14" fmla="*/ 0 w 29"/>
                      <a:gd name="T15" fmla="*/ 29 h 29"/>
                      <a:gd name="T16" fmla="*/ 19 w 29"/>
                      <a:gd name="T17" fmla="*/ 20 h 29"/>
                      <a:gd name="T18" fmla="*/ 19 w 29"/>
                      <a:gd name="T19" fmla="*/ 20 h 29"/>
                      <a:gd name="T20" fmla="*/ 29 w 29"/>
                      <a:gd name="T21" fmla="*/ 10 h 29"/>
                      <a:gd name="T22" fmla="*/ 29 w 29"/>
                      <a:gd name="T23" fmla="*/ 10 h 29"/>
                      <a:gd name="T24" fmla="*/ 29 w 29"/>
                      <a:gd name="T25" fmla="*/ 10 h 29"/>
                      <a:gd name="T26" fmla="*/ 29 w 29"/>
                      <a:gd name="T27" fmla="*/ 0 h 29"/>
                      <a:gd name="T28" fmla="*/ 29 w 29"/>
                      <a:gd name="T29" fmla="*/ 0 h 29"/>
                      <a:gd name="T30" fmla="*/ 29 w 29"/>
                      <a:gd name="T31" fmla="*/ 0 h 29"/>
                      <a:gd name="T32" fmla="*/ 29 w 29"/>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29" y="0"/>
                        </a:moveTo>
                        <a:lnTo>
                          <a:pt x="19" y="0"/>
                        </a:lnTo>
                        <a:lnTo>
                          <a:pt x="10" y="10"/>
                        </a:lnTo>
                        <a:lnTo>
                          <a:pt x="0" y="10"/>
                        </a:lnTo>
                        <a:lnTo>
                          <a:pt x="0" y="20"/>
                        </a:lnTo>
                        <a:lnTo>
                          <a:pt x="0" y="29"/>
                        </a:lnTo>
                        <a:lnTo>
                          <a:pt x="19" y="20"/>
                        </a:lnTo>
                        <a:lnTo>
                          <a:pt x="29" y="10"/>
                        </a:lnTo>
                        <a:lnTo>
                          <a:pt x="29" y="0"/>
                        </a:lnTo>
                        <a:close/>
                      </a:path>
                    </a:pathLst>
                  </a:custGeom>
                  <a:solidFill>
                    <a:srgbClr val="000000"/>
                  </a:solidFill>
                  <a:ln w="9525">
                    <a:noFill/>
                    <a:round/>
                    <a:headEnd/>
                    <a:tailEnd/>
                  </a:ln>
                </p:spPr>
                <p:txBody>
                  <a:bodyPr/>
                  <a:lstStyle/>
                  <a:p>
                    <a:endParaRPr lang="en-US"/>
                  </a:p>
                </p:txBody>
              </p:sp>
              <p:sp>
                <p:nvSpPr>
                  <p:cNvPr id="5572" name="Freeform 548"/>
                  <p:cNvSpPr>
                    <a:spLocks/>
                  </p:cNvSpPr>
                  <p:nvPr/>
                </p:nvSpPr>
                <p:spPr bwMode="auto">
                  <a:xfrm>
                    <a:off x="4957" y="6891"/>
                    <a:ext cx="20" cy="10"/>
                  </a:xfrm>
                  <a:custGeom>
                    <a:avLst/>
                    <a:gdLst>
                      <a:gd name="T0" fmla="*/ 20 w 20"/>
                      <a:gd name="T1" fmla="*/ 10 h 10"/>
                      <a:gd name="T2" fmla="*/ 20 w 20"/>
                      <a:gd name="T3" fmla="*/ 10 h 10"/>
                      <a:gd name="T4" fmla="*/ 10 w 20"/>
                      <a:gd name="T5" fmla="*/ 0 h 10"/>
                      <a:gd name="T6" fmla="*/ 10 w 20"/>
                      <a:gd name="T7" fmla="*/ 0 h 10"/>
                      <a:gd name="T8" fmla="*/ 0 w 20"/>
                      <a:gd name="T9" fmla="*/ 0 h 10"/>
                      <a:gd name="T10" fmla="*/ 0 w 20"/>
                      <a:gd name="T11" fmla="*/ 0 h 10"/>
                      <a:gd name="T12" fmla="*/ 0 w 20"/>
                      <a:gd name="T13" fmla="*/ 10 h 10"/>
                      <a:gd name="T14" fmla="*/ 10 w 20"/>
                      <a:gd name="T15" fmla="*/ 10 h 10"/>
                      <a:gd name="T16" fmla="*/ 10 w 20"/>
                      <a:gd name="T17" fmla="*/ 10 h 10"/>
                      <a:gd name="T18" fmla="*/ 20 w 20"/>
                      <a:gd name="T19" fmla="*/ 10 h 10"/>
                      <a:gd name="T20" fmla="*/ 20 w 20"/>
                      <a:gd name="T21" fmla="*/ 10 h 10"/>
                      <a:gd name="T22" fmla="*/ 20 w 20"/>
                      <a:gd name="T23" fmla="*/ 10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0"/>
                      <a:gd name="T38" fmla="*/ 20 w 20"/>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0">
                        <a:moveTo>
                          <a:pt x="20" y="10"/>
                        </a:moveTo>
                        <a:lnTo>
                          <a:pt x="20" y="10"/>
                        </a:lnTo>
                        <a:lnTo>
                          <a:pt x="10" y="0"/>
                        </a:lnTo>
                        <a:lnTo>
                          <a:pt x="0" y="0"/>
                        </a:lnTo>
                        <a:lnTo>
                          <a:pt x="0" y="10"/>
                        </a:lnTo>
                        <a:lnTo>
                          <a:pt x="10" y="10"/>
                        </a:lnTo>
                        <a:lnTo>
                          <a:pt x="20" y="10"/>
                        </a:lnTo>
                        <a:close/>
                      </a:path>
                    </a:pathLst>
                  </a:custGeom>
                  <a:solidFill>
                    <a:srgbClr val="000000"/>
                  </a:solidFill>
                  <a:ln w="9525">
                    <a:noFill/>
                    <a:round/>
                    <a:headEnd/>
                    <a:tailEnd/>
                  </a:ln>
                </p:spPr>
                <p:txBody>
                  <a:bodyPr/>
                  <a:lstStyle/>
                  <a:p>
                    <a:endParaRPr lang="en-US"/>
                  </a:p>
                </p:txBody>
              </p:sp>
              <p:sp>
                <p:nvSpPr>
                  <p:cNvPr id="5573" name="Freeform 549"/>
                  <p:cNvSpPr>
                    <a:spLocks/>
                  </p:cNvSpPr>
                  <p:nvPr/>
                </p:nvSpPr>
                <p:spPr bwMode="auto">
                  <a:xfrm>
                    <a:off x="4831" y="6911"/>
                    <a:ext cx="39" cy="38"/>
                  </a:xfrm>
                  <a:custGeom>
                    <a:avLst/>
                    <a:gdLst>
                      <a:gd name="T0" fmla="*/ 39 w 39"/>
                      <a:gd name="T1" fmla="*/ 0 h 38"/>
                      <a:gd name="T2" fmla="*/ 39 w 39"/>
                      <a:gd name="T3" fmla="*/ 19 h 38"/>
                      <a:gd name="T4" fmla="*/ 19 w 39"/>
                      <a:gd name="T5" fmla="*/ 38 h 38"/>
                      <a:gd name="T6" fmla="*/ 19 w 39"/>
                      <a:gd name="T7" fmla="*/ 38 h 38"/>
                      <a:gd name="T8" fmla="*/ 9 w 39"/>
                      <a:gd name="T9" fmla="*/ 38 h 38"/>
                      <a:gd name="T10" fmla="*/ 9 w 39"/>
                      <a:gd name="T11" fmla="*/ 38 h 38"/>
                      <a:gd name="T12" fmla="*/ 0 w 39"/>
                      <a:gd name="T13" fmla="*/ 29 h 38"/>
                      <a:gd name="T14" fmla="*/ 0 w 39"/>
                      <a:gd name="T15" fmla="*/ 19 h 38"/>
                      <a:gd name="T16" fmla="*/ 9 w 39"/>
                      <a:gd name="T17" fmla="*/ 9 h 38"/>
                      <a:gd name="T18" fmla="*/ 19 w 39"/>
                      <a:gd name="T19" fmla="*/ 9 h 38"/>
                      <a:gd name="T20" fmla="*/ 19 w 39"/>
                      <a:gd name="T21" fmla="*/ 0 h 38"/>
                      <a:gd name="T22" fmla="*/ 29 w 39"/>
                      <a:gd name="T23" fmla="*/ 0 h 38"/>
                      <a:gd name="T24" fmla="*/ 39 w 39"/>
                      <a:gd name="T25" fmla="*/ 0 h 38"/>
                      <a:gd name="T26" fmla="*/ 39 w 39"/>
                      <a:gd name="T27" fmla="*/ 0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
                      <a:gd name="T43" fmla="*/ 0 h 38"/>
                      <a:gd name="T44" fmla="*/ 39 w 39"/>
                      <a:gd name="T45" fmla="*/ 38 h 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 h="38">
                        <a:moveTo>
                          <a:pt x="39" y="0"/>
                        </a:moveTo>
                        <a:lnTo>
                          <a:pt x="39" y="19"/>
                        </a:lnTo>
                        <a:lnTo>
                          <a:pt x="19" y="38"/>
                        </a:lnTo>
                        <a:lnTo>
                          <a:pt x="9" y="38"/>
                        </a:lnTo>
                        <a:lnTo>
                          <a:pt x="0" y="29"/>
                        </a:lnTo>
                        <a:lnTo>
                          <a:pt x="0" y="19"/>
                        </a:lnTo>
                        <a:lnTo>
                          <a:pt x="9" y="9"/>
                        </a:lnTo>
                        <a:lnTo>
                          <a:pt x="19" y="9"/>
                        </a:lnTo>
                        <a:lnTo>
                          <a:pt x="19" y="0"/>
                        </a:lnTo>
                        <a:lnTo>
                          <a:pt x="29" y="0"/>
                        </a:lnTo>
                        <a:lnTo>
                          <a:pt x="39" y="0"/>
                        </a:lnTo>
                        <a:close/>
                      </a:path>
                    </a:pathLst>
                  </a:custGeom>
                  <a:solidFill>
                    <a:srgbClr val="000000"/>
                  </a:solidFill>
                  <a:ln w="9525">
                    <a:noFill/>
                    <a:round/>
                    <a:headEnd/>
                    <a:tailEnd/>
                  </a:ln>
                </p:spPr>
                <p:txBody>
                  <a:bodyPr/>
                  <a:lstStyle/>
                  <a:p>
                    <a:endParaRPr lang="en-US"/>
                  </a:p>
                </p:txBody>
              </p:sp>
              <p:sp>
                <p:nvSpPr>
                  <p:cNvPr id="5574" name="Freeform 550"/>
                  <p:cNvSpPr>
                    <a:spLocks/>
                  </p:cNvSpPr>
                  <p:nvPr/>
                </p:nvSpPr>
                <p:spPr bwMode="auto">
                  <a:xfrm>
                    <a:off x="4850" y="6911"/>
                    <a:ext cx="29" cy="48"/>
                  </a:xfrm>
                  <a:custGeom>
                    <a:avLst/>
                    <a:gdLst>
                      <a:gd name="T0" fmla="*/ 0 w 29"/>
                      <a:gd name="T1" fmla="*/ 48 h 48"/>
                      <a:gd name="T2" fmla="*/ 20 w 29"/>
                      <a:gd name="T3" fmla="*/ 29 h 48"/>
                      <a:gd name="T4" fmla="*/ 20 w 29"/>
                      <a:gd name="T5" fmla="*/ 19 h 48"/>
                      <a:gd name="T6" fmla="*/ 20 w 29"/>
                      <a:gd name="T7" fmla="*/ 19 h 48"/>
                      <a:gd name="T8" fmla="*/ 29 w 29"/>
                      <a:gd name="T9" fmla="*/ 9 h 48"/>
                      <a:gd name="T10" fmla="*/ 29 w 29"/>
                      <a:gd name="T11" fmla="*/ 0 h 48"/>
                      <a:gd name="T12" fmla="*/ 20 w 29"/>
                      <a:gd name="T13" fmla="*/ 0 h 48"/>
                      <a:gd name="T14" fmla="*/ 20 w 29"/>
                      <a:gd name="T15" fmla="*/ 9 h 48"/>
                      <a:gd name="T16" fmla="*/ 0 w 29"/>
                      <a:gd name="T17" fmla="*/ 29 h 48"/>
                      <a:gd name="T18" fmla="*/ 0 w 29"/>
                      <a:gd name="T19" fmla="*/ 38 h 48"/>
                      <a:gd name="T20" fmla="*/ 0 w 29"/>
                      <a:gd name="T21" fmla="*/ 38 h 48"/>
                      <a:gd name="T22" fmla="*/ 0 w 29"/>
                      <a:gd name="T23" fmla="*/ 38 h 48"/>
                      <a:gd name="T24" fmla="*/ 0 w 29"/>
                      <a:gd name="T25" fmla="*/ 48 h 48"/>
                      <a:gd name="T26" fmla="*/ 10 w 29"/>
                      <a:gd name="T27" fmla="*/ 38 h 48"/>
                      <a:gd name="T28" fmla="*/ 0 w 29"/>
                      <a:gd name="T29" fmla="*/ 48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48"/>
                      <a:gd name="T47" fmla="*/ 29 w 29"/>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48">
                        <a:moveTo>
                          <a:pt x="0" y="48"/>
                        </a:moveTo>
                        <a:lnTo>
                          <a:pt x="20" y="29"/>
                        </a:lnTo>
                        <a:lnTo>
                          <a:pt x="20" y="19"/>
                        </a:lnTo>
                        <a:lnTo>
                          <a:pt x="29" y="9"/>
                        </a:lnTo>
                        <a:lnTo>
                          <a:pt x="29" y="0"/>
                        </a:lnTo>
                        <a:lnTo>
                          <a:pt x="20" y="0"/>
                        </a:lnTo>
                        <a:lnTo>
                          <a:pt x="20" y="9"/>
                        </a:lnTo>
                        <a:lnTo>
                          <a:pt x="0" y="29"/>
                        </a:lnTo>
                        <a:lnTo>
                          <a:pt x="0" y="38"/>
                        </a:lnTo>
                        <a:lnTo>
                          <a:pt x="0" y="48"/>
                        </a:lnTo>
                        <a:lnTo>
                          <a:pt x="10" y="38"/>
                        </a:lnTo>
                        <a:lnTo>
                          <a:pt x="0" y="48"/>
                        </a:lnTo>
                        <a:close/>
                      </a:path>
                    </a:pathLst>
                  </a:custGeom>
                  <a:solidFill>
                    <a:srgbClr val="000000"/>
                  </a:solidFill>
                  <a:ln w="9525">
                    <a:noFill/>
                    <a:round/>
                    <a:headEnd/>
                    <a:tailEnd/>
                  </a:ln>
                </p:spPr>
                <p:txBody>
                  <a:bodyPr/>
                  <a:lstStyle/>
                  <a:p>
                    <a:endParaRPr lang="en-US"/>
                  </a:p>
                </p:txBody>
              </p:sp>
              <p:sp>
                <p:nvSpPr>
                  <p:cNvPr id="5575" name="Freeform 551"/>
                  <p:cNvSpPr>
                    <a:spLocks/>
                  </p:cNvSpPr>
                  <p:nvPr/>
                </p:nvSpPr>
                <p:spPr bwMode="auto">
                  <a:xfrm>
                    <a:off x="4821" y="6930"/>
                    <a:ext cx="29" cy="29"/>
                  </a:xfrm>
                  <a:custGeom>
                    <a:avLst/>
                    <a:gdLst>
                      <a:gd name="T0" fmla="*/ 10 w 29"/>
                      <a:gd name="T1" fmla="*/ 0 h 29"/>
                      <a:gd name="T2" fmla="*/ 10 w 29"/>
                      <a:gd name="T3" fmla="*/ 10 h 29"/>
                      <a:gd name="T4" fmla="*/ 10 w 29"/>
                      <a:gd name="T5" fmla="*/ 19 h 29"/>
                      <a:gd name="T6" fmla="*/ 10 w 29"/>
                      <a:gd name="T7" fmla="*/ 19 h 29"/>
                      <a:gd name="T8" fmla="*/ 19 w 29"/>
                      <a:gd name="T9" fmla="*/ 29 h 29"/>
                      <a:gd name="T10" fmla="*/ 29 w 29"/>
                      <a:gd name="T11" fmla="*/ 29 h 29"/>
                      <a:gd name="T12" fmla="*/ 29 w 29"/>
                      <a:gd name="T13" fmla="*/ 19 h 29"/>
                      <a:gd name="T14" fmla="*/ 29 w 29"/>
                      <a:gd name="T15" fmla="*/ 19 h 29"/>
                      <a:gd name="T16" fmla="*/ 19 w 29"/>
                      <a:gd name="T17" fmla="*/ 19 h 29"/>
                      <a:gd name="T18" fmla="*/ 19 w 29"/>
                      <a:gd name="T19" fmla="*/ 19 h 29"/>
                      <a:gd name="T20" fmla="*/ 19 w 29"/>
                      <a:gd name="T21" fmla="*/ 19 h 29"/>
                      <a:gd name="T22" fmla="*/ 19 w 29"/>
                      <a:gd name="T23" fmla="*/ 10 h 29"/>
                      <a:gd name="T24" fmla="*/ 19 w 29"/>
                      <a:gd name="T25" fmla="*/ 10 h 29"/>
                      <a:gd name="T26" fmla="*/ 19 w 29"/>
                      <a:gd name="T27" fmla="*/ 0 h 29"/>
                      <a:gd name="T28" fmla="*/ 10 w 29"/>
                      <a:gd name="T29" fmla="*/ 0 h 29"/>
                      <a:gd name="T30" fmla="*/ 10 w 29"/>
                      <a:gd name="T31" fmla="*/ 0 h 29"/>
                      <a:gd name="T32" fmla="*/ 10 w 29"/>
                      <a:gd name="T33" fmla="*/ 0 h 29"/>
                      <a:gd name="T34" fmla="*/ 0 w 29"/>
                      <a:gd name="T35" fmla="*/ 10 h 29"/>
                      <a:gd name="T36" fmla="*/ 10 w 29"/>
                      <a:gd name="T37" fmla="*/ 10 h 29"/>
                      <a:gd name="T38" fmla="*/ 10 w 29"/>
                      <a:gd name="T39" fmla="*/ 0 h 2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
                      <a:gd name="T61" fmla="*/ 0 h 29"/>
                      <a:gd name="T62" fmla="*/ 29 w 29"/>
                      <a:gd name="T63" fmla="*/ 29 h 2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 h="29">
                        <a:moveTo>
                          <a:pt x="10" y="0"/>
                        </a:moveTo>
                        <a:lnTo>
                          <a:pt x="10" y="10"/>
                        </a:lnTo>
                        <a:lnTo>
                          <a:pt x="10" y="19"/>
                        </a:lnTo>
                        <a:lnTo>
                          <a:pt x="19" y="29"/>
                        </a:lnTo>
                        <a:lnTo>
                          <a:pt x="29" y="29"/>
                        </a:lnTo>
                        <a:lnTo>
                          <a:pt x="29" y="19"/>
                        </a:lnTo>
                        <a:lnTo>
                          <a:pt x="19" y="19"/>
                        </a:lnTo>
                        <a:lnTo>
                          <a:pt x="19" y="10"/>
                        </a:lnTo>
                        <a:lnTo>
                          <a:pt x="19" y="0"/>
                        </a:lnTo>
                        <a:lnTo>
                          <a:pt x="10" y="0"/>
                        </a:lnTo>
                        <a:lnTo>
                          <a:pt x="0" y="10"/>
                        </a:lnTo>
                        <a:lnTo>
                          <a:pt x="10" y="10"/>
                        </a:lnTo>
                        <a:lnTo>
                          <a:pt x="10" y="0"/>
                        </a:lnTo>
                        <a:close/>
                      </a:path>
                    </a:pathLst>
                  </a:custGeom>
                  <a:solidFill>
                    <a:srgbClr val="000000"/>
                  </a:solidFill>
                  <a:ln w="9525">
                    <a:noFill/>
                    <a:round/>
                    <a:headEnd/>
                    <a:tailEnd/>
                  </a:ln>
                </p:spPr>
                <p:txBody>
                  <a:bodyPr/>
                  <a:lstStyle/>
                  <a:p>
                    <a:endParaRPr lang="en-US"/>
                  </a:p>
                </p:txBody>
              </p:sp>
              <p:sp>
                <p:nvSpPr>
                  <p:cNvPr id="5576" name="Freeform 552"/>
                  <p:cNvSpPr>
                    <a:spLocks/>
                  </p:cNvSpPr>
                  <p:nvPr/>
                </p:nvSpPr>
                <p:spPr bwMode="auto">
                  <a:xfrm>
                    <a:off x="4831" y="6901"/>
                    <a:ext cx="39" cy="29"/>
                  </a:xfrm>
                  <a:custGeom>
                    <a:avLst/>
                    <a:gdLst>
                      <a:gd name="T0" fmla="*/ 39 w 39"/>
                      <a:gd name="T1" fmla="*/ 0 h 29"/>
                      <a:gd name="T2" fmla="*/ 29 w 39"/>
                      <a:gd name="T3" fmla="*/ 0 h 29"/>
                      <a:gd name="T4" fmla="*/ 29 w 39"/>
                      <a:gd name="T5" fmla="*/ 10 h 29"/>
                      <a:gd name="T6" fmla="*/ 29 w 39"/>
                      <a:gd name="T7" fmla="*/ 10 h 29"/>
                      <a:gd name="T8" fmla="*/ 19 w 39"/>
                      <a:gd name="T9" fmla="*/ 10 h 29"/>
                      <a:gd name="T10" fmla="*/ 9 w 39"/>
                      <a:gd name="T11" fmla="*/ 10 h 29"/>
                      <a:gd name="T12" fmla="*/ 9 w 39"/>
                      <a:gd name="T13" fmla="*/ 10 h 29"/>
                      <a:gd name="T14" fmla="*/ 0 w 39"/>
                      <a:gd name="T15" fmla="*/ 19 h 29"/>
                      <a:gd name="T16" fmla="*/ 0 w 39"/>
                      <a:gd name="T17" fmla="*/ 19 h 29"/>
                      <a:gd name="T18" fmla="*/ 0 w 39"/>
                      <a:gd name="T19" fmla="*/ 29 h 29"/>
                      <a:gd name="T20" fmla="*/ 0 w 39"/>
                      <a:gd name="T21" fmla="*/ 29 h 29"/>
                      <a:gd name="T22" fmla="*/ 9 w 39"/>
                      <a:gd name="T23" fmla="*/ 19 h 29"/>
                      <a:gd name="T24" fmla="*/ 19 w 39"/>
                      <a:gd name="T25" fmla="*/ 19 h 29"/>
                      <a:gd name="T26" fmla="*/ 19 w 39"/>
                      <a:gd name="T27" fmla="*/ 19 h 29"/>
                      <a:gd name="T28" fmla="*/ 29 w 39"/>
                      <a:gd name="T29" fmla="*/ 19 h 29"/>
                      <a:gd name="T30" fmla="*/ 39 w 39"/>
                      <a:gd name="T31" fmla="*/ 10 h 29"/>
                      <a:gd name="T32" fmla="*/ 39 w 39"/>
                      <a:gd name="T33" fmla="*/ 10 h 29"/>
                      <a:gd name="T34" fmla="*/ 29 w 39"/>
                      <a:gd name="T35" fmla="*/ 10 h 29"/>
                      <a:gd name="T36" fmla="*/ 39 w 39"/>
                      <a:gd name="T37" fmla="*/ 0 h 29"/>
                      <a:gd name="T38" fmla="*/ 39 w 39"/>
                      <a:gd name="T39" fmla="*/ 0 h 29"/>
                      <a:gd name="T40" fmla="*/ 29 w 39"/>
                      <a:gd name="T41" fmla="*/ 0 h 29"/>
                      <a:gd name="T42" fmla="*/ 39 w 39"/>
                      <a:gd name="T43" fmla="*/ 0 h 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
                      <a:gd name="T67" fmla="*/ 0 h 29"/>
                      <a:gd name="T68" fmla="*/ 39 w 39"/>
                      <a:gd name="T69" fmla="*/ 29 h 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 h="29">
                        <a:moveTo>
                          <a:pt x="39" y="0"/>
                        </a:moveTo>
                        <a:lnTo>
                          <a:pt x="29" y="0"/>
                        </a:lnTo>
                        <a:lnTo>
                          <a:pt x="29" y="10"/>
                        </a:lnTo>
                        <a:lnTo>
                          <a:pt x="19" y="10"/>
                        </a:lnTo>
                        <a:lnTo>
                          <a:pt x="9" y="10"/>
                        </a:lnTo>
                        <a:lnTo>
                          <a:pt x="0" y="19"/>
                        </a:lnTo>
                        <a:lnTo>
                          <a:pt x="0" y="29"/>
                        </a:lnTo>
                        <a:lnTo>
                          <a:pt x="9" y="19"/>
                        </a:lnTo>
                        <a:lnTo>
                          <a:pt x="19" y="19"/>
                        </a:lnTo>
                        <a:lnTo>
                          <a:pt x="29" y="19"/>
                        </a:lnTo>
                        <a:lnTo>
                          <a:pt x="39" y="10"/>
                        </a:lnTo>
                        <a:lnTo>
                          <a:pt x="29" y="10"/>
                        </a:lnTo>
                        <a:lnTo>
                          <a:pt x="39" y="0"/>
                        </a:lnTo>
                        <a:lnTo>
                          <a:pt x="29" y="0"/>
                        </a:lnTo>
                        <a:lnTo>
                          <a:pt x="39" y="0"/>
                        </a:lnTo>
                        <a:close/>
                      </a:path>
                    </a:pathLst>
                  </a:custGeom>
                  <a:solidFill>
                    <a:srgbClr val="000000"/>
                  </a:solidFill>
                  <a:ln w="9525">
                    <a:noFill/>
                    <a:round/>
                    <a:headEnd/>
                    <a:tailEnd/>
                  </a:ln>
                </p:spPr>
                <p:txBody>
                  <a:bodyPr/>
                  <a:lstStyle/>
                  <a:p>
                    <a:endParaRPr lang="en-US"/>
                  </a:p>
                </p:txBody>
              </p:sp>
              <p:sp>
                <p:nvSpPr>
                  <p:cNvPr id="5577" name="Freeform 553"/>
                  <p:cNvSpPr>
                    <a:spLocks/>
                  </p:cNvSpPr>
                  <p:nvPr/>
                </p:nvSpPr>
                <p:spPr bwMode="auto">
                  <a:xfrm>
                    <a:off x="4860" y="6901"/>
                    <a:ext cx="19" cy="10"/>
                  </a:xfrm>
                  <a:custGeom>
                    <a:avLst/>
                    <a:gdLst>
                      <a:gd name="T0" fmla="*/ 19 w 19"/>
                      <a:gd name="T1" fmla="*/ 10 h 10"/>
                      <a:gd name="T2" fmla="*/ 10 w 19"/>
                      <a:gd name="T3" fmla="*/ 0 h 10"/>
                      <a:gd name="T4" fmla="*/ 0 w 19"/>
                      <a:gd name="T5" fmla="*/ 10 h 10"/>
                      <a:gd name="T6" fmla="*/ 10 w 19"/>
                      <a:gd name="T7" fmla="*/ 10 h 10"/>
                      <a:gd name="T8" fmla="*/ 10 w 19"/>
                      <a:gd name="T9" fmla="*/ 10 h 10"/>
                      <a:gd name="T10" fmla="*/ 19 w 19"/>
                      <a:gd name="T11" fmla="*/ 10 h 10"/>
                      <a:gd name="T12" fmla="*/ 0 60000 65536"/>
                      <a:gd name="T13" fmla="*/ 0 60000 65536"/>
                      <a:gd name="T14" fmla="*/ 0 60000 65536"/>
                      <a:gd name="T15" fmla="*/ 0 60000 65536"/>
                      <a:gd name="T16" fmla="*/ 0 60000 65536"/>
                      <a:gd name="T17" fmla="*/ 0 60000 65536"/>
                      <a:gd name="T18" fmla="*/ 0 w 19"/>
                      <a:gd name="T19" fmla="*/ 0 h 10"/>
                      <a:gd name="T20" fmla="*/ 19 w 1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9" h="10">
                        <a:moveTo>
                          <a:pt x="19" y="10"/>
                        </a:moveTo>
                        <a:lnTo>
                          <a:pt x="10" y="0"/>
                        </a:lnTo>
                        <a:lnTo>
                          <a:pt x="0" y="10"/>
                        </a:lnTo>
                        <a:lnTo>
                          <a:pt x="10" y="10"/>
                        </a:lnTo>
                        <a:lnTo>
                          <a:pt x="19" y="10"/>
                        </a:lnTo>
                        <a:close/>
                      </a:path>
                    </a:pathLst>
                  </a:custGeom>
                  <a:solidFill>
                    <a:srgbClr val="000000"/>
                  </a:solidFill>
                  <a:ln w="9525">
                    <a:noFill/>
                    <a:round/>
                    <a:headEnd/>
                    <a:tailEnd/>
                  </a:ln>
                </p:spPr>
                <p:txBody>
                  <a:bodyPr/>
                  <a:lstStyle/>
                  <a:p>
                    <a:endParaRPr lang="en-US"/>
                  </a:p>
                </p:txBody>
              </p:sp>
              <p:sp>
                <p:nvSpPr>
                  <p:cNvPr id="5578" name="Freeform 554"/>
                  <p:cNvSpPr>
                    <a:spLocks/>
                  </p:cNvSpPr>
                  <p:nvPr/>
                </p:nvSpPr>
                <p:spPr bwMode="auto">
                  <a:xfrm>
                    <a:off x="7097" y="6911"/>
                    <a:ext cx="175" cy="194"/>
                  </a:xfrm>
                  <a:custGeom>
                    <a:avLst/>
                    <a:gdLst>
                      <a:gd name="T0" fmla="*/ 146 w 175"/>
                      <a:gd name="T1" fmla="*/ 9 h 194"/>
                      <a:gd name="T2" fmla="*/ 146 w 175"/>
                      <a:gd name="T3" fmla="*/ 19 h 194"/>
                      <a:gd name="T4" fmla="*/ 136 w 175"/>
                      <a:gd name="T5" fmla="*/ 29 h 194"/>
                      <a:gd name="T6" fmla="*/ 126 w 175"/>
                      <a:gd name="T7" fmla="*/ 38 h 194"/>
                      <a:gd name="T8" fmla="*/ 126 w 175"/>
                      <a:gd name="T9" fmla="*/ 48 h 194"/>
                      <a:gd name="T10" fmla="*/ 116 w 175"/>
                      <a:gd name="T11" fmla="*/ 58 h 194"/>
                      <a:gd name="T12" fmla="*/ 116 w 175"/>
                      <a:gd name="T13" fmla="*/ 87 h 194"/>
                      <a:gd name="T14" fmla="*/ 126 w 175"/>
                      <a:gd name="T15" fmla="*/ 97 h 194"/>
                      <a:gd name="T16" fmla="*/ 126 w 175"/>
                      <a:gd name="T17" fmla="*/ 107 h 194"/>
                      <a:gd name="T18" fmla="*/ 136 w 175"/>
                      <a:gd name="T19" fmla="*/ 107 h 194"/>
                      <a:gd name="T20" fmla="*/ 136 w 175"/>
                      <a:gd name="T21" fmla="*/ 107 h 194"/>
                      <a:gd name="T22" fmla="*/ 146 w 175"/>
                      <a:gd name="T23" fmla="*/ 116 h 194"/>
                      <a:gd name="T24" fmla="*/ 155 w 175"/>
                      <a:gd name="T25" fmla="*/ 116 h 194"/>
                      <a:gd name="T26" fmla="*/ 155 w 175"/>
                      <a:gd name="T27" fmla="*/ 126 h 194"/>
                      <a:gd name="T28" fmla="*/ 175 w 175"/>
                      <a:gd name="T29" fmla="*/ 126 h 194"/>
                      <a:gd name="T30" fmla="*/ 175 w 175"/>
                      <a:gd name="T31" fmla="*/ 155 h 194"/>
                      <a:gd name="T32" fmla="*/ 126 w 175"/>
                      <a:gd name="T33" fmla="*/ 155 h 194"/>
                      <a:gd name="T34" fmla="*/ 116 w 175"/>
                      <a:gd name="T35" fmla="*/ 146 h 194"/>
                      <a:gd name="T36" fmla="*/ 107 w 175"/>
                      <a:gd name="T37" fmla="*/ 155 h 194"/>
                      <a:gd name="T38" fmla="*/ 97 w 175"/>
                      <a:gd name="T39" fmla="*/ 155 h 194"/>
                      <a:gd name="T40" fmla="*/ 87 w 175"/>
                      <a:gd name="T41" fmla="*/ 155 h 194"/>
                      <a:gd name="T42" fmla="*/ 78 w 175"/>
                      <a:gd name="T43" fmla="*/ 165 h 194"/>
                      <a:gd name="T44" fmla="*/ 78 w 175"/>
                      <a:gd name="T45" fmla="*/ 165 h 194"/>
                      <a:gd name="T46" fmla="*/ 68 w 175"/>
                      <a:gd name="T47" fmla="*/ 175 h 194"/>
                      <a:gd name="T48" fmla="*/ 68 w 175"/>
                      <a:gd name="T49" fmla="*/ 175 h 194"/>
                      <a:gd name="T50" fmla="*/ 68 w 175"/>
                      <a:gd name="T51" fmla="*/ 175 h 194"/>
                      <a:gd name="T52" fmla="*/ 68 w 175"/>
                      <a:gd name="T53" fmla="*/ 185 h 194"/>
                      <a:gd name="T54" fmla="*/ 58 w 175"/>
                      <a:gd name="T55" fmla="*/ 194 h 194"/>
                      <a:gd name="T56" fmla="*/ 58 w 175"/>
                      <a:gd name="T57" fmla="*/ 194 h 194"/>
                      <a:gd name="T58" fmla="*/ 48 w 175"/>
                      <a:gd name="T59" fmla="*/ 185 h 194"/>
                      <a:gd name="T60" fmla="*/ 39 w 175"/>
                      <a:gd name="T61" fmla="*/ 185 h 194"/>
                      <a:gd name="T62" fmla="*/ 39 w 175"/>
                      <a:gd name="T63" fmla="*/ 185 h 194"/>
                      <a:gd name="T64" fmla="*/ 29 w 175"/>
                      <a:gd name="T65" fmla="*/ 175 h 194"/>
                      <a:gd name="T66" fmla="*/ 0 w 175"/>
                      <a:gd name="T67" fmla="*/ 175 h 194"/>
                      <a:gd name="T68" fmla="*/ 68 w 175"/>
                      <a:gd name="T69" fmla="*/ 38 h 194"/>
                      <a:gd name="T70" fmla="*/ 78 w 175"/>
                      <a:gd name="T71" fmla="*/ 38 h 194"/>
                      <a:gd name="T72" fmla="*/ 87 w 175"/>
                      <a:gd name="T73" fmla="*/ 29 h 194"/>
                      <a:gd name="T74" fmla="*/ 97 w 175"/>
                      <a:gd name="T75" fmla="*/ 29 h 194"/>
                      <a:gd name="T76" fmla="*/ 107 w 175"/>
                      <a:gd name="T77" fmla="*/ 19 h 194"/>
                      <a:gd name="T78" fmla="*/ 107 w 175"/>
                      <a:gd name="T79" fmla="*/ 9 h 194"/>
                      <a:gd name="T80" fmla="*/ 116 w 175"/>
                      <a:gd name="T81" fmla="*/ 9 h 194"/>
                      <a:gd name="T82" fmla="*/ 126 w 175"/>
                      <a:gd name="T83" fmla="*/ 0 h 194"/>
                      <a:gd name="T84" fmla="*/ 136 w 175"/>
                      <a:gd name="T85" fmla="*/ 0 h 194"/>
                      <a:gd name="T86" fmla="*/ 136 w 175"/>
                      <a:gd name="T87" fmla="*/ 0 h 194"/>
                      <a:gd name="T88" fmla="*/ 146 w 175"/>
                      <a:gd name="T89" fmla="*/ 0 h 194"/>
                      <a:gd name="T90" fmla="*/ 146 w 175"/>
                      <a:gd name="T91" fmla="*/ 0 h 194"/>
                      <a:gd name="T92" fmla="*/ 146 w 175"/>
                      <a:gd name="T93" fmla="*/ 9 h 19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75"/>
                      <a:gd name="T142" fmla="*/ 0 h 194"/>
                      <a:gd name="T143" fmla="*/ 175 w 175"/>
                      <a:gd name="T144" fmla="*/ 194 h 19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75" h="194">
                        <a:moveTo>
                          <a:pt x="146" y="9"/>
                        </a:moveTo>
                        <a:lnTo>
                          <a:pt x="146" y="19"/>
                        </a:lnTo>
                        <a:lnTo>
                          <a:pt x="136" y="29"/>
                        </a:lnTo>
                        <a:lnTo>
                          <a:pt x="126" y="38"/>
                        </a:lnTo>
                        <a:lnTo>
                          <a:pt x="126" y="48"/>
                        </a:lnTo>
                        <a:lnTo>
                          <a:pt x="116" y="58"/>
                        </a:lnTo>
                        <a:lnTo>
                          <a:pt x="116" y="87"/>
                        </a:lnTo>
                        <a:lnTo>
                          <a:pt x="126" y="97"/>
                        </a:lnTo>
                        <a:lnTo>
                          <a:pt x="126" y="107"/>
                        </a:lnTo>
                        <a:lnTo>
                          <a:pt x="136" y="107"/>
                        </a:lnTo>
                        <a:lnTo>
                          <a:pt x="146" y="116"/>
                        </a:lnTo>
                        <a:lnTo>
                          <a:pt x="155" y="116"/>
                        </a:lnTo>
                        <a:lnTo>
                          <a:pt x="155" y="126"/>
                        </a:lnTo>
                        <a:lnTo>
                          <a:pt x="175" y="126"/>
                        </a:lnTo>
                        <a:lnTo>
                          <a:pt x="175" y="155"/>
                        </a:lnTo>
                        <a:lnTo>
                          <a:pt x="126" y="155"/>
                        </a:lnTo>
                        <a:lnTo>
                          <a:pt x="116" y="146"/>
                        </a:lnTo>
                        <a:lnTo>
                          <a:pt x="107" y="155"/>
                        </a:lnTo>
                        <a:lnTo>
                          <a:pt x="97" y="155"/>
                        </a:lnTo>
                        <a:lnTo>
                          <a:pt x="87" y="155"/>
                        </a:lnTo>
                        <a:lnTo>
                          <a:pt x="78" y="165"/>
                        </a:lnTo>
                        <a:lnTo>
                          <a:pt x="68" y="175"/>
                        </a:lnTo>
                        <a:lnTo>
                          <a:pt x="68" y="185"/>
                        </a:lnTo>
                        <a:lnTo>
                          <a:pt x="58" y="194"/>
                        </a:lnTo>
                        <a:lnTo>
                          <a:pt x="48" y="185"/>
                        </a:lnTo>
                        <a:lnTo>
                          <a:pt x="39" y="185"/>
                        </a:lnTo>
                        <a:lnTo>
                          <a:pt x="29" y="175"/>
                        </a:lnTo>
                        <a:lnTo>
                          <a:pt x="0" y="175"/>
                        </a:lnTo>
                        <a:lnTo>
                          <a:pt x="68" y="38"/>
                        </a:lnTo>
                        <a:lnTo>
                          <a:pt x="78" y="38"/>
                        </a:lnTo>
                        <a:lnTo>
                          <a:pt x="87" y="29"/>
                        </a:lnTo>
                        <a:lnTo>
                          <a:pt x="97" y="29"/>
                        </a:lnTo>
                        <a:lnTo>
                          <a:pt x="107" y="19"/>
                        </a:lnTo>
                        <a:lnTo>
                          <a:pt x="107" y="9"/>
                        </a:lnTo>
                        <a:lnTo>
                          <a:pt x="116" y="9"/>
                        </a:lnTo>
                        <a:lnTo>
                          <a:pt x="126" y="0"/>
                        </a:lnTo>
                        <a:lnTo>
                          <a:pt x="136" y="0"/>
                        </a:lnTo>
                        <a:lnTo>
                          <a:pt x="146" y="0"/>
                        </a:lnTo>
                        <a:lnTo>
                          <a:pt x="146" y="9"/>
                        </a:lnTo>
                        <a:close/>
                      </a:path>
                    </a:pathLst>
                  </a:custGeom>
                  <a:solidFill>
                    <a:srgbClr val="FFFFFF"/>
                  </a:solidFill>
                  <a:ln w="9525">
                    <a:noFill/>
                    <a:round/>
                    <a:headEnd/>
                    <a:tailEnd/>
                  </a:ln>
                </p:spPr>
                <p:txBody>
                  <a:bodyPr/>
                  <a:lstStyle/>
                  <a:p>
                    <a:endParaRPr lang="en-US"/>
                  </a:p>
                </p:txBody>
              </p:sp>
              <p:sp>
                <p:nvSpPr>
                  <p:cNvPr id="5579" name="Freeform 555"/>
                  <p:cNvSpPr>
                    <a:spLocks/>
                  </p:cNvSpPr>
                  <p:nvPr/>
                </p:nvSpPr>
                <p:spPr bwMode="auto">
                  <a:xfrm>
                    <a:off x="7213" y="6911"/>
                    <a:ext cx="39" cy="97"/>
                  </a:xfrm>
                  <a:custGeom>
                    <a:avLst/>
                    <a:gdLst>
                      <a:gd name="T0" fmla="*/ 10 w 39"/>
                      <a:gd name="T1" fmla="*/ 87 h 97"/>
                      <a:gd name="T2" fmla="*/ 10 w 39"/>
                      <a:gd name="T3" fmla="*/ 58 h 97"/>
                      <a:gd name="T4" fmla="*/ 10 w 39"/>
                      <a:gd name="T5" fmla="*/ 48 h 97"/>
                      <a:gd name="T6" fmla="*/ 20 w 39"/>
                      <a:gd name="T7" fmla="*/ 38 h 97"/>
                      <a:gd name="T8" fmla="*/ 20 w 39"/>
                      <a:gd name="T9" fmla="*/ 29 h 97"/>
                      <a:gd name="T10" fmla="*/ 30 w 39"/>
                      <a:gd name="T11" fmla="*/ 19 h 97"/>
                      <a:gd name="T12" fmla="*/ 39 w 39"/>
                      <a:gd name="T13" fmla="*/ 9 h 97"/>
                      <a:gd name="T14" fmla="*/ 30 w 39"/>
                      <a:gd name="T15" fmla="*/ 0 h 97"/>
                      <a:gd name="T16" fmla="*/ 10 w 39"/>
                      <a:gd name="T17" fmla="*/ 19 h 97"/>
                      <a:gd name="T18" fmla="*/ 10 w 39"/>
                      <a:gd name="T19" fmla="*/ 38 h 97"/>
                      <a:gd name="T20" fmla="*/ 0 w 39"/>
                      <a:gd name="T21" fmla="*/ 48 h 97"/>
                      <a:gd name="T22" fmla="*/ 0 w 39"/>
                      <a:gd name="T23" fmla="*/ 58 h 97"/>
                      <a:gd name="T24" fmla="*/ 0 w 39"/>
                      <a:gd name="T25" fmla="*/ 87 h 97"/>
                      <a:gd name="T26" fmla="*/ 0 w 39"/>
                      <a:gd name="T27" fmla="*/ 87 h 97"/>
                      <a:gd name="T28" fmla="*/ 0 w 39"/>
                      <a:gd name="T29" fmla="*/ 97 h 97"/>
                      <a:gd name="T30" fmla="*/ 0 w 39"/>
                      <a:gd name="T31" fmla="*/ 87 h 97"/>
                      <a:gd name="T32" fmla="*/ 0 w 39"/>
                      <a:gd name="T33" fmla="*/ 97 h 97"/>
                      <a:gd name="T34" fmla="*/ 10 w 39"/>
                      <a:gd name="T35" fmla="*/ 87 h 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97"/>
                      <a:gd name="T56" fmla="*/ 39 w 39"/>
                      <a:gd name="T57" fmla="*/ 97 h 9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97">
                        <a:moveTo>
                          <a:pt x="10" y="87"/>
                        </a:moveTo>
                        <a:lnTo>
                          <a:pt x="10" y="58"/>
                        </a:lnTo>
                        <a:lnTo>
                          <a:pt x="10" y="48"/>
                        </a:lnTo>
                        <a:lnTo>
                          <a:pt x="20" y="38"/>
                        </a:lnTo>
                        <a:lnTo>
                          <a:pt x="20" y="29"/>
                        </a:lnTo>
                        <a:lnTo>
                          <a:pt x="30" y="19"/>
                        </a:lnTo>
                        <a:lnTo>
                          <a:pt x="39" y="9"/>
                        </a:lnTo>
                        <a:lnTo>
                          <a:pt x="30" y="0"/>
                        </a:lnTo>
                        <a:lnTo>
                          <a:pt x="10" y="19"/>
                        </a:lnTo>
                        <a:lnTo>
                          <a:pt x="10" y="38"/>
                        </a:lnTo>
                        <a:lnTo>
                          <a:pt x="0" y="48"/>
                        </a:lnTo>
                        <a:lnTo>
                          <a:pt x="0" y="58"/>
                        </a:lnTo>
                        <a:lnTo>
                          <a:pt x="0" y="87"/>
                        </a:lnTo>
                        <a:lnTo>
                          <a:pt x="0" y="97"/>
                        </a:lnTo>
                        <a:lnTo>
                          <a:pt x="0" y="87"/>
                        </a:lnTo>
                        <a:lnTo>
                          <a:pt x="0" y="97"/>
                        </a:lnTo>
                        <a:lnTo>
                          <a:pt x="10" y="87"/>
                        </a:lnTo>
                        <a:close/>
                      </a:path>
                    </a:pathLst>
                  </a:custGeom>
                  <a:solidFill>
                    <a:srgbClr val="000000"/>
                  </a:solidFill>
                  <a:ln w="9525">
                    <a:noFill/>
                    <a:round/>
                    <a:headEnd/>
                    <a:tailEnd/>
                  </a:ln>
                </p:spPr>
                <p:txBody>
                  <a:bodyPr/>
                  <a:lstStyle/>
                  <a:p>
                    <a:endParaRPr lang="en-US"/>
                  </a:p>
                </p:txBody>
              </p:sp>
              <p:sp>
                <p:nvSpPr>
                  <p:cNvPr id="5580" name="Freeform 556"/>
                  <p:cNvSpPr>
                    <a:spLocks/>
                  </p:cNvSpPr>
                  <p:nvPr/>
                </p:nvSpPr>
                <p:spPr bwMode="auto">
                  <a:xfrm>
                    <a:off x="7213" y="6998"/>
                    <a:ext cx="39" cy="39"/>
                  </a:xfrm>
                  <a:custGeom>
                    <a:avLst/>
                    <a:gdLst>
                      <a:gd name="T0" fmla="*/ 39 w 39"/>
                      <a:gd name="T1" fmla="*/ 29 h 39"/>
                      <a:gd name="T2" fmla="*/ 39 w 39"/>
                      <a:gd name="T3" fmla="*/ 29 h 39"/>
                      <a:gd name="T4" fmla="*/ 30 w 39"/>
                      <a:gd name="T5" fmla="*/ 20 h 39"/>
                      <a:gd name="T6" fmla="*/ 30 w 39"/>
                      <a:gd name="T7" fmla="*/ 20 h 39"/>
                      <a:gd name="T8" fmla="*/ 10 w 39"/>
                      <a:gd name="T9" fmla="*/ 0 h 39"/>
                      <a:gd name="T10" fmla="*/ 0 w 39"/>
                      <a:gd name="T11" fmla="*/ 10 h 39"/>
                      <a:gd name="T12" fmla="*/ 0 w 39"/>
                      <a:gd name="T13" fmla="*/ 10 h 39"/>
                      <a:gd name="T14" fmla="*/ 10 w 39"/>
                      <a:gd name="T15" fmla="*/ 20 h 39"/>
                      <a:gd name="T16" fmla="*/ 20 w 39"/>
                      <a:gd name="T17" fmla="*/ 29 h 39"/>
                      <a:gd name="T18" fmla="*/ 30 w 39"/>
                      <a:gd name="T19" fmla="*/ 39 h 39"/>
                      <a:gd name="T20" fmla="*/ 39 w 39"/>
                      <a:gd name="T21" fmla="*/ 39 h 39"/>
                      <a:gd name="T22" fmla="*/ 39 w 39"/>
                      <a:gd name="T23" fmla="*/ 39 h 39"/>
                      <a:gd name="T24" fmla="*/ 39 w 39"/>
                      <a:gd name="T25" fmla="*/ 29 h 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39"/>
                      <a:gd name="T41" fmla="*/ 39 w 39"/>
                      <a:gd name="T42" fmla="*/ 39 h 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39">
                        <a:moveTo>
                          <a:pt x="39" y="29"/>
                        </a:moveTo>
                        <a:lnTo>
                          <a:pt x="39" y="29"/>
                        </a:lnTo>
                        <a:lnTo>
                          <a:pt x="30" y="20"/>
                        </a:lnTo>
                        <a:lnTo>
                          <a:pt x="10" y="0"/>
                        </a:lnTo>
                        <a:lnTo>
                          <a:pt x="0" y="10"/>
                        </a:lnTo>
                        <a:lnTo>
                          <a:pt x="10" y="20"/>
                        </a:lnTo>
                        <a:lnTo>
                          <a:pt x="20" y="29"/>
                        </a:lnTo>
                        <a:lnTo>
                          <a:pt x="30" y="39"/>
                        </a:lnTo>
                        <a:lnTo>
                          <a:pt x="39" y="39"/>
                        </a:lnTo>
                        <a:lnTo>
                          <a:pt x="39" y="29"/>
                        </a:lnTo>
                        <a:close/>
                      </a:path>
                    </a:pathLst>
                  </a:custGeom>
                  <a:solidFill>
                    <a:srgbClr val="000000"/>
                  </a:solidFill>
                  <a:ln w="9525">
                    <a:noFill/>
                    <a:round/>
                    <a:headEnd/>
                    <a:tailEnd/>
                  </a:ln>
                </p:spPr>
                <p:txBody>
                  <a:bodyPr/>
                  <a:lstStyle/>
                  <a:p>
                    <a:endParaRPr lang="en-US"/>
                  </a:p>
                </p:txBody>
              </p:sp>
              <p:sp>
                <p:nvSpPr>
                  <p:cNvPr id="5581" name="Freeform 557"/>
                  <p:cNvSpPr>
                    <a:spLocks/>
                  </p:cNvSpPr>
                  <p:nvPr/>
                </p:nvSpPr>
                <p:spPr bwMode="auto">
                  <a:xfrm>
                    <a:off x="7252" y="7027"/>
                    <a:ext cx="20" cy="10"/>
                  </a:xfrm>
                  <a:custGeom>
                    <a:avLst/>
                    <a:gdLst>
                      <a:gd name="T0" fmla="*/ 20 w 20"/>
                      <a:gd name="T1" fmla="*/ 10 h 10"/>
                      <a:gd name="T2" fmla="*/ 20 w 20"/>
                      <a:gd name="T3" fmla="*/ 0 h 10"/>
                      <a:gd name="T4" fmla="*/ 0 w 20"/>
                      <a:gd name="T5" fmla="*/ 0 h 10"/>
                      <a:gd name="T6" fmla="*/ 0 w 20"/>
                      <a:gd name="T7" fmla="*/ 10 h 10"/>
                      <a:gd name="T8" fmla="*/ 20 w 20"/>
                      <a:gd name="T9" fmla="*/ 10 h 10"/>
                      <a:gd name="T10" fmla="*/ 10 w 20"/>
                      <a:gd name="T11" fmla="*/ 10 h 10"/>
                      <a:gd name="T12" fmla="*/ 20 w 20"/>
                      <a:gd name="T13" fmla="*/ 10 h 10"/>
                      <a:gd name="T14" fmla="*/ 20 w 20"/>
                      <a:gd name="T15" fmla="*/ 0 h 10"/>
                      <a:gd name="T16" fmla="*/ 20 w 20"/>
                      <a:gd name="T17" fmla="*/ 0 h 10"/>
                      <a:gd name="T18" fmla="*/ 20 w 20"/>
                      <a:gd name="T19" fmla="*/ 1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0"/>
                      <a:gd name="T32" fmla="*/ 20 w 20"/>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0">
                        <a:moveTo>
                          <a:pt x="20" y="10"/>
                        </a:moveTo>
                        <a:lnTo>
                          <a:pt x="20" y="0"/>
                        </a:lnTo>
                        <a:lnTo>
                          <a:pt x="0" y="0"/>
                        </a:lnTo>
                        <a:lnTo>
                          <a:pt x="0" y="10"/>
                        </a:lnTo>
                        <a:lnTo>
                          <a:pt x="20" y="10"/>
                        </a:lnTo>
                        <a:lnTo>
                          <a:pt x="10" y="10"/>
                        </a:lnTo>
                        <a:lnTo>
                          <a:pt x="20" y="10"/>
                        </a:lnTo>
                        <a:lnTo>
                          <a:pt x="20" y="0"/>
                        </a:lnTo>
                        <a:lnTo>
                          <a:pt x="20" y="10"/>
                        </a:lnTo>
                        <a:close/>
                      </a:path>
                    </a:pathLst>
                  </a:custGeom>
                  <a:solidFill>
                    <a:srgbClr val="000000"/>
                  </a:solidFill>
                  <a:ln w="9525">
                    <a:noFill/>
                    <a:round/>
                    <a:headEnd/>
                    <a:tailEnd/>
                  </a:ln>
                </p:spPr>
                <p:txBody>
                  <a:bodyPr/>
                  <a:lstStyle/>
                  <a:p>
                    <a:endParaRPr lang="en-US"/>
                  </a:p>
                </p:txBody>
              </p:sp>
              <p:sp>
                <p:nvSpPr>
                  <p:cNvPr id="5582" name="Freeform 558"/>
                  <p:cNvSpPr>
                    <a:spLocks/>
                  </p:cNvSpPr>
                  <p:nvPr/>
                </p:nvSpPr>
                <p:spPr bwMode="auto">
                  <a:xfrm>
                    <a:off x="7262" y="7037"/>
                    <a:ext cx="10" cy="29"/>
                  </a:xfrm>
                  <a:custGeom>
                    <a:avLst/>
                    <a:gdLst>
                      <a:gd name="T0" fmla="*/ 10 w 10"/>
                      <a:gd name="T1" fmla="*/ 29 h 29"/>
                      <a:gd name="T2" fmla="*/ 10 w 10"/>
                      <a:gd name="T3" fmla="*/ 29 h 29"/>
                      <a:gd name="T4" fmla="*/ 10 w 10"/>
                      <a:gd name="T5" fmla="*/ 0 h 29"/>
                      <a:gd name="T6" fmla="*/ 0 w 10"/>
                      <a:gd name="T7" fmla="*/ 0 h 29"/>
                      <a:gd name="T8" fmla="*/ 0 w 10"/>
                      <a:gd name="T9" fmla="*/ 29 h 29"/>
                      <a:gd name="T10" fmla="*/ 10 w 10"/>
                      <a:gd name="T11" fmla="*/ 20 h 29"/>
                      <a:gd name="T12" fmla="*/ 10 w 10"/>
                      <a:gd name="T13" fmla="*/ 29 h 29"/>
                      <a:gd name="T14" fmla="*/ 10 w 10"/>
                      <a:gd name="T15" fmla="*/ 29 h 29"/>
                      <a:gd name="T16" fmla="*/ 10 w 10"/>
                      <a:gd name="T17" fmla="*/ 29 h 29"/>
                      <a:gd name="T18" fmla="*/ 10 w 10"/>
                      <a:gd name="T19" fmla="*/ 29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9"/>
                      <a:gd name="T32" fmla="*/ 10 w 10"/>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9">
                        <a:moveTo>
                          <a:pt x="10" y="29"/>
                        </a:moveTo>
                        <a:lnTo>
                          <a:pt x="10" y="29"/>
                        </a:lnTo>
                        <a:lnTo>
                          <a:pt x="10" y="0"/>
                        </a:lnTo>
                        <a:lnTo>
                          <a:pt x="0" y="0"/>
                        </a:lnTo>
                        <a:lnTo>
                          <a:pt x="0" y="29"/>
                        </a:lnTo>
                        <a:lnTo>
                          <a:pt x="10" y="20"/>
                        </a:lnTo>
                        <a:lnTo>
                          <a:pt x="10" y="29"/>
                        </a:lnTo>
                        <a:close/>
                      </a:path>
                    </a:pathLst>
                  </a:custGeom>
                  <a:solidFill>
                    <a:srgbClr val="000000"/>
                  </a:solidFill>
                  <a:ln w="9525">
                    <a:noFill/>
                    <a:round/>
                    <a:headEnd/>
                    <a:tailEnd/>
                  </a:ln>
                </p:spPr>
                <p:txBody>
                  <a:bodyPr/>
                  <a:lstStyle/>
                  <a:p>
                    <a:endParaRPr lang="en-US"/>
                  </a:p>
                </p:txBody>
              </p:sp>
              <p:sp>
                <p:nvSpPr>
                  <p:cNvPr id="5583" name="Freeform 559"/>
                  <p:cNvSpPr>
                    <a:spLocks/>
                  </p:cNvSpPr>
                  <p:nvPr/>
                </p:nvSpPr>
                <p:spPr bwMode="auto">
                  <a:xfrm>
                    <a:off x="7175" y="7057"/>
                    <a:ext cx="97" cy="19"/>
                  </a:xfrm>
                  <a:custGeom>
                    <a:avLst/>
                    <a:gdLst>
                      <a:gd name="T0" fmla="*/ 9 w 97"/>
                      <a:gd name="T1" fmla="*/ 19 h 19"/>
                      <a:gd name="T2" fmla="*/ 19 w 97"/>
                      <a:gd name="T3" fmla="*/ 9 h 19"/>
                      <a:gd name="T4" fmla="*/ 97 w 97"/>
                      <a:gd name="T5" fmla="*/ 9 h 19"/>
                      <a:gd name="T6" fmla="*/ 97 w 97"/>
                      <a:gd name="T7" fmla="*/ 0 h 19"/>
                      <a:gd name="T8" fmla="*/ 48 w 97"/>
                      <a:gd name="T9" fmla="*/ 0 h 19"/>
                      <a:gd name="T10" fmla="*/ 38 w 97"/>
                      <a:gd name="T11" fmla="*/ 0 h 19"/>
                      <a:gd name="T12" fmla="*/ 29 w 97"/>
                      <a:gd name="T13" fmla="*/ 0 h 19"/>
                      <a:gd name="T14" fmla="*/ 19 w 97"/>
                      <a:gd name="T15" fmla="*/ 0 h 19"/>
                      <a:gd name="T16" fmla="*/ 0 w 97"/>
                      <a:gd name="T17" fmla="*/ 9 h 19"/>
                      <a:gd name="T18" fmla="*/ 9 w 97"/>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
                      <a:gd name="T31" fmla="*/ 0 h 19"/>
                      <a:gd name="T32" fmla="*/ 97 w 97"/>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 h="19">
                        <a:moveTo>
                          <a:pt x="9" y="19"/>
                        </a:moveTo>
                        <a:lnTo>
                          <a:pt x="19" y="9"/>
                        </a:lnTo>
                        <a:lnTo>
                          <a:pt x="97" y="9"/>
                        </a:lnTo>
                        <a:lnTo>
                          <a:pt x="97" y="0"/>
                        </a:lnTo>
                        <a:lnTo>
                          <a:pt x="48" y="0"/>
                        </a:lnTo>
                        <a:lnTo>
                          <a:pt x="38" y="0"/>
                        </a:lnTo>
                        <a:lnTo>
                          <a:pt x="29" y="0"/>
                        </a:lnTo>
                        <a:lnTo>
                          <a:pt x="19" y="0"/>
                        </a:lnTo>
                        <a:lnTo>
                          <a:pt x="0" y="9"/>
                        </a:lnTo>
                        <a:lnTo>
                          <a:pt x="9" y="19"/>
                        </a:lnTo>
                        <a:close/>
                      </a:path>
                    </a:pathLst>
                  </a:custGeom>
                  <a:solidFill>
                    <a:srgbClr val="000000"/>
                  </a:solidFill>
                  <a:ln w="9525">
                    <a:noFill/>
                    <a:round/>
                    <a:headEnd/>
                    <a:tailEnd/>
                  </a:ln>
                </p:spPr>
                <p:txBody>
                  <a:bodyPr/>
                  <a:lstStyle/>
                  <a:p>
                    <a:endParaRPr lang="en-US"/>
                  </a:p>
                </p:txBody>
              </p:sp>
              <p:sp>
                <p:nvSpPr>
                  <p:cNvPr id="5584" name="Freeform 560"/>
                  <p:cNvSpPr>
                    <a:spLocks/>
                  </p:cNvSpPr>
                  <p:nvPr/>
                </p:nvSpPr>
                <p:spPr bwMode="auto">
                  <a:xfrm>
                    <a:off x="7155" y="7066"/>
                    <a:ext cx="29" cy="49"/>
                  </a:xfrm>
                  <a:custGeom>
                    <a:avLst/>
                    <a:gdLst>
                      <a:gd name="T0" fmla="*/ 0 w 29"/>
                      <a:gd name="T1" fmla="*/ 39 h 49"/>
                      <a:gd name="T2" fmla="*/ 10 w 29"/>
                      <a:gd name="T3" fmla="*/ 39 h 49"/>
                      <a:gd name="T4" fmla="*/ 10 w 29"/>
                      <a:gd name="T5" fmla="*/ 30 h 49"/>
                      <a:gd name="T6" fmla="*/ 10 w 29"/>
                      <a:gd name="T7" fmla="*/ 20 h 49"/>
                      <a:gd name="T8" fmla="*/ 20 w 29"/>
                      <a:gd name="T9" fmla="*/ 20 h 49"/>
                      <a:gd name="T10" fmla="*/ 20 w 29"/>
                      <a:gd name="T11" fmla="*/ 10 h 49"/>
                      <a:gd name="T12" fmla="*/ 20 w 29"/>
                      <a:gd name="T13" fmla="*/ 10 h 49"/>
                      <a:gd name="T14" fmla="*/ 29 w 29"/>
                      <a:gd name="T15" fmla="*/ 10 h 49"/>
                      <a:gd name="T16" fmla="*/ 20 w 29"/>
                      <a:gd name="T17" fmla="*/ 0 h 49"/>
                      <a:gd name="T18" fmla="*/ 10 w 29"/>
                      <a:gd name="T19" fmla="*/ 10 h 49"/>
                      <a:gd name="T20" fmla="*/ 10 w 29"/>
                      <a:gd name="T21" fmla="*/ 20 h 49"/>
                      <a:gd name="T22" fmla="*/ 10 w 29"/>
                      <a:gd name="T23" fmla="*/ 20 h 49"/>
                      <a:gd name="T24" fmla="*/ 10 w 29"/>
                      <a:gd name="T25" fmla="*/ 30 h 49"/>
                      <a:gd name="T26" fmla="*/ 0 w 29"/>
                      <a:gd name="T27" fmla="*/ 39 h 49"/>
                      <a:gd name="T28" fmla="*/ 10 w 29"/>
                      <a:gd name="T29" fmla="*/ 39 h 49"/>
                      <a:gd name="T30" fmla="*/ 0 w 29"/>
                      <a:gd name="T31" fmla="*/ 39 h 49"/>
                      <a:gd name="T32" fmla="*/ 10 w 29"/>
                      <a:gd name="T33" fmla="*/ 49 h 49"/>
                      <a:gd name="T34" fmla="*/ 10 w 29"/>
                      <a:gd name="T35" fmla="*/ 39 h 49"/>
                      <a:gd name="T36" fmla="*/ 0 w 29"/>
                      <a:gd name="T37" fmla="*/ 39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49"/>
                      <a:gd name="T59" fmla="*/ 29 w 29"/>
                      <a:gd name="T60" fmla="*/ 49 h 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49">
                        <a:moveTo>
                          <a:pt x="0" y="39"/>
                        </a:moveTo>
                        <a:lnTo>
                          <a:pt x="10" y="39"/>
                        </a:lnTo>
                        <a:lnTo>
                          <a:pt x="10" y="30"/>
                        </a:lnTo>
                        <a:lnTo>
                          <a:pt x="10" y="20"/>
                        </a:lnTo>
                        <a:lnTo>
                          <a:pt x="20" y="20"/>
                        </a:lnTo>
                        <a:lnTo>
                          <a:pt x="20" y="10"/>
                        </a:lnTo>
                        <a:lnTo>
                          <a:pt x="29" y="10"/>
                        </a:lnTo>
                        <a:lnTo>
                          <a:pt x="20" y="0"/>
                        </a:lnTo>
                        <a:lnTo>
                          <a:pt x="10" y="10"/>
                        </a:lnTo>
                        <a:lnTo>
                          <a:pt x="10" y="20"/>
                        </a:lnTo>
                        <a:lnTo>
                          <a:pt x="10" y="30"/>
                        </a:lnTo>
                        <a:lnTo>
                          <a:pt x="0" y="39"/>
                        </a:lnTo>
                        <a:lnTo>
                          <a:pt x="10" y="39"/>
                        </a:lnTo>
                        <a:lnTo>
                          <a:pt x="0" y="39"/>
                        </a:lnTo>
                        <a:lnTo>
                          <a:pt x="10" y="49"/>
                        </a:lnTo>
                        <a:lnTo>
                          <a:pt x="10" y="39"/>
                        </a:lnTo>
                        <a:lnTo>
                          <a:pt x="0" y="39"/>
                        </a:lnTo>
                        <a:close/>
                      </a:path>
                    </a:pathLst>
                  </a:custGeom>
                  <a:solidFill>
                    <a:srgbClr val="000000"/>
                  </a:solidFill>
                  <a:ln w="9525">
                    <a:noFill/>
                    <a:round/>
                    <a:headEnd/>
                    <a:tailEnd/>
                  </a:ln>
                </p:spPr>
                <p:txBody>
                  <a:bodyPr/>
                  <a:lstStyle/>
                  <a:p>
                    <a:endParaRPr lang="en-US"/>
                  </a:p>
                </p:txBody>
              </p:sp>
              <p:sp>
                <p:nvSpPr>
                  <p:cNvPr id="5585" name="Freeform 561"/>
                  <p:cNvSpPr>
                    <a:spLocks/>
                  </p:cNvSpPr>
                  <p:nvPr/>
                </p:nvSpPr>
                <p:spPr bwMode="auto">
                  <a:xfrm>
                    <a:off x="7097" y="7086"/>
                    <a:ext cx="68" cy="19"/>
                  </a:xfrm>
                  <a:custGeom>
                    <a:avLst/>
                    <a:gdLst>
                      <a:gd name="T0" fmla="*/ 0 w 68"/>
                      <a:gd name="T1" fmla="*/ 0 h 19"/>
                      <a:gd name="T2" fmla="*/ 0 w 68"/>
                      <a:gd name="T3" fmla="*/ 10 h 19"/>
                      <a:gd name="T4" fmla="*/ 29 w 68"/>
                      <a:gd name="T5" fmla="*/ 10 h 19"/>
                      <a:gd name="T6" fmla="*/ 39 w 68"/>
                      <a:gd name="T7" fmla="*/ 10 h 19"/>
                      <a:gd name="T8" fmla="*/ 48 w 68"/>
                      <a:gd name="T9" fmla="*/ 19 h 19"/>
                      <a:gd name="T10" fmla="*/ 58 w 68"/>
                      <a:gd name="T11" fmla="*/ 19 h 19"/>
                      <a:gd name="T12" fmla="*/ 58 w 68"/>
                      <a:gd name="T13" fmla="*/ 19 h 19"/>
                      <a:gd name="T14" fmla="*/ 68 w 68"/>
                      <a:gd name="T15" fmla="*/ 19 h 19"/>
                      <a:gd name="T16" fmla="*/ 58 w 68"/>
                      <a:gd name="T17" fmla="*/ 10 h 19"/>
                      <a:gd name="T18" fmla="*/ 48 w 68"/>
                      <a:gd name="T19" fmla="*/ 10 h 19"/>
                      <a:gd name="T20" fmla="*/ 48 w 68"/>
                      <a:gd name="T21" fmla="*/ 0 h 19"/>
                      <a:gd name="T22" fmla="*/ 39 w 68"/>
                      <a:gd name="T23" fmla="*/ 0 h 19"/>
                      <a:gd name="T24" fmla="*/ 29 w 68"/>
                      <a:gd name="T25" fmla="*/ 0 h 19"/>
                      <a:gd name="T26" fmla="*/ 0 w 68"/>
                      <a:gd name="T27" fmla="*/ 0 h 19"/>
                      <a:gd name="T28" fmla="*/ 9 w 68"/>
                      <a:gd name="T29" fmla="*/ 0 h 19"/>
                      <a:gd name="T30" fmla="*/ 0 w 68"/>
                      <a:gd name="T31" fmla="*/ 0 h 19"/>
                      <a:gd name="T32" fmla="*/ 0 w 68"/>
                      <a:gd name="T33" fmla="*/ 10 h 19"/>
                      <a:gd name="T34" fmla="*/ 0 w 68"/>
                      <a:gd name="T35" fmla="*/ 10 h 19"/>
                      <a:gd name="T36" fmla="*/ 0 w 68"/>
                      <a:gd name="T37" fmla="*/ 0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8"/>
                      <a:gd name="T58" fmla="*/ 0 h 19"/>
                      <a:gd name="T59" fmla="*/ 68 w 68"/>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8" h="19">
                        <a:moveTo>
                          <a:pt x="0" y="0"/>
                        </a:moveTo>
                        <a:lnTo>
                          <a:pt x="0" y="10"/>
                        </a:lnTo>
                        <a:lnTo>
                          <a:pt x="29" y="10"/>
                        </a:lnTo>
                        <a:lnTo>
                          <a:pt x="39" y="10"/>
                        </a:lnTo>
                        <a:lnTo>
                          <a:pt x="48" y="19"/>
                        </a:lnTo>
                        <a:lnTo>
                          <a:pt x="58" y="19"/>
                        </a:lnTo>
                        <a:lnTo>
                          <a:pt x="68" y="19"/>
                        </a:lnTo>
                        <a:lnTo>
                          <a:pt x="58" y="10"/>
                        </a:lnTo>
                        <a:lnTo>
                          <a:pt x="48" y="10"/>
                        </a:lnTo>
                        <a:lnTo>
                          <a:pt x="48" y="0"/>
                        </a:lnTo>
                        <a:lnTo>
                          <a:pt x="39" y="0"/>
                        </a:lnTo>
                        <a:lnTo>
                          <a:pt x="29" y="0"/>
                        </a:lnTo>
                        <a:lnTo>
                          <a:pt x="0" y="0"/>
                        </a:lnTo>
                        <a:lnTo>
                          <a:pt x="9" y="0"/>
                        </a:lnTo>
                        <a:lnTo>
                          <a:pt x="0" y="0"/>
                        </a:lnTo>
                        <a:lnTo>
                          <a:pt x="0" y="10"/>
                        </a:lnTo>
                        <a:lnTo>
                          <a:pt x="0" y="0"/>
                        </a:lnTo>
                        <a:close/>
                      </a:path>
                    </a:pathLst>
                  </a:custGeom>
                  <a:solidFill>
                    <a:srgbClr val="000000"/>
                  </a:solidFill>
                  <a:ln w="9525">
                    <a:noFill/>
                    <a:round/>
                    <a:headEnd/>
                    <a:tailEnd/>
                  </a:ln>
                </p:spPr>
                <p:txBody>
                  <a:bodyPr/>
                  <a:lstStyle/>
                  <a:p>
                    <a:endParaRPr lang="en-US"/>
                  </a:p>
                </p:txBody>
              </p:sp>
              <p:sp>
                <p:nvSpPr>
                  <p:cNvPr id="5586" name="Freeform 562"/>
                  <p:cNvSpPr>
                    <a:spLocks/>
                  </p:cNvSpPr>
                  <p:nvPr/>
                </p:nvSpPr>
                <p:spPr bwMode="auto">
                  <a:xfrm>
                    <a:off x="7097" y="6940"/>
                    <a:ext cx="68" cy="146"/>
                  </a:xfrm>
                  <a:custGeom>
                    <a:avLst/>
                    <a:gdLst>
                      <a:gd name="T0" fmla="*/ 68 w 68"/>
                      <a:gd name="T1" fmla="*/ 0 h 146"/>
                      <a:gd name="T2" fmla="*/ 58 w 68"/>
                      <a:gd name="T3" fmla="*/ 9 h 146"/>
                      <a:gd name="T4" fmla="*/ 0 w 68"/>
                      <a:gd name="T5" fmla="*/ 146 h 146"/>
                      <a:gd name="T6" fmla="*/ 9 w 68"/>
                      <a:gd name="T7" fmla="*/ 146 h 146"/>
                      <a:gd name="T8" fmla="*/ 68 w 68"/>
                      <a:gd name="T9" fmla="*/ 9 h 146"/>
                      <a:gd name="T10" fmla="*/ 68 w 68"/>
                      <a:gd name="T11" fmla="*/ 9 h 146"/>
                      <a:gd name="T12" fmla="*/ 68 w 68"/>
                      <a:gd name="T13" fmla="*/ 0 h 146"/>
                      <a:gd name="T14" fmla="*/ 58 w 68"/>
                      <a:gd name="T15" fmla="*/ 9 h 146"/>
                      <a:gd name="T16" fmla="*/ 68 w 68"/>
                      <a:gd name="T17" fmla="*/ 0 h 1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146"/>
                      <a:gd name="T29" fmla="*/ 68 w 68"/>
                      <a:gd name="T30" fmla="*/ 146 h 1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146">
                        <a:moveTo>
                          <a:pt x="68" y="0"/>
                        </a:moveTo>
                        <a:lnTo>
                          <a:pt x="58" y="9"/>
                        </a:lnTo>
                        <a:lnTo>
                          <a:pt x="0" y="146"/>
                        </a:lnTo>
                        <a:lnTo>
                          <a:pt x="9" y="146"/>
                        </a:lnTo>
                        <a:lnTo>
                          <a:pt x="68" y="9"/>
                        </a:lnTo>
                        <a:lnTo>
                          <a:pt x="68" y="0"/>
                        </a:lnTo>
                        <a:lnTo>
                          <a:pt x="58" y="9"/>
                        </a:lnTo>
                        <a:lnTo>
                          <a:pt x="68" y="0"/>
                        </a:lnTo>
                        <a:close/>
                      </a:path>
                    </a:pathLst>
                  </a:custGeom>
                  <a:solidFill>
                    <a:srgbClr val="000000"/>
                  </a:solidFill>
                  <a:ln w="9525">
                    <a:noFill/>
                    <a:round/>
                    <a:headEnd/>
                    <a:tailEnd/>
                  </a:ln>
                </p:spPr>
                <p:txBody>
                  <a:bodyPr/>
                  <a:lstStyle/>
                  <a:p>
                    <a:endParaRPr lang="en-US"/>
                  </a:p>
                </p:txBody>
              </p:sp>
              <p:sp>
                <p:nvSpPr>
                  <p:cNvPr id="5587" name="Freeform 563"/>
                  <p:cNvSpPr>
                    <a:spLocks/>
                  </p:cNvSpPr>
                  <p:nvPr/>
                </p:nvSpPr>
                <p:spPr bwMode="auto">
                  <a:xfrm>
                    <a:off x="7165" y="6901"/>
                    <a:ext cx="78" cy="48"/>
                  </a:xfrm>
                  <a:custGeom>
                    <a:avLst/>
                    <a:gdLst>
                      <a:gd name="T0" fmla="*/ 78 w 78"/>
                      <a:gd name="T1" fmla="*/ 0 h 48"/>
                      <a:gd name="T2" fmla="*/ 68 w 78"/>
                      <a:gd name="T3" fmla="*/ 0 h 48"/>
                      <a:gd name="T4" fmla="*/ 58 w 78"/>
                      <a:gd name="T5" fmla="*/ 10 h 48"/>
                      <a:gd name="T6" fmla="*/ 48 w 78"/>
                      <a:gd name="T7" fmla="*/ 10 h 48"/>
                      <a:gd name="T8" fmla="*/ 39 w 78"/>
                      <a:gd name="T9" fmla="*/ 19 h 48"/>
                      <a:gd name="T10" fmla="*/ 39 w 78"/>
                      <a:gd name="T11" fmla="*/ 29 h 48"/>
                      <a:gd name="T12" fmla="*/ 29 w 78"/>
                      <a:gd name="T13" fmla="*/ 29 h 48"/>
                      <a:gd name="T14" fmla="*/ 19 w 78"/>
                      <a:gd name="T15" fmla="*/ 39 h 48"/>
                      <a:gd name="T16" fmla="*/ 10 w 78"/>
                      <a:gd name="T17" fmla="*/ 39 h 48"/>
                      <a:gd name="T18" fmla="*/ 0 w 78"/>
                      <a:gd name="T19" fmla="*/ 39 h 48"/>
                      <a:gd name="T20" fmla="*/ 0 w 78"/>
                      <a:gd name="T21" fmla="*/ 48 h 48"/>
                      <a:gd name="T22" fmla="*/ 10 w 78"/>
                      <a:gd name="T23" fmla="*/ 48 h 48"/>
                      <a:gd name="T24" fmla="*/ 19 w 78"/>
                      <a:gd name="T25" fmla="*/ 48 h 48"/>
                      <a:gd name="T26" fmla="*/ 29 w 78"/>
                      <a:gd name="T27" fmla="*/ 39 h 48"/>
                      <a:gd name="T28" fmla="*/ 39 w 78"/>
                      <a:gd name="T29" fmla="*/ 29 h 48"/>
                      <a:gd name="T30" fmla="*/ 48 w 78"/>
                      <a:gd name="T31" fmla="*/ 29 h 48"/>
                      <a:gd name="T32" fmla="*/ 58 w 78"/>
                      <a:gd name="T33" fmla="*/ 19 h 48"/>
                      <a:gd name="T34" fmla="*/ 68 w 78"/>
                      <a:gd name="T35" fmla="*/ 10 h 48"/>
                      <a:gd name="T36" fmla="*/ 68 w 78"/>
                      <a:gd name="T37" fmla="*/ 10 h 48"/>
                      <a:gd name="T38" fmla="*/ 68 w 78"/>
                      <a:gd name="T39" fmla="*/ 10 h 48"/>
                      <a:gd name="T40" fmla="*/ 78 w 78"/>
                      <a:gd name="T41" fmla="*/ 0 h 48"/>
                      <a:gd name="T42" fmla="*/ 68 w 78"/>
                      <a:gd name="T43" fmla="*/ 0 h 48"/>
                      <a:gd name="T44" fmla="*/ 68 w 78"/>
                      <a:gd name="T45" fmla="*/ 0 h 48"/>
                      <a:gd name="T46" fmla="*/ 78 w 78"/>
                      <a:gd name="T47" fmla="*/ 0 h 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8"/>
                      <a:gd name="T73" fmla="*/ 0 h 48"/>
                      <a:gd name="T74" fmla="*/ 78 w 78"/>
                      <a:gd name="T75" fmla="*/ 48 h 4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8" h="48">
                        <a:moveTo>
                          <a:pt x="78" y="0"/>
                        </a:moveTo>
                        <a:lnTo>
                          <a:pt x="68" y="0"/>
                        </a:lnTo>
                        <a:lnTo>
                          <a:pt x="58" y="10"/>
                        </a:lnTo>
                        <a:lnTo>
                          <a:pt x="48" y="10"/>
                        </a:lnTo>
                        <a:lnTo>
                          <a:pt x="39" y="19"/>
                        </a:lnTo>
                        <a:lnTo>
                          <a:pt x="39" y="29"/>
                        </a:lnTo>
                        <a:lnTo>
                          <a:pt x="29" y="29"/>
                        </a:lnTo>
                        <a:lnTo>
                          <a:pt x="19" y="39"/>
                        </a:lnTo>
                        <a:lnTo>
                          <a:pt x="10" y="39"/>
                        </a:lnTo>
                        <a:lnTo>
                          <a:pt x="0" y="39"/>
                        </a:lnTo>
                        <a:lnTo>
                          <a:pt x="0" y="48"/>
                        </a:lnTo>
                        <a:lnTo>
                          <a:pt x="10" y="48"/>
                        </a:lnTo>
                        <a:lnTo>
                          <a:pt x="19" y="48"/>
                        </a:lnTo>
                        <a:lnTo>
                          <a:pt x="29" y="39"/>
                        </a:lnTo>
                        <a:lnTo>
                          <a:pt x="39" y="29"/>
                        </a:lnTo>
                        <a:lnTo>
                          <a:pt x="48" y="29"/>
                        </a:lnTo>
                        <a:lnTo>
                          <a:pt x="58" y="19"/>
                        </a:lnTo>
                        <a:lnTo>
                          <a:pt x="68" y="10"/>
                        </a:lnTo>
                        <a:lnTo>
                          <a:pt x="78" y="0"/>
                        </a:lnTo>
                        <a:lnTo>
                          <a:pt x="68" y="0"/>
                        </a:lnTo>
                        <a:lnTo>
                          <a:pt x="78" y="0"/>
                        </a:lnTo>
                        <a:close/>
                      </a:path>
                    </a:pathLst>
                  </a:custGeom>
                  <a:solidFill>
                    <a:srgbClr val="000000"/>
                  </a:solidFill>
                  <a:ln w="9525">
                    <a:noFill/>
                    <a:round/>
                    <a:headEnd/>
                    <a:tailEnd/>
                  </a:ln>
                </p:spPr>
                <p:txBody>
                  <a:bodyPr/>
                  <a:lstStyle/>
                  <a:p>
                    <a:endParaRPr lang="en-US"/>
                  </a:p>
                </p:txBody>
              </p:sp>
              <p:sp>
                <p:nvSpPr>
                  <p:cNvPr id="5588" name="Freeform 564"/>
                  <p:cNvSpPr>
                    <a:spLocks/>
                  </p:cNvSpPr>
                  <p:nvPr/>
                </p:nvSpPr>
                <p:spPr bwMode="auto">
                  <a:xfrm>
                    <a:off x="7233" y="6901"/>
                    <a:ext cx="19" cy="19"/>
                  </a:xfrm>
                  <a:custGeom>
                    <a:avLst/>
                    <a:gdLst>
                      <a:gd name="T0" fmla="*/ 19 w 19"/>
                      <a:gd name="T1" fmla="*/ 19 h 19"/>
                      <a:gd name="T2" fmla="*/ 19 w 19"/>
                      <a:gd name="T3" fmla="*/ 10 h 19"/>
                      <a:gd name="T4" fmla="*/ 10 w 19"/>
                      <a:gd name="T5" fmla="*/ 10 h 19"/>
                      <a:gd name="T6" fmla="*/ 10 w 19"/>
                      <a:gd name="T7" fmla="*/ 10 h 19"/>
                      <a:gd name="T8" fmla="*/ 10 w 19"/>
                      <a:gd name="T9" fmla="*/ 0 h 19"/>
                      <a:gd name="T10" fmla="*/ 0 w 19"/>
                      <a:gd name="T11" fmla="*/ 10 h 19"/>
                      <a:gd name="T12" fmla="*/ 0 w 19"/>
                      <a:gd name="T13" fmla="*/ 10 h 19"/>
                      <a:gd name="T14" fmla="*/ 0 w 19"/>
                      <a:gd name="T15" fmla="*/ 10 h 19"/>
                      <a:gd name="T16" fmla="*/ 10 w 19"/>
                      <a:gd name="T17" fmla="*/ 19 h 19"/>
                      <a:gd name="T18" fmla="*/ 10 w 19"/>
                      <a:gd name="T19" fmla="*/ 10 h 19"/>
                      <a:gd name="T20" fmla="*/ 19 w 19"/>
                      <a:gd name="T21" fmla="*/ 19 h 19"/>
                      <a:gd name="T22" fmla="*/ 19 w 19"/>
                      <a:gd name="T23" fmla="*/ 19 h 19"/>
                      <a:gd name="T24" fmla="*/ 19 w 19"/>
                      <a:gd name="T25" fmla="*/ 10 h 19"/>
                      <a:gd name="T26" fmla="*/ 19 w 19"/>
                      <a:gd name="T27" fmla="*/ 19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
                      <a:gd name="T43" fmla="*/ 0 h 19"/>
                      <a:gd name="T44" fmla="*/ 19 w 19"/>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 h="19">
                        <a:moveTo>
                          <a:pt x="19" y="19"/>
                        </a:moveTo>
                        <a:lnTo>
                          <a:pt x="19" y="10"/>
                        </a:lnTo>
                        <a:lnTo>
                          <a:pt x="10" y="10"/>
                        </a:lnTo>
                        <a:lnTo>
                          <a:pt x="10" y="0"/>
                        </a:lnTo>
                        <a:lnTo>
                          <a:pt x="0" y="10"/>
                        </a:lnTo>
                        <a:lnTo>
                          <a:pt x="10" y="19"/>
                        </a:lnTo>
                        <a:lnTo>
                          <a:pt x="10" y="10"/>
                        </a:lnTo>
                        <a:lnTo>
                          <a:pt x="19" y="19"/>
                        </a:lnTo>
                        <a:lnTo>
                          <a:pt x="19" y="10"/>
                        </a:lnTo>
                        <a:lnTo>
                          <a:pt x="19" y="19"/>
                        </a:lnTo>
                        <a:close/>
                      </a:path>
                    </a:pathLst>
                  </a:custGeom>
                  <a:solidFill>
                    <a:srgbClr val="000000"/>
                  </a:solidFill>
                  <a:ln w="9525">
                    <a:noFill/>
                    <a:round/>
                    <a:headEnd/>
                    <a:tailEnd/>
                  </a:ln>
                </p:spPr>
                <p:txBody>
                  <a:bodyPr/>
                  <a:lstStyle/>
                  <a:p>
                    <a:endParaRPr lang="en-US"/>
                  </a:p>
                </p:txBody>
              </p:sp>
              <p:sp>
                <p:nvSpPr>
                  <p:cNvPr id="5589" name="Freeform 565"/>
                  <p:cNvSpPr>
                    <a:spLocks/>
                  </p:cNvSpPr>
                  <p:nvPr/>
                </p:nvSpPr>
                <p:spPr bwMode="auto">
                  <a:xfrm>
                    <a:off x="4967" y="6911"/>
                    <a:ext cx="10" cy="19"/>
                  </a:xfrm>
                  <a:custGeom>
                    <a:avLst/>
                    <a:gdLst>
                      <a:gd name="T0" fmla="*/ 10 w 10"/>
                      <a:gd name="T1" fmla="*/ 9 h 19"/>
                      <a:gd name="T2" fmla="*/ 0 w 10"/>
                      <a:gd name="T3" fmla="*/ 19 h 19"/>
                      <a:gd name="T4" fmla="*/ 0 w 10"/>
                      <a:gd name="T5" fmla="*/ 19 h 19"/>
                      <a:gd name="T6" fmla="*/ 0 w 10"/>
                      <a:gd name="T7" fmla="*/ 0 h 19"/>
                      <a:gd name="T8" fmla="*/ 10 w 10"/>
                      <a:gd name="T9" fmla="*/ 0 h 19"/>
                      <a:gd name="T10" fmla="*/ 10 w 10"/>
                      <a:gd name="T11" fmla="*/ 0 h 19"/>
                      <a:gd name="T12" fmla="*/ 10 w 10"/>
                      <a:gd name="T13" fmla="*/ 0 h 19"/>
                      <a:gd name="T14" fmla="*/ 10 w 10"/>
                      <a:gd name="T15" fmla="*/ 9 h 19"/>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9"/>
                      <a:gd name="T26" fmla="*/ 10 w 10"/>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9">
                        <a:moveTo>
                          <a:pt x="10" y="9"/>
                        </a:moveTo>
                        <a:lnTo>
                          <a:pt x="0" y="19"/>
                        </a:lnTo>
                        <a:lnTo>
                          <a:pt x="0" y="0"/>
                        </a:lnTo>
                        <a:lnTo>
                          <a:pt x="10" y="0"/>
                        </a:lnTo>
                        <a:lnTo>
                          <a:pt x="10" y="9"/>
                        </a:lnTo>
                        <a:close/>
                      </a:path>
                    </a:pathLst>
                  </a:custGeom>
                  <a:solidFill>
                    <a:srgbClr val="000000"/>
                  </a:solidFill>
                  <a:ln w="9525">
                    <a:noFill/>
                    <a:round/>
                    <a:headEnd/>
                    <a:tailEnd/>
                  </a:ln>
                </p:spPr>
                <p:txBody>
                  <a:bodyPr/>
                  <a:lstStyle/>
                  <a:p>
                    <a:endParaRPr lang="en-US"/>
                  </a:p>
                </p:txBody>
              </p:sp>
              <p:sp>
                <p:nvSpPr>
                  <p:cNvPr id="5590" name="Freeform 566"/>
                  <p:cNvSpPr>
                    <a:spLocks/>
                  </p:cNvSpPr>
                  <p:nvPr/>
                </p:nvSpPr>
                <p:spPr bwMode="auto">
                  <a:xfrm>
                    <a:off x="4967" y="6911"/>
                    <a:ext cx="19" cy="19"/>
                  </a:xfrm>
                  <a:custGeom>
                    <a:avLst/>
                    <a:gdLst>
                      <a:gd name="T0" fmla="*/ 0 w 19"/>
                      <a:gd name="T1" fmla="*/ 19 h 19"/>
                      <a:gd name="T2" fmla="*/ 19 w 19"/>
                      <a:gd name="T3" fmla="*/ 9 h 19"/>
                      <a:gd name="T4" fmla="*/ 10 w 19"/>
                      <a:gd name="T5" fmla="*/ 0 h 19"/>
                      <a:gd name="T6" fmla="*/ 0 w 19"/>
                      <a:gd name="T7" fmla="*/ 9 h 19"/>
                      <a:gd name="T8" fmla="*/ 0 w 19"/>
                      <a:gd name="T9" fmla="*/ 9 h 19"/>
                      <a:gd name="T10" fmla="*/ 0 w 19"/>
                      <a:gd name="T11" fmla="*/ 19 h 19"/>
                      <a:gd name="T12" fmla="*/ 0 60000 65536"/>
                      <a:gd name="T13" fmla="*/ 0 60000 65536"/>
                      <a:gd name="T14" fmla="*/ 0 60000 65536"/>
                      <a:gd name="T15" fmla="*/ 0 60000 65536"/>
                      <a:gd name="T16" fmla="*/ 0 60000 65536"/>
                      <a:gd name="T17" fmla="*/ 0 60000 65536"/>
                      <a:gd name="T18" fmla="*/ 0 w 19"/>
                      <a:gd name="T19" fmla="*/ 0 h 19"/>
                      <a:gd name="T20" fmla="*/ 19 w 19"/>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9" h="19">
                        <a:moveTo>
                          <a:pt x="0" y="19"/>
                        </a:moveTo>
                        <a:lnTo>
                          <a:pt x="19" y="9"/>
                        </a:lnTo>
                        <a:lnTo>
                          <a:pt x="10" y="0"/>
                        </a:lnTo>
                        <a:lnTo>
                          <a:pt x="0" y="9"/>
                        </a:lnTo>
                        <a:lnTo>
                          <a:pt x="0" y="19"/>
                        </a:lnTo>
                        <a:close/>
                      </a:path>
                    </a:pathLst>
                  </a:custGeom>
                  <a:solidFill>
                    <a:srgbClr val="000000"/>
                  </a:solidFill>
                  <a:ln w="9525">
                    <a:noFill/>
                    <a:round/>
                    <a:headEnd/>
                    <a:tailEnd/>
                  </a:ln>
                </p:spPr>
                <p:txBody>
                  <a:bodyPr/>
                  <a:lstStyle/>
                  <a:p>
                    <a:endParaRPr lang="en-US"/>
                  </a:p>
                </p:txBody>
              </p:sp>
              <p:sp>
                <p:nvSpPr>
                  <p:cNvPr id="5591" name="Freeform 567"/>
                  <p:cNvSpPr>
                    <a:spLocks/>
                  </p:cNvSpPr>
                  <p:nvPr/>
                </p:nvSpPr>
                <p:spPr bwMode="auto">
                  <a:xfrm>
                    <a:off x="4957" y="6911"/>
                    <a:ext cx="10" cy="19"/>
                  </a:xfrm>
                  <a:custGeom>
                    <a:avLst/>
                    <a:gdLst>
                      <a:gd name="T0" fmla="*/ 10 w 10"/>
                      <a:gd name="T1" fmla="*/ 0 h 19"/>
                      <a:gd name="T2" fmla="*/ 0 w 10"/>
                      <a:gd name="T3" fmla="*/ 0 h 19"/>
                      <a:gd name="T4" fmla="*/ 0 w 10"/>
                      <a:gd name="T5" fmla="*/ 19 h 19"/>
                      <a:gd name="T6" fmla="*/ 10 w 10"/>
                      <a:gd name="T7" fmla="*/ 19 h 19"/>
                      <a:gd name="T8" fmla="*/ 10 w 10"/>
                      <a:gd name="T9" fmla="*/ 0 h 19"/>
                      <a:gd name="T10" fmla="*/ 10 w 10"/>
                      <a:gd name="T11" fmla="*/ 9 h 19"/>
                      <a:gd name="T12" fmla="*/ 10 w 10"/>
                      <a:gd name="T13" fmla="*/ 0 h 19"/>
                      <a:gd name="T14" fmla="*/ 0 w 10"/>
                      <a:gd name="T15" fmla="*/ 0 h 19"/>
                      <a:gd name="T16" fmla="*/ 10 w 10"/>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9"/>
                      <a:gd name="T29" fmla="*/ 10 w 10"/>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9">
                        <a:moveTo>
                          <a:pt x="10" y="0"/>
                        </a:moveTo>
                        <a:lnTo>
                          <a:pt x="0" y="0"/>
                        </a:lnTo>
                        <a:lnTo>
                          <a:pt x="0" y="19"/>
                        </a:lnTo>
                        <a:lnTo>
                          <a:pt x="10" y="19"/>
                        </a:lnTo>
                        <a:lnTo>
                          <a:pt x="10" y="0"/>
                        </a:lnTo>
                        <a:lnTo>
                          <a:pt x="10" y="9"/>
                        </a:lnTo>
                        <a:lnTo>
                          <a:pt x="10" y="0"/>
                        </a:lnTo>
                        <a:lnTo>
                          <a:pt x="0" y="0"/>
                        </a:lnTo>
                        <a:lnTo>
                          <a:pt x="10" y="0"/>
                        </a:lnTo>
                        <a:close/>
                      </a:path>
                    </a:pathLst>
                  </a:custGeom>
                  <a:solidFill>
                    <a:srgbClr val="000000"/>
                  </a:solidFill>
                  <a:ln w="9525">
                    <a:noFill/>
                    <a:round/>
                    <a:headEnd/>
                    <a:tailEnd/>
                  </a:ln>
                </p:spPr>
                <p:txBody>
                  <a:bodyPr/>
                  <a:lstStyle/>
                  <a:p>
                    <a:endParaRPr lang="en-US"/>
                  </a:p>
                </p:txBody>
              </p:sp>
              <p:sp>
                <p:nvSpPr>
                  <p:cNvPr id="5592" name="Freeform 568"/>
                  <p:cNvSpPr>
                    <a:spLocks/>
                  </p:cNvSpPr>
                  <p:nvPr/>
                </p:nvSpPr>
                <p:spPr bwMode="auto">
                  <a:xfrm>
                    <a:off x="4967" y="6911"/>
                    <a:ext cx="19" cy="9"/>
                  </a:xfrm>
                  <a:custGeom>
                    <a:avLst/>
                    <a:gdLst>
                      <a:gd name="T0" fmla="*/ 19 w 19"/>
                      <a:gd name="T1" fmla="*/ 9 h 9"/>
                      <a:gd name="T2" fmla="*/ 19 w 19"/>
                      <a:gd name="T3" fmla="*/ 0 h 9"/>
                      <a:gd name="T4" fmla="*/ 10 w 19"/>
                      <a:gd name="T5" fmla="*/ 0 h 9"/>
                      <a:gd name="T6" fmla="*/ 0 w 19"/>
                      <a:gd name="T7" fmla="*/ 0 h 9"/>
                      <a:gd name="T8" fmla="*/ 0 w 19"/>
                      <a:gd name="T9" fmla="*/ 0 h 9"/>
                      <a:gd name="T10" fmla="*/ 0 w 19"/>
                      <a:gd name="T11" fmla="*/ 9 h 9"/>
                      <a:gd name="T12" fmla="*/ 10 w 19"/>
                      <a:gd name="T13" fmla="*/ 9 h 9"/>
                      <a:gd name="T14" fmla="*/ 10 w 19"/>
                      <a:gd name="T15" fmla="*/ 0 h 9"/>
                      <a:gd name="T16" fmla="*/ 10 w 19"/>
                      <a:gd name="T17" fmla="*/ 9 h 9"/>
                      <a:gd name="T18" fmla="*/ 10 w 19"/>
                      <a:gd name="T19" fmla="*/ 0 h 9"/>
                      <a:gd name="T20" fmla="*/ 19 w 19"/>
                      <a:gd name="T21" fmla="*/ 9 h 9"/>
                      <a:gd name="T22" fmla="*/ 19 w 19"/>
                      <a:gd name="T23" fmla="*/ 9 h 9"/>
                      <a:gd name="T24" fmla="*/ 19 w 19"/>
                      <a:gd name="T25" fmla="*/ 9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9"/>
                      <a:gd name="T41" fmla="*/ 19 w 19"/>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9">
                        <a:moveTo>
                          <a:pt x="19" y="9"/>
                        </a:moveTo>
                        <a:lnTo>
                          <a:pt x="19" y="0"/>
                        </a:lnTo>
                        <a:lnTo>
                          <a:pt x="10" y="0"/>
                        </a:lnTo>
                        <a:lnTo>
                          <a:pt x="0" y="0"/>
                        </a:lnTo>
                        <a:lnTo>
                          <a:pt x="0" y="9"/>
                        </a:lnTo>
                        <a:lnTo>
                          <a:pt x="10" y="9"/>
                        </a:lnTo>
                        <a:lnTo>
                          <a:pt x="10" y="0"/>
                        </a:lnTo>
                        <a:lnTo>
                          <a:pt x="10" y="9"/>
                        </a:lnTo>
                        <a:lnTo>
                          <a:pt x="10" y="0"/>
                        </a:lnTo>
                        <a:lnTo>
                          <a:pt x="19" y="9"/>
                        </a:lnTo>
                        <a:close/>
                      </a:path>
                    </a:pathLst>
                  </a:custGeom>
                  <a:solidFill>
                    <a:srgbClr val="000000"/>
                  </a:solidFill>
                  <a:ln w="9525">
                    <a:noFill/>
                    <a:round/>
                    <a:headEnd/>
                    <a:tailEnd/>
                  </a:ln>
                </p:spPr>
                <p:txBody>
                  <a:bodyPr/>
                  <a:lstStyle/>
                  <a:p>
                    <a:endParaRPr lang="en-US"/>
                  </a:p>
                </p:txBody>
              </p:sp>
              <p:sp>
                <p:nvSpPr>
                  <p:cNvPr id="5593" name="Freeform 569"/>
                  <p:cNvSpPr>
                    <a:spLocks/>
                  </p:cNvSpPr>
                  <p:nvPr/>
                </p:nvSpPr>
                <p:spPr bwMode="auto">
                  <a:xfrm>
                    <a:off x="4393" y="6911"/>
                    <a:ext cx="88" cy="68"/>
                  </a:xfrm>
                  <a:custGeom>
                    <a:avLst/>
                    <a:gdLst>
                      <a:gd name="T0" fmla="*/ 88 w 88"/>
                      <a:gd name="T1" fmla="*/ 29 h 68"/>
                      <a:gd name="T2" fmla="*/ 88 w 88"/>
                      <a:gd name="T3" fmla="*/ 38 h 68"/>
                      <a:gd name="T4" fmla="*/ 78 w 88"/>
                      <a:gd name="T5" fmla="*/ 48 h 68"/>
                      <a:gd name="T6" fmla="*/ 68 w 88"/>
                      <a:gd name="T7" fmla="*/ 48 h 68"/>
                      <a:gd name="T8" fmla="*/ 68 w 88"/>
                      <a:gd name="T9" fmla="*/ 48 h 68"/>
                      <a:gd name="T10" fmla="*/ 58 w 88"/>
                      <a:gd name="T11" fmla="*/ 48 h 68"/>
                      <a:gd name="T12" fmla="*/ 29 w 88"/>
                      <a:gd name="T13" fmla="*/ 48 h 68"/>
                      <a:gd name="T14" fmla="*/ 20 w 88"/>
                      <a:gd name="T15" fmla="*/ 48 h 68"/>
                      <a:gd name="T16" fmla="*/ 10 w 88"/>
                      <a:gd name="T17" fmla="*/ 68 h 68"/>
                      <a:gd name="T18" fmla="*/ 0 w 88"/>
                      <a:gd name="T19" fmla="*/ 48 h 68"/>
                      <a:gd name="T20" fmla="*/ 10 w 88"/>
                      <a:gd name="T21" fmla="*/ 48 h 68"/>
                      <a:gd name="T22" fmla="*/ 10 w 88"/>
                      <a:gd name="T23" fmla="*/ 38 h 68"/>
                      <a:gd name="T24" fmla="*/ 10 w 88"/>
                      <a:gd name="T25" fmla="*/ 29 h 68"/>
                      <a:gd name="T26" fmla="*/ 29 w 88"/>
                      <a:gd name="T27" fmla="*/ 9 h 68"/>
                      <a:gd name="T28" fmla="*/ 39 w 88"/>
                      <a:gd name="T29" fmla="*/ 9 h 68"/>
                      <a:gd name="T30" fmla="*/ 49 w 88"/>
                      <a:gd name="T31" fmla="*/ 0 h 68"/>
                      <a:gd name="T32" fmla="*/ 49 w 88"/>
                      <a:gd name="T33" fmla="*/ 0 h 68"/>
                      <a:gd name="T34" fmla="*/ 58 w 88"/>
                      <a:gd name="T35" fmla="*/ 9 h 68"/>
                      <a:gd name="T36" fmla="*/ 58 w 88"/>
                      <a:gd name="T37" fmla="*/ 9 h 68"/>
                      <a:gd name="T38" fmla="*/ 68 w 88"/>
                      <a:gd name="T39" fmla="*/ 9 h 68"/>
                      <a:gd name="T40" fmla="*/ 78 w 88"/>
                      <a:gd name="T41" fmla="*/ 19 h 68"/>
                      <a:gd name="T42" fmla="*/ 78 w 88"/>
                      <a:gd name="T43" fmla="*/ 19 h 68"/>
                      <a:gd name="T44" fmla="*/ 88 w 88"/>
                      <a:gd name="T45" fmla="*/ 29 h 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8"/>
                      <a:gd name="T70" fmla="*/ 0 h 68"/>
                      <a:gd name="T71" fmla="*/ 88 w 88"/>
                      <a:gd name="T72" fmla="*/ 68 h 6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8" h="68">
                        <a:moveTo>
                          <a:pt x="88" y="29"/>
                        </a:moveTo>
                        <a:lnTo>
                          <a:pt x="88" y="38"/>
                        </a:lnTo>
                        <a:lnTo>
                          <a:pt x="78" y="48"/>
                        </a:lnTo>
                        <a:lnTo>
                          <a:pt x="68" y="48"/>
                        </a:lnTo>
                        <a:lnTo>
                          <a:pt x="58" y="48"/>
                        </a:lnTo>
                        <a:lnTo>
                          <a:pt x="29" y="48"/>
                        </a:lnTo>
                        <a:lnTo>
                          <a:pt x="20" y="48"/>
                        </a:lnTo>
                        <a:lnTo>
                          <a:pt x="10" y="68"/>
                        </a:lnTo>
                        <a:lnTo>
                          <a:pt x="0" y="48"/>
                        </a:lnTo>
                        <a:lnTo>
                          <a:pt x="10" y="48"/>
                        </a:lnTo>
                        <a:lnTo>
                          <a:pt x="10" y="38"/>
                        </a:lnTo>
                        <a:lnTo>
                          <a:pt x="10" y="29"/>
                        </a:lnTo>
                        <a:lnTo>
                          <a:pt x="29" y="9"/>
                        </a:lnTo>
                        <a:lnTo>
                          <a:pt x="39" y="9"/>
                        </a:lnTo>
                        <a:lnTo>
                          <a:pt x="49" y="0"/>
                        </a:lnTo>
                        <a:lnTo>
                          <a:pt x="58" y="9"/>
                        </a:lnTo>
                        <a:lnTo>
                          <a:pt x="68" y="9"/>
                        </a:lnTo>
                        <a:lnTo>
                          <a:pt x="78" y="19"/>
                        </a:lnTo>
                        <a:lnTo>
                          <a:pt x="88" y="29"/>
                        </a:lnTo>
                        <a:close/>
                      </a:path>
                    </a:pathLst>
                  </a:custGeom>
                  <a:solidFill>
                    <a:srgbClr val="FFFFFF"/>
                  </a:solidFill>
                  <a:ln w="9525">
                    <a:noFill/>
                    <a:round/>
                    <a:headEnd/>
                    <a:tailEnd/>
                  </a:ln>
                </p:spPr>
                <p:txBody>
                  <a:bodyPr/>
                  <a:lstStyle/>
                  <a:p>
                    <a:endParaRPr lang="en-US"/>
                  </a:p>
                </p:txBody>
              </p:sp>
              <p:sp>
                <p:nvSpPr>
                  <p:cNvPr id="5594" name="Freeform 570"/>
                  <p:cNvSpPr>
                    <a:spLocks/>
                  </p:cNvSpPr>
                  <p:nvPr/>
                </p:nvSpPr>
                <p:spPr bwMode="auto">
                  <a:xfrm>
                    <a:off x="4461" y="6940"/>
                    <a:ext cx="29" cy="29"/>
                  </a:xfrm>
                  <a:custGeom>
                    <a:avLst/>
                    <a:gdLst>
                      <a:gd name="T0" fmla="*/ 0 w 29"/>
                      <a:gd name="T1" fmla="*/ 19 h 29"/>
                      <a:gd name="T2" fmla="*/ 10 w 29"/>
                      <a:gd name="T3" fmla="*/ 19 h 29"/>
                      <a:gd name="T4" fmla="*/ 10 w 29"/>
                      <a:gd name="T5" fmla="*/ 19 h 29"/>
                      <a:gd name="T6" fmla="*/ 20 w 29"/>
                      <a:gd name="T7" fmla="*/ 19 h 29"/>
                      <a:gd name="T8" fmla="*/ 20 w 29"/>
                      <a:gd name="T9" fmla="*/ 9 h 29"/>
                      <a:gd name="T10" fmla="*/ 29 w 29"/>
                      <a:gd name="T11" fmla="*/ 0 h 29"/>
                      <a:gd name="T12" fmla="*/ 20 w 29"/>
                      <a:gd name="T13" fmla="*/ 0 h 29"/>
                      <a:gd name="T14" fmla="*/ 10 w 29"/>
                      <a:gd name="T15" fmla="*/ 0 h 29"/>
                      <a:gd name="T16" fmla="*/ 10 w 29"/>
                      <a:gd name="T17" fmla="*/ 9 h 29"/>
                      <a:gd name="T18" fmla="*/ 0 w 29"/>
                      <a:gd name="T19" fmla="*/ 19 h 29"/>
                      <a:gd name="T20" fmla="*/ 0 w 29"/>
                      <a:gd name="T21" fmla="*/ 19 h 29"/>
                      <a:gd name="T22" fmla="*/ 0 w 29"/>
                      <a:gd name="T23" fmla="*/ 19 h 29"/>
                      <a:gd name="T24" fmla="*/ 0 w 29"/>
                      <a:gd name="T25" fmla="*/ 29 h 29"/>
                      <a:gd name="T26" fmla="*/ 10 w 29"/>
                      <a:gd name="T27" fmla="*/ 19 h 29"/>
                      <a:gd name="T28" fmla="*/ 0 w 29"/>
                      <a:gd name="T29" fmla="*/ 19 h 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29"/>
                      <a:gd name="T47" fmla="*/ 29 w 29"/>
                      <a:gd name="T48" fmla="*/ 29 h 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29">
                        <a:moveTo>
                          <a:pt x="0" y="19"/>
                        </a:moveTo>
                        <a:lnTo>
                          <a:pt x="10" y="19"/>
                        </a:lnTo>
                        <a:lnTo>
                          <a:pt x="20" y="19"/>
                        </a:lnTo>
                        <a:lnTo>
                          <a:pt x="20" y="9"/>
                        </a:lnTo>
                        <a:lnTo>
                          <a:pt x="29" y="0"/>
                        </a:lnTo>
                        <a:lnTo>
                          <a:pt x="20" y="0"/>
                        </a:lnTo>
                        <a:lnTo>
                          <a:pt x="10" y="0"/>
                        </a:lnTo>
                        <a:lnTo>
                          <a:pt x="10" y="9"/>
                        </a:lnTo>
                        <a:lnTo>
                          <a:pt x="0" y="19"/>
                        </a:lnTo>
                        <a:lnTo>
                          <a:pt x="0" y="29"/>
                        </a:lnTo>
                        <a:lnTo>
                          <a:pt x="10" y="19"/>
                        </a:lnTo>
                        <a:lnTo>
                          <a:pt x="0" y="19"/>
                        </a:lnTo>
                        <a:close/>
                      </a:path>
                    </a:pathLst>
                  </a:custGeom>
                  <a:solidFill>
                    <a:srgbClr val="000000"/>
                  </a:solidFill>
                  <a:ln w="9525">
                    <a:noFill/>
                    <a:round/>
                    <a:headEnd/>
                    <a:tailEnd/>
                  </a:ln>
                </p:spPr>
                <p:txBody>
                  <a:bodyPr/>
                  <a:lstStyle/>
                  <a:p>
                    <a:endParaRPr lang="en-US"/>
                  </a:p>
                </p:txBody>
              </p:sp>
              <p:sp>
                <p:nvSpPr>
                  <p:cNvPr id="5595" name="Freeform 571"/>
                  <p:cNvSpPr>
                    <a:spLocks/>
                  </p:cNvSpPr>
                  <p:nvPr/>
                </p:nvSpPr>
                <p:spPr bwMode="auto">
                  <a:xfrm>
                    <a:off x="4413" y="6949"/>
                    <a:ext cx="48" cy="10"/>
                  </a:xfrm>
                  <a:custGeom>
                    <a:avLst/>
                    <a:gdLst>
                      <a:gd name="T0" fmla="*/ 9 w 48"/>
                      <a:gd name="T1" fmla="*/ 10 h 10"/>
                      <a:gd name="T2" fmla="*/ 9 w 48"/>
                      <a:gd name="T3" fmla="*/ 10 h 10"/>
                      <a:gd name="T4" fmla="*/ 38 w 48"/>
                      <a:gd name="T5" fmla="*/ 10 h 10"/>
                      <a:gd name="T6" fmla="*/ 38 w 48"/>
                      <a:gd name="T7" fmla="*/ 10 h 10"/>
                      <a:gd name="T8" fmla="*/ 48 w 48"/>
                      <a:gd name="T9" fmla="*/ 10 h 10"/>
                      <a:gd name="T10" fmla="*/ 48 w 48"/>
                      <a:gd name="T11" fmla="*/ 10 h 10"/>
                      <a:gd name="T12" fmla="*/ 38 w 48"/>
                      <a:gd name="T13" fmla="*/ 0 h 10"/>
                      <a:gd name="T14" fmla="*/ 9 w 48"/>
                      <a:gd name="T15" fmla="*/ 0 h 10"/>
                      <a:gd name="T16" fmla="*/ 0 w 48"/>
                      <a:gd name="T17" fmla="*/ 10 h 10"/>
                      <a:gd name="T18" fmla="*/ 9 w 48"/>
                      <a:gd name="T19" fmla="*/ 1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10"/>
                      <a:gd name="T32" fmla="*/ 48 w 48"/>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10">
                        <a:moveTo>
                          <a:pt x="9" y="10"/>
                        </a:moveTo>
                        <a:lnTo>
                          <a:pt x="9" y="10"/>
                        </a:lnTo>
                        <a:lnTo>
                          <a:pt x="38" y="10"/>
                        </a:lnTo>
                        <a:lnTo>
                          <a:pt x="48" y="10"/>
                        </a:lnTo>
                        <a:lnTo>
                          <a:pt x="38" y="0"/>
                        </a:lnTo>
                        <a:lnTo>
                          <a:pt x="9" y="0"/>
                        </a:lnTo>
                        <a:lnTo>
                          <a:pt x="0" y="10"/>
                        </a:lnTo>
                        <a:lnTo>
                          <a:pt x="9" y="10"/>
                        </a:lnTo>
                        <a:close/>
                      </a:path>
                    </a:pathLst>
                  </a:custGeom>
                  <a:solidFill>
                    <a:srgbClr val="000000"/>
                  </a:solidFill>
                  <a:ln w="9525">
                    <a:noFill/>
                    <a:round/>
                    <a:headEnd/>
                    <a:tailEnd/>
                  </a:ln>
                </p:spPr>
                <p:txBody>
                  <a:bodyPr/>
                  <a:lstStyle/>
                  <a:p>
                    <a:endParaRPr lang="en-US"/>
                  </a:p>
                </p:txBody>
              </p:sp>
              <p:sp>
                <p:nvSpPr>
                  <p:cNvPr id="5596" name="Freeform 572"/>
                  <p:cNvSpPr>
                    <a:spLocks/>
                  </p:cNvSpPr>
                  <p:nvPr/>
                </p:nvSpPr>
                <p:spPr bwMode="auto">
                  <a:xfrm>
                    <a:off x="4393" y="6959"/>
                    <a:ext cx="29" cy="20"/>
                  </a:xfrm>
                  <a:custGeom>
                    <a:avLst/>
                    <a:gdLst>
                      <a:gd name="T0" fmla="*/ 0 w 29"/>
                      <a:gd name="T1" fmla="*/ 20 h 20"/>
                      <a:gd name="T2" fmla="*/ 10 w 29"/>
                      <a:gd name="T3" fmla="*/ 20 h 20"/>
                      <a:gd name="T4" fmla="*/ 29 w 29"/>
                      <a:gd name="T5" fmla="*/ 0 h 20"/>
                      <a:gd name="T6" fmla="*/ 20 w 29"/>
                      <a:gd name="T7" fmla="*/ 0 h 20"/>
                      <a:gd name="T8" fmla="*/ 10 w 29"/>
                      <a:gd name="T9" fmla="*/ 10 h 20"/>
                      <a:gd name="T10" fmla="*/ 10 w 29"/>
                      <a:gd name="T11" fmla="*/ 10 h 20"/>
                      <a:gd name="T12" fmla="*/ 0 w 29"/>
                      <a:gd name="T13" fmla="*/ 20 h 20"/>
                      <a:gd name="T14" fmla="*/ 10 w 29"/>
                      <a:gd name="T15" fmla="*/ 20 h 20"/>
                      <a:gd name="T16" fmla="*/ 10 w 29"/>
                      <a:gd name="T17" fmla="*/ 20 h 20"/>
                      <a:gd name="T18" fmla="*/ 0 w 29"/>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20"/>
                      <a:gd name="T32" fmla="*/ 29 w 29"/>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20">
                        <a:moveTo>
                          <a:pt x="0" y="20"/>
                        </a:moveTo>
                        <a:lnTo>
                          <a:pt x="10" y="20"/>
                        </a:lnTo>
                        <a:lnTo>
                          <a:pt x="29" y="0"/>
                        </a:lnTo>
                        <a:lnTo>
                          <a:pt x="20" y="0"/>
                        </a:lnTo>
                        <a:lnTo>
                          <a:pt x="10" y="10"/>
                        </a:lnTo>
                        <a:lnTo>
                          <a:pt x="0" y="20"/>
                        </a:lnTo>
                        <a:lnTo>
                          <a:pt x="10" y="20"/>
                        </a:lnTo>
                        <a:lnTo>
                          <a:pt x="0" y="20"/>
                        </a:lnTo>
                        <a:close/>
                      </a:path>
                    </a:pathLst>
                  </a:custGeom>
                  <a:solidFill>
                    <a:srgbClr val="000000"/>
                  </a:solidFill>
                  <a:ln w="9525">
                    <a:noFill/>
                    <a:round/>
                    <a:headEnd/>
                    <a:tailEnd/>
                  </a:ln>
                </p:spPr>
                <p:txBody>
                  <a:bodyPr/>
                  <a:lstStyle/>
                  <a:p>
                    <a:endParaRPr lang="en-US"/>
                  </a:p>
                </p:txBody>
              </p:sp>
              <p:sp>
                <p:nvSpPr>
                  <p:cNvPr id="5597" name="Freeform 573"/>
                  <p:cNvSpPr>
                    <a:spLocks/>
                  </p:cNvSpPr>
                  <p:nvPr/>
                </p:nvSpPr>
                <p:spPr bwMode="auto">
                  <a:xfrm>
                    <a:off x="4393" y="6911"/>
                    <a:ext cx="49" cy="68"/>
                  </a:xfrm>
                  <a:custGeom>
                    <a:avLst/>
                    <a:gdLst>
                      <a:gd name="T0" fmla="*/ 49 w 49"/>
                      <a:gd name="T1" fmla="*/ 0 h 68"/>
                      <a:gd name="T2" fmla="*/ 49 w 49"/>
                      <a:gd name="T3" fmla="*/ 0 h 68"/>
                      <a:gd name="T4" fmla="*/ 39 w 49"/>
                      <a:gd name="T5" fmla="*/ 0 h 68"/>
                      <a:gd name="T6" fmla="*/ 29 w 49"/>
                      <a:gd name="T7" fmla="*/ 9 h 68"/>
                      <a:gd name="T8" fmla="*/ 20 w 49"/>
                      <a:gd name="T9" fmla="*/ 19 h 68"/>
                      <a:gd name="T10" fmla="*/ 10 w 49"/>
                      <a:gd name="T11" fmla="*/ 29 h 68"/>
                      <a:gd name="T12" fmla="*/ 10 w 49"/>
                      <a:gd name="T13" fmla="*/ 38 h 68"/>
                      <a:gd name="T14" fmla="*/ 0 w 49"/>
                      <a:gd name="T15" fmla="*/ 48 h 68"/>
                      <a:gd name="T16" fmla="*/ 0 w 49"/>
                      <a:gd name="T17" fmla="*/ 68 h 68"/>
                      <a:gd name="T18" fmla="*/ 10 w 49"/>
                      <a:gd name="T19" fmla="*/ 58 h 68"/>
                      <a:gd name="T20" fmla="*/ 10 w 49"/>
                      <a:gd name="T21" fmla="*/ 48 h 68"/>
                      <a:gd name="T22" fmla="*/ 10 w 49"/>
                      <a:gd name="T23" fmla="*/ 38 h 68"/>
                      <a:gd name="T24" fmla="*/ 20 w 49"/>
                      <a:gd name="T25" fmla="*/ 29 h 68"/>
                      <a:gd name="T26" fmla="*/ 20 w 49"/>
                      <a:gd name="T27" fmla="*/ 29 h 68"/>
                      <a:gd name="T28" fmla="*/ 39 w 49"/>
                      <a:gd name="T29" fmla="*/ 19 h 68"/>
                      <a:gd name="T30" fmla="*/ 49 w 49"/>
                      <a:gd name="T31" fmla="*/ 9 h 68"/>
                      <a:gd name="T32" fmla="*/ 49 w 49"/>
                      <a:gd name="T33" fmla="*/ 0 h 68"/>
                      <a:gd name="T34" fmla="*/ 49 w 49"/>
                      <a:gd name="T35" fmla="*/ 0 h 68"/>
                      <a:gd name="T36" fmla="*/ 49 w 49"/>
                      <a:gd name="T37" fmla="*/ 0 h 68"/>
                      <a:gd name="T38" fmla="*/ 49 w 49"/>
                      <a:gd name="T39" fmla="*/ 0 h 68"/>
                      <a:gd name="T40" fmla="*/ 49 w 49"/>
                      <a:gd name="T41" fmla="*/ 0 h 68"/>
                      <a:gd name="T42" fmla="*/ 49 w 49"/>
                      <a:gd name="T43" fmla="*/ 0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9"/>
                      <a:gd name="T67" fmla="*/ 0 h 68"/>
                      <a:gd name="T68" fmla="*/ 49 w 49"/>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9" h="68">
                        <a:moveTo>
                          <a:pt x="49" y="0"/>
                        </a:moveTo>
                        <a:lnTo>
                          <a:pt x="49" y="0"/>
                        </a:lnTo>
                        <a:lnTo>
                          <a:pt x="39" y="0"/>
                        </a:lnTo>
                        <a:lnTo>
                          <a:pt x="29" y="9"/>
                        </a:lnTo>
                        <a:lnTo>
                          <a:pt x="20" y="19"/>
                        </a:lnTo>
                        <a:lnTo>
                          <a:pt x="10" y="29"/>
                        </a:lnTo>
                        <a:lnTo>
                          <a:pt x="10" y="38"/>
                        </a:lnTo>
                        <a:lnTo>
                          <a:pt x="0" y="48"/>
                        </a:lnTo>
                        <a:lnTo>
                          <a:pt x="0" y="68"/>
                        </a:lnTo>
                        <a:lnTo>
                          <a:pt x="10" y="58"/>
                        </a:lnTo>
                        <a:lnTo>
                          <a:pt x="10" y="48"/>
                        </a:lnTo>
                        <a:lnTo>
                          <a:pt x="10" y="38"/>
                        </a:lnTo>
                        <a:lnTo>
                          <a:pt x="20" y="29"/>
                        </a:lnTo>
                        <a:lnTo>
                          <a:pt x="39" y="19"/>
                        </a:lnTo>
                        <a:lnTo>
                          <a:pt x="49" y="9"/>
                        </a:lnTo>
                        <a:lnTo>
                          <a:pt x="49" y="0"/>
                        </a:lnTo>
                        <a:close/>
                      </a:path>
                    </a:pathLst>
                  </a:custGeom>
                  <a:solidFill>
                    <a:srgbClr val="000000"/>
                  </a:solidFill>
                  <a:ln w="9525">
                    <a:noFill/>
                    <a:round/>
                    <a:headEnd/>
                    <a:tailEnd/>
                  </a:ln>
                </p:spPr>
                <p:txBody>
                  <a:bodyPr/>
                  <a:lstStyle/>
                  <a:p>
                    <a:endParaRPr lang="en-US"/>
                  </a:p>
                </p:txBody>
              </p:sp>
              <p:sp>
                <p:nvSpPr>
                  <p:cNvPr id="5598" name="Freeform 574"/>
                  <p:cNvSpPr>
                    <a:spLocks/>
                  </p:cNvSpPr>
                  <p:nvPr/>
                </p:nvSpPr>
                <p:spPr bwMode="auto">
                  <a:xfrm>
                    <a:off x="4442" y="6911"/>
                    <a:ext cx="48" cy="29"/>
                  </a:xfrm>
                  <a:custGeom>
                    <a:avLst/>
                    <a:gdLst>
                      <a:gd name="T0" fmla="*/ 48 w 48"/>
                      <a:gd name="T1" fmla="*/ 29 h 29"/>
                      <a:gd name="T2" fmla="*/ 39 w 48"/>
                      <a:gd name="T3" fmla="*/ 19 h 29"/>
                      <a:gd name="T4" fmla="*/ 39 w 48"/>
                      <a:gd name="T5" fmla="*/ 19 h 29"/>
                      <a:gd name="T6" fmla="*/ 29 w 48"/>
                      <a:gd name="T7" fmla="*/ 19 h 29"/>
                      <a:gd name="T8" fmla="*/ 19 w 48"/>
                      <a:gd name="T9" fmla="*/ 9 h 29"/>
                      <a:gd name="T10" fmla="*/ 19 w 48"/>
                      <a:gd name="T11" fmla="*/ 9 h 29"/>
                      <a:gd name="T12" fmla="*/ 9 w 48"/>
                      <a:gd name="T13" fmla="*/ 0 h 29"/>
                      <a:gd name="T14" fmla="*/ 9 w 48"/>
                      <a:gd name="T15" fmla="*/ 0 h 29"/>
                      <a:gd name="T16" fmla="*/ 0 w 48"/>
                      <a:gd name="T17" fmla="*/ 0 h 29"/>
                      <a:gd name="T18" fmla="*/ 0 w 48"/>
                      <a:gd name="T19" fmla="*/ 0 h 29"/>
                      <a:gd name="T20" fmla="*/ 9 w 48"/>
                      <a:gd name="T21" fmla="*/ 9 h 29"/>
                      <a:gd name="T22" fmla="*/ 9 w 48"/>
                      <a:gd name="T23" fmla="*/ 9 h 29"/>
                      <a:gd name="T24" fmla="*/ 9 w 48"/>
                      <a:gd name="T25" fmla="*/ 19 h 29"/>
                      <a:gd name="T26" fmla="*/ 19 w 48"/>
                      <a:gd name="T27" fmla="*/ 19 h 29"/>
                      <a:gd name="T28" fmla="*/ 29 w 48"/>
                      <a:gd name="T29" fmla="*/ 19 h 29"/>
                      <a:gd name="T30" fmla="*/ 39 w 48"/>
                      <a:gd name="T31" fmla="*/ 29 h 29"/>
                      <a:gd name="T32" fmla="*/ 39 w 48"/>
                      <a:gd name="T33" fmla="*/ 29 h 29"/>
                      <a:gd name="T34" fmla="*/ 48 w 48"/>
                      <a:gd name="T35" fmla="*/ 29 h 29"/>
                      <a:gd name="T36" fmla="*/ 48 w 48"/>
                      <a:gd name="T37" fmla="*/ 29 h 29"/>
                      <a:gd name="T38" fmla="*/ 39 w 48"/>
                      <a:gd name="T39" fmla="*/ 19 h 29"/>
                      <a:gd name="T40" fmla="*/ 48 w 48"/>
                      <a:gd name="T41" fmla="*/ 29 h 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
                      <a:gd name="T64" fmla="*/ 0 h 29"/>
                      <a:gd name="T65" fmla="*/ 48 w 48"/>
                      <a:gd name="T66" fmla="*/ 29 h 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 h="29">
                        <a:moveTo>
                          <a:pt x="48" y="29"/>
                        </a:moveTo>
                        <a:lnTo>
                          <a:pt x="39" y="19"/>
                        </a:lnTo>
                        <a:lnTo>
                          <a:pt x="29" y="19"/>
                        </a:lnTo>
                        <a:lnTo>
                          <a:pt x="19" y="9"/>
                        </a:lnTo>
                        <a:lnTo>
                          <a:pt x="9" y="0"/>
                        </a:lnTo>
                        <a:lnTo>
                          <a:pt x="0" y="0"/>
                        </a:lnTo>
                        <a:lnTo>
                          <a:pt x="9" y="9"/>
                        </a:lnTo>
                        <a:lnTo>
                          <a:pt x="9" y="19"/>
                        </a:lnTo>
                        <a:lnTo>
                          <a:pt x="19" y="19"/>
                        </a:lnTo>
                        <a:lnTo>
                          <a:pt x="29" y="19"/>
                        </a:lnTo>
                        <a:lnTo>
                          <a:pt x="39" y="29"/>
                        </a:lnTo>
                        <a:lnTo>
                          <a:pt x="48" y="29"/>
                        </a:lnTo>
                        <a:lnTo>
                          <a:pt x="39" y="19"/>
                        </a:lnTo>
                        <a:lnTo>
                          <a:pt x="48" y="29"/>
                        </a:lnTo>
                        <a:close/>
                      </a:path>
                    </a:pathLst>
                  </a:custGeom>
                  <a:solidFill>
                    <a:srgbClr val="000000"/>
                  </a:solidFill>
                  <a:ln w="9525">
                    <a:noFill/>
                    <a:round/>
                    <a:headEnd/>
                    <a:tailEnd/>
                  </a:ln>
                </p:spPr>
                <p:txBody>
                  <a:bodyPr/>
                  <a:lstStyle/>
                  <a:p>
                    <a:endParaRPr lang="en-US"/>
                  </a:p>
                </p:txBody>
              </p:sp>
              <p:sp>
                <p:nvSpPr>
                  <p:cNvPr id="5599" name="Freeform 575"/>
                  <p:cNvSpPr>
                    <a:spLocks/>
                  </p:cNvSpPr>
                  <p:nvPr/>
                </p:nvSpPr>
                <p:spPr bwMode="auto">
                  <a:xfrm>
                    <a:off x="7291" y="6911"/>
                    <a:ext cx="146" cy="175"/>
                  </a:xfrm>
                  <a:custGeom>
                    <a:avLst/>
                    <a:gdLst>
                      <a:gd name="T0" fmla="*/ 146 w 146"/>
                      <a:gd name="T1" fmla="*/ 68 h 175"/>
                      <a:gd name="T2" fmla="*/ 146 w 146"/>
                      <a:gd name="T3" fmla="*/ 87 h 175"/>
                      <a:gd name="T4" fmla="*/ 146 w 146"/>
                      <a:gd name="T5" fmla="*/ 97 h 175"/>
                      <a:gd name="T6" fmla="*/ 136 w 146"/>
                      <a:gd name="T7" fmla="*/ 116 h 175"/>
                      <a:gd name="T8" fmla="*/ 136 w 146"/>
                      <a:gd name="T9" fmla="*/ 126 h 175"/>
                      <a:gd name="T10" fmla="*/ 127 w 146"/>
                      <a:gd name="T11" fmla="*/ 136 h 175"/>
                      <a:gd name="T12" fmla="*/ 117 w 146"/>
                      <a:gd name="T13" fmla="*/ 155 h 175"/>
                      <a:gd name="T14" fmla="*/ 107 w 146"/>
                      <a:gd name="T15" fmla="*/ 165 h 175"/>
                      <a:gd name="T16" fmla="*/ 88 w 146"/>
                      <a:gd name="T17" fmla="*/ 175 h 175"/>
                      <a:gd name="T18" fmla="*/ 78 w 146"/>
                      <a:gd name="T19" fmla="*/ 175 h 175"/>
                      <a:gd name="T20" fmla="*/ 68 w 146"/>
                      <a:gd name="T21" fmla="*/ 175 h 175"/>
                      <a:gd name="T22" fmla="*/ 49 w 146"/>
                      <a:gd name="T23" fmla="*/ 175 h 175"/>
                      <a:gd name="T24" fmla="*/ 29 w 146"/>
                      <a:gd name="T25" fmla="*/ 165 h 175"/>
                      <a:gd name="T26" fmla="*/ 20 w 146"/>
                      <a:gd name="T27" fmla="*/ 165 h 175"/>
                      <a:gd name="T28" fmla="*/ 10 w 146"/>
                      <a:gd name="T29" fmla="*/ 155 h 175"/>
                      <a:gd name="T30" fmla="*/ 0 w 146"/>
                      <a:gd name="T31" fmla="*/ 155 h 175"/>
                      <a:gd name="T32" fmla="*/ 0 w 146"/>
                      <a:gd name="T33" fmla="*/ 146 h 175"/>
                      <a:gd name="T34" fmla="*/ 0 w 146"/>
                      <a:gd name="T35" fmla="*/ 126 h 175"/>
                      <a:gd name="T36" fmla="*/ 0 w 146"/>
                      <a:gd name="T37" fmla="*/ 107 h 175"/>
                      <a:gd name="T38" fmla="*/ 10 w 146"/>
                      <a:gd name="T39" fmla="*/ 97 h 175"/>
                      <a:gd name="T40" fmla="*/ 10 w 146"/>
                      <a:gd name="T41" fmla="*/ 87 h 175"/>
                      <a:gd name="T42" fmla="*/ 20 w 146"/>
                      <a:gd name="T43" fmla="*/ 77 h 175"/>
                      <a:gd name="T44" fmla="*/ 20 w 146"/>
                      <a:gd name="T45" fmla="*/ 68 h 175"/>
                      <a:gd name="T46" fmla="*/ 20 w 146"/>
                      <a:gd name="T47" fmla="*/ 58 h 175"/>
                      <a:gd name="T48" fmla="*/ 10 w 146"/>
                      <a:gd name="T49" fmla="*/ 48 h 175"/>
                      <a:gd name="T50" fmla="*/ 10 w 146"/>
                      <a:gd name="T51" fmla="*/ 48 h 175"/>
                      <a:gd name="T52" fmla="*/ 0 w 146"/>
                      <a:gd name="T53" fmla="*/ 38 h 175"/>
                      <a:gd name="T54" fmla="*/ 0 w 146"/>
                      <a:gd name="T55" fmla="*/ 29 h 175"/>
                      <a:gd name="T56" fmla="*/ 20 w 146"/>
                      <a:gd name="T57" fmla="*/ 9 h 175"/>
                      <a:gd name="T58" fmla="*/ 29 w 146"/>
                      <a:gd name="T59" fmla="*/ 9 h 175"/>
                      <a:gd name="T60" fmla="*/ 29 w 146"/>
                      <a:gd name="T61" fmla="*/ 9 h 175"/>
                      <a:gd name="T62" fmla="*/ 39 w 146"/>
                      <a:gd name="T63" fmla="*/ 9 h 175"/>
                      <a:gd name="T64" fmla="*/ 39 w 146"/>
                      <a:gd name="T65" fmla="*/ 0 h 175"/>
                      <a:gd name="T66" fmla="*/ 59 w 146"/>
                      <a:gd name="T67" fmla="*/ 9 h 175"/>
                      <a:gd name="T68" fmla="*/ 68 w 146"/>
                      <a:gd name="T69" fmla="*/ 9 h 175"/>
                      <a:gd name="T70" fmla="*/ 88 w 146"/>
                      <a:gd name="T71" fmla="*/ 9 h 175"/>
                      <a:gd name="T72" fmla="*/ 107 w 146"/>
                      <a:gd name="T73" fmla="*/ 19 h 175"/>
                      <a:gd name="T74" fmla="*/ 117 w 146"/>
                      <a:gd name="T75" fmla="*/ 29 h 175"/>
                      <a:gd name="T76" fmla="*/ 136 w 146"/>
                      <a:gd name="T77" fmla="*/ 38 h 175"/>
                      <a:gd name="T78" fmla="*/ 146 w 146"/>
                      <a:gd name="T79" fmla="*/ 48 h 175"/>
                      <a:gd name="T80" fmla="*/ 146 w 146"/>
                      <a:gd name="T81" fmla="*/ 68 h 1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6"/>
                      <a:gd name="T124" fmla="*/ 0 h 175"/>
                      <a:gd name="T125" fmla="*/ 146 w 146"/>
                      <a:gd name="T126" fmla="*/ 175 h 17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6" h="175">
                        <a:moveTo>
                          <a:pt x="146" y="68"/>
                        </a:moveTo>
                        <a:lnTo>
                          <a:pt x="146" y="87"/>
                        </a:lnTo>
                        <a:lnTo>
                          <a:pt x="146" y="97"/>
                        </a:lnTo>
                        <a:lnTo>
                          <a:pt x="136" y="116"/>
                        </a:lnTo>
                        <a:lnTo>
                          <a:pt x="136" y="126"/>
                        </a:lnTo>
                        <a:lnTo>
                          <a:pt x="127" y="136"/>
                        </a:lnTo>
                        <a:lnTo>
                          <a:pt x="117" y="155"/>
                        </a:lnTo>
                        <a:lnTo>
                          <a:pt x="107" y="165"/>
                        </a:lnTo>
                        <a:lnTo>
                          <a:pt x="88" y="175"/>
                        </a:lnTo>
                        <a:lnTo>
                          <a:pt x="78" y="175"/>
                        </a:lnTo>
                        <a:lnTo>
                          <a:pt x="68" y="175"/>
                        </a:lnTo>
                        <a:lnTo>
                          <a:pt x="49" y="175"/>
                        </a:lnTo>
                        <a:lnTo>
                          <a:pt x="29" y="165"/>
                        </a:lnTo>
                        <a:lnTo>
                          <a:pt x="20" y="165"/>
                        </a:lnTo>
                        <a:lnTo>
                          <a:pt x="10" y="155"/>
                        </a:lnTo>
                        <a:lnTo>
                          <a:pt x="0" y="155"/>
                        </a:lnTo>
                        <a:lnTo>
                          <a:pt x="0" y="146"/>
                        </a:lnTo>
                        <a:lnTo>
                          <a:pt x="0" y="126"/>
                        </a:lnTo>
                        <a:lnTo>
                          <a:pt x="0" y="107"/>
                        </a:lnTo>
                        <a:lnTo>
                          <a:pt x="10" y="97"/>
                        </a:lnTo>
                        <a:lnTo>
                          <a:pt x="10" y="87"/>
                        </a:lnTo>
                        <a:lnTo>
                          <a:pt x="20" y="77"/>
                        </a:lnTo>
                        <a:lnTo>
                          <a:pt x="20" y="68"/>
                        </a:lnTo>
                        <a:lnTo>
                          <a:pt x="20" y="58"/>
                        </a:lnTo>
                        <a:lnTo>
                          <a:pt x="10" y="48"/>
                        </a:lnTo>
                        <a:lnTo>
                          <a:pt x="0" y="38"/>
                        </a:lnTo>
                        <a:lnTo>
                          <a:pt x="0" y="29"/>
                        </a:lnTo>
                        <a:lnTo>
                          <a:pt x="20" y="9"/>
                        </a:lnTo>
                        <a:lnTo>
                          <a:pt x="29" y="9"/>
                        </a:lnTo>
                        <a:lnTo>
                          <a:pt x="39" y="9"/>
                        </a:lnTo>
                        <a:lnTo>
                          <a:pt x="39" y="0"/>
                        </a:lnTo>
                        <a:lnTo>
                          <a:pt x="59" y="9"/>
                        </a:lnTo>
                        <a:lnTo>
                          <a:pt x="68" y="9"/>
                        </a:lnTo>
                        <a:lnTo>
                          <a:pt x="88" y="9"/>
                        </a:lnTo>
                        <a:lnTo>
                          <a:pt x="107" y="19"/>
                        </a:lnTo>
                        <a:lnTo>
                          <a:pt x="117" y="29"/>
                        </a:lnTo>
                        <a:lnTo>
                          <a:pt x="136" y="38"/>
                        </a:lnTo>
                        <a:lnTo>
                          <a:pt x="146" y="48"/>
                        </a:lnTo>
                        <a:lnTo>
                          <a:pt x="146" y="68"/>
                        </a:lnTo>
                        <a:close/>
                      </a:path>
                    </a:pathLst>
                  </a:custGeom>
                  <a:solidFill>
                    <a:srgbClr val="FF9999"/>
                  </a:solidFill>
                  <a:ln w="9525">
                    <a:noFill/>
                    <a:round/>
                    <a:headEnd/>
                    <a:tailEnd/>
                  </a:ln>
                </p:spPr>
                <p:txBody>
                  <a:bodyPr/>
                  <a:lstStyle/>
                  <a:p>
                    <a:endParaRPr lang="en-US"/>
                  </a:p>
                </p:txBody>
              </p:sp>
              <p:sp>
                <p:nvSpPr>
                  <p:cNvPr id="5600" name="Freeform 576"/>
                  <p:cNvSpPr>
                    <a:spLocks/>
                  </p:cNvSpPr>
                  <p:nvPr/>
                </p:nvSpPr>
                <p:spPr bwMode="auto">
                  <a:xfrm>
                    <a:off x="7379" y="6979"/>
                    <a:ext cx="68" cy="117"/>
                  </a:xfrm>
                  <a:custGeom>
                    <a:avLst/>
                    <a:gdLst>
                      <a:gd name="T0" fmla="*/ 0 w 68"/>
                      <a:gd name="T1" fmla="*/ 107 h 117"/>
                      <a:gd name="T2" fmla="*/ 19 w 68"/>
                      <a:gd name="T3" fmla="*/ 107 h 117"/>
                      <a:gd name="T4" fmla="*/ 29 w 68"/>
                      <a:gd name="T5" fmla="*/ 87 h 117"/>
                      <a:gd name="T6" fmla="*/ 48 w 68"/>
                      <a:gd name="T7" fmla="*/ 78 h 117"/>
                      <a:gd name="T8" fmla="*/ 48 w 68"/>
                      <a:gd name="T9" fmla="*/ 68 h 117"/>
                      <a:gd name="T10" fmla="*/ 58 w 68"/>
                      <a:gd name="T11" fmla="*/ 48 h 117"/>
                      <a:gd name="T12" fmla="*/ 58 w 68"/>
                      <a:gd name="T13" fmla="*/ 29 h 117"/>
                      <a:gd name="T14" fmla="*/ 68 w 68"/>
                      <a:gd name="T15" fmla="*/ 19 h 117"/>
                      <a:gd name="T16" fmla="*/ 68 w 68"/>
                      <a:gd name="T17" fmla="*/ 0 h 117"/>
                      <a:gd name="T18" fmla="*/ 58 w 68"/>
                      <a:gd name="T19" fmla="*/ 0 h 117"/>
                      <a:gd name="T20" fmla="*/ 58 w 68"/>
                      <a:gd name="T21" fmla="*/ 19 h 117"/>
                      <a:gd name="T22" fmla="*/ 48 w 68"/>
                      <a:gd name="T23" fmla="*/ 29 h 117"/>
                      <a:gd name="T24" fmla="*/ 48 w 68"/>
                      <a:gd name="T25" fmla="*/ 39 h 117"/>
                      <a:gd name="T26" fmla="*/ 48 w 68"/>
                      <a:gd name="T27" fmla="*/ 58 h 117"/>
                      <a:gd name="T28" fmla="*/ 39 w 68"/>
                      <a:gd name="T29" fmla="*/ 68 h 117"/>
                      <a:gd name="T30" fmla="*/ 29 w 68"/>
                      <a:gd name="T31" fmla="*/ 87 h 117"/>
                      <a:gd name="T32" fmla="*/ 9 w 68"/>
                      <a:gd name="T33" fmla="*/ 97 h 117"/>
                      <a:gd name="T34" fmla="*/ 0 w 68"/>
                      <a:gd name="T35" fmla="*/ 107 h 117"/>
                      <a:gd name="T36" fmla="*/ 0 w 68"/>
                      <a:gd name="T37" fmla="*/ 107 h 117"/>
                      <a:gd name="T38" fmla="*/ 0 w 68"/>
                      <a:gd name="T39" fmla="*/ 117 h 117"/>
                      <a:gd name="T40" fmla="*/ 0 w 68"/>
                      <a:gd name="T41" fmla="*/ 107 h 1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117"/>
                      <a:gd name="T65" fmla="*/ 68 w 68"/>
                      <a:gd name="T66" fmla="*/ 117 h 1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117">
                        <a:moveTo>
                          <a:pt x="0" y="107"/>
                        </a:moveTo>
                        <a:lnTo>
                          <a:pt x="19" y="107"/>
                        </a:lnTo>
                        <a:lnTo>
                          <a:pt x="29" y="87"/>
                        </a:lnTo>
                        <a:lnTo>
                          <a:pt x="48" y="78"/>
                        </a:lnTo>
                        <a:lnTo>
                          <a:pt x="48" y="68"/>
                        </a:lnTo>
                        <a:lnTo>
                          <a:pt x="58" y="48"/>
                        </a:lnTo>
                        <a:lnTo>
                          <a:pt x="58" y="29"/>
                        </a:lnTo>
                        <a:lnTo>
                          <a:pt x="68" y="19"/>
                        </a:lnTo>
                        <a:lnTo>
                          <a:pt x="68" y="0"/>
                        </a:lnTo>
                        <a:lnTo>
                          <a:pt x="58" y="0"/>
                        </a:lnTo>
                        <a:lnTo>
                          <a:pt x="58" y="19"/>
                        </a:lnTo>
                        <a:lnTo>
                          <a:pt x="48" y="29"/>
                        </a:lnTo>
                        <a:lnTo>
                          <a:pt x="48" y="39"/>
                        </a:lnTo>
                        <a:lnTo>
                          <a:pt x="48" y="58"/>
                        </a:lnTo>
                        <a:lnTo>
                          <a:pt x="39" y="68"/>
                        </a:lnTo>
                        <a:lnTo>
                          <a:pt x="29" y="87"/>
                        </a:lnTo>
                        <a:lnTo>
                          <a:pt x="9" y="97"/>
                        </a:lnTo>
                        <a:lnTo>
                          <a:pt x="0" y="107"/>
                        </a:lnTo>
                        <a:lnTo>
                          <a:pt x="0" y="117"/>
                        </a:lnTo>
                        <a:lnTo>
                          <a:pt x="0" y="107"/>
                        </a:lnTo>
                        <a:close/>
                      </a:path>
                    </a:pathLst>
                  </a:custGeom>
                  <a:solidFill>
                    <a:srgbClr val="000000"/>
                  </a:solidFill>
                  <a:ln w="9525">
                    <a:noFill/>
                    <a:round/>
                    <a:headEnd/>
                    <a:tailEnd/>
                  </a:ln>
                </p:spPr>
                <p:txBody>
                  <a:bodyPr/>
                  <a:lstStyle/>
                  <a:p>
                    <a:endParaRPr lang="en-US"/>
                  </a:p>
                </p:txBody>
              </p:sp>
              <p:sp>
                <p:nvSpPr>
                  <p:cNvPr id="5601" name="Freeform 577"/>
                  <p:cNvSpPr>
                    <a:spLocks/>
                  </p:cNvSpPr>
                  <p:nvPr/>
                </p:nvSpPr>
                <p:spPr bwMode="auto">
                  <a:xfrm>
                    <a:off x="7282" y="7057"/>
                    <a:ext cx="97" cy="29"/>
                  </a:xfrm>
                  <a:custGeom>
                    <a:avLst/>
                    <a:gdLst>
                      <a:gd name="T0" fmla="*/ 9 w 97"/>
                      <a:gd name="T1" fmla="*/ 0 h 29"/>
                      <a:gd name="T2" fmla="*/ 9 w 97"/>
                      <a:gd name="T3" fmla="*/ 9 h 29"/>
                      <a:gd name="T4" fmla="*/ 9 w 97"/>
                      <a:gd name="T5" fmla="*/ 19 h 29"/>
                      <a:gd name="T6" fmla="*/ 29 w 97"/>
                      <a:gd name="T7" fmla="*/ 29 h 29"/>
                      <a:gd name="T8" fmla="*/ 38 w 97"/>
                      <a:gd name="T9" fmla="*/ 29 h 29"/>
                      <a:gd name="T10" fmla="*/ 58 w 97"/>
                      <a:gd name="T11" fmla="*/ 29 h 29"/>
                      <a:gd name="T12" fmla="*/ 77 w 97"/>
                      <a:gd name="T13" fmla="*/ 29 h 29"/>
                      <a:gd name="T14" fmla="*/ 87 w 97"/>
                      <a:gd name="T15" fmla="*/ 29 h 29"/>
                      <a:gd name="T16" fmla="*/ 97 w 97"/>
                      <a:gd name="T17" fmla="*/ 29 h 29"/>
                      <a:gd name="T18" fmla="*/ 97 w 97"/>
                      <a:gd name="T19" fmla="*/ 29 h 29"/>
                      <a:gd name="T20" fmla="*/ 87 w 97"/>
                      <a:gd name="T21" fmla="*/ 29 h 29"/>
                      <a:gd name="T22" fmla="*/ 77 w 97"/>
                      <a:gd name="T23" fmla="*/ 19 h 29"/>
                      <a:gd name="T24" fmla="*/ 58 w 97"/>
                      <a:gd name="T25" fmla="*/ 19 h 29"/>
                      <a:gd name="T26" fmla="*/ 38 w 97"/>
                      <a:gd name="T27" fmla="*/ 19 h 29"/>
                      <a:gd name="T28" fmla="*/ 29 w 97"/>
                      <a:gd name="T29" fmla="*/ 9 h 29"/>
                      <a:gd name="T30" fmla="*/ 19 w 97"/>
                      <a:gd name="T31" fmla="*/ 9 h 29"/>
                      <a:gd name="T32" fmla="*/ 9 w 97"/>
                      <a:gd name="T33" fmla="*/ 0 h 29"/>
                      <a:gd name="T34" fmla="*/ 9 w 97"/>
                      <a:gd name="T35" fmla="*/ 9 h 29"/>
                      <a:gd name="T36" fmla="*/ 9 w 97"/>
                      <a:gd name="T37" fmla="*/ 0 h 29"/>
                      <a:gd name="T38" fmla="*/ 0 w 97"/>
                      <a:gd name="T39" fmla="*/ 9 h 29"/>
                      <a:gd name="T40" fmla="*/ 9 w 97"/>
                      <a:gd name="T41" fmla="*/ 9 h 29"/>
                      <a:gd name="T42" fmla="*/ 9 w 97"/>
                      <a:gd name="T43" fmla="*/ 0 h 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7"/>
                      <a:gd name="T67" fmla="*/ 0 h 29"/>
                      <a:gd name="T68" fmla="*/ 97 w 97"/>
                      <a:gd name="T69" fmla="*/ 29 h 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7" h="29">
                        <a:moveTo>
                          <a:pt x="9" y="0"/>
                        </a:moveTo>
                        <a:lnTo>
                          <a:pt x="9" y="9"/>
                        </a:lnTo>
                        <a:lnTo>
                          <a:pt x="9" y="19"/>
                        </a:lnTo>
                        <a:lnTo>
                          <a:pt x="29" y="29"/>
                        </a:lnTo>
                        <a:lnTo>
                          <a:pt x="38" y="29"/>
                        </a:lnTo>
                        <a:lnTo>
                          <a:pt x="58" y="29"/>
                        </a:lnTo>
                        <a:lnTo>
                          <a:pt x="77" y="29"/>
                        </a:lnTo>
                        <a:lnTo>
                          <a:pt x="87" y="29"/>
                        </a:lnTo>
                        <a:lnTo>
                          <a:pt x="97" y="29"/>
                        </a:lnTo>
                        <a:lnTo>
                          <a:pt x="87" y="29"/>
                        </a:lnTo>
                        <a:lnTo>
                          <a:pt x="77" y="19"/>
                        </a:lnTo>
                        <a:lnTo>
                          <a:pt x="58" y="19"/>
                        </a:lnTo>
                        <a:lnTo>
                          <a:pt x="38" y="19"/>
                        </a:lnTo>
                        <a:lnTo>
                          <a:pt x="29" y="9"/>
                        </a:lnTo>
                        <a:lnTo>
                          <a:pt x="19" y="9"/>
                        </a:lnTo>
                        <a:lnTo>
                          <a:pt x="9" y="0"/>
                        </a:lnTo>
                        <a:lnTo>
                          <a:pt x="9" y="9"/>
                        </a:lnTo>
                        <a:lnTo>
                          <a:pt x="9" y="0"/>
                        </a:lnTo>
                        <a:lnTo>
                          <a:pt x="0" y="9"/>
                        </a:lnTo>
                        <a:lnTo>
                          <a:pt x="9" y="9"/>
                        </a:lnTo>
                        <a:lnTo>
                          <a:pt x="9" y="0"/>
                        </a:lnTo>
                        <a:close/>
                      </a:path>
                    </a:pathLst>
                  </a:custGeom>
                  <a:solidFill>
                    <a:srgbClr val="000000"/>
                  </a:solidFill>
                  <a:ln w="9525">
                    <a:noFill/>
                    <a:round/>
                    <a:headEnd/>
                    <a:tailEnd/>
                  </a:ln>
                </p:spPr>
                <p:txBody>
                  <a:bodyPr/>
                  <a:lstStyle/>
                  <a:p>
                    <a:endParaRPr lang="en-US"/>
                  </a:p>
                </p:txBody>
              </p:sp>
              <p:sp>
                <p:nvSpPr>
                  <p:cNvPr id="5602" name="Freeform 578"/>
                  <p:cNvSpPr>
                    <a:spLocks/>
                  </p:cNvSpPr>
                  <p:nvPr/>
                </p:nvSpPr>
                <p:spPr bwMode="auto">
                  <a:xfrm>
                    <a:off x="7282" y="7018"/>
                    <a:ext cx="9" cy="48"/>
                  </a:xfrm>
                  <a:custGeom>
                    <a:avLst/>
                    <a:gdLst>
                      <a:gd name="T0" fmla="*/ 9 w 9"/>
                      <a:gd name="T1" fmla="*/ 0 h 48"/>
                      <a:gd name="T2" fmla="*/ 9 w 9"/>
                      <a:gd name="T3" fmla="*/ 39 h 48"/>
                      <a:gd name="T4" fmla="*/ 9 w 9"/>
                      <a:gd name="T5" fmla="*/ 48 h 48"/>
                      <a:gd name="T6" fmla="*/ 9 w 9"/>
                      <a:gd name="T7" fmla="*/ 39 h 48"/>
                      <a:gd name="T8" fmla="*/ 9 w 9"/>
                      <a:gd name="T9" fmla="*/ 19 h 48"/>
                      <a:gd name="T10" fmla="*/ 9 w 9"/>
                      <a:gd name="T11" fmla="*/ 0 h 48"/>
                      <a:gd name="T12" fmla="*/ 9 w 9"/>
                      <a:gd name="T13" fmla="*/ 9 h 48"/>
                      <a:gd name="T14" fmla="*/ 9 w 9"/>
                      <a:gd name="T15" fmla="*/ 0 h 48"/>
                      <a:gd name="T16" fmla="*/ 0 w 9"/>
                      <a:gd name="T17" fmla="*/ 0 h 48"/>
                      <a:gd name="T18" fmla="*/ 9 w 9"/>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48"/>
                      <a:gd name="T32" fmla="*/ 9 w 9"/>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48">
                        <a:moveTo>
                          <a:pt x="9" y="0"/>
                        </a:moveTo>
                        <a:lnTo>
                          <a:pt x="9" y="39"/>
                        </a:lnTo>
                        <a:lnTo>
                          <a:pt x="9" y="48"/>
                        </a:lnTo>
                        <a:lnTo>
                          <a:pt x="9" y="39"/>
                        </a:lnTo>
                        <a:lnTo>
                          <a:pt x="9" y="19"/>
                        </a:lnTo>
                        <a:lnTo>
                          <a:pt x="9" y="0"/>
                        </a:lnTo>
                        <a:lnTo>
                          <a:pt x="9" y="9"/>
                        </a:lnTo>
                        <a:lnTo>
                          <a:pt x="9" y="0"/>
                        </a:lnTo>
                        <a:lnTo>
                          <a:pt x="0" y="0"/>
                        </a:lnTo>
                        <a:lnTo>
                          <a:pt x="9" y="0"/>
                        </a:lnTo>
                        <a:close/>
                      </a:path>
                    </a:pathLst>
                  </a:custGeom>
                  <a:solidFill>
                    <a:srgbClr val="000000"/>
                  </a:solidFill>
                  <a:ln w="9525">
                    <a:noFill/>
                    <a:round/>
                    <a:headEnd/>
                    <a:tailEnd/>
                  </a:ln>
                </p:spPr>
                <p:txBody>
                  <a:bodyPr/>
                  <a:lstStyle/>
                  <a:p>
                    <a:endParaRPr lang="en-US"/>
                  </a:p>
                </p:txBody>
              </p:sp>
              <p:sp>
                <p:nvSpPr>
                  <p:cNvPr id="5603" name="Freeform 579"/>
                  <p:cNvSpPr>
                    <a:spLocks/>
                  </p:cNvSpPr>
                  <p:nvPr/>
                </p:nvSpPr>
                <p:spPr bwMode="auto">
                  <a:xfrm>
                    <a:off x="7291" y="6959"/>
                    <a:ext cx="29" cy="68"/>
                  </a:xfrm>
                  <a:custGeom>
                    <a:avLst/>
                    <a:gdLst>
                      <a:gd name="T0" fmla="*/ 0 w 29"/>
                      <a:gd name="T1" fmla="*/ 0 h 68"/>
                      <a:gd name="T2" fmla="*/ 0 w 29"/>
                      <a:gd name="T3" fmla="*/ 0 h 68"/>
                      <a:gd name="T4" fmla="*/ 10 w 29"/>
                      <a:gd name="T5" fmla="*/ 10 h 68"/>
                      <a:gd name="T6" fmla="*/ 20 w 29"/>
                      <a:gd name="T7" fmla="*/ 10 h 68"/>
                      <a:gd name="T8" fmla="*/ 20 w 29"/>
                      <a:gd name="T9" fmla="*/ 20 h 68"/>
                      <a:gd name="T10" fmla="*/ 10 w 29"/>
                      <a:gd name="T11" fmla="*/ 29 h 68"/>
                      <a:gd name="T12" fmla="*/ 10 w 29"/>
                      <a:gd name="T13" fmla="*/ 39 h 68"/>
                      <a:gd name="T14" fmla="*/ 0 w 29"/>
                      <a:gd name="T15" fmla="*/ 39 h 68"/>
                      <a:gd name="T16" fmla="*/ 0 w 29"/>
                      <a:gd name="T17" fmla="*/ 49 h 68"/>
                      <a:gd name="T18" fmla="*/ 0 w 29"/>
                      <a:gd name="T19" fmla="*/ 59 h 68"/>
                      <a:gd name="T20" fmla="*/ 0 w 29"/>
                      <a:gd name="T21" fmla="*/ 68 h 68"/>
                      <a:gd name="T22" fmla="*/ 0 w 29"/>
                      <a:gd name="T23" fmla="*/ 59 h 68"/>
                      <a:gd name="T24" fmla="*/ 10 w 29"/>
                      <a:gd name="T25" fmla="*/ 49 h 68"/>
                      <a:gd name="T26" fmla="*/ 20 w 29"/>
                      <a:gd name="T27" fmla="*/ 39 h 68"/>
                      <a:gd name="T28" fmla="*/ 20 w 29"/>
                      <a:gd name="T29" fmla="*/ 39 h 68"/>
                      <a:gd name="T30" fmla="*/ 29 w 29"/>
                      <a:gd name="T31" fmla="*/ 20 h 68"/>
                      <a:gd name="T32" fmla="*/ 20 w 29"/>
                      <a:gd name="T33" fmla="*/ 10 h 68"/>
                      <a:gd name="T34" fmla="*/ 20 w 29"/>
                      <a:gd name="T35" fmla="*/ 0 h 68"/>
                      <a:gd name="T36" fmla="*/ 10 w 29"/>
                      <a:gd name="T37" fmla="*/ 0 h 68"/>
                      <a:gd name="T38" fmla="*/ 10 w 29"/>
                      <a:gd name="T39" fmla="*/ 0 h 68"/>
                      <a:gd name="T40" fmla="*/ 0 w 29"/>
                      <a:gd name="T41" fmla="*/ 0 h 68"/>
                      <a:gd name="T42" fmla="*/ 0 w 29"/>
                      <a:gd name="T43" fmla="*/ 0 h 68"/>
                      <a:gd name="T44" fmla="*/ 0 w 29"/>
                      <a:gd name="T45" fmla="*/ 0 h 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
                      <a:gd name="T70" fmla="*/ 0 h 68"/>
                      <a:gd name="T71" fmla="*/ 29 w 29"/>
                      <a:gd name="T72" fmla="*/ 68 h 6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 h="68">
                        <a:moveTo>
                          <a:pt x="0" y="0"/>
                        </a:moveTo>
                        <a:lnTo>
                          <a:pt x="0" y="0"/>
                        </a:lnTo>
                        <a:lnTo>
                          <a:pt x="10" y="10"/>
                        </a:lnTo>
                        <a:lnTo>
                          <a:pt x="20" y="10"/>
                        </a:lnTo>
                        <a:lnTo>
                          <a:pt x="20" y="20"/>
                        </a:lnTo>
                        <a:lnTo>
                          <a:pt x="10" y="29"/>
                        </a:lnTo>
                        <a:lnTo>
                          <a:pt x="10" y="39"/>
                        </a:lnTo>
                        <a:lnTo>
                          <a:pt x="0" y="39"/>
                        </a:lnTo>
                        <a:lnTo>
                          <a:pt x="0" y="49"/>
                        </a:lnTo>
                        <a:lnTo>
                          <a:pt x="0" y="59"/>
                        </a:lnTo>
                        <a:lnTo>
                          <a:pt x="0" y="68"/>
                        </a:lnTo>
                        <a:lnTo>
                          <a:pt x="0" y="59"/>
                        </a:lnTo>
                        <a:lnTo>
                          <a:pt x="10" y="49"/>
                        </a:lnTo>
                        <a:lnTo>
                          <a:pt x="20" y="39"/>
                        </a:lnTo>
                        <a:lnTo>
                          <a:pt x="29" y="20"/>
                        </a:lnTo>
                        <a:lnTo>
                          <a:pt x="20" y="10"/>
                        </a:lnTo>
                        <a:lnTo>
                          <a:pt x="20" y="0"/>
                        </a:lnTo>
                        <a:lnTo>
                          <a:pt x="10" y="0"/>
                        </a:lnTo>
                        <a:lnTo>
                          <a:pt x="0" y="0"/>
                        </a:lnTo>
                        <a:close/>
                      </a:path>
                    </a:pathLst>
                  </a:custGeom>
                  <a:solidFill>
                    <a:srgbClr val="000000"/>
                  </a:solidFill>
                  <a:ln w="9525">
                    <a:noFill/>
                    <a:round/>
                    <a:headEnd/>
                    <a:tailEnd/>
                  </a:ln>
                </p:spPr>
                <p:txBody>
                  <a:bodyPr/>
                  <a:lstStyle/>
                  <a:p>
                    <a:endParaRPr lang="en-US"/>
                  </a:p>
                </p:txBody>
              </p:sp>
              <p:sp>
                <p:nvSpPr>
                  <p:cNvPr id="5604" name="Freeform 580"/>
                  <p:cNvSpPr>
                    <a:spLocks/>
                  </p:cNvSpPr>
                  <p:nvPr/>
                </p:nvSpPr>
                <p:spPr bwMode="auto">
                  <a:xfrm>
                    <a:off x="7291" y="6940"/>
                    <a:ext cx="10" cy="19"/>
                  </a:xfrm>
                  <a:custGeom>
                    <a:avLst/>
                    <a:gdLst>
                      <a:gd name="T0" fmla="*/ 0 w 10"/>
                      <a:gd name="T1" fmla="*/ 0 h 19"/>
                      <a:gd name="T2" fmla="*/ 0 w 10"/>
                      <a:gd name="T3" fmla="*/ 9 h 19"/>
                      <a:gd name="T4" fmla="*/ 0 w 10"/>
                      <a:gd name="T5" fmla="*/ 19 h 19"/>
                      <a:gd name="T6" fmla="*/ 0 w 10"/>
                      <a:gd name="T7" fmla="*/ 19 h 19"/>
                      <a:gd name="T8" fmla="*/ 10 w 10"/>
                      <a:gd name="T9" fmla="*/ 19 h 19"/>
                      <a:gd name="T10" fmla="*/ 10 w 10"/>
                      <a:gd name="T11" fmla="*/ 19 h 19"/>
                      <a:gd name="T12" fmla="*/ 10 w 10"/>
                      <a:gd name="T13" fmla="*/ 9 h 19"/>
                      <a:gd name="T14" fmla="*/ 10 w 10"/>
                      <a:gd name="T15" fmla="*/ 0 h 19"/>
                      <a:gd name="T16" fmla="*/ 10 w 10"/>
                      <a:gd name="T17" fmla="*/ 9 h 19"/>
                      <a:gd name="T18" fmla="*/ 0 w 10"/>
                      <a:gd name="T19" fmla="*/ 0 h 19"/>
                      <a:gd name="T20" fmla="*/ 0 w 10"/>
                      <a:gd name="T21" fmla="*/ 0 h 19"/>
                      <a:gd name="T22" fmla="*/ 0 w 10"/>
                      <a:gd name="T23" fmla="*/ 0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9"/>
                      <a:gd name="T38" fmla="*/ 10 w 10"/>
                      <a:gd name="T39" fmla="*/ 19 h 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9">
                        <a:moveTo>
                          <a:pt x="0" y="0"/>
                        </a:moveTo>
                        <a:lnTo>
                          <a:pt x="0" y="9"/>
                        </a:lnTo>
                        <a:lnTo>
                          <a:pt x="0" y="19"/>
                        </a:lnTo>
                        <a:lnTo>
                          <a:pt x="10" y="19"/>
                        </a:lnTo>
                        <a:lnTo>
                          <a:pt x="10" y="9"/>
                        </a:lnTo>
                        <a:lnTo>
                          <a:pt x="10" y="0"/>
                        </a:lnTo>
                        <a:lnTo>
                          <a:pt x="10" y="9"/>
                        </a:lnTo>
                        <a:lnTo>
                          <a:pt x="0" y="0"/>
                        </a:lnTo>
                        <a:close/>
                      </a:path>
                    </a:pathLst>
                  </a:custGeom>
                  <a:solidFill>
                    <a:srgbClr val="000000"/>
                  </a:solidFill>
                  <a:ln w="9525">
                    <a:noFill/>
                    <a:round/>
                    <a:headEnd/>
                    <a:tailEnd/>
                  </a:ln>
                </p:spPr>
                <p:txBody>
                  <a:bodyPr/>
                  <a:lstStyle/>
                  <a:p>
                    <a:endParaRPr lang="en-US"/>
                  </a:p>
                </p:txBody>
              </p:sp>
              <p:sp>
                <p:nvSpPr>
                  <p:cNvPr id="5605" name="Freeform 581"/>
                  <p:cNvSpPr>
                    <a:spLocks/>
                  </p:cNvSpPr>
                  <p:nvPr/>
                </p:nvSpPr>
                <p:spPr bwMode="auto">
                  <a:xfrm>
                    <a:off x="7291" y="6911"/>
                    <a:ext cx="49" cy="38"/>
                  </a:xfrm>
                  <a:custGeom>
                    <a:avLst/>
                    <a:gdLst>
                      <a:gd name="T0" fmla="*/ 39 w 49"/>
                      <a:gd name="T1" fmla="*/ 0 h 38"/>
                      <a:gd name="T2" fmla="*/ 39 w 49"/>
                      <a:gd name="T3" fmla="*/ 0 h 38"/>
                      <a:gd name="T4" fmla="*/ 29 w 49"/>
                      <a:gd name="T5" fmla="*/ 0 h 38"/>
                      <a:gd name="T6" fmla="*/ 20 w 49"/>
                      <a:gd name="T7" fmla="*/ 9 h 38"/>
                      <a:gd name="T8" fmla="*/ 10 w 49"/>
                      <a:gd name="T9" fmla="*/ 9 h 38"/>
                      <a:gd name="T10" fmla="*/ 0 w 49"/>
                      <a:gd name="T11" fmla="*/ 29 h 38"/>
                      <a:gd name="T12" fmla="*/ 10 w 49"/>
                      <a:gd name="T13" fmla="*/ 38 h 38"/>
                      <a:gd name="T14" fmla="*/ 10 w 49"/>
                      <a:gd name="T15" fmla="*/ 29 h 38"/>
                      <a:gd name="T16" fmla="*/ 20 w 49"/>
                      <a:gd name="T17" fmla="*/ 29 h 38"/>
                      <a:gd name="T18" fmla="*/ 20 w 49"/>
                      <a:gd name="T19" fmla="*/ 19 h 38"/>
                      <a:gd name="T20" fmla="*/ 20 w 49"/>
                      <a:gd name="T21" fmla="*/ 19 h 38"/>
                      <a:gd name="T22" fmla="*/ 29 w 49"/>
                      <a:gd name="T23" fmla="*/ 9 h 38"/>
                      <a:gd name="T24" fmla="*/ 39 w 49"/>
                      <a:gd name="T25" fmla="*/ 9 h 38"/>
                      <a:gd name="T26" fmla="*/ 49 w 49"/>
                      <a:gd name="T27" fmla="*/ 9 h 38"/>
                      <a:gd name="T28" fmla="*/ 39 w 49"/>
                      <a:gd name="T29" fmla="*/ 9 h 38"/>
                      <a:gd name="T30" fmla="*/ 39 w 49"/>
                      <a:gd name="T31" fmla="*/ 0 h 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
                      <a:gd name="T49" fmla="*/ 0 h 38"/>
                      <a:gd name="T50" fmla="*/ 49 w 49"/>
                      <a:gd name="T51" fmla="*/ 38 h 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 h="38">
                        <a:moveTo>
                          <a:pt x="39" y="0"/>
                        </a:moveTo>
                        <a:lnTo>
                          <a:pt x="39" y="0"/>
                        </a:lnTo>
                        <a:lnTo>
                          <a:pt x="29" y="0"/>
                        </a:lnTo>
                        <a:lnTo>
                          <a:pt x="20" y="9"/>
                        </a:lnTo>
                        <a:lnTo>
                          <a:pt x="10" y="9"/>
                        </a:lnTo>
                        <a:lnTo>
                          <a:pt x="0" y="29"/>
                        </a:lnTo>
                        <a:lnTo>
                          <a:pt x="10" y="38"/>
                        </a:lnTo>
                        <a:lnTo>
                          <a:pt x="10" y="29"/>
                        </a:lnTo>
                        <a:lnTo>
                          <a:pt x="20" y="29"/>
                        </a:lnTo>
                        <a:lnTo>
                          <a:pt x="20" y="19"/>
                        </a:lnTo>
                        <a:lnTo>
                          <a:pt x="29" y="9"/>
                        </a:lnTo>
                        <a:lnTo>
                          <a:pt x="39" y="9"/>
                        </a:lnTo>
                        <a:lnTo>
                          <a:pt x="49" y="9"/>
                        </a:lnTo>
                        <a:lnTo>
                          <a:pt x="39" y="9"/>
                        </a:lnTo>
                        <a:lnTo>
                          <a:pt x="39" y="0"/>
                        </a:lnTo>
                        <a:close/>
                      </a:path>
                    </a:pathLst>
                  </a:custGeom>
                  <a:solidFill>
                    <a:srgbClr val="000000"/>
                  </a:solidFill>
                  <a:ln w="9525">
                    <a:noFill/>
                    <a:round/>
                    <a:headEnd/>
                    <a:tailEnd/>
                  </a:ln>
                </p:spPr>
                <p:txBody>
                  <a:bodyPr/>
                  <a:lstStyle/>
                  <a:p>
                    <a:endParaRPr lang="en-US"/>
                  </a:p>
                </p:txBody>
              </p:sp>
              <p:sp>
                <p:nvSpPr>
                  <p:cNvPr id="5606" name="Freeform 582"/>
                  <p:cNvSpPr>
                    <a:spLocks/>
                  </p:cNvSpPr>
                  <p:nvPr/>
                </p:nvSpPr>
                <p:spPr bwMode="auto">
                  <a:xfrm>
                    <a:off x="7330" y="6911"/>
                    <a:ext cx="117" cy="68"/>
                  </a:xfrm>
                  <a:custGeom>
                    <a:avLst/>
                    <a:gdLst>
                      <a:gd name="T0" fmla="*/ 117 w 117"/>
                      <a:gd name="T1" fmla="*/ 68 h 68"/>
                      <a:gd name="T2" fmla="*/ 117 w 117"/>
                      <a:gd name="T3" fmla="*/ 58 h 68"/>
                      <a:gd name="T4" fmla="*/ 107 w 117"/>
                      <a:gd name="T5" fmla="*/ 48 h 68"/>
                      <a:gd name="T6" fmla="*/ 97 w 117"/>
                      <a:gd name="T7" fmla="*/ 38 h 68"/>
                      <a:gd name="T8" fmla="*/ 88 w 117"/>
                      <a:gd name="T9" fmla="*/ 19 h 68"/>
                      <a:gd name="T10" fmla="*/ 68 w 117"/>
                      <a:gd name="T11" fmla="*/ 9 h 68"/>
                      <a:gd name="T12" fmla="*/ 49 w 117"/>
                      <a:gd name="T13" fmla="*/ 9 h 68"/>
                      <a:gd name="T14" fmla="*/ 39 w 117"/>
                      <a:gd name="T15" fmla="*/ 9 h 68"/>
                      <a:gd name="T16" fmla="*/ 20 w 117"/>
                      <a:gd name="T17" fmla="*/ 0 h 68"/>
                      <a:gd name="T18" fmla="*/ 0 w 117"/>
                      <a:gd name="T19" fmla="*/ 0 h 68"/>
                      <a:gd name="T20" fmla="*/ 0 w 117"/>
                      <a:gd name="T21" fmla="*/ 9 h 68"/>
                      <a:gd name="T22" fmla="*/ 20 w 117"/>
                      <a:gd name="T23" fmla="*/ 9 h 68"/>
                      <a:gd name="T24" fmla="*/ 29 w 117"/>
                      <a:gd name="T25" fmla="*/ 9 h 68"/>
                      <a:gd name="T26" fmla="*/ 49 w 117"/>
                      <a:gd name="T27" fmla="*/ 19 h 68"/>
                      <a:gd name="T28" fmla="*/ 68 w 117"/>
                      <a:gd name="T29" fmla="*/ 19 h 68"/>
                      <a:gd name="T30" fmla="*/ 78 w 117"/>
                      <a:gd name="T31" fmla="*/ 29 h 68"/>
                      <a:gd name="T32" fmla="*/ 97 w 117"/>
                      <a:gd name="T33" fmla="*/ 38 h 68"/>
                      <a:gd name="T34" fmla="*/ 97 w 117"/>
                      <a:gd name="T35" fmla="*/ 48 h 68"/>
                      <a:gd name="T36" fmla="*/ 107 w 117"/>
                      <a:gd name="T37" fmla="*/ 68 h 68"/>
                      <a:gd name="T38" fmla="*/ 117 w 117"/>
                      <a:gd name="T39" fmla="*/ 68 h 68"/>
                      <a:gd name="T40" fmla="*/ 117 w 117"/>
                      <a:gd name="T41" fmla="*/ 58 h 68"/>
                      <a:gd name="T42" fmla="*/ 117 w 117"/>
                      <a:gd name="T43" fmla="*/ 68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7"/>
                      <a:gd name="T67" fmla="*/ 0 h 68"/>
                      <a:gd name="T68" fmla="*/ 117 w 117"/>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7" h="68">
                        <a:moveTo>
                          <a:pt x="117" y="68"/>
                        </a:moveTo>
                        <a:lnTo>
                          <a:pt x="117" y="58"/>
                        </a:lnTo>
                        <a:lnTo>
                          <a:pt x="107" y="48"/>
                        </a:lnTo>
                        <a:lnTo>
                          <a:pt x="97" y="38"/>
                        </a:lnTo>
                        <a:lnTo>
                          <a:pt x="88" y="19"/>
                        </a:lnTo>
                        <a:lnTo>
                          <a:pt x="68" y="9"/>
                        </a:lnTo>
                        <a:lnTo>
                          <a:pt x="49" y="9"/>
                        </a:lnTo>
                        <a:lnTo>
                          <a:pt x="39" y="9"/>
                        </a:lnTo>
                        <a:lnTo>
                          <a:pt x="20" y="0"/>
                        </a:lnTo>
                        <a:lnTo>
                          <a:pt x="0" y="0"/>
                        </a:lnTo>
                        <a:lnTo>
                          <a:pt x="0" y="9"/>
                        </a:lnTo>
                        <a:lnTo>
                          <a:pt x="20" y="9"/>
                        </a:lnTo>
                        <a:lnTo>
                          <a:pt x="29" y="9"/>
                        </a:lnTo>
                        <a:lnTo>
                          <a:pt x="49" y="19"/>
                        </a:lnTo>
                        <a:lnTo>
                          <a:pt x="68" y="19"/>
                        </a:lnTo>
                        <a:lnTo>
                          <a:pt x="78" y="29"/>
                        </a:lnTo>
                        <a:lnTo>
                          <a:pt x="97" y="38"/>
                        </a:lnTo>
                        <a:lnTo>
                          <a:pt x="97" y="48"/>
                        </a:lnTo>
                        <a:lnTo>
                          <a:pt x="107" y="68"/>
                        </a:lnTo>
                        <a:lnTo>
                          <a:pt x="117" y="68"/>
                        </a:lnTo>
                        <a:lnTo>
                          <a:pt x="117" y="58"/>
                        </a:lnTo>
                        <a:lnTo>
                          <a:pt x="117" y="68"/>
                        </a:lnTo>
                        <a:close/>
                      </a:path>
                    </a:pathLst>
                  </a:custGeom>
                  <a:solidFill>
                    <a:srgbClr val="000000"/>
                  </a:solidFill>
                  <a:ln w="9525">
                    <a:noFill/>
                    <a:round/>
                    <a:headEnd/>
                    <a:tailEnd/>
                  </a:ln>
                </p:spPr>
                <p:txBody>
                  <a:bodyPr/>
                  <a:lstStyle/>
                  <a:p>
                    <a:endParaRPr lang="en-US"/>
                  </a:p>
                </p:txBody>
              </p:sp>
              <p:sp>
                <p:nvSpPr>
                  <p:cNvPr id="5607" name="Freeform 583"/>
                  <p:cNvSpPr>
                    <a:spLocks/>
                  </p:cNvSpPr>
                  <p:nvPr/>
                </p:nvSpPr>
                <p:spPr bwMode="auto">
                  <a:xfrm>
                    <a:off x="4656" y="6930"/>
                    <a:ext cx="39" cy="49"/>
                  </a:xfrm>
                  <a:custGeom>
                    <a:avLst/>
                    <a:gdLst>
                      <a:gd name="T0" fmla="*/ 39 w 39"/>
                      <a:gd name="T1" fmla="*/ 10 h 49"/>
                      <a:gd name="T2" fmla="*/ 9 w 39"/>
                      <a:gd name="T3" fmla="*/ 29 h 49"/>
                      <a:gd name="T4" fmla="*/ 9 w 39"/>
                      <a:gd name="T5" fmla="*/ 39 h 49"/>
                      <a:gd name="T6" fmla="*/ 9 w 39"/>
                      <a:gd name="T7" fmla="*/ 49 h 49"/>
                      <a:gd name="T8" fmla="*/ 0 w 39"/>
                      <a:gd name="T9" fmla="*/ 49 h 49"/>
                      <a:gd name="T10" fmla="*/ 0 w 39"/>
                      <a:gd name="T11" fmla="*/ 39 h 49"/>
                      <a:gd name="T12" fmla="*/ 0 w 39"/>
                      <a:gd name="T13" fmla="*/ 39 h 49"/>
                      <a:gd name="T14" fmla="*/ 0 w 39"/>
                      <a:gd name="T15" fmla="*/ 39 h 49"/>
                      <a:gd name="T16" fmla="*/ 0 w 39"/>
                      <a:gd name="T17" fmla="*/ 29 h 49"/>
                      <a:gd name="T18" fmla="*/ 9 w 39"/>
                      <a:gd name="T19" fmla="*/ 19 h 49"/>
                      <a:gd name="T20" fmla="*/ 9 w 39"/>
                      <a:gd name="T21" fmla="*/ 10 h 49"/>
                      <a:gd name="T22" fmla="*/ 19 w 39"/>
                      <a:gd name="T23" fmla="*/ 10 h 49"/>
                      <a:gd name="T24" fmla="*/ 29 w 39"/>
                      <a:gd name="T25" fmla="*/ 0 h 49"/>
                      <a:gd name="T26" fmla="*/ 39 w 39"/>
                      <a:gd name="T27" fmla="*/ 0 h 49"/>
                      <a:gd name="T28" fmla="*/ 39 w 39"/>
                      <a:gd name="T29" fmla="*/ 0 h 49"/>
                      <a:gd name="T30" fmla="*/ 39 w 39"/>
                      <a:gd name="T31" fmla="*/ 0 h 49"/>
                      <a:gd name="T32" fmla="*/ 39 w 39"/>
                      <a:gd name="T33" fmla="*/ 10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49"/>
                      <a:gd name="T53" fmla="*/ 39 w 39"/>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49">
                        <a:moveTo>
                          <a:pt x="39" y="10"/>
                        </a:moveTo>
                        <a:lnTo>
                          <a:pt x="9" y="29"/>
                        </a:lnTo>
                        <a:lnTo>
                          <a:pt x="9" y="39"/>
                        </a:lnTo>
                        <a:lnTo>
                          <a:pt x="9" y="49"/>
                        </a:lnTo>
                        <a:lnTo>
                          <a:pt x="0" y="49"/>
                        </a:lnTo>
                        <a:lnTo>
                          <a:pt x="0" y="39"/>
                        </a:lnTo>
                        <a:lnTo>
                          <a:pt x="0" y="29"/>
                        </a:lnTo>
                        <a:lnTo>
                          <a:pt x="9" y="19"/>
                        </a:lnTo>
                        <a:lnTo>
                          <a:pt x="9" y="10"/>
                        </a:lnTo>
                        <a:lnTo>
                          <a:pt x="19" y="10"/>
                        </a:lnTo>
                        <a:lnTo>
                          <a:pt x="29" y="0"/>
                        </a:lnTo>
                        <a:lnTo>
                          <a:pt x="39" y="0"/>
                        </a:lnTo>
                        <a:lnTo>
                          <a:pt x="39" y="10"/>
                        </a:lnTo>
                        <a:close/>
                      </a:path>
                    </a:pathLst>
                  </a:custGeom>
                  <a:solidFill>
                    <a:srgbClr val="000000"/>
                  </a:solidFill>
                  <a:ln w="9525">
                    <a:noFill/>
                    <a:round/>
                    <a:headEnd/>
                    <a:tailEnd/>
                  </a:ln>
                </p:spPr>
                <p:txBody>
                  <a:bodyPr/>
                  <a:lstStyle/>
                  <a:p>
                    <a:endParaRPr lang="en-US"/>
                  </a:p>
                </p:txBody>
              </p:sp>
              <p:sp>
                <p:nvSpPr>
                  <p:cNvPr id="5608" name="Freeform 584"/>
                  <p:cNvSpPr>
                    <a:spLocks/>
                  </p:cNvSpPr>
                  <p:nvPr/>
                </p:nvSpPr>
                <p:spPr bwMode="auto">
                  <a:xfrm>
                    <a:off x="4656" y="6940"/>
                    <a:ext cx="48" cy="39"/>
                  </a:xfrm>
                  <a:custGeom>
                    <a:avLst/>
                    <a:gdLst>
                      <a:gd name="T0" fmla="*/ 9 w 48"/>
                      <a:gd name="T1" fmla="*/ 39 h 39"/>
                      <a:gd name="T2" fmla="*/ 48 w 48"/>
                      <a:gd name="T3" fmla="*/ 0 h 39"/>
                      <a:gd name="T4" fmla="*/ 39 w 48"/>
                      <a:gd name="T5" fmla="*/ 0 h 39"/>
                      <a:gd name="T6" fmla="*/ 29 w 48"/>
                      <a:gd name="T7" fmla="*/ 9 h 39"/>
                      <a:gd name="T8" fmla="*/ 29 w 48"/>
                      <a:gd name="T9" fmla="*/ 9 h 39"/>
                      <a:gd name="T10" fmla="*/ 19 w 48"/>
                      <a:gd name="T11" fmla="*/ 9 h 39"/>
                      <a:gd name="T12" fmla="*/ 0 w 48"/>
                      <a:gd name="T13" fmla="*/ 29 h 39"/>
                      <a:gd name="T14" fmla="*/ 9 w 48"/>
                      <a:gd name="T15" fmla="*/ 29 h 39"/>
                      <a:gd name="T16" fmla="*/ 9 w 48"/>
                      <a:gd name="T17" fmla="*/ 39 h 39"/>
                      <a:gd name="T18" fmla="*/ 9 w 48"/>
                      <a:gd name="T19" fmla="*/ 39 h 39"/>
                      <a:gd name="T20" fmla="*/ 9 w 48"/>
                      <a:gd name="T21" fmla="*/ 39 h 39"/>
                      <a:gd name="T22" fmla="*/ 9 w 48"/>
                      <a:gd name="T23" fmla="*/ 39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39"/>
                      <a:gd name="T38" fmla="*/ 48 w 48"/>
                      <a:gd name="T39" fmla="*/ 39 h 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39">
                        <a:moveTo>
                          <a:pt x="9" y="39"/>
                        </a:moveTo>
                        <a:lnTo>
                          <a:pt x="48" y="0"/>
                        </a:lnTo>
                        <a:lnTo>
                          <a:pt x="39" y="0"/>
                        </a:lnTo>
                        <a:lnTo>
                          <a:pt x="29" y="9"/>
                        </a:lnTo>
                        <a:lnTo>
                          <a:pt x="19" y="9"/>
                        </a:lnTo>
                        <a:lnTo>
                          <a:pt x="0" y="29"/>
                        </a:lnTo>
                        <a:lnTo>
                          <a:pt x="9" y="29"/>
                        </a:lnTo>
                        <a:lnTo>
                          <a:pt x="9" y="39"/>
                        </a:lnTo>
                        <a:close/>
                      </a:path>
                    </a:pathLst>
                  </a:custGeom>
                  <a:solidFill>
                    <a:srgbClr val="000000"/>
                  </a:solidFill>
                  <a:ln w="9525">
                    <a:noFill/>
                    <a:round/>
                    <a:headEnd/>
                    <a:tailEnd/>
                  </a:ln>
                </p:spPr>
                <p:txBody>
                  <a:bodyPr/>
                  <a:lstStyle/>
                  <a:p>
                    <a:endParaRPr lang="en-US"/>
                  </a:p>
                </p:txBody>
              </p:sp>
              <p:sp>
                <p:nvSpPr>
                  <p:cNvPr id="5609" name="Freeform 585"/>
                  <p:cNvSpPr>
                    <a:spLocks/>
                  </p:cNvSpPr>
                  <p:nvPr/>
                </p:nvSpPr>
                <p:spPr bwMode="auto">
                  <a:xfrm>
                    <a:off x="4646" y="6969"/>
                    <a:ext cx="19" cy="10"/>
                  </a:xfrm>
                  <a:custGeom>
                    <a:avLst/>
                    <a:gdLst>
                      <a:gd name="T0" fmla="*/ 10 w 19"/>
                      <a:gd name="T1" fmla="*/ 0 h 10"/>
                      <a:gd name="T2" fmla="*/ 0 w 19"/>
                      <a:gd name="T3" fmla="*/ 0 h 10"/>
                      <a:gd name="T4" fmla="*/ 10 w 19"/>
                      <a:gd name="T5" fmla="*/ 10 h 10"/>
                      <a:gd name="T6" fmla="*/ 19 w 19"/>
                      <a:gd name="T7" fmla="*/ 10 h 10"/>
                      <a:gd name="T8" fmla="*/ 19 w 19"/>
                      <a:gd name="T9" fmla="*/ 0 h 10"/>
                      <a:gd name="T10" fmla="*/ 10 w 19"/>
                      <a:gd name="T11" fmla="*/ 0 h 10"/>
                      <a:gd name="T12" fmla="*/ 10 w 19"/>
                      <a:gd name="T13" fmla="*/ 0 h 10"/>
                      <a:gd name="T14" fmla="*/ 10 w 19"/>
                      <a:gd name="T15" fmla="*/ 0 h 10"/>
                      <a:gd name="T16" fmla="*/ 10 w 19"/>
                      <a:gd name="T17" fmla="*/ 0 h 10"/>
                      <a:gd name="T18" fmla="*/ 10 w 19"/>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10"/>
                      <a:gd name="T32" fmla="*/ 19 w 19"/>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10">
                        <a:moveTo>
                          <a:pt x="10" y="0"/>
                        </a:moveTo>
                        <a:lnTo>
                          <a:pt x="0" y="0"/>
                        </a:lnTo>
                        <a:lnTo>
                          <a:pt x="10" y="10"/>
                        </a:lnTo>
                        <a:lnTo>
                          <a:pt x="19" y="10"/>
                        </a:lnTo>
                        <a:lnTo>
                          <a:pt x="19" y="0"/>
                        </a:lnTo>
                        <a:lnTo>
                          <a:pt x="10" y="0"/>
                        </a:lnTo>
                        <a:close/>
                      </a:path>
                    </a:pathLst>
                  </a:custGeom>
                  <a:solidFill>
                    <a:srgbClr val="000000"/>
                  </a:solidFill>
                  <a:ln w="9525">
                    <a:noFill/>
                    <a:round/>
                    <a:headEnd/>
                    <a:tailEnd/>
                  </a:ln>
                </p:spPr>
                <p:txBody>
                  <a:bodyPr/>
                  <a:lstStyle/>
                  <a:p>
                    <a:endParaRPr lang="en-US"/>
                  </a:p>
                </p:txBody>
              </p:sp>
              <p:sp>
                <p:nvSpPr>
                  <p:cNvPr id="5610" name="Freeform 586"/>
                  <p:cNvSpPr>
                    <a:spLocks/>
                  </p:cNvSpPr>
                  <p:nvPr/>
                </p:nvSpPr>
                <p:spPr bwMode="auto">
                  <a:xfrm>
                    <a:off x="4656" y="6920"/>
                    <a:ext cx="29" cy="49"/>
                  </a:xfrm>
                  <a:custGeom>
                    <a:avLst/>
                    <a:gdLst>
                      <a:gd name="T0" fmla="*/ 29 w 29"/>
                      <a:gd name="T1" fmla="*/ 0 h 49"/>
                      <a:gd name="T2" fmla="*/ 29 w 29"/>
                      <a:gd name="T3" fmla="*/ 0 h 49"/>
                      <a:gd name="T4" fmla="*/ 0 w 29"/>
                      <a:gd name="T5" fmla="*/ 29 h 49"/>
                      <a:gd name="T6" fmla="*/ 0 w 29"/>
                      <a:gd name="T7" fmla="*/ 39 h 49"/>
                      <a:gd name="T8" fmla="*/ 0 w 29"/>
                      <a:gd name="T9" fmla="*/ 39 h 49"/>
                      <a:gd name="T10" fmla="*/ 0 w 29"/>
                      <a:gd name="T11" fmla="*/ 49 h 49"/>
                      <a:gd name="T12" fmla="*/ 0 w 29"/>
                      <a:gd name="T13" fmla="*/ 49 h 49"/>
                      <a:gd name="T14" fmla="*/ 9 w 29"/>
                      <a:gd name="T15" fmla="*/ 39 h 49"/>
                      <a:gd name="T16" fmla="*/ 9 w 29"/>
                      <a:gd name="T17" fmla="*/ 39 h 49"/>
                      <a:gd name="T18" fmla="*/ 29 w 29"/>
                      <a:gd name="T19" fmla="*/ 10 h 49"/>
                      <a:gd name="T20" fmla="*/ 29 w 29"/>
                      <a:gd name="T21" fmla="*/ 0 h 49"/>
                      <a:gd name="T22" fmla="*/ 29 w 29"/>
                      <a:gd name="T23" fmla="*/ 0 h 49"/>
                      <a:gd name="T24" fmla="*/ 29 w 29"/>
                      <a:gd name="T25" fmla="*/ 0 h 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49"/>
                      <a:gd name="T41" fmla="*/ 29 w 29"/>
                      <a:gd name="T42" fmla="*/ 49 h 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49">
                        <a:moveTo>
                          <a:pt x="29" y="0"/>
                        </a:moveTo>
                        <a:lnTo>
                          <a:pt x="29" y="0"/>
                        </a:lnTo>
                        <a:lnTo>
                          <a:pt x="0" y="29"/>
                        </a:lnTo>
                        <a:lnTo>
                          <a:pt x="0" y="39"/>
                        </a:lnTo>
                        <a:lnTo>
                          <a:pt x="0" y="49"/>
                        </a:lnTo>
                        <a:lnTo>
                          <a:pt x="9" y="39"/>
                        </a:lnTo>
                        <a:lnTo>
                          <a:pt x="29" y="10"/>
                        </a:lnTo>
                        <a:lnTo>
                          <a:pt x="29" y="0"/>
                        </a:lnTo>
                        <a:close/>
                      </a:path>
                    </a:pathLst>
                  </a:custGeom>
                  <a:solidFill>
                    <a:srgbClr val="000000"/>
                  </a:solidFill>
                  <a:ln w="9525">
                    <a:noFill/>
                    <a:round/>
                    <a:headEnd/>
                    <a:tailEnd/>
                  </a:ln>
                </p:spPr>
                <p:txBody>
                  <a:bodyPr/>
                  <a:lstStyle/>
                  <a:p>
                    <a:endParaRPr lang="en-US"/>
                  </a:p>
                </p:txBody>
              </p:sp>
              <p:sp>
                <p:nvSpPr>
                  <p:cNvPr id="5611" name="Freeform 587"/>
                  <p:cNvSpPr>
                    <a:spLocks/>
                  </p:cNvSpPr>
                  <p:nvPr/>
                </p:nvSpPr>
                <p:spPr bwMode="auto">
                  <a:xfrm>
                    <a:off x="4685" y="6920"/>
                    <a:ext cx="19" cy="20"/>
                  </a:xfrm>
                  <a:custGeom>
                    <a:avLst/>
                    <a:gdLst>
                      <a:gd name="T0" fmla="*/ 19 w 19"/>
                      <a:gd name="T1" fmla="*/ 20 h 20"/>
                      <a:gd name="T2" fmla="*/ 19 w 19"/>
                      <a:gd name="T3" fmla="*/ 10 h 20"/>
                      <a:gd name="T4" fmla="*/ 10 w 19"/>
                      <a:gd name="T5" fmla="*/ 0 h 20"/>
                      <a:gd name="T6" fmla="*/ 0 w 19"/>
                      <a:gd name="T7" fmla="*/ 0 h 20"/>
                      <a:gd name="T8" fmla="*/ 0 w 19"/>
                      <a:gd name="T9" fmla="*/ 10 h 20"/>
                      <a:gd name="T10" fmla="*/ 10 w 19"/>
                      <a:gd name="T11" fmla="*/ 20 h 20"/>
                      <a:gd name="T12" fmla="*/ 10 w 19"/>
                      <a:gd name="T13" fmla="*/ 20 h 20"/>
                      <a:gd name="T14" fmla="*/ 10 w 19"/>
                      <a:gd name="T15" fmla="*/ 20 h 20"/>
                      <a:gd name="T16" fmla="*/ 19 w 19"/>
                      <a:gd name="T17" fmla="*/ 20 h 20"/>
                      <a:gd name="T18" fmla="*/ 19 w 19"/>
                      <a:gd name="T19" fmla="*/ 20 h 20"/>
                      <a:gd name="T20" fmla="*/ 19 w 19"/>
                      <a:gd name="T21" fmla="*/ 2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20"/>
                      <a:gd name="T35" fmla="*/ 19 w 19"/>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20">
                        <a:moveTo>
                          <a:pt x="19" y="20"/>
                        </a:moveTo>
                        <a:lnTo>
                          <a:pt x="19" y="10"/>
                        </a:lnTo>
                        <a:lnTo>
                          <a:pt x="10" y="0"/>
                        </a:lnTo>
                        <a:lnTo>
                          <a:pt x="0" y="0"/>
                        </a:lnTo>
                        <a:lnTo>
                          <a:pt x="0" y="10"/>
                        </a:lnTo>
                        <a:lnTo>
                          <a:pt x="10" y="20"/>
                        </a:lnTo>
                        <a:lnTo>
                          <a:pt x="19" y="20"/>
                        </a:lnTo>
                        <a:close/>
                      </a:path>
                    </a:pathLst>
                  </a:custGeom>
                  <a:solidFill>
                    <a:srgbClr val="000000"/>
                  </a:solidFill>
                  <a:ln w="9525">
                    <a:noFill/>
                    <a:round/>
                    <a:headEnd/>
                    <a:tailEnd/>
                  </a:ln>
                </p:spPr>
                <p:txBody>
                  <a:bodyPr/>
                  <a:lstStyle/>
                  <a:p>
                    <a:endParaRPr lang="en-US"/>
                  </a:p>
                </p:txBody>
              </p:sp>
              <p:sp>
                <p:nvSpPr>
                  <p:cNvPr id="5612" name="Freeform 588"/>
                  <p:cNvSpPr>
                    <a:spLocks/>
                  </p:cNvSpPr>
                  <p:nvPr/>
                </p:nvSpPr>
                <p:spPr bwMode="auto">
                  <a:xfrm>
                    <a:off x="5268" y="6930"/>
                    <a:ext cx="1" cy="10"/>
                  </a:xfrm>
                  <a:custGeom>
                    <a:avLst/>
                    <a:gdLst>
                      <a:gd name="T0" fmla="*/ 0 w 1"/>
                      <a:gd name="T1" fmla="*/ 0 h 10"/>
                      <a:gd name="T2" fmla="*/ 0 w 1"/>
                      <a:gd name="T3" fmla="*/ 10 h 10"/>
                      <a:gd name="T4" fmla="*/ 0 w 1"/>
                      <a:gd name="T5" fmla="*/ 0 h 10"/>
                      <a:gd name="T6" fmla="*/ 0 60000 65536"/>
                      <a:gd name="T7" fmla="*/ 0 60000 65536"/>
                      <a:gd name="T8" fmla="*/ 0 60000 65536"/>
                      <a:gd name="T9" fmla="*/ 0 w 1"/>
                      <a:gd name="T10" fmla="*/ 0 h 10"/>
                      <a:gd name="T11" fmla="*/ 1 w 1"/>
                      <a:gd name="T12" fmla="*/ 10 h 10"/>
                    </a:gdLst>
                    <a:ahLst/>
                    <a:cxnLst>
                      <a:cxn ang="T6">
                        <a:pos x="T0" y="T1"/>
                      </a:cxn>
                      <a:cxn ang="T7">
                        <a:pos x="T2" y="T3"/>
                      </a:cxn>
                      <a:cxn ang="T8">
                        <a:pos x="T4" y="T5"/>
                      </a:cxn>
                    </a:cxnLst>
                    <a:rect l="T9" t="T10" r="T11" b="T12"/>
                    <a:pathLst>
                      <a:path w="1" h="10">
                        <a:moveTo>
                          <a:pt x="0" y="0"/>
                        </a:moveTo>
                        <a:lnTo>
                          <a:pt x="0" y="10"/>
                        </a:lnTo>
                        <a:lnTo>
                          <a:pt x="0" y="0"/>
                        </a:lnTo>
                        <a:close/>
                      </a:path>
                    </a:pathLst>
                  </a:custGeom>
                  <a:solidFill>
                    <a:srgbClr val="000000"/>
                  </a:solidFill>
                  <a:ln w="9525">
                    <a:noFill/>
                    <a:round/>
                    <a:headEnd/>
                    <a:tailEnd/>
                  </a:ln>
                </p:spPr>
                <p:txBody>
                  <a:bodyPr/>
                  <a:lstStyle/>
                  <a:p>
                    <a:endParaRPr lang="en-US"/>
                  </a:p>
                </p:txBody>
              </p:sp>
              <p:sp>
                <p:nvSpPr>
                  <p:cNvPr id="5613" name="Freeform 589"/>
                  <p:cNvSpPr>
                    <a:spLocks/>
                  </p:cNvSpPr>
                  <p:nvPr/>
                </p:nvSpPr>
                <p:spPr bwMode="auto">
                  <a:xfrm>
                    <a:off x="5268" y="6920"/>
                    <a:ext cx="10" cy="20"/>
                  </a:xfrm>
                  <a:custGeom>
                    <a:avLst/>
                    <a:gdLst>
                      <a:gd name="T0" fmla="*/ 10 w 10"/>
                      <a:gd name="T1" fmla="*/ 10 h 20"/>
                      <a:gd name="T2" fmla="*/ 0 w 10"/>
                      <a:gd name="T3" fmla="*/ 0 h 20"/>
                      <a:gd name="T4" fmla="*/ 0 w 10"/>
                      <a:gd name="T5" fmla="*/ 20 h 20"/>
                      <a:gd name="T6" fmla="*/ 0 w 10"/>
                      <a:gd name="T7" fmla="*/ 10 h 20"/>
                      <a:gd name="T8" fmla="*/ 10 w 10"/>
                      <a:gd name="T9" fmla="*/ 10 h 20"/>
                      <a:gd name="T10" fmla="*/ 10 w 10"/>
                      <a:gd name="T11" fmla="*/ 0 h 20"/>
                      <a:gd name="T12" fmla="*/ 0 w 10"/>
                      <a:gd name="T13" fmla="*/ 0 h 20"/>
                      <a:gd name="T14" fmla="*/ 10 w 10"/>
                      <a:gd name="T15" fmla="*/ 10 h 20"/>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20"/>
                      <a:gd name="T26" fmla="*/ 10 w 10"/>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20">
                        <a:moveTo>
                          <a:pt x="10" y="10"/>
                        </a:moveTo>
                        <a:lnTo>
                          <a:pt x="0" y="0"/>
                        </a:lnTo>
                        <a:lnTo>
                          <a:pt x="0" y="20"/>
                        </a:lnTo>
                        <a:lnTo>
                          <a:pt x="0" y="10"/>
                        </a:lnTo>
                        <a:lnTo>
                          <a:pt x="10" y="10"/>
                        </a:lnTo>
                        <a:lnTo>
                          <a:pt x="10" y="0"/>
                        </a:lnTo>
                        <a:lnTo>
                          <a:pt x="0" y="0"/>
                        </a:lnTo>
                        <a:lnTo>
                          <a:pt x="10" y="10"/>
                        </a:lnTo>
                        <a:close/>
                      </a:path>
                    </a:pathLst>
                  </a:custGeom>
                  <a:solidFill>
                    <a:srgbClr val="000000"/>
                  </a:solidFill>
                  <a:ln w="9525">
                    <a:noFill/>
                    <a:round/>
                    <a:headEnd/>
                    <a:tailEnd/>
                  </a:ln>
                </p:spPr>
                <p:txBody>
                  <a:bodyPr/>
                  <a:lstStyle/>
                  <a:p>
                    <a:endParaRPr lang="en-US"/>
                  </a:p>
                </p:txBody>
              </p:sp>
              <p:sp>
                <p:nvSpPr>
                  <p:cNvPr id="5614" name="Freeform 590"/>
                  <p:cNvSpPr>
                    <a:spLocks/>
                  </p:cNvSpPr>
                  <p:nvPr/>
                </p:nvSpPr>
                <p:spPr bwMode="auto">
                  <a:xfrm>
                    <a:off x="5268" y="6930"/>
                    <a:ext cx="10" cy="19"/>
                  </a:xfrm>
                  <a:custGeom>
                    <a:avLst/>
                    <a:gdLst>
                      <a:gd name="T0" fmla="*/ 0 w 10"/>
                      <a:gd name="T1" fmla="*/ 19 h 19"/>
                      <a:gd name="T2" fmla="*/ 10 w 10"/>
                      <a:gd name="T3" fmla="*/ 10 h 19"/>
                      <a:gd name="T4" fmla="*/ 10 w 10"/>
                      <a:gd name="T5" fmla="*/ 0 h 19"/>
                      <a:gd name="T6" fmla="*/ 0 w 10"/>
                      <a:gd name="T7" fmla="*/ 0 h 19"/>
                      <a:gd name="T8" fmla="*/ 0 w 10"/>
                      <a:gd name="T9" fmla="*/ 10 h 19"/>
                      <a:gd name="T10" fmla="*/ 0 w 10"/>
                      <a:gd name="T11" fmla="*/ 10 h 19"/>
                      <a:gd name="T12" fmla="*/ 0 w 10"/>
                      <a:gd name="T13" fmla="*/ 19 h 19"/>
                      <a:gd name="T14" fmla="*/ 10 w 10"/>
                      <a:gd name="T15" fmla="*/ 19 h 19"/>
                      <a:gd name="T16" fmla="*/ 10 w 10"/>
                      <a:gd name="T17" fmla="*/ 10 h 19"/>
                      <a:gd name="T18" fmla="*/ 0 w 10"/>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19"/>
                      <a:gd name="T32" fmla="*/ 10 w 10"/>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19">
                        <a:moveTo>
                          <a:pt x="0" y="19"/>
                        </a:moveTo>
                        <a:lnTo>
                          <a:pt x="10" y="10"/>
                        </a:lnTo>
                        <a:lnTo>
                          <a:pt x="10" y="0"/>
                        </a:lnTo>
                        <a:lnTo>
                          <a:pt x="0" y="0"/>
                        </a:lnTo>
                        <a:lnTo>
                          <a:pt x="0" y="10"/>
                        </a:lnTo>
                        <a:lnTo>
                          <a:pt x="0" y="19"/>
                        </a:lnTo>
                        <a:lnTo>
                          <a:pt x="10" y="19"/>
                        </a:lnTo>
                        <a:lnTo>
                          <a:pt x="10" y="10"/>
                        </a:lnTo>
                        <a:lnTo>
                          <a:pt x="0" y="19"/>
                        </a:lnTo>
                        <a:close/>
                      </a:path>
                    </a:pathLst>
                  </a:custGeom>
                  <a:solidFill>
                    <a:srgbClr val="000000"/>
                  </a:solidFill>
                  <a:ln w="9525">
                    <a:noFill/>
                    <a:round/>
                    <a:headEnd/>
                    <a:tailEnd/>
                  </a:ln>
                </p:spPr>
                <p:txBody>
                  <a:bodyPr/>
                  <a:lstStyle/>
                  <a:p>
                    <a:endParaRPr lang="en-US"/>
                  </a:p>
                </p:txBody>
              </p:sp>
              <p:sp>
                <p:nvSpPr>
                  <p:cNvPr id="5615" name="Freeform 591"/>
                  <p:cNvSpPr>
                    <a:spLocks/>
                  </p:cNvSpPr>
                  <p:nvPr/>
                </p:nvSpPr>
                <p:spPr bwMode="auto">
                  <a:xfrm>
                    <a:off x="5268" y="6940"/>
                    <a:ext cx="10" cy="9"/>
                  </a:xfrm>
                  <a:custGeom>
                    <a:avLst/>
                    <a:gdLst>
                      <a:gd name="T0" fmla="*/ 0 w 10"/>
                      <a:gd name="T1" fmla="*/ 0 h 9"/>
                      <a:gd name="T2" fmla="*/ 0 w 10"/>
                      <a:gd name="T3" fmla="*/ 9 h 9"/>
                      <a:gd name="T4" fmla="*/ 0 w 10"/>
                      <a:gd name="T5" fmla="*/ 0 h 9"/>
                      <a:gd name="T6" fmla="*/ 10 w 10"/>
                      <a:gd name="T7" fmla="*/ 0 h 9"/>
                      <a:gd name="T8" fmla="*/ 0 w 10"/>
                      <a:gd name="T9" fmla="*/ 0 h 9"/>
                      <a:gd name="T10" fmla="*/ 0 w 10"/>
                      <a:gd name="T11" fmla="*/ 9 h 9"/>
                      <a:gd name="T12" fmla="*/ 0 w 10"/>
                      <a:gd name="T13" fmla="*/ 9 h 9"/>
                      <a:gd name="T14" fmla="*/ 0 w 10"/>
                      <a:gd name="T15" fmla="*/ 0 h 9"/>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9"/>
                      <a:gd name="T26" fmla="*/ 10 w 10"/>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9">
                        <a:moveTo>
                          <a:pt x="0" y="0"/>
                        </a:moveTo>
                        <a:lnTo>
                          <a:pt x="0" y="9"/>
                        </a:lnTo>
                        <a:lnTo>
                          <a:pt x="0" y="0"/>
                        </a:lnTo>
                        <a:lnTo>
                          <a:pt x="10" y="0"/>
                        </a:lnTo>
                        <a:lnTo>
                          <a:pt x="0" y="0"/>
                        </a:lnTo>
                        <a:lnTo>
                          <a:pt x="0" y="9"/>
                        </a:lnTo>
                        <a:lnTo>
                          <a:pt x="0" y="0"/>
                        </a:lnTo>
                        <a:close/>
                      </a:path>
                    </a:pathLst>
                  </a:custGeom>
                  <a:solidFill>
                    <a:srgbClr val="000000"/>
                  </a:solidFill>
                  <a:ln w="9525">
                    <a:noFill/>
                    <a:round/>
                    <a:headEnd/>
                    <a:tailEnd/>
                  </a:ln>
                </p:spPr>
                <p:txBody>
                  <a:bodyPr/>
                  <a:lstStyle/>
                  <a:p>
                    <a:endParaRPr lang="en-US"/>
                  </a:p>
                </p:txBody>
              </p:sp>
              <p:sp>
                <p:nvSpPr>
                  <p:cNvPr id="5616" name="Freeform 592"/>
                  <p:cNvSpPr>
                    <a:spLocks/>
                  </p:cNvSpPr>
                  <p:nvPr/>
                </p:nvSpPr>
                <p:spPr bwMode="auto">
                  <a:xfrm>
                    <a:off x="5268" y="6920"/>
                    <a:ext cx="10" cy="20"/>
                  </a:xfrm>
                  <a:custGeom>
                    <a:avLst/>
                    <a:gdLst>
                      <a:gd name="T0" fmla="*/ 0 w 10"/>
                      <a:gd name="T1" fmla="*/ 0 h 20"/>
                      <a:gd name="T2" fmla="*/ 0 w 10"/>
                      <a:gd name="T3" fmla="*/ 10 h 20"/>
                      <a:gd name="T4" fmla="*/ 0 w 10"/>
                      <a:gd name="T5" fmla="*/ 20 h 20"/>
                      <a:gd name="T6" fmla="*/ 10 w 10"/>
                      <a:gd name="T7" fmla="*/ 20 h 20"/>
                      <a:gd name="T8" fmla="*/ 10 w 10"/>
                      <a:gd name="T9" fmla="*/ 10 h 20"/>
                      <a:gd name="T10" fmla="*/ 0 w 10"/>
                      <a:gd name="T11" fmla="*/ 20 h 20"/>
                      <a:gd name="T12" fmla="*/ 0 w 10"/>
                      <a:gd name="T13" fmla="*/ 0 h 20"/>
                      <a:gd name="T14" fmla="*/ 0 w 10"/>
                      <a:gd name="T15" fmla="*/ 0 h 20"/>
                      <a:gd name="T16" fmla="*/ 0 w 10"/>
                      <a:gd name="T17" fmla="*/ 10 h 20"/>
                      <a:gd name="T18" fmla="*/ 0 w 10"/>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0"/>
                      <a:gd name="T32" fmla="*/ 10 w 1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0">
                        <a:moveTo>
                          <a:pt x="0" y="0"/>
                        </a:moveTo>
                        <a:lnTo>
                          <a:pt x="0" y="10"/>
                        </a:lnTo>
                        <a:lnTo>
                          <a:pt x="0" y="20"/>
                        </a:lnTo>
                        <a:lnTo>
                          <a:pt x="10" y="20"/>
                        </a:lnTo>
                        <a:lnTo>
                          <a:pt x="10" y="10"/>
                        </a:lnTo>
                        <a:lnTo>
                          <a:pt x="0" y="20"/>
                        </a:lnTo>
                        <a:lnTo>
                          <a:pt x="0" y="0"/>
                        </a:lnTo>
                        <a:lnTo>
                          <a:pt x="0" y="10"/>
                        </a:lnTo>
                        <a:lnTo>
                          <a:pt x="0" y="0"/>
                        </a:lnTo>
                        <a:close/>
                      </a:path>
                    </a:pathLst>
                  </a:custGeom>
                  <a:solidFill>
                    <a:srgbClr val="000000"/>
                  </a:solidFill>
                  <a:ln w="9525">
                    <a:noFill/>
                    <a:round/>
                    <a:headEnd/>
                    <a:tailEnd/>
                  </a:ln>
                </p:spPr>
                <p:txBody>
                  <a:bodyPr/>
                  <a:lstStyle/>
                  <a:p>
                    <a:endParaRPr lang="en-US"/>
                  </a:p>
                </p:txBody>
              </p:sp>
              <p:sp>
                <p:nvSpPr>
                  <p:cNvPr id="5617" name="Freeform 593"/>
                  <p:cNvSpPr>
                    <a:spLocks/>
                  </p:cNvSpPr>
                  <p:nvPr/>
                </p:nvSpPr>
                <p:spPr bwMode="auto">
                  <a:xfrm>
                    <a:off x="7233" y="6930"/>
                    <a:ext cx="58" cy="88"/>
                  </a:xfrm>
                  <a:custGeom>
                    <a:avLst/>
                    <a:gdLst>
                      <a:gd name="T0" fmla="*/ 49 w 58"/>
                      <a:gd name="T1" fmla="*/ 0 h 88"/>
                      <a:gd name="T2" fmla="*/ 39 w 58"/>
                      <a:gd name="T3" fmla="*/ 19 h 88"/>
                      <a:gd name="T4" fmla="*/ 49 w 58"/>
                      <a:gd name="T5" fmla="*/ 29 h 88"/>
                      <a:gd name="T6" fmla="*/ 49 w 58"/>
                      <a:gd name="T7" fmla="*/ 39 h 88"/>
                      <a:gd name="T8" fmla="*/ 58 w 58"/>
                      <a:gd name="T9" fmla="*/ 49 h 88"/>
                      <a:gd name="T10" fmla="*/ 58 w 58"/>
                      <a:gd name="T11" fmla="*/ 68 h 88"/>
                      <a:gd name="T12" fmla="*/ 49 w 58"/>
                      <a:gd name="T13" fmla="*/ 78 h 88"/>
                      <a:gd name="T14" fmla="*/ 39 w 58"/>
                      <a:gd name="T15" fmla="*/ 88 h 88"/>
                      <a:gd name="T16" fmla="*/ 29 w 58"/>
                      <a:gd name="T17" fmla="*/ 88 h 88"/>
                      <a:gd name="T18" fmla="*/ 19 w 58"/>
                      <a:gd name="T19" fmla="*/ 78 h 88"/>
                      <a:gd name="T20" fmla="*/ 19 w 58"/>
                      <a:gd name="T21" fmla="*/ 78 h 88"/>
                      <a:gd name="T22" fmla="*/ 19 w 58"/>
                      <a:gd name="T23" fmla="*/ 78 h 88"/>
                      <a:gd name="T24" fmla="*/ 10 w 58"/>
                      <a:gd name="T25" fmla="*/ 78 h 88"/>
                      <a:gd name="T26" fmla="*/ 10 w 58"/>
                      <a:gd name="T27" fmla="*/ 68 h 88"/>
                      <a:gd name="T28" fmla="*/ 0 w 58"/>
                      <a:gd name="T29" fmla="*/ 68 h 88"/>
                      <a:gd name="T30" fmla="*/ 0 w 58"/>
                      <a:gd name="T31" fmla="*/ 39 h 88"/>
                      <a:gd name="T32" fmla="*/ 10 w 58"/>
                      <a:gd name="T33" fmla="*/ 29 h 88"/>
                      <a:gd name="T34" fmla="*/ 10 w 58"/>
                      <a:gd name="T35" fmla="*/ 19 h 88"/>
                      <a:gd name="T36" fmla="*/ 19 w 58"/>
                      <a:gd name="T37" fmla="*/ 10 h 88"/>
                      <a:gd name="T38" fmla="*/ 39 w 58"/>
                      <a:gd name="T39" fmla="*/ 10 h 88"/>
                      <a:gd name="T40" fmla="*/ 39 w 58"/>
                      <a:gd name="T41" fmla="*/ 0 h 88"/>
                      <a:gd name="T42" fmla="*/ 49 w 58"/>
                      <a:gd name="T43" fmla="*/ 0 h 8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8"/>
                      <a:gd name="T67" fmla="*/ 0 h 88"/>
                      <a:gd name="T68" fmla="*/ 58 w 58"/>
                      <a:gd name="T69" fmla="*/ 88 h 8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8" h="88">
                        <a:moveTo>
                          <a:pt x="49" y="0"/>
                        </a:moveTo>
                        <a:lnTo>
                          <a:pt x="39" y="19"/>
                        </a:lnTo>
                        <a:lnTo>
                          <a:pt x="49" y="29"/>
                        </a:lnTo>
                        <a:lnTo>
                          <a:pt x="49" y="39"/>
                        </a:lnTo>
                        <a:lnTo>
                          <a:pt x="58" y="49"/>
                        </a:lnTo>
                        <a:lnTo>
                          <a:pt x="58" y="68"/>
                        </a:lnTo>
                        <a:lnTo>
                          <a:pt x="49" y="78"/>
                        </a:lnTo>
                        <a:lnTo>
                          <a:pt x="39" y="88"/>
                        </a:lnTo>
                        <a:lnTo>
                          <a:pt x="29" y="88"/>
                        </a:lnTo>
                        <a:lnTo>
                          <a:pt x="19" y="78"/>
                        </a:lnTo>
                        <a:lnTo>
                          <a:pt x="10" y="78"/>
                        </a:lnTo>
                        <a:lnTo>
                          <a:pt x="10" y="68"/>
                        </a:lnTo>
                        <a:lnTo>
                          <a:pt x="0" y="68"/>
                        </a:lnTo>
                        <a:lnTo>
                          <a:pt x="0" y="39"/>
                        </a:lnTo>
                        <a:lnTo>
                          <a:pt x="10" y="29"/>
                        </a:lnTo>
                        <a:lnTo>
                          <a:pt x="10" y="19"/>
                        </a:lnTo>
                        <a:lnTo>
                          <a:pt x="19" y="10"/>
                        </a:lnTo>
                        <a:lnTo>
                          <a:pt x="39" y="10"/>
                        </a:lnTo>
                        <a:lnTo>
                          <a:pt x="39" y="0"/>
                        </a:lnTo>
                        <a:lnTo>
                          <a:pt x="49" y="0"/>
                        </a:lnTo>
                        <a:close/>
                      </a:path>
                    </a:pathLst>
                  </a:custGeom>
                  <a:solidFill>
                    <a:srgbClr val="FF9999"/>
                  </a:solidFill>
                  <a:ln w="9525">
                    <a:noFill/>
                    <a:round/>
                    <a:headEnd/>
                    <a:tailEnd/>
                  </a:ln>
                </p:spPr>
                <p:txBody>
                  <a:bodyPr/>
                  <a:lstStyle/>
                  <a:p>
                    <a:endParaRPr lang="en-US"/>
                  </a:p>
                </p:txBody>
              </p:sp>
              <p:sp>
                <p:nvSpPr>
                  <p:cNvPr id="5618" name="Freeform 594"/>
                  <p:cNvSpPr>
                    <a:spLocks/>
                  </p:cNvSpPr>
                  <p:nvPr/>
                </p:nvSpPr>
                <p:spPr bwMode="auto">
                  <a:xfrm>
                    <a:off x="7272" y="6930"/>
                    <a:ext cx="19" cy="88"/>
                  </a:xfrm>
                  <a:custGeom>
                    <a:avLst/>
                    <a:gdLst>
                      <a:gd name="T0" fmla="*/ 0 w 19"/>
                      <a:gd name="T1" fmla="*/ 88 h 88"/>
                      <a:gd name="T2" fmla="*/ 0 w 19"/>
                      <a:gd name="T3" fmla="*/ 88 h 88"/>
                      <a:gd name="T4" fmla="*/ 19 w 19"/>
                      <a:gd name="T5" fmla="*/ 78 h 88"/>
                      <a:gd name="T6" fmla="*/ 19 w 19"/>
                      <a:gd name="T7" fmla="*/ 68 h 88"/>
                      <a:gd name="T8" fmla="*/ 19 w 19"/>
                      <a:gd name="T9" fmla="*/ 49 h 88"/>
                      <a:gd name="T10" fmla="*/ 19 w 19"/>
                      <a:gd name="T11" fmla="*/ 39 h 88"/>
                      <a:gd name="T12" fmla="*/ 10 w 19"/>
                      <a:gd name="T13" fmla="*/ 29 h 88"/>
                      <a:gd name="T14" fmla="*/ 10 w 19"/>
                      <a:gd name="T15" fmla="*/ 0 h 88"/>
                      <a:gd name="T16" fmla="*/ 0 w 19"/>
                      <a:gd name="T17" fmla="*/ 0 h 88"/>
                      <a:gd name="T18" fmla="*/ 0 w 19"/>
                      <a:gd name="T19" fmla="*/ 19 h 88"/>
                      <a:gd name="T20" fmla="*/ 0 w 19"/>
                      <a:gd name="T21" fmla="*/ 29 h 88"/>
                      <a:gd name="T22" fmla="*/ 10 w 19"/>
                      <a:gd name="T23" fmla="*/ 39 h 88"/>
                      <a:gd name="T24" fmla="*/ 10 w 19"/>
                      <a:gd name="T25" fmla="*/ 49 h 88"/>
                      <a:gd name="T26" fmla="*/ 10 w 19"/>
                      <a:gd name="T27" fmla="*/ 68 h 88"/>
                      <a:gd name="T28" fmla="*/ 0 w 19"/>
                      <a:gd name="T29" fmla="*/ 78 h 88"/>
                      <a:gd name="T30" fmla="*/ 0 w 19"/>
                      <a:gd name="T31" fmla="*/ 88 h 88"/>
                      <a:gd name="T32" fmla="*/ 0 w 19"/>
                      <a:gd name="T33" fmla="*/ 88 h 88"/>
                      <a:gd name="T34" fmla="*/ 0 w 19"/>
                      <a:gd name="T35" fmla="*/ 88 h 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
                      <a:gd name="T55" fmla="*/ 0 h 88"/>
                      <a:gd name="T56" fmla="*/ 19 w 19"/>
                      <a:gd name="T57" fmla="*/ 88 h 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 h="88">
                        <a:moveTo>
                          <a:pt x="0" y="88"/>
                        </a:moveTo>
                        <a:lnTo>
                          <a:pt x="0" y="88"/>
                        </a:lnTo>
                        <a:lnTo>
                          <a:pt x="19" y="78"/>
                        </a:lnTo>
                        <a:lnTo>
                          <a:pt x="19" y="68"/>
                        </a:lnTo>
                        <a:lnTo>
                          <a:pt x="19" y="49"/>
                        </a:lnTo>
                        <a:lnTo>
                          <a:pt x="19" y="39"/>
                        </a:lnTo>
                        <a:lnTo>
                          <a:pt x="10" y="29"/>
                        </a:lnTo>
                        <a:lnTo>
                          <a:pt x="10" y="0"/>
                        </a:lnTo>
                        <a:lnTo>
                          <a:pt x="0" y="0"/>
                        </a:lnTo>
                        <a:lnTo>
                          <a:pt x="0" y="19"/>
                        </a:lnTo>
                        <a:lnTo>
                          <a:pt x="0" y="29"/>
                        </a:lnTo>
                        <a:lnTo>
                          <a:pt x="10" y="39"/>
                        </a:lnTo>
                        <a:lnTo>
                          <a:pt x="10" y="49"/>
                        </a:lnTo>
                        <a:lnTo>
                          <a:pt x="10" y="68"/>
                        </a:lnTo>
                        <a:lnTo>
                          <a:pt x="0" y="78"/>
                        </a:lnTo>
                        <a:lnTo>
                          <a:pt x="0" y="88"/>
                        </a:lnTo>
                        <a:close/>
                      </a:path>
                    </a:pathLst>
                  </a:custGeom>
                  <a:solidFill>
                    <a:srgbClr val="000000"/>
                  </a:solidFill>
                  <a:ln w="9525">
                    <a:noFill/>
                    <a:round/>
                    <a:headEnd/>
                    <a:tailEnd/>
                  </a:ln>
                </p:spPr>
                <p:txBody>
                  <a:bodyPr/>
                  <a:lstStyle/>
                  <a:p>
                    <a:endParaRPr lang="en-US"/>
                  </a:p>
                </p:txBody>
              </p:sp>
              <p:sp>
                <p:nvSpPr>
                  <p:cNvPr id="5619" name="Freeform 595"/>
                  <p:cNvSpPr>
                    <a:spLocks/>
                  </p:cNvSpPr>
                  <p:nvPr/>
                </p:nvSpPr>
                <p:spPr bwMode="auto">
                  <a:xfrm>
                    <a:off x="7233" y="6998"/>
                    <a:ext cx="39" cy="20"/>
                  </a:xfrm>
                  <a:custGeom>
                    <a:avLst/>
                    <a:gdLst>
                      <a:gd name="T0" fmla="*/ 0 w 39"/>
                      <a:gd name="T1" fmla="*/ 0 h 20"/>
                      <a:gd name="T2" fmla="*/ 19 w 39"/>
                      <a:gd name="T3" fmla="*/ 20 h 20"/>
                      <a:gd name="T4" fmla="*/ 19 w 39"/>
                      <a:gd name="T5" fmla="*/ 20 h 20"/>
                      <a:gd name="T6" fmla="*/ 29 w 39"/>
                      <a:gd name="T7" fmla="*/ 20 h 20"/>
                      <a:gd name="T8" fmla="*/ 39 w 39"/>
                      <a:gd name="T9" fmla="*/ 20 h 20"/>
                      <a:gd name="T10" fmla="*/ 39 w 39"/>
                      <a:gd name="T11" fmla="*/ 10 h 20"/>
                      <a:gd name="T12" fmla="*/ 29 w 39"/>
                      <a:gd name="T13" fmla="*/ 10 h 20"/>
                      <a:gd name="T14" fmla="*/ 19 w 39"/>
                      <a:gd name="T15" fmla="*/ 10 h 20"/>
                      <a:gd name="T16" fmla="*/ 19 w 39"/>
                      <a:gd name="T17" fmla="*/ 10 h 20"/>
                      <a:gd name="T18" fmla="*/ 19 w 39"/>
                      <a:gd name="T19" fmla="*/ 0 h 20"/>
                      <a:gd name="T20" fmla="*/ 10 w 39"/>
                      <a:gd name="T21" fmla="*/ 0 h 20"/>
                      <a:gd name="T22" fmla="*/ 10 w 39"/>
                      <a:gd name="T23" fmla="*/ 0 h 20"/>
                      <a:gd name="T24" fmla="*/ 10 w 39"/>
                      <a:gd name="T25" fmla="*/ 0 h 20"/>
                      <a:gd name="T26" fmla="*/ 0 w 39"/>
                      <a:gd name="T27" fmla="*/ 0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
                      <a:gd name="T43" fmla="*/ 0 h 20"/>
                      <a:gd name="T44" fmla="*/ 39 w 39"/>
                      <a:gd name="T45" fmla="*/ 20 h 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 h="20">
                        <a:moveTo>
                          <a:pt x="0" y="0"/>
                        </a:moveTo>
                        <a:lnTo>
                          <a:pt x="19" y="20"/>
                        </a:lnTo>
                        <a:lnTo>
                          <a:pt x="29" y="20"/>
                        </a:lnTo>
                        <a:lnTo>
                          <a:pt x="39" y="20"/>
                        </a:lnTo>
                        <a:lnTo>
                          <a:pt x="39" y="10"/>
                        </a:lnTo>
                        <a:lnTo>
                          <a:pt x="29" y="10"/>
                        </a:lnTo>
                        <a:lnTo>
                          <a:pt x="19" y="10"/>
                        </a:lnTo>
                        <a:lnTo>
                          <a:pt x="19" y="0"/>
                        </a:lnTo>
                        <a:lnTo>
                          <a:pt x="10" y="0"/>
                        </a:lnTo>
                        <a:lnTo>
                          <a:pt x="0" y="0"/>
                        </a:lnTo>
                        <a:close/>
                      </a:path>
                    </a:pathLst>
                  </a:custGeom>
                  <a:solidFill>
                    <a:srgbClr val="000000"/>
                  </a:solidFill>
                  <a:ln w="9525">
                    <a:noFill/>
                    <a:round/>
                    <a:headEnd/>
                    <a:tailEnd/>
                  </a:ln>
                </p:spPr>
                <p:txBody>
                  <a:bodyPr/>
                  <a:lstStyle/>
                  <a:p>
                    <a:endParaRPr lang="en-US"/>
                  </a:p>
                </p:txBody>
              </p:sp>
              <p:sp>
                <p:nvSpPr>
                  <p:cNvPr id="5620" name="Freeform 596"/>
                  <p:cNvSpPr>
                    <a:spLocks/>
                  </p:cNvSpPr>
                  <p:nvPr/>
                </p:nvSpPr>
                <p:spPr bwMode="auto">
                  <a:xfrm>
                    <a:off x="7233" y="6940"/>
                    <a:ext cx="19" cy="58"/>
                  </a:xfrm>
                  <a:custGeom>
                    <a:avLst/>
                    <a:gdLst>
                      <a:gd name="T0" fmla="*/ 10 w 19"/>
                      <a:gd name="T1" fmla="*/ 0 h 58"/>
                      <a:gd name="T2" fmla="*/ 10 w 19"/>
                      <a:gd name="T3" fmla="*/ 9 h 58"/>
                      <a:gd name="T4" fmla="*/ 0 w 19"/>
                      <a:gd name="T5" fmla="*/ 19 h 58"/>
                      <a:gd name="T6" fmla="*/ 0 w 19"/>
                      <a:gd name="T7" fmla="*/ 29 h 58"/>
                      <a:gd name="T8" fmla="*/ 0 w 19"/>
                      <a:gd name="T9" fmla="*/ 58 h 58"/>
                      <a:gd name="T10" fmla="*/ 10 w 19"/>
                      <a:gd name="T11" fmla="*/ 58 h 58"/>
                      <a:gd name="T12" fmla="*/ 10 w 19"/>
                      <a:gd name="T13" fmla="*/ 29 h 58"/>
                      <a:gd name="T14" fmla="*/ 10 w 19"/>
                      <a:gd name="T15" fmla="*/ 19 h 58"/>
                      <a:gd name="T16" fmla="*/ 19 w 19"/>
                      <a:gd name="T17" fmla="*/ 9 h 58"/>
                      <a:gd name="T18" fmla="*/ 19 w 19"/>
                      <a:gd name="T19" fmla="*/ 9 h 58"/>
                      <a:gd name="T20" fmla="*/ 10 w 19"/>
                      <a:gd name="T21" fmla="*/ 0 h 58"/>
                      <a:gd name="T22" fmla="*/ 10 w 19"/>
                      <a:gd name="T23" fmla="*/ 9 h 58"/>
                      <a:gd name="T24" fmla="*/ 10 w 19"/>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58"/>
                      <a:gd name="T41" fmla="*/ 19 w 19"/>
                      <a:gd name="T42" fmla="*/ 58 h 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58">
                        <a:moveTo>
                          <a:pt x="10" y="0"/>
                        </a:moveTo>
                        <a:lnTo>
                          <a:pt x="10" y="9"/>
                        </a:lnTo>
                        <a:lnTo>
                          <a:pt x="0" y="19"/>
                        </a:lnTo>
                        <a:lnTo>
                          <a:pt x="0" y="29"/>
                        </a:lnTo>
                        <a:lnTo>
                          <a:pt x="0" y="58"/>
                        </a:lnTo>
                        <a:lnTo>
                          <a:pt x="10" y="58"/>
                        </a:lnTo>
                        <a:lnTo>
                          <a:pt x="10" y="29"/>
                        </a:lnTo>
                        <a:lnTo>
                          <a:pt x="10" y="19"/>
                        </a:lnTo>
                        <a:lnTo>
                          <a:pt x="19" y="9"/>
                        </a:lnTo>
                        <a:lnTo>
                          <a:pt x="10" y="0"/>
                        </a:lnTo>
                        <a:lnTo>
                          <a:pt x="10" y="9"/>
                        </a:lnTo>
                        <a:lnTo>
                          <a:pt x="10" y="0"/>
                        </a:lnTo>
                        <a:close/>
                      </a:path>
                    </a:pathLst>
                  </a:custGeom>
                  <a:solidFill>
                    <a:srgbClr val="000000"/>
                  </a:solidFill>
                  <a:ln w="9525">
                    <a:noFill/>
                    <a:round/>
                    <a:headEnd/>
                    <a:tailEnd/>
                  </a:ln>
                </p:spPr>
                <p:txBody>
                  <a:bodyPr/>
                  <a:lstStyle/>
                  <a:p>
                    <a:endParaRPr lang="en-US"/>
                  </a:p>
                </p:txBody>
              </p:sp>
              <p:sp>
                <p:nvSpPr>
                  <p:cNvPr id="5621" name="Freeform 597"/>
                  <p:cNvSpPr>
                    <a:spLocks/>
                  </p:cNvSpPr>
                  <p:nvPr/>
                </p:nvSpPr>
                <p:spPr bwMode="auto">
                  <a:xfrm>
                    <a:off x="7243" y="6920"/>
                    <a:ext cx="48" cy="29"/>
                  </a:xfrm>
                  <a:custGeom>
                    <a:avLst/>
                    <a:gdLst>
                      <a:gd name="T0" fmla="*/ 39 w 48"/>
                      <a:gd name="T1" fmla="*/ 10 h 29"/>
                      <a:gd name="T2" fmla="*/ 29 w 48"/>
                      <a:gd name="T3" fmla="*/ 10 h 29"/>
                      <a:gd name="T4" fmla="*/ 29 w 48"/>
                      <a:gd name="T5" fmla="*/ 10 h 29"/>
                      <a:gd name="T6" fmla="*/ 9 w 48"/>
                      <a:gd name="T7" fmla="*/ 10 h 29"/>
                      <a:gd name="T8" fmla="*/ 9 w 48"/>
                      <a:gd name="T9" fmla="*/ 20 h 29"/>
                      <a:gd name="T10" fmla="*/ 0 w 48"/>
                      <a:gd name="T11" fmla="*/ 20 h 29"/>
                      <a:gd name="T12" fmla="*/ 9 w 48"/>
                      <a:gd name="T13" fmla="*/ 29 h 29"/>
                      <a:gd name="T14" fmla="*/ 9 w 48"/>
                      <a:gd name="T15" fmla="*/ 29 h 29"/>
                      <a:gd name="T16" fmla="*/ 9 w 48"/>
                      <a:gd name="T17" fmla="*/ 29 h 29"/>
                      <a:gd name="T18" fmla="*/ 9 w 48"/>
                      <a:gd name="T19" fmla="*/ 20 h 29"/>
                      <a:gd name="T20" fmla="*/ 29 w 48"/>
                      <a:gd name="T21" fmla="*/ 20 h 29"/>
                      <a:gd name="T22" fmla="*/ 29 w 48"/>
                      <a:gd name="T23" fmla="*/ 20 h 29"/>
                      <a:gd name="T24" fmla="*/ 39 w 48"/>
                      <a:gd name="T25" fmla="*/ 20 h 29"/>
                      <a:gd name="T26" fmla="*/ 29 w 48"/>
                      <a:gd name="T27" fmla="*/ 10 h 29"/>
                      <a:gd name="T28" fmla="*/ 39 w 48"/>
                      <a:gd name="T29" fmla="*/ 10 h 29"/>
                      <a:gd name="T30" fmla="*/ 48 w 48"/>
                      <a:gd name="T31" fmla="*/ 0 h 29"/>
                      <a:gd name="T32" fmla="*/ 29 w 48"/>
                      <a:gd name="T33" fmla="*/ 10 h 29"/>
                      <a:gd name="T34" fmla="*/ 39 w 48"/>
                      <a:gd name="T35" fmla="*/ 10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29"/>
                      <a:gd name="T56" fmla="*/ 48 w 48"/>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29">
                        <a:moveTo>
                          <a:pt x="39" y="10"/>
                        </a:moveTo>
                        <a:lnTo>
                          <a:pt x="29" y="10"/>
                        </a:lnTo>
                        <a:lnTo>
                          <a:pt x="9" y="10"/>
                        </a:lnTo>
                        <a:lnTo>
                          <a:pt x="9" y="20"/>
                        </a:lnTo>
                        <a:lnTo>
                          <a:pt x="0" y="20"/>
                        </a:lnTo>
                        <a:lnTo>
                          <a:pt x="9" y="29"/>
                        </a:lnTo>
                        <a:lnTo>
                          <a:pt x="9" y="20"/>
                        </a:lnTo>
                        <a:lnTo>
                          <a:pt x="29" y="20"/>
                        </a:lnTo>
                        <a:lnTo>
                          <a:pt x="39" y="20"/>
                        </a:lnTo>
                        <a:lnTo>
                          <a:pt x="29" y="10"/>
                        </a:lnTo>
                        <a:lnTo>
                          <a:pt x="39" y="10"/>
                        </a:lnTo>
                        <a:lnTo>
                          <a:pt x="48" y="0"/>
                        </a:lnTo>
                        <a:lnTo>
                          <a:pt x="29" y="10"/>
                        </a:lnTo>
                        <a:lnTo>
                          <a:pt x="39" y="10"/>
                        </a:lnTo>
                        <a:close/>
                      </a:path>
                    </a:pathLst>
                  </a:custGeom>
                  <a:solidFill>
                    <a:srgbClr val="000000"/>
                  </a:solidFill>
                  <a:ln w="9525">
                    <a:noFill/>
                    <a:round/>
                    <a:headEnd/>
                    <a:tailEnd/>
                  </a:ln>
                </p:spPr>
                <p:txBody>
                  <a:bodyPr/>
                  <a:lstStyle/>
                  <a:p>
                    <a:endParaRPr lang="en-US"/>
                  </a:p>
                </p:txBody>
              </p:sp>
              <p:sp>
                <p:nvSpPr>
                  <p:cNvPr id="5622" name="Freeform 598"/>
                  <p:cNvSpPr>
                    <a:spLocks/>
                  </p:cNvSpPr>
                  <p:nvPr/>
                </p:nvSpPr>
                <p:spPr bwMode="auto">
                  <a:xfrm>
                    <a:off x="4626" y="6940"/>
                    <a:ext cx="30" cy="29"/>
                  </a:xfrm>
                  <a:custGeom>
                    <a:avLst/>
                    <a:gdLst>
                      <a:gd name="T0" fmla="*/ 30 w 30"/>
                      <a:gd name="T1" fmla="*/ 9 h 29"/>
                      <a:gd name="T2" fmla="*/ 20 w 30"/>
                      <a:gd name="T3" fmla="*/ 9 h 29"/>
                      <a:gd name="T4" fmla="*/ 20 w 30"/>
                      <a:gd name="T5" fmla="*/ 19 h 29"/>
                      <a:gd name="T6" fmla="*/ 20 w 30"/>
                      <a:gd name="T7" fmla="*/ 19 h 29"/>
                      <a:gd name="T8" fmla="*/ 10 w 30"/>
                      <a:gd name="T9" fmla="*/ 19 h 29"/>
                      <a:gd name="T10" fmla="*/ 0 w 30"/>
                      <a:gd name="T11" fmla="*/ 29 h 29"/>
                      <a:gd name="T12" fmla="*/ 0 w 30"/>
                      <a:gd name="T13" fmla="*/ 29 h 29"/>
                      <a:gd name="T14" fmla="*/ 0 w 30"/>
                      <a:gd name="T15" fmla="*/ 19 h 29"/>
                      <a:gd name="T16" fmla="*/ 0 w 30"/>
                      <a:gd name="T17" fmla="*/ 19 h 29"/>
                      <a:gd name="T18" fmla="*/ 0 w 30"/>
                      <a:gd name="T19" fmla="*/ 19 h 29"/>
                      <a:gd name="T20" fmla="*/ 0 w 30"/>
                      <a:gd name="T21" fmla="*/ 9 h 29"/>
                      <a:gd name="T22" fmla="*/ 10 w 30"/>
                      <a:gd name="T23" fmla="*/ 9 h 29"/>
                      <a:gd name="T24" fmla="*/ 10 w 30"/>
                      <a:gd name="T25" fmla="*/ 9 h 29"/>
                      <a:gd name="T26" fmla="*/ 10 w 30"/>
                      <a:gd name="T27" fmla="*/ 0 h 29"/>
                      <a:gd name="T28" fmla="*/ 20 w 30"/>
                      <a:gd name="T29" fmla="*/ 0 h 29"/>
                      <a:gd name="T30" fmla="*/ 30 w 30"/>
                      <a:gd name="T31" fmla="*/ 9 h 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29"/>
                      <a:gd name="T50" fmla="*/ 30 w 30"/>
                      <a:gd name="T51" fmla="*/ 29 h 2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29">
                        <a:moveTo>
                          <a:pt x="30" y="9"/>
                        </a:moveTo>
                        <a:lnTo>
                          <a:pt x="20" y="9"/>
                        </a:lnTo>
                        <a:lnTo>
                          <a:pt x="20" y="19"/>
                        </a:lnTo>
                        <a:lnTo>
                          <a:pt x="10" y="19"/>
                        </a:lnTo>
                        <a:lnTo>
                          <a:pt x="0" y="29"/>
                        </a:lnTo>
                        <a:lnTo>
                          <a:pt x="0" y="19"/>
                        </a:lnTo>
                        <a:lnTo>
                          <a:pt x="0" y="9"/>
                        </a:lnTo>
                        <a:lnTo>
                          <a:pt x="10" y="9"/>
                        </a:lnTo>
                        <a:lnTo>
                          <a:pt x="10" y="0"/>
                        </a:lnTo>
                        <a:lnTo>
                          <a:pt x="20" y="0"/>
                        </a:lnTo>
                        <a:lnTo>
                          <a:pt x="30" y="9"/>
                        </a:lnTo>
                        <a:close/>
                      </a:path>
                    </a:pathLst>
                  </a:custGeom>
                  <a:solidFill>
                    <a:srgbClr val="000000"/>
                  </a:solidFill>
                  <a:ln w="9525">
                    <a:noFill/>
                    <a:round/>
                    <a:headEnd/>
                    <a:tailEnd/>
                  </a:ln>
                </p:spPr>
                <p:txBody>
                  <a:bodyPr/>
                  <a:lstStyle/>
                  <a:p>
                    <a:endParaRPr lang="en-US"/>
                  </a:p>
                </p:txBody>
              </p:sp>
              <p:sp>
                <p:nvSpPr>
                  <p:cNvPr id="5623" name="Freeform 599"/>
                  <p:cNvSpPr>
                    <a:spLocks/>
                  </p:cNvSpPr>
                  <p:nvPr/>
                </p:nvSpPr>
                <p:spPr bwMode="auto">
                  <a:xfrm>
                    <a:off x="4617" y="6949"/>
                    <a:ext cx="39" cy="30"/>
                  </a:xfrm>
                  <a:custGeom>
                    <a:avLst/>
                    <a:gdLst>
                      <a:gd name="T0" fmla="*/ 0 w 39"/>
                      <a:gd name="T1" fmla="*/ 20 h 30"/>
                      <a:gd name="T2" fmla="*/ 9 w 39"/>
                      <a:gd name="T3" fmla="*/ 30 h 30"/>
                      <a:gd name="T4" fmla="*/ 9 w 39"/>
                      <a:gd name="T5" fmla="*/ 20 h 30"/>
                      <a:gd name="T6" fmla="*/ 19 w 39"/>
                      <a:gd name="T7" fmla="*/ 20 h 30"/>
                      <a:gd name="T8" fmla="*/ 29 w 39"/>
                      <a:gd name="T9" fmla="*/ 10 h 30"/>
                      <a:gd name="T10" fmla="*/ 29 w 39"/>
                      <a:gd name="T11" fmla="*/ 10 h 30"/>
                      <a:gd name="T12" fmla="*/ 39 w 39"/>
                      <a:gd name="T13" fmla="*/ 0 h 30"/>
                      <a:gd name="T14" fmla="*/ 39 w 39"/>
                      <a:gd name="T15" fmla="*/ 0 h 30"/>
                      <a:gd name="T16" fmla="*/ 29 w 39"/>
                      <a:gd name="T17" fmla="*/ 0 h 30"/>
                      <a:gd name="T18" fmla="*/ 29 w 39"/>
                      <a:gd name="T19" fmla="*/ 0 h 30"/>
                      <a:gd name="T20" fmla="*/ 29 w 39"/>
                      <a:gd name="T21" fmla="*/ 0 h 30"/>
                      <a:gd name="T22" fmla="*/ 9 w 39"/>
                      <a:gd name="T23" fmla="*/ 20 h 30"/>
                      <a:gd name="T24" fmla="*/ 0 w 39"/>
                      <a:gd name="T25" fmla="*/ 20 h 30"/>
                      <a:gd name="T26" fmla="*/ 9 w 39"/>
                      <a:gd name="T27" fmla="*/ 20 h 30"/>
                      <a:gd name="T28" fmla="*/ 0 w 39"/>
                      <a:gd name="T29" fmla="*/ 20 h 30"/>
                      <a:gd name="T30" fmla="*/ 0 w 39"/>
                      <a:gd name="T31" fmla="*/ 30 h 30"/>
                      <a:gd name="T32" fmla="*/ 9 w 39"/>
                      <a:gd name="T33" fmla="*/ 30 h 30"/>
                      <a:gd name="T34" fmla="*/ 0 w 39"/>
                      <a:gd name="T35" fmla="*/ 20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30"/>
                      <a:gd name="T56" fmla="*/ 39 w 39"/>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30">
                        <a:moveTo>
                          <a:pt x="0" y="20"/>
                        </a:moveTo>
                        <a:lnTo>
                          <a:pt x="9" y="30"/>
                        </a:lnTo>
                        <a:lnTo>
                          <a:pt x="9" y="20"/>
                        </a:lnTo>
                        <a:lnTo>
                          <a:pt x="19" y="20"/>
                        </a:lnTo>
                        <a:lnTo>
                          <a:pt x="29" y="10"/>
                        </a:lnTo>
                        <a:lnTo>
                          <a:pt x="39" y="0"/>
                        </a:lnTo>
                        <a:lnTo>
                          <a:pt x="29" y="0"/>
                        </a:lnTo>
                        <a:lnTo>
                          <a:pt x="9" y="20"/>
                        </a:lnTo>
                        <a:lnTo>
                          <a:pt x="0" y="20"/>
                        </a:lnTo>
                        <a:lnTo>
                          <a:pt x="9" y="20"/>
                        </a:lnTo>
                        <a:lnTo>
                          <a:pt x="0" y="20"/>
                        </a:lnTo>
                        <a:lnTo>
                          <a:pt x="0" y="30"/>
                        </a:lnTo>
                        <a:lnTo>
                          <a:pt x="9" y="30"/>
                        </a:lnTo>
                        <a:lnTo>
                          <a:pt x="0" y="20"/>
                        </a:lnTo>
                        <a:close/>
                      </a:path>
                    </a:pathLst>
                  </a:custGeom>
                  <a:solidFill>
                    <a:srgbClr val="000000"/>
                  </a:solidFill>
                  <a:ln w="9525">
                    <a:noFill/>
                    <a:round/>
                    <a:headEnd/>
                    <a:tailEnd/>
                  </a:ln>
                </p:spPr>
                <p:txBody>
                  <a:bodyPr/>
                  <a:lstStyle/>
                  <a:p>
                    <a:endParaRPr lang="en-US"/>
                  </a:p>
                </p:txBody>
              </p:sp>
              <p:sp>
                <p:nvSpPr>
                  <p:cNvPr id="5624" name="Freeform 600"/>
                  <p:cNvSpPr>
                    <a:spLocks/>
                  </p:cNvSpPr>
                  <p:nvPr/>
                </p:nvSpPr>
                <p:spPr bwMode="auto">
                  <a:xfrm>
                    <a:off x="4617" y="6940"/>
                    <a:ext cx="29" cy="29"/>
                  </a:xfrm>
                  <a:custGeom>
                    <a:avLst/>
                    <a:gdLst>
                      <a:gd name="T0" fmla="*/ 19 w 29"/>
                      <a:gd name="T1" fmla="*/ 0 h 29"/>
                      <a:gd name="T2" fmla="*/ 19 w 29"/>
                      <a:gd name="T3" fmla="*/ 0 h 29"/>
                      <a:gd name="T4" fmla="*/ 19 w 29"/>
                      <a:gd name="T5" fmla="*/ 0 h 29"/>
                      <a:gd name="T6" fmla="*/ 9 w 29"/>
                      <a:gd name="T7" fmla="*/ 9 h 29"/>
                      <a:gd name="T8" fmla="*/ 9 w 29"/>
                      <a:gd name="T9" fmla="*/ 19 h 29"/>
                      <a:gd name="T10" fmla="*/ 0 w 29"/>
                      <a:gd name="T11" fmla="*/ 19 h 29"/>
                      <a:gd name="T12" fmla="*/ 0 w 29"/>
                      <a:gd name="T13" fmla="*/ 29 h 29"/>
                      <a:gd name="T14" fmla="*/ 9 w 29"/>
                      <a:gd name="T15" fmla="*/ 29 h 29"/>
                      <a:gd name="T16" fmla="*/ 9 w 29"/>
                      <a:gd name="T17" fmla="*/ 29 h 29"/>
                      <a:gd name="T18" fmla="*/ 9 w 29"/>
                      <a:gd name="T19" fmla="*/ 19 h 29"/>
                      <a:gd name="T20" fmla="*/ 9 w 29"/>
                      <a:gd name="T21" fmla="*/ 19 h 29"/>
                      <a:gd name="T22" fmla="*/ 19 w 29"/>
                      <a:gd name="T23" fmla="*/ 9 h 29"/>
                      <a:gd name="T24" fmla="*/ 19 w 29"/>
                      <a:gd name="T25" fmla="*/ 9 h 29"/>
                      <a:gd name="T26" fmla="*/ 29 w 29"/>
                      <a:gd name="T27" fmla="*/ 0 h 29"/>
                      <a:gd name="T28" fmla="*/ 19 w 29"/>
                      <a:gd name="T29" fmla="*/ 9 h 29"/>
                      <a:gd name="T30" fmla="*/ 19 w 29"/>
                      <a:gd name="T31" fmla="*/ 0 h 29"/>
                      <a:gd name="T32" fmla="*/ 19 w 29"/>
                      <a:gd name="T33" fmla="*/ 0 h 29"/>
                      <a:gd name="T34" fmla="*/ 19 w 29"/>
                      <a:gd name="T35" fmla="*/ 0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29"/>
                      <a:gd name="T56" fmla="*/ 29 w 29"/>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29">
                        <a:moveTo>
                          <a:pt x="19" y="0"/>
                        </a:moveTo>
                        <a:lnTo>
                          <a:pt x="19" y="0"/>
                        </a:lnTo>
                        <a:lnTo>
                          <a:pt x="9" y="9"/>
                        </a:lnTo>
                        <a:lnTo>
                          <a:pt x="9" y="19"/>
                        </a:lnTo>
                        <a:lnTo>
                          <a:pt x="0" y="19"/>
                        </a:lnTo>
                        <a:lnTo>
                          <a:pt x="0" y="29"/>
                        </a:lnTo>
                        <a:lnTo>
                          <a:pt x="9" y="29"/>
                        </a:lnTo>
                        <a:lnTo>
                          <a:pt x="9" y="19"/>
                        </a:lnTo>
                        <a:lnTo>
                          <a:pt x="19" y="9"/>
                        </a:lnTo>
                        <a:lnTo>
                          <a:pt x="29" y="0"/>
                        </a:lnTo>
                        <a:lnTo>
                          <a:pt x="19" y="9"/>
                        </a:lnTo>
                        <a:lnTo>
                          <a:pt x="19" y="0"/>
                        </a:lnTo>
                        <a:close/>
                      </a:path>
                    </a:pathLst>
                  </a:custGeom>
                  <a:solidFill>
                    <a:srgbClr val="000000"/>
                  </a:solidFill>
                  <a:ln w="9525">
                    <a:noFill/>
                    <a:round/>
                    <a:headEnd/>
                    <a:tailEnd/>
                  </a:ln>
                </p:spPr>
                <p:txBody>
                  <a:bodyPr/>
                  <a:lstStyle/>
                  <a:p>
                    <a:endParaRPr lang="en-US"/>
                  </a:p>
                </p:txBody>
              </p:sp>
              <p:sp>
                <p:nvSpPr>
                  <p:cNvPr id="5625" name="Freeform 601"/>
                  <p:cNvSpPr>
                    <a:spLocks/>
                  </p:cNvSpPr>
                  <p:nvPr/>
                </p:nvSpPr>
                <p:spPr bwMode="auto">
                  <a:xfrm>
                    <a:off x="4636" y="6930"/>
                    <a:ext cx="20" cy="19"/>
                  </a:xfrm>
                  <a:custGeom>
                    <a:avLst/>
                    <a:gdLst>
                      <a:gd name="T0" fmla="*/ 20 w 20"/>
                      <a:gd name="T1" fmla="*/ 19 h 19"/>
                      <a:gd name="T2" fmla="*/ 20 w 20"/>
                      <a:gd name="T3" fmla="*/ 10 h 19"/>
                      <a:gd name="T4" fmla="*/ 20 w 20"/>
                      <a:gd name="T5" fmla="*/ 10 h 19"/>
                      <a:gd name="T6" fmla="*/ 10 w 20"/>
                      <a:gd name="T7" fmla="*/ 10 h 19"/>
                      <a:gd name="T8" fmla="*/ 10 w 20"/>
                      <a:gd name="T9" fmla="*/ 0 h 19"/>
                      <a:gd name="T10" fmla="*/ 0 w 20"/>
                      <a:gd name="T11" fmla="*/ 10 h 19"/>
                      <a:gd name="T12" fmla="*/ 0 w 20"/>
                      <a:gd name="T13" fmla="*/ 19 h 19"/>
                      <a:gd name="T14" fmla="*/ 10 w 20"/>
                      <a:gd name="T15" fmla="*/ 19 h 19"/>
                      <a:gd name="T16" fmla="*/ 10 w 20"/>
                      <a:gd name="T17" fmla="*/ 19 h 19"/>
                      <a:gd name="T18" fmla="*/ 10 w 20"/>
                      <a:gd name="T19" fmla="*/ 19 h 19"/>
                      <a:gd name="T20" fmla="*/ 20 w 20"/>
                      <a:gd name="T21" fmla="*/ 19 h 19"/>
                      <a:gd name="T22" fmla="*/ 20 w 20"/>
                      <a:gd name="T23" fmla="*/ 10 h 19"/>
                      <a:gd name="T24" fmla="*/ 20 w 20"/>
                      <a:gd name="T25" fmla="*/ 19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19"/>
                      <a:gd name="T41" fmla="*/ 20 w 20"/>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19">
                        <a:moveTo>
                          <a:pt x="20" y="19"/>
                        </a:moveTo>
                        <a:lnTo>
                          <a:pt x="20" y="10"/>
                        </a:lnTo>
                        <a:lnTo>
                          <a:pt x="10" y="10"/>
                        </a:lnTo>
                        <a:lnTo>
                          <a:pt x="10" y="0"/>
                        </a:lnTo>
                        <a:lnTo>
                          <a:pt x="0" y="10"/>
                        </a:lnTo>
                        <a:lnTo>
                          <a:pt x="0" y="19"/>
                        </a:lnTo>
                        <a:lnTo>
                          <a:pt x="10" y="19"/>
                        </a:lnTo>
                        <a:lnTo>
                          <a:pt x="20" y="19"/>
                        </a:lnTo>
                        <a:lnTo>
                          <a:pt x="20" y="10"/>
                        </a:lnTo>
                        <a:lnTo>
                          <a:pt x="20" y="19"/>
                        </a:lnTo>
                        <a:close/>
                      </a:path>
                    </a:pathLst>
                  </a:custGeom>
                  <a:solidFill>
                    <a:srgbClr val="000000"/>
                  </a:solidFill>
                  <a:ln w="9525">
                    <a:noFill/>
                    <a:round/>
                    <a:headEnd/>
                    <a:tailEnd/>
                  </a:ln>
                </p:spPr>
                <p:txBody>
                  <a:bodyPr/>
                  <a:lstStyle/>
                  <a:p>
                    <a:endParaRPr lang="en-US"/>
                  </a:p>
                </p:txBody>
              </p:sp>
              <p:sp>
                <p:nvSpPr>
                  <p:cNvPr id="5626" name="Freeform 602"/>
                  <p:cNvSpPr>
                    <a:spLocks/>
                  </p:cNvSpPr>
                  <p:nvPr/>
                </p:nvSpPr>
                <p:spPr bwMode="auto">
                  <a:xfrm>
                    <a:off x="6426" y="6959"/>
                    <a:ext cx="214" cy="224"/>
                  </a:xfrm>
                  <a:custGeom>
                    <a:avLst/>
                    <a:gdLst>
                      <a:gd name="T0" fmla="*/ 146 w 214"/>
                      <a:gd name="T1" fmla="*/ 68 h 224"/>
                      <a:gd name="T2" fmla="*/ 165 w 214"/>
                      <a:gd name="T3" fmla="*/ 49 h 224"/>
                      <a:gd name="T4" fmla="*/ 184 w 214"/>
                      <a:gd name="T5" fmla="*/ 39 h 224"/>
                      <a:gd name="T6" fmla="*/ 214 w 214"/>
                      <a:gd name="T7" fmla="*/ 39 h 224"/>
                      <a:gd name="T8" fmla="*/ 214 w 214"/>
                      <a:gd name="T9" fmla="*/ 39 h 224"/>
                      <a:gd name="T10" fmla="*/ 214 w 214"/>
                      <a:gd name="T11" fmla="*/ 59 h 224"/>
                      <a:gd name="T12" fmla="*/ 204 w 214"/>
                      <a:gd name="T13" fmla="*/ 78 h 224"/>
                      <a:gd name="T14" fmla="*/ 184 w 214"/>
                      <a:gd name="T15" fmla="*/ 88 h 224"/>
                      <a:gd name="T16" fmla="*/ 175 w 214"/>
                      <a:gd name="T17" fmla="*/ 107 h 224"/>
                      <a:gd name="T18" fmla="*/ 184 w 214"/>
                      <a:gd name="T19" fmla="*/ 185 h 224"/>
                      <a:gd name="T20" fmla="*/ 175 w 214"/>
                      <a:gd name="T21" fmla="*/ 214 h 224"/>
                      <a:gd name="T22" fmla="*/ 155 w 214"/>
                      <a:gd name="T23" fmla="*/ 214 h 224"/>
                      <a:gd name="T24" fmla="*/ 136 w 214"/>
                      <a:gd name="T25" fmla="*/ 224 h 224"/>
                      <a:gd name="T26" fmla="*/ 116 w 214"/>
                      <a:gd name="T27" fmla="*/ 224 h 224"/>
                      <a:gd name="T28" fmla="*/ 87 w 214"/>
                      <a:gd name="T29" fmla="*/ 214 h 224"/>
                      <a:gd name="T30" fmla="*/ 77 w 214"/>
                      <a:gd name="T31" fmla="*/ 214 h 224"/>
                      <a:gd name="T32" fmla="*/ 116 w 214"/>
                      <a:gd name="T33" fmla="*/ 205 h 224"/>
                      <a:gd name="T34" fmla="*/ 126 w 214"/>
                      <a:gd name="T35" fmla="*/ 195 h 224"/>
                      <a:gd name="T36" fmla="*/ 136 w 214"/>
                      <a:gd name="T37" fmla="*/ 185 h 224"/>
                      <a:gd name="T38" fmla="*/ 146 w 214"/>
                      <a:gd name="T39" fmla="*/ 166 h 224"/>
                      <a:gd name="T40" fmla="*/ 136 w 214"/>
                      <a:gd name="T41" fmla="*/ 156 h 224"/>
                      <a:gd name="T42" fmla="*/ 136 w 214"/>
                      <a:gd name="T43" fmla="*/ 146 h 224"/>
                      <a:gd name="T44" fmla="*/ 136 w 214"/>
                      <a:gd name="T45" fmla="*/ 127 h 224"/>
                      <a:gd name="T46" fmla="*/ 126 w 214"/>
                      <a:gd name="T47" fmla="*/ 107 h 224"/>
                      <a:gd name="T48" fmla="*/ 116 w 214"/>
                      <a:gd name="T49" fmla="*/ 88 h 224"/>
                      <a:gd name="T50" fmla="*/ 87 w 214"/>
                      <a:gd name="T51" fmla="*/ 88 h 224"/>
                      <a:gd name="T52" fmla="*/ 77 w 214"/>
                      <a:gd name="T53" fmla="*/ 78 h 224"/>
                      <a:gd name="T54" fmla="*/ 58 w 214"/>
                      <a:gd name="T55" fmla="*/ 59 h 224"/>
                      <a:gd name="T56" fmla="*/ 29 w 214"/>
                      <a:gd name="T57" fmla="*/ 39 h 224"/>
                      <a:gd name="T58" fmla="*/ 9 w 214"/>
                      <a:gd name="T59" fmla="*/ 20 h 224"/>
                      <a:gd name="T60" fmla="*/ 19 w 214"/>
                      <a:gd name="T61" fmla="*/ 0 h 224"/>
                      <a:gd name="T62" fmla="*/ 39 w 214"/>
                      <a:gd name="T63" fmla="*/ 10 h 224"/>
                      <a:gd name="T64" fmla="*/ 48 w 214"/>
                      <a:gd name="T65" fmla="*/ 20 h 224"/>
                      <a:gd name="T66" fmla="*/ 68 w 214"/>
                      <a:gd name="T67" fmla="*/ 29 h 224"/>
                      <a:gd name="T68" fmla="*/ 87 w 214"/>
                      <a:gd name="T69" fmla="*/ 39 h 224"/>
                      <a:gd name="T70" fmla="*/ 107 w 214"/>
                      <a:gd name="T71" fmla="*/ 49 h 224"/>
                      <a:gd name="T72" fmla="*/ 126 w 214"/>
                      <a:gd name="T73" fmla="*/ 68 h 224"/>
                      <a:gd name="T74" fmla="*/ 146 w 214"/>
                      <a:gd name="T75" fmla="*/ 78 h 2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4"/>
                      <a:gd name="T115" fmla="*/ 0 h 224"/>
                      <a:gd name="T116" fmla="*/ 214 w 214"/>
                      <a:gd name="T117" fmla="*/ 224 h 22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4" h="224">
                        <a:moveTo>
                          <a:pt x="146" y="78"/>
                        </a:moveTo>
                        <a:lnTo>
                          <a:pt x="146" y="68"/>
                        </a:lnTo>
                        <a:lnTo>
                          <a:pt x="165" y="49"/>
                        </a:lnTo>
                        <a:lnTo>
                          <a:pt x="175" y="39"/>
                        </a:lnTo>
                        <a:lnTo>
                          <a:pt x="184" y="39"/>
                        </a:lnTo>
                        <a:lnTo>
                          <a:pt x="214" y="39"/>
                        </a:lnTo>
                        <a:lnTo>
                          <a:pt x="214" y="49"/>
                        </a:lnTo>
                        <a:lnTo>
                          <a:pt x="214" y="59"/>
                        </a:lnTo>
                        <a:lnTo>
                          <a:pt x="204" y="68"/>
                        </a:lnTo>
                        <a:lnTo>
                          <a:pt x="204" y="78"/>
                        </a:lnTo>
                        <a:lnTo>
                          <a:pt x="194" y="88"/>
                        </a:lnTo>
                        <a:lnTo>
                          <a:pt x="184" y="88"/>
                        </a:lnTo>
                        <a:lnTo>
                          <a:pt x="184" y="98"/>
                        </a:lnTo>
                        <a:lnTo>
                          <a:pt x="175" y="107"/>
                        </a:lnTo>
                        <a:lnTo>
                          <a:pt x="184" y="137"/>
                        </a:lnTo>
                        <a:lnTo>
                          <a:pt x="184" y="185"/>
                        </a:lnTo>
                        <a:lnTo>
                          <a:pt x="184" y="214"/>
                        </a:lnTo>
                        <a:lnTo>
                          <a:pt x="175" y="214"/>
                        </a:lnTo>
                        <a:lnTo>
                          <a:pt x="165" y="214"/>
                        </a:lnTo>
                        <a:lnTo>
                          <a:pt x="155" y="214"/>
                        </a:lnTo>
                        <a:lnTo>
                          <a:pt x="146" y="224"/>
                        </a:lnTo>
                        <a:lnTo>
                          <a:pt x="136" y="224"/>
                        </a:lnTo>
                        <a:lnTo>
                          <a:pt x="126" y="224"/>
                        </a:lnTo>
                        <a:lnTo>
                          <a:pt x="116" y="224"/>
                        </a:lnTo>
                        <a:lnTo>
                          <a:pt x="107" y="214"/>
                        </a:lnTo>
                        <a:lnTo>
                          <a:pt x="87" y="214"/>
                        </a:lnTo>
                        <a:lnTo>
                          <a:pt x="77" y="214"/>
                        </a:lnTo>
                        <a:lnTo>
                          <a:pt x="97" y="214"/>
                        </a:lnTo>
                        <a:lnTo>
                          <a:pt x="116" y="205"/>
                        </a:lnTo>
                        <a:lnTo>
                          <a:pt x="126" y="205"/>
                        </a:lnTo>
                        <a:lnTo>
                          <a:pt x="126" y="195"/>
                        </a:lnTo>
                        <a:lnTo>
                          <a:pt x="136" y="195"/>
                        </a:lnTo>
                        <a:lnTo>
                          <a:pt x="136" y="185"/>
                        </a:lnTo>
                        <a:lnTo>
                          <a:pt x="146" y="175"/>
                        </a:lnTo>
                        <a:lnTo>
                          <a:pt x="146" y="166"/>
                        </a:lnTo>
                        <a:lnTo>
                          <a:pt x="136" y="166"/>
                        </a:lnTo>
                        <a:lnTo>
                          <a:pt x="136" y="156"/>
                        </a:lnTo>
                        <a:lnTo>
                          <a:pt x="126" y="146"/>
                        </a:lnTo>
                        <a:lnTo>
                          <a:pt x="136" y="146"/>
                        </a:lnTo>
                        <a:lnTo>
                          <a:pt x="136" y="137"/>
                        </a:lnTo>
                        <a:lnTo>
                          <a:pt x="136" y="127"/>
                        </a:lnTo>
                        <a:lnTo>
                          <a:pt x="136" y="117"/>
                        </a:lnTo>
                        <a:lnTo>
                          <a:pt x="126" y="107"/>
                        </a:lnTo>
                        <a:lnTo>
                          <a:pt x="116" y="98"/>
                        </a:lnTo>
                        <a:lnTo>
                          <a:pt x="116" y="88"/>
                        </a:lnTo>
                        <a:lnTo>
                          <a:pt x="107" y="88"/>
                        </a:lnTo>
                        <a:lnTo>
                          <a:pt x="87" y="88"/>
                        </a:lnTo>
                        <a:lnTo>
                          <a:pt x="77" y="78"/>
                        </a:lnTo>
                        <a:lnTo>
                          <a:pt x="68" y="68"/>
                        </a:lnTo>
                        <a:lnTo>
                          <a:pt x="58" y="59"/>
                        </a:lnTo>
                        <a:lnTo>
                          <a:pt x="48" y="49"/>
                        </a:lnTo>
                        <a:lnTo>
                          <a:pt x="29" y="39"/>
                        </a:lnTo>
                        <a:lnTo>
                          <a:pt x="19" y="29"/>
                        </a:lnTo>
                        <a:lnTo>
                          <a:pt x="9" y="20"/>
                        </a:lnTo>
                        <a:lnTo>
                          <a:pt x="0" y="0"/>
                        </a:lnTo>
                        <a:lnTo>
                          <a:pt x="19" y="0"/>
                        </a:lnTo>
                        <a:lnTo>
                          <a:pt x="29" y="10"/>
                        </a:lnTo>
                        <a:lnTo>
                          <a:pt x="39" y="10"/>
                        </a:lnTo>
                        <a:lnTo>
                          <a:pt x="48" y="20"/>
                        </a:lnTo>
                        <a:lnTo>
                          <a:pt x="58" y="20"/>
                        </a:lnTo>
                        <a:lnTo>
                          <a:pt x="68" y="29"/>
                        </a:lnTo>
                        <a:lnTo>
                          <a:pt x="77" y="39"/>
                        </a:lnTo>
                        <a:lnTo>
                          <a:pt x="87" y="39"/>
                        </a:lnTo>
                        <a:lnTo>
                          <a:pt x="97" y="39"/>
                        </a:lnTo>
                        <a:lnTo>
                          <a:pt x="107" y="49"/>
                        </a:lnTo>
                        <a:lnTo>
                          <a:pt x="116" y="59"/>
                        </a:lnTo>
                        <a:lnTo>
                          <a:pt x="126" y="68"/>
                        </a:lnTo>
                        <a:lnTo>
                          <a:pt x="136" y="68"/>
                        </a:lnTo>
                        <a:lnTo>
                          <a:pt x="146" y="78"/>
                        </a:lnTo>
                        <a:close/>
                      </a:path>
                    </a:pathLst>
                  </a:custGeom>
                  <a:solidFill>
                    <a:srgbClr val="FF9999"/>
                  </a:solidFill>
                  <a:ln w="9525">
                    <a:noFill/>
                    <a:round/>
                    <a:headEnd/>
                    <a:tailEnd/>
                  </a:ln>
                </p:spPr>
                <p:txBody>
                  <a:bodyPr/>
                  <a:lstStyle/>
                  <a:p>
                    <a:endParaRPr lang="en-US"/>
                  </a:p>
                </p:txBody>
              </p:sp>
              <p:sp>
                <p:nvSpPr>
                  <p:cNvPr id="5627" name="Freeform 603"/>
                  <p:cNvSpPr>
                    <a:spLocks/>
                  </p:cNvSpPr>
                  <p:nvPr/>
                </p:nvSpPr>
                <p:spPr bwMode="auto">
                  <a:xfrm>
                    <a:off x="6562" y="6988"/>
                    <a:ext cx="48" cy="49"/>
                  </a:xfrm>
                  <a:custGeom>
                    <a:avLst/>
                    <a:gdLst>
                      <a:gd name="T0" fmla="*/ 48 w 48"/>
                      <a:gd name="T1" fmla="*/ 0 h 49"/>
                      <a:gd name="T2" fmla="*/ 48 w 48"/>
                      <a:gd name="T3" fmla="*/ 10 h 49"/>
                      <a:gd name="T4" fmla="*/ 39 w 48"/>
                      <a:gd name="T5" fmla="*/ 10 h 49"/>
                      <a:gd name="T6" fmla="*/ 29 w 48"/>
                      <a:gd name="T7" fmla="*/ 10 h 49"/>
                      <a:gd name="T8" fmla="*/ 19 w 48"/>
                      <a:gd name="T9" fmla="*/ 20 h 49"/>
                      <a:gd name="T10" fmla="*/ 10 w 48"/>
                      <a:gd name="T11" fmla="*/ 30 h 49"/>
                      <a:gd name="T12" fmla="*/ 10 w 48"/>
                      <a:gd name="T13" fmla="*/ 39 h 49"/>
                      <a:gd name="T14" fmla="*/ 0 w 48"/>
                      <a:gd name="T15" fmla="*/ 49 h 49"/>
                      <a:gd name="T16" fmla="*/ 10 w 48"/>
                      <a:gd name="T17" fmla="*/ 49 h 49"/>
                      <a:gd name="T18" fmla="*/ 19 w 48"/>
                      <a:gd name="T19" fmla="*/ 39 h 49"/>
                      <a:gd name="T20" fmla="*/ 19 w 48"/>
                      <a:gd name="T21" fmla="*/ 30 h 49"/>
                      <a:gd name="T22" fmla="*/ 29 w 48"/>
                      <a:gd name="T23" fmla="*/ 30 h 49"/>
                      <a:gd name="T24" fmla="*/ 29 w 48"/>
                      <a:gd name="T25" fmla="*/ 20 h 49"/>
                      <a:gd name="T26" fmla="*/ 39 w 48"/>
                      <a:gd name="T27" fmla="*/ 20 h 49"/>
                      <a:gd name="T28" fmla="*/ 48 w 48"/>
                      <a:gd name="T29" fmla="*/ 10 h 49"/>
                      <a:gd name="T30" fmla="*/ 48 w 48"/>
                      <a:gd name="T31" fmla="*/ 10 h 49"/>
                      <a:gd name="T32" fmla="*/ 48 w 48"/>
                      <a:gd name="T33" fmla="*/ 10 h 49"/>
                      <a:gd name="T34" fmla="*/ 48 w 48"/>
                      <a:gd name="T35" fmla="*/ 0 h 49"/>
                      <a:gd name="T36" fmla="*/ 48 w 48"/>
                      <a:gd name="T37" fmla="*/ 10 h 49"/>
                      <a:gd name="T38" fmla="*/ 48 w 48"/>
                      <a:gd name="T39" fmla="*/ 0 h 4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
                      <a:gd name="T61" fmla="*/ 0 h 49"/>
                      <a:gd name="T62" fmla="*/ 48 w 48"/>
                      <a:gd name="T63" fmla="*/ 49 h 4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 h="49">
                        <a:moveTo>
                          <a:pt x="48" y="0"/>
                        </a:moveTo>
                        <a:lnTo>
                          <a:pt x="48" y="10"/>
                        </a:lnTo>
                        <a:lnTo>
                          <a:pt x="39" y="10"/>
                        </a:lnTo>
                        <a:lnTo>
                          <a:pt x="29" y="10"/>
                        </a:lnTo>
                        <a:lnTo>
                          <a:pt x="19" y="20"/>
                        </a:lnTo>
                        <a:lnTo>
                          <a:pt x="10" y="30"/>
                        </a:lnTo>
                        <a:lnTo>
                          <a:pt x="10" y="39"/>
                        </a:lnTo>
                        <a:lnTo>
                          <a:pt x="0" y="49"/>
                        </a:lnTo>
                        <a:lnTo>
                          <a:pt x="10" y="49"/>
                        </a:lnTo>
                        <a:lnTo>
                          <a:pt x="19" y="39"/>
                        </a:lnTo>
                        <a:lnTo>
                          <a:pt x="19" y="30"/>
                        </a:lnTo>
                        <a:lnTo>
                          <a:pt x="29" y="30"/>
                        </a:lnTo>
                        <a:lnTo>
                          <a:pt x="29" y="20"/>
                        </a:lnTo>
                        <a:lnTo>
                          <a:pt x="39" y="20"/>
                        </a:lnTo>
                        <a:lnTo>
                          <a:pt x="48" y="10"/>
                        </a:lnTo>
                        <a:lnTo>
                          <a:pt x="48" y="0"/>
                        </a:lnTo>
                        <a:lnTo>
                          <a:pt x="48" y="10"/>
                        </a:lnTo>
                        <a:lnTo>
                          <a:pt x="48" y="0"/>
                        </a:lnTo>
                        <a:close/>
                      </a:path>
                    </a:pathLst>
                  </a:custGeom>
                  <a:solidFill>
                    <a:srgbClr val="000000"/>
                  </a:solidFill>
                  <a:ln w="9525">
                    <a:noFill/>
                    <a:round/>
                    <a:headEnd/>
                    <a:tailEnd/>
                  </a:ln>
                </p:spPr>
                <p:txBody>
                  <a:bodyPr/>
                  <a:lstStyle/>
                  <a:p>
                    <a:endParaRPr lang="en-US"/>
                  </a:p>
                </p:txBody>
              </p:sp>
              <p:sp>
                <p:nvSpPr>
                  <p:cNvPr id="5628" name="Freeform 604"/>
                  <p:cNvSpPr>
                    <a:spLocks/>
                  </p:cNvSpPr>
                  <p:nvPr/>
                </p:nvSpPr>
                <p:spPr bwMode="auto">
                  <a:xfrm>
                    <a:off x="6610" y="6988"/>
                    <a:ext cx="39" cy="10"/>
                  </a:xfrm>
                  <a:custGeom>
                    <a:avLst/>
                    <a:gdLst>
                      <a:gd name="T0" fmla="*/ 39 w 39"/>
                      <a:gd name="T1" fmla="*/ 10 h 10"/>
                      <a:gd name="T2" fmla="*/ 30 w 39"/>
                      <a:gd name="T3" fmla="*/ 10 h 10"/>
                      <a:gd name="T4" fmla="*/ 30 w 39"/>
                      <a:gd name="T5" fmla="*/ 10 h 10"/>
                      <a:gd name="T6" fmla="*/ 30 w 39"/>
                      <a:gd name="T7" fmla="*/ 0 h 10"/>
                      <a:gd name="T8" fmla="*/ 0 w 39"/>
                      <a:gd name="T9" fmla="*/ 0 h 10"/>
                      <a:gd name="T10" fmla="*/ 0 w 39"/>
                      <a:gd name="T11" fmla="*/ 10 h 10"/>
                      <a:gd name="T12" fmla="*/ 30 w 39"/>
                      <a:gd name="T13" fmla="*/ 10 h 10"/>
                      <a:gd name="T14" fmla="*/ 30 w 39"/>
                      <a:gd name="T15" fmla="*/ 10 h 10"/>
                      <a:gd name="T16" fmla="*/ 30 w 39"/>
                      <a:gd name="T17" fmla="*/ 10 h 10"/>
                      <a:gd name="T18" fmla="*/ 39 w 39"/>
                      <a:gd name="T19" fmla="*/ 10 h 10"/>
                      <a:gd name="T20" fmla="*/ 30 w 39"/>
                      <a:gd name="T21" fmla="*/ 10 h 10"/>
                      <a:gd name="T22" fmla="*/ 39 w 39"/>
                      <a:gd name="T23" fmla="*/ 10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
                      <a:gd name="T37" fmla="*/ 0 h 10"/>
                      <a:gd name="T38" fmla="*/ 39 w 39"/>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 h="10">
                        <a:moveTo>
                          <a:pt x="39" y="10"/>
                        </a:moveTo>
                        <a:lnTo>
                          <a:pt x="30" y="10"/>
                        </a:lnTo>
                        <a:lnTo>
                          <a:pt x="30" y="0"/>
                        </a:lnTo>
                        <a:lnTo>
                          <a:pt x="0" y="0"/>
                        </a:lnTo>
                        <a:lnTo>
                          <a:pt x="0" y="10"/>
                        </a:lnTo>
                        <a:lnTo>
                          <a:pt x="30" y="10"/>
                        </a:lnTo>
                        <a:lnTo>
                          <a:pt x="39" y="10"/>
                        </a:lnTo>
                        <a:lnTo>
                          <a:pt x="30" y="10"/>
                        </a:lnTo>
                        <a:lnTo>
                          <a:pt x="39" y="10"/>
                        </a:lnTo>
                        <a:close/>
                      </a:path>
                    </a:pathLst>
                  </a:custGeom>
                  <a:solidFill>
                    <a:srgbClr val="000000"/>
                  </a:solidFill>
                  <a:ln w="9525">
                    <a:noFill/>
                    <a:round/>
                    <a:headEnd/>
                    <a:tailEnd/>
                  </a:ln>
                </p:spPr>
                <p:txBody>
                  <a:bodyPr/>
                  <a:lstStyle/>
                  <a:p>
                    <a:endParaRPr lang="en-US"/>
                  </a:p>
                </p:txBody>
              </p:sp>
              <p:sp>
                <p:nvSpPr>
                  <p:cNvPr id="5629" name="Freeform 605"/>
                  <p:cNvSpPr>
                    <a:spLocks/>
                  </p:cNvSpPr>
                  <p:nvPr/>
                </p:nvSpPr>
                <p:spPr bwMode="auto">
                  <a:xfrm>
                    <a:off x="6601" y="6998"/>
                    <a:ext cx="48" cy="78"/>
                  </a:xfrm>
                  <a:custGeom>
                    <a:avLst/>
                    <a:gdLst>
                      <a:gd name="T0" fmla="*/ 9 w 48"/>
                      <a:gd name="T1" fmla="*/ 68 h 78"/>
                      <a:gd name="T2" fmla="*/ 9 w 48"/>
                      <a:gd name="T3" fmla="*/ 68 h 78"/>
                      <a:gd name="T4" fmla="*/ 19 w 48"/>
                      <a:gd name="T5" fmla="*/ 59 h 78"/>
                      <a:gd name="T6" fmla="*/ 19 w 48"/>
                      <a:gd name="T7" fmla="*/ 49 h 78"/>
                      <a:gd name="T8" fmla="*/ 29 w 48"/>
                      <a:gd name="T9" fmla="*/ 39 h 78"/>
                      <a:gd name="T10" fmla="*/ 39 w 48"/>
                      <a:gd name="T11" fmla="*/ 29 h 78"/>
                      <a:gd name="T12" fmla="*/ 39 w 48"/>
                      <a:gd name="T13" fmla="*/ 20 h 78"/>
                      <a:gd name="T14" fmla="*/ 39 w 48"/>
                      <a:gd name="T15" fmla="*/ 10 h 78"/>
                      <a:gd name="T16" fmla="*/ 48 w 48"/>
                      <a:gd name="T17" fmla="*/ 0 h 78"/>
                      <a:gd name="T18" fmla="*/ 39 w 48"/>
                      <a:gd name="T19" fmla="*/ 0 h 78"/>
                      <a:gd name="T20" fmla="*/ 39 w 48"/>
                      <a:gd name="T21" fmla="*/ 10 h 78"/>
                      <a:gd name="T22" fmla="*/ 29 w 48"/>
                      <a:gd name="T23" fmla="*/ 20 h 78"/>
                      <a:gd name="T24" fmla="*/ 29 w 48"/>
                      <a:gd name="T25" fmla="*/ 29 h 78"/>
                      <a:gd name="T26" fmla="*/ 19 w 48"/>
                      <a:gd name="T27" fmla="*/ 39 h 78"/>
                      <a:gd name="T28" fmla="*/ 9 w 48"/>
                      <a:gd name="T29" fmla="*/ 49 h 78"/>
                      <a:gd name="T30" fmla="*/ 9 w 48"/>
                      <a:gd name="T31" fmla="*/ 49 h 78"/>
                      <a:gd name="T32" fmla="*/ 0 w 48"/>
                      <a:gd name="T33" fmla="*/ 59 h 78"/>
                      <a:gd name="T34" fmla="*/ 0 w 48"/>
                      <a:gd name="T35" fmla="*/ 68 h 78"/>
                      <a:gd name="T36" fmla="*/ 0 w 48"/>
                      <a:gd name="T37" fmla="*/ 78 h 78"/>
                      <a:gd name="T38" fmla="*/ 0 w 48"/>
                      <a:gd name="T39" fmla="*/ 68 h 78"/>
                      <a:gd name="T40" fmla="*/ 0 w 48"/>
                      <a:gd name="T41" fmla="*/ 78 h 78"/>
                      <a:gd name="T42" fmla="*/ 9 w 48"/>
                      <a:gd name="T43" fmla="*/ 68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
                      <a:gd name="T67" fmla="*/ 0 h 78"/>
                      <a:gd name="T68" fmla="*/ 48 w 48"/>
                      <a:gd name="T69" fmla="*/ 78 h 7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 h="78">
                        <a:moveTo>
                          <a:pt x="9" y="68"/>
                        </a:moveTo>
                        <a:lnTo>
                          <a:pt x="9" y="68"/>
                        </a:lnTo>
                        <a:lnTo>
                          <a:pt x="19" y="59"/>
                        </a:lnTo>
                        <a:lnTo>
                          <a:pt x="19" y="49"/>
                        </a:lnTo>
                        <a:lnTo>
                          <a:pt x="29" y="39"/>
                        </a:lnTo>
                        <a:lnTo>
                          <a:pt x="39" y="29"/>
                        </a:lnTo>
                        <a:lnTo>
                          <a:pt x="39" y="20"/>
                        </a:lnTo>
                        <a:lnTo>
                          <a:pt x="39" y="10"/>
                        </a:lnTo>
                        <a:lnTo>
                          <a:pt x="48" y="0"/>
                        </a:lnTo>
                        <a:lnTo>
                          <a:pt x="39" y="0"/>
                        </a:lnTo>
                        <a:lnTo>
                          <a:pt x="39" y="10"/>
                        </a:lnTo>
                        <a:lnTo>
                          <a:pt x="29" y="20"/>
                        </a:lnTo>
                        <a:lnTo>
                          <a:pt x="29" y="29"/>
                        </a:lnTo>
                        <a:lnTo>
                          <a:pt x="19" y="39"/>
                        </a:lnTo>
                        <a:lnTo>
                          <a:pt x="9" y="49"/>
                        </a:lnTo>
                        <a:lnTo>
                          <a:pt x="0" y="59"/>
                        </a:lnTo>
                        <a:lnTo>
                          <a:pt x="0" y="68"/>
                        </a:lnTo>
                        <a:lnTo>
                          <a:pt x="0" y="78"/>
                        </a:lnTo>
                        <a:lnTo>
                          <a:pt x="0" y="68"/>
                        </a:lnTo>
                        <a:lnTo>
                          <a:pt x="0" y="78"/>
                        </a:lnTo>
                        <a:lnTo>
                          <a:pt x="9" y="68"/>
                        </a:lnTo>
                        <a:close/>
                      </a:path>
                    </a:pathLst>
                  </a:custGeom>
                  <a:solidFill>
                    <a:srgbClr val="000000"/>
                  </a:solidFill>
                  <a:ln w="9525">
                    <a:noFill/>
                    <a:round/>
                    <a:headEnd/>
                    <a:tailEnd/>
                  </a:ln>
                </p:spPr>
                <p:txBody>
                  <a:bodyPr/>
                  <a:lstStyle/>
                  <a:p>
                    <a:endParaRPr lang="en-US"/>
                  </a:p>
                </p:txBody>
              </p:sp>
              <p:sp>
                <p:nvSpPr>
                  <p:cNvPr id="5630" name="Freeform 606"/>
                  <p:cNvSpPr>
                    <a:spLocks/>
                  </p:cNvSpPr>
                  <p:nvPr/>
                </p:nvSpPr>
                <p:spPr bwMode="auto">
                  <a:xfrm>
                    <a:off x="6601" y="7066"/>
                    <a:ext cx="19" cy="107"/>
                  </a:xfrm>
                  <a:custGeom>
                    <a:avLst/>
                    <a:gdLst>
                      <a:gd name="T0" fmla="*/ 9 w 19"/>
                      <a:gd name="T1" fmla="*/ 107 h 107"/>
                      <a:gd name="T2" fmla="*/ 9 w 19"/>
                      <a:gd name="T3" fmla="*/ 107 h 107"/>
                      <a:gd name="T4" fmla="*/ 9 w 19"/>
                      <a:gd name="T5" fmla="*/ 78 h 107"/>
                      <a:gd name="T6" fmla="*/ 19 w 19"/>
                      <a:gd name="T7" fmla="*/ 59 h 107"/>
                      <a:gd name="T8" fmla="*/ 9 w 19"/>
                      <a:gd name="T9" fmla="*/ 30 h 107"/>
                      <a:gd name="T10" fmla="*/ 9 w 19"/>
                      <a:gd name="T11" fmla="*/ 0 h 107"/>
                      <a:gd name="T12" fmla="*/ 0 w 19"/>
                      <a:gd name="T13" fmla="*/ 10 h 107"/>
                      <a:gd name="T14" fmla="*/ 9 w 19"/>
                      <a:gd name="T15" fmla="*/ 30 h 107"/>
                      <a:gd name="T16" fmla="*/ 9 w 19"/>
                      <a:gd name="T17" fmla="*/ 78 h 107"/>
                      <a:gd name="T18" fmla="*/ 0 w 19"/>
                      <a:gd name="T19" fmla="*/ 107 h 107"/>
                      <a:gd name="T20" fmla="*/ 9 w 19"/>
                      <a:gd name="T21" fmla="*/ 98 h 107"/>
                      <a:gd name="T22" fmla="*/ 9 w 19"/>
                      <a:gd name="T23" fmla="*/ 107 h 107"/>
                      <a:gd name="T24" fmla="*/ 9 w 19"/>
                      <a:gd name="T25" fmla="*/ 107 h 107"/>
                      <a:gd name="T26" fmla="*/ 9 w 19"/>
                      <a:gd name="T27" fmla="*/ 107 h 1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
                      <a:gd name="T43" fmla="*/ 0 h 107"/>
                      <a:gd name="T44" fmla="*/ 19 w 19"/>
                      <a:gd name="T45" fmla="*/ 107 h 1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 h="107">
                        <a:moveTo>
                          <a:pt x="9" y="107"/>
                        </a:moveTo>
                        <a:lnTo>
                          <a:pt x="9" y="107"/>
                        </a:lnTo>
                        <a:lnTo>
                          <a:pt x="9" y="78"/>
                        </a:lnTo>
                        <a:lnTo>
                          <a:pt x="19" y="59"/>
                        </a:lnTo>
                        <a:lnTo>
                          <a:pt x="9" y="30"/>
                        </a:lnTo>
                        <a:lnTo>
                          <a:pt x="9" y="0"/>
                        </a:lnTo>
                        <a:lnTo>
                          <a:pt x="0" y="10"/>
                        </a:lnTo>
                        <a:lnTo>
                          <a:pt x="9" y="30"/>
                        </a:lnTo>
                        <a:lnTo>
                          <a:pt x="9" y="78"/>
                        </a:lnTo>
                        <a:lnTo>
                          <a:pt x="0" y="107"/>
                        </a:lnTo>
                        <a:lnTo>
                          <a:pt x="9" y="98"/>
                        </a:lnTo>
                        <a:lnTo>
                          <a:pt x="9" y="107"/>
                        </a:lnTo>
                        <a:close/>
                      </a:path>
                    </a:pathLst>
                  </a:custGeom>
                  <a:solidFill>
                    <a:srgbClr val="000000"/>
                  </a:solidFill>
                  <a:ln w="9525">
                    <a:noFill/>
                    <a:round/>
                    <a:headEnd/>
                    <a:tailEnd/>
                  </a:ln>
                </p:spPr>
                <p:txBody>
                  <a:bodyPr/>
                  <a:lstStyle/>
                  <a:p>
                    <a:endParaRPr lang="en-US"/>
                  </a:p>
                </p:txBody>
              </p:sp>
              <p:sp>
                <p:nvSpPr>
                  <p:cNvPr id="5631" name="Freeform 607"/>
                  <p:cNvSpPr>
                    <a:spLocks/>
                  </p:cNvSpPr>
                  <p:nvPr/>
                </p:nvSpPr>
                <p:spPr bwMode="auto">
                  <a:xfrm>
                    <a:off x="6523" y="7164"/>
                    <a:ext cx="87" cy="29"/>
                  </a:xfrm>
                  <a:custGeom>
                    <a:avLst/>
                    <a:gdLst>
                      <a:gd name="T0" fmla="*/ 10 w 87"/>
                      <a:gd name="T1" fmla="*/ 9 h 29"/>
                      <a:gd name="T2" fmla="*/ 0 w 87"/>
                      <a:gd name="T3" fmla="*/ 9 h 29"/>
                      <a:gd name="T4" fmla="*/ 19 w 87"/>
                      <a:gd name="T5" fmla="*/ 19 h 29"/>
                      <a:gd name="T6" fmla="*/ 29 w 87"/>
                      <a:gd name="T7" fmla="*/ 29 h 29"/>
                      <a:gd name="T8" fmla="*/ 39 w 87"/>
                      <a:gd name="T9" fmla="*/ 29 h 29"/>
                      <a:gd name="T10" fmla="*/ 49 w 87"/>
                      <a:gd name="T11" fmla="*/ 19 h 29"/>
                      <a:gd name="T12" fmla="*/ 58 w 87"/>
                      <a:gd name="T13" fmla="*/ 19 h 29"/>
                      <a:gd name="T14" fmla="*/ 68 w 87"/>
                      <a:gd name="T15" fmla="*/ 9 h 29"/>
                      <a:gd name="T16" fmla="*/ 87 w 87"/>
                      <a:gd name="T17" fmla="*/ 9 h 29"/>
                      <a:gd name="T18" fmla="*/ 87 w 87"/>
                      <a:gd name="T19" fmla="*/ 0 h 29"/>
                      <a:gd name="T20" fmla="*/ 68 w 87"/>
                      <a:gd name="T21" fmla="*/ 9 h 29"/>
                      <a:gd name="T22" fmla="*/ 68 w 87"/>
                      <a:gd name="T23" fmla="*/ 9 h 29"/>
                      <a:gd name="T24" fmla="*/ 58 w 87"/>
                      <a:gd name="T25" fmla="*/ 9 h 29"/>
                      <a:gd name="T26" fmla="*/ 39 w 87"/>
                      <a:gd name="T27" fmla="*/ 9 h 29"/>
                      <a:gd name="T28" fmla="*/ 39 w 87"/>
                      <a:gd name="T29" fmla="*/ 19 h 29"/>
                      <a:gd name="T30" fmla="*/ 29 w 87"/>
                      <a:gd name="T31" fmla="*/ 19 h 29"/>
                      <a:gd name="T32" fmla="*/ 10 w 87"/>
                      <a:gd name="T33" fmla="*/ 9 h 29"/>
                      <a:gd name="T34" fmla="*/ 10 w 87"/>
                      <a:gd name="T35" fmla="*/ 9 h 29"/>
                      <a:gd name="T36" fmla="*/ 10 w 87"/>
                      <a:gd name="T37" fmla="*/ 9 h 29"/>
                      <a:gd name="T38" fmla="*/ 10 w 87"/>
                      <a:gd name="T39" fmla="*/ 9 h 29"/>
                      <a:gd name="T40" fmla="*/ 10 w 87"/>
                      <a:gd name="T41" fmla="*/ 9 h 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7"/>
                      <a:gd name="T64" fmla="*/ 0 h 29"/>
                      <a:gd name="T65" fmla="*/ 87 w 87"/>
                      <a:gd name="T66" fmla="*/ 29 h 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7" h="29">
                        <a:moveTo>
                          <a:pt x="10" y="9"/>
                        </a:moveTo>
                        <a:lnTo>
                          <a:pt x="0" y="9"/>
                        </a:lnTo>
                        <a:lnTo>
                          <a:pt x="19" y="19"/>
                        </a:lnTo>
                        <a:lnTo>
                          <a:pt x="29" y="29"/>
                        </a:lnTo>
                        <a:lnTo>
                          <a:pt x="39" y="29"/>
                        </a:lnTo>
                        <a:lnTo>
                          <a:pt x="49" y="19"/>
                        </a:lnTo>
                        <a:lnTo>
                          <a:pt x="58" y="19"/>
                        </a:lnTo>
                        <a:lnTo>
                          <a:pt x="68" y="9"/>
                        </a:lnTo>
                        <a:lnTo>
                          <a:pt x="87" y="9"/>
                        </a:lnTo>
                        <a:lnTo>
                          <a:pt x="87" y="0"/>
                        </a:lnTo>
                        <a:lnTo>
                          <a:pt x="68" y="9"/>
                        </a:lnTo>
                        <a:lnTo>
                          <a:pt x="58" y="9"/>
                        </a:lnTo>
                        <a:lnTo>
                          <a:pt x="39" y="9"/>
                        </a:lnTo>
                        <a:lnTo>
                          <a:pt x="39" y="19"/>
                        </a:lnTo>
                        <a:lnTo>
                          <a:pt x="29" y="19"/>
                        </a:lnTo>
                        <a:lnTo>
                          <a:pt x="10" y="9"/>
                        </a:lnTo>
                        <a:close/>
                      </a:path>
                    </a:pathLst>
                  </a:custGeom>
                  <a:solidFill>
                    <a:srgbClr val="000000"/>
                  </a:solidFill>
                  <a:ln w="9525">
                    <a:noFill/>
                    <a:round/>
                    <a:headEnd/>
                    <a:tailEnd/>
                  </a:ln>
                </p:spPr>
                <p:txBody>
                  <a:bodyPr/>
                  <a:lstStyle/>
                  <a:p>
                    <a:endParaRPr lang="en-US"/>
                  </a:p>
                </p:txBody>
              </p:sp>
              <p:sp>
                <p:nvSpPr>
                  <p:cNvPr id="5632" name="Freeform 608"/>
                  <p:cNvSpPr>
                    <a:spLocks/>
                  </p:cNvSpPr>
                  <p:nvPr/>
                </p:nvSpPr>
                <p:spPr bwMode="auto">
                  <a:xfrm>
                    <a:off x="6474" y="7164"/>
                    <a:ext cx="59" cy="9"/>
                  </a:xfrm>
                  <a:custGeom>
                    <a:avLst/>
                    <a:gdLst>
                      <a:gd name="T0" fmla="*/ 29 w 59"/>
                      <a:gd name="T1" fmla="*/ 0 h 9"/>
                      <a:gd name="T2" fmla="*/ 29 w 59"/>
                      <a:gd name="T3" fmla="*/ 9 h 9"/>
                      <a:gd name="T4" fmla="*/ 39 w 59"/>
                      <a:gd name="T5" fmla="*/ 9 h 9"/>
                      <a:gd name="T6" fmla="*/ 39 w 59"/>
                      <a:gd name="T7" fmla="*/ 9 h 9"/>
                      <a:gd name="T8" fmla="*/ 59 w 59"/>
                      <a:gd name="T9" fmla="*/ 9 h 9"/>
                      <a:gd name="T10" fmla="*/ 59 w 59"/>
                      <a:gd name="T11" fmla="*/ 9 h 9"/>
                      <a:gd name="T12" fmla="*/ 39 w 59"/>
                      <a:gd name="T13" fmla="*/ 9 h 9"/>
                      <a:gd name="T14" fmla="*/ 39 w 59"/>
                      <a:gd name="T15" fmla="*/ 0 h 9"/>
                      <a:gd name="T16" fmla="*/ 29 w 59"/>
                      <a:gd name="T17" fmla="*/ 0 h 9"/>
                      <a:gd name="T18" fmla="*/ 29 w 59"/>
                      <a:gd name="T19" fmla="*/ 9 h 9"/>
                      <a:gd name="T20" fmla="*/ 29 w 59"/>
                      <a:gd name="T21" fmla="*/ 0 h 9"/>
                      <a:gd name="T22" fmla="*/ 0 w 59"/>
                      <a:gd name="T23" fmla="*/ 0 h 9"/>
                      <a:gd name="T24" fmla="*/ 29 w 59"/>
                      <a:gd name="T25" fmla="*/ 9 h 9"/>
                      <a:gd name="T26" fmla="*/ 29 w 59"/>
                      <a:gd name="T27" fmla="*/ 0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9"/>
                      <a:gd name="T43" fmla="*/ 0 h 9"/>
                      <a:gd name="T44" fmla="*/ 59 w 59"/>
                      <a:gd name="T45" fmla="*/ 9 h 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9" h="9">
                        <a:moveTo>
                          <a:pt x="29" y="0"/>
                        </a:moveTo>
                        <a:lnTo>
                          <a:pt x="29" y="9"/>
                        </a:lnTo>
                        <a:lnTo>
                          <a:pt x="39" y="9"/>
                        </a:lnTo>
                        <a:lnTo>
                          <a:pt x="59" y="9"/>
                        </a:lnTo>
                        <a:lnTo>
                          <a:pt x="39" y="9"/>
                        </a:lnTo>
                        <a:lnTo>
                          <a:pt x="39" y="0"/>
                        </a:lnTo>
                        <a:lnTo>
                          <a:pt x="29" y="0"/>
                        </a:lnTo>
                        <a:lnTo>
                          <a:pt x="29" y="9"/>
                        </a:lnTo>
                        <a:lnTo>
                          <a:pt x="29" y="0"/>
                        </a:lnTo>
                        <a:lnTo>
                          <a:pt x="0" y="0"/>
                        </a:lnTo>
                        <a:lnTo>
                          <a:pt x="29" y="9"/>
                        </a:lnTo>
                        <a:lnTo>
                          <a:pt x="29" y="0"/>
                        </a:lnTo>
                        <a:close/>
                      </a:path>
                    </a:pathLst>
                  </a:custGeom>
                  <a:solidFill>
                    <a:srgbClr val="000000"/>
                  </a:solidFill>
                  <a:ln w="9525">
                    <a:noFill/>
                    <a:round/>
                    <a:headEnd/>
                    <a:tailEnd/>
                  </a:ln>
                </p:spPr>
                <p:txBody>
                  <a:bodyPr/>
                  <a:lstStyle/>
                  <a:p>
                    <a:endParaRPr lang="en-US"/>
                  </a:p>
                </p:txBody>
              </p:sp>
              <p:sp>
                <p:nvSpPr>
                  <p:cNvPr id="5633" name="Freeform 609"/>
                  <p:cNvSpPr>
                    <a:spLocks/>
                  </p:cNvSpPr>
                  <p:nvPr/>
                </p:nvSpPr>
                <p:spPr bwMode="auto">
                  <a:xfrm>
                    <a:off x="6503" y="7134"/>
                    <a:ext cx="78" cy="39"/>
                  </a:xfrm>
                  <a:custGeom>
                    <a:avLst/>
                    <a:gdLst>
                      <a:gd name="T0" fmla="*/ 69 w 78"/>
                      <a:gd name="T1" fmla="*/ 0 h 39"/>
                      <a:gd name="T2" fmla="*/ 69 w 78"/>
                      <a:gd name="T3" fmla="*/ 0 h 39"/>
                      <a:gd name="T4" fmla="*/ 59 w 78"/>
                      <a:gd name="T5" fmla="*/ 10 h 39"/>
                      <a:gd name="T6" fmla="*/ 59 w 78"/>
                      <a:gd name="T7" fmla="*/ 10 h 39"/>
                      <a:gd name="T8" fmla="*/ 49 w 78"/>
                      <a:gd name="T9" fmla="*/ 20 h 39"/>
                      <a:gd name="T10" fmla="*/ 39 w 78"/>
                      <a:gd name="T11" fmla="*/ 20 h 39"/>
                      <a:gd name="T12" fmla="*/ 30 w 78"/>
                      <a:gd name="T13" fmla="*/ 30 h 39"/>
                      <a:gd name="T14" fmla="*/ 20 w 78"/>
                      <a:gd name="T15" fmla="*/ 30 h 39"/>
                      <a:gd name="T16" fmla="*/ 0 w 78"/>
                      <a:gd name="T17" fmla="*/ 30 h 39"/>
                      <a:gd name="T18" fmla="*/ 0 w 78"/>
                      <a:gd name="T19" fmla="*/ 39 h 39"/>
                      <a:gd name="T20" fmla="*/ 30 w 78"/>
                      <a:gd name="T21" fmla="*/ 39 h 39"/>
                      <a:gd name="T22" fmla="*/ 39 w 78"/>
                      <a:gd name="T23" fmla="*/ 39 h 39"/>
                      <a:gd name="T24" fmla="*/ 49 w 78"/>
                      <a:gd name="T25" fmla="*/ 30 h 39"/>
                      <a:gd name="T26" fmla="*/ 49 w 78"/>
                      <a:gd name="T27" fmla="*/ 30 h 39"/>
                      <a:gd name="T28" fmla="*/ 59 w 78"/>
                      <a:gd name="T29" fmla="*/ 20 h 39"/>
                      <a:gd name="T30" fmla="*/ 69 w 78"/>
                      <a:gd name="T31" fmla="*/ 10 h 39"/>
                      <a:gd name="T32" fmla="*/ 78 w 78"/>
                      <a:gd name="T33" fmla="*/ 0 h 39"/>
                      <a:gd name="T34" fmla="*/ 69 w 78"/>
                      <a:gd name="T35" fmla="*/ 0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8"/>
                      <a:gd name="T55" fmla="*/ 0 h 39"/>
                      <a:gd name="T56" fmla="*/ 78 w 78"/>
                      <a:gd name="T57" fmla="*/ 39 h 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8" h="39">
                        <a:moveTo>
                          <a:pt x="69" y="0"/>
                        </a:moveTo>
                        <a:lnTo>
                          <a:pt x="69" y="0"/>
                        </a:lnTo>
                        <a:lnTo>
                          <a:pt x="59" y="10"/>
                        </a:lnTo>
                        <a:lnTo>
                          <a:pt x="49" y="20"/>
                        </a:lnTo>
                        <a:lnTo>
                          <a:pt x="39" y="20"/>
                        </a:lnTo>
                        <a:lnTo>
                          <a:pt x="30" y="30"/>
                        </a:lnTo>
                        <a:lnTo>
                          <a:pt x="20" y="30"/>
                        </a:lnTo>
                        <a:lnTo>
                          <a:pt x="0" y="30"/>
                        </a:lnTo>
                        <a:lnTo>
                          <a:pt x="0" y="39"/>
                        </a:lnTo>
                        <a:lnTo>
                          <a:pt x="30" y="39"/>
                        </a:lnTo>
                        <a:lnTo>
                          <a:pt x="39" y="39"/>
                        </a:lnTo>
                        <a:lnTo>
                          <a:pt x="49" y="30"/>
                        </a:lnTo>
                        <a:lnTo>
                          <a:pt x="59" y="20"/>
                        </a:lnTo>
                        <a:lnTo>
                          <a:pt x="69" y="10"/>
                        </a:lnTo>
                        <a:lnTo>
                          <a:pt x="78" y="0"/>
                        </a:lnTo>
                        <a:lnTo>
                          <a:pt x="69" y="0"/>
                        </a:lnTo>
                        <a:close/>
                      </a:path>
                    </a:pathLst>
                  </a:custGeom>
                  <a:solidFill>
                    <a:srgbClr val="000000"/>
                  </a:solidFill>
                  <a:ln w="9525">
                    <a:noFill/>
                    <a:round/>
                    <a:headEnd/>
                    <a:tailEnd/>
                  </a:ln>
                </p:spPr>
                <p:txBody>
                  <a:bodyPr/>
                  <a:lstStyle/>
                  <a:p>
                    <a:endParaRPr lang="en-US"/>
                  </a:p>
                </p:txBody>
              </p:sp>
              <p:sp>
                <p:nvSpPr>
                  <p:cNvPr id="5634" name="Freeform 610"/>
                  <p:cNvSpPr>
                    <a:spLocks/>
                  </p:cNvSpPr>
                  <p:nvPr/>
                </p:nvSpPr>
                <p:spPr bwMode="auto">
                  <a:xfrm>
                    <a:off x="6552" y="7105"/>
                    <a:ext cx="29" cy="29"/>
                  </a:xfrm>
                  <a:custGeom>
                    <a:avLst/>
                    <a:gdLst>
                      <a:gd name="T0" fmla="*/ 0 w 29"/>
                      <a:gd name="T1" fmla="*/ 0 h 29"/>
                      <a:gd name="T2" fmla="*/ 0 w 29"/>
                      <a:gd name="T3" fmla="*/ 10 h 29"/>
                      <a:gd name="T4" fmla="*/ 10 w 29"/>
                      <a:gd name="T5" fmla="*/ 10 h 29"/>
                      <a:gd name="T6" fmla="*/ 10 w 29"/>
                      <a:gd name="T7" fmla="*/ 20 h 29"/>
                      <a:gd name="T8" fmla="*/ 10 w 29"/>
                      <a:gd name="T9" fmla="*/ 29 h 29"/>
                      <a:gd name="T10" fmla="*/ 20 w 29"/>
                      <a:gd name="T11" fmla="*/ 29 h 29"/>
                      <a:gd name="T12" fmla="*/ 29 w 29"/>
                      <a:gd name="T13" fmla="*/ 29 h 29"/>
                      <a:gd name="T14" fmla="*/ 20 w 29"/>
                      <a:gd name="T15" fmla="*/ 20 h 29"/>
                      <a:gd name="T16" fmla="*/ 20 w 29"/>
                      <a:gd name="T17" fmla="*/ 10 h 29"/>
                      <a:gd name="T18" fmla="*/ 10 w 29"/>
                      <a:gd name="T19" fmla="*/ 0 h 29"/>
                      <a:gd name="T20" fmla="*/ 0 w 29"/>
                      <a:gd name="T21" fmla="*/ 0 h 29"/>
                      <a:gd name="T22" fmla="*/ 0 w 29"/>
                      <a:gd name="T23" fmla="*/ 10 h 29"/>
                      <a:gd name="T24" fmla="*/ 0 w 29"/>
                      <a:gd name="T25" fmla="*/ 0 h 29"/>
                      <a:gd name="T26" fmla="*/ 0 w 29"/>
                      <a:gd name="T27" fmla="*/ 0 h 29"/>
                      <a:gd name="T28" fmla="*/ 0 w 29"/>
                      <a:gd name="T29" fmla="*/ 10 h 29"/>
                      <a:gd name="T30" fmla="*/ 0 w 29"/>
                      <a:gd name="T31" fmla="*/ 0 h 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
                      <a:gd name="T49" fmla="*/ 0 h 29"/>
                      <a:gd name="T50" fmla="*/ 29 w 29"/>
                      <a:gd name="T51" fmla="*/ 29 h 2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 h="29">
                        <a:moveTo>
                          <a:pt x="0" y="0"/>
                        </a:moveTo>
                        <a:lnTo>
                          <a:pt x="0" y="10"/>
                        </a:lnTo>
                        <a:lnTo>
                          <a:pt x="10" y="10"/>
                        </a:lnTo>
                        <a:lnTo>
                          <a:pt x="10" y="20"/>
                        </a:lnTo>
                        <a:lnTo>
                          <a:pt x="10" y="29"/>
                        </a:lnTo>
                        <a:lnTo>
                          <a:pt x="20" y="29"/>
                        </a:lnTo>
                        <a:lnTo>
                          <a:pt x="29" y="29"/>
                        </a:lnTo>
                        <a:lnTo>
                          <a:pt x="20" y="20"/>
                        </a:lnTo>
                        <a:lnTo>
                          <a:pt x="20" y="10"/>
                        </a:lnTo>
                        <a:lnTo>
                          <a:pt x="10" y="0"/>
                        </a:lnTo>
                        <a:lnTo>
                          <a:pt x="0" y="0"/>
                        </a:lnTo>
                        <a:lnTo>
                          <a:pt x="0" y="10"/>
                        </a:lnTo>
                        <a:lnTo>
                          <a:pt x="0" y="0"/>
                        </a:lnTo>
                        <a:lnTo>
                          <a:pt x="0" y="10"/>
                        </a:lnTo>
                        <a:lnTo>
                          <a:pt x="0" y="0"/>
                        </a:lnTo>
                        <a:close/>
                      </a:path>
                    </a:pathLst>
                  </a:custGeom>
                  <a:solidFill>
                    <a:srgbClr val="000000"/>
                  </a:solidFill>
                  <a:ln w="9525">
                    <a:noFill/>
                    <a:round/>
                    <a:headEnd/>
                    <a:tailEnd/>
                  </a:ln>
                </p:spPr>
                <p:txBody>
                  <a:bodyPr/>
                  <a:lstStyle/>
                  <a:p>
                    <a:endParaRPr lang="en-US"/>
                  </a:p>
                </p:txBody>
              </p:sp>
              <p:sp>
                <p:nvSpPr>
                  <p:cNvPr id="5635" name="Freeform 611"/>
                  <p:cNvSpPr>
                    <a:spLocks/>
                  </p:cNvSpPr>
                  <p:nvPr/>
                </p:nvSpPr>
                <p:spPr bwMode="auto">
                  <a:xfrm>
                    <a:off x="6552" y="7076"/>
                    <a:ext cx="20" cy="39"/>
                  </a:xfrm>
                  <a:custGeom>
                    <a:avLst/>
                    <a:gdLst>
                      <a:gd name="T0" fmla="*/ 10 w 20"/>
                      <a:gd name="T1" fmla="*/ 10 h 39"/>
                      <a:gd name="T2" fmla="*/ 10 w 20"/>
                      <a:gd name="T3" fmla="*/ 10 h 39"/>
                      <a:gd name="T4" fmla="*/ 10 w 20"/>
                      <a:gd name="T5" fmla="*/ 20 h 39"/>
                      <a:gd name="T6" fmla="*/ 0 w 20"/>
                      <a:gd name="T7" fmla="*/ 29 h 39"/>
                      <a:gd name="T8" fmla="*/ 0 w 20"/>
                      <a:gd name="T9" fmla="*/ 39 h 39"/>
                      <a:gd name="T10" fmla="*/ 10 w 20"/>
                      <a:gd name="T11" fmla="*/ 29 h 39"/>
                      <a:gd name="T12" fmla="*/ 20 w 20"/>
                      <a:gd name="T13" fmla="*/ 20 h 39"/>
                      <a:gd name="T14" fmla="*/ 20 w 20"/>
                      <a:gd name="T15" fmla="*/ 0 h 39"/>
                      <a:gd name="T16" fmla="*/ 20 w 20"/>
                      <a:gd name="T17" fmla="*/ 10 h 39"/>
                      <a:gd name="T18" fmla="*/ 20 w 20"/>
                      <a:gd name="T19" fmla="*/ 0 h 39"/>
                      <a:gd name="T20" fmla="*/ 10 w 20"/>
                      <a:gd name="T21" fmla="*/ 1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39"/>
                      <a:gd name="T35" fmla="*/ 20 w 20"/>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39">
                        <a:moveTo>
                          <a:pt x="10" y="10"/>
                        </a:moveTo>
                        <a:lnTo>
                          <a:pt x="10" y="10"/>
                        </a:lnTo>
                        <a:lnTo>
                          <a:pt x="10" y="20"/>
                        </a:lnTo>
                        <a:lnTo>
                          <a:pt x="0" y="29"/>
                        </a:lnTo>
                        <a:lnTo>
                          <a:pt x="0" y="39"/>
                        </a:lnTo>
                        <a:lnTo>
                          <a:pt x="10" y="29"/>
                        </a:lnTo>
                        <a:lnTo>
                          <a:pt x="20" y="20"/>
                        </a:lnTo>
                        <a:lnTo>
                          <a:pt x="20" y="0"/>
                        </a:lnTo>
                        <a:lnTo>
                          <a:pt x="20" y="10"/>
                        </a:lnTo>
                        <a:lnTo>
                          <a:pt x="20" y="0"/>
                        </a:lnTo>
                        <a:lnTo>
                          <a:pt x="10" y="10"/>
                        </a:lnTo>
                        <a:close/>
                      </a:path>
                    </a:pathLst>
                  </a:custGeom>
                  <a:solidFill>
                    <a:srgbClr val="000000"/>
                  </a:solidFill>
                  <a:ln w="9525">
                    <a:noFill/>
                    <a:round/>
                    <a:headEnd/>
                    <a:tailEnd/>
                  </a:ln>
                </p:spPr>
                <p:txBody>
                  <a:bodyPr/>
                  <a:lstStyle/>
                  <a:p>
                    <a:endParaRPr lang="en-US"/>
                  </a:p>
                </p:txBody>
              </p:sp>
              <p:sp>
                <p:nvSpPr>
                  <p:cNvPr id="5636" name="Freeform 612"/>
                  <p:cNvSpPr>
                    <a:spLocks/>
                  </p:cNvSpPr>
                  <p:nvPr/>
                </p:nvSpPr>
                <p:spPr bwMode="auto">
                  <a:xfrm>
                    <a:off x="6503" y="7037"/>
                    <a:ext cx="69" cy="49"/>
                  </a:xfrm>
                  <a:custGeom>
                    <a:avLst/>
                    <a:gdLst>
                      <a:gd name="T0" fmla="*/ 0 w 69"/>
                      <a:gd name="T1" fmla="*/ 0 h 49"/>
                      <a:gd name="T2" fmla="*/ 0 w 69"/>
                      <a:gd name="T3" fmla="*/ 10 h 49"/>
                      <a:gd name="T4" fmla="*/ 0 w 69"/>
                      <a:gd name="T5" fmla="*/ 10 h 49"/>
                      <a:gd name="T6" fmla="*/ 10 w 69"/>
                      <a:gd name="T7" fmla="*/ 10 h 49"/>
                      <a:gd name="T8" fmla="*/ 20 w 69"/>
                      <a:gd name="T9" fmla="*/ 10 h 49"/>
                      <a:gd name="T10" fmla="*/ 30 w 69"/>
                      <a:gd name="T11" fmla="*/ 20 h 49"/>
                      <a:gd name="T12" fmla="*/ 39 w 69"/>
                      <a:gd name="T13" fmla="*/ 20 h 49"/>
                      <a:gd name="T14" fmla="*/ 49 w 69"/>
                      <a:gd name="T15" fmla="*/ 39 h 49"/>
                      <a:gd name="T16" fmla="*/ 59 w 69"/>
                      <a:gd name="T17" fmla="*/ 49 h 49"/>
                      <a:gd name="T18" fmla="*/ 69 w 69"/>
                      <a:gd name="T19" fmla="*/ 39 h 49"/>
                      <a:gd name="T20" fmla="*/ 59 w 69"/>
                      <a:gd name="T21" fmla="*/ 29 h 49"/>
                      <a:gd name="T22" fmla="*/ 49 w 69"/>
                      <a:gd name="T23" fmla="*/ 20 h 49"/>
                      <a:gd name="T24" fmla="*/ 49 w 69"/>
                      <a:gd name="T25" fmla="*/ 20 h 49"/>
                      <a:gd name="T26" fmla="*/ 39 w 69"/>
                      <a:gd name="T27" fmla="*/ 10 h 49"/>
                      <a:gd name="T28" fmla="*/ 30 w 69"/>
                      <a:gd name="T29" fmla="*/ 10 h 49"/>
                      <a:gd name="T30" fmla="*/ 20 w 69"/>
                      <a:gd name="T31" fmla="*/ 0 h 49"/>
                      <a:gd name="T32" fmla="*/ 10 w 69"/>
                      <a:gd name="T33" fmla="*/ 0 h 49"/>
                      <a:gd name="T34" fmla="*/ 0 w 69"/>
                      <a:gd name="T35" fmla="*/ 0 h 49"/>
                      <a:gd name="T36" fmla="*/ 0 w 69"/>
                      <a:gd name="T37" fmla="*/ 0 h 49"/>
                      <a:gd name="T38" fmla="*/ 0 w 69"/>
                      <a:gd name="T39" fmla="*/ 10 h 49"/>
                      <a:gd name="T40" fmla="*/ 0 w 69"/>
                      <a:gd name="T41" fmla="*/ 0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49"/>
                      <a:gd name="T65" fmla="*/ 69 w 69"/>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49">
                        <a:moveTo>
                          <a:pt x="0" y="0"/>
                        </a:moveTo>
                        <a:lnTo>
                          <a:pt x="0" y="10"/>
                        </a:lnTo>
                        <a:lnTo>
                          <a:pt x="10" y="10"/>
                        </a:lnTo>
                        <a:lnTo>
                          <a:pt x="20" y="10"/>
                        </a:lnTo>
                        <a:lnTo>
                          <a:pt x="30" y="20"/>
                        </a:lnTo>
                        <a:lnTo>
                          <a:pt x="39" y="20"/>
                        </a:lnTo>
                        <a:lnTo>
                          <a:pt x="49" y="39"/>
                        </a:lnTo>
                        <a:lnTo>
                          <a:pt x="59" y="49"/>
                        </a:lnTo>
                        <a:lnTo>
                          <a:pt x="69" y="39"/>
                        </a:lnTo>
                        <a:lnTo>
                          <a:pt x="59" y="29"/>
                        </a:lnTo>
                        <a:lnTo>
                          <a:pt x="49" y="20"/>
                        </a:lnTo>
                        <a:lnTo>
                          <a:pt x="39" y="10"/>
                        </a:lnTo>
                        <a:lnTo>
                          <a:pt x="30" y="10"/>
                        </a:lnTo>
                        <a:lnTo>
                          <a:pt x="20" y="0"/>
                        </a:lnTo>
                        <a:lnTo>
                          <a:pt x="10" y="0"/>
                        </a:lnTo>
                        <a:lnTo>
                          <a:pt x="0" y="0"/>
                        </a:lnTo>
                        <a:lnTo>
                          <a:pt x="0" y="10"/>
                        </a:lnTo>
                        <a:lnTo>
                          <a:pt x="0" y="0"/>
                        </a:lnTo>
                        <a:close/>
                      </a:path>
                    </a:pathLst>
                  </a:custGeom>
                  <a:solidFill>
                    <a:srgbClr val="000000"/>
                  </a:solidFill>
                  <a:ln w="9525">
                    <a:noFill/>
                    <a:round/>
                    <a:headEnd/>
                    <a:tailEnd/>
                  </a:ln>
                </p:spPr>
                <p:txBody>
                  <a:bodyPr/>
                  <a:lstStyle/>
                  <a:p>
                    <a:endParaRPr lang="en-US"/>
                  </a:p>
                </p:txBody>
              </p:sp>
              <p:sp>
                <p:nvSpPr>
                  <p:cNvPr id="5637" name="Freeform 613"/>
                  <p:cNvSpPr>
                    <a:spLocks/>
                  </p:cNvSpPr>
                  <p:nvPr/>
                </p:nvSpPr>
                <p:spPr bwMode="auto">
                  <a:xfrm>
                    <a:off x="6426" y="6959"/>
                    <a:ext cx="77" cy="78"/>
                  </a:xfrm>
                  <a:custGeom>
                    <a:avLst/>
                    <a:gdLst>
                      <a:gd name="T0" fmla="*/ 0 w 77"/>
                      <a:gd name="T1" fmla="*/ 0 h 78"/>
                      <a:gd name="T2" fmla="*/ 0 w 77"/>
                      <a:gd name="T3" fmla="*/ 0 h 78"/>
                      <a:gd name="T4" fmla="*/ 9 w 77"/>
                      <a:gd name="T5" fmla="*/ 20 h 78"/>
                      <a:gd name="T6" fmla="*/ 19 w 77"/>
                      <a:gd name="T7" fmla="*/ 29 h 78"/>
                      <a:gd name="T8" fmla="*/ 39 w 77"/>
                      <a:gd name="T9" fmla="*/ 49 h 78"/>
                      <a:gd name="T10" fmla="*/ 39 w 77"/>
                      <a:gd name="T11" fmla="*/ 49 h 78"/>
                      <a:gd name="T12" fmla="*/ 58 w 77"/>
                      <a:gd name="T13" fmla="*/ 59 h 78"/>
                      <a:gd name="T14" fmla="*/ 77 w 77"/>
                      <a:gd name="T15" fmla="*/ 78 h 78"/>
                      <a:gd name="T16" fmla="*/ 77 w 77"/>
                      <a:gd name="T17" fmla="*/ 78 h 78"/>
                      <a:gd name="T18" fmla="*/ 68 w 77"/>
                      <a:gd name="T19" fmla="*/ 59 h 78"/>
                      <a:gd name="T20" fmla="*/ 58 w 77"/>
                      <a:gd name="T21" fmla="*/ 59 h 78"/>
                      <a:gd name="T22" fmla="*/ 39 w 77"/>
                      <a:gd name="T23" fmla="*/ 39 h 78"/>
                      <a:gd name="T24" fmla="*/ 29 w 77"/>
                      <a:gd name="T25" fmla="*/ 29 h 78"/>
                      <a:gd name="T26" fmla="*/ 19 w 77"/>
                      <a:gd name="T27" fmla="*/ 20 h 78"/>
                      <a:gd name="T28" fmla="*/ 19 w 77"/>
                      <a:gd name="T29" fmla="*/ 10 h 78"/>
                      <a:gd name="T30" fmla="*/ 9 w 77"/>
                      <a:gd name="T31" fmla="*/ 0 h 78"/>
                      <a:gd name="T32" fmla="*/ 0 w 77"/>
                      <a:gd name="T33" fmla="*/ 10 h 78"/>
                      <a:gd name="T34" fmla="*/ 0 w 77"/>
                      <a:gd name="T35" fmla="*/ 0 h 78"/>
                      <a:gd name="T36" fmla="*/ 0 w 77"/>
                      <a:gd name="T37" fmla="*/ 0 h 78"/>
                      <a:gd name="T38" fmla="*/ 0 w 77"/>
                      <a:gd name="T39" fmla="*/ 0 h 78"/>
                      <a:gd name="T40" fmla="*/ 0 w 77"/>
                      <a:gd name="T41" fmla="*/ 0 h 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7"/>
                      <a:gd name="T64" fmla="*/ 0 h 78"/>
                      <a:gd name="T65" fmla="*/ 77 w 77"/>
                      <a:gd name="T66" fmla="*/ 78 h 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7" h="78">
                        <a:moveTo>
                          <a:pt x="0" y="0"/>
                        </a:moveTo>
                        <a:lnTo>
                          <a:pt x="0" y="0"/>
                        </a:lnTo>
                        <a:lnTo>
                          <a:pt x="9" y="20"/>
                        </a:lnTo>
                        <a:lnTo>
                          <a:pt x="19" y="29"/>
                        </a:lnTo>
                        <a:lnTo>
                          <a:pt x="39" y="49"/>
                        </a:lnTo>
                        <a:lnTo>
                          <a:pt x="58" y="59"/>
                        </a:lnTo>
                        <a:lnTo>
                          <a:pt x="77" y="78"/>
                        </a:lnTo>
                        <a:lnTo>
                          <a:pt x="68" y="59"/>
                        </a:lnTo>
                        <a:lnTo>
                          <a:pt x="58" y="59"/>
                        </a:lnTo>
                        <a:lnTo>
                          <a:pt x="39" y="39"/>
                        </a:lnTo>
                        <a:lnTo>
                          <a:pt x="29" y="29"/>
                        </a:lnTo>
                        <a:lnTo>
                          <a:pt x="19" y="20"/>
                        </a:lnTo>
                        <a:lnTo>
                          <a:pt x="19" y="10"/>
                        </a:lnTo>
                        <a:lnTo>
                          <a:pt x="9" y="0"/>
                        </a:lnTo>
                        <a:lnTo>
                          <a:pt x="0" y="10"/>
                        </a:lnTo>
                        <a:lnTo>
                          <a:pt x="0" y="0"/>
                        </a:lnTo>
                        <a:close/>
                      </a:path>
                    </a:pathLst>
                  </a:custGeom>
                  <a:solidFill>
                    <a:srgbClr val="000000"/>
                  </a:solidFill>
                  <a:ln w="9525">
                    <a:noFill/>
                    <a:round/>
                    <a:headEnd/>
                    <a:tailEnd/>
                  </a:ln>
                </p:spPr>
                <p:txBody>
                  <a:bodyPr/>
                  <a:lstStyle/>
                  <a:p>
                    <a:endParaRPr lang="en-US"/>
                  </a:p>
                </p:txBody>
              </p:sp>
              <p:sp>
                <p:nvSpPr>
                  <p:cNvPr id="5638" name="Freeform 614"/>
                  <p:cNvSpPr>
                    <a:spLocks/>
                  </p:cNvSpPr>
                  <p:nvPr/>
                </p:nvSpPr>
                <p:spPr bwMode="auto">
                  <a:xfrm>
                    <a:off x="6426" y="6959"/>
                    <a:ext cx="146" cy="88"/>
                  </a:xfrm>
                  <a:custGeom>
                    <a:avLst/>
                    <a:gdLst>
                      <a:gd name="T0" fmla="*/ 136 w 146"/>
                      <a:gd name="T1" fmla="*/ 78 h 88"/>
                      <a:gd name="T2" fmla="*/ 146 w 146"/>
                      <a:gd name="T3" fmla="*/ 68 h 88"/>
                      <a:gd name="T4" fmla="*/ 136 w 146"/>
                      <a:gd name="T5" fmla="*/ 68 h 88"/>
                      <a:gd name="T6" fmla="*/ 126 w 146"/>
                      <a:gd name="T7" fmla="*/ 59 h 88"/>
                      <a:gd name="T8" fmla="*/ 126 w 146"/>
                      <a:gd name="T9" fmla="*/ 59 h 88"/>
                      <a:gd name="T10" fmla="*/ 116 w 146"/>
                      <a:gd name="T11" fmla="*/ 49 h 88"/>
                      <a:gd name="T12" fmla="*/ 107 w 146"/>
                      <a:gd name="T13" fmla="*/ 49 h 88"/>
                      <a:gd name="T14" fmla="*/ 87 w 146"/>
                      <a:gd name="T15" fmla="*/ 39 h 88"/>
                      <a:gd name="T16" fmla="*/ 77 w 146"/>
                      <a:gd name="T17" fmla="*/ 29 h 88"/>
                      <a:gd name="T18" fmla="*/ 77 w 146"/>
                      <a:gd name="T19" fmla="*/ 20 h 88"/>
                      <a:gd name="T20" fmla="*/ 68 w 146"/>
                      <a:gd name="T21" fmla="*/ 20 h 88"/>
                      <a:gd name="T22" fmla="*/ 58 w 146"/>
                      <a:gd name="T23" fmla="*/ 10 h 88"/>
                      <a:gd name="T24" fmla="*/ 48 w 146"/>
                      <a:gd name="T25" fmla="*/ 10 h 88"/>
                      <a:gd name="T26" fmla="*/ 39 w 146"/>
                      <a:gd name="T27" fmla="*/ 0 h 88"/>
                      <a:gd name="T28" fmla="*/ 29 w 146"/>
                      <a:gd name="T29" fmla="*/ 0 h 88"/>
                      <a:gd name="T30" fmla="*/ 19 w 146"/>
                      <a:gd name="T31" fmla="*/ 0 h 88"/>
                      <a:gd name="T32" fmla="*/ 0 w 146"/>
                      <a:gd name="T33" fmla="*/ 0 h 88"/>
                      <a:gd name="T34" fmla="*/ 0 w 146"/>
                      <a:gd name="T35" fmla="*/ 10 h 88"/>
                      <a:gd name="T36" fmla="*/ 19 w 146"/>
                      <a:gd name="T37" fmla="*/ 10 h 88"/>
                      <a:gd name="T38" fmla="*/ 29 w 146"/>
                      <a:gd name="T39" fmla="*/ 10 h 88"/>
                      <a:gd name="T40" fmla="*/ 39 w 146"/>
                      <a:gd name="T41" fmla="*/ 10 h 88"/>
                      <a:gd name="T42" fmla="*/ 39 w 146"/>
                      <a:gd name="T43" fmla="*/ 20 h 88"/>
                      <a:gd name="T44" fmla="*/ 48 w 146"/>
                      <a:gd name="T45" fmla="*/ 20 h 88"/>
                      <a:gd name="T46" fmla="*/ 58 w 146"/>
                      <a:gd name="T47" fmla="*/ 29 h 88"/>
                      <a:gd name="T48" fmla="*/ 68 w 146"/>
                      <a:gd name="T49" fmla="*/ 29 h 88"/>
                      <a:gd name="T50" fmla="*/ 77 w 146"/>
                      <a:gd name="T51" fmla="*/ 39 h 88"/>
                      <a:gd name="T52" fmla="*/ 87 w 146"/>
                      <a:gd name="T53" fmla="*/ 49 h 88"/>
                      <a:gd name="T54" fmla="*/ 97 w 146"/>
                      <a:gd name="T55" fmla="*/ 49 h 88"/>
                      <a:gd name="T56" fmla="*/ 107 w 146"/>
                      <a:gd name="T57" fmla="*/ 59 h 88"/>
                      <a:gd name="T58" fmla="*/ 116 w 146"/>
                      <a:gd name="T59" fmla="*/ 68 h 88"/>
                      <a:gd name="T60" fmla="*/ 126 w 146"/>
                      <a:gd name="T61" fmla="*/ 68 h 88"/>
                      <a:gd name="T62" fmla="*/ 136 w 146"/>
                      <a:gd name="T63" fmla="*/ 78 h 88"/>
                      <a:gd name="T64" fmla="*/ 146 w 146"/>
                      <a:gd name="T65" fmla="*/ 78 h 88"/>
                      <a:gd name="T66" fmla="*/ 146 w 146"/>
                      <a:gd name="T67" fmla="*/ 78 h 88"/>
                      <a:gd name="T68" fmla="*/ 146 w 146"/>
                      <a:gd name="T69" fmla="*/ 78 h 88"/>
                      <a:gd name="T70" fmla="*/ 146 w 146"/>
                      <a:gd name="T71" fmla="*/ 88 h 88"/>
                      <a:gd name="T72" fmla="*/ 146 w 146"/>
                      <a:gd name="T73" fmla="*/ 78 h 88"/>
                      <a:gd name="T74" fmla="*/ 136 w 146"/>
                      <a:gd name="T75" fmla="*/ 78 h 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6"/>
                      <a:gd name="T115" fmla="*/ 0 h 88"/>
                      <a:gd name="T116" fmla="*/ 146 w 146"/>
                      <a:gd name="T117" fmla="*/ 88 h 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6" h="88">
                        <a:moveTo>
                          <a:pt x="136" y="78"/>
                        </a:moveTo>
                        <a:lnTo>
                          <a:pt x="146" y="68"/>
                        </a:lnTo>
                        <a:lnTo>
                          <a:pt x="136" y="68"/>
                        </a:lnTo>
                        <a:lnTo>
                          <a:pt x="126" y="59"/>
                        </a:lnTo>
                        <a:lnTo>
                          <a:pt x="116" y="49"/>
                        </a:lnTo>
                        <a:lnTo>
                          <a:pt x="107" y="49"/>
                        </a:lnTo>
                        <a:lnTo>
                          <a:pt x="87" y="39"/>
                        </a:lnTo>
                        <a:lnTo>
                          <a:pt x="77" y="29"/>
                        </a:lnTo>
                        <a:lnTo>
                          <a:pt x="77" y="20"/>
                        </a:lnTo>
                        <a:lnTo>
                          <a:pt x="68" y="20"/>
                        </a:lnTo>
                        <a:lnTo>
                          <a:pt x="58" y="10"/>
                        </a:lnTo>
                        <a:lnTo>
                          <a:pt x="48" y="10"/>
                        </a:lnTo>
                        <a:lnTo>
                          <a:pt x="39" y="0"/>
                        </a:lnTo>
                        <a:lnTo>
                          <a:pt x="29" y="0"/>
                        </a:lnTo>
                        <a:lnTo>
                          <a:pt x="19" y="0"/>
                        </a:lnTo>
                        <a:lnTo>
                          <a:pt x="0" y="0"/>
                        </a:lnTo>
                        <a:lnTo>
                          <a:pt x="0" y="10"/>
                        </a:lnTo>
                        <a:lnTo>
                          <a:pt x="19" y="10"/>
                        </a:lnTo>
                        <a:lnTo>
                          <a:pt x="29" y="10"/>
                        </a:lnTo>
                        <a:lnTo>
                          <a:pt x="39" y="10"/>
                        </a:lnTo>
                        <a:lnTo>
                          <a:pt x="39" y="20"/>
                        </a:lnTo>
                        <a:lnTo>
                          <a:pt x="48" y="20"/>
                        </a:lnTo>
                        <a:lnTo>
                          <a:pt x="58" y="29"/>
                        </a:lnTo>
                        <a:lnTo>
                          <a:pt x="68" y="29"/>
                        </a:lnTo>
                        <a:lnTo>
                          <a:pt x="77" y="39"/>
                        </a:lnTo>
                        <a:lnTo>
                          <a:pt x="87" y="49"/>
                        </a:lnTo>
                        <a:lnTo>
                          <a:pt x="97" y="49"/>
                        </a:lnTo>
                        <a:lnTo>
                          <a:pt x="107" y="59"/>
                        </a:lnTo>
                        <a:lnTo>
                          <a:pt x="116" y="68"/>
                        </a:lnTo>
                        <a:lnTo>
                          <a:pt x="126" y="68"/>
                        </a:lnTo>
                        <a:lnTo>
                          <a:pt x="136" y="78"/>
                        </a:lnTo>
                        <a:lnTo>
                          <a:pt x="146" y="78"/>
                        </a:lnTo>
                        <a:lnTo>
                          <a:pt x="146" y="88"/>
                        </a:lnTo>
                        <a:lnTo>
                          <a:pt x="146" y="78"/>
                        </a:lnTo>
                        <a:lnTo>
                          <a:pt x="136" y="78"/>
                        </a:lnTo>
                        <a:close/>
                      </a:path>
                    </a:pathLst>
                  </a:custGeom>
                  <a:solidFill>
                    <a:srgbClr val="000000"/>
                  </a:solidFill>
                  <a:ln w="9525">
                    <a:noFill/>
                    <a:round/>
                    <a:headEnd/>
                    <a:tailEnd/>
                  </a:ln>
                </p:spPr>
                <p:txBody>
                  <a:bodyPr/>
                  <a:lstStyle/>
                  <a:p>
                    <a:endParaRPr lang="en-US"/>
                  </a:p>
                </p:txBody>
              </p:sp>
              <p:sp>
                <p:nvSpPr>
                  <p:cNvPr id="5639" name="Freeform 615"/>
                  <p:cNvSpPr>
                    <a:spLocks/>
                  </p:cNvSpPr>
                  <p:nvPr/>
                </p:nvSpPr>
                <p:spPr bwMode="auto">
                  <a:xfrm>
                    <a:off x="6824" y="6959"/>
                    <a:ext cx="205" cy="127"/>
                  </a:xfrm>
                  <a:custGeom>
                    <a:avLst/>
                    <a:gdLst>
                      <a:gd name="T0" fmla="*/ 205 w 205"/>
                      <a:gd name="T1" fmla="*/ 10 h 127"/>
                      <a:gd name="T2" fmla="*/ 205 w 205"/>
                      <a:gd name="T3" fmla="*/ 20 h 127"/>
                      <a:gd name="T4" fmla="*/ 205 w 205"/>
                      <a:gd name="T5" fmla="*/ 39 h 127"/>
                      <a:gd name="T6" fmla="*/ 185 w 205"/>
                      <a:gd name="T7" fmla="*/ 49 h 127"/>
                      <a:gd name="T8" fmla="*/ 175 w 205"/>
                      <a:gd name="T9" fmla="*/ 68 h 127"/>
                      <a:gd name="T10" fmla="*/ 137 w 205"/>
                      <a:gd name="T11" fmla="*/ 107 h 127"/>
                      <a:gd name="T12" fmla="*/ 127 w 205"/>
                      <a:gd name="T13" fmla="*/ 117 h 127"/>
                      <a:gd name="T14" fmla="*/ 107 w 205"/>
                      <a:gd name="T15" fmla="*/ 127 h 127"/>
                      <a:gd name="T16" fmla="*/ 88 w 205"/>
                      <a:gd name="T17" fmla="*/ 127 h 127"/>
                      <a:gd name="T18" fmla="*/ 78 w 205"/>
                      <a:gd name="T19" fmla="*/ 117 h 127"/>
                      <a:gd name="T20" fmla="*/ 59 w 205"/>
                      <a:gd name="T21" fmla="*/ 107 h 127"/>
                      <a:gd name="T22" fmla="*/ 49 w 205"/>
                      <a:gd name="T23" fmla="*/ 98 h 127"/>
                      <a:gd name="T24" fmla="*/ 30 w 205"/>
                      <a:gd name="T25" fmla="*/ 88 h 127"/>
                      <a:gd name="T26" fmla="*/ 30 w 205"/>
                      <a:gd name="T27" fmla="*/ 68 h 127"/>
                      <a:gd name="T28" fmla="*/ 20 w 205"/>
                      <a:gd name="T29" fmla="*/ 59 h 127"/>
                      <a:gd name="T30" fmla="*/ 10 w 205"/>
                      <a:gd name="T31" fmla="*/ 39 h 127"/>
                      <a:gd name="T32" fmla="*/ 0 w 205"/>
                      <a:gd name="T33" fmla="*/ 20 h 127"/>
                      <a:gd name="T34" fmla="*/ 0 w 205"/>
                      <a:gd name="T35" fmla="*/ 20 h 127"/>
                      <a:gd name="T36" fmla="*/ 10 w 205"/>
                      <a:gd name="T37" fmla="*/ 10 h 127"/>
                      <a:gd name="T38" fmla="*/ 10 w 205"/>
                      <a:gd name="T39" fmla="*/ 10 h 127"/>
                      <a:gd name="T40" fmla="*/ 20 w 205"/>
                      <a:gd name="T41" fmla="*/ 10 h 127"/>
                      <a:gd name="T42" fmla="*/ 30 w 205"/>
                      <a:gd name="T43" fmla="*/ 10 h 127"/>
                      <a:gd name="T44" fmla="*/ 30 w 205"/>
                      <a:gd name="T45" fmla="*/ 0 h 127"/>
                      <a:gd name="T46" fmla="*/ 39 w 205"/>
                      <a:gd name="T47" fmla="*/ 0 h 127"/>
                      <a:gd name="T48" fmla="*/ 205 w 205"/>
                      <a:gd name="T49" fmla="*/ 10 h 1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5"/>
                      <a:gd name="T76" fmla="*/ 0 h 127"/>
                      <a:gd name="T77" fmla="*/ 205 w 205"/>
                      <a:gd name="T78" fmla="*/ 127 h 1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5" h="127">
                        <a:moveTo>
                          <a:pt x="205" y="10"/>
                        </a:moveTo>
                        <a:lnTo>
                          <a:pt x="205" y="20"/>
                        </a:lnTo>
                        <a:lnTo>
                          <a:pt x="205" y="39"/>
                        </a:lnTo>
                        <a:lnTo>
                          <a:pt x="185" y="49"/>
                        </a:lnTo>
                        <a:lnTo>
                          <a:pt x="175" y="68"/>
                        </a:lnTo>
                        <a:lnTo>
                          <a:pt x="137" y="107"/>
                        </a:lnTo>
                        <a:lnTo>
                          <a:pt x="127" y="117"/>
                        </a:lnTo>
                        <a:lnTo>
                          <a:pt x="107" y="127"/>
                        </a:lnTo>
                        <a:lnTo>
                          <a:pt x="88" y="127"/>
                        </a:lnTo>
                        <a:lnTo>
                          <a:pt x="78" y="117"/>
                        </a:lnTo>
                        <a:lnTo>
                          <a:pt x="59" y="107"/>
                        </a:lnTo>
                        <a:lnTo>
                          <a:pt x="49" y="98"/>
                        </a:lnTo>
                        <a:lnTo>
                          <a:pt x="30" y="88"/>
                        </a:lnTo>
                        <a:lnTo>
                          <a:pt x="30" y="68"/>
                        </a:lnTo>
                        <a:lnTo>
                          <a:pt x="20" y="59"/>
                        </a:lnTo>
                        <a:lnTo>
                          <a:pt x="10" y="39"/>
                        </a:lnTo>
                        <a:lnTo>
                          <a:pt x="0" y="20"/>
                        </a:lnTo>
                        <a:lnTo>
                          <a:pt x="10" y="10"/>
                        </a:lnTo>
                        <a:lnTo>
                          <a:pt x="20" y="10"/>
                        </a:lnTo>
                        <a:lnTo>
                          <a:pt x="30" y="10"/>
                        </a:lnTo>
                        <a:lnTo>
                          <a:pt x="30" y="0"/>
                        </a:lnTo>
                        <a:lnTo>
                          <a:pt x="39" y="0"/>
                        </a:lnTo>
                        <a:lnTo>
                          <a:pt x="205" y="10"/>
                        </a:lnTo>
                        <a:close/>
                      </a:path>
                    </a:pathLst>
                  </a:custGeom>
                  <a:solidFill>
                    <a:srgbClr val="000000"/>
                  </a:solidFill>
                  <a:ln w="9525">
                    <a:noFill/>
                    <a:round/>
                    <a:headEnd/>
                    <a:tailEnd/>
                  </a:ln>
                </p:spPr>
                <p:txBody>
                  <a:bodyPr/>
                  <a:lstStyle/>
                  <a:p>
                    <a:endParaRPr lang="en-US"/>
                  </a:p>
                </p:txBody>
              </p:sp>
              <p:sp>
                <p:nvSpPr>
                  <p:cNvPr id="5640" name="Freeform 616"/>
                  <p:cNvSpPr>
                    <a:spLocks/>
                  </p:cNvSpPr>
                  <p:nvPr/>
                </p:nvSpPr>
                <p:spPr bwMode="auto">
                  <a:xfrm>
                    <a:off x="7019" y="6969"/>
                    <a:ext cx="10" cy="29"/>
                  </a:xfrm>
                  <a:custGeom>
                    <a:avLst/>
                    <a:gdLst>
                      <a:gd name="T0" fmla="*/ 10 w 10"/>
                      <a:gd name="T1" fmla="*/ 29 h 29"/>
                      <a:gd name="T2" fmla="*/ 10 w 10"/>
                      <a:gd name="T3" fmla="*/ 29 h 29"/>
                      <a:gd name="T4" fmla="*/ 10 w 10"/>
                      <a:gd name="T5" fmla="*/ 29 h 29"/>
                      <a:gd name="T6" fmla="*/ 10 w 10"/>
                      <a:gd name="T7" fmla="*/ 10 h 29"/>
                      <a:gd name="T8" fmla="*/ 10 w 10"/>
                      <a:gd name="T9" fmla="*/ 0 h 29"/>
                      <a:gd name="T10" fmla="*/ 10 w 10"/>
                      <a:gd name="T11" fmla="*/ 10 h 29"/>
                      <a:gd name="T12" fmla="*/ 10 w 10"/>
                      <a:gd name="T13" fmla="*/ 29 h 29"/>
                      <a:gd name="T14" fmla="*/ 0 w 10"/>
                      <a:gd name="T15" fmla="*/ 29 h 29"/>
                      <a:gd name="T16" fmla="*/ 10 w 10"/>
                      <a:gd name="T17" fmla="*/ 29 h 29"/>
                      <a:gd name="T18" fmla="*/ 10 w 10"/>
                      <a:gd name="T19" fmla="*/ 29 h 29"/>
                      <a:gd name="T20" fmla="*/ 10 w 10"/>
                      <a:gd name="T21" fmla="*/ 29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29"/>
                      <a:gd name="T35" fmla="*/ 10 w 10"/>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29">
                        <a:moveTo>
                          <a:pt x="10" y="29"/>
                        </a:moveTo>
                        <a:lnTo>
                          <a:pt x="10" y="29"/>
                        </a:lnTo>
                        <a:lnTo>
                          <a:pt x="10" y="10"/>
                        </a:lnTo>
                        <a:lnTo>
                          <a:pt x="10" y="0"/>
                        </a:lnTo>
                        <a:lnTo>
                          <a:pt x="10" y="10"/>
                        </a:lnTo>
                        <a:lnTo>
                          <a:pt x="10" y="29"/>
                        </a:lnTo>
                        <a:lnTo>
                          <a:pt x="0" y="29"/>
                        </a:lnTo>
                        <a:lnTo>
                          <a:pt x="10" y="29"/>
                        </a:lnTo>
                        <a:close/>
                      </a:path>
                    </a:pathLst>
                  </a:custGeom>
                  <a:solidFill>
                    <a:srgbClr val="000000"/>
                  </a:solidFill>
                  <a:ln w="9525">
                    <a:noFill/>
                    <a:round/>
                    <a:headEnd/>
                    <a:tailEnd/>
                  </a:ln>
                </p:spPr>
                <p:txBody>
                  <a:bodyPr/>
                  <a:lstStyle/>
                  <a:p>
                    <a:endParaRPr lang="en-US"/>
                  </a:p>
                </p:txBody>
              </p:sp>
              <p:sp>
                <p:nvSpPr>
                  <p:cNvPr id="5641" name="Freeform 617"/>
                  <p:cNvSpPr>
                    <a:spLocks/>
                  </p:cNvSpPr>
                  <p:nvPr/>
                </p:nvSpPr>
                <p:spPr bwMode="auto">
                  <a:xfrm>
                    <a:off x="6912" y="6998"/>
                    <a:ext cx="117" cy="88"/>
                  </a:xfrm>
                  <a:custGeom>
                    <a:avLst/>
                    <a:gdLst>
                      <a:gd name="T0" fmla="*/ 0 w 117"/>
                      <a:gd name="T1" fmla="*/ 88 h 88"/>
                      <a:gd name="T2" fmla="*/ 29 w 117"/>
                      <a:gd name="T3" fmla="*/ 88 h 88"/>
                      <a:gd name="T4" fmla="*/ 39 w 117"/>
                      <a:gd name="T5" fmla="*/ 78 h 88"/>
                      <a:gd name="T6" fmla="*/ 58 w 117"/>
                      <a:gd name="T7" fmla="*/ 68 h 88"/>
                      <a:gd name="T8" fmla="*/ 78 w 117"/>
                      <a:gd name="T9" fmla="*/ 49 h 88"/>
                      <a:gd name="T10" fmla="*/ 97 w 117"/>
                      <a:gd name="T11" fmla="*/ 29 h 88"/>
                      <a:gd name="T12" fmla="*/ 117 w 117"/>
                      <a:gd name="T13" fmla="*/ 0 h 88"/>
                      <a:gd name="T14" fmla="*/ 107 w 117"/>
                      <a:gd name="T15" fmla="*/ 0 h 88"/>
                      <a:gd name="T16" fmla="*/ 87 w 117"/>
                      <a:gd name="T17" fmla="*/ 20 h 88"/>
                      <a:gd name="T18" fmla="*/ 78 w 117"/>
                      <a:gd name="T19" fmla="*/ 39 h 88"/>
                      <a:gd name="T20" fmla="*/ 49 w 117"/>
                      <a:gd name="T21" fmla="*/ 59 h 88"/>
                      <a:gd name="T22" fmla="*/ 39 w 117"/>
                      <a:gd name="T23" fmla="*/ 68 h 88"/>
                      <a:gd name="T24" fmla="*/ 19 w 117"/>
                      <a:gd name="T25" fmla="*/ 78 h 88"/>
                      <a:gd name="T26" fmla="*/ 0 w 117"/>
                      <a:gd name="T27" fmla="*/ 78 h 88"/>
                      <a:gd name="T28" fmla="*/ 10 w 117"/>
                      <a:gd name="T29" fmla="*/ 78 h 88"/>
                      <a:gd name="T30" fmla="*/ 0 w 117"/>
                      <a:gd name="T31" fmla="*/ 88 h 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7"/>
                      <a:gd name="T49" fmla="*/ 0 h 88"/>
                      <a:gd name="T50" fmla="*/ 117 w 117"/>
                      <a:gd name="T51" fmla="*/ 88 h 8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7" h="88">
                        <a:moveTo>
                          <a:pt x="0" y="88"/>
                        </a:moveTo>
                        <a:lnTo>
                          <a:pt x="29" y="88"/>
                        </a:lnTo>
                        <a:lnTo>
                          <a:pt x="39" y="78"/>
                        </a:lnTo>
                        <a:lnTo>
                          <a:pt x="58" y="68"/>
                        </a:lnTo>
                        <a:lnTo>
                          <a:pt x="78" y="49"/>
                        </a:lnTo>
                        <a:lnTo>
                          <a:pt x="97" y="29"/>
                        </a:lnTo>
                        <a:lnTo>
                          <a:pt x="117" y="0"/>
                        </a:lnTo>
                        <a:lnTo>
                          <a:pt x="107" y="0"/>
                        </a:lnTo>
                        <a:lnTo>
                          <a:pt x="87" y="20"/>
                        </a:lnTo>
                        <a:lnTo>
                          <a:pt x="78" y="39"/>
                        </a:lnTo>
                        <a:lnTo>
                          <a:pt x="49" y="59"/>
                        </a:lnTo>
                        <a:lnTo>
                          <a:pt x="39" y="68"/>
                        </a:lnTo>
                        <a:lnTo>
                          <a:pt x="19" y="78"/>
                        </a:lnTo>
                        <a:lnTo>
                          <a:pt x="0" y="78"/>
                        </a:lnTo>
                        <a:lnTo>
                          <a:pt x="10" y="78"/>
                        </a:lnTo>
                        <a:lnTo>
                          <a:pt x="0" y="88"/>
                        </a:lnTo>
                        <a:close/>
                      </a:path>
                    </a:pathLst>
                  </a:custGeom>
                  <a:solidFill>
                    <a:srgbClr val="000000"/>
                  </a:solidFill>
                  <a:ln w="9525">
                    <a:noFill/>
                    <a:round/>
                    <a:headEnd/>
                    <a:tailEnd/>
                  </a:ln>
                </p:spPr>
                <p:txBody>
                  <a:bodyPr/>
                  <a:lstStyle/>
                  <a:p>
                    <a:endParaRPr lang="en-US"/>
                  </a:p>
                </p:txBody>
              </p:sp>
              <p:sp>
                <p:nvSpPr>
                  <p:cNvPr id="5642" name="Freeform 618"/>
                  <p:cNvSpPr>
                    <a:spLocks/>
                  </p:cNvSpPr>
                  <p:nvPr/>
                </p:nvSpPr>
                <p:spPr bwMode="auto">
                  <a:xfrm>
                    <a:off x="6824" y="6979"/>
                    <a:ext cx="98" cy="107"/>
                  </a:xfrm>
                  <a:custGeom>
                    <a:avLst/>
                    <a:gdLst>
                      <a:gd name="T0" fmla="*/ 0 w 98"/>
                      <a:gd name="T1" fmla="*/ 0 h 107"/>
                      <a:gd name="T2" fmla="*/ 0 w 98"/>
                      <a:gd name="T3" fmla="*/ 9 h 107"/>
                      <a:gd name="T4" fmla="*/ 0 w 98"/>
                      <a:gd name="T5" fmla="*/ 19 h 107"/>
                      <a:gd name="T6" fmla="*/ 10 w 98"/>
                      <a:gd name="T7" fmla="*/ 39 h 107"/>
                      <a:gd name="T8" fmla="*/ 20 w 98"/>
                      <a:gd name="T9" fmla="*/ 58 h 107"/>
                      <a:gd name="T10" fmla="*/ 30 w 98"/>
                      <a:gd name="T11" fmla="*/ 68 h 107"/>
                      <a:gd name="T12" fmla="*/ 59 w 98"/>
                      <a:gd name="T13" fmla="*/ 97 h 107"/>
                      <a:gd name="T14" fmla="*/ 78 w 98"/>
                      <a:gd name="T15" fmla="*/ 107 h 107"/>
                      <a:gd name="T16" fmla="*/ 88 w 98"/>
                      <a:gd name="T17" fmla="*/ 107 h 107"/>
                      <a:gd name="T18" fmla="*/ 98 w 98"/>
                      <a:gd name="T19" fmla="*/ 97 h 107"/>
                      <a:gd name="T20" fmla="*/ 78 w 98"/>
                      <a:gd name="T21" fmla="*/ 97 h 107"/>
                      <a:gd name="T22" fmla="*/ 59 w 98"/>
                      <a:gd name="T23" fmla="*/ 87 h 107"/>
                      <a:gd name="T24" fmla="*/ 39 w 98"/>
                      <a:gd name="T25" fmla="*/ 68 h 107"/>
                      <a:gd name="T26" fmla="*/ 30 w 98"/>
                      <a:gd name="T27" fmla="*/ 48 h 107"/>
                      <a:gd name="T28" fmla="*/ 20 w 98"/>
                      <a:gd name="T29" fmla="*/ 29 h 107"/>
                      <a:gd name="T30" fmla="*/ 10 w 98"/>
                      <a:gd name="T31" fmla="*/ 19 h 107"/>
                      <a:gd name="T32" fmla="*/ 10 w 98"/>
                      <a:gd name="T33" fmla="*/ 0 h 107"/>
                      <a:gd name="T34" fmla="*/ 10 w 98"/>
                      <a:gd name="T35" fmla="*/ 9 h 107"/>
                      <a:gd name="T36" fmla="*/ 0 w 98"/>
                      <a:gd name="T37" fmla="*/ 0 h 107"/>
                      <a:gd name="T38" fmla="*/ 0 w 98"/>
                      <a:gd name="T39" fmla="*/ 9 h 107"/>
                      <a:gd name="T40" fmla="*/ 0 w 98"/>
                      <a:gd name="T41" fmla="*/ 0 h 1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
                      <a:gd name="T64" fmla="*/ 0 h 107"/>
                      <a:gd name="T65" fmla="*/ 98 w 98"/>
                      <a:gd name="T66" fmla="*/ 107 h 10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 h="107">
                        <a:moveTo>
                          <a:pt x="0" y="0"/>
                        </a:moveTo>
                        <a:lnTo>
                          <a:pt x="0" y="9"/>
                        </a:lnTo>
                        <a:lnTo>
                          <a:pt x="0" y="19"/>
                        </a:lnTo>
                        <a:lnTo>
                          <a:pt x="10" y="39"/>
                        </a:lnTo>
                        <a:lnTo>
                          <a:pt x="20" y="58"/>
                        </a:lnTo>
                        <a:lnTo>
                          <a:pt x="30" y="68"/>
                        </a:lnTo>
                        <a:lnTo>
                          <a:pt x="59" y="97"/>
                        </a:lnTo>
                        <a:lnTo>
                          <a:pt x="78" y="107"/>
                        </a:lnTo>
                        <a:lnTo>
                          <a:pt x="88" y="107"/>
                        </a:lnTo>
                        <a:lnTo>
                          <a:pt x="98" y="97"/>
                        </a:lnTo>
                        <a:lnTo>
                          <a:pt x="78" y="97"/>
                        </a:lnTo>
                        <a:lnTo>
                          <a:pt x="59" y="87"/>
                        </a:lnTo>
                        <a:lnTo>
                          <a:pt x="39" y="68"/>
                        </a:lnTo>
                        <a:lnTo>
                          <a:pt x="30" y="48"/>
                        </a:lnTo>
                        <a:lnTo>
                          <a:pt x="20" y="29"/>
                        </a:lnTo>
                        <a:lnTo>
                          <a:pt x="10" y="19"/>
                        </a:lnTo>
                        <a:lnTo>
                          <a:pt x="10" y="0"/>
                        </a:lnTo>
                        <a:lnTo>
                          <a:pt x="10" y="9"/>
                        </a:lnTo>
                        <a:lnTo>
                          <a:pt x="0" y="0"/>
                        </a:lnTo>
                        <a:lnTo>
                          <a:pt x="0" y="9"/>
                        </a:lnTo>
                        <a:lnTo>
                          <a:pt x="0" y="0"/>
                        </a:lnTo>
                        <a:close/>
                      </a:path>
                    </a:pathLst>
                  </a:custGeom>
                  <a:solidFill>
                    <a:srgbClr val="000000"/>
                  </a:solidFill>
                  <a:ln w="9525">
                    <a:noFill/>
                    <a:round/>
                    <a:headEnd/>
                    <a:tailEnd/>
                  </a:ln>
                </p:spPr>
                <p:txBody>
                  <a:bodyPr/>
                  <a:lstStyle/>
                  <a:p>
                    <a:endParaRPr lang="en-US"/>
                  </a:p>
                </p:txBody>
              </p:sp>
              <p:sp>
                <p:nvSpPr>
                  <p:cNvPr id="5643" name="Freeform 619"/>
                  <p:cNvSpPr>
                    <a:spLocks/>
                  </p:cNvSpPr>
                  <p:nvPr/>
                </p:nvSpPr>
                <p:spPr bwMode="auto">
                  <a:xfrm>
                    <a:off x="6824" y="6959"/>
                    <a:ext cx="39" cy="29"/>
                  </a:xfrm>
                  <a:custGeom>
                    <a:avLst/>
                    <a:gdLst>
                      <a:gd name="T0" fmla="*/ 39 w 39"/>
                      <a:gd name="T1" fmla="*/ 0 h 29"/>
                      <a:gd name="T2" fmla="*/ 30 w 39"/>
                      <a:gd name="T3" fmla="*/ 0 h 29"/>
                      <a:gd name="T4" fmla="*/ 30 w 39"/>
                      <a:gd name="T5" fmla="*/ 0 h 29"/>
                      <a:gd name="T6" fmla="*/ 20 w 39"/>
                      <a:gd name="T7" fmla="*/ 0 h 29"/>
                      <a:gd name="T8" fmla="*/ 10 w 39"/>
                      <a:gd name="T9" fmla="*/ 10 h 29"/>
                      <a:gd name="T10" fmla="*/ 10 w 39"/>
                      <a:gd name="T11" fmla="*/ 10 h 29"/>
                      <a:gd name="T12" fmla="*/ 0 w 39"/>
                      <a:gd name="T13" fmla="*/ 10 h 29"/>
                      <a:gd name="T14" fmla="*/ 0 w 39"/>
                      <a:gd name="T15" fmla="*/ 20 h 29"/>
                      <a:gd name="T16" fmla="*/ 10 w 39"/>
                      <a:gd name="T17" fmla="*/ 29 h 29"/>
                      <a:gd name="T18" fmla="*/ 10 w 39"/>
                      <a:gd name="T19" fmla="*/ 20 h 29"/>
                      <a:gd name="T20" fmla="*/ 10 w 39"/>
                      <a:gd name="T21" fmla="*/ 20 h 29"/>
                      <a:gd name="T22" fmla="*/ 20 w 39"/>
                      <a:gd name="T23" fmla="*/ 10 h 29"/>
                      <a:gd name="T24" fmla="*/ 30 w 39"/>
                      <a:gd name="T25" fmla="*/ 10 h 29"/>
                      <a:gd name="T26" fmla="*/ 30 w 39"/>
                      <a:gd name="T27" fmla="*/ 10 h 29"/>
                      <a:gd name="T28" fmla="*/ 39 w 39"/>
                      <a:gd name="T29" fmla="*/ 10 h 29"/>
                      <a:gd name="T30" fmla="*/ 39 w 39"/>
                      <a:gd name="T31" fmla="*/ 0 h 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
                      <a:gd name="T49" fmla="*/ 0 h 29"/>
                      <a:gd name="T50" fmla="*/ 39 w 39"/>
                      <a:gd name="T51" fmla="*/ 29 h 2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 h="29">
                        <a:moveTo>
                          <a:pt x="39" y="0"/>
                        </a:moveTo>
                        <a:lnTo>
                          <a:pt x="30" y="0"/>
                        </a:lnTo>
                        <a:lnTo>
                          <a:pt x="20" y="0"/>
                        </a:lnTo>
                        <a:lnTo>
                          <a:pt x="10" y="10"/>
                        </a:lnTo>
                        <a:lnTo>
                          <a:pt x="0" y="10"/>
                        </a:lnTo>
                        <a:lnTo>
                          <a:pt x="0" y="20"/>
                        </a:lnTo>
                        <a:lnTo>
                          <a:pt x="10" y="29"/>
                        </a:lnTo>
                        <a:lnTo>
                          <a:pt x="10" y="20"/>
                        </a:lnTo>
                        <a:lnTo>
                          <a:pt x="20" y="10"/>
                        </a:lnTo>
                        <a:lnTo>
                          <a:pt x="30" y="10"/>
                        </a:lnTo>
                        <a:lnTo>
                          <a:pt x="39" y="10"/>
                        </a:lnTo>
                        <a:lnTo>
                          <a:pt x="39" y="0"/>
                        </a:lnTo>
                        <a:close/>
                      </a:path>
                    </a:pathLst>
                  </a:custGeom>
                  <a:solidFill>
                    <a:srgbClr val="000000"/>
                  </a:solidFill>
                  <a:ln w="9525">
                    <a:noFill/>
                    <a:round/>
                    <a:headEnd/>
                    <a:tailEnd/>
                  </a:ln>
                </p:spPr>
                <p:txBody>
                  <a:bodyPr/>
                  <a:lstStyle/>
                  <a:p>
                    <a:endParaRPr lang="en-US"/>
                  </a:p>
                </p:txBody>
              </p:sp>
              <p:sp>
                <p:nvSpPr>
                  <p:cNvPr id="5644" name="Freeform 620"/>
                  <p:cNvSpPr>
                    <a:spLocks/>
                  </p:cNvSpPr>
                  <p:nvPr/>
                </p:nvSpPr>
                <p:spPr bwMode="auto">
                  <a:xfrm>
                    <a:off x="6863" y="6959"/>
                    <a:ext cx="166" cy="20"/>
                  </a:xfrm>
                  <a:custGeom>
                    <a:avLst/>
                    <a:gdLst>
                      <a:gd name="T0" fmla="*/ 166 w 166"/>
                      <a:gd name="T1" fmla="*/ 10 h 20"/>
                      <a:gd name="T2" fmla="*/ 166 w 166"/>
                      <a:gd name="T3" fmla="*/ 10 h 20"/>
                      <a:gd name="T4" fmla="*/ 0 w 166"/>
                      <a:gd name="T5" fmla="*/ 0 h 20"/>
                      <a:gd name="T6" fmla="*/ 0 w 166"/>
                      <a:gd name="T7" fmla="*/ 10 h 20"/>
                      <a:gd name="T8" fmla="*/ 166 w 166"/>
                      <a:gd name="T9" fmla="*/ 20 h 20"/>
                      <a:gd name="T10" fmla="*/ 166 w 166"/>
                      <a:gd name="T11" fmla="*/ 10 h 20"/>
                      <a:gd name="T12" fmla="*/ 166 w 166"/>
                      <a:gd name="T13" fmla="*/ 10 h 20"/>
                      <a:gd name="T14" fmla="*/ 166 w 166"/>
                      <a:gd name="T15" fmla="*/ 10 h 20"/>
                      <a:gd name="T16" fmla="*/ 166 w 166"/>
                      <a:gd name="T17" fmla="*/ 1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6"/>
                      <a:gd name="T28" fmla="*/ 0 h 20"/>
                      <a:gd name="T29" fmla="*/ 166 w 166"/>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6" h="20">
                        <a:moveTo>
                          <a:pt x="166" y="10"/>
                        </a:moveTo>
                        <a:lnTo>
                          <a:pt x="166" y="10"/>
                        </a:lnTo>
                        <a:lnTo>
                          <a:pt x="0" y="0"/>
                        </a:lnTo>
                        <a:lnTo>
                          <a:pt x="0" y="10"/>
                        </a:lnTo>
                        <a:lnTo>
                          <a:pt x="166" y="20"/>
                        </a:lnTo>
                        <a:lnTo>
                          <a:pt x="166" y="10"/>
                        </a:lnTo>
                        <a:close/>
                      </a:path>
                    </a:pathLst>
                  </a:custGeom>
                  <a:solidFill>
                    <a:srgbClr val="000000"/>
                  </a:solidFill>
                  <a:ln w="9525">
                    <a:noFill/>
                    <a:round/>
                    <a:headEnd/>
                    <a:tailEnd/>
                  </a:ln>
                </p:spPr>
                <p:txBody>
                  <a:bodyPr/>
                  <a:lstStyle/>
                  <a:p>
                    <a:endParaRPr lang="en-US"/>
                  </a:p>
                </p:txBody>
              </p:sp>
              <p:sp>
                <p:nvSpPr>
                  <p:cNvPr id="5645" name="Freeform 621"/>
                  <p:cNvSpPr>
                    <a:spLocks/>
                  </p:cNvSpPr>
                  <p:nvPr/>
                </p:nvSpPr>
                <p:spPr bwMode="auto">
                  <a:xfrm>
                    <a:off x="4413" y="6969"/>
                    <a:ext cx="58" cy="88"/>
                  </a:xfrm>
                  <a:custGeom>
                    <a:avLst/>
                    <a:gdLst>
                      <a:gd name="T0" fmla="*/ 48 w 58"/>
                      <a:gd name="T1" fmla="*/ 29 h 88"/>
                      <a:gd name="T2" fmla="*/ 58 w 58"/>
                      <a:gd name="T3" fmla="*/ 39 h 88"/>
                      <a:gd name="T4" fmla="*/ 58 w 58"/>
                      <a:gd name="T5" fmla="*/ 49 h 88"/>
                      <a:gd name="T6" fmla="*/ 48 w 58"/>
                      <a:gd name="T7" fmla="*/ 49 h 88"/>
                      <a:gd name="T8" fmla="*/ 48 w 58"/>
                      <a:gd name="T9" fmla="*/ 58 h 88"/>
                      <a:gd name="T10" fmla="*/ 38 w 58"/>
                      <a:gd name="T11" fmla="*/ 68 h 88"/>
                      <a:gd name="T12" fmla="*/ 38 w 58"/>
                      <a:gd name="T13" fmla="*/ 78 h 88"/>
                      <a:gd name="T14" fmla="*/ 38 w 58"/>
                      <a:gd name="T15" fmla="*/ 88 h 88"/>
                      <a:gd name="T16" fmla="*/ 29 w 58"/>
                      <a:gd name="T17" fmla="*/ 78 h 88"/>
                      <a:gd name="T18" fmla="*/ 29 w 58"/>
                      <a:gd name="T19" fmla="*/ 78 h 88"/>
                      <a:gd name="T20" fmla="*/ 29 w 58"/>
                      <a:gd name="T21" fmla="*/ 78 h 88"/>
                      <a:gd name="T22" fmla="*/ 29 w 58"/>
                      <a:gd name="T23" fmla="*/ 68 h 88"/>
                      <a:gd name="T24" fmla="*/ 29 w 58"/>
                      <a:gd name="T25" fmla="*/ 49 h 88"/>
                      <a:gd name="T26" fmla="*/ 0 w 58"/>
                      <a:gd name="T27" fmla="*/ 19 h 88"/>
                      <a:gd name="T28" fmla="*/ 9 w 58"/>
                      <a:gd name="T29" fmla="*/ 10 h 88"/>
                      <a:gd name="T30" fmla="*/ 19 w 58"/>
                      <a:gd name="T31" fmla="*/ 0 h 88"/>
                      <a:gd name="T32" fmla="*/ 29 w 58"/>
                      <a:gd name="T33" fmla="*/ 0 h 88"/>
                      <a:gd name="T34" fmla="*/ 38 w 58"/>
                      <a:gd name="T35" fmla="*/ 10 h 88"/>
                      <a:gd name="T36" fmla="*/ 38 w 58"/>
                      <a:gd name="T37" fmla="*/ 10 h 88"/>
                      <a:gd name="T38" fmla="*/ 48 w 58"/>
                      <a:gd name="T39" fmla="*/ 19 h 88"/>
                      <a:gd name="T40" fmla="*/ 48 w 58"/>
                      <a:gd name="T41" fmla="*/ 29 h 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8"/>
                      <a:gd name="T64" fmla="*/ 0 h 88"/>
                      <a:gd name="T65" fmla="*/ 58 w 58"/>
                      <a:gd name="T66" fmla="*/ 88 h 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8" h="88">
                        <a:moveTo>
                          <a:pt x="48" y="29"/>
                        </a:moveTo>
                        <a:lnTo>
                          <a:pt x="58" y="39"/>
                        </a:lnTo>
                        <a:lnTo>
                          <a:pt x="58" y="49"/>
                        </a:lnTo>
                        <a:lnTo>
                          <a:pt x="48" y="49"/>
                        </a:lnTo>
                        <a:lnTo>
                          <a:pt x="48" y="58"/>
                        </a:lnTo>
                        <a:lnTo>
                          <a:pt x="38" y="68"/>
                        </a:lnTo>
                        <a:lnTo>
                          <a:pt x="38" y="78"/>
                        </a:lnTo>
                        <a:lnTo>
                          <a:pt x="38" y="88"/>
                        </a:lnTo>
                        <a:lnTo>
                          <a:pt x="29" y="78"/>
                        </a:lnTo>
                        <a:lnTo>
                          <a:pt x="29" y="68"/>
                        </a:lnTo>
                        <a:lnTo>
                          <a:pt x="29" y="49"/>
                        </a:lnTo>
                        <a:lnTo>
                          <a:pt x="0" y="19"/>
                        </a:lnTo>
                        <a:lnTo>
                          <a:pt x="9" y="10"/>
                        </a:lnTo>
                        <a:lnTo>
                          <a:pt x="19" y="0"/>
                        </a:lnTo>
                        <a:lnTo>
                          <a:pt x="29" y="0"/>
                        </a:lnTo>
                        <a:lnTo>
                          <a:pt x="38" y="10"/>
                        </a:lnTo>
                        <a:lnTo>
                          <a:pt x="48" y="19"/>
                        </a:lnTo>
                        <a:lnTo>
                          <a:pt x="48" y="29"/>
                        </a:lnTo>
                        <a:close/>
                      </a:path>
                    </a:pathLst>
                  </a:custGeom>
                  <a:solidFill>
                    <a:srgbClr val="FFBFBF"/>
                  </a:solidFill>
                  <a:ln w="9525">
                    <a:noFill/>
                    <a:round/>
                    <a:headEnd/>
                    <a:tailEnd/>
                  </a:ln>
                </p:spPr>
                <p:txBody>
                  <a:bodyPr/>
                  <a:lstStyle/>
                  <a:p>
                    <a:endParaRPr lang="en-US"/>
                  </a:p>
                </p:txBody>
              </p:sp>
              <p:sp>
                <p:nvSpPr>
                  <p:cNvPr id="5646" name="Freeform 622"/>
                  <p:cNvSpPr>
                    <a:spLocks/>
                  </p:cNvSpPr>
                  <p:nvPr/>
                </p:nvSpPr>
                <p:spPr bwMode="auto">
                  <a:xfrm>
                    <a:off x="4442" y="6998"/>
                    <a:ext cx="29" cy="59"/>
                  </a:xfrm>
                  <a:custGeom>
                    <a:avLst/>
                    <a:gdLst>
                      <a:gd name="T0" fmla="*/ 9 w 29"/>
                      <a:gd name="T1" fmla="*/ 59 h 59"/>
                      <a:gd name="T2" fmla="*/ 9 w 29"/>
                      <a:gd name="T3" fmla="*/ 59 h 59"/>
                      <a:gd name="T4" fmla="*/ 9 w 29"/>
                      <a:gd name="T5" fmla="*/ 49 h 59"/>
                      <a:gd name="T6" fmla="*/ 19 w 29"/>
                      <a:gd name="T7" fmla="*/ 39 h 59"/>
                      <a:gd name="T8" fmla="*/ 19 w 29"/>
                      <a:gd name="T9" fmla="*/ 29 h 59"/>
                      <a:gd name="T10" fmla="*/ 29 w 29"/>
                      <a:gd name="T11" fmla="*/ 20 h 59"/>
                      <a:gd name="T12" fmla="*/ 29 w 29"/>
                      <a:gd name="T13" fmla="*/ 20 h 59"/>
                      <a:gd name="T14" fmla="*/ 29 w 29"/>
                      <a:gd name="T15" fmla="*/ 0 h 59"/>
                      <a:gd name="T16" fmla="*/ 19 w 29"/>
                      <a:gd name="T17" fmla="*/ 0 h 59"/>
                      <a:gd name="T18" fmla="*/ 19 w 29"/>
                      <a:gd name="T19" fmla="*/ 0 h 59"/>
                      <a:gd name="T20" fmla="*/ 19 w 29"/>
                      <a:gd name="T21" fmla="*/ 10 h 59"/>
                      <a:gd name="T22" fmla="*/ 19 w 29"/>
                      <a:gd name="T23" fmla="*/ 20 h 59"/>
                      <a:gd name="T24" fmla="*/ 9 w 29"/>
                      <a:gd name="T25" fmla="*/ 39 h 59"/>
                      <a:gd name="T26" fmla="*/ 0 w 29"/>
                      <a:gd name="T27" fmla="*/ 49 h 59"/>
                      <a:gd name="T28" fmla="*/ 0 w 29"/>
                      <a:gd name="T29" fmla="*/ 59 h 59"/>
                      <a:gd name="T30" fmla="*/ 9 w 29"/>
                      <a:gd name="T31" fmla="*/ 49 h 59"/>
                      <a:gd name="T32" fmla="*/ 9 w 29"/>
                      <a:gd name="T33" fmla="*/ 59 h 59"/>
                      <a:gd name="T34" fmla="*/ 9 w 29"/>
                      <a:gd name="T35" fmla="*/ 59 h 59"/>
                      <a:gd name="T36" fmla="*/ 9 w 29"/>
                      <a:gd name="T37" fmla="*/ 59 h 59"/>
                      <a:gd name="T38" fmla="*/ 9 w 29"/>
                      <a:gd name="T39" fmla="*/ 59 h 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
                      <a:gd name="T61" fmla="*/ 0 h 59"/>
                      <a:gd name="T62" fmla="*/ 29 w 29"/>
                      <a:gd name="T63" fmla="*/ 59 h 5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 h="59">
                        <a:moveTo>
                          <a:pt x="9" y="59"/>
                        </a:moveTo>
                        <a:lnTo>
                          <a:pt x="9" y="59"/>
                        </a:lnTo>
                        <a:lnTo>
                          <a:pt x="9" y="49"/>
                        </a:lnTo>
                        <a:lnTo>
                          <a:pt x="19" y="39"/>
                        </a:lnTo>
                        <a:lnTo>
                          <a:pt x="19" y="29"/>
                        </a:lnTo>
                        <a:lnTo>
                          <a:pt x="29" y="20"/>
                        </a:lnTo>
                        <a:lnTo>
                          <a:pt x="29" y="0"/>
                        </a:lnTo>
                        <a:lnTo>
                          <a:pt x="19" y="0"/>
                        </a:lnTo>
                        <a:lnTo>
                          <a:pt x="19" y="10"/>
                        </a:lnTo>
                        <a:lnTo>
                          <a:pt x="19" y="20"/>
                        </a:lnTo>
                        <a:lnTo>
                          <a:pt x="9" y="39"/>
                        </a:lnTo>
                        <a:lnTo>
                          <a:pt x="0" y="49"/>
                        </a:lnTo>
                        <a:lnTo>
                          <a:pt x="0" y="59"/>
                        </a:lnTo>
                        <a:lnTo>
                          <a:pt x="9" y="49"/>
                        </a:lnTo>
                        <a:lnTo>
                          <a:pt x="9" y="59"/>
                        </a:lnTo>
                        <a:close/>
                      </a:path>
                    </a:pathLst>
                  </a:custGeom>
                  <a:solidFill>
                    <a:srgbClr val="000000"/>
                  </a:solidFill>
                  <a:ln w="9525">
                    <a:noFill/>
                    <a:round/>
                    <a:headEnd/>
                    <a:tailEnd/>
                  </a:ln>
                </p:spPr>
                <p:txBody>
                  <a:bodyPr/>
                  <a:lstStyle/>
                  <a:p>
                    <a:endParaRPr lang="en-US"/>
                  </a:p>
                </p:txBody>
              </p:sp>
              <p:sp>
                <p:nvSpPr>
                  <p:cNvPr id="5647" name="Freeform 623"/>
                  <p:cNvSpPr>
                    <a:spLocks/>
                  </p:cNvSpPr>
                  <p:nvPr/>
                </p:nvSpPr>
                <p:spPr bwMode="auto">
                  <a:xfrm>
                    <a:off x="4432" y="7008"/>
                    <a:ext cx="19" cy="49"/>
                  </a:xfrm>
                  <a:custGeom>
                    <a:avLst/>
                    <a:gdLst>
                      <a:gd name="T0" fmla="*/ 10 w 19"/>
                      <a:gd name="T1" fmla="*/ 10 h 49"/>
                      <a:gd name="T2" fmla="*/ 10 w 19"/>
                      <a:gd name="T3" fmla="*/ 29 h 49"/>
                      <a:gd name="T4" fmla="*/ 0 w 19"/>
                      <a:gd name="T5" fmla="*/ 39 h 49"/>
                      <a:gd name="T6" fmla="*/ 19 w 19"/>
                      <a:gd name="T7" fmla="*/ 49 h 49"/>
                      <a:gd name="T8" fmla="*/ 19 w 19"/>
                      <a:gd name="T9" fmla="*/ 39 h 49"/>
                      <a:gd name="T10" fmla="*/ 19 w 19"/>
                      <a:gd name="T11" fmla="*/ 39 h 49"/>
                      <a:gd name="T12" fmla="*/ 10 w 19"/>
                      <a:gd name="T13" fmla="*/ 39 h 49"/>
                      <a:gd name="T14" fmla="*/ 10 w 19"/>
                      <a:gd name="T15" fmla="*/ 29 h 49"/>
                      <a:gd name="T16" fmla="*/ 19 w 19"/>
                      <a:gd name="T17" fmla="*/ 29 h 49"/>
                      <a:gd name="T18" fmla="*/ 19 w 19"/>
                      <a:gd name="T19" fmla="*/ 10 h 49"/>
                      <a:gd name="T20" fmla="*/ 10 w 19"/>
                      <a:gd name="T21" fmla="*/ 0 h 49"/>
                      <a:gd name="T22" fmla="*/ 10 w 19"/>
                      <a:gd name="T23" fmla="*/ 10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
                      <a:gd name="T37" fmla="*/ 0 h 49"/>
                      <a:gd name="T38" fmla="*/ 19 w 19"/>
                      <a:gd name="T39" fmla="*/ 49 h 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 h="49">
                        <a:moveTo>
                          <a:pt x="10" y="10"/>
                        </a:moveTo>
                        <a:lnTo>
                          <a:pt x="10" y="29"/>
                        </a:lnTo>
                        <a:lnTo>
                          <a:pt x="0" y="39"/>
                        </a:lnTo>
                        <a:lnTo>
                          <a:pt x="19" y="49"/>
                        </a:lnTo>
                        <a:lnTo>
                          <a:pt x="19" y="39"/>
                        </a:lnTo>
                        <a:lnTo>
                          <a:pt x="10" y="39"/>
                        </a:lnTo>
                        <a:lnTo>
                          <a:pt x="10" y="29"/>
                        </a:lnTo>
                        <a:lnTo>
                          <a:pt x="19" y="29"/>
                        </a:lnTo>
                        <a:lnTo>
                          <a:pt x="19" y="10"/>
                        </a:lnTo>
                        <a:lnTo>
                          <a:pt x="10" y="0"/>
                        </a:lnTo>
                        <a:lnTo>
                          <a:pt x="10" y="10"/>
                        </a:lnTo>
                        <a:close/>
                      </a:path>
                    </a:pathLst>
                  </a:custGeom>
                  <a:solidFill>
                    <a:srgbClr val="000000"/>
                  </a:solidFill>
                  <a:ln w="9525">
                    <a:noFill/>
                    <a:round/>
                    <a:headEnd/>
                    <a:tailEnd/>
                  </a:ln>
                </p:spPr>
                <p:txBody>
                  <a:bodyPr/>
                  <a:lstStyle/>
                  <a:p>
                    <a:endParaRPr lang="en-US"/>
                  </a:p>
                </p:txBody>
              </p:sp>
              <p:sp>
                <p:nvSpPr>
                  <p:cNvPr id="5648" name="Freeform 624"/>
                  <p:cNvSpPr>
                    <a:spLocks/>
                  </p:cNvSpPr>
                  <p:nvPr/>
                </p:nvSpPr>
                <p:spPr bwMode="auto">
                  <a:xfrm>
                    <a:off x="4413" y="6979"/>
                    <a:ext cx="29" cy="39"/>
                  </a:xfrm>
                  <a:custGeom>
                    <a:avLst/>
                    <a:gdLst>
                      <a:gd name="T0" fmla="*/ 0 w 29"/>
                      <a:gd name="T1" fmla="*/ 0 h 39"/>
                      <a:gd name="T2" fmla="*/ 0 w 29"/>
                      <a:gd name="T3" fmla="*/ 9 h 39"/>
                      <a:gd name="T4" fmla="*/ 29 w 29"/>
                      <a:gd name="T5" fmla="*/ 39 h 39"/>
                      <a:gd name="T6" fmla="*/ 29 w 29"/>
                      <a:gd name="T7" fmla="*/ 29 h 39"/>
                      <a:gd name="T8" fmla="*/ 9 w 29"/>
                      <a:gd name="T9" fmla="*/ 0 h 39"/>
                      <a:gd name="T10" fmla="*/ 9 w 29"/>
                      <a:gd name="T11" fmla="*/ 9 h 39"/>
                      <a:gd name="T12" fmla="*/ 0 w 29"/>
                      <a:gd name="T13" fmla="*/ 0 h 39"/>
                      <a:gd name="T14" fmla="*/ 0 w 29"/>
                      <a:gd name="T15" fmla="*/ 9 h 39"/>
                      <a:gd name="T16" fmla="*/ 0 w 29"/>
                      <a:gd name="T17" fmla="*/ 0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39"/>
                      <a:gd name="T29" fmla="*/ 29 w 29"/>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39">
                        <a:moveTo>
                          <a:pt x="0" y="0"/>
                        </a:moveTo>
                        <a:lnTo>
                          <a:pt x="0" y="9"/>
                        </a:lnTo>
                        <a:lnTo>
                          <a:pt x="29" y="39"/>
                        </a:lnTo>
                        <a:lnTo>
                          <a:pt x="29" y="29"/>
                        </a:lnTo>
                        <a:lnTo>
                          <a:pt x="9" y="0"/>
                        </a:lnTo>
                        <a:lnTo>
                          <a:pt x="9" y="9"/>
                        </a:lnTo>
                        <a:lnTo>
                          <a:pt x="0" y="0"/>
                        </a:lnTo>
                        <a:lnTo>
                          <a:pt x="0" y="9"/>
                        </a:lnTo>
                        <a:lnTo>
                          <a:pt x="0" y="0"/>
                        </a:lnTo>
                        <a:close/>
                      </a:path>
                    </a:pathLst>
                  </a:custGeom>
                  <a:solidFill>
                    <a:srgbClr val="000000"/>
                  </a:solidFill>
                  <a:ln w="9525">
                    <a:noFill/>
                    <a:round/>
                    <a:headEnd/>
                    <a:tailEnd/>
                  </a:ln>
                </p:spPr>
                <p:txBody>
                  <a:bodyPr/>
                  <a:lstStyle/>
                  <a:p>
                    <a:endParaRPr lang="en-US"/>
                  </a:p>
                </p:txBody>
              </p:sp>
              <p:sp>
                <p:nvSpPr>
                  <p:cNvPr id="5649" name="Freeform 625"/>
                  <p:cNvSpPr>
                    <a:spLocks/>
                  </p:cNvSpPr>
                  <p:nvPr/>
                </p:nvSpPr>
                <p:spPr bwMode="auto">
                  <a:xfrm>
                    <a:off x="4413" y="6969"/>
                    <a:ext cx="58" cy="29"/>
                  </a:xfrm>
                  <a:custGeom>
                    <a:avLst/>
                    <a:gdLst>
                      <a:gd name="T0" fmla="*/ 48 w 58"/>
                      <a:gd name="T1" fmla="*/ 29 h 29"/>
                      <a:gd name="T2" fmla="*/ 58 w 58"/>
                      <a:gd name="T3" fmla="*/ 29 h 29"/>
                      <a:gd name="T4" fmla="*/ 48 w 58"/>
                      <a:gd name="T5" fmla="*/ 19 h 29"/>
                      <a:gd name="T6" fmla="*/ 48 w 58"/>
                      <a:gd name="T7" fmla="*/ 10 h 29"/>
                      <a:gd name="T8" fmla="*/ 38 w 58"/>
                      <a:gd name="T9" fmla="*/ 0 h 29"/>
                      <a:gd name="T10" fmla="*/ 29 w 58"/>
                      <a:gd name="T11" fmla="*/ 0 h 29"/>
                      <a:gd name="T12" fmla="*/ 19 w 58"/>
                      <a:gd name="T13" fmla="*/ 0 h 29"/>
                      <a:gd name="T14" fmla="*/ 9 w 58"/>
                      <a:gd name="T15" fmla="*/ 0 h 29"/>
                      <a:gd name="T16" fmla="*/ 0 w 58"/>
                      <a:gd name="T17" fmla="*/ 10 h 29"/>
                      <a:gd name="T18" fmla="*/ 9 w 58"/>
                      <a:gd name="T19" fmla="*/ 19 h 29"/>
                      <a:gd name="T20" fmla="*/ 9 w 58"/>
                      <a:gd name="T21" fmla="*/ 10 h 29"/>
                      <a:gd name="T22" fmla="*/ 19 w 58"/>
                      <a:gd name="T23" fmla="*/ 10 h 29"/>
                      <a:gd name="T24" fmla="*/ 29 w 58"/>
                      <a:gd name="T25" fmla="*/ 10 h 29"/>
                      <a:gd name="T26" fmla="*/ 38 w 58"/>
                      <a:gd name="T27" fmla="*/ 19 h 29"/>
                      <a:gd name="T28" fmla="*/ 48 w 58"/>
                      <a:gd name="T29" fmla="*/ 29 h 29"/>
                      <a:gd name="T30" fmla="*/ 48 w 58"/>
                      <a:gd name="T31" fmla="*/ 29 h 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8"/>
                      <a:gd name="T49" fmla="*/ 0 h 29"/>
                      <a:gd name="T50" fmla="*/ 58 w 58"/>
                      <a:gd name="T51" fmla="*/ 29 h 2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8" h="29">
                        <a:moveTo>
                          <a:pt x="48" y="29"/>
                        </a:moveTo>
                        <a:lnTo>
                          <a:pt x="58" y="29"/>
                        </a:lnTo>
                        <a:lnTo>
                          <a:pt x="48" y="19"/>
                        </a:lnTo>
                        <a:lnTo>
                          <a:pt x="48" y="10"/>
                        </a:lnTo>
                        <a:lnTo>
                          <a:pt x="38" y="0"/>
                        </a:lnTo>
                        <a:lnTo>
                          <a:pt x="29" y="0"/>
                        </a:lnTo>
                        <a:lnTo>
                          <a:pt x="19" y="0"/>
                        </a:lnTo>
                        <a:lnTo>
                          <a:pt x="9" y="0"/>
                        </a:lnTo>
                        <a:lnTo>
                          <a:pt x="0" y="10"/>
                        </a:lnTo>
                        <a:lnTo>
                          <a:pt x="9" y="19"/>
                        </a:lnTo>
                        <a:lnTo>
                          <a:pt x="9" y="10"/>
                        </a:lnTo>
                        <a:lnTo>
                          <a:pt x="19" y="10"/>
                        </a:lnTo>
                        <a:lnTo>
                          <a:pt x="29" y="10"/>
                        </a:lnTo>
                        <a:lnTo>
                          <a:pt x="38" y="19"/>
                        </a:lnTo>
                        <a:lnTo>
                          <a:pt x="48" y="29"/>
                        </a:lnTo>
                        <a:close/>
                      </a:path>
                    </a:pathLst>
                  </a:custGeom>
                  <a:solidFill>
                    <a:srgbClr val="000000"/>
                  </a:solidFill>
                  <a:ln w="9525">
                    <a:noFill/>
                    <a:round/>
                    <a:headEnd/>
                    <a:tailEnd/>
                  </a:ln>
                </p:spPr>
                <p:txBody>
                  <a:bodyPr/>
                  <a:lstStyle/>
                  <a:p>
                    <a:endParaRPr lang="en-US"/>
                  </a:p>
                </p:txBody>
              </p:sp>
              <p:sp>
                <p:nvSpPr>
                  <p:cNvPr id="5650" name="Freeform 626"/>
                  <p:cNvSpPr>
                    <a:spLocks/>
                  </p:cNvSpPr>
                  <p:nvPr/>
                </p:nvSpPr>
                <p:spPr bwMode="auto">
                  <a:xfrm>
                    <a:off x="6854" y="6979"/>
                    <a:ext cx="155" cy="87"/>
                  </a:xfrm>
                  <a:custGeom>
                    <a:avLst/>
                    <a:gdLst>
                      <a:gd name="T0" fmla="*/ 155 w 155"/>
                      <a:gd name="T1" fmla="*/ 9 h 87"/>
                      <a:gd name="T2" fmla="*/ 145 w 155"/>
                      <a:gd name="T3" fmla="*/ 19 h 87"/>
                      <a:gd name="T4" fmla="*/ 136 w 155"/>
                      <a:gd name="T5" fmla="*/ 39 h 87"/>
                      <a:gd name="T6" fmla="*/ 126 w 155"/>
                      <a:gd name="T7" fmla="*/ 48 h 87"/>
                      <a:gd name="T8" fmla="*/ 107 w 155"/>
                      <a:gd name="T9" fmla="*/ 68 h 87"/>
                      <a:gd name="T10" fmla="*/ 97 w 155"/>
                      <a:gd name="T11" fmla="*/ 78 h 87"/>
                      <a:gd name="T12" fmla="*/ 87 w 155"/>
                      <a:gd name="T13" fmla="*/ 87 h 87"/>
                      <a:gd name="T14" fmla="*/ 68 w 155"/>
                      <a:gd name="T15" fmla="*/ 87 h 87"/>
                      <a:gd name="T16" fmla="*/ 48 w 155"/>
                      <a:gd name="T17" fmla="*/ 87 h 87"/>
                      <a:gd name="T18" fmla="*/ 48 w 155"/>
                      <a:gd name="T19" fmla="*/ 78 h 87"/>
                      <a:gd name="T20" fmla="*/ 38 w 155"/>
                      <a:gd name="T21" fmla="*/ 68 h 87"/>
                      <a:gd name="T22" fmla="*/ 29 w 155"/>
                      <a:gd name="T23" fmla="*/ 68 h 87"/>
                      <a:gd name="T24" fmla="*/ 19 w 155"/>
                      <a:gd name="T25" fmla="*/ 58 h 87"/>
                      <a:gd name="T26" fmla="*/ 9 w 155"/>
                      <a:gd name="T27" fmla="*/ 48 h 87"/>
                      <a:gd name="T28" fmla="*/ 9 w 155"/>
                      <a:gd name="T29" fmla="*/ 39 h 87"/>
                      <a:gd name="T30" fmla="*/ 0 w 155"/>
                      <a:gd name="T31" fmla="*/ 29 h 87"/>
                      <a:gd name="T32" fmla="*/ 0 w 155"/>
                      <a:gd name="T33" fmla="*/ 19 h 87"/>
                      <a:gd name="T34" fmla="*/ 0 w 155"/>
                      <a:gd name="T35" fmla="*/ 9 h 87"/>
                      <a:gd name="T36" fmla="*/ 9 w 155"/>
                      <a:gd name="T37" fmla="*/ 0 h 87"/>
                      <a:gd name="T38" fmla="*/ 58 w 155"/>
                      <a:gd name="T39" fmla="*/ 0 h 87"/>
                      <a:gd name="T40" fmla="*/ 68 w 155"/>
                      <a:gd name="T41" fmla="*/ 9 h 87"/>
                      <a:gd name="T42" fmla="*/ 97 w 155"/>
                      <a:gd name="T43" fmla="*/ 9 h 87"/>
                      <a:gd name="T44" fmla="*/ 155 w 155"/>
                      <a:gd name="T45" fmla="*/ 9 h 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5"/>
                      <a:gd name="T70" fmla="*/ 0 h 87"/>
                      <a:gd name="T71" fmla="*/ 155 w 155"/>
                      <a:gd name="T72" fmla="*/ 87 h 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5" h="87">
                        <a:moveTo>
                          <a:pt x="155" y="9"/>
                        </a:moveTo>
                        <a:lnTo>
                          <a:pt x="145" y="19"/>
                        </a:lnTo>
                        <a:lnTo>
                          <a:pt x="136" y="39"/>
                        </a:lnTo>
                        <a:lnTo>
                          <a:pt x="126" y="48"/>
                        </a:lnTo>
                        <a:lnTo>
                          <a:pt x="107" y="68"/>
                        </a:lnTo>
                        <a:lnTo>
                          <a:pt x="97" y="78"/>
                        </a:lnTo>
                        <a:lnTo>
                          <a:pt x="87" y="87"/>
                        </a:lnTo>
                        <a:lnTo>
                          <a:pt x="68" y="87"/>
                        </a:lnTo>
                        <a:lnTo>
                          <a:pt x="48" y="87"/>
                        </a:lnTo>
                        <a:lnTo>
                          <a:pt x="48" y="78"/>
                        </a:lnTo>
                        <a:lnTo>
                          <a:pt x="38" y="68"/>
                        </a:lnTo>
                        <a:lnTo>
                          <a:pt x="29" y="68"/>
                        </a:lnTo>
                        <a:lnTo>
                          <a:pt x="19" y="58"/>
                        </a:lnTo>
                        <a:lnTo>
                          <a:pt x="9" y="48"/>
                        </a:lnTo>
                        <a:lnTo>
                          <a:pt x="9" y="39"/>
                        </a:lnTo>
                        <a:lnTo>
                          <a:pt x="0" y="29"/>
                        </a:lnTo>
                        <a:lnTo>
                          <a:pt x="0" y="19"/>
                        </a:lnTo>
                        <a:lnTo>
                          <a:pt x="0" y="9"/>
                        </a:lnTo>
                        <a:lnTo>
                          <a:pt x="9" y="0"/>
                        </a:lnTo>
                        <a:lnTo>
                          <a:pt x="58" y="0"/>
                        </a:lnTo>
                        <a:lnTo>
                          <a:pt x="68" y="9"/>
                        </a:lnTo>
                        <a:lnTo>
                          <a:pt x="97" y="9"/>
                        </a:lnTo>
                        <a:lnTo>
                          <a:pt x="155" y="9"/>
                        </a:lnTo>
                        <a:close/>
                      </a:path>
                    </a:pathLst>
                  </a:custGeom>
                  <a:solidFill>
                    <a:srgbClr val="FFBFFF"/>
                  </a:solidFill>
                  <a:ln w="9525">
                    <a:noFill/>
                    <a:round/>
                    <a:headEnd/>
                    <a:tailEnd/>
                  </a:ln>
                </p:spPr>
                <p:txBody>
                  <a:bodyPr/>
                  <a:lstStyle/>
                  <a:p>
                    <a:endParaRPr lang="en-US"/>
                  </a:p>
                </p:txBody>
              </p:sp>
              <p:sp>
                <p:nvSpPr>
                  <p:cNvPr id="5651" name="Freeform 627"/>
                  <p:cNvSpPr>
                    <a:spLocks/>
                  </p:cNvSpPr>
                  <p:nvPr/>
                </p:nvSpPr>
                <p:spPr bwMode="auto">
                  <a:xfrm>
                    <a:off x="6902" y="6988"/>
                    <a:ext cx="107" cy="78"/>
                  </a:xfrm>
                  <a:custGeom>
                    <a:avLst/>
                    <a:gdLst>
                      <a:gd name="T0" fmla="*/ 0 w 107"/>
                      <a:gd name="T1" fmla="*/ 78 h 78"/>
                      <a:gd name="T2" fmla="*/ 39 w 107"/>
                      <a:gd name="T3" fmla="*/ 78 h 78"/>
                      <a:gd name="T4" fmla="*/ 49 w 107"/>
                      <a:gd name="T5" fmla="*/ 69 h 78"/>
                      <a:gd name="T6" fmla="*/ 78 w 107"/>
                      <a:gd name="T7" fmla="*/ 49 h 78"/>
                      <a:gd name="T8" fmla="*/ 88 w 107"/>
                      <a:gd name="T9" fmla="*/ 30 h 78"/>
                      <a:gd name="T10" fmla="*/ 97 w 107"/>
                      <a:gd name="T11" fmla="*/ 10 h 78"/>
                      <a:gd name="T12" fmla="*/ 107 w 107"/>
                      <a:gd name="T13" fmla="*/ 10 h 78"/>
                      <a:gd name="T14" fmla="*/ 107 w 107"/>
                      <a:gd name="T15" fmla="*/ 0 h 78"/>
                      <a:gd name="T16" fmla="*/ 88 w 107"/>
                      <a:gd name="T17" fmla="*/ 10 h 78"/>
                      <a:gd name="T18" fmla="*/ 88 w 107"/>
                      <a:gd name="T19" fmla="*/ 20 h 78"/>
                      <a:gd name="T20" fmla="*/ 68 w 107"/>
                      <a:gd name="T21" fmla="*/ 39 h 78"/>
                      <a:gd name="T22" fmla="*/ 59 w 107"/>
                      <a:gd name="T23" fmla="*/ 59 h 78"/>
                      <a:gd name="T24" fmla="*/ 49 w 107"/>
                      <a:gd name="T25" fmla="*/ 59 h 78"/>
                      <a:gd name="T26" fmla="*/ 39 w 107"/>
                      <a:gd name="T27" fmla="*/ 69 h 78"/>
                      <a:gd name="T28" fmla="*/ 0 w 107"/>
                      <a:gd name="T29" fmla="*/ 69 h 78"/>
                      <a:gd name="T30" fmla="*/ 0 w 107"/>
                      <a:gd name="T31" fmla="*/ 69 h 78"/>
                      <a:gd name="T32" fmla="*/ 0 w 107"/>
                      <a:gd name="T33" fmla="*/ 78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7"/>
                      <a:gd name="T52" fmla="*/ 0 h 78"/>
                      <a:gd name="T53" fmla="*/ 107 w 107"/>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7" h="78">
                        <a:moveTo>
                          <a:pt x="0" y="78"/>
                        </a:moveTo>
                        <a:lnTo>
                          <a:pt x="39" y="78"/>
                        </a:lnTo>
                        <a:lnTo>
                          <a:pt x="49" y="69"/>
                        </a:lnTo>
                        <a:lnTo>
                          <a:pt x="78" y="49"/>
                        </a:lnTo>
                        <a:lnTo>
                          <a:pt x="88" y="30"/>
                        </a:lnTo>
                        <a:lnTo>
                          <a:pt x="97" y="10"/>
                        </a:lnTo>
                        <a:lnTo>
                          <a:pt x="107" y="10"/>
                        </a:lnTo>
                        <a:lnTo>
                          <a:pt x="107" y="0"/>
                        </a:lnTo>
                        <a:lnTo>
                          <a:pt x="88" y="10"/>
                        </a:lnTo>
                        <a:lnTo>
                          <a:pt x="88" y="20"/>
                        </a:lnTo>
                        <a:lnTo>
                          <a:pt x="68" y="39"/>
                        </a:lnTo>
                        <a:lnTo>
                          <a:pt x="59" y="59"/>
                        </a:lnTo>
                        <a:lnTo>
                          <a:pt x="49" y="59"/>
                        </a:lnTo>
                        <a:lnTo>
                          <a:pt x="39" y="69"/>
                        </a:lnTo>
                        <a:lnTo>
                          <a:pt x="0" y="69"/>
                        </a:lnTo>
                        <a:lnTo>
                          <a:pt x="0" y="78"/>
                        </a:lnTo>
                        <a:close/>
                      </a:path>
                    </a:pathLst>
                  </a:custGeom>
                  <a:solidFill>
                    <a:srgbClr val="000000"/>
                  </a:solidFill>
                  <a:ln w="9525">
                    <a:noFill/>
                    <a:round/>
                    <a:headEnd/>
                    <a:tailEnd/>
                  </a:ln>
                </p:spPr>
                <p:txBody>
                  <a:bodyPr/>
                  <a:lstStyle/>
                  <a:p>
                    <a:endParaRPr lang="en-US"/>
                  </a:p>
                </p:txBody>
              </p:sp>
              <p:sp>
                <p:nvSpPr>
                  <p:cNvPr id="5652" name="Freeform 628"/>
                  <p:cNvSpPr>
                    <a:spLocks/>
                  </p:cNvSpPr>
                  <p:nvPr/>
                </p:nvSpPr>
                <p:spPr bwMode="auto">
                  <a:xfrm>
                    <a:off x="6854" y="6998"/>
                    <a:ext cx="48" cy="68"/>
                  </a:xfrm>
                  <a:custGeom>
                    <a:avLst/>
                    <a:gdLst>
                      <a:gd name="T0" fmla="*/ 0 w 48"/>
                      <a:gd name="T1" fmla="*/ 0 h 68"/>
                      <a:gd name="T2" fmla="*/ 0 w 48"/>
                      <a:gd name="T3" fmla="*/ 20 h 68"/>
                      <a:gd name="T4" fmla="*/ 0 w 48"/>
                      <a:gd name="T5" fmla="*/ 20 h 68"/>
                      <a:gd name="T6" fmla="*/ 9 w 48"/>
                      <a:gd name="T7" fmla="*/ 39 h 68"/>
                      <a:gd name="T8" fmla="*/ 19 w 48"/>
                      <a:gd name="T9" fmla="*/ 39 h 68"/>
                      <a:gd name="T10" fmla="*/ 19 w 48"/>
                      <a:gd name="T11" fmla="*/ 49 h 68"/>
                      <a:gd name="T12" fmla="*/ 29 w 48"/>
                      <a:gd name="T13" fmla="*/ 59 h 68"/>
                      <a:gd name="T14" fmla="*/ 38 w 48"/>
                      <a:gd name="T15" fmla="*/ 59 h 68"/>
                      <a:gd name="T16" fmla="*/ 48 w 48"/>
                      <a:gd name="T17" fmla="*/ 68 h 68"/>
                      <a:gd name="T18" fmla="*/ 48 w 48"/>
                      <a:gd name="T19" fmla="*/ 59 h 68"/>
                      <a:gd name="T20" fmla="*/ 48 w 48"/>
                      <a:gd name="T21" fmla="*/ 59 h 68"/>
                      <a:gd name="T22" fmla="*/ 38 w 48"/>
                      <a:gd name="T23" fmla="*/ 49 h 68"/>
                      <a:gd name="T24" fmla="*/ 29 w 48"/>
                      <a:gd name="T25" fmla="*/ 49 h 68"/>
                      <a:gd name="T26" fmla="*/ 29 w 48"/>
                      <a:gd name="T27" fmla="*/ 39 h 68"/>
                      <a:gd name="T28" fmla="*/ 9 w 48"/>
                      <a:gd name="T29" fmla="*/ 20 h 68"/>
                      <a:gd name="T30" fmla="*/ 9 w 48"/>
                      <a:gd name="T31" fmla="*/ 10 h 68"/>
                      <a:gd name="T32" fmla="*/ 0 w 48"/>
                      <a:gd name="T33" fmla="*/ 0 h 68"/>
                      <a:gd name="T34" fmla="*/ 0 w 48"/>
                      <a:gd name="T35" fmla="*/ 0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68"/>
                      <a:gd name="T56" fmla="*/ 48 w 48"/>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68">
                        <a:moveTo>
                          <a:pt x="0" y="0"/>
                        </a:moveTo>
                        <a:lnTo>
                          <a:pt x="0" y="20"/>
                        </a:lnTo>
                        <a:lnTo>
                          <a:pt x="9" y="39"/>
                        </a:lnTo>
                        <a:lnTo>
                          <a:pt x="19" y="39"/>
                        </a:lnTo>
                        <a:lnTo>
                          <a:pt x="19" y="49"/>
                        </a:lnTo>
                        <a:lnTo>
                          <a:pt x="29" y="59"/>
                        </a:lnTo>
                        <a:lnTo>
                          <a:pt x="38" y="59"/>
                        </a:lnTo>
                        <a:lnTo>
                          <a:pt x="48" y="68"/>
                        </a:lnTo>
                        <a:lnTo>
                          <a:pt x="48" y="59"/>
                        </a:lnTo>
                        <a:lnTo>
                          <a:pt x="38" y="49"/>
                        </a:lnTo>
                        <a:lnTo>
                          <a:pt x="29" y="49"/>
                        </a:lnTo>
                        <a:lnTo>
                          <a:pt x="29" y="39"/>
                        </a:lnTo>
                        <a:lnTo>
                          <a:pt x="9" y="20"/>
                        </a:lnTo>
                        <a:lnTo>
                          <a:pt x="9" y="10"/>
                        </a:lnTo>
                        <a:lnTo>
                          <a:pt x="0" y="0"/>
                        </a:lnTo>
                        <a:close/>
                      </a:path>
                    </a:pathLst>
                  </a:custGeom>
                  <a:solidFill>
                    <a:srgbClr val="000000"/>
                  </a:solidFill>
                  <a:ln w="9525">
                    <a:noFill/>
                    <a:round/>
                    <a:headEnd/>
                    <a:tailEnd/>
                  </a:ln>
                </p:spPr>
                <p:txBody>
                  <a:bodyPr/>
                  <a:lstStyle/>
                  <a:p>
                    <a:endParaRPr lang="en-US"/>
                  </a:p>
                </p:txBody>
              </p:sp>
              <p:sp>
                <p:nvSpPr>
                  <p:cNvPr id="5653" name="Freeform 629"/>
                  <p:cNvSpPr>
                    <a:spLocks/>
                  </p:cNvSpPr>
                  <p:nvPr/>
                </p:nvSpPr>
                <p:spPr bwMode="auto">
                  <a:xfrm>
                    <a:off x="6854" y="6979"/>
                    <a:ext cx="97" cy="19"/>
                  </a:xfrm>
                  <a:custGeom>
                    <a:avLst/>
                    <a:gdLst>
                      <a:gd name="T0" fmla="*/ 97 w 97"/>
                      <a:gd name="T1" fmla="*/ 0 h 19"/>
                      <a:gd name="T2" fmla="*/ 68 w 97"/>
                      <a:gd name="T3" fmla="*/ 0 h 19"/>
                      <a:gd name="T4" fmla="*/ 58 w 97"/>
                      <a:gd name="T5" fmla="*/ 0 h 19"/>
                      <a:gd name="T6" fmla="*/ 9 w 97"/>
                      <a:gd name="T7" fmla="*/ 0 h 19"/>
                      <a:gd name="T8" fmla="*/ 0 w 97"/>
                      <a:gd name="T9" fmla="*/ 9 h 19"/>
                      <a:gd name="T10" fmla="*/ 0 w 97"/>
                      <a:gd name="T11" fmla="*/ 19 h 19"/>
                      <a:gd name="T12" fmla="*/ 0 w 97"/>
                      <a:gd name="T13" fmla="*/ 19 h 19"/>
                      <a:gd name="T14" fmla="*/ 19 w 97"/>
                      <a:gd name="T15" fmla="*/ 9 h 19"/>
                      <a:gd name="T16" fmla="*/ 58 w 97"/>
                      <a:gd name="T17" fmla="*/ 9 h 19"/>
                      <a:gd name="T18" fmla="*/ 68 w 97"/>
                      <a:gd name="T19" fmla="*/ 9 h 19"/>
                      <a:gd name="T20" fmla="*/ 97 w 97"/>
                      <a:gd name="T21" fmla="*/ 9 h 19"/>
                      <a:gd name="T22" fmla="*/ 97 w 97"/>
                      <a:gd name="T23" fmla="*/ 0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7"/>
                      <a:gd name="T37" fmla="*/ 0 h 19"/>
                      <a:gd name="T38" fmla="*/ 97 w 97"/>
                      <a:gd name="T39" fmla="*/ 19 h 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7" h="19">
                        <a:moveTo>
                          <a:pt x="97" y="0"/>
                        </a:moveTo>
                        <a:lnTo>
                          <a:pt x="68" y="0"/>
                        </a:lnTo>
                        <a:lnTo>
                          <a:pt x="58" y="0"/>
                        </a:lnTo>
                        <a:lnTo>
                          <a:pt x="9" y="0"/>
                        </a:lnTo>
                        <a:lnTo>
                          <a:pt x="0" y="9"/>
                        </a:lnTo>
                        <a:lnTo>
                          <a:pt x="0" y="19"/>
                        </a:lnTo>
                        <a:lnTo>
                          <a:pt x="19" y="9"/>
                        </a:lnTo>
                        <a:lnTo>
                          <a:pt x="58" y="9"/>
                        </a:lnTo>
                        <a:lnTo>
                          <a:pt x="68" y="9"/>
                        </a:lnTo>
                        <a:lnTo>
                          <a:pt x="97" y="9"/>
                        </a:lnTo>
                        <a:lnTo>
                          <a:pt x="97" y="0"/>
                        </a:lnTo>
                        <a:close/>
                      </a:path>
                    </a:pathLst>
                  </a:custGeom>
                  <a:solidFill>
                    <a:srgbClr val="000000"/>
                  </a:solidFill>
                  <a:ln w="9525">
                    <a:noFill/>
                    <a:round/>
                    <a:headEnd/>
                    <a:tailEnd/>
                  </a:ln>
                </p:spPr>
                <p:txBody>
                  <a:bodyPr/>
                  <a:lstStyle/>
                  <a:p>
                    <a:endParaRPr lang="en-US"/>
                  </a:p>
                </p:txBody>
              </p:sp>
              <p:sp>
                <p:nvSpPr>
                  <p:cNvPr id="5654" name="Freeform 630"/>
                  <p:cNvSpPr>
                    <a:spLocks/>
                  </p:cNvSpPr>
                  <p:nvPr/>
                </p:nvSpPr>
                <p:spPr bwMode="auto">
                  <a:xfrm>
                    <a:off x="6951" y="6979"/>
                    <a:ext cx="68" cy="19"/>
                  </a:xfrm>
                  <a:custGeom>
                    <a:avLst/>
                    <a:gdLst>
                      <a:gd name="T0" fmla="*/ 58 w 68"/>
                      <a:gd name="T1" fmla="*/ 19 h 19"/>
                      <a:gd name="T2" fmla="*/ 58 w 68"/>
                      <a:gd name="T3" fmla="*/ 9 h 19"/>
                      <a:gd name="T4" fmla="*/ 0 w 68"/>
                      <a:gd name="T5" fmla="*/ 0 h 19"/>
                      <a:gd name="T6" fmla="*/ 0 w 68"/>
                      <a:gd name="T7" fmla="*/ 9 h 19"/>
                      <a:gd name="T8" fmla="*/ 58 w 68"/>
                      <a:gd name="T9" fmla="*/ 19 h 19"/>
                      <a:gd name="T10" fmla="*/ 58 w 68"/>
                      <a:gd name="T11" fmla="*/ 9 h 19"/>
                      <a:gd name="T12" fmla="*/ 58 w 68"/>
                      <a:gd name="T13" fmla="*/ 19 h 19"/>
                      <a:gd name="T14" fmla="*/ 68 w 68"/>
                      <a:gd name="T15" fmla="*/ 9 h 19"/>
                      <a:gd name="T16" fmla="*/ 58 w 68"/>
                      <a:gd name="T17" fmla="*/ 9 h 19"/>
                      <a:gd name="T18" fmla="*/ 58 w 68"/>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19"/>
                      <a:gd name="T32" fmla="*/ 68 w 68"/>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19">
                        <a:moveTo>
                          <a:pt x="58" y="19"/>
                        </a:moveTo>
                        <a:lnTo>
                          <a:pt x="58" y="9"/>
                        </a:lnTo>
                        <a:lnTo>
                          <a:pt x="0" y="0"/>
                        </a:lnTo>
                        <a:lnTo>
                          <a:pt x="0" y="9"/>
                        </a:lnTo>
                        <a:lnTo>
                          <a:pt x="58" y="19"/>
                        </a:lnTo>
                        <a:lnTo>
                          <a:pt x="58" y="9"/>
                        </a:lnTo>
                        <a:lnTo>
                          <a:pt x="58" y="19"/>
                        </a:lnTo>
                        <a:lnTo>
                          <a:pt x="68" y="9"/>
                        </a:lnTo>
                        <a:lnTo>
                          <a:pt x="58" y="9"/>
                        </a:lnTo>
                        <a:lnTo>
                          <a:pt x="58" y="19"/>
                        </a:lnTo>
                        <a:close/>
                      </a:path>
                    </a:pathLst>
                  </a:custGeom>
                  <a:solidFill>
                    <a:srgbClr val="000000"/>
                  </a:solidFill>
                  <a:ln w="9525">
                    <a:noFill/>
                    <a:round/>
                    <a:headEnd/>
                    <a:tailEnd/>
                  </a:ln>
                </p:spPr>
                <p:txBody>
                  <a:bodyPr/>
                  <a:lstStyle/>
                  <a:p>
                    <a:endParaRPr lang="en-US"/>
                  </a:p>
                </p:txBody>
              </p:sp>
              <p:sp>
                <p:nvSpPr>
                  <p:cNvPr id="5655" name="Freeform 631"/>
                  <p:cNvSpPr>
                    <a:spLocks/>
                  </p:cNvSpPr>
                  <p:nvPr/>
                </p:nvSpPr>
                <p:spPr bwMode="auto">
                  <a:xfrm>
                    <a:off x="4763" y="6979"/>
                    <a:ext cx="136" cy="117"/>
                  </a:xfrm>
                  <a:custGeom>
                    <a:avLst/>
                    <a:gdLst>
                      <a:gd name="T0" fmla="*/ 136 w 136"/>
                      <a:gd name="T1" fmla="*/ 19 h 117"/>
                      <a:gd name="T2" fmla="*/ 97 w 136"/>
                      <a:gd name="T3" fmla="*/ 107 h 117"/>
                      <a:gd name="T4" fmla="*/ 87 w 136"/>
                      <a:gd name="T5" fmla="*/ 117 h 117"/>
                      <a:gd name="T6" fmla="*/ 77 w 136"/>
                      <a:gd name="T7" fmla="*/ 117 h 117"/>
                      <a:gd name="T8" fmla="*/ 77 w 136"/>
                      <a:gd name="T9" fmla="*/ 117 h 117"/>
                      <a:gd name="T10" fmla="*/ 68 w 136"/>
                      <a:gd name="T11" fmla="*/ 117 h 117"/>
                      <a:gd name="T12" fmla="*/ 58 w 136"/>
                      <a:gd name="T13" fmla="*/ 107 h 117"/>
                      <a:gd name="T14" fmla="*/ 48 w 136"/>
                      <a:gd name="T15" fmla="*/ 107 h 117"/>
                      <a:gd name="T16" fmla="*/ 39 w 136"/>
                      <a:gd name="T17" fmla="*/ 97 h 117"/>
                      <a:gd name="T18" fmla="*/ 39 w 136"/>
                      <a:gd name="T19" fmla="*/ 87 h 117"/>
                      <a:gd name="T20" fmla="*/ 29 w 136"/>
                      <a:gd name="T21" fmla="*/ 68 h 117"/>
                      <a:gd name="T22" fmla="*/ 19 w 136"/>
                      <a:gd name="T23" fmla="*/ 68 h 117"/>
                      <a:gd name="T24" fmla="*/ 19 w 136"/>
                      <a:gd name="T25" fmla="*/ 58 h 117"/>
                      <a:gd name="T26" fmla="*/ 9 w 136"/>
                      <a:gd name="T27" fmla="*/ 39 h 117"/>
                      <a:gd name="T28" fmla="*/ 0 w 136"/>
                      <a:gd name="T29" fmla="*/ 29 h 117"/>
                      <a:gd name="T30" fmla="*/ 0 w 136"/>
                      <a:gd name="T31" fmla="*/ 19 h 117"/>
                      <a:gd name="T32" fmla="*/ 9 w 136"/>
                      <a:gd name="T33" fmla="*/ 19 h 117"/>
                      <a:gd name="T34" fmla="*/ 19 w 136"/>
                      <a:gd name="T35" fmla="*/ 19 h 117"/>
                      <a:gd name="T36" fmla="*/ 39 w 136"/>
                      <a:gd name="T37" fmla="*/ 19 h 117"/>
                      <a:gd name="T38" fmla="*/ 39 w 136"/>
                      <a:gd name="T39" fmla="*/ 9 h 117"/>
                      <a:gd name="T40" fmla="*/ 48 w 136"/>
                      <a:gd name="T41" fmla="*/ 9 h 117"/>
                      <a:gd name="T42" fmla="*/ 58 w 136"/>
                      <a:gd name="T43" fmla="*/ 9 h 117"/>
                      <a:gd name="T44" fmla="*/ 68 w 136"/>
                      <a:gd name="T45" fmla="*/ 9 h 117"/>
                      <a:gd name="T46" fmla="*/ 77 w 136"/>
                      <a:gd name="T47" fmla="*/ 0 h 117"/>
                      <a:gd name="T48" fmla="*/ 126 w 136"/>
                      <a:gd name="T49" fmla="*/ 0 h 117"/>
                      <a:gd name="T50" fmla="*/ 136 w 136"/>
                      <a:gd name="T51" fmla="*/ 19 h 1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6"/>
                      <a:gd name="T79" fmla="*/ 0 h 117"/>
                      <a:gd name="T80" fmla="*/ 136 w 136"/>
                      <a:gd name="T81" fmla="*/ 117 h 11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6" h="117">
                        <a:moveTo>
                          <a:pt x="136" y="19"/>
                        </a:moveTo>
                        <a:lnTo>
                          <a:pt x="97" y="107"/>
                        </a:lnTo>
                        <a:lnTo>
                          <a:pt x="87" y="117"/>
                        </a:lnTo>
                        <a:lnTo>
                          <a:pt x="77" y="117"/>
                        </a:lnTo>
                        <a:lnTo>
                          <a:pt x="68" y="117"/>
                        </a:lnTo>
                        <a:lnTo>
                          <a:pt x="58" y="107"/>
                        </a:lnTo>
                        <a:lnTo>
                          <a:pt x="48" y="107"/>
                        </a:lnTo>
                        <a:lnTo>
                          <a:pt x="39" y="97"/>
                        </a:lnTo>
                        <a:lnTo>
                          <a:pt x="39" y="87"/>
                        </a:lnTo>
                        <a:lnTo>
                          <a:pt x="29" y="68"/>
                        </a:lnTo>
                        <a:lnTo>
                          <a:pt x="19" y="68"/>
                        </a:lnTo>
                        <a:lnTo>
                          <a:pt x="19" y="58"/>
                        </a:lnTo>
                        <a:lnTo>
                          <a:pt x="9" y="39"/>
                        </a:lnTo>
                        <a:lnTo>
                          <a:pt x="0" y="29"/>
                        </a:lnTo>
                        <a:lnTo>
                          <a:pt x="0" y="19"/>
                        </a:lnTo>
                        <a:lnTo>
                          <a:pt x="9" y="19"/>
                        </a:lnTo>
                        <a:lnTo>
                          <a:pt x="19" y="19"/>
                        </a:lnTo>
                        <a:lnTo>
                          <a:pt x="39" y="19"/>
                        </a:lnTo>
                        <a:lnTo>
                          <a:pt x="39" y="9"/>
                        </a:lnTo>
                        <a:lnTo>
                          <a:pt x="48" y="9"/>
                        </a:lnTo>
                        <a:lnTo>
                          <a:pt x="58" y="9"/>
                        </a:lnTo>
                        <a:lnTo>
                          <a:pt x="68" y="9"/>
                        </a:lnTo>
                        <a:lnTo>
                          <a:pt x="77" y="0"/>
                        </a:lnTo>
                        <a:lnTo>
                          <a:pt x="126" y="0"/>
                        </a:lnTo>
                        <a:lnTo>
                          <a:pt x="136" y="19"/>
                        </a:lnTo>
                        <a:close/>
                      </a:path>
                    </a:pathLst>
                  </a:custGeom>
                  <a:solidFill>
                    <a:srgbClr val="000000"/>
                  </a:solidFill>
                  <a:ln w="9525">
                    <a:noFill/>
                    <a:round/>
                    <a:headEnd/>
                    <a:tailEnd/>
                  </a:ln>
                </p:spPr>
                <p:txBody>
                  <a:bodyPr/>
                  <a:lstStyle/>
                  <a:p>
                    <a:endParaRPr lang="en-US"/>
                  </a:p>
                </p:txBody>
              </p:sp>
              <p:sp>
                <p:nvSpPr>
                  <p:cNvPr id="5656" name="Freeform 632"/>
                  <p:cNvSpPr>
                    <a:spLocks/>
                  </p:cNvSpPr>
                  <p:nvPr/>
                </p:nvSpPr>
                <p:spPr bwMode="auto">
                  <a:xfrm>
                    <a:off x="4860" y="6998"/>
                    <a:ext cx="39" cy="98"/>
                  </a:xfrm>
                  <a:custGeom>
                    <a:avLst/>
                    <a:gdLst>
                      <a:gd name="T0" fmla="*/ 10 w 39"/>
                      <a:gd name="T1" fmla="*/ 98 h 98"/>
                      <a:gd name="T2" fmla="*/ 39 w 39"/>
                      <a:gd name="T3" fmla="*/ 0 h 98"/>
                      <a:gd name="T4" fmla="*/ 29 w 39"/>
                      <a:gd name="T5" fmla="*/ 0 h 98"/>
                      <a:gd name="T6" fmla="*/ 0 w 39"/>
                      <a:gd name="T7" fmla="*/ 88 h 98"/>
                      <a:gd name="T8" fmla="*/ 0 w 39"/>
                      <a:gd name="T9" fmla="*/ 88 h 98"/>
                      <a:gd name="T10" fmla="*/ 10 w 39"/>
                      <a:gd name="T11" fmla="*/ 98 h 98"/>
                      <a:gd name="T12" fmla="*/ 0 60000 65536"/>
                      <a:gd name="T13" fmla="*/ 0 60000 65536"/>
                      <a:gd name="T14" fmla="*/ 0 60000 65536"/>
                      <a:gd name="T15" fmla="*/ 0 60000 65536"/>
                      <a:gd name="T16" fmla="*/ 0 60000 65536"/>
                      <a:gd name="T17" fmla="*/ 0 60000 65536"/>
                      <a:gd name="T18" fmla="*/ 0 w 39"/>
                      <a:gd name="T19" fmla="*/ 0 h 98"/>
                      <a:gd name="T20" fmla="*/ 39 w 39"/>
                      <a:gd name="T21" fmla="*/ 98 h 98"/>
                    </a:gdLst>
                    <a:ahLst/>
                    <a:cxnLst>
                      <a:cxn ang="T12">
                        <a:pos x="T0" y="T1"/>
                      </a:cxn>
                      <a:cxn ang="T13">
                        <a:pos x="T2" y="T3"/>
                      </a:cxn>
                      <a:cxn ang="T14">
                        <a:pos x="T4" y="T5"/>
                      </a:cxn>
                      <a:cxn ang="T15">
                        <a:pos x="T6" y="T7"/>
                      </a:cxn>
                      <a:cxn ang="T16">
                        <a:pos x="T8" y="T9"/>
                      </a:cxn>
                      <a:cxn ang="T17">
                        <a:pos x="T10" y="T11"/>
                      </a:cxn>
                    </a:cxnLst>
                    <a:rect l="T18" t="T19" r="T20" b="T21"/>
                    <a:pathLst>
                      <a:path w="39" h="98">
                        <a:moveTo>
                          <a:pt x="10" y="98"/>
                        </a:moveTo>
                        <a:lnTo>
                          <a:pt x="39" y="0"/>
                        </a:lnTo>
                        <a:lnTo>
                          <a:pt x="29" y="0"/>
                        </a:lnTo>
                        <a:lnTo>
                          <a:pt x="0" y="88"/>
                        </a:lnTo>
                        <a:lnTo>
                          <a:pt x="10" y="98"/>
                        </a:lnTo>
                        <a:close/>
                      </a:path>
                    </a:pathLst>
                  </a:custGeom>
                  <a:solidFill>
                    <a:srgbClr val="000000"/>
                  </a:solidFill>
                  <a:ln w="9525">
                    <a:noFill/>
                    <a:round/>
                    <a:headEnd/>
                    <a:tailEnd/>
                  </a:ln>
                </p:spPr>
                <p:txBody>
                  <a:bodyPr/>
                  <a:lstStyle/>
                  <a:p>
                    <a:endParaRPr lang="en-US"/>
                  </a:p>
                </p:txBody>
              </p:sp>
              <p:sp>
                <p:nvSpPr>
                  <p:cNvPr id="5657" name="Freeform 633"/>
                  <p:cNvSpPr>
                    <a:spLocks/>
                  </p:cNvSpPr>
                  <p:nvPr/>
                </p:nvSpPr>
                <p:spPr bwMode="auto">
                  <a:xfrm>
                    <a:off x="4821" y="7086"/>
                    <a:ext cx="49" cy="19"/>
                  </a:xfrm>
                  <a:custGeom>
                    <a:avLst/>
                    <a:gdLst>
                      <a:gd name="T0" fmla="*/ 0 w 49"/>
                      <a:gd name="T1" fmla="*/ 10 h 19"/>
                      <a:gd name="T2" fmla="*/ 10 w 49"/>
                      <a:gd name="T3" fmla="*/ 10 h 19"/>
                      <a:gd name="T4" fmla="*/ 10 w 49"/>
                      <a:gd name="T5" fmla="*/ 10 h 19"/>
                      <a:gd name="T6" fmla="*/ 19 w 49"/>
                      <a:gd name="T7" fmla="*/ 10 h 19"/>
                      <a:gd name="T8" fmla="*/ 19 w 49"/>
                      <a:gd name="T9" fmla="*/ 19 h 19"/>
                      <a:gd name="T10" fmla="*/ 29 w 49"/>
                      <a:gd name="T11" fmla="*/ 19 h 19"/>
                      <a:gd name="T12" fmla="*/ 39 w 49"/>
                      <a:gd name="T13" fmla="*/ 10 h 19"/>
                      <a:gd name="T14" fmla="*/ 49 w 49"/>
                      <a:gd name="T15" fmla="*/ 10 h 19"/>
                      <a:gd name="T16" fmla="*/ 39 w 49"/>
                      <a:gd name="T17" fmla="*/ 0 h 19"/>
                      <a:gd name="T18" fmla="*/ 39 w 49"/>
                      <a:gd name="T19" fmla="*/ 10 h 19"/>
                      <a:gd name="T20" fmla="*/ 19 w 49"/>
                      <a:gd name="T21" fmla="*/ 10 h 19"/>
                      <a:gd name="T22" fmla="*/ 10 w 49"/>
                      <a:gd name="T23" fmla="*/ 0 h 19"/>
                      <a:gd name="T24" fmla="*/ 10 w 49"/>
                      <a:gd name="T25" fmla="*/ 0 h 19"/>
                      <a:gd name="T26" fmla="*/ 0 w 49"/>
                      <a:gd name="T27" fmla="*/ 0 h 19"/>
                      <a:gd name="T28" fmla="*/ 0 w 49"/>
                      <a:gd name="T29" fmla="*/ 10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
                      <a:gd name="T46" fmla="*/ 0 h 19"/>
                      <a:gd name="T47" fmla="*/ 49 w 49"/>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 h="19">
                        <a:moveTo>
                          <a:pt x="0" y="10"/>
                        </a:moveTo>
                        <a:lnTo>
                          <a:pt x="10" y="10"/>
                        </a:lnTo>
                        <a:lnTo>
                          <a:pt x="19" y="10"/>
                        </a:lnTo>
                        <a:lnTo>
                          <a:pt x="19" y="19"/>
                        </a:lnTo>
                        <a:lnTo>
                          <a:pt x="29" y="19"/>
                        </a:lnTo>
                        <a:lnTo>
                          <a:pt x="39" y="10"/>
                        </a:lnTo>
                        <a:lnTo>
                          <a:pt x="49" y="10"/>
                        </a:lnTo>
                        <a:lnTo>
                          <a:pt x="39" y="0"/>
                        </a:lnTo>
                        <a:lnTo>
                          <a:pt x="39" y="10"/>
                        </a:lnTo>
                        <a:lnTo>
                          <a:pt x="19" y="10"/>
                        </a:lnTo>
                        <a:lnTo>
                          <a:pt x="10" y="0"/>
                        </a:lnTo>
                        <a:lnTo>
                          <a:pt x="0" y="0"/>
                        </a:lnTo>
                        <a:lnTo>
                          <a:pt x="0" y="10"/>
                        </a:lnTo>
                        <a:close/>
                      </a:path>
                    </a:pathLst>
                  </a:custGeom>
                  <a:solidFill>
                    <a:srgbClr val="000000"/>
                  </a:solidFill>
                  <a:ln w="9525">
                    <a:noFill/>
                    <a:round/>
                    <a:headEnd/>
                    <a:tailEnd/>
                  </a:ln>
                </p:spPr>
                <p:txBody>
                  <a:bodyPr/>
                  <a:lstStyle/>
                  <a:p>
                    <a:endParaRPr lang="en-US"/>
                  </a:p>
                </p:txBody>
              </p:sp>
              <p:sp>
                <p:nvSpPr>
                  <p:cNvPr id="5658" name="Freeform 634"/>
                  <p:cNvSpPr>
                    <a:spLocks/>
                  </p:cNvSpPr>
                  <p:nvPr/>
                </p:nvSpPr>
                <p:spPr bwMode="auto">
                  <a:xfrm>
                    <a:off x="4753" y="7008"/>
                    <a:ext cx="68" cy="88"/>
                  </a:xfrm>
                  <a:custGeom>
                    <a:avLst/>
                    <a:gdLst>
                      <a:gd name="T0" fmla="*/ 0 w 68"/>
                      <a:gd name="T1" fmla="*/ 0 h 88"/>
                      <a:gd name="T2" fmla="*/ 0 w 68"/>
                      <a:gd name="T3" fmla="*/ 10 h 88"/>
                      <a:gd name="T4" fmla="*/ 19 w 68"/>
                      <a:gd name="T5" fmla="*/ 29 h 88"/>
                      <a:gd name="T6" fmla="*/ 29 w 68"/>
                      <a:gd name="T7" fmla="*/ 39 h 88"/>
                      <a:gd name="T8" fmla="*/ 39 w 68"/>
                      <a:gd name="T9" fmla="*/ 49 h 88"/>
                      <a:gd name="T10" fmla="*/ 39 w 68"/>
                      <a:gd name="T11" fmla="*/ 58 h 88"/>
                      <a:gd name="T12" fmla="*/ 49 w 68"/>
                      <a:gd name="T13" fmla="*/ 68 h 88"/>
                      <a:gd name="T14" fmla="*/ 68 w 68"/>
                      <a:gd name="T15" fmla="*/ 88 h 88"/>
                      <a:gd name="T16" fmla="*/ 68 w 68"/>
                      <a:gd name="T17" fmla="*/ 78 h 88"/>
                      <a:gd name="T18" fmla="*/ 49 w 68"/>
                      <a:gd name="T19" fmla="*/ 58 h 88"/>
                      <a:gd name="T20" fmla="*/ 49 w 68"/>
                      <a:gd name="T21" fmla="*/ 49 h 88"/>
                      <a:gd name="T22" fmla="*/ 39 w 68"/>
                      <a:gd name="T23" fmla="*/ 39 h 88"/>
                      <a:gd name="T24" fmla="*/ 39 w 68"/>
                      <a:gd name="T25" fmla="*/ 39 h 88"/>
                      <a:gd name="T26" fmla="*/ 29 w 68"/>
                      <a:gd name="T27" fmla="*/ 19 h 88"/>
                      <a:gd name="T28" fmla="*/ 19 w 68"/>
                      <a:gd name="T29" fmla="*/ 10 h 88"/>
                      <a:gd name="T30" fmla="*/ 10 w 68"/>
                      <a:gd name="T31" fmla="*/ 0 h 88"/>
                      <a:gd name="T32" fmla="*/ 0 w 68"/>
                      <a:gd name="T33" fmla="*/ 0 h 88"/>
                      <a:gd name="T34" fmla="*/ 0 w 68"/>
                      <a:gd name="T35" fmla="*/ 10 h 88"/>
                      <a:gd name="T36" fmla="*/ 0 w 68"/>
                      <a:gd name="T37" fmla="*/ 0 h 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8"/>
                      <a:gd name="T58" fmla="*/ 0 h 88"/>
                      <a:gd name="T59" fmla="*/ 68 w 68"/>
                      <a:gd name="T60" fmla="*/ 88 h 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8" h="88">
                        <a:moveTo>
                          <a:pt x="0" y="0"/>
                        </a:moveTo>
                        <a:lnTo>
                          <a:pt x="0" y="10"/>
                        </a:lnTo>
                        <a:lnTo>
                          <a:pt x="19" y="29"/>
                        </a:lnTo>
                        <a:lnTo>
                          <a:pt x="29" y="39"/>
                        </a:lnTo>
                        <a:lnTo>
                          <a:pt x="39" y="49"/>
                        </a:lnTo>
                        <a:lnTo>
                          <a:pt x="39" y="58"/>
                        </a:lnTo>
                        <a:lnTo>
                          <a:pt x="49" y="68"/>
                        </a:lnTo>
                        <a:lnTo>
                          <a:pt x="68" y="88"/>
                        </a:lnTo>
                        <a:lnTo>
                          <a:pt x="68" y="78"/>
                        </a:lnTo>
                        <a:lnTo>
                          <a:pt x="49" y="58"/>
                        </a:lnTo>
                        <a:lnTo>
                          <a:pt x="49" y="49"/>
                        </a:lnTo>
                        <a:lnTo>
                          <a:pt x="39" y="39"/>
                        </a:lnTo>
                        <a:lnTo>
                          <a:pt x="29" y="19"/>
                        </a:lnTo>
                        <a:lnTo>
                          <a:pt x="19" y="10"/>
                        </a:lnTo>
                        <a:lnTo>
                          <a:pt x="10" y="0"/>
                        </a:lnTo>
                        <a:lnTo>
                          <a:pt x="0" y="0"/>
                        </a:lnTo>
                        <a:lnTo>
                          <a:pt x="0" y="10"/>
                        </a:lnTo>
                        <a:lnTo>
                          <a:pt x="0" y="0"/>
                        </a:lnTo>
                        <a:close/>
                      </a:path>
                    </a:pathLst>
                  </a:custGeom>
                  <a:solidFill>
                    <a:srgbClr val="000000"/>
                  </a:solidFill>
                  <a:ln w="9525">
                    <a:noFill/>
                    <a:round/>
                    <a:headEnd/>
                    <a:tailEnd/>
                  </a:ln>
                </p:spPr>
                <p:txBody>
                  <a:bodyPr/>
                  <a:lstStyle/>
                  <a:p>
                    <a:endParaRPr lang="en-US"/>
                  </a:p>
                </p:txBody>
              </p:sp>
              <p:sp>
                <p:nvSpPr>
                  <p:cNvPr id="5659" name="Freeform 635"/>
                  <p:cNvSpPr>
                    <a:spLocks/>
                  </p:cNvSpPr>
                  <p:nvPr/>
                </p:nvSpPr>
                <p:spPr bwMode="auto">
                  <a:xfrm>
                    <a:off x="4753" y="6998"/>
                    <a:ext cx="19" cy="10"/>
                  </a:xfrm>
                  <a:custGeom>
                    <a:avLst/>
                    <a:gdLst>
                      <a:gd name="T0" fmla="*/ 10 w 19"/>
                      <a:gd name="T1" fmla="*/ 0 h 10"/>
                      <a:gd name="T2" fmla="*/ 10 w 19"/>
                      <a:gd name="T3" fmla="*/ 0 h 10"/>
                      <a:gd name="T4" fmla="*/ 0 w 19"/>
                      <a:gd name="T5" fmla="*/ 10 h 10"/>
                      <a:gd name="T6" fmla="*/ 10 w 19"/>
                      <a:gd name="T7" fmla="*/ 10 h 10"/>
                      <a:gd name="T8" fmla="*/ 19 w 19"/>
                      <a:gd name="T9" fmla="*/ 0 h 10"/>
                      <a:gd name="T10" fmla="*/ 10 w 19"/>
                      <a:gd name="T11" fmla="*/ 0 h 10"/>
                      <a:gd name="T12" fmla="*/ 10 w 19"/>
                      <a:gd name="T13" fmla="*/ 0 h 10"/>
                      <a:gd name="T14" fmla="*/ 10 w 19"/>
                      <a:gd name="T15" fmla="*/ 0 h 10"/>
                      <a:gd name="T16" fmla="*/ 10 w 19"/>
                      <a:gd name="T17" fmla="*/ 0 h 10"/>
                      <a:gd name="T18" fmla="*/ 10 w 19"/>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10"/>
                      <a:gd name="T32" fmla="*/ 19 w 19"/>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10">
                        <a:moveTo>
                          <a:pt x="10" y="0"/>
                        </a:moveTo>
                        <a:lnTo>
                          <a:pt x="10" y="0"/>
                        </a:lnTo>
                        <a:lnTo>
                          <a:pt x="0" y="10"/>
                        </a:lnTo>
                        <a:lnTo>
                          <a:pt x="10" y="10"/>
                        </a:lnTo>
                        <a:lnTo>
                          <a:pt x="19" y="0"/>
                        </a:lnTo>
                        <a:lnTo>
                          <a:pt x="10" y="0"/>
                        </a:lnTo>
                        <a:close/>
                      </a:path>
                    </a:pathLst>
                  </a:custGeom>
                  <a:solidFill>
                    <a:srgbClr val="000000"/>
                  </a:solidFill>
                  <a:ln w="9525">
                    <a:noFill/>
                    <a:round/>
                    <a:headEnd/>
                    <a:tailEnd/>
                  </a:ln>
                </p:spPr>
                <p:txBody>
                  <a:bodyPr/>
                  <a:lstStyle/>
                  <a:p>
                    <a:endParaRPr lang="en-US"/>
                  </a:p>
                </p:txBody>
              </p:sp>
              <p:sp>
                <p:nvSpPr>
                  <p:cNvPr id="5660" name="Freeform 636"/>
                  <p:cNvSpPr>
                    <a:spLocks/>
                  </p:cNvSpPr>
                  <p:nvPr/>
                </p:nvSpPr>
                <p:spPr bwMode="auto">
                  <a:xfrm>
                    <a:off x="4763" y="6979"/>
                    <a:ext cx="136" cy="19"/>
                  </a:xfrm>
                  <a:custGeom>
                    <a:avLst/>
                    <a:gdLst>
                      <a:gd name="T0" fmla="*/ 136 w 136"/>
                      <a:gd name="T1" fmla="*/ 0 h 19"/>
                      <a:gd name="T2" fmla="*/ 126 w 136"/>
                      <a:gd name="T3" fmla="*/ 0 h 19"/>
                      <a:gd name="T4" fmla="*/ 77 w 136"/>
                      <a:gd name="T5" fmla="*/ 0 h 19"/>
                      <a:gd name="T6" fmla="*/ 68 w 136"/>
                      <a:gd name="T7" fmla="*/ 0 h 19"/>
                      <a:gd name="T8" fmla="*/ 58 w 136"/>
                      <a:gd name="T9" fmla="*/ 0 h 19"/>
                      <a:gd name="T10" fmla="*/ 48 w 136"/>
                      <a:gd name="T11" fmla="*/ 9 h 19"/>
                      <a:gd name="T12" fmla="*/ 39 w 136"/>
                      <a:gd name="T13" fmla="*/ 9 h 19"/>
                      <a:gd name="T14" fmla="*/ 39 w 136"/>
                      <a:gd name="T15" fmla="*/ 9 h 19"/>
                      <a:gd name="T16" fmla="*/ 19 w 136"/>
                      <a:gd name="T17" fmla="*/ 9 h 19"/>
                      <a:gd name="T18" fmla="*/ 9 w 136"/>
                      <a:gd name="T19" fmla="*/ 19 h 19"/>
                      <a:gd name="T20" fmla="*/ 0 w 136"/>
                      <a:gd name="T21" fmla="*/ 19 h 19"/>
                      <a:gd name="T22" fmla="*/ 0 w 136"/>
                      <a:gd name="T23" fmla="*/ 19 h 19"/>
                      <a:gd name="T24" fmla="*/ 39 w 136"/>
                      <a:gd name="T25" fmla="*/ 19 h 19"/>
                      <a:gd name="T26" fmla="*/ 39 w 136"/>
                      <a:gd name="T27" fmla="*/ 19 h 19"/>
                      <a:gd name="T28" fmla="*/ 48 w 136"/>
                      <a:gd name="T29" fmla="*/ 19 h 19"/>
                      <a:gd name="T30" fmla="*/ 58 w 136"/>
                      <a:gd name="T31" fmla="*/ 9 h 19"/>
                      <a:gd name="T32" fmla="*/ 77 w 136"/>
                      <a:gd name="T33" fmla="*/ 9 h 19"/>
                      <a:gd name="T34" fmla="*/ 87 w 136"/>
                      <a:gd name="T35" fmla="*/ 9 h 19"/>
                      <a:gd name="T36" fmla="*/ 126 w 136"/>
                      <a:gd name="T37" fmla="*/ 9 h 19"/>
                      <a:gd name="T38" fmla="*/ 126 w 136"/>
                      <a:gd name="T39" fmla="*/ 9 h 19"/>
                      <a:gd name="T40" fmla="*/ 136 w 136"/>
                      <a:gd name="T41" fmla="*/ 0 h 19"/>
                      <a:gd name="T42" fmla="*/ 136 w 136"/>
                      <a:gd name="T43" fmla="*/ 0 h 19"/>
                      <a:gd name="T44" fmla="*/ 126 w 136"/>
                      <a:gd name="T45" fmla="*/ 0 h 19"/>
                      <a:gd name="T46" fmla="*/ 136 w 136"/>
                      <a:gd name="T47" fmla="*/ 0 h 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6"/>
                      <a:gd name="T73" fmla="*/ 0 h 19"/>
                      <a:gd name="T74" fmla="*/ 136 w 136"/>
                      <a:gd name="T75" fmla="*/ 19 h 1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6" h="19">
                        <a:moveTo>
                          <a:pt x="136" y="0"/>
                        </a:moveTo>
                        <a:lnTo>
                          <a:pt x="126" y="0"/>
                        </a:lnTo>
                        <a:lnTo>
                          <a:pt x="77" y="0"/>
                        </a:lnTo>
                        <a:lnTo>
                          <a:pt x="68" y="0"/>
                        </a:lnTo>
                        <a:lnTo>
                          <a:pt x="58" y="0"/>
                        </a:lnTo>
                        <a:lnTo>
                          <a:pt x="48" y="9"/>
                        </a:lnTo>
                        <a:lnTo>
                          <a:pt x="39" y="9"/>
                        </a:lnTo>
                        <a:lnTo>
                          <a:pt x="19" y="9"/>
                        </a:lnTo>
                        <a:lnTo>
                          <a:pt x="9" y="19"/>
                        </a:lnTo>
                        <a:lnTo>
                          <a:pt x="0" y="19"/>
                        </a:lnTo>
                        <a:lnTo>
                          <a:pt x="39" y="19"/>
                        </a:lnTo>
                        <a:lnTo>
                          <a:pt x="48" y="19"/>
                        </a:lnTo>
                        <a:lnTo>
                          <a:pt x="58" y="9"/>
                        </a:lnTo>
                        <a:lnTo>
                          <a:pt x="77" y="9"/>
                        </a:lnTo>
                        <a:lnTo>
                          <a:pt x="87" y="9"/>
                        </a:lnTo>
                        <a:lnTo>
                          <a:pt x="126" y="9"/>
                        </a:lnTo>
                        <a:lnTo>
                          <a:pt x="136" y="0"/>
                        </a:lnTo>
                        <a:lnTo>
                          <a:pt x="126" y="0"/>
                        </a:lnTo>
                        <a:lnTo>
                          <a:pt x="136" y="0"/>
                        </a:lnTo>
                        <a:close/>
                      </a:path>
                    </a:pathLst>
                  </a:custGeom>
                  <a:solidFill>
                    <a:srgbClr val="000000"/>
                  </a:solidFill>
                  <a:ln w="9525">
                    <a:noFill/>
                    <a:round/>
                    <a:headEnd/>
                    <a:tailEnd/>
                  </a:ln>
                </p:spPr>
                <p:txBody>
                  <a:bodyPr/>
                  <a:lstStyle/>
                  <a:p>
                    <a:endParaRPr lang="en-US"/>
                  </a:p>
                </p:txBody>
              </p:sp>
              <p:sp>
                <p:nvSpPr>
                  <p:cNvPr id="5661" name="Freeform 637"/>
                  <p:cNvSpPr>
                    <a:spLocks/>
                  </p:cNvSpPr>
                  <p:nvPr/>
                </p:nvSpPr>
                <p:spPr bwMode="auto">
                  <a:xfrm>
                    <a:off x="4889" y="6979"/>
                    <a:ext cx="10" cy="19"/>
                  </a:xfrm>
                  <a:custGeom>
                    <a:avLst/>
                    <a:gdLst>
                      <a:gd name="T0" fmla="*/ 10 w 10"/>
                      <a:gd name="T1" fmla="*/ 19 h 19"/>
                      <a:gd name="T2" fmla="*/ 10 w 10"/>
                      <a:gd name="T3" fmla="*/ 19 h 19"/>
                      <a:gd name="T4" fmla="*/ 10 w 10"/>
                      <a:gd name="T5" fmla="*/ 0 h 19"/>
                      <a:gd name="T6" fmla="*/ 0 w 10"/>
                      <a:gd name="T7" fmla="*/ 9 h 19"/>
                      <a:gd name="T8" fmla="*/ 0 w 10"/>
                      <a:gd name="T9" fmla="*/ 19 h 19"/>
                      <a:gd name="T10" fmla="*/ 0 w 10"/>
                      <a:gd name="T11" fmla="*/ 19 h 19"/>
                      <a:gd name="T12" fmla="*/ 10 w 10"/>
                      <a:gd name="T13" fmla="*/ 19 h 19"/>
                      <a:gd name="T14" fmla="*/ 10 w 10"/>
                      <a:gd name="T15" fmla="*/ 19 h 19"/>
                      <a:gd name="T16" fmla="*/ 10 w 10"/>
                      <a:gd name="T17" fmla="*/ 19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9"/>
                      <a:gd name="T29" fmla="*/ 10 w 10"/>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9">
                        <a:moveTo>
                          <a:pt x="10" y="19"/>
                        </a:moveTo>
                        <a:lnTo>
                          <a:pt x="10" y="19"/>
                        </a:lnTo>
                        <a:lnTo>
                          <a:pt x="10" y="0"/>
                        </a:lnTo>
                        <a:lnTo>
                          <a:pt x="0" y="9"/>
                        </a:lnTo>
                        <a:lnTo>
                          <a:pt x="0" y="19"/>
                        </a:lnTo>
                        <a:lnTo>
                          <a:pt x="10" y="19"/>
                        </a:lnTo>
                        <a:close/>
                      </a:path>
                    </a:pathLst>
                  </a:custGeom>
                  <a:solidFill>
                    <a:srgbClr val="000000"/>
                  </a:solidFill>
                  <a:ln w="9525">
                    <a:noFill/>
                    <a:round/>
                    <a:headEnd/>
                    <a:tailEnd/>
                  </a:ln>
                </p:spPr>
                <p:txBody>
                  <a:bodyPr/>
                  <a:lstStyle/>
                  <a:p>
                    <a:endParaRPr lang="en-US"/>
                  </a:p>
                </p:txBody>
              </p:sp>
              <p:sp>
                <p:nvSpPr>
                  <p:cNvPr id="5662" name="Freeform 638"/>
                  <p:cNvSpPr>
                    <a:spLocks/>
                  </p:cNvSpPr>
                  <p:nvPr/>
                </p:nvSpPr>
                <p:spPr bwMode="auto">
                  <a:xfrm>
                    <a:off x="4315" y="6998"/>
                    <a:ext cx="146" cy="175"/>
                  </a:xfrm>
                  <a:custGeom>
                    <a:avLst/>
                    <a:gdLst>
                      <a:gd name="T0" fmla="*/ 107 w 146"/>
                      <a:gd name="T1" fmla="*/ 20 h 175"/>
                      <a:gd name="T2" fmla="*/ 107 w 146"/>
                      <a:gd name="T3" fmla="*/ 39 h 175"/>
                      <a:gd name="T4" fmla="*/ 107 w 146"/>
                      <a:gd name="T5" fmla="*/ 49 h 175"/>
                      <a:gd name="T6" fmla="*/ 107 w 146"/>
                      <a:gd name="T7" fmla="*/ 59 h 175"/>
                      <a:gd name="T8" fmla="*/ 117 w 146"/>
                      <a:gd name="T9" fmla="*/ 68 h 175"/>
                      <a:gd name="T10" fmla="*/ 127 w 146"/>
                      <a:gd name="T11" fmla="*/ 78 h 175"/>
                      <a:gd name="T12" fmla="*/ 127 w 146"/>
                      <a:gd name="T13" fmla="*/ 88 h 175"/>
                      <a:gd name="T14" fmla="*/ 136 w 146"/>
                      <a:gd name="T15" fmla="*/ 88 h 175"/>
                      <a:gd name="T16" fmla="*/ 136 w 146"/>
                      <a:gd name="T17" fmla="*/ 98 h 175"/>
                      <a:gd name="T18" fmla="*/ 146 w 146"/>
                      <a:gd name="T19" fmla="*/ 107 h 175"/>
                      <a:gd name="T20" fmla="*/ 146 w 146"/>
                      <a:gd name="T21" fmla="*/ 136 h 175"/>
                      <a:gd name="T22" fmla="*/ 127 w 146"/>
                      <a:gd name="T23" fmla="*/ 156 h 175"/>
                      <a:gd name="T24" fmla="*/ 127 w 146"/>
                      <a:gd name="T25" fmla="*/ 166 h 175"/>
                      <a:gd name="T26" fmla="*/ 117 w 146"/>
                      <a:gd name="T27" fmla="*/ 166 h 175"/>
                      <a:gd name="T28" fmla="*/ 107 w 146"/>
                      <a:gd name="T29" fmla="*/ 175 h 175"/>
                      <a:gd name="T30" fmla="*/ 98 w 146"/>
                      <a:gd name="T31" fmla="*/ 175 h 175"/>
                      <a:gd name="T32" fmla="*/ 88 w 146"/>
                      <a:gd name="T33" fmla="*/ 175 h 175"/>
                      <a:gd name="T34" fmla="*/ 59 w 146"/>
                      <a:gd name="T35" fmla="*/ 175 h 175"/>
                      <a:gd name="T36" fmla="*/ 49 w 146"/>
                      <a:gd name="T37" fmla="*/ 175 h 175"/>
                      <a:gd name="T38" fmla="*/ 49 w 146"/>
                      <a:gd name="T39" fmla="*/ 166 h 175"/>
                      <a:gd name="T40" fmla="*/ 39 w 146"/>
                      <a:gd name="T41" fmla="*/ 166 h 175"/>
                      <a:gd name="T42" fmla="*/ 29 w 146"/>
                      <a:gd name="T43" fmla="*/ 166 h 175"/>
                      <a:gd name="T44" fmla="*/ 20 w 146"/>
                      <a:gd name="T45" fmla="*/ 146 h 175"/>
                      <a:gd name="T46" fmla="*/ 20 w 146"/>
                      <a:gd name="T47" fmla="*/ 136 h 175"/>
                      <a:gd name="T48" fmla="*/ 10 w 146"/>
                      <a:gd name="T49" fmla="*/ 127 h 175"/>
                      <a:gd name="T50" fmla="*/ 0 w 146"/>
                      <a:gd name="T51" fmla="*/ 107 h 175"/>
                      <a:gd name="T52" fmla="*/ 0 w 146"/>
                      <a:gd name="T53" fmla="*/ 98 h 175"/>
                      <a:gd name="T54" fmla="*/ 0 w 146"/>
                      <a:gd name="T55" fmla="*/ 78 h 175"/>
                      <a:gd name="T56" fmla="*/ 0 w 146"/>
                      <a:gd name="T57" fmla="*/ 68 h 175"/>
                      <a:gd name="T58" fmla="*/ 0 w 146"/>
                      <a:gd name="T59" fmla="*/ 49 h 175"/>
                      <a:gd name="T60" fmla="*/ 10 w 146"/>
                      <a:gd name="T61" fmla="*/ 49 h 175"/>
                      <a:gd name="T62" fmla="*/ 20 w 146"/>
                      <a:gd name="T63" fmla="*/ 29 h 175"/>
                      <a:gd name="T64" fmla="*/ 39 w 146"/>
                      <a:gd name="T65" fmla="*/ 10 h 175"/>
                      <a:gd name="T66" fmla="*/ 49 w 146"/>
                      <a:gd name="T67" fmla="*/ 10 h 175"/>
                      <a:gd name="T68" fmla="*/ 68 w 146"/>
                      <a:gd name="T69" fmla="*/ 0 h 175"/>
                      <a:gd name="T70" fmla="*/ 78 w 146"/>
                      <a:gd name="T71" fmla="*/ 0 h 175"/>
                      <a:gd name="T72" fmla="*/ 88 w 146"/>
                      <a:gd name="T73" fmla="*/ 0 h 175"/>
                      <a:gd name="T74" fmla="*/ 107 w 146"/>
                      <a:gd name="T75" fmla="*/ 20 h 1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6"/>
                      <a:gd name="T115" fmla="*/ 0 h 175"/>
                      <a:gd name="T116" fmla="*/ 146 w 146"/>
                      <a:gd name="T117" fmla="*/ 175 h 1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6" h="175">
                        <a:moveTo>
                          <a:pt x="107" y="20"/>
                        </a:moveTo>
                        <a:lnTo>
                          <a:pt x="107" y="39"/>
                        </a:lnTo>
                        <a:lnTo>
                          <a:pt x="107" y="49"/>
                        </a:lnTo>
                        <a:lnTo>
                          <a:pt x="107" y="59"/>
                        </a:lnTo>
                        <a:lnTo>
                          <a:pt x="117" y="68"/>
                        </a:lnTo>
                        <a:lnTo>
                          <a:pt x="127" y="78"/>
                        </a:lnTo>
                        <a:lnTo>
                          <a:pt x="127" y="88"/>
                        </a:lnTo>
                        <a:lnTo>
                          <a:pt x="136" y="88"/>
                        </a:lnTo>
                        <a:lnTo>
                          <a:pt x="136" y="98"/>
                        </a:lnTo>
                        <a:lnTo>
                          <a:pt x="146" y="107"/>
                        </a:lnTo>
                        <a:lnTo>
                          <a:pt x="146" y="136"/>
                        </a:lnTo>
                        <a:lnTo>
                          <a:pt x="127" y="156"/>
                        </a:lnTo>
                        <a:lnTo>
                          <a:pt x="127" y="166"/>
                        </a:lnTo>
                        <a:lnTo>
                          <a:pt x="117" y="166"/>
                        </a:lnTo>
                        <a:lnTo>
                          <a:pt x="107" y="175"/>
                        </a:lnTo>
                        <a:lnTo>
                          <a:pt x="98" y="175"/>
                        </a:lnTo>
                        <a:lnTo>
                          <a:pt x="88" y="175"/>
                        </a:lnTo>
                        <a:lnTo>
                          <a:pt x="59" y="175"/>
                        </a:lnTo>
                        <a:lnTo>
                          <a:pt x="49" y="175"/>
                        </a:lnTo>
                        <a:lnTo>
                          <a:pt x="49" y="166"/>
                        </a:lnTo>
                        <a:lnTo>
                          <a:pt x="39" y="166"/>
                        </a:lnTo>
                        <a:lnTo>
                          <a:pt x="29" y="166"/>
                        </a:lnTo>
                        <a:lnTo>
                          <a:pt x="20" y="146"/>
                        </a:lnTo>
                        <a:lnTo>
                          <a:pt x="20" y="136"/>
                        </a:lnTo>
                        <a:lnTo>
                          <a:pt x="10" y="127"/>
                        </a:lnTo>
                        <a:lnTo>
                          <a:pt x="0" y="107"/>
                        </a:lnTo>
                        <a:lnTo>
                          <a:pt x="0" y="98"/>
                        </a:lnTo>
                        <a:lnTo>
                          <a:pt x="0" y="78"/>
                        </a:lnTo>
                        <a:lnTo>
                          <a:pt x="0" y="68"/>
                        </a:lnTo>
                        <a:lnTo>
                          <a:pt x="0" y="49"/>
                        </a:lnTo>
                        <a:lnTo>
                          <a:pt x="10" y="49"/>
                        </a:lnTo>
                        <a:lnTo>
                          <a:pt x="20" y="29"/>
                        </a:lnTo>
                        <a:lnTo>
                          <a:pt x="39" y="10"/>
                        </a:lnTo>
                        <a:lnTo>
                          <a:pt x="49" y="10"/>
                        </a:lnTo>
                        <a:lnTo>
                          <a:pt x="68" y="0"/>
                        </a:lnTo>
                        <a:lnTo>
                          <a:pt x="78" y="0"/>
                        </a:lnTo>
                        <a:lnTo>
                          <a:pt x="88" y="0"/>
                        </a:lnTo>
                        <a:lnTo>
                          <a:pt x="107" y="20"/>
                        </a:lnTo>
                        <a:close/>
                      </a:path>
                    </a:pathLst>
                  </a:custGeom>
                  <a:solidFill>
                    <a:srgbClr val="FFBFBF"/>
                  </a:solidFill>
                  <a:ln w="9525">
                    <a:noFill/>
                    <a:round/>
                    <a:headEnd/>
                    <a:tailEnd/>
                  </a:ln>
                </p:spPr>
                <p:txBody>
                  <a:bodyPr/>
                  <a:lstStyle/>
                  <a:p>
                    <a:endParaRPr lang="en-US"/>
                  </a:p>
                </p:txBody>
              </p:sp>
              <p:sp>
                <p:nvSpPr>
                  <p:cNvPr id="5663" name="Freeform 639"/>
                  <p:cNvSpPr>
                    <a:spLocks/>
                  </p:cNvSpPr>
                  <p:nvPr/>
                </p:nvSpPr>
                <p:spPr bwMode="auto">
                  <a:xfrm>
                    <a:off x="4413" y="7018"/>
                    <a:ext cx="19" cy="48"/>
                  </a:xfrm>
                  <a:custGeom>
                    <a:avLst/>
                    <a:gdLst>
                      <a:gd name="T0" fmla="*/ 9 w 19"/>
                      <a:gd name="T1" fmla="*/ 39 h 48"/>
                      <a:gd name="T2" fmla="*/ 9 w 19"/>
                      <a:gd name="T3" fmla="*/ 29 h 48"/>
                      <a:gd name="T4" fmla="*/ 19 w 19"/>
                      <a:gd name="T5" fmla="*/ 19 h 48"/>
                      <a:gd name="T6" fmla="*/ 9 w 19"/>
                      <a:gd name="T7" fmla="*/ 0 h 48"/>
                      <a:gd name="T8" fmla="*/ 0 w 19"/>
                      <a:gd name="T9" fmla="*/ 9 h 48"/>
                      <a:gd name="T10" fmla="*/ 0 w 19"/>
                      <a:gd name="T11" fmla="*/ 48 h 48"/>
                      <a:gd name="T12" fmla="*/ 0 w 19"/>
                      <a:gd name="T13" fmla="*/ 39 h 48"/>
                      <a:gd name="T14" fmla="*/ 0 w 19"/>
                      <a:gd name="T15" fmla="*/ 48 h 48"/>
                      <a:gd name="T16" fmla="*/ 9 w 19"/>
                      <a:gd name="T17" fmla="*/ 39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48"/>
                      <a:gd name="T29" fmla="*/ 19 w 19"/>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48">
                        <a:moveTo>
                          <a:pt x="9" y="39"/>
                        </a:moveTo>
                        <a:lnTo>
                          <a:pt x="9" y="29"/>
                        </a:lnTo>
                        <a:lnTo>
                          <a:pt x="19" y="19"/>
                        </a:lnTo>
                        <a:lnTo>
                          <a:pt x="9" y="0"/>
                        </a:lnTo>
                        <a:lnTo>
                          <a:pt x="0" y="9"/>
                        </a:lnTo>
                        <a:lnTo>
                          <a:pt x="0" y="48"/>
                        </a:lnTo>
                        <a:lnTo>
                          <a:pt x="0" y="39"/>
                        </a:lnTo>
                        <a:lnTo>
                          <a:pt x="0" y="48"/>
                        </a:lnTo>
                        <a:lnTo>
                          <a:pt x="9" y="39"/>
                        </a:lnTo>
                        <a:close/>
                      </a:path>
                    </a:pathLst>
                  </a:custGeom>
                  <a:solidFill>
                    <a:srgbClr val="000000"/>
                  </a:solidFill>
                  <a:ln w="9525">
                    <a:noFill/>
                    <a:round/>
                    <a:headEnd/>
                    <a:tailEnd/>
                  </a:ln>
                </p:spPr>
                <p:txBody>
                  <a:bodyPr/>
                  <a:lstStyle/>
                  <a:p>
                    <a:endParaRPr lang="en-US"/>
                  </a:p>
                </p:txBody>
              </p:sp>
              <p:sp>
                <p:nvSpPr>
                  <p:cNvPr id="5664" name="Freeform 640"/>
                  <p:cNvSpPr>
                    <a:spLocks/>
                  </p:cNvSpPr>
                  <p:nvPr/>
                </p:nvSpPr>
                <p:spPr bwMode="auto">
                  <a:xfrm>
                    <a:off x="4413" y="7057"/>
                    <a:ext cx="48" cy="77"/>
                  </a:xfrm>
                  <a:custGeom>
                    <a:avLst/>
                    <a:gdLst>
                      <a:gd name="T0" fmla="*/ 48 w 48"/>
                      <a:gd name="T1" fmla="*/ 77 h 77"/>
                      <a:gd name="T2" fmla="*/ 48 w 48"/>
                      <a:gd name="T3" fmla="*/ 48 h 77"/>
                      <a:gd name="T4" fmla="*/ 48 w 48"/>
                      <a:gd name="T5" fmla="*/ 39 h 77"/>
                      <a:gd name="T6" fmla="*/ 38 w 48"/>
                      <a:gd name="T7" fmla="*/ 29 h 77"/>
                      <a:gd name="T8" fmla="*/ 38 w 48"/>
                      <a:gd name="T9" fmla="*/ 29 h 77"/>
                      <a:gd name="T10" fmla="*/ 29 w 48"/>
                      <a:gd name="T11" fmla="*/ 9 h 77"/>
                      <a:gd name="T12" fmla="*/ 19 w 48"/>
                      <a:gd name="T13" fmla="*/ 9 h 77"/>
                      <a:gd name="T14" fmla="*/ 9 w 48"/>
                      <a:gd name="T15" fmla="*/ 0 h 77"/>
                      <a:gd name="T16" fmla="*/ 0 w 48"/>
                      <a:gd name="T17" fmla="*/ 9 h 77"/>
                      <a:gd name="T18" fmla="*/ 9 w 48"/>
                      <a:gd name="T19" fmla="*/ 9 h 77"/>
                      <a:gd name="T20" fmla="*/ 29 w 48"/>
                      <a:gd name="T21" fmla="*/ 29 h 77"/>
                      <a:gd name="T22" fmla="*/ 38 w 48"/>
                      <a:gd name="T23" fmla="*/ 39 h 77"/>
                      <a:gd name="T24" fmla="*/ 38 w 48"/>
                      <a:gd name="T25" fmla="*/ 48 h 77"/>
                      <a:gd name="T26" fmla="*/ 38 w 48"/>
                      <a:gd name="T27" fmla="*/ 48 h 77"/>
                      <a:gd name="T28" fmla="*/ 38 w 48"/>
                      <a:gd name="T29" fmla="*/ 68 h 77"/>
                      <a:gd name="T30" fmla="*/ 48 w 48"/>
                      <a:gd name="T31" fmla="*/ 77 h 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
                      <a:gd name="T49" fmla="*/ 0 h 77"/>
                      <a:gd name="T50" fmla="*/ 48 w 48"/>
                      <a:gd name="T51" fmla="*/ 77 h 7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 h="77">
                        <a:moveTo>
                          <a:pt x="48" y="77"/>
                        </a:moveTo>
                        <a:lnTo>
                          <a:pt x="48" y="48"/>
                        </a:lnTo>
                        <a:lnTo>
                          <a:pt x="48" y="39"/>
                        </a:lnTo>
                        <a:lnTo>
                          <a:pt x="38" y="29"/>
                        </a:lnTo>
                        <a:lnTo>
                          <a:pt x="29" y="9"/>
                        </a:lnTo>
                        <a:lnTo>
                          <a:pt x="19" y="9"/>
                        </a:lnTo>
                        <a:lnTo>
                          <a:pt x="9" y="0"/>
                        </a:lnTo>
                        <a:lnTo>
                          <a:pt x="0" y="9"/>
                        </a:lnTo>
                        <a:lnTo>
                          <a:pt x="9" y="9"/>
                        </a:lnTo>
                        <a:lnTo>
                          <a:pt x="29" y="29"/>
                        </a:lnTo>
                        <a:lnTo>
                          <a:pt x="38" y="39"/>
                        </a:lnTo>
                        <a:lnTo>
                          <a:pt x="38" y="48"/>
                        </a:lnTo>
                        <a:lnTo>
                          <a:pt x="38" y="68"/>
                        </a:lnTo>
                        <a:lnTo>
                          <a:pt x="48" y="77"/>
                        </a:lnTo>
                        <a:close/>
                      </a:path>
                    </a:pathLst>
                  </a:custGeom>
                  <a:solidFill>
                    <a:srgbClr val="000000"/>
                  </a:solidFill>
                  <a:ln w="9525">
                    <a:noFill/>
                    <a:round/>
                    <a:headEnd/>
                    <a:tailEnd/>
                  </a:ln>
                </p:spPr>
                <p:txBody>
                  <a:bodyPr/>
                  <a:lstStyle/>
                  <a:p>
                    <a:endParaRPr lang="en-US"/>
                  </a:p>
                </p:txBody>
              </p:sp>
              <p:sp>
                <p:nvSpPr>
                  <p:cNvPr id="5665" name="Freeform 641"/>
                  <p:cNvSpPr>
                    <a:spLocks/>
                  </p:cNvSpPr>
                  <p:nvPr/>
                </p:nvSpPr>
                <p:spPr bwMode="auto">
                  <a:xfrm>
                    <a:off x="4413" y="7125"/>
                    <a:ext cx="48" cy="48"/>
                  </a:xfrm>
                  <a:custGeom>
                    <a:avLst/>
                    <a:gdLst>
                      <a:gd name="T0" fmla="*/ 0 w 48"/>
                      <a:gd name="T1" fmla="*/ 48 h 48"/>
                      <a:gd name="T2" fmla="*/ 9 w 48"/>
                      <a:gd name="T3" fmla="*/ 48 h 48"/>
                      <a:gd name="T4" fmla="*/ 19 w 48"/>
                      <a:gd name="T5" fmla="*/ 48 h 48"/>
                      <a:gd name="T6" fmla="*/ 29 w 48"/>
                      <a:gd name="T7" fmla="*/ 39 h 48"/>
                      <a:gd name="T8" fmla="*/ 38 w 48"/>
                      <a:gd name="T9" fmla="*/ 39 h 48"/>
                      <a:gd name="T10" fmla="*/ 48 w 48"/>
                      <a:gd name="T11" fmla="*/ 19 h 48"/>
                      <a:gd name="T12" fmla="*/ 48 w 48"/>
                      <a:gd name="T13" fmla="*/ 9 h 48"/>
                      <a:gd name="T14" fmla="*/ 48 w 48"/>
                      <a:gd name="T15" fmla="*/ 9 h 48"/>
                      <a:gd name="T16" fmla="*/ 38 w 48"/>
                      <a:gd name="T17" fmla="*/ 0 h 48"/>
                      <a:gd name="T18" fmla="*/ 38 w 48"/>
                      <a:gd name="T19" fmla="*/ 9 h 48"/>
                      <a:gd name="T20" fmla="*/ 38 w 48"/>
                      <a:gd name="T21" fmla="*/ 19 h 48"/>
                      <a:gd name="T22" fmla="*/ 29 w 48"/>
                      <a:gd name="T23" fmla="*/ 19 h 48"/>
                      <a:gd name="T24" fmla="*/ 29 w 48"/>
                      <a:gd name="T25" fmla="*/ 29 h 48"/>
                      <a:gd name="T26" fmla="*/ 19 w 48"/>
                      <a:gd name="T27" fmla="*/ 39 h 48"/>
                      <a:gd name="T28" fmla="*/ 9 w 48"/>
                      <a:gd name="T29" fmla="*/ 39 h 48"/>
                      <a:gd name="T30" fmla="*/ 0 w 48"/>
                      <a:gd name="T31" fmla="*/ 39 h 48"/>
                      <a:gd name="T32" fmla="*/ 0 w 48"/>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0" y="48"/>
                        </a:moveTo>
                        <a:lnTo>
                          <a:pt x="9" y="48"/>
                        </a:lnTo>
                        <a:lnTo>
                          <a:pt x="19" y="48"/>
                        </a:lnTo>
                        <a:lnTo>
                          <a:pt x="29" y="39"/>
                        </a:lnTo>
                        <a:lnTo>
                          <a:pt x="38" y="39"/>
                        </a:lnTo>
                        <a:lnTo>
                          <a:pt x="48" y="19"/>
                        </a:lnTo>
                        <a:lnTo>
                          <a:pt x="48" y="9"/>
                        </a:lnTo>
                        <a:lnTo>
                          <a:pt x="38" y="0"/>
                        </a:lnTo>
                        <a:lnTo>
                          <a:pt x="38" y="9"/>
                        </a:lnTo>
                        <a:lnTo>
                          <a:pt x="38" y="19"/>
                        </a:lnTo>
                        <a:lnTo>
                          <a:pt x="29" y="19"/>
                        </a:lnTo>
                        <a:lnTo>
                          <a:pt x="29" y="29"/>
                        </a:lnTo>
                        <a:lnTo>
                          <a:pt x="19" y="39"/>
                        </a:lnTo>
                        <a:lnTo>
                          <a:pt x="9" y="39"/>
                        </a:lnTo>
                        <a:lnTo>
                          <a:pt x="0" y="39"/>
                        </a:lnTo>
                        <a:lnTo>
                          <a:pt x="0" y="48"/>
                        </a:lnTo>
                        <a:close/>
                      </a:path>
                    </a:pathLst>
                  </a:custGeom>
                  <a:solidFill>
                    <a:srgbClr val="000000"/>
                  </a:solidFill>
                  <a:ln w="9525">
                    <a:noFill/>
                    <a:round/>
                    <a:headEnd/>
                    <a:tailEnd/>
                  </a:ln>
                </p:spPr>
                <p:txBody>
                  <a:bodyPr/>
                  <a:lstStyle/>
                  <a:p>
                    <a:endParaRPr lang="en-US"/>
                  </a:p>
                </p:txBody>
              </p:sp>
              <p:sp>
                <p:nvSpPr>
                  <p:cNvPr id="5666" name="Freeform 642"/>
                  <p:cNvSpPr>
                    <a:spLocks/>
                  </p:cNvSpPr>
                  <p:nvPr/>
                </p:nvSpPr>
                <p:spPr bwMode="auto">
                  <a:xfrm>
                    <a:off x="4344" y="7154"/>
                    <a:ext cx="69" cy="19"/>
                  </a:xfrm>
                  <a:custGeom>
                    <a:avLst/>
                    <a:gdLst>
                      <a:gd name="T0" fmla="*/ 0 w 69"/>
                      <a:gd name="T1" fmla="*/ 10 h 19"/>
                      <a:gd name="T2" fmla="*/ 0 w 69"/>
                      <a:gd name="T3" fmla="*/ 10 h 19"/>
                      <a:gd name="T4" fmla="*/ 10 w 69"/>
                      <a:gd name="T5" fmla="*/ 19 h 19"/>
                      <a:gd name="T6" fmla="*/ 20 w 69"/>
                      <a:gd name="T7" fmla="*/ 19 h 19"/>
                      <a:gd name="T8" fmla="*/ 20 w 69"/>
                      <a:gd name="T9" fmla="*/ 19 h 19"/>
                      <a:gd name="T10" fmla="*/ 30 w 69"/>
                      <a:gd name="T11" fmla="*/ 19 h 19"/>
                      <a:gd name="T12" fmla="*/ 59 w 69"/>
                      <a:gd name="T13" fmla="*/ 19 h 19"/>
                      <a:gd name="T14" fmla="*/ 69 w 69"/>
                      <a:gd name="T15" fmla="*/ 19 h 19"/>
                      <a:gd name="T16" fmla="*/ 69 w 69"/>
                      <a:gd name="T17" fmla="*/ 10 h 19"/>
                      <a:gd name="T18" fmla="*/ 59 w 69"/>
                      <a:gd name="T19" fmla="*/ 19 h 19"/>
                      <a:gd name="T20" fmla="*/ 30 w 69"/>
                      <a:gd name="T21" fmla="*/ 19 h 19"/>
                      <a:gd name="T22" fmla="*/ 20 w 69"/>
                      <a:gd name="T23" fmla="*/ 10 h 19"/>
                      <a:gd name="T24" fmla="*/ 20 w 69"/>
                      <a:gd name="T25" fmla="*/ 10 h 19"/>
                      <a:gd name="T26" fmla="*/ 10 w 69"/>
                      <a:gd name="T27" fmla="*/ 10 h 19"/>
                      <a:gd name="T28" fmla="*/ 0 w 69"/>
                      <a:gd name="T29" fmla="*/ 0 h 19"/>
                      <a:gd name="T30" fmla="*/ 10 w 69"/>
                      <a:gd name="T31" fmla="*/ 0 h 19"/>
                      <a:gd name="T32" fmla="*/ 0 w 69"/>
                      <a:gd name="T33" fmla="*/ 10 h 19"/>
                      <a:gd name="T34" fmla="*/ 0 w 69"/>
                      <a:gd name="T35" fmla="*/ 10 h 19"/>
                      <a:gd name="T36" fmla="*/ 0 w 69"/>
                      <a:gd name="T37" fmla="*/ 10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
                      <a:gd name="T58" fmla="*/ 0 h 19"/>
                      <a:gd name="T59" fmla="*/ 69 w 69"/>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 h="19">
                        <a:moveTo>
                          <a:pt x="0" y="10"/>
                        </a:moveTo>
                        <a:lnTo>
                          <a:pt x="0" y="10"/>
                        </a:lnTo>
                        <a:lnTo>
                          <a:pt x="10" y="19"/>
                        </a:lnTo>
                        <a:lnTo>
                          <a:pt x="20" y="19"/>
                        </a:lnTo>
                        <a:lnTo>
                          <a:pt x="30" y="19"/>
                        </a:lnTo>
                        <a:lnTo>
                          <a:pt x="59" y="19"/>
                        </a:lnTo>
                        <a:lnTo>
                          <a:pt x="69" y="19"/>
                        </a:lnTo>
                        <a:lnTo>
                          <a:pt x="69" y="10"/>
                        </a:lnTo>
                        <a:lnTo>
                          <a:pt x="59" y="19"/>
                        </a:lnTo>
                        <a:lnTo>
                          <a:pt x="30" y="19"/>
                        </a:lnTo>
                        <a:lnTo>
                          <a:pt x="20" y="10"/>
                        </a:lnTo>
                        <a:lnTo>
                          <a:pt x="10" y="10"/>
                        </a:lnTo>
                        <a:lnTo>
                          <a:pt x="0" y="0"/>
                        </a:lnTo>
                        <a:lnTo>
                          <a:pt x="10" y="0"/>
                        </a:lnTo>
                        <a:lnTo>
                          <a:pt x="0" y="10"/>
                        </a:lnTo>
                        <a:close/>
                      </a:path>
                    </a:pathLst>
                  </a:custGeom>
                  <a:solidFill>
                    <a:srgbClr val="000000"/>
                  </a:solidFill>
                  <a:ln w="9525">
                    <a:noFill/>
                    <a:round/>
                    <a:headEnd/>
                    <a:tailEnd/>
                  </a:ln>
                </p:spPr>
                <p:txBody>
                  <a:bodyPr/>
                  <a:lstStyle/>
                  <a:p>
                    <a:endParaRPr lang="en-US"/>
                  </a:p>
                </p:txBody>
              </p:sp>
              <p:sp>
                <p:nvSpPr>
                  <p:cNvPr id="5667" name="Freeform 643"/>
                  <p:cNvSpPr>
                    <a:spLocks/>
                  </p:cNvSpPr>
                  <p:nvPr/>
                </p:nvSpPr>
                <p:spPr bwMode="auto">
                  <a:xfrm>
                    <a:off x="4315" y="7047"/>
                    <a:ext cx="39" cy="117"/>
                  </a:xfrm>
                  <a:custGeom>
                    <a:avLst/>
                    <a:gdLst>
                      <a:gd name="T0" fmla="*/ 0 w 39"/>
                      <a:gd name="T1" fmla="*/ 0 h 117"/>
                      <a:gd name="T2" fmla="*/ 0 w 39"/>
                      <a:gd name="T3" fmla="*/ 0 h 117"/>
                      <a:gd name="T4" fmla="*/ 0 w 39"/>
                      <a:gd name="T5" fmla="*/ 19 h 117"/>
                      <a:gd name="T6" fmla="*/ 0 w 39"/>
                      <a:gd name="T7" fmla="*/ 29 h 117"/>
                      <a:gd name="T8" fmla="*/ 0 w 39"/>
                      <a:gd name="T9" fmla="*/ 49 h 117"/>
                      <a:gd name="T10" fmla="*/ 0 w 39"/>
                      <a:gd name="T11" fmla="*/ 58 h 117"/>
                      <a:gd name="T12" fmla="*/ 0 w 39"/>
                      <a:gd name="T13" fmla="*/ 78 h 117"/>
                      <a:gd name="T14" fmla="*/ 10 w 39"/>
                      <a:gd name="T15" fmla="*/ 87 h 117"/>
                      <a:gd name="T16" fmla="*/ 20 w 39"/>
                      <a:gd name="T17" fmla="*/ 97 h 117"/>
                      <a:gd name="T18" fmla="*/ 29 w 39"/>
                      <a:gd name="T19" fmla="*/ 117 h 117"/>
                      <a:gd name="T20" fmla="*/ 39 w 39"/>
                      <a:gd name="T21" fmla="*/ 107 h 117"/>
                      <a:gd name="T22" fmla="*/ 29 w 39"/>
                      <a:gd name="T23" fmla="*/ 97 h 117"/>
                      <a:gd name="T24" fmla="*/ 20 w 39"/>
                      <a:gd name="T25" fmla="*/ 87 h 117"/>
                      <a:gd name="T26" fmla="*/ 10 w 39"/>
                      <a:gd name="T27" fmla="*/ 78 h 117"/>
                      <a:gd name="T28" fmla="*/ 10 w 39"/>
                      <a:gd name="T29" fmla="*/ 58 h 117"/>
                      <a:gd name="T30" fmla="*/ 0 w 39"/>
                      <a:gd name="T31" fmla="*/ 49 h 117"/>
                      <a:gd name="T32" fmla="*/ 0 w 39"/>
                      <a:gd name="T33" fmla="*/ 19 h 117"/>
                      <a:gd name="T34" fmla="*/ 10 w 39"/>
                      <a:gd name="T35" fmla="*/ 0 h 117"/>
                      <a:gd name="T36" fmla="*/ 0 w 39"/>
                      <a:gd name="T37" fmla="*/ 0 h 117"/>
                      <a:gd name="T38" fmla="*/ 0 w 39"/>
                      <a:gd name="T39" fmla="*/ 0 h 117"/>
                      <a:gd name="T40" fmla="*/ 0 w 39"/>
                      <a:gd name="T41" fmla="*/ 0 h 1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117"/>
                      <a:gd name="T65" fmla="*/ 39 w 39"/>
                      <a:gd name="T66" fmla="*/ 117 h 1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117">
                        <a:moveTo>
                          <a:pt x="0" y="0"/>
                        </a:moveTo>
                        <a:lnTo>
                          <a:pt x="0" y="0"/>
                        </a:lnTo>
                        <a:lnTo>
                          <a:pt x="0" y="19"/>
                        </a:lnTo>
                        <a:lnTo>
                          <a:pt x="0" y="29"/>
                        </a:lnTo>
                        <a:lnTo>
                          <a:pt x="0" y="49"/>
                        </a:lnTo>
                        <a:lnTo>
                          <a:pt x="0" y="58"/>
                        </a:lnTo>
                        <a:lnTo>
                          <a:pt x="0" y="78"/>
                        </a:lnTo>
                        <a:lnTo>
                          <a:pt x="10" y="87"/>
                        </a:lnTo>
                        <a:lnTo>
                          <a:pt x="20" y="97"/>
                        </a:lnTo>
                        <a:lnTo>
                          <a:pt x="29" y="117"/>
                        </a:lnTo>
                        <a:lnTo>
                          <a:pt x="39" y="107"/>
                        </a:lnTo>
                        <a:lnTo>
                          <a:pt x="29" y="97"/>
                        </a:lnTo>
                        <a:lnTo>
                          <a:pt x="20" y="87"/>
                        </a:lnTo>
                        <a:lnTo>
                          <a:pt x="10" y="78"/>
                        </a:lnTo>
                        <a:lnTo>
                          <a:pt x="10" y="58"/>
                        </a:lnTo>
                        <a:lnTo>
                          <a:pt x="0" y="49"/>
                        </a:lnTo>
                        <a:lnTo>
                          <a:pt x="0" y="19"/>
                        </a:lnTo>
                        <a:lnTo>
                          <a:pt x="10" y="0"/>
                        </a:lnTo>
                        <a:lnTo>
                          <a:pt x="0" y="0"/>
                        </a:lnTo>
                        <a:close/>
                      </a:path>
                    </a:pathLst>
                  </a:custGeom>
                  <a:solidFill>
                    <a:srgbClr val="000000"/>
                  </a:solidFill>
                  <a:ln w="9525">
                    <a:noFill/>
                    <a:round/>
                    <a:headEnd/>
                    <a:tailEnd/>
                  </a:ln>
                </p:spPr>
                <p:txBody>
                  <a:bodyPr/>
                  <a:lstStyle/>
                  <a:p>
                    <a:endParaRPr lang="en-US"/>
                  </a:p>
                </p:txBody>
              </p:sp>
              <p:sp>
                <p:nvSpPr>
                  <p:cNvPr id="5668" name="Freeform 644"/>
                  <p:cNvSpPr>
                    <a:spLocks/>
                  </p:cNvSpPr>
                  <p:nvPr/>
                </p:nvSpPr>
                <p:spPr bwMode="auto">
                  <a:xfrm>
                    <a:off x="4315" y="6998"/>
                    <a:ext cx="98" cy="49"/>
                  </a:xfrm>
                  <a:custGeom>
                    <a:avLst/>
                    <a:gdLst>
                      <a:gd name="T0" fmla="*/ 98 w 98"/>
                      <a:gd name="T1" fmla="*/ 0 h 49"/>
                      <a:gd name="T2" fmla="*/ 88 w 98"/>
                      <a:gd name="T3" fmla="*/ 0 h 49"/>
                      <a:gd name="T4" fmla="*/ 78 w 98"/>
                      <a:gd name="T5" fmla="*/ 0 h 49"/>
                      <a:gd name="T6" fmla="*/ 68 w 98"/>
                      <a:gd name="T7" fmla="*/ 0 h 49"/>
                      <a:gd name="T8" fmla="*/ 49 w 98"/>
                      <a:gd name="T9" fmla="*/ 0 h 49"/>
                      <a:gd name="T10" fmla="*/ 39 w 98"/>
                      <a:gd name="T11" fmla="*/ 10 h 49"/>
                      <a:gd name="T12" fmla="*/ 29 w 98"/>
                      <a:gd name="T13" fmla="*/ 20 h 49"/>
                      <a:gd name="T14" fmla="*/ 20 w 98"/>
                      <a:gd name="T15" fmla="*/ 29 h 49"/>
                      <a:gd name="T16" fmla="*/ 10 w 98"/>
                      <a:gd name="T17" fmla="*/ 39 h 49"/>
                      <a:gd name="T18" fmla="*/ 0 w 98"/>
                      <a:gd name="T19" fmla="*/ 49 h 49"/>
                      <a:gd name="T20" fmla="*/ 10 w 98"/>
                      <a:gd name="T21" fmla="*/ 49 h 49"/>
                      <a:gd name="T22" fmla="*/ 29 w 98"/>
                      <a:gd name="T23" fmla="*/ 39 h 49"/>
                      <a:gd name="T24" fmla="*/ 29 w 98"/>
                      <a:gd name="T25" fmla="*/ 29 h 49"/>
                      <a:gd name="T26" fmla="*/ 49 w 98"/>
                      <a:gd name="T27" fmla="*/ 20 h 49"/>
                      <a:gd name="T28" fmla="*/ 49 w 98"/>
                      <a:gd name="T29" fmla="*/ 10 h 49"/>
                      <a:gd name="T30" fmla="*/ 68 w 98"/>
                      <a:gd name="T31" fmla="*/ 10 h 49"/>
                      <a:gd name="T32" fmla="*/ 78 w 98"/>
                      <a:gd name="T33" fmla="*/ 0 h 49"/>
                      <a:gd name="T34" fmla="*/ 88 w 98"/>
                      <a:gd name="T35" fmla="*/ 0 h 49"/>
                      <a:gd name="T36" fmla="*/ 88 w 98"/>
                      <a:gd name="T37" fmla="*/ 0 h 49"/>
                      <a:gd name="T38" fmla="*/ 98 w 98"/>
                      <a:gd name="T39" fmla="*/ 0 h 49"/>
                      <a:gd name="T40" fmla="*/ 88 w 98"/>
                      <a:gd name="T41" fmla="*/ 0 h 49"/>
                      <a:gd name="T42" fmla="*/ 98 w 98"/>
                      <a:gd name="T43" fmla="*/ 0 h 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8"/>
                      <a:gd name="T67" fmla="*/ 0 h 49"/>
                      <a:gd name="T68" fmla="*/ 98 w 98"/>
                      <a:gd name="T69" fmla="*/ 49 h 4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8" h="49">
                        <a:moveTo>
                          <a:pt x="98" y="0"/>
                        </a:moveTo>
                        <a:lnTo>
                          <a:pt x="88" y="0"/>
                        </a:lnTo>
                        <a:lnTo>
                          <a:pt x="78" y="0"/>
                        </a:lnTo>
                        <a:lnTo>
                          <a:pt x="68" y="0"/>
                        </a:lnTo>
                        <a:lnTo>
                          <a:pt x="49" y="0"/>
                        </a:lnTo>
                        <a:lnTo>
                          <a:pt x="39" y="10"/>
                        </a:lnTo>
                        <a:lnTo>
                          <a:pt x="29" y="20"/>
                        </a:lnTo>
                        <a:lnTo>
                          <a:pt x="20" y="29"/>
                        </a:lnTo>
                        <a:lnTo>
                          <a:pt x="10" y="39"/>
                        </a:lnTo>
                        <a:lnTo>
                          <a:pt x="0" y="49"/>
                        </a:lnTo>
                        <a:lnTo>
                          <a:pt x="10" y="49"/>
                        </a:lnTo>
                        <a:lnTo>
                          <a:pt x="29" y="39"/>
                        </a:lnTo>
                        <a:lnTo>
                          <a:pt x="29" y="29"/>
                        </a:lnTo>
                        <a:lnTo>
                          <a:pt x="49" y="20"/>
                        </a:lnTo>
                        <a:lnTo>
                          <a:pt x="49" y="10"/>
                        </a:lnTo>
                        <a:lnTo>
                          <a:pt x="68" y="10"/>
                        </a:lnTo>
                        <a:lnTo>
                          <a:pt x="78" y="0"/>
                        </a:lnTo>
                        <a:lnTo>
                          <a:pt x="88" y="0"/>
                        </a:lnTo>
                        <a:lnTo>
                          <a:pt x="98" y="0"/>
                        </a:lnTo>
                        <a:lnTo>
                          <a:pt x="88" y="0"/>
                        </a:lnTo>
                        <a:lnTo>
                          <a:pt x="98" y="0"/>
                        </a:lnTo>
                        <a:close/>
                      </a:path>
                    </a:pathLst>
                  </a:custGeom>
                  <a:solidFill>
                    <a:srgbClr val="000000"/>
                  </a:solidFill>
                  <a:ln w="9525">
                    <a:noFill/>
                    <a:round/>
                    <a:headEnd/>
                    <a:tailEnd/>
                  </a:ln>
                </p:spPr>
                <p:txBody>
                  <a:bodyPr/>
                  <a:lstStyle/>
                  <a:p>
                    <a:endParaRPr lang="en-US"/>
                  </a:p>
                </p:txBody>
              </p:sp>
              <p:sp>
                <p:nvSpPr>
                  <p:cNvPr id="5669" name="Freeform 645"/>
                  <p:cNvSpPr>
                    <a:spLocks/>
                  </p:cNvSpPr>
                  <p:nvPr/>
                </p:nvSpPr>
                <p:spPr bwMode="auto">
                  <a:xfrm>
                    <a:off x="4403" y="6998"/>
                    <a:ext cx="19" cy="29"/>
                  </a:xfrm>
                  <a:custGeom>
                    <a:avLst/>
                    <a:gdLst>
                      <a:gd name="T0" fmla="*/ 19 w 19"/>
                      <a:gd name="T1" fmla="*/ 20 h 29"/>
                      <a:gd name="T2" fmla="*/ 10 w 19"/>
                      <a:gd name="T3" fmla="*/ 0 h 29"/>
                      <a:gd name="T4" fmla="*/ 0 w 19"/>
                      <a:gd name="T5" fmla="*/ 0 h 29"/>
                      <a:gd name="T6" fmla="*/ 10 w 19"/>
                      <a:gd name="T7" fmla="*/ 29 h 29"/>
                      <a:gd name="T8" fmla="*/ 19 w 19"/>
                      <a:gd name="T9" fmla="*/ 20 h 29"/>
                      <a:gd name="T10" fmla="*/ 0 60000 65536"/>
                      <a:gd name="T11" fmla="*/ 0 60000 65536"/>
                      <a:gd name="T12" fmla="*/ 0 60000 65536"/>
                      <a:gd name="T13" fmla="*/ 0 60000 65536"/>
                      <a:gd name="T14" fmla="*/ 0 60000 65536"/>
                      <a:gd name="T15" fmla="*/ 0 w 19"/>
                      <a:gd name="T16" fmla="*/ 0 h 29"/>
                      <a:gd name="T17" fmla="*/ 19 w 19"/>
                      <a:gd name="T18" fmla="*/ 29 h 29"/>
                    </a:gdLst>
                    <a:ahLst/>
                    <a:cxnLst>
                      <a:cxn ang="T10">
                        <a:pos x="T0" y="T1"/>
                      </a:cxn>
                      <a:cxn ang="T11">
                        <a:pos x="T2" y="T3"/>
                      </a:cxn>
                      <a:cxn ang="T12">
                        <a:pos x="T4" y="T5"/>
                      </a:cxn>
                      <a:cxn ang="T13">
                        <a:pos x="T6" y="T7"/>
                      </a:cxn>
                      <a:cxn ang="T14">
                        <a:pos x="T8" y="T9"/>
                      </a:cxn>
                    </a:cxnLst>
                    <a:rect l="T15" t="T16" r="T17" b="T18"/>
                    <a:pathLst>
                      <a:path w="19" h="29">
                        <a:moveTo>
                          <a:pt x="19" y="20"/>
                        </a:moveTo>
                        <a:lnTo>
                          <a:pt x="10" y="0"/>
                        </a:lnTo>
                        <a:lnTo>
                          <a:pt x="0" y="0"/>
                        </a:lnTo>
                        <a:lnTo>
                          <a:pt x="10" y="29"/>
                        </a:lnTo>
                        <a:lnTo>
                          <a:pt x="19" y="20"/>
                        </a:lnTo>
                        <a:close/>
                      </a:path>
                    </a:pathLst>
                  </a:custGeom>
                  <a:solidFill>
                    <a:srgbClr val="000000"/>
                  </a:solidFill>
                  <a:ln w="9525">
                    <a:noFill/>
                    <a:round/>
                    <a:headEnd/>
                    <a:tailEnd/>
                  </a:ln>
                </p:spPr>
                <p:txBody>
                  <a:bodyPr/>
                  <a:lstStyle/>
                  <a:p>
                    <a:endParaRPr lang="en-US"/>
                  </a:p>
                </p:txBody>
              </p:sp>
              <p:sp>
                <p:nvSpPr>
                  <p:cNvPr id="5670" name="Freeform 646"/>
                  <p:cNvSpPr>
                    <a:spLocks/>
                  </p:cNvSpPr>
                  <p:nvPr/>
                </p:nvSpPr>
                <p:spPr bwMode="auto">
                  <a:xfrm>
                    <a:off x="4782" y="6998"/>
                    <a:ext cx="88" cy="78"/>
                  </a:xfrm>
                  <a:custGeom>
                    <a:avLst/>
                    <a:gdLst>
                      <a:gd name="T0" fmla="*/ 78 w 88"/>
                      <a:gd name="T1" fmla="*/ 20 h 78"/>
                      <a:gd name="T2" fmla="*/ 88 w 88"/>
                      <a:gd name="T3" fmla="*/ 39 h 78"/>
                      <a:gd name="T4" fmla="*/ 78 w 88"/>
                      <a:gd name="T5" fmla="*/ 49 h 78"/>
                      <a:gd name="T6" fmla="*/ 78 w 88"/>
                      <a:gd name="T7" fmla="*/ 68 h 78"/>
                      <a:gd name="T8" fmla="*/ 68 w 88"/>
                      <a:gd name="T9" fmla="*/ 78 h 78"/>
                      <a:gd name="T10" fmla="*/ 58 w 88"/>
                      <a:gd name="T11" fmla="*/ 78 h 78"/>
                      <a:gd name="T12" fmla="*/ 49 w 88"/>
                      <a:gd name="T13" fmla="*/ 78 h 78"/>
                      <a:gd name="T14" fmla="*/ 39 w 88"/>
                      <a:gd name="T15" fmla="*/ 68 h 78"/>
                      <a:gd name="T16" fmla="*/ 29 w 88"/>
                      <a:gd name="T17" fmla="*/ 59 h 78"/>
                      <a:gd name="T18" fmla="*/ 20 w 88"/>
                      <a:gd name="T19" fmla="*/ 49 h 78"/>
                      <a:gd name="T20" fmla="*/ 20 w 88"/>
                      <a:gd name="T21" fmla="*/ 39 h 78"/>
                      <a:gd name="T22" fmla="*/ 10 w 88"/>
                      <a:gd name="T23" fmla="*/ 20 h 78"/>
                      <a:gd name="T24" fmla="*/ 0 w 88"/>
                      <a:gd name="T25" fmla="*/ 10 h 78"/>
                      <a:gd name="T26" fmla="*/ 10 w 88"/>
                      <a:gd name="T27" fmla="*/ 10 h 78"/>
                      <a:gd name="T28" fmla="*/ 20 w 88"/>
                      <a:gd name="T29" fmla="*/ 10 h 78"/>
                      <a:gd name="T30" fmla="*/ 29 w 88"/>
                      <a:gd name="T31" fmla="*/ 0 h 78"/>
                      <a:gd name="T32" fmla="*/ 49 w 88"/>
                      <a:gd name="T33" fmla="*/ 0 h 78"/>
                      <a:gd name="T34" fmla="*/ 58 w 88"/>
                      <a:gd name="T35" fmla="*/ 0 h 78"/>
                      <a:gd name="T36" fmla="*/ 68 w 88"/>
                      <a:gd name="T37" fmla="*/ 0 h 78"/>
                      <a:gd name="T38" fmla="*/ 78 w 88"/>
                      <a:gd name="T39" fmla="*/ 10 h 78"/>
                      <a:gd name="T40" fmla="*/ 78 w 88"/>
                      <a:gd name="T41" fmla="*/ 20 h 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8"/>
                      <a:gd name="T64" fmla="*/ 0 h 78"/>
                      <a:gd name="T65" fmla="*/ 88 w 88"/>
                      <a:gd name="T66" fmla="*/ 78 h 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8" h="78">
                        <a:moveTo>
                          <a:pt x="78" y="20"/>
                        </a:moveTo>
                        <a:lnTo>
                          <a:pt x="88" y="39"/>
                        </a:lnTo>
                        <a:lnTo>
                          <a:pt x="78" y="49"/>
                        </a:lnTo>
                        <a:lnTo>
                          <a:pt x="78" y="68"/>
                        </a:lnTo>
                        <a:lnTo>
                          <a:pt x="68" y="78"/>
                        </a:lnTo>
                        <a:lnTo>
                          <a:pt x="58" y="78"/>
                        </a:lnTo>
                        <a:lnTo>
                          <a:pt x="49" y="78"/>
                        </a:lnTo>
                        <a:lnTo>
                          <a:pt x="39" y="68"/>
                        </a:lnTo>
                        <a:lnTo>
                          <a:pt x="29" y="59"/>
                        </a:lnTo>
                        <a:lnTo>
                          <a:pt x="20" y="49"/>
                        </a:lnTo>
                        <a:lnTo>
                          <a:pt x="20" y="39"/>
                        </a:lnTo>
                        <a:lnTo>
                          <a:pt x="10" y="20"/>
                        </a:lnTo>
                        <a:lnTo>
                          <a:pt x="0" y="10"/>
                        </a:lnTo>
                        <a:lnTo>
                          <a:pt x="10" y="10"/>
                        </a:lnTo>
                        <a:lnTo>
                          <a:pt x="20" y="10"/>
                        </a:lnTo>
                        <a:lnTo>
                          <a:pt x="29" y="0"/>
                        </a:lnTo>
                        <a:lnTo>
                          <a:pt x="49" y="0"/>
                        </a:lnTo>
                        <a:lnTo>
                          <a:pt x="58" y="0"/>
                        </a:lnTo>
                        <a:lnTo>
                          <a:pt x="68" y="0"/>
                        </a:lnTo>
                        <a:lnTo>
                          <a:pt x="78" y="10"/>
                        </a:lnTo>
                        <a:lnTo>
                          <a:pt x="78" y="20"/>
                        </a:lnTo>
                        <a:close/>
                      </a:path>
                    </a:pathLst>
                  </a:custGeom>
                  <a:solidFill>
                    <a:srgbClr val="FFBFFF"/>
                  </a:solidFill>
                  <a:ln w="9525">
                    <a:noFill/>
                    <a:round/>
                    <a:headEnd/>
                    <a:tailEnd/>
                  </a:ln>
                </p:spPr>
                <p:txBody>
                  <a:bodyPr/>
                  <a:lstStyle/>
                  <a:p>
                    <a:endParaRPr lang="en-US"/>
                  </a:p>
                </p:txBody>
              </p:sp>
              <p:sp>
                <p:nvSpPr>
                  <p:cNvPr id="5671" name="Freeform 647"/>
                  <p:cNvSpPr>
                    <a:spLocks/>
                  </p:cNvSpPr>
                  <p:nvPr/>
                </p:nvSpPr>
                <p:spPr bwMode="auto">
                  <a:xfrm>
                    <a:off x="4850" y="7018"/>
                    <a:ext cx="20" cy="68"/>
                  </a:xfrm>
                  <a:custGeom>
                    <a:avLst/>
                    <a:gdLst>
                      <a:gd name="T0" fmla="*/ 0 w 20"/>
                      <a:gd name="T1" fmla="*/ 68 h 68"/>
                      <a:gd name="T2" fmla="*/ 10 w 20"/>
                      <a:gd name="T3" fmla="*/ 68 h 68"/>
                      <a:gd name="T4" fmla="*/ 10 w 20"/>
                      <a:gd name="T5" fmla="*/ 48 h 68"/>
                      <a:gd name="T6" fmla="*/ 20 w 20"/>
                      <a:gd name="T7" fmla="*/ 29 h 68"/>
                      <a:gd name="T8" fmla="*/ 20 w 20"/>
                      <a:gd name="T9" fmla="*/ 19 h 68"/>
                      <a:gd name="T10" fmla="*/ 20 w 20"/>
                      <a:gd name="T11" fmla="*/ 0 h 68"/>
                      <a:gd name="T12" fmla="*/ 10 w 20"/>
                      <a:gd name="T13" fmla="*/ 0 h 68"/>
                      <a:gd name="T14" fmla="*/ 10 w 20"/>
                      <a:gd name="T15" fmla="*/ 19 h 68"/>
                      <a:gd name="T16" fmla="*/ 10 w 20"/>
                      <a:gd name="T17" fmla="*/ 29 h 68"/>
                      <a:gd name="T18" fmla="*/ 0 w 20"/>
                      <a:gd name="T19" fmla="*/ 48 h 68"/>
                      <a:gd name="T20" fmla="*/ 0 w 20"/>
                      <a:gd name="T21" fmla="*/ 58 h 68"/>
                      <a:gd name="T22" fmla="*/ 0 w 20"/>
                      <a:gd name="T23" fmla="*/ 58 h 68"/>
                      <a:gd name="T24" fmla="*/ 0 w 20"/>
                      <a:gd name="T25" fmla="*/ 68 h 68"/>
                      <a:gd name="T26" fmla="*/ 10 w 20"/>
                      <a:gd name="T27" fmla="*/ 68 h 68"/>
                      <a:gd name="T28" fmla="*/ 0 w 20"/>
                      <a:gd name="T29" fmla="*/ 68 h 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68"/>
                      <a:gd name="T47" fmla="*/ 20 w 20"/>
                      <a:gd name="T48" fmla="*/ 68 h 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68">
                        <a:moveTo>
                          <a:pt x="0" y="68"/>
                        </a:moveTo>
                        <a:lnTo>
                          <a:pt x="10" y="68"/>
                        </a:lnTo>
                        <a:lnTo>
                          <a:pt x="10" y="48"/>
                        </a:lnTo>
                        <a:lnTo>
                          <a:pt x="20" y="29"/>
                        </a:lnTo>
                        <a:lnTo>
                          <a:pt x="20" y="19"/>
                        </a:lnTo>
                        <a:lnTo>
                          <a:pt x="20" y="0"/>
                        </a:lnTo>
                        <a:lnTo>
                          <a:pt x="10" y="0"/>
                        </a:lnTo>
                        <a:lnTo>
                          <a:pt x="10" y="19"/>
                        </a:lnTo>
                        <a:lnTo>
                          <a:pt x="10" y="29"/>
                        </a:lnTo>
                        <a:lnTo>
                          <a:pt x="0" y="48"/>
                        </a:lnTo>
                        <a:lnTo>
                          <a:pt x="0" y="58"/>
                        </a:lnTo>
                        <a:lnTo>
                          <a:pt x="0" y="68"/>
                        </a:lnTo>
                        <a:lnTo>
                          <a:pt x="10" y="68"/>
                        </a:lnTo>
                        <a:lnTo>
                          <a:pt x="0" y="68"/>
                        </a:lnTo>
                        <a:close/>
                      </a:path>
                    </a:pathLst>
                  </a:custGeom>
                  <a:solidFill>
                    <a:srgbClr val="000000"/>
                  </a:solidFill>
                  <a:ln w="9525">
                    <a:noFill/>
                    <a:round/>
                    <a:headEnd/>
                    <a:tailEnd/>
                  </a:ln>
                </p:spPr>
                <p:txBody>
                  <a:bodyPr/>
                  <a:lstStyle/>
                  <a:p>
                    <a:endParaRPr lang="en-US"/>
                  </a:p>
                </p:txBody>
              </p:sp>
              <p:sp>
                <p:nvSpPr>
                  <p:cNvPr id="5672" name="Freeform 648"/>
                  <p:cNvSpPr>
                    <a:spLocks/>
                  </p:cNvSpPr>
                  <p:nvPr/>
                </p:nvSpPr>
                <p:spPr bwMode="auto">
                  <a:xfrm>
                    <a:off x="4772" y="7008"/>
                    <a:ext cx="78" cy="78"/>
                  </a:xfrm>
                  <a:custGeom>
                    <a:avLst/>
                    <a:gdLst>
                      <a:gd name="T0" fmla="*/ 10 w 78"/>
                      <a:gd name="T1" fmla="*/ 0 h 78"/>
                      <a:gd name="T2" fmla="*/ 10 w 78"/>
                      <a:gd name="T3" fmla="*/ 10 h 78"/>
                      <a:gd name="T4" fmla="*/ 10 w 78"/>
                      <a:gd name="T5" fmla="*/ 19 h 78"/>
                      <a:gd name="T6" fmla="*/ 20 w 78"/>
                      <a:gd name="T7" fmla="*/ 29 h 78"/>
                      <a:gd name="T8" fmla="*/ 30 w 78"/>
                      <a:gd name="T9" fmla="*/ 39 h 78"/>
                      <a:gd name="T10" fmla="*/ 39 w 78"/>
                      <a:gd name="T11" fmla="*/ 49 h 78"/>
                      <a:gd name="T12" fmla="*/ 59 w 78"/>
                      <a:gd name="T13" fmla="*/ 68 h 78"/>
                      <a:gd name="T14" fmla="*/ 68 w 78"/>
                      <a:gd name="T15" fmla="*/ 78 h 78"/>
                      <a:gd name="T16" fmla="*/ 78 w 78"/>
                      <a:gd name="T17" fmla="*/ 78 h 78"/>
                      <a:gd name="T18" fmla="*/ 78 w 78"/>
                      <a:gd name="T19" fmla="*/ 68 h 78"/>
                      <a:gd name="T20" fmla="*/ 68 w 78"/>
                      <a:gd name="T21" fmla="*/ 68 h 78"/>
                      <a:gd name="T22" fmla="*/ 59 w 78"/>
                      <a:gd name="T23" fmla="*/ 58 h 78"/>
                      <a:gd name="T24" fmla="*/ 49 w 78"/>
                      <a:gd name="T25" fmla="*/ 58 h 78"/>
                      <a:gd name="T26" fmla="*/ 39 w 78"/>
                      <a:gd name="T27" fmla="*/ 39 h 78"/>
                      <a:gd name="T28" fmla="*/ 30 w 78"/>
                      <a:gd name="T29" fmla="*/ 39 h 78"/>
                      <a:gd name="T30" fmla="*/ 30 w 78"/>
                      <a:gd name="T31" fmla="*/ 29 h 78"/>
                      <a:gd name="T32" fmla="*/ 20 w 78"/>
                      <a:gd name="T33" fmla="*/ 10 h 78"/>
                      <a:gd name="T34" fmla="*/ 10 w 78"/>
                      <a:gd name="T35" fmla="*/ 0 h 78"/>
                      <a:gd name="T36" fmla="*/ 10 w 78"/>
                      <a:gd name="T37" fmla="*/ 10 h 78"/>
                      <a:gd name="T38" fmla="*/ 10 w 78"/>
                      <a:gd name="T39" fmla="*/ 0 h 78"/>
                      <a:gd name="T40" fmla="*/ 0 w 78"/>
                      <a:gd name="T41" fmla="*/ 0 h 78"/>
                      <a:gd name="T42" fmla="*/ 10 w 78"/>
                      <a:gd name="T43" fmla="*/ 10 h 78"/>
                      <a:gd name="T44" fmla="*/ 10 w 78"/>
                      <a:gd name="T45" fmla="*/ 0 h 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8"/>
                      <a:gd name="T70" fmla="*/ 0 h 78"/>
                      <a:gd name="T71" fmla="*/ 78 w 78"/>
                      <a:gd name="T72" fmla="*/ 78 h 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8" h="78">
                        <a:moveTo>
                          <a:pt x="10" y="0"/>
                        </a:moveTo>
                        <a:lnTo>
                          <a:pt x="10" y="10"/>
                        </a:lnTo>
                        <a:lnTo>
                          <a:pt x="10" y="19"/>
                        </a:lnTo>
                        <a:lnTo>
                          <a:pt x="20" y="29"/>
                        </a:lnTo>
                        <a:lnTo>
                          <a:pt x="30" y="39"/>
                        </a:lnTo>
                        <a:lnTo>
                          <a:pt x="39" y="49"/>
                        </a:lnTo>
                        <a:lnTo>
                          <a:pt x="59" y="68"/>
                        </a:lnTo>
                        <a:lnTo>
                          <a:pt x="68" y="78"/>
                        </a:lnTo>
                        <a:lnTo>
                          <a:pt x="78" y="78"/>
                        </a:lnTo>
                        <a:lnTo>
                          <a:pt x="78" y="68"/>
                        </a:lnTo>
                        <a:lnTo>
                          <a:pt x="68" y="68"/>
                        </a:lnTo>
                        <a:lnTo>
                          <a:pt x="59" y="58"/>
                        </a:lnTo>
                        <a:lnTo>
                          <a:pt x="49" y="58"/>
                        </a:lnTo>
                        <a:lnTo>
                          <a:pt x="39" y="39"/>
                        </a:lnTo>
                        <a:lnTo>
                          <a:pt x="30" y="39"/>
                        </a:lnTo>
                        <a:lnTo>
                          <a:pt x="30" y="29"/>
                        </a:lnTo>
                        <a:lnTo>
                          <a:pt x="20" y="10"/>
                        </a:lnTo>
                        <a:lnTo>
                          <a:pt x="10" y="0"/>
                        </a:lnTo>
                        <a:lnTo>
                          <a:pt x="10" y="10"/>
                        </a:lnTo>
                        <a:lnTo>
                          <a:pt x="10" y="0"/>
                        </a:lnTo>
                        <a:lnTo>
                          <a:pt x="0" y="0"/>
                        </a:lnTo>
                        <a:lnTo>
                          <a:pt x="10" y="10"/>
                        </a:lnTo>
                        <a:lnTo>
                          <a:pt x="10" y="0"/>
                        </a:lnTo>
                        <a:close/>
                      </a:path>
                    </a:pathLst>
                  </a:custGeom>
                  <a:solidFill>
                    <a:srgbClr val="000000"/>
                  </a:solidFill>
                  <a:ln w="9525">
                    <a:noFill/>
                    <a:round/>
                    <a:headEnd/>
                    <a:tailEnd/>
                  </a:ln>
                </p:spPr>
                <p:txBody>
                  <a:bodyPr/>
                  <a:lstStyle/>
                  <a:p>
                    <a:endParaRPr lang="en-US"/>
                  </a:p>
                </p:txBody>
              </p:sp>
              <p:sp>
                <p:nvSpPr>
                  <p:cNvPr id="5673" name="Freeform 649"/>
                  <p:cNvSpPr>
                    <a:spLocks/>
                  </p:cNvSpPr>
                  <p:nvPr/>
                </p:nvSpPr>
                <p:spPr bwMode="auto">
                  <a:xfrm>
                    <a:off x="4782" y="6998"/>
                    <a:ext cx="88" cy="20"/>
                  </a:xfrm>
                  <a:custGeom>
                    <a:avLst/>
                    <a:gdLst>
                      <a:gd name="T0" fmla="*/ 88 w 88"/>
                      <a:gd name="T1" fmla="*/ 20 h 20"/>
                      <a:gd name="T2" fmla="*/ 78 w 88"/>
                      <a:gd name="T3" fmla="*/ 10 h 20"/>
                      <a:gd name="T4" fmla="*/ 68 w 88"/>
                      <a:gd name="T5" fmla="*/ 0 h 20"/>
                      <a:gd name="T6" fmla="*/ 29 w 88"/>
                      <a:gd name="T7" fmla="*/ 0 h 20"/>
                      <a:gd name="T8" fmla="*/ 20 w 88"/>
                      <a:gd name="T9" fmla="*/ 0 h 20"/>
                      <a:gd name="T10" fmla="*/ 10 w 88"/>
                      <a:gd name="T11" fmla="*/ 10 h 20"/>
                      <a:gd name="T12" fmla="*/ 0 w 88"/>
                      <a:gd name="T13" fmla="*/ 10 h 20"/>
                      <a:gd name="T14" fmla="*/ 0 w 88"/>
                      <a:gd name="T15" fmla="*/ 20 h 20"/>
                      <a:gd name="T16" fmla="*/ 10 w 88"/>
                      <a:gd name="T17" fmla="*/ 20 h 20"/>
                      <a:gd name="T18" fmla="*/ 20 w 88"/>
                      <a:gd name="T19" fmla="*/ 10 h 20"/>
                      <a:gd name="T20" fmla="*/ 29 w 88"/>
                      <a:gd name="T21" fmla="*/ 10 h 20"/>
                      <a:gd name="T22" fmla="*/ 49 w 88"/>
                      <a:gd name="T23" fmla="*/ 10 h 20"/>
                      <a:gd name="T24" fmla="*/ 58 w 88"/>
                      <a:gd name="T25" fmla="*/ 0 h 20"/>
                      <a:gd name="T26" fmla="*/ 68 w 88"/>
                      <a:gd name="T27" fmla="*/ 10 h 20"/>
                      <a:gd name="T28" fmla="*/ 68 w 88"/>
                      <a:gd name="T29" fmla="*/ 10 h 20"/>
                      <a:gd name="T30" fmla="*/ 78 w 88"/>
                      <a:gd name="T31" fmla="*/ 20 h 20"/>
                      <a:gd name="T32" fmla="*/ 88 w 88"/>
                      <a:gd name="T33" fmla="*/ 2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8"/>
                      <a:gd name="T52" fmla="*/ 0 h 20"/>
                      <a:gd name="T53" fmla="*/ 88 w 88"/>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8" h="20">
                        <a:moveTo>
                          <a:pt x="88" y="20"/>
                        </a:moveTo>
                        <a:lnTo>
                          <a:pt x="78" y="10"/>
                        </a:lnTo>
                        <a:lnTo>
                          <a:pt x="68" y="0"/>
                        </a:lnTo>
                        <a:lnTo>
                          <a:pt x="29" y="0"/>
                        </a:lnTo>
                        <a:lnTo>
                          <a:pt x="20" y="0"/>
                        </a:lnTo>
                        <a:lnTo>
                          <a:pt x="10" y="10"/>
                        </a:lnTo>
                        <a:lnTo>
                          <a:pt x="0" y="10"/>
                        </a:lnTo>
                        <a:lnTo>
                          <a:pt x="0" y="20"/>
                        </a:lnTo>
                        <a:lnTo>
                          <a:pt x="10" y="20"/>
                        </a:lnTo>
                        <a:lnTo>
                          <a:pt x="20" y="10"/>
                        </a:lnTo>
                        <a:lnTo>
                          <a:pt x="29" y="10"/>
                        </a:lnTo>
                        <a:lnTo>
                          <a:pt x="49" y="10"/>
                        </a:lnTo>
                        <a:lnTo>
                          <a:pt x="58" y="0"/>
                        </a:lnTo>
                        <a:lnTo>
                          <a:pt x="68" y="10"/>
                        </a:lnTo>
                        <a:lnTo>
                          <a:pt x="78" y="20"/>
                        </a:lnTo>
                        <a:lnTo>
                          <a:pt x="88" y="20"/>
                        </a:lnTo>
                        <a:close/>
                      </a:path>
                    </a:pathLst>
                  </a:custGeom>
                  <a:solidFill>
                    <a:srgbClr val="000000"/>
                  </a:solidFill>
                  <a:ln w="9525">
                    <a:noFill/>
                    <a:round/>
                    <a:headEnd/>
                    <a:tailEnd/>
                  </a:ln>
                </p:spPr>
                <p:txBody>
                  <a:bodyPr/>
                  <a:lstStyle/>
                  <a:p>
                    <a:endParaRPr lang="en-US"/>
                  </a:p>
                </p:txBody>
              </p:sp>
              <p:sp>
                <p:nvSpPr>
                  <p:cNvPr id="5674" name="Freeform 650"/>
                  <p:cNvSpPr>
                    <a:spLocks/>
                  </p:cNvSpPr>
                  <p:nvPr/>
                </p:nvSpPr>
                <p:spPr bwMode="auto">
                  <a:xfrm>
                    <a:off x="6455" y="7057"/>
                    <a:ext cx="97" cy="48"/>
                  </a:xfrm>
                  <a:custGeom>
                    <a:avLst/>
                    <a:gdLst>
                      <a:gd name="T0" fmla="*/ 97 w 97"/>
                      <a:gd name="T1" fmla="*/ 29 h 48"/>
                      <a:gd name="T2" fmla="*/ 87 w 97"/>
                      <a:gd name="T3" fmla="*/ 39 h 48"/>
                      <a:gd name="T4" fmla="*/ 78 w 97"/>
                      <a:gd name="T5" fmla="*/ 39 h 48"/>
                      <a:gd name="T6" fmla="*/ 68 w 97"/>
                      <a:gd name="T7" fmla="*/ 48 h 48"/>
                      <a:gd name="T8" fmla="*/ 39 w 97"/>
                      <a:gd name="T9" fmla="*/ 48 h 48"/>
                      <a:gd name="T10" fmla="*/ 29 w 97"/>
                      <a:gd name="T11" fmla="*/ 48 h 48"/>
                      <a:gd name="T12" fmla="*/ 19 w 97"/>
                      <a:gd name="T13" fmla="*/ 48 h 48"/>
                      <a:gd name="T14" fmla="*/ 19 w 97"/>
                      <a:gd name="T15" fmla="*/ 48 h 48"/>
                      <a:gd name="T16" fmla="*/ 0 w 97"/>
                      <a:gd name="T17" fmla="*/ 29 h 48"/>
                      <a:gd name="T18" fmla="*/ 0 w 97"/>
                      <a:gd name="T19" fmla="*/ 19 h 48"/>
                      <a:gd name="T20" fmla="*/ 10 w 97"/>
                      <a:gd name="T21" fmla="*/ 9 h 48"/>
                      <a:gd name="T22" fmla="*/ 10 w 97"/>
                      <a:gd name="T23" fmla="*/ 9 h 48"/>
                      <a:gd name="T24" fmla="*/ 19 w 97"/>
                      <a:gd name="T25" fmla="*/ 0 h 48"/>
                      <a:gd name="T26" fmla="*/ 29 w 97"/>
                      <a:gd name="T27" fmla="*/ 0 h 48"/>
                      <a:gd name="T28" fmla="*/ 48 w 97"/>
                      <a:gd name="T29" fmla="*/ 0 h 48"/>
                      <a:gd name="T30" fmla="*/ 48 w 97"/>
                      <a:gd name="T31" fmla="*/ 0 h 48"/>
                      <a:gd name="T32" fmla="*/ 58 w 97"/>
                      <a:gd name="T33" fmla="*/ 9 h 48"/>
                      <a:gd name="T34" fmla="*/ 68 w 97"/>
                      <a:gd name="T35" fmla="*/ 9 h 48"/>
                      <a:gd name="T36" fmla="*/ 78 w 97"/>
                      <a:gd name="T37" fmla="*/ 9 h 48"/>
                      <a:gd name="T38" fmla="*/ 97 w 97"/>
                      <a:gd name="T39" fmla="*/ 29 h 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7"/>
                      <a:gd name="T61" fmla="*/ 0 h 48"/>
                      <a:gd name="T62" fmla="*/ 97 w 97"/>
                      <a:gd name="T63" fmla="*/ 48 h 4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7" h="48">
                        <a:moveTo>
                          <a:pt x="97" y="29"/>
                        </a:moveTo>
                        <a:lnTo>
                          <a:pt x="87" y="39"/>
                        </a:lnTo>
                        <a:lnTo>
                          <a:pt x="78" y="39"/>
                        </a:lnTo>
                        <a:lnTo>
                          <a:pt x="68" y="48"/>
                        </a:lnTo>
                        <a:lnTo>
                          <a:pt x="39" y="48"/>
                        </a:lnTo>
                        <a:lnTo>
                          <a:pt x="29" y="48"/>
                        </a:lnTo>
                        <a:lnTo>
                          <a:pt x="19" y="48"/>
                        </a:lnTo>
                        <a:lnTo>
                          <a:pt x="0" y="29"/>
                        </a:lnTo>
                        <a:lnTo>
                          <a:pt x="0" y="19"/>
                        </a:lnTo>
                        <a:lnTo>
                          <a:pt x="10" y="9"/>
                        </a:lnTo>
                        <a:lnTo>
                          <a:pt x="19" y="0"/>
                        </a:lnTo>
                        <a:lnTo>
                          <a:pt x="29" y="0"/>
                        </a:lnTo>
                        <a:lnTo>
                          <a:pt x="48" y="0"/>
                        </a:lnTo>
                        <a:lnTo>
                          <a:pt x="58" y="9"/>
                        </a:lnTo>
                        <a:lnTo>
                          <a:pt x="68" y="9"/>
                        </a:lnTo>
                        <a:lnTo>
                          <a:pt x="78" y="9"/>
                        </a:lnTo>
                        <a:lnTo>
                          <a:pt x="97" y="29"/>
                        </a:lnTo>
                        <a:close/>
                      </a:path>
                    </a:pathLst>
                  </a:custGeom>
                  <a:solidFill>
                    <a:srgbClr val="FF9999"/>
                  </a:solidFill>
                  <a:ln w="9525">
                    <a:noFill/>
                    <a:round/>
                    <a:headEnd/>
                    <a:tailEnd/>
                  </a:ln>
                </p:spPr>
                <p:txBody>
                  <a:bodyPr/>
                  <a:lstStyle/>
                  <a:p>
                    <a:endParaRPr lang="en-US"/>
                  </a:p>
                </p:txBody>
              </p:sp>
              <p:sp>
                <p:nvSpPr>
                  <p:cNvPr id="5675" name="Freeform 651"/>
                  <p:cNvSpPr>
                    <a:spLocks/>
                  </p:cNvSpPr>
                  <p:nvPr/>
                </p:nvSpPr>
                <p:spPr bwMode="auto">
                  <a:xfrm>
                    <a:off x="6465" y="7086"/>
                    <a:ext cx="87" cy="29"/>
                  </a:xfrm>
                  <a:custGeom>
                    <a:avLst/>
                    <a:gdLst>
                      <a:gd name="T0" fmla="*/ 0 w 87"/>
                      <a:gd name="T1" fmla="*/ 19 h 29"/>
                      <a:gd name="T2" fmla="*/ 9 w 87"/>
                      <a:gd name="T3" fmla="*/ 29 h 29"/>
                      <a:gd name="T4" fmla="*/ 19 w 87"/>
                      <a:gd name="T5" fmla="*/ 29 h 29"/>
                      <a:gd name="T6" fmla="*/ 29 w 87"/>
                      <a:gd name="T7" fmla="*/ 19 h 29"/>
                      <a:gd name="T8" fmla="*/ 58 w 87"/>
                      <a:gd name="T9" fmla="*/ 19 h 29"/>
                      <a:gd name="T10" fmla="*/ 77 w 87"/>
                      <a:gd name="T11" fmla="*/ 19 h 29"/>
                      <a:gd name="T12" fmla="*/ 87 w 87"/>
                      <a:gd name="T13" fmla="*/ 0 h 29"/>
                      <a:gd name="T14" fmla="*/ 87 w 87"/>
                      <a:gd name="T15" fmla="*/ 0 h 29"/>
                      <a:gd name="T16" fmla="*/ 77 w 87"/>
                      <a:gd name="T17" fmla="*/ 0 h 29"/>
                      <a:gd name="T18" fmla="*/ 68 w 87"/>
                      <a:gd name="T19" fmla="*/ 10 h 29"/>
                      <a:gd name="T20" fmla="*/ 58 w 87"/>
                      <a:gd name="T21" fmla="*/ 10 h 29"/>
                      <a:gd name="T22" fmla="*/ 29 w 87"/>
                      <a:gd name="T23" fmla="*/ 10 h 29"/>
                      <a:gd name="T24" fmla="*/ 19 w 87"/>
                      <a:gd name="T25" fmla="*/ 19 h 29"/>
                      <a:gd name="T26" fmla="*/ 9 w 87"/>
                      <a:gd name="T27" fmla="*/ 19 h 29"/>
                      <a:gd name="T28" fmla="*/ 9 w 87"/>
                      <a:gd name="T29" fmla="*/ 19 h 29"/>
                      <a:gd name="T30" fmla="*/ 0 w 87"/>
                      <a:gd name="T31" fmla="*/ 19 h 29"/>
                      <a:gd name="T32" fmla="*/ 9 w 87"/>
                      <a:gd name="T33" fmla="*/ 29 h 29"/>
                      <a:gd name="T34" fmla="*/ 0 w 87"/>
                      <a:gd name="T35" fmla="*/ 19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7"/>
                      <a:gd name="T55" fmla="*/ 0 h 29"/>
                      <a:gd name="T56" fmla="*/ 87 w 87"/>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7" h="29">
                        <a:moveTo>
                          <a:pt x="0" y="19"/>
                        </a:moveTo>
                        <a:lnTo>
                          <a:pt x="9" y="29"/>
                        </a:lnTo>
                        <a:lnTo>
                          <a:pt x="19" y="29"/>
                        </a:lnTo>
                        <a:lnTo>
                          <a:pt x="29" y="19"/>
                        </a:lnTo>
                        <a:lnTo>
                          <a:pt x="58" y="19"/>
                        </a:lnTo>
                        <a:lnTo>
                          <a:pt x="77" y="19"/>
                        </a:lnTo>
                        <a:lnTo>
                          <a:pt x="87" y="0"/>
                        </a:lnTo>
                        <a:lnTo>
                          <a:pt x="77" y="0"/>
                        </a:lnTo>
                        <a:lnTo>
                          <a:pt x="68" y="10"/>
                        </a:lnTo>
                        <a:lnTo>
                          <a:pt x="58" y="10"/>
                        </a:lnTo>
                        <a:lnTo>
                          <a:pt x="29" y="10"/>
                        </a:lnTo>
                        <a:lnTo>
                          <a:pt x="19" y="19"/>
                        </a:lnTo>
                        <a:lnTo>
                          <a:pt x="9" y="19"/>
                        </a:lnTo>
                        <a:lnTo>
                          <a:pt x="0" y="19"/>
                        </a:lnTo>
                        <a:lnTo>
                          <a:pt x="9" y="29"/>
                        </a:lnTo>
                        <a:lnTo>
                          <a:pt x="0" y="19"/>
                        </a:lnTo>
                        <a:close/>
                      </a:path>
                    </a:pathLst>
                  </a:custGeom>
                  <a:solidFill>
                    <a:srgbClr val="000000"/>
                  </a:solidFill>
                  <a:ln w="9525">
                    <a:noFill/>
                    <a:round/>
                    <a:headEnd/>
                    <a:tailEnd/>
                  </a:ln>
                </p:spPr>
                <p:txBody>
                  <a:bodyPr/>
                  <a:lstStyle/>
                  <a:p>
                    <a:endParaRPr lang="en-US"/>
                  </a:p>
                </p:txBody>
              </p:sp>
              <p:sp>
                <p:nvSpPr>
                  <p:cNvPr id="5676" name="Freeform 652"/>
                  <p:cNvSpPr>
                    <a:spLocks/>
                  </p:cNvSpPr>
                  <p:nvPr/>
                </p:nvSpPr>
                <p:spPr bwMode="auto">
                  <a:xfrm>
                    <a:off x="6455" y="7066"/>
                    <a:ext cx="19" cy="39"/>
                  </a:xfrm>
                  <a:custGeom>
                    <a:avLst/>
                    <a:gdLst>
                      <a:gd name="T0" fmla="*/ 10 w 19"/>
                      <a:gd name="T1" fmla="*/ 0 h 39"/>
                      <a:gd name="T2" fmla="*/ 0 w 19"/>
                      <a:gd name="T3" fmla="*/ 10 h 39"/>
                      <a:gd name="T4" fmla="*/ 0 w 19"/>
                      <a:gd name="T5" fmla="*/ 20 h 39"/>
                      <a:gd name="T6" fmla="*/ 10 w 19"/>
                      <a:gd name="T7" fmla="*/ 30 h 39"/>
                      <a:gd name="T8" fmla="*/ 10 w 19"/>
                      <a:gd name="T9" fmla="*/ 39 h 39"/>
                      <a:gd name="T10" fmla="*/ 19 w 19"/>
                      <a:gd name="T11" fmla="*/ 39 h 39"/>
                      <a:gd name="T12" fmla="*/ 19 w 19"/>
                      <a:gd name="T13" fmla="*/ 30 h 39"/>
                      <a:gd name="T14" fmla="*/ 10 w 19"/>
                      <a:gd name="T15" fmla="*/ 30 h 39"/>
                      <a:gd name="T16" fmla="*/ 10 w 19"/>
                      <a:gd name="T17" fmla="*/ 20 h 39"/>
                      <a:gd name="T18" fmla="*/ 10 w 19"/>
                      <a:gd name="T19" fmla="*/ 20 h 39"/>
                      <a:gd name="T20" fmla="*/ 10 w 19"/>
                      <a:gd name="T21" fmla="*/ 10 h 39"/>
                      <a:gd name="T22" fmla="*/ 10 w 19"/>
                      <a:gd name="T23" fmla="*/ 0 h 39"/>
                      <a:gd name="T24" fmla="*/ 10 w 19"/>
                      <a:gd name="T25" fmla="*/ 10 h 39"/>
                      <a:gd name="T26" fmla="*/ 10 w 19"/>
                      <a:gd name="T27" fmla="*/ 0 h 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
                      <a:gd name="T43" fmla="*/ 0 h 39"/>
                      <a:gd name="T44" fmla="*/ 19 w 19"/>
                      <a:gd name="T45" fmla="*/ 39 h 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 h="39">
                        <a:moveTo>
                          <a:pt x="10" y="0"/>
                        </a:moveTo>
                        <a:lnTo>
                          <a:pt x="0" y="10"/>
                        </a:lnTo>
                        <a:lnTo>
                          <a:pt x="0" y="20"/>
                        </a:lnTo>
                        <a:lnTo>
                          <a:pt x="10" y="30"/>
                        </a:lnTo>
                        <a:lnTo>
                          <a:pt x="10" y="39"/>
                        </a:lnTo>
                        <a:lnTo>
                          <a:pt x="19" y="39"/>
                        </a:lnTo>
                        <a:lnTo>
                          <a:pt x="19" y="30"/>
                        </a:lnTo>
                        <a:lnTo>
                          <a:pt x="10" y="30"/>
                        </a:lnTo>
                        <a:lnTo>
                          <a:pt x="10" y="20"/>
                        </a:lnTo>
                        <a:lnTo>
                          <a:pt x="10" y="10"/>
                        </a:lnTo>
                        <a:lnTo>
                          <a:pt x="10" y="0"/>
                        </a:lnTo>
                        <a:lnTo>
                          <a:pt x="10" y="10"/>
                        </a:lnTo>
                        <a:lnTo>
                          <a:pt x="10" y="0"/>
                        </a:lnTo>
                        <a:close/>
                      </a:path>
                    </a:pathLst>
                  </a:custGeom>
                  <a:solidFill>
                    <a:srgbClr val="000000"/>
                  </a:solidFill>
                  <a:ln w="9525">
                    <a:noFill/>
                    <a:round/>
                    <a:headEnd/>
                    <a:tailEnd/>
                  </a:ln>
                </p:spPr>
                <p:txBody>
                  <a:bodyPr/>
                  <a:lstStyle/>
                  <a:p>
                    <a:endParaRPr lang="en-US"/>
                  </a:p>
                </p:txBody>
              </p:sp>
              <p:sp>
                <p:nvSpPr>
                  <p:cNvPr id="5677" name="Freeform 653"/>
                  <p:cNvSpPr>
                    <a:spLocks/>
                  </p:cNvSpPr>
                  <p:nvPr/>
                </p:nvSpPr>
                <p:spPr bwMode="auto">
                  <a:xfrm>
                    <a:off x="6465" y="7047"/>
                    <a:ext cx="38" cy="29"/>
                  </a:xfrm>
                  <a:custGeom>
                    <a:avLst/>
                    <a:gdLst>
                      <a:gd name="T0" fmla="*/ 38 w 38"/>
                      <a:gd name="T1" fmla="*/ 0 h 29"/>
                      <a:gd name="T2" fmla="*/ 9 w 38"/>
                      <a:gd name="T3" fmla="*/ 0 h 29"/>
                      <a:gd name="T4" fmla="*/ 0 w 38"/>
                      <a:gd name="T5" fmla="*/ 19 h 29"/>
                      <a:gd name="T6" fmla="*/ 0 w 38"/>
                      <a:gd name="T7" fmla="*/ 19 h 29"/>
                      <a:gd name="T8" fmla="*/ 0 w 38"/>
                      <a:gd name="T9" fmla="*/ 29 h 29"/>
                      <a:gd name="T10" fmla="*/ 9 w 38"/>
                      <a:gd name="T11" fmla="*/ 19 h 29"/>
                      <a:gd name="T12" fmla="*/ 9 w 38"/>
                      <a:gd name="T13" fmla="*/ 19 h 29"/>
                      <a:gd name="T14" fmla="*/ 19 w 38"/>
                      <a:gd name="T15" fmla="*/ 10 h 29"/>
                      <a:gd name="T16" fmla="*/ 38 w 38"/>
                      <a:gd name="T17" fmla="*/ 10 h 29"/>
                      <a:gd name="T18" fmla="*/ 38 w 38"/>
                      <a:gd name="T19" fmla="*/ 0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
                      <a:gd name="T31" fmla="*/ 0 h 29"/>
                      <a:gd name="T32" fmla="*/ 38 w 38"/>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 h="29">
                        <a:moveTo>
                          <a:pt x="38" y="0"/>
                        </a:moveTo>
                        <a:lnTo>
                          <a:pt x="9" y="0"/>
                        </a:lnTo>
                        <a:lnTo>
                          <a:pt x="0" y="19"/>
                        </a:lnTo>
                        <a:lnTo>
                          <a:pt x="0" y="29"/>
                        </a:lnTo>
                        <a:lnTo>
                          <a:pt x="9" y="19"/>
                        </a:lnTo>
                        <a:lnTo>
                          <a:pt x="19" y="10"/>
                        </a:lnTo>
                        <a:lnTo>
                          <a:pt x="38" y="10"/>
                        </a:lnTo>
                        <a:lnTo>
                          <a:pt x="38" y="0"/>
                        </a:lnTo>
                        <a:close/>
                      </a:path>
                    </a:pathLst>
                  </a:custGeom>
                  <a:solidFill>
                    <a:srgbClr val="000000"/>
                  </a:solidFill>
                  <a:ln w="9525">
                    <a:noFill/>
                    <a:round/>
                    <a:headEnd/>
                    <a:tailEnd/>
                  </a:ln>
                </p:spPr>
                <p:txBody>
                  <a:bodyPr/>
                  <a:lstStyle/>
                  <a:p>
                    <a:endParaRPr lang="en-US"/>
                  </a:p>
                </p:txBody>
              </p:sp>
              <p:sp>
                <p:nvSpPr>
                  <p:cNvPr id="5678" name="Freeform 654"/>
                  <p:cNvSpPr>
                    <a:spLocks/>
                  </p:cNvSpPr>
                  <p:nvPr/>
                </p:nvSpPr>
                <p:spPr bwMode="auto">
                  <a:xfrm>
                    <a:off x="6503" y="7047"/>
                    <a:ext cx="49" cy="39"/>
                  </a:xfrm>
                  <a:custGeom>
                    <a:avLst/>
                    <a:gdLst>
                      <a:gd name="T0" fmla="*/ 49 w 49"/>
                      <a:gd name="T1" fmla="*/ 39 h 39"/>
                      <a:gd name="T2" fmla="*/ 49 w 49"/>
                      <a:gd name="T3" fmla="*/ 39 h 39"/>
                      <a:gd name="T4" fmla="*/ 49 w 49"/>
                      <a:gd name="T5" fmla="*/ 29 h 39"/>
                      <a:gd name="T6" fmla="*/ 39 w 49"/>
                      <a:gd name="T7" fmla="*/ 19 h 39"/>
                      <a:gd name="T8" fmla="*/ 30 w 49"/>
                      <a:gd name="T9" fmla="*/ 19 h 39"/>
                      <a:gd name="T10" fmla="*/ 20 w 49"/>
                      <a:gd name="T11" fmla="*/ 10 h 39"/>
                      <a:gd name="T12" fmla="*/ 10 w 49"/>
                      <a:gd name="T13" fmla="*/ 10 h 39"/>
                      <a:gd name="T14" fmla="*/ 10 w 49"/>
                      <a:gd name="T15" fmla="*/ 10 h 39"/>
                      <a:gd name="T16" fmla="*/ 0 w 49"/>
                      <a:gd name="T17" fmla="*/ 0 h 39"/>
                      <a:gd name="T18" fmla="*/ 0 w 49"/>
                      <a:gd name="T19" fmla="*/ 10 h 39"/>
                      <a:gd name="T20" fmla="*/ 0 w 49"/>
                      <a:gd name="T21" fmla="*/ 19 h 39"/>
                      <a:gd name="T22" fmla="*/ 10 w 49"/>
                      <a:gd name="T23" fmla="*/ 19 h 39"/>
                      <a:gd name="T24" fmla="*/ 20 w 49"/>
                      <a:gd name="T25" fmla="*/ 19 h 39"/>
                      <a:gd name="T26" fmla="*/ 20 w 49"/>
                      <a:gd name="T27" fmla="*/ 29 h 39"/>
                      <a:gd name="T28" fmla="*/ 30 w 49"/>
                      <a:gd name="T29" fmla="*/ 29 h 39"/>
                      <a:gd name="T30" fmla="*/ 49 w 49"/>
                      <a:gd name="T31" fmla="*/ 39 h 39"/>
                      <a:gd name="T32" fmla="*/ 49 w 49"/>
                      <a:gd name="T33" fmla="*/ 39 h 39"/>
                      <a:gd name="T34" fmla="*/ 49 w 49"/>
                      <a:gd name="T35" fmla="*/ 39 h 39"/>
                      <a:gd name="T36" fmla="*/ 49 w 49"/>
                      <a:gd name="T37" fmla="*/ 39 h 39"/>
                      <a:gd name="T38" fmla="*/ 49 w 49"/>
                      <a:gd name="T39" fmla="*/ 39 h 39"/>
                      <a:gd name="T40" fmla="*/ 49 w 49"/>
                      <a:gd name="T41" fmla="*/ 39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39"/>
                      <a:gd name="T65" fmla="*/ 49 w 49"/>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39">
                        <a:moveTo>
                          <a:pt x="49" y="39"/>
                        </a:moveTo>
                        <a:lnTo>
                          <a:pt x="49" y="39"/>
                        </a:lnTo>
                        <a:lnTo>
                          <a:pt x="49" y="29"/>
                        </a:lnTo>
                        <a:lnTo>
                          <a:pt x="39" y="19"/>
                        </a:lnTo>
                        <a:lnTo>
                          <a:pt x="30" y="19"/>
                        </a:lnTo>
                        <a:lnTo>
                          <a:pt x="20" y="10"/>
                        </a:lnTo>
                        <a:lnTo>
                          <a:pt x="10" y="10"/>
                        </a:lnTo>
                        <a:lnTo>
                          <a:pt x="0" y="0"/>
                        </a:lnTo>
                        <a:lnTo>
                          <a:pt x="0" y="10"/>
                        </a:lnTo>
                        <a:lnTo>
                          <a:pt x="0" y="19"/>
                        </a:lnTo>
                        <a:lnTo>
                          <a:pt x="10" y="19"/>
                        </a:lnTo>
                        <a:lnTo>
                          <a:pt x="20" y="19"/>
                        </a:lnTo>
                        <a:lnTo>
                          <a:pt x="20" y="29"/>
                        </a:lnTo>
                        <a:lnTo>
                          <a:pt x="30" y="29"/>
                        </a:lnTo>
                        <a:lnTo>
                          <a:pt x="49" y="39"/>
                        </a:lnTo>
                        <a:close/>
                      </a:path>
                    </a:pathLst>
                  </a:custGeom>
                  <a:solidFill>
                    <a:srgbClr val="000000"/>
                  </a:solidFill>
                  <a:ln w="9525">
                    <a:noFill/>
                    <a:round/>
                    <a:headEnd/>
                    <a:tailEnd/>
                  </a:ln>
                </p:spPr>
                <p:txBody>
                  <a:bodyPr/>
                  <a:lstStyle/>
                  <a:p>
                    <a:endParaRPr lang="en-US"/>
                  </a:p>
                </p:txBody>
              </p:sp>
              <p:sp>
                <p:nvSpPr>
                  <p:cNvPr id="5679" name="Freeform 655"/>
                  <p:cNvSpPr>
                    <a:spLocks/>
                  </p:cNvSpPr>
                  <p:nvPr/>
                </p:nvSpPr>
                <p:spPr bwMode="auto">
                  <a:xfrm>
                    <a:off x="4461" y="7066"/>
                    <a:ext cx="78" cy="78"/>
                  </a:xfrm>
                  <a:custGeom>
                    <a:avLst/>
                    <a:gdLst>
                      <a:gd name="T0" fmla="*/ 78 w 78"/>
                      <a:gd name="T1" fmla="*/ 68 h 78"/>
                      <a:gd name="T2" fmla="*/ 78 w 78"/>
                      <a:gd name="T3" fmla="*/ 68 h 78"/>
                      <a:gd name="T4" fmla="*/ 68 w 78"/>
                      <a:gd name="T5" fmla="*/ 68 h 78"/>
                      <a:gd name="T6" fmla="*/ 59 w 78"/>
                      <a:gd name="T7" fmla="*/ 78 h 78"/>
                      <a:gd name="T8" fmla="*/ 49 w 78"/>
                      <a:gd name="T9" fmla="*/ 78 h 78"/>
                      <a:gd name="T10" fmla="*/ 39 w 78"/>
                      <a:gd name="T11" fmla="*/ 68 h 78"/>
                      <a:gd name="T12" fmla="*/ 29 w 78"/>
                      <a:gd name="T13" fmla="*/ 59 h 78"/>
                      <a:gd name="T14" fmla="*/ 29 w 78"/>
                      <a:gd name="T15" fmla="*/ 49 h 78"/>
                      <a:gd name="T16" fmla="*/ 29 w 78"/>
                      <a:gd name="T17" fmla="*/ 49 h 78"/>
                      <a:gd name="T18" fmla="*/ 20 w 78"/>
                      <a:gd name="T19" fmla="*/ 39 h 78"/>
                      <a:gd name="T20" fmla="*/ 20 w 78"/>
                      <a:gd name="T21" fmla="*/ 30 h 78"/>
                      <a:gd name="T22" fmla="*/ 10 w 78"/>
                      <a:gd name="T23" fmla="*/ 20 h 78"/>
                      <a:gd name="T24" fmla="*/ 10 w 78"/>
                      <a:gd name="T25" fmla="*/ 10 h 78"/>
                      <a:gd name="T26" fmla="*/ 0 w 78"/>
                      <a:gd name="T27" fmla="*/ 0 h 78"/>
                      <a:gd name="T28" fmla="*/ 10 w 78"/>
                      <a:gd name="T29" fmla="*/ 20 h 78"/>
                      <a:gd name="T30" fmla="*/ 20 w 78"/>
                      <a:gd name="T31" fmla="*/ 20 h 78"/>
                      <a:gd name="T32" fmla="*/ 29 w 78"/>
                      <a:gd name="T33" fmla="*/ 30 h 78"/>
                      <a:gd name="T34" fmla="*/ 49 w 78"/>
                      <a:gd name="T35" fmla="*/ 49 h 78"/>
                      <a:gd name="T36" fmla="*/ 59 w 78"/>
                      <a:gd name="T37" fmla="*/ 59 h 78"/>
                      <a:gd name="T38" fmla="*/ 68 w 78"/>
                      <a:gd name="T39" fmla="*/ 59 h 78"/>
                      <a:gd name="T40" fmla="*/ 78 w 78"/>
                      <a:gd name="T41" fmla="*/ 68 h 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8"/>
                      <a:gd name="T64" fmla="*/ 0 h 78"/>
                      <a:gd name="T65" fmla="*/ 78 w 78"/>
                      <a:gd name="T66" fmla="*/ 78 h 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8" h="78">
                        <a:moveTo>
                          <a:pt x="78" y="68"/>
                        </a:moveTo>
                        <a:lnTo>
                          <a:pt x="78" y="68"/>
                        </a:lnTo>
                        <a:lnTo>
                          <a:pt x="68" y="68"/>
                        </a:lnTo>
                        <a:lnTo>
                          <a:pt x="59" y="78"/>
                        </a:lnTo>
                        <a:lnTo>
                          <a:pt x="49" y="78"/>
                        </a:lnTo>
                        <a:lnTo>
                          <a:pt x="39" y="68"/>
                        </a:lnTo>
                        <a:lnTo>
                          <a:pt x="29" y="59"/>
                        </a:lnTo>
                        <a:lnTo>
                          <a:pt x="29" y="49"/>
                        </a:lnTo>
                        <a:lnTo>
                          <a:pt x="20" y="39"/>
                        </a:lnTo>
                        <a:lnTo>
                          <a:pt x="20" y="30"/>
                        </a:lnTo>
                        <a:lnTo>
                          <a:pt x="10" y="20"/>
                        </a:lnTo>
                        <a:lnTo>
                          <a:pt x="10" y="10"/>
                        </a:lnTo>
                        <a:lnTo>
                          <a:pt x="0" y="0"/>
                        </a:lnTo>
                        <a:lnTo>
                          <a:pt x="10" y="20"/>
                        </a:lnTo>
                        <a:lnTo>
                          <a:pt x="20" y="20"/>
                        </a:lnTo>
                        <a:lnTo>
                          <a:pt x="29" y="30"/>
                        </a:lnTo>
                        <a:lnTo>
                          <a:pt x="49" y="49"/>
                        </a:lnTo>
                        <a:lnTo>
                          <a:pt x="59" y="59"/>
                        </a:lnTo>
                        <a:lnTo>
                          <a:pt x="68" y="59"/>
                        </a:lnTo>
                        <a:lnTo>
                          <a:pt x="78" y="68"/>
                        </a:lnTo>
                        <a:close/>
                      </a:path>
                    </a:pathLst>
                  </a:custGeom>
                  <a:solidFill>
                    <a:srgbClr val="FFFFFF"/>
                  </a:solidFill>
                  <a:ln w="9525">
                    <a:noFill/>
                    <a:round/>
                    <a:headEnd/>
                    <a:tailEnd/>
                  </a:ln>
                </p:spPr>
                <p:txBody>
                  <a:bodyPr/>
                  <a:lstStyle/>
                  <a:p>
                    <a:endParaRPr lang="en-US"/>
                  </a:p>
                </p:txBody>
              </p:sp>
              <p:sp>
                <p:nvSpPr>
                  <p:cNvPr id="5680" name="Freeform 656"/>
                  <p:cNvSpPr>
                    <a:spLocks/>
                  </p:cNvSpPr>
                  <p:nvPr/>
                </p:nvSpPr>
                <p:spPr bwMode="auto">
                  <a:xfrm>
                    <a:off x="4490" y="7125"/>
                    <a:ext cx="49" cy="19"/>
                  </a:xfrm>
                  <a:custGeom>
                    <a:avLst/>
                    <a:gdLst>
                      <a:gd name="T0" fmla="*/ 0 w 49"/>
                      <a:gd name="T1" fmla="*/ 9 h 19"/>
                      <a:gd name="T2" fmla="*/ 10 w 49"/>
                      <a:gd name="T3" fmla="*/ 19 h 19"/>
                      <a:gd name="T4" fmla="*/ 20 w 49"/>
                      <a:gd name="T5" fmla="*/ 19 h 19"/>
                      <a:gd name="T6" fmla="*/ 20 w 49"/>
                      <a:gd name="T7" fmla="*/ 19 h 19"/>
                      <a:gd name="T8" fmla="*/ 30 w 49"/>
                      <a:gd name="T9" fmla="*/ 19 h 19"/>
                      <a:gd name="T10" fmla="*/ 39 w 49"/>
                      <a:gd name="T11" fmla="*/ 19 h 19"/>
                      <a:gd name="T12" fmla="*/ 49 w 49"/>
                      <a:gd name="T13" fmla="*/ 9 h 19"/>
                      <a:gd name="T14" fmla="*/ 49 w 49"/>
                      <a:gd name="T15" fmla="*/ 9 h 19"/>
                      <a:gd name="T16" fmla="*/ 49 w 49"/>
                      <a:gd name="T17" fmla="*/ 9 h 19"/>
                      <a:gd name="T18" fmla="*/ 49 w 49"/>
                      <a:gd name="T19" fmla="*/ 0 h 19"/>
                      <a:gd name="T20" fmla="*/ 49 w 49"/>
                      <a:gd name="T21" fmla="*/ 0 h 19"/>
                      <a:gd name="T22" fmla="*/ 39 w 49"/>
                      <a:gd name="T23" fmla="*/ 9 h 19"/>
                      <a:gd name="T24" fmla="*/ 30 w 49"/>
                      <a:gd name="T25" fmla="*/ 9 h 19"/>
                      <a:gd name="T26" fmla="*/ 30 w 49"/>
                      <a:gd name="T27" fmla="*/ 9 h 19"/>
                      <a:gd name="T28" fmla="*/ 20 w 49"/>
                      <a:gd name="T29" fmla="*/ 9 h 19"/>
                      <a:gd name="T30" fmla="*/ 10 w 49"/>
                      <a:gd name="T31" fmla="*/ 9 h 19"/>
                      <a:gd name="T32" fmla="*/ 0 w 49"/>
                      <a:gd name="T33" fmla="*/ 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19"/>
                      <a:gd name="T53" fmla="*/ 49 w 4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19">
                        <a:moveTo>
                          <a:pt x="0" y="9"/>
                        </a:moveTo>
                        <a:lnTo>
                          <a:pt x="10" y="19"/>
                        </a:lnTo>
                        <a:lnTo>
                          <a:pt x="20" y="19"/>
                        </a:lnTo>
                        <a:lnTo>
                          <a:pt x="30" y="19"/>
                        </a:lnTo>
                        <a:lnTo>
                          <a:pt x="39" y="19"/>
                        </a:lnTo>
                        <a:lnTo>
                          <a:pt x="49" y="9"/>
                        </a:lnTo>
                        <a:lnTo>
                          <a:pt x="49" y="0"/>
                        </a:lnTo>
                        <a:lnTo>
                          <a:pt x="39" y="9"/>
                        </a:lnTo>
                        <a:lnTo>
                          <a:pt x="30" y="9"/>
                        </a:lnTo>
                        <a:lnTo>
                          <a:pt x="20" y="9"/>
                        </a:lnTo>
                        <a:lnTo>
                          <a:pt x="10" y="9"/>
                        </a:lnTo>
                        <a:lnTo>
                          <a:pt x="0" y="9"/>
                        </a:lnTo>
                        <a:close/>
                      </a:path>
                    </a:pathLst>
                  </a:custGeom>
                  <a:solidFill>
                    <a:srgbClr val="000000"/>
                  </a:solidFill>
                  <a:ln w="9525">
                    <a:noFill/>
                    <a:round/>
                    <a:headEnd/>
                    <a:tailEnd/>
                  </a:ln>
                </p:spPr>
                <p:txBody>
                  <a:bodyPr/>
                  <a:lstStyle/>
                  <a:p>
                    <a:endParaRPr lang="en-US"/>
                  </a:p>
                </p:txBody>
              </p:sp>
              <p:sp>
                <p:nvSpPr>
                  <p:cNvPr id="5681" name="Freeform 657"/>
                  <p:cNvSpPr>
                    <a:spLocks/>
                  </p:cNvSpPr>
                  <p:nvPr/>
                </p:nvSpPr>
                <p:spPr bwMode="auto">
                  <a:xfrm>
                    <a:off x="4461" y="7066"/>
                    <a:ext cx="39" cy="68"/>
                  </a:xfrm>
                  <a:custGeom>
                    <a:avLst/>
                    <a:gdLst>
                      <a:gd name="T0" fmla="*/ 10 w 39"/>
                      <a:gd name="T1" fmla="*/ 0 h 68"/>
                      <a:gd name="T2" fmla="*/ 0 w 39"/>
                      <a:gd name="T3" fmla="*/ 10 h 68"/>
                      <a:gd name="T4" fmla="*/ 0 w 39"/>
                      <a:gd name="T5" fmla="*/ 20 h 68"/>
                      <a:gd name="T6" fmla="*/ 10 w 39"/>
                      <a:gd name="T7" fmla="*/ 20 h 68"/>
                      <a:gd name="T8" fmla="*/ 10 w 39"/>
                      <a:gd name="T9" fmla="*/ 30 h 68"/>
                      <a:gd name="T10" fmla="*/ 20 w 39"/>
                      <a:gd name="T11" fmla="*/ 39 h 68"/>
                      <a:gd name="T12" fmla="*/ 20 w 39"/>
                      <a:gd name="T13" fmla="*/ 49 h 68"/>
                      <a:gd name="T14" fmla="*/ 29 w 39"/>
                      <a:gd name="T15" fmla="*/ 59 h 68"/>
                      <a:gd name="T16" fmla="*/ 29 w 39"/>
                      <a:gd name="T17" fmla="*/ 68 h 68"/>
                      <a:gd name="T18" fmla="*/ 29 w 39"/>
                      <a:gd name="T19" fmla="*/ 68 h 68"/>
                      <a:gd name="T20" fmla="*/ 39 w 39"/>
                      <a:gd name="T21" fmla="*/ 68 h 68"/>
                      <a:gd name="T22" fmla="*/ 29 w 39"/>
                      <a:gd name="T23" fmla="*/ 59 h 68"/>
                      <a:gd name="T24" fmla="*/ 29 w 39"/>
                      <a:gd name="T25" fmla="*/ 49 h 68"/>
                      <a:gd name="T26" fmla="*/ 29 w 39"/>
                      <a:gd name="T27" fmla="*/ 39 h 68"/>
                      <a:gd name="T28" fmla="*/ 29 w 39"/>
                      <a:gd name="T29" fmla="*/ 30 h 68"/>
                      <a:gd name="T30" fmla="*/ 20 w 39"/>
                      <a:gd name="T31" fmla="*/ 30 h 68"/>
                      <a:gd name="T32" fmla="*/ 20 w 39"/>
                      <a:gd name="T33" fmla="*/ 20 h 68"/>
                      <a:gd name="T34" fmla="*/ 10 w 39"/>
                      <a:gd name="T35" fmla="*/ 10 h 68"/>
                      <a:gd name="T36" fmla="*/ 10 w 39"/>
                      <a:gd name="T37" fmla="*/ 0 h 68"/>
                      <a:gd name="T38" fmla="*/ 0 w 39"/>
                      <a:gd name="T39" fmla="*/ 10 h 68"/>
                      <a:gd name="T40" fmla="*/ 10 w 39"/>
                      <a:gd name="T41" fmla="*/ 0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68"/>
                      <a:gd name="T65" fmla="*/ 39 w 39"/>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68">
                        <a:moveTo>
                          <a:pt x="10" y="0"/>
                        </a:moveTo>
                        <a:lnTo>
                          <a:pt x="0" y="10"/>
                        </a:lnTo>
                        <a:lnTo>
                          <a:pt x="0" y="20"/>
                        </a:lnTo>
                        <a:lnTo>
                          <a:pt x="10" y="20"/>
                        </a:lnTo>
                        <a:lnTo>
                          <a:pt x="10" y="30"/>
                        </a:lnTo>
                        <a:lnTo>
                          <a:pt x="20" y="39"/>
                        </a:lnTo>
                        <a:lnTo>
                          <a:pt x="20" y="49"/>
                        </a:lnTo>
                        <a:lnTo>
                          <a:pt x="29" y="59"/>
                        </a:lnTo>
                        <a:lnTo>
                          <a:pt x="29" y="68"/>
                        </a:lnTo>
                        <a:lnTo>
                          <a:pt x="39" y="68"/>
                        </a:lnTo>
                        <a:lnTo>
                          <a:pt x="29" y="59"/>
                        </a:lnTo>
                        <a:lnTo>
                          <a:pt x="29" y="49"/>
                        </a:lnTo>
                        <a:lnTo>
                          <a:pt x="29" y="39"/>
                        </a:lnTo>
                        <a:lnTo>
                          <a:pt x="29" y="30"/>
                        </a:lnTo>
                        <a:lnTo>
                          <a:pt x="20" y="30"/>
                        </a:lnTo>
                        <a:lnTo>
                          <a:pt x="20" y="20"/>
                        </a:lnTo>
                        <a:lnTo>
                          <a:pt x="10" y="10"/>
                        </a:lnTo>
                        <a:lnTo>
                          <a:pt x="10" y="0"/>
                        </a:lnTo>
                        <a:lnTo>
                          <a:pt x="0" y="10"/>
                        </a:lnTo>
                        <a:lnTo>
                          <a:pt x="10" y="0"/>
                        </a:lnTo>
                        <a:close/>
                      </a:path>
                    </a:pathLst>
                  </a:custGeom>
                  <a:solidFill>
                    <a:srgbClr val="000000"/>
                  </a:solidFill>
                  <a:ln w="9525">
                    <a:noFill/>
                    <a:round/>
                    <a:headEnd/>
                    <a:tailEnd/>
                  </a:ln>
                </p:spPr>
                <p:txBody>
                  <a:bodyPr/>
                  <a:lstStyle/>
                  <a:p>
                    <a:endParaRPr lang="en-US"/>
                  </a:p>
                </p:txBody>
              </p:sp>
              <p:sp>
                <p:nvSpPr>
                  <p:cNvPr id="5682" name="Freeform 658"/>
                  <p:cNvSpPr>
                    <a:spLocks/>
                  </p:cNvSpPr>
                  <p:nvPr/>
                </p:nvSpPr>
                <p:spPr bwMode="auto">
                  <a:xfrm>
                    <a:off x="4461" y="7066"/>
                    <a:ext cx="97" cy="68"/>
                  </a:xfrm>
                  <a:custGeom>
                    <a:avLst/>
                    <a:gdLst>
                      <a:gd name="T0" fmla="*/ 78 w 97"/>
                      <a:gd name="T1" fmla="*/ 68 h 68"/>
                      <a:gd name="T2" fmla="*/ 78 w 97"/>
                      <a:gd name="T3" fmla="*/ 59 h 68"/>
                      <a:gd name="T4" fmla="*/ 78 w 97"/>
                      <a:gd name="T5" fmla="*/ 59 h 68"/>
                      <a:gd name="T6" fmla="*/ 59 w 97"/>
                      <a:gd name="T7" fmla="*/ 49 h 68"/>
                      <a:gd name="T8" fmla="*/ 49 w 97"/>
                      <a:gd name="T9" fmla="*/ 49 h 68"/>
                      <a:gd name="T10" fmla="*/ 39 w 97"/>
                      <a:gd name="T11" fmla="*/ 39 h 68"/>
                      <a:gd name="T12" fmla="*/ 29 w 97"/>
                      <a:gd name="T13" fmla="*/ 30 h 68"/>
                      <a:gd name="T14" fmla="*/ 20 w 97"/>
                      <a:gd name="T15" fmla="*/ 20 h 68"/>
                      <a:gd name="T16" fmla="*/ 10 w 97"/>
                      <a:gd name="T17" fmla="*/ 20 h 68"/>
                      <a:gd name="T18" fmla="*/ 10 w 97"/>
                      <a:gd name="T19" fmla="*/ 0 h 68"/>
                      <a:gd name="T20" fmla="*/ 0 w 97"/>
                      <a:gd name="T21" fmla="*/ 10 h 68"/>
                      <a:gd name="T22" fmla="*/ 10 w 97"/>
                      <a:gd name="T23" fmla="*/ 20 h 68"/>
                      <a:gd name="T24" fmla="*/ 29 w 97"/>
                      <a:gd name="T25" fmla="*/ 49 h 68"/>
                      <a:gd name="T26" fmla="*/ 49 w 97"/>
                      <a:gd name="T27" fmla="*/ 59 h 68"/>
                      <a:gd name="T28" fmla="*/ 59 w 97"/>
                      <a:gd name="T29" fmla="*/ 59 h 68"/>
                      <a:gd name="T30" fmla="*/ 68 w 97"/>
                      <a:gd name="T31" fmla="*/ 68 h 68"/>
                      <a:gd name="T32" fmla="*/ 78 w 97"/>
                      <a:gd name="T33" fmla="*/ 68 h 68"/>
                      <a:gd name="T34" fmla="*/ 78 w 97"/>
                      <a:gd name="T35" fmla="*/ 59 h 68"/>
                      <a:gd name="T36" fmla="*/ 78 w 97"/>
                      <a:gd name="T37" fmla="*/ 68 h 68"/>
                      <a:gd name="T38" fmla="*/ 97 w 97"/>
                      <a:gd name="T39" fmla="*/ 68 h 68"/>
                      <a:gd name="T40" fmla="*/ 78 w 97"/>
                      <a:gd name="T41" fmla="*/ 59 h 68"/>
                      <a:gd name="T42" fmla="*/ 78 w 97"/>
                      <a:gd name="T43" fmla="*/ 68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7"/>
                      <a:gd name="T67" fmla="*/ 0 h 68"/>
                      <a:gd name="T68" fmla="*/ 97 w 97"/>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7" h="68">
                        <a:moveTo>
                          <a:pt x="78" y="68"/>
                        </a:moveTo>
                        <a:lnTo>
                          <a:pt x="78" y="59"/>
                        </a:lnTo>
                        <a:lnTo>
                          <a:pt x="59" y="49"/>
                        </a:lnTo>
                        <a:lnTo>
                          <a:pt x="49" y="49"/>
                        </a:lnTo>
                        <a:lnTo>
                          <a:pt x="39" y="39"/>
                        </a:lnTo>
                        <a:lnTo>
                          <a:pt x="29" y="30"/>
                        </a:lnTo>
                        <a:lnTo>
                          <a:pt x="20" y="20"/>
                        </a:lnTo>
                        <a:lnTo>
                          <a:pt x="10" y="20"/>
                        </a:lnTo>
                        <a:lnTo>
                          <a:pt x="10" y="0"/>
                        </a:lnTo>
                        <a:lnTo>
                          <a:pt x="0" y="10"/>
                        </a:lnTo>
                        <a:lnTo>
                          <a:pt x="10" y="20"/>
                        </a:lnTo>
                        <a:lnTo>
                          <a:pt x="29" y="49"/>
                        </a:lnTo>
                        <a:lnTo>
                          <a:pt x="49" y="59"/>
                        </a:lnTo>
                        <a:lnTo>
                          <a:pt x="59" y="59"/>
                        </a:lnTo>
                        <a:lnTo>
                          <a:pt x="68" y="68"/>
                        </a:lnTo>
                        <a:lnTo>
                          <a:pt x="78" y="68"/>
                        </a:lnTo>
                        <a:lnTo>
                          <a:pt x="78" y="59"/>
                        </a:lnTo>
                        <a:lnTo>
                          <a:pt x="78" y="68"/>
                        </a:lnTo>
                        <a:lnTo>
                          <a:pt x="97" y="68"/>
                        </a:lnTo>
                        <a:lnTo>
                          <a:pt x="78" y="59"/>
                        </a:lnTo>
                        <a:lnTo>
                          <a:pt x="78" y="68"/>
                        </a:lnTo>
                        <a:close/>
                      </a:path>
                    </a:pathLst>
                  </a:custGeom>
                  <a:solidFill>
                    <a:srgbClr val="000000"/>
                  </a:solidFill>
                  <a:ln w="9525">
                    <a:noFill/>
                    <a:round/>
                    <a:headEnd/>
                    <a:tailEnd/>
                  </a:ln>
                </p:spPr>
                <p:txBody>
                  <a:bodyPr/>
                  <a:lstStyle/>
                  <a:p>
                    <a:endParaRPr lang="en-US"/>
                  </a:p>
                </p:txBody>
              </p:sp>
              <p:sp>
                <p:nvSpPr>
                  <p:cNvPr id="5683" name="Freeform 659"/>
                  <p:cNvSpPr>
                    <a:spLocks/>
                  </p:cNvSpPr>
                  <p:nvPr/>
                </p:nvSpPr>
                <p:spPr bwMode="auto">
                  <a:xfrm>
                    <a:off x="7155" y="7076"/>
                    <a:ext cx="78" cy="166"/>
                  </a:xfrm>
                  <a:custGeom>
                    <a:avLst/>
                    <a:gdLst>
                      <a:gd name="T0" fmla="*/ 78 w 78"/>
                      <a:gd name="T1" fmla="*/ 10 h 166"/>
                      <a:gd name="T2" fmla="*/ 68 w 78"/>
                      <a:gd name="T3" fmla="*/ 20 h 166"/>
                      <a:gd name="T4" fmla="*/ 68 w 78"/>
                      <a:gd name="T5" fmla="*/ 49 h 166"/>
                      <a:gd name="T6" fmla="*/ 58 w 78"/>
                      <a:gd name="T7" fmla="*/ 68 h 166"/>
                      <a:gd name="T8" fmla="*/ 58 w 78"/>
                      <a:gd name="T9" fmla="*/ 88 h 166"/>
                      <a:gd name="T10" fmla="*/ 49 w 78"/>
                      <a:gd name="T11" fmla="*/ 97 h 166"/>
                      <a:gd name="T12" fmla="*/ 49 w 78"/>
                      <a:gd name="T13" fmla="*/ 127 h 166"/>
                      <a:gd name="T14" fmla="*/ 39 w 78"/>
                      <a:gd name="T15" fmla="*/ 146 h 166"/>
                      <a:gd name="T16" fmla="*/ 29 w 78"/>
                      <a:gd name="T17" fmla="*/ 166 h 166"/>
                      <a:gd name="T18" fmla="*/ 29 w 78"/>
                      <a:gd name="T19" fmla="*/ 166 h 166"/>
                      <a:gd name="T20" fmla="*/ 20 w 78"/>
                      <a:gd name="T21" fmla="*/ 156 h 166"/>
                      <a:gd name="T22" fmla="*/ 20 w 78"/>
                      <a:gd name="T23" fmla="*/ 156 h 166"/>
                      <a:gd name="T24" fmla="*/ 10 w 78"/>
                      <a:gd name="T25" fmla="*/ 146 h 166"/>
                      <a:gd name="T26" fmla="*/ 10 w 78"/>
                      <a:gd name="T27" fmla="*/ 146 h 166"/>
                      <a:gd name="T28" fmla="*/ 0 w 78"/>
                      <a:gd name="T29" fmla="*/ 146 h 166"/>
                      <a:gd name="T30" fmla="*/ 0 w 78"/>
                      <a:gd name="T31" fmla="*/ 127 h 166"/>
                      <a:gd name="T32" fmla="*/ 0 w 78"/>
                      <a:gd name="T33" fmla="*/ 107 h 166"/>
                      <a:gd name="T34" fmla="*/ 10 w 78"/>
                      <a:gd name="T35" fmla="*/ 88 h 166"/>
                      <a:gd name="T36" fmla="*/ 10 w 78"/>
                      <a:gd name="T37" fmla="*/ 68 h 166"/>
                      <a:gd name="T38" fmla="*/ 10 w 78"/>
                      <a:gd name="T39" fmla="*/ 58 h 166"/>
                      <a:gd name="T40" fmla="*/ 20 w 78"/>
                      <a:gd name="T41" fmla="*/ 39 h 166"/>
                      <a:gd name="T42" fmla="*/ 29 w 78"/>
                      <a:gd name="T43" fmla="*/ 20 h 166"/>
                      <a:gd name="T44" fmla="*/ 39 w 78"/>
                      <a:gd name="T45" fmla="*/ 10 h 166"/>
                      <a:gd name="T46" fmla="*/ 58 w 78"/>
                      <a:gd name="T47" fmla="*/ 10 h 166"/>
                      <a:gd name="T48" fmla="*/ 58 w 78"/>
                      <a:gd name="T49" fmla="*/ 0 h 166"/>
                      <a:gd name="T50" fmla="*/ 68 w 78"/>
                      <a:gd name="T51" fmla="*/ 10 h 166"/>
                      <a:gd name="T52" fmla="*/ 78 w 78"/>
                      <a:gd name="T53" fmla="*/ 10 h 16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8"/>
                      <a:gd name="T82" fmla="*/ 0 h 166"/>
                      <a:gd name="T83" fmla="*/ 78 w 78"/>
                      <a:gd name="T84" fmla="*/ 166 h 16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8" h="166">
                        <a:moveTo>
                          <a:pt x="78" y="10"/>
                        </a:moveTo>
                        <a:lnTo>
                          <a:pt x="68" y="20"/>
                        </a:lnTo>
                        <a:lnTo>
                          <a:pt x="68" y="49"/>
                        </a:lnTo>
                        <a:lnTo>
                          <a:pt x="58" y="68"/>
                        </a:lnTo>
                        <a:lnTo>
                          <a:pt x="58" y="88"/>
                        </a:lnTo>
                        <a:lnTo>
                          <a:pt x="49" y="97"/>
                        </a:lnTo>
                        <a:lnTo>
                          <a:pt x="49" y="127"/>
                        </a:lnTo>
                        <a:lnTo>
                          <a:pt x="39" y="146"/>
                        </a:lnTo>
                        <a:lnTo>
                          <a:pt x="29" y="166"/>
                        </a:lnTo>
                        <a:lnTo>
                          <a:pt x="20" y="156"/>
                        </a:lnTo>
                        <a:lnTo>
                          <a:pt x="10" y="146"/>
                        </a:lnTo>
                        <a:lnTo>
                          <a:pt x="0" y="146"/>
                        </a:lnTo>
                        <a:lnTo>
                          <a:pt x="0" y="127"/>
                        </a:lnTo>
                        <a:lnTo>
                          <a:pt x="0" y="107"/>
                        </a:lnTo>
                        <a:lnTo>
                          <a:pt x="10" y="88"/>
                        </a:lnTo>
                        <a:lnTo>
                          <a:pt x="10" y="68"/>
                        </a:lnTo>
                        <a:lnTo>
                          <a:pt x="10" y="58"/>
                        </a:lnTo>
                        <a:lnTo>
                          <a:pt x="20" y="39"/>
                        </a:lnTo>
                        <a:lnTo>
                          <a:pt x="29" y="20"/>
                        </a:lnTo>
                        <a:lnTo>
                          <a:pt x="39" y="10"/>
                        </a:lnTo>
                        <a:lnTo>
                          <a:pt x="58" y="10"/>
                        </a:lnTo>
                        <a:lnTo>
                          <a:pt x="58" y="0"/>
                        </a:lnTo>
                        <a:lnTo>
                          <a:pt x="68" y="10"/>
                        </a:lnTo>
                        <a:lnTo>
                          <a:pt x="78" y="10"/>
                        </a:lnTo>
                        <a:close/>
                      </a:path>
                    </a:pathLst>
                  </a:custGeom>
                  <a:solidFill>
                    <a:srgbClr val="3F3F3F"/>
                  </a:solidFill>
                  <a:ln w="9525">
                    <a:noFill/>
                    <a:round/>
                    <a:headEnd/>
                    <a:tailEnd/>
                  </a:ln>
                </p:spPr>
                <p:txBody>
                  <a:bodyPr/>
                  <a:lstStyle/>
                  <a:p>
                    <a:endParaRPr lang="en-US"/>
                  </a:p>
                </p:txBody>
              </p:sp>
              <p:sp>
                <p:nvSpPr>
                  <p:cNvPr id="5684" name="Freeform 660"/>
                  <p:cNvSpPr>
                    <a:spLocks/>
                  </p:cNvSpPr>
                  <p:nvPr/>
                </p:nvSpPr>
                <p:spPr bwMode="auto">
                  <a:xfrm>
                    <a:off x="7184" y="7086"/>
                    <a:ext cx="49" cy="156"/>
                  </a:xfrm>
                  <a:custGeom>
                    <a:avLst/>
                    <a:gdLst>
                      <a:gd name="T0" fmla="*/ 0 w 49"/>
                      <a:gd name="T1" fmla="*/ 156 h 156"/>
                      <a:gd name="T2" fmla="*/ 10 w 49"/>
                      <a:gd name="T3" fmla="*/ 156 h 156"/>
                      <a:gd name="T4" fmla="*/ 10 w 49"/>
                      <a:gd name="T5" fmla="*/ 136 h 156"/>
                      <a:gd name="T6" fmla="*/ 20 w 49"/>
                      <a:gd name="T7" fmla="*/ 117 h 156"/>
                      <a:gd name="T8" fmla="*/ 20 w 49"/>
                      <a:gd name="T9" fmla="*/ 97 h 156"/>
                      <a:gd name="T10" fmla="*/ 29 w 49"/>
                      <a:gd name="T11" fmla="*/ 78 h 156"/>
                      <a:gd name="T12" fmla="*/ 39 w 49"/>
                      <a:gd name="T13" fmla="*/ 58 h 156"/>
                      <a:gd name="T14" fmla="*/ 39 w 49"/>
                      <a:gd name="T15" fmla="*/ 39 h 156"/>
                      <a:gd name="T16" fmla="*/ 49 w 49"/>
                      <a:gd name="T17" fmla="*/ 10 h 156"/>
                      <a:gd name="T18" fmla="*/ 49 w 49"/>
                      <a:gd name="T19" fmla="*/ 0 h 156"/>
                      <a:gd name="T20" fmla="*/ 39 w 49"/>
                      <a:gd name="T21" fmla="*/ 0 h 156"/>
                      <a:gd name="T22" fmla="*/ 39 w 49"/>
                      <a:gd name="T23" fmla="*/ 10 h 156"/>
                      <a:gd name="T24" fmla="*/ 29 w 49"/>
                      <a:gd name="T25" fmla="*/ 39 h 156"/>
                      <a:gd name="T26" fmla="*/ 29 w 49"/>
                      <a:gd name="T27" fmla="*/ 48 h 156"/>
                      <a:gd name="T28" fmla="*/ 20 w 49"/>
                      <a:gd name="T29" fmla="*/ 78 h 156"/>
                      <a:gd name="T30" fmla="*/ 20 w 49"/>
                      <a:gd name="T31" fmla="*/ 87 h 156"/>
                      <a:gd name="T32" fmla="*/ 10 w 49"/>
                      <a:gd name="T33" fmla="*/ 117 h 156"/>
                      <a:gd name="T34" fmla="*/ 10 w 49"/>
                      <a:gd name="T35" fmla="*/ 136 h 156"/>
                      <a:gd name="T36" fmla="*/ 0 w 49"/>
                      <a:gd name="T37" fmla="*/ 156 h 156"/>
                      <a:gd name="T38" fmla="*/ 10 w 49"/>
                      <a:gd name="T39" fmla="*/ 146 h 156"/>
                      <a:gd name="T40" fmla="*/ 0 w 49"/>
                      <a:gd name="T41" fmla="*/ 156 h 156"/>
                      <a:gd name="T42" fmla="*/ 10 w 49"/>
                      <a:gd name="T43" fmla="*/ 156 h 156"/>
                      <a:gd name="T44" fmla="*/ 10 w 49"/>
                      <a:gd name="T45" fmla="*/ 156 h 156"/>
                      <a:gd name="T46" fmla="*/ 0 w 49"/>
                      <a:gd name="T47" fmla="*/ 156 h 1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9"/>
                      <a:gd name="T73" fmla="*/ 0 h 156"/>
                      <a:gd name="T74" fmla="*/ 49 w 49"/>
                      <a:gd name="T75" fmla="*/ 156 h 15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9" h="156">
                        <a:moveTo>
                          <a:pt x="0" y="156"/>
                        </a:moveTo>
                        <a:lnTo>
                          <a:pt x="10" y="156"/>
                        </a:lnTo>
                        <a:lnTo>
                          <a:pt x="10" y="136"/>
                        </a:lnTo>
                        <a:lnTo>
                          <a:pt x="20" y="117"/>
                        </a:lnTo>
                        <a:lnTo>
                          <a:pt x="20" y="97"/>
                        </a:lnTo>
                        <a:lnTo>
                          <a:pt x="29" y="78"/>
                        </a:lnTo>
                        <a:lnTo>
                          <a:pt x="39" y="58"/>
                        </a:lnTo>
                        <a:lnTo>
                          <a:pt x="39" y="39"/>
                        </a:lnTo>
                        <a:lnTo>
                          <a:pt x="49" y="10"/>
                        </a:lnTo>
                        <a:lnTo>
                          <a:pt x="49" y="0"/>
                        </a:lnTo>
                        <a:lnTo>
                          <a:pt x="39" y="0"/>
                        </a:lnTo>
                        <a:lnTo>
                          <a:pt x="39" y="10"/>
                        </a:lnTo>
                        <a:lnTo>
                          <a:pt x="29" y="39"/>
                        </a:lnTo>
                        <a:lnTo>
                          <a:pt x="29" y="48"/>
                        </a:lnTo>
                        <a:lnTo>
                          <a:pt x="20" y="78"/>
                        </a:lnTo>
                        <a:lnTo>
                          <a:pt x="20" y="87"/>
                        </a:lnTo>
                        <a:lnTo>
                          <a:pt x="10" y="117"/>
                        </a:lnTo>
                        <a:lnTo>
                          <a:pt x="10" y="136"/>
                        </a:lnTo>
                        <a:lnTo>
                          <a:pt x="0" y="156"/>
                        </a:lnTo>
                        <a:lnTo>
                          <a:pt x="10" y="146"/>
                        </a:lnTo>
                        <a:lnTo>
                          <a:pt x="0" y="156"/>
                        </a:lnTo>
                        <a:lnTo>
                          <a:pt x="10" y="156"/>
                        </a:lnTo>
                        <a:lnTo>
                          <a:pt x="0" y="156"/>
                        </a:lnTo>
                        <a:close/>
                      </a:path>
                    </a:pathLst>
                  </a:custGeom>
                  <a:solidFill>
                    <a:srgbClr val="000000"/>
                  </a:solidFill>
                  <a:ln w="9525">
                    <a:noFill/>
                    <a:round/>
                    <a:headEnd/>
                    <a:tailEnd/>
                  </a:ln>
                </p:spPr>
                <p:txBody>
                  <a:bodyPr/>
                  <a:lstStyle/>
                  <a:p>
                    <a:endParaRPr lang="en-US"/>
                  </a:p>
                </p:txBody>
              </p:sp>
              <p:sp>
                <p:nvSpPr>
                  <p:cNvPr id="5685" name="Freeform 661"/>
                  <p:cNvSpPr>
                    <a:spLocks/>
                  </p:cNvSpPr>
                  <p:nvPr/>
                </p:nvSpPr>
                <p:spPr bwMode="auto">
                  <a:xfrm>
                    <a:off x="7145" y="7212"/>
                    <a:ext cx="49" cy="30"/>
                  </a:xfrm>
                  <a:custGeom>
                    <a:avLst/>
                    <a:gdLst>
                      <a:gd name="T0" fmla="*/ 0 w 49"/>
                      <a:gd name="T1" fmla="*/ 10 h 30"/>
                      <a:gd name="T2" fmla="*/ 0 w 49"/>
                      <a:gd name="T3" fmla="*/ 10 h 30"/>
                      <a:gd name="T4" fmla="*/ 10 w 49"/>
                      <a:gd name="T5" fmla="*/ 10 h 30"/>
                      <a:gd name="T6" fmla="*/ 20 w 49"/>
                      <a:gd name="T7" fmla="*/ 20 h 30"/>
                      <a:gd name="T8" fmla="*/ 20 w 49"/>
                      <a:gd name="T9" fmla="*/ 20 h 30"/>
                      <a:gd name="T10" fmla="*/ 30 w 49"/>
                      <a:gd name="T11" fmla="*/ 30 h 30"/>
                      <a:gd name="T12" fmla="*/ 39 w 49"/>
                      <a:gd name="T13" fmla="*/ 30 h 30"/>
                      <a:gd name="T14" fmla="*/ 39 w 49"/>
                      <a:gd name="T15" fmla="*/ 30 h 30"/>
                      <a:gd name="T16" fmla="*/ 49 w 49"/>
                      <a:gd name="T17" fmla="*/ 20 h 30"/>
                      <a:gd name="T18" fmla="*/ 39 w 49"/>
                      <a:gd name="T19" fmla="*/ 20 h 30"/>
                      <a:gd name="T20" fmla="*/ 39 w 49"/>
                      <a:gd name="T21" fmla="*/ 20 h 30"/>
                      <a:gd name="T22" fmla="*/ 30 w 49"/>
                      <a:gd name="T23" fmla="*/ 20 h 30"/>
                      <a:gd name="T24" fmla="*/ 20 w 49"/>
                      <a:gd name="T25" fmla="*/ 10 h 30"/>
                      <a:gd name="T26" fmla="*/ 20 w 49"/>
                      <a:gd name="T27" fmla="*/ 10 h 30"/>
                      <a:gd name="T28" fmla="*/ 10 w 49"/>
                      <a:gd name="T29" fmla="*/ 0 h 30"/>
                      <a:gd name="T30" fmla="*/ 10 w 49"/>
                      <a:gd name="T31" fmla="*/ 10 h 30"/>
                      <a:gd name="T32" fmla="*/ 0 w 49"/>
                      <a:gd name="T33" fmla="*/ 10 h 30"/>
                      <a:gd name="T34" fmla="*/ 0 w 49"/>
                      <a:gd name="T35" fmla="*/ 10 h 30"/>
                      <a:gd name="T36" fmla="*/ 0 w 49"/>
                      <a:gd name="T37" fmla="*/ 10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
                      <a:gd name="T58" fmla="*/ 0 h 30"/>
                      <a:gd name="T59" fmla="*/ 49 w 49"/>
                      <a:gd name="T60" fmla="*/ 30 h 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 h="30">
                        <a:moveTo>
                          <a:pt x="0" y="10"/>
                        </a:moveTo>
                        <a:lnTo>
                          <a:pt x="0" y="10"/>
                        </a:lnTo>
                        <a:lnTo>
                          <a:pt x="10" y="10"/>
                        </a:lnTo>
                        <a:lnTo>
                          <a:pt x="20" y="20"/>
                        </a:lnTo>
                        <a:lnTo>
                          <a:pt x="30" y="30"/>
                        </a:lnTo>
                        <a:lnTo>
                          <a:pt x="39" y="30"/>
                        </a:lnTo>
                        <a:lnTo>
                          <a:pt x="49" y="20"/>
                        </a:lnTo>
                        <a:lnTo>
                          <a:pt x="39" y="20"/>
                        </a:lnTo>
                        <a:lnTo>
                          <a:pt x="30" y="20"/>
                        </a:lnTo>
                        <a:lnTo>
                          <a:pt x="20" y="10"/>
                        </a:lnTo>
                        <a:lnTo>
                          <a:pt x="10" y="0"/>
                        </a:lnTo>
                        <a:lnTo>
                          <a:pt x="10" y="10"/>
                        </a:lnTo>
                        <a:lnTo>
                          <a:pt x="0" y="10"/>
                        </a:lnTo>
                        <a:close/>
                      </a:path>
                    </a:pathLst>
                  </a:custGeom>
                  <a:solidFill>
                    <a:srgbClr val="000000"/>
                  </a:solidFill>
                  <a:ln w="9525">
                    <a:noFill/>
                    <a:round/>
                    <a:headEnd/>
                    <a:tailEnd/>
                  </a:ln>
                </p:spPr>
                <p:txBody>
                  <a:bodyPr/>
                  <a:lstStyle/>
                  <a:p>
                    <a:endParaRPr lang="en-US"/>
                  </a:p>
                </p:txBody>
              </p:sp>
              <p:sp>
                <p:nvSpPr>
                  <p:cNvPr id="5686" name="Freeform 662"/>
                  <p:cNvSpPr>
                    <a:spLocks/>
                  </p:cNvSpPr>
                  <p:nvPr/>
                </p:nvSpPr>
                <p:spPr bwMode="auto">
                  <a:xfrm>
                    <a:off x="7145" y="7076"/>
                    <a:ext cx="49" cy="146"/>
                  </a:xfrm>
                  <a:custGeom>
                    <a:avLst/>
                    <a:gdLst>
                      <a:gd name="T0" fmla="*/ 49 w 49"/>
                      <a:gd name="T1" fmla="*/ 0 h 146"/>
                      <a:gd name="T2" fmla="*/ 49 w 49"/>
                      <a:gd name="T3" fmla="*/ 10 h 146"/>
                      <a:gd name="T4" fmla="*/ 30 w 49"/>
                      <a:gd name="T5" fmla="*/ 20 h 146"/>
                      <a:gd name="T6" fmla="*/ 20 w 49"/>
                      <a:gd name="T7" fmla="*/ 39 h 146"/>
                      <a:gd name="T8" fmla="*/ 20 w 49"/>
                      <a:gd name="T9" fmla="*/ 49 h 146"/>
                      <a:gd name="T10" fmla="*/ 20 w 49"/>
                      <a:gd name="T11" fmla="*/ 68 h 146"/>
                      <a:gd name="T12" fmla="*/ 10 w 49"/>
                      <a:gd name="T13" fmla="*/ 88 h 146"/>
                      <a:gd name="T14" fmla="*/ 10 w 49"/>
                      <a:gd name="T15" fmla="*/ 107 h 146"/>
                      <a:gd name="T16" fmla="*/ 10 w 49"/>
                      <a:gd name="T17" fmla="*/ 127 h 146"/>
                      <a:gd name="T18" fmla="*/ 0 w 49"/>
                      <a:gd name="T19" fmla="*/ 146 h 146"/>
                      <a:gd name="T20" fmla="*/ 10 w 49"/>
                      <a:gd name="T21" fmla="*/ 146 h 146"/>
                      <a:gd name="T22" fmla="*/ 20 w 49"/>
                      <a:gd name="T23" fmla="*/ 127 h 146"/>
                      <a:gd name="T24" fmla="*/ 20 w 49"/>
                      <a:gd name="T25" fmla="*/ 107 h 146"/>
                      <a:gd name="T26" fmla="*/ 20 w 49"/>
                      <a:gd name="T27" fmla="*/ 88 h 146"/>
                      <a:gd name="T28" fmla="*/ 20 w 49"/>
                      <a:gd name="T29" fmla="*/ 68 h 146"/>
                      <a:gd name="T30" fmla="*/ 30 w 49"/>
                      <a:gd name="T31" fmla="*/ 58 h 146"/>
                      <a:gd name="T32" fmla="*/ 30 w 49"/>
                      <a:gd name="T33" fmla="*/ 39 h 146"/>
                      <a:gd name="T34" fmla="*/ 39 w 49"/>
                      <a:gd name="T35" fmla="*/ 20 h 146"/>
                      <a:gd name="T36" fmla="*/ 49 w 49"/>
                      <a:gd name="T37" fmla="*/ 10 h 146"/>
                      <a:gd name="T38" fmla="*/ 49 w 49"/>
                      <a:gd name="T39" fmla="*/ 10 h 146"/>
                      <a:gd name="T40" fmla="*/ 49 w 49"/>
                      <a:gd name="T41" fmla="*/ 0 h 146"/>
                      <a:gd name="T42" fmla="*/ 49 w 49"/>
                      <a:gd name="T43" fmla="*/ 10 h 146"/>
                      <a:gd name="T44" fmla="*/ 49 w 49"/>
                      <a:gd name="T45" fmla="*/ 0 h 1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9"/>
                      <a:gd name="T70" fmla="*/ 0 h 146"/>
                      <a:gd name="T71" fmla="*/ 49 w 49"/>
                      <a:gd name="T72" fmla="*/ 146 h 14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9" h="146">
                        <a:moveTo>
                          <a:pt x="49" y="0"/>
                        </a:moveTo>
                        <a:lnTo>
                          <a:pt x="49" y="10"/>
                        </a:lnTo>
                        <a:lnTo>
                          <a:pt x="30" y="20"/>
                        </a:lnTo>
                        <a:lnTo>
                          <a:pt x="20" y="39"/>
                        </a:lnTo>
                        <a:lnTo>
                          <a:pt x="20" y="49"/>
                        </a:lnTo>
                        <a:lnTo>
                          <a:pt x="20" y="68"/>
                        </a:lnTo>
                        <a:lnTo>
                          <a:pt x="10" y="88"/>
                        </a:lnTo>
                        <a:lnTo>
                          <a:pt x="10" y="107"/>
                        </a:lnTo>
                        <a:lnTo>
                          <a:pt x="10" y="127"/>
                        </a:lnTo>
                        <a:lnTo>
                          <a:pt x="0" y="146"/>
                        </a:lnTo>
                        <a:lnTo>
                          <a:pt x="10" y="146"/>
                        </a:lnTo>
                        <a:lnTo>
                          <a:pt x="20" y="127"/>
                        </a:lnTo>
                        <a:lnTo>
                          <a:pt x="20" y="107"/>
                        </a:lnTo>
                        <a:lnTo>
                          <a:pt x="20" y="88"/>
                        </a:lnTo>
                        <a:lnTo>
                          <a:pt x="20" y="68"/>
                        </a:lnTo>
                        <a:lnTo>
                          <a:pt x="30" y="58"/>
                        </a:lnTo>
                        <a:lnTo>
                          <a:pt x="30" y="39"/>
                        </a:lnTo>
                        <a:lnTo>
                          <a:pt x="39" y="20"/>
                        </a:lnTo>
                        <a:lnTo>
                          <a:pt x="49" y="10"/>
                        </a:lnTo>
                        <a:lnTo>
                          <a:pt x="49" y="0"/>
                        </a:lnTo>
                        <a:lnTo>
                          <a:pt x="49" y="10"/>
                        </a:lnTo>
                        <a:lnTo>
                          <a:pt x="49" y="0"/>
                        </a:lnTo>
                        <a:close/>
                      </a:path>
                    </a:pathLst>
                  </a:custGeom>
                  <a:solidFill>
                    <a:srgbClr val="000000"/>
                  </a:solidFill>
                  <a:ln w="9525">
                    <a:noFill/>
                    <a:round/>
                    <a:headEnd/>
                    <a:tailEnd/>
                  </a:ln>
                </p:spPr>
                <p:txBody>
                  <a:bodyPr/>
                  <a:lstStyle/>
                  <a:p>
                    <a:endParaRPr lang="en-US"/>
                  </a:p>
                </p:txBody>
              </p:sp>
              <p:sp>
                <p:nvSpPr>
                  <p:cNvPr id="5687" name="Freeform 663"/>
                  <p:cNvSpPr>
                    <a:spLocks/>
                  </p:cNvSpPr>
                  <p:nvPr/>
                </p:nvSpPr>
                <p:spPr bwMode="auto">
                  <a:xfrm>
                    <a:off x="7194" y="7076"/>
                    <a:ext cx="39" cy="10"/>
                  </a:xfrm>
                  <a:custGeom>
                    <a:avLst/>
                    <a:gdLst>
                      <a:gd name="T0" fmla="*/ 39 w 39"/>
                      <a:gd name="T1" fmla="*/ 10 h 10"/>
                      <a:gd name="T2" fmla="*/ 39 w 39"/>
                      <a:gd name="T3" fmla="*/ 0 h 10"/>
                      <a:gd name="T4" fmla="*/ 29 w 39"/>
                      <a:gd name="T5" fmla="*/ 0 h 10"/>
                      <a:gd name="T6" fmla="*/ 19 w 39"/>
                      <a:gd name="T7" fmla="*/ 0 h 10"/>
                      <a:gd name="T8" fmla="*/ 10 w 39"/>
                      <a:gd name="T9" fmla="*/ 0 h 10"/>
                      <a:gd name="T10" fmla="*/ 0 w 39"/>
                      <a:gd name="T11" fmla="*/ 0 h 10"/>
                      <a:gd name="T12" fmla="*/ 0 w 39"/>
                      <a:gd name="T13" fmla="*/ 10 h 10"/>
                      <a:gd name="T14" fmla="*/ 19 w 39"/>
                      <a:gd name="T15" fmla="*/ 10 h 10"/>
                      <a:gd name="T16" fmla="*/ 19 w 39"/>
                      <a:gd name="T17" fmla="*/ 10 h 10"/>
                      <a:gd name="T18" fmla="*/ 29 w 39"/>
                      <a:gd name="T19" fmla="*/ 10 h 10"/>
                      <a:gd name="T20" fmla="*/ 39 w 39"/>
                      <a:gd name="T21" fmla="*/ 10 h 10"/>
                      <a:gd name="T22" fmla="*/ 29 w 39"/>
                      <a:gd name="T23" fmla="*/ 10 h 10"/>
                      <a:gd name="T24" fmla="*/ 39 w 39"/>
                      <a:gd name="T25" fmla="*/ 10 h 10"/>
                      <a:gd name="T26" fmla="*/ 39 w 39"/>
                      <a:gd name="T27" fmla="*/ 0 h 10"/>
                      <a:gd name="T28" fmla="*/ 39 w 39"/>
                      <a:gd name="T29" fmla="*/ 0 h 10"/>
                      <a:gd name="T30" fmla="*/ 39 w 39"/>
                      <a:gd name="T31" fmla="*/ 10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
                      <a:gd name="T49" fmla="*/ 0 h 10"/>
                      <a:gd name="T50" fmla="*/ 39 w 39"/>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 h="10">
                        <a:moveTo>
                          <a:pt x="39" y="10"/>
                        </a:moveTo>
                        <a:lnTo>
                          <a:pt x="39" y="0"/>
                        </a:lnTo>
                        <a:lnTo>
                          <a:pt x="29" y="0"/>
                        </a:lnTo>
                        <a:lnTo>
                          <a:pt x="19" y="0"/>
                        </a:lnTo>
                        <a:lnTo>
                          <a:pt x="10" y="0"/>
                        </a:lnTo>
                        <a:lnTo>
                          <a:pt x="0" y="0"/>
                        </a:lnTo>
                        <a:lnTo>
                          <a:pt x="0" y="10"/>
                        </a:lnTo>
                        <a:lnTo>
                          <a:pt x="19" y="10"/>
                        </a:lnTo>
                        <a:lnTo>
                          <a:pt x="29" y="10"/>
                        </a:lnTo>
                        <a:lnTo>
                          <a:pt x="39" y="10"/>
                        </a:lnTo>
                        <a:lnTo>
                          <a:pt x="29" y="10"/>
                        </a:lnTo>
                        <a:lnTo>
                          <a:pt x="39" y="10"/>
                        </a:lnTo>
                        <a:lnTo>
                          <a:pt x="39" y="0"/>
                        </a:lnTo>
                        <a:lnTo>
                          <a:pt x="39" y="10"/>
                        </a:lnTo>
                        <a:close/>
                      </a:path>
                    </a:pathLst>
                  </a:custGeom>
                  <a:solidFill>
                    <a:srgbClr val="000000"/>
                  </a:solidFill>
                  <a:ln w="9525">
                    <a:noFill/>
                    <a:round/>
                    <a:headEnd/>
                    <a:tailEnd/>
                  </a:ln>
                </p:spPr>
                <p:txBody>
                  <a:bodyPr/>
                  <a:lstStyle/>
                  <a:p>
                    <a:endParaRPr lang="en-US"/>
                  </a:p>
                </p:txBody>
              </p:sp>
              <p:sp>
                <p:nvSpPr>
                  <p:cNvPr id="5688" name="Freeform 664"/>
                  <p:cNvSpPr>
                    <a:spLocks/>
                  </p:cNvSpPr>
                  <p:nvPr/>
                </p:nvSpPr>
                <p:spPr bwMode="auto">
                  <a:xfrm>
                    <a:off x="7204" y="7086"/>
                    <a:ext cx="155" cy="165"/>
                  </a:xfrm>
                  <a:custGeom>
                    <a:avLst/>
                    <a:gdLst>
                      <a:gd name="T0" fmla="*/ 97 w 155"/>
                      <a:gd name="T1" fmla="*/ 10 h 165"/>
                      <a:gd name="T2" fmla="*/ 116 w 155"/>
                      <a:gd name="T3" fmla="*/ 10 h 165"/>
                      <a:gd name="T4" fmla="*/ 126 w 155"/>
                      <a:gd name="T5" fmla="*/ 10 h 165"/>
                      <a:gd name="T6" fmla="*/ 136 w 155"/>
                      <a:gd name="T7" fmla="*/ 10 h 165"/>
                      <a:gd name="T8" fmla="*/ 136 w 155"/>
                      <a:gd name="T9" fmla="*/ 19 h 165"/>
                      <a:gd name="T10" fmla="*/ 155 w 155"/>
                      <a:gd name="T11" fmla="*/ 19 h 165"/>
                      <a:gd name="T12" fmla="*/ 146 w 155"/>
                      <a:gd name="T13" fmla="*/ 39 h 165"/>
                      <a:gd name="T14" fmla="*/ 146 w 155"/>
                      <a:gd name="T15" fmla="*/ 58 h 165"/>
                      <a:gd name="T16" fmla="*/ 136 w 155"/>
                      <a:gd name="T17" fmla="*/ 78 h 165"/>
                      <a:gd name="T18" fmla="*/ 136 w 155"/>
                      <a:gd name="T19" fmla="*/ 97 h 165"/>
                      <a:gd name="T20" fmla="*/ 126 w 155"/>
                      <a:gd name="T21" fmla="*/ 117 h 165"/>
                      <a:gd name="T22" fmla="*/ 107 w 155"/>
                      <a:gd name="T23" fmla="*/ 136 h 165"/>
                      <a:gd name="T24" fmla="*/ 97 w 155"/>
                      <a:gd name="T25" fmla="*/ 146 h 165"/>
                      <a:gd name="T26" fmla="*/ 78 w 155"/>
                      <a:gd name="T27" fmla="*/ 156 h 165"/>
                      <a:gd name="T28" fmla="*/ 68 w 155"/>
                      <a:gd name="T29" fmla="*/ 156 h 165"/>
                      <a:gd name="T30" fmla="*/ 58 w 155"/>
                      <a:gd name="T31" fmla="*/ 165 h 165"/>
                      <a:gd name="T32" fmla="*/ 0 w 155"/>
                      <a:gd name="T33" fmla="*/ 165 h 165"/>
                      <a:gd name="T34" fmla="*/ 0 w 155"/>
                      <a:gd name="T35" fmla="*/ 146 h 165"/>
                      <a:gd name="T36" fmla="*/ 9 w 155"/>
                      <a:gd name="T37" fmla="*/ 126 h 165"/>
                      <a:gd name="T38" fmla="*/ 9 w 155"/>
                      <a:gd name="T39" fmla="*/ 107 h 165"/>
                      <a:gd name="T40" fmla="*/ 19 w 155"/>
                      <a:gd name="T41" fmla="*/ 87 h 165"/>
                      <a:gd name="T42" fmla="*/ 29 w 155"/>
                      <a:gd name="T43" fmla="*/ 58 h 165"/>
                      <a:gd name="T44" fmla="*/ 39 w 155"/>
                      <a:gd name="T45" fmla="*/ 39 h 165"/>
                      <a:gd name="T46" fmla="*/ 39 w 155"/>
                      <a:gd name="T47" fmla="*/ 19 h 165"/>
                      <a:gd name="T48" fmla="*/ 48 w 155"/>
                      <a:gd name="T49" fmla="*/ 0 h 165"/>
                      <a:gd name="T50" fmla="*/ 48 w 155"/>
                      <a:gd name="T51" fmla="*/ 0 h 165"/>
                      <a:gd name="T52" fmla="*/ 58 w 155"/>
                      <a:gd name="T53" fmla="*/ 0 h 165"/>
                      <a:gd name="T54" fmla="*/ 78 w 155"/>
                      <a:gd name="T55" fmla="*/ 0 h 165"/>
                      <a:gd name="T56" fmla="*/ 87 w 155"/>
                      <a:gd name="T57" fmla="*/ 0 h 165"/>
                      <a:gd name="T58" fmla="*/ 87 w 155"/>
                      <a:gd name="T59" fmla="*/ 10 h 165"/>
                      <a:gd name="T60" fmla="*/ 97 w 155"/>
                      <a:gd name="T61" fmla="*/ 10 h 16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5"/>
                      <a:gd name="T94" fmla="*/ 0 h 165"/>
                      <a:gd name="T95" fmla="*/ 155 w 155"/>
                      <a:gd name="T96" fmla="*/ 165 h 16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5" h="165">
                        <a:moveTo>
                          <a:pt x="97" y="10"/>
                        </a:moveTo>
                        <a:lnTo>
                          <a:pt x="116" y="10"/>
                        </a:lnTo>
                        <a:lnTo>
                          <a:pt x="126" y="10"/>
                        </a:lnTo>
                        <a:lnTo>
                          <a:pt x="136" y="10"/>
                        </a:lnTo>
                        <a:lnTo>
                          <a:pt x="136" y="19"/>
                        </a:lnTo>
                        <a:lnTo>
                          <a:pt x="155" y="19"/>
                        </a:lnTo>
                        <a:lnTo>
                          <a:pt x="146" y="39"/>
                        </a:lnTo>
                        <a:lnTo>
                          <a:pt x="146" y="58"/>
                        </a:lnTo>
                        <a:lnTo>
                          <a:pt x="136" y="78"/>
                        </a:lnTo>
                        <a:lnTo>
                          <a:pt x="136" y="97"/>
                        </a:lnTo>
                        <a:lnTo>
                          <a:pt x="126" y="117"/>
                        </a:lnTo>
                        <a:lnTo>
                          <a:pt x="107" y="136"/>
                        </a:lnTo>
                        <a:lnTo>
                          <a:pt x="97" y="146"/>
                        </a:lnTo>
                        <a:lnTo>
                          <a:pt x="78" y="156"/>
                        </a:lnTo>
                        <a:lnTo>
                          <a:pt x="68" y="156"/>
                        </a:lnTo>
                        <a:lnTo>
                          <a:pt x="58" y="165"/>
                        </a:lnTo>
                        <a:lnTo>
                          <a:pt x="0" y="165"/>
                        </a:lnTo>
                        <a:lnTo>
                          <a:pt x="0" y="146"/>
                        </a:lnTo>
                        <a:lnTo>
                          <a:pt x="9" y="126"/>
                        </a:lnTo>
                        <a:lnTo>
                          <a:pt x="9" y="107"/>
                        </a:lnTo>
                        <a:lnTo>
                          <a:pt x="19" y="87"/>
                        </a:lnTo>
                        <a:lnTo>
                          <a:pt x="29" y="58"/>
                        </a:lnTo>
                        <a:lnTo>
                          <a:pt x="39" y="39"/>
                        </a:lnTo>
                        <a:lnTo>
                          <a:pt x="39" y="19"/>
                        </a:lnTo>
                        <a:lnTo>
                          <a:pt x="48" y="0"/>
                        </a:lnTo>
                        <a:lnTo>
                          <a:pt x="58" y="0"/>
                        </a:lnTo>
                        <a:lnTo>
                          <a:pt x="78" y="0"/>
                        </a:lnTo>
                        <a:lnTo>
                          <a:pt x="87" y="0"/>
                        </a:lnTo>
                        <a:lnTo>
                          <a:pt x="87" y="10"/>
                        </a:lnTo>
                        <a:lnTo>
                          <a:pt x="97" y="10"/>
                        </a:lnTo>
                        <a:close/>
                      </a:path>
                    </a:pathLst>
                  </a:custGeom>
                  <a:solidFill>
                    <a:srgbClr val="3F3F3F"/>
                  </a:solidFill>
                  <a:ln w="9525">
                    <a:noFill/>
                    <a:round/>
                    <a:headEnd/>
                    <a:tailEnd/>
                  </a:ln>
                </p:spPr>
                <p:txBody>
                  <a:bodyPr/>
                  <a:lstStyle/>
                  <a:p>
                    <a:endParaRPr lang="en-US"/>
                  </a:p>
                </p:txBody>
              </p:sp>
              <p:sp>
                <p:nvSpPr>
                  <p:cNvPr id="5689" name="Freeform 665"/>
                  <p:cNvSpPr>
                    <a:spLocks/>
                  </p:cNvSpPr>
                  <p:nvPr/>
                </p:nvSpPr>
                <p:spPr bwMode="auto">
                  <a:xfrm>
                    <a:off x="7301" y="7086"/>
                    <a:ext cx="68" cy="19"/>
                  </a:xfrm>
                  <a:custGeom>
                    <a:avLst/>
                    <a:gdLst>
                      <a:gd name="T0" fmla="*/ 58 w 68"/>
                      <a:gd name="T1" fmla="*/ 19 h 19"/>
                      <a:gd name="T2" fmla="*/ 58 w 68"/>
                      <a:gd name="T3" fmla="*/ 10 h 19"/>
                      <a:gd name="T4" fmla="*/ 39 w 68"/>
                      <a:gd name="T5" fmla="*/ 10 h 19"/>
                      <a:gd name="T6" fmla="*/ 39 w 68"/>
                      <a:gd name="T7" fmla="*/ 10 h 19"/>
                      <a:gd name="T8" fmla="*/ 29 w 68"/>
                      <a:gd name="T9" fmla="*/ 10 h 19"/>
                      <a:gd name="T10" fmla="*/ 19 w 68"/>
                      <a:gd name="T11" fmla="*/ 0 h 19"/>
                      <a:gd name="T12" fmla="*/ 10 w 68"/>
                      <a:gd name="T13" fmla="*/ 0 h 19"/>
                      <a:gd name="T14" fmla="*/ 0 w 68"/>
                      <a:gd name="T15" fmla="*/ 10 h 19"/>
                      <a:gd name="T16" fmla="*/ 0 w 68"/>
                      <a:gd name="T17" fmla="*/ 10 h 19"/>
                      <a:gd name="T18" fmla="*/ 19 w 68"/>
                      <a:gd name="T19" fmla="*/ 10 h 19"/>
                      <a:gd name="T20" fmla="*/ 29 w 68"/>
                      <a:gd name="T21" fmla="*/ 19 h 19"/>
                      <a:gd name="T22" fmla="*/ 39 w 68"/>
                      <a:gd name="T23" fmla="*/ 19 h 19"/>
                      <a:gd name="T24" fmla="*/ 39 w 68"/>
                      <a:gd name="T25" fmla="*/ 19 h 19"/>
                      <a:gd name="T26" fmla="*/ 58 w 68"/>
                      <a:gd name="T27" fmla="*/ 19 h 19"/>
                      <a:gd name="T28" fmla="*/ 58 w 68"/>
                      <a:gd name="T29" fmla="*/ 19 h 19"/>
                      <a:gd name="T30" fmla="*/ 58 w 68"/>
                      <a:gd name="T31" fmla="*/ 19 h 19"/>
                      <a:gd name="T32" fmla="*/ 68 w 68"/>
                      <a:gd name="T33" fmla="*/ 10 h 19"/>
                      <a:gd name="T34" fmla="*/ 58 w 68"/>
                      <a:gd name="T35" fmla="*/ 10 h 19"/>
                      <a:gd name="T36" fmla="*/ 58 w 68"/>
                      <a:gd name="T37" fmla="*/ 19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8"/>
                      <a:gd name="T58" fmla="*/ 0 h 19"/>
                      <a:gd name="T59" fmla="*/ 68 w 68"/>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8" h="19">
                        <a:moveTo>
                          <a:pt x="58" y="19"/>
                        </a:moveTo>
                        <a:lnTo>
                          <a:pt x="58" y="10"/>
                        </a:lnTo>
                        <a:lnTo>
                          <a:pt x="39" y="10"/>
                        </a:lnTo>
                        <a:lnTo>
                          <a:pt x="29" y="10"/>
                        </a:lnTo>
                        <a:lnTo>
                          <a:pt x="19" y="0"/>
                        </a:lnTo>
                        <a:lnTo>
                          <a:pt x="10" y="0"/>
                        </a:lnTo>
                        <a:lnTo>
                          <a:pt x="0" y="10"/>
                        </a:lnTo>
                        <a:lnTo>
                          <a:pt x="19" y="10"/>
                        </a:lnTo>
                        <a:lnTo>
                          <a:pt x="29" y="19"/>
                        </a:lnTo>
                        <a:lnTo>
                          <a:pt x="39" y="19"/>
                        </a:lnTo>
                        <a:lnTo>
                          <a:pt x="58" y="19"/>
                        </a:lnTo>
                        <a:lnTo>
                          <a:pt x="68" y="10"/>
                        </a:lnTo>
                        <a:lnTo>
                          <a:pt x="58" y="10"/>
                        </a:lnTo>
                        <a:lnTo>
                          <a:pt x="58" y="19"/>
                        </a:lnTo>
                        <a:close/>
                      </a:path>
                    </a:pathLst>
                  </a:custGeom>
                  <a:solidFill>
                    <a:srgbClr val="000000"/>
                  </a:solidFill>
                  <a:ln w="9525">
                    <a:noFill/>
                    <a:round/>
                    <a:headEnd/>
                    <a:tailEnd/>
                  </a:ln>
                </p:spPr>
                <p:txBody>
                  <a:bodyPr/>
                  <a:lstStyle/>
                  <a:p>
                    <a:endParaRPr lang="en-US"/>
                  </a:p>
                </p:txBody>
              </p:sp>
              <p:sp>
                <p:nvSpPr>
                  <p:cNvPr id="5690" name="Freeform 666"/>
                  <p:cNvSpPr>
                    <a:spLocks/>
                  </p:cNvSpPr>
                  <p:nvPr/>
                </p:nvSpPr>
                <p:spPr bwMode="auto">
                  <a:xfrm>
                    <a:off x="7282" y="7105"/>
                    <a:ext cx="77" cy="146"/>
                  </a:xfrm>
                  <a:custGeom>
                    <a:avLst/>
                    <a:gdLst>
                      <a:gd name="T0" fmla="*/ 0 w 77"/>
                      <a:gd name="T1" fmla="*/ 146 h 146"/>
                      <a:gd name="T2" fmla="*/ 19 w 77"/>
                      <a:gd name="T3" fmla="*/ 127 h 146"/>
                      <a:gd name="T4" fmla="*/ 38 w 77"/>
                      <a:gd name="T5" fmla="*/ 117 h 146"/>
                      <a:gd name="T6" fmla="*/ 48 w 77"/>
                      <a:gd name="T7" fmla="*/ 98 h 146"/>
                      <a:gd name="T8" fmla="*/ 58 w 77"/>
                      <a:gd name="T9" fmla="*/ 78 h 146"/>
                      <a:gd name="T10" fmla="*/ 68 w 77"/>
                      <a:gd name="T11" fmla="*/ 59 h 146"/>
                      <a:gd name="T12" fmla="*/ 68 w 77"/>
                      <a:gd name="T13" fmla="*/ 39 h 146"/>
                      <a:gd name="T14" fmla="*/ 77 w 77"/>
                      <a:gd name="T15" fmla="*/ 20 h 146"/>
                      <a:gd name="T16" fmla="*/ 77 w 77"/>
                      <a:gd name="T17" fmla="*/ 0 h 146"/>
                      <a:gd name="T18" fmla="*/ 77 w 77"/>
                      <a:gd name="T19" fmla="*/ 0 h 146"/>
                      <a:gd name="T20" fmla="*/ 68 w 77"/>
                      <a:gd name="T21" fmla="*/ 20 h 146"/>
                      <a:gd name="T22" fmla="*/ 58 w 77"/>
                      <a:gd name="T23" fmla="*/ 39 h 146"/>
                      <a:gd name="T24" fmla="*/ 58 w 77"/>
                      <a:gd name="T25" fmla="*/ 59 h 146"/>
                      <a:gd name="T26" fmla="*/ 48 w 77"/>
                      <a:gd name="T27" fmla="*/ 78 h 146"/>
                      <a:gd name="T28" fmla="*/ 38 w 77"/>
                      <a:gd name="T29" fmla="*/ 98 h 146"/>
                      <a:gd name="T30" fmla="*/ 29 w 77"/>
                      <a:gd name="T31" fmla="*/ 107 h 146"/>
                      <a:gd name="T32" fmla="*/ 9 w 77"/>
                      <a:gd name="T33" fmla="*/ 127 h 146"/>
                      <a:gd name="T34" fmla="*/ 0 w 77"/>
                      <a:gd name="T35" fmla="*/ 137 h 146"/>
                      <a:gd name="T36" fmla="*/ 0 w 77"/>
                      <a:gd name="T37" fmla="*/ 137 h 146"/>
                      <a:gd name="T38" fmla="*/ 0 w 77"/>
                      <a:gd name="T39" fmla="*/ 146 h 1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7"/>
                      <a:gd name="T61" fmla="*/ 0 h 146"/>
                      <a:gd name="T62" fmla="*/ 77 w 77"/>
                      <a:gd name="T63" fmla="*/ 146 h 14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7" h="146">
                        <a:moveTo>
                          <a:pt x="0" y="146"/>
                        </a:moveTo>
                        <a:lnTo>
                          <a:pt x="19" y="127"/>
                        </a:lnTo>
                        <a:lnTo>
                          <a:pt x="38" y="117"/>
                        </a:lnTo>
                        <a:lnTo>
                          <a:pt x="48" y="98"/>
                        </a:lnTo>
                        <a:lnTo>
                          <a:pt x="58" y="78"/>
                        </a:lnTo>
                        <a:lnTo>
                          <a:pt x="68" y="59"/>
                        </a:lnTo>
                        <a:lnTo>
                          <a:pt x="68" y="39"/>
                        </a:lnTo>
                        <a:lnTo>
                          <a:pt x="77" y="20"/>
                        </a:lnTo>
                        <a:lnTo>
                          <a:pt x="77" y="0"/>
                        </a:lnTo>
                        <a:lnTo>
                          <a:pt x="68" y="20"/>
                        </a:lnTo>
                        <a:lnTo>
                          <a:pt x="58" y="39"/>
                        </a:lnTo>
                        <a:lnTo>
                          <a:pt x="58" y="59"/>
                        </a:lnTo>
                        <a:lnTo>
                          <a:pt x="48" y="78"/>
                        </a:lnTo>
                        <a:lnTo>
                          <a:pt x="38" y="98"/>
                        </a:lnTo>
                        <a:lnTo>
                          <a:pt x="29" y="107"/>
                        </a:lnTo>
                        <a:lnTo>
                          <a:pt x="9" y="127"/>
                        </a:lnTo>
                        <a:lnTo>
                          <a:pt x="0" y="137"/>
                        </a:lnTo>
                        <a:lnTo>
                          <a:pt x="0" y="146"/>
                        </a:lnTo>
                        <a:close/>
                      </a:path>
                    </a:pathLst>
                  </a:custGeom>
                  <a:solidFill>
                    <a:srgbClr val="000000"/>
                  </a:solidFill>
                  <a:ln w="9525">
                    <a:noFill/>
                    <a:round/>
                    <a:headEnd/>
                    <a:tailEnd/>
                  </a:ln>
                </p:spPr>
                <p:txBody>
                  <a:bodyPr/>
                  <a:lstStyle/>
                  <a:p>
                    <a:endParaRPr lang="en-US"/>
                  </a:p>
                </p:txBody>
              </p:sp>
              <p:sp>
                <p:nvSpPr>
                  <p:cNvPr id="5691" name="Freeform 667"/>
                  <p:cNvSpPr>
                    <a:spLocks/>
                  </p:cNvSpPr>
                  <p:nvPr/>
                </p:nvSpPr>
                <p:spPr bwMode="auto">
                  <a:xfrm>
                    <a:off x="7204" y="7242"/>
                    <a:ext cx="78" cy="19"/>
                  </a:xfrm>
                  <a:custGeom>
                    <a:avLst/>
                    <a:gdLst>
                      <a:gd name="T0" fmla="*/ 0 w 78"/>
                      <a:gd name="T1" fmla="*/ 9 h 19"/>
                      <a:gd name="T2" fmla="*/ 0 w 78"/>
                      <a:gd name="T3" fmla="*/ 19 h 19"/>
                      <a:gd name="T4" fmla="*/ 29 w 78"/>
                      <a:gd name="T5" fmla="*/ 19 h 19"/>
                      <a:gd name="T6" fmla="*/ 39 w 78"/>
                      <a:gd name="T7" fmla="*/ 9 h 19"/>
                      <a:gd name="T8" fmla="*/ 58 w 78"/>
                      <a:gd name="T9" fmla="*/ 9 h 19"/>
                      <a:gd name="T10" fmla="*/ 68 w 78"/>
                      <a:gd name="T11" fmla="*/ 9 h 19"/>
                      <a:gd name="T12" fmla="*/ 78 w 78"/>
                      <a:gd name="T13" fmla="*/ 9 h 19"/>
                      <a:gd name="T14" fmla="*/ 78 w 78"/>
                      <a:gd name="T15" fmla="*/ 0 h 19"/>
                      <a:gd name="T16" fmla="*/ 68 w 78"/>
                      <a:gd name="T17" fmla="*/ 0 h 19"/>
                      <a:gd name="T18" fmla="*/ 58 w 78"/>
                      <a:gd name="T19" fmla="*/ 0 h 19"/>
                      <a:gd name="T20" fmla="*/ 0 w 78"/>
                      <a:gd name="T21" fmla="*/ 0 h 19"/>
                      <a:gd name="T22" fmla="*/ 9 w 78"/>
                      <a:gd name="T23" fmla="*/ 9 h 19"/>
                      <a:gd name="T24" fmla="*/ 0 w 78"/>
                      <a:gd name="T25" fmla="*/ 9 h 19"/>
                      <a:gd name="T26" fmla="*/ 0 w 78"/>
                      <a:gd name="T27" fmla="*/ 19 h 19"/>
                      <a:gd name="T28" fmla="*/ 0 w 78"/>
                      <a:gd name="T29" fmla="*/ 19 h 19"/>
                      <a:gd name="T30" fmla="*/ 0 w 78"/>
                      <a:gd name="T31" fmla="*/ 9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8"/>
                      <a:gd name="T49" fmla="*/ 0 h 19"/>
                      <a:gd name="T50" fmla="*/ 78 w 78"/>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8" h="19">
                        <a:moveTo>
                          <a:pt x="0" y="9"/>
                        </a:moveTo>
                        <a:lnTo>
                          <a:pt x="0" y="19"/>
                        </a:lnTo>
                        <a:lnTo>
                          <a:pt x="29" y="19"/>
                        </a:lnTo>
                        <a:lnTo>
                          <a:pt x="39" y="9"/>
                        </a:lnTo>
                        <a:lnTo>
                          <a:pt x="58" y="9"/>
                        </a:lnTo>
                        <a:lnTo>
                          <a:pt x="68" y="9"/>
                        </a:lnTo>
                        <a:lnTo>
                          <a:pt x="78" y="9"/>
                        </a:lnTo>
                        <a:lnTo>
                          <a:pt x="78" y="0"/>
                        </a:lnTo>
                        <a:lnTo>
                          <a:pt x="68" y="0"/>
                        </a:lnTo>
                        <a:lnTo>
                          <a:pt x="58" y="0"/>
                        </a:lnTo>
                        <a:lnTo>
                          <a:pt x="0" y="0"/>
                        </a:lnTo>
                        <a:lnTo>
                          <a:pt x="9" y="9"/>
                        </a:lnTo>
                        <a:lnTo>
                          <a:pt x="0" y="9"/>
                        </a:lnTo>
                        <a:lnTo>
                          <a:pt x="0" y="19"/>
                        </a:lnTo>
                        <a:lnTo>
                          <a:pt x="0" y="9"/>
                        </a:lnTo>
                        <a:close/>
                      </a:path>
                    </a:pathLst>
                  </a:custGeom>
                  <a:solidFill>
                    <a:srgbClr val="000000"/>
                  </a:solidFill>
                  <a:ln w="9525">
                    <a:noFill/>
                    <a:round/>
                    <a:headEnd/>
                    <a:tailEnd/>
                  </a:ln>
                </p:spPr>
                <p:txBody>
                  <a:bodyPr/>
                  <a:lstStyle/>
                  <a:p>
                    <a:endParaRPr lang="en-US"/>
                  </a:p>
                </p:txBody>
              </p:sp>
              <p:sp>
                <p:nvSpPr>
                  <p:cNvPr id="5692" name="Freeform 668"/>
                  <p:cNvSpPr>
                    <a:spLocks/>
                  </p:cNvSpPr>
                  <p:nvPr/>
                </p:nvSpPr>
                <p:spPr bwMode="auto">
                  <a:xfrm>
                    <a:off x="7204" y="7076"/>
                    <a:ext cx="48" cy="175"/>
                  </a:xfrm>
                  <a:custGeom>
                    <a:avLst/>
                    <a:gdLst>
                      <a:gd name="T0" fmla="*/ 48 w 48"/>
                      <a:gd name="T1" fmla="*/ 0 h 175"/>
                      <a:gd name="T2" fmla="*/ 39 w 48"/>
                      <a:gd name="T3" fmla="*/ 10 h 175"/>
                      <a:gd name="T4" fmla="*/ 39 w 48"/>
                      <a:gd name="T5" fmla="*/ 29 h 175"/>
                      <a:gd name="T6" fmla="*/ 29 w 48"/>
                      <a:gd name="T7" fmla="*/ 49 h 175"/>
                      <a:gd name="T8" fmla="*/ 19 w 48"/>
                      <a:gd name="T9" fmla="*/ 68 h 175"/>
                      <a:gd name="T10" fmla="*/ 19 w 48"/>
                      <a:gd name="T11" fmla="*/ 88 h 175"/>
                      <a:gd name="T12" fmla="*/ 9 w 48"/>
                      <a:gd name="T13" fmla="*/ 107 h 175"/>
                      <a:gd name="T14" fmla="*/ 0 w 48"/>
                      <a:gd name="T15" fmla="*/ 136 h 175"/>
                      <a:gd name="T16" fmla="*/ 0 w 48"/>
                      <a:gd name="T17" fmla="*/ 156 h 175"/>
                      <a:gd name="T18" fmla="*/ 0 w 48"/>
                      <a:gd name="T19" fmla="*/ 175 h 175"/>
                      <a:gd name="T20" fmla="*/ 9 w 48"/>
                      <a:gd name="T21" fmla="*/ 175 h 175"/>
                      <a:gd name="T22" fmla="*/ 9 w 48"/>
                      <a:gd name="T23" fmla="*/ 156 h 175"/>
                      <a:gd name="T24" fmla="*/ 9 w 48"/>
                      <a:gd name="T25" fmla="*/ 136 h 175"/>
                      <a:gd name="T26" fmla="*/ 19 w 48"/>
                      <a:gd name="T27" fmla="*/ 117 h 175"/>
                      <a:gd name="T28" fmla="*/ 29 w 48"/>
                      <a:gd name="T29" fmla="*/ 97 h 175"/>
                      <a:gd name="T30" fmla="*/ 29 w 48"/>
                      <a:gd name="T31" fmla="*/ 68 h 175"/>
                      <a:gd name="T32" fmla="*/ 39 w 48"/>
                      <a:gd name="T33" fmla="*/ 49 h 175"/>
                      <a:gd name="T34" fmla="*/ 48 w 48"/>
                      <a:gd name="T35" fmla="*/ 29 h 175"/>
                      <a:gd name="T36" fmla="*/ 48 w 48"/>
                      <a:gd name="T37" fmla="*/ 10 h 175"/>
                      <a:gd name="T38" fmla="*/ 48 w 48"/>
                      <a:gd name="T39" fmla="*/ 10 h 175"/>
                      <a:gd name="T40" fmla="*/ 48 w 48"/>
                      <a:gd name="T41" fmla="*/ 0 h 175"/>
                      <a:gd name="T42" fmla="*/ 39 w 48"/>
                      <a:gd name="T43" fmla="*/ 0 h 175"/>
                      <a:gd name="T44" fmla="*/ 39 w 48"/>
                      <a:gd name="T45" fmla="*/ 10 h 175"/>
                      <a:gd name="T46" fmla="*/ 48 w 48"/>
                      <a:gd name="T47" fmla="*/ 0 h 1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
                      <a:gd name="T73" fmla="*/ 0 h 175"/>
                      <a:gd name="T74" fmla="*/ 48 w 48"/>
                      <a:gd name="T75" fmla="*/ 175 h 17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 h="175">
                        <a:moveTo>
                          <a:pt x="48" y="0"/>
                        </a:moveTo>
                        <a:lnTo>
                          <a:pt x="39" y="10"/>
                        </a:lnTo>
                        <a:lnTo>
                          <a:pt x="39" y="29"/>
                        </a:lnTo>
                        <a:lnTo>
                          <a:pt x="29" y="49"/>
                        </a:lnTo>
                        <a:lnTo>
                          <a:pt x="19" y="68"/>
                        </a:lnTo>
                        <a:lnTo>
                          <a:pt x="19" y="88"/>
                        </a:lnTo>
                        <a:lnTo>
                          <a:pt x="9" y="107"/>
                        </a:lnTo>
                        <a:lnTo>
                          <a:pt x="0" y="136"/>
                        </a:lnTo>
                        <a:lnTo>
                          <a:pt x="0" y="156"/>
                        </a:lnTo>
                        <a:lnTo>
                          <a:pt x="0" y="175"/>
                        </a:lnTo>
                        <a:lnTo>
                          <a:pt x="9" y="175"/>
                        </a:lnTo>
                        <a:lnTo>
                          <a:pt x="9" y="156"/>
                        </a:lnTo>
                        <a:lnTo>
                          <a:pt x="9" y="136"/>
                        </a:lnTo>
                        <a:lnTo>
                          <a:pt x="19" y="117"/>
                        </a:lnTo>
                        <a:lnTo>
                          <a:pt x="29" y="97"/>
                        </a:lnTo>
                        <a:lnTo>
                          <a:pt x="29" y="68"/>
                        </a:lnTo>
                        <a:lnTo>
                          <a:pt x="39" y="49"/>
                        </a:lnTo>
                        <a:lnTo>
                          <a:pt x="48" y="29"/>
                        </a:lnTo>
                        <a:lnTo>
                          <a:pt x="48" y="10"/>
                        </a:lnTo>
                        <a:lnTo>
                          <a:pt x="48" y="0"/>
                        </a:lnTo>
                        <a:lnTo>
                          <a:pt x="39" y="0"/>
                        </a:lnTo>
                        <a:lnTo>
                          <a:pt x="39" y="10"/>
                        </a:lnTo>
                        <a:lnTo>
                          <a:pt x="48" y="0"/>
                        </a:lnTo>
                        <a:close/>
                      </a:path>
                    </a:pathLst>
                  </a:custGeom>
                  <a:solidFill>
                    <a:srgbClr val="000000"/>
                  </a:solidFill>
                  <a:ln w="9525">
                    <a:noFill/>
                    <a:round/>
                    <a:headEnd/>
                    <a:tailEnd/>
                  </a:ln>
                </p:spPr>
                <p:txBody>
                  <a:bodyPr/>
                  <a:lstStyle/>
                  <a:p>
                    <a:endParaRPr lang="en-US"/>
                  </a:p>
                </p:txBody>
              </p:sp>
              <p:sp>
                <p:nvSpPr>
                  <p:cNvPr id="5693" name="Freeform 669"/>
                  <p:cNvSpPr>
                    <a:spLocks/>
                  </p:cNvSpPr>
                  <p:nvPr/>
                </p:nvSpPr>
                <p:spPr bwMode="auto">
                  <a:xfrm>
                    <a:off x="7252" y="7076"/>
                    <a:ext cx="49" cy="20"/>
                  </a:xfrm>
                  <a:custGeom>
                    <a:avLst/>
                    <a:gdLst>
                      <a:gd name="T0" fmla="*/ 49 w 49"/>
                      <a:gd name="T1" fmla="*/ 20 h 20"/>
                      <a:gd name="T2" fmla="*/ 49 w 49"/>
                      <a:gd name="T3" fmla="*/ 20 h 20"/>
                      <a:gd name="T4" fmla="*/ 39 w 49"/>
                      <a:gd name="T5" fmla="*/ 10 h 20"/>
                      <a:gd name="T6" fmla="*/ 39 w 49"/>
                      <a:gd name="T7" fmla="*/ 10 h 20"/>
                      <a:gd name="T8" fmla="*/ 30 w 49"/>
                      <a:gd name="T9" fmla="*/ 10 h 20"/>
                      <a:gd name="T10" fmla="*/ 10 w 49"/>
                      <a:gd name="T11" fmla="*/ 10 h 20"/>
                      <a:gd name="T12" fmla="*/ 0 w 49"/>
                      <a:gd name="T13" fmla="*/ 0 h 20"/>
                      <a:gd name="T14" fmla="*/ 0 w 49"/>
                      <a:gd name="T15" fmla="*/ 0 h 20"/>
                      <a:gd name="T16" fmla="*/ 0 w 49"/>
                      <a:gd name="T17" fmla="*/ 10 h 20"/>
                      <a:gd name="T18" fmla="*/ 0 w 49"/>
                      <a:gd name="T19" fmla="*/ 10 h 20"/>
                      <a:gd name="T20" fmla="*/ 10 w 49"/>
                      <a:gd name="T21" fmla="*/ 10 h 20"/>
                      <a:gd name="T22" fmla="*/ 30 w 49"/>
                      <a:gd name="T23" fmla="*/ 10 h 20"/>
                      <a:gd name="T24" fmla="*/ 39 w 49"/>
                      <a:gd name="T25" fmla="*/ 20 h 20"/>
                      <a:gd name="T26" fmla="*/ 39 w 49"/>
                      <a:gd name="T27" fmla="*/ 20 h 20"/>
                      <a:gd name="T28" fmla="*/ 49 w 49"/>
                      <a:gd name="T29" fmla="*/ 20 h 20"/>
                      <a:gd name="T30" fmla="*/ 49 w 49"/>
                      <a:gd name="T31" fmla="*/ 20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
                      <a:gd name="T49" fmla="*/ 0 h 20"/>
                      <a:gd name="T50" fmla="*/ 49 w 49"/>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 h="20">
                        <a:moveTo>
                          <a:pt x="49" y="20"/>
                        </a:moveTo>
                        <a:lnTo>
                          <a:pt x="49" y="20"/>
                        </a:lnTo>
                        <a:lnTo>
                          <a:pt x="39" y="10"/>
                        </a:lnTo>
                        <a:lnTo>
                          <a:pt x="30" y="10"/>
                        </a:lnTo>
                        <a:lnTo>
                          <a:pt x="10" y="10"/>
                        </a:lnTo>
                        <a:lnTo>
                          <a:pt x="0" y="0"/>
                        </a:lnTo>
                        <a:lnTo>
                          <a:pt x="0" y="10"/>
                        </a:lnTo>
                        <a:lnTo>
                          <a:pt x="10" y="10"/>
                        </a:lnTo>
                        <a:lnTo>
                          <a:pt x="30" y="10"/>
                        </a:lnTo>
                        <a:lnTo>
                          <a:pt x="39" y="20"/>
                        </a:lnTo>
                        <a:lnTo>
                          <a:pt x="49" y="20"/>
                        </a:lnTo>
                        <a:close/>
                      </a:path>
                    </a:pathLst>
                  </a:custGeom>
                  <a:solidFill>
                    <a:srgbClr val="000000"/>
                  </a:solidFill>
                  <a:ln w="9525">
                    <a:noFill/>
                    <a:round/>
                    <a:headEnd/>
                    <a:tailEnd/>
                  </a:ln>
                </p:spPr>
                <p:txBody>
                  <a:bodyPr/>
                  <a:lstStyle/>
                  <a:p>
                    <a:endParaRPr lang="en-US"/>
                  </a:p>
                </p:txBody>
              </p:sp>
              <p:sp>
                <p:nvSpPr>
                  <p:cNvPr id="5694" name="Freeform 670"/>
                  <p:cNvSpPr>
                    <a:spLocks/>
                  </p:cNvSpPr>
                  <p:nvPr/>
                </p:nvSpPr>
                <p:spPr bwMode="auto">
                  <a:xfrm>
                    <a:off x="4996" y="7086"/>
                    <a:ext cx="389" cy="341"/>
                  </a:xfrm>
                  <a:custGeom>
                    <a:avLst/>
                    <a:gdLst>
                      <a:gd name="T0" fmla="*/ 389 w 389"/>
                      <a:gd name="T1" fmla="*/ 126 h 341"/>
                      <a:gd name="T2" fmla="*/ 389 w 389"/>
                      <a:gd name="T3" fmla="*/ 272 h 341"/>
                      <a:gd name="T4" fmla="*/ 370 w 389"/>
                      <a:gd name="T5" fmla="*/ 331 h 341"/>
                      <a:gd name="T6" fmla="*/ 350 w 389"/>
                      <a:gd name="T7" fmla="*/ 341 h 341"/>
                      <a:gd name="T8" fmla="*/ 311 w 389"/>
                      <a:gd name="T9" fmla="*/ 341 h 341"/>
                      <a:gd name="T10" fmla="*/ 253 w 389"/>
                      <a:gd name="T11" fmla="*/ 331 h 341"/>
                      <a:gd name="T12" fmla="*/ 204 w 389"/>
                      <a:gd name="T13" fmla="*/ 341 h 341"/>
                      <a:gd name="T14" fmla="*/ 146 w 389"/>
                      <a:gd name="T15" fmla="*/ 331 h 341"/>
                      <a:gd name="T16" fmla="*/ 97 w 389"/>
                      <a:gd name="T17" fmla="*/ 331 h 341"/>
                      <a:gd name="T18" fmla="*/ 39 w 389"/>
                      <a:gd name="T19" fmla="*/ 321 h 341"/>
                      <a:gd name="T20" fmla="*/ 19 w 389"/>
                      <a:gd name="T21" fmla="*/ 321 h 341"/>
                      <a:gd name="T22" fmla="*/ 10 w 389"/>
                      <a:gd name="T23" fmla="*/ 292 h 341"/>
                      <a:gd name="T24" fmla="*/ 0 w 389"/>
                      <a:gd name="T25" fmla="*/ 253 h 341"/>
                      <a:gd name="T26" fmla="*/ 0 w 389"/>
                      <a:gd name="T27" fmla="*/ 165 h 341"/>
                      <a:gd name="T28" fmla="*/ 0 w 389"/>
                      <a:gd name="T29" fmla="*/ 136 h 341"/>
                      <a:gd name="T30" fmla="*/ 0 w 389"/>
                      <a:gd name="T31" fmla="*/ 68 h 341"/>
                      <a:gd name="T32" fmla="*/ 10 w 389"/>
                      <a:gd name="T33" fmla="*/ 48 h 341"/>
                      <a:gd name="T34" fmla="*/ 29 w 389"/>
                      <a:gd name="T35" fmla="*/ 39 h 341"/>
                      <a:gd name="T36" fmla="*/ 49 w 389"/>
                      <a:gd name="T37" fmla="*/ 39 h 341"/>
                      <a:gd name="T38" fmla="*/ 68 w 389"/>
                      <a:gd name="T39" fmla="*/ 48 h 341"/>
                      <a:gd name="T40" fmla="*/ 88 w 389"/>
                      <a:gd name="T41" fmla="*/ 48 h 341"/>
                      <a:gd name="T42" fmla="*/ 107 w 389"/>
                      <a:gd name="T43" fmla="*/ 48 h 341"/>
                      <a:gd name="T44" fmla="*/ 126 w 389"/>
                      <a:gd name="T45" fmla="*/ 58 h 341"/>
                      <a:gd name="T46" fmla="*/ 146 w 389"/>
                      <a:gd name="T47" fmla="*/ 68 h 341"/>
                      <a:gd name="T48" fmla="*/ 165 w 389"/>
                      <a:gd name="T49" fmla="*/ 78 h 341"/>
                      <a:gd name="T50" fmla="*/ 175 w 389"/>
                      <a:gd name="T51" fmla="*/ 78 h 341"/>
                      <a:gd name="T52" fmla="*/ 185 w 389"/>
                      <a:gd name="T53" fmla="*/ 68 h 341"/>
                      <a:gd name="T54" fmla="*/ 165 w 389"/>
                      <a:gd name="T55" fmla="*/ 58 h 341"/>
                      <a:gd name="T56" fmla="*/ 156 w 389"/>
                      <a:gd name="T57" fmla="*/ 48 h 341"/>
                      <a:gd name="T58" fmla="*/ 136 w 389"/>
                      <a:gd name="T59" fmla="*/ 48 h 341"/>
                      <a:gd name="T60" fmla="*/ 117 w 389"/>
                      <a:gd name="T61" fmla="*/ 39 h 341"/>
                      <a:gd name="T62" fmla="*/ 107 w 389"/>
                      <a:gd name="T63" fmla="*/ 29 h 341"/>
                      <a:gd name="T64" fmla="*/ 78 w 389"/>
                      <a:gd name="T65" fmla="*/ 29 h 341"/>
                      <a:gd name="T66" fmla="*/ 68 w 389"/>
                      <a:gd name="T67" fmla="*/ 19 h 341"/>
                      <a:gd name="T68" fmla="*/ 49 w 389"/>
                      <a:gd name="T69" fmla="*/ 19 h 341"/>
                      <a:gd name="T70" fmla="*/ 58 w 389"/>
                      <a:gd name="T71" fmla="*/ 10 h 341"/>
                      <a:gd name="T72" fmla="*/ 107 w 389"/>
                      <a:gd name="T73" fmla="*/ 10 h 341"/>
                      <a:gd name="T74" fmla="*/ 175 w 389"/>
                      <a:gd name="T75" fmla="*/ 0 h 341"/>
                      <a:gd name="T76" fmla="*/ 224 w 389"/>
                      <a:gd name="T77" fmla="*/ 10 h 341"/>
                      <a:gd name="T78" fmla="*/ 263 w 389"/>
                      <a:gd name="T79" fmla="*/ 10 h 341"/>
                      <a:gd name="T80" fmla="*/ 292 w 389"/>
                      <a:gd name="T81" fmla="*/ 19 h 341"/>
                      <a:gd name="T82" fmla="*/ 321 w 389"/>
                      <a:gd name="T83" fmla="*/ 39 h 341"/>
                      <a:gd name="T84" fmla="*/ 350 w 389"/>
                      <a:gd name="T85" fmla="*/ 48 h 341"/>
                      <a:gd name="T86" fmla="*/ 370 w 389"/>
                      <a:gd name="T87" fmla="*/ 78 h 341"/>
                      <a:gd name="T88" fmla="*/ 389 w 389"/>
                      <a:gd name="T89" fmla="*/ 97 h 3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89"/>
                      <a:gd name="T136" fmla="*/ 0 h 341"/>
                      <a:gd name="T137" fmla="*/ 389 w 389"/>
                      <a:gd name="T138" fmla="*/ 341 h 3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89" h="341">
                        <a:moveTo>
                          <a:pt x="389" y="97"/>
                        </a:moveTo>
                        <a:lnTo>
                          <a:pt x="389" y="126"/>
                        </a:lnTo>
                        <a:lnTo>
                          <a:pt x="389" y="156"/>
                        </a:lnTo>
                        <a:lnTo>
                          <a:pt x="389" y="272"/>
                        </a:lnTo>
                        <a:lnTo>
                          <a:pt x="379" y="302"/>
                        </a:lnTo>
                        <a:lnTo>
                          <a:pt x="370" y="331"/>
                        </a:lnTo>
                        <a:lnTo>
                          <a:pt x="360" y="341"/>
                        </a:lnTo>
                        <a:lnTo>
                          <a:pt x="350" y="341"/>
                        </a:lnTo>
                        <a:lnTo>
                          <a:pt x="321" y="341"/>
                        </a:lnTo>
                        <a:lnTo>
                          <a:pt x="311" y="341"/>
                        </a:lnTo>
                        <a:lnTo>
                          <a:pt x="292" y="331"/>
                        </a:lnTo>
                        <a:lnTo>
                          <a:pt x="253" y="331"/>
                        </a:lnTo>
                        <a:lnTo>
                          <a:pt x="233" y="341"/>
                        </a:lnTo>
                        <a:lnTo>
                          <a:pt x="204" y="341"/>
                        </a:lnTo>
                        <a:lnTo>
                          <a:pt x="195" y="331"/>
                        </a:lnTo>
                        <a:lnTo>
                          <a:pt x="146" y="331"/>
                        </a:lnTo>
                        <a:lnTo>
                          <a:pt x="126" y="331"/>
                        </a:lnTo>
                        <a:lnTo>
                          <a:pt x="97" y="331"/>
                        </a:lnTo>
                        <a:lnTo>
                          <a:pt x="88" y="321"/>
                        </a:lnTo>
                        <a:lnTo>
                          <a:pt x="39" y="321"/>
                        </a:lnTo>
                        <a:lnTo>
                          <a:pt x="19" y="321"/>
                        </a:lnTo>
                        <a:lnTo>
                          <a:pt x="19" y="311"/>
                        </a:lnTo>
                        <a:lnTo>
                          <a:pt x="10" y="292"/>
                        </a:lnTo>
                        <a:lnTo>
                          <a:pt x="0" y="272"/>
                        </a:lnTo>
                        <a:lnTo>
                          <a:pt x="0" y="253"/>
                        </a:lnTo>
                        <a:lnTo>
                          <a:pt x="0" y="185"/>
                        </a:lnTo>
                        <a:lnTo>
                          <a:pt x="0" y="165"/>
                        </a:lnTo>
                        <a:lnTo>
                          <a:pt x="0" y="146"/>
                        </a:lnTo>
                        <a:lnTo>
                          <a:pt x="0" y="136"/>
                        </a:lnTo>
                        <a:lnTo>
                          <a:pt x="0" y="117"/>
                        </a:lnTo>
                        <a:lnTo>
                          <a:pt x="0" y="68"/>
                        </a:lnTo>
                        <a:lnTo>
                          <a:pt x="0" y="48"/>
                        </a:lnTo>
                        <a:lnTo>
                          <a:pt x="10" y="48"/>
                        </a:lnTo>
                        <a:lnTo>
                          <a:pt x="19" y="29"/>
                        </a:lnTo>
                        <a:lnTo>
                          <a:pt x="29" y="39"/>
                        </a:lnTo>
                        <a:lnTo>
                          <a:pt x="39" y="39"/>
                        </a:lnTo>
                        <a:lnTo>
                          <a:pt x="49" y="39"/>
                        </a:lnTo>
                        <a:lnTo>
                          <a:pt x="58" y="48"/>
                        </a:lnTo>
                        <a:lnTo>
                          <a:pt x="68" y="48"/>
                        </a:lnTo>
                        <a:lnTo>
                          <a:pt x="78" y="48"/>
                        </a:lnTo>
                        <a:lnTo>
                          <a:pt x="88" y="48"/>
                        </a:lnTo>
                        <a:lnTo>
                          <a:pt x="97" y="48"/>
                        </a:lnTo>
                        <a:lnTo>
                          <a:pt x="107" y="48"/>
                        </a:lnTo>
                        <a:lnTo>
                          <a:pt x="117" y="58"/>
                        </a:lnTo>
                        <a:lnTo>
                          <a:pt x="126" y="58"/>
                        </a:lnTo>
                        <a:lnTo>
                          <a:pt x="136" y="58"/>
                        </a:lnTo>
                        <a:lnTo>
                          <a:pt x="146" y="68"/>
                        </a:lnTo>
                        <a:lnTo>
                          <a:pt x="156" y="68"/>
                        </a:lnTo>
                        <a:lnTo>
                          <a:pt x="165" y="78"/>
                        </a:lnTo>
                        <a:lnTo>
                          <a:pt x="175" y="87"/>
                        </a:lnTo>
                        <a:lnTo>
                          <a:pt x="175" y="78"/>
                        </a:lnTo>
                        <a:lnTo>
                          <a:pt x="185" y="78"/>
                        </a:lnTo>
                        <a:lnTo>
                          <a:pt x="185" y="68"/>
                        </a:lnTo>
                        <a:lnTo>
                          <a:pt x="175" y="68"/>
                        </a:lnTo>
                        <a:lnTo>
                          <a:pt x="165" y="58"/>
                        </a:lnTo>
                        <a:lnTo>
                          <a:pt x="156" y="48"/>
                        </a:lnTo>
                        <a:lnTo>
                          <a:pt x="146" y="48"/>
                        </a:lnTo>
                        <a:lnTo>
                          <a:pt x="136" y="48"/>
                        </a:lnTo>
                        <a:lnTo>
                          <a:pt x="126" y="39"/>
                        </a:lnTo>
                        <a:lnTo>
                          <a:pt x="117" y="39"/>
                        </a:lnTo>
                        <a:lnTo>
                          <a:pt x="107" y="29"/>
                        </a:lnTo>
                        <a:lnTo>
                          <a:pt x="88" y="29"/>
                        </a:lnTo>
                        <a:lnTo>
                          <a:pt x="78" y="29"/>
                        </a:lnTo>
                        <a:lnTo>
                          <a:pt x="68" y="29"/>
                        </a:lnTo>
                        <a:lnTo>
                          <a:pt x="68" y="19"/>
                        </a:lnTo>
                        <a:lnTo>
                          <a:pt x="58" y="19"/>
                        </a:lnTo>
                        <a:lnTo>
                          <a:pt x="49" y="19"/>
                        </a:lnTo>
                        <a:lnTo>
                          <a:pt x="49" y="10"/>
                        </a:lnTo>
                        <a:lnTo>
                          <a:pt x="58" y="10"/>
                        </a:lnTo>
                        <a:lnTo>
                          <a:pt x="68" y="10"/>
                        </a:lnTo>
                        <a:lnTo>
                          <a:pt x="107" y="10"/>
                        </a:lnTo>
                        <a:lnTo>
                          <a:pt x="117" y="0"/>
                        </a:lnTo>
                        <a:lnTo>
                          <a:pt x="175" y="0"/>
                        </a:lnTo>
                        <a:lnTo>
                          <a:pt x="195" y="10"/>
                        </a:lnTo>
                        <a:lnTo>
                          <a:pt x="224" y="10"/>
                        </a:lnTo>
                        <a:lnTo>
                          <a:pt x="243" y="10"/>
                        </a:lnTo>
                        <a:lnTo>
                          <a:pt x="263" y="10"/>
                        </a:lnTo>
                        <a:lnTo>
                          <a:pt x="272" y="19"/>
                        </a:lnTo>
                        <a:lnTo>
                          <a:pt x="292" y="19"/>
                        </a:lnTo>
                        <a:lnTo>
                          <a:pt x="311" y="29"/>
                        </a:lnTo>
                        <a:lnTo>
                          <a:pt x="321" y="39"/>
                        </a:lnTo>
                        <a:lnTo>
                          <a:pt x="331" y="48"/>
                        </a:lnTo>
                        <a:lnTo>
                          <a:pt x="350" y="48"/>
                        </a:lnTo>
                        <a:lnTo>
                          <a:pt x="360" y="58"/>
                        </a:lnTo>
                        <a:lnTo>
                          <a:pt x="370" y="78"/>
                        </a:lnTo>
                        <a:lnTo>
                          <a:pt x="379" y="87"/>
                        </a:lnTo>
                        <a:lnTo>
                          <a:pt x="389" y="97"/>
                        </a:lnTo>
                        <a:close/>
                      </a:path>
                    </a:pathLst>
                  </a:custGeom>
                  <a:solidFill>
                    <a:srgbClr val="FFFFBF"/>
                  </a:solidFill>
                  <a:ln w="9525">
                    <a:noFill/>
                    <a:round/>
                    <a:headEnd/>
                    <a:tailEnd/>
                  </a:ln>
                </p:spPr>
                <p:txBody>
                  <a:bodyPr/>
                  <a:lstStyle/>
                  <a:p>
                    <a:endParaRPr lang="en-US"/>
                  </a:p>
                </p:txBody>
              </p:sp>
              <p:sp>
                <p:nvSpPr>
                  <p:cNvPr id="5695" name="Freeform 671"/>
                  <p:cNvSpPr>
                    <a:spLocks/>
                  </p:cNvSpPr>
                  <p:nvPr/>
                </p:nvSpPr>
                <p:spPr bwMode="auto">
                  <a:xfrm>
                    <a:off x="5366" y="7183"/>
                    <a:ext cx="29" cy="234"/>
                  </a:xfrm>
                  <a:custGeom>
                    <a:avLst/>
                    <a:gdLst>
                      <a:gd name="T0" fmla="*/ 0 w 29"/>
                      <a:gd name="T1" fmla="*/ 234 h 234"/>
                      <a:gd name="T2" fmla="*/ 9 w 29"/>
                      <a:gd name="T3" fmla="*/ 234 h 234"/>
                      <a:gd name="T4" fmla="*/ 19 w 29"/>
                      <a:gd name="T5" fmla="*/ 205 h 234"/>
                      <a:gd name="T6" fmla="*/ 19 w 29"/>
                      <a:gd name="T7" fmla="*/ 175 h 234"/>
                      <a:gd name="T8" fmla="*/ 19 w 29"/>
                      <a:gd name="T9" fmla="*/ 146 h 234"/>
                      <a:gd name="T10" fmla="*/ 19 w 29"/>
                      <a:gd name="T11" fmla="*/ 127 h 234"/>
                      <a:gd name="T12" fmla="*/ 29 w 29"/>
                      <a:gd name="T13" fmla="*/ 88 h 234"/>
                      <a:gd name="T14" fmla="*/ 29 w 29"/>
                      <a:gd name="T15" fmla="*/ 0 h 234"/>
                      <a:gd name="T16" fmla="*/ 19 w 29"/>
                      <a:gd name="T17" fmla="*/ 0 h 234"/>
                      <a:gd name="T18" fmla="*/ 19 w 29"/>
                      <a:gd name="T19" fmla="*/ 88 h 234"/>
                      <a:gd name="T20" fmla="*/ 9 w 29"/>
                      <a:gd name="T21" fmla="*/ 127 h 234"/>
                      <a:gd name="T22" fmla="*/ 9 w 29"/>
                      <a:gd name="T23" fmla="*/ 175 h 234"/>
                      <a:gd name="T24" fmla="*/ 0 w 29"/>
                      <a:gd name="T25" fmla="*/ 205 h 234"/>
                      <a:gd name="T26" fmla="*/ 0 w 29"/>
                      <a:gd name="T27" fmla="*/ 234 h 234"/>
                      <a:gd name="T28" fmla="*/ 0 w 29"/>
                      <a:gd name="T29" fmla="*/ 224 h 234"/>
                      <a:gd name="T30" fmla="*/ 0 w 29"/>
                      <a:gd name="T31" fmla="*/ 234 h 234"/>
                      <a:gd name="T32" fmla="*/ 9 w 29"/>
                      <a:gd name="T33" fmla="*/ 234 h 234"/>
                      <a:gd name="T34" fmla="*/ 0 w 29"/>
                      <a:gd name="T35" fmla="*/ 234 h 2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234"/>
                      <a:gd name="T56" fmla="*/ 29 w 29"/>
                      <a:gd name="T57" fmla="*/ 234 h 2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234">
                        <a:moveTo>
                          <a:pt x="0" y="234"/>
                        </a:moveTo>
                        <a:lnTo>
                          <a:pt x="9" y="234"/>
                        </a:lnTo>
                        <a:lnTo>
                          <a:pt x="19" y="205"/>
                        </a:lnTo>
                        <a:lnTo>
                          <a:pt x="19" y="175"/>
                        </a:lnTo>
                        <a:lnTo>
                          <a:pt x="19" y="146"/>
                        </a:lnTo>
                        <a:lnTo>
                          <a:pt x="19" y="127"/>
                        </a:lnTo>
                        <a:lnTo>
                          <a:pt x="29" y="88"/>
                        </a:lnTo>
                        <a:lnTo>
                          <a:pt x="29" y="0"/>
                        </a:lnTo>
                        <a:lnTo>
                          <a:pt x="19" y="0"/>
                        </a:lnTo>
                        <a:lnTo>
                          <a:pt x="19" y="88"/>
                        </a:lnTo>
                        <a:lnTo>
                          <a:pt x="9" y="127"/>
                        </a:lnTo>
                        <a:lnTo>
                          <a:pt x="9" y="175"/>
                        </a:lnTo>
                        <a:lnTo>
                          <a:pt x="0" y="205"/>
                        </a:lnTo>
                        <a:lnTo>
                          <a:pt x="0" y="234"/>
                        </a:lnTo>
                        <a:lnTo>
                          <a:pt x="0" y="224"/>
                        </a:lnTo>
                        <a:lnTo>
                          <a:pt x="0" y="234"/>
                        </a:lnTo>
                        <a:lnTo>
                          <a:pt x="9" y="234"/>
                        </a:lnTo>
                        <a:lnTo>
                          <a:pt x="0" y="234"/>
                        </a:lnTo>
                        <a:close/>
                      </a:path>
                    </a:pathLst>
                  </a:custGeom>
                  <a:solidFill>
                    <a:srgbClr val="000000"/>
                  </a:solidFill>
                  <a:ln w="9525">
                    <a:noFill/>
                    <a:round/>
                    <a:headEnd/>
                    <a:tailEnd/>
                  </a:ln>
                </p:spPr>
                <p:txBody>
                  <a:bodyPr/>
                  <a:lstStyle/>
                  <a:p>
                    <a:endParaRPr lang="en-US"/>
                  </a:p>
                </p:txBody>
              </p:sp>
              <p:sp>
                <p:nvSpPr>
                  <p:cNvPr id="5696" name="Freeform 672"/>
                  <p:cNvSpPr>
                    <a:spLocks/>
                  </p:cNvSpPr>
                  <p:nvPr/>
                </p:nvSpPr>
                <p:spPr bwMode="auto">
                  <a:xfrm>
                    <a:off x="5259" y="7407"/>
                    <a:ext cx="107" cy="29"/>
                  </a:xfrm>
                  <a:custGeom>
                    <a:avLst/>
                    <a:gdLst>
                      <a:gd name="T0" fmla="*/ 0 w 107"/>
                      <a:gd name="T1" fmla="*/ 20 h 29"/>
                      <a:gd name="T2" fmla="*/ 29 w 107"/>
                      <a:gd name="T3" fmla="*/ 20 h 29"/>
                      <a:gd name="T4" fmla="*/ 48 w 107"/>
                      <a:gd name="T5" fmla="*/ 20 h 29"/>
                      <a:gd name="T6" fmla="*/ 58 w 107"/>
                      <a:gd name="T7" fmla="*/ 29 h 29"/>
                      <a:gd name="T8" fmla="*/ 87 w 107"/>
                      <a:gd name="T9" fmla="*/ 29 h 29"/>
                      <a:gd name="T10" fmla="*/ 97 w 107"/>
                      <a:gd name="T11" fmla="*/ 20 h 29"/>
                      <a:gd name="T12" fmla="*/ 107 w 107"/>
                      <a:gd name="T13" fmla="*/ 10 h 29"/>
                      <a:gd name="T14" fmla="*/ 107 w 107"/>
                      <a:gd name="T15" fmla="*/ 0 h 29"/>
                      <a:gd name="T16" fmla="*/ 97 w 107"/>
                      <a:gd name="T17" fmla="*/ 10 h 29"/>
                      <a:gd name="T18" fmla="*/ 87 w 107"/>
                      <a:gd name="T19" fmla="*/ 20 h 29"/>
                      <a:gd name="T20" fmla="*/ 58 w 107"/>
                      <a:gd name="T21" fmla="*/ 20 h 29"/>
                      <a:gd name="T22" fmla="*/ 48 w 107"/>
                      <a:gd name="T23" fmla="*/ 10 h 29"/>
                      <a:gd name="T24" fmla="*/ 29 w 107"/>
                      <a:gd name="T25" fmla="*/ 10 h 29"/>
                      <a:gd name="T26" fmla="*/ 0 w 107"/>
                      <a:gd name="T27" fmla="*/ 10 h 29"/>
                      <a:gd name="T28" fmla="*/ 0 w 107"/>
                      <a:gd name="T29" fmla="*/ 20 h 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7"/>
                      <a:gd name="T46" fmla="*/ 0 h 29"/>
                      <a:gd name="T47" fmla="*/ 107 w 107"/>
                      <a:gd name="T48" fmla="*/ 29 h 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7" h="29">
                        <a:moveTo>
                          <a:pt x="0" y="20"/>
                        </a:moveTo>
                        <a:lnTo>
                          <a:pt x="29" y="20"/>
                        </a:lnTo>
                        <a:lnTo>
                          <a:pt x="48" y="20"/>
                        </a:lnTo>
                        <a:lnTo>
                          <a:pt x="58" y="29"/>
                        </a:lnTo>
                        <a:lnTo>
                          <a:pt x="87" y="29"/>
                        </a:lnTo>
                        <a:lnTo>
                          <a:pt x="97" y="20"/>
                        </a:lnTo>
                        <a:lnTo>
                          <a:pt x="107" y="10"/>
                        </a:lnTo>
                        <a:lnTo>
                          <a:pt x="107" y="0"/>
                        </a:lnTo>
                        <a:lnTo>
                          <a:pt x="97" y="10"/>
                        </a:lnTo>
                        <a:lnTo>
                          <a:pt x="87" y="20"/>
                        </a:lnTo>
                        <a:lnTo>
                          <a:pt x="58" y="20"/>
                        </a:lnTo>
                        <a:lnTo>
                          <a:pt x="48" y="10"/>
                        </a:lnTo>
                        <a:lnTo>
                          <a:pt x="29" y="10"/>
                        </a:lnTo>
                        <a:lnTo>
                          <a:pt x="0" y="10"/>
                        </a:lnTo>
                        <a:lnTo>
                          <a:pt x="0" y="20"/>
                        </a:lnTo>
                        <a:close/>
                      </a:path>
                    </a:pathLst>
                  </a:custGeom>
                  <a:solidFill>
                    <a:srgbClr val="000000"/>
                  </a:solidFill>
                  <a:ln w="9525">
                    <a:noFill/>
                    <a:round/>
                    <a:headEnd/>
                    <a:tailEnd/>
                  </a:ln>
                </p:spPr>
                <p:txBody>
                  <a:bodyPr/>
                  <a:lstStyle/>
                  <a:p>
                    <a:endParaRPr lang="en-US"/>
                  </a:p>
                </p:txBody>
              </p:sp>
              <p:sp>
                <p:nvSpPr>
                  <p:cNvPr id="5697" name="Freeform 673"/>
                  <p:cNvSpPr>
                    <a:spLocks/>
                  </p:cNvSpPr>
                  <p:nvPr/>
                </p:nvSpPr>
                <p:spPr bwMode="auto">
                  <a:xfrm>
                    <a:off x="5015" y="7407"/>
                    <a:ext cx="244" cy="20"/>
                  </a:xfrm>
                  <a:custGeom>
                    <a:avLst/>
                    <a:gdLst>
                      <a:gd name="T0" fmla="*/ 0 w 244"/>
                      <a:gd name="T1" fmla="*/ 0 h 20"/>
                      <a:gd name="T2" fmla="*/ 20 w 244"/>
                      <a:gd name="T3" fmla="*/ 10 h 20"/>
                      <a:gd name="T4" fmla="*/ 69 w 244"/>
                      <a:gd name="T5" fmla="*/ 10 h 20"/>
                      <a:gd name="T6" fmla="*/ 78 w 244"/>
                      <a:gd name="T7" fmla="*/ 10 h 20"/>
                      <a:gd name="T8" fmla="*/ 107 w 244"/>
                      <a:gd name="T9" fmla="*/ 10 h 20"/>
                      <a:gd name="T10" fmla="*/ 127 w 244"/>
                      <a:gd name="T11" fmla="*/ 20 h 20"/>
                      <a:gd name="T12" fmla="*/ 176 w 244"/>
                      <a:gd name="T13" fmla="*/ 20 h 20"/>
                      <a:gd name="T14" fmla="*/ 185 w 244"/>
                      <a:gd name="T15" fmla="*/ 20 h 20"/>
                      <a:gd name="T16" fmla="*/ 214 w 244"/>
                      <a:gd name="T17" fmla="*/ 20 h 20"/>
                      <a:gd name="T18" fmla="*/ 234 w 244"/>
                      <a:gd name="T19" fmla="*/ 20 h 20"/>
                      <a:gd name="T20" fmla="*/ 244 w 244"/>
                      <a:gd name="T21" fmla="*/ 20 h 20"/>
                      <a:gd name="T22" fmla="*/ 244 w 244"/>
                      <a:gd name="T23" fmla="*/ 10 h 20"/>
                      <a:gd name="T24" fmla="*/ 127 w 244"/>
                      <a:gd name="T25" fmla="*/ 10 h 20"/>
                      <a:gd name="T26" fmla="*/ 107 w 244"/>
                      <a:gd name="T27" fmla="*/ 0 h 20"/>
                      <a:gd name="T28" fmla="*/ 78 w 244"/>
                      <a:gd name="T29" fmla="*/ 0 h 20"/>
                      <a:gd name="T30" fmla="*/ 69 w 244"/>
                      <a:gd name="T31" fmla="*/ 0 h 20"/>
                      <a:gd name="T32" fmla="*/ 0 w 244"/>
                      <a:gd name="T33" fmla="*/ 0 h 20"/>
                      <a:gd name="T34" fmla="*/ 0 w 244"/>
                      <a:gd name="T35" fmla="*/ 10 h 20"/>
                      <a:gd name="T36" fmla="*/ 0 w 244"/>
                      <a:gd name="T37" fmla="*/ 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4"/>
                      <a:gd name="T58" fmla="*/ 0 h 20"/>
                      <a:gd name="T59" fmla="*/ 244 w 244"/>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4" h="20">
                        <a:moveTo>
                          <a:pt x="0" y="0"/>
                        </a:moveTo>
                        <a:lnTo>
                          <a:pt x="20" y="10"/>
                        </a:lnTo>
                        <a:lnTo>
                          <a:pt x="69" y="10"/>
                        </a:lnTo>
                        <a:lnTo>
                          <a:pt x="78" y="10"/>
                        </a:lnTo>
                        <a:lnTo>
                          <a:pt x="107" y="10"/>
                        </a:lnTo>
                        <a:lnTo>
                          <a:pt x="127" y="20"/>
                        </a:lnTo>
                        <a:lnTo>
                          <a:pt x="176" y="20"/>
                        </a:lnTo>
                        <a:lnTo>
                          <a:pt x="185" y="20"/>
                        </a:lnTo>
                        <a:lnTo>
                          <a:pt x="214" y="20"/>
                        </a:lnTo>
                        <a:lnTo>
                          <a:pt x="234" y="20"/>
                        </a:lnTo>
                        <a:lnTo>
                          <a:pt x="244" y="20"/>
                        </a:lnTo>
                        <a:lnTo>
                          <a:pt x="244" y="10"/>
                        </a:lnTo>
                        <a:lnTo>
                          <a:pt x="127" y="10"/>
                        </a:lnTo>
                        <a:lnTo>
                          <a:pt x="107" y="0"/>
                        </a:lnTo>
                        <a:lnTo>
                          <a:pt x="78" y="0"/>
                        </a:lnTo>
                        <a:lnTo>
                          <a:pt x="69" y="0"/>
                        </a:lnTo>
                        <a:lnTo>
                          <a:pt x="0" y="0"/>
                        </a:lnTo>
                        <a:lnTo>
                          <a:pt x="0" y="10"/>
                        </a:lnTo>
                        <a:lnTo>
                          <a:pt x="0" y="0"/>
                        </a:lnTo>
                        <a:close/>
                      </a:path>
                    </a:pathLst>
                  </a:custGeom>
                  <a:solidFill>
                    <a:srgbClr val="000000"/>
                  </a:solidFill>
                  <a:ln w="9525">
                    <a:noFill/>
                    <a:round/>
                    <a:headEnd/>
                    <a:tailEnd/>
                  </a:ln>
                </p:spPr>
                <p:txBody>
                  <a:bodyPr/>
                  <a:lstStyle/>
                  <a:p>
                    <a:endParaRPr lang="en-US"/>
                  </a:p>
                </p:txBody>
              </p:sp>
              <p:sp>
                <p:nvSpPr>
                  <p:cNvPr id="5698" name="Freeform 674"/>
                  <p:cNvSpPr>
                    <a:spLocks/>
                  </p:cNvSpPr>
                  <p:nvPr/>
                </p:nvSpPr>
                <p:spPr bwMode="auto">
                  <a:xfrm>
                    <a:off x="5015" y="7388"/>
                    <a:ext cx="1" cy="19"/>
                  </a:xfrm>
                  <a:custGeom>
                    <a:avLst/>
                    <a:gdLst>
                      <a:gd name="T0" fmla="*/ 0 w 1"/>
                      <a:gd name="T1" fmla="*/ 9 h 19"/>
                      <a:gd name="T2" fmla="*/ 0 w 1"/>
                      <a:gd name="T3" fmla="*/ 19 h 19"/>
                      <a:gd name="T4" fmla="*/ 0 w 1"/>
                      <a:gd name="T5" fmla="*/ 19 h 19"/>
                      <a:gd name="T6" fmla="*/ 0 w 1"/>
                      <a:gd name="T7" fmla="*/ 9 h 19"/>
                      <a:gd name="T8" fmla="*/ 0 w 1"/>
                      <a:gd name="T9" fmla="*/ 0 h 19"/>
                      <a:gd name="T10" fmla="*/ 0 w 1"/>
                      <a:gd name="T11" fmla="*/ 0 h 19"/>
                      <a:gd name="T12" fmla="*/ 0 w 1"/>
                      <a:gd name="T13" fmla="*/ 9 h 19"/>
                      <a:gd name="T14" fmla="*/ 0 60000 65536"/>
                      <a:gd name="T15" fmla="*/ 0 60000 65536"/>
                      <a:gd name="T16" fmla="*/ 0 60000 65536"/>
                      <a:gd name="T17" fmla="*/ 0 60000 65536"/>
                      <a:gd name="T18" fmla="*/ 0 60000 65536"/>
                      <a:gd name="T19" fmla="*/ 0 60000 65536"/>
                      <a:gd name="T20" fmla="*/ 0 60000 65536"/>
                      <a:gd name="T21" fmla="*/ 0 w 1"/>
                      <a:gd name="T22" fmla="*/ 0 h 19"/>
                      <a:gd name="T23" fmla="*/ 1 w 1"/>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9">
                        <a:moveTo>
                          <a:pt x="0" y="9"/>
                        </a:moveTo>
                        <a:lnTo>
                          <a:pt x="0" y="19"/>
                        </a:lnTo>
                        <a:lnTo>
                          <a:pt x="0" y="9"/>
                        </a:lnTo>
                        <a:lnTo>
                          <a:pt x="0" y="0"/>
                        </a:lnTo>
                        <a:lnTo>
                          <a:pt x="0" y="9"/>
                        </a:lnTo>
                        <a:close/>
                      </a:path>
                    </a:pathLst>
                  </a:custGeom>
                  <a:solidFill>
                    <a:srgbClr val="000000"/>
                  </a:solidFill>
                  <a:ln w="9525">
                    <a:noFill/>
                    <a:round/>
                    <a:headEnd/>
                    <a:tailEnd/>
                  </a:ln>
                </p:spPr>
                <p:txBody>
                  <a:bodyPr/>
                  <a:lstStyle/>
                  <a:p>
                    <a:endParaRPr lang="en-US"/>
                  </a:p>
                </p:txBody>
              </p:sp>
              <p:sp>
                <p:nvSpPr>
                  <p:cNvPr id="5699" name="Freeform 675"/>
                  <p:cNvSpPr>
                    <a:spLocks/>
                  </p:cNvSpPr>
                  <p:nvPr/>
                </p:nvSpPr>
                <p:spPr bwMode="auto">
                  <a:xfrm>
                    <a:off x="4986" y="7232"/>
                    <a:ext cx="29" cy="165"/>
                  </a:xfrm>
                  <a:custGeom>
                    <a:avLst/>
                    <a:gdLst>
                      <a:gd name="T0" fmla="*/ 0 w 29"/>
                      <a:gd name="T1" fmla="*/ 0 h 165"/>
                      <a:gd name="T2" fmla="*/ 0 w 29"/>
                      <a:gd name="T3" fmla="*/ 107 h 165"/>
                      <a:gd name="T4" fmla="*/ 10 w 29"/>
                      <a:gd name="T5" fmla="*/ 126 h 165"/>
                      <a:gd name="T6" fmla="*/ 10 w 29"/>
                      <a:gd name="T7" fmla="*/ 146 h 165"/>
                      <a:gd name="T8" fmla="*/ 29 w 29"/>
                      <a:gd name="T9" fmla="*/ 165 h 165"/>
                      <a:gd name="T10" fmla="*/ 29 w 29"/>
                      <a:gd name="T11" fmla="*/ 156 h 165"/>
                      <a:gd name="T12" fmla="*/ 20 w 29"/>
                      <a:gd name="T13" fmla="*/ 146 h 165"/>
                      <a:gd name="T14" fmla="*/ 20 w 29"/>
                      <a:gd name="T15" fmla="*/ 126 h 165"/>
                      <a:gd name="T16" fmla="*/ 10 w 29"/>
                      <a:gd name="T17" fmla="*/ 107 h 165"/>
                      <a:gd name="T18" fmla="*/ 10 w 29"/>
                      <a:gd name="T19" fmla="*/ 0 h 165"/>
                      <a:gd name="T20" fmla="*/ 10 w 29"/>
                      <a:gd name="T21" fmla="*/ 0 h 165"/>
                      <a:gd name="T22" fmla="*/ 0 w 29"/>
                      <a:gd name="T23" fmla="*/ 0 h 1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
                      <a:gd name="T37" fmla="*/ 0 h 165"/>
                      <a:gd name="T38" fmla="*/ 29 w 29"/>
                      <a:gd name="T39" fmla="*/ 165 h 1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 h="165">
                        <a:moveTo>
                          <a:pt x="0" y="0"/>
                        </a:moveTo>
                        <a:lnTo>
                          <a:pt x="0" y="107"/>
                        </a:lnTo>
                        <a:lnTo>
                          <a:pt x="10" y="126"/>
                        </a:lnTo>
                        <a:lnTo>
                          <a:pt x="10" y="146"/>
                        </a:lnTo>
                        <a:lnTo>
                          <a:pt x="29" y="165"/>
                        </a:lnTo>
                        <a:lnTo>
                          <a:pt x="29" y="156"/>
                        </a:lnTo>
                        <a:lnTo>
                          <a:pt x="20" y="146"/>
                        </a:lnTo>
                        <a:lnTo>
                          <a:pt x="20" y="126"/>
                        </a:lnTo>
                        <a:lnTo>
                          <a:pt x="10" y="107"/>
                        </a:lnTo>
                        <a:lnTo>
                          <a:pt x="10" y="0"/>
                        </a:lnTo>
                        <a:lnTo>
                          <a:pt x="0" y="0"/>
                        </a:lnTo>
                        <a:close/>
                      </a:path>
                    </a:pathLst>
                  </a:custGeom>
                  <a:solidFill>
                    <a:srgbClr val="000000"/>
                  </a:solidFill>
                  <a:ln w="9525">
                    <a:noFill/>
                    <a:round/>
                    <a:headEnd/>
                    <a:tailEnd/>
                  </a:ln>
                </p:spPr>
                <p:txBody>
                  <a:bodyPr/>
                  <a:lstStyle/>
                  <a:p>
                    <a:endParaRPr lang="en-US"/>
                  </a:p>
                </p:txBody>
              </p:sp>
              <p:sp>
                <p:nvSpPr>
                  <p:cNvPr id="5700" name="Freeform 676"/>
                  <p:cNvSpPr>
                    <a:spLocks/>
                  </p:cNvSpPr>
                  <p:nvPr/>
                </p:nvSpPr>
                <p:spPr bwMode="auto">
                  <a:xfrm>
                    <a:off x="4986" y="7115"/>
                    <a:ext cx="29" cy="117"/>
                  </a:xfrm>
                  <a:custGeom>
                    <a:avLst/>
                    <a:gdLst>
                      <a:gd name="T0" fmla="*/ 29 w 29"/>
                      <a:gd name="T1" fmla="*/ 0 h 117"/>
                      <a:gd name="T2" fmla="*/ 29 w 29"/>
                      <a:gd name="T3" fmla="*/ 0 h 117"/>
                      <a:gd name="T4" fmla="*/ 20 w 29"/>
                      <a:gd name="T5" fmla="*/ 10 h 117"/>
                      <a:gd name="T6" fmla="*/ 10 w 29"/>
                      <a:gd name="T7" fmla="*/ 19 h 117"/>
                      <a:gd name="T8" fmla="*/ 0 w 29"/>
                      <a:gd name="T9" fmla="*/ 39 h 117"/>
                      <a:gd name="T10" fmla="*/ 0 w 29"/>
                      <a:gd name="T11" fmla="*/ 117 h 117"/>
                      <a:gd name="T12" fmla="*/ 10 w 29"/>
                      <a:gd name="T13" fmla="*/ 117 h 117"/>
                      <a:gd name="T14" fmla="*/ 10 w 29"/>
                      <a:gd name="T15" fmla="*/ 39 h 117"/>
                      <a:gd name="T16" fmla="*/ 20 w 29"/>
                      <a:gd name="T17" fmla="*/ 29 h 117"/>
                      <a:gd name="T18" fmla="*/ 20 w 29"/>
                      <a:gd name="T19" fmla="*/ 19 h 117"/>
                      <a:gd name="T20" fmla="*/ 29 w 29"/>
                      <a:gd name="T21" fmla="*/ 10 h 117"/>
                      <a:gd name="T22" fmla="*/ 29 w 29"/>
                      <a:gd name="T23" fmla="*/ 10 h 117"/>
                      <a:gd name="T24" fmla="*/ 29 w 29"/>
                      <a:gd name="T25" fmla="*/ 0 h 117"/>
                      <a:gd name="T26" fmla="*/ 29 w 29"/>
                      <a:gd name="T27" fmla="*/ 0 h 117"/>
                      <a:gd name="T28" fmla="*/ 29 w 29"/>
                      <a:gd name="T29" fmla="*/ 0 h 1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117"/>
                      <a:gd name="T47" fmla="*/ 29 w 29"/>
                      <a:gd name="T48" fmla="*/ 117 h 1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117">
                        <a:moveTo>
                          <a:pt x="29" y="0"/>
                        </a:moveTo>
                        <a:lnTo>
                          <a:pt x="29" y="0"/>
                        </a:lnTo>
                        <a:lnTo>
                          <a:pt x="20" y="10"/>
                        </a:lnTo>
                        <a:lnTo>
                          <a:pt x="10" y="19"/>
                        </a:lnTo>
                        <a:lnTo>
                          <a:pt x="0" y="39"/>
                        </a:lnTo>
                        <a:lnTo>
                          <a:pt x="0" y="117"/>
                        </a:lnTo>
                        <a:lnTo>
                          <a:pt x="10" y="117"/>
                        </a:lnTo>
                        <a:lnTo>
                          <a:pt x="10" y="39"/>
                        </a:lnTo>
                        <a:lnTo>
                          <a:pt x="20" y="29"/>
                        </a:lnTo>
                        <a:lnTo>
                          <a:pt x="20" y="19"/>
                        </a:lnTo>
                        <a:lnTo>
                          <a:pt x="29" y="10"/>
                        </a:lnTo>
                        <a:lnTo>
                          <a:pt x="29" y="0"/>
                        </a:lnTo>
                        <a:close/>
                      </a:path>
                    </a:pathLst>
                  </a:custGeom>
                  <a:solidFill>
                    <a:srgbClr val="000000"/>
                  </a:solidFill>
                  <a:ln w="9525">
                    <a:noFill/>
                    <a:round/>
                    <a:headEnd/>
                    <a:tailEnd/>
                  </a:ln>
                </p:spPr>
                <p:txBody>
                  <a:bodyPr/>
                  <a:lstStyle/>
                  <a:p>
                    <a:endParaRPr lang="en-US"/>
                  </a:p>
                </p:txBody>
              </p:sp>
              <p:sp>
                <p:nvSpPr>
                  <p:cNvPr id="5701" name="Freeform 677"/>
                  <p:cNvSpPr>
                    <a:spLocks/>
                  </p:cNvSpPr>
                  <p:nvPr/>
                </p:nvSpPr>
                <p:spPr bwMode="auto">
                  <a:xfrm>
                    <a:off x="5015" y="7115"/>
                    <a:ext cx="156" cy="58"/>
                  </a:xfrm>
                  <a:custGeom>
                    <a:avLst/>
                    <a:gdLst>
                      <a:gd name="T0" fmla="*/ 146 w 156"/>
                      <a:gd name="T1" fmla="*/ 58 h 58"/>
                      <a:gd name="T2" fmla="*/ 156 w 156"/>
                      <a:gd name="T3" fmla="*/ 58 h 58"/>
                      <a:gd name="T4" fmla="*/ 137 w 156"/>
                      <a:gd name="T5" fmla="*/ 39 h 58"/>
                      <a:gd name="T6" fmla="*/ 137 w 156"/>
                      <a:gd name="T7" fmla="*/ 29 h 58"/>
                      <a:gd name="T8" fmla="*/ 127 w 156"/>
                      <a:gd name="T9" fmla="*/ 29 h 58"/>
                      <a:gd name="T10" fmla="*/ 107 w 156"/>
                      <a:gd name="T11" fmla="*/ 19 h 58"/>
                      <a:gd name="T12" fmla="*/ 98 w 156"/>
                      <a:gd name="T13" fmla="*/ 19 h 58"/>
                      <a:gd name="T14" fmla="*/ 88 w 156"/>
                      <a:gd name="T15" fmla="*/ 19 h 58"/>
                      <a:gd name="T16" fmla="*/ 78 w 156"/>
                      <a:gd name="T17" fmla="*/ 19 h 58"/>
                      <a:gd name="T18" fmla="*/ 69 w 156"/>
                      <a:gd name="T19" fmla="*/ 19 h 58"/>
                      <a:gd name="T20" fmla="*/ 59 w 156"/>
                      <a:gd name="T21" fmla="*/ 19 h 58"/>
                      <a:gd name="T22" fmla="*/ 49 w 156"/>
                      <a:gd name="T23" fmla="*/ 10 h 58"/>
                      <a:gd name="T24" fmla="*/ 39 w 156"/>
                      <a:gd name="T25" fmla="*/ 10 h 58"/>
                      <a:gd name="T26" fmla="*/ 30 w 156"/>
                      <a:gd name="T27" fmla="*/ 10 h 58"/>
                      <a:gd name="T28" fmla="*/ 20 w 156"/>
                      <a:gd name="T29" fmla="*/ 10 h 58"/>
                      <a:gd name="T30" fmla="*/ 10 w 156"/>
                      <a:gd name="T31" fmla="*/ 0 h 58"/>
                      <a:gd name="T32" fmla="*/ 0 w 156"/>
                      <a:gd name="T33" fmla="*/ 0 h 58"/>
                      <a:gd name="T34" fmla="*/ 0 w 156"/>
                      <a:gd name="T35" fmla="*/ 10 h 58"/>
                      <a:gd name="T36" fmla="*/ 10 w 156"/>
                      <a:gd name="T37" fmla="*/ 10 h 58"/>
                      <a:gd name="T38" fmla="*/ 20 w 156"/>
                      <a:gd name="T39" fmla="*/ 19 h 58"/>
                      <a:gd name="T40" fmla="*/ 30 w 156"/>
                      <a:gd name="T41" fmla="*/ 19 h 58"/>
                      <a:gd name="T42" fmla="*/ 39 w 156"/>
                      <a:gd name="T43" fmla="*/ 19 h 58"/>
                      <a:gd name="T44" fmla="*/ 49 w 156"/>
                      <a:gd name="T45" fmla="*/ 19 h 58"/>
                      <a:gd name="T46" fmla="*/ 59 w 156"/>
                      <a:gd name="T47" fmla="*/ 19 h 58"/>
                      <a:gd name="T48" fmla="*/ 69 w 156"/>
                      <a:gd name="T49" fmla="*/ 19 h 58"/>
                      <a:gd name="T50" fmla="*/ 78 w 156"/>
                      <a:gd name="T51" fmla="*/ 29 h 58"/>
                      <a:gd name="T52" fmla="*/ 98 w 156"/>
                      <a:gd name="T53" fmla="*/ 29 h 58"/>
                      <a:gd name="T54" fmla="*/ 107 w 156"/>
                      <a:gd name="T55" fmla="*/ 29 h 58"/>
                      <a:gd name="T56" fmla="*/ 117 w 156"/>
                      <a:gd name="T57" fmla="*/ 39 h 58"/>
                      <a:gd name="T58" fmla="*/ 127 w 156"/>
                      <a:gd name="T59" fmla="*/ 39 h 58"/>
                      <a:gd name="T60" fmla="*/ 137 w 156"/>
                      <a:gd name="T61" fmla="*/ 49 h 58"/>
                      <a:gd name="T62" fmla="*/ 146 w 156"/>
                      <a:gd name="T63" fmla="*/ 49 h 58"/>
                      <a:gd name="T64" fmla="*/ 146 w 156"/>
                      <a:gd name="T65" fmla="*/ 58 h 58"/>
                      <a:gd name="T66" fmla="*/ 156 w 156"/>
                      <a:gd name="T67" fmla="*/ 58 h 58"/>
                      <a:gd name="T68" fmla="*/ 146 w 156"/>
                      <a:gd name="T69" fmla="*/ 58 h 58"/>
                      <a:gd name="T70" fmla="*/ 156 w 156"/>
                      <a:gd name="T71" fmla="*/ 58 h 58"/>
                      <a:gd name="T72" fmla="*/ 156 w 156"/>
                      <a:gd name="T73" fmla="*/ 58 h 58"/>
                      <a:gd name="T74" fmla="*/ 146 w 156"/>
                      <a:gd name="T75" fmla="*/ 58 h 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6"/>
                      <a:gd name="T115" fmla="*/ 0 h 58"/>
                      <a:gd name="T116" fmla="*/ 156 w 156"/>
                      <a:gd name="T117" fmla="*/ 58 h 5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6" h="58">
                        <a:moveTo>
                          <a:pt x="146" y="58"/>
                        </a:moveTo>
                        <a:lnTo>
                          <a:pt x="156" y="58"/>
                        </a:lnTo>
                        <a:lnTo>
                          <a:pt x="137" y="39"/>
                        </a:lnTo>
                        <a:lnTo>
                          <a:pt x="137" y="29"/>
                        </a:lnTo>
                        <a:lnTo>
                          <a:pt x="127" y="29"/>
                        </a:lnTo>
                        <a:lnTo>
                          <a:pt x="107" y="19"/>
                        </a:lnTo>
                        <a:lnTo>
                          <a:pt x="98" y="19"/>
                        </a:lnTo>
                        <a:lnTo>
                          <a:pt x="88" y="19"/>
                        </a:lnTo>
                        <a:lnTo>
                          <a:pt x="78" y="19"/>
                        </a:lnTo>
                        <a:lnTo>
                          <a:pt x="69" y="19"/>
                        </a:lnTo>
                        <a:lnTo>
                          <a:pt x="59" y="19"/>
                        </a:lnTo>
                        <a:lnTo>
                          <a:pt x="49" y="10"/>
                        </a:lnTo>
                        <a:lnTo>
                          <a:pt x="39" y="10"/>
                        </a:lnTo>
                        <a:lnTo>
                          <a:pt x="30" y="10"/>
                        </a:lnTo>
                        <a:lnTo>
                          <a:pt x="20" y="10"/>
                        </a:lnTo>
                        <a:lnTo>
                          <a:pt x="10" y="0"/>
                        </a:lnTo>
                        <a:lnTo>
                          <a:pt x="0" y="0"/>
                        </a:lnTo>
                        <a:lnTo>
                          <a:pt x="0" y="10"/>
                        </a:lnTo>
                        <a:lnTo>
                          <a:pt x="10" y="10"/>
                        </a:lnTo>
                        <a:lnTo>
                          <a:pt x="20" y="19"/>
                        </a:lnTo>
                        <a:lnTo>
                          <a:pt x="30" y="19"/>
                        </a:lnTo>
                        <a:lnTo>
                          <a:pt x="39" y="19"/>
                        </a:lnTo>
                        <a:lnTo>
                          <a:pt x="49" y="19"/>
                        </a:lnTo>
                        <a:lnTo>
                          <a:pt x="59" y="19"/>
                        </a:lnTo>
                        <a:lnTo>
                          <a:pt x="69" y="19"/>
                        </a:lnTo>
                        <a:lnTo>
                          <a:pt x="78" y="29"/>
                        </a:lnTo>
                        <a:lnTo>
                          <a:pt x="98" y="29"/>
                        </a:lnTo>
                        <a:lnTo>
                          <a:pt x="107" y="29"/>
                        </a:lnTo>
                        <a:lnTo>
                          <a:pt x="117" y="39"/>
                        </a:lnTo>
                        <a:lnTo>
                          <a:pt x="127" y="39"/>
                        </a:lnTo>
                        <a:lnTo>
                          <a:pt x="137" y="49"/>
                        </a:lnTo>
                        <a:lnTo>
                          <a:pt x="146" y="49"/>
                        </a:lnTo>
                        <a:lnTo>
                          <a:pt x="146" y="58"/>
                        </a:lnTo>
                        <a:lnTo>
                          <a:pt x="156" y="58"/>
                        </a:lnTo>
                        <a:lnTo>
                          <a:pt x="146" y="58"/>
                        </a:lnTo>
                        <a:lnTo>
                          <a:pt x="156" y="58"/>
                        </a:lnTo>
                        <a:lnTo>
                          <a:pt x="146" y="58"/>
                        </a:lnTo>
                        <a:close/>
                      </a:path>
                    </a:pathLst>
                  </a:custGeom>
                  <a:solidFill>
                    <a:srgbClr val="000000"/>
                  </a:solidFill>
                  <a:ln w="9525">
                    <a:noFill/>
                    <a:round/>
                    <a:headEnd/>
                    <a:tailEnd/>
                  </a:ln>
                </p:spPr>
                <p:txBody>
                  <a:bodyPr/>
                  <a:lstStyle/>
                  <a:p>
                    <a:endParaRPr lang="en-US"/>
                  </a:p>
                </p:txBody>
              </p:sp>
              <p:sp>
                <p:nvSpPr>
                  <p:cNvPr id="5702" name="Freeform 678"/>
                  <p:cNvSpPr>
                    <a:spLocks/>
                  </p:cNvSpPr>
                  <p:nvPr/>
                </p:nvSpPr>
                <p:spPr bwMode="auto">
                  <a:xfrm>
                    <a:off x="5161" y="7144"/>
                    <a:ext cx="20" cy="29"/>
                  </a:xfrm>
                  <a:custGeom>
                    <a:avLst/>
                    <a:gdLst>
                      <a:gd name="T0" fmla="*/ 10 w 20"/>
                      <a:gd name="T1" fmla="*/ 10 h 29"/>
                      <a:gd name="T2" fmla="*/ 10 w 20"/>
                      <a:gd name="T3" fmla="*/ 10 h 29"/>
                      <a:gd name="T4" fmla="*/ 10 w 20"/>
                      <a:gd name="T5" fmla="*/ 20 h 29"/>
                      <a:gd name="T6" fmla="*/ 0 w 20"/>
                      <a:gd name="T7" fmla="*/ 29 h 29"/>
                      <a:gd name="T8" fmla="*/ 10 w 20"/>
                      <a:gd name="T9" fmla="*/ 29 h 29"/>
                      <a:gd name="T10" fmla="*/ 20 w 20"/>
                      <a:gd name="T11" fmla="*/ 20 h 29"/>
                      <a:gd name="T12" fmla="*/ 20 w 20"/>
                      <a:gd name="T13" fmla="*/ 10 h 29"/>
                      <a:gd name="T14" fmla="*/ 20 w 20"/>
                      <a:gd name="T15" fmla="*/ 0 h 29"/>
                      <a:gd name="T16" fmla="*/ 10 w 20"/>
                      <a:gd name="T17" fmla="*/ 10 h 29"/>
                      <a:gd name="T18" fmla="*/ 10 w 20"/>
                      <a:gd name="T19" fmla="*/ 10 h 29"/>
                      <a:gd name="T20" fmla="*/ 10 w 20"/>
                      <a:gd name="T21" fmla="*/ 1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29"/>
                      <a:gd name="T35" fmla="*/ 20 w 20"/>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29">
                        <a:moveTo>
                          <a:pt x="10" y="10"/>
                        </a:moveTo>
                        <a:lnTo>
                          <a:pt x="10" y="10"/>
                        </a:lnTo>
                        <a:lnTo>
                          <a:pt x="10" y="20"/>
                        </a:lnTo>
                        <a:lnTo>
                          <a:pt x="0" y="29"/>
                        </a:lnTo>
                        <a:lnTo>
                          <a:pt x="10" y="29"/>
                        </a:lnTo>
                        <a:lnTo>
                          <a:pt x="20" y="20"/>
                        </a:lnTo>
                        <a:lnTo>
                          <a:pt x="20" y="10"/>
                        </a:lnTo>
                        <a:lnTo>
                          <a:pt x="20" y="0"/>
                        </a:lnTo>
                        <a:lnTo>
                          <a:pt x="10" y="10"/>
                        </a:lnTo>
                        <a:close/>
                      </a:path>
                    </a:pathLst>
                  </a:custGeom>
                  <a:solidFill>
                    <a:srgbClr val="000000"/>
                  </a:solidFill>
                  <a:ln w="9525">
                    <a:noFill/>
                    <a:round/>
                    <a:headEnd/>
                    <a:tailEnd/>
                  </a:ln>
                </p:spPr>
                <p:txBody>
                  <a:bodyPr/>
                  <a:lstStyle/>
                  <a:p>
                    <a:endParaRPr lang="en-US"/>
                  </a:p>
                </p:txBody>
              </p:sp>
              <p:sp>
                <p:nvSpPr>
                  <p:cNvPr id="5703" name="Freeform 679"/>
                  <p:cNvSpPr>
                    <a:spLocks/>
                  </p:cNvSpPr>
                  <p:nvPr/>
                </p:nvSpPr>
                <p:spPr bwMode="auto">
                  <a:xfrm>
                    <a:off x="5025" y="7096"/>
                    <a:ext cx="156" cy="58"/>
                  </a:xfrm>
                  <a:custGeom>
                    <a:avLst/>
                    <a:gdLst>
                      <a:gd name="T0" fmla="*/ 10 w 156"/>
                      <a:gd name="T1" fmla="*/ 0 h 58"/>
                      <a:gd name="T2" fmla="*/ 10 w 156"/>
                      <a:gd name="T3" fmla="*/ 9 h 58"/>
                      <a:gd name="T4" fmla="*/ 20 w 156"/>
                      <a:gd name="T5" fmla="*/ 19 h 58"/>
                      <a:gd name="T6" fmla="*/ 39 w 156"/>
                      <a:gd name="T7" fmla="*/ 19 h 58"/>
                      <a:gd name="T8" fmla="*/ 39 w 156"/>
                      <a:gd name="T9" fmla="*/ 19 h 58"/>
                      <a:gd name="T10" fmla="*/ 59 w 156"/>
                      <a:gd name="T11" fmla="*/ 19 h 58"/>
                      <a:gd name="T12" fmla="*/ 68 w 156"/>
                      <a:gd name="T13" fmla="*/ 29 h 58"/>
                      <a:gd name="T14" fmla="*/ 78 w 156"/>
                      <a:gd name="T15" fmla="*/ 29 h 58"/>
                      <a:gd name="T16" fmla="*/ 78 w 156"/>
                      <a:gd name="T17" fmla="*/ 29 h 58"/>
                      <a:gd name="T18" fmla="*/ 88 w 156"/>
                      <a:gd name="T19" fmla="*/ 29 h 58"/>
                      <a:gd name="T20" fmla="*/ 97 w 156"/>
                      <a:gd name="T21" fmla="*/ 38 h 58"/>
                      <a:gd name="T22" fmla="*/ 107 w 156"/>
                      <a:gd name="T23" fmla="*/ 38 h 58"/>
                      <a:gd name="T24" fmla="*/ 117 w 156"/>
                      <a:gd name="T25" fmla="*/ 38 h 58"/>
                      <a:gd name="T26" fmla="*/ 127 w 156"/>
                      <a:gd name="T27" fmla="*/ 48 h 58"/>
                      <a:gd name="T28" fmla="*/ 127 w 156"/>
                      <a:gd name="T29" fmla="*/ 48 h 58"/>
                      <a:gd name="T30" fmla="*/ 136 w 156"/>
                      <a:gd name="T31" fmla="*/ 48 h 58"/>
                      <a:gd name="T32" fmla="*/ 146 w 156"/>
                      <a:gd name="T33" fmla="*/ 58 h 58"/>
                      <a:gd name="T34" fmla="*/ 156 w 156"/>
                      <a:gd name="T35" fmla="*/ 48 h 58"/>
                      <a:gd name="T36" fmla="*/ 146 w 156"/>
                      <a:gd name="T37" fmla="*/ 48 h 58"/>
                      <a:gd name="T38" fmla="*/ 136 w 156"/>
                      <a:gd name="T39" fmla="*/ 38 h 58"/>
                      <a:gd name="T40" fmla="*/ 127 w 156"/>
                      <a:gd name="T41" fmla="*/ 38 h 58"/>
                      <a:gd name="T42" fmla="*/ 117 w 156"/>
                      <a:gd name="T43" fmla="*/ 38 h 58"/>
                      <a:gd name="T44" fmla="*/ 117 w 156"/>
                      <a:gd name="T45" fmla="*/ 29 h 58"/>
                      <a:gd name="T46" fmla="*/ 107 w 156"/>
                      <a:gd name="T47" fmla="*/ 29 h 58"/>
                      <a:gd name="T48" fmla="*/ 97 w 156"/>
                      <a:gd name="T49" fmla="*/ 19 h 58"/>
                      <a:gd name="T50" fmla="*/ 88 w 156"/>
                      <a:gd name="T51" fmla="*/ 19 h 58"/>
                      <a:gd name="T52" fmla="*/ 78 w 156"/>
                      <a:gd name="T53" fmla="*/ 19 h 58"/>
                      <a:gd name="T54" fmla="*/ 59 w 156"/>
                      <a:gd name="T55" fmla="*/ 19 h 58"/>
                      <a:gd name="T56" fmla="*/ 49 w 156"/>
                      <a:gd name="T57" fmla="*/ 9 h 58"/>
                      <a:gd name="T58" fmla="*/ 39 w 156"/>
                      <a:gd name="T59" fmla="*/ 9 h 58"/>
                      <a:gd name="T60" fmla="*/ 39 w 156"/>
                      <a:gd name="T61" fmla="*/ 9 h 58"/>
                      <a:gd name="T62" fmla="*/ 29 w 156"/>
                      <a:gd name="T63" fmla="*/ 9 h 58"/>
                      <a:gd name="T64" fmla="*/ 20 w 156"/>
                      <a:gd name="T65" fmla="*/ 0 h 58"/>
                      <a:gd name="T66" fmla="*/ 20 w 156"/>
                      <a:gd name="T67" fmla="*/ 9 h 58"/>
                      <a:gd name="T68" fmla="*/ 10 w 156"/>
                      <a:gd name="T69" fmla="*/ 0 h 58"/>
                      <a:gd name="T70" fmla="*/ 0 w 156"/>
                      <a:gd name="T71" fmla="*/ 9 h 58"/>
                      <a:gd name="T72" fmla="*/ 10 w 156"/>
                      <a:gd name="T73" fmla="*/ 9 h 58"/>
                      <a:gd name="T74" fmla="*/ 10 w 156"/>
                      <a:gd name="T75" fmla="*/ 0 h 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6"/>
                      <a:gd name="T115" fmla="*/ 0 h 58"/>
                      <a:gd name="T116" fmla="*/ 156 w 156"/>
                      <a:gd name="T117" fmla="*/ 58 h 5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6" h="58">
                        <a:moveTo>
                          <a:pt x="10" y="0"/>
                        </a:moveTo>
                        <a:lnTo>
                          <a:pt x="10" y="9"/>
                        </a:lnTo>
                        <a:lnTo>
                          <a:pt x="20" y="19"/>
                        </a:lnTo>
                        <a:lnTo>
                          <a:pt x="39" y="19"/>
                        </a:lnTo>
                        <a:lnTo>
                          <a:pt x="59" y="19"/>
                        </a:lnTo>
                        <a:lnTo>
                          <a:pt x="68" y="29"/>
                        </a:lnTo>
                        <a:lnTo>
                          <a:pt x="78" y="29"/>
                        </a:lnTo>
                        <a:lnTo>
                          <a:pt x="88" y="29"/>
                        </a:lnTo>
                        <a:lnTo>
                          <a:pt x="97" y="38"/>
                        </a:lnTo>
                        <a:lnTo>
                          <a:pt x="107" y="38"/>
                        </a:lnTo>
                        <a:lnTo>
                          <a:pt x="117" y="38"/>
                        </a:lnTo>
                        <a:lnTo>
                          <a:pt x="127" y="48"/>
                        </a:lnTo>
                        <a:lnTo>
                          <a:pt x="136" y="48"/>
                        </a:lnTo>
                        <a:lnTo>
                          <a:pt x="146" y="58"/>
                        </a:lnTo>
                        <a:lnTo>
                          <a:pt x="156" y="48"/>
                        </a:lnTo>
                        <a:lnTo>
                          <a:pt x="146" y="48"/>
                        </a:lnTo>
                        <a:lnTo>
                          <a:pt x="136" y="38"/>
                        </a:lnTo>
                        <a:lnTo>
                          <a:pt x="127" y="38"/>
                        </a:lnTo>
                        <a:lnTo>
                          <a:pt x="117" y="38"/>
                        </a:lnTo>
                        <a:lnTo>
                          <a:pt x="117" y="29"/>
                        </a:lnTo>
                        <a:lnTo>
                          <a:pt x="107" y="29"/>
                        </a:lnTo>
                        <a:lnTo>
                          <a:pt x="97" y="19"/>
                        </a:lnTo>
                        <a:lnTo>
                          <a:pt x="88" y="19"/>
                        </a:lnTo>
                        <a:lnTo>
                          <a:pt x="78" y="19"/>
                        </a:lnTo>
                        <a:lnTo>
                          <a:pt x="59" y="19"/>
                        </a:lnTo>
                        <a:lnTo>
                          <a:pt x="49" y="9"/>
                        </a:lnTo>
                        <a:lnTo>
                          <a:pt x="39" y="9"/>
                        </a:lnTo>
                        <a:lnTo>
                          <a:pt x="29" y="9"/>
                        </a:lnTo>
                        <a:lnTo>
                          <a:pt x="20" y="0"/>
                        </a:lnTo>
                        <a:lnTo>
                          <a:pt x="20" y="9"/>
                        </a:lnTo>
                        <a:lnTo>
                          <a:pt x="10" y="0"/>
                        </a:lnTo>
                        <a:lnTo>
                          <a:pt x="0" y="9"/>
                        </a:lnTo>
                        <a:lnTo>
                          <a:pt x="10" y="9"/>
                        </a:lnTo>
                        <a:lnTo>
                          <a:pt x="10" y="0"/>
                        </a:lnTo>
                        <a:close/>
                      </a:path>
                    </a:pathLst>
                  </a:custGeom>
                  <a:solidFill>
                    <a:srgbClr val="000000"/>
                  </a:solidFill>
                  <a:ln w="9525">
                    <a:noFill/>
                    <a:round/>
                    <a:headEnd/>
                    <a:tailEnd/>
                  </a:ln>
                </p:spPr>
                <p:txBody>
                  <a:bodyPr/>
                  <a:lstStyle/>
                  <a:p>
                    <a:endParaRPr lang="en-US"/>
                  </a:p>
                </p:txBody>
              </p:sp>
              <p:sp>
                <p:nvSpPr>
                  <p:cNvPr id="5704" name="Freeform 680"/>
                  <p:cNvSpPr>
                    <a:spLocks/>
                  </p:cNvSpPr>
                  <p:nvPr/>
                </p:nvSpPr>
                <p:spPr bwMode="auto">
                  <a:xfrm>
                    <a:off x="5035" y="7086"/>
                    <a:ext cx="117" cy="19"/>
                  </a:xfrm>
                  <a:custGeom>
                    <a:avLst/>
                    <a:gdLst>
                      <a:gd name="T0" fmla="*/ 117 w 117"/>
                      <a:gd name="T1" fmla="*/ 0 h 19"/>
                      <a:gd name="T2" fmla="*/ 58 w 117"/>
                      <a:gd name="T3" fmla="*/ 0 h 19"/>
                      <a:gd name="T4" fmla="*/ 58 w 117"/>
                      <a:gd name="T5" fmla="*/ 0 h 19"/>
                      <a:gd name="T6" fmla="*/ 29 w 117"/>
                      <a:gd name="T7" fmla="*/ 0 h 19"/>
                      <a:gd name="T8" fmla="*/ 29 w 117"/>
                      <a:gd name="T9" fmla="*/ 10 h 19"/>
                      <a:gd name="T10" fmla="*/ 10 w 117"/>
                      <a:gd name="T11" fmla="*/ 10 h 19"/>
                      <a:gd name="T12" fmla="*/ 0 w 117"/>
                      <a:gd name="T13" fmla="*/ 10 h 19"/>
                      <a:gd name="T14" fmla="*/ 10 w 117"/>
                      <a:gd name="T15" fmla="*/ 19 h 19"/>
                      <a:gd name="T16" fmla="*/ 10 w 117"/>
                      <a:gd name="T17" fmla="*/ 19 h 19"/>
                      <a:gd name="T18" fmla="*/ 19 w 117"/>
                      <a:gd name="T19" fmla="*/ 19 h 19"/>
                      <a:gd name="T20" fmla="*/ 29 w 117"/>
                      <a:gd name="T21" fmla="*/ 10 h 19"/>
                      <a:gd name="T22" fmla="*/ 49 w 117"/>
                      <a:gd name="T23" fmla="*/ 10 h 19"/>
                      <a:gd name="T24" fmla="*/ 58 w 117"/>
                      <a:gd name="T25" fmla="*/ 10 h 19"/>
                      <a:gd name="T26" fmla="*/ 117 w 117"/>
                      <a:gd name="T27" fmla="*/ 10 h 19"/>
                      <a:gd name="T28" fmla="*/ 117 w 117"/>
                      <a:gd name="T29" fmla="*/ 0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7"/>
                      <a:gd name="T46" fmla="*/ 0 h 19"/>
                      <a:gd name="T47" fmla="*/ 117 w 117"/>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7" h="19">
                        <a:moveTo>
                          <a:pt x="117" y="0"/>
                        </a:moveTo>
                        <a:lnTo>
                          <a:pt x="58" y="0"/>
                        </a:lnTo>
                        <a:lnTo>
                          <a:pt x="29" y="0"/>
                        </a:lnTo>
                        <a:lnTo>
                          <a:pt x="29" y="10"/>
                        </a:lnTo>
                        <a:lnTo>
                          <a:pt x="10" y="10"/>
                        </a:lnTo>
                        <a:lnTo>
                          <a:pt x="0" y="10"/>
                        </a:lnTo>
                        <a:lnTo>
                          <a:pt x="10" y="19"/>
                        </a:lnTo>
                        <a:lnTo>
                          <a:pt x="19" y="19"/>
                        </a:lnTo>
                        <a:lnTo>
                          <a:pt x="29" y="10"/>
                        </a:lnTo>
                        <a:lnTo>
                          <a:pt x="49" y="10"/>
                        </a:lnTo>
                        <a:lnTo>
                          <a:pt x="58" y="10"/>
                        </a:lnTo>
                        <a:lnTo>
                          <a:pt x="117" y="10"/>
                        </a:lnTo>
                        <a:lnTo>
                          <a:pt x="117" y="0"/>
                        </a:lnTo>
                        <a:close/>
                      </a:path>
                    </a:pathLst>
                  </a:custGeom>
                  <a:solidFill>
                    <a:srgbClr val="000000"/>
                  </a:solidFill>
                  <a:ln w="9525">
                    <a:noFill/>
                    <a:round/>
                    <a:headEnd/>
                    <a:tailEnd/>
                  </a:ln>
                </p:spPr>
                <p:txBody>
                  <a:bodyPr/>
                  <a:lstStyle/>
                  <a:p>
                    <a:endParaRPr lang="en-US"/>
                  </a:p>
                </p:txBody>
              </p:sp>
              <p:sp>
                <p:nvSpPr>
                  <p:cNvPr id="5705" name="Freeform 681"/>
                  <p:cNvSpPr>
                    <a:spLocks/>
                  </p:cNvSpPr>
                  <p:nvPr/>
                </p:nvSpPr>
                <p:spPr bwMode="auto">
                  <a:xfrm>
                    <a:off x="5152" y="7086"/>
                    <a:ext cx="243" cy="107"/>
                  </a:xfrm>
                  <a:custGeom>
                    <a:avLst/>
                    <a:gdLst>
                      <a:gd name="T0" fmla="*/ 243 w 243"/>
                      <a:gd name="T1" fmla="*/ 97 h 107"/>
                      <a:gd name="T2" fmla="*/ 233 w 243"/>
                      <a:gd name="T3" fmla="*/ 87 h 107"/>
                      <a:gd name="T4" fmla="*/ 194 w 243"/>
                      <a:gd name="T5" fmla="*/ 48 h 107"/>
                      <a:gd name="T6" fmla="*/ 184 w 243"/>
                      <a:gd name="T7" fmla="*/ 39 h 107"/>
                      <a:gd name="T8" fmla="*/ 165 w 243"/>
                      <a:gd name="T9" fmla="*/ 29 h 107"/>
                      <a:gd name="T10" fmla="*/ 155 w 243"/>
                      <a:gd name="T11" fmla="*/ 29 h 107"/>
                      <a:gd name="T12" fmla="*/ 136 w 243"/>
                      <a:gd name="T13" fmla="*/ 19 h 107"/>
                      <a:gd name="T14" fmla="*/ 126 w 243"/>
                      <a:gd name="T15" fmla="*/ 10 h 107"/>
                      <a:gd name="T16" fmla="*/ 107 w 243"/>
                      <a:gd name="T17" fmla="*/ 10 h 107"/>
                      <a:gd name="T18" fmla="*/ 87 w 243"/>
                      <a:gd name="T19" fmla="*/ 10 h 107"/>
                      <a:gd name="T20" fmla="*/ 68 w 243"/>
                      <a:gd name="T21" fmla="*/ 0 h 107"/>
                      <a:gd name="T22" fmla="*/ 39 w 243"/>
                      <a:gd name="T23" fmla="*/ 0 h 107"/>
                      <a:gd name="T24" fmla="*/ 19 w 243"/>
                      <a:gd name="T25" fmla="*/ 0 h 107"/>
                      <a:gd name="T26" fmla="*/ 0 w 243"/>
                      <a:gd name="T27" fmla="*/ 0 h 107"/>
                      <a:gd name="T28" fmla="*/ 0 w 243"/>
                      <a:gd name="T29" fmla="*/ 10 h 107"/>
                      <a:gd name="T30" fmla="*/ 39 w 243"/>
                      <a:gd name="T31" fmla="*/ 10 h 107"/>
                      <a:gd name="T32" fmla="*/ 58 w 243"/>
                      <a:gd name="T33" fmla="*/ 10 h 107"/>
                      <a:gd name="T34" fmla="*/ 68 w 243"/>
                      <a:gd name="T35" fmla="*/ 10 h 107"/>
                      <a:gd name="T36" fmla="*/ 87 w 243"/>
                      <a:gd name="T37" fmla="*/ 19 h 107"/>
                      <a:gd name="T38" fmla="*/ 107 w 243"/>
                      <a:gd name="T39" fmla="*/ 19 h 107"/>
                      <a:gd name="T40" fmla="*/ 116 w 243"/>
                      <a:gd name="T41" fmla="*/ 19 h 107"/>
                      <a:gd name="T42" fmla="*/ 136 w 243"/>
                      <a:gd name="T43" fmla="*/ 29 h 107"/>
                      <a:gd name="T44" fmla="*/ 146 w 243"/>
                      <a:gd name="T45" fmla="*/ 39 h 107"/>
                      <a:gd name="T46" fmla="*/ 165 w 243"/>
                      <a:gd name="T47" fmla="*/ 39 h 107"/>
                      <a:gd name="T48" fmla="*/ 175 w 243"/>
                      <a:gd name="T49" fmla="*/ 48 h 107"/>
                      <a:gd name="T50" fmla="*/ 194 w 243"/>
                      <a:gd name="T51" fmla="*/ 58 h 107"/>
                      <a:gd name="T52" fmla="*/ 223 w 243"/>
                      <a:gd name="T53" fmla="*/ 87 h 107"/>
                      <a:gd name="T54" fmla="*/ 233 w 243"/>
                      <a:gd name="T55" fmla="*/ 107 h 107"/>
                      <a:gd name="T56" fmla="*/ 233 w 243"/>
                      <a:gd name="T57" fmla="*/ 97 h 107"/>
                      <a:gd name="T58" fmla="*/ 243 w 243"/>
                      <a:gd name="T59" fmla="*/ 97 h 10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43"/>
                      <a:gd name="T91" fmla="*/ 0 h 107"/>
                      <a:gd name="T92" fmla="*/ 243 w 243"/>
                      <a:gd name="T93" fmla="*/ 107 h 10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43" h="107">
                        <a:moveTo>
                          <a:pt x="243" y="97"/>
                        </a:moveTo>
                        <a:lnTo>
                          <a:pt x="233" y="87"/>
                        </a:lnTo>
                        <a:lnTo>
                          <a:pt x="194" y="48"/>
                        </a:lnTo>
                        <a:lnTo>
                          <a:pt x="184" y="39"/>
                        </a:lnTo>
                        <a:lnTo>
                          <a:pt x="165" y="29"/>
                        </a:lnTo>
                        <a:lnTo>
                          <a:pt x="155" y="29"/>
                        </a:lnTo>
                        <a:lnTo>
                          <a:pt x="136" y="19"/>
                        </a:lnTo>
                        <a:lnTo>
                          <a:pt x="126" y="10"/>
                        </a:lnTo>
                        <a:lnTo>
                          <a:pt x="107" y="10"/>
                        </a:lnTo>
                        <a:lnTo>
                          <a:pt x="87" y="10"/>
                        </a:lnTo>
                        <a:lnTo>
                          <a:pt x="68" y="0"/>
                        </a:lnTo>
                        <a:lnTo>
                          <a:pt x="39" y="0"/>
                        </a:lnTo>
                        <a:lnTo>
                          <a:pt x="19" y="0"/>
                        </a:lnTo>
                        <a:lnTo>
                          <a:pt x="0" y="0"/>
                        </a:lnTo>
                        <a:lnTo>
                          <a:pt x="0" y="10"/>
                        </a:lnTo>
                        <a:lnTo>
                          <a:pt x="39" y="10"/>
                        </a:lnTo>
                        <a:lnTo>
                          <a:pt x="58" y="10"/>
                        </a:lnTo>
                        <a:lnTo>
                          <a:pt x="68" y="10"/>
                        </a:lnTo>
                        <a:lnTo>
                          <a:pt x="87" y="19"/>
                        </a:lnTo>
                        <a:lnTo>
                          <a:pt x="107" y="19"/>
                        </a:lnTo>
                        <a:lnTo>
                          <a:pt x="116" y="19"/>
                        </a:lnTo>
                        <a:lnTo>
                          <a:pt x="136" y="29"/>
                        </a:lnTo>
                        <a:lnTo>
                          <a:pt x="146" y="39"/>
                        </a:lnTo>
                        <a:lnTo>
                          <a:pt x="165" y="39"/>
                        </a:lnTo>
                        <a:lnTo>
                          <a:pt x="175" y="48"/>
                        </a:lnTo>
                        <a:lnTo>
                          <a:pt x="194" y="58"/>
                        </a:lnTo>
                        <a:lnTo>
                          <a:pt x="223" y="87"/>
                        </a:lnTo>
                        <a:lnTo>
                          <a:pt x="233" y="107"/>
                        </a:lnTo>
                        <a:lnTo>
                          <a:pt x="233" y="97"/>
                        </a:lnTo>
                        <a:lnTo>
                          <a:pt x="243" y="97"/>
                        </a:lnTo>
                        <a:close/>
                      </a:path>
                    </a:pathLst>
                  </a:custGeom>
                  <a:solidFill>
                    <a:srgbClr val="000000"/>
                  </a:solidFill>
                  <a:ln w="9525">
                    <a:noFill/>
                    <a:round/>
                    <a:headEnd/>
                    <a:tailEnd/>
                  </a:ln>
                </p:spPr>
                <p:txBody>
                  <a:bodyPr/>
                  <a:lstStyle/>
                  <a:p>
                    <a:endParaRPr lang="en-US"/>
                  </a:p>
                </p:txBody>
              </p:sp>
              <p:sp>
                <p:nvSpPr>
                  <p:cNvPr id="5706" name="Freeform 682"/>
                  <p:cNvSpPr>
                    <a:spLocks/>
                  </p:cNvSpPr>
                  <p:nvPr/>
                </p:nvSpPr>
                <p:spPr bwMode="auto">
                  <a:xfrm>
                    <a:off x="6990" y="7086"/>
                    <a:ext cx="428" cy="321"/>
                  </a:xfrm>
                  <a:custGeom>
                    <a:avLst/>
                    <a:gdLst>
                      <a:gd name="T0" fmla="*/ 360 w 428"/>
                      <a:gd name="T1" fmla="*/ 204 h 321"/>
                      <a:gd name="T2" fmla="*/ 350 w 428"/>
                      <a:gd name="T3" fmla="*/ 214 h 321"/>
                      <a:gd name="T4" fmla="*/ 330 w 428"/>
                      <a:gd name="T5" fmla="*/ 224 h 321"/>
                      <a:gd name="T6" fmla="*/ 311 w 428"/>
                      <a:gd name="T7" fmla="*/ 224 h 321"/>
                      <a:gd name="T8" fmla="*/ 292 w 428"/>
                      <a:gd name="T9" fmla="*/ 224 h 321"/>
                      <a:gd name="T10" fmla="*/ 253 w 428"/>
                      <a:gd name="T11" fmla="*/ 233 h 321"/>
                      <a:gd name="T12" fmla="*/ 233 w 428"/>
                      <a:gd name="T13" fmla="*/ 224 h 321"/>
                      <a:gd name="T14" fmla="*/ 243 w 428"/>
                      <a:gd name="T15" fmla="*/ 214 h 321"/>
                      <a:gd name="T16" fmla="*/ 233 w 428"/>
                      <a:gd name="T17" fmla="*/ 204 h 321"/>
                      <a:gd name="T18" fmla="*/ 223 w 428"/>
                      <a:gd name="T19" fmla="*/ 224 h 321"/>
                      <a:gd name="T20" fmla="*/ 214 w 428"/>
                      <a:gd name="T21" fmla="*/ 233 h 321"/>
                      <a:gd name="T22" fmla="*/ 214 w 428"/>
                      <a:gd name="T23" fmla="*/ 253 h 321"/>
                      <a:gd name="T24" fmla="*/ 204 w 428"/>
                      <a:gd name="T25" fmla="*/ 272 h 321"/>
                      <a:gd name="T26" fmla="*/ 194 w 428"/>
                      <a:gd name="T27" fmla="*/ 292 h 321"/>
                      <a:gd name="T28" fmla="*/ 185 w 428"/>
                      <a:gd name="T29" fmla="*/ 311 h 321"/>
                      <a:gd name="T30" fmla="*/ 0 w 428"/>
                      <a:gd name="T31" fmla="*/ 321 h 321"/>
                      <a:gd name="T32" fmla="*/ 0 w 428"/>
                      <a:gd name="T33" fmla="*/ 302 h 321"/>
                      <a:gd name="T34" fmla="*/ 9 w 428"/>
                      <a:gd name="T35" fmla="*/ 282 h 321"/>
                      <a:gd name="T36" fmla="*/ 39 w 428"/>
                      <a:gd name="T37" fmla="*/ 224 h 321"/>
                      <a:gd name="T38" fmla="*/ 58 w 428"/>
                      <a:gd name="T39" fmla="*/ 156 h 321"/>
                      <a:gd name="T40" fmla="*/ 87 w 428"/>
                      <a:gd name="T41" fmla="*/ 87 h 321"/>
                      <a:gd name="T42" fmla="*/ 107 w 428"/>
                      <a:gd name="T43" fmla="*/ 29 h 321"/>
                      <a:gd name="T44" fmla="*/ 116 w 428"/>
                      <a:gd name="T45" fmla="*/ 29 h 321"/>
                      <a:gd name="T46" fmla="*/ 126 w 428"/>
                      <a:gd name="T47" fmla="*/ 19 h 321"/>
                      <a:gd name="T48" fmla="*/ 146 w 428"/>
                      <a:gd name="T49" fmla="*/ 39 h 321"/>
                      <a:gd name="T50" fmla="*/ 155 w 428"/>
                      <a:gd name="T51" fmla="*/ 78 h 321"/>
                      <a:gd name="T52" fmla="*/ 146 w 428"/>
                      <a:gd name="T53" fmla="*/ 107 h 321"/>
                      <a:gd name="T54" fmla="*/ 136 w 428"/>
                      <a:gd name="T55" fmla="*/ 136 h 321"/>
                      <a:gd name="T56" fmla="*/ 175 w 428"/>
                      <a:gd name="T57" fmla="*/ 175 h 321"/>
                      <a:gd name="T58" fmla="*/ 194 w 428"/>
                      <a:gd name="T59" fmla="*/ 175 h 321"/>
                      <a:gd name="T60" fmla="*/ 223 w 428"/>
                      <a:gd name="T61" fmla="*/ 185 h 321"/>
                      <a:gd name="T62" fmla="*/ 262 w 428"/>
                      <a:gd name="T63" fmla="*/ 185 h 321"/>
                      <a:gd name="T64" fmla="*/ 292 w 428"/>
                      <a:gd name="T65" fmla="*/ 175 h 321"/>
                      <a:gd name="T66" fmla="*/ 311 w 428"/>
                      <a:gd name="T67" fmla="*/ 175 h 321"/>
                      <a:gd name="T68" fmla="*/ 350 w 428"/>
                      <a:gd name="T69" fmla="*/ 136 h 321"/>
                      <a:gd name="T70" fmla="*/ 369 w 428"/>
                      <a:gd name="T71" fmla="*/ 97 h 321"/>
                      <a:gd name="T72" fmla="*/ 379 w 428"/>
                      <a:gd name="T73" fmla="*/ 58 h 321"/>
                      <a:gd name="T74" fmla="*/ 389 w 428"/>
                      <a:gd name="T75" fmla="*/ 19 h 321"/>
                      <a:gd name="T76" fmla="*/ 418 w 428"/>
                      <a:gd name="T77" fmla="*/ 29 h 321"/>
                      <a:gd name="T78" fmla="*/ 428 w 428"/>
                      <a:gd name="T79" fmla="*/ 117 h 321"/>
                      <a:gd name="T80" fmla="*/ 408 w 428"/>
                      <a:gd name="T81" fmla="*/ 175 h 321"/>
                      <a:gd name="T82" fmla="*/ 369 w 428"/>
                      <a:gd name="T83" fmla="*/ 204 h 3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8"/>
                      <a:gd name="T127" fmla="*/ 0 h 321"/>
                      <a:gd name="T128" fmla="*/ 428 w 428"/>
                      <a:gd name="T129" fmla="*/ 321 h 3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8" h="321">
                        <a:moveTo>
                          <a:pt x="369" y="204"/>
                        </a:moveTo>
                        <a:lnTo>
                          <a:pt x="360" y="204"/>
                        </a:lnTo>
                        <a:lnTo>
                          <a:pt x="350" y="214"/>
                        </a:lnTo>
                        <a:lnTo>
                          <a:pt x="340" y="214"/>
                        </a:lnTo>
                        <a:lnTo>
                          <a:pt x="330" y="224"/>
                        </a:lnTo>
                        <a:lnTo>
                          <a:pt x="321" y="224"/>
                        </a:lnTo>
                        <a:lnTo>
                          <a:pt x="311" y="224"/>
                        </a:lnTo>
                        <a:lnTo>
                          <a:pt x="301" y="224"/>
                        </a:lnTo>
                        <a:lnTo>
                          <a:pt x="292" y="224"/>
                        </a:lnTo>
                        <a:lnTo>
                          <a:pt x="262" y="224"/>
                        </a:lnTo>
                        <a:lnTo>
                          <a:pt x="253" y="233"/>
                        </a:lnTo>
                        <a:lnTo>
                          <a:pt x="233" y="233"/>
                        </a:lnTo>
                        <a:lnTo>
                          <a:pt x="233" y="224"/>
                        </a:lnTo>
                        <a:lnTo>
                          <a:pt x="243" y="224"/>
                        </a:lnTo>
                        <a:lnTo>
                          <a:pt x="243" y="214"/>
                        </a:lnTo>
                        <a:lnTo>
                          <a:pt x="233" y="204"/>
                        </a:lnTo>
                        <a:lnTo>
                          <a:pt x="223" y="214"/>
                        </a:lnTo>
                        <a:lnTo>
                          <a:pt x="223" y="224"/>
                        </a:lnTo>
                        <a:lnTo>
                          <a:pt x="214" y="233"/>
                        </a:lnTo>
                        <a:lnTo>
                          <a:pt x="214" y="243"/>
                        </a:lnTo>
                        <a:lnTo>
                          <a:pt x="214" y="253"/>
                        </a:lnTo>
                        <a:lnTo>
                          <a:pt x="204" y="263"/>
                        </a:lnTo>
                        <a:lnTo>
                          <a:pt x="204" y="272"/>
                        </a:lnTo>
                        <a:lnTo>
                          <a:pt x="204" y="282"/>
                        </a:lnTo>
                        <a:lnTo>
                          <a:pt x="194" y="292"/>
                        </a:lnTo>
                        <a:lnTo>
                          <a:pt x="194" y="302"/>
                        </a:lnTo>
                        <a:lnTo>
                          <a:pt x="185" y="311"/>
                        </a:lnTo>
                        <a:lnTo>
                          <a:pt x="185" y="321"/>
                        </a:lnTo>
                        <a:lnTo>
                          <a:pt x="0" y="321"/>
                        </a:lnTo>
                        <a:lnTo>
                          <a:pt x="0" y="311"/>
                        </a:lnTo>
                        <a:lnTo>
                          <a:pt x="0" y="302"/>
                        </a:lnTo>
                        <a:lnTo>
                          <a:pt x="0" y="292"/>
                        </a:lnTo>
                        <a:lnTo>
                          <a:pt x="9" y="282"/>
                        </a:lnTo>
                        <a:lnTo>
                          <a:pt x="19" y="253"/>
                        </a:lnTo>
                        <a:lnTo>
                          <a:pt x="39" y="224"/>
                        </a:lnTo>
                        <a:lnTo>
                          <a:pt x="48" y="185"/>
                        </a:lnTo>
                        <a:lnTo>
                          <a:pt x="58" y="156"/>
                        </a:lnTo>
                        <a:lnTo>
                          <a:pt x="68" y="126"/>
                        </a:lnTo>
                        <a:lnTo>
                          <a:pt x="87" y="87"/>
                        </a:lnTo>
                        <a:lnTo>
                          <a:pt x="97" y="58"/>
                        </a:lnTo>
                        <a:lnTo>
                          <a:pt x="107" y="29"/>
                        </a:lnTo>
                        <a:lnTo>
                          <a:pt x="116" y="29"/>
                        </a:lnTo>
                        <a:lnTo>
                          <a:pt x="116" y="19"/>
                        </a:lnTo>
                        <a:lnTo>
                          <a:pt x="126" y="19"/>
                        </a:lnTo>
                        <a:lnTo>
                          <a:pt x="136" y="29"/>
                        </a:lnTo>
                        <a:lnTo>
                          <a:pt x="146" y="39"/>
                        </a:lnTo>
                        <a:lnTo>
                          <a:pt x="155" y="48"/>
                        </a:lnTo>
                        <a:lnTo>
                          <a:pt x="155" y="78"/>
                        </a:lnTo>
                        <a:lnTo>
                          <a:pt x="146" y="87"/>
                        </a:lnTo>
                        <a:lnTo>
                          <a:pt x="146" y="107"/>
                        </a:lnTo>
                        <a:lnTo>
                          <a:pt x="136" y="126"/>
                        </a:lnTo>
                        <a:lnTo>
                          <a:pt x="136" y="136"/>
                        </a:lnTo>
                        <a:lnTo>
                          <a:pt x="165" y="165"/>
                        </a:lnTo>
                        <a:lnTo>
                          <a:pt x="175" y="175"/>
                        </a:lnTo>
                        <a:lnTo>
                          <a:pt x="185" y="175"/>
                        </a:lnTo>
                        <a:lnTo>
                          <a:pt x="194" y="175"/>
                        </a:lnTo>
                        <a:lnTo>
                          <a:pt x="214" y="185"/>
                        </a:lnTo>
                        <a:lnTo>
                          <a:pt x="223" y="185"/>
                        </a:lnTo>
                        <a:lnTo>
                          <a:pt x="233" y="185"/>
                        </a:lnTo>
                        <a:lnTo>
                          <a:pt x="262" y="185"/>
                        </a:lnTo>
                        <a:lnTo>
                          <a:pt x="272" y="175"/>
                        </a:lnTo>
                        <a:lnTo>
                          <a:pt x="292" y="175"/>
                        </a:lnTo>
                        <a:lnTo>
                          <a:pt x="301" y="175"/>
                        </a:lnTo>
                        <a:lnTo>
                          <a:pt x="311" y="175"/>
                        </a:lnTo>
                        <a:lnTo>
                          <a:pt x="340" y="146"/>
                        </a:lnTo>
                        <a:lnTo>
                          <a:pt x="350" y="136"/>
                        </a:lnTo>
                        <a:lnTo>
                          <a:pt x="360" y="117"/>
                        </a:lnTo>
                        <a:lnTo>
                          <a:pt x="369" y="97"/>
                        </a:lnTo>
                        <a:lnTo>
                          <a:pt x="369" y="78"/>
                        </a:lnTo>
                        <a:lnTo>
                          <a:pt x="379" y="58"/>
                        </a:lnTo>
                        <a:lnTo>
                          <a:pt x="389" y="39"/>
                        </a:lnTo>
                        <a:lnTo>
                          <a:pt x="389" y="19"/>
                        </a:lnTo>
                        <a:lnTo>
                          <a:pt x="418" y="0"/>
                        </a:lnTo>
                        <a:lnTo>
                          <a:pt x="418" y="29"/>
                        </a:lnTo>
                        <a:lnTo>
                          <a:pt x="428" y="58"/>
                        </a:lnTo>
                        <a:lnTo>
                          <a:pt x="428" y="117"/>
                        </a:lnTo>
                        <a:lnTo>
                          <a:pt x="418" y="146"/>
                        </a:lnTo>
                        <a:lnTo>
                          <a:pt x="408" y="175"/>
                        </a:lnTo>
                        <a:lnTo>
                          <a:pt x="389" y="185"/>
                        </a:lnTo>
                        <a:lnTo>
                          <a:pt x="369" y="204"/>
                        </a:lnTo>
                        <a:close/>
                      </a:path>
                    </a:pathLst>
                  </a:custGeom>
                  <a:solidFill>
                    <a:srgbClr val="7F7F7F"/>
                  </a:solidFill>
                  <a:ln w="9525">
                    <a:noFill/>
                    <a:round/>
                    <a:headEnd/>
                    <a:tailEnd/>
                  </a:ln>
                </p:spPr>
                <p:txBody>
                  <a:bodyPr/>
                  <a:lstStyle/>
                  <a:p>
                    <a:endParaRPr lang="en-US"/>
                  </a:p>
                </p:txBody>
              </p:sp>
              <p:sp>
                <p:nvSpPr>
                  <p:cNvPr id="5707" name="Freeform 683"/>
                  <p:cNvSpPr>
                    <a:spLocks/>
                  </p:cNvSpPr>
                  <p:nvPr/>
                </p:nvSpPr>
                <p:spPr bwMode="auto">
                  <a:xfrm>
                    <a:off x="7223" y="7290"/>
                    <a:ext cx="136" cy="29"/>
                  </a:xfrm>
                  <a:custGeom>
                    <a:avLst/>
                    <a:gdLst>
                      <a:gd name="T0" fmla="*/ 0 w 136"/>
                      <a:gd name="T1" fmla="*/ 29 h 29"/>
                      <a:gd name="T2" fmla="*/ 0 w 136"/>
                      <a:gd name="T3" fmla="*/ 29 h 29"/>
                      <a:gd name="T4" fmla="*/ 20 w 136"/>
                      <a:gd name="T5" fmla="*/ 29 h 29"/>
                      <a:gd name="T6" fmla="*/ 29 w 136"/>
                      <a:gd name="T7" fmla="*/ 29 h 29"/>
                      <a:gd name="T8" fmla="*/ 59 w 136"/>
                      <a:gd name="T9" fmla="*/ 29 h 29"/>
                      <a:gd name="T10" fmla="*/ 68 w 136"/>
                      <a:gd name="T11" fmla="*/ 20 h 29"/>
                      <a:gd name="T12" fmla="*/ 68 w 136"/>
                      <a:gd name="T13" fmla="*/ 20 h 29"/>
                      <a:gd name="T14" fmla="*/ 78 w 136"/>
                      <a:gd name="T15" fmla="*/ 20 h 29"/>
                      <a:gd name="T16" fmla="*/ 97 w 136"/>
                      <a:gd name="T17" fmla="*/ 20 h 29"/>
                      <a:gd name="T18" fmla="*/ 107 w 136"/>
                      <a:gd name="T19" fmla="*/ 20 h 29"/>
                      <a:gd name="T20" fmla="*/ 117 w 136"/>
                      <a:gd name="T21" fmla="*/ 20 h 29"/>
                      <a:gd name="T22" fmla="*/ 117 w 136"/>
                      <a:gd name="T23" fmla="*/ 10 h 29"/>
                      <a:gd name="T24" fmla="*/ 127 w 136"/>
                      <a:gd name="T25" fmla="*/ 10 h 29"/>
                      <a:gd name="T26" fmla="*/ 136 w 136"/>
                      <a:gd name="T27" fmla="*/ 0 h 29"/>
                      <a:gd name="T28" fmla="*/ 136 w 136"/>
                      <a:gd name="T29" fmla="*/ 0 h 29"/>
                      <a:gd name="T30" fmla="*/ 127 w 136"/>
                      <a:gd name="T31" fmla="*/ 0 h 29"/>
                      <a:gd name="T32" fmla="*/ 117 w 136"/>
                      <a:gd name="T33" fmla="*/ 0 h 29"/>
                      <a:gd name="T34" fmla="*/ 107 w 136"/>
                      <a:gd name="T35" fmla="*/ 0 h 29"/>
                      <a:gd name="T36" fmla="*/ 107 w 136"/>
                      <a:gd name="T37" fmla="*/ 10 h 29"/>
                      <a:gd name="T38" fmla="*/ 97 w 136"/>
                      <a:gd name="T39" fmla="*/ 10 h 29"/>
                      <a:gd name="T40" fmla="*/ 88 w 136"/>
                      <a:gd name="T41" fmla="*/ 10 h 29"/>
                      <a:gd name="T42" fmla="*/ 78 w 136"/>
                      <a:gd name="T43" fmla="*/ 20 h 29"/>
                      <a:gd name="T44" fmla="*/ 68 w 136"/>
                      <a:gd name="T45" fmla="*/ 20 h 29"/>
                      <a:gd name="T46" fmla="*/ 68 w 136"/>
                      <a:gd name="T47" fmla="*/ 20 h 29"/>
                      <a:gd name="T48" fmla="*/ 29 w 136"/>
                      <a:gd name="T49" fmla="*/ 20 h 29"/>
                      <a:gd name="T50" fmla="*/ 20 w 136"/>
                      <a:gd name="T51" fmla="*/ 20 h 29"/>
                      <a:gd name="T52" fmla="*/ 0 w 136"/>
                      <a:gd name="T53" fmla="*/ 20 h 29"/>
                      <a:gd name="T54" fmla="*/ 10 w 136"/>
                      <a:gd name="T55" fmla="*/ 29 h 29"/>
                      <a:gd name="T56" fmla="*/ 0 w 136"/>
                      <a:gd name="T57" fmla="*/ 29 h 29"/>
                      <a:gd name="T58" fmla="*/ 0 w 136"/>
                      <a:gd name="T59" fmla="*/ 29 h 29"/>
                      <a:gd name="T60" fmla="*/ 0 w 136"/>
                      <a:gd name="T61" fmla="*/ 29 h 29"/>
                      <a:gd name="T62" fmla="*/ 0 w 136"/>
                      <a:gd name="T63" fmla="*/ 29 h 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6"/>
                      <a:gd name="T97" fmla="*/ 0 h 29"/>
                      <a:gd name="T98" fmla="*/ 136 w 136"/>
                      <a:gd name="T99" fmla="*/ 29 h 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6" h="29">
                        <a:moveTo>
                          <a:pt x="0" y="29"/>
                        </a:moveTo>
                        <a:lnTo>
                          <a:pt x="0" y="29"/>
                        </a:lnTo>
                        <a:lnTo>
                          <a:pt x="20" y="29"/>
                        </a:lnTo>
                        <a:lnTo>
                          <a:pt x="29" y="29"/>
                        </a:lnTo>
                        <a:lnTo>
                          <a:pt x="59" y="29"/>
                        </a:lnTo>
                        <a:lnTo>
                          <a:pt x="68" y="20"/>
                        </a:lnTo>
                        <a:lnTo>
                          <a:pt x="78" y="20"/>
                        </a:lnTo>
                        <a:lnTo>
                          <a:pt x="97" y="20"/>
                        </a:lnTo>
                        <a:lnTo>
                          <a:pt x="107" y="20"/>
                        </a:lnTo>
                        <a:lnTo>
                          <a:pt x="117" y="20"/>
                        </a:lnTo>
                        <a:lnTo>
                          <a:pt x="117" y="10"/>
                        </a:lnTo>
                        <a:lnTo>
                          <a:pt x="127" y="10"/>
                        </a:lnTo>
                        <a:lnTo>
                          <a:pt x="136" y="0"/>
                        </a:lnTo>
                        <a:lnTo>
                          <a:pt x="127" y="0"/>
                        </a:lnTo>
                        <a:lnTo>
                          <a:pt x="117" y="0"/>
                        </a:lnTo>
                        <a:lnTo>
                          <a:pt x="107" y="0"/>
                        </a:lnTo>
                        <a:lnTo>
                          <a:pt x="107" y="10"/>
                        </a:lnTo>
                        <a:lnTo>
                          <a:pt x="97" y="10"/>
                        </a:lnTo>
                        <a:lnTo>
                          <a:pt x="88" y="10"/>
                        </a:lnTo>
                        <a:lnTo>
                          <a:pt x="78" y="20"/>
                        </a:lnTo>
                        <a:lnTo>
                          <a:pt x="68" y="20"/>
                        </a:lnTo>
                        <a:lnTo>
                          <a:pt x="29" y="20"/>
                        </a:lnTo>
                        <a:lnTo>
                          <a:pt x="20" y="20"/>
                        </a:lnTo>
                        <a:lnTo>
                          <a:pt x="0" y="20"/>
                        </a:lnTo>
                        <a:lnTo>
                          <a:pt x="10" y="29"/>
                        </a:lnTo>
                        <a:lnTo>
                          <a:pt x="0" y="29"/>
                        </a:lnTo>
                        <a:close/>
                      </a:path>
                    </a:pathLst>
                  </a:custGeom>
                  <a:solidFill>
                    <a:srgbClr val="000000"/>
                  </a:solidFill>
                  <a:ln w="9525">
                    <a:noFill/>
                    <a:round/>
                    <a:headEnd/>
                    <a:tailEnd/>
                  </a:ln>
                </p:spPr>
                <p:txBody>
                  <a:bodyPr/>
                  <a:lstStyle/>
                  <a:p>
                    <a:endParaRPr lang="en-US"/>
                  </a:p>
                </p:txBody>
              </p:sp>
              <p:sp>
                <p:nvSpPr>
                  <p:cNvPr id="5708" name="Freeform 684"/>
                  <p:cNvSpPr>
                    <a:spLocks/>
                  </p:cNvSpPr>
                  <p:nvPr/>
                </p:nvSpPr>
                <p:spPr bwMode="auto">
                  <a:xfrm>
                    <a:off x="7223" y="7290"/>
                    <a:ext cx="20" cy="29"/>
                  </a:xfrm>
                  <a:custGeom>
                    <a:avLst/>
                    <a:gdLst>
                      <a:gd name="T0" fmla="*/ 10 w 20"/>
                      <a:gd name="T1" fmla="*/ 10 h 29"/>
                      <a:gd name="T2" fmla="*/ 10 w 20"/>
                      <a:gd name="T3" fmla="*/ 20 h 29"/>
                      <a:gd name="T4" fmla="*/ 0 w 20"/>
                      <a:gd name="T5" fmla="*/ 20 h 29"/>
                      <a:gd name="T6" fmla="*/ 0 w 20"/>
                      <a:gd name="T7" fmla="*/ 29 h 29"/>
                      <a:gd name="T8" fmla="*/ 10 w 20"/>
                      <a:gd name="T9" fmla="*/ 29 h 29"/>
                      <a:gd name="T10" fmla="*/ 10 w 20"/>
                      <a:gd name="T11" fmla="*/ 20 h 29"/>
                      <a:gd name="T12" fmla="*/ 20 w 20"/>
                      <a:gd name="T13" fmla="*/ 20 h 29"/>
                      <a:gd name="T14" fmla="*/ 20 w 20"/>
                      <a:gd name="T15" fmla="*/ 10 h 29"/>
                      <a:gd name="T16" fmla="*/ 10 w 20"/>
                      <a:gd name="T17" fmla="*/ 0 h 29"/>
                      <a:gd name="T18" fmla="*/ 20 w 20"/>
                      <a:gd name="T19" fmla="*/ 10 h 29"/>
                      <a:gd name="T20" fmla="*/ 20 w 20"/>
                      <a:gd name="T21" fmla="*/ 0 h 29"/>
                      <a:gd name="T22" fmla="*/ 10 w 20"/>
                      <a:gd name="T23" fmla="*/ 0 h 29"/>
                      <a:gd name="T24" fmla="*/ 10 w 20"/>
                      <a:gd name="T25" fmla="*/ 10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29"/>
                      <a:gd name="T41" fmla="*/ 20 w 20"/>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29">
                        <a:moveTo>
                          <a:pt x="10" y="10"/>
                        </a:moveTo>
                        <a:lnTo>
                          <a:pt x="10" y="20"/>
                        </a:lnTo>
                        <a:lnTo>
                          <a:pt x="0" y="20"/>
                        </a:lnTo>
                        <a:lnTo>
                          <a:pt x="0" y="29"/>
                        </a:lnTo>
                        <a:lnTo>
                          <a:pt x="10" y="29"/>
                        </a:lnTo>
                        <a:lnTo>
                          <a:pt x="10" y="20"/>
                        </a:lnTo>
                        <a:lnTo>
                          <a:pt x="20" y="20"/>
                        </a:lnTo>
                        <a:lnTo>
                          <a:pt x="20" y="10"/>
                        </a:lnTo>
                        <a:lnTo>
                          <a:pt x="10" y="0"/>
                        </a:lnTo>
                        <a:lnTo>
                          <a:pt x="20" y="10"/>
                        </a:lnTo>
                        <a:lnTo>
                          <a:pt x="20" y="0"/>
                        </a:lnTo>
                        <a:lnTo>
                          <a:pt x="10" y="0"/>
                        </a:lnTo>
                        <a:lnTo>
                          <a:pt x="10" y="10"/>
                        </a:lnTo>
                        <a:close/>
                      </a:path>
                    </a:pathLst>
                  </a:custGeom>
                  <a:solidFill>
                    <a:srgbClr val="000000"/>
                  </a:solidFill>
                  <a:ln w="9525">
                    <a:noFill/>
                    <a:round/>
                    <a:headEnd/>
                    <a:tailEnd/>
                  </a:ln>
                </p:spPr>
                <p:txBody>
                  <a:bodyPr/>
                  <a:lstStyle/>
                  <a:p>
                    <a:endParaRPr lang="en-US"/>
                  </a:p>
                </p:txBody>
              </p:sp>
              <p:sp>
                <p:nvSpPr>
                  <p:cNvPr id="5709" name="Freeform 685"/>
                  <p:cNvSpPr>
                    <a:spLocks/>
                  </p:cNvSpPr>
                  <p:nvPr/>
                </p:nvSpPr>
                <p:spPr bwMode="auto">
                  <a:xfrm>
                    <a:off x="7194" y="7290"/>
                    <a:ext cx="39" cy="39"/>
                  </a:xfrm>
                  <a:custGeom>
                    <a:avLst/>
                    <a:gdLst>
                      <a:gd name="T0" fmla="*/ 10 w 39"/>
                      <a:gd name="T1" fmla="*/ 39 h 39"/>
                      <a:gd name="T2" fmla="*/ 10 w 39"/>
                      <a:gd name="T3" fmla="*/ 39 h 39"/>
                      <a:gd name="T4" fmla="*/ 10 w 39"/>
                      <a:gd name="T5" fmla="*/ 39 h 39"/>
                      <a:gd name="T6" fmla="*/ 19 w 39"/>
                      <a:gd name="T7" fmla="*/ 29 h 39"/>
                      <a:gd name="T8" fmla="*/ 19 w 39"/>
                      <a:gd name="T9" fmla="*/ 20 h 39"/>
                      <a:gd name="T10" fmla="*/ 19 w 39"/>
                      <a:gd name="T11" fmla="*/ 20 h 39"/>
                      <a:gd name="T12" fmla="*/ 29 w 39"/>
                      <a:gd name="T13" fmla="*/ 10 h 39"/>
                      <a:gd name="T14" fmla="*/ 39 w 39"/>
                      <a:gd name="T15" fmla="*/ 10 h 39"/>
                      <a:gd name="T16" fmla="*/ 39 w 39"/>
                      <a:gd name="T17" fmla="*/ 0 h 39"/>
                      <a:gd name="T18" fmla="*/ 29 w 39"/>
                      <a:gd name="T19" fmla="*/ 0 h 39"/>
                      <a:gd name="T20" fmla="*/ 19 w 39"/>
                      <a:gd name="T21" fmla="*/ 0 h 39"/>
                      <a:gd name="T22" fmla="*/ 19 w 39"/>
                      <a:gd name="T23" fmla="*/ 10 h 39"/>
                      <a:gd name="T24" fmla="*/ 10 w 39"/>
                      <a:gd name="T25" fmla="*/ 10 h 39"/>
                      <a:gd name="T26" fmla="*/ 10 w 39"/>
                      <a:gd name="T27" fmla="*/ 20 h 39"/>
                      <a:gd name="T28" fmla="*/ 10 w 39"/>
                      <a:gd name="T29" fmla="*/ 20 h 39"/>
                      <a:gd name="T30" fmla="*/ 10 w 39"/>
                      <a:gd name="T31" fmla="*/ 29 h 39"/>
                      <a:gd name="T32" fmla="*/ 0 w 39"/>
                      <a:gd name="T33" fmla="*/ 39 h 39"/>
                      <a:gd name="T34" fmla="*/ 10 w 39"/>
                      <a:gd name="T35" fmla="*/ 29 h 39"/>
                      <a:gd name="T36" fmla="*/ 0 w 39"/>
                      <a:gd name="T37" fmla="*/ 29 h 39"/>
                      <a:gd name="T38" fmla="*/ 0 w 39"/>
                      <a:gd name="T39" fmla="*/ 39 h 39"/>
                      <a:gd name="T40" fmla="*/ 10 w 39"/>
                      <a:gd name="T41" fmla="*/ 39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39"/>
                      <a:gd name="T65" fmla="*/ 39 w 39"/>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39">
                        <a:moveTo>
                          <a:pt x="10" y="39"/>
                        </a:moveTo>
                        <a:lnTo>
                          <a:pt x="10" y="39"/>
                        </a:lnTo>
                        <a:lnTo>
                          <a:pt x="19" y="29"/>
                        </a:lnTo>
                        <a:lnTo>
                          <a:pt x="19" y="20"/>
                        </a:lnTo>
                        <a:lnTo>
                          <a:pt x="29" y="10"/>
                        </a:lnTo>
                        <a:lnTo>
                          <a:pt x="39" y="10"/>
                        </a:lnTo>
                        <a:lnTo>
                          <a:pt x="39" y="0"/>
                        </a:lnTo>
                        <a:lnTo>
                          <a:pt x="29" y="0"/>
                        </a:lnTo>
                        <a:lnTo>
                          <a:pt x="19" y="0"/>
                        </a:lnTo>
                        <a:lnTo>
                          <a:pt x="19" y="10"/>
                        </a:lnTo>
                        <a:lnTo>
                          <a:pt x="10" y="10"/>
                        </a:lnTo>
                        <a:lnTo>
                          <a:pt x="10" y="20"/>
                        </a:lnTo>
                        <a:lnTo>
                          <a:pt x="10" y="29"/>
                        </a:lnTo>
                        <a:lnTo>
                          <a:pt x="0" y="39"/>
                        </a:lnTo>
                        <a:lnTo>
                          <a:pt x="10" y="29"/>
                        </a:lnTo>
                        <a:lnTo>
                          <a:pt x="0" y="29"/>
                        </a:lnTo>
                        <a:lnTo>
                          <a:pt x="0" y="39"/>
                        </a:lnTo>
                        <a:lnTo>
                          <a:pt x="10" y="39"/>
                        </a:lnTo>
                        <a:close/>
                      </a:path>
                    </a:pathLst>
                  </a:custGeom>
                  <a:solidFill>
                    <a:srgbClr val="000000"/>
                  </a:solidFill>
                  <a:ln w="9525">
                    <a:noFill/>
                    <a:round/>
                    <a:headEnd/>
                    <a:tailEnd/>
                  </a:ln>
                </p:spPr>
                <p:txBody>
                  <a:bodyPr/>
                  <a:lstStyle/>
                  <a:p>
                    <a:endParaRPr lang="en-US"/>
                  </a:p>
                </p:txBody>
              </p:sp>
              <p:sp>
                <p:nvSpPr>
                  <p:cNvPr id="5710" name="Freeform 686"/>
                  <p:cNvSpPr>
                    <a:spLocks/>
                  </p:cNvSpPr>
                  <p:nvPr/>
                </p:nvSpPr>
                <p:spPr bwMode="auto">
                  <a:xfrm>
                    <a:off x="7165" y="7329"/>
                    <a:ext cx="39" cy="78"/>
                  </a:xfrm>
                  <a:custGeom>
                    <a:avLst/>
                    <a:gdLst>
                      <a:gd name="T0" fmla="*/ 10 w 39"/>
                      <a:gd name="T1" fmla="*/ 78 h 78"/>
                      <a:gd name="T2" fmla="*/ 10 w 39"/>
                      <a:gd name="T3" fmla="*/ 78 h 78"/>
                      <a:gd name="T4" fmla="*/ 19 w 39"/>
                      <a:gd name="T5" fmla="*/ 68 h 78"/>
                      <a:gd name="T6" fmla="*/ 19 w 39"/>
                      <a:gd name="T7" fmla="*/ 59 h 78"/>
                      <a:gd name="T8" fmla="*/ 29 w 39"/>
                      <a:gd name="T9" fmla="*/ 49 h 78"/>
                      <a:gd name="T10" fmla="*/ 29 w 39"/>
                      <a:gd name="T11" fmla="*/ 39 h 78"/>
                      <a:gd name="T12" fmla="*/ 29 w 39"/>
                      <a:gd name="T13" fmla="*/ 29 h 78"/>
                      <a:gd name="T14" fmla="*/ 39 w 39"/>
                      <a:gd name="T15" fmla="*/ 20 h 78"/>
                      <a:gd name="T16" fmla="*/ 39 w 39"/>
                      <a:gd name="T17" fmla="*/ 10 h 78"/>
                      <a:gd name="T18" fmla="*/ 39 w 39"/>
                      <a:gd name="T19" fmla="*/ 0 h 78"/>
                      <a:gd name="T20" fmla="*/ 29 w 39"/>
                      <a:gd name="T21" fmla="*/ 0 h 78"/>
                      <a:gd name="T22" fmla="*/ 29 w 39"/>
                      <a:gd name="T23" fmla="*/ 10 h 78"/>
                      <a:gd name="T24" fmla="*/ 29 w 39"/>
                      <a:gd name="T25" fmla="*/ 20 h 78"/>
                      <a:gd name="T26" fmla="*/ 29 w 39"/>
                      <a:gd name="T27" fmla="*/ 29 h 78"/>
                      <a:gd name="T28" fmla="*/ 19 w 39"/>
                      <a:gd name="T29" fmla="*/ 39 h 78"/>
                      <a:gd name="T30" fmla="*/ 19 w 39"/>
                      <a:gd name="T31" fmla="*/ 49 h 78"/>
                      <a:gd name="T32" fmla="*/ 10 w 39"/>
                      <a:gd name="T33" fmla="*/ 59 h 78"/>
                      <a:gd name="T34" fmla="*/ 10 w 39"/>
                      <a:gd name="T35" fmla="*/ 68 h 78"/>
                      <a:gd name="T36" fmla="*/ 0 w 39"/>
                      <a:gd name="T37" fmla="*/ 68 h 78"/>
                      <a:gd name="T38" fmla="*/ 10 w 39"/>
                      <a:gd name="T39" fmla="*/ 68 h 78"/>
                      <a:gd name="T40" fmla="*/ 10 w 39"/>
                      <a:gd name="T41" fmla="*/ 78 h 78"/>
                      <a:gd name="T42" fmla="*/ 10 w 39"/>
                      <a:gd name="T43" fmla="*/ 78 h 78"/>
                      <a:gd name="T44" fmla="*/ 10 w 39"/>
                      <a:gd name="T45" fmla="*/ 78 h 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
                      <a:gd name="T70" fmla="*/ 0 h 78"/>
                      <a:gd name="T71" fmla="*/ 39 w 39"/>
                      <a:gd name="T72" fmla="*/ 78 h 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 h="78">
                        <a:moveTo>
                          <a:pt x="10" y="78"/>
                        </a:moveTo>
                        <a:lnTo>
                          <a:pt x="10" y="78"/>
                        </a:lnTo>
                        <a:lnTo>
                          <a:pt x="19" y="68"/>
                        </a:lnTo>
                        <a:lnTo>
                          <a:pt x="19" y="59"/>
                        </a:lnTo>
                        <a:lnTo>
                          <a:pt x="29" y="49"/>
                        </a:lnTo>
                        <a:lnTo>
                          <a:pt x="29" y="39"/>
                        </a:lnTo>
                        <a:lnTo>
                          <a:pt x="29" y="29"/>
                        </a:lnTo>
                        <a:lnTo>
                          <a:pt x="39" y="20"/>
                        </a:lnTo>
                        <a:lnTo>
                          <a:pt x="39" y="10"/>
                        </a:lnTo>
                        <a:lnTo>
                          <a:pt x="39" y="0"/>
                        </a:lnTo>
                        <a:lnTo>
                          <a:pt x="29" y="0"/>
                        </a:lnTo>
                        <a:lnTo>
                          <a:pt x="29" y="10"/>
                        </a:lnTo>
                        <a:lnTo>
                          <a:pt x="29" y="20"/>
                        </a:lnTo>
                        <a:lnTo>
                          <a:pt x="29" y="29"/>
                        </a:lnTo>
                        <a:lnTo>
                          <a:pt x="19" y="39"/>
                        </a:lnTo>
                        <a:lnTo>
                          <a:pt x="19" y="49"/>
                        </a:lnTo>
                        <a:lnTo>
                          <a:pt x="10" y="59"/>
                        </a:lnTo>
                        <a:lnTo>
                          <a:pt x="10" y="68"/>
                        </a:lnTo>
                        <a:lnTo>
                          <a:pt x="0" y="68"/>
                        </a:lnTo>
                        <a:lnTo>
                          <a:pt x="10" y="68"/>
                        </a:lnTo>
                        <a:lnTo>
                          <a:pt x="10" y="78"/>
                        </a:lnTo>
                        <a:close/>
                      </a:path>
                    </a:pathLst>
                  </a:custGeom>
                  <a:solidFill>
                    <a:srgbClr val="000000"/>
                  </a:solidFill>
                  <a:ln w="9525">
                    <a:noFill/>
                    <a:round/>
                    <a:headEnd/>
                    <a:tailEnd/>
                  </a:ln>
                </p:spPr>
                <p:txBody>
                  <a:bodyPr/>
                  <a:lstStyle/>
                  <a:p>
                    <a:endParaRPr lang="en-US"/>
                  </a:p>
                </p:txBody>
              </p:sp>
              <p:sp>
                <p:nvSpPr>
                  <p:cNvPr id="5711" name="Freeform 687"/>
                  <p:cNvSpPr>
                    <a:spLocks/>
                  </p:cNvSpPr>
                  <p:nvPr/>
                </p:nvSpPr>
                <p:spPr bwMode="auto">
                  <a:xfrm>
                    <a:off x="6980" y="7397"/>
                    <a:ext cx="195" cy="10"/>
                  </a:xfrm>
                  <a:custGeom>
                    <a:avLst/>
                    <a:gdLst>
                      <a:gd name="T0" fmla="*/ 0 w 195"/>
                      <a:gd name="T1" fmla="*/ 10 h 10"/>
                      <a:gd name="T2" fmla="*/ 10 w 195"/>
                      <a:gd name="T3" fmla="*/ 10 h 10"/>
                      <a:gd name="T4" fmla="*/ 195 w 195"/>
                      <a:gd name="T5" fmla="*/ 10 h 10"/>
                      <a:gd name="T6" fmla="*/ 195 w 195"/>
                      <a:gd name="T7" fmla="*/ 0 h 10"/>
                      <a:gd name="T8" fmla="*/ 10 w 195"/>
                      <a:gd name="T9" fmla="*/ 0 h 10"/>
                      <a:gd name="T10" fmla="*/ 10 w 195"/>
                      <a:gd name="T11" fmla="*/ 10 h 10"/>
                      <a:gd name="T12" fmla="*/ 0 w 195"/>
                      <a:gd name="T13" fmla="*/ 10 h 10"/>
                      <a:gd name="T14" fmla="*/ 0 w 195"/>
                      <a:gd name="T15" fmla="*/ 10 h 10"/>
                      <a:gd name="T16" fmla="*/ 10 w 195"/>
                      <a:gd name="T17" fmla="*/ 10 h 10"/>
                      <a:gd name="T18" fmla="*/ 0 w 195"/>
                      <a:gd name="T19" fmla="*/ 1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5"/>
                      <a:gd name="T31" fmla="*/ 0 h 10"/>
                      <a:gd name="T32" fmla="*/ 195 w 195"/>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5" h="10">
                        <a:moveTo>
                          <a:pt x="0" y="10"/>
                        </a:moveTo>
                        <a:lnTo>
                          <a:pt x="10" y="10"/>
                        </a:lnTo>
                        <a:lnTo>
                          <a:pt x="195" y="10"/>
                        </a:lnTo>
                        <a:lnTo>
                          <a:pt x="195" y="0"/>
                        </a:lnTo>
                        <a:lnTo>
                          <a:pt x="10" y="0"/>
                        </a:lnTo>
                        <a:lnTo>
                          <a:pt x="10" y="10"/>
                        </a:lnTo>
                        <a:lnTo>
                          <a:pt x="0" y="10"/>
                        </a:lnTo>
                        <a:lnTo>
                          <a:pt x="10" y="10"/>
                        </a:lnTo>
                        <a:lnTo>
                          <a:pt x="0" y="10"/>
                        </a:lnTo>
                        <a:close/>
                      </a:path>
                    </a:pathLst>
                  </a:custGeom>
                  <a:solidFill>
                    <a:srgbClr val="000000"/>
                  </a:solidFill>
                  <a:ln w="9525">
                    <a:noFill/>
                    <a:round/>
                    <a:headEnd/>
                    <a:tailEnd/>
                  </a:ln>
                </p:spPr>
                <p:txBody>
                  <a:bodyPr/>
                  <a:lstStyle/>
                  <a:p>
                    <a:endParaRPr lang="en-US"/>
                  </a:p>
                </p:txBody>
              </p:sp>
              <p:sp>
                <p:nvSpPr>
                  <p:cNvPr id="5712" name="Freeform 688"/>
                  <p:cNvSpPr>
                    <a:spLocks/>
                  </p:cNvSpPr>
                  <p:nvPr/>
                </p:nvSpPr>
                <p:spPr bwMode="auto">
                  <a:xfrm>
                    <a:off x="6980" y="7368"/>
                    <a:ext cx="19" cy="39"/>
                  </a:xfrm>
                  <a:custGeom>
                    <a:avLst/>
                    <a:gdLst>
                      <a:gd name="T0" fmla="*/ 10 w 19"/>
                      <a:gd name="T1" fmla="*/ 0 h 39"/>
                      <a:gd name="T2" fmla="*/ 10 w 19"/>
                      <a:gd name="T3" fmla="*/ 10 h 39"/>
                      <a:gd name="T4" fmla="*/ 10 w 19"/>
                      <a:gd name="T5" fmla="*/ 20 h 39"/>
                      <a:gd name="T6" fmla="*/ 10 w 19"/>
                      <a:gd name="T7" fmla="*/ 29 h 39"/>
                      <a:gd name="T8" fmla="*/ 0 w 19"/>
                      <a:gd name="T9" fmla="*/ 39 h 39"/>
                      <a:gd name="T10" fmla="*/ 10 w 19"/>
                      <a:gd name="T11" fmla="*/ 39 h 39"/>
                      <a:gd name="T12" fmla="*/ 10 w 19"/>
                      <a:gd name="T13" fmla="*/ 29 h 39"/>
                      <a:gd name="T14" fmla="*/ 19 w 19"/>
                      <a:gd name="T15" fmla="*/ 20 h 39"/>
                      <a:gd name="T16" fmla="*/ 19 w 19"/>
                      <a:gd name="T17" fmla="*/ 10 h 39"/>
                      <a:gd name="T18" fmla="*/ 19 w 19"/>
                      <a:gd name="T19" fmla="*/ 0 h 39"/>
                      <a:gd name="T20" fmla="*/ 10 w 19"/>
                      <a:gd name="T21" fmla="*/ 0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39"/>
                      <a:gd name="T35" fmla="*/ 19 w 19"/>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39">
                        <a:moveTo>
                          <a:pt x="10" y="0"/>
                        </a:moveTo>
                        <a:lnTo>
                          <a:pt x="10" y="10"/>
                        </a:lnTo>
                        <a:lnTo>
                          <a:pt x="10" y="20"/>
                        </a:lnTo>
                        <a:lnTo>
                          <a:pt x="10" y="29"/>
                        </a:lnTo>
                        <a:lnTo>
                          <a:pt x="0" y="39"/>
                        </a:lnTo>
                        <a:lnTo>
                          <a:pt x="10" y="39"/>
                        </a:lnTo>
                        <a:lnTo>
                          <a:pt x="10" y="29"/>
                        </a:lnTo>
                        <a:lnTo>
                          <a:pt x="19" y="20"/>
                        </a:lnTo>
                        <a:lnTo>
                          <a:pt x="19" y="10"/>
                        </a:lnTo>
                        <a:lnTo>
                          <a:pt x="19" y="0"/>
                        </a:lnTo>
                        <a:lnTo>
                          <a:pt x="10" y="0"/>
                        </a:lnTo>
                        <a:close/>
                      </a:path>
                    </a:pathLst>
                  </a:custGeom>
                  <a:solidFill>
                    <a:srgbClr val="000000"/>
                  </a:solidFill>
                  <a:ln w="9525">
                    <a:noFill/>
                    <a:round/>
                    <a:headEnd/>
                    <a:tailEnd/>
                  </a:ln>
                </p:spPr>
                <p:txBody>
                  <a:bodyPr/>
                  <a:lstStyle/>
                  <a:p>
                    <a:endParaRPr lang="en-US"/>
                  </a:p>
                </p:txBody>
              </p:sp>
              <p:sp>
                <p:nvSpPr>
                  <p:cNvPr id="5713" name="Freeform 689"/>
                  <p:cNvSpPr>
                    <a:spLocks/>
                  </p:cNvSpPr>
                  <p:nvPr/>
                </p:nvSpPr>
                <p:spPr bwMode="auto">
                  <a:xfrm>
                    <a:off x="6990" y="7115"/>
                    <a:ext cx="107" cy="253"/>
                  </a:xfrm>
                  <a:custGeom>
                    <a:avLst/>
                    <a:gdLst>
                      <a:gd name="T0" fmla="*/ 107 w 107"/>
                      <a:gd name="T1" fmla="*/ 0 h 253"/>
                      <a:gd name="T2" fmla="*/ 87 w 107"/>
                      <a:gd name="T3" fmla="*/ 29 h 253"/>
                      <a:gd name="T4" fmla="*/ 78 w 107"/>
                      <a:gd name="T5" fmla="*/ 58 h 253"/>
                      <a:gd name="T6" fmla="*/ 68 w 107"/>
                      <a:gd name="T7" fmla="*/ 97 h 253"/>
                      <a:gd name="T8" fmla="*/ 48 w 107"/>
                      <a:gd name="T9" fmla="*/ 127 h 253"/>
                      <a:gd name="T10" fmla="*/ 39 w 107"/>
                      <a:gd name="T11" fmla="*/ 156 h 253"/>
                      <a:gd name="T12" fmla="*/ 29 w 107"/>
                      <a:gd name="T13" fmla="*/ 195 h 253"/>
                      <a:gd name="T14" fmla="*/ 19 w 107"/>
                      <a:gd name="T15" fmla="*/ 224 h 253"/>
                      <a:gd name="T16" fmla="*/ 0 w 107"/>
                      <a:gd name="T17" fmla="*/ 253 h 253"/>
                      <a:gd name="T18" fmla="*/ 9 w 107"/>
                      <a:gd name="T19" fmla="*/ 253 h 253"/>
                      <a:gd name="T20" fmla="*/ 29 w 107"/>
                      <a:gd name="T21" fmla="*/ 224 h 253"/>
                      <a:gd name="T22" fmla="*/ 39 w 107"/>
                      <a:gd name="T23" fmla="*/ 195 h 253"/>
                      <a:gd name="T24" fmla="*/ 48 w 107"/>
                      <a:gd name="T25" fmla="*/ 156 h 253"/>
                      <a:gd name="T26" fmla="*/ 58 w 107"/>
                      <a:gd name="T27" fmla="*/ 127 h 253"/>
                      <a:gd name="T28" fmla="*/ 78 w 107"/>
                      <a:gd name="T29" fmla="*/ 97 h 253"/>
                      <a:gd name="T30" fmla="*/ 87 w 107"/>
                      <a:gd name="T31" fmla="*/ 68 h 253"/>
                      <a:gd name="T32" fmla="*/ 97 w 107"/>
                      <a:gd name="T33" fmla="*/ 29 h 253"/>
                      <a:gd name="T34" fmla="*/ 107 w 107"/>
                      <a:gd name="T35" fmla="*/ 0 h 253"/>
                      <a:gd name="T36" fmla="*/ 107 w 107"/>
                      <a:gd name="T37" fmla="*/ 10 h 253"/>
                      <a:gd name="T38" fmla="*/ 107 w 107"/>
                      <a:gd name="T39" fmla="*/ 0 h 2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7"/>
                      <a:gd name="T61" fmla="*/ 0 h 253"/>
                      <a:gd name="T62" fmla="*/ 107 w 107"/>
                      <a:gd name="T63" fmla="*/ 253 h 25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7" h="253">
                        <a:moveTo>
                          <a:pt x="107" y="0"/>
                        </a:moveTo>
                        <a:lnTo>
                          <a:pt x="87" y="29"/>
                        </a:lnTo>
                        <a:lnTo>
                          <a:pt x="78" y="58"/>
                        </a:lnTo>
                        <a:lnTo>
                          <a:pt x="68" y="97"/>
                        </a:lnTo>
                        <a:lnTo>
                          <a:pt x="48" y="127"/>
                        </a:lnTo>
                        <a:lnTo>
                          <a:pt x="39" y="156"/>
                        </a:lnTo>
                        <a:lnTo>
                          <a:pt x="29" y="195"/>
                        </a:lnTo>
                        <a:lnTo>
                          <a:pt x="19" y="224"/>
                        </a:lnTo>
                        <a:lnTo>
                          <a:pt x="0" y="253"/>
                        </a:lnTo>
                        <a:lnTo>
                          <a:pt x="9" y="253"/>
                        </a:lnTo>
                        <a:lnTo>
                          <a:pt x="29" y="224"/>
                        </a:lnTo>
                        <a:lnTo>
                          <a:pt x="39" y="195"/>
                        </a:lnTo>
                        <a:lnTo>
                          <a:pt x="48" y="156"/>
                        </a:lnTo>
                        <a:lnTo>
                          <a:pt x="58" y="127"/>
                        </a:lnTo>
                        <a:lnTo>
                          <a:pt x="78" y="97"/>
                        </a:lnTo>
                        <a:lnTo>
                          <a:pt x="87" y="68"/>
                        </a:lnTo>
                        <a:lnTo>
                          <a:pt x="97" y="29"/>
                        </a:lnTo>
                        <a:lnTo>
                          <a:pt x="107" y="0"/>
                        </a:lnTo>
                        <a:lnTo>
                          <a:pt x="107" y="10"/>
                        </a:lnTo>
                        <a:lnTo>
                          <a:pt x="107" y="0"/>
                        </a:lnTo>
                        <a:close/>
                      </a:path>
                    </a:pathLst>
                  </a:custGeom>
                  <a:solidFill>
                    <a:srgbClr val="000000"/>
                  </a:solidFill>
                  <a:ln w="9525">
                    <a:noFill/>
                    <a:round/>
                    <a:headEnd/>
                    <a:tailEnd/>
                  </a:ln>
                </p:spPr>
                <p:txBody>
                  <a:bodyPr/>
                  <a:lstStyle/>
                  <a:p>
                    <a:endParaRPr lang="en-US"/>
                  </a:p>
                </p:txBody>
              </p:sp>
              <p:sp>
                <p:nvSpPr>
                  <p:cNvPr id="5714" name="Freeform 690"/>
                  <p:cNvSpPr>
                    <a:spLocks/>
                  </p:cNvSpPr>
                  <p:nvPr/>
                </p:nvSpPr>
                <p:spPr bwMode="auto">
                  <a:xfrm>
                    <a:off x="7097" y="7105"/>
                    <a:ext cx="29" cy="20"/>
                  </a:xfrm>
                  <a:custGeom>
                    <a:avLst/>
                    <a:gdLst>
                      <a:gd name="T0" fmla="*/ 29 w 29"/>
                      <a:gd name="T1" fmla="*/ 0 h 20"/>
                      <a:gd name="T2" fmla="*/ 19 w 29"/>
                      <a:gd name="T3" fmla="*/ 0 h 20"/>
                      <a:gd name="T4" fmla="*/ 9 w 29"/>
                      <a:gd name="T5" fmla="*/ 0 h 20"/>
                      <a:gd name="T6" fmla="*/ 9 w 29"/>
                      <a:gd name="T7" fmla="*/ 0 h 20"/>
                      <a:gd name="T8" fmla="*/ 0 w 29"/>
                      <a:gd name="T9" fmla="*/ 0 h 20"/>
                      <a:gd name="T10" fmla="*/ 0 w 29"/>
                      <a:gd name="T11" fmla="*/ 10 h 20"/>
                      <a:gd name="T12" fmla="*/ 0 w 29"/>
                      <a:gd name="T13" fmla="*/ 20 h 20"/>
                      <a:gd name="T14" fmla="*/ 9 w 29"/>
                      <a:gd name="T15" fmla="*/ 10 h 20"/>
                      <a:gd name="T16" fmla="*/ 9 w 29"/>
                      <a:gd name="T17" fmla="*/ 10 h 20"/>
                      <a:gd name="T18" fmla="*/ 19 w 29"/>
                      <a:gd name="T19" fmla="*/ 10 h 20"/>
                      <a:gd name="T20" fmla="*/ 19 w 29"/>
                      <a:gd name="T21" fmla="*/ 10 h 20"/>
                      <a:gd name="T22" fmla="*/ 19 w 29"/>
                      <a:gd name="T23" fmla="*/ 10 h 20"/>
                      <a:gd name="T24" fmla="*/ 29 w 29"/>
                      <a:gd name="T25" fmla="*/ 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20"/>
                      <a:gd name="T41" fmla="*/ 29 w 29"/>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20">
                        <a:moveTo>
                          <a:pt x="29" y="0"/>
                        </a:moveTo>
                        <a:lnTo>
                          <a:pt x="19" y="0"/>
                        </a:lnTo>
                        <a:lnTo>
                          <a:pt x="9" y="0"/>
                        </a:lnTo>
                        <a:lnTo>
                          <a:pt x="0" y="0"/>
                        </a:lnTo>
                        <a:lnTo>
                          <a:pt x="0" y="10"/>
                        </a:lnTo>
                        <a:lnTo>
                          <a:pt x="0" y="20"/>
                        </a:lnTo>
                        <a:lnTo>
                          <a:pt x="9" y="10"/>
                        </a:lnTo>
                        <a:lnTo>
                          <a:pt x="19" y="10"/>
                        </a:lnTo>
                        <a:lnTo>
                          <a:pt x="29" y="0"/>
                        </a:lnTo>
                        <a:close/>
                      </a:path>
                    </a:pathLst>
                  </a:custGeom>
                  <a:solidFill>
                    <a:srgbClr val="000000"/>
                  </a:solidFill>
                  <a:ln w="9525">
                    <a:noFill/>
                    <a:round/>
                    <a:headEnd/>
                    <a:tailEnd/>
                  </a:ln>
                </p:spPr>
                <p:txBody>
                  <a:bodyPr/>
                  <a:lstStyle/>
                  <a:p>
                    <a:endParaRPr lang="en-US"/>
                  </a:p>
                </p:txBody>
              </p:sp>
              <p:sp>
                <p:nvSpPr>
                  <p:cNvPr id="5715" name="Freeform 691"/>
                  <p:cNvSpPr>
                    <a:spLocks/>
                  </p:cNvSpPr>
                  <p:nvPr/>
                </p:nvSpPr>
                <p:spPr bwMode="auto">
                  <a:xfrm>
                    <a:off x="7116" y="7105"/>
                    <a:ext cx="29" cy="117"/>
                  </a:xfrm>
                  <a:custGeom>
                    <a:avLst/>
                    <a:gdLst>
                      <a:gd name="T0" fmla="*/ 20 w 29"/>
                      <a:gd name="T1" fmla="*/ 117 h 117"/>
                      <a:gd name="T2" fmla="*/ 20 w 29"/>
                      <a:gd name="T3" fmla="*/ 117 h 117"/>
                      <a:gd name="T4" fmla="*/ 20 w 29"/>
                      <a:gd name="T5" fmla="*/ 107 h 117"/>
                      <a:gd name="T6" fmla="*/ 20 w 29"/>
                      <a:gd name="T7" fmla="*/ 88 h 117"/>
                      <a:gd name="T8" fmla="*/ 29 w 29"/>
                      <a:gd name="T9" fmla="*/ 68 h 117"/>
                      <a:gd name="T10" fmla="*/ 29 w 29"/>
                      <a:gd name="T11" fmla="*/ 59 h 117"/>
                      <a:gd name="T12" fmla="*/ 29 w 29"/>
                      <a:gd name="T13" fmla="*/ 29 h 117"/>
                      <a:gd name="T14" fmla="*/ 29 w 29"/>
                      <a:gd name="T15" fmla="*/ 10 h 117"/>
                      <a:gd name="T16" fmla="*/ 10 w 29"/>
                      <a:gd name="T17" fmla="*/ 0 h 117"/>
                      <a:gd name="T18" fmla="*/ 0 w 29"/>
                      <a:gd name="T19" fmla="*/ 10 h 117"/>
                      <a:gd name="T20" fmla="*/ 20 w 29"/>
                      <a:gd name="T21" fmla="*/ 20 h 117"/>
                      <a:gd name="T22" fmla="*/ 20 w 29"/>
                      <a:gd name="T23" fmla="*/ 29 h 117"/>
                      <a:gd name="T24" fmla="*/ 29 w 29"/>
                      <a:gd name="T25" fmla="*/ 39 h 117"/>
                      <a:gd name="T26" fmla="*/ 20 w 29"/>
                      <a:gd name="T27" fmla="*/ 59 h 117"/>
                      <a:gd name="T28" fmla="*/ 20 w 29"/>
                      <a:gd name="T29" fmla="*/ 68 h 117"/>
                      <a:gd name="T30" fmla="*/ 10 w 29"/>
                      <a:gd name="T31" fmla="*/ 88 h 117"/>
                      <a:gd name="T32" fmla="*/ 10 w 29"/>
                      <a:gd name="T33" fmla="*/ 107 h 117"/>
                      <a:gd name="T34" fmla="*/ 10 w 29"/>
                      <a:gd name="T35" fmla="*/ 117 h 117"/>
                      <a:gd name="T36" fmla="*/ 10 w 29"/>
                      <a:gd name="T37" fmla="*/ 117 h 117"/>
                      <a:gd name="T38" fmla="*/ 10 w 29"/>
                      <a:gd name="T39" fmla="*/ 117 h 117"/>
                      <a:gd name="T40" fmla="*/ 10 w 29"/>
                      <a:gd name="T41" fmla="*/ 117 h 117"/>
                      <a:gd name="T42" fmla="*/ 20 w 29"/>
                      <a:gd name="T43" fmla="*/ 117 h 1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117"/>
                      <a:gd name="T68" fmla="*/ 29 w 29"/>
                      <a:gd name="T69" fmla="*/ 117 h 1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117">
                        <a:moveTo>
                          <a:pt x="20" y="117"/>
                        </a:moveTo>
                        <a:lnTo>
                          <a:pt x="20" y="117"/>
                        </a:lnTo>
                        <a:lnTo>
                          <a:pt x="20" y="107"/>
                        </a:lnTo>
                        <a:lnTo>
                          <a:pt x="20" y="88"/>
                        </a:lnTo>
                        <a:lnTo>
                          <a:pt x="29" y="68"/>
                        </a:lnTo>
                        <a:lnTo>
                          <a:pt x="29" y="59"/>
                        </a:lnTo>
                        <a:lnTo>
                          <a:pt x="29" y="29"/>
                        </a:lnTo>
                        <a:lnTo>
                          <a:pt x="29" y="10"/>
                        </a:lnTo>
                        <a:lnTo>
                          <a:pt x="10" y="0"/>
                        </a:lnTo>
                        <a:lnTo>
                          <a:pt x="0" y="10"/>
                        </a:lnTo>
                        <a:lnTo>
                          <a:pt x="20" y="20"/>
                        </a:lnTo>
                        <a:lnTo>
                          <a:pt x="20" y="29"/>
                        </a:lnTo>
                        <a:lnTo>
                          <a:pt x="29" y="39"/>
                        </a:lnTo>
                        <a:lnTo>
                          <a:pt x="20" y="59"/>
                        </a:lnTo>
                        <a:lnTo>
                          <a:pt x="20" y="68"/>
                        </a:lnTo>
                        <a:lnTo>
                          <a:pt x="10" y="88"/>
                        </a:lnTo>
                        <a:lnTo>
                          <a:pt x="10" y="107"/>
                        </a:lnTo>
                        <a:lnTo>
                          <a:pt x="10" y="117"/>
                        </a:lnTo>
                        <a:lnTo>
                          <a:pt x="20" y="117"/>
                        </a:lnTo>
                        <a:close/>
                      </a:path>
                    </a:pathLst>
                  </a:custGeom>
                  <a:solidFill>
                    <a:srgbClr val="000000"/>
                  </a:solidFill>
                  <a:ln w="9525">
                    <a:noFill/>
                    <a:round/>
                    <a:headEnd/>
                    <a:tailEnd/>
                  </a:ln>
                </p:spPr>
                <p:txBody>
                  <a:bodyPr/>
                  <a:lstStyle/>
                  <a:p>
                    <a:endParaRPr lang="en-US"/>
                  </a:p>
                </p:txBody>
              </p:sp>
              <p:sp>
                <p:nvSpPr>
                  <p:cNvPr id="5716" name="Freeform 692"/>
                  <p:cNvSpPr>
                    <a:spLocks/>
                  </p:cNvSpPr>
                  <p:nvPr/>
                </p:nvSpPr>
                <p:spPr bwMode="auto">
                  <a:xfrm>
                    <a:off x="7126" y="7222"/>
                    <a:ext cx="87" cy="59"/>
                  </a:xfrm>
                  <a:custGeom>
                    <a:avLst/>
                    <a:gdLst>
                      <a:gd name="T0" fmla="*/ 87 w 87"/>
                      <a:gd name="T1" fmla="*/ 49 h 59"/>
                      <a:gd name="T2" fmla="*/ 78 w 87"/>
                      <a:gd name="T3" fmla="*/ 39 h 59"/>
                      <a:gd name="T4" fmla="*/ 68 w 87"/>
                      <a:gd name="T5" fmla="*/ 39 h 59"/>
                      <a:gd name="T6" fmla="*/ 49 w 87"/>
                      <a:gd name="T7" fmla="*/ 39 h 59"/>
                      <a:gd name="T8" fmla="*/ 39 w 87"/>
                      <a:gd name="T9" fmla="*/ 29 h 59"/>
                      <a:gd name="T10" fmla="*/ 39 w 87"/>
                      <a:gd name="T11" fmla="*/ 20 h 59"/>
                      <a:gd name="T12" fmla="*/ 29 w 87"/>
                      <a:gd name="T13" fmla="*/ 20 h 59"/>
                      <a:gd name="T14" fmla="*/ 19 w 87"/>
                      <a:gd name="T15" fmla="*/ 10 h 59"/>
                      <a:gd name="T16" fmla="*/ 10 w 87"/>
                      <a:gd name="T17" fmla="*/ 0 h 59"/>
                      <a:gd name="T18" fmla="*/ 0 w 87"/>
                      <a:gd name="T19" fmla="*/ 0 h 59"/>
                      <a:gd name="T20" fmla="*/ 10 w 87"/>
                      <a:gd name="T21" fmla="*/ 10 h 59"/>
                      <a:gd name="T22" fmla="*/ 19 w 87"/>
                      <a:gd name="T23" fmla="*/ 20 h 59"/>
                      <a:gd name="T24" fmla="*/ 29 w 87"/>
                      <a:gd name="T25" fmla="*/ 29 h 59"/>
                      <a:gd name="T26" fmla="*/ 39 w 87"/>
                      <a:gd name="T27" fmla="*/ 39 h 59"/>
                      <a:gd name="T28" fmla="*/ 49 w 87"/>
                      <a:gd name="T29" fmla="*/ 39 h 59"/>
                      <a:gd name="T30" fmla="*/ 58 w 87"/>
                      <a:gd name="T31" fmla="*/ 49 h 59"/>
                      <a:gd name="T32" fmla="*/ 68 w 87"/>
                      <a:gd name="T33" fmla="*/ 49 h 59"/>
                      <a:gd name="T34" fmla="*/ 78 w 87"/>
                      <a:gd name="T35" fmla="*/ 59 h 59"/>
                      <a:gd name="T36" fmla="*/ 87 w 87"/>
                      <a:gd name="T37" fmla="*/ 59 h 59"/>
                      <a:gd name="T38" fmla="*/ 78 w 87"/>
                      <a:gd name="T39" fmla="*/ 59 h 59"/>
                      <a:gd name="T40" fmla="*/ 87 w 87"/>
                      <a:gd name="T41" fmla="*/ 59 h 59"/>
                      <a:gd name="T42" fmla="*/ 87 w 87"/>
                      <a:gd name="T43" fmla="*/ 49 h 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7"/>
                      <a:gd name="T67" fmla="*/ 0 h 59"/>
                      <a:gd name="T68" fmla="*/ 87 w 87"/>
                      <a:gd name="T69" fmla="*/ 59 h 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7" h="59">
                        <a:moveTo>
                          <a:pt x="87" y="49"/>
                        </a:moveTo>
                        <a:lnTo>
                          <a:pt x="78" y="39"/>
                        </a:lnTo>
                        <a:lnTo>
                          <a:pt x="68" y="39"/>
                        </a:lnTo>
                        <a:lnTo>
                          <a:pt x="49" y="39"/>
                        </a:lnTo>
                        <a:lnTo>
                          <a:pt x="39" y="29"/>
                        </a:lnTo>
                        <a:lnTo>
                          <a:pt x="39" y="20"/>
                        </a:lnTo>
                        <a:lnTo>
                          <a:pt x="29" y="20"/>
                        </a:lnTo>
                        <a:lnTo>
                          <a:pt x="19" y="10"/>
                        </a:lnTo>
                        <a:lnTo>
                          <a:pt x="10" y="0"/>
                        </a:lnTo>
                        <a:lnTo>
                          <a:pt x="0" y="0"/>
                        </a:lnTo>
                        <a:lnTo>
                          <a:pt x="10" y="10"/>
                        </a:lnTo>
                        <a:lnTo>
                          <a:pt x="19" y="20"/>
                        </a:lnTo>
                        <a:lnTo>
                          <a:pt x="29" y="29"/>
                        </a:lnTo>
                        <a:lnTo>
                          <a:pt x="39" y="39"/>
                        </a:lnTo>
                        <a:lnTo>
                          <a:pt x="49" y="39"/>
                        </a:lnTo>
                        <a:lnTo>
                          <a:pt x="58" y="49"/>
                        </a:lnTo>
                        <a:lnTo>
                          <a:pt x="68" y="49"/>
                        </a:lnTo>
                        <a:lnTo>
                          <a:pt x="78" y="59"/>
                        </a:lnTo>
                        <a:lnTo>
                          <a:pt x="87" y="59"/>
                        </a:lnTo>
                        <a:lnTo>
                          <a:pt x="78" y="59"/>
                        </a:lnTo>
                        <a:lnTo>
                          <a:pt x="87" y="59"/>
                        </a:lnTo>
                        <a:lnTo>
                          <a:pt x="87" y="49"/>
                        </a:lnTo>
                        <a:close/>
                      </a:path>
                    </a:pathLst>
                  </a:custGeom>
                  <a:solidFill>
                    <a:srgbClr val="000000"/>
                  </a:solidFill>
                  <a:ln w="9525">
                    <a:noFill/>
                    <a:round/>
                    <a:headEnd/>
                    <a:tailEnd/>
                  </a:ln>
                </p:spPr>
                <p:txBody>
                  <a:bodyPr/>
                  <a:lstStyle/>
                  <a:p>
                    <a:endParaRPr lang="en-US"/>
                  </a:p>
                </p:txBody>
              </p:sp>
              <p:sp>
                <p:nvSpPr>
                  <p:cNvPr id="5717" name="Freeform 693"/>
                  <p:cNvSpPr>
                    <a:spLocks/>
                  </p:cNvSpPr>
                  <p:nvPr/>
                </p:nvSpPr>
                <p:spPr bwMode="auto">
                  <a:xfrm>
                    <a:off x="7213" y="7242"/>
                    <a:ext cx="107" cy="39"/>
                  </a:xfrm>
                  <a:custGeom>
                    <a:avLst/>
                    <a:gdLst>
                      <a:gd name="T0" fmla="*/ 98 w 107"/>
                      <a:gd name="T1" fmla="*/ 0 h 39"/>
                      <a:gd name="T2" fmla="*/ 88 w 107"/>
                      <a:gd name="T3" fmla="*/ 9 h 39"/>
                      <a:gd name="T4" fmla="*/ 78 w 107"/>
                      <a:gd name="T5" fmla="*/ 19 h 39"/>
                      <a:gd name="T6" fmla="*/ 69 w 107"/>
                      <a:gd name="T7" fmla="*/ 19 h 39"/>
                      <a:gd name="T8" fmla="*/ 49 w 107"/>
                      <a:gd name="T9" fmla="*/ 19 h 39"/>
                      <a:gd name="T10" fmla="*/ 39 w 107"/>
                      <a:gd name="T11" fmla="*/ 19 h 39"/>
                      <a:gd name="T12" fmla="*/ 10 w 107"/>
                      <a:gd name="T13" fmla="*/ 19 h 39"/>
                      <a:gd name="T14" fmla="*/ 0 w 107"/>
                      <a:gd name="T15" fmla="*/ 29 h 39"/>
                      <a:gd name="T16" fmla="*/ 0 w 107"/>
                      <a:gd name="T17" fmla="*/ 39 h 39"/>
                      <a:gd name="T18" fmla="*/ 10 w 107"/>
                      <a:gd name="T19" fmla="*/ 29 h 39"/>
                      <a:gd name="T20" fmla="*/ 39 w 107"/>
                      <a:gd name="T21" fmla="*/ 29 h 39"/>
                      <a:gd name="T22" fmla="*/ 49 w 107"/>
                      <a:gd name="T23" fmla="*/ 29 h 39"/>
                      <a:gd name="T24" fmla="*/ 69 w 107"/>
                      <a:gd name="T25" fmla="*/ 19 h 39"/>
                      <a:gd name="T26" fmla="*/ 78 w 107"/>
                      <a:gd name="T27" fmla="*/ 19 h 39"/>
                      <a:gd name="T28" fmla="*/ 88 w 107"/>
                      <a:gd name="T29" fmla="*/ 19 h 39"/>
                      <a:gd name="T30" fmla="*/ 107 w 107"/>
                      <a:gd name="T31" fmla="*/ 9 h 39"/>
                      <a:gd name="T32" fmla="*/ 98 w 107"/>
                      <a:gd name="T33" fmla="*/ 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7"/>
                      <a:gd name="T52" fmla="*/ 0 h 39"/>
                      <a:gd name="T53" fmla="*/ 107 w 107"/>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7" h="39">
                        <a:moveTo>
                          <a:pt x="98" y="0"/>
                        </a:moveTo>
                        <a:lnTo>
                          <a:pt x="88" y="9"/>
                        </a:lnTo>
                        <a:lnTo>
                          <a:pt x="78" y="19"/>
                        </a:lnTo>
                        <a:lnTo>
                          <a:pt x="69" y="19"/>
                        </a:lnTo>
                        <a:lnTo>
                          <a:pt x="49" y="19"/>
                        </a:lnTo>
                        <a:lnTo>
                          <a:pt x="39" y="19"/>
                        </a:lnTo>
                        <a:lnTo>
                          <a:pt x="10" y="19"/>
                        </a:lnTo>
                        <a:lnTo>
                          <a:pt x="0" y="29"/>
                        </a:lnTo>
                        <a:lnTo>
                          <a:pt x="0" y="39"/>
                        </a:lnTo>
                        <a:lnTo>
                          <a:pt x="10" y="29"/>
                        </a:lnTo>
                        <a:lnTo>
                          <a:pt x="39" y="29"/>
                        </a:lnTo>
                        <a:lnTo>
                          <a:pt x="49" y="29"/>
                        </a:lnTo>
                        <a:lnTo>
                          <a:pt x="69" y="19"/>
                        </a:lnTo>
                        <a:lnTo>
                          <a:pt x="78" y="19"/>
                        </a:lnTo>
                        <a:lnTo>
                          <a:pt x="88" y="19"/>
                        </a:lnTo>
                        <a:lnTo>
                          <a:pt x="107" y="9"/>
                        </a:lnTo>
                        <a:lnTo>
                          <a:pt x="98" y="0"/>
                        </a:lnTo>
                        <a:close/>
                      </a:path>
                    </a:pathLst>
                  </a:custGeom>
                  <a:solidFill>
                    <a:srgbClr val="000000"/>
                  </a:solidFill>
                  <a:ln w="9525">
                    <a:noFill/>
                    <a:round/>
                    <a:headEnd/>
                    <a:tailEnd/>
                  </a:ln>
                </p:spPr>
                <p:txBody>
                  <a:bodyPr/>
                  <a:lstStyle/>
                  <a:p>
                    <a:endParaRPr lang="en-US"/>
                  </a:p>
                </p:txBody>
              </p:sp>
              <p:sp>
                <p:nvSpPr>
                  <p:cNvPr id="5718" name="Freeform 694"/>
                  <p:cNvSpPr>
                    <a:spLocks/>
                  </p:cNvSpPr>
                  <p:nvPr/>
                </p:nvSpPr>
                <p:spPr bwMode="auto">
                  <a:xfrm>
                    <a:off x="7311" y="7096"/>
                    <a:ext cx="68" cy="155"/>
                  </a:xfrm>
                  <a:custGeom>
                    <a:avLst/>
                    <a:gdLst>
                      <a:gd name="T0" fmla="*/ 68 w 68"/>
                      <a:gd name="T1" fmla="*/ 0 h 155"/>
                      <a:gd name="T2" fmla="*/ 68 w 68"/>
                      <a:gd name="T3" fmla="*/ 9 h 155"/>
                      <a:gd name="T4" fmla="*/ 58 w 68"/>
                      <a:gd name="T5" fmla="*/ 29 h 155"/>
                      <a:gd name="T6" fmla="*/ 58 w 68"/>
                      <a:gd name="T7" fmla="*/ 48 h 155"/>
                      <a:gd name="T8" fmla="*/ 48 w 68"/>
                      <a:gd name="T9" fmla="*/ 68 h 155"/>
                      <a:gd name="T10" fmla="*/ 39 w 68"/>
                      <a:gd name="T11" fmla="*/ 77 h 155"/>
                      <a:gd name="T12" fmla="*/ 29 w 68"/>
                      <a:gd name="T13" fmla="*/ 97 h 155"/>
                      <a:gd name="T14" fmla="*/ 29 w 68"/>
                      <a:gd name="T15" fmla="*/ 116 h 155"/>
                      <a:gd name="T16" fmla="*/ 9 w 68"/>
                      <a:gd name="T17" fmla="*/ 136 h 155"/>
                      <a:gd name="T18" fmla="*/ 0 w 68"/>
                      <a:gd name="T19" fmla="*/ 146 h 155"/>
                      <a:gd name="T20" fmla="*/ 9 w 68"/>
                      <a:gd name="T21" fmla="*/ 155 h 155"/>
                      <a:gd name="T22" fmla="*/ 19 w 68"/>
                      <a:gd name="T23" fmla="*/ 136 h 155"/>
                      <a:gd name="T24" fmla="*/ 29 w 68"/>
                      <a:gd name="T25" fmla="*/ 126 h 155"/>
                      <a:gd name="T26" fmla="*/ 39 w 68"/>
                      <a:gd name="T27" fmla="*/ 107 h 155"/>
                      <a:gd name="T28" fmla="*/ 48 w 68"/>
                      <a:gd name="T29" fmla="*/ 87 h 155"/>
                      <a:gd name="T30" fmla="*/ 58 w 68"/>
                      <a:gd name="T31" fmla="*/ 68 h 155"/>
                      <a:gd name="T32" fmla="*/ 68 w 68"/>
                      <a:gd name="T33" fmla="*/ 48 h 155"/>
                      <a:gd name="T34" fmla="*/ 68 w 68"/>
                      <a:gd name="T35" fmla="*/ 29 h 155"/>
                      <a:gd name="T36" fmla="*/ 68 w 68"/>
                      <a:gd name="T37" fmla="*/ 9 h 155"/>
                      <a:gd name="T38" fmla="*/ 68 w 68"/>
                      <a:gd name="T39" fmla="*/ 0 h 155"/>
                      <a:gd name="T40" fmla="*/ 68 w 68"/>
                      <a:gd name="T41" fmla="*/ 9 h 155"/>
                      <a:gd name="T42" fmla="*/ 68 w 68"/>
                      <a:gd name="T43" fmla="*/ 9 h 155"/>
                      <a:gd name="T44" fmla="*/ 68 w 68"/>
                      <a:gd name="T45" fmla="*/ 0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8"/>
                      <a:gd name="T70" fmla="*/ 0 h 155"/>
                      <a:gd name="T71" fmla="*/ 68 w 6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8" h="155">
                        <a:moveTo>
                          <a:pt x="68" y="0"/>
                        </a:moveTo>
                        <a:lnTo>
                          <a:pt x="68" y="9"/>
                        </a:lnTo>
                        <a:lnTo>
                          <a:pt x="58" y="29"/>
                        </a:lnTo>
                        <a:lnTo>
                          <a:pt x="58" y="48"/>
                        </a:lnTo>
                        <a:lnTo>
                          <a:pt x="48" y="68"/>
                        </a:lnTo>
                        <a:lnTo>
                          <a:pt x="39" y="77"/>
                        </a:lnTo>
                        <a:lnTo>
                          <a:pt x="29" y="97"/>
                        </a:lnTo>
                        <a:lnTo>
                          <a:pt x="29" y="116"/>
                        </a:lnTo>
                        <a:lnTo>
                          <a:pt x="9" y="136"/>
                        </a:lnTo>
                        <a:lnTo>
                          <a:pt x="0" y="146"/>
                        </a:lnTo>
                        <a:lnTo>
                          <a:pt x="9" y="155"/>
                        </a:lnTo>
                        <a:lnTo>
                          <a:pt x="19" y="136"/>
                        </a:lnTo>
                        <a:lnTo>
                          <a:pt x="29" y="126"/>
                        </a:lnTo>
                        <a:lnTo>
                          <a:pt x="39" y="107"/>
                        </a:lnTo>
                        <a:lnTo>
                          <a:pt x="48" y="87"/>
                        </a:lnTo>
                        <a:lnTo>
                          <a:pt x="58" y="68"/>
                        </a:lnTo>
                        <a:lnTo>
                          <a:pt x="68" y="48"/>
                        </a:lnTo>
                        <a:lnTo>
                          <a:pt x="68" y="29"/>
                        </a:lnTo>
                        <a:lnTo>
                          <a:pt x="68" y="9"/>
                        </a:lnTo>
                        <a:lnTo>
                          <a:pt x="68" y="0"/>
                        </a:lnTo>
                        <a:lnTo>
                          <a:pt x="68" y="9"/>
                        </a:lnTo>
                        <a:lnTo>
                          <a:pt x="68" y="0"/>
                        </a:lnTo>
                        <a:close/>
                      </a:path>
                    </a:pathLst>
                  </a:custGeom>
                  <a:solidFill>
                    <a:srgbClr val="000000"/>
                  </a:solidFill>
                  <a:ln w="9525">
                    <a:noFill/>
                    <a:round/>
                    <a:headEnd/>
                    <a:tailEnd/>
                  </a:ln>
                </p:spPr>
                <p:txBody>
                  <a:bodyPr/>
                  <a:lstStyle/>
                  <a:p>
                    <a:endParaRPr lang="en-US"/>
                  </a:p>
                </p:txBody>
              </p:sp>
              <p:sp>
                <p:nvSpPr>
                  <p:cNvPr id="5719" name="Freeform 695"/>
                  <p:cNvSpPr>
                    <a:spLocks/>
                  </p:cNvSpPr>
                  <p:nvPr/>
                </p:nvSpPr>
                <p:spPr bwMode="auto">
                  <a:xfrm>
                    <a:off x="7379" y="7086"/>
                    <a:ext cx="39" cy="19"/>
                  </a:xfrm>
                  <a:custGeom>
                    <a:avLst/>
                    <a:gdLst>
                      <a:gd name="T0" fmla="*/ 39 w 39"/>
                      <a:gd name="T1" fmla="*/ 0 h 19"/>
                      <a:gd name="T2" fmla="*/ 29 w 39"/>
                      <a:gd name="T3" fmla="*/ 0 h 19"/>
                      <a:gd name="T4" fmla="*/ 0 w 39"/>
                      <a:gd name="T5" fmla="*/ 10 h 19"/>
                      <a:gd name="T6" fmla="*/ 0 w 39"/>
                      <a:gd name="T7" fmla="*/ 19 h 19"/>
                      <a:gd name="T8" fmla="*/ 39 w 39"/>
                      <a:gd name="T9" fmla="*/ 10 h 19"/>
                      <a:gd name="T10" fmla="*/ 29 w 39"/>
                      <a:gd name="T11" fmla="*/ 0 h 19"/>
                      <a:gd name="T12" fmla="*/ 39 w 39"/>
                      <a:gd name="T13" fmla="*/ 0 h 19"/>
                      <a:gd name="T14" fmla="*/ 39 w 39"/>
                      <a:gd name="T15" fmla="*/ 0 h 19"/>
                      <a:gd name="T16" fmla="*/ 29 w 39"/>
                      <a:gd name="T17" fmla="*/ 0 h 19"/>
                      <a:gd name="T18" fmla="*/ 39 w 39"/>
                      <a:gd name="T19" fmla="*/ 0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19"/>
                      <a:gd name="T32" fmla="*/ 39 w 39"/>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19">
                        <a:moveTo>
                          <a:pt x="39" y="0"/>
                        </a:moveTo>
                        <a:lnTo>
                          <a:pt x="29" y="0"/>
                        </a:lnTo>
                        <a:lnTo>
                          <a:pt x="0" y="10"/>
                        </a:lnTo>
                        <a:lnTo>
                          <a:pt x="0" y="19"/>
                        </a:lnTo>
                        <a:lnTo>
                          <a:pt x="39" y="10"/>
                        </a:lnTo>
                        <a:lnTo>
                          <a:pt x="29" y="0"/>
                        </a:lnTo>
                        <a:lnTo>
                          <a:pt x="39" y="0"/>
                        </a:lnTo>
                        <a:lnTo>
                          <a:pt x="29" y="0"/>
                        </a:lnTo>
                        <a:lnTo>
                          <a:pt x="39" y="0"/>
                        </a:lnTo>
                        <a:close/>
                      </a:path>
                    </a:pathLst>
                  </a:custGeom>
                  <a:solidFill>
                    <a:srgbClr val="000000"/>
                  </a:solidFill>
                  <a:ln w="9525">
                    <a:noFill/>
                    <a:round/>
                    <a:headEnd/>
                    <a:tailEnd/>
                  </a:ln>
                </p:spPr>
                <p:txBody>
                  <a:bodyPr/>
                  <a:lstStyle/>
                  <a:p>
                    <a:endParaRPr lang="en-US"/>
                  </a:p>
                </p:txBody>
              </p:sp>
              <p:sp>
                <p:nvSpPr>
                  <p:cNvPr id="5720" name="Freeform 696"/>
                  <p:cNvSpPr>
                    <a:spLocks/>
                  </p:cNvSpPr>
                  <p:nvPr/>
                </p:nvSpPr>
                <p:spPr bwMode="auto">
                  <a:xfrm>
                    <a:off x="7359" y="7086"/>
                    <a:ext cx="68" cy="204"/>
                  </a:xfrm>
                  <a:custGeom>
                    <a:avLst/>
                    <a:gdLst>
                      <a:gd name="T0" fmla="*/ 0 w 68"/>
                      <a:gd name="T1" fmla="*/ 204 h 204"/>
                      <a:gd name="T2" fmla="*/ 29 w 68"/>
                      <a:gd name="T3" fmla="*/ 195 h 204"/>
                      <a:gd name="T4" fmla="*/ 49 w 68"/>
                      <a:gd name="T5" fmla="*/ 175 h 204"/>
                      <a:gd name="T6" fmla="*/ 59 w 68"/>
                      <a:gd name="T7" fmla="*/ 146 h 204"/>
                      <a:gd name="T8" fmla="*/ 59 w 68"/>
                      <a:gd name="T9" fmla="*/ 117 h 204"/>
                      <a:gd name="T10" fmla="*/ 68 w 68"/>
                      <a:gd name="T11" fmla="*/ 87 h 204"/>
                      <a:gd name="T12" fmla="*/ 59 w 68"/>
                      <a:gd name="T13" fmla="*/ 58 h 204"/>
                      <a:gd name="T14" fmla="*/ 59 w 68"/>
                      <a:gd name="T15" fmla="*/ 29 h 204"/>
                      <a:gd name="T16" fmla="*/ 59 w 68"/>
                      <a:gd name="T17" fmla="*/ 0 h 204"/>
                      <a:gd name="T18" fmla="*/ 49 w 68"/>
                      <a:gd name="T19" fmla="*/ 0 h 204"/>
                      <a:gd name="T20" fmla="*/ 49 w 68"/>
                      <a:gd name="T21" fmla="*/ 29 h 204"/>
                      <a:gd name="T22" fmla="*/ 49 w 68"/>
                      <a:gd name="T23" fmla="*/ 146 h 204"/>
                      <a:gd name="T24" fmla="*/ 39 w 68"/>
                      <a:gd name="T25" fmla="*/ 165 h 204"/>
                      <a:gd name="T26" fmla="*/ 20 w 68"/>
                      <a:gd name="T27" fmla="*/ 185 h 204"/>
                      <a:gd name="T28" fmla="*/ 0 w 68"/>
                      <a:gd name="T29" fmla="*/ 204 h 204"/>
                      <a:gd name="T30" fmla="*/ 0 w 68"/>
                      <a:gd name="T31" fmla="*/ 204 h 2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8"/>
                      <a:gd name="T49" fmla="*/ 0 h 204"/>
                      <a:gd name="T50" fmla="*/ 68 w 68"/>
                      <a:gd name="T51" fmla="*/ 204 h 20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8" h="204">
                        <a:moveTo>
                          <a:pt x="0" y="204"/>
                        </a:moveTo>
                        <a:lnTo>
                          <a:pt x="29" y="195"/>
                        </a:lnTo>
                        <a:lnTo>
                          <a:pt x="49" y="175"/>
                        </a:lnTo>
                        <a:lnTo>
                          <a:pt x="59" y="146"/>
                        </a:lnTo>
                        <a:lnTo>
                          <a:pt x="59" y="117"/>
                        </a:lnTo>
                        <a:lnTo>
                          <a:pt x="68" y="87"/>
                        </a:lnTo>
                        <a:lnTo>
                          <a:pt x="59" y="58"/>
                        </a:lnTo>
                        <a:lnTo>
                          <a:pt x="59" y="29"/>
                        </a:lnTo>
                        <a:lnTo>
                          <a:pt x="59" y="0"/>
                        </a:lnTo>
                        <a:lnTo>
                          <a:pt x="49" y="0"/>
                        </a:lnTo>
                        <a:lnTo>
                          <a:pt x="49" y="29"/>
                        </a:lnTo>
                        <a:lnTo>
                          <a:pt x="49" y="146"/>
                        </a:lnTo>
                        <a:lnTo>
                          <a:pt x="39" y="165"/>
                        </a:lnTo>
                        <a:lnTo>
                          <a:pt x="20" y="185"/>
                        </a:lnTo>
                        <a:lnTo>
                          <a:pt x="0" y="204"/>
                        </a:lnTo>
                        <a:close/>
                      </a:path>
                    </a:pathLst>
                  </a:custGeom>
                  <a:solidFill>
                    <a:srgbClr val="000000"/>
                  </a:solidFill>
                  <a:ln w="9525">
                    <a:noFill/>
                    <a:round/>
                    <a:headEnd/>
                    <a:tailEnd/>
                  </a:ln>
                </p:spPr>
                <p:txBody>
                  <a:bodyPr/>
                  <a:lstStyle/>
                  <a:p>
                    <a:endParaRPr lang="en-US"/>
                  </a:p>
                </p:txBody>
              </p:sp>
              <p:sp>
                <p:nvSpPr>
                  <p:cNvPr id="5721" name="Freeform 697"/>
                  <p:cNvSpPr>
                    <a:spLocks/>
                  </p:cNvSpPr>
                  <p:nvPr/>
                </p:nvSpPr>
                <p:spPr bwMode="auto">
                  <a:xfrm>
                    <a:off x="4568" y="7125"/>
                    <a:ext cx="263" cy="292"/>
                  </a:xfrm>
                  <a:custGeom>
                    <a:avLst/>
                    <a:gdLst>
                      <a:gd name="T0" fmla="*/ 127 w 263"/>
                      <a:gd name="T1" fmla="*/ 0 h 292"/>
                      <a:gd name="T2" fmla="*/ 127 w 263"/>
                      <a:gd name="T3" fmla="*/ 9 h 292"/>
                      <a:gd name="T4" fmla="*/ 127 w 263"/>
                      <a:gd name="T5" fmla="*/ 39 h 292"/>
                      <a:gd name="T6" fmla="*/ 127 w 263"/>
                      <a:gd name="T7" fmla="*/ 48 h 292"/>
                      <a:gd name="T8" fmla="*/ 127 w 263"/>
                      <a:gd name="T9" fmla="*/ 78 h 292"/>
                      <a:gd name="T10" fmla="*/ 136 w 263"/>
                      <a:gd name="T11" fmla="*/ 97 h 292"/>
                      <a:gd name="T12" fmla="*/ 146 w 263"/>
                      <a:gd name="T13" fmla="*/ 117 h 292"/>
                      <a:gd name="T14" fmla="*/ 146 w 263"/>
                      <a:gd name="T15" fmla="*/ 126 h 292"/>
                      <a:gd name="T16" fmla="*/ 165 w 263"/>
                      <a:gd name="T17" fmla="*/ 136 h 292"/>
                      <a:gd name="T18" fmla="*/ 185 w 263"/>
                      <a:gd name="T19" fmla="*/ 136 h 292"/>
                      <a:gd name="T20" fmla="*/ 185 w 263"/>
                      <a:gd name="T21" fmla="*/ 156 h 292"/>
                      <a:gd name="T22" fmla="*/ 185 w 263"/>
                      <a:gd name="T23" fmla="*/ 165 h 292"/>
                      <a:gd name="T24" fmla="*/ 195 w 263"/>
                      <a:gd name="T25" fmla="*/ 185 h 292"/>
                      <a:gd name="T26" fmla="*/ 204 w 263"/>
                      <a:gd name="T27" fmla="*/ 185 h 292"/>
                      <a:gd name="T28" fmla="*/ 214 w 263"/>
                      <a:gd name="T29" fmla="*/ 204 h 292"/>
                      <a:gd name="T30" fmla="*/ 214 w 263"/>
                      <a:gd name="T31" fmla="*/ 214 h 292"/>
                      <a:gd name="T32" fmla="*/ 214 w 263"/>
                      <a:gd name="T33" fmla="*/ 224 h 292"/>
                      <a:gd name="T34" fmla="*/ 204 w 263"/>
                      <a:gd name="T35" fmla="*/ 243 h 292"/>
                      <a:gd name="T36" fmla="*/ 204 w 263"/>
                      <a:gd name="T37" fmla="*/ 253 h 292"/>
                      <a:gd name="T38" fmla="*/ 214 w 263"/>
                      <a:gd name="T39" fmla="*/ 263 h 292"/>
                      <a:gd name="T40" fmla="*/ 214 w 263"/>
                      <a:gd name="T41" fmla="*/ 263 h 292"/>
                      <a:gd name="T42" fmla="*/ 214 w 263"/>
                      <a:gd name="T43" fmla="*/ 272 h 292"/>
                      <a:gd name="T44" fmla="*/ 224 w 263"/>
                      <a:gd name="T45" fmla="*/ 272 h 292"/>
                      <a:gd name="T46" fmla="*/ 224 w 263"/>
                      <a:gd name="T47" fmla="*/ 272 h 292"/>
                      <a:gd name="T48" fmla="*/ 253 w 263"/>
                      <a:gd name="T49" fmla="*/ 272 h 292"/>
                      <a:gd name="T50" fmla="*/ 253 w 263"/>
                      <a:gd name="T51" fmla="*/ 272 h 292"/>
                      <a:gd name="T52" fmla="*/ 263 w 263"/>
                      <a:gd name="T53" fmla="*/ 272 h 292"/>
                      <a:gd name="T54" fmla="*/ 263 w 263"/>
                      <a:gd name="T55" fmla="*/ 263 h 292"/>
                      <a:gd name="T56" fmla="*/ 263 w 263"/>
                      <a:gd name="T57" fmla="*/ 272 h 292"/>
                      <a:gd name="T58" fmla="*/ 10 w 263"/>
                      <a:gd name="T59" fmla="*/ 272 h 292"/>
                      <a:gd name="T60" fmla="*/ 0 w 263"/>
                      <a:gd name="T61" fmla="*/ 292 h 292"/>
                      <a:gd name="T62" fmla="*/ 0 w 263"/>
                      <a:gd name="T63" fmla="*/ 263 h 292"/>
                      <a:gd name="T64" fmla="*/ 0 w 263"/>
                      <a:gd name="T65" fmla="*/ 233 h 292"/>
                      <a:gd name="T66" fmla="*/ 10 w 263"/>
                      <a:gd name="T67" fmla="*/ 214 h 292"/>
                      <a:gd name="T68" fmla="*/ 20 w 263"/>
                      <a:gd name="T69" fmla="*/ 185 h 292"/>
                      <a:gd name="T70" fmla="*/ 29 w 263"/>
                      <a:gd name="T71" fmla="*/ 175 h 292"/>
                      <a:gd name="T72" fmla="*/ 39 w 263"/>
                      <a:gd name="T73" fmla="*/ 175 h 292"/>
                      <a:gd name="T74" fmla="*/ 58 w 263"/>
                      <a:gd name="T75" fmla="*/ 165 h 292"/>
                      <a:gd name="T76" fmla="*/ 68 w 263"/>
                      <a:gd name="T77" fmla="*/ 156 h 292"/>
                      <a:gd name="T78" fmla="*/ 78 w 263"/>
                      <a:gd name="T79" fmla="*/ 146 h 292"/>
                      <a:gd name="T80" fmla="*/ 97 w 263"/>
                      <a:gd name="T81" fmla="*/ 136 h 292"/>
                      <a:gd name="T82" fmla="*/ 107 w 263"/>
                      <a:gd name="T83" fmla="*/ 117 h 292"/>
                      <a:gd name="T84" fmla="*/ 107 w 263"/>
                      <a:gd name="T85" fmla="*/ 107 h 292"/>
                      <a:gd name="T86" fmla="*/ 97 w 263"/>
                      <a:gd name="T87" fmla="*/ 97 h 292"/>
                      <a:gd name="T88" fmla="*/ 97 w 263"/>
                      <a:gd name="T89" fmla="*/ 78 h 292"/>
                      <a:gd name="T90" fmla="*/ 97 w 263"/>
                      <a:gd name="T91" fmla="*/ 68 h 292"/>
                      <a:gd name="T92" fmla="*/ 88 w 263"/>
                      <a:gd name="T93" fmla="*/ 58 h 292"/>
                      <a:gd name="T94" fmla="*/ 88 w 263"/>
                      <a:gd name="T95" fmla="*/ 48 h 292"/>
                      <a:gd name="T96" fmla="*/ 78 w 263"/>
                      <a:gd name="T97" fmla="*/ 29 h 292"/>
                      <a:gd name="T98" fmla="*/ 68 w 263"/>
                      <a:gd name="T99" fmla="*/ 19 h 292"/>
                      <a:gd name="T100" fmla="*/ 78 w 263"/>
                      <a:gd name="T101" fmla="*/ 9 h 292"/>
                      <a:gd name="T102" fmla="*/ 88 w 263"/>
                      <a:gd name="T103" fmla="*/ 9 h 292"/>
                      <a:gd name="T104" fmla="*/ 97 w 263"/>
                      <a:gd name="T105" fmla="*/ 9 h 292"/>
                      <a:gd name="T106" fmla="*/ 107 w 263"/>
                      <a:gd name="T107" fmla="*/ 9 h 292"/>
                      <a:gd name="T108" fmla="*/ 117 w 263"/>
                      <a:gd name="T109" fmla="*/ 0 h 292"/>
                      <a:gd name="T110" fmla="*/ 127 w 263"/>
                      <a:gd name="T111" fmla="*/ 0 h 292"/>
                      <a:gd name="T112" fmla="*/ 127 w 263"/>
                      <a:gd name="T113" fmla="*/ 0 h 2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63"/>
                      <a:gd name="T172" fmla="*/ 0 h 292"/>
                      <a:gd name="T173" fmla="*/ 263 w 263"/>
                      <a:gd name="T174" fmla="*/ 292 h 29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63" h="292">
                        <a:moveTo>
                          <a:pt x="127" y="0"/>
                        </a:moveTo>
                        <a:lnTo>
                          <a:pt x="127" y="9"/>
                        </a:lnTo>
                        <a:lnTo>
                          <a:pt x="127" y="39"/>
                        </a:lnTo>
                        <a:lnTo>
                          <a:pt x="127" y="48"/>
                        </a:lnTo>
                        <a:lnTo>
                          <a:pt x="127" y="78"/>
                        </a:lnTo>
                        <a:lnTo>
                          <a:pt x="136" y="97"/>
                        </a:lnTo>
                        <a:lnTo>
                          <a:pt x="146" y="117"/>
                        </a:lnTo>
                        <a:lnTo>
                          <a:pt x="146" y="126"/>
                        </a:lnTo>
                        <a:lnTo>
                          <a:pt x="165" y="136"/>
                        </a:lnTo>
                        <a:lnTo>
                          <a:pt x="185" y="136"/>
                        </a:lnTo>
                        <a:lnTo>
                          <a:pt x="185" y="156"/>
                        </a:lnTo>
                        <a:lnTo>
                          <a:pt x="185" y="165"/>
                        </a:lnTo>
                        <a:lnTo>
                          <a:pt x="195" y="185"/>
                        </a:lnTo>
                        <a:lnTo>
                          <a:pt x="204" y="185"/>
                        </a:lnTo>
                        <a:lnTo>
                          <a:pt x="214" y="204"/>
                        </a:lnTo>
                        <a:lnTo>
                          <a:pt x="214" y="214"/>
                        </a:lnTo>
                        <a:lnTo>
                          <a:pt x="214" y="224"/>
                        </a:lnTo>
                        <a:lnTo>
                          <a:pt x="204" y="243"/>
                        </a:lnTo>
                        <a:lnTo>
                          <a:pt x="204" y="253"/>
                        </a:lnTo>
                        <a:lnTo>
                          <a:pt x="214" y="263"/>
                        </a:lnTo>
                        <a:lnTo>
                          <a:pt x="214" y="272"/>
                        </a:lnTo>
                        <a:lnTo>
                          <a:pt x="224" y="272"/>
                        </a:lnTo>
                        <a:lnTo>
                          <a:pt x="253" y="272"/>
                        </a:lnTo>
                        <a:lnTo>
                          <a:pt x="263" y="272"/>
                        </a:lnTo>
                        <a:lnTo>
                          <a:pt x="263" y="263"/>
                        </a:lnTo>
                        <a:lnTo>
                          <a:pt x="263" y="272"/>
                        </a:lnTo>
                        <a:lnTo>
                          <a:pt x="10" y="272"/>
                        </a:lnTo>
                        <a:lnTo>
                          <a:pt x="0" y="292"/>
                        </a:lnTo>
                        <a:lnTo>
                          <a:pt x="0" y="263"/>
                        </a:lnTo>
                        <a:lnTo>
                          <a:pt x="0" y="233"/>
                        </a:lnTo>
                        <a:lnTo>
                          <a:pt x="10" y="214"/>
                        </a:lnTo>
                        <a:lnTo>
                          <a:pt x="20" y="185"/>
                        </a:lnTo>
                        <a:lnTo>
                          <a:pt x="29" y="175"/>
                        </a:lnTo>
                        <a:lnTo>
                          <a:pt x="39" y="175"/>
                        </a:lnTo>
                        <a:lnTo>
                          <a:pt x="58" y="165"/>
                        </a:lnTo>
                        <a:lnTo>
                          <a:pt x="68" y="156"/>
                        </a:lnTo>
                        <a:lnTo>
                          <a:pt x="78" y="146"/>
                        </a:lnTo>
                        <a:lnTo>
                          <a:pt x="97" y="136"/>
                        </a:lnTo>
                        <a:lnTo>
                          <a:pt x="107" y="117"/>
                        </a:lnTo>
                        <a:lnTo>
                          <a:pt x="107" y="107"/>
                        </a:lnTo>
                        <a:lnTo>
                          <a:pt x="97" y="97"/>
                        </a:lnTo>
                        <a:lnTo>
                          <a:pt x="97" y="78"/>
                        </a:lnTo>
                        <a:lnTo>
                          <a:pt x="97" y="68"/>
                        </a:lnTo>
                        <a:lnTo>
                          <a:pt x="88" y="58"/>
                        </a:lnTo>
                        <a:lnTo>
                          <a:pt x="88" y="48"/>
                        </a:lnTo>
                        <a:lnTo>
                          <a:pt x="78" y="29"/>
                        </a:lnTo>
                        <a:lnTo>
                          <a:pt x="68" y="19"/>
                        </a:lnTo>
                        <a:lnTo>
                          <a:pt x="78" y="9"/>
                        </a:lnTo>
                        <a:lnTo>
                          <a:pt x="88" y="9"/>
                        </a:lnTo>
                        <a:lnTo>
                          <a:pt x="97" y="9"/>
                        </a:lnTo>
                        <a:lnTo>
                          <a:pt x="107" y="9"/>
                        </a:lnTo>
                        <a:lnTo>
                          <a:pt x="117" y="0"/>
                        </a:lnTo>
                        <a:lnTo>
                          <a:pt x="127" y="0"/>
                        </a:lnTo>
                        <a:close/>
                      </a:path>
                    </a:pathLst>
                  </a:custGeom>
                  <a:solidFill>
                    <a:srgbClr val="BFBFFF"/>
                  </a:solidFill>
                  <a:ln w="9525">
                    <a:noFill/>
                    <a:round/>
                    <a:headEnd/>
                    <a:tailEnd/>
                  </a:ln>
                </p:spPr>
                <p:txBody>
                  <a:bodyPr/>
                  <a:lstStyle/>
                  <a:p>
                    <a:endParaRPr lang="en-US"/>
                  </a:p>
                </p:txBody>
              </p:sp>
              <p:sp>
                <p:nvSpPr>
                  <p:cNvPr id="5722" name="Freeform 698"/>
                  <p:cNvSpPr>
                    <a:spLocks/>
                  </p:cNvSpPr>
                  <p:nvPr/>
                </p:nvSpPr>
                <p:spPr bwMode="auto">
                  <a:xfrm>
                    <a:off x="4685" y="7125"/>
                    <a:ext cx="48" cy="146"/>
                  </a:xfrm>
                  <a:custGeom>
                    <a:avLst/>
                    <a:gdLst>
                      <a:gd name="T0" fmla="*/ 48 w 48"/>
                      <a:gd name="T1" fmla="*/ 136 h 146"/>
                      <a:gd name="T2" fmla="*/ 39 w 48"/>
                      <a:gd name="T3" fmla="*/ 126 h 146"/>
                      <a:gd name="T4" fmla="*/ 29 w 48"/>
                      <a:gd name="T5" fmla="*/ 107 h 146"/>
                      <a:gd name="T6" fmla="*/ 19 w 48"/>
                      <a:gd name="T7" fmla="*/ 97 h 146"/>
                      <a:gd name="T8" fmla="*/ 19 w 48"/>
                      <a:gd name="T9" fmla="*/ 78 h 146"/>
                      <a:gd name="T10" fmla="*/ 10 w 48"/>
                      <a:gd name="T11" fmla="*/ 48 h 146"/>
                      <a:gd name="T12" fmla="*/ 10 w 48"/>
                      <a:gd name="T13" fmla="*/ 39 h 146"/>
                      <a:gd name="T14" fmla="*/ 19 w 48"/>
                      <a:gd name="T15" fmla="*/ 9 h 146"/>
                      <a:gd name="T16" fmla="*/ 19 w 48"/>
                      <a:gd name="T17" fmla="*/ 0 h 146"/>
                      <a:gd name="T18" fmla="*/ 10 w 48"/>
                      <a:gd name="T19" fmla="*/ 0 h 146"/>
                      <a:gd name="T20" fmla="*/ 10 w 48"/>
                      <a:gd name="T21" fmla="*/ 9 h 146"/>
                      <a:gd name="T22" fmla="*/ 0 w 48"/>
                      <a:gd name="T23" fmla="*/ 39 h 146"/>
                      <a:gd name="T24" fmla="*/ 0 w 48"/>
                      <a:gd name="T25" fmla="*/ 48 h 146"/>
                      <a:gd name="T26" fmla="*/ 10 w 48"/>
                      <a:gd name="T27" fmla="*/ 78 h 146"/>
                      <a:gd name="T28" fmla="*/ 10 w 48"/>
                      <a:gd name="T29" fmla="*/ 97 h 146"/>
                      <a:gd name="T30" fmla="*/ 19 w 48"/>
                      <a:gd name="T31" fmla="*/ 117 h 146"/>
                      <a:gd name="T32" fmla="*/ 29 w 48"/>
                      <a:gd name="T33" fmla="*/ 136 h 146"/>
                      <a:gd name="T34" fmla="*/ 48 w 48"/>
                      <a:gd name="T35" fmla="*/ 146 h 146"/>
                      <a:gd name="T36" fmla="*/ 48 w 48"/>
                      <a:gd name="T37" fmla="*/ 136 h 1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
                      <a:gd name="T58" fmla="*/ 0 h 146"/>
                      <a:gd name="T59" fmla="*/ 48 w 48"/>
                      <a:gd name="T60" fmla="*/ 146 h 1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 h="146">
                        <a:moveTo>
                          <a:pt x="48" y="136"/>
                        </a:moveTo>
                        <a:lnTo>
                          <a:pt x="39" y="126"/>
                        </a:lnTo>
                        <a:lnTo>
                          <a:pt x="29" y="107"/>
                        </a:lnTo>
                        <a:lnTo>
                          <a:pt x="19" y="97"/>
                        </a:lnTo>
                        <a:lnTo>
                          <a:pt x="19" y="78"/>
                        </a:lnTo>
                        <a:lnTo>
                          <a:pt x="10" y="48"/>
                        </a:lnTo>
                        <a:lnTo>
                          <a:pt x="10" y="39"/>
                        </a:lnTo>
                        <a:lnTo>
                          <a:pt x="19" y="9"/>
                        </a:lnTo>
                        <a:lnTo>
                          <a:pt x="19" y="0"/>
                        </a:lnTo>
                        <a:lnTo>
                          <a:pt x="10" y="0"/>
                        </a:lnTo>
                        <a:lnTo>
                          <a:pt x="10" y="9"/>
                        </a:lnTo>
                        <a:lnTo>
                          <a:pt x="0" y="39"/>
                        </a:lnTo>
                        <a:lnTo>
                          <a:pt x="0" y="48"/>
                        </a:lnTo>
                        <a:lnTo>
                          <a:pt x="10" y="78"/>
                        </a:lnTo>
                        <a:lnTo>
                          <a:pt x="10" y="97"/>
                        </a:lnTo>
                        <a:lnTo>
                          <a:pt x="19" y="117"/>
                        </a:lnTo>
                        <a:lnTo>
                          <a:pt x="29" y="136"/>
                        </a:lnTo>
                        <a:lnTo>
                          <a:pt x="48" y="146"/>
                        </a:lnTo>
                        <a:lnTo>
                          <a:pt x="48" y="136"/>
                        </a:lnTo>
                        <a:close/>
                      </a:path>
                    </a:pathLst>
                  </a:custGeom>
                  <a:solidFill>
                    <a:srgbClr val="000000"/>
                  </a:solidFill>
                  <a:ln w="9525">
                    <a:noFill/>
                    <a:round/>
                    <a:headEnd/>
                    <a:tailEnd/>
                  </a:ln>
                </p:spPr>
                <p:txBody>
                  <a:bodyPr/>
                  <a:lstStyle/>
                  <a:p>
                    <a:endParaRPr lang="en-US"/>
                  </a:p>
                </p:txBody>
              </p:sp>
              <p:sp>
                <p:nvSpPr>
                  <p:cNvPr id="5723" name="Freeform 699"/>
                  <p:cNvSpPr>
                    <a:spLocks/>
                  </p:cNvSpPr>
                  <p:nvPr/>
                </p:nvSpPr>
                <p:spPr bwMode="auto">
                  <a:xfrm>
                    <a:off x="4733" y="7261"/>
                    <a:ext cx="20" cy="10"/>
                  </a:xfrm>
                  <a:custGeom>
                    <a:avLst/>
                    <a:gdLst>
                      <a:gd name="T0" fmla="*/ 20 w 20"/>
                      <a:gd name="T1" fmla="*/ 0 h 10"/>
                      <a:gd name="T2" fmla="*/ 20 w 20"/>
                      <a:gd name="T3" fmla="*/ 0 h 10"/>
                      <a:gd name="T4" fmla="*/ 0 w 20"/>
                      <a:gd name="T5" fmla="*/ 0 h 10"/>
                      <a:gd name="T6" fmla="*/ 0 w 20"/>
                      <a:gd name="T7" fmla="*/ 10 h 10"/>
                      <a:gd name="T8" fmla="*/ 20 w 20"/>
                      <a:gd name="T9" fmla="*/ 10 h 10"/>
                      <a:gd name="T10" fmla="*/ 10 w 20"/>
                      <a:gd name="T11" fmla="*/ 0 h 10"/>
                      <a:gd name="T12" fmla="*/ 20 w 20"/>
                      <a:gd name="T13" fmla="*/ 0 h 10"/>
                      <a:gd name="T14" fmla="*/ 20 w 20"/>
                      <a:gd name="T15" fmla="*/ 0 h 10"/>
                      <a:gd name="T16" fmla="*/ 20 w 20"/>
                      <a:gd name="T17" fmla="*/ 0 h 10"/>
                      <a:gd name="T18" fmla="*/ 20 w 20"/>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0"/>
                      <a:gd name="T32" fmla="*/ 20 w 20"/>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0">
                        <a:moveTo>
                          <a:pt x="20" y="0"/>
                        </a:moveTo>
                        <a:lnTo>
                          <a:pt x="20" y="0"/>
                        </a:lnTo>
                        <a:lnTo>
                          <a:pt x="0" y="0"/>
                        </a:lnTo>
                        <a:lnTo>
                          <a:pt x="0" y="10"/>
                        </a:lnTo>
                        <a:lnTo>
                          <a:pt x="20" y="10"/>
                        </a:lnTo>
                        <a:lnTo>
                          <a:pt x="10" y="0"/>
                        </a:lnTo>
                        <a:lnTo>
                          <a:pt x="20" y="0"/>
                        </a:lnTo>
                        <a:close/>
                      </a:path>
                    </a:pathLst>
                  </a:custGeom>
                  <a:solidFill>
                    <a:srgbClr val="000000"/>
                  </a:solidFill>
                  <a:ln w="9525">
                    <a:noFill/>
                    <a:round/>
                    <a:headEnd/>
                    <a:tailEnd/>
                  </a:ln>
                </p:spPr>
                <p:txBody>
                  <a:bodyPr/>
                  <a:lstStyle/>
                  <a:p>
                    <a:endParaRPr lang="en-US"/>
                  </a:p>
                </p:txBody>
              </p:sp>
              <p:sp>
                <p:nvSpPr>
                  <p:cNvPr id="5724" name="Freeform 700"/>
                  <p:cNvSpPr>
                    <a:spLocks/>
                  </p:cNvSpPr>
                  <p:nvPr/>
                </p:nvSpPr>
                <p:spPr bwMode="auto">
                  <a:xfrm>
                    <a:off x="4743" y="7261"/>
                    <a:ext cx="49" cy="107"/>
                  </a:xfrm>
                  <a:custGeom>
                    <a:avLst/>
                    <a:gdLst>
                      <a:gd name="T0" fmla="*/ 39 w 49"/>
                      <a:gd name="T1" fmla="*/ 107 h 107"/>
                      <a:gd name="T2" fmla="*/ 39 w 49"/>
                      <a:gd name="T3" fmla="*/ 107 h 107"/>
                      <a:gd name="T4" fmla="*/ 49 w 49"/>
                      <a:gd name="T5" fmla="*/ 88 h 107"/>
                      <a:gd name="T6" fmla="*/ 49 w 49"/>
                      <a:gd name="T7" fmla="*/ 78 h 107"/>
                      <a:gd name="T8" fmla="*/ 39 w 49"/>
                      <a:gd name="T9" fmla="*/ 68 h 107"/>
                      <a:gd name="T10" fmla="*/ 39 w 49"/>
                      <a:gd name="T11" fmla="*/ 49 h 107"/>
                      <a:gd name="T12" fmla="*/ 29 w 49"/>
                      <a:gd name="T13" fmla="*/ 39 h 107"/>
                      <a:gd name="T14" fmla="*/ 20 w 49"/>
                      <a:gd name="T15" fmla="*/ 29 h 107"/>
                      <a:gd name="T16" fmla="*/ 10 w 49"/>
                      <a:gd name="T17" fmla="*/ 20 h 107"/>
                      <a:gd name="T18" fmla="*/ 10 w 49"/>
                      <a:gd name="T19" fmla="*/ 0 h 107"/>
                      <a:gd name="T20" fmla="*/ 0 w 49"/>
                      <a:gd name="T21" fmla="*/ 0 h 107"/>
                      <a:gd name="T22" fmla="*/ 10 w 49"/>
                      <a:gd name="T23" fmla="*/ 20 h 107"/>
                      <a:gd name="T24" fmla="*/ 10 w 49"/>
                      <a:gd name="T25" fmla="*/ 29 h 107"/>
                      <a:gd name="T26" fmla="*/ 20 w 49"/>
                      <a:gd name="T27" fmla="*/ 49 h 107"/>
                      <a:gd name="T28" fmla="*/ 29 w 49"/>
                      <a:gd name="T29" fmla="*/ 58 h 107"/>
                      <a:gd name="T30" fmla="*/ 29 w 49"/>
                      <a:gd name="T31" fmla="*/ 68 h 107"/>
                      <a:gd name="T32" fmla="*/ 39 w 49"/>
                      <a:gd name="T33" fmla="*/ 78 h 107"/>
                      <a:gd name="T34" fmla="*/ 39 w 49"/>
                      <a:gd name="T35" fmla="*/ 88 h 107"/>
                      <a:gd name="T36" fmla="*/ 29 w 49"/>
                      <a:gd name="T37" fmla="*/ 97 h 107"/>
                      <a:gd name="T38" fmla="*/ 29 w 49"/>
                      <a:gd name="T39" fmla="*/ 107 h 107"/>
                      <a:gd name="T40" fmla="*/ 29 w 49"/>
                      <a:gd name="T41" fmla="*/ 97 h 107"/>
                      <a:gd name="T42" fmla="*/ 29 w 49"/>
                      <a:gd name="T43" fmla="*/ 107 h 107"/>
                      <a:gd name="T44" fmla="*/ 39 w 49"/>
                      <a:gd name="T45" fmla="*/ 107 h 10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9"/>
                      <a:gd name="T70" fmla="*/ 0 h 107"/>
                      <a:gd name="T71" fmla="*/ 49 w 49"/>
                      <a:gd name="T72" fmla="*/ 107 h 10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9" h="107">
                        <a:moveTo>
                          <a:pt x="39" y="107"/>
                        </a:moveTo>
                        <a:lnTo>
                          <a:pt x="39" y="107"/>
                        </a:lnTo>
                        <a:lnTo>
                          <a:pt x="49" y="88"/>
                        </a:lnTo>
                        <a:lnTo>
                          <a:pt x="49" y="78"/>
                        </a:lnTo>
                        <a:lnTo>
                          <a:pt x="39" y="68"/>
                        </a:lnTo>
                        <a:lnTo>
                          <a:pt x="39" y="49"/>
                        </a:lnTo>
                        <a:lnTo>
                          <a:pt x="29" y="39"/>
                        </a:lnTo>
                        <a:lnTo>
                          <a:pt x="20" y="29"/>
                        </a:lnTo>
                        <a:lnTo>
                          <a:pt x="10" y="20"/>
                        </a:lnTo>
                        <a:lnTo>
                          <a:pt x="10" y="0"/>
                        </a:lnTo>
                        <a:lnTo>
                          <a:pt x="0" y="0"/>
                        </a:lnTo>
                        <a:lnTo>
                          <a:pt x="10" y="20"/>
                        </a:lnTo>
                        <a:lnTo>
                          <a:pt x="10" y="29"/>
                        </a:lnTo>
                        <a:lnTo>
                          <a:pt x="20" y="49"/>
                        </a:lnTo>
                        <a:lnTo>
                          <a:pt x="29" y="58"/>
                        </a:lnTo>
                        <a:lnTo>
                          <a:pt x="29" y="68"/>
                        </a:lnTo>
                        <a:lnTo>
                          <a:pt x="39" y="78"/>
                        </a:lnTo>
                        <a:lnTo>
                          <a:pt x="39" y="88"/>
                        </a:lnTo>
                        <a:lnTo>
                          <a:pt x="29" y="97"/>
                        </a:lnTo>
                        <a:lnTo>
                          <a:pt x="29" y="107"/>
                        </a:lnTo>
                        <a:lnTo>
                          <a:pt x="29" y="97"/>
                        </a:lnTo>
                        <a:lnTo>
                          <a:pt x="29" y="107"/>
                        </a:lnTo>
                        <a:lnTo>
                          <a:pt x="39" y="107"/>
                        </a:lnTo>
                        <a:close/>
                      </a:path>
                    </a:pathLst>
                  </a:custGeom>
                  <a:solidFill>
                    <a:srgbClr val="000000"/>
                  </a:solidFill>
                  <a:ln w="9525">
                    <a:noFill/>
                    <a:round/>
                    <a:headEnd/>
                    <a:tailEnd/>
                  </a:ln>
                </p:spPr>
                <p:txBody>
                  <a:bodyPr/>
                  <a:lstStyle/>
                  <a:p>
                    <a:endParaRPr lang="en-US"/>
                  </a:p>
                </p:txBody>
              </p:sp>
              <p:sp>
                <p:nvSpPr>
                  <p:cNvPr id="5725" name="Freeform 701"/>
                  <p:cNvSpPr>
                    <a:spLocks/>
                  </p:cNvSpPr>
                  <p:nvPr/>
                </p:nvSpPr>
                <p:spPr bwMode="auto">
                  <a:xfrm>
                    <a:off x="4772" y="7368"/>
                    <a:ext cx="20" cy="29"/>
                  </a:xfrm>
                  <a:custGeom>
                    <a:avLst/>
                    <a:gdLst>
                      <a:gd name="T0" fmla="*/ 20 w 20"/>
                      <a:gd name="T1" fmla="*/ 29 h 29"/>
                      <a:gd name="T2" fmla="*/ 10 w 20"/>
                      <a:gd name="T3" fmla="*/ 20 h 29"/>
                      <a:gd name="T4" fmla="*/ 10 w 20"/>
                      <a:gd name="T5" fmla="*/ 20 h 29"/>
                      <a:gd name="T6" fmla="*/ 10 w 20"/>
                      <a:gd name="T7" fmla="*/ 0 h 29"/>
                      <a:gd name="T8" fmla="*/ 0 w 20"/>
                      <a:gd name="T9" fmla="*/ 0 h 29"/>
                      <a:gd name="T10" fmla="*/ 0 w 20"/>
                      <a:gd name="T11" fmla="*/ 20 h 29"/>
                      <a:gd name="T12" fmla="*/ 10 w 20"/>
                      <a:gd name="T13" fmla="*/ 29 h 29"/>
                      <a:gd name="T14" fmla="*/ 10 w 20"/>
                      <a:gd name="T15" fmla="*/ 29 h 29"/>
                      <a:gd name="T16" fmla="*/ 10 w 20"/>
                      <a:gd name="T17" fmla="*/ 29 h 29"/>
                      <a:gd name="T18" fmla="*/ 20 w 20"/>
                      <a:gd name="T19" fmla="*/ 29 h 29"/>
                      <a:gd name="T20" fmla="*/ 20 w 20"/>
                      <a:gd name="T21" fmla="*/ 29 h 29"/>
                      <a:gd name="T22" fmla="*/ 20 w 20"/>
                      <a:gd name="T23" fmla="*/ 29 h 29"/>
                      <a:gd name="T24" fmla="*/ 20 w 20"/>
                      <a:gd name="T25" fmla="*/ 29 h 29"/>
                      <a:gd name="T26" fmla="*/ 20 w 20"/>
                      <a:gd name="T27" fmla="*/ 29 h 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9"/>
                      <a:gd name="T44" fmla="*/ 20 w 20"/>
                      <a:gd name="T45" fmla="*/ 29 h 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9">
                        <a:moveTo>
                          <a:pt x="20" y="29"/>
                        </a:moveTo>
                        <a:lnTo>
                          <a:pt x="10" y="20"/>
                        </a:lnTo>
                        <a:lnTo>
                          <a:pt x="10" y="0"/>
                        </a:lnTo>
                        <a:lnTo>
                          <a:pt x="0" y="0"/>
                        </a:lnTo>
                        <a:lnTo>
                          <a:pt x="0" y="20"/>
                        </a:lnTo>
                        <a:lnTo>
                          <a:pt x="10" y="29"/>
                        </a:lnTo>
                        <a:lnTo>
                          <a:pt x="20" y="29"/>
                        </a:lnTo>
                        <a:close/>
                      </a:path>
                    </a:pathLst>
                  </a:custGeom>
                  <a:solidFill>
                    <a:srgbClr val="000000"/>
                  </a:solidFill>
                  <a:ln w="9525">
                    <a:noFill/>
                    <a:round/>
                    <a:headEnd/>
                    <a:tailEnd/>
                  </a:ln>
                </p:spPr>
                <p:txBody>
                  <a:bodyPr/>
                  <a:lstStyle/>
                  <a:p>
                    <a:endParaRPr lang="en-US"/>
                  </a:p>
                </p:txBody>
              </p:sp>
              <p:sp>
                <p:nvSpPr>
                  <p:cNvPr id="5726" name="Freeform 702"/>
                  <p:cNvSpPr>
                    <a:spLocks/>
                  </p:cNvSpPr>
                  <p:nvPr/>
                </p:nvSpPr>
                <p:spPr bwMode="auto">
                  <a:xfrm>
                    <a:off x="4792" y="7388"/>
                    <a:ext cx="48" cy="9"/>
                  </a:xfrm>
                  <a:custGeom>
                    <a:avLst/>
                    <a:gdLst>
                      <a:gd name="T0" fmla="*/ 48 w 48"/>
                      <a:gd name="T1" fmla="*/ 0 h 9"/>
                      <a:gd name="T2" fmla="*/ 39 w 48"/>
                      <a:gd name="T3" fmla="*/ 0 h 9"/>
                      <a:gd name="T4" fmla="*/ 39 w 48"/>
                      <a:gd name="T5" fmla="*/ 0 h 9"/>
                      <a:gd name="T6" fmla="*/ 29 w 48"/>
                      <a:gd name="T7" fmla="*/ 0 h 9"/>
                      <a:gd name="T8" fmla="*/ 29 w 48"/>
                      <a:gd name="T9" fmla="*/ 9 h 9"/>
                      <a:gd name="T10" fmla="*/ 0 w 48"/>
                      <a:gd name="T11" fmla="*/ 9 h 9"/>
                      <a:gd name="T12" fmla="*/ 0 w 48"/>
                      <a:gd name="T13" fmla="*/ 9 h 9"/>
                      <a:gd name="T14" fmla="*/ 29 w 48"/>
                      <a:gd name="T15" fmla="*/ 9 h 9"/>
                      <a:gd name="T16" fmla="*/ 29 w 48"/>
                      <a:gd name="T17" fmla="*/ 9 h 9"/>
                      <a:gd name="T18" fmla="*/ 39 w 48"/>
                      <a:gd name="T19" fmla="*/ 9 h 9"/>
                      <a:gd name="T20" fmla="*/ 39 w 48"/>
                      <a:gd name="T21" fmla="*/ 9 h 9"/>
                      <a:gd name="T22" fmla="*/ 39 w 48"/>
                      <a:gd name="T23" fmla="*/ 0 h 9"/>
                      <a:gd name="T24" fmla="*/ 48 w 48"/>
                      <a:gd name="T25" fmla="*/ 0 h 9"/>
                      <a:gd name="T26" fmla="*/ 48 w 48"/>
                      <a:gd name="T27" fmla="*/ 0 h 9"/>
                      <a:gd name="T28" fmla="*/ 39 w 48"/>
                      <a:gd name="T29" fmla="*/ 0 h 9"/>
                      <a:gd name="T30" fmla="*/ 48 w 48"/>
                      <a:gd name="T31" fmla="*/ 0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
                      <a:gd name="T49" fmla="*/ 0 h 9"/>
                      <a:gd name="T50" fmla="*/ 48 w 48"/>
                      <a:gd name="T51" fmla="*/ 9 h 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 h="9">
                        <a:moveTo>
                          <a:pt x="48" y="0"/>
                        </a:moveTo>
                        <a:lnTo>
                          <a:pt x="39" y="0"/>
                        </a:lnTo>
                        <a:lnTo>
                          <a:pt x="29" y="0"/>
                        </a:lnTo>
                        <a:lnTo>
                          <a:pt x="29" y="9"/>
                        </a:lnTo>
                        <a:lnTo>
                          <a:pt x="0" y="9"/>
                        </a:lnTo>
                        <a:lnTo>
                          <a:pt x="29" y="9"/>
                        </a:lnTo>
                        <a:lnTo>
                          <a:pt x="39" y="9"/>
                        </a:lnTo>
                        <a:lnTo>
                          <a:pt x="39" y="0"/>
                        </a:lnTo>
                        <a:lnTo>
                          <a:pt x="48" y="0"/>
                        </a:lnTo>
                        <a:lnTo>
                          <a:pt x="39" y="0"/>
                        </a:lnTo>
                        <a:lnTo>
                          <a:pt x="48" y="0"/>
                        </a:lnTo>
                        <a:close/>
                      </a:path>
                    </a:pathLst>
                  </a:custGeom>
                  <a:solidFill>
                    <a:srgbClr val="000000"/>
                  </a:solidFill>
                  <a:ln w="9525">
                    <a:noFill/>
                    <a:round/>
                    <a:headEnd/>
                    <a:tailEnd/>
                  </a:ln>
                </p:spPr>
                <p:txBody>
                  <a:bodyPr/>
                  <a:lstStyle/>
                  <a:p>
                    <a:endParaRPr lang="en-US"/>
                  </a:p>
                </p:txBody>
              </p:sp>
            </p:grpSp>
            <p:grpSp>
              <p:nvGrpSpPr>
                <p:cNvPr id="8" name="Group 703"/>
                <p:cNvGrpSpPr>
                  <a:grpSpLocks/>
                </p:cNvGrpSpPr>
                <p:nvPr/>
              </p:nvGrpSpPr>
              <p:grpSpPr bwMode="auto">
                <a:xfrm>
                  <a:off x="2606" y="2492"/>
                  <a:ext cx="1198" cy="514"/>
                  <a:chOff x="4393" y="7115"/>
                  <a:chExt cx="2995" cy="1285"/>
                </a:xfrm>
              </p:grpSpPr>
              <p:sp>
                <p:nvSpPr>
                  <p:cNvPr id="5327" name="Freeform 704"/>
                  <p:cNvSpPr>
                    <a:spLocks/>
                  </p:cNvSpPr>
                  <p:nvPr/>
                </p:nvSpPr>
                <p:spPr bwMode="auto">
                  <a:xfrm>
                    <a:off x="4831" y="7388"/>
                    <a:ext cx="9" cy="19"/>
                  </a:xfrm>
                  <a:custGeom>
                    <a:avLst/>
                    <a:gdLst>
                      <a:gd name="T0" fmla="*/ 0 w 9"/>
                      <a:gd name="T1" fmla="*/ 19 h 19"/>
                      <a:gd name="T2" fmla="*/ 9 w 9"/>
                      <a:gd name="T3" fmla="*/ 9 h 19"/>
                      <a:gd name="T4" fmla="*/ 9 w 9"/>
                      <a:gd name="T5" fmla="*/ 0 h 19"/>
                      <a:gd name="T6" fmla="*/ 0 w 9"/>
                      <a:gd name="T7" fmla="*/ 0 h 19"/>
                      <a:gd name="T8" fmla="*/ 0 w 9"/>
                      <a:gd name="T9" fmla="*/ 9 h 19"/>
                      <a:gd name="T10" fmla="*/ 0 w 9"/>
                      <a:gd name="T11" fmla="*/ 9 h 19"/>
                      <a:gd name="T12" fmla="*/ 0 w 9"/>
                      <a:gd name="T13" fmla="*/ 19 h 19"/>
                      <a:gd name="T14" fmla="*/ 9 w 9"/>
                      <a:gd name="T15" fmla="*/ 19 h 19"/>
                      <a:gd name="T16" fmla="*/ 9 w 9"/>
                      <a:gd name="T17" fmla="*/ 9 h 19"/>
                      <a:gd name="T18" fmla="*/ 0 w 9"/>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9"/>
                      <a:gd name="T32" fmla="*/ 9 w 9"/>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9">
                        <a:moveTo>
                          <a:pt x="0" y="19"/>
                        </a:moveTo>
                        <a:lnTo>
                          <a:pt x="9" y="9"/>
                        </a:lnTo>
                        <a:lnTo>
                          <a:pt x="9" y="0"/>
                        </a:lnTo>
                        <a:lnTo>
                          <a:pt x="0" y="0"/>
                        </a:lnTo>
                        <a:lnTo>
                          <a:pt x="0" y="9"/>
                        </a:lnTo>
                        <a:lnTo>
                          <a:pt x="0" y="19"/>
                        </a:lnTo>
                        <a:lnTo>
                          <a:pt x="9" y="19"/>
                        </a:lnTo>
                        <a:lnTo>
                          <a:pt x="9" y="9"/>
                        </a:lnTo>
                        <a:lnTo>
                          <a:pt x="0" y="19"/>
                        </a:lnTo>
                        <a:close/>
                      </a:path>
                    </a:pathLst>
                  </a:custGeom>
                  <a:solidFill>
                    <a:srgbClr val="000000"/>
                  </a:solidFill>
                  <a:ln w="9525">
                    <a:noFill/>
                    <a:round/>
                    <a:headEnd/>
                    <a:tailEnd/>
                  </a:ln>
                </p:spPr>
                <p:txBody>
                  <a:bodyPr/>
                  <a:lstStyle/>
                  <a:p>
                    <a:endParaRPr lang="en-US"/>
                  </a:p>
                </p:txBody>
              </p:sp>
              <p:sp>
                <p:nvSpPr>
                  <p:cNvPr id="5328" name="Freeform 705"/>
                  <p:cNvSpPr>
                    <a:spLocks/>
                  </p:cNvSpPr>
                  <p:nvPr/>
                </p:nvSpPr>
                <p:spPr bwMode="auto">
                  <a:xfrm>
                    <a:off x="4578" y="7397"/>
                    <a:ext cx="253" cy="10"/>
                  </a:xfrm>
                  <a:custGeom>
                    <a:avLst/>
                    <a:gdLst>
                      <a:gd name="T0" fmla="*/ 0 w 253"/>
                      <a:gd name="T1" fmla="*/ 10 h 10"/>
                      <a:gd name="T2" fmla="*/ 253 w 253"/>
                      <a:gd name="T3" fmla="*/ 10 h 10"/>
                      <a:gd name="T4" fmla="*/ 253 w 253"/>
                      <a:gd name="T5" fmla="*/ 0 h 10"/>
                      <a:gd name="T6" fmla="*/ 97 w 253"/>
                      <a:gd name="T7" fmla="*/ 0 h 10"/>
                      <a:gd name="T8" fmla="*/ 78 w 253"/>
                      <a:gd name="T9" fmla="*/ 0 h 10"/>
                      <a:gd name="T10" fmla="*/ 48 w 253"/>
                      <a:gd name="T11" fmla="*/ 0 h 10"/>
                      <a:gd name="T12" fmla="*/ 29 w 253"/>
                      <a:gd name="T13" fmla="*/ 0 h 10"/>
                      <a:gd name="T14" fmla="*/ 0 w 253"/>
                      <a:gd name="T15" fmla="*/ 0 h 10"/>
                      <a:gd name="T16" fmla="*/ 0 w 253"/>
                      <a:gd name="T17" fmla="*/ 0 h 10"/>
                      <a:gd name="T18" fmla="*/ 0 w 253"/>
                      <a:gd name="T19" fmla="*/ 0 h 10"/>
                      <a:gd name="T20" fmla="*/ 0 w 253"/>
                      <a:gd name="T21" fmla="*/ 1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3"/>
                      <a:gd name="T34" fmla="*/ 0 h 10"/>
                      <a:gd name="T35" fmla="*/ 253 w 253"/>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3" h="10">
                        <a:moveTo>
                          <a:pt x="0" y="10"/>
                        </a:moveTo>
                        <a:lnTo>
                          <a:pt x="253" y="10"/>
                        </a:lnTo>
                        <a:lnTo>
                          <a:pt x="253" y="0"/>
                        </a:lnTo>
                        <a:lnTo>
                          <a:pt x="97" y="0"/>
                        </a:lnTo>
                        <a:lnTo>
                          <a:pt x="78" y="0"/>
                        </a:lnTo>
                        <a:lnTo>
                          <a:pt x="48" y="0"/>
                        </a:lnTo>
                        <a:lnTo>
                          <a:pt x="29" y="0"/>
                        </a:lnTo>
                        <a:lnTo>
                          <a:pt x="0" y="0"/>
                        </a:lnTo>
                        <a:lnTo>
                          <a:pt x="0" y="10"/>
                        </a:lnTo>
                        <a:close/>
                      </a:path>
                    </a:pathLst>
                  </a:custGeom>
                  <a:solidFill>
                    <a:srgbClr val="000000"/>
                  </a:solidFill>
                  <a:ln w="9525">
                    <a:noFill/>
                    <a:round/>
                    <a:headEnd/>
                    <a:tailEnd/>
                  </a:ln>
                </p:spPr>
                <p:txBody>
                  <a:bodyPr/>
                  <a:lstStyle/>
                  <a:p>
                    <a:endParaRPr lang="en-US"/>
                  </a:p>
                </p:txBody>
              </p:sp>
              <p:sp>
                <p:nvSpPr>
                  <p:cNvPr id="5329" name="Freeform 706"/>
                  <p:cNvSpPr>
                    <a:spLocks/>
                  </p:cNvSpPr>
                  <p:nvPr/>
                </p:nvSpPr>
                <p:spPr bwMode="auto">
                  <a:xfrm>
                    <a:off x="4558" y="7397"/>
                    <a:ext cx="20" cy="30"/>
                  </a:xfrm>
                  <a:custGeom>
                    <a:avLst/>
                    <a:gdLst>
                      <a:gd name="T0" fmla="*/ 0 w 20"/>
                      <a:gd name="T1" fmla="*/ 20 h 30"/>
                      <a:gd name="T2" fmla="*/ 10 w 20"/>
                      <a:gd name="T3" fmla="*/ 20 h 30"/>
                      <a:gd name="T4" fmla="*/ 20 w 20"/>
                      <a:gd name="T5" fmla="*/ 20 h 30"/>
                      <a:gd name="T6" fmla="*/ 20 w 20"/>
                      <a:gd name="T7" fmla="*/ 10 h 30"/>
                      <a:gd name="T8" fmla="*/ 20 w 20"/>
                      <a:gd name="T9" fmla="*/ 10 h 30"/>
                      <a:gd name="T10" fmla="*/ 20 w 20"/>
                      <a:gd name="T11" fmla="*/ 0 h 30"/>
                      <a:gd name="T12" fmla="*/ 10 w 20"/>
                      <a:gd name="T13" fmla="*/ 0 h 30"/>
                      <a:gd name="T14" fmla="*/ 10 w 20"/>
                      <a:gd name="T15" fmla="*/ 10 h 30"/>
                      <a:gd name="T16" fmla="*/ 10 w 20"/>
                      <a:gd name="T17" fmla="*/ 10 h 30"/>
                      <a:gd name="T18" fmla="*/ 0 w 20"/>
                      <a:gd name="T19" fmla="*/ 10 h 30"/>
                      <a:gd name="T20" fmla="*/ 10 w 20"/>
                      <a:gd name="T21" fmla="*/ 20 h 30"/>
                      <a:gd name="T22" fmla="*/ 0 w 20"/>
                      <a:gd name="T23" fmla="*/ 20 h 30"/>
                      <a:gd name="T24" fmla="*/ 0 w 20"/>
                      <a:gd name="T25" fmla="*/ 30 h 30"/>
                      <a:gd name="T26" fmla="*/ 10 w 20"/>
                      <a:gd name="T27" fmla="*/ 20 h 30"/>
                      <a:gd name="T28" fmla="*/ 0 w 20"/>
                      <a:gd name="T29" fmla="*/ 2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30"/>
                      <a:gd name="T47" fmla="*/ 20 w 20"/>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30">
                        <a:moveTo>
                          <a:pt x="0" y="20"/>
                        </a:moveTo>
                        <a:lnTo>
                          <a:pt x="10" y="20"/>
                        </a:lnTo>
                        <a:lnTo>
                          <a:pt x="20" y="20"/>
                        </a:lnTo>
                        <a:lnTo>
                          <a:pt x="20" y="10"/>
                        </a:lnTo>
                        <a:lnTo>
                          <a:pt x="20" y="0"/>
                        </a:lnTo>
                        <a:lnTo>
                          <a:pt x="10" y="0"/>
                        </a:lnTo>
                        <a:lnTo>
                          <a:pt x="10" y="10"/>
                        </a:lnTo>
                        <a:lnTo>
                          <a:pt x="0" y="10"/>
                        </a:lnTo>
                        <a:lnTo>
                          <a:pt x="10" y="20"/>
                        </a:lnTo>
                        <a:lnTo>
                          <a:pt x="0" y="20"/>
                        </a:lnTo>
                        <a:lnTo>
                          <a:pt x="0" y="30"/>
                        </a:lnTo>
                        <a:lnTo>
                          <a:pt x="10" y="20"/>
                        </a:lnTo>
                        <a:lnTo>
                          <a:pt x="0" y="20"/>
                        </a:lnTo>
                        <a:close/>
                      </a:path>
                    </a:pathLst>
                  </a:custGeom>
                  <a:solidFill>
                    <a:srgbClr val="000000"/>
                  </a:solidFill>
                  <a:ln w="9525">
                    <a:noFill/>
                    <a:round/>
                    <a:headEnd/>
                    <a:tailEnd/>
                  </a:ln>
                </p:spPr>
                <p:txBody>
                  <a:bodyPr/>
                  <a:lstStyle/>
                  <a:p>
                    <a:endParaRPr lang="en-US"/>
                  </a:p>
                </p:txBody>
              </p:sp>
              <p:sp>
                <p:nvSpPr>
                  <p:cNvPr id="5330" name="Freeform 707"/>
                  <p:cNvSpPr>
                    <a:spLocks/>
                  </p:cNvSpPr>
                  <p:nvPr/>
                </p:nvSpPr>
                <p:spPr bwMode="auto">
                  <a:xfrm>
                    <a:off x="4558" y="7310"/>
                    <a:ext cx="30" cy="107"/>
                  </a:xfrm>
                  <a:custGeom>
                    <a:avLst/>
                    <a:gdLst>
                      <a:gd name="T0" fmla="*/ 20 w 30"/>
                      <a:gd name="T1" fmla="*/ 0 h 107"/>
                      <a:gd name="T2" fmla="*/ 10 w 30"/>
                      <a:gd name="T3" fmla="*/ 19 h 107"/>
                      <a:gd name="T4" fmla="*/ 10 w 30"/>
                      <a:gd name="T5" fmla="*/ 48 h 107"/>
                      <a:gd name="T6" fmla="*/ 0 w 30"/>
                      <a:gd name="T7" fmla="*/ 78 h 107"/>
                      <a:gd name="T8" fmla="*/ 0 w 30"/>
                      <a:gd name="T9" fmla="*/ 107 h 107"/>
                      <a:gd name="T10" fmla="*/ 10 w 30"/>
                      <a:gd name="T11" fmla="*/ 107 h 107"/>
                      <a:gd name="T12" fmla="*/ 10 w 30"/>
                      <a:gd name="T13" fmla="*/ 78 h 107"/>
                      <a:gd name="T14" fmla="*/ 20 w 30"/>
                      <a:gd name="T15" fmla="*/ 48 h 107"/>
                      <a:gd name="T16" fmla="*/ 20 w 30"/>
                      <a:gd name="T17" fmla="*/ 29 h 107"/>
                      <a:gd name="T18" fmla="*/ 30 w 30"/>
                      <a:gd name="T19" fmla="*/ 0 h 107"/>
                      <a:gd name="T20" fmla="*/ 30 w 30"/>
                      <a:gd name="T21" fmla="*/ 0 h 107"/>
                      <a:gd name="T22" fmla="*/ 20 w 30"/>
                      <a:gd name="T23" fmla="*/ 0 h 1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107"/>
                      <a:gd name="T38" fmla="*/ 30 w 30"/>
                      <a:gd name="T39" fmla="*/ 107 h 1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107">
                        <a:moveTo>
                          <a:pt x="20" y="0"/>
                        </a:moveTo>
                        <a:lnTo>
                          <a:pt x="10" y="19"/>
                        </a:lnTo>
                        <a:lnTo>
                          <a:pt x="10" y="48"/>
                        </a:lnTo>
                        <a:lnTo>
                          <a:pt x="0" y="78"/>
                        </a:lnTo>
                        <a:lnTo>
                          <a:pt x="0" y="107"/>
                        </a:lnTo>
                        <a:lnTo>
                          <a:pt x="10" y="107"/>
                        </a:lnTo>
                        <a:lnTo>
                          <a:pt x="10" y="78"/>
                        </a:lnTo>
                        <a:lnTo>
                          <a:pt x="20" y="48"/>
                        </a:lnTo>
                        <a:lnTo>
                          <a:pt x="20" y="29"/>
                        </a:lnTo>
                        <a:lnTo>
                          <a:pt x="30" y="0"/>
                        </a:lnTo>
                        <a:lnTo>
                          <a:pt x="20" y="0"/>
                        </a:lnTo>
                        <a:close/>
                      </a:path>
                    </a:pathLst>
                  </a:custGeom>
                  <a:solidFill>
                    <a:srgbClr val="000000"/>
                  </a:solidFill>
                  <a:ln w="9525">
                    <a:noFill/>
                    <a:round/>
                    <a:headEnd/>
                    <a:tailEnd/>
                  </a:ln>
                </p:spPr>
                <p:txBody>
                  <a:bodyPr/>
                  <a:lstStyle/>
                  <a:p>
                    <a:endParaRPr lang="en-US"/>
                  </a:p>
                </p:txBody>
              </p:sp>
              <p:sp>
                <p:nvSpPr>
                  <p:cNvPr id="5331" name="Freeform 708"/>
                  <p:cNvSpPr>
                    <a:spLocks/>
                  </p:cNvSpPr>
                  <p:nvPr/>
                </p:nvSpPr>
                <p:spPr bwMode="auto">
                  <a:xfrm>
                    <a:off x="4578" y="7242"/>
                    <a:ext cx="97" cy="68"/>
                  </a:xfrm>
                  <a:custGeom>
                    <a:avLst/>
                    <a:gdLst>
                      <a:gd name="T0" fmla="*/ 87 w 97"/>
                      <a:gd name="T1" fmla="*/ 0 h 68"/>
                      <a:gd name="T2" fmla="*/ 87 w 97"/>
                      <a:gd name="T3" fmla="*/ 19 h 68"/>
                      <a:gd name="T4" fmla="*/ 68 w 97"/>
                      <a:gd name="T5" fmla="*/ 29 h 68"/>
                      <a:gd name="T6" fmla="*/ 58 w 97"/>
                      <a:gd name="T7" fmla="*/ 39 h 68"/>
                      <a:gd name="T8" fmla="*/ 39 w 97"/>
                      <a:gd name="T9" fmla="*/ 48 h 68"/>
                      <a:gd name="T10" fmla="*/ 29 w 97"/>
                      <a:gd name="T11" fmla="*/ 48 h 68"/>
                      <a:gd name="T12" fmla="*/ 19 w 97"/>
                      <a:gd name="T13" fmla="*/ 58 h 68"/>
                      <a:gd name="T14" fmla="*/ 0 w 97"/>
                      <a:gd name="T15" fmla="*/ 68 h 68"/>
                      <a:gd name="T16" fmla="*/ 10 w 97"/>
                      <a:gd name="T17" fmla="*/ 68 h 68"/>
                      <a:gd name="T18" fmla="*/ 19 w 97"/>
                      <a:gd name="T19" fmla="*/ 68 h 68"/>
                      <a:gd name="T20" fmla="*/ 29 w 97"/>
                      <a:gd name="T21" fmla="*/ 58 h 68"/>
                      <a:gd name="T22" fmla="*/ 48 w 97"/>
                      <a:gd name="T23" fmla="*/ 48 h 68"/>
                      <a:gd name="T24" fmla="*/ 58 w 97"/>
                      <a:gd name="T25" fmla="*/ 48 h 68"/>
                      <a:gd name="T26" fmla="*/ 68 w 97"/>
                      <a:gd name="T27" fmla="*/ 39 h 68"/>
                      <a:gd name="T28" fmla="*/ 78 w 97"/>
                      <a:gd name="T29" fmla="*/ 29 h 68"/>
                      <a:gd name="T30" fmla="*/ 87 w 97"/>
                      <a:gd name="T31" fmla="*/ 19 h 68"/>
                      <a:gd name="T32" fmla="*/ 97 w 97"/>
                      <a:gd name="T33" fmla="*/ 9 h 68"/>
                      <a:gd name="T34" fmla="*/ 97 w 97"/>
                      <a:gd name="T35" fmla="*/ 0 h 68"/>
                      <a:gd name="T36" fmla="*/ 97 w 97"/>
                      <a:gd name="T37" fmla="*/ 9 h 68"/>
                      <a:gd name="T38" fmla="*/ 97 w 97"/>
                      <a:gd name="T39" fmla="*/ 0 h 68"/>
                      <a:gd name="T40" fmla="*/ 87 w 97"/>
                      <a:gd name="T41" fmla="*/ 0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7"/>
                      <a:gd name="T64" fmla="*/ 0 h 68"/>
                      <a:gd name="T65" fmla="*/ 97 w 97"/>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7" h="68">
                        <a:moveTo>
                          <a:pt x="87" y="0"/>
                        </a:moveTo>
                        <a:lnTo>
                          <a:pt x="87" y="19"/>
                        </a:lnTo>
                        <a:lnTo>
                          <a:pt x="68" y="29"/>
                        </a:lnTo>
                        <a:lnTo>
                          <a:pt x="58" y="39"/>
                        </a:lnTo>
                        <a:lnTo>
                          <a:pt x="39" y="48"/>
                        </a:lnTo>
                        <a:lnTo>
                          <a:pt x="29" y="48"/>
                        </a:lnTo>
                        <a:lnTo>
                          <a:pt x="19" y="58"/>
                        </a:lnTo>
                        <a:lnTo>
                          <a:pt x="0" y="68"/>
                        </a:lnTo>
                        <a:lnTo>
                          <a:pt x="10" y="68"/>
                        </a:lnTo>
                        <a:lnTo>
                          <a:pt x="19" y="68"/>
                        </a:lnTo>
                        <a:lnTo>
                          <a:pt x="29" y="58"/>
                        </a:lnTo>
                        <a:lnTo>
                          <a:pt x="48" y="48"/>
                        </a:lnTo>
                        <a:lnTo>
                          <a:pt x="58" y="48"/>
                        </a:lnTo>
                        <a:lnTo>
                          <a:pt x="68" y="39"/>
                        </a:lnTo>
                        <a:lnTo>
                          <a:pt x="78" y="29"/>
                        </a:lnTo>
                        <a:lnTo>
                          <a:pt x="87" y="19"/>
                        </a:lnTo>
                        <a:lnTo>
                          <a:pt x="97" y="9"/>
                        </a:lnTo>
                        <a:lnTo>
                          <a:pt x="97" y="0"/>
                        </a:lnTo>
                        <a:lnTo>
                          <a:pt x="97" y="9"/>
                        </a:lnTo>
                        <a:lnTo>
                          <a:pt x="97" y="0"/>
                        </a:lnTo>
                        <a:lnTo>
                          <a:pt x="87" y="0"/>
                        </a:lnTo>
                        <a:close/>
                      </a:path>
                    </a:pathLst>
                  </a:custGeom>
                  <a:solidFill>
                    <a:srgbClr val="000000"/>
                  </a:solidFill>
                  <a:ln w="9525">
                    <a:noFill/>
                    <a:round/>
                    <a:headEnd/>
                    <a:tailEnd/>
                  </a:ln>
                </p:spPr>
                <p:txBody>
                  <a:bodyPr/>
                  <a:lstStyle/>
                  <a:p>
                    <a:endParaRPr lang="en-US"/>
                  </a:p>
                </p:txBody>
              </p:sp>
              <p:sp>
                <p:nvSpPr>
                  <p:cNvPr id="5332" name="Freeform 709"/>
                  <p:cNvSpPr>
                    <a:spLocks/>
                  </p:cNvSpPr>
                  <p:nvPr/>
                </p:nvSpPr>
                <p:spPr bwMode="auto">
                  <a:xfrm>
                    <a:off x="4636" y="7144"/>
                    <a:ext cx="39" cy="98"/>
                  </a:xfrm>
                  <a:custGeom>
                    <a:avLst/>
                    <a:gdLst>
                      <a:gd name="T0" fmla="*/ 0 w 39"/>
                      <a:gd name="T1" fmla="*/ 0 h 98"/>
                      <a:gd name="T2" fmla="*/ 0 w 39"/>
                      <a:gd name="T3" fmla="*/ 0 h 98"/>
                      <a:gd name="T4" fmla="*/ 10 w 39"/>
                      <a:gd name="T5" fmla="*/ 20 h 98"/>
                      <a:gd name="T6" fmla="*/ 10 w 39"/>
                      <a:gd name="T7" fmla="*/ 29 h 98"/>
                      <a:gd name="T8" fmla="*/ 20 w 39"/>
                      <a:gd name="T9" fmla="*/ 39 h 98"/>
                      <a:gd name="T10" fmla="*/ 20 w 39"/>
                      <a:gd name="T11" fmla="*/ 49 h 98"/>
                      <a:gd name="T12" fmla="*/ 29 w 39"/>
                      <a:gd name="T13" fmla="*/ 68 h 98"/>
                      <a:gd name="T14" fmla="*/ 29 w 39"/>
                      <a:gd name="T15" fmla="*/ 78 h 98"/>
                      <a:gd name="T16" fmla="*/ 29 w 39"/>
                      <a:gd name="T17" fmla="*/ 88 h 98"/>
                      <a:gd name="T18" fmla="*/ 29 w 39"/>
                      <a:gd name="T19" fmla="*/ 98 h 98"/>
                      <a:gd name="T20" fmla="*/ 39 w 39"/>
                      <a:gd name="T21" fmla="*/ 98 h 98"/>
                      <a:gd name="T22" fmla="*/ 39 w 39"/>
                      <a:gd name="T23" fmla="*/ 88 h 98"/>
                      <a:gd name="T24" fmla="*/ 39 w 39"/>
                      <a:gd name="T25" fmla="*/ 78 h 98"/>
                      <a:gd name="T26" fmla="*/ 29 w 39"/>
                      <a:gd name="T27" fmla="*/ 59 h 98"/>
                      <a:gd name="T28" fmla="*/ 29 w 39"/>
                      <a:gd name="T29" fmla="*/ 49 h 98"/>
                      <a:gd name="T30" fmla="*/ 29 w 39"/>
                      <a:gd name="T31" fmla="*/ 29 h 98"/>
                      <a:gd name="T32" fmla="*/ 20 w 39"/>
                      <a:gd name="T33" fmla="*/ 20 h 98"/>
                      <a:gd name="T34" fmla="*/ 20 w 39"/>
                      <a:gd name="T35" fmla="*/ 10 h 98"/>
                      <a:gd name="T36" fmla="*/ 10 w 39"/>
                      <a:gd name="T37" fmla="*/ 0 h 98"/>
                      <a:gd name="T38" fmla="*/ 10 w 39"/>
                      <a:gd name="T39" fmla="*/ 0 h 98"/>
                      <a:gd name="T40" fmla="*/ 0 w 39"/>
                      <a:gd name="T41" fmla="*/ 0 h 98"/>
                      <a:gd name="T42" fmla="*/ 0 w 39"/>
                      <a:gd name="T43" fmla="*/ 0 h 98"/>
                      <a:gd name="T44" fmla="*/ 0 w 39"/>
                      <a:gd name="T45" fmla="*/ 0 h 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
                      <a:gd name="T70" fmla="*/ 0 h 98"/>
                      <a:gd name="T71" fmla="*/ 39 w 39"/>
                      <a:gd name="T72" fmla="*/ 98 h 9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 h="98">
                        <a:moveTo>
                          <a:pt x="0" y="0"/>
                        </a:moveTo>
                        <a:lnTo>
                          <a:pt x="0" y="0"/>
                        </a:lnTo>
                        <a:lnTo>
                          <a:pt x="10" y="20"/>
                        </a:lnTo>
                        <a:lnTo>
                          <a:pt x="10" y="29"/>
                        </a:lnTo>
                        <a:lnTo>
                          <a:pt x="20" y="39"/>
                        </a:lnTo>
                        <a:lnTo>
                          <a:pt x="20" y="49"/>
                        </a:lnTo>
                        <a:lnTo>
                          <a:pt x="29" y="68"/>
                        </a:lnTo>
                        <a:lnTo>
                          <a:pt x="29" y="78"/>
                        </a:lnTo>
                        <a:lnTo>
                          <a:pt x="29" y="88"/>
                        </a:lnTo>
                        <a:lnTo>
                          <a:pt x="29" y="98"/>
                        </a:lnTo>
                        <a:lnTo>
                          <a:pt x="39" y="98"/>
                        </a:lnTo>
                        <a:lnTo>
                          <a:pt x="39" y="88"/>
                        </a:lnTo>
                        <a:lnTo>
                          <a:pt x="39" y="78"/>
                        </a:lnTo>
                        <a:lnTo>
                          <a:pt x="29" y="59"/>
                        </a:lnTo>
                        <a:lnTo>
                          <a:pt x="29" y="49"/>
                        </a:lnTo>
                        <a:lnTo>
                          <a:pt x="29" y="29"/>
                        </a:lnTo>
                        <a:lnTo>
                          <a:pt x="20" y="20"/>
                        </a:lnTo>
                        <a:lnTo>
                          <a:pt x="20" y="10"/>
                        </a:lnTo>
                        <a:lnTo>
                          <a:pt x="10" y="0"/>
                        </a:lnTo>
                        <a:lnTo>
                          <a:pt x="0" y="0"/>
                        </a:lnTo>
                        <a:close/>
                      </a:path>
                    </a:pathLst>
                  </a:custGeom>
                  <a:solidFill>
                    <a:srgbClr val="000000"/>
                  </a:solidFill>
                  <a:ln w="9525">
                    <a:noFill/>
                    <a:round/>
                    <a:headEnd/>
                    <a:tailEnd/>
                  </a:ln>
                </p:spPr>
                <p:txBody>
                  <a:bodyPr/>
                  <a:lstStyle/>
                  <a:p>
                    <a:endParaRPr lang="en-US"/>
                  </a:p>
                </p:txBody>
              </p:sp>
              <p:sp>
                <p:nvSpPr>
                  <p:cNvPr id="5333" name="Freeform 710"/>
                  <p:cNvSpPr>
                    <a:spLocks/>
                  </p:cNvSpPr>
                  <p:nvPr/>
                </p:nvSpPr>
                <p:spPr bwMode="auto">
                  <a:xfrm>
                    <a:off x="4636" y="7115"/>
                    <a:ext cx="68" cy="29"/>
                  </a:xfrm>
                  <a:custGeom>
                    <a:avLst/>
                    <a:gdLst>
                      <a:gd name="T0" fmla="*/ 68 w 68"/>
                      <a:gd name="T1" fmla="*/ 10 h 29"/>
                      <a:gd name="T2" fmla="*/ 59 w 68"/>
                      <a:gd name="T3" fmla="*/ 0 h 29"/>
                      <a:gd name="T4" fmla="*/ 49 w 68"/>
                      <a:gd name="T5" fmla="*/ 10 h 29"/>
                      <a:gd name="T6" fmla="*/ 49 w 68"/>
                      <a:gd name="T7" fmla="*/ 10 h 29"/>
                      <a:gd name="T8" fmla="*/ 39 w 68"/>
                      <a:gd name="T9" fmla="*/ 10 h 29"/>
                      <a:gd name="T10" fmla="*/ 20 w 68"/>
                      <a:gd name="T11" fmla="*/ 10 h 29"/>
                      <a:gd name="T12" fmla="*/ 20 w 68"/>
                      <a:gd name="T13" fmla="*/ 19 h 29"/>
                      <a:gd name="T14" fmla="*/ 10 w 68"/>
                      <a:gd name="T15" fmla="*/ 19 h 29"/>
                      <a:gd name="T16" fmla="*/ 0 w 68"/>
                      <a:gd name="T17" fmla="*/ 29 h 29"/>
                      <a:gd name="T18" fmla="*/ 10 w 68"/>
                      <a:gd name="T19" fmla="*/ 29 h 29"/>
                      <a:gd name="T20" fmla="*/ 10 w 68"/>
                      <a:gd name="T21" fmla="*/ 29 h 29"/>
                      <a:gd name="T22" fmla="*/ 20 w 68"/>
                      <a:gd name="T23" fmla="*/ 19 h 29"/>
                      <a:gd name="T24" fmla="*/ 29 w 68"/>
                      <a:gd name="T25" fmla="*/ 19 h 29"/>
                      <a:gd name="T26" fmla="*/ 39 w 68"/>
                      <a:gd name="T27" fmla="*/ 19 h 29"/>
                      <a:gd name="T28" fmla="*/ 49 w 68"/>
                      <a:gd name="T29" fmla="*/ 19 h 29"/>
                      <a:gd name="T30" fmla="*/ 59 w 68"/>
                      <a:gd name="T31" fmla="*/ 19 h 29"/>
                      <a:gd name="T32" fmla="*/ 68 w 68"/>
                      <a:gd name="T33" fmla="*/ 10 h 29"/>
                      <a:gd name="T34" fmla="*/ 59 w 68"/>
                      <a:gd name="T35" fmla="*/ 10 h 29"/>
                      <a:gd name="T36" fmla="*/ 68 w 68"/>
                      <a:gd name="T37" fmla="*/ 10 h 29"/>
                      <a:gd name="T38" fmla="*/ 68 w 68"/>
                      <a:gd name="T39" fmla="*/ 0 h 29"/>
                      <a:gd name="T40" fmla="*/ 59 w 68"/>
                      <a:gd name="T41" fmla="*/ 0 h 29"/>
                      <a:gd name="T42" fmla="*/ 68 w 68"/>
                      <a:gd name="T43" fmla="*/ 10 h 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8"/>
                      <a:gd name="T67" fmla="*/ 0 h 29"/>
                      <a:gd name="T68" fmla="*/ 68 w 68"/>
                      <a:gd name="T69" fmla="*/ 29 h 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8" h="29">
                        <a:moveTo>
                          <a:pt x="68" y="10"/>
                        </a:moveTo>
                        <a:lnTo>
                          <a:pt x="59" y="0"/>
                        </a:lnTo>
                        <a:lnTo>
                          <a:pt x="49" y="10"/>
                        </a:lnTo>
                        <a:lnTo>
                          <a:pt x="39" y="10"/>
                        </a:lnTo>
                        <a:lnTo>
                          <a:pt x="20" y="10"/>
                        </a:lnTo>
                        <a:lnTo>
                          <a:pt x="20" y="19"/>
                        </a:lnTo>
                        <a:lnTo>
                          <a:pt x="10" y="19"/>
                        </a:lnTo>
                        <a:lnTo>
                          <a:pt x="0" y="29"/>
                        </a:lnTo>
                        <a:lnTo>
                          <a:pt x="10" y="29"/>
                        </a:lnTo>
                        <a:lnTo>
                          <a:pt x="20" y="19"/>
                        </a:lnTo>
                        <a:lnTo>
                          <a:pt x="29" y="19"/>
                        </a:lnTo>
                        <a:lnTo>
                          <a:pt x="39" y="19"/>
                        </a:lnTo>
                        <a:lnTo>
                          <a:pt x="49" y="19"/>
                        </a:lnTo>
                        <a:lnTo>
                          <a:pt x="59" y="19"/>
                        </a:lnTo>
                        <a:lnTo>
                          <a:pt x="68" y="10"/>
                        </a:lnTo>
                        <a:lnTo>
                          <a:pt x="59" y="10"/>
                        </a:lnTo>
                        <a:lnTo>
                          <a:pt x="68" y="10"/>
                        </a:lnTo>
                        <a:lnTo>
                          <a:pt x="68" y="0"/>
                        </a:lnTo>
                        <a:lnTo>
                          <a:pt x="59" y="0"/>
                        </a:lnTo>
                        <a:lnTo>
                          <a:pt x="68" y="10"/>
                        </a:lnTo>
                        <a:close/>
                      </a:path>
                    </a:pathLst>
                  </a:custGeom>
                  <a:solidFill>
                    <a:srgbClr val="000000"/>
                  </a:solidFill>
                  <a:ln w="9525">
                    <a:noFill/>
                    <a:round/>
                    <a:headEnd/>
                    <a:tailEnd/>
                  </a:ln>
                </p:spPr>
                <p:txBody>
                  <a:bodyPr/>
                  <a:lstStyle/>
                  <a:p>
                    <a:endParaRPr lang="en-US"/>
                  </a:p>
                </p:txBody>
              </p:sp>
              <p:sp>
                <p:nvSpPr>
                  <p:cNvPr id="5334" name="Freeform 711"/>
                  <p:cNvSpPr>
                    <a:spLocks/>
                  </p:cNvSpPr>
                  <p:nvPr/>
                </p:nvSpPr>
                <p:spPr bwMode="auto">
                  <a:xfrm>
                    <a:off x="6474" y="7125"/>
                    <a:ext cx="78" cy="29"/>
                  </a:xfrm>
                  <a:custGeom>
                    <a:avLst/>
                    <a:gdLst>
                      <a:gd name="T0" fmla="*/ 78 w 78"/>
                      <a:gd name="T1" fmla="*/ 9 h 29"/>
                      <a:gd name="T2" fmla="*/ 78 w 78"/>
                      <a:gd name="T3" fmla="*/ 19 h 29"/>
                      <a:gd name="T4" fmla="*/ 68 w 78"/>
                      <a:gd name="T5" fmla="*/ 19 h 29"/>
                      <a:gd name="T6" fmla="*/ 59 w 78"/>
                      <a:gd name="T7" fmla="*/ 29 h 29"/>
                      <a:gd name="T8" fmla="*/ 49 w 78"/>
                      <a:gd name="T9" fmla="*/ 29 h 29"/>
                      <a:gd name="T10" fmla="*/ 39 w 78"/>
                      <a:gd name="T11" fmla="*/ 29 h 29"/>
                      <a:gd name="T12" fmla="*/ 0 w 78"/>
                      <a:gd name="T13" fmla="*/ 29 h 29"/>
                      <a:gd name="T14" fmla="*/ 0 w 78"/>
                      <a:gd name="T15" fmla="*/ 19 h 29"/>
                      <a:gd name="T16" fmla="*/ 0 w 78"/>
                      <a:gd name="T17" fmla="*/ 0 h 29"/>
                      <a:gd name="T18" fmla="*/ 29 w 78"/>
                      <a:gd name="T19" fmla="*/ 0 h 29"/>
                      <a:gd name="T20" fmla="*/ 39 w 78"/>
                      <a:gd name="T21" fmla="*/ 0 h 29"/>
                      <a:gd name="T22" fmla="*/ 59 w 78"/>
                      <a:gd name="T23" fmla="*/ 0 h 29"/>
                      <a:gd name="T24" fmla="*/ 68 w 78"/>
                      <a:gd name="T25" fmla="*/ 0 h 29"/>
                      <a:gd name="T26" fmla="*/ 78 w 78"/>
                      <a:gd name="T27" fmla="*/ 9 h 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8"/>
                      <a:gd name="T43" fmla="*/ 0 h 29"/>
                      <a:gd name="T44" fmla="*/ 78 w 78"/>
                      <a:gd name="T45" fmla="*/ 29 h 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8" h="29">
                        <a:moveTo>
                          <a:pt x="78" y="9"/>
                        </a:moveTo>
                        <a:lnTo>
                          <a:pt x="78" y="19"/>
                        </a:lnTo>
                        <a:lnTo>
                          <a:pt x="68" y="19"/>
                        </a:lnTo>
                        <a:lnTo>
                          <a:pt x="59" y="29"/>
                        </a:lnTo>
                        <a:lnTo>
                          <a:pt x="49" y="29"/>
                        </a:lnTo>
                        <a:lnTo>
                          <a:pt x="39" y="29"/>
                        </a:lnTo>
                        <a:lnTo>
                          <a:pt x="0" y="29"/>
                        </a:lnTo>
                        <a:lnTo>
                          <a:pt x="0" y="19"/>
                        </a:lnTo>
                        <a:lnTo>
                          <a:pt x="0" y="0"/>
                        </a:lnTo>
                        <a:lnTo>
                          <a:pt x="29" y="0"/>
                        </a:lnTo>
                        <a:lnTo>
                          <a:pt x="39" y="0"/>
                        </a:lnTo>
                        <a:lnTo>
                          <a:pt x="59" y="0"/>
                        </a:lnTo>
                        <a:lnTo>
                          <a:pt x="68" y="0"/>
                        </a:lnTo>
                        <a:lnTo>
                          <a:pt x="78" y="9"/>
                        </a:lnTo>
                        <a:close/>
                      </a:path>
                    </a:pathLst>
                  </a:custGeom>
                  <a:solidFill>
                    <a:srgbClr val="FF9999"/>
                  </a:solidFill>
                  <a:ln w="9525">
                    <a:noFill/>
                    <a:round/>
                    <a:headEnd/>
                    <a:tailEnd/>
                  </a:ln>
                </p:spPr>
                <p:txBody>
                  <a:bodyPr/>
                  <a:lstStyle/>
                  <a:p>
                    <a:endParaRPr lang="en-US"/>
                  </a:p>
                </p:txBody>
              </p:sp>
              <p:sp>
                <p:nvSpPr>
                  <p:cNvPr id="5335" name="Freeform 712"/>
                  <p:cNvSpPr>
                    <a:spLocks/>
                  </p:cNvSpPr>
                  <p:nvPr/>
                </p:nvSpPr>
                <p:spPr bwMode="auto">
                  <a:xfrm>
                    <a:off x="6474" y="7134"/>
                    <a:ext cx="88" cy="30"/>
                  </a:xfrm>
                  <a:custGeom>
                    <a:avLst/>
                    <a:gdLst>
                      <a:gd name="T0" fmla="*/ 0 w 88"/>
                      <a:gd name="T1" fmla="*/ 30 h 30"/>
                      <a:gd name="T2" fmla="*/ 39 w 88"/>
                      <a:gd name="T3" fmla="*/ 30 h 30"/>
                      <a:gd name="T4" fmla="*/ 49 w 88"/>
                      <a:gd name="T5" fmla="*/ 20 h 30"/>
                      <a:gd name="T6" fmla="*/ 59 w 88"/>
                      <a:gd name="T7" fmla="*/ 20 h 30"/>
                      <a:gd name="T8" fmla="*/ 68 w 88"/>
                      <a:gd name="T9" fmla="*/ 20 h 30"/>
                      <a:gd name="T10" fmla="*/ 88 w 88"/>
                      <a:gd name="T11" fmla="*/ 0 h 30"/>
                      <a:gd name="T12" fmla="*/ 78 w 88"/>
                      <a:gd name="T13" fmla="*/ 0 h 30"/>
                      <a:gd name="T14" fmla="*/ 68 w 88"/>
                      <a:gd name="T15" fmla="*/ 10 h 30"/>
                      <a:gd name="T16" fmla="*/ 59 w 88"/>
                      <a:gd name="T17" fmla="*/ 10 h 30"/>
                      <a:gd name="T18" fmla="*/ 49 w 88"/>
                      <a:gd name="T19" fmla="*/ 10 h 30"/>
                      <a:gd name="T20" fmla="*/ 39 w 88"/>
                      <a:gd name="T21" fmla="*/ 20 h 30"/>
                      <a:gd name="T22" fmla="*/ 0 w 88"/>
                      <a:gd name="T23" fmla="*/ 20 h 30"/>
                      <a:gd name="T24" fmla="*/ 10 w 88"/>
                      <a:gd name="T25" fmla="*/ 20 h 30"/>
                      <a:gd name="T26" fmla="*/ 0 w 88"/>
                      <a:gd name="T27" fmla="*/ 3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8"/>
                      <a:gd name="T43" fmla="*/ 0 h 30"/>
                      <a:gd name="T44" fmla="*/ 88 w 88"/>
                      <a:gd name="T45" fmla="*/ 30 h 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8" h="30">
                        <a:moveTo>
                          <a:pt x="0" y="30"/>
                        </a:moveTo>
                        <a:lnTo>
                          <a:pt x="39" y="30"/>
                        </a:lnTo>
                        <a:lnTo>
                          <a:pt x="49" y="20"/>
                        </a:lnTo>
                        <a:lnTo>
                          <a:pt x="59" y="20"/>
                        </a:lnTo>
                        <a:lnTo>
                          <a:pt x="68" y="20"/>
                        </a:lnTo>
                        <a:lnTo>
                          <a:pt x="88" y="0"/>
                        </a:lnTo>
                        <a:lnTo>
                          <a:pt x="78" y="0"/>
                        </a:lnTo>
                        <a:lnTo>
                          <a:pt x="68" y="10"/>
                        </a:lnTo>
                        <a:lnTo>
                          <a:pt x="59" y="10"/>
                        </a:lnTo>
                        <a:lnTo>
                          <a:pt x="49" y="10"/>
                        </a:lnTo>
                        <a:lnTo>
                          <a:pt x="39" y="20"/>
                        </a:lnTo>
                        <a:lnTo>
                          <a:pt x="0" y="20"/>
                        </a:lnTo>
                        <a:lnTo>
                          <a:pt x="10" y="20"/>
                        </a:lnTo>
                        <a:lnTo>
                          <a:pt x="0" y="30"/>
                        </a:lnTo>
                        <a:close/>
                      </a:path>
                    </a:pathLst>
                  </a:custGeom>
                  <a:solidFill>
                    <a:srgbClr val="000000"/>
                  </a:solidFill>
                  <a:ln w="9525">
                    <a:noFill/>
                    <a:round/>
                    <a:headEnd/>
                    <a:tailEnd/>
                  </a:ln>
                </p:spPr>
                <p:txBody>
                  <a:bodyPr/>
                  <a:lstStyle/>
                  <a:p>
                    <a:endParaRPr lang="en-US"/>
                  </a:p>
                </p:txBody>
              </p:sp>
              <p:sp>
                <p:nvSpPr>
                  <p:cNvPr id="5336" name="Freeform 713"/>
                  <p:cNvSpPr>
                    <a:spLocks/>
                  </p:cNvSpPr>
                  <p:nvPr/>
                </p:nvSpPr>
                <p:spPr bwMode="auto">
                  <a:xfrm>
                    <a:off x="6465" y="7115"/>
                    <a:ext cx="19" cy="49"/>
                  </a:xfrm>
                  <a:custGeom>
                    <a:avLst/>
                    <a:gdLst>
                      <a:gd name="T0" fmla="*/ 9 w 19"/>
                      <a:gd name="T1" fmla="*/ 10 h 49"/>
                      <a:gd name="T2" fmla="*/ 0 w 19"/>
                      <a:gd name="T3" fmla="*/ 10 h 49"/>
                      <a:gd name="T4" fmla="*/ 0 w 19"/>
                      <a:gd name="T5" fmla="*/ 39 h 49"/>
                      <a:gd name="T6" fmla="*/ 9 w 19"/>
                      <a:gd name="T7" fmla="*/ 49 h 49"/>
                      <a:gd name="T8" fmla="*/ 19 w 19"/>
                      <a:gd name="T9" fmla="*/ 39 h 49"/>
                      <a:gd name="T10" fmla="*/ 9 w 19"/>
                      <a:gd name="T11" fmla="*/ 29 h 49"/>
                      <a:gd name="T12" fmla="*/ 9 w 19"/>
                      <a:gd name="T13" fmla="*/ 29 h 49"/>
                      <a:gd name="T14" fmla="*/ 19 w 19"/>
                      <a:gd name="T15" fmla="*/ 19 h 49"/>
                      <a:gd name="T16" fmla="*/ 9 w 19"/>
                      <a:gd name="T17" fmla="*/ 10 h 49"/>
                      <a:gd name="T18" fmla="*/ 9 w 19"/>
                      <a:gd name="T19" fmla="*/ 19 h 49"/>
                      <a:gd name="T20" fmla="*/ 9 w 19"/>
                      <a:gd name="T21" fmla="*/ 10 h 49"/>
                      <a:gd name="T22" fmla="*/ 0 w 19"/>
                      <a:gd name="T23" fmla="*/ 0 h 49"/>
                      <a:gd name="T24" fmla="*/ 0 w 19"/>
                      <a:gd name="T25" fmla="*/ 10 h 49"/>
                      <a:gd name="T26" fmla="*/ 9 w 19"/>
                      <a:gd name="T27" fmla="*/ 10 h 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
                      <a:gd name="T43" fmla="*/ 0 h 49"/>
                      <a:gd name="T44" fmla="*/ 19 w 19"/>
                      <a:gd name="T45" fmla="*/ 49 h 4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 h="49">
                        <a:moveTo>
                          <a:pt x="9" y="10"/>
                        </a:moveTo>
                        <a:lnTo>
                          <a:pt x="0" y="10"/>
                        </a:lnTo>
                        <a:lnTo>
                          <a:pt x="0" y="39"/>
                        </a:lnTo>
                        <a:lnTo>
                          <a:pt x="9" y="49"/>
                        </a:lnTo>
                        <a:lnTo>
                          <a:pt x="19" y="39"/>
                        </a:lnTo>
                        <a:lnTo>
                          <a:pt x="9" y="29"/>
                        </a:lnTo>
                        <a:lnTo>
                          <a:pt x="19" y="19"/>
                        </a:lnTo>
                        <a:lnTo>
                          <a:pt x="9" y="10"/>
                        </a:lnTo>
                        <a:lnTo>
                          <a:pt x="9" y="19"/>
                        </a:lnTo>
                        <a:lnTo>
                          <a:pt x="9" y="10"/>
                        </a:lnTo>
                        <a:lnTo>
                          <a:pt x="0" y="0"/>
                        </a:lnTo>
                        <a:lnTo>
                          <a:pt x="0" y="10"/>
                        </a:lnTo>
                        <a:lnTo>
                          <a:pt x="9" y="10"/>
                        </a:lnTo>
                        <a:close/>
                      </a:path>
                    </a:pathLst>
                  </a:custGeom>
                  <a:solidFill>
                    <a:srgbClr val="000000"/>
                  </a:solidFill>
                  <a:ln w="9525">
                    <a:noFill/>
                    <a:round/>
                    <a:headEnd/>
                    <a:tailEnd/>
                  </a:ln>
                </p:spPr>
                <p:txBody>
                  <a:bodyPr/>
                  <a:lstStyle/>
                  <a:p>
                    <a:endParaRPr lang="en-US"/>
                  </a:p>
                </p:txBody>
              </p:sp>
              <p:sp>
                <p:nvSpPr>
                  <p:cNvPr id="5337" name="Freeform 714"/>
                  <p:cNvSpPr>
                    <a:spLocks/>
                  </p:cNvSpPr>
                  <p:nvPr/>
                </p:nvSpPr>
                <p:spPr bwMode="auto">
                  <a:xfrm>
                    <a:off x="6474" y="7115"/>
                    <a:ext cx="88" cy="19"/>
                  </a:xfrm>
                  <a:custGeom>
                    <a:avLst/>
                    <a:gdLst>
                      <a:gd name="T0" fmla="*/ 88 w 88"/>
                      <a:gd name="T1" fmla="*/ 19 h 19"/>
                      <a:gd name="T2" fmla="*/ 78 w 88"/>
                      <a:gd name="T3" fmla="*/ 10 h 19"/>
                      <a:gd name="T4" fmla="*/ 68 w 88"/>
                      <a:gd name="T5" fmla="*/ 0 h 19"/>
                      <a:gd name="T6" fmla="*/ 39 w 88"/>
                      <a:gd name="T7" fmla="*/ 0 h 19"/>
                      <a:gd name="T8" fmla="*/ 29 w 88"/>
                      <a:gd name="T9" fmla="*/ 10 h 19"/>
                      <a:gd name="T10" fmla="*/ 0 w 88"/>
                      <a:gd name="T11" fmla="*/ 10 h 19"/>
                      <a:gd name="T12" fmla="*/ 0 w 88"/>
                      <a:gd name="T13" fmla="*/ 19 h 19"/>
                      <a:gd name="T14" fmla="*/ 29 w 88"/>
                      <a:gd name="T15" fmla="*/ 19 h 19"/>
                      <a:gd name="T16" fmla="*/ 39 w 88"/>
                      <a:gd name="T17" fmla="*/ 10 h 19"/>
                      <a:gd name="T18" fmla="*/ 59 w 88"/>
                      <a:gd name="T19" fmla="*/ 10 h 19"/>
                      <a:gd name="T20" fmla="*/ 68 w 88"/>
                      <a:gd name="T21" fmla="*/ 19 h 19"/>
                      <a:gd name="T22" fmla="*/ 78 w 88"/>
                      <a:gd name="T23" fmla="*/ 19 h 19"/>
                      <a:gd name="T24" fmla="*/ 78 w 88"/>
                      <a:gd name="T25" fmla="*/ 19 h 19"/>
                      <a:gd name="T26" fmla="*/ 88 w 88"/>
                      <a:gd name="T27" fmla="*/ 19 h 19"/>
                      <a:gd name="T28" fmla="*/ 88 w 88"/>
                      <a:gd name="T29" fmla="*/ 19 h 19"/>
                      <a:gd name="T30" fmla="*/ 78 w 88"/>
                      <a:gd name="T31" fmla="*/ 19 h 19"/>
                      <a:gd name="T32" fmla="*/ 88 w 88"/>
                      <a:gd name="T33" fmla="*/ 1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8"/>
                      <a:gd name="T52" fmla="*/ 0 h 19"/>
                      <a:gd name="T53" fmla="*/ 88 w 88"/>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8" h="19">
                        <a:moveTo>
                          <a:pt x="88" y="19"/>
                        </a:moveTo>
                        <a:lnTo>
                          <a:pt x="78" y="10"/>
                        </a:lnTo>
                        <a:lnTo>
                          <a:pt x="68" y="0"/>
                        </a:lnTo>
                        <a:lnTo>
                          <a:pt x="39" y="0"/>
                        </a:lnTo>
                        <a:lnTo>
                          <a:pt x="29" y="10"/>
                        </a:lnTo>
                        <a:lnTo>
                          <a:pt x="0" y="10"/>
                        </a:lnTo>
                        <a:lnTo>
                          <a:pt x="0" y="19"/>
                        </a:lnTo>
                        <a:lnTo>
                          <a:pt x="29" y="19"/>
                        </a:lnTo>
                        <a:lnTo>
                          <a:pt x="39" y="10"/>
                        </a:lnTo>
                        <a:lnTo>
                          <a:pt x="59" y="10"/>
                        </a:lnTo>
                        <a:lnTo>
                          <a:pt x="68" y="19"/>
                        </a:lnTo>
                        <a:lnTo>
                          <a:pt x="78" y="19"/>
                        </a:lnTo>
                        <a:lnTo>
                          <a:pt x="88" y="19"/>
                        </a:lnTo>
                        <a:lnTo>
                          <a:pt x="78" y="19"/>
                        </a:lnTo>
                        <a:lnTo>
                          <a:pt x="88" y="19"/>
                        </a:lnTo>
                        <a:close/>
                      </a:path>
                    </a:pathLst>
                  </a:custGeom>
                  <a:solidFill>
                    <a:srgbClr val="000000"/>
                  </a:solidFill>
                  <a:ln w="9525">
                    <a:noFill/>
                    <a:round/>
                    <a:headEnd/>
                    <a:tailEnd/>
                  </a:ln>
                </p:spPr>
                <p:txBody>
                  <a:bodyPr/>
                  <a:lstStyle/>
                  <a:p>
                    <a:endParaRPr lang="en-US"/>
                  </a:p>
                </p:txBody>
              </p:sp>
              <p:sp>
                <p:nvSpPr>
                  <p:cNvPr id="5338" name="Freeform 715"/>
                  <p:cNvSpPr>
                    <a:spLocks/>
                  </p:cNvSpPr>
                  <p:nvPr/>
                </p:nvSpPr>
                <p:spPr bwMode="auto">
                  <a:xfrm>
                    <a:off x="4403" y="7125"/>
                    <a:ext cx="253" cy="165"/>
                  </a:xfrm>
                  <a:custGeom>
                    <a:avLst/>
                    <a:gdLst>
                      <a:gd name="T0" fmla="*/ 253 w 253"/>
                      <a:gd name="T1" fmla="*/ 107 h 165"/>
                      <a:gd name="T2" fmla="*/ 243 w 253"/>
                      <a:gd name="T3" fmla="*/ 117 h 165"/>
                      <a:gd name="T4" fmla="*/ 243 w 253"/>
                      <a:gd name="T5" fmla="*/ 126 h 165"/>
                      <a:gd name="T6" fmla="*/ 233 w 253"/>
                      <a:gd name="T7" fmla="*/ 136 h 165"/>
                      <a:gd name="T8" fmla="*/ 223 w 253"/>
                      <a:gd name="T9" fmla="*/ 136 h 165"/>
                      <a:gd name="T10" fmla="*/ 214 w 253"/>
                      <a:gd name="T11" fmla="*/ 146 h 165"/>
                      <a:gd name="T12" fmla="*/ 204 w 253"/>
                      <a:gd name="T13" fmla="*/ 146 h 165"/>
                      <a:gd name="T14" fmla="*/ 194 w 253"/>
                      <a:gd name="T15" fmla="*/ 156 h 165"/>
                      <a:gd name="T16" fmla="*/ 185 w 253"/>
                      <a:gd name="T17" fmla="*/ 165 h 165"/>
                      <a:gd name="T18" fmla="*/ 175 w 253"/>
                      <a:gd name="T19" fmla="*/ 165 h 165"/>
                      <a:gd name="T20" fmla="*/ 165 w 253"/>
                      <a:gd name="T21" fmla="*/ 165 h 165"/>
                      <a:gd name="T22" fmla="*/ 107 w 253"/>
                      <a:gd name="T23" fmla="*/ 165 h 165"/>
                      <a:gd name="T24" fmla="*/ 97 w 253"/>
                      <a:gd name="T25" fmla="*/ 165 h 165"/>
                      <a:gd name="T26" fmla="*/ 87 w 253"/>
                      <a:gd name="T27" fmla="*/ 165 h 165"/>
                      <a:gd name="T28" fmla="*/ 78 w 253"/>
                      <a:gd name="T29" fmla="*/ 156 h 165"/>
                      <a:gd name="T30" fmla="*/ 68 w 253"/>
                      <a:gd name="T31" fmla="*/ 156 h 165"/>
                      <a:gd name="T32" fmla="*/ 58 w 253"/>
                      <a:gd name="T33" fmla="*/ 146 h 165"/>
                      <a:gd name="T34" fmla="*/ 58 w 253"/>
                      <a:gd name="T35" fmla="*/ 136 h 165"/>
                      <a:gd name="T36" fmla="*/ 48 w 253"/>
                      <a:gd name="T37" fmla="*/ 136 h 165"/>
                      <a:gd name="T38" fmla="*/ 0 w 253"/>
                      <a:gd name="T39" fmla="*/ 68 h 165"/>
                      <a:gd name="T40" fmla="*/ 19 w 253"/>
                      <a:gd name="T41" fmla="*/ 68 h 165"/>
                      <a:gd name="T42" fmla="*/ 29 w 253"/>
                      <a:gd name="T43" fmla="*/ 58 h 165"/>
                      <a:gd name="T44" fmla="*/ 39 w 253"/>
                      <a:gd name="T45" fmla="*/ 58 h 165"/>
                      <a:gd name="T46" fmla="*/ 39 w 253"/>
                      <a:gd name="T47" fmla="*/ 48 h 165"/>
                      <a:gd name="T48" fmla="*/ 48 w 253"/>
                      <a:gd name="T49" fmla="*/ 48 h 165"/>
                      <a:gd name="T50" fmla="*/ 48 w 253"/>
                      <a:gd name="T51" fmla="*/ 48 h 165"/>
                      <a:gd name="T52" fmla="*/ 58 w 253"/>
                      <a:gd name="T53" fmla="*/ 39 h 165"/>
                      <a:gd name="T54" fmla="*/ 68 w 253"/>
                      <a:gd name="T55" fmla="*/ 19 h 165"/>
                      <a:gd name="T56" fmla="*/ 78 w 253"/>
                      <a:gd name="T57" fmla="*/ 29 h 165"/>
                      <a:gd name="T58" fmla="*/ 87 w 253"/>
                      <a:gd name="T59" fmla="*/ 29 h 165"/>
                      <a:gd name="T60" fmla="*/ 87 w 253"/>
                      <a:gd name="T61" fmla="*/ 39 h 165"/>
                      <a:gd name="T62" fmla="*/ 97 w 253"/>
                      <a:gd name="T63" fmla="*/ 39 h 165"/>
                      <a:gd name="T64" fmla="*/ 117 w 253"/>
                      <a:gd name="T65" fmla="*/ 39 h 165"/>
                      <a:gd name="T66" fmla="*/ 126 w 253"/>
                      <a:gd name="T67" fmla="*/ 39 h 165"/>
                      <a:gd name="T68" fmla="*/ 136 w 253"/>
                      <a:gd name="T69" fmla="*/ 29 h 165"/>
                      <a:gd name="T70" fmla="*/ 136 w 253"/>
                      <a:gd name="T71" fmla="*/ 29 h 165"/>
                      <a:gd name="T72" fmla="*/ 146 w 253"/>
                      <a:gd name="T73" fmla="*/ 19 h 165"/>
                      <a:gd name="T74" fmla="*/ 155 w 253"/>
                      <a:gd name="T75" fmla="*/ 19 h 165"/>
                      <a:gd name="T76" fmla="*/ 165 w 253"/>
                      <a:gd name="T77" fmla="*/ 9 h 165"/>
                      <a:gd name="T78" fmla="*/ 165 w 253"/>
                      <a:gd name="T79" fmla="*/ 9 h 165"/>
                      <a:gd name="T80" fmla="*/ 175 w 253"/>
                      <a:gd name="T81" fmla="*/ 9 h 165"/>
                      <a:gd name="T82" fmla="*/ 185 w 253"/>
                      <a:gd name="T83" fmla="*/ 0 h 165"/>
                      <a:gd name="T84" fmla="*/ 185 w 253"/>
                      <a:gd name="T85" fmla="*/ 0 h 165"/>
                      <a:gd name="T86" fmla="*/ 204 w 253"/>
                      <a:gd name="T87" fmla="*/ 9 h 165"/>
                      <a:gd name="T88" fmla="*/ 214 w 253"/>
                      <a:gd name="T89" fmla="*/ 19 h 165"/>
                      <a:gd name="T90" fmla="*/ 223 w 253"/>
                      <a:gd name="T91" fmla="*/ 39 h 165"/>
                      <a:gd name="T92" fmla="*/ 223 w 253"/>
                      <a:gd name="T93" fmla="*/ 48 h 165"/>
                      <a:gd name="T94" fmla="*/ 233 w 253"/>
                      <a:gd name="T95" fmla="*/ 68 h 165"/>
                      <a:gd name="T96" fmla="*/ 243 w 253"/>
                      <a:gd name="T97" fmla="*/ 78 h 165"/>
                      <a:gd name="T98" fmla="*/ 243 w 253"/>
                      <a:gd name="T99" fmla="*/ 97 h 165"/>
                      <a:gd name="T100" fmla="*/ 253 w 253"/>
                      <a:gd name="T101" fmla="*/ 107 h 16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53"/>
                      <a:gd name="T154" fmla="*/ 0 h 165"/>
                      <a:gd name="T155" fmla="*/ 253 w 253"/>
                      <a:gd name="T156" fmla="*/ 165 h 16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53" h="165">
                        <a:moveTo>
                          <a:pt x="253" y="107"/>
                        </a:moveTo>
                        <a:lnTo>
                          <a:pt x="243" y="117"/>
                        </a:lnTo>
                        <a:lnTo>
                          <a:pt x="243" y="126"/>
                        </a:lnTo>
                        <a:lnTo>
                          <a:pt x="233" y="136"/>
                        </a:lnTo>
                        <a:lnTo>
                          <a:pt x="223" y="136"/>
                        </a:lnTo>
                        <a:lnTo>
                          <a:pt x="214" y="146"/>
                        </a:lnTo>
                        <a:lnTo>
                          <a:pt x="204" y="146"/>
                        </a:lnTo>
                        <a:lnTo>
                          <a:pt x="194" y="156"/>
                        </a:lnTo>
                        <a:lnTo>
                          <a:pt x="185" y="165"/>
                        </a:lnTo>
                        <a:lnTo>
                          <a:pt x="175" y="165"/>
                        </a:lnTo>
                        <a:lnTo>
                          <a:pt x="165" y="165"/>
                        </a:lnTo>
                        <a:lnTo>
                          <a:pt x="107" y="165"/>
                        </a:lnTo>
                        <a:lnTo>
                          <a:pt x="97" y="165"/>
                        </a:lnTo>
                        <a:lnTo>
                          <a:pt x="87" y="165"/>
                        </a:lnTo>
                        <a:lnTo>
                          <a:pt x="78" y="156"/>
                        </a:lnTo>
                        <a:lnTo>
                          <a:pt x="68" y="156"/>
                        </a:lnTo>
                        <a:lnTo>
                          <a:pt x="58" y="146"/>
                        </a:lnTo>
                        <a:lnTo>
                          <a:pt x="58" y="136"/>
                        </a:lnTo>
                        <a:lnTo>
                          <a:pt x="48" y="136"/>
                        </a:lnTo>
                        <a:lnTo>
                          <a:pt x="0" y="68"/>
                        </a:lnTo>
                        <a:lnTo>
                          <a:pt x="19" y="68"/>
                        </a:lnTo>
                        <a:lnTo>
                          <a:pt x="29" y="58"/>
                        </a:lnTo>
                        <a:lnTo>
                          <a:pt x="39" y="58"/>
                        </a:lnTo>
                        <a:lnTo>
                          <a:pt x="39" y="48"/>
                        </a:lnTo>
                        <a:lnTo>
                          <a:pt x="48" y="48"/>
                        </a:lnTo>
                        <a:lnTo>
                          <a:pt x="58" y="39"/>
                        </a:lnTo>
                        <a:lnTo>
                          <a:pt x="68" y="19"/>
                        </a:lnTo>
                        <a:lnTo>
                          <a:pt x="78" y="29"/>
                        </a:lnTo>
                        <a:lnTo>
                          <a:pt x="87" y="29"/>
                        </a:lnTo>
                        <a:lnTo>
                          <a:pt x="87" y="39"/>
                        </a:lnTo>
                        <a:lnTo>
                          <a:pt x="97" y="39"/>
                        </a:lnTo>
                        <a:lnTo>
                          <a:pt x="117" y="39"/>
                        </a:lnTo>
                        <a:lnTo>
                          <a:pt x="126" y="39"/>
                        </a:lnTo>
                        <a:lnTo>
                          <a:pt x="136" y="29"/>
                        </a:lnTo>
                        <a:lnTo>
                          <a:pt x="146" y="19"/>
                        </a:lnTo>
                        <a:lnTo>
                          <a:pt x="155" y="19"/>
                        </a:lnTo>
                        <a:lnTo>
                          <a:pt x="165" y="9"/>
                        </a:lnTo>
                        <a:lnTo>
                          <a:pt x="175" y="9"/>
                        </a:lnTo>
                        <a:lnTo>
                          <a:pt x="185" y="0"/>
                        </a:lnTo>
                        <a:lnTo>
                          <a:pt x="204" y="9"/>
                        </a:lnTo>
                        <a:lnTo>
                          <a:pt x="214" y="19"/>
                        </a:lnTo>
                        <a:lnTo>
                          <a:pt x="223" y="39"/>
                        </a:lnTo>
                        <a:lnTo>
                          <a:pt x="223" y="48"/>
                        </a:lnTo>
                        <a:lnTo>
                          <a:pt x="233" y="68"/>
                        </a:lnTo>
                        <a:lnTo>
                          <a:pt x="243" y="78"/>
                        </a:lnTo>
                        <a:lnTo>
                          <a:pt x="243" y="97"/>
                        </a:lnTo>
                        <a:lnTo>
                          <a:pt x="253" y="107"/>
                        </a:lnTo>
                        <a:close/>
                      </a:path>
                    </a:pathLst>
                  </a:custGeom>
                  <a:solidFill>
                    <a:srgbClr val="BFBFBF"/>
                  </a:solidFill>
                  <a:ln w="9525">
                    <a:noFill/>
                    <a:round/>
                    <a:headEnd/>
                    <a:tailEnd/>
                  </a:ln>
                </p:spPr>
                <p:txBody>
                  <a:bodyPr/>
                  <a:lstStyle/>
                  <a:p>
                    <a:endParaRPr lang="en-US"/>
                  </a:p>
                </p:txBody>
              </p:sp>
              <p:sp>
                <p:nvSpPr>
                  <p:cNvPr id="5339" name="Freeform 716"/>
                  <p:cNvSpPr>
                    <a:spLocks/>
                  </p:cNvSpPr>
                  <p:nvPr/>
                </p:nvSpPr>
                <p:spPr bwMode="auto">
                  <a:xfrm>
                    <a:off x="4588" y="7232"/>
                    <a:ext cx="68" cy="58"/>
                  </a:xfrm>
                  <a:custGeom>
                    <a:avLst/>
                    <a:gdLst>
                      <a:gd name="T0" fmla="*/ 0 w 68"/>
                      <a:gd name="T1" fmla="*/ 58 h 58"/>
                      <a:gd name="T2" fmla="*/ 9 w 68"/>
                      <a:gd name="T3" fmla="*/ 49 h 58"/>
                      <a:gd name="T4" fmla="*/ 19 w 68"/>
                      <a:gd name="T5" fmla="*/ 49 h 58"/>
                      <a:gd name="T6" fmla="*/ 38 w 68"/>
                      <a:gd name="T7" fmla="*/ 39 h 58"/>
                      <a:gd name="T8" fmla="*/ 38 w 68"/>
                      <a:gd name="T9" fmla="*/ 39 h 58"/>
                      <a:gd name="T10" fmla="*/ 48 w 68"/>
                      <a:gd name="T11" fmla="*/ 29 h 58"/>
                      <a:gd name="T12" fmla="*/ 58 w 68"/>
                      <a:gd name="T13" fmla="*/ 29 h 58"/>
                      <a:gd name="T14" fmla="*/ 68 w 68"/>
                      <a:gd name="T15" fmla="*/ 19 h 58"/>
                      <a:gd name="T16" fmla="*/ 68 w 68"/>
                      <a:gd name="T17" fmla="*/ 10 h 58"/>
                      <a:gd name="T18" fmla="*/ 68 w 68"/>
                      <a:gd name="T19" fmla="*/ 0 h 58"/>
                      <a:gd name="T20" fmla="*/ 58 w 68"/>
                      <a:gd name="T21" fmla="*/ 10 h 58"/>
                      <a:gd name="T22" fmla="*/ 48 w 68"/>
                      <a:gd name="T23" fmla="*/ 19 h 58"/>
                      <a:gd name="T24" fmla="*/ 48 w 68"/>
                      <a:gd name="T25" fmla="*/ 29 h 58"/>
                      <a:gd name="T26" fmla="*/ 38 w 68"/>
                      <a:gd name="T27" fmla="*/ 29 h 58"/>
                      <a:gd name="T28" fmla="*/ 29 w 68"/>
                      <a:gd name="T29" fmla="*/ 29 h 58"/>
                      <a:gd name="T30" fmla="*/ 19 w 68"/>
                      <a:gd name="T31" fmla="*/ 39 h 58"/>
                      <a:gd name="T32" fmla="*/ 9 w 68"/>
                      <a:gd name="T33" fmla="*/ 39 h 58"/>
                      <a:gd name="T34" fmla="*/ 0 w 68"/>
                      <a:gd name="T35" fmla="*/ 49 h 58"/>
                      <a:gd name="T36" fmla="*/ 0 w 68"/>
                      <a:gd name="T37" fmla="*/ 49 h 58"/>
                      <a:gd name="T38" fmla="*/ 0 w 68"/>
                      <a:gd name="T39" fmla="*/ 58 h 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
                      <a:gd name="T61" fmla="*/ 0 h 58"/>
                      <a:gd name="T62" fmla="*/ 68 w 68"/>
                      <a:gd name="T63" fmla="*/ 58 h 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 h="58">
                        <a:moveTo>
                          <a:pt x="0" y="58"/>
                        </a:moveTo>
                        <a:lnTo>
                          <a:pt x="9" y="49"/>
                        </a:lnTo>
                        <a:lnTo>
                          <a:pt x="19" y="49"/>
                        </a:lnTo>
                        <a:lnTo>
                          <a:pt x="38" y="39"/>
                        </a:lnTo>
                        <a:lnTo>
                          <a:pt x="48" y="29"/>
                        </a:lnTo>
                        <a:lnTo>
                          <a:pt x="58" y="29"/>
                        </a:lnTo>
                        <a:lnTo>
                          <a:pt x="68" y="19"/>
                        </a:lnTo>
                        <a:lnTo>
                          <a:pt x="68" y="10"/>
                        </a:lnTo>
                        <a:lnTo>
                          <a:pt x="68" y="0"/>
                        </a:lnTo>
                        <a:lnTo>
                          <a:pt x="58" y="10"/>
                        </a:lnTo>
                        <a:lnTo>
                          <a:pt x="48" y="19"/>
                        </a:lnTo>
                        <a:lnTo>
                          <a:pt x="48" y="29"/>
                        </a:lnTo>
                        <a:lnTo>
                          <a:pt x="38" y="29"/>
                        </a:lnTo>
                        <a:lnTo>
                          <a:pt x="29" y="29"/>
                        </a:lnTo>
                        <a:lnTo>
                          <a:pt x="19" y="39"/>
                        </a:lnTo>
                        <a:lnTo>
                          <a:pt x="9" y="39"/>
                        </a:lnTo>
                        <a:lnTo>
                          <a:pt x="0" y="49"/>
                        </a:lnTo>
                        <a:lnTo>
                          <a:pt x="0" y="58"/>
                        </a:lnTo>
                        <a:close/>
                      </a:path>
                    </a:pathLst>
                  </a:custGeom>
                  <a:solidFill>
                    <a:srgbClr val="000000"/>
                  </a:solidFill>
                  <a:ln w="9525">
                    <a:noFill/>
                    <a:round/>
                    <a:headEnd/>
                    <a:tailEnd/>
                  </a:ln>
                </p:spPr>
                <p:txBody>
                  <a:bodyPr/>
                  <a:lstStyle/>
                  <a:p>
                    <a:endParaRPr lang="en-US"/>
                  </a:p>
                </p:txBody>
              </p:sp>
              <p:sp>
                <p:nvSpPr>
                  <p:cNvPr id="5340" name="Freeform 717"/>
                  <p:cNvSpPr>
                    <a:spLocks/>
                  </p:cNvSpPr>
                  <p:nvPr/>
                </p:nvSpPr>
                <p:spPr bwMode="auto">
                  <a:xfrm>
                    <a:off x="4451" y="7261"/>
                    <a:ext cx="137" cy="39"/>
                  </a:xfrm>
                  <a:custGeom>
                    <a:avLst/>
                    <a:gdLst>
                      <a:gd name="T0" fmla="*/ 0 w 137"/>
                      <a:gd name="T1" fmla="*/ 0 h 39"/>
                      <a:gd name="T2" fmla="*/ 10 w 137"/>
                      <a:gd name="T3" fmla="*/ 20 h 39"/>
                      <a:gd name="T4" fmla="*/ 20 w 137"/>
                      <a:gd name="T5" fmla="*/ 20 h 39"/>
                      <a:gd name="T6" fmla="*/ 30 w 137"/>
                      <a:gd name="T7" fmla="*/ 29 h 39"/>
                      <a:gd name="T8" fmla="*/ 39 w 137"/>
                      <a:gd name="T9" fmla="*/ 29 h 39"/>
                      <a:gd name="T10" fmla="*/ 49 w 137"/>
                      <a:gd name="T11" fmla="*/ 29 h 39"/>
                      <a:gd name="T12" fmla="*/ 59 w 137"/>
                      <a:gd name="T13" fmla="*/ 39 h 39"/>
                      <a:gd name="T14" fmla="*/ 69 w 137"/>
                      <a:gd name="T15" fmla="*/ 39 h 39"/>
                      <a:gd name="T16" fmla="*/ 78 w 137"/>
                      <a:gd name="T17" fmla="*/ 39 h 39"/>
                      <a:gd name="T18" fmla="*/ 88 w 137"/>
                      <a:gd name="T19" fmla="*/ 39 h 39"/>
                      <a:gd name="T20" fmla="*/ 107 w 137"/>
                      <a:gd name="T21" fmla="*/ 39 h 39"/>
                      <a:gd name="T22" fmla="*/ 117 w 137"/>
                      <a:gd name="T23" fmla="*/ 39 h 39"/>
                      <a:gd name="T24" fmla="*/ 127 w 137"/>
                      <a:gd name="T25" fmla="*/ 29 h 39"/>
                      <a:gd name="T26" fmla="*/ 127 w 137"/>
                      <a:gd name="T27" fmla="*/ 29 h 39"/>
                      <a:gd name="T28" fmla="*/ 137 w 137"/>
                      <a:gd name="T29" fmla="*/ 29 h 39"/>
                      <a:gd name="T30" fmla="*/ 137 w 137"/>
                      <a:gd name="T31" fmla="*/ 20 h 39"/>
                      <a:gd name="T32" fmla="*/ 127 w 137"/>
                      <a:gd name="T33" fmla="*/ 20 h 39"/>
                      <a:gd name="T34" fmla="*/ 127 w 137"/>
                      <a:gd name="T35" fmla="*/ 29 h 39"/>
                      <a:gd name="T36" fmla="*/ 49 w 137"/>
                      <a:gd name="T37" fmla="*/ 29 h 39"/>
                      <a:gd name="T38" fmla="*/ 39 w 137"/>
                      <a:gd name="T39" fmla="*/ 20 h 39"/>
                      <a:gd name="T40" fmla="*/ 39 w 137"/>
                      <a:gd name="T41" fmla="*/ 20 h 39"/>
                      <a:gd name="T42" fmla="*/ 30 w 137"/>
                      <a:gd name="T43" fmla="*/ 10 h 39"/>
                      <a:gd name="T44" fmla="*/ 20 w 137"/>
                      <a:gd name="T45" fmla="*/ 10 h 39"/>
                      <a:gd name="T46" fmla="*/ 0 w 137"/>
                      <a:gd name="T47" fmla="*/ 0 h 39"/>
                      <a:gd name="T48" fmla="*/ 0 w 137"/>
                      <a:gd name="T49" fmla="*/ 0 h 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7"/>
                      <a:gd name="T76" fmla="*/ 0 h 39"/>
                      <a:gd name="T77" fmla="*/ 137 w 137"/>
                      <a:gd name="T78" fmla="*/ 39 h 3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7" h="39">
                        <a:moveTo>
                          <a:pt x="0" y="0"/>
                        </a:moveTo>
                        <a:lnTo>
                          <a:pt x="10" y="20"/>
                        </a:lnTo>
                        <a:lnTo>
                          <a:pt x="20" y="20"/>
                        </a:lnTo>
                        <a:lnTo>
                          <a:pt x="30" y="29"/>
                        </a:lnTo>
                        <a:lnTo>
                          <a:pt x="39" y="29"/>
                        </a:lnTo>
                        <a:lnTo>
                          <a:pt x="49" y="29"/>
                        </a:lnTo>
                        <a:lnTo>
                          <a:pt x="59" y="39"/>
                        </a:lnTo>
                        <a:lnTo>
                          <a:pt x="69" y="39"/>
                        </a:lnTo>
                        <a:lnTo>
                          <a:pt x="78" y="39"/>
                        </a:lnTo>
                        <a:lnTo>
                          <a:pt x="88" y="39"/>
                        </a:lnTo>
                        <a:lnTo>
                          <a:pt x="107" y="39"/>
                        </a:lnTo>
                        <a:lnTo>
                          <a:pt x="117" y="39"/>
                        </a:lnTo>
                        <a:lnTo>
                          <a:pt x="127" y="29"/>
                        </a:lnTo>
                        <a:lnTo>
                          <a:pt x="137" y="29"/>
                        </a:lnTo>
                        <a:lnTo>
                          <a:pt x="137" y="20"/>
                        </a:lnTo>
                        <a:lnTo>
                          <a:pt x="127" y="20"/>
                        </a:lnTo>
                        <a:lnTo>
                          <a:pt x="127" y="29"/>
                        </a:lnTo>
                        <a:lnTo>
                          <a:pt x="49" y="29"/>
                        </a:lnTo>
                        <a:lnTo>
                          <a:pt x="39" y="20"/>
                        </a:lnTo>
                        <a:lnTo>
                          <a:pt x="30" y="10"/>
                        </a:lnTo>
                        <a:lnTo>
                          <a:pt x="20" y="10"/>
                        </a:lnTo>
                        <a:lnTo>
                          <a:pt x="0" y="0"/>
                        </a:lnTo>
                        <a:close/>
                      </a:path>
                    </a:pathLst>
                  </a:custGeom>
                  <a:solidFill>
                    <a:srgbClr val="000000"/>
                  </a:solidFill>
                  <a:ln w="9525">
                    <a:noFill/>
                    <a:round/>
                    <a:headEnd/>
                    <a:tailEnd/>
                  </a:ln>
                </p:spPr>
                <p:txBody>
                  <a:bodyPr/>
                  <a:lstStyle/>
                  <a:p>
                    <a:endParaRPr lang="en-US"/>
                  </a:p>
                </p:txBody>
              </p:sp>
              <p:sp>
                <p:nvSpPr>
                  <p:cNvPr id="5341" name="Freeform 718"/>
                  <p:cNvSpPr>
                    <a:spLocks/>
                  </p:cNvSpPr>
                  <p:nvPr/>
                </p:nvSpPr>
                <p:spPr bwMode="auto">
                  <a:xfrm>
                    <a:off x="4393" y="7183"/>
                    <a:ext cx="58" cy="78"/>
                  </a:xfrm>
                  <a:custGeom>
                    <a:avLst/>
                    <a:gdLst>
                      <a:gd name="T0" fmla="*/ 10 w 58"/>
                      <a:gd name="T1" fmla="*/ 0 h 78"/>
                      <a:gd name="T2" fmla="*/ 10 w 58"/>
                      <a:gd name="T3" fmla="*/ 10 h 78"/>
                      <a:gd name="T4" fmla="*/ 58 w 58"/>
                      <a:gd name="T5" fmla="*/ 78 h 78"/>
                      <a:gd name="T6" fmla="*/ 58 w 58"/>
                      <a:gd name="T7" fmla="*/ 78 h 78"/>
                      <a:gd name="T8" fmla="*/ 10 w 58"/>
                      <a:gd name="T9" fmla="*/ 0 h 78"/>
                      <a:gd name="T10" fmla="*/ 10 w 58"/>
                      <a:gd name="T11" fmla="*/ 10 h 78"/>
                      <a:gd name="T12" fmla="*/ 10 w 58"/>
                      <a:gd name="T13" fmla="*/ 0 h 78"/>
                      <a:gd name="T14" fmla="*/ 0 w 58"/>
                      <a:gd name="T15" fmla="*/ 0 h 78"/>
                      <a:gd name="T16" fmla="*/ 10 w 58"/>
                      <a:gd name="T17" fmla="*/ 10 h 78"/>
                      <a:gd name="T18" fmla="*/ 10 w 58"/>
                      <a:gd name="T19" fmla="*/ 0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
                      <a:gd name="T31" fmla="*/ 0 h 78"/>
                      <a:gd name="T32" fmla="*/ 58 w 58"/>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 h="78">
                        <a:moveTo>
                          <a:pt x="10" y="0"/>
                        </a:moveTo>
                        <a:lnTo>
                          <a:pt x="10" y="10"/>
                        </a:lnTo>
                        <a:lnTo>
                          <a:pt x="58" y="78"/>
                        </a:lnTo>
                        <a:lnTo>
                          <a:pt x="10" y="0"/>
                        </a:lnTo>
                        <a:lnTo>
                          <a:pt x="10" y="10"/>
                        </a:lnTo>
                        <a:lnTo>
                          <a:pt x="10" y="0"/>
                        </a:lnTo>
                        <a:lnTo>
                          <a:pt x="0" y="0"/>
                        </a:lnTo>
                        <a:lnTo>
                          <a:pt x="10" y="10"/>
                        </a:lnTo>
                        <a:lnTo>
                          <a:pt x="10" y="0"/>
                        </a:lnTo>
                        <a:close/>
                      </a:path>
                    </a:pathLst>
                  </a:custGeom>
                  <a:solidFill>
                    <a:srgbClr val="000000"/>
                  </a:solidFill>
                  <a:ln w="9525">
                    <a:noFill/>
                    <a:round/>
                    <a:headEnd/>
                    <a:tailEnd/>
                  </a:ln>
                </p:spPr>
                <p:txBody>
                  <a:bodyPr/>
                  <a:lstStyle/>
                  <a:p>
                    <a:endParaRPr lang="en-US"/>
                  </a:p>
                </p:txBody>
              </p:sp>
              <p:sp>
                <p:nvSpPr>
                  <p:cNvPr id="5342" name="Freeform 719"/>
                  <p:cNvSpPr>
                    <a:spLocks/>
                  </p:cNvSpPr>
                  <p:nvPr/>
                </p:nvSpPr>
                <p:spPr bwMode="auto">
                  <a:xfrm>
                    <a:off x="4403" y="7164"/>
                    <a:ext cx="68" cy="29"/>
                  </a:xfrm>
                  <a:custGeom>
                    <a:avLst/>
                    <a:gdLst>
                      <a:gd name="T0" fmla="*/ 58 w 68"/>
                      <a:gd name="T1" fmla="*/ 0 h 29"/>
                      <a:gd name="T2" fmla="*/ 48 w 68"/>
                      <a:gd name="T3" fmla="*/ 0 h 29"/>
                      <a:gd name="T4" fmla="*/ 48 w 68"/>
                      <a:gd name="T5" fmla="*/ 9 h 29"/>
                      <a:gd name="T6" fmla="*/ 39 w 68"/>
                      <a:gd name="T7" fmla="*/ 9 h 29"/>
                      <a:gd name="T8" fmla="*/ 29 w 68"/>
                      <a:gd name="T9" fmla="*/ 9 h 29"/>
                      <a:gd name="T10" fmla="*/ 29 w 68"/>
                      <a:gd name="T11" fmla="*/ 19 h 29"/>
                      <a:gd name="T12" fmla="*/ 19 w 68"/>
                      <a:gd name="T13" fmla="*/ 19 h 29"/>
                      <a:gd name="T14" fmla="*/ 0 w 68"/>
                      <a:gd name="T15" fmla="*/ 19 h 29"/>
                      <a:gd name="T16" fmla="*/ 0 w 68"/>
                      <a:gd name="T17" fmla="*/ 29 h 29"/>
                      <a:gd name="T18" fmla="*/ 10 w 68"/>
                      <a:gd name="T19" fmla="*/ 29 h 29"/>
                      <a:gd name="T20" fmla="*/ 19 w 68"/>
                      <a:gd name="T21" fmla="*/ 29 h 29"/>
                      <a:gd name="T22" fmla="*/ 29 w 68"/>
                      <a:gd name="T23" fmla="*/ 29 h 29"/>
                      <a:gd name="T24" fmla="*/ 39 w 68"/>
                      <a:gd name="T25" fmla="*/ 19 h 29"/>
                      <a:gd name="T26" fmla="*/ 39 w 68"/>
                      <a:gd name="T27" fmla="*/ 19 h 29"/>
                      <a:gd name="T28" fmla="*/ 48 w 68"/>
                      <a:gd name="T29" fmla="*/ 9 h 29"/>
                      <a:gd name="T30" fmla="*/ 58 w 68"/>
                      <a:gd name="T31" fmla="*/ 9 h 29"/>
                      <a:gd name="T32" fmla="*/ 58 w 68"/>
                      <a:gd name="T33" fmla="*/ 0 h 29"/>
                      <a:gd name="T34" fmla="*/ 68 w 68"/>
                      <a:gd name="T35" fmla="*/ 0 h 29"/>
                      <a:gd name="T36" fmla="*/ 58 w 68"/>
                      <a:gd name="T37" fmla="*/ 0 h 29"/>
                      <a:gd name="T38" fmla="*/ 68 w 68"/>
                      <a:gd name="T39" fmla="*/ 0 h 29"/>
                      <a:gd name="T40" fmla="*/ 58 w 68"/>
                      <a:gd name="T41" fmla="*/ 0 h 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29"/>
                      <a:gd name="T65" fmla="*/ 68 w 68"/>
                      <a:gd name="T66" fmla="*/ 29 h 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29">
                        <a:moveTo>
                          <a:pt x="58" y="0"/>
                        </a:moveTo>
                        <a:lnTo>
                          <a:pt x="48" y="0"/>
                        </a:lnTo>
                        <a:lnTo>
                          <a:pt x="48" y="9"/>
                        </a:lnTo>
                        <a:lnTo>
                          <a:pt x="39" y="9"/>
                        </a:lnTo>
                        <a:lnTo>
                          <a:pt x="29" y="9"/>
                        </a:lnTo>
                        <a:lnTo>
                          <a:pt x="29" y="19"/>
                        </a:lnTo>
                        <a:lnTo>
                          <a:pt x="19" y="19"/>
                        </a:lnTo>
                        <a:lnTo>
                          <a:pt x="0" y="19"/>
                        </a:lnTo>
                        <a:lnTo>
                          <a:pt x="0" y="29"/>
                        </a:lnTo>
                        <a:lnTo>
                          <a:pt x="10" y="29"/>
                        </a:lnTo>
                        <a:lnTo>
                          <a:pt x="19" y="29"/>
                        </a:lnTo>
                        <a:lnTo>
                          <a:pt x="29" y="29"/>
                        </a:lnTo>
                        <a:lnTo>
                          <a:pt x="39" y="19"/>
                        </a:lnTo>
                        <a:lnTo>
                          <a:pt x="48" y="9"/>
                        </a:lnTo>
                        <a:lnTo>
                          <a:pt x="58" y="9"/>
                        </a:lnTo>
                        <a:lnTo>
                          <a:pt x="58" y="0"/>
                        </a:lnTo>
                        <a:lnTo>
                          <a:pt x="68" y="0"/>
                        </a:lnTo>
                        <a:lnTo>
                          <a:pt x="58" y="0"/>
                        </a:lnTo>
                        <a:lnTo>
                          <a:pt x="68" y="0"/>
                        </a:lnTo>
                        <a:lnTo>
                          <a:pt x="58" y="0"/>
                        </a:lnTo>
                        <a:close/>
                      </a:path>
                    </a:pathLst>
                  </a:custGeom>
                  <a:solidFill>
                    <a:srgbClr val="000000"/>
                  </a:solidFill>
                  <a:ln w="9525">
                    <a:noFill/>
                    <a:round/>
                    <a:headEnd/>
                    <a:tailEnd/>
                  </a:ln>
                </p:spPr>
                <p:txBody>
                  <a:bodyPr/>
                  <a:lstStyle/>
                  <a:p>
                    <a:endParaRPr lang="en-US"/>
                  </a:p>
                </p:txBody>
              </p:sp>
              <p:sp>
                <p:nvSpPr>
                  <p:cNvPr id="5343" name="Freeform 720"/>
                  <p:cNvSpPr>
                    <a:spLocks/>
                  </p:cNvSpPr>
                  <p:nvPr/>
                </p:nvSpPr>
                <p:spPr bwMode="auto">
                  <a:xfrm>
                    <a:off x="4461" y="7134"/>
                    <a:ext cx="20" cy="30"/>
                  </a:xfrm>
                  <a:custGeom>
                    <a:avLst/>
                    <a:gdLst>
                      <a:gd name="T0" fmla="*/ 20 w 20"/>
                      <a:gd name="T1" fmla="*/ 0 h 30"/>
                      <a:gd name="T2" fmla="*/ 10 w 20"/>
                      <a:gd name="T3" fmla="*/ 0 h 30"/>
                      <a:gd name="T4" fmla="*/ 0 w 20"/>
                      <a:gd name="T5" fmla="*/ 30 h 30"/>
                      <a:gd name="T6" fmla="*/ 10 w 20"/>
                      <a:gd name="T7" fmla="*/ 30 h 30"/>
                      <a:gd name="T8" fmla="*/ 20 w 20"/>
                      <a:gd name="T9" fmla="*/ 10 h 30"/>
                      <a:gd name="T10" fmla="*/ 10 w 20"/>
                      <a:gd name="T11" fmla="*/ 10 h 30"/>
                      <a:gd name="T12" fmla="*/ 20 w 20"/>
                      <a:gd name="T13" fmla="*/ 0 h 30"/>
                      <a:gd name="T14" fmla="*/ 10 w 20"/>
                      <a:gd name="T15" fmla="*/ 0 h 30"/>
                      <a:gd name="T16" fmla="*/ 10 w 20"/>
                      <a:gd name="T17" fmla="*/ 0 h 30"/>
                      <a:gd name="T18" fmla="*/ 20 w 20"/>
                      <a:gd name="T19" fmla="*/ 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30"/>
                      <a:gd name="T32" fmla="*/ 20 w 20"/>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30">
                        <a:moveTo>
                          <a:pt x="20" y="0"/>
                        </a:moveTo>
                        <a:lnTo>
                          <a:pt x="10" y="0"/>
                        </a:lnTo>
                        <a:lnTo>
                          <a:pt x="0" y="30"/>
                        </a:lnTo>
                        <a:lnTo>
                          <a:pt x="10" y="30"/>
                        </a:lnTo>
                        <a:lnTo>
                          <a:pt x="20" y="10"/>
                        </a:lnTo>
                        <a:lnTo>
                          <a:pt x="10" y="10"/>
                        </a:lnTo>
                        <a:lnTo>
                          <a:pt x="20" y="0"/>
                        </a:lnTo>
                        <a:lnTo>
                          <a:pt x="10" y="0"/>
                        </a:lnTo>
                        <a:lnTo>
                          <a:pt x="20" y="0"/>
                        </a:lnTo>
                        <a:close/>
                      </a:path>
                    </a:pathLst>
                  </a:custGeom>
                  <a:solidFill>
                    <a:srgbClr val="000000"/>
                  </a:solidFill>
                  <a:ln w="9525">
                    <a:noFill/>
                    <a:round/>
                    <a:headEnd/>
                    <a:tailEnd/>
                  </a:ln>
                </p:spPr>
                <p:txBody>
                  <a:bodyPr/>
                  <a:lstStyle/>
                  <a:p>
                    <a:endParaRPr lang="en-US"/>
                  </a:p>
                </p:txBody>
              </p:sp>
              <p:sp>
                <p:nvSpPr>
                  <p:cNvPr id="5344" name="Freeform 721"/>
                  <p:cNvSpPr>
                    <a:spLocks/>
                  </p:cNvSpPr>
                  <p:nvPr/>
                </p:nvSpPr>
                <p:spPr bwMode="auto">
                  <a:xfrm>
                    <a:off x="4471" y="7125"/>
                    <a:ext cx="126" cy="48"/>
                  </a:xfrm>
                  <a:custGeom>
                    <a:avLst/>
                    <a:gdLst>
                      <a:gd name="T0" fmla="*/ 126 w 126"/>
                      <a:gd name="T1" fmla="*/ 0 h 48"/>
                      <a:gd name="T2" fmla="*/ 117 w 126"/>
                      <a:gd name="T3" fmla="*/ 0 h 48"/>
                      <a:gd name="T4" fmla="*/ 107 w 126"/>
                      <a:gd name="T5" fmla="*/ 0 h 48"/>
                      <a:gd name="T6" fmla="*/ 97 w 126"/>
                      <a:gd name="T7" fmla="*/ 9 h 48"/>
                      <a:gd name="T8" fmla="*/ 87 w 126"/>
                      <a:gd name="T9" fmla="*/ 9 h 48"/>
                      <a:gd name="T10" fmla="*/ 87 w 126"/>
                      <a:gd name="T11" fmla="*/ 19 h 48"/>
                      <a:gd name="T12" fmla="*/ 78 w 126"/>
                      <a:gd name="T13" fmla="*/ 19 h 48"/>
                      <a:gd name="T14" fmla="*/ 68 w 126"/>
                      <a:gd name="T15" fmla="*/ 19 h 48"/>
                      <a:gd name="T16" fmla="*/ 68 w 126"/>
                      <a:gd name="T17" fmla="*/ 29 h 48"/>
                      <a:gd name="T18" fmla="*/ 58 w 126"/>
                      <a:gd name="T19" fmla="*/ 29 h 48"/>
                      <a:gd name="T20" fmla="*/ 49 w 126"/>
                      <a:gd name="T21" fmla="*/ 39 h 48"/>
                      <a:gd name="T22" fmla="*/ 29 w 126"/>
                      <a:gd name="T23" fmla="*/ 39 h 48"/>
                      <a:gd name="T24" fmla="*/ 29 w 126"/>
                      <a:gd name="T25" fmla="*/ 29 h 48"/>
                      <a:gd name="T26" fmla="*/ 19 w 126"/>
                      <a:gd name="T27" fmla="*/ 29 h 48"/>
                      <a:gd name="T28" fmla="*/ 10 w 126"/>
                      <a:gd name="T29" fmla="*/ 9 h 48"/>
                      <a:gd name="T30" fmla="*/ 0 w 126"/>
                      <a:gd name="T31" fmla="*/ 19 h 48"/>
                      <a:gd name="T32" fmla="*/ 10 w 126"/>
                      <a:gd name="T33" fmla="*/ 29 h 48"/>
                      <a:gd name="T34" fmla="*/ 19 w 126"/>
                      <a:gd name="T35" fmla="*/ 39 h 48"/>
                      <a:gd name="T36" fmla="*/ 19 w 126"/>
                      <a:gd name="T37" fmla="*/ 39 h 48"/>
                      <a:gd name="T38" fmla="*/ 29 w 126"/>
                      <a:gd name="T39" fmla="*/ 48 h 48"/>
                      <a:gd name="T40" fmla="*/ 49 w 126"/>
                      <a:gd name="T41" fmla="*/ 48 h 48"/>
                      <a:gd name="T42" fmla="*/ 58 w 126"/>
                      <a:gd name="T43" fmla="*/ 39 h 48"/>
                      <a:gd name="T44" fmla="*/ 68 w 126"/>
                      <a:gd name="T45" fmla="*/ 39 h 48"/>
                      <a:gd name="T46" fmla="*/ 68 w 126"/>
                      <a:gd name="T47" fmla="*/ 29 h 48"/>
                      <a:gd name="T48" fmla="*/ 78 w 126"/>
                      <a:gd name="T49" fmla="*/ 29 h 48"/>
                      <a:gd name="T50" fmla="*/ 87 w 126"/>
                      <a:gd name="T51" fmla="*/ 19 h 48"/>
                      <a:gd name="T52" fmla="*/ 97 w 126"/>
                      <a:gd name="T53" fmla="*/ 19 h 48"/>
                      <a:gd name="T54" fmla="*/ 107 w 126"/>
                      <a:gd name="T55" fmla="*/ 9 h 48"/>
                      <a:gd name="T56" fmla="*/ 107 w 126"/>
                      <a:gd name="T57" fmla="*/ 9 h 48"/>
                      <a:gd name="T58" fmla="*/ 117 w 126"/>
                      <a:gd name="T59" fmla="*/ 9 h 48"/>
                      <a:gd name="T60" fmla="*/ 126 w 126"/>
                      <a:gd name="T61" fmla="*/ 9 h 48"/>
                      <a:gd name="T62" fmla="*/ 117 w 126"/>
                      <a:gd name="T63" fmla="*/ 9 h 48"/>
                      <a:gd name="T64" fmla="*/ 126 w 126"/>
                      <a:gd name="T65" fmla="*/ 0 h 48"/>
                      <a:gd name="T66" fmla="*/ 117 w 126"/>
                      <a:gd name="T67" fmla="*/ 0 h 48"/>
                      <a:gd name="T68" fmla="*/ 126 w 126"/>
                      <a:gd name="T69" fmla="*/ 0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6"/>
                      <a:gd name="T106" fmla="*/ 0 h 48"/>
                      <a:gd name="T107" fmla="*/ 126 w 126"/>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6" h="48">
                        <a:moveTo>
                          <a:pt x="126" y="0"/>
                        </a:moveTo>
                        <a:lnTo>
                          <a:pt x="117" y="0"/>
                        </a:lnTo>
                        <a:lnTo>
                          <a:pt x="107" y="0"/>
                        </a:lnTo>
                        <a:lnTo>
                          <a:pt x="97" y="9"/>
                        </a:lnTo>
                        <a:lnTo>
                          <a:pt x="87" y="9"/>
                        </a:lnTo>
                        <a:lnTo>
                          <a:pt x="87" y="19"/>
                        </a:lnTo>
                        <a:lnTo>
                          <a:pt x="78" y="19"/>
                        </a:lnTo>
                        <a:lnTo>
                          <a:pt x="68" y="19"/>
                        </a:lnTo>
                        <a:lnTo>
                          <a:pt x="68" y="29"/>
                        </a:lnTo>
                        <a:lnTo>
                          <a:pt x="58" y="29"/>
                        </a:lnTo>
                        <a:lnTo>
                          <a:pt x="49" y="39"/>
                        </a:lnTo>
                        <a:lnTo>
                          <a:pt x="29" y="39"/>
                        </a:lnTo>
                        <a:lnTo>
                          <a:pt x="29" y="29"/>
                        </a:lnTo>
                        <a:lnTo>
                          <a:pt x="19" y="29"/>
                        </a:lnTo>
                        <a:lnTo>
                          <a:pt x="10" y="9"/>
                        </a:lnTo>
                        <a:lnTo>
                          <a:pt x="0" y="19"/>
                        </a:lnTo>
                        <a:lnTo>
                          <a:pt x="10" y="29"/>
                        </a:lnTo>
                        <a:lnTo>
                          <a:pt x="19" y="39"/>
                        </a:lnTo>
                        <a:lnTo>
                          <a:pt x="29" y="48"/>
                        </a:lnTo>
                        <a:lnTo>
                          <a:pt x="49" y="48"/>
                        </a:lnTo>
                        <a:lnTo>
                          <a:pt x="58" y="39"/>
                        </a:lnTo>
                        <a:lnTo>
                          <a:pt x="68" y="39"/>
                        </a:lnTo>
                        <a:lnTo>
                          <a:pt x="68" y="29"/>
                        </a:lnTo>
                        <a:lnTo>
                          <a:pt x="78" y="29"/>
                        </a:lnTo>
                        <a:lnTo>
                          <a:pt x="87" y="19"/>
                        </a:lnTo>
                        <a:lnTo>
                          <a:pt x="97" y="19"/>
                        </a:lnTo>
                        <a:lnTo>
                          <a:pt x="107" y="9"/>
                        </a:lnTo>
                        <a:lnTo>
                          <a:pt x="117" y="9"/>
                        </a:lnTo>
                        <a:lnTo>
                          <a:pt x="126" y="9"/>
                        </a:lnTo>
                        <a:lnTo>
                          <a:pt x="117" y="9"/>
                        </a:lnTo>
                        <a:lnTo>
                          <a:pt x="126" y="0"/>
                        </a:lnTo>
                        <a:lnTo>
                          <a:pt x="117" y="0"/>
                        </a:lnTo>
                        <a:lnTo>
                          <a:pt x="126" y="0"/>
                        </a:lnTo>
                        <a:close/>
                      </a:path>
                    </a:pathLst>
                  </a:custGeom>
                  <a:solidFill>
                    <a:srgbClr val="000000"/>
                  </a:solidFill>
                  <a:ln w="9525">
                    <a:noFill/>
                    <a:round/>
                    <a:headEnd/>
                    <a:tailEnd/>
                  </a:ln>
                </p:spPr>
                <p:txBody>
                  <a:bodyPr/>
                  <a:lstStyle/>
                  <a:p>
                    <a:endParaRPr lang="en-US"/>
                  </a:p>
                </p:txBody>
              </p:sp>
              <p:sp>
                <p:nvSpPr>
                  <p:cNvPr id="5345" name="Freeform 722"/>
                  <p:cNvSpPr>
                    <a:spLocks/>
                  </p:cNvSpPr>
                  <p:nvPr/>
                </p:nvSpPr>
                <p:spPr bwMode="auto">
                  <a:xfrm>
                    <a:off x="4588" y="7125"/>
                    <a:ext cx="68" cy="117"/>
                  </a:xfrm>
                  <a:custGeom>
                    <a:avLst/>
                    <a:gdLst>
                      <a:gd name="T0" fmla="*/ 68 w 68"/>
                      <a:gd name="T1" fmla="*/ 117 h 117"/>
                      <a:gd name="T2" fmla="*/ 68 w 68"/>
                      <a:gd name="T3" fmla="*/ 107 h 117"/>
                      <a:gd name="T4" fmla="*/ 68 w 68"/>
                      <a:gd name="T5" fmla="*/ 97 h 117"/>
                      <a:gd name="T6" fmla="*/ 58 w 68"/>
                      <a:gd name="T7" fmla="*/ 78 h 117"/>
                      <a:gd name="T8" fmla="*/ 58 w 68"/>
                      <a:gd name="T9" fmla="*/ 68 h 117"/>
                      <a:gd name="T10" fmla="*/ 48 w 68"/>
                      <a:gd name="T11" fmla="*/ 48 h 117"/>
                      <a:gd name="T12" fmla="*/ 38 w 68"/>
                      <a:gd name="T13" fmla="*/ 39 h 117"/>
                      <a:gd name="T14" fmla="*/ 29 w 68"/>
                      <a:gd name="T15" fmla="*/ 19 h 117"/>
                      <a:gd name="T16" fmla="*/ 9 w 68"/>
                      <a:gd name="T17" fmla="*/ 0 h 117"/>
                      <a:gd name="T18" fmla="*/ 0 w 68"/>
                      <a:gd name="T19" fmla="*/ 9 h 117"/>
                      <a:gd name="T20" fmla="*/ 9 w 68"/>
                      <a:gd name="T21" fmla="*/ 9 h 117"/>
                      <a:gd name="T22" fmla="*/ 19 w 68"/>
                      <a:gd name="T23" fmla="*/ 29 h 117"/>
                      <a:gd name="T24" fmla="*/ 29 w 68"/>
                      <a:gd name="T25" fmla="*/ 39 h 117"/>
                      <a:gd name="T26" fmla="*/ 38 w 68"/>
                      <a:gd name="T27" fmla="*/ 48 h 117"/>
                      <a:gd name="T28" fmla="*/ 48 w 68"/>
                      <a:gd name="T29" fmla="*/ 68 h 117"/>
                      <a:gd name="T30" fmla="*/ 48 w 68"/>
                      <a:gd name="T31" fmla="*/ 78 h 117"/>
                      <a:gd name="T32" fmla="*/ 58 w 68"/>
                      <a:gd name="T33" fmla="*/ 97 h 117"/>
                      <a:gd name="T34" fmla="*/ 68 w 68"/>
                      <a:gd name="T35" fmla="*/ 117 h 117"/>
                      <a:gd name="T36" fmla="*/ 68 w 68"/>
                      <a:gd name="T37" fmla="*/ 107 h 117"/>
                      <a:gd name="T38" fmla="*/ 68 w 68"/>
                      <a:gd name="T39" fmla="*/ 117 h 117"/>
                      <a:gd name="T40" fmla="*/ 68 w 68"/>
                      <a:gd name="T41" fmla="*/ 107 h 117"/>
                      <a:gd name="T42" fmla="*/ 68 w 68"/>
                      <a:gd name="T43" fmla="*/ 117 h 1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8"/>
                      <a:gd name="T67" fmla="*/ 0 h 117"/>
                      <a:gd name="T68" fmla="*/ 68 w 68"/>
                      <a:gd name="T69" fmla="*/ 117 h 1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8" h="117">
                        <a:moveTo>
                          <a:pt x="68" y="117"/>
                        </a:moveTo>
                        <a:lnTo>
                          <a:pt x="68" y="107"/>
                        </a:lnTo>
                        <a:lnTo>
                          <a:pt x="68" y="97"/>
                        </a:lnTo>
                        <a:lnTo>
                          <a:pt x="58" y="78"/>
                        </a:lnTo>
                        <a:lnTo>
                          <a:pt x="58" y="68"/>
                        </a:lnTo>
                        <a:lnTo>
                          <a:pt x="48" y="48"/>
                        </a:lnTo>
                        <a:lnTo>
                          <a:pt x="38" y="39"/>
                        </a:lnTo>
                        <a:lnTo>
                          <a:pt x="29" y="19"/>
                        </a:lnTo>
                        <a:lnTo>
                          <a:pt x="9" y="0"/>
                        </a:lnTo>
                        <a:lnTo>
                          <a:pt x="0" y="9"/>
                        </a:lnTo>
                        <a:lnTo>
                          <a:pt x="9" y="9"/>
                        </a:lnTo>
                        <a:lnTo>
                          <a:pt x="19" y="29"/>
                        </a:lnTo>
                        <a:lnTo>
                          <a:pt x="29" y="39"/>
                        </a:lnTo>
                        <a:lnTo>
                          <a:pt x="38" y="48"/>
                        </a:lnTo>
                        <a:lnTo>
                          <a:pt x="48" y="68"/>
                        </a:lnTo>
                        <a:lnTo>
                          <a:pt x="48" y="78"/>
                        </a:lnTo>
                        <a:lnTo>
                          <a:pt x="58" y="97"/>
                        </a:lnTo>
                        <a:lnTo>
                          <a:pt x="68" y="117"/>
                        </a:lnTo>
                        <a:lnTo>
                          <a:pt x="68" y="107"/>
                        </a:lnTo>
                        <a:lnTo>
                          <a:pt x="68" y="117"/>
                        </a:lnTo>
                        <a:lnTo>
                          <a:pt x="68" y="107"/>
                        </a:lnTo>
                        <a:lnTo>
                          <a:pt x="68" y="117"/>
                        </a:lnTo>
                        <a:close/>
                      </a:path>
                    </a:pathLst>
                  </a:custGeom>
                  <a:solidFill>
                    <a:srgbClr val="000000"/>
                  </a:solidFill>
                  <a:ln w="9525">
                    <a:noFill/>
                    <a:round/>
                    <a:headEnd/>
                    <a:tailEnd/>
                  </a:ln>
                </p:spPr>
                <p:txBody>
                  <a:bodyPr/>
                  <a:lstStyle/>
                  <a:p>
                    <a:endParaRPr lang="en-US"/>
                  </a:p>
                </p:txBody>
              </p:sp>
              <p:sp>
                <p:nvSpPr>
                  <p:cNvPr id="5346" name="Freeform 723"/>
                  <p:cNvSpPr>
                    <a:spLocks/>
                  </p:cNvSpPr>
                  <p:nvPr/>
                </p:nvSpPr>
                <p:spPr bwMode="auto">
                  <a:xfrm>
                    <a:off x="6854" y="7125"/>
                    <a:ext cx="223" cy="107"/>
                  </a:xfrm>
                  <a:custGeom>
                    <a:avLst/>
                    <a:gdLst>
                      <a:gd name="T0" fmla="*/ 175 w 223"/>
                      <a:gd name="T1" fmla="*/ 97 h 107"/>
                      <a:gd name="T2" fmla="*/ 165 w 223"/>
                      <a:gd name="T3" fmla="*/ 97 h 107"/>
                      <a:gd name="T4" fmla="*/ 145 w 223"/>
                      <a:gd name="T5" fmla="*/ 97 h 107"/>
                      <a:gd name="T6" fmla="*/ 136 w 223"/>
                      <a:gd name="T7" fmla="*/ 87 h 107"/>
                      <a:gd name="T8" fmla="*/ 126 w 223"/>
                      <a:gd name="T9" fmla="*/ 78 h 107"/>
                      <a:gd name="T10" fmla="*/ 116 w 223"/>
                      <a:gd name="T11" fmla="*/ 68 h 107"/>
                      <a:gd name="T12" fmla="*/ 97 w 223"/>
                      <a:gd name="T13" fmla="*/ 58 h 107"/>
                      <a:gd name="T14" fmla="*/ 87 w 223"/>
                      <a:gd name="T15" fmla="*/ 48 h 107"/>
                      <a:gd name="T16" fmla="*/ 68 w 223"/>
                      <a:gd name="T17" fmla="*/ 48 h 107"/>
                      <a:gd name="T18" fmla="*/ 9 w 223"/>
                      <a:gd name="T19" fmla="*/ 107 h 107"/>
                      <a:gd name="T20" fmla="*/ 9 w 223"/>
                      <a:gd name="T21" fmla="*/ 97 h 107"/>
                      <a:gd name="T22" fmla="*/ 0 w 223"/>
                      <a:gd name="T23" fmla="*/ 78 h 107"/>
                      <a:gd name="T24" fmla="*/ 0 w 223"/>
                      <a:gd name="T25" fmla="*/ 68 h 107"/>
                      <a:gd name="T26" fmla="*/ 9 w 223"/>
                      <a:gd name="T27" fmla="*/ 58 h 107"/>
                      <a:gd name="T28" fmla="*/ 19 w 223"/>
                      <a:gd name="T29" fmla="*/ 48 h 107"/>
                      <a:gd name="T30" fmla="*/ 38 w 223"/>
                      <a:gd name="T31" fmla="*/ 48 h 107"/>
                      <a:gd name="T32" fmla="*/ 48 w 223"/>
                      <a:gd name="T33" fmla="*/ 48 h 107"/>
                      <a:gd name="T34" fmla="*/ 58 w 223"/>
                      <a:gd name="T35" fmla="*/ 48 h 107"/>
                      <a:gd name="T36" fmla="*/ 77 w 223"/>
                      <a:gd name="T37" fmla="*/ 48 h 107"/>
                      <a:gd name="T38" fmla="*/ 87 w 223"/>
                      <a:gd name="T39" fmla="*/ 39 h 107"/>
                      <a:gd name="T40" fmla="*/ 107 w 223"/>
                      <a:gd name="T41" fmla="*/ 39 h 107"/>
                      <a:gd name="T42" fmla="*/ 116 w 223"/>
                      <a:gd name="T43" fmla="*/ 39 h 107"/>
                      <a:gd name="T44" fmla="*/ 136 w 223"/>
                      <a:gd name="T45" fmla="*/ 29 h 107"/>
                      <a:gd name="T46" fmla="*/ 145 w 223"/>
                      <a:gd name="T47" fmla="*/ 29 h 107"/>
                      <a:gd name="T48" fmla="*/ 155 w 223"/>
                      <a:gd name="T49" fmla="*/ 19 h 107"/>
                      <a:gd name="T50" fmla="*/ 175 w 223"/>
                      <a:gd name="T51" fmla="*/ 19 h 107"/>
                      <a:gd name="T52" fmla="*/ 184 w 223"/>
                      <a:gd name="T53" fmla="*/ 19 h 107"/>
                      <a:gd name="T54" fmla="*/ 194 w 223"/>
                      <a:gd name="T55" fmla="*/ 9 h 107"/>
                      <a:gd name="T56" fmla="*/ 214 w 223"/>
                      <a:gd name="T57" fmla="*/ 9 h 107"/>
                      <a:gd name="T58" fmla="*/ 223 w 223"/>
                      <a:gd name="T59" fmla="*/ 0 h 107"/>
                      <a:gd name="T60" fmla="*/ 175 w 223"/>
                      <a:gd name="T61" fmla="*/ 97 h 10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23"/>
                      <a:gd name="T94" fmla="*/ 0 h 107"/>
                      <a:gd name="T95" fmla="*/ 223 w 223"/>
                      <a:gd name="T96" fmla="*/ 107 h 10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23" h="107">
                        <a:moveTo>
                          <a:pt x="175" y="97"/>
                        </a:moveTo>
                        <a:lnTo>
                          <a:pt x="165" y="97"/>
                        </a:lnTo>
                        <a:lnTo>
                          <a:pt x="145" y="97"/>
                        </a:lnTo>
                        <a:lnTo>
                          <a:pt x="136" y="87"/>
                        </a:lnTo>
                        <a:lnTo>
                          <a:pt x="126" y="78"/>
                        </a:lnTo>
                        <a:lnTo>
                          <a:pt x="116" y="68"/>
                        </a:lnTo>
                        <a:lnTo>
                          <a:pt x="97" y="58"/>
                        </a:lnTo>
                        <a:lnTo>
                          <a:pt x="87" y="48"/>
                        </a:lnTo>
                        <a:lnTo>
                          <a:pt x="68" y="48"/>
                        </a:lnTo>
                        <a:lnTo>
                          <a:pt x="9" y="107"/>
                        </a:lnTo>
                        <a:lnTo>
                          <a:pt x="9" y="97"/>
                        </a:lnTo>
                        <a:lnTo>
                          <a:pt x="0" y="78"/>
                        </a:lnTo>
                        <a:lnTo>
                          <a:pt x="0" y="68"/>
                        </a:lnTo>
                        <a:lnTo>
                          <a:pt x="9" y="58"/>
                        </a:lnTo>
                        <a:lnTo>
                          <a:pt x="19" y="48"/>
                        </a:lnTo>
                        <a:lnTo>
                          <a:pt x="38" y="48"/>
                        </a:lnTo>
                        <a:lnTo>
                          <a:pt x="48" y="48"/>
                        </a:lnTo>
                        <a:lnTo>
                          <a:pt x="58" y="48"/>
                        </a:lnTo>
                        <a:lnTo>
                          <a:pt x="77" y="48"/>
                        </a:lnTo>
                        <a:lnTo>
                          <a:pt x="87" y="39"/>
                        </a:lnTo>
                        <a:lnTo>
                          <a:pt x="107" y="39"/>
                        </a:lnTo>
                        <a:lnTo>
                          <a:pt x="116" y="39"/>
                        </a:lnTo>
                        <a:lnTo>
                          <a:pt x="136" y="29"/>
                        </a:lnTo>
                        <a:lnTo>
                          <a:pt x="145" y="29"/>
                        </a:lnTo>
                        <a:lnTo>
                          <a:pt x="155" y="19"/>
                        </a:lnTo>
                        <a:lnTo>
                          <a:pt x="175" y="19"/>
                        </a:lnTo>
                        <a:lnTo>
                          <a:pt x="184" y="19"/>
                        </a:lnTo>
                        <a:lnTo>
                          <a:pt x="194" y="9"/>
                        </a:lnTo>
                        <a:lnTo>
                          <a:pt x="214" y="9"/>
                        </a:lnTo>
                        <a:lnTo>
                          <a:pt x="223" y="0"/>
                        </a:lnTo>
                        <a:lnTo>
                          <a:pt x="175" y="97"/>
                        </a:lnTo>
                        <a:close/>
                      </a:path>
                    </a:pathLst>
                  </a:custGeom>
                  <a:solidFill>
                    <a:srgbClr val="FFFFFF"/>
                  </a:solidFill>
                  <a:ln w="9525">
                    <a:noFill/>
                    <a:round/>
                    <a:headEnd/>
                    <a:tailEnd/>
                  </a:ln>
                </p:spPr>
                <p:txBody>
                  <a:bodyPr/>
                  <a:lstStyle/>
                  <a:p>
                    <a:endParaRPr lang="en-US"/>
                  </a:p>
                </p:txBody>
              </p:sp>
              <p:sp>
                <p:nvSpPr>
                  <p:cNvPr id="5347" name="Freeform 724"/>
                  <p:cNvSpPr>
                    <a:spLocks/>
                  </p:cNvSpPr>
                  <p:nvPr/>
                </p:nvSpPr>
                <p:spPr bwMode="auto">
                  <a:xfrm>
                    <a:off x="6922" y="7164"/>
                    <a:ext cx="107" cy="68"/>
                  </a:xfrm>
                  <a:custGeom>
                    <a:avLst/>
                    <a:gdLst>
                      <a:gd name="T0" fmla="*/ 9 w 107"/>
                      <a:gd name="T1" fmla="*/ 9 h 68"/>
                      <a:gd name="T2" fmla="*/ 0 w 107"/>
                      <a:gd name="T3" fmla="*/ 9 h 68"/>
                      <a:gd name="T4" fmla="*/ 19 w 107"/>
                      <a:gd name="T5" fmla="*/ 19 h 68"/>
                      <a:gd name="T6" fmla="*/ 29 w 107"/>
                      <a:gd name="T7" fmla="*/ 29 h 68"/>
                      <a:gd name="T8" fmla="*/ 39 w 107"/>
                      <a:gd name="T9" fmla="*/ 29 h 68"/>
                      <a:gd name="T10" fmla="*/ 58 w 107"/>
                      <a:gd name="T11" fmla="*/ 39 h 68"/>
                      <a:gd name="T12" fmla="*/ 68 w 107"/>
                      <a:gd name="T13" fmla="*/ 48 h 68"/>
                      <a:gd name="T14" fmla="*/ 77 w 107"/>
                      <a:gd name="T15" fmla="*/ 58 h 68"/>
                      <a:gd name="T16" fmla="*/ 97 w 107"/>
                      <a:gd name="T17" fmla="*/ 58 h 68"/>
                      <a:gd name="T18" fmla="*/ 107 w 107"/>
                      <a:gd name="T19" fmla="*/ 68 h 68"/>
                      <a:gd name="T20" fmla="*/ 107 w 107"/>
                      <a:gd name="T21" fmla="*/ 58 h 68"/>
                      <a:gd name="T22" fmla="*/ 97 w 107"/>
                      <a:gd name="T23" fmla="*/ 58 h 68"/>
                      <a:gd name="T24" fmla="*/ 87 w 107"/>
                      <a:gd name="T25" fmla="*/ 48 h 68"/>
                      <a:gd name="T26" fmla="*/ 68 w 107"/>
                      <a:gd name="T27" fmla="*/ 48 h 68"/>
                      <a:gd name="T28" fmla="*/ 58 w 107"/>
                      <a:gd name="T29" fmla="*/ 39 h 68"/>
                      <a:gd name="T30" fmla="*/ 48 w 107"/>
                      <a:gd name="T31" fmla="*/ 29 h 68"/>
                      <a:gd name="T32" fmla="*/ 29 w 107"/>
                      <a:gd name="T33" fmla="*/ 19 h 68"/>
                      <a:gd name="T34" fmla="*/ 19 w 107"/>
                      <a:gd name="T35" fmla="*/ 9 h 68"/>
                      <a:gd name="T36" fmla="*/ 9 w 107"/>
                      <a:gd name="T37" fmla="*/ 0 h 68"/>
                      <a:gd name="T38" fmla="*/ 0 w 107"/>
                      <a:gd name="T39" fmla="*/ 9 h 68"/>
                      <a:gd name="T40" fmla="*/ 9 w 107"/>
                      <a:gd name="T41" fmla="*/ 0 h 68"/>
                      <a:gd name="T42" fmla="*/ 0 w 107"/>
                      <a:gd name="T43" fmla="*/ 0 h 68"/>
                      <a:gd name="T44" fmla="*/ 0 w 107"/>
                      <a:gd name="T45" fmla="*/ 9 h 68"/>
                      <a:gd name="T46" fmla="*/ 9 w 107"/>
                      <a:gd name="T47" fmla="*/ 9 h 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7"/>
                      <a:gd name="T73" fmla="*/ 0 h 68"/>
                      <a:gd name="T74" fmla="*/ 107 w 107"/>
                      <a:gd name="T75" fmla="*/ 68 h 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7" h="68">
                        <a:moveTo>
                          <a:pt x="9" y="9"/>
                        </a:moveTo>
                        <a:lnTo>
                          <a:pt x="0" y="9"/>
                        </a:lnTo>
                        <a:lnTo>
                          <a:pt x="19" y="19"/>
                        </a:lnTo>
                        <a:lnTo>
                          <a:pt x="29" y="29"/>
                        </a:lnTo>
                        <a:lnTo>
                          <a:pt x="39" y="29"/>
                        </a:lnTo>
                        <a:lnTo>
                          <a:pt x="58" y="39"/>
                        </a:lnTo>
                        <a:lnTo>
                          <a:pt x="68" y="48"/>
                        </a:lnTo>
                        <a:lnTo>
                          <a:pt x="77" y="58"/>
                        </a:lnTo>
                        <a:lnTo>
                          <a:pt x="97" y="58"/>
                        </a:lnTo>
                        <a:lnTo>
                          <a:pt x="107" y="68"/>
                        </a:lnTo>
                        <a:lnTo>
                          <a:pt x="107" y="58"/>
                        </a:lnTo>
                        <a:lnTo>
                          <a:pt x="97" y="58"/>
                        </a:lnTo>
                        <a:lnTo>
                          <a:pt x="87" y="48"/>
                        </a:lnTo>
                        <a:lnTo>
                          <a:pt x="68" y="48"/>
                        </a:lnTo>
                        <a:lnTo>
                          <a:pt x="58" y="39"/>
                        </a:lnTo>
                        <a:lnTo>
                          <a:pt x="48" y="29"/>
                        </a:lnTo>
                        <a:lnTo>
                          <a:pt x="29" y="19"/>
                        </a:lnTo>
                        <a:lnTo>
                          <a:pt x="19" y="9"/>
                        </a:lnTo>
                        <a:lnTo>
                          <a:pt x="9" y="0"/>
                        </a:lnTo>
                        <a:lnTo>
                          <a:pt x="0" y="9"/>
                        </a:lnTo>
                        <a:lnTo>
                          <a:pt x="9" y="0"/>
                        </a:lnTo>
                        <a:lnTo>
                          <a:pt x="0" y="0"/>
                        </a:lnTo>
                        <a:lnTo>
                          <a:pt x="0" y="9"/>
                        </a:lnTo>
                        <a:lnTo>
                          <a:pt x="9" y="9"/>
                        </a:lnTo>
                        <a:close/>
                      </a:path>
                    </a:pathLst>
                  </a:custGeom>
                  <a:solidFill>
                    <a:srgbClr val="000000"/>
                  </a:solidFill>
                  <a:ln w="9525">
                    <a:noFill/>
                    <a:round/>
                    <a:headEnd/>
                    <a:tailEnd/>
                  </a:ln>
                </p:spPr>
                <p:txBody>
                  <a:bodyPr/>
                  <a:lstStyle/>
                  <a:p>
                    <a:endParaRPr lang="en-US"/>
                  </a:p>
                </p:txBody>
              </p:sp>
              <p:sp>
                <p:nvSpPr>
                  <p:cNvPr id="5348" name="Freeform 725"/>
                  <p:cNvSpPr>
                    <a:spLocks/>
                  </p:cNvSpPr>
                  <p:nvPr/>
                </p:nvSpPr>
                <p:spPr bwMode="auto">
                  <a:xfrm>
                    <a:off x="6854" y="7173"/>
                    <a:ext cx="77" cy="69"/>
                  </a:xfrm>
                  <a:custGeom>
                    <a:avLst/>
                    <a:gdLst>
                      <a:gd name="T0" fmla="*/ 0 w 77"/>
                      <a:gd name="T1" fmla="*/ 59 h 69"/>
                      <a:gd name="T2" fmla="*/ 9 w 77"/>
                      <a:gd name="T3" fmla="*/ 59 h 69"/>
                      <a:gd name="T4" fmla="*/ 77 w 77"/>
                      <a:gd name="T5" fmla="*/ 0 h 69"/>
                      <a:gd name="T6" fmla="*/ 68 w 77"/>
                      <a:gd name="T7" fmla="*/ 0 h 69"/>
                      <a:gd name="T8" fmla="*/ 0 w 77"/>
                      <a:gd name="T9" fmla="*/ 49 h 69"/>
                      <a:gd name="T10" fmla="*/ 9 w 77"/>
                      <a:gd name="T11" fmla="*/ 59 h 69"/>
                      <a:gd name="T12" fmla="*/ 0 w 77"/>
                      <a:gd name="T13" fmla="*/ 59 h 69"/>
                      <a:gd name="T14" fmla="*/ 0 w 77"/>
                      <a:gd name="T15" fmla="*/ 69 h 69"/>
                      <a:gd name="T16" fmla="*/ 9 w 77"/>
                      <a:gd name="T17" fmla="*/ 59 h 69"/>
                      <a:gd name="T18" fmla="*/ 0 w 77"/>
                      <a:gd name="T19" fmla="*/ 59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
                      <a:gd name="T31" fmla="*/ 0 h 69"/>
                      <a:gd name="T32" fmla="*/ 77 w 77"/>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 h="69">
                        <a:moveTo>
                          <a:pt x="0" y="59"/>
                        </a:moveTo>
                        <a:lnTo>
                          <a:pt x="9" y="59"/>
                        </a:lnTo>
                        <a:lnTo>
                          <a:pt x="77" y="0"/>
                        </a:lnTo>
                        <a:lnTo>
                          <a:pt x="68" y="0"/>
                        </a:lnTo>
                        <a:lnTo>
                          <a:pt x="0" y="49"/>
                        </a:lnTo>
                        <a:lnTo>
                          <a:pt x="9" y="59"/>
                        </a:lnTo>
                        <a:lnTo>
                          <a:pt x="0" y="59"/>
                        </a:lnTo>
                        <a:lnTo>
                          <a:pt x="0" y="69"/>
                        </a:lnTo>
                        <a:lnTo>
                          <a:pt x="9" y="59"/>
                        </a:lnTo>
                        <a:lnTo>
                          <a:pt x="0" y="59"/>
                        </a:lnTo>
                        <a:close/>
                      </a:path>
                    </a:pathLst>
                  </a:custGeom>
                  <a:solidFill>
                    <a:srgbClr val="000000"/>
                  </a:solidFill>
                  <a:ln w="9525">
                    <a:noFill/>
                    <a:round/>
                    <a:headEnd/>
                    <a:tailEnd/>
                  </a:ln>
                </p:spPr>
                <p:txBody>
                  <a:bodyPr/>
                  <a:lstStyle/>
                  <a:p>
                    <a:endParaRPr lang="en-US"/>
                  </a:p>
                </p:txBody>
              </p:sp>
              <p:sp>
                <p:nvSpPr>
                  <p:cNvPr id="5349" name="Freeform 726"/>
                  <p:cNvSpPr>
                    <a:spLocks/>
                  </p:cNvSpPr>
                  <p:nvPr/>
                </p:nvSpPr>
                <p:spPr bwMode="auto">
                  <a:xfrm>
                    <a:off x="6854" y="7173"/>
                    <a:ext cx="9" cy="59"/>
                  </a:xfrm>
                  <a:custGeom>
                    <a:avLst/>
                    <a:gdLst>
                      <a:gd name="T0" fmla="*/ 0 w 9"/>
                      <a:gd name="T1" fmla="*/ 0 h 59"/>
                      <a:gd name="T2" fmla="*/ 0 w 9"/>
                      <a:gd name="T3" fmla="*/ 20 h 59"/>
                      <a:gd name="T4" fmla="*/ 0 w 9"/>
                      <a:gd name="T5" fmla="*/ 30 h 59"/>
                      <a:gd name="T6" fmla="*/ 0 w 9"/>
                      <a:gd name="T7" fmla="*/ 49 h 59"/>
                      <a:gd name="T8" fmla="*/ 0 w 9"/>
                      <a:gd name="T9" fmla="*/ 59 h 59"/>
                      <a:gd name="T10" fmla="*/ 9 w 9"/>
                      <a:gd name="T11" fmla="*/ 59 h 59"/>
                      <a:gd name="T12" fmla="*/ 9 w 9"/>
                      <a:gd name="T13" fmla="*/ 49 h 59"/>
                      <a:gd name="T14" fmla="*/ 9 w 9"/>
                      <a:gd name="T15" fmla="*/ 30 h 59"/>
                      <a:gd name="T16" fmla="*/ 9 w 9"/>
                      <a:gd name="T17" fmla="*/ 20 h 59"/>
                      <a:gd name="T18" fmla="*/ 9 w 9"/>
                      <a:gd name="T19" fmla="*/ 10 h 59"/>
                      <a:gd name="T20" fmla="*/ 9 w 9"/>
                      <a:gd name="T21" fmla="*/ 10 h 59"/>
                      <a:gd name="T22" fmla="*/ 0 w 9"/>
                      <a:gd name="T23" fmla="*/ 0 h 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59"/>
                      <a:gd name="T38" fmla="*/ 9 w 9"/>
                      <a:gd name="T39" fmla="*/ 59 h 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59">
                        <a:moveTo>
                          <a:pt x="0" y="0"/>
                        </a:moveTo>
                        <a:lnTo>
                          <a:pt x="0" y="20"/>
                        </a:lnTo>
                        <a:lnTo>
                          <a:pt x="0" y="30"/>
                        </a:lnTo>
                        <a:lnTo>
                          <a:pt x="0" y="49"/>
                        </a:lnTo>
                        <a:lnTo>
                          <a:pt x="0" y="59"/>
                        </a:lnTo>
                        <a:lnTo>
                          <a:pt x="9" y="59"/>
                        </a:lnTo>
                        <a:lnTo>
                          <a:pt x="9" y="49"/>
                        </a:lnTo>
                        <a:lnTo>
                          <a:pt x="9" y="30"/>
                        </a:lnTo>
                        <a:lnTo>
                          <a:pt x="9" y="20"/>
                        </a:lnTo>
                        <a:lnTo>
                          <a:pt x="9" y="10"/>
                        </a:lnTo>
                        <a:lnTo>
                          <a:pt x="0" y="0"/>
                        </a:lnTo>
                        <a:close/>
                      </a:path>
                    </a:pathLst>
                  </a:custGeom>
                  <a:solidFill>
                    <a:srgbClr val="000000"/>
                  </a:solidFill>
                  <a:ln w="9525">
                    <a:noFill/>
                    <a:round/>
                    <a:headEnd/>
                    <a:tailEnd/>
                  </a:ln>
                </p:spPr>
                <p:txBody>
                  <a:bodyPr/>
                  <a:lstStyle/>
                  <a:p>
                    <a:endParaRPr lang="en-US"/>
                  </a:p>
                </p:txBody>
              </p:sp>
              <p:sp>
                <p:nvSpPr>
                  <p:cNvPr id="5350" name="Freeform 727"/>
                  <p:cNvSpPr>
                    <a:spLocks/>
                  </p:cNvSpPr>
                  <p:nvPr/>
                </p:nvSpPr>
                <p:spPr bwMode="auto">
                  <a:xfrm>
                    <a:off x="6854" y="7115"/>
                    <a:ext cx="233" cy="68"/>
                  </a:xfrm>
                  <a:custGeom>
                    <a:avLst/>
                    <a:gdLst>
                      <a:gd name="T0" fmla="*/ 223 w 233"/>
                      <a:gd name="T1" fmla="*/ 10 h 68"/>
                      <a:gd name="T2" fmla="*/ 223 w 233"/>
                      <a:gd name="T3" fmla="*/ 10 h 68"/>
                      <a:gd name="T4" fmla="*/ 204 w 233"/>
                      <a:gd name="T5" fmla="*/ 10 h 68"/>
                      <a:gd name="T6" fmla="*/ 194 w 233"/>
                      <a:gd name="T7" fmla="*/ 19 h 68"/>
                      <a:gd name="T8" fmla="*/ 184 w 233"/>
                      <a:gd name="T9" fmla="*/ 19 h 68"/>
                      <a:gd name="T10" fmla="*/ 175 w 233"/>
                      <a:gd name="T11" fmla="*/ 29 h 68"/>
                      <a:gd name="T12" fmla="*/ 155 w 233"/>
                      <a:gd name="T13" fmla="*/ 29 h 68"/>
                      <a:gd name="T14" fmla="*/ 145 w 233"/>
                      <a:gd name="T15" fmla="*/ 29 h 68"/>
                      <a:gd name="T16" fmla="*/ 136 w 233"/>
                      <a:gd name="T17" fmla="*/ 39 h 68"/>
                      <a:gd name="T18" fmla="*/ 116 w 233"/>
                      <a:gd name="T19" fmla="*/ 39 h 68"/>
                      <a:gd name="T20" fmla="*/ 97 w 233"/>
                      <a:gd name="T21" fmla="*/ 39 h 68"/>
                      <a:gd name="T22" fmla="*/ 87 w 233"/>
                      <a:gd name="T23" fmla="*/ 49 h 68"/>
                      <a:gd name="T24" fmla="*/ 77 w 233"/>
                      <a:gd name="T25" fmla="*/ 49 h 68"/>
                      <a:gd name="T26" fmla="*/ 58 w 233"/>
                      <a:gd name="T27" fmla="*/ 49 h 68"/>
                      <a:gd name="T28" fmla="*/ 48 w 233"/>
                      <a:gd name="T29" fmla="*/ 58 h 68"/>
                      <a:gd name="T30" fmla="*/ 38 w 233"/>
                      <a:gd name="T31" fmla="*/ 58 h 68"/>
                      <a:gd name="T32" fmla="*/ 19 w 233"/>
                      <a:gd name="T33" fmla="*/ 58 h 68"/>
                      <a:gd name="T34" fmla="*/ 0 w 233"/>
                      <a:gd name="T35" fmla="*/ 58 h 68"/>
                      <a:gd name="T36" fmla="*/ 9 w 233"/>
                      <a:gd name="T37" fmla="*/ 68 h 68"/>
                      <a:gd name="T38" fmla="*/ 19 w 233"/>
                      <a:gd name="T39" fmla="*/ 68 h 68"/>
                      <a:gd name="T40" fmla="*/ 38 w 233"/>
                      <a:gd name="T41" fmla="*/ 58 h 68"/>
                      <a:gd name="T42" fmla="*/ 48 w 233"/>
                      <a:gd name="T43" fmla="*/ 58 h 68"/>
                      <a:gd name="T44" fmla="*/ 58 w 233"/>
                      <a:gd name="T45" fmla="*/ 58 h 68"/>
                      <a:gd name="T46" fmla="*/ 77 w 233"/>
                      <a:gd name="T47" fmla="*/ 58 h 68"/>
                      <a:gd name="T48" fmla="*/ 87 w 233"/>
                      <a:gd name="T49" fmla="*/ 58 h 68"/>
                      <a:gd name="T50" fmla="*/ 107 w 233"/>
                      <a:gd name="T51" fmla="*/ 49 h 68"/>
                      <a:gd name="T52" fmla="*/ 116 w 233"/>
                      <a:gd name="T53" fmla="*/ 49 h 68"/>
                      <a:gd name="T54" fmla="*/ 136 w 233"/>
                      <a:gd name="T55" fmla="*/ 49 h 68"/>
                      <a:gd name="T56" fmla="*/ 145 w 233"/>
                      <a:gd name="T57" fmla="*/ 39 h 68"/>
                      <a:gd name="T58" fmla="*/ 155 w 233"/>
                      <a:gd name="T59" fmla="*/ 39 h 68"/>
                      <a:gd name="T60" fmla="*/ 175 w 233"/>
                      <a:gd name="T61" fmla="*/ 29 h 68"/>
                      <a:gd name="T62" fmla="*/ 184 w 233"/>
                      <a:gd name="T63" fmla="*/ 29 h 68"/>
                      <a:gd name="T64" fmla="*/ 194 w 233"/>
                      <a:gd name="T65" fmla="*/ 29 h 68"/>
                      <a:gd name="T66" fmla="*/ 214 w 233"/>
                      <a:gd name="T67" fmla="*/ 19 h 68"/>
                      <a:gd name="T68" fmla="*/ 223 w 233"/>
                      <a:gd name="T69" fmla="*/ 19 h 68"/>
                      <a:gd name="T70" fmla="*/ 223 w 233"/>
                      <a:gd name="T71" fmla="*/ 10 h 68"/>
                      <a:gd name="T72" fmla="*/ 223 w 233"/>
                      <a:gd name="T73" fmla="*/ 10 h 68"/>
                      <a:gd name="T74" fmla="*/ 233 w 233"/>
                      <a:gd name="T75" fmla="*/ 0 h 68"/>
                      <a:gd name="T76" fmla="*/ 223 w 233"/>
                      <a:gd name="T77" fmla="*/ 10 h 68"/>
                      <a:gd name="T78" fmla="*/ 223 w 233"/>
                      <a:gd name="T79" fmla="*/ 10 h 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3"/>
                      <a:gd name="T121" fmla="*/ 0 h 68"/>
                      <a:gd name="T122" fmla="*/ 233 w 233"/>
                      <a:gd name="T123" fmla="*/ 68 h 6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3" h="68">
                        <a:moveTo>
                          <a:pt x="223" y="10"/>
                        </a:moveTo>
                        <a:lnTo>
                          <a:pt x="223" y="10"/>
                        </a:lnTo>
                        <a:lnTo>
                          <a:pt x="204" y="10"/>
                        </a:lnTo>
                        <a:lnTo>
                          <a:pt x="194" y="19"/>
                        </a:lnTo>
                        <a:lnTo>
                          <a:pt x="184" y="19"/>
                        </a:lnTo>
                        <a:lnTo>
                          <a:pt x="175" y="29"/>
                        </a:lnTo>
                        <a:lnTo>
                          <a:pt x="155" y="29"/>
                        </a:lnTo>
                        <a:lnTo>
                          <a:pt x="145" y="29"/>
                        </a:lnTo>
                        <a:lnTo>
                          <a:pt x="136" y="39"/>
                        </a:lnTo>
                        <a:lnTo>
                          <a:pt x="116" y="39"/>
                        </a:lnTo>
                        <a:lnTo>
                          <a:pt x="97" y="39"/>
                        </a:lnTo>
                        <a:lnTo>
                          <a:pt x="87" y="49"/>
                        </a:lnTo>
                        <a:lnTo>
                          <a:pt x="77" y="49"/>
                        </a:lnTo>
                        <a:lnTo>
                          <a:pt x="58" y="49"/>
                        </a:lnTo>
                        <a:lnTo>
                          <a:pt x="48" y="58"/>
                        </a:lnTo>
                        <a:lnTo>
                          <a:pt x="38" y="58"/>
                        </a:lnTo>
                        <a:lnTo>
                          <a:pt x="19" y="58"/>
                        </a:lnTo>
                        <a:lnTo>
                          <a:pt x="0" y="58"/>
                        </a:lnTo>
                        <a:lnTo>
                          <a:pt x="9" y="68"/>
                        </a:lnTo>
                        <a:lnTo>
                          <a:pt x="19" y="68"/>
                        </a:lnTo>
                        <a:lnTo>
                          <a:pt x="38" y="58"/>
                        </a:lnTo>
                        <a:lnTo>
                          <a:pt x="48" y="58"/>
                        </a:lnTo>
                        <a:lnTo>
                          <a:pt x="58" y="58"/>
                        </a:lnTo>
                        <a:lnTo>
                          <a:pt x="77" y="58"/>
                        </a:lnTo>
                        <a:lnTo>
                          <a:pt x="87" y="58"/>
                        </a:lnTo>
                        <a:lnTo>
                          <a:pt x="107" y="49"/>
                        </a:lnTo>
                        <a:lnTo>
                          <a:pt x="116" y="49"/>
                        </a:lnTo>
                        <a:lnTo>
                          <a:pt x="136" y="49"/>
                        </a:lnTo>
                        <a:lnTo>
                          <a:pt x="145" y="39"/>
                        </a:lnTo>
                        <a:lnTo>
                          <a:pt x="155" y="39"/>
                        </a:lnTo>
                        <a:lnTo>
                          <a:pt x="175" y="29"/>
                        </a:lnTo>
                        <a:lnTo>
                          <a:pt x="184" y="29"/>
                        </a:lnTo>
                        <a:lnTo>
                          <a:pt x="194" y="29"/>
                        </a:lnTo>
                        <a:lnTo>
                          <a:pt x="214" y="19"/>
                        </a:lnTo>
                        <a:lnTo>
                          <a:pt x="223" y="19"/>
                        </a:lnTo>
                        <a:lnTo>
                          <a:pt x="223" y="10"/>
                        </a:lnTo>
                        <a:lnTo>
                          <a:pt x="233" y="0"/>
                        </a:lnTo>
                        <a:lnTo>
                          <a:pt x="223" y="10"/>
                        </a:lnTo>
                        <a:close/>
                      </a:path>
                    </a:pathLst>
                  </a:custGeom>
                  <a:solidFill>
                    <a:srgbClr val="000000"/>
                  </a:solidFill>
                  <a:ln w="9525">
                    <a:noFill/>
                    <a:round/>
                    <a:headEnd/>
                    <a:tailEnd/>
                  </a:ln>
                </p:spPr>
                <p:txBody>
                  <a:bodyPr/>
                  <a:lstStyle/>
                  <a:p>
                    <a:endParaRPr lang="en-US"/>
                  </a:p>
                </p:txBody>
              </p:sp>
              <p:sp>
                <p:nvSpPr>
                  <p:cNvPr id="5351" name="Freeform 728"/>
                  <p:cNvSpPr>
                    <a:spLocks/>
                  </p:cNvSpPr>
                  <p:nvPr/>
                </p:nvSpPr>
                <p:spPr bwMode="auto">
                  <a:xfrm>
                    <a:off x="7029" y="7125"/>
                    <a:ext cx="48" cy="107"/>
                  </a:xfrm>
                  <a:custGeom>
                    <a:avLst/>
                    <a:gdLst>
                      <a:gd name="T0" fmla="*/ 0 w 48"/>
                      <a:gd name="T1" fmla="*/ 107 h 107"/>
                      <a:gd name="T2" fmla="*/ 9 w 48"/>
                      <a:gd name="T3" fmla="*/ 107 h 107"/>
                      <a:gd name="T4" fmla="*/ 48 w 48"/>
                      <a:gd name="T5" fmla="*/ 0 h 107"/>
                      <a:gd name="T6" fmla="*/ 48 w 48"/>
                      <a:gd name="T7" fmla="*/ 0 h 107"/>
                      <a:gd name="T8" fmla="*/ 0 w 48"/>
                      <a:gd name="T9" fmla="*/ 97 h 107"/>
                      <a:gd name="T10" fmla="*/ 0 w 48"/>
                      <a:gd name="T11" fmla="*/ 97 h 107"/>
                      <a:gd name="T12" fmla="*/ 0 w 48"/>
                      <a:gd name="T13" fmla="*/ 107 h 107"/>
                      <a:gd name="T14" fmla="*/ 9 w 48"/>
                      <a:gd name="T15" fmla="*/ 107 h 107"/>
                      <a:gd name="T16" fmla="*/ 0 w 48"/>
                      <a:gd name="T17" fmla="*/ 107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107"/>
                      <a:gd name="T29" fmla="*/ 48 w 48"/>
                      <a:gd name="T30" fmla="*/ 107 h 1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107">
                        <a:moveTo>
                          <a:pt x="0" y="107"/>
                        </a:moveTo>
                        <a:lnTo>
                          <a:pt x="9" y="107"/>
                        </a:lnTo>
                        <a:lnTo>
                          <a:pt x="48" y="0"/>
                        </a:lnTo>
                        <a:lnTo>
                          <a:pt x="0" y="97"/>
                        </a:lnTo>
                        <a:lnTo>
                          <a:pt x="0" y="107"/>
                        </a:lnTo>
                        <a:lnTo>
                          <a:pt x="9" y="107"/>
                        </a:lnTo>
                        <a:lnTo>
                          <a:pt x="0" y="107"/>
                        </a:lnTo>
                        <a:close/>
                      </a:path>
                    </a:pathLst>
                  </a:custGeom>
                  <a:solidFill>
                    <a:srgbClr val="000000"/>
                  </a:solidFill>
                  <a:ln w="9525">
                    <a:noFill/>
                    <a:round/>
                    <a:headEnd/>
                    <a:tailEnd/>
                  </a:ln>
                </p:spPr>
                <p:txBody>
                  <a:bodyPr/>
                  <a:lstStyle/>
                  <a:p>
                    <a:endParaRPr lang="en-US"/>
                  </a:p>
                </p:txBody>
              </p:sp>
              <p:sp>
                <p:nvSpPr>
                  <p:cNvPr id="5352" name="Freeform 729"/>
                  <p:cNvSpPr>
                    <a:spLocks/>
                  </p:cNvSpPr>
                  <p:nvPr/>
                </p:nvSpPr>
                <p:spPr bwMode="auto">
                  <a:xfrm>
                    <a:off x="4714" y="7125"/>
                    <a:ext cx="88" cy="117"/>
                  </a:xfrm>
                  <a:custGeom>
                    <a:avLst/>
                    <a:gdLst>
                      <a:gd name="T0" fmla="*/ 49 w 88"/>
                      <a:gd name="T1" fmla="*/ 48 h 117"/>
                      <a:gd name="T2" fmla="*/ 88 w 88"/>
                      <a:gd name="T3" fmla="*/ 78 h 117"/>
                      <a:gd name="T4" fmla="*/ 78 w 88"/>
                      <a:gd name="T5" fmla="*/ 87 h 117"/>
                      <a:gd name="T6" fmla="*/ 68 w 88"/>
                      <a:gd name="T7" fmla="*/ 87 h 117"/>
                      <a:gd name="T8" fmla="*/ 58 w 88"/>
                      <a:gd name="T9" fmla="*/ 97 h 117"/>
                      <a:gd name="T10" fmla="*/ 58 w 88"/>
                      <a:gd name="T11" fmla="*/ 97 h 117"/>
                      <a:gd name="T12" fmla="*/ 49 w 88"/>
                      <a:gd name="T13" fmla="*/ 107 h 117"/>
                      <a:gd name="T14" fmla="*/ 39 w 88"/>
                      <a:gd name="T15" fmla="*/ 107 h 117"/>
                      <a:gd name="T16" fmla="*/ 39 w 88"/>
                      <a:gd name="T17" fmla="*/ 117 h 117"/>
                      <a:gd name="T18" fmla="*/ 29 w 88"/>
                      <a:gd name="T19" fmla="*/ 117 h 117"/>
                      <a:gd name="T20" fmla="*/ 19 w 88"/>
                      <a:gd name="T21" fmla="*/ 117 h 117"/>
                      <a:gd name="T22" fmla="*/ 10 w 88"/>
                      <a:gd name="T23" fmla="*/ 107 h 117"/>
                      <a:gd name="T24" fmla="*/ 10 w 88"/>
                      <a:gd name="T25" fmla="*/ 97 h 117"/>
                      <a:gd name="T26" fmla="*/ 0 w 88"/>
                      <a:gd name="T27" fmla="*/ 87 h 117"/>
                      <a:gd name="T28" fmla="*/ 0 w 88"/>
                      <a:gd name="T29" fmla="*/ 78 h 117"/>
                      <a:gd name="T30" fmla="*/ 0 w 88"/>
                      <a:gd name="T31" fmla="*/ 68 h 117"/>
                      <a:gd name="T32" fmla="*/ 0 w 88"/>
                      <a:gd name="T33" fmla="*/ 48 h 117"/>
                      <a:gd name="T34" fmla="*/ 10 w 88"/>
                      <a:gd name="T35" fmla="*/ 0 h 117"/>
                      <a:gd name="T36" fmla="*/ 10 w 88"/>
                      <a:gd name="T37" fmla="*/ 9 h 117"/>
                      <a:gd name="T38" fmla="*/ 19 w 88"/>
                      <a:gd name="T39" fmla="*/ 9 h 117"/>
                      <a:gd name="T40" fmla="*/ 29 w 88"/>
                      <a:gd name="T41" fmla="*/ 19 h 117"/>
                      <a:gd name="T42" fmla="*/ 29 w 88"/>
                      <a:gd name="T43" fmla="*/ 29 h 117"/>
                      <a:gd name="T44" fmla="*/ 39 w 88"/>
                      <a:gd name="T45" fmla="*/ 29 h 117"/>
                      <a:gd name="T46" fmla="*/ 39 w 88"/>
                      <a:gd name="T47" fmla="*/ 39 h 117"/>
                      <a:gd name="T48" fmla="*/ 39 w 88"/>
                      <a:gd name="T49" fmla="*/ 48 h 117"/>
                      <a:gd name="T50" fmla="*/ 49 w 88"/>
                      <a:gd name="T51" fmla="*/ 48 h 1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8"/>
                      <a:gd name="T79" fmla="*/ 0 h 117"/>
                      <a:gd name="T80" fmla="*/ 88 w 88"/>
                      <a:gd name="T81" fmla="*/ 117 h 11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8" h="117">
                        <a:moveTo>
                          <a:pt x="49" y="48"/>
                        </a:moveTo>
                        <a:lnTo>
                          <a:pt x="88" y="78"/>
                        </a:lnTo>
                        <a:lnTo>
                          <a:pt x="78" y="87"/>
                        </a:lnTo>
                        <a:lnTo>
                          <a:pt x="68" y="87"/>
                        </a:lnTo>
                        <a:lnTo>
                          <a:pt x="58" y="97"/>
                        </a:lnTo>
                        <a:lnTo>
                          <a:pt x="49" y="107"/>
                        </a:lnTo>
                        <a:lnTo>
                          <a:pt x="39" y="107"/>
                        </a:lnTo>
                        <a:lnTo>
                          <a:pt x="39" y="117"/>
                        </a:lnTo>
                        <a:lnTo>
                          <a:pt x="29" y="117"/>
                        </a:lnTo>
                        <a:lnTo>
                          <a:pt x="19" y="117"/>
                        </a:lnTo>
                        <a:lnTo>
                          <a:pt x="10" y="107"/>
                        </a:lnTo>
                        <a:lnTo>
                          <a:pt x="10" y="97"/>
                        </a:lnTo>
                        <a:lnTo>
                          <a:pt x="0" y="87"/>
                        </a:lnTo>
                        <a:lnTo>
                          <a:pt x="0" y="78"/>
                        </a:lnTo>
                        <a:lnTo>
                          <a:pt x="0" y="68"/>
                        </a:lnTo>
                        <a:lnTo>
                          <a:pt x="0" y="48"/>
                        </a:lnTo>
                        <a:lnTo>
                          <a:pt x="10" y="0"/>
                        </a:lnTo>
                        <a:lnTo>
                          <a:pt x="10" y="9"/>
                        </a:lnTo>
                        <a:lnTo>
                          <a:pt x="19" y="9"/>
                        </a:lnTo>
                        <a:lnTo>
                          <a:pt x="29" y="19"/>
                        </a:lnTo>
                        <a:lnTo>
                          <a:pt x="29" y="29"/>
                        </a:lnTo>
                        <a:lnTo>
                          <a:pt x="39" y="29"/>
                        </a:lnTo>
                        <a:lnTo>
                          <a:pt x="39" y="39"/>
                        </a:lnTo>
                        <a:lnTo>
                          <a:pt x="39" y="48"/>
                        </a:lnTo>
                        <a:lnTo>
                          <a:pt x="49" y="48"/>
                        </a:lnTo>
                        <a:close/>
                      </a:path>
                    </a:pathLst>
                  </a:custGeom>
                  <a:solidFill>
                    <a:srgbClr val="FFFFFF"/>
                  </a:solidFill>
                  <a:ln w="9525">
                    <a:noFill/>
                    <a:round/>
                    <a:headEnd/>
                    <a:tailEnd/>
                  </a:ln>
                </p:spPr>
                <p:txBody>
                  <a:bodyPr/>
                  <a:lstStyle/>
                  <a:p>
                    <a:endParaRPr lang="en-US"/>
                  </a:p>
                </p:txBody>
              </p:sp>
              <p:sp>
                <p:nvSpPr>
                  <p:cNvPr id="5353" name="Freeform 730"/>
                  <p:cNvSpPr>
                    <a:spLocks/>
                  </p:cNvSpPr>
                  <p:nvPr/>
                </p:nvSpPr>
                <p:spPr bwMode="auto">
                  <a:xfrm>
                    <a:off x="4763" y="7173"/>
                    <a:ext cx="39" cy="39"/>
                  </a:xfrm>
                  <a:custGeom>
                    <a:avLst/>
                    <a:gdLst>
                      <a:gd name="T0" fmla="*/ 39 w 39"/>
                      <a:gd name="T1" fmla="*/ 39 h 39"/>
                      <a:gd name="T2" fmla="*/ 39 w 39"/>
                      <a:gd name="T3" fmla="*/ 30 h 39"/>
                      <a:gd name="T4" fmla="*/ 9 w 39"/>
                      <a:gd name="T5" fmla="*/ 0 h 39"/>
                      <a:gd name="T6" fmla="*/ 0 w 39"/>
                      <a:gd name="T7" fmla="*/ 10 h 39"/>
                      <a:gd name="T8" fmla="*/ 29 w 39"/>
                      <a:gd name="T9" fmla="*/ 39 h 39"/>
                      <a:gd name="T10" fmla="*/ 39 w 39"/>
                      <a:gd name="T11" fmla="*/ 30 h 39"/>
                      <a:gd name="T12" fmla="*/ 39 w 39"/>
                      <a:gd name="T13" fmla="*/ 39 h 39"/>
                      <a:gd name="T14" fmla="*/ 39 w 39"/>
                      <a:gd name="T15" fmla="*/ 39 h 39"/>
                      <a:gd name="T16" fmla="*/ 39 w 39"/>
                      <a:gd name="T17" fmla="*/ 30 h 39"/>
                      <a:gd name="T18" fmla="*/ 39 w 39"/>
                      <a:gd name="T19" fmla="*/ 39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39"/>
                      <a:gd name="T32" fmla="*/ 39 w 39"/>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39">
                        <a:moveTo>
                          <a:pt x="39" y="39"/>
                        </a:moveTo>
                        <a:lnTo>
                          <a:pt x="39" y="30"/>
                        </a:lnTo>
                        <a:lnTo>
                          <a:pt x="9" y="0"/>
                        </a:lnTo>
                        <a:lnTo>
                          <a:pt x="0" y="10"/>
                        </a:lnTo>
                        <a:lnTo>
                          <a:pt x="29" y="39"/>
                        </a:lnTo>
                        <a:lnTo>
                          <a:pt x="39" y="30"/>
                        </a:lnTo>
                        <a:lnTo>
                          <a:pt x="39" y="39"/>
                        </a:lnTo>
                        <a:lnTo>
                          <a:pt x="39" y="30"/>
                        </a:lnTo>
                        <a:lnTo>
                          <a:pt x="39" y="39"/>
                        </a:lnTo>
                        <a:close/>
                      </a:path>
                    </a:pathLst>
                  </a:custGeom>
                  <a:solidFill>
                    <a:srgbClr val="000000"/>
                  </a:solidFill>
                  <a:ln w="9525">
                    <a:noFill/>
                    <a:round/>
                    <a:headEnd/>
                    <a:tailEnd/>
                  </a:ln>
                </p:spPr>
                <p:txBody>
                  <a:bodyPr/>
                  <a:lstStyle/>
                  <a:p>
                    <a:endParaRPr lang="en-US"/>
                  </a:p>
                </p:txBody>
              </p:sp>
              <p:sp>
                <p:nvSpPr>
                  <p:cNvPr id="5354" name="Freeform 731"/>
                  <p:cNvSpPr>
                    <a:spLocks/>
                  </p:cNvSpPr>
                  <p:nvPr/>
                </p:nvSpPr>
                <p:spPr bwMode="auto">
                  <a:xfrm>
                    <a:off x="4743" y="7203"/>
                    <a:ext cx="59" cy="48"/>
                  </a:xfrm>
                  <a:custGeom>
                    <a:avLst/>
                    <a:gdLst>
                      <a:gd name="T0" fmla="*/ 0 w 59"/>
                      <a:gd name="T1" fmla="*/ 48 h 48"/>
                      <a:gd name="T2" fmla="*/ 0 w 59"/>
                      <a:gd name="T3" fmla="*/ 48 h 48"/>
                      <a:gd name="T4" fmla="*/ 10 w 59"/>
                      <a:gd name="T5" fmla="*/ 39 h 48"/>
                      <a:gd name="T6" fmla="*/ 10 w 59"/>
                      <a:gd name="T7" fmla="*/ 39 h 48"/>
                      <a:gd name="T8" fmla="*/ 20 w 59"/>
                      <a:gd name="T9" fmla="*/ 29 h 48"/>
                      <a:gd name="T10" fmla="*/ 39 w 59"/>
                      <a:gd name="T11" fmla="*/ 19 h 48"/>
                      <a:gd name="T12" fmla="*/ 49 w 59"/>
                      <a:gd name="T13" fmla="*/ 9 h 48"/>
                      <a:gd name="T14" fmla="*/ 59 w 59"/>
                      <a:gd name="T15" fmla="*/ 9 h 48"/>
                      <a:gd name="T16" fmla="*/ 59 w 59"/>
                      <a:gd name="T17" fmla="*/ 0 h 48"/>
                      <a:gd name="T18" fmla="*/ 49 w 59"/>
                      <a:gd name="T19" fmla="*/ 0 h 48"/>
                      <a:gd name="T20" fmla="*/ 29 w 59"/>
                      <a:gd name="T21" fmla="*/ 19 h 48"/>
                      <a:gd name="T22" fmla="*/ 20 w 59"/>
                      <a:gd name="T23" fmla="*/ 19 h 48"/>
                      <a:gd name="T24" fmla="*/ 10 w 59"/>
                      <a:gd name="T25" fmla="*/ 19 h 48"/>
                      <a:gd name="T26" fmla="*/ 10 w 59"/>
                      <a:gd name="T27" fmla="*/ 29 h 48"/>
                      <a:gd name="T28" fmla="*/ 10 w 59"/>
                      <a:gd name="T29" fmla="*/ 39 h 48"/>
                      <a:gd name="T30" fmla="*/ 0 w 59"/>
                      <a:gd name="T31" fmla="*/ 39 h 48"/>
                      <a:gd name="T32" fmla="*/ 0 w 59"/>
                      <a:gd name="T33" fmla="*/ 39 h 48"/>
                      <a:gd name="T34" fmla="*/ 0 w 59"/>
                      <a:gd name="T35" fmla="*/ 48 h 48"/>
                      <a:gd name="T36" fmla="*/ 0 w 59"/>
                      <a:gd name="T37" fmla="*/ 48 h 48"/>
                      <a:gd name="T38" fmla="*/ 0 w 59"/>
                      <a:gd name="T39" fmla="*/ 48 h 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9"/>
                      <a:gd name="T61" fmla="*/ 0 h 48"/>
                      <a:gd name="T62" fmla="*/ 59 w 59"/>
                      <a:gd name="T63" fmla="*/ 48 h 4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9" h="48">
                        <a:moveTo>
                          <a:pt x="0" y="48"/>
                        </a:moveTo>
                        <a:lnTo>
                          <a:pt x="0" y="48"/>
                        </a:lnTo>
                        <a:lnTo>
                          <a:pt x="10" y="39"/>
                        </a:lnTo>
                        <a:lnTo>
                          <a:pt x="20" y="29"/>
                        </a:lnTo>
                        <a:lnTo>
                          <a:pt x="39" y="19"/>
                        </a:lnTo>
                        <a:lnTo>
                          <a:pt x="49" y="9"/>
                        </a:lnTo>
                        <a:lnTo>
                          <a:pt x="59" y="9"/>
                        </a:lnTo>
                        <a:lnTo>
                          <a:pt x="59" y="0"/>
                        </a:lnTo>
                        <a:lnTo>
                          <a:pt x="49" y="0"/>
                        </a:lnTo>
                        <a:lnTo>
                          <a:pt x="29" y="19"/>
                        </a:lnTo>
                        <a:lnTo>
                          <a:pt x="20" y="19"/>
                        </a:lnTo>
                        <a:lnTo>
                          <a:pt x="10" y="19"/>
                        </a:lnTo>
                        <a:lnTo>
                          <a:pt x="10" y="29"/>
                        </a:lnTo>
                        <a:lnTo>
                          <a:pt x="10" y="39"/>
                        </a:lnTo>
                        <a:lnTo>
                          <a:pt x="0" y="39"/>
                        </a:lnTo>
                        <a:lnTo>
                          <a:pt x="0" y="48"/>
                        </a:lnTo>
                        <a:close/>
                      </a:path>
                    </a:pathLst>
                  </a:custGeom>
                  <a:solidFill>
                    <a:srgbClr val="000000"/>
                  </a:solidFill>
                  <a:ln w="9525">
                    <a:noFill/>
                    <a:round/>
                    <a:headEnd/>
                    <a:tailEnd/>
                  </a:ln>
                </p:spPr>
                <p:txBody>
                  <a:bodyPr/>
                  <a:lstStyle/>
                  <a:p>
                    <a:endParaRPr lang="en-US"/>
                  </a:p>
                </p:txBody>
              </p:sp>
              <p:sp>
                <p:nvSpPr>
                  <p:cNvPr id="5355" name="Freeform 732"/>
                  <p:cNvSpPr>
                    <a:spLocks/>
                  </p:cNvSpPr>
                  <p:nvPr/>
                </p:nvSpPr>
                <p:spPr bwMode="auto">
                  <a:xfrm>
                    <a:off x="4704" y="7173"/>
                    <a:ext cx="39" cy="78"/>
                  </a:xfrm>
                  <a:custGeom>
                    <a:avLst/>
                    <a:gdLst>
                      <a:gd name="T0" fmla="*/ 10 w 39"/>
                      <a:gd name="T1" fmla="*/ 0 h 78"/>
                      <a:gd name="T2" fmla="*/ 10 w 39"/>
                      <a:gd name="T3" fmla="*/ 20 h 78"/>
                      <a:gd name="T4" fmla="*/ 10 w 39"/>
                      <a:gd name="T5" fmla="*/ 30 h 78"/>
                      <a:gd name="T6" fmla="*/ 10 w 39"/>
                      <a:gd name="T7" fmla="*/ 49 h 78"/>
                      <a:gd name="T8" fmla="*/ 10 w 39"/>
                      <a:gd name="T9" fmla="*/ 49 h 78"/>
                      <a:gd name="T10" fmla="*/ 20 w 39"/>
                      <a:gd name="T11" fmla="*/ 59 h 78"/>
                      <a:gd name="T12" fmla="*/ 29 w 39"/>
                      <a:gd name="T13" fmla="*/ 69 h 78"/>
                      <a:gd name="T14" fmla="*/ 39 w 39"/>
                      <a:gd name="T15" fmla="*/ 78 h 78"/>
                      <a:gd name="T16" fmla="*/ 39 w 39"/>
                      <a:gd name="T17" fmla="*/ 69 h 78"/>
                      <a:gd name="T18" fmla="*/ 29 w 39"/>
                      <a:gd name="T19" fmla="*/ 59 h 78"/>
                      <a:gd name="T20" fmla="*/ 29 w 39"/>
                      <a:gd name="T21" fmla="*/ 59 h 78"/>
                      <a:gd name="T22" fmla="*/ 20 w 39"/>
                      <a:gd name="T23" fmla="*/ 49 h 78"/>
                      <a:gd name="T24" fmla="*/ 20 w 39"/>
                      <a:gd name="T25" fmla="*/ 39 h 78"/>
                      <a:gd name="T26" fmla="*/ 20 w 39"/>
                      <a:gd name="T27" fmla="*/ 30 h 78"/>
                      <a:gd name="T28" fmla="*/ 10 w 39"/>
                      <a:gd name="T29" fmla="*/ 20 h 78"/>
                      <a:gd name="T30" fmla="*/ 10 w 39"/>
                      <a:gd name="T31" fmla="*/ 0 h 78"/>
                      <a:gd name="T32" fmla="*/ 0 w 39"/>
                      <a:gd name="T33" fmla="*/ 0 h 78"/>
                      <a:gd name="T34" fmla="*/ 10 w 39"/>
                      <a:gd name="T35" fmla="*/ 0 h 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78"/>
                      <a:gd name="T56" fmla="*/ 39 w 39"/>
                      <a:gd name="T57" fmla="*/ 78 h 7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78">
                        <a:moveTo>
                          <a:pt x="10" y="0"/>
                        </a:moveTo>
                        <a:lnTo>
                          <a:pt x="10" y="20"/>
                        </a:lnTo>
                        <a:lnTo>
                          <a:pt x="10" y="30"/>
                        </a:lnTo>
                        <a:lnTo>
                          <a:pt x="10" y="49"/>
                        </a:lnTo>
                        <a:lnTo>
                          <a:pt x="20" y="59"/>
                        </a:lnTo>
                        <a:lnTo>
                          <a:pt x="29" y="69"/>
                        </a:lnTo>
                        <a:lnTo>
                          <a:pt x="39" y="78"/>
                        </a:lnTo>
                        <a:lnTo>
                          <a:pt x="39" y="69"/>
                        </a:lnTo>
                        <a:lnTo>
                          <a:pt x="29" y="59"/>
                        </a:lnTo>
                        <a:lnTo>
                          <a:pt x="20" y="49"/>
                        </a:lnTo>
                        <a:lnTo>
                          <a:pt x="20" y="39"/>
                        </a:lnTo>
                        <a:lnTo>
                          <a:pt x="20" y="30"/>
                        </a:lnTo>
                        <a:lnTo>
                          <a:pt x="10" y="20"/>
                        </a:lnTo>
                        <a:lnTo>
                          <a:pt x="10" y="0"/>
                        </a:lnTo>
                        <a:lnTo>
                          <a:pt x="0" y="0"/>
                        </a:lnTo>
                        <a:lnTo>
                          <a:pt x="10" y="0"/>
                        </a:lnTo>
                        <a:close/>
                      </a:path>
                    </a:pathLst>
                  </a:custGeom>
                  <a:solidFill>
                    <a:srgbClr val="000000"/>
                  </a:solidFill>
                  <a:ln w="9525">
                    <a:noFill/>
                    <a:round/>
                    <a:headEnd/>
                    <a:tailEnd/>
                  </a:ln>
                </p:spPr>
                <p:txBody>
                  <a:bodyPr/>
                  <a:lstStyle/>
                  <a:p>
                    <a:endParaRPr lang="en-US"/>
                  </a:p>
                </p:txBody>
              </p:sp>
              <p:sp>
                <p:nvSpPr>
                  <p:cNvPr id="5356" name="Freeform 733"/>
                  <p:cNvSpPr>
                    <a:spLocks/>
                  </p:cNvSpPr>
                  <p:nvPr/>
                </p:nvSpPr>
                <p:spPr bwMode="auto">
                  <a:xfrm>
                    <a:off x="4714" y="7125"/>
                    <a:ext cx="10" cy="48"/>
                  </a:xfrm>
                  <a:custGeom>
                    <a:avLst/>
                    <a:gdLst>
                      <a:gd name="T0" fmla="*/ 10 w 10"/>
                      <a:gd name="T1" fmla="*/ 0 h 48"/>
                      <a:gd name="T2" fmla="*/ 0 w 10"/>
                      <a:gd name="T3" fmla="*/ 0 h 48"/>
                      <a:gd name="T4" fmla="*/ 0 w 10"/>
                      <a:gd name="T5" fmla="*/ 48 h 48"/>
                      <a:gd name="T6" fmla="*/ 0 w 10"/>
                      <a:gd name="T7" fmla="*/ 48 h 48"/>
                      <a:gd name="T8" fmla="*/ 10 w 10"/>
                      <a:gd name="T9" fmla="*/ 9 h 48"/>
                      <a:gd name="T10" fmla="*/ 0 w 10"/>
                      <a:gd name="T11" fmla="*/ 9 h 48"/>
                      <a:gd name="T12" fmla="*/ 10 w 10"/>
                      <a:gd name="T13" fmla="*/ 0 h 48"/>
                      <a:gd name="T14" fmla="*/ 0 w 10"/>
                      <a:gd name="T15" fmla="*/ 0 h 48"/>
                      <a:gd name="T16" fmla="*/ 0 w 10"/>
                      <a:gd name="T17" fmla="*/ 0 h 48"/>
                      <a:gd name="T18" fmla="*/ 10 w 10"/>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8"/>
                      <a:gd name="T32" fmla="*/ 10 w 10"/>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8">
                        <a:moveTo>
                          <a:pt x="10" y="0"/>
                        </a:moveTo>
                        <a:lnTo>
                          <a:pt x="0" y="0"/>
                        </a:lnTo>
                        <a:lnTo>
                          <a:pt x="0" y="48"/>
                        </a:lnTo>
                        <a:lnTo>
                          <a:pt x="10" y="9"/>
                        </a:lnTo>
                        <a:lnTo>
                          <a:pt x="0" y="9"/>
                        </a:lnTo>
                        <a:lnTo>
                          <a:pt x="10" y="0"/>
                        </a:lnTo>
                        <a:lnTo>
                          <a:pt x="0" y="0"/>
                        </a:lnTo>
                        <a:lnTo>
                          <a:pt x="10" y="0"/>
                        </a:lnTo>
                        <a:close/>
                      </a:path>
                    </a:pathLst>
                  </a:custGeom>
                  <a:solidFill>
                    <a:srgbClr val="000000"/>
                  </a:solidFill>
                  <a:ln w="9525">
                    <a:noFill/>
                    <a:round/>
                    <a:headEnd/>
                    <a:tailEnd/>
                  </a:ln>
                </p:spPr>
                <p:txBody>
                  <a:bodyPr/>
                  <a:lstStyle/>
                  <a:p>
                    <a:endParaRPr lang="en-US"/>
                  </a:p>
                </p:txBody>
              </p:sp>
              <p:sp>
                <p:nvSpPr>
                  <p:cNvPr id="5357" name="Freeform 734"/>
                  <p:cNvSpPr>
                    <a:spLocks/>
                  </p:cNvSpPr>
                  <p:nvPr/>
                </p:nvSpPr>
                <p:spPr bwMode="auto">
                  <a:xfrm>
                    <a:off x="4714" y="7125"/>
                    <a:ext cx="58" cy="58"/>
                  </a:xfrm>
                  <a:custGeom>
                    <a:avLst/>
                    <a:gdLst>
                      <a:gd name="T0" fmla="*/ 58 w 58"/>
                      <a:gd name="T1" fmla="*/ 48 h 58"/>
                      <a:gd name="T2" fmla="*/ 49 w 58"/>
                      <a:gd name="T3" fmla="*/ 48 h 58"/>
                      <a:gd name="T4" fmla="*/ 39 w 58"/>
                      <a:gd name="T5" fmla="*/ 39 h 58"/>
                      <a:gd name="T6" fmla="*/ 39 w 58"/>
                      <a:gd name="T7" fmla="*/ 29 h 58"/>
                      <a:gd name="T8" fmla="*/ 29 w 58"/>
                      <a:gd name="T9" fmla="*/ 19 h 58"/>
                      <a:gd name="T10" fmla="*/ 19 w 58"/>
                      <a:gd name="T11" fmla="*/ 9 h 58"/>
                      <a:gd name="T12" fmla="*/ 19 w 58"/>
                      <a:gd name="T13" fmla="*/ 9 h 58"/>
                      <a:gd name="T14" fmla="*/ 10 w 58"/>
                      <a:gd name="T15" fmla="*/ 0 h 58"/>
                      <a:gd name="T16" fmla="*/ 0 w 58"/>
                      <a:gd name="T17" fmla="*/ 9 h 58"/>
                      <a:gd name="T18" fmla="*/ 10 w 58"/>
                      <a:gd name="T19" fmla="*/ 9 h 58"/>
                      <a:gd name="T20" fmla="*/ 19 w 58"/>
                      <a:gd name="T21" fmla="*/ 19 h 58"/>
                      <a:gd name="T22" fmla="*/ 29 w 58"/>
                      <a:gd name="T23" fmla="*/ 29 h 58"/>
                      <a:gd name="T24" fmla="*/ 29 w 58"/>
                      <a:gd name="T25" fmla="*/ 39 h 58"/>
                      <a:gd name="T26" fmla="*/ 39 w 58"/>
                      <a:gd name="T27" fmla="*/ 48 h 58"/>
                      <a:gd name="T28" fmla="*/ 39 w 58"/>
                      <a:gd name="T29" fmla="*/ 48 h 58"/>
                      <a:gd name="T30" fmla="*/ 49 w 58"/>
                      <a:gd name="T31" fmla="*/ 58 h 58"/>
                      <a:gd name="T32" fmla="*/ 58 w 58"/>
                      <a:gd name="T33" fmla="*/ 48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58"/>
                      <a:gd name="T53" fmla="*/ 58 w 58"/>
                      <a:gd name="T54" fmla="*/ 58 h 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58">
                        <a:moveTo>
                          <a:pt x="58" y="48"/>
                        </a:moveTo>
                        <a:lnTo>
                          <a:pt x="49" y="48"/>
                        </a:lnTo>
                        <a:lnTo>
                          <a:pt x="39" y="39"/>
                        </a:lnTo>
                        <a:lnTo>
                          <a:pt x="39" y="29"/>
                        </a:lnTo>
                        <a:lnTo>
                          <a:pt x="29" y="19"/>
                        </a:lnTo>
                        <a:lnTo>
                          <a:pt x="19" y="9"/>
                        </a:lnTo>
                        <a:lnTo>
                          <a:pt x="10" y="0"/>
                        </a:lnTo>
                        <a:lnTo>
                          <a:pt x="0" y="9"/>
                        </a:lnTo>
                        <a:lnTo>
                          <a:pt x="10" y="9"/>
                        </a:lnTo>
                        <a:lnTo>
                          <a:pt x="19" y="19"/>
                        </a:lnTo>
                        <a:lnTo>
                          <a:pt x="29" y="29"/>
                        </a:lnTo>
                        <a:lnTo>
                          <a:pt x="29" y="39"/>
                        </a:lnTo>
                        <a:lnTo>
                          <a:pt x="39" y="48"/>
                        </a:lnTo>
                        <a:lnTo>
                          <a:pt x="49" y="58"/>
                        </a:lnTo>
                        <a:lnTo>
                          <a:pt x="58" y="48"/>
                        </a:lnTo>
                        <a:close/>
                      </a:path>
                    </a:pathLst>
                  </a:custGeom>
                  <a:solidFill>
                    <a:srgbClr val="000000"/>
                  </a:solidFill>
                  <a:ln w="9525">
                    <a:noFill/>
                    <a:round/>
                    <a:headEnd/>
                    <a:tailEnd/>
                  </a:ln>
                </p:spPr>
                <p:txBody>
                  <a:bodyPr/>
                  <a:lstStyle/>
                  <a:p>
                    <a:endParaRPr lang="en-US"/>
                  </a:p>
                </p:txBody>
              </p:sp>
              <p:sp>
                <p:nvSpPr>
                  <p:cNvPr id="5358" name="Freeform 735"/>
                  <p:cNvSpPr>
                    <a:spLocks/>
                  </p:cNvSpPr>
                  <p:nvPr/>
                </p:nvSpPr>
                <p:spPr bwMode="auto">
                  <a:xfrm>
                    <a:off x="4821" y="7154"/>
                    <a:ext cx="68" cy="88"/>
                  </a:xfrm>
                  <a:custGeom>
                    <a:avLst/>
                    <a:gdLst>
                      <a:gd name="T0" fmla="*/ 68 w 68"/>
                      <a:gd name="T1" fmla="*/ 19 h 88"/>
                      <a:gd name="T2" fmla="*/ 68 w 68"/>
                      <a:gd name="T3" fmla="*/ 68 h 88"/>
                      <a:gd name="T4" fmla="*/ 68 w 68"/>
                      <a:gd name="T5" fmla="*/ 78 h 88"/>
                      <a:gd name="T6" fmla="*/ 58 w 68"/>
                      <a:gd name="T7" fmla="*/ 88 h 88"/>
                      <a:gd name="T8" fmla="*/ 49 w 68"/>
                      <a:gd name="T9" fmla="*/ 88 h 88"/>
                      <a:gd name="T10" fmla="*/ 39 w 68"/>
                      <a:gd name="T11" fmla="*/ 88 h 88"/>
                      <a:gd name="T12" fmla="*/ 29 w 68"/>
                      <a:gd name="T13" fmla="*/ 88 h 88"/>
                      <a:gd name="T14" fmla="*/ 29 w 68"/>
                      <a:gd name="T15" fmla="*/ 78 h 88"/>
                      <a:gd name="T16" fmla="*/ 19 w 68"/>
                      <a:gd name="T17" fmla="*/ 78 h 88"/>
                      <a:gd name="T18" fmla="*/ 0 w 68"/>
                      <a:gd name="T19" fmla="*/ 58 h 88"/>
                      <a:gd name="T20" fmla="*/ 0 w 68"/>
                      <a:gd name="T21" fmla="*/ 49 h 88"/>
                      <a:gd name="T22" fmla="*/ 10 w 68"/>
                      <a:gd name="T23" fmla="*/ 49 h 88"/>
                      <a:gd name="T24" fmla="*/ 10 w 68"/>
                      <a:gd name="T25" fmla="*/ 39 h 88"/>
                      <a:gd name="T26" fmla="*/ 19 w 68"/>
                      <a:gd name="T27" fmla="*/ 29 h 88"/>
                      <a:gd name="T28" fmla="*/ 39 w 68"/>
                      <a:gd name="T29" fmla="*/ 19 h 88"/>
                      <a:gd name="T30" fmla="*/ 49 w 68"/>
                      <a:gd name="T31" fmla="*/ 10 h 88"/>
                      <a:gd name="T32" fmla="*/ 58 w 68"/>
                      <a:gd name="T33" fmla="*/ 10 h 88"/>
                      <a:gd name="T34" fmla="*/ 58 w 68"/>
                      <a:gd name="T35" fmla="*/ 0 h 88"/>
                      <a:gd name="T36" fmla="*/ 68 w 68"/>
                      <a:gd name="T37" fmla="*/ 19 h 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8"/>
                      <a:gd name="T58" fmla="*/ 0 h 88"/>
                      <a:gd name="T59" fmla="*/ 68 w 68"/>
                      <a:gd name="T60" fmla="*/ 88 h 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8" h="88">
                        <a:moveTo>
                          <a:pt x="68" y="19"/>
                        </a:moveTo>
                        <a:lnTo>
                          <a:pt x="68" y="68"/>
                        </a:lnTo>
                        <a:lnTo>
                          <a:pt x="68" y="78"/>
                        </a:lnTo>
                        <a:lnTo>
                          <a:pt x="58" y="88"/>
                        </a:lnTo>
                        <a:lnTo>
                          <a:pt x="49" y="88"/>
                        </a:lnTo>
                        <a:lnTo>
                          <a:pt x="39" y="88"/>
                        </a:lnTo>
                        <a:lnTo>
                          <a:pt x="29" y="88"/>
                        </a:lnTo>
                        <a:lnTo>
                          <a:pt x="29" y="78"/>
                        </a:lnTo>
                        <a:lnTo>
                          <a:pt x="19" y="78"/>
                        </a:lnTo>
                        <a:lnTo>
                          <a:pt x="0" y="58"/>
                        </a:lnTo>
                        <a:lnTo>
                          <a:pt x="0" y="49"/>
                        </a:lnTo>
                        <a:lnTo>
                          <a:pt x="10" y="49"/>
                        </a:lnTo>
                        <a:lnTo>
                          <a:pt x="10" y="39"/>
                        </a:lnTo>
                        <a:lnTo>
                          <a:pt x="19" y="29"/>
                        </a:lnTo>
                        <a:lnTo>
                          <a:pt x="39" y="19"/>
                        </a:lnTo>
                        <a:lnTo>
                          <a:pt x="49" y="10"/>
                        </a:lnTo>
                        <a:lnTo>
                          <a:pt x="58" y="10"/>
                        </a:lnTo>
                        <a:lnTo>
                          <a:pt x="58" y="0"/>
                        </a:lnTo>
                        <a:lnTo>
                          <a:pt x="68" y="19"/>
                        </a:lnTo>
                        <a:close/>
                      </a:path>
                    </a:pathLst>
                  </a:custGeom>
                  <a:solidFill>
                    <a:srgbClr val="FFFFFF"/>
                  </a:solidFill>
                  <a:ln w="9525">
                    <a:noFill/>
                    <a:round/>
                    <a:headEnd/>
                    <a:tailEnd/>
                  </a:ln>
                </p:spPr>
                <p:txBody>
                  <a:bodyPr/>
                  <a:lstStyle/>
                  <a:p>
                    <a:endParaRPr lang="en-US"/>
                  </a:p>
                </p:txBody>
              </p:sp>
              <p:sp>
                <p:nvSpPr>
                  <p:cNvPr id="5359" name="Freeform 736"/>
                  <p:cNvSpPr>
                    <a:spLocks/>
                  </p:cNvSpPr>
                  <p:nvPr/>
                </p:nvSpPr>
                <p:spPr bwMode="auto">
                  <a:xfrm>
                    <a:off x="4870" y="7173"/>
                    <a:ext cx="29" cy="78"/>
                  </a:xfrm>
                  <a:custGeom>
                    <a:avLst/>
                    <a:gdLst>
                      <a:gd name="T0" fmla="*/ 0 w 29"/>
                      <a:gd name="T1" fmla="*/ 78 h 78"/>
                      <a:gd name="T2" fmla="*/ 9 w 29"/>
                      <a:gd name="T3" fmla="*/ 69 h 78"/>
                      <a:gd name="T4" fmla="*/ 19 w 29"/>
                      <a:gd name="T5" fmla="*/ 59 h 78"/>
                      <a:gd name="T6" fmla="*/ 19 w 29"/>
                      <a:gd name="T7" fmla="*/ 49 h 78"/>
                      <a:gd name="T8" fmla="*/ 29 w 29"/>
                      <a:gd name="T9" fmla="*/ 39 h 78"/>
                      <a:gd name="T10" fmla="*/ 19 w 29"/>
                      <a:gd name="T11" fmla="*/ 30 h 78"/>
                      <a:gd name="T12" fmla="*/ 19 w 29"/>
                      <a:gd name="T13" fmla="*/ 0 h 78"/>
                      <a:gd name="T14" fmla="*/ 19 w 29"/>
                      <a:gd name="T15" fmla="*/ 0 h 78"/>
                      <a:gd name="T16" fmla="*/ 19 w 29"/>
                      <a:gd name="T17" fmla="*/ 49 h 78"/>
                      <a:gd name="T18" fmla="*/ 9 w 29"/>
                      <a:gd name="T19" fmla="*/ 59 h 78"/>
                      <a:gd name="T20" fmla="*/ 9 w 29"/>
                      <a:gd name="T21" fmla="*/ 69 h 78"/>
                      <a:gd name="T22" fmla="*/ 0 w 29"/>
                      <a:gd name="T23" fmla="*/ 69 h 78"/>
                      <a:gd name="T24" fmla="*/ 0 w 29"/>
                      <a:gd name="T25" fmla="*/ 69 h 78"/>
                      <a:gd name="T26" fmla="*/ 0 w 29"/>
                      <a:gd name="T27" fmla="*/ 78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
                      <a:gd name="T43" fmla="*/ 0 h 78"/>
                      <a:gd name="T44" fmla="*/ 29 w 29"/>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 h="78">
                        <a:moveTo>
                          <a:pt x="0" y="78"/>
                        </a:moveTo>
                        <a:lnTo>
                          <a:pt x="9" y="69"/>
                        </a:lnTo>
                        <a:lnTo>
                          <a:pt x="19" y="59"/>
                        </a:lnTo>
                        <a:lnTo>
                          <a:pt x="19" y="49"/>
                        </a:lnTo>
                        <a:lnTo>
                          <a:pt x="29" y="39"/>
                        </a:lnTo>
                        <a:lnTo>
                          <a:pt x="19" y="30"/>
                        </a:lnTo>
                        <a:lnTo>
                          <a:pt x="19" y="0"/>
                        </a:lnTo>
                        <a:lnTo>
                          <a:pt x="19" y="49"/>
                        </a:lnTo>
                        <a:lnTo>
                          <a:pt x="9" y="59"/>
                        </a:lnTo>
                        <a:lnTo>
                          <a:pt x="9" y="69"/>
                        </a:lnTo>
                        <a:lnTo>
                          <a:pt x="0" y="69"/>
                        </a:lnTo>
                        <a:lnTo>
                          <a:pt x="0" y="78"/>
                        </a:lnTo>
                        <a:close/>
                      </a:path>
                    </a:pathLst>
                  </a:custGeom>
                  <a:solidFill>
                    <a:srgbClr val="000000"/>
                  </a:solidFill>
                  <a:ln w="9525">
                    <a:noFill/>
                    <a:round/>
                    <a:headEnd/>
                    <a:tailEnd/>
                  </a:ln>
                </p:spPr>
                <p:txBody>
                  <a:bodyPr/>
                  <a:lstStyle/>
                  <a:p>
                    <a:endParaRPr lang="en-US"/>
                  </a:p>
                </p:txBody>
              </p:sp>
              <p:sp>
                <p:nvSpPr>
                  <p:cNvPr id="5360" name="Freeform 737"/>
                  <p:cNvSpPr>
                    <a:spLocks/>
                  </p:cNvSpPr>
                  <p:nvPr/>
                </p:nvSpPr>
                <p:spPr bwMode="auto">
                  <a:xfrm>
                    <a:off x="4811" y="7203"/>
                    <a:ext cx="59" cy="48"/>
                  </a:xfrm>
                  <a:custGeom>
                    <a:avLst/>
                    <a:gdLst>
                      <a:gd name="T0" fmla="*/ 10 w 59"/>
                      <a:gd name="T1" fmla="*/ 0 h 48"/>
                      <a:gd name="T2" fmla="*/ 0 w 59"/>
                      <a:gd name="T3" fmla="*/ 9 h 48"/>
                      <a:gd name="T4" fmla="*/ 10 w 59"/>
                      <a:gd name="T5" fmla="*/ 9 h 48"/>
                      <a:gd name="T6" fmla="*/ 20 w 59"/>
                      <a:gd name="T7" fmla="*/ 19 h 48"/>
                      <a:gd name="T8" fmla="*/ 29 w 59"/>
                      <a:gd name="T9" fmla="*/ 39 h 48"/>
                      <a:gd name="T10" fmla="*/ 39 w 59"/>
                      <a:gd name="T11" fmla="*/ 39 h 48"/>
                      <a:gd name="T12" fmla="*/ 49 w 59"/>
                      <a:gd name="T13" fmla="*/ 48 h 48"/>
                      <a:gd name="T14" fmla="*/ 59 w 59"/>
                      <a:gd name="T15" fmla="*/ 48 h 48"/>
                      <a:gd name="T16" fmla="*/ 59 w 59"/>
                      <a:gd name="T17" fmla="*/ 39 h 48"/>
                      <a:gd name="T18" fmla="*/ 49 w 59"/>
                      <a:gd name="T19" fmla="*/ 39 h 48"/>
                      <a:gd name="T20" fmla="*/ 49 w 59"/>
                      <a:gd name="T21" fmla="*/ 29 h 48"/>
                      <a:gd name="T22" fmla="*/ 39 w 59"/>
                      <a:gd name="T23" fmla="*/ 29 h 48"/>
                      <a:gd name="T24" fmla="*/ 29 w 59"/>
                      <a:gd name="T25" fmla="*/ 19 h 48"/>
                      <a:gd name="T26" fmla="*/ 29 w 59"/>
                      <a:gd name="T27" fmla="*/ 19 h 48"/>
                      <a:gd name="T28" fmla="*/ 20 w 59"/>
                      <a:gd name="T29" fmla="*/ 19 h 48"/>
                      <a:gd name="T30" fmla="*/ 20 w 59"/>
                      <a:gd name="T31" fmla="*/ 9 h 48"/>
                      <a:gd name="T32" fmla="*/ 10 w 59"/>
                      <a:gd name="T33" fmla="*/ 0 h 48"/>
                      <a:gd name="T34" fmla="*/ 10 w 59"/>
                      <a:gd name="T35" fmla="*/ 9 h 48"/>
                      <a:gd name="T36" fmla="*/ 10 w 59"/>
                      <a:gd name="T37" fmla="*/ 0 h 48"/>
                      <a:gd name="T38" fmla="*/ 0 w 59"/>
                      <a:gd name="T39" fmla="*/ 0 h 48"/>
                      <a:gd name="T40" fmla="*/ 0 w 59"/>
                      <a:gd name="T41" fmla="*/ 9 h 48"/>
                      <a:gd name="T42" fmla="*/ 10 w 59"/>
                      <a:gd name="T43" fmla="*/ 0 h 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9"/>
                      <a:gd name="T67" fmla="*/ 0 h 48"/>
                      <a:gd name="T68" fmla="*/ 59 w 59"/>
                      <a:gd name="T69" fmla="*/ 48 h 4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9" h="48">
                        <a:moveTo>
                          <a:pt x="10" y="0"/>
                        </a:moveTo>
                        <a:lnTo>
                          <a:pt x="0" y="9"/>
                        </a:lnTo>
                        <a:lnTo>
                          <a:pt x="10" y="9"/>
                        </a:lnTo>
                        <a:lnTo>
                          <a:pt x="20" y="19"/>
                        </a:lnTo>
                        <a:lnTo>
                          <a:pt x="29" y="39"/>
                        </a:lnTo>
                        <a:lnTo>
                          <a:pt x="39" y="39"/>
                        </a:lnTo>
                        <a:lnTo>
                          <a:pt x="49" y="48"/>
                        </a:lnTo>
                        <a:lnTo>
                          <a:pt x="59" y="48"/>
                        </a:lnTo>
                        <a:lnTo>
                          <a:pt x="59" y="39"/>
                        </a:lnTo>
                        <a:lnTo>
                          <a:pt x="49" y="39"/>
                        </a:lnTo>
                        <a:lnTo>
                          <a:pt x="49" y="29"/>
                        </a:lnTo>
                        <a:lnTo>
                          <a:pt x="39" y="29"/>
                        </a:lnTo>
                        <a:lnTo>
                          <a:pt x="29" y="19"/>
                        </a:lnTo>
                        <a:lnTo>
                          <a:pt x="20" y="19"/>
                        </a:lnTo>
                        <a:lnTo>
                          <a:pt x="20" y="9"/>
                        </a:lnTo>
                        <a:lnTo>
                          <a:pt x="10" y="0"/>
                        </a:lnTo>
                        <a:lnTo>
                          <a:pt x="10" y="9"/>
                        </a:lnTo>
                        <a:lnTo>
                          <a:pt x="10" y="0"/>
                        </a:lnTo>
                        <a:lnTo>
                          <a:pt x="0" y="0"/>
                        </a:lnTo>
                        <a:lnTo>
                          <a:pt x="0" y="9"/>
                        </a:lnTo>
                        <a:lnTo>
                          <a:pt x="10" y="0"/>
                        </a:lnTo>
                        <a:close/>
                      </a:path>
                    </a:pathLst>
                  </a:custGeom>
                  <a:solidFill>
                    <a:srgbClr val="000000"/>
                  </a:solidFill>
                  <a:ln w="9525">
                    <a:noFill/>
                    <a:round/>
                    <a:headEnd/>
                    <a:tailEnd/>
                  </a:ln>
                </p:spPr>
                <p:txBody>
                  <a:bodyPr/>
                  <a:lstStyle/>
                  <a:p>
                    <a:endParaRPr lang="en-US"/>
                  </a:p>
                </p:txBody>
              </p:sp>
              <p:sp>
                <p:nvSpPr>
                  <p:cNvPr id="5361" name="Freeform 738"/>
                  <p:cNvSpPr>
                    <a:spLocks/>
                  </p:cNvSpPr>
                  <p:nvPr/>
                </p:nvSpPr>
                <p:spPr bwMode="auto">
                  <a:xfrm>
                    <a:off x="4821" y="7144"/>
                    <a:ext cx="68" cy="68"/>
                  </a:xfrm>
                  <a:custGeom>
                    <a:avLst/>
                    <a:gdLst>
                      <a:gd name="T0" fmla="*/ 68 w 68"/>
                      <a:gd name="T1" fmla="*/ 10 h 68"/>
                      <a:gd name="T2" fmla="*/ 58 w 68"/>
                      <a:gd name="T3" fmla="*/ 10 h 68"/>
                      <a:gd name="T4" fmla="*/ 49 w 68"/>
                      <a:gd name="T5" fmla="*/ 10 h 68"/>
                      <a:gd name="T6" fmla="*/ 39 w 68"/>
                      <a:gd name="T7" fmla="*/ 20 h 68"/>
                      <a:gd name="T8" fmla="*/ 29 w 68"/>
                      <a:gd name="T9" fmla="*/ 20 h 68"/>
                      <a:gd name="T10" fmla="*/ 29 w 68"/>
                      <a:gd name="T11" fmla="*/ 29 h 68"/>
                      <a:gd name="T12" fmla="*/ 19 w 68"/>
                      <a:gd name="T13" fmla="*/ 39 h 68"/>
                      <a:gd name="T14" fmla="*/ 10 w 68"/>
                      <a:gd name="T15" fmla="*/ 49 h 68"/>
                      <a:gd name="T16" fmla="*/ 0 w 68"/>
                      <a:gd name="T17" fmla="*/ 49 h 68"/>
                      <a:gd name="T18" fmla="*/ 0 w 68"/>
                      <a:gd name="T19" fmla="*/ 59 h 68"/>
                      <a:gd name="T20" fmla="*/ 0 w 68"/>
                      <a:gd name="T21" fmla="*/ 68 h 68"/>
                      <a:gd name="T22" fmla="*/ 19 w 68"/>
                      <a:gd name="T23" fmla="*/ 49 h 68"/>
                      <a:gd name="T24" fmla="*/ 19 w 68"/>
                      <a:gd name="T25" fmla="*/ 49 h 68"/>
                      <a:gd name="T26" fmla="*/ 29 w 68"/>
                      <a:gd name="T27" fmla="*/ 39 h 68"/>
                      <a:gd name="T28" fmla="*/ 39 w 68"/>
                      <a:gd name="T29" fmla="*/ 29 h 68"/>
                      <a:gd name="T30" fmla="*/ 49 w 68"/>
                      <a:gd name="T31" fmla="*/ 20 h 68"/>
                      <a:gd name="T32" fmla="*/ 58 w 68"/>
                      <a:gd name="T33" fmla="*/ 20 h 68"/>
                      <a:gd name="T34" fmla="*/ 68 w 68"/>
                      <a:gd name="T35" fmla="*/ 20 h 68"/>
                      <a:gd name="T36" fmla="*/ 58 w 68"/>
                      <a:gd name="T37" fmla="*/ 10 h 68"/>
                      <a:gd name="T38" fmla="*/ 68 w 68"/>
                      <a:gd name="T39" fmla="*/ 10 h 68"/>
                      <a:gd name="T40" fmla="*/ 68 w 68"/>
                      <a:gd name="T41" fmla="*/ 0 h 68"/>
                      <a:gd name="T42" fmla="*/ 58 w 68"/>
                      <a:gd name="T43" fmla="*/ 10 h 68"/>
                      <a:gd name="T44" fmla="*/ 68 w 68"/>
                      <a:gd name="T45" fmla="*/ 10 h 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8"/>
                      <a:gd name="T70" fmla="*/ 0 h 68"/>
                      <a:gd name="T71" fmla="*/ 68 w 68"/>
                      <a:gd name="T72" fmla="*/ 68 h 6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8" h="68">
                        <a:moveTo>
                          <a:pt x="68" y="10"/>
                        </a:moveTo>
                        <a:lnTo>
                          <a:pt x="58" y="10"/>
                        </a:lnTo>
                        <a:lnTo>
                          <a:pt x="49" y="10"/>
                        </a:lnTo>
                        <a:lnTo>
                          <a:pt x="39" y="20"/>
                        </a:lnTo>
                        <a:lnTo>
                          <a:pt x="29" y="20"/>
                        </a:lnTo>
                        <a:lnTo>
                          <a:pt x="29" y="29"/>
                        </a:lnTo>
                        <a:lnTo>
                          <a:pt x="19" y="39"/>
                        </a:lnTo>
                        <a:lnTo>
                          <a:pt x="10" y="49"/>
                        </a:lnTo>
                        <a:lnTo>
                          <a:pt x="0" y="49"/>
                        </a:lnTo>
                        <a:lnTo>
                          <a:pt x="0" y="59"/>
                        </a:lnTo>
                        <a:lnTo>
                          <a:pt x="0" y="68"/>
                        </a:lnTo>
                        <a:lnTo>
                          <a:pt x="19" y="49"/>
                        </a:lnTo>
                        <a:lnTo>
                          <a:pt x="29" y="39"/>
                        </a:lnTo>
                        <a:lnTo>
                          <a:pt x="39" y="29"/>
                        </a:lnTo>
                        <a:lnTo>
                          <a:pt x="49" y="20"/>
                        </a:lnTo>
                        <a:lnTo>
                          <a:pt x="58" y="20"/>
                        </a:lnTo>
                        <a:lnTo>
                          <a:pt x="68" y="20"/>
                        </a:lnTo>
                        <a:lnTo>
                          <a:pt x="58" y="10"/>
                        </a:lnTo>
                        <a:lnTo>
                          <a:pt x="68" y="10"/>
                        </a:lnTo>
                        <a:lnTo>
                          <a:pt x="68" y="0"/>
                        </a:lnTo>
                        <a:lnTo>
                          <a:pt x="58" y="10"/>
                        </a:lnTo>
                        <a:lnTo>
                          <a:pt x="68" y="10"/>
                        </a:lnTo>
                        <a:close/>
                      </a:path>
                    </a:pathLst>
                  </a:custGeom>
                  <a:solidFill>
                    <a:srgbClr val="000000"/>
                  </a:solidFill>
                  <a:ln w="9525">
                    <a:noFill/>
                    <a:round/>
                    <a:headEnd/>
                    <a:tailEnd/>
                  </a:ln>
                </p:spPr>
                <p:txBody>
                  <a:bodyPr/>
                  <a:lstStyle/>
                  <a:p>
                    <a:endParaRPr lang="en-US"/>
                  </a:p>
                </p:txBody>
              </p:sp>
              <p:sp>
                <p:nvSpPr>
                  <p:cNvPr id="5362" name="Freeform 739"/>
                  <p:cNvSpPr>
                    <a:spLocks/>
                  </p:cNvSpPr>
                  <p:nvPr/>
                </p:nvSpPr>
                <p:spPr bwMode="auto">
                  <a:xfrm>
                    <a:off x="4879" y="7154"/>
                    <a:ext cx="10" cy="19"/>
                  </a:xfrm>
                  <a:custGeom>
                    <a:avLst/>
                    <a:gdLst>
                      <a:gd name="T0" fmla="*/ 10 w 10"/>
                      <a:gd name="T1" fmla="*/ 19 h 19"/>
                      <a:gd name="T2" fmla="*/ 10 w 10"/>
                      <a:gd name="T3" fmla="*/ 19 h 19"/>
                      <a:gd name="T4" fmla="*/ 10 w 10"/>
                      <a:gd name="T5" fmla="*/ 0 h 19"/>
                      <a:gd name="T6" fmla="*/ 0 w 10"/>
                      <a:gd name="T7" fmla="*/ 0 h 19"/>
                      <a:gd name="T8" fmla="*/ 10 w 10"/>
                      <a:gd name="T9" fmla="*/ 19 h 19"/>
                      <a:gd name="T10" fmla="*/ 10 w 10"/>
                      <a:gd name="T11" fmla="*/ 19 h 19"/>
                      <a:gd name="T12" fmla="*/ 10 w 10"/>
                      <a:gd name="T13" fmla="*/ 19 h 19"/>
                      <a:gd name="T14" fmla="*/ 10 w 10"/>
                      <a:gd name="T15" fmla="*/ 19 h 19"/>
                      <a:gd name="T16" fmla="*/ 10 w 10"/>
                      <a:gd name="T17" fmla="*/ 19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9"/>
                      <a:gd name="T29" fmla="*/ 10 w 10"/>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9">
                        <a:moveTo>
                          <a:pt x="10" y="19"/>
                        </a:moveTo>
                        <a:lnTo>
                          <a:pt x="10" y="19"/>
                        </a:lnTo>
                        <a:lnTo>
                          <a:pt x="10" y="0"/>
                        </a:lnTo>
                        <a:lnTo>
                          <a:pt x="0" y="0"/>
                        </a:lnTo>
                        <a:lnTo>
                          <a:pt x="10" y="19"/>
                        </a:lnTo>
                        <a:close/>
                      </a:path>
                    </a:pathLst>
                  </a:custGeom>
                  <a:solidFill>
                    <a:srgbClr val="000000"/>
                  </a:solidFill>
                  <a:ln w="9525">
                    <a:noFill/>
                    <a:round/>
                    <a:headEnd/>
                    <a:tailEnd/>
                  </a:ln>
                </p:spPr>
                <p:txBody>
                  <a:bodyPr/>
                  <a:lstStyle/>
                  <a:p>
                    <a:endParaRPr lang="en-US"/>
                  </a:p>
                </p:txBody>
              </p:sp>
              <p:sp>
                <p:nvSpPr>
                  <p:cNvPr id="5363" name="Freeform 740"/>
                  <p:cNvSpPr>
                    <a:spLocks/>
                  </p:cNvSpPr>
                  <p:nvPr/>
                </p:nvSpPr>
                <p:spPr bwMode="auto">
                  <a:xfrm>
                    <a:off x="5210" y="7173"/>
                    <a:ext cx="156" cy="10"/>
                  </a:xfrm>
                  <a:custGeom>
                    <a:avLst/>
                    <a:gdLst>
                      <a:gd name="T0" fmla="*/ 156 w 156"/>
                      <a:gd name="T1" fmla="*/ 0 h 10"/>
                      <a:gd name="T2" fmla="*/ 156 w 156"/>
                      <a:gd name="T3" fmla="*/ 0 h 10"/>
                      <a:gd name="T4" fmla="*/ 156 w 156"/>
                      <a:gd name="T5" fmla="*/ 10 h 10"/>
                      <a:gd name="T6" fmla="*/ 156 w 156"/>
                      <a:gd name="T7" fmla="*/ 10 h 10"/>
                      <a:gd name="T8" fmla="*/ 146 w 156"/>
                      <a:gd name="T9" fmla="*/ 10 h 10"/>
                      <a:gd name="T10" fmla="*/ 126 w 156"/>
                      <a:gd name="T11" fmla="*/ 10 h 10"/>
                      <a:gd name="T12" fmla="*/ 117 w 156"/>
                      <a:gd name="T13" fmla="*/ 0 h 10"/>
                      <a:gd name="T14" fmla="*/ 68 w 156"/>
                      <a:gd name="T15" fmla="*/ 0 h 10"/>
                      <a:gd name="T16" fmla="*/ 68 w 156"/>
                      <a:gd name="T17" fmla="*/ 10 h 10"/>
                      <a:gd name="T18" fmla="*/ 10 w 156"/>
                      <a:gd name="T19" fmla="*/ 10 h 10"/>
                      <a:gd name="T20" fmla="*/ 10 w 156"/>
                      <a:gd name="T21" fmla="*/ 0 h 10"/>
                      <a:gd name="T22" fmla="*/ 0 w 156"/>
                      <a:gd name="T23" fmla="*/ 0 h 10"/>
                      <a:gd name="T24" fmla="*/ 0 w 156"/>
                      <a:gd name="T25" fmla="*/ 0 h 10"/>
                      <a:gd name="T26" fmla="*/ 156 w 156"/>
                      <a:gd name="T27" fmla="*/ 0 h 10"/>
                      <a:gd name="T28" fmla="*/ 156 w 156"/>
                      <a:gd name="T29" fmla="*/ 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6"/>
                      <a:gd name="T46" fmla="*/ 0 h 10"/>
                      <a:gd name="T47" fmla="*/ 156 w 156"/>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6" h="10">
                        <a:moveTo>
                          <a:pt x="156" y="0"/>
                        </a:moveTo>
                        <a:lnTo>
                          <a:pt x="156" y="0"/>
                        </a:lnTo>
                        <a:lnTo>
                          <a:pt x="156" y="10"/>
                        </a:lnTo>
                        <a:lnTo>
                          <a:pt x="146" y="10"/>
                        </a:lnTo>
                        <a:lnTo>
                          <a:pt x="126" y="10"/>
                        </a:lnTo>
                        <a:lnTo>
                          <a:pt x="117" y="0"/>
                        </a:lnTo>
                        <a:lnTo>
                          <a:pt x="68" y="0"/>
                        </a:lnTo>
                        <a:lnTo>
                          <a:pt x="68" y="10"/>
                        </a:lnTo>
                        <a:lnTo>
                          <a:pt x="10" y="10"/>
                        </a:lnTo>
                        <a:lnTo>
                          <a:pt x="10" y="0"/>
                        </a:lnTo>
                        <a:lnTo>
                          <a:pt x="0" y="0"/>
                        </a:lnTo>
                        <a:lnTo>
                          <a:pt x="156" y="0"/>
                        </a:lnTo>
                        <a:close/>
                      </a:path>
                    </a:pathLst>
                  </a:custGeom>
                  <a:solidFill>
                    <a:srgbClr val="000000"/>
                  </a:solidFill>
                  <a:ln w="9525">
                    <a:noFill/>
                    <a:round/>
                    <a:headEnd/>
                    <a:tailEnd/>
                  </a:ln>
                </p:spPr>
                <p:txBody>
                  <a:bodyPr/>
                  <a:lstStyle/>
                  <a:p>
                    <a:endParaRPr lang="en-US"/>
                  </a:p>
                </p:txBody>
              </p:sp>
              <p:sp>
                <p:nvSpPr>
                  <p:cNvPr id="5364" name="Freeform 741"/>
                  <p:cNvSpPr>
                    <a:spLocks/>
                  </p:cNvSpPr>
                  <p:nvPr/>
                </p:nvSpPr>
                <p:spPr bwMode="auto">
                  <a:xfrm>
                    <a:off x="5366" y="7173"/>
                    <a:ext cx="9" cy="20"/>
                  </a:xfrm>
                  <a:custGeom>
                    <a:avLst/>
                    <a:gdLst>
                      <a:gd name="T0" fmla="*/ 0 w 9"/>
                      <a:gd name="T1" fmla="*/ 20 h 20"/>
                      <a:gd name="T2" fmla="*/ 0 w 9"/>
                      <a:gd name="T3" fmla="*/ 10 h 20"/>
                      <a:gd name="T4" fmla="*/ 9 w 9"/>
                      <a:gd name="T5" fmla="*/ 10 h 20"/>
                      <a:gd name="T6" fmla="*/ 9 w 9"/>
                      <a:gd name="T7" fmla="*/ 0 h 20"/>
                      <a:gd name="T8" fmla="*/ 0 w 9"/>
                      <a:gd name="T9" fmla="*/ 0 h 20"/>
                      <a:gd name="T10" fmla="*/ 0 w 9"/>
                      <a:gd name="T11" fmla="*/ 0 h 20"/>
                      <a:gd name="T12" fmla="*/ 0 w 9"/>
                      <a:gd name="T13" fmla="*/ 0 h 20"/>
                      <a:gd name="T14" fmla="*/ 0 w 9"/>
                      <a:gd name="T15" fmla="*/ 10 h 20"/>
                      <a:gd name="T16" fmla="*/ 0 w 9"/>
                      <a:gd name="T17" fmla="*/ 10 h 20"/>
                      <a:gd name="T18" fmla="*/ 0 w 9"/>
                      <a:gd name="T19" fmla="*/ 20 h 20"/>
                      <a:gd name="T20" fmla="*/ 0 w 9"/>
                      <a:gd name="T21" fmla="*/ 20 h 20"/>
                      <a:gd name="T22" fmla="*/ 0 w 9"/>
                      <a:gd name="T23" fmla="*/ 10 h 20"/>
                      <a:gd name="T24" fmla="*/ 0 w 9"/>
                      <a:gd name="T25" fmla="*/ 2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20"/>
                      <a:gd name="T41" fmla="*/ 9 w 9"/>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20">
                        <a:moveTo>
                          <a:pt x="0" y="20"/>
                        </a:moveTo>
                        <a:lnTo>
                          <a:pt x="0" y="10"/>
                        </a:lnTo>
                        <a:lnTo>
                          <a:pt x="9" y="10"/>
                        </a:lnTo>
                        <a:lnTo>
                          <a:pt x="9" y="0"/>
                        </a:lnTo>
                        <a:lnTo>
                          <a:pt x="0" y="0"/>
                        </a:lnTo>
                        <a:lnTo>
                          <a:pt x="0" y="10"/>
                        </a:lnTo>
                        <a:lnTo>
                          <a:pt x="0" y="20"/>
                        </a:lnTo>
                        <a:lnTo>
                          <a:pt x="0" y="10"/>
                        </a:lnTo>
                        <a:lnTo>
                          <a:pt x="0" y="20"/>
                        </a:lnTo>
                        <a:close/>
                      </a:path>
                    </a:pathLst>
                  </a:custGeom>
                  <a:solidFill>
                    <a:srgbClr val="000000"/>
                  </a:solidFill>
                  <a:ln w="9525">
                    <a:noFill/>
                    <a:round/>
                    <a:headEnd/>
                    <a:tailEnd/>
                  </a:ln>
                </p:spPr>
                <p:txBody>
                  <a:bodyPr/>
                  <a:lstStyle/>
                  <a:p>
                    <a:endParaRPr lang="en-US"/>
                  </a:p>
                </p:txBody>
              </p:sp>
              <p:sp>
                <p:nvSpPr>
                  <p:cNvPr id="5365" name="Freeform 742"/>
                  <p:cNvSpPr>
                    <a:spLocks/>
                  </p:cNvSpPr>
                  <p:nvPr/>
                </p:nvSpPr>
                <p:spPr bwMode="auto">
                  <a:xfrm>
                    <a:off x="5210" y="7173"/>
                    <a:ext cx="156" cy="20"/>
                  </a:xfrm>
                  <a:custGeom>
                    <a:avLst/>
                    <a:gdLst>
                      <a:gd name="T0" fmla="*/ 0 w 156"/>
                      <a:gd name="T1" fmla="*/ 10 h 20"/>
                      <a:gd name="T2" fmla="*/ 10 w 156"/>
                      <a:gd name="T3" fmla="*/ 10 h 20"/>
                      <a:gd name="T4" fmla="*/ 78 w 156"/>
                      <a:gd name="T5" fmla="*/ 10 h 20"/>
                      <a:gd name="T6" fmla="*/ 88 w 156"/>
                      <a:gd name="T7" fmla="*/ 10 h 20"/>
                      <a:gd name="T8" fmla="*/ 117 w 156"/>
                      <a:gd name="T9" fmla="*/ 10 h 20"/>
                      <a:gd name="T10" fmla="*/ 126 w 156"/>
                      <a:gd name="T11" fmla="*/ 10 h 20"/>
                      <a:gd name="T12" fmla="*/ 146 w 156"/>
                      <a:gd name="T13" fmla="*/ 10 h 20"/>
                      <a:gd name="T14" fmla="*/ 156 w 156"/>
                      <a:gd name="T15" fmla="*/ 20 h 20"/>
                      <a:gd name="T16" fmla="*/ 156 w 156"/>
                      <a:gd name="T17" fmla="*/ 10 h 20"/>
                      <a:gd name="T18" fmla="*/ 146 w 156"/>
                      <a:gd name="T19" fmla="*/ 0 h 20"/>
                      <a:gd name="T20" fmla="*/ 126 w 156"/>
                      <a:gd name="T21" fmla="*/ 0 h 20"/>
                      <a:gd name="T22" fmla="*/ 117 w 156"/>
                      <a:gd name="T23" fmla="*/ 0 h 20"/>
                      <a:gd name="T24" fmla="*/ 58 w 156"/>
                      <a:gd name="T25" fmla="*/ 0 h 20"/>
                      <a:gd name="T26" fmla="*/ 49 w 156"/>
                      <a:gd name="T27" fmla="*/ 0 h 20"/>
                      <a:gd name="T28" fmla="*/ 10 w 156"/>
                      <a:gd name="T29" fmla="*/ 0 h 20"/>
                      <a:gd name="T30" fmla="*/ 10 w 156"/>
                      <a:gd name="T31" fmla="*/ 10 h 20"/>
                      <a:gd name="T32" fmla="*/ 0 w 156"/>
                      <a:gd name="T33" fmla="*/ 10 h 20"/>
                      <a:gd name="T34" fmla="*/ 0 w 156"/>
                      <a:gd name="T35" fmla="*/ 10 h 20"/>
                      <a:gd name="T36" fmla="*/ 10 w 156"/>
                      <a:gd name="T37" fmla="*/ 10 h 20"/>
                      <a:gd name="T38" fmla="*/ 0 w 156"/>
                      <a:gd name="T39" fmla="*/ 10 h 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6"/>
                      <a:gd name="T61" fmla="*/ 0 h 20"/>
                      <a:gd name="T62" fmla="*/ 156 w 156"/>
                      <a:gd name="T63" fmla="*/ 20 h 2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6" h="20">
                        <a:moveTo>
                          <a:pt x="0" y="10"/>
                        </a:moveTo>
                        <a:lnTo>
                          <a:pt x="10" y="10"/>
                        </a:lnTo>
                        <a:lnTo>
                          <a:pt x="78" y="10"/>
                        </a:lnTo>
                        <a:lnTo>
                          <a:pt x="88" y="10"/>
                        </a:lnTo>
                        <a:lnTo>
                          <a:pt x="117" y="10"/>
                        </a:lnTo>
                        <a:lnTo>
                          <a:pt x="126" y="10"/>
                        </a:lnTo>
                        <a:lnTo>
                          <a:pt x="146" y="10"/>
                        </a:lnTo>
                        <a:lnTo>
                          <a:pt x="156" y="20"/>
                        </a:lnTo>
                        <a:lnTo>
                          <a:pt x="156" y="10"/>
                        </a:lnTo>
                        <a:lnTo>
                          <a:pt x="146" y="0"/>
                        </a:lnTo>
                        <a:lnTo>
                          <a:pt x="126" y="0"/>
                        </a:lnTo>
                        <a:lnTo>
                          <a:pt x="117" y="0"/>
                        </a:lnTo>
                        <a:lnTo>
                          <a:pt x="58" y="0"/>
                        </a:lnTo>
                        <a:lnTo>
                          <a:pt x="49" y="0"/>
                        </a:lnTo>
                        <a:lnTo>
                          <a:pt x="10" y="0"/>
                        </a:lnTo>
                        <a:lnTo>
                          <a:pt x="10" y="10"/>
                        </a:lnTo>
                        <a:lnTo>
                          <a:pt x="0" y="10"/>
                        </a:lnTo>
                        <a:lnTo>
                          <a:pt x="10" y="10"/>
                        </a:lnTo>
                        <a:lnTo>
                          <a:pt x="0" y="10"/>
                        </a:lnTo>
                        <a:close/>
                      </a:path>
                    </a:pathLst>
                  </a:custGeom>
                  <a:solidFill>
                    <a:srgbClr val="000000"/>
                  </a:solidFill>
                  <a:ln w="9525">
                    <a:noFill/>
                    <a:round/>
                    <a:headEnd/>
                    <a:tailEnd/>
                  </a:ln>
                </p:spPr>
                <p:txBody>
                  <a:bodyPr/>
                  <a:lstStyle/>
                  <a:p>
                    <a:endParaRPr lang="en-US"/>
                  </a:p>
                </p:txBody>
              </p:sp>
              <p:sp>
                <p:nvSpPr>
                  <p:cNvPr id="5366" name="Freeform 743"/>
                  <p:cNvSpPr>
                    <a:spLocks/>
                  </p:cNvSpPr>
                  <p:nvPr/>
                </p:nvSpPr>
                <p:spPr bwMode="auto">
                  <a:xfrm>
                    <a:off x="5210" y="7164"/>
                    <a:ext cx="10" cy="19"/>
                  </a:xfrm>
                  <a:custGeom>
                    <a:avLst/>
                    <a:gdLst>
                      <a:gd name="T0" fmla="*/ 10 w 10"/>
                      <a:gd name="T1" fmla="*/ 0 h 19"/>
                      <a:gd name="T2" fmla="*/ 0 w 10"/>
                      <a:gd name="T3" fmla="*/ 9 h 19"/>
                      <a:gd name="T4" fmla="*/ 0 w 10"/>
                      <a:gd name="T5" fmla="*/ 9 h 19"/>
                      <a:gd name="T6" fmla="*/ 0 w 10"/>
                      <a:gd name="T7" fmla="*/ 9 h 19"/>
                      <a:gd name="T8" fmla="*/ 0 w 10"/>
                      <a:gd name="T9" fmla="*/ 19 h 19"/>
                      <a:gd name="T10" fmla="*/ 10 w 10"/>
                      <a:gd name="T11" fmla="*/ 19 h 19"/>
                      <a:gd name="T12" fmla="*/ 10 w 10"/>
                      <a:gd name="T13" fmla="*/ 9 h 19"/>
                      <a:gd name="T14" fmla="*/ 10 w 10"/>
                      <a:gd name="T15" fmla="*/ 9 h 19"/>
                      <a:gd name="T16" fmla="*/ 10 w 10"/>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9"/>
                      <a:gd name="T29" fmla="*/ 10 w 10"/>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9">
                        <a:moveTo>
                          <a:pt x="10" y="0"/>
                        </a:moveTo>
                        <a:lnTo>
                          <a:pt x="0" y="9"/>
                        </a:lnTo>
                        <a:lnTo>
                          <a:pt x="0" y="19"/>
                        </a:lnTo>
                        <a:lnTo>
                          <a:pt x="10" y="19"/>
                        </a:lnTo>
                        <a:lnTo>
                          <a:pt x="10" y="9"/>
                        </a:lnTo>
                        <a:lnTo>
                          <a:pt x="10" y="0"/>
                        </a:lnTo>
                        <a:close/>
                      </a:path>
                    </a:pathLst>
                  </a:custGeom>
                  <a:solidFill>
                    <a:srgbClr val="000000"/>
                  </a:solidFill>
                  <a:ln w="9525">
                    <a:noFill/>
                    <a:round/>
                    <a:headEnd/>
                    <a:tailEnd/>
                  </a:ln>
                </p:spPr>
                <p:txBody>
                  <a:bodyPr/>
                  <a:lstStyle/>
                  <a:p>
                    <a:endParaRPr lang="en-US"/>
                  </a:p>
                </p:txBody>
              </p:sp>
              <p:sp>
                <p:nvSpPr>
                  <p:cNvPr id="5367" name="Freeform 744"/>
                  <p:cNvSpPr>
                    <a:spLocks/>
                  </p:cNvSpPr>
                  <p:nvPr/>
                </p:nvSpPr>
                <p:spPr bwMode="auto">
                  <a:xfrm>
                    <a:off x="5220" y="7164"/>
                    <a:ext cx="155" cy="9"/>
                  </a:xfrm>
                  <a:custGeom>
                    <a:avLst/>
                    <a:gdLst>
                      <a:gd name="T0" fmla="*/ 155 w 155"/>
                      <a:gd name="T1" fmla="*/ 9 h 9"/>
                      <a:gd name="T2" fmla="*/ 146 w 155"/>
                      <a:gd name="T3" fmla="*/ 9 h 9"/>
                      <a:gd name="T4" fmla="*/ 146 w 155"/>
                      <a:gd name="T5" fmla="*/ 0 h 9"/>
                      <a:gd name="T6" fmla="*/ 0 w 155"/>
                      <a:gd name="T7" fmla="*/ 0 h 9"/>
                      <a:gd name="T8" fmla="*/ 0 w 155"/>
                      <a:gd name="T9" fmla="*/ 9 h 9"/>
                      <a:gd name="T10" fmla="*/ 19 w 155"/>
                      <a:gd name="T11" fmla="*/ 9 h 9"/>
                      <a:gd name="T12" fmla="*/ 29 w 155"/>
                      <a:gd name="T13" fmla="*/ 9 h 9"/>
                      <a:gd name="T14" fmla="*/ 48 w 155"/>
                      <a:gd name="T15" fmla="*/ 9 h 9"/>
                      <a:gd name="T16" fmla="*/ 58 w 155"/>
                      <a:gd name="T17" fmla="*/ 9 h 9"/>
                      <a:gd name="T18" fmla="*/ 146 w 155"/>
                      <a:gd name="T19" fmla="*/ 9 h 9"/>
                      <a:gd name="T20" fmla="*/ 146 w 155"/>
                      <a:gd name="T21" fmla="*/ 9 h 9"/>
                      <a:gd name="T22" fmla="*/ 146 w 155"/>
                      <a:gd name="T23" fmla="*/ 9 h 9"/>
                      <a:gd name="T24" fmla="*/ 155 w 155"/>
                      <a:gd name="T25" fmla="*/ 9 h 9"/>
                      <a:gd name="T26" fmla="*/ 155 w 155"/>
                      <a:gd name="T27" fmla="*/ 9 h 9"/>
                      <a:gd name="T28" fmla="*/ 146 w 155"/>
                      <a:gd name="T29" fmla="*/ 9 h 9"/>
                      <a:gd name="T30" fmla="*/ 155 w 155"/>
                      <a:gd name="T31" fmla="*/ 9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5"/>
                      <a:gd name="T49" fmla="*/ 0 h 9"/>
                      <a:gd name="T50" fmla="*/ 155 w 155"/>
                      <a:gd name="T51" fmla="*/ 9 h 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5" h="9">
                        <a:moveTo>
                          <a:pt x="155" y="9"/>
                        </a:moveTo>
                        <a:lnTo>
                          <a:pt x="146" y="9"/>
                        </a:lnTo>
                        <a:lnTo>
                          <a:pt x="146" y="0"/>
                        </a:lnTo>
                        <a:lnTo>
                          <a:pt x="0" y="0"/>
                        </a:lnTo>
                        <a:lnTo>
                          <a:pt x="0" y="9"/>
                        </a:lnTo>
                        <a:lnTo>
                          <a:pt x="19" y="9"/>
                        </a:lnTo>
                        <a:lnTo>
                          <a:pt x="29" y="9"/>
                        </a:lnTo>
                        <a:lnTo>
                          <a:pt x="48" y="9"/>
                        </a:lnTo>
                        <a:lnTo>
                          <a:pt x="58" y="9"/>
                        </a:lnTo>
                        <a:lnTo>
                          <a:pt x="146" y="9"/>
                        </a:lnTo>
                        <a:lnTo>
                          <a:pt x="155" y="9"/>
                        </a:lnTo>
                        <a:lnTo>
                          <a:pt x="146" y="9"/>
                        </a:lnTo>
                        <a:lnTo>
                          <a:pt x="155" y="9"/>
                        </a:lnTo>
                        <a:close/>
                      </a:path>
                    </a:pathLst>
                  </a:custGeom>
                  <a:solidFill>
                    <a:srgbClr val="000000"/>
                  </a:solidFill>
                  <a:ln w="9525">
                    <a:noFill/>
                    <a:round/>
                    <a:headEnd/>
                    <a:tailEnd/>
                  </a:ln>
                </p:spPr>
                <p:txBody>
                  <a:bodyPr/>
                  <a:lstStyle/>
                  <a:p>
                    <a:endParaRPr lang="en-US"/>
                  </a:p>
                </p:txBody>
              </p:sp>
              <p:sp>
                <p:nvSpPr>
                  <p:cNvPr id="5368" name="Freeform 745"/>
                  <p:cNvSpPr>
                    <a:spLocks/>
                  </p:cNvSpPr>
                  <p:nvPr/>
                </p:nvSpPr>
                <p:spPr bwMode="auto">
                  <a:xfrm>
                    <a:off x="6542" y="7173"/>
                    <a:ext cx="341" cy="234"/>
                  </a:xfrm>
                  <a:custGeom>
                    <a:avLst/>
                    <a:gdLst>
                      <a:gd name="T0" fmla="*/ 302 w 341"/>
                      <a:gd name="T1" fmla="*/ 39 h 234"/>
                      <a:gd name="T2" fmla="*/ 312 w 341"/>
                      <a:gd name="T3" fmla="*/ 98 h 234"/>
                      <a:gd name="T4" fmla="*/ 321 w 341"/>
                      <a:gd name="T5" fmla="*/ 156 h 234"/>
                      <a:gd name="T6" fmla="*/ 341 w 341"/>
                      <a:gd name="T7" fmla="*/ 205 h 234"/>
                      <a:gd name="T8" fmla="*/ 292 w 341"/>
                      <a:gd name="T9" fmla="*/ 234 h 234"/>
                      <a:gd name="T10" fmla="*/ 273 w 341"/>
                      <a:gd name="T11" fmla="*/ 234 h 234"/>
                      <a:gd name="T12" fmla="*/ 263 w 341"/>
                      <a:gd name="T13" fmla="*/ 224 h 234"/>
                      <a:gd name="T14" fmla="*/ 244 w 341"/>
                      <a:gd name="T15" fmla="*/ 185 h 234"/>
                      <a:gd name="T16" fmla="*/ 244 w 341"/>
                      <a:gd name="T17" fmla="*/ 166 h 234"/>
                      <a:gd name="T18" fmla="*/ 234 w 341"/>
                      <a:gd name="T19" fmla="*/ 137 h 234"/>
                      <a:gd name="T20" fmla="*/ 224 w 341"/>
                      <a:gd name="T21" fmla="*/ 117 h 234"/>
                      <a:gd name="T22" fmla="*/ 214 w 341"/>
                      <a:gd name="T23" fmla="*/ 137 h 234"/>
                      <a:gd name="T24" fmla="*/ 195 w 341"/>
                      <a:gd name="T25" fmla="*/ 137 h 234"/>
                      <a:gd name="T26" fmla="*/ 175 w 341"/>
                      <a:gd name="T27" fmla="*/ 146 h 234"/>
                      <a:gd name="T28" fmla="*/ 146 w 341"/>
                      <a:gd name="T29" fmla="*/ 146 h 234"/>
                      <a:gd name="T30" fmla="*/ 127 w 341"/>
                      <a:gd name="T31" fmla="*/ 156 h 234"/>
                      <a:gd name="T32" fmla="*/ 78 w 341"/>
                      <a:gd name="T33" fmla="*/ 146 h 234"/>
                      <a:gd name="T34" fmla="*/ 59 w 341"/>
                      <a:gd name="T35" fmla="*/ 137 h 234"/>
                      <a:gd name="T36" fmla="*/ 39 w 341"/>
                      <a:gd name="T37" fmla="*/ 127 h 234"/>
                      <a:gd name="T38" fmla="*/ 0 w 341"/>
                      <a:gd name="T39" fmla="*/ 30 h 234"/>
                      <a:gd name="T40" fmla="*/ 10 w 341"/>
                      <a:gd name="T41" fmla="*/ 30 h 234"/>
                      <a:gd name="T42" fmla="*/ 39 w 341"/>
                      <a:gd name="T43" fmla="*/ 20 h 234"/>
                      <a:gd name="T44" fmla="*/ 49 w 341"/>
                      <a:gd name="T45" fmla="*/ 20 h 234"/>
                      <a:gd name="T46" fmla="*/ 78 w 341"/>
                      <a:gd name="T47" fmla="*/ 10 h 234"/>
                      <a:gd name="T48" fmla="*/ 98 w 341"/>
                      <a:gd name="T49" fmla="*/ 10 h 234"/>
                      <a:gd name="T50" fmla="*/ 117 w 341"/>
                      <a:gd name="T51" fmla="*/ 20 h 234"/>
                      <a:gd name="T52" fmla="*/ 117 w 341"/>
                      <a:gd name="T53" fmla="*/ 49 h 234"/>
                      <a:gd name="T54" fmla="*/ 137 w 341"/>
                      <a:gd name="T55" fmla="*/ 49 h 234"/>
                      <a:gd name="T56" fmla="*/ 166 w 341"/>
                      <a:gd name="T57" fmla="*/ 49 h 234"/>
                      <a:gd name="T58" fmla="*/ 185 w 341"/>
                      <a:gd name="T59" fmla="*/ 59 h 234"/>
                      <a:gd name="T60" fmla="*/ 205 w 341"/>
                      <a:gd name="T61" fmla="*/ 49 h 234"/>
                      <a:gd name="T62" fmla="*/ 214 w 341"/>
                      <a:gd name="T63" fmla="*/ 49 h 234"/>
                      <a:gd name="T64" fmla="*/ 214 w 341"/>
                      <a:gd name="T65" fmla="*/ 10 h 234"/>
                      <a:gd name="T66" fmla="*/ 224 w 341"/>
                      <a:gd name="T67" fmla="*/ 0 h 234"/>
                      <a:gd name="T68" fmla="*/ 244 w 341"/>
                      <a:gd name="T69" fmla="*/ 0 h 234"/>
                      <a:gd name="T70" fmla="*/ 273 w 341"/>
                      <a:gd name="T71" fmla="*/ 0 h 234"/>
                      <a:gd name="T72" fmla="*/ 302 w 341"/>
                      <a:gd name="T73" fmla="*/ 10 h 2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1"/>
                      <a:gd name="T112" fmla="*/ 0 h 234"/>
                      <a:gd name="T113" fmla="*/ 341 w 341"/>
                      <a:gd name="T114" fmla="*/ 234 h 23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1" h="234">
                        <a:moveTo>
                          <a:pt x="302" y="10"/>
                        </a:moveTo>
                        <a:lnTo>
                          <a:pt x="302" y="39"/>
                        </a:lnTo>
                        <a:lnTo>
                          <a:pt x="312" y="69"/>
                        </a:lnTo>
                        <a:lnTo>
                          <a:pt x="312" y="98"/>
                        </a:lnTo>
                        <a:lnTo>
                          <a:pt x="312" y="127"/>
                        </a:lnTo>
                        <a:lnTo>
                          <a:pt x="321" y="156"/>
                        </a:lnTo>
                        <a:lnTo>
                          <a:pt x="331" y="176"/>
                        </a:lnTo>
                        <a:lnTo>
                          <a:pt x="341" y="205"/>
                        </a:lnTo>
                        <a:lnTo>
                          <a:pt x="341" y="234"/>
                        </a:lnTo>
                        <a:lnTo>
                          <a:pt x="292" y="234"/>
                        </a:lnTo>
                        <a:lnTo>
                          <a:pt x="282" y="234"/>
                        </a:lnTo>
                        <a:lnTo>
                          <a:pt x="273" y="234"/>
                        </a:lnTo>
                        <a:lnTo>
                          <a:pt x="263" y="234"/>
                        </a:lnTo>
                        <a:lnTo>
                          <a:pt x="263" y="224"/>
                        </a:lnTo>
                        <a:lnTo>
                          <a:pt x="253" y="205"/>
                        </a:lnTo>
                        <a:lnTo>
                          <a:pt x="244" y="185"/>
                        </a:lnTo>
                        <a:lnTo>
                          <a:pt x="244" y="176"/>
                        </a:lnTo>
                        <a:lnTo>
                          <a:pt x="244" y="166"/>
                        </a:lnTo>
                        <a:lnTo>
                          <a:pt x="234" y="146"/>
                        </a:lnTo>
                        <a:lnTo>
                          <a:pt x="234" y="137"/>
                        </a:lnTo>
                        <a:lnTo>
                          <a:pt x="224" y="117"/>
                        </a:lnTo>
                        <a:lnTo>
                          <a:pt x="214" y="127"/>
                        </a:lnTo>
                        <a:lnTo>
                          <a:pt x="214" y="137"/>
                        </a:lnTo>
                        <a:lnTo>
                          <a:pt x="195" y="137"/>
                        </a:lnTo>
                        <a:lnTo>
                          <a:pt x="185" y="137"/>
                        </a:lnTo>
                        <a:lnTo>
                          <a:pt x="175" y="146"/>
                        </a:lnTo>
                        <a:lnTo>
                          <a:pt x="166" y="146"/>
                        </a:lnTo>
                        <a:lnTo>
                          <a:pt x="146" y="146"/>
                        </a:lnTo>
                        <a:lnTo>
                          <a:pt x="137" y="146"/>
                        </a:lnTo>
                        <a:lnTo>
                          <a:pt x="127" y="156"/>
                        </a:lnTo>
                        <a:lnTo>
                          <a:pt x="98" y="156"/>
                        </a:lnTo>
                        <a:lnTo>
                          <a:pt x="78" y="146"/>
                        </a:lnTo>
                        <a:lnTo>
                          <a:pt x="68" y="146"/>
                        </a:lnTo>
                        <a:lnTo>
                          <a:pt x="59" y="137"/>
                        </a:lnTo>
                        <a:lnTo>
                          <a:pt x="49" y="137"/>
                        </a:lnTo>
                        <a:lnTo>
                          <a:pt x="39" y="127"/>
                        </a:lnTo>
                        <a:lnTo>
                          <a:pt x="30" y="117"/>
                        </a:lnTo>
                        <a:lnTo>
                          <a:pt x="0" y="30"/>
                        </a:lnTo>
                        <a:lnTo>
                          <a:pt x="10" y="30"/>
                        </a:lnTo>
                        <a:lnTo>
                          <a:pt x="30" y="30"/>
                        </a:lnTo>
                        <a:lnTo>
                          <a:pt x="39" y="20"/>
                        </a:lnTo>
                        <a:lnTo>
                          <a:pt x="49" y="20"/>
                        </a:lnTo>
                        <a:lnTo>
                          <a:pt x="68" y="20"/>
                        </a:lnTo>
                        <a:lnTo>
                          <a:pt x="78" y="10"/>
                        </a:lnTo>
                        <a:lnTo>
                          <a:pt x="88" y="10"/>
                        </a:lnTo>
                        <a:lnTo>
                          <a:pt x="98" y="10"/>
                        </a:lnTo>
                        <a:lnTo>
                          <a:pt x="107" y="10"/>
                        </a:lnTo>
                        <a:lnTo>
                          <a:pt x="117" y="20"/>
                        </a:lnTo>
                        <a:lnTo>
                          <a:pt x="117" y="30"/>
                        </a:lnTo>
                        <a:lnTo>
                          <a:pt x="117" y="49"/>
                        </a:lnTo>
                        <a:lnTo>
                          <a:pt x="127" y="49"/>
                        </a:lnTo>
                        <a:lnTo>
                          <a:pt x="137" y="49"/>
                        </a:lnTo>
                        <a:lnTo>
                          <a:pt x="166" y="49"/>
                        </a:lnTo>
                        <a:lnTo>
                          <a:pt x="175" y="59"/>
                        </a:lnTo>
                        <a:lnTo>
                          <a:pt x="185" y="59"/>
                        </a:lnTo>
                        <a:lnTo>
                          <a:pt x="185" y="49"/>
                        </a:lnTo>
                        <a:lnTo>
                          <a:pt x="205" y="49"/>
                        </a:lnTo>
                        <a:lnTo>
                          <a:pt x="214" y="49"/>
                        </a:lnTo>
                        <a:lnTo>
                          <a:pt x="224" y="39"/>
                        </a:lnTo>
                        <a:lnTo>
                          <a:pt x="214" y="10"/>
                        </a:lnTo>
                        <a:lnTo>
                          <a:pt x="224" y="10"/>
                        </a:lnTo>
                        <a:lnTo>
                          <a:pt x="224" y="0"/>
                        </a:lnTo>
                        <a:lnTo>
                          <a:pt x="234" y="0"/>
                        </a:lnTo>
                        <a:lnTo>
                          <a:pt x="244" y="0"/>
                        </a:lnTo>
                        <a:lnTo>
                          <a:pt x="263" y="0"/>
                        </a:lnTo>
                        <a:lnTo>
                          <a:pt x="273" y="0"/>
                        </a:lnTo>
                        <a:lnTo>
                          <a:pt x="273" y="10"/>
                        </a:lnTo>
                        <a:lnTo>
                          <a:pt x="302" y="10"/>
                        </a:lnTo>
                        <a:close/>
                      </a:path>
                    </a:pathLst>
                  </a:custGeom>
                  <a:solidFill>
                    <a:srgbClr val="7F7F7F"/>
                  </a:solidFill>
                  <a:ln w="9525">
                    <a:noFill/>
                    <a:round/>
                    <a:headEnd/>
                    <a:tailEnd/>
                  </a:ln>
                </p:spPr>
                <p:txBody>
                  <a:bodyPr/>
                  <a:lstStyle/>
                  <a:p>
                    <a:endParaRPr lang="en-US"/>
                  </a:p>
                </p:txBody>
              </p:sp>
              <p:sp>
                <p:nvSpPr>
                  <p:cNvPr id="5369" name="Freeform 746"/>
                  <p:cNvSpPr>
                    <a:spLocks/>
                  </p:cNvSpPr>
                  <p:nvPr/>
                </p:nvSpPr>
                <p:spPr bwMode="auto">
                  <a:xfrm>
                    <a:off x="6834" y="7183"/>
                    <a:ext cx="58" cy="234"/>
                  </a:xfrm>
                  <a:custGeom>
                    <a:avLst/>
                    <a:gdLst>
                      <a:gd name="T0" fmla="*/ 49 w 58"/>
                      <a:gd name="T1" fmla="*/ 224 h 234"/>
                      <a:gd name="T2" fmla="*/ 58 w 58"/>
                      <a:gd name="T3" fmla="*/ 224 h 234"/>
                      <a:gd name="T4" fmla="*/ 49 w 58"/>
                      <a:gd name="T5" fmla="*/ 195 h 234"/>
                      <a:gd name="T6" fmla="*/ 39 w 58"/>
                      <a:gd name="T7" fmla="*/ 166 h 234"/>
                      <a:gd name="T8" fmla="*/ 39 w 58"/>
                      <a:gd name="T9" fmla="*/ 136 h 234"/>
                      <a:gd name="T10" fmla="*/ 29 w 58"/>
                      <a:gd name="T11" fmla="*/ 117 h 234"/>
                      <a:gd name="T12" fmla="*/ 20 w 58"/>
                      <a:gd name="T13" fmla="*/ 88 h 234"/>
                      <a:gd name="T14" fmla="*/ 20 w 58"/>
                      <a:gd name="T15" fmla="*/ 59 h 234"/>
                      <a:gd name="T16" fmla="*/ 20 w 58"/>
                      <a:gd name="T17" fmla="*/ 29 h 234"/>
                      <a:gd name="T18" fmla="*/ 20 w 58"/>
                      <a:gd name="T19" fmla="*/ 0 h 234"/>
                      <a:gd name="T20" fmla="*/ 0 w 58"/>
                      <a:gd name="T21" fmla="*/ 0 h 234"/>
                      <a:gd name="T22" fmla="*/ 10 w 58"/>
                      <a:gd name="T23" fmla="*/ 29 h 234"/>
                      <a:gd name="T24" fmla="*/ 10 w 58"/>
                      <a:gd name="T25" fmla="*/ 59 h 234"/>
                      <a:gd name="T26" fmla="*/ 20 w 58"/>
                      <a:gd name="T27" fmla="*/ 88 h 234"/>
                      <a:gd name="T28" fmla="*/ 20 w 58"/>
                      <a:gd name="T29" fmla="*/ 117 h 234"/>
                      <a:gd name="T30" fmla="*/ 29 w 58"/>
                      <a:gd name="T31" fmla="*/ 146 h 234"/>
                      <a:gd name="T32" fmla="*/ 29 w 58"/>
                      <a:gd name="T33" fmla="*/ 166 h 234"/>
                      <a:gd name="T34" fmla="*/ 39 w 58"/>
                      <a:gd name="T35" fmla="*/ 195 h 234"/>
                      <a:gd name="T36" fmla="*/ 49 w 58"/>
                      <a:gd name="T37" fmla="*/ 224 h 234"/>
                      <a:gd name="T38" fmla="*/ 49 w 58"/>
                      <a:gd name="T39" fmla="*/ 224 h 234"/>
                      <a:gd name="T40" fmla="*/ 49 w 58"/>
                      <a:gd name="T41" fmla="*/ 224 h 234"/>
                      <a:gd name="T42" fmla="*/ 58 w 58"/>
                      <a:gd name="T43" fmla="*/ 234 h 234"/>
                      <a:gd name="T44" fmla="*/ 58 w 58"/>
                      <a:gd name="T45" fmla="*/ 224 h 234"/>
                      <a:gd name="T46" fmla="*/ 49 w 58"/>
                      <a:gd name="T47" fmla="*/ 224 h 2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
                      <a:gd name="T73" fmla="*/ 0 h 234"/>
                      <a:gd name="T74" fmla="*/ 58 w 58"/>
                      <a:gd name="T75" fmla="*/ 234 h 2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 h="234">
                        <a:moveTo>
                          <a:pt x="49" y="224"/>
                        </a:moveTo>
                        <a:lnTo>
                          <a:pt x="58" y="224"/>
                        </a:lnTo>
                        <a:lnTo>
                          <a:pt x="49" y="195"/>
                        </a:lnTo>
                        <a:lnTo>
                          <a:pt x="39" y="166"/>
                        </a:lnTo>
                        <a:lnTo>
                          <a:pt x="39" y="136"/>
                        </a:lnTo>
                        <a:lnTo>
                          <a:pt x="29" y="117"/>
                        </a:lnTo>
                        <a:lnTo>
                          <a:pt x="20" y="88"/>
                        </a:lnTo>
                        <a:lnTo>
                          <a:pt x="20" y="59"/>
                        </a:lnTo>
                        <a:lnTo>
                          <a:pt x="20" y="29"/>
                        </a:lnTo>
                        <a:lnTo>
                          <a:pt x="20" y="0"/>
                        </a:lnTo>
                        <a:lnTo>
                          <a:pt x="0" y="0"/>
                        </a:lnTo>
                        <a:lnTo>
                          <a:pt x="10" y="29"/>
                        </a:lnTo>
                        <a:lnTo>
                          <a:pt x="10" y="59"/>
                        </a:lnTo>
                        <a:lnTo>
                          <a:pt x="20" y="88"/>
                        </a:lnTo>
                        <a:lnTo>
                          <a:pt x="20" y="117"/>
                        </a:lnTo>
                        <a:lnTo>
                          <a:pt x="29" y="146"/>
                        </a:lnTo>
                        <a:lnTo>
                          <a:pt x="29" y="166"/>
                        </a:lnTo>
                        <a:lnTo>
                          <a:pt x="39" y="195"/>
                        </a:lnTo>
                        <a:lnTo>
                          <a:pt x="49" y="224"/>
                        </a:lnTo>
                        <a:lnTo>
                          <a:pt x="58" y="234"/>
                        </a:lnTo>
                        <a:lnTo>
                          <a:pt x="58" y="224"/>
                        </a:lnTo>
                        <a:lnTo>
                          <a:pt x="49" y="224"/>
                        </a:lnTo>
                        <a:close/>
                      </a:path>
                    </a:pathLst>
                  </a:custGeom>
                  <a:solidFill>
                    <a:srgbClr val="000000"/>
                  </a:solidFill>
                  <a:ln w="9525">
                    <a:noFill/>
                    <a:round/>
                    <a:headEnd/>
                    <a:tailEnd/>
                  </a:ln>
                </p:spPr>
                <p:txBody>
                  <a:bodyPr/>
                  <a:lstStyle/>
                  <a:p>
                    <a:endParaRPr lang="en-US"/>
                  </a:p>
                </p:txBody>
              </p:sp>
              <p:sp>
                <p:nvSpPr>
                  <p:cNvPr id="5370" name="Freeform 747"/>
                  <p:cNvSpPr>
                    <a:spLocks/>
                  </p:cNvSpPr>
                  <p:nvPr/>
                </p:nvSpPr>
                <p:spPr bwMode="auto">
                  <a:xfrm>
                    <a:off x="6805" y="7397"/>
                    <a:ext cx="78" cy="20"/>
                  </a:xfrm>
                  <a:custGeom>
                    <a:avLst/>
                    <a:gdLst>
                      <a:gd name="T0" fmla="*/ 0 w 78"/>
                      <a:gd name="T1" fmla="*/ 10 h 20"/>
                      <a:gd name="T2" fmla="*/ 10 w 78"/>
                      <a:gd name="T3" fmla="*/ 10 h 20"/>
                      <a:gd name="T4" fmla="*/ 19 w 78"/>
                      <a:gd name="T5" fmla="*/ 20 h 20"/>
                      <a:gd name="T6" fmla="*/ 29 w 78"/>
                      <a:gd name="T7" fmla="*/ 10 h 20"/>
                      <a:gd name="T8" fmla="*/ 78 w 78"/>
                      <a:gd name="T9" fmla="*/ 10 h 20"/>
                      <a:gd name="T10" fmla="*/ 78 w 78"/>
                      <a:gd name="T11" fmla="*/ 10 h 20"/>
                      <a:gd name="T12" fmla="*/ 68 w 78"/>
                      <a:gd name="T13" fmla="*/ 0 h 20"/>
                      <a:gd name="T14" fmla="*/ 49 w 78"/>
                      <a:gd name="T15" fmla="*/ 0 h 20"/>
                      <a:gd name="T16" fmla="*/ 39 w 78"/>
                      <a:gd name="T17" fmla="*/ 10 h 20"/>
                      <a:gd name="T18" fmla="*/ 10 w 78"/>
                      <a:gd name="T19" fmla="*/ 10 h 20"/>
                      <a:gd name="T20" fmla="*/ 10 w 78"/>
                      <a:gd name="T21" fmla="*/ 0 h 20"/>
                      <a:gd name="T22" fmla="*/ 10 w 78"/>
                      <a:gd name="T23" fmla="*/ 10 h 20"/>
                      <a:gd name="T24" fmla="*/ 0 w 78"/>
                      <a:gd name="T25" fmla="*/ 1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20"/>
                      <a:gd name="T41" fmla="*/ 78 w 78"/>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20">
                        <a:moveTo>
                          <a:pt x="0" y="10"/>
                        </a:moveTo>
                        <a:lnTo>
                          <a:pt x="10" y="10"/>
                        </a:lnTo>
                        <a:lnTo>
                          <a:pt x="19" y="20"/>
                        </a:lnTo>
                        <a:lnTo>
                          <a:pt x="29" y="10"/>
                        </a:lnTo>
                        <a:lnTo>
                          <a:pt x="78" y="10"/>
                        </a:lnTo>
                        <a:lnTo>
                          <a:pt x="68" y="0"/>
                        </a:lnTo>
                        <a:lnTo>
                          <a:pt x="49" y="0"/>
                        </a:lnTo>
                        <a:lnTo>
                          <a:pt x="39" y="10"/>
                        </a:lnTo>
                        <a:lnTo>
                          <a:pt x="10" y="10"/>
                        </a:lnTo>
                        <a:lnTo>
                          <a:pt x="10" y="0"/>
                        </a:lnTo>
                        <a:lnTo>
                          <a:pt x="10" y="10"/>
                        </a:lnTo>
                        <a:lnTo>
                          <a:pt x="0" y="10"/>
                        </a:lnTo>
                        <a:close/>
                      </a:path>
                    </a:pathLst>
                  </a:custGeom>
                  <a:solidFill>
                    <a:srgbClr val="000000"/>
                  </a:solidFill>
                  <a:ln w="9525">
                    <a:noFill/>
                    <a:round/>
                    <a:headEnd/>
                    <a:tailEnd/>
                  </a:ln>
                </p:spPr>
                <p:txBody>
                  <a:bodyPr/>
                  <a:lstStyle/>
                  <a:p>
                    <a:endParaRPr lang="en-US"/>
                  </a:p>
                </p:txBody>
              </p:sp>
              <p:sp>
                <p:nvSpPr>
                  <p:cNvPr id="5371" name="Freeform 748"/>
                  <p:cNvSpPr>
                    <a:spLocks/>
                  </p:cNvSpPr>
                  <p:nvPr/>
                </p:nvSpPr>
                <p:spPr bwMode="auto">
                  <a:xfrm>
                    <a:off x="6766" y="7290"/>
                    <a:ext cx="49" cy="117"/>
                  </a:xfrm>
                  <a:custGeom>
                    <a:avLst/>
                    <a:gdLst>
                      <a:gd name="T0" fmla="*/ 0 w 49"/>
                      <a:gd name="T1" fmla="*/ 10 h 117"/>
                      <a:gd name="T2" fmla="*/ 0 w 49"/>
                      <a:gd name="T3" fmla="*/ 0 h 117"/>
                      <a:gd name="T4" fmla="*/ 0 w 49"/>
                      <a:gd name="T5" fmla="*/ 20 h 117"/>
                      <a:gd name="T6" fmla="*/ 10 w 49"/>
                      <a:gd name="T7" fmla="*/ 29 h 117"/>
                      <a:gd name="T8" fmla="*/ 10 w 49"/>
                      <a:gd name="T9" fmla="*/ 49 h 117"/>
                      <a:gd name="T10" fmla="*/ 20 w 49"/>
                      <a:gd name="T11" fmla="*/ 59 h 117"/>
                      <a:gd name="T12" fmla="*/ 20 w 49"/>
                      <a:gd name="T13" fmla="*/ 78 h 117"/>
                      <a:gd name="T14" fmla="*/ 29 w 49"/>
                      <a:gd name="T15" fmla="*/ 88 h 117"/>
                      <a:gd name="T16" fmla="*/ 29 w 49"/>
                      <a:gd name="T17" fmla="*/ 107 h 117"/>
                      <a:gd name="T18" fmla="*/ 39 w 49"/>
                      <a:gd name="T19" fmla="*/ 117 h 117"/>
                      <a:gd name="T20" fmla="*/ 49 w 49"/>
                      <a:gd name="T21" fmla="*/ 117 h 117"/>
                      <a:gd name="T22" fmla="*/ 39 w 49"/>
                      <a:gd name="T23" fmla="*/ 107 h 117"/>
                      <a:gd name="T24" fmla="*/ 39 w 49"/>
                      <a:gd name="T25" fmla="*/ 88 h 117"/>
                      <a:gd name="T26" fmla="*/ 29 w 49"/>
                      <a:gd name="T27" fmla="*/ 68 h 117"/>
                      <a:gd name="T28" fmla="*/ 20 w 49"/>
                      <a:gd name="T29" fmla="*/ 59 h 117"/>
                      <a:gd name="T30" fmla="*/ 20 w 49"/>
                      <a:gd name="T31" fmla="*/ 49 h 117"/>
                      <a:gd name="T32" fmla="*/ 20 w 49"/>
                      <a:gd name="T33" fmla="*/ 29 h 117"/>
                      <a:gd name="T34" fmla="*/ 10 w 49"/>
                      <a:gd name="T35" fmla="*/ 20 h 117"/>
                      <a:gd name="T36" fmla="*/ 10 w 49"/>
                      <a:gd name="T37" fmla="*/ 0 h 117"/>
                      <a:gd name="T38" fmla="*/ 0 w 49"/>
                      <a:gd name="T39" fmla="*/ 0 h 117"/>
                      <a:gd name="T40" fmla="*/ 10 w 49"/>
                      <a:gd name="T41" fmla="*/ 0 h 117"/>
                      <a:gd name="T42" fmla="*/ 10 w 49"/>
                      <a:gd name="T43" fmla="*/ 0 h 117"/>
                      <a:gd name="T44" fmla="*/ 0 w 49"/>
                      <a:gd name="T45" fmla="*/ 0 h 117"/>
                      <a:gd name="T46" fmla="*/ 0 w 49"/>
                      <a:gd name="T47" fmla="*/ 10 h 1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9"/>
                      <a:gd name="T73" fmla="*/ 0 h 117"/>
                      <a:gd name="T74" fmla="*/ 49 w 49"/>
                      <a:gd name="T75" fmla="*/ 117 h 1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9" h="117">
                        <a:moveTo>
                          <a:pt x="0" y="10"/>
                        </a:moveTo>
                        <a:lnTo>
                          <a:pt x="0" y="0"/>
                        </a:lnTo>
                        <a:lnTo>
                          <a:pt x="0" y="20"/>
                        </a:lnTo>
                        <a:lnTo>
                          <a:pt x="10" y="29"/>
                        </a:lnTo>
                        <a:lnTo>
                          <a:pt x="10" y="49"/>
                        </a:lnTo>
                        <a:lnTo>
                          <a:pt x="20" y="59"/>
                        </a:lnTo>
                        <a:lnTo>
                          <a:pt x="20" y="78"/>
                        </a:lnTo>
                        <a:lnTo>
                          <a:pt x="29" y="88"/>
                        </a:lnTo>
                        <a:lnTo>
                          <a:pt x="29" y="107"/>
                        </a:lnTo>
                        <a:lnTo>
                          <a:pt x="39" y="117"/>
                        </a:lnTo>
                        <a:lnTo>
                          <a:pt x="49" y="117"/>
                        </a:lnTo>
                        <a:lnTo>
                          <a:pt x="39" y="107"/>
                        </a:lnTo>
                        <a:lnTo>
                          <a:pt x="39" y="88"/>
                        </a:lnTo>
                        <a:lnTo>
                          <a:pt x="29" y="68"/>
                        </a:lnTo>
                        <a:lnTo>
                          <a:pt x="20" y="59"/>
                        </a:lnTo>
                        <a:lnTo>
                          <a:pt x="20" y="49"/>
                        </a:lnTo>
                        <a:lnTo>
                          <a:pt x="20" y="29"/>
                        </a:lnTo>
                        <a:lnTo>
                          <a:pt x="10" y="20"/>
                        </a:lnTo>
                        <a:lnTo>
                          <a:pt x="10" y="0"/>
                        </a:lnTo>
                        <a:lnTo>
                          <a:pt x="0" y="0"/>
                        </a:lnTo>
                        <a:lnTo>
                          <a:pt x="10" y="0"/>
                        </a:lnTo>
                        <a:lnTo>
                          <a:pt x="0" y="0"/>
                        </a:lnTo>
                        <a:lnTo>
                          <a:pt x="0" y="10"/>
                        </a:lnTo>
                        <a:close/>
                      </a:path>
                    </a:pathLst>
                  </a:custGeom>
                  <a:solidFill>
                    <a:srgbClr val="000000"/>
                  </a:solidFill>
                  <a:ln w="9525">
                    <a:noFill/>
                    <a:round/>
                    <a:headEnd/>
                    <a:tailEnd/>
                  </a:ln>
                </p:spPr>
                <p:txBody>
                  <a:bodyPr/>
                  <a:lstStyle/>
                  <a:p>
                    <a:endParaRPr lang="en-US"/>
                  </a:p>
                </p:txBody>
              </p:sp>
              <p:sp>
                <p:nvSpPr>
                  <p:cNvPr id="5372" name="Freeform 749"/>
                  <p:cNvSpPr>
                    <a:spLocks/>
                  </p:cNvSpPr>
                  <p:nvPr/>
                </p:nvSpPr>
                <p:spPr bwMode="auto">
                  <a:xfrm>
                    <a:off x="6747" y="7290"/>
                    <a:ext cx="19" cy="20"/>
                  </a:xfrm>
                  <a:custGeom>
                    <a:avLst/>
                    <a:gdLst>
                      <a:gd name="T0" fmla="*/ 9 w 19"/>
                      <a:gd name="T1" fmla="*/ 20 h 20"/>
                      <a:gd name="T2" fmla="*/ 9 w 19"/>
                      <a:gd name="T3" fmla="*/ 20 h 20"/>
                      <a:gd name="T4" fmla="*/ 19 w 19"/>
                      <a:gd name="T5" fmla="*/ 10 h 20"/>
                      <a:gd name="T6" fmla="*/ 19 w 19"/>
                      <a:gd name="T7" fmla="*/ 10 h 20"/>
                      <a:gd name="T8" fmla="*/ 19 w 19"/>
                      <a:gd name="T9" fmla="*/ 10 h 20"/>
                      <a:gd name="T10" fmla="*/ 19 w 19"/>
                      <a:gd name="T11" fmla="*/ 0 h 20"/>
                      <a:gd name="T12" fmla="*/ 19 w 19"/>
                      <a:gd name="T13" fmla="*/ 0 h 20"/>
                      <a:gd name="T14" fmla="*/ 9 w 19"/>
                      <a:gd name="T15" fmla="*/ 10 h 20"/>
                      <a:gd name="T16" fmla="*/ 0 w 19"/>
                      <a:gd name="T17" fmla="*/ 20 h 20"/>
                      <a:gd name="T18" fmla="*/ 9 w 19"/>
                      <a:gd name="T19" fmla="*/ 20 h 20"/>
                      <a:gd name="T20" fmla="*/ 9 w 19"/>
                      <a:gd name="T21" fmla="*/ 2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20"/>
                      <a:gd name="T35" fmla="*/ 19 w 19"/>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20">
                        <a:moveTo>
                          <a:pt x="9" y="20"/>
                        </a:moveTo>
                        <a:lnTo>
                          <a:pt x="9" y="20"/>
                        </a:lnTo>
                        <a:lnTo>
                          <a:pt x="19" y="10"/>
                        </a:lnTo>
                        <a:lnTo>
                          <a:pt x="19" y="0"/>
                        </a:lnTo>
                        <a:lnTo>
                          <a:pt x="9" y="10"/>
                        </a:lnTo>
                        <a:lnTo>
                          <a:pt x="0" y="20"/>
                        </a:lnTo>
                        <a:lnTo>
                          <a:pt x="9" y="20"/>
                        </a:lnTo>
                        <a:close/>
                      </a:path>
                    </a:pathLst>
                  </a:custGeom>
                  <a:solidFill>
                    <a:srgbClr val="000000"/>
                  </a:solidFill>
                  <a:ln w="9525">
                    <a:noFill/>
                    <a:round/>
                    <a:headEnd/>
                    <a:tailEnd/>
                  </a:ln>
                </p:spPr>
                <p:txBody>
                  <a:bodyPr/>
                  <a:lstStyle/>
                  <a:p>
                    <a:endParaRPr lang="en-US"/>
                  </a:p>
                </p:txBody>
              </p:sp>
              <p:sp>
                <p:nvSpPr>
                  <p:cNvPr id="5373" name="Freeform 750"/>
                  <p:cNvSpPr>
                    <a:spLocks/>
                  </p:cNvSpPr>
                  <p:nvPr/>
                </p:nvSpPr>
                <p:spPr bwMode="auto">
                  <a:xfrm>
                    <a:off x="6572" y="7290"/>
                    <a:ext cx="184" cy="39"/>
                  </a:xfrm>
                  <a:custGeom>
                    <a:avLst/>
                    <a:gdLst>
                      <a:gd name="T0" fmla="*/ 0 w 184"/>
                      <a:gd name="T1" fmla="*/ 0 h 39"/>
                      <a:gd name="T2" fmla="*/ 0 w 184"/>
                      <a:gd name="T3" fmla="*/ 0 h 39"/>
                      <a:gd name="T4" fmla="*/ 9 w 184"/>
                      <a:gd name="T5" fmla="*/ 20 h 39"/>
                      <a:gd name="T6" fmla="*/ 19 w 184"/>
                      <a:gd name="T7" fmla="*/ 20 h 39"/>
                      <a:gd name="T8" fmla="*/ 29 w 184"/>
                      <a:gd name="T9" fmla="*/ 29 h 39"/>
                      <a:gd name="T10" fmla="*/ 38 w 184"/>
                      <a:gd name="T11" fmla="*/ 39 h 39"/>
                      <a:gd name="T12" fmla="*/ 48 w 184"/>
                      <a:gd name="T13" fmla="*/ 39 h 39"/>
                      <a:gd name="T14" fmla="*/ 68 w 184"/>
                      <a:gd name="T15" fmla="*/ 39 h 39"/>
                      <a:gd name="T16" fmla="*/ 97 w 184"/>
                      <a:gd name="T17" fmla="*/ 39 h 39"/>
                      <a:gd name="T18" fmla="*/ 107 w 184"/>
                      <a:gd name="T19" fmla="*/ 39 h 39"/>
                      <a:gd name="T20" fmla="*/ 126 w 184"/>
                      <a:gd name="T21" fmla="*/ 39 h 39"/>
                      <a:gd name="T22" fmla="*/ 136 w 184"/>
                      <a:gd name="T23" fmla="*/ 29 h 39"/>
                      <a:gd name="T24" fmla="*/ 145 w 184"/>
                      <a:gd name="T25" fmla="*/ 29 h 39"/>
                      <a:gd name="T26" fmla="*/ 155 w 184"/>
                      <a:gd name="T27" fmla="*/ 29 h 39"/>
                      <a:gd name="T28" fmla="*/ 165 w 184"/>
                      <a:gd name="T29" fmla="*/ 20 h 39"/>
                      <a:gd name="T30" fmla="*/ 184 w 184"/>
                      <a:gd name="T31" fmla="*/ 20 h 39"/>
                      <a:gd name="T32" fmla="*/ 184 w 184"/>
                      <a:gd name="T33" fmla="*/ 20 h 39"/>
                      <a:gd name="T34" fmla="*/ 165 w 184"/>
                      <a:gd name="T35" fmla="*/ 20 h 39"/>
                      <a:gd name="T36" fmla="*/ 155 w 184"/>
                      <a:gd name="T37" fmla="*/ 20 h 39"/>
                      <a:gd name="T38" fmla="*/ 145 w 184"/>
                      <a:gd name="T39" fmla="*/ 20 h 39"/>
                      <a:gd name="T40" fmla="*/ 136 w 184"/>
                      <a:gd name="T41" fmla="*/ 20 h 39"/>
                      <a:gd name="T42" fmla="*/ 116 w 184"/>
                      <a:gd name="T43" fmla="*/ 29 h 39"/>
                      <a:gd name="T44" fmla="*/ 107 w 184"/>
                      <a:gd name="T45" fmla="*/ 29 h 39"/>
                      <a:gd name="T46" fmla="*/ 97 w 184"/>
                      <a:gd name="T47" fmla="*/ 29 h 39"/>
                      <a:gd name="T48" fmla="*/ 68 w 184"/>
                      <a:gd name="T49" fmla="*/ 29 h 39"/>
                      <a:gd name="T50" fmla="*/ 48 w 184"/>
                      <a:gd name="T51" fmla="*/ 29 h 39"/>
                      <a:gd name="T52" fmla="*/ 38 w 184"/>
                      <a:gd name="T53" fmla="*/ 29 h 39"/>
                      <a:gd name="T54" fmla="*/ 29 w 184"/>
                      <a:gd name="T55" fmla="*/ 20 h 39"/>
                      <a:gd name="T56" fmla="*/ 9 w 184"/>
                      <a:gd name="T57" fmla="*/ 0 h 39"/>
                      <a:gd name="T58" fmla="*/ 9 w 184"/>
                      <a:gd name="T59" fmla="*/ 0 h 39"/>
                      <a:gd name="T60" fmla="*/ 0 w 184"/>
                      <a:gd name="T61" fmla="*/ 0 h 39"/>
                      <a:gd name="T62" fmla="*/ 0 w 184"/>
                      <a:gd name="T63" fmla="*/ 0 h 39"/>
                      <a:gd name="T64" fmla="*/ 0 w 184"/>
                      <a:gd name="T65" fmla="*/ 0 h 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4"/>
                      <a:gd name="T100" fmla="*/ 0 h 39"/>
                      <a:gd name="T101" fmla="*/ 184 w 184"/>
                      <a:gd name="T102" fmla="*/ 39 h 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4" h="39">
                        <a:moveTo>
                          <a:pt x="0" y="0"/>
                        </a:moveTo>
                        <a:lnTo>
                          <a:pt x="0" y="0"/>
                        </a:lnTo>
                        <a:lnTo>
                          <a:pt x="9" y="20"/>
                        </a:lnTo>
                        <a:lnTo>
                          <a:pt x="19" y="20"/>
                        </a:lnTo>
                        <a:lnTo>
                          <a:pt x="29" y="29"/>
                        </a:lnTo>
                        <a:lnTo>
                          <a:pt x="38" y="39"/>
                        </a:lnTo>
                        <a:lnTo>
                          <a:pt x="48" y="39"/>
                        </a:lnTo>
                        <a:lnTo>
                          <a:pt x="68" y="39"/>
                        </a:lnTo>
                        <a:lnTo>
                          <a:pt x="97" y="39"/>
                        </a:lnTo>
                        <a:lnTo>
                          <a:pt x="107" y="39"/>
                        </a:lnTo>
                        <a:lnTo>
                          <a:pt x="126" y="39"/>
                        </a:lnTo>
                        <a:lnTo>
                          <a:pt x="136" y="29"/>
                        </a:lnTo>
                        <a:lnTo>
                          <a:pt x="145" y="29"/>
                        </a:lnTo>
                        <a:lnTo>
                          <a:pt x="155" y="29"/>
                        </a:lnTo>
                        <a:lnTo>
                          <a:pt x="165" y="20"/>
                        </a:lnTo>
                        <a:lnTo>
                          <a:pt x="184" y="20"/>
                        </a:lnTo>
                        <a:lnTo>
                          <a:pt x="165" y="20"/>
                        </a:lnTo>
                        <a:lnTo>
                          <a:pt x="155" y="20"/>
                        </a:lnTo>
                        <a:lnTo>
                          <a:pt x="145" y="20"/>
                        </a:lnTo>
                        <a:lnTo>
                          <a:pt x="136" y="20"/>
                        </a:lnTo>
                        <a:lnTo>
                          <a:pt x="116" y="29"/>
                        </a:lnTo>
                        <a:lnTo>
                          <a:pt x="107" y="29"/>
                        </a:lnTo>
                        <a:lnTo>
                          <a:pt x="97" y="29"/>
                        </a:lnTo>
                        <a:lnTo>
                          <a:pt x="68" y="29"/>
                        </a:lnTo>
                        <a:lnTo>
                          <a:pt x="48" y="29"/>
                        </a:lnTo>
                        <a:lnTo>
                          <a:pt x="38" y="29"/>
                        </a:lnTo>
                        <a:lnTo>
                          <a:pt x="29" y="20"/>
                        </a:lnTo>
                        <a:lnTo>
                          <a:pt x="9" y="0"/>
                        </a:lnTo>
                        <a:lnTo>
                          <a:pt x="0" y="0"/>
                        </a:lnTo>
                        <a:close/>
                      </a:path>
                    </a:pathLst>
                  </a:custGeom>
                  <a:solidFill>
                    <a:srgbClr val="000000"/>
                  </a:solidFill>
                  <a:ln w="9525">
                    <a:noFill/>
                    <a:round/>
                    <a:headEnd/>
                    <a:tailEnd/>
                  </a:ln>
                </p:spPr>
                <p:txBody>
                  <a:bodyPr/>
                  <a:lstStyle/>
                  <a:p>
                    <a:endParaRPr lang="en-US"/>
                  </a:p>
                </p:txBody>
              </p:sp>
              <p:sp>
                <p:nvSpPr>
                  <p:cNvPr id="5374" name="Freeform 751"/>
                  <p:cNvSpPr>
                    <a:spLocks/>
                  </p:cNvSpPr>
                  <p:nvPr/>
                </p:nvSpPr>
                <p:spPr bwMode="auto">
                  <a:xfrm>
                    <a:off x="6542" y="7203"/>
                    <a:ext cx="39" cy="87"/>
                  </a:xfrm>
                  <a:custGeom>
                    <a:avLst/>
                    <a:gdLst>
                      <a:gd name="T0" fmla="*/ 0 w 39"/>
                      <a:gd name="T1" fmla="*/ 0 h 87"/>
                      <a:gd name="T2" fmla="*/ 0 w 39"/>
                      <a:gd name="T3" fmla="*/ 0 h 87"/>
                      <a:gd name="T4" fmla="*/ 30 w 39"/>
                      <a:gd name="T5" fmla="*/ 87 h 87"/>
                      <a:gd name="T6" fmla="*/ 39 w 39"/>
                      <a:gd name="T7" fmla="*/ 87 h 87"/>
                      <a:gd name="T8" fmla="*/ 10 w 39"/>
                      <a:gd name="T9" fmla="*/ 0 h 87"/>
                      <a:gd name="T10" fmla="*/ 0 w 39"/>
                      <a:gd name="T11" fmla="*/ 9 h 87"/>
                      <a:gd name="T12" fmla="*/ 0 w 39"/>
                      <a:gd name="T13" fmla="*/ 0 h 87"/>
                      <a:gd name="T14" fmla="*/ 0 w 39"/>
                      <a:gd name="T15" fmla="*/ 0 h 87"/>
                      <a:gd name="T16" fmla="*/ 0 w 39"/>
                      <a:gd name="T17" fmla="*/ 0 h 87"/>
                      <a:gd name="T18" fmla="*/ 0 w 39"/>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87"/>
                      <a:gd name="T32" fmla="*/ 39 w 39"/>
                      <a:gd name="T33" fmla="*/ 87 h 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87">
                        <a:moveTo>
                          <a:pt x="0" y="0"/>
                        </a:moveTo>
                        <a:lnTo>
                          <a:pt x="0" y="0"/>
                        </a:lnTo>
                        <a:lnTo>
                          <a:pt x="30" y="87"/>
                        </a:lnTo>
                        <a:lnTo>
                          <a:pt x="39" y="87"/>
                        </a:lnTo>
                        <a:lnTo>
                          <a:pt x="10" y="0"/>
                        </a:lnTo>
                        <a:lnTo>
                          <a:pt x="0" y="9"/>
                        </a:lnTo>
                        <a:lnTo>
                          <a:pt x="0" y="0"/>
                        </a:lnTo>
                        <a:close/>
                      </a:path>
                    </a:pathLst>
                  </a:custGeom>
                  <a:solidFill>
                    <a:srgbClr val="000000"/>
                  </a:solidFill>
                  <a:ln w="9525">
                    <a:noFill/>
                    <a:round/>
                    <a:headEnd/>
                    <a:tailEnd/>
                  </a:ln>
                </p:spPr>
                <p:txBody>
                  <a:bodyPr/>
                  <a:lstStyle/>
                  <a:p>
                    <a:endParaRPr lang="en-US"/>
                  </a:p>
                </p:txBody>
              </p:sp>
              <p:sp>
                <p:nvSpPr>
                  <p:cNvPr id="5375" name="Freeform 752"/>
                  <p:cNvSpPr>
                    <a:spLocks/>
                  </p:cNvSpPr>
                  <p:nvPr/>
                </p:nvSpPr>
                <p:spPr bwMode="auto">
                  <a:xfrm>
                    <a:off x="6542" y="7173"/>
                    <a:ext cx="117" cy="39"/>
                  </a:xfrm>
                  <a:custGeom>
                    <a:avLst/>
                    <a:gdLst>
                      <a:gd name="T0" fmla="*/ 117 w 117"/>
                      <a:gd name="T1" fmla="*/ 0 h 39"/>
                      <a:gd name="T2" fmla="*/ 88 w 117"/>
                      <a:gd name="T3" fmla="*/ 0 h 39"/>
                      <a:gd name="T4" fmla="*/ 88 w 117"/>
                      <a:gd name="T5" fmla="*/ 10 h 39"/>
                      <a:gd name="T6" fmla="*/ 78 w 117"/>
                      <a:gd name="T7" fmla="*/ 10 h 39"/>
                      <a:gd name="T8" fmla="*/ 68 w 117"/>
                      <a:gd name="T9" fmla="*/ 10 h 39"/>
                      <a:gd name="T10" fmla="*/ 49 w 117"/>
                      <a:gd name="T11" fmla="*/ 10 h 39"/>
                      <a:gd name="T12" fmla="*/ 49 w 117"/>
                      <a:gd name="T13" fmla="*/ 20 h 39"/>
                      <a:gd name="T14" fmla="*/ 39 w 117"/>
                      <a:gd name="T15" fmla="*/ 20 h 39"/>
                      <a:gd name="T16" fmla="*/ 30 w 117"/>
                      <a:gd name="T17" fmla="*/ 20 h 39"/>
                      <a:gd name="T18" fmla="*/ 10 w 117"/>
                      <a:gd name="T19" fmla="*/ 20 h 39"/>
                      <a:gd name="T20" fmla="*/ 10 w 117"/>
                      <a:gd name="T21" fmla="*/ 30 h 39"/>
                      <a:gd name="T22" fmla="*/ 0 w 117"/>
                      <a:gd name="T23" fmla="*/ 30 h 39"/>
                      <a:gd name="T24" fmla="*/ 0 w 117"/>
                      <a:gd name="T25" fmla="*/ 39 h 39"/>
                      <a:gd name="T26" fmla="*/ 10 w 117"/>
                      <a:gd name="T27" fmla="*/ 39 h 39"/>
                      <a:gd name="T28" fmla="*/ 10 w 117"/>
                      <a:gd name="T29" fmla="*/ 30 h 39"/>
                      <a:gd name="T30" fmla="*/ 30 w 117"/>
                      <a:gd name="T31" fmla="*/ 30 h 39"/>
                      <a:gd name="T32" fmla="*/ 39 w 117"/>
                      <a:gd name="T33" fmla="*/ 30 h 39"/>
                      <a:gd name="T34" fmla="*/ 49 w 117"/>
                      <a:gd name="T35" fmla="*/ 30 h 39"/>
                      <a:gd name="T36" fmla="*/ 59 w 117"/>
                      <a:gd name="T37" fmla="*/ 20 h 39"/>
                      <a:gd name="T38" fmla="*/ 59 w 117"/>
                      <a:gd name="T39" fmla="*/ 20 h 39"/>
                      <a:gd name="T40" fmla="*/ 68 w 117"/>
                      <a:gd name="T41" fmla="*/ 20 h 39"/>
                      <a:gd name="T42" fmla="*/ 88 w 117"/>
                      <a:gd name="T43" fmla="*/ 20 h 39"/>
                      <a:gd name="T44" fmla="*/ 98 w 117"/>
                      <a:gd name="T45" fmla="*/ 10 h 39"/>
                      <a:gd name="T46" fmla="*/ 107 w 117"/>
                      <a:gd name="T47" fmla="*/ 10 h 39"/>
                      <a:gd name="T48" fmla="*/ 107 w 117"/>
                      <a:gd name="T49" fmla="*/ 10 h 39"/>
                      <a:gd name="T50" fmla="*/ 117 w 117"/>
                      <a:gd name="T51" fmla="*/ 0 h 39"/>
                      <a:gd name="T52" fmla="*/ 117 w 117"/>
                      <a:gd name="T53" fmla="*/ 0 h 39"/>
                      <a:gd name="T54" fmla="*/ 107 w 117"/>
                      <a:gd name="T55" fmla="*/ 0 h 39"/>
                      <a:gd name="T56" fmla="*/ 117 w 117"/>
                      <a:gd name="T57" fmla="*/ 0 h 3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7"/>
                      <a:gd name="T88" fmla="*/ 0 h 39"/>
                      <a:gd name="T89" fmla="*/ 117 w 117"/>
                      <a:gd name="T90" fmla="*/ 39 h 3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7" h="39">
                        <a:moveTo>
                          <a:pt x="117" y="0"/>
                        </a:moveTo>
                        <a:lnTo>
                          <a:pt x="88" y="0"/>
                        </a:lnTo>
                        <a:lnTo>
                          <a:pt x="88" y="10"/>
                        </a:lnTo>
                        <a:lnTo>
                          <a:pt x="78" y="10"/>
                        </a:lnTo>
                        <a:lnTo>
                          <a:pt x="68" y="10"/>
                        </a:lnTo>
                        <a:lnTo>
                          <a:pt x="49" y="10"/>
                        </a:lnTo>
                        <a:lnTo>
                          <a:pt x="49" y="20"/>
                        </a:lnTo>
                        <a:lnTo>
                          <a:pt x="39" y="20"/>
                        </a:lnTo>
                        <a:lnTo>
                          <a:pt x="30" y="20"/>
                        </a:lnTo>
                        <a:lnTo>
                          <a:pt x="10" y="20"/>
                        </a:lnTo>
                        <a:lnTo>
                          <a:pt x="10" y="30"/>
                        </a:lnTo>
                        <a:lnTo>
                          <a:pt x="0" y="30"/>
                        </a:lnTo>
                        <a:lnTo>
                          <a:pt x="0" y="39"/>
                        </a:lnTo>
                        <a:lnTo>
                          <a:pt x="10" y="39"/>
                        </a:lnTo>
                        <a:lnTo>
                          <a:pt x="10" y="30"/>
                        </a:lnTo>
                        <a:lnTo>
                          <a:pt x="30" y="30"/>
                        </a:lnTo>
                        <a:lnTo>
                          <a:pt x="39" y="30"/>
                        </a:lnTo>
                        <a:lnTo>
                          <a:pt x="49" y="30"/>
                        </a:lnTo>
                        <a:lnTo>
                          <a:pt x="59" y="20"/>
                        </a:lnTo>
                        <a:lnTo>
                          <a:pt x="68" y="20"/>
                        </a:lnTo>
                        <a:lnTo>
                          <a:pt x="88" y="20"/>
                        </a:lnTo>
                        <a:lnTo>
                          <a:pt x="98" y="10"/>
                        </a:lnTo>
                        <a:lnTo>
                          <a:pt x="107" y="10"/>
                        </a:lnTo>
                        <a:lnTo>
                          <a:pt x="117" y="0"/>
                        </a:lnTo>
                        <a:lnTo>
                          <a:pt x="107" y="0"/>
                        </a:lnTo>
                        <a:lnTo>
                          <a:pt x="117" y="0"/>
                        </a:lnTo>
                        <a:close/>
                      </a:path>
                    </a:pathLst>
                  </a:custGeom>
                  <a:solidFill>
                    <a:srgbClr val="000000"/>
                  </a:solidFill>
                  <a:ln w="9525">
                    <a:noFill/>
                    <a:round/>
                    <a:headEnd/>
                    <a:tailEnd/>
                  </a:ln>
                </p:spPr>
                <p:txBody>
                  <a:bodyPr/>
                  <a:lstStyle/>
                  <a:p>
                    <a:endParaRPr lang="en-US"/>
                  </a:p>
                </p:txBody>
              </p:sp>
              <p:sp>
                <p:nvSpPr>
                  <p:cNvPr id="5376" name="Freeform 753"/>
                  <p:cNvSpPr>
                    <a:spLocks/>
                  </p:cNvSpPr>
                  <p:nvPr/>
                </p:nvSpPr>
                <p:spPr bwMode="auto">
                  <a:xfrm>
                    <a:off x="6649" y="7173"/>
                    <a:ext cx="30" cy="59"/>
                  </a:xfrm>
                  <a:custGeom>
                    <a:avLst/>
                    <a:gdLst>
                      <a:gd name="T0" fmla="*/ 20 w 30"/>
                      <a:gd name="T1" fmla="*/ 49 h 59"/>
                      <a:gd name="T2" fmla="*/ 30 w 30"/>
                      <a:gd name="T3" fmla="*/ 49 h 59"/>
                      <a:gd name="T4" fmla="*/ 20 w 30"/>
                      <a:gd name="T5" fmla="*/ 49 h 59"/>
                      <a:gd name="T6" fmla="*/ 20 w 30"/>
                      <a:gd name="T7" fmla="*/ 30 h 59"/>
                      <a:gd name="T8" fmla="*/ 10 w 30"/>
                      <a:gd name="T9" fmla="*/ 20 h 59"/>
                      <a:gd name="T10" fmla="*/ 10 w 30"/>
                      <a:gd name="T11" fmla="*/ 0 h 59"/>
                      <a:gd name="T12" fmla="*/ 0 w 30"/>
                      <a:gd name="T13" fmla="*/ 10 h 59"/>
                      <a:gd name="T14" fmla="*/ 0 w 30"/>
                      <a:gd name="T15" fmla="*/ 20 h 59"/>
                      <a:gd name="T16" fmla="*/ 10 w 30"/>
                      <a:gd name="T17" fmla="*/ 30 h 59"/>
                      <a:gd name="T18" fmla="*/ 10 w 30"/>
                      <a:gd name="T19" fmla="*/ 49 h 59"/>
                      <a:gd name="T20" fmla="*/ 20 w 30"/>
                      <a:gd name="T21" fmla="*/ 59 h 59"/>
                      <a:gd name="T22" fmla="*/ 30 w 30"/>
                      <a:gd name="T23" fmla="*/ 59 h 59"/>
                      <a:gd name="T24" fmla="*/ 20 w 30"/>
                      <a:gd name="T25" fmla="*/ 59 h 59"/>
                      <a:gd name="T26" fmla="*/ 30 w 30"/>
                      <a:gd name="T27" fmla="*/ 59 h 59"/>
                      <a:gd name="T28" fmla="*/ 20 w 30"/>
                      <a:gd name="T29" fmla="*/ 49 h 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59"/>
                      <a:gd name="T47" fmla="*/ 30 w 30"/>
                      <a:gd name="T48" fmla="*/ 59 h 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59">
                        <a:moveTo>
                          <a:pt x="20" y="49"/>
                        </a:moveTo>
                        <a:lnTo>
                          <a:pt x="30" y="49"/>
                        </a:lnTo>
                        <a:lnTo>
                          <a:pt x="20" y="49"/>
                        </a:lnTo>
                        <a:lnTo>
                          <a:pt x="20" y="30"/>
                        </a:lnTo>
                        <a:lnTo>
                          <a:pt x="10" y="20"/>
                        </a:lnTo>
                        <a:lnTo>
                          <a:pt x="10" y="0"/>
                        </a:lnTo>
                        <a:lnTo>
                          <a:pt x="0" y="10"/>
                        </a:lnTo>
                        <a:lnTo>
                          <a:pt x="0" y="20"/>
                        </a:lnTo>
                        <a:lnTo>
                          <a:pt x="10" y="30"/>
                        </a:lnTo>
                        <a:lnTo>
                          <a:pt x="10" y="49"/>
                        </a:lnTo>
                        <a:lnTo>
                          <a:pt x="20" y="59"/>
                        </a:lnTo>
                        <a:lnTo>
                          <a:pt x="30" y="59"/>
                        </a:lnTo>
                        <a:lnTo>
                          <a:pt x="20" y="59"/>
                        </a:lnTo>
                        <a:lnTo>
                          <a:pt x="30" y="59"/>
                        </a:lnTo>
                        <a:lnTo>
                          <a:pt x="20" y="49"/>
                        </a:lnTo>
                        <a:close/>
                      </a:path>
                    </a:pathLst>
                  </a:custGeom>
                  <a:solidFill>
                    <a:srgbClr val="000000"/>
                  </a:solidFill>
                  <a:ln w="9525">
                    <a:noFill/>
                    <a:round/>
                    <a:headEnd/>
                    <a:tailEnd/>
                  </a:ln>
                </p:spPr>
                <p:txBody>
                  <a:bodyPr/>
                  <a:lstStyle/>
                  <a:p>
                    <a:endParaRPr lang="en-US"/>
                  </a:p>
                </p:txBody>
              </p:sp>
              <p:sp>
                <p:nvSpPr>
                  <p:cNvPr id="5377" name="Freeform 754"/>
                  <p:cNvSpPr>
                    <a:spLocks/>
                  </p:cNvSpPr>
                  <p:nvPr/>
                </p:nvSpPr>
                <p:spPr bwMode="auto">
                  <a:xfrm>
                    <a:off x="6669" y="7222"/>
                    <a:ext cx="48" cy="20"/>
                  </a:xfrm>
                  <a:custGeom>
                    <a:avLst/>
                    <a:gdLst>
                      <a:gd name="T0" fmla="*/ 39 w 48"/>
                      <a:gd name="T1" fmla="*/ 0 h 20"/>
                      <a:gd name="T2" fmla="*/ 48 w 48"/>
                      <a:gd name="T3" fmla="*/ 10 h 20"/>
                      <a:gd name="T4" fmla="*/ 39 w 48"/>
                      <a:gd name="T5" fmla="*/ 0 h 20"/>
                      <a:gd name="T6" fmla="*/ 10 w 48"/>
                      <a:gd name="T7" fmla="*/ 0 h 20"/>
                      <a:gd name="T8" fmla="*/ 10 w 48"/>
                      <a:gd name="T9" fmla="*/ 0 h 20"/>
                      <a:gd name="T10" fmla="*/ 0 w 48"/>
                      <a:gd name="T11" fmla="*/ 0 h 20"/>
                      <a:gd name="T12" fmla="*/ 10 w 48"/>
                      <a:gd name="T13" fmla="*/ 10 h 20"/>
                      <a:gd name="T14" fmla="*/ 10 w 48"/>
                      <a:gd name="T15" fmla="*/ 10 h 20"/>
                      <a:gd name="T16" fmla="*/ 10 w 48"/>
                      <a:gd name="T17" fmla="*/ 0 h 20"/>
                      <a:gd name="T18" fmla="*/ 29 w 48"/>
                      <a:gd name="T19" fmla="*/ 0 h 20"/>
                      <a:gd name="T20" fmla="*/ 39 w 48"/>
                      <a:gd name="T21" fmla="*/ 10 h 20"/>
                      <a:gd name="T22" fmla="*/ 48 w 48"/>
                      <a:gd name="T23" fmla="*/ 10 h 20"/>
                      <a:gd name="T24" fmla="*/ 39 w 48"/>
                      <a:gd name="T25" fmla="*/ 10 h 20"/>
                      <a:gd name="T26" fmla="*/ 39 w 48"/>
                      <a:gd name="T27" fmla="*/ 20 h 20"/>
                      <a:gd name="T28" fmla="*/ 48 w 48"/>
                      <a:gd name="T29" fmla="*/ 10 h 20"/>
                      <a:gd name="T30" fmla="*/ 39 w 48"/>
                      <a:gd name="T31" fmla="*/ 0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
                      <a:gd name="T49" fmla="*/ 0 h 20"/>
                      <a:gd name="T50" fmla="*/ 48 w 48"/>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 h="20">
                        <a:moveTo>
                          <a:pt x="39" y="0"/>
                        </a:moveTo>
                        <a:lnTo>
                          <a:pt x="48" y="10"/>
                        </a:lnTo>
                        <a:lnTo>
                          <a:pt x="39" y="0"/>
                        </a:lnTo>
                        <a:lnTo>
                          <a:pt x="10" y="0"/>
                        </a:lnTo>
                        <a:lnTo>
                          <a:pt x="0" y="0"/>
                        </a:lnTo>
                        <a:lnTo>
                          <a:pt x="10" y="10"/>
                        </a:lnTo>
                        <a:lnTo>
                          <a:pt x="10" y="0"/>
                        </a:lnTo>
                        <a:lnTo>
                          <a:pt x="29" y="0"/>
                        </a:lnTo>
                        <a:lnTo>
                          <a:pt x="39" y="10"/>
                        </a:lnTo>
                        <a:lnTo>
                          <a:pt x="48" y="10"/>
                        </a:lnTo>
                        <a:lnTo>
                          <a:pt x="39" y="10"/>
                        </a:lnTo>
                        <a:lnTo>
                          <a:pt x="39" y="20"/>
                        </a:lnTo>
                        <a:lnTo>
                          <a:pt x="48" y="10"/>
                        </a:lnTo>
                        <a:lnTo>
                          <a:pt x="39" y="0"/>
                        </a:lnTo>
                        <a:close/>
                      </a:path>
                    </a:pathLst>
                  </a:custGeom>
                  <a:solidFill>
                    <a:srgbClr val="000000"/>
                  </a:solidFill>
                  <a:ln w="9525">
                    <a:noFill/>
                    <a:round/>
                    <a:headEnd/>
                    <a:tailEnd/>
                  </a:ln>
                </p:spPr>
                <p:txBody>
                  <a:bodyPr/>
                  <a:lstStyle/>
                  <a:p>
                    <a:endParaRPr lang="en-US"/>
                  </a:p>
                </p:txBody>
              </p:sp>
              <p:sp>
                <p:nvSpPr>
                  <p:cNvPr id="5378" name="Freeform 755"/>
                  <p:cNvSpPr>
                    <a:spLocks/>
                  </p:cNvSpPr>
                  <p:nvPr/>
                </p:nvSpPr>
                <p:spPr bwMode="auto">
                  <a:xfrm>
                    <a:off x="6708" y="7212"/>
                    <a:ext cx="58" cy="20"/>
                  </a:xfrm>
                  <a:custGeom>
                    <a:avLst/>
                    <a:gdLst>
                      <a:gd name="T0" fmla="*/ 48 w 58"/>
                      <a:gd name="T1" fmla="*/ 10 h 20"/>
                      <a:gd name="T2" fmla="*/ 48 w 58"/>
                      <a:gd name="T3" fmla="*/ 0 h 20"/>
                      <a:gd name="T4" fmla="*/ 48 w 58"/>
                      <a:gd name="T5" fmla="*/ 10 h 20"/>
                      <a:gd name="T6" fmla="*/ 39 w 58"/>
                      <a:gd name="T7" fmla="*/ 10 h 20"/>
                      <a:gd name="T8" fmla="*/ 39 w 58"/>
                      <a:gd name="T9" fmla="*/ 10 h 20"/>
                      <a:gd name="T10" fmla="*/ 19 w 58"/>
                      <a:gd name="T11" fmla="*/ 10 h 20"/>
                      <a:gd name="T12" fmla="*/ 19 w 58"/>
                      <a:gd name="T13" fmla="*/ 10 h 20"/>
                      <a:gd name="T14" fmla="*/ 0 w 58"/>
                      <a:gd name="T15" fmla="*/ 10 h 20"/>
                      <a:gd name="T16" fmla="*/ 9 w 58"/>
                      <a:gd name="T17" fmla="*/ 20 h 20"/>
                      <a:gd name="T18" fmla="*/ 19 w 58"/>
                      <a:gd name="T19" fmla="*/ 20 h 20"/>
                      <a:gd name="T20" fmla="*/ 19 w 58"/>
                      <a:gd name="T21" fmla="*/ 20 h 20"/>
                      <a:gd name="T22" fmla="*/ 39 w 58"/>
                      <a:gd name="T23" fmla="*/ 20 h 20"/>
                      <a:gd name="T24" fmla="*/ 48 w 58"/>
                      <a:gd name="T25" fmla="*/ 10 h 20"/>
                      <a:gd name="T26" fmla="*/ 48 w 58"/>
                      <a:gd name="T27" fmla="*/ 10 h 20"/>
                      <a:gd name="T28" fmla="*/ 58 w 58"/>
                      <a:gd name="T29" fmla="*/ 10 h 20"/>
                      <a:gd name="T30" fmla="*/ 58 w 58"/>
                      <a:gd name="T31" fmla="*/ 0 h 20"/>
                      <a:gd name="T32" fmla="*/ 58 w 58"/>
                      <a:gd name="T33" fmla="*/ 10 h 20"/>
                      <a:gd name="T34" fmla="*/ 58 w 58"/>
                      <a:gd name="T35" fmla="*/ 0 h 20"/>
                      <a:gd name="T36" fmla="*/ 48 w 58"/>
                      <a:gd name="T37" fmla="*/ 1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8"/>
                      <a:gd name="T58" fmla="*/ 0 h 20"/>
                      <a:gd name="T59" fmla="*/ 58 w 58"/>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8" h="20">
                        <a:moveTo>
                          <a:pt x="48" y="10"/>
                        </a:moveTo>
                        <a:lnTo>
                          <a:pt x="48" y="0"/>
                        </a:lnTo>
                        <a:lnTo>
                          <a:pt x="48" y="10"/>
                        </a:lnTo>
                        <a:lnTo>
                          <a:pt x="39" y="10"/>
                        </a:lnTo>
                        <a:lnTo>
                          <a:pt x="19" y="10"/>
                        </a:lnTo>
                        <a:lnTo>
                          <a:pt x="0" y="10"/>
                        </a:lnTo>
                        <a:lnTo>
                          <a:pt x="9" y="20"/>
                        </a:lnTo>
                        <a:lnTo>
                          <a:pt x="19" y="20"/>
                        </a:lnTo>
                        <a:lnTo>
                          <a:pt x="39" y="20"/>
                        </a:lnTo>
                        <a:lnTo>
                          <a:pt x="48" y="10"/>
                        </a:lnTo>
                        <a:lnTo>
                          <a:pt x="58" y="10"/>
                        </a:lnTo>
                        <a:lnTo>
                          <a:pt x="58" y="0"/>
                        </a:lnTo>
                        <a:lnTo>
                          <a:pt x="58" y="10"/>
                        </a:lnTo>
                        <a:lnTo>
                          <a:pt x="58" y="0"/>
                        </a:lnTo>
                        <a:lnTo>
                          <a:pt x="48" y="10"/>
                        </a:lnTo>
                        <a:close/>
                      </a:path>
                    </a:pathLst>
                  </a:custGeom>
                  <a:solidFill>
                    <a:srgbClr val="000000"/>
                  </a:solidFill>
                  <a:ln w="9525">
                    <a:noFill/>
                    <a:round/>
                    <a:headEnd/>
                    <a:tailEnd/>
                  </a:ln>
                </p:spPr>
                <p:txBody>
                  <a:bodyPr/>
                  <a:lstStyle/>
                  <a:p>
                    <a:endParaRPr lang="en-US"/>
                  </a:p>
                </p:txBody>
              </p:sp>
              <p:sp>
                <p:nvSpPr>
                  <p:cNvPr id="5379" name="Freeform 756"/>
                  <p:cNvSpPr>
                    <a:spLocks/>
                  </p:cNvSpPr>
                  <p:nvPr/>
                </p:nvSpPr>
                <p:spPr bwMode="auto">
                  <a:xfrm>
                    <a:off x="6747" y="7173"/>
                    <a:ext cx="19" cy="49"/>
                  </a:xfrm>
                  <a:custGeom>
                    <a:avLst/>
                    <a:gdLst>
                      <a:gd name="T0" fmla="*/ 9 w 19"/>
                      <a:gd name="T1" fmla="*/ 0 h 49"/>
                      <a:gd name="T2" fmla="*/ 0 w 19"/>
                      <a:gd name="T3" fmla="*/ 10 h 49"/>
                      <a:gd name="T4" fmla="*/ 9 w 19"/>
                      <a:gd name="T5" fmla="*/ 49 h 49"/>
                      <a:gd name="T6" fmla="*/ 19 w 19"/>
                      <a:gd name="T7" fmla="*/ 39 h 49"/>
                      <a:gd name="T8" fmla="*/ 9 w 19"/>
                      <a:gd name="T9" fmla="*/ 10 h 49"/>
                      <a:gd name="T10" fmla="*/ 9 w 19"/>
                      <a:gd name="T11" fmla="*/ 10 h 49"/>
                      <a:gd name="T12" fmla="*/ 9 w 19"/>
                      <a:gd name="T13" fmla="*/ 0 h 49"/>
                      <a:gd name="T14" fmla="*/ 0 w 19"/>
                      <a:gd name="T15" fmla="*/ 0 h 49"/>
                      <a:gd name="T16" fmla="*/ 0 w 19"/>
                      <a:gd name="T17" fmla="*/ 10 h 49"/>
                      <a:gd name="T18" fmla="*/ 9 w 19"/>
                      <a:gd name="T19" fmla="*/ 0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49"/>
                      <a:gd name="T32" fmla="*/ 19 w 19"/>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49">
                        <a:moveTo>
                          <a:pt x="9" y="0"/>
                        </a:moveTo>
                        <a:lnTo>
                          <a:pt x="0" y="10"/>
                        </a:lnTo>
                        <a:lnTo>
                          <a:pt x="9" y="49"/>
                        </a:lnTo>
                        <a:lnTo>
                          <a:pt x="19" y="39"/>
                        </a:lnTo>
                        <a:lnTo>
                          <a:pt x="9" y="10"/>
                        </a:lnTo>
                        <a:lnTo>
                          <a:pt x="9" y="0"/>
                        </a:lnTo>
                        <a:lnTo>
                          <a:pt x="0" y="0"/>
                        </a:lnTo>
                        <a:lnTo>
                          <a:pt x="0" y="10"/>
                        </a:lnTo>
                        <a:lnTo>
                          <a:pt x="9" y="0"/>
                        </a:lnTo>
                        <a:close/>
                      </a:path>
                    </a:pathLst>
                  </a:custGeom>
                  <a:solidFill>
                    <a:srgbClr val="000000"/>
                  </a:solidFill>
                  <a:ln w="9525">
                    <a:noFill/>
                    <a:round/>
                    <a:headEnd/>
                    <a:tailEnd/>
                  </a:ln>
                </p:spPr>
                <p:txBody>
                  <a:bodyPr/>
                  <a:lstStyle/>
                  <a:p>
                    <a:endParaRPr lang="en-US"/>
                  </a:p>
                </p:txBody>
              </p:sp>
              <p:sp>
                <p:nvSpPr>
                  <p:cNvPr id="5380" name="Freeform 757"/>
                  <p:cNvSpPr>
                    <a:spLocks/>
                  </p:cNvSpPr>
                  <p:nvPr/>
                </p:nvSpPr>
                <p:spPr bwMode="auto">
                  <a:xfrm>
                    <a:off x="6756" y="7173"/>
                    <a:ext cx="68" cy="10"/>
                  </a:xfrm>
                  <a:custGeom>
                    <a:avLst/>
                    <a:gdLst>
                      <a:gd name="T0" fmla="*/ 59 w 68"/>
                      <a:gd name="T1" fmla="*/ 0 h 10"/>
                      <a:gd name="T2" fmla="*/ 68 w 68"/>
                      <a:gd name="T3" fmla="*/ 10 h 10"/>
                      <a:gd name="T4" fmla="*/ 59 w 68"/>
                      <a:gd name="T5" fmla="*/ 0 h 10"/>
                      <a:gd name="T6" fmla="*/ 49 w 68"/>
                      <a:gd name="T7" fmla="*/ 0 h 10"/>
                      <a:gd name="T8" fmla="*/ 30 w 68"/>
                      <a:gd name="T9" fmla="*/ 0 h 10"/>
                      <a:gd name="T10" fmla="*/ 20 w 68"/>
                      <a:gd name="T11" fmla="*/ 0 h 10"/>
                      <a:gd name="T12" fmla="*/ 10 w 68"/>
                      <a:gd name="T13" fmla="*/ 0 h 10"/>
                      <a:gd name="T14" fmla="*/ 10 w 68"/>
                      <a:gd name="T15" fmla="*/ 0 h 10"/>
                      <a:gd name="T16" fmla="*/ 0 w 68"/>
                      <a:gd name="T17" fmla="*/ 0 h 10"/>
                      <a:gd name="T18" fmla="*/ 0 w 68"/>
                      <a:gd name="T19" fmla="*/ 10 h 10"/>
                      <a:gd name="T20" fmla="*/ 10 w 68"/>
                      <a:gd name="T21" fmla="*/ 10 h 10"/>
                      <a:gd name="T22" fmla="*/ 10 w 68"/>
                      <a:gd name="T23" fmla="*/ 10 h 10"/>
                      <a:gd name="T24" fmla="*/ 20 w 68"/>
                      <a:gd name="T25" fmla="*/ 10 h 10"/>
                      <a:gd name="T26" fmla="*/ 30 w 68"/>
                      <a:gd name="T27" fmla="*/ 0 h 10"/>
                      <a:gd name="T28" fmla="*/ 49 w 68"/>
                      <a:gd name="T29" fmla="*/ 0 h 10"/>
                      <a:gd name="T30" fmla="*/ 59 w 68"/>
                      <a:gd name="T31" fmla="*/ 10 h 10"/>
                      <a:gd name="T32" fmla="*/ 59 w 68"/>
                      <a:gd name="T33" fmla="*/ 10 h 10"/>
                      <a:gd name="T34" fmla="*/ 59 w 68"/>
                      <a:gd name="T35" fmla="*/ 10 h 10"/>
                      <a:gd name="T36" fmla="*/ 59 w 68"/>
                      <a:gd name="T37" fmla="*/ 10 h 10"/>
                      <a:gd name="T38" fmla="*/ 59 w 68"/>
                      <a:gd name="T39" fmla="*/ 0 h 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
                      <a:gd name="T61" fmla="*/ 0 h 10"/>
                      <a:gd name="T62" fmla="*/ 68 w 68"/>
                      <a:gd name="T63" fmla="*/ 10 h 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 h="10">
                        <a:moveTo>
                          <a:pt x="59" y="0"/>
                        </a:moveTo>
                        <a:lnTo>
                          <a:pt x="68" y="10"/>
                        </a:lnTo>
                        <a:lnTo>
                          <a:pt x="59" y="0"/>
                        </a:lnTo>
                        <a:lnTo>
                          <a:pt x="49" y="0"/>
                        </a:lnTo>
                        <a:lnTo>
                          <a:pt x="30" y="0"/>
                        </a:lnTo>
                        <a:lnTo>
                          <a:pt x="20" y="0"/>
                        </a:lnTo>
                        <a:lnTo>
                          <a:pt x="10" y="0"/>
                        </a:lnTo>
                        <a:lnTo>
                          <a:pt x="0" y="0"/>
                        </a:lnTo>
                        <a:lnTo>
                          <a:pt x="0" y="10"/>
                        </a:lnTo>
                        <a:lnTo>
                          <a:pt x="10" y="10"/>
                        </a:lnTo>
                        <a:lnTo>
                          <a:pt x="20" y="10"/>
                        </a:lnTo>
                        <a:lnTo>
                          <a:pt x="30" y="0"/>
                        </a:lnTo>
                        <a:lnTo>
                          <a:pt x="49" y="0"/>
                        </a:lnTo>
                        <a:lnTo>
                          <a:pt x="59" y="10"/>
                        </a:lnTo>
                        <a:lnTo>
                          <a:pt x="59" y="0"/>
                        </a:lnTo>
                        <a:close/>
                      </a:path>
                    </a:pathLst>
                  </a:custGeom>
                  <a:solidFill>
                    <a:srgbClr val="000000"/>
                  </a:solidFill>
                  <a:ln w="9525">
                    <a:noFill/>
                    <a:round/>
                    <a:headEnd/>
                    <a:tailEnd/>
                  </a:ln>
                </p:spPr>
                <p:txBody>
                  <a:bodyPr/>
                  <a:lstStyle/>
                  <a:p>
                    <a:endParaRPr lang="en-US"/>
                  </a:p>
                </p:txBody>
              </p:sp>
              <p:sp>
                <p:nvSpPr>
                  <p:cNvPr id="5381" name="Freeform 758"/>
                  <p:cNvSpPr>
                    <a:spLocks/>
                  </p:cNvSpPr>
                  <p:nvPr/>
                </p:nvSpPr>
                <p:spPr bwMode="auto">
                  <a:xfrm>
                    <a:off x="6815" y="7173"/>
                    <a:ext cx="39" cy="10"/>
                  </a:xfrm>
                  <a:custGeom>
                    <a:avLst/>
                    <a:gdLst>
                      <a:gd name="T0" fmla="*/ 39 w 39"/>
                      <a:gd name="T1" fmla="*/ 10 h 10"/>
                      <a:gd name="T2" fmla="*/ 29 w 39"/>
                      <a:gd name="T3" fmla="*/ 0 h 10"/>
                      <a:gd name="T4" fmla="*/ 0 w 39"/>
                      <a:gd name="T5" fmla="*/ 0 h 10"/>
                      <a:gd name="T6" fmla="*/ 0 w 39"/>
                      <a:gd name="T7" fmla="*/ 10 h 10"/>
                      <a:gd name="T8" fmla="*/ 29 w 39"/>
                      <a:gd name="T9" fmla="*/ 10 h 10"/>
                      <a:gd name="T10" fmla="*/ 19 w 39"/>
                      <a:gd name="T11" fmla="*/ 10 h 10"/>
                      <a:gd name="T12" fmla="*/ 39 w 39"/>
                      <a:gd name="T13" fmla="*/ 10 h 10"/>
                      <a:gd name="T14" fmla="*/ 39 w 39"/>
                      <a:gd name="T15" fmla="*/ 0 h 10"/>
                      <a:gd name="T16" fmla="*/ 29 w 39"/>
                      <a:gd name="T17" fmla="*/ 0 h 10"/>
                      <a:gd name="T18" fmla="*/ 39 w 39"/>
                      <a:gd name="T19" fmla="*/ 1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10"/>
                      <a:gd name="T32" fmla="*/ 39 w 39"/>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10">
                        <a:moveTo>
                          <a:pt x="39" y="10"/>
                        </a:moveTo>
                        <a:lnTo>
                          <a:pt x="29" y="0"/>
                        </a:lnTo>
                        <a:lnTo>
                          <a:pt x="0" y="0"/>
                        </a:lnTo>
                        <a:lnTo>
                          <a:pt x="0" y="10"/>
                        </a:lnTo>
                        <a:lnTo>
                          <a:pt x="29" y="10"/>
                        </a:lnTo>
                        <a:lnTo>
                          <a:pt x="19" y="10"/>
                        </a:lnTo>
                        <a:lnTo>
                          <a:pt x="39" y="10"/>
                        </a:lnTo>
                        <a:lnTo>
                          <a:pt x="39" y="0"/>
                        </a:lnTo>
                        <a:lnTo>
                          <a:pt x="29" y="0"/>
                        </a:lnTo>
                        <a:lnTo>
                          <a:pt x="39" y="10"/>
                        </a:lnTo>
                        <a:close/>
                      </a:path>
                    </a:pathLst>
                  </a:custGeom>
                  <a:solidFill>
                    <a:srgbClr val="000000"/>
                  </a:solidFill>
                  <a:ln w="9525">
                    <a:noFill/>
                    <a:round/>
                    <a:headEnd/>
                    <a:tailEnd/>
                  </a:ln>
                </p:spPr>
                <p:txBody>
                  <a:bodyPr/>
                  <a:lstStyle/>
                  <a:p>
                    <a:endParaRPr lang="en-US"/>
                  </a:p>
                </p:txBody>
              </p:sp>
              <p:sp>
                <p:nvSpPr>
                  <p:cNvPr id="5382" name="Freeform 759"/>
                  <p:cNvSpPr>
                    <a:spLocks/>
                  </p:cNvSpPr>
                  <p:nvPr/>
                </p:nvSpPr>
                <p:spPr bwMode="auto">
                  <a:xfrm>
                    <a:off x="5191" y="7183"/>
                    <a:ext cx="29" cy="214"/>
                  </a:xfrm>
                  <a:custGeom>
                    <a:avLst/>
                    <a:gdLst>
                      <a:gd name="T0" fmla="*/ 19 w 29"/>
                      <a:gd name="T1" fmla="*/ 20 h 214"/>
                      <a:gd name="T2" fmla="*/ 19 w 29"/>
                      <a:gd name="T3" fmla="*/ 78 h 214"/>
                      <a:gd name="T4" fmla="*/ 19 w 29"/>
                      <a:gd name="T5" fmla="*/ 117 h 214"/>
                      <a:gd name="T6" fmla="*/ 29 w 29"/>
                      <a:gd name="T7" fmla="*/ 166 h 214"/>
                      <a:gd name="T8" fmla="*/ 19 w 29"/>
                      <a:gd name="T9" fmla="*/ 214 h 214"/>
                      <a:gd name="T10" fmla="*/ 9 w 29"/>
                      <a:gd name="T11" fmla="*/ 214 h 214"/>
                      <a:gd name="T12" fmla="*/ 9 w 29"/>
                      <a:gd name="T13" fmla="*/ 166 h 214"/>
                      <a:gd name="T14" fmla="*/ 0 w 29"/>
                      <a:gd name="T15" fmla="*/ 117 h 214"/>
                      <a:gd name="T16" fmla="*/ 0 w 29"/>
                      <a:gd name="T17" fmla="*/ 59 h 214"/>
                      <a:gd name="T18" fmla="*/ 0 w 29"/>
                      <a:gd name="T19" fmla="*/ 0 h 214"/>
                      <a:gd name="T20" fmla="*/ 0 w 29"/>
                      <a:gd name="T21" fmla="*/ 10 h 214"/>
                      <a:gd name="T22" fmla="*/ 9 w 29"/>
                      <a:gd name="T23" fmla="*/ 10 h 214"/>
                      <a:gd name="T24" fmla="*/ 9 w 29"/>
                      <a:gd name="T25" fmla="*/ 20 h 214"/>
                      <a:gd name="T26" fmla="*/ 19 w 29"/>
                      <a:gd name="T27" fmla="*/ 20 h 2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
                      <a:gd name="T43" fmla="*/ 0 h 214"/>
                      <a:gd name="T44" fmla="*/ 29 w 29"/>
                      <a:gd name="T45" fmla="*/ 214 h 2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 h="214">
                        <a:moveTo>
                          <a:pt x="19" y="20"/>
                        </a:moveTo>
                        <a:lnTo>
                          <a:pt x="19" y="78"/>
                        </a:lnTo>
                        <a:lnTo>
                          <a:pt x="19" y="117"/>
                        </a:lnTo>
                        <a:lnTo>
                          <a:pt x="29" y="166"/>
                        </a:lnTo>
                        <a:lnTo>
                          <a:pt x="19" y="214"/>
                        </a:lnTo>
                        <a:lnTo>
                          <a:pt x="9" y="214"/>
                        </a:lnTo>
                        <a:lnTo>
                          <a:pt x="9" y="166"/>
                        </a:lnTo>
                        <a:lnTo>
                          <a:pt x="0" y="117"/>
                        </a:lnTo>
                        <a:lnTo>
                          <a:pt x="0" y="59"/>
                        </a:lnTo>
                        <a:lnTo>
                          <a:pt x="0" y="0"/>
                        </a:lnTo>
                        <a:lnTo>
                          <a:pt x="0" y="10"/>
                        </a:lnTo>
                        <a:lnTo>
                          <a:pt x="9" y="10"/>
                        </a:lnTo>
                        <a:lnTo>
                          <a:pt x="9" y="20"/>
                        </a:lnTo>
                        <a:lnTo>
                          <a:pt x="19" y="20"/>
                        </a:lnTo>
                        <a:close/>
                      </a:path>
                    </a:pathLst>
                  </a:custGeom>
                  <a:solidFill>
                    <a:srgbClr val="000000"/>
                  </a:solidFill>
                  <a:ln w="9525">
                    <a:noFill/>
                    <a:round/>
                    <a:headEnd/>
                    <a:tailEnd/>
                  </a:ln>
                </p:spPr>
                <p:txBody>
                  <a:bodyPr/>
                  <a:lstStyle/>
                  <a:p>
                    <a:endParaRPr lang="en-US"/>
                  </a:p>
                </p:txBody>
              </p:sp>
              <p:sp>
                <p:nvSpPr>
                  <p:cNvPr id="5383" name="Freeform 760"/>
                  <p:cNvSpPr>
                    <a:spLocks/>
                  </p:cNvSpPr>
                  <p:nvPr/>
                </p:nvSpPr>
                <p:spPr bwMode="auto">
                  <a:xfrm>
                    <a:off x="5200" y="7203"/>
                    <a:ext cx="20" cy="194"/>
                  </a:xfrm>
                  <a:custGeom>
                    <a:avLst/>
                    <a:gdLst>
                      <a:gd name="T0" fmla="*/ 10 w 20"/>
                      <a:gd name="T1" fmla="*/ 194 h 194"/>
                      <a:gd name="T2" fmla="*/ 10 w 20"/>
                      <a:gd name="T3" fmla="*/ 194 h 194"/>
                      <a:gd name="T4" fmla="*/ 20 w 20"/>
                      <a:gd name="T5" fmla="*/ 146 h 194"/>
                      <a:gd name="T6" fmla="*/ 20 w 20"/>
                      <a:gd name="T7" fmla="*/ 97 h 194"/>
                      <a:gd name="T8" fmla="*/ 10 w 20"/>
                      <a:gd name="T9" fmla="*/ 58 h 194"/>
                      <a:gd name="T10" fmla="*/ 10 w 20"/>
                      <a:gd name="T11" fmla="*/ 0 h 194"/>
                      <a:gd name="T12" fmla="*/ 0 w 20"/>
                      <a:gd name="T13" fmla="*/ 0 h 194"/>
                      <a:gd name="T14" fmla="*/ 0 w 20"/>
                      <a:gd name="T15" fmla="*/ 58 h 194"/>
                      <a:gd name="T16" fmla="*/ 10 w 20"/>
                      <a:gd name="T17" fmla="*/ 97 h 194"/>
                      <a:gd name="T18" fmla="*/ 10 w 20"/>
                      <a:gd name="T19" fmla="*/ 146 h 194"/>
                      <a:gd name="T20" fmla="*/ 10 w 20"/>
                      <a:gd name="T21" fmla="*/ 194 h 194"/>
                      <a:gd name="T22" fmla="*/ 10 w 20"/>
                      <a:gd name="T23" fmla="*/ 194 h 194"/>
                      <a:gd name="T24" fmla="*/ 10 w 20"/>
                      <a:gd name="T25" fmla="*/ 194 h 194"/>
                      <a:gd name="T26" fmla="*/ 10 w 20"/>
                      <a:gd name="T27" fmla="*/ 194 h 1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194"/>
                      <a:gd name="T44" fmla="*/ 20 w 20"/>
                      <a:gd name="T45" fmla="*/ 194 h 19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194">
                        <a:moveTo>
                          <a:pt x="10" y="194"/>
                        </a:moveTo>
                        <a:lnTo>
                          <a:pt x="10" y="194"/>
                        </a:lnTo>
                        <a:lnTo>
                          <a:pt x="20" y="146"/>
                        </a:lnTo>
                        <a:lnTo>
                          <a:pt x="20" y="97"/>
                        </a:lnTo>
                        <a:lnTo>
                          <a:pt x="10" y="58"/>
                        </a:lnTo>
                        <a:lnTo>
                          <a:pt x="10" y="0"/>
                        </a:lnTo>
                        <a:lnTo>
                          <a:pt x="0" y="0"/>
                        </a:lnTo>
                        <a:lnTo>
                          <a:pt x="0" y="58"/>
                        </a:lnTo>
                        <a:lnTo>
                          <a:pt x="10" y="97"/>
                        </a:lnTo>
                        <a:lnTo>
                          <a:pt x="10" y="146"/>
                        </a:lnTo>
                        <a:lnTo>
                          <a:pt x="10" y="194"/>
                        </a:lnTo>
                        <a:close/>
                      </a:path>
                    </a:pathLst>
                  </a:custGeom>
                  <a:solidFill>
                    <a:srgbClr val="000000"/>
                  </a:solidFill>
                  <a:ln w="9525">
                    <a:noFill/>
                    <a:round/>
                    <a:headEnd/>
                    <a:tailEnd/>
                  </a:ln>
                </p:spPr>
                <p:txBody>
                  <a:bodyPr/>
                  <a:lstStyle/>
                  <a:p>
                    <a:endParaRPr lang="en-US"/>
                  </a:p>
                </p:txBody>
              </p:sp>
              <p:sp>
                <p:nvSpPr>
                  <p:cNvPr id="5384" name="Freeform 761"/>
                  <p:cNvSpPr>
                    <a:spLocks/>
                  </p:cNvSpPr>
                  <p:nvPr/>
                </p:nvSpPr>
                <p:spPr bwMode="auto">
                  <a:xfrm>
                    <a:off x="5191" y="7397"/>
                    <a:ext cx="19" cy="10"/>
                  </a:xfrm>
                  <a:custGeom>
                    <a:avLst/>
                    <a:gdLst>
                      <a:gd name="T0" fmla="*/ 0 w 19"/>
                      <a:gd name="T1" fmla="*/ 0 h 10"/>
                      <a:gd name="T2" fmla="*/ 9 w 19"/>
                      <a:gd name="T3" fmla="*/ 10 h 10"/>
                      <a:gd name="T4" fmla="*/ 19 w 19"/>
                      <a:gd name="T5" fmla="*/ 0 h 10"/>
                      <a:gd name="T6" fmla="*/ 19 w 19"/>
                      <a:gd name="T7" fmla="*/ 0 h 10"/>
                      <a:gd name="T8" fmla="*/ 0 w 19"/>
                      <a:gd name="T9" fmla="*/ 0 h 10"/>
                      <a:gd name="T10" fmla="*/ 9 w 19"/>
                      <a:gd name="T11" fmla="*/ 0 h 10"/>
                      <a:gd name="T12" fmla="*/ 0 w 19"/>
                      <a:gd name="T13" fmla="*/ 0 h 10"/>
                      <a:gd name="T14" fmla="*/ 0 w 19"/>
                      <a:gd name="T15" fmla="*/ 10 h 10"/>
                      <a:gd name="T16" fmla="*/ 9 w 19"/>
                      <a:gd name="T17" fmla="*/ 10 h 10"/>
                      <a:gd name="T18" fmla="*/ 0 w 19"/>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10"/>
                      <a:gd name="T32" fmla="*/ 19 w 19"/>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10">
                        <a:moveTo>
                          <a:pt x="0" y="0"/>
                        </a:moveTo>
                        <a:lnTo>
                          <a:pt x="9" y="10"/>
                        </a:lnTo>
                        <a:lnTo>
                          <a:pt x="19" y="0"/>
                        </a:lnTo>
                        <a:lnTo>
                          <a:pt x="0" y="0"/>
                        </a:lnTo>
                        <a:lnTo>
                          <a:pt x="9" y="0"/>
                        </a:lnTo>
                        <a:lnTo>
                          <a:pt x="0" y="0"/>
                        </a:lnTo>
                        <a:lnTo>
                          <a:pt x="0" y="10"/>
                        </a:lnTo>
                        <a:lnTo>
                          <a:pt x="9" y="10"/>
                        </a:lnTo>
                        <a:lnTo>
                          <a:pt x="0" y="0"/>
                        </a:lnTo>
                        <a:close/>
                      </a:path>
                    </a:pathLst>
                  </a:custGeom>
                  <a:solidFill>
                    <a:srgbClr val="000000"/>
                  </a:solidFill>
                  <a:ln w="9525">
                    <a:noFill/>
                    <a:round/>
                    <a:headEnd/>
                    <a:tailEnd/>
                  </a:ln>
                </p:spPr>
                <p:txBody>
                  <a:bodyPr/>
                  <a:lstStyle/>
                  <a:p>
                    <a:endParaRPr lang="en-US"/>
                  </a:p>
                </p:txBody>
              </p:sp>
              <p:sp>
                <p:nvSpPr>
                  <p:cNvPr id="5385" name="Freeform 762"/>
                  <p:cNvSpPr>
                    <a:spLocks/>
                  </p:cNvSpPr>
                  <p:nvPr/>
                </p:nvSpPr>
                <p:spPr bwMode="auto">
                  <a:xfrm>
                    <a:off x="5191" y="7173"/>
                    <a:ext cx="9" cy="224"/>
                  </a:xfrm>
                  <a:custGeom>
                    <a:avLst/>
                    <a:gdLst>
                      <a:gd name="T0" fmla="*/ 0 w 9"/>
                      <a:gd name="T1" fmla="*/ 10 h 224"/>
                      <a:gd name="T2" fmla="*/ 0 w 9"/>
                      <a:gd name="T3" fmla="*/ 10 h 224"/>
                      <a:gd name="T4" fmla="*/ 0 w 9"/>
                      <a:gd name="T5" fmla="*/ 69 h 224"/>
                      <a:gd name="T6" fmla="*/ 0 w 9"/>
                      <a:gd name="T7" fmla="*/ 127 h 224"/>
                      <a:gd name="T8" fmla="*/ 0 w 9"/>
                      <a:gd name="T9" fmla="*/ 176 h 224"/>
                      <a:gd name="T10" fmla="*/ 0 w 9"/>
                      <a:gd name="T11" fmla="*/ 224 h 224"/>
                      <a:gd name="T12" fmla="*/ 9 w 9"/>
                      <a:gd name="T13" fmla="*/ 224 h 224"/>
                      <a:gd name="T14" fmla="*/ 9 w 9"/>
                      <a:gd name="T15" fmla="*/ 127 h 224"/>
                      <a:gd name="T16" fmla="*/ 9 w 9"/>
                      <a:gd name="T17" fmla="*/ 69 h 224"/>
                      <a:gd name="T18" fmla="*/ 0 w 9"/>
                      <a:gd name="T19" fmla="*/ 10 h 224"/>
                      <a:gd name="T20" fmla="*/ 0 w 9"/>
                      <a:gd name="T21" fmla="*/ 20 h 224"/>
                      <a:gd name="T22" fmla="*/ 0 w 9"/>
                      <a:gd name="T23" fmla="*/ 10 h 224"/>
                      <a:gd name="T24" fmla="*/ 0 w 9"/>
                      <a:gd name="T25" fmla="*/ 0 h 224"/>
                      <a:gd name="T26" fmla="*/ 0 w 9"/>
                      <a:gd name="T27" fmla="*/ 10 h 224"/>
                      <a:gd name="T28" fmla="*/ 0 w 9"/>
                      <a:gd name="T29" fmla="*/ 10 h 2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224"/>
                      <a:gd name="T47" fmla="*/ 9 w 9"/>
                      <a:gd name="T48" fmla="*/ 224 h 2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224">
                        <a:moveTo>
                          <a:pt x="0" y="10"/>
                        </a:moveTo>
                        <a:lnTo>
                          <a:pt x="0" y="10"/>
                        </a:lnTo>
                        <a:lnTo>
                          <a:pt x="0" y="69"/>
                        </a:lnTo>
                        <a:lnTo>
                          <a:pt x="0" y="127"/>
                        </a:lnTo>
                        <a:lnTo>
                          <a:pt x="0" y="176"/>
                        </a:lnTo>
                        <a:lnTo>
                          <a:pt x="0" y="224"/>
                        </a:lnTo>
                        <a:lnTo>
                          <a:pt x="9" y="224"/>
                        </a:lnTo>
                        <a:lnTo>
                          <a:pt x="9" y="127"/>
                        </a:lnTo>
                        <a:lnTo>
                          <a:pt x="9" y="69"/>
                        </a:lnTo>
                        <a:lnTo>
                          <a:pt x="0" y="10"/>
                        </a:lnTo>
                        <a:lnTo>
                          <a:pt x="0" y="20"/>
                        </a:lnTo>
                        <a:lnTo>
                          <a:pt x="0" y="10"/>
                        </a:lnTo>
                        <a:lnTo>
                          <a:pt x="0" y="0"/>
                        </a:lnTo>
                        <a:lnTo>
                          <a:pt x="0" y="10"/>
                        </a:lnTo>
                        <a:close/>
                      </a:path>
                    </a:pathLst>
                  </a:custGeom>
                  <a:solidFill>
                    <a:srgbClr val="000000"/>
                  </a:solidFill>
                  <a:ln w="9525">
                    <a:noFill/>
                    <a:round/>
                    <a:headEnd/>
                    <a:tailEnd/>
                  </a:ln>
                </p:spPr>
                <p:txBody>
                  <a:bodyPr/>
                  <a:lstStyle/>
                  <a:p>
                    <a:endParaRPr lang="en-US"/>
                  </a:p>
                </p:txBody>
              </p:sp>
              <p:sp>
                <p:nvSpPr>
                  <p:cNvPr id="5386" name="Freeform 763"/>
                  <p:cNvSpPr>
                    <a:spLocks/>
                  </p:cNvSpPr>
                  <p:nvPr/>
                </p:nvSpPr>
                <p:spPr bwMode="auto">
                  <a:xfrm>
                    <a:off x="5191" y="7183"/>
                    <a:ext cx="19" cy="20"/>
                  </a:xfrm>
                  <a:custGeom>
                    <a:avLst/>
                    <a:gdLst>
                      <a:gd name="T0" fmla="*/ 19 w 19"/>
                      <a:gd name="T1" fmla="*/ 20 h 20"/>
                      <a:gd name="T2" fmla="*/ 19 w 19"/>
                      <a:gd name="T3" fmla="*/ 10 h 20"/>
                      <a:gd name="T4" fmla="*/ 9 w 19"/>
                      <a:gd name="T5" fmla="*/ 0 h 20"/>
                      <a:gd name="T6" fmla="*/ 0 w 19"/>
                      <a:gd name="T7" fmla="*/ 0 h 20"/>
                      <a:gd name="T8" fmla="*/ 0 w 19"/>
                      <a:gd name="T9" fmla="*/ 10 h 20"/>
                      <a:gd name="T10" fmla="*/ 0 w 19"/>
                      <a:gd name="T11" fmla="*/ 10 h 20"/>
                      <a:gd name="T12" fmla="*/ 0 w 19"/>
                      <a:gd name="T13" fmla="*/ 10 h 20"/>
                      <a:gd name="T14" fmla="*/ 9 w 19"/>
                      <a:gd name="T15" fmla="*/ 20 h 20"/>
                      <a:gd name="T16" fmla="*/ 9 w 19"/>
                      <a:gd name="T17" fmla="*/ 20 h 20"/>
                      <a:gd name="T18" fmla="*/ 9 w 19"/>
                      <a:gd name="T19" fmla="*/ 20 h 20"/>
                      <a:gd name="T20" fmla="*/ 19 w 19"/>
                      <a:gd name="T21" fmla="*/ 2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20"/>
                      <a:gd name="T35" fmla="*/ 19 w 19"/>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20">
                        <a:moveTo>
                          <a:pt x="19" y="20"/>
                        </a:moveTo>
                        <a:lnTo>
                          <a:pt x="19" y="10"/>
                        </a:lnTo>
                        <a:lnTo>
                          <a:pt x="9" y="0"/>
                        </a:lnTo>
                        <a:lnTo>
                          <a:pt x="0" y="0"/>
                        </a:lnTo>
                        <a:lnTo>
                          <a:pt x="0" y="10"/>
                        </a:lnTo>
                        <a:lnTo>
                          <a:pt x="9" y="20"/>
                        </a:lnTo>
                        <a:lnTo>
                          <a:pt x="19" y="20"/>
                        </a:lnTo>
                        <a:close/>
                      </a:path>
                    </a:pathLst>
                  </a:custGeom>
                  <a:solidFill>
                    <a:srgbClr val="000000"/>
                  </a:solidFill>
                  <a:ln w="9525">
                    <a:noFill/>
                    <a:round/>
                    <a:headEnd/>
                    <a:tailEnd/>
                  </a:ln>
                </p:spPr>
                <p:txBody>
                  <a:bodyPr/>
                  <a:lstStyle/>
                  <a:p>
                    <a:endParaRPr lang="en-US"/>
                  </a:p>
                </p:txBody>
              </p:sp>
              <p:sp>
                <p:nvSpPr>
                  <p:cNvPr id="5387" name="Freeform 764"/>
                  <p:cNvSpPr>
                    <a:spLocks/>
                  </p:cNvSpPr>
                  <p:nvPr/>
                </p:nvSpPr>
                <p:spPr bwMode="auto">
                  <a:xfrm>
                    <a:off x="6922" y="7193"/>
                    <a:ext cx="48" cy="58"/>
                  </a:xfrm>
                  <a:custGeom>
                    <a:avLst/>
                    <a:gdLst>
                      <a:gd name="T0" fmla="*/ 48 w 48"/>
                      <a:gd name="T1" fmla="*/ 19 h 58"/>
                      <a:gd name="T2" fmla="*/ 29 w 48"/>
                      <a:gd name="T3" fmla="*/ 58 h 58"/>
                      <a:gd name="T4" fmla="*/ 19 w 48"/>
                      <a:gd name="T5" fmla="*/ 39 h 58"/>
                      <a:gd name="T6" fmla="*/ 9 w 48"/>
                      <a:gd name="T7" fmla="*/ 29 h 58"/>
                      <a:gd name="T8" fmla="*/ 9 w 48"/>
                      <a:gd name="T9" fmla="*/ 29 h 58"/>
                      <a:gd name="T10" fmla="*/ 9 w 48"/>
                      <a:gd name="T11" fmla="*/ 19 h 58"/>
                      <a:gd name="T12" fmla="*/ 0 w 48"/>
                      <a:gd name="T13" fmla="*/ 10 h 58"/>
                      <a:gd name="T14" fmla="*/ 0 w 48"/>
                      <a:gd name="T15" fmla="*/ 0 h 58"/>
                      <a:gd name="T16" fmla="*/ 19 w 48"/>
                      <a:gd name="T17" fmla="*/ 0 h 58"/>
                      <a:gd name="T18" fmla="*/ 19 w 48"/>
                      <a:gd name="T19" fmla="*/ 10 h 58"/>
                      <a:gd name="T20" fmla="*/ 39 w 48"/>
                      <a:gd name="T21" fmla="*/ 19 h 58"/>
                      <a:gd name="T22" fmla="*/ 48 w 48"/>
                      <a:gd name="T23" fmla="*/ 19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58"/>
                      <a:gd name="T38" fmla="*/ 48 w 48"/>
                      <a:gd name="T39" fmla="*/ 58 h 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58">
                        <a:moveTo>
                          <a:pt x="48" y="19"/>
                        </a:moveTo>
                        <a:lnTo>
                          <a:pt x="29" y="58"/>
                        </a:lnTo>
                        <a:lnTo>
                          <a:pt x="19" y="39"/>
                        </a:lnTo>
                        <a:lnTo>
                          <a:pt x="9" y="29"/>
                        </a:lnTo>
                        <a:lnTo>
                          <a:pt x="9" y="19"/>
                        </a:lnTo>
                        <a:lnTo>
                          <a:pt x="0" y="10"/>
                        </a:lnTo>
                        <a:lnTo>
                          <a:pt x="0" y="0"/>
                        </a:lnTo>
                        <a:lnTo>
                          <a:pt x="19" y="0"/>
                        </a:lnTo>
                        <a:lnTo>
                          <a:pt x="19" y="10"/>
                        </a:lnTo>
                        <a:lnTo>
                          <a:pt x="39" y="19"/>
                        </a:lnTo>
                        <a:lnTo>
                          <a:pt x="48" y="19"/>
                        </a:lnTo>
                        <a:close/>
                      </a:path>
                    </a:pathLst>
                  </a:custGeom>
                  <a:solidFill>
                    <a:srgbClr val="FF7FFF"/>
                  </a:solidFill>
                  <a:ln w="9525">
                    <a:noFill/>
                    <a:round/>
                    <a:headEnd/>
                    <a:tailEnd/>
                  </a:ln>
                </p:spPr>
                <p:txBody>
                  <a:bodyPr/>
                  <a:lstStyle/>
                  <a:p>
                    <a:endParaRPr lang="en-US"/>
                  </a:p>
                </p:txBody>
              </p:sp>
              <p:sp>
                <p:nvSpPr>
                  <p:cNvPr id="5388" name="Freeform 765"/>
                  <p:cNvSpPr>
                    <a:spLocks/>
                  </p:cNvSpPr>
                  <p:nvPr/>
                </p:nvSpPr>
                <p:spPr bwMode="auto">
                  <a:xfrm>
                    <a:off x="6951" y="7212"/>
                    <a:ext cx="19" cy="49"/>
                  </a:xfrm>
                  <a:custGeom>
                    <a:avLst/>
                    <a:gdLst>
                      <a:gd name="T0" fmla="*/ 0 w 19"/>
                      <a:gd name="T1" fmla="*/ 39 h 49"/>
                      <a:gd name="T2" fmla="*/ 0 w 19"/>
                      <a:gd name="T3" fmla="*/ 39 h 49"/>
                      <a:gd name="T4" fmla="*/ 19 w 19"/>
                      <a:gd name="T5" fmla="*/ 10 h 49"/>
                      <a:gd name="T6" fmla="*/ 10 w 19"/>
                      <a:gd name="T7" fmla="*/ 0 h 49"/>
                      <a:gd name="T8" fmla="*/ 0 w 19"/>
                      <a:gd name="T9" fmla="*/ 39 h 49"/>
                      <a:gd name="T10" fmla="*/ 0 w 19"/>
                      <a:gd name="T11" fmla="*/ 39 h 49"/>
                      <a:gd name="T12" fmla="*/ 0 w 19"/>
                      <a:gd name="T13" fmla="*/ 39 h 49"/>
                      <a:gd name="T14" fmla="*/ 0 w 19"/>
                      <a:gd name="T15" fmla="*/ 49 h 49"/>
                      <a:gd name="T16" fmla="*/ 0 w 19"/>
                      <a:gd name="T17" fmla="*/ 39 h 49"/>
                      <a:gd name="T18" fmla="*/ 0 w 19"/>
                      <a:gd name="T19" fmla="*/ 39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49"/>
                      <a:gd name="T32" fmla="*/ 19 w 19"/>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49">
                        <a:moveTo>
                          <a:pt x="0" y="39"/>
                        </a:moveTo>
                        <a:lnTo>
                          <a:pt x="0" y="39"/>
                        </a:lnTo>
                        <a:lnTo>
                          <a:pt x="19" y="10"/>
                        </a:lnTo>
                        <a:lnTo>
                          <a:pt x="10" y="0"/>
                        </a:lnTo>
                        <a:lnTo>
                          <a:pt x="0" y="39"/>
                        </a:lnTo>
                        <a:lnTo>
                          <a:pt x="0" y="49"/>
                        </a:lnTo>
                        <a:lnTo>
                          <a:pt x="0" y="39"/>
                        </a:lnTo>
                        <a:close/>
                      </a:path>
                    </a:pathLst>
                  </a:custGeom>
                  <a:solidFill>
                    <a:srgbClr val="000000"/>
                  </a:solidFill>
                  <a:ln w="9525">
                    <a:noFill/>
                    <a:round/>
                    <a:headEnd/>
                    <a:tailEnd/>
                  </a:ln>
                </p:spPr>
                <p:txBody>
                  <a:bodyPr/>
                  <a:lstStyle/>
                  <a:p>
                    <a:endParaRPr lang="en-US"/>
                  </a:p>
                </p:txBody>
              </p:sp>
              <p:sp>
                <p:nvSpPr>
                  <p:cNvPr id="5389" name="Freeform 766"/>
                  <p:cNvSpPr>
                    <a:spLocks/>
                  </p:cNvSpPr>
                  <p:nvPr/>
                </p:nvSpPr>
                <p:spPr bwMode="auto">
                  <a:xfrm>
                    <a:off x="6912" y="7193"/>
                    <a:ext cx="39" cy="58"/>
                  </a:xfrm>
                  <a:custGeom>
                    <a:avLst/>
                    <a:gdLst>
                      <a:gd name="T0" fmla="*/ 10 w 39"/>
                      <a:gd name="T1" fmla="*/ 0 h 58"/>
                      <a:gd name="T2" fmla="*/ 10 w 39"/>
                      <a:gd name="T3" fmla="*/ 10 h 58"/>
                      <a:gd name="T4" fmla="*/ 10 w 39"/>
                      <a:gd name="T5" fmla="*/ 19 h 58"/>
                      <a:gd name="T6" fmla="*/ 10 w 39"/>
                      <a:gd name="T7" fmla="*/ 29 h 58"/>
                      <a:gd name="T8" fmla="*/ 19 w 39"/>
                      <a:gd name="T9" fmla="*/ 29 h 58"/>
                      <a:gd name="T10" fmla="*/ 19 w 39"/>
                      <a:gd name="T11" fmla="*/ 39 h 58"/>
                      <a:gd name="T12" fmla="*/ 29 w 39"/>
                      <a:gd name="T13" fmla="*/ 49 h 58"/>
                      <a:gd name="T14" fmla="*/ 29 w 39"/>
                      <a:gd name="T15" fmla="*/ 58 h 58"/>
                      <a:gd name="T16" fmla="*/ 39 w 39"/>
                      <a:gd name="T17" fmla="*/ 58 h 58"/>
                      <a:gd name="T18" fmla="*/ 39 w 39"/>
                      <a:gd name="T19" fmla="*/ 58 h 58"/>
                      <a:gd name="T20" fmla="*/ 39 w 39"/>
                      <a:gd name="T21" fmla="*/ 49 h 58"/>
                      <a:gd name="T22" fmla="*/ 29 w 39"/>
                      <a:gd name="T23" fmla="*/ 49 h 58"/>
                      <a:gd name="T24" fmla="*/ 29 w 39"/>
                      <a:gd name="T25" fmla="*/ 39 h 58"/>
                      <a:gd name="T26" fmla="*/ 29 w 39"/>
                      <a:gd name="T27" fmla="*/ 29 h 58"/>
                      <a:gd name="T28" fmla="*/ 19 w 39"/>
                      <a:gd name="T29" fmla="*/ 29 h 58"/>
                      <a:gd name="T30" fmla="*/ 19 w 39"/>
                      <a:gd name="T31" fmla="*/ 19 h 58"/>
                      <a:gd name="T32" fmla="*/ 19 w 39"/>
                      <a:gd name="T33" fmla="*/ 10 h 58"/>
                      <a:gd name="T34" fmla="*/ 19 w 39"/>
                      <a:gd name="T35" fmla="*/ 0 h 58"/>
                      <a:gd name="T36" fmla="*/ 10 w 39"/>
                      <a:gd name="T37" fmla="*/ 10 h 58"/>
                      <a:gd name="T38" fmla="*/ 10 w 39"/>
                      <a:gd name="T39" fmla="*/ 0 h 58"/>
                      <a:gd name="T40" fmla="*/ 0 w 39"/>
                      <a:gd name="T41" fmla="*/ 0 h 58"/>
                      <a:gd name="T42" fmla="*/ 10 w 39"/>
                      <a:gd name="T43" fmla="*/ 0 h 58"/>
                      <a:gd name="T44" fmla="*/ 10 w 39"/>
                      <a:gd name="T45" fmla="*/ 0 h 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
                      <a:gd name="T70" fmla="*/ 0 h 58"/>
                      <a:gd name="T71" fmla="*/ 39 w 39"/>
                      <a:gd name="T72" fmla="*/ 58 h 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 h="58">
                        <a:moveTo>
                          <a:pt x="10" y="0"/>
                        </a:moveTo>
                        <a:lnTo>
                          <a:pt x="10" y="10"/>
                        </a:lnTo>
                        <a:lnTo>
                          <a:pt x="10" y="19"/>
                        </a:lnTo>
                        <a:lnTo>
                          <a:pt x="10" y="29"/>
                        </a:lnTo>
                        <a:lnTo>
                          <a:pt x="19" y="29"/>
                        </a:lnTo>
                        <a:lnTo>
                          <a:pt x="19" y="39"/>
                        </a:lnTo>
                        <a:lnTo>
                          <a:pt x="29" y="49"/>
                        </a:lnTo>
                        <a:lnTo>
                          <a:pt x="29" y="58"/>
                        </a:lnTo>
                        <a:lnTo>
                          <a:pt x="39" y="58"/>
                        </a:lnTo>
                        <a:lnTo>
                          <a:pt x="39" y="49"/>
                        </a:lnTo>
                        <a:lnTo>
                          <a:pt x="29" y="49"/>
                        </a:lnTo>
                        <a:lnTo>
                          <a:pt x="29" y="39"/>
                        </a:lnTo>
                        <a:lnTo>
                          <a:pt x="29" y="29"/>
                        </a:lnTo>
                        <a:lnTo>
                          <a:pt x="19" y="29"/>
                        </a:lnTo>
                        <a:lnTo>
                          <a:pt x="19" y="19"/>
                        </a:lnTo>
                        <a:lnTo>
                          <a:pt x="19" y="10"/>
                        </a:lnTo>
                        <a:lnTo>
                          <a:pt x="19" y="0"/>
                        </a:lnTo>
                        <a:lnTo>
                          <a:pt x="10" y="10"/>
                        </a:lnTo>
                        <a:lnTo>
                          <a:pt x="10" y="0"/>
                        </a:lnTo>
                        <a:lnTo>
                          <a:pt x="0" y="0"/>
                        </a:lnTo>
                        <a:lnTo>
                          <a:pt x="10" y="0"/>
                        </a:lnTo>
                        <a:close/>
                      </a:path>
                    </a:pathLst>
                  </a:custGeom>
                  <a:solidFill>
                    <a:srgbClr val="000000"/>
                  </a:solidFill>
                  <a:ln w="9525">
                    <a:noFill/>
                    <a:round/>
                    <a:headEnd/>
                    <a:tailEnd/>
                  </a:ln>
                </p:spPr>
                <p:txBody>
                  <a:bodyPr/>
                  <a:lstStyle/>
                  <a:p>
                    <a:endParaRPr lang="en-US"/>
                  </a:p>
                </p:txBody>
              </p:sp>
              <p:sp>
                <p:nvSpPr>
                  <p:cNvPr id="5390" name="Freeform 767"/>
                  <p:cNvSpPr>
                    <a:spLocks/>
                  </p:cNvSpPr>
                  <p:nvPr/>
                </p:nvSpPr>
                <p:spPr bwMode="auto">
                  <a:xfrm>
                    <a:off x="6922" y="7193"/>
                    <a:ext cx="48" cy="29"/>
                  </a:xfrm>
                  <a:custGeom>
                    <a:avLst/>
                    <a:gdLst>
                      <a:gd name="T0" fmla="*/ 48 w 48"/>
                      <a:gd name="T1" fmla="*/ 29 h 29"/>
                      <a:gd name="T2" fmla="*/ 39 w 48"/>
                      <a:gd name="T3" fmla="*/ 10 h 29"/>
                      <a:gd name="T4" fmla="*/ 29 w 48"/>
                      <a:gd name="T5" fmla="*/ 10 h 29"/>
                      <a:gd name="T6" fmla="*/ 19 w 48"/>
                      <a:gd name="T7" fmla="*/ 0 h 29"/>
                      <a:gd name="T8" fmla="*/ 0 w 48"/>
                      <a:gd name="T9" fmla="*/ 0 h 29"/>
                      <a:gd name="T10" fmla="*/ 0 w 48"/>
                      <a:gd name="T11" fmla="*/ 10 h 29"/>
                      <a:gd name="T12" fmla="*/ 19 w 48"/>
                      <a:gd name="T13" fmla="*/ 10 h 29"/>
                      <a:gd name="T14" fmla="*/ 29 w 48"/>
                      <a:gd name="T15" fmla="*/ 19 h 29"/>
                      <a:gd name="T16" fmla="*/ 39 w 48"/>
                      <a:gd name="T17" fmla="*/ 29 h 29"/>
                      <a:gd name="T18" fmla="*/ 39 w 48"/>
                      <a:gd name="T19" fmla="*/ 29 h 29"/>
                      <a:gd name="T20" fmla="*/ 39 w 48"/>
                      <a:gd name="T21" fmla="*/ 19 h 29"/>
                      <a:gd name="T22" fmla="*/ 48 w 48"/>
                      <a:gd name="T23" fmla="*/ 29 h 29"/>
                      <a:gd name="T24" fmla="*/ 48 w 48"/>
                      <a:gd name="T25" fmla="*/ 19 h 29"/>
                      <a:gd name="T26" fmla="*/ 48 w 48"/>
                      <a:gd name="T27" fmla="*/ 19 h 29"/>
                      <a:gd name="T28" fmla="*/ 48 w 48"/>
                      <a:gd name="T29" fmla="*/ 29 h 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29"/>
                      <a:gd name="T47" fmla="*/ 48 w 48"/>
                      <a:gd name="T48" fmla="*/ 29 h 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29">
                        <a:moveTo>
                          <a:pt x="48" y="29"/>
                        </a:moveTo>
                        <a:lnTo>
                          <a:pt x="39" y="10"/>
                        </a:lnTo>
                        <a:lnTo>
                          <a:pt x="29" y="10"/>
                        </a:lnTo>
                        <a:lnTo>
                          <a:pt x="19" y="0"/>
                        </a:lnTo>
                        <a:lnTo>
                          <a:pt x="0" y="0"/>
                        </a:lnTo>
                        <a:lnTo>
                          <a:pt x="0" y="10"/>
                        </a:lnTo>
                        <a:lnTo>
                          <a:pt x="19" y="10"/>
                        </a:lnTo>
                        <a:lnTo>
                          <a:pt x="29" y="19"/>
                        </a:lnTo>
                        <a:lnTo>
                          <a:pt x="39" y="29"/>
                        </a:lnTo>
                        <a:lnTo>
                          <a:pt x="39" y="19"/>
                        </a:lnTo>
                        <a:lnTo>
                          <a:pt x="48" y="29"/>
                        </a:lnTo>
                        <a:lnTo>
                          <a:pt x="48" y="19"/>
                        </a:lnTo>
                        <a:lnTo>
                          <a:pt x="48" y="29"/>
                        </a:lnTo>
                        <a:close/>
                      </a:path>
                    </a:pathLst>
                  </a:custGeom>
                  <a:solidFill>
                    <a:srgbClr val="000000"/>
                  </a:solidFill>
                  <a:ln w="9525">
                    <a:noFill/>
                    <a:round/>
                    <a:headEnd/>
                    <a:tailEnd/>
                  </a:ln>
                </p:spPr>
                <p:txBody>
                  <a:bodyPr/>
                  <a:lstStyle/>
                  <a:p>
                    <a:endParaRPr lang="en-US"/>
                  </a:p>
                </p:txBody>
              </p:sp>
              <p:sp>
                <p:nvSpPr>
                  <p:cNvPr id="5391" name="Freeform 768"/>
                  <p:cNvSpPr>
                    <a:spLocks/>
                  </p:cNvSpPr>
                  <p:nvPr/>
                </p:nvSpPr>
                <p:spPr bwMode="auto">
                  <a:xfrm>
                    <a:off x="4860" y="7212"/>
                    <a:ext cx="78" cy="98"/>
                  </a:xfrm>
                  <a:custGeom>
                    <a:avLst/>
                    <a:gdLst>
                      <a:gd name="T0" fmla="*/ 78 w 78"/>
                      <a:gd name="T1" fmla="*/ 98 h 98"/>
                      <a:gd name="T2" fmla="*/ 39 w 78"/>
                      <a:gd name="T3" fmla="*/ 98 h 98"/>
                      <a:gd name="T4" fmla="*/ 29 w 78"/>
                      <a:gd name="T5" fmla="*/ 98 h 98"/>
                      <a:gd name="T6" fmla="*/ 0 w 78"/>
                      <a:gd name="T7" fmla="*/ 98 h 98"/>
                      <a:gd name="T8" fmla="*/ 0 w 78"/>
                      <a:gd name="T9" fmla="*/ 98 h 98"/>
                      <a:gd name="T10" fmla="*/ 10 w 78"/>
                      <a:gd name="T11" fmla="*/ 88 h 98"/>
                      <a:gd name="T12" fmla="*/ 10 w 78"/>
                      <a:gd name="T13" fmla="*/ 78 h 98"/>
                      <a:gd name="T14" fmla="*/ 10 w 78"/>
                      <a:gd name="T15" fmla="*/ 69 h 98"/>
                      <a:gd name="T16" fmla="*/ 10 w 78"/>
                      <a:gd name="T17" fmla="*/ 59 h 98"/>
                      <a:gd name="T18" fmla="*/ 19 w 78"/>
                      <a:gd name="T19" fmla="*/ 49 h 98"/>
                      <a:gd name="T20" fmla="*/ 29 w 78"/>
                      <a:gd name="T21" fmla="*/ 49 h 98"/>
                      <a:gd name="T22" fmla="*/ 39 w 78"/>
                      <a:gd name="T23" fmla="*/ 30 h 98"/>
                      <a:gd name="T24" fmla="*/ 39 w 78"/>
                      <a:gd name="T25" fmla="*/ 20 h 98"/>
                      <a:gd name="T26" fmla="*/ 49 w 78"/>
                      <a:gd name="T27" fmla="*/ 10 h 98"/>
                      <a:gd name="T28" fmla="*/ 49 w 78"/>
                      <a:gd name="T29" fmla="*/ 0 h 98"/>
                      <a:gd name="T30" fmla="*/ 58 w 78"/>
                      <a:gd name="T31" fmla="*/ 10 h 98"/>
                      <a:gd name="T32" fmla="*/ 68 w 78"/>
                      <a:gd name="T33" fmla="*/ 20 h 98"/>
                      <a:gd name="T34" fmla="*/ 68 w 78"/>
                      <a:gd name="T35" fmla="*/ 39 h 98"/>
                      <a:gd name="T36" fmla="*/ 68 w 78"/>
                      <a:gd name="T37" fmla="*/ 49 h 98"/>
                      <a:gd name="T38" fmla="*/ 68 w 78"/>
                      <a:gd name="T39" fmla="*/ 59 h 98"/>
                      <a:gd name="T40" fmla="*/ 68 w 78"/>
                      <a:gd name="T41" fmla="*/ 78 h 98"/>
                      <a:gd name="T42" fmla="*/ 68 w 78"/>
                      <a:gd name="T43" fmla="*/ 88 h 98"/>
                      <a:gd name="T44" fmla="*/ 78 w 78"/>
                      <a:gd name="T45" fmla="*/ 98 h 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8"/>
                      <a:gd name="T70" fmla="*/ 0 h 98"/>
                      <a:gd name="T71" fmla="*/ 78 w 78"/>
                      <a:gd name="T72" fmla="*/ 98 h 9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8" h="98">
                        <a:moveTo>
                          <a:pt x="78" y="98"/>
                        </a:moveTo>
                        <a:lnTo>
                          <a:pt x="39" y="98"/>
                        </a:lnTo>
                        <a:lnTo>
                          <a:pt x="29" y="98"/>
                        </a:lnTo>
                        <a:lnTo>
                          <a:pt x="0" y="98"/>
                        </a:lnTo>
                        <a:lnTo>
                          <a:pt x="10" y="88"/>
                        </a:lnTo>
                        <a:lnTo>
                          <a:pt x="10" y="78"/>
                        </a:lnTo>
                        <a:lnTo>
                          <a:pt x="10" y="69"/>
                        </a:lnTo>
                        <a:lnTo>
                          <a:pt x="10" y="59"/>
                        </a:lnTo>
                        <a:lnTo>
                          <a:pt x="19" y="49"/>
                        </a:lnTo>
                        <a:lnTo>
                          <a:pt x="29" y="49"/>
                        </a:lnTo>
                        <a:lnTo>
                          <a:pt x="39" y="30"/>
                        </a:lnTo>
                        <a:lnTo>
                          <a:pt x="39" y="20"/>
                        </a:lnTo>
                        <a:lnTo>
                          <a:pt x="49" y="10"/>
                        </a:lnTo>
                        <a:lnTo>
                          <a:pt x="49" y="0"/>
                        </a:lnTo>
                        <a:lnTo>
                          <a:pt x="58" y="10"/>
                        </a:lnTo>
                        <a:lnTo>
                          <a:pt x="68" y="20"/>
                        </a:lnTo>
                        <a:lnTo>
                          <a:pt x="68" y="39"/>
                        </a:lnTo>
                        <a:lnTo>
                          <a:pt x="68" y="49"/>
                        </a:lnTo>
                        <a:lnTo>
                          <a:pt x="68" y="59"/>
                        </a:lnTo>
                        <a:lnTo>
                          <a:pt x="68" y="78"/>
                        </a:lnTo>
                        <a:lnTo>
                          <a:pt x="68" y="88"/>
                        </a:lnTo>
                        <a:lnTo>
                          <a:pt x="78" y="98"/>
                        </a:lnTo>
                        <a:close/>
                      </a:path>
                    </a:pathLst>
                  </a:custGeom>
                  <a:solidFill>
                    <a:srgbClr val="BFBFFF"/>
                  </a:solidFill>
                  <a:ln w="9525">
                    <a:noFill/>
                    <a:round/>
                    <a:headEnd/>
                    <a:tailEnd/>
                  </a:ln>
                </p:spPr>
                <p:txBody>
                  <a:bodyPr/>
                  <a:lstStyle/>
                  <a:p>
                    <a:endParaRPr lang="en-US"/>
                  </a:p>
                </p:txBody>
              </p:sp>
              <p:sp>
                <p:nvSpPr>
                  <p:cNvPr id="5392" name="Freeform 769"/>
                  <p:cNvSpPr>
                    <a:spLocks/>
                  </p:cNvSpPr>
                  <p:nvPr/>
                </p:nvSpPr>
                <p:spPr bwMode="auto">
                  <a:xfrm>
                    <a:off x="4850" y="7310"/>
                    <a:ext cx="88" cy="9"/>
                  </a:xfrm>
                  <a:custGeom>
                    <a:avLst/>
                    <a:gdLst>
                      <a:gd name="T0" fmla="*/ 10 w 88"/>
                      <a:gd name="T1" fmla="*/ 0 h 9"/>
                      <a:gd name="T2" fmla="*/ 10 w 88"/>
                      <a:gd name="T3" fmla="*/ 9 h 9"/>
                      <a:gd name="T4" fmla="*/ 39 w 88"/>
                      <a:gd name="T5" fmla="*/ 9 h 9"/>
                      <a:gd name="T6" fmla="*/ 49 w 88"/>
                      <a:gd name="T7" fmla="*/ 0 h 9"/>
                      <a:gd name="T8" fmla="*/ 88 w 88"/>
                      <a:gd name="T9" fmla="*/ 0 h 9"/>
                      <a:gd name="T10" fmla="*/ 88 w 88"/>
                      <a:gd name="T11" fmla="*/ 0 h 9"/>
                      <a:gd name="T12" fmla="*/ 78 w 88"/>
                      <a:gd name="T13" fmla="*/ 0 h 9"/>
                      <a:gd name="T14" fmla="*/ 68 w 88"/>
                      <a:gd name="T15" fmla="*/ 0 h 9"/>
                      <a:gd name="T16" fmla="*/ 59 w 88"/>
                      <a:gd name="T17" fmla="*/ 0 h 9"/>
                      <a:gd name="T18" fmla="*/ 10 w 88"/>
                      <a:gd name="T19" fmla="*/ 0 h 9"/>
                      <a:gd name="T20" fmla="*/ 20 w 88"/>
                      <a:gd name="T21" fmla="*/ 0 h 9"/>
                      <a:gd name="T22" fmla="*/ 10 w 88"/>
                      <a:gd name="T23" fmla="*/ 0 h 9"/>
                      <a:gd name="T24" fmla="*/ 0 w 88"/>
                      <a:gd name="T25" fmla="*/ 9 h 9"/>
                      <a:gd name="T26" fmla="*/ 10 w 88"/>
                      <a:gd name="T27" fmla="*/ 9 h 9"/>
                      <a:gd name="T28" fmla="*/ 10 w 88"/>
                      <a:gd name="T29" fmla="*/ 0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8"/>
                      <a:gd name="T46" fmla="*/ 0 h 9"/>
                      <a:gd name="T47" fmla="*/ 88 w 88"/>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8" h="9">
                        <a:moveTo>
                          <a:pt x="10" y="0"/>
                        </a:moveTo>
                        <a:lnTo>
                          <a:pt x="10" y="9"/>
                        </a:lnTo>
                        <a:lnTo>
                          <a:pt x="39" y="9"/>
                        </a:lnTo>
                        <a:lnTo>
                          <a:pt x="49" y="0"/>
                        </a:lnTo>
                        <a:lnTo>
                          <a:pt x="88" y="0"/>
                        </a:lnTo>
                        <a:lnTo>
                          <a:pt x="78" y="0"/>
                        </a:lnTo>
                        <a:lnTo>
                          <a:pt x="68" y="0"/>
                        </a:lnTo>
                        <a:lnTo>
                          <a:pt x="59" y="0"/>
                        </a:lnTo>
                        <a:lnTo>
                          <a:pt x="10" y="0"/>
                        </a:lnTo>
                        <a:lnTo>
                          <a:pt x="20" y="0"/>
                        </a:lnTo>
                        <a:lnTo>
                          <a:pt x="10" y="0"/>
                        </a:lnTo>
                        <a:lnTo>
                          <a:pt x="0" y="9"/>
                        </a:lnTo>
                        <a:lnTo>
                          <a:pt x="10" y="9"/>
                        </a:lnTo>
                        <a:lnTo>
                          <a:pt x="10" y="0"/>
                        </a:lnTo>
                        <a:close/>
                      </a:path>
                    </a:pathLst>
                  </a:custGeom>
                  <a:solidFill>
                    <a:srgbClr val="000000"/>
                  </a:solidFill>
                  <a:ln w="9525">
                    <a:noFill/>
                    <a:round/>
                    <a:headEnd/>
                    <a:tailEnd/>
                  </a:ln>
                </p:spPr>
                <p:txBody>
                  <a:bodyPr/>
                  <a:lstStyle/>
                  <a:p>
                    <a:endParaRPr lang="en-US"/>
                  </a:p>
                </p:txBody>
              </p:sp>
              <p:sp>
                <p:nvSpPr>
                  <p:cNvPr id="5393" name="Freeform 770"/>
                  <p:cNvSpPr>
                    <a:spLocks/>
                  </p:cNvSpPr>
                  <p:nvPr/>
                </p:nvSpPr>
                <p:spPr bwMode="auto">
                  <a:xfrm>
                    <a:off x="4860" y="7251"/>
                    <a:ext cx="39" cy="59"/>
                  </a:xfrm>
                  <a:custGeom>
                    <a:avLst/>
                    <a:gdLst>
                      <a:gd name="T0" fmla="*/ 29 w 39"/>
                      <a:gd name="T1" fmla="*/ 0 h 59"/>
                      <a:gd name="T2" fmla="*/ 29 w 39"/>
                      <a:gd name="T3" fmla="*/ 0 h 59"/>
                      <a:gd name="T4" fmla="*/ 19 w 39"/>
                      <a:gd name="T5" fmla="*/ 10 h 59"/>
                      <a:gd name="T6" fmla="*/ 10 w 39"/>
                      <a:gd name="T7" fmla="*/ 10 h 59"/>
                      <a:gd name="T8" fmla="*/ 10 w 39"/>
                      <a:gd name="T9" fmla="*/ 20 h 59"/>
                      <a:gd name="T10" fmla="*/ 10 w 39"/>
                      <a:gd name="T11" fmla="*/ 30 h 59"/>
                      <a:gd name="T12" fmla="*/ 0 w 39"/>
                      <a:gd name="T13" fmla="*/ 39 h 59"/>
                      <a:gd name="T14" fmla="*/ 0 w 39"/>
                      <a:gd name="T15" fmla="*/ 49 h 59"/>
                      <a:gd name="T16" fmla="*/ 0 w 39"/>
                      <a:gd name="T17" fmla="*/ 59 h 59"/>
                      <a:gd name="T18" fmla="*/ 0 w 39"/>
                      <a:gd name="T19" fmla="*/ 59 h 59"/>
                      <a:gd name="T20" fmla="*/ 10 w 39"/>
                      <a:gd name="T21" fmla="*/ 59 h 59"/>
                      <a:gd name="T22" fmla="*/ 10 w 39"/>
                      <a:gd name="T23" fmla="*/ 59 h 59"/>
                      <a:gd name="T24" fmla="*/ 10 w 39"/>
                      <a:gd name="T25" fmla="*/ 49 h 59"/>
                      <a:gd name="T26" fmla="*/ 10 w 39"/>
                      <a:gd name="T27" fmla="*/ 39 h 59"/>
                      <a:gd name="T28" fmla="*/ 19 w 39"/>
                      <a:gd name="T29" fmla="*/ 30 h 59"/>
                      <a:gd name="T30" fmla="*/ 19 w 39"/>
                      <a:gd name="T31" fmla="*/ 20 h 59"/>
                      <a:gd name="T32" fmla="*/ 19 w 39"/>
                      <a:gd name="T33" fmla="*/ 10 h 59"/>
                      <a:gd name="T34" fmla="*/ 29 w 39"/>
                      <a:gd name="T35" fmla="*/ 10 h 59"/>
                      <a:gd name="T36" fmla="*/ 29 w 39"/>
                      <a:gd name="T37" fmla="*/ 10 h 59"/>
                      <a:gd name="T38" fmla="*/ 39 w 39"/>
                      <a:gd name="T39" fmla="*/ 10 h 59"/>
                      <a:gd name="T40" fmla="*/ 29 w 39"/>
                      <a:gd name="T41" fmla="*/ 10 h 59"/>
                      <a:gd name="T42" fmla="*/ 39 w 39"/>
                      <a:gd name="T43" fmla="*/ 10 h 59"/>
                      <a:gd name="T44" fmla="*/ 29 w 39"/>
                      <a:gd name="T45" fmla="*/ 0 h 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
                      <a:gd name="T70" fmla="*/ 0 h 59"/>
                      <a:gd name="T71" fmla="*/ 39 w 39"/>
                      <a:gd name="T72" fmla="*/ 59 h 5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 h="59">
                        <a:moveTo>
                          <a:pt x="29" y="0"/>
                        </a:moveTo>
                        <a:lnTo>
                          <a:pt x="29" y="0"/>
                        </a:lnTo>
                        <a:lnTo>
                          <a:pt x="19" y="10"/>
                        </a:lnTo>
                        <a:lnTo>
                          <a:pt x="10" y="10"/>
                        </a:lnTo>
                        <a:lnTo>
                          <a:pt x="10" y="20"/>
                        </a:lnTo>
                        <a:lnTo>
                          <a:pt x="10" y="30"/>
                        </a:lnTo>
                        <a:lnTo>
                          <a:pt x="0" y="39"/>
                        </a:lnTo>
                        <a:lnTo>
                          <a:pt x="0" y="49"/>
                        </a:lnTo>
                        <a:lnTo>
                          <a:pt x="0" y="59"/>
                        </a:lnTo>
                        <a:lnTo>
                          <a:pt x="10" y="59"/>
                        </a:lnTo>
                        <a:lnTo>
                          <a:pt x="10" y="49"/>
                        </a:lnTo>
                        <a:lnTo>
                          <a:pt x="10" y="39"/>
                        </a:lnTo>
                        <a:lnTo>
                          <a:pt x="19" y="30"/>
                        </a:lnTo>
                        <a:lnTo>
                          <a:pt x="19" y="20"/>
                        </a:lnTo>
                        <a:lnTo>
                          <a:pt x="19" y="10"/>
                        </a:lnTo>
                        <a:lnTo>
                          <a:pt x="29" y="10"/>
                        </a:lnTo>
                        <a:lnTo>
                          <a:pt x="39" y="10"/>
                        </a:lnTo>
                        <a:lnTo>
                          <a:pt x="29" y="10"/>
                        </a:lnTo>
                        <a:lnTo>
                          <a:pt x="39" y="10"/>
                        </a:lnTo>
                        <a:lnTo>
                          <a:pt x="29" y="0"/>
                        </a:lnTo>
                        <a:close/>
                      </a:path>
                    </a:pathLst>
                  </a:custGeom>
                  <a:solidFill>
                    <a:srgbClr val="000000"/>
                  </a:solidFill>
                  <a:ln w="9525">
                    <a:noFill/>
                    <a:round/>
                    <a:headEnd/>
                    <a:tailEnd/>
                  </a:ln>
                </p:spPr>
                <p:txBody>
                  <a:bodyPr/>
                  <a:lstStyle/>
                  <a:p>
                    <a:endParaRPr lang="en-US"/>
                  </a:p>
                </p:txBody>
              </p:sp>
              <p:sp>
                <p:nvSpPr>
                  <p:cNvPr id="5394" name="Freeform 771"/>
                  <p:cNvSpPr>
                    <a:spLocks/>
                  </p:cNvSpPr>
                  <p:nvPr/>
                </p:nvSpPr>
                <p:spPr bwMode="auto">
                  <a:xfrm>
                    <a:off x="4889" y="7203"/>
                    <a:ext cx="29" cy="58"/>
                  </a:xfrm>
                  <a:custGeom>
                    <a:avLst/>
                    <a:gdLst>
                      <a:gd name="T0" fmla="*/ 29 w 29"/>
                      <a:gd name="T1" fmla="*/ 9 h 58"/>
                      <a:gd name="T2" fmla="*/ 20 w 29"/>
                      <a:gd name="T3" fmla="*/ 9 h 58"/>
                      <a:gd name="T4" fmla="*/ 10 w 29"/>
                      <a:gd name="T5" fmla="*/ 19 h 58"/>
                      <a:gd name="T6" fmla="*/ 10 w 29"/>
                      <a:gd name="T7" fmla="*/ 29 h 58"/>
                      <a:gd name="T8" fmla="*/ 0 w 29"/>
                      <a:gd name="T9" fmla="*/ 39 h 58"/>
                      <a:gd name="T10" fmla="*/ 0 w 29"/>
                      <a:gd name="T11" fmla="*/ 48 h 58"/>
                      <a:gd name="T12" fmla="*/ 10 w 29"/>
                      <a:gd name="T13" fmla="*/ 58 h 58"/>
                      <a:gd name="T14" fmla="*/ 10 w 29"/>
                      <a:gd name="T15" fmla="*/ 48 h 58"/>
                      <a:gd name="T16" fmla="*/ 20 w 29"/>
                      <a:gd name="T17" fmla="*/ 29 h 58"/>
                      <a:gd name="T18" fmla="*/ 20 w 29"/>
                      <a:gd name="T19" fmla="*/ 19 h 58"/>
                      <a:gd name="T20" fmla="*/ 29 w 29"/>
                      <a:gd name="T21" fmla="*/ 9 h 58"/>
                      <a:gd name="T22" fmla="*/ 20 w 29"/>
                      <a:gd name="T23" fmla="*/ 19 h 58"/>
                      <a:gd name="T24" fmla="*/ 29 w 29"/>
                      <a:gd name="T25" fmla="*/ 9 h 58"/>
                      <a:gd name="T26" fmla="*/ 20 w 29"/>
                      <a:gd name="T27" fmla="*/ 0 h 58"/>
                      <a:gd name="T28" fmla="*/ 20 w 29"/>
                      <a:gd name="T29" fmla="*/ 9 h 58"/>
                      <a:gd name="T30" fmla="*/ 29 w 29"/>
                      <a:gd name="T31" fmla="*/ 9 h 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
                      <a:gd name="T49" fmla="*/ 0 h 58"/>
                      <a:gd name="T50" fmla="*/ 29 w 29"/>
                      <a:gd name="T51" fmla="*/ 58 h 5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 h="58">
                        <a:moveTo>
                          <a:pt x="29" y="9"/>
                        </a:moveTo>
                        <a:lnTo>
                          <a:pt x="20" y="9"/>
                        </a:lnTo>
                        <a:lnTo>
                          <a:pt x="10" y="19"/>
                        </a:lnTo>
                        <a:lnTo>
                          <a:pt x="10" y="29"/>
                        </a:lnTo>
                        <a:lnTo>
                          <a:pt x="0" y="39"/>
                        </a:lnTo>
                        <a:lnTo>
                          <a:pt x="0" y="48"/>
                        </a:lnTo>
                        <a:lnTo>
                          <a:pt x="10" y="58"/>
                        </a:lnTo>
                        <a:lnTo>
                          <a:pt x="10" y="48"/>
                        </a:lnTo>
                        <a:lnTo>
                          <a:pt x="20" y="29"/>
                        </a:lnTo>
                        <a:lnTo>
                          <a:pt x="20" y="19"/>
                        </a:lnTo>
                        <a:lnTo>
                          <a:pt x="29" y="9"/>
                        </a:lnTo>
                        <a:lnTo>
                          <a:pt x="20" y="19"/>
                        </a:lnTo>
                        <a:lnTo>
                          <a:pt x="29" y="9"/>
                        </a:lnTo>
                        <a:lnTo>
                          <a:pt x="20" y="0"/>
                        </a:lnTo>
                        <a:lnTo>
                          <a:pt x="20" y="9"/>
                        </a:lnTo>
                        <a:lnTo>
                          <a:pt x="29" y="9"/>
                        </a:lnTo>
                        <a:close/>
                      </a:path>
                    </a:pathLst>
                  </a:custGeom>
                  <a:solidFill>
                    <a:srgbClr val="000000"/>
                  </a:solidFill>
                  <a:ln w="9525">
                    <a:noFill/>
                    <a:round/>
                    <a:headEnd/>
                    <a:tailEnd/>
                  </a:ln>
                </p:spPr>
                <p:txBody>
                  <a:bodyPr/>
                  <a:lstStyle/>
                  <a:p>
                    <a:endParaRPr lang="en-US"/>
                  </a:p>
                </p:txBody>
              </p:sp>
              <p:sp>
                <p:nvSpPr>
                  <p:cNvPr id="5395" name="Freeform 772"/>
                  <p:cNvSpPr>
                    <a:spLocks/>
                  </p:cNvSpPr>
                  <p:nvPr/>
                </p:nvSpPr>
                <p:spPr bwMode="auto">
                  <a:xfrm>
                    <a:off x="4909" y="7212"/>
                    <a:ext cx="29" cy="107"/>
                  </a:xfrm>
                  <a:custGeom>
                    <a:avLst/>
                    <a:gdLst>
                      <a:gd name="T0" fmla="*/ 29 w 29"/>
                      <a:gd name="T1" fmla="*/ 98 h 107"/>
                      <a:gd name="T2" fmla="*/ 29 w 29"/>
                      <a:gd name="T3" fmla="*/ 98 h 107"/>
                      <a:gd name="T4" fmla="*/ 29 w 29"/>
                      <a:gd name="T5" fmla="*/ 88 h 107"/>
                      <a:gd name="T6" fmla="*/ 29 w 29"/>
                      <a:gd name="T7" fmla="*/ 78 h 107"/>
                      <a:gd name="T8" fmla="*/ 19 w 29"/>
                      <a:gd name="T9" fmla="*/ 59 h 107"/>
                      <a:gd name="T10" fmla="*/ 19 w 29"/>
                      <a:gd name="T11" fmla="*/ 49 h 107"/>
                      <a:gd name="T12" fmla="*/ 19 w 29"/>
                      <a:gd name="T13" fmla="*/ 39 h 107"/>
                      <a:gd name="T14" fmla="*/ 19 w 29"/>
                      <a:gd name="T15" fmla="*/ 20 h 107"/>
                      <a:gd name="T16" fmla="*/ 19 w 29"/>
                      <a:gd name="T17" fmla="*/ 10 h 107"/>
                      <a:gd name="T18" fmla="*/ 9 w 29"/>
                      <a:gd name="T19" fmla="*/ 0 h 107"/>
                      <a:gd name="T20" fmla="*/ 0 w 29"/>
                      <a:gd name="T21" fmla="*/ 10 h 107"/>
                      <a:gd name="T22" fmla="*/ 9 w 29"/>
                      <a:gd name="T23" fmla="*/ 10 h 107"/>
                      <a:gd name="T24" fmla="*/ 9 w 29"/>
                      <a:gd name="T25" fmla="*/ 30 h 107"/>
                      <a:gd name="T26" fmla="*/ 9 w 29"/>
                      <a:gd name="T27" fmla="*/ 39 h 107"/>
                      <a:gd name="T28" fmla="*/ 19 w 29"/>
                      <a:gd name="T29" fmla="*/ 49 h 107"/>
                      <a:gd name="T30" fmla="*/ 19 w 29"/>
                      <a:gd name="T31" fmla="*/ 59 h 107"/>
                      <a:gd name="T32" fmla="*/ 19 w 29"/>
                      <a:gd name="T33" fmla="*/ 78 h 107"/>
                      <a:gd name="T34" fmla="*/ 19 w 29"/>
                      <a:gd name="T35" fmla="*/ 88 h 107"/>
                      <a:gd name="T36" fmla="*/ 19 w 29"/>
                      <a:gd name="T37" fmla="*/ 98 h 107"/>
                      <a:gd name="T38" fmla="*/ 29 w 29"/>
                      <a:gd name="T39" fmla="*/ 98 h 107"/>
                      <a:gd name="T40" fmla="*/ 29 w 29"/>
                      <a:gd name="T41" fmla="*/ 98 h 107"/>
                      <a:gd name="T42" fmla="*/ 29 w 29"/>
                      <a:gd name="T43" fmla="*/ 107 h 107"/>
                      <a:gd name="T44" fmla="*/ 29 w 29"/>
                      <a:gd name="T45" fmla="*/ 98 h 107"/>
                      <a:gd name="T46" fmla="*/ 29 w 29"/>
                      <a:gd name="T47" fmla="*/ 98 h 1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9"/>
                      <a:gd name="T73" fmla="*/ 0 h 107"/>
                      <a:gd name="T74" fmla="*/ 29 w 29"/>
                      <a:gd name="T75" fmla="*/ 107 h 1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9" h="107">
                        <a:moveTo>
                          <a:pt x="29" y="98"/>
                        </a:moveTo>
                        <a:lnTo>
                          <a:pt x="29" y="98"/>
                        </a:lnTo>
                        <a:lnTo>
                          <a:pt x="29" y="88"/>
                        </a:lnTo>
                        <a:lnTo>
                          <a:pt x="29" y="78"/>
                        </a:lnTo>
                        <a:lnTo>
                          <a:pt x="19" y="59"/>
                        </a:lnTo>
                        <a:lnTo>
                          <a:pt x="19" y="49"/>
                        </a:lnTo>
                        <a:lnTo>
                          <a:pt x="19" y="39"/>
                        </a:lnTo>
                        <a:lnTo>
                          <a:pt x="19" y="20"/>
                        </a:lnTo>
                        <a:lnTo>
                          <a:pt x="19" y="10"/>
                        </a:lnTo>
                        <a:lnTo>
                          <a:pt x="9" y="0"/>
                        </a:lnTo>
                        <a:lnTo>
                          <a:pt x="0" y="10"/>
                        </a:lnTo>
                        <a:lnTo>
                          <a:pt x="9" y="10"/>
                        </a:lnTo>
                        <a:lnTo>
                          <a:pt x="9" y="30"/>
                        </a:lnTo>
                        <a:lnTo>
                          <a:pt x="9" y="39"/>
                        </a:lnTo>
                        <a:lnTo>
                          <a:pt x="19" y="49"/>
                        </a:lnTo>
                        <a:lnTo>
                          <a:pt x="19" y="59"/>
                        </a:lnTo>
                        <a:lnTo>
                          <a:pt x="19" y="78"/>
                        </a:lnTo>
                        <a:lnTo>
                          <a:pt x="19" y="88"/>
                        </a:lnTo>
                        <a:lnTo>
                          <a:pt x="19" y="98"/>
                        </a:lnTo>
                        <a:lnTo>
                          <a:pt x="29" y="98"/>
                        </a:lnTo>
                        <a:lnTo>
                          <a:pt x="29" y="107"/>
                        </a:lnTo>
                        <a:lnTo>
                          <a:pt x="29" y="98"/>
                        </a:lnTo>
                        <a:close/>
                      </a:path>
                    </a:pathLst>
                  </a:custGeom>
                  <a:solidFill>
                    <a:srgbClr val="000000"/>
                  </a:solidFill>
                  <a:ln w="9525">
                    <a:noFill/>
                    <a:round/>
                    <a:headEnd/>
                    <a:tailEnd/>
                  </a:ln>
                </p:spPr>
                <p:txBody>
                  <a:bodyPr/>
                  <a:lstStyle/>
                  <a:p>
                    <a:endParaRPr lang="en-US"/>
                  </a:p>
                </p:txBody>
              </p:sp>
              <p:sp>
                <p:nvSpPr>
                  <p:cNvPr id="5396" name="Freeform 773"/>
                  <p:cNvSpPr>
                    <a:spLocks/>
                  </p:cNvSpPr>
                  <p:nvPr/>
                </p:nvSpPr>
                <p:spPr bwMode="auto">
                  <a:xfrm>
                    <a:off x="6873" y="7212"/>
                    <a:ext cx="58" cy="166"/>
                  </a:xfrm>
                  <a:custGeom>
                    <a:avLst/>
                    <a:gdLst>
                      <a:gd name="T0" fmla="*/ 58 w 58"/>
                      <a:gd name="T1" fmla="*/ 49 h 166"/>
                      <a:gd name="T2" fmla="*/ 49 w 58"/>
                      <a:gd name="T3" fmla="*/ 59 h 166"/>
                      <a:gd name="T4" fmla="*/ 49 w 58"/>
                      <a:gd name="T5" fmla="*/ 78 h 166"/>
                      <a:gd name="T6" fmla="*/ 49 w 58"/>
                      <a:gd name="T7" fmla="*/ 98 h 166"/>
                      <a:gd name="T8" fmla="*/ 39 w 58"/>
                      <a:gd name="T9" fmla="*/ 107 h 166"/>
                      <a:gd name="T10" fmla="*/ 39 w 58"/>
                      <a:gd name="T11" fmla="*/ 127 h 166"/>
                      <a:gd name="T12" fmla="*/ 29 w 58"/>
                      <a:gd name="T13" fmla="*/ 137 h 166"/>
                      <a:gd name="T14" fmla="*/ 29 w 58"/>
                      <a:gd name="T15" fmla="*/ 146 h 166"/>
                      <a:gd name="T16" fmla="*/ 29 w 58"/>
                      <a:gd name="T17" fmla="*/ 166 h 166"/>
                      <a:gd name="T18" fmla="*/ 19 w 58"/>
                      <a:gd name="T19" fmla="*/ 146 h 166"/>
                      <a:gd name="T20" fmla="*/ 19 w 58"/>
                      <a:gd name="T21" fmla="*/ 137 h 166"/>
                      <a:gd name="T22" fmla="*/ 10 w 58"/>
                      <a:gd name="T23" fmla="*/ 117 h 166"/>
                      <a:gd name="T24" fmla="*/ 10 w 58"/>
                      <a:gd name="T25" fmla="*/ 98 h 166"/>
                      <a:gd name="T26" fmla="*/ 10 w 58"/>
                      <a:gd name="T27" fmla="*/ 88 h 166"/>
                      <a:gd name="T28" fmla="*/ 0 w 58"/>
                      <a:gd name="T29" fmla="*/ 69 h 166"/>
                      <a:gd name="T30" fmla="*/ 0 w 58"/>
                      <a:gd name="T31" fmla="*/ 49 h 166"/>
                      <a:gd name="T32" fmla="*/ 0 w 58"/>
                      <a:gd name="T33" fmla="*/ 39 h 166"/>
                      <a:gd name="T34" fmla="*/ 10 w 58"/>
                      <a:gd name="T35" fmla="*/ 30 h 166"/>
                      <a:gd name="T36" fmla="*/ 10 w 58"/>
                      <a:gd name="T37" fmla="*/ 20 h 166"/>
                      <a:gd name="T38" fmla="*/ 10 w 58"/>
                      <a:gd name="T39" fmla="*/ 20 h 166"/>
                      <a:gd name="T40" fmla="*/ 19 w 58"/>
                      <a:gd name="T41" fmla="*/ 10 h 166"/>
                      <a:gd name="T42" fmla="*/ 29 w 58"/>
                      <a:gd name="T43" fmla="*/ 0 h 166"/>
                      <a:gd name="T44" fmla="*/ 58 w 58"/>
                      <a:gd name="T45" fmla="*/ 49 h 1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8"/>
                      <a:gd name="T70" fmla="*/ 0 h 166"/>
                      <a:gd name="T71" fmla="*/ 58 w 58"/>
                      <a:gd name="T72" fmla="*/ 166 h 1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8" h="166">
                        <a:moveTo>
                          <a:pt x="58" y="49"/>
                        </a:moveTo>
                        <a:lnTo>
                          <a:pt x="49" y="59"/>
                        </a:lnTo>
                        <a:lnTo>
                          <a:pt x="49" y="78"/>
                        </a:lnTo>
                        <a:lnTo>
                          <a:pt x="49" y="98"/>
                        </a:lnTo>
                        <a:lnTo>
                          <a:pt x="39" y="107"/>
                        </a:lnTo>
                        <a:lnTo>
                          <a:pt x="39" y="127"/>
                        </a:lnTo>
                        <a:lnTo>
                          <a:pt x="29" y="137"/>
                        </a:lnTo>
                        <a:lnTo>
                          <a:pt x="29" y="146"/>
                        </a:lnTo>
                        <a:lnTo>
                          <a:pt x="29" y="166"/>
                        </a:lnTo>
                        <a:lnTo>
                          <a:pt x="19" y="146"/>
                        </a:lnTo>
                        <a:lnTo>
                          <a:pt x="19" y="137"/>
                        </a:lnTo>
                        <a:lnTo>
                          <a:pt x="10" y="117"/>
                        </a:lnTo>
                        <a:lnTo>
                          <a:pt x="10" y="98"/>
                        </a:lnTo>
                        <a:lnTo>
                          <a:pt x="10" y="88"/>
                        </a:lnTo>
                        <a:lnTo>
                          <a:pt x="0" y="69"/>
                        </a:lnTo>
                        <a:lnTo>
                          <a:pt x="0" y="49"/>
                        </a:lnTo>
                        <a:lnTo>
                          <a:pt x="0" y="39"/>
                        </a:lnTo>
                        <a:lnTo>
                          <a:pt x="10" y="30"/>
                        </a:lnTo>
                        <a:lnTo>
                          <a:pt x="10" y="20"/>
                        </a:lnTo>
                        <a:lnTo>
                          <a:pt x="19" y="10"/>
                        </a:lnTo>
                        <a:lnTo>
                          <a:pt x="29" y="0"/>
                        </a:lnTo>
                        <a:lnTo>
                          <a:pt x="58" y="49"/>
                        </a:lnTo>
                        <a:close/>
                      </a:path>
                    </a:pathLst>
                  </a:custGeom>
                  <a:solidFill>
                    <a:srgbClr val="FFFFFF"/>
                  </a:solidFill>
                  <a:ln w="9525">
                    <a:noFill/>
                    <a:round/>
                    <a:headEnd/>
                    <a:tailEnd/>
                  </a:ln>
                </p:spPr>
                <p:txBody>
                  <a:bodyPr/>
                  <a:lstStyle/>
                  <a:p>
                    <a:endParaRPr lang="en-US"/>
                  </a:p>
                </p:txBody>
              </p:sp>
              <p:sp>
                <p:nvSpPr>
                  <p:cNvPr id="5397" name="Freeform 774"/>
                  <p:cNvSpPr>
                    <a:spLocks/>
                  </p:cNvSpPr>
                  <p:nvPr/>
                </p:nvSpPr>
                <p:spPr bwMode="auto">
                  <a:xfrm>
                    <a:off x="6902" y="7261"/>
                    <a:ext cx="29" cy="136"/>
                  </a:xfrm>
                  <a:custGeom>
                    <a:avLst/>
                    <a:gdLst>
                      <a:gd name="T0" fmla="*/ 0 w 29"/>
                      <a:gd name="T1" fmla="*/ 117 h 136"/>
                      <a:gd name="T2" fmla="*/ 0 w 29"/>
                      <a:gd name="T3" fmla="*/ 117 h 136"/>
                      <a:gd name="T4" fmla="*/ 0 w 29"/>
                      <a:gd name="T5" fmla="*/ 97 h 136"/>
                      <a:gd name="T6" fmla="*/ 10 w 29"/>
                      <a:gd name="T7" fmla="*/ 88 h 136"/>
                      <a:gd name="T8" fmla="*/ 10 w 29"/>
                      <a:gd name="T9" fmla="*/ 78 h 136"/>
                      <a:gd name="T10" fmla="*/ 20 w 29"/>
                      <a:gd name="T11" fmla="*/ 58 h 136"/>
                      <a:gd name="T12" fmla="*/ 20 w 29"/>
                      <a:gd name="T13" fmla="*/ 49 h 136"/>
                      <a:gd name="T14" fmla="*/ 29 w 29"/>
                      <a:gd name="T15" fmla="*/ 29 h 136"/>
                      <a:gd name="T16" fmla="*/ 29 w 29"/>
                      <a:gd name="T17" fmla="*/ 10 h 136"/>
                      <a:gd name="T18" fmla="*/ 29 w 29"/>
                      <a:gd name="T19" fmla="*/ 0 h 136"/>
                      <a:gd name="T20" fmla="*/ 20 w 29"/>
                      <a:gd name="T21" fmla="*/ 0 h 136"/>
                      <a:gd name="T22" fmla="*/ 20 w 29"/>
                      <a:gd name="T23" fmla="*/ 10 h 136"/>
                      <a:gd name="T24" fmla="*/ 20 w 29"/>
                      <a:gd name="T25" fmla="*/ 29 h 136"/>
                      <a:gd name="T26" fmla="*/ 10 w 29"/>
                      <a:gd name="T27" fmla="*/ 49 h 136"/>
                      <a:gd name="T28" fmla="*/ 10 w 29"/>
                      <a:gd name="T29" fmla="*/ 58 h 136"/>
                      <a:gd name="T30" fmla="*/ 0 w 29"/>
                      <a:gd name="T31" fmla="*/ 78 h 136"/>
                      <a:gd name="T32" fmla="*/ 0 w 29"/>
                      <a:gd name="T33" fmla="*/ 88 h 136"/>
                      <a:gd name="T34" fmla="*/ 0 w 29"/>
                      <a:gd name="T35" fmla="*/ 97 h 136"/>
                      <a:gd name="T36" fmla="*/ 0 w 29"/>
                      <a:gd name="T37" fmla="*/ 117 h 136"/>
                      <a:gd name="T38" fmla="*/ 0 w 29"/>
                      <a:gd name="T39" fmla="*/ 117 h 136"/>
                      <a:gd name="T40" fmla="*/ 0 w 29"/>
                      <a:gd name="T41" fmla="*/ 117 h 136"/>
                      <a:gd name="T42" fmla="*/ 0 w 29"/>
                      <a:gd name="T43" fmla="*/ 136 h 136"/>
                      <a:gd name="T44" fmla="*/ 0 w 29"/>
                      <a:gd name="T45" fmla="*/ 117 h 136"/>
                      <a:gd name="T46" fmla="*/ 0 w 29"/>
                      <a:gd name="T47" fmla="*/ 117 h 1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9"/>
                      <a:gd name="T73" fmla="*/ 0 h 136"/>
                      <a:gd name="T74" fmla="*/ 29 w 29"/>
                      <a:gd name="T75" fmla="*/ 136 h 1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9" h="136">
                        <a:moveTo>
                          <a:pt x="0" y="117"/>
                        </a:moveTo>
                        <a:lnTo>
                          <a:pt x="0" y="117"/>
                        </a:lnTo>
                        <a:lnTo>
                          <a:pt x="0" y="97"/>
                        </a:lnTo>
                        <a:lnTo>
                          <a:pt x="10" y="88"/>
                        </a:lnTo>
                        <a:lnTo>
                          <a:pt x="10" y="78"/>
                        </a:lnTo>
                        <a:lnTo>
                          <a:pt x="20" y="58"/>
                        </a:lnTo>
                        <a:lnTo>
                          <a:pt x="20" y="49"/>
                        </a:lnTo>
                        <a:lnTo>
                          <a:pt x="29" y="29"/>
                        </a:lnTo>
                        <a:lnTo>
                          <a:pt x="29" y="10"/>
                        </a:lnTo>
                        <a:lnTo>
                          <a:pt x="29" y="0"/>
                        </a:lnTo>
                        <a:lnTo>
                          <a:pt x="20" y="0"/>
                        </a:lnTo>
                        <a:lnTo>
                          <a:pt x="20" y="10"/>
                        </a:lnTo>
                        <a:lnTo>
                          <a:pt x="20" y="29"/>
                        </a:lnTo>
                        <a:lnTo>
                          <a:pt x="10" y="49"/>
                        </a:lnTo>
                        <a:lnTo>
                          <a:pt x="10" y="58"/>
                        </a:lnTo>
                        <a:lnTo>
                          <a:pt x="0" y="78"/>
                        </a:lnTo>
                        <a:lnTo>
                          <a:pt x="0" y="88"/>
                        </a:lnTo>
                        <a:lnTo>
                          <a:pt x="0" y="97"/>
                        </a:lnTo>
                        <a:lnTo>
                          <a:pt x="0" y="117"/>
                        </a:lnTo>
                        <a:lnTo>
                          <a:pt x="0" y="136"/>
                        </a:lnTo>
                        <a:lnTo>
                          <a:pt x="0" y="117"/>
                        </a:lnTo>
                        <a:close/>
                      </a:path>
                    </a:pathLst>
                  </a:custGeom>
                  <a:solidFill>
                    <a:srgbClr val="000000"/>
                  </a:solidFill>
                  <a:ln w="9525">
                    <a:noFill/>
                    <a:round/>
                    <a:headEnd/>
                    <a:tailEnd/>
                  </a:ln>
                </p:spPr>
                <p:txBody>
                  <a:bodyPr/>
                  <a:lstStyle/>
                  <a:p>
                    <a:endParaRPr lang="en-US"/>
                  </a:p>
                </p:txBody>
              </p:sp>
              <p:sp>
                <p:nvSpPr>
                  <p:cNvPr id="5398" name="Freeform 775"/>
                  <p:cNvSpPr>
                    <a:spLocks/>
                  </p:cNvSpPr>
                  <p:nvPr/>
                </p:nvSpPr>
                <p:spPr bwMode="auto">
                  <a:xfrm>
                    <a:off x="6863" y="7242"/>
                    <a:ext cx="39" cy="136"/>
                  </a:xfrm>
                  <a:custGeom>
                    <a:avLst/>
                    <a:gdLst>
                      <a:gd name="T0" fmla="*/ 0 w 39"/>
                      <a:gd name="T1" fmla="*/ 0 h 136"/>
                      <a:gd name="T2" fmla="*/ 0 w 39"/>
                      <a:gd name="T3" fmla="*/ 19 h 136"/>
                      <a:gd name="T4" fmla="*/ 10 w 39"/>
                      <a:gd name="T5" fmla="*/ 39 h 136"/>
                      <a:gd name="T6" fmla="*/ 10 w 39"/>
                      <a:gd name="T7" fmla="*/ 58 h 136"/>
                      <a:gd name="T8" fmla="*/ 10 w 39"/>
                      <a:gd name="T9" fmla="*/ 68 h 136"/>
                      <a:gd name="T10" fmla="*/ 20 w 39"/>
                      <a:gd name="T11" fmla="*/ 87 h 136"/>
                      <a:gd name="T12" fmla="*/ 20 w 39"/>
                      <a:gd name="T13" fmla="*/ 107 h 136"/>
                      <a:gd name="T14" fmla="*/ 29 w 39"/>
                      <a:gd name="T15" fmla="*/ 116 h 136"/>
                      <a:gd name="T16" fmla="*/ 39 w 39"/>
                      <a:gd name="T17" fmla="*/ 136 h 136"/>
                      <a:gd name="T18" fmla="*/ 39 w 39"/>
                      <a:gd name="T19" fmla="*/ 136 h 136"/>
                      <a:gd name="T20" fmla="*/ 39 w 39"/>
                      <a:gd name="T21" fmla="*/ 116 h 136"/>
                      <a:gd name="T22" fmla="*/ 29 w 39"/>
                      <a:gd name="T23" fmla="*/ 107 h 136"/>
                      <a:gd name="T24" fmla="*/ 29 w 39"/>
                      <a:gd name="T25" fmla="*/ 87 h 136"/>
                      <a:gd name="T26" fmla="*/ 20 w 39"/>
                      <a:gd name="T27" fmla="*/ 68 h 136"/>
                      <a:gd name="T28" fmla="*/ 20 w 39"/>
                      <a:gd name="T29" fmla="*/ 58 h 136"/>
                      <a:gd name="T30" fmla="*/ 20 w 39"/>
                      <a:gd name="T31" fmla="*/ 39 h 136"/>
                      <a:gd name="T32" fmla="*/ 10 w 39"/>
                      <a:gd name="T33" fmla="*/ 19 h 136"/>
                      <a:gd name="T34" fmla="*/ 10 w 39"/>
                      <a:gd name="T35" fmla="*/ 9 h 136"/>
                      <a:gd name="T36" fmla="*/ 0 w 39"/>
                      <a:gd name="T37" fmla="*/ 0 h 136"/>
                      <a:gd name="T38" fmla="*/ 0 w 39"/>
                      <a:gd name="T39" fmla="*/ 9 h 136"/>
                      <a:gd name="T40" fmla="*/ 0 w 39"/>
                      <a:gd name="T41" fmla="*/ 0 h 1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136"/>
                      <a:gd name="T65" fmla="*/ 39 w 39"/>
                      <a:gd name="T66" fmla="*/ 136 h 1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136">
                        <a:moveTo>
                          <a:pt x="0" y="0"/>
                        </a:moveTo>
                        <a:lnTo>
                          <a:pt x="0" y="19"/>
                        </a:lnTo>
                        <a:lnTo>
                          <a:pt x="10" y="39"/>
                        </a:lnTo>
                        <a:lnTo>
                          <a:pt x="10" y="58"/>
                        </a:lnTo>
                        <a:lnTo>
                          <a:pt x="10" y="68"/>
                        </a:lnTo>
                        <a:lnTo>
                          <a:pt x="20" y="87"/>
                        </a:lnTo>
                        <a:lnTo>
                          <a:pt x="20" y="107"/>
                        </a:lnTo>
                        <a:lnTo>
                          <a:pt x="29" y="116"/>
                        </a:lnTo>
                        <a:lnTo>
                          <a:pt x="39" y="136"/>
                        </a:lnTo>
                        <a:lnTo>
                          <a:pt x="39" y="116"/>
                        </a:lnTo>
                        <a:lnTo>
                          <a:pt x="29" y="107"/>
                        </a:lnTo>
                        <a:lnTo>
                          <a:pt x="29" y="87"/>
                        </a:lnTo>
                        <a:lnTo>
                          <a:pt x="20" y="68"/>
                        </a:lnTo>
                        <a:lnTo>
                          <a:pt x="20" y="58"/>
                        </a:lnTo>
                        <a:lnTo>
                          <a:pt x="20" y="39"/>
                        </a:lnTo>
                        <a:lnTo>
                          <a:pt x="10" y="19"/>
                        </a:lnTo>
                        <a:lnTo>
                          <a:pt x="10" y="9"/>
                        </a:lnTo>
                        <a:lnTo>
                          <a:pt x="0" y="0"/>
                        </a:lnTo>
                        <a:lnTo>
                          <a:pt x="0" y="9"/>
                        </a:lnTo>
                        <a:lnTo>
                          <a:pt x="0" y="0"/>
                        </a:lnTo>
                        <a:close/>
                      </a:path>
                    </a:pathLst>
                  </a:custGeom>
                  <a:solidFill>
                    <a:srgbClr val="000000"/>
                  </a:solidFill>
                  <a:ln w="9525">
                    <a:noFill/>
                    <a:round/>
                    <a:headEnd/>
                    <a:tailEnd/>
                  </a:ln>
                </p:spPr>
                <p:txBody>
                  <a:bodyPr/>
                  <a:lstStyle/>
                  <a:p>
                    <a:endParaRPr lang="en-US"/>
                  </a:p>
                </p:txBody>
              </p:sp>
              <p:sp>
                <p:nvSpPr>
                  <p:cNvPr id="5399" name="Freeform 776"/>
                  <p:cNvSpPr>
                    <a:spLocks/>
                  </p:cNvSpPr>
                  <p:nvPr/>
                </p:nvSpPr>
                <p:spPr bwMode="auto">
                  <a:xfrm>
                    <a:off x="6863" y="7212"/>
                    <a:ext cx="49" cy="39"/>
                  </a:xfrm>
                  <a:custGeom>
                    <a:avLst/>
                    <a:gdLst>
                      <a:gd name="T0" fmla="*/ 49 w 49"/>
                      <a:gd name="T1" fmla="*/ 0 h 39"/>
                      <a:gd name="T2" fmla="*/ 39 w 49"/>
                      <a:gd name="T3" fmla="*/ 0 h 39"/>
                      <a:gd name="T4" fmla="*/ 39 w 49"/>
                      <a:gd name="T5" fmla="*/ 10 h 39"/>
                      <a:gd name="T6" fmla="*/ 29 w 49"/>
                      <a:gd name="T7" fmla="*/ 10 h 39"/>
                      <a:gd name="T8" fmla="*/ 0 w 49"/>
                      <a:gd name="T9" fmla="*/ 30 h 39"/>
                      <a:gd name="T10" fmla="*/ 10 w 49"/>
                      <a:gd name="T11" fmla="*/ 39 h 39"/>
                      <a:gd name="T12" fmla="*/ 10 w 49"/>
                      <a:gd name="T13" fmla="*/ 30 h 39"/>
                      <a:gd name="T14" fmla="*/ 20 w 49"/>
                      <a:gd name="T15" fmla="*/ 30 h 39"/>
                      <a:gd name="T16" fmla="*/ 20 w 49"/>
                      <a:gd name="T17" fmla="*/ 30 h 39"/>
                      <a:gd name="T18" fmla="*/ 39 w 49"/>
                      <a:gd name="T19" fmla="*/ 10 h 39"/>
                      <a:gd name="T20" fmla="*/ 39 w 49"/>
                      <a:gd name="T21" fmla="*/ 10 h 39"/>
                      <a:gd name="T22" fmla="*/ 49 w 49"/>
                      <a:gd name="T23" fmla="*/ 0 h 39"/>
                      <a:gd name="T24" fmla="*/ 39 w 49"/>
                      <a:gd name="T25" fmla="*/ 0 h 39"/>
                      <a:gd name="T26" fmla="*/ 39 w 49"/>
                      <a:gd name="T27" fmla="*/ 0 h 39"/>
                      <a:gd name="T28" fmla="*/ 49 w 49"/>
                      <a:gd name="T29" fmla="*/ 0 h 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
                      <a:gd name="T46" fmla="*/ 0 h 39"/>
                      <a:gd name="T47" fmla="*/ 49 w 49"/>
                      <a:gd name="T48" fmla="*/ 39 h 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 h="39">
                        <a:moveTo>
                          <a:pt x="49" y="0"/>
                        </a:moveTo>
                        <a:lnTo>
                          <a:pt x="39" y="0"/>
                        </a:lnTo>
                        <a:lnTo>
                          <a:pt x="39" y="10"/>
                        </a:lnTo>
                        <a:lnTo>
                          <a:pt x="29" y="10"/>
                        </a:lnTo>
                        <a:lnTo>
                          <a:pt x="0" y="30"/>
                        </a:lnTo>
                        <a:lnTo>
                          <a:pt x="10" y="39"/>
                        </a:lnTo>
                        <a:lnTo>
                          <a:pt x="10" y="30"/>
                        </a:lnTo>
                        <a:lnTo>
                          <a:pt x="20" y="30"/>
                        </a:lnTo>
                        <a:lnTo>
                          <a:pt x="39" y="10"/>
                        </a:lnTo>
                        <a:lnTo>
                          <a:pt x="49" y="0"/>
                        </a:lnTo>
                        <a:lnTo>
                          <a:pt x="39" y="0"/>
                        </a:lnTo>
                        <a:lnTo>
                          <a:pt x="49" y="0"/>
                        </a:lnTo>
                        <a:close/>
                      </a:path>
                    </a:pathLst>
                  </a:custGeom>
                  <a:solidFill>
                    <a:srgbClr val="000000"/>
                  </a:solidFill>
                  <a:ln w="9525">
                    <a:noFill/>
                    <a:round/>
                    <a:headEnd/>
                    <a:tailEnd/>
                  </a:ln>
                </p:spPr>
                <p:txBody>
                  <a:bodyPr/>
                  <a:lstStyle/>
                  <a:p>
                    <a:endParaRPr lang="en-US"/>
                  </a:p>
                </p:txBody>
              </p:sp>
              <p:sp>
                <p:nvSpPr>
                  <p:cNvPr id="5400" name="Freeform 777"/>
                  <p:cNvSpPr>
                    <a:spLocks/>
                  </p:cNvSpPr>
                  <p:nvPr/>
                </p:nvSpPr>
                <p:spPr bwMode="auto">
                  <a:xfrm>
                    <a:off x="6902" y="7212"/>
                    <a:ext cx="29" cy="49"/>
                  </a:xfrm>
                  <a:custGeom>
                    <a:avLst/>
                    <a:gdLst>
                      <a:gd name="T0" fmla="*/ 29 w 29"/>
                      <a:gd name="T1" fmla="*/ 49 h 49"/>
                      <a:gd name="T2" fmla="*/ 29 w 29"/>
                      <a:gd name="T3" fmla="*/ 49 h 49"/>
                      <a:gd name="T4" fmla="*/ 10 w 29"/>
                      <a:gd name="T5" fmla="*/ 0 h 49"/>
                      <a:gd name="T6" fmla="*/ 0 w 29"/>
                      <a:gd name="T7" fmla="*/ 10 h 49"/>
                      <a:gd name="T8" fmla="*/ 20 w 29"/>
                      <a:gd name="T9" fmla="*/ 49 h 49"/>
                      <a:gd name="T10" fmla="*/ 29 w 29"/>
                      <a:gd name="T11" fmla="*/ 49 h 49"/>
                      <a:gd name="T12" fmla="*/ 29 w 29"/>
                      <a:gd name="T13" fmla="*/ 49 h 49"/>
                      <a:gd name="T14" fmla="*/ 29 w 29"/>
                      <a:gd name="T15" fmla="*/ 49 h 49"/>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49"/>
                      <a:gd name="T26" fmla="*/ 29 w 29"/>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49">
                        <a:moveTo>
                          <a:pt x="29" y="49"/>
                        </a:moveTo>
                        <a:lnTo>
                          <a:pt x="29" y="49"/>
                        </a:lnTo>
                        <a:lnTo>
                          <a:pt x="10" y="0"/>
                        </a:lnTo>
                        <a:lnTo>
                          <a:pt x="0" y="10"/>
                        </a:lnTo>
                        <a:lnTo>
                          <a:pt x="20" y="49"/>
                        </a:lnTo>
                        <a:lnTo>
                          <a:pt x="29" y="49"/>
                        </a:lnTo>
                        <a:close/>
                      </a:path>
                    </a:pathLst>
                  </a:custGeom>
                  <a:solidFill>
                    <a:srgbClr val="000000"/>
                  </a:solidFill>
                  <a:ln w="9525">
                    <a:noFill/>
                    <a:round/>
                    <a:headEnd/>
                    <a:tailEnd/>
                  </a:ln>
                </p:spPr>
                <p:txBody>
                  <a:bodyPr/>
                  <a:lstStyle/>
                  <a:p>
                    <a:endParaRPr lang="en-US"/>
                  </a:p>
                </p:txBody>
              </p:sp>
              <p:sp>
                <p:nvSpPr>
                  <p:cNvPr id="5401" name="Freeform 778"/>
                  <p:cNvSpPr>
                    <a:spLocks/>
                  </p:cNvSpPr>
                  <p:nvPr/>
                </p:nvSpPr>
                <p:spPr bwMode="auto">
                  <a:xfrm>
                    <a:off x="4763" y="7222"/>
                    <a:ext cx="87" cy="107"/>
                  </a:xfrm>
                  <a:custGeom>
                    <a:avLst/>
                    <a:gdLst>
                      <a:gd name="T0" fmla="*/ 77 w 87"/>
                      <a:gd name="T1" fmla="*/ 39 h 107"/>
                      <a:gd name="T2" fmla="*/ 77 w 87"/>
                      <a:gd name="T3" fmla="*/ 49 h 107"/>
                      <a:gd name="T4" fmla="*/ 87 w 87"/>
                      <a:gd name="T5" fmla="*/ 68 h 107"/>
                      <a:gd name="T6" fmla="*/ 87 w 87"/>
                      <a:gd name="T7" fmla="*/ 78 h 107"/>
                      <a:gd name="T8" fmla="*/ 77 w 87"/>
                      <a:gd name="T9" fmla="*/ 88 h 107"/>
                      <a:gd name="T10" fmla="*/ 77 w 87"/>
                      <a:gd name="T11" fmla="*/ 88 h 107"/>
                      <a:gd name="T12" fmla="*/ 68 w 87"/>
                      <a:gd name="T13" fmla="*/ 88 h 107"/>
                      <a:gd name="T14" fmla="*/ 58 w 87"/>
                      <a:gd name="T15" fmla="*/ 88 h 107"/>
                      <a:gd name="T16" fmla="*/ 58 w 87"/>
                      <a:gd name="T17" fmla="*/ 97 h 107"/>
                      <a:gd name="T18" fmla="*/ 48 w 87"/>
                      <a:gd name="T19" fmla="*/ 97 h 107"/>
                      <a:gd name="T20" fmla="*/ 39 w 87"/>
                      <a:gd name="T21" fmla="*/ 97 h 107"/>
                      <a:gd name="T22" fmla="*/ 39 w 87"/>
                      <a:gd name="T23" fmla="*/ 107 h 107"/>
                      <a:gd name="T24" fmla="*/ 39 w 87"/>
                      <a:gd name="T25" fmla="*/ 97 h 107"/>
                      <a:gd name="T26" fmla="*/ 29 w 87"/>
                      <a:gd name="T27" fmla="*/ 88 h 107"/>
                      <a:gd name="T28" fmla="*/ 19 w 87"/>
                      <a:gd name="T29" fmla="*/ 78 h 107"/>
                      <a:gd name="T30" fmla="*/ 19 w 87"/>
                      <a:gd name="T31" fmla="*/ 68 h 107"/>
                      <a:gd name="T32" fmla="*/ 9 w 87"/>
                      <a:gd name="T33" fmla="*/ 59 h 107"/>
                      <a:gd name="T34" fmla="*/ 9 w 87"/>
                      <a:gd name="T35" fmla="*/ 49 h 107"/>
                      <a:gd name="T36" fmla="*/ 9 w 87"/>
                      <a:gd name="T37" fmla="*/ 39 h 107"/>
                      <a:gd name="T38" fmla="*/ 0 w 87"/>
                      <a:gd name="T39" fmla="*/ 29 h 107"/>
                      <a:gd name="T40" fmla="*/ 19 w 87"/>
                      <a:gd name="T41" fmla="*/ 10 h 107"/>
                      <a:gd name="T42" fmla="*/ 29 w 87"/>
                      <a:gd name="T43" fmla="*/ 10 h 107"/>
                      <a:gd name="T44" fmla="*/ 29 w 87"/>
                      <a:gd name="T45" fmla="*/ 0 h 107"/>
                      <a:gd name="T46" fmla="*/ 48 w 87"/>
                      <a:gd name="T47" fmla="*/ 0 h 107"/>
                      <a:gd name="T48" fmla="*/ 77 w 87"/>
                      <a:gd name="T49" fmla="*/ 39 h 1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
                      <a:gd name="T76" fmla="*/ 0 h 107"/>
                      <a:gd name="T77" fmla="*/ 87 w 87"/>
                      <a:gd name="T78" fmla="*/ 107 h 10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 h="107">
                        <a:moveTo>
                          <a:pt x="77" y="39"/>
                        </a:moveTo>
                        <a:lnTo>
                          <a:pt x="77" y="49"/>
                        </a:lnTo>
                        <a:lnTo>
                          <a:pt x="87" y="68"/>
                        </a:lnTo>
                        <a:lnTo>
                          <a:pt x="87" y="78"/>
                        </a:lnTo>
                        <a:lnTo>
                          <a:pt x="77" y="88"/>
                        </a:lnTo>
                        <a:lnTo>
                          <a:pt x="68" y="88"/>
                        </a:lnTo>
                        <a:lnTo>
                          <a:pt x="58" y="88"/>
                        </a:lnTo>
                        <a:lnTo>
                          <a:pt x="58" y="97"/>
                        </a:lnTo>
                        <a:lnTo>
                          <a:pt x="48" y="97"/>
                        </a:lnTo>
                        <a:lnTo>
                          <a:pt x="39" y="97"/>
                        </a:lnTo>
                        <a:lnTo>
                          <a:pt x="39" y="107"/>
                        </a:lnTo>
                        <a:lnTo>
                          <a:pt x="39" y="97"/>
                        </a:lnTo>
                        <a:lnTo>
                          <a:pt x="29" y="88"/>
                        </a:lnTo>
                        <a:lnTo>
                          <a:pt x="19" y="78"/>
                        </a:lnTo>
                        <a:lnTo>
                          <a:pt x="19" y="68"/>
                        </a:lnTo>
                        <a:lnTo>
                          <a:pt x="9" y="59"/>
                        </a:lnTo>
                        <a:lnTo>
                          <a:pt x="9" y="49"/>
                        </a:lnTo>
                        <a:lnTo>
                          <a:pt x="9" y="39"/>
                        </a:lnTo>
                        <a:lnTo>
                          <a:pt x="0" y="29"/>
                        </a:lnTo>
                        <a:lnTo>
                          <a:pt x="19" y="10"/>
                        </a:lnTo>
                        <a:lnTo>
                          <a:pt x="29" y="10"/>
                        </a:lnTo>
                        <a:lnTo>
                          <a:pt x="29" y="0"/>
                        </a:lnTo>
                        <a:lnTo>
                          <a:pt x="48" y="0"/>
                        </a:lnTo>
                        <a:lnTo>
                          <a:pt x="77" y="39"/>
                        </a:lnTo>
                        <a:close/>
                      </a:path>
                    </a:pathLst>
                  </a:custGeom>
                  <a:solidFill>
                    <a:srgbClr val="FFFFFF"/>
                  </a:solidFill>
                  <a:ln w="9525">
                    <a:noFill/>
                    <a:round/>
                    <a:headEnd/>
                    <a:tailEnd/>
                  </a:ln>
                </p:spPr>
                <p:txBody>
                  <a:bodyPr/>
                  <a:lstStyle/>
                  <a:p>
                    <a:endParaRPr lang="en-US"/>
                  </a:p>
                </p:txBody>
              </p:sp>
              <p:sp>
                <p:nvSpPr>
                  <p:cNvPr id="5402" name="Freeform 779"/>
                  <p:cNvSpPr>
                    <a:spLocks/>
                  </p:cNvSpPr>
                  <p:nvPr/>
                </p:nvSpPr>
                <p:spPr bwMode="auto">
                  <a:xfrm>
                    <a:off x="4840" y="7261"/>
                    <a:ext cx="10" cy="49"/>
                  </a:xfrm>
                  <a:custGeom>
                    <a:avLst/>
                    <a:gdLst>
                      <a:gd name="T0" fmla="*/ 0 w 10"/>
                      <a:gd name="T1" fmla="*/ 49 h 49"/>
                      <a:gd name="T2" fmla="*/ 0 w 10"/>
                      <a:gd name="T3" fmla="*/ 49 h 49"/>
                      <a:gd name="T4" fmla="*/ 10 w 10"/>
                      <a:gd name="T5" fmla="*/ 39 h 49"/>
                      <a:gd name="T6" fmla="*/ 10 w 10"/>
                      <a:gd name="T7" fmla="*/ 20 h 49"/>
                      <a:gd name="T8" fmla="*/ 10 w 10"/>
                      <a:gd name="T9" fmla="*/ 10 h 49"/>
                      <a:gd name="T10" fmla="*/ 10 w 10"/>
                      <a:gd name="T11" fmla="*/ 0 h 49"/>
                      <a:gd name="T12" fmla="*/ 0 w 10"/>
                      <a:gd name="T13" fmla="*/ 0 h 49"/>
                      <a:gd name="T14" fmla="*/ 0 w 10"/>
                      <a:gd name="T15" fmla="*/ 10 h 49"/>
                      <a:gd name="T16" fmla="*/ 0 w 10"/>
                      <a:gd name="T17" fmla="*/ 29 h 49"/>
                      <a:gd name="T18" fmla="*/ 0 w 10"/>
                      <a:gd name="T19" fmla="*/ 39 h 49"/>
                      <a:gd name="T20" fmla="*/ 0 w 10"/>
                      <a:gd name="T21" fmla="*/ 49 h 49"/>
                      <a:gd name="T22" fmla="*/ 0 w 10"/>
                      <a:gd name="T23" fmla="*/ 49 h 49"/>
                      <a:gd name="T24" fmla="*/ 0 w 10"/>
                      <a:gd name="T25" fmla="*/ 49 h 49"/>
                      <a:gd name="T26" fmla="*/ 0 w 10"/>
                      <a:gd name="T27" fmla="*/ 49 h 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49"/>
                      <a:gd name="T44" fmla="*/ 10 w 10"/>
                      <a:gd name="T45" fmla="*/ 49 h 4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49">
                        <a:moveTo>
                          <a:pt x="0" y="49"/>
                        </a:moveTo>
                        <a:lnTo>
                          <a:pt x="0" y="49"/>
                        </a:lnTo>
                        <a:lnTo>
                          <a:pt x="10" y="39"/>
                        </a:lnTo>
                        <a:lnTo>
                          <a:pt x="10" y="20"/>
                        </a:lnTo>
                        <a:lnTo>
                          <a:pt x="10" y="10"/>
                        </a:lnTo>
                        <a:lnTo>
                          <a:pt x="10" y="0"/>
                        </a:lnTo>
                        <a:lnTo>
                          <a:pt x="0" y="0"/>
                        </a:lnTo>
                        <a:lnTo>
                          <a:pt x="0" y="10"/>
                        </a:lnTo>
                        <a:lnTo>
                          <a:pt x="0" y="29"/>
                        </a:lnTo>
                        <a:lnTo>
                          <a:pt x="0" y="39"/>
                        </a:lnTo>
                        <a:lnTo>
                          <a:pt x="0" y="49"/>
                        </a:lnTo>
                        <a:close/>
                      </a:path>
                    </a:pathLst>
                  </a:custGeom>
                  <a:solidFill>
                    <a:srgbClr val="000000"/>
                  </a:solidFill>
                  <a:ln w="9525">
                    <a:noFill/>
                    <a:round/>
                    <a:headEnd/>
                    <a:tailEnd/>
                  </a:ln>
                </p:spPr>
                <p:txBody>
                  <a:bodyPr/>
                  <a:lstStyle/>
                  <a:p>
                    <a:endParaRPr lang="en-US"/>
                  </a:p>
                </p:txBody>
              </p:sp>
              <p:sp>
                <p:nvSpPr>
                  <p:cNvPr id="5403" name="Freeform 780"/>
                  <p:cNvSpPr>
                    <a:spLocks/>
                  </p:cNvSpPr>
                  <p:nvPr/>
                </p:nvSpPr>
                <p:spPr bwMode="auto">
                  <a:xfrm>
                    <a:off x="4802" y="7310"/>
                    <a:ext cx="38" cy="29"/>
                  </a:xfrm>
                  <a:custGeom>
                    <a:avLst/>
                    <a:gdLst>
                      <a:gd name="T0" fmla="*/ 0 w 38"/>
                      <a:gd name="T1" fmla="*/ 19 h 29"/>
                      <a:gd name="T2" fmla="*/ 0 w 38"/>
                      <a:gd name="T3" fmla="*/ 19 h 29"/>
                      <a:gd name="T4" fmla="*/ 9 w 38"/>
                      <a:gd name="T5" fmla="*/ 9 h 29"/>
                      <a:gd name="T6" fmla="*/ 19 w 38"/>
                      <a:gd name="T7" fmla="*/ 9 h 29"/>
                      <a:gd name="T8" fmla="*/ 19 w 38"/>
                      <a:gd name="T9" fmla="*/ 9 h 29"/>
                      <a:gd name="T10" fmla="*/ 29 w 38"/>
                      <a:gd name="T11" fmla="*/ 9 h 29"/>
                      <a:gd name="T12" fmla="*/ 38 w 38"/>
                      <a:gd name="T13" fmla="*/ 0 h 29"/>
                      <a:gd name="T14" fmla="*/ 38 w 38"/>
                      <a:gd name="T15" fmla="*/ 0 h 29"/>
                      <a:gd name="T16" fmla="*/ 38 w 38"/>
                      <a:gd name="T17" fmla="*/ 0 h 29"/>
                      <a:gd name="T18" fmla="*/ 38 w 38"/>
                      <a:gd name="T19" fmla="*/ 0 h 29"/>
                      <a:gd name="T20" fmla="*/ 29 w 38"/>
                      <a:gd name="T21" fmla="*/ 0 h 29"/>
                      <a:gd name="T22" fmla="*/ 19 w 38"/>
                      <a:gd name="T23" fmla="*/ 0 h 29"/>
                      <a:gd name="T24" fmla="*/ 9 w 38"/>
                      <a:gd name="T25" fmla="*/ 0 h 29"/>
                      <a:gd name="T26" fmla="*/ 9 w 38"/>
                      <a:gd name="T27" fmla="*/ 0 h 29"/>
                      <a:gd name="T28" fmla="*/ 0 w 38"/>
                      <a:gd name="T29" fmla="*/ 9 h 29"/>
                      <a:gd name="T30" fmla="*/ 0 w 38"/>
                      <a:gd name="T31" fmla="*/ 19 h 29"/>
                      <a:gd name="T32" fmla="*/ 0 w 38"/>
                      <a:gd name="T33" fmla="*/ 19 h 29"/>
                      <a:gd name="T34" fmla="*/ 0 w 38"/>
                      <a:gd name="T35" fmla="*/ 29 h 29"/>
                      <a:gd name="T36" fmla="*/ 0 w 38"/>
                      <a:gd name="T37" fmla="*/ 19 h 29"/>
                      <a:gd name="T38" fmla="*/ 0 w 38"/>
                      <a:gd name="T39" fmla="*/ 19 h 2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8"/>
                      <a:gd name="T61" fmla="*/ 0 h 29"/>
                      <a:gd name="T62" fmla="*/ 38 w 38"/>
                      <a:gd name="T63" fmla="*/ 29 h 2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8" h="29">
                        <a:moveTo>
                          <a:pt x="0" y="19"/>
                        </a:moveTo>
                        <a:lnTo>
                          <a:pt x="0" y="19"/>
                        </a:lnTo>
                        <a:lnTo>
                          <a:pt x="9" y="9"/>
                        </a:lnTo>
                        <a:lnTo>
                          <a:pt x="19" y="9"/>
                        </a:lnTo>
                        <a:lnTo>
                          <a:pt x="29" y="9"/>
                        </a:lnTo>
                        <a:lnTo>
                          <a:pt x="38" y="0"/>
                        </a:lnTo>
                        <a:lnTo>
                          <a:pt x="29" y="0"/>
                        </a:lnTo>
                        <a:lnTo>
                          <a:pt x="19" y="0"/>
                        </a:lnTo>
                        <a:lnTo>
                          <a:pt x="9" y="0"/>
                        </a:lnTo>
                        <a:lnTo>
                          <a:pt x="0" y="9"/>
                        </a:lnTo>
                        <a:lnTo>
                          <a:pt x="0" y="19"/>
                        </a:lnTo>
                        <a:lnTo>
                          <a:pt x="0" y="29"/>
                        </a:lnTo>
                        <a:lnTo>
                          <a:pt x="0" y="19"/>
                        </a:lnTo>
                        <a:close/>
                      </a:path>
                    </a:pathLst>
                  </a:custGeom>
                  <a:solidFill>
                    <a:srgbClr val="000000"/>
                  </a:solidFill>
                  <a:ln w="9525">
                    <a:noFill/>
                    <a:round/>
                    <a:headEnd/>
                    <a:tailEnd/>
                  </a:ln>
                </p:spPr>
                <p:txBody>
                  <a:bodyPr/>
                  <a:lstStyle/>
                  <a:p>
                    <a:endParaRPr lang="en-US"/>
                  </a:p>
                </p:txBody>
              </p:sp>
              <p:sp>
                <p:nvSpPr>
                  <p:cNvPr id="5404" name="Freeform 781"/>
                  <p:cNvSpPr>
                    <a:spLocks/>
                  </p:cNvSpPr>
                  <p:nvPr/>
                </p:nvSpPr>
                <p:spPr bwMode="auto">
                  <a:xfrm>
                    <a:off x="4763" y="7242"/>
                    <a:ext cx="39" cy="87"/>
                  </a:xfrm>
                  <a:custGeom>
                    <a:avLst/>
                    <a:gdLst>
                      <a:gd name="T0" fmla="*/ 0 w 39"/>
                      <a:gd name="T1" fmla="*/ 0 h 87"/>
                      <a:gd name="T2" fmla="*/ 0 w 39"/>
                      <a:gd name="T3" fmla="*/ 9 h 87"/>
                      <a:gd name="T4" fmla="*/ 0 w 39"/>
                      <a:gd name="T5" fmla="*/ 19 h 87"/>
                      <a:gd name="T6" fmla="*/ 0 w 39"/>
                      <a:gd name="T7" fmla="*/ 29 h 87"/>
                      <a:gd name="T8" fmla="*/ 9 w 39"/>
                      <a:gd name="T9" fmla="*/ 39 h 87"/>
                      <a:gd name="T10" fmla="*/ 19 w 39"/>
                      <a:gd name="T11" fmla="*/ 48 h 87"/>
                      <a:gd name="T12" fmla="*/ 19 w 39"/>
                      <a:gd name="T13" fmla="*/ 58 h 87"/>
                      <a:gd name="T14" fmla="*/ 29 w 39"/>
                      <a:gd name="T15" fmla="*/ 68 h 87"/>
                      <a:gd name="T16" fmla="*/ 29 w 39"/>
                      <a:gd name="T17" fmla="*/ 77 h 87"/>
                      <a:gd name="T18" fmla="*/ 39 w 39"/>
                      <a:gd name="T19" fmla="*/ 87 h 87"/>
                      <a:gd name="T20" fmla="*/ 39 w 39"/>
                      <a:gd name="T21" fmla="*/ 87 h 87"/>
                      <a:gd name="T22" fmla="*/ 39 w 39"/>
                      <a:gd name="T23" fmla="*/ 77 h 87"/>
                      <a:gd name="T24" fmla="*/ 39 w 39"/>
                      <a:gd name="T25" fmla="*/ 68 h 87"/>
                      <a:gd name="T26" fmla="*/ 29 w 39"/>
                      <a:gd name="T27" fmla="*/ 58 h 87"/>
                      <a:gd name="T28" fmla="*/ 19 w 39"/>
                      <a:gd name="T29" fmla="*/ 48 h 87"/>
                      <a:gd name="T30" fmla="*/ 19 w 39"/>
                      <a:gd name="T31" fmla="*/ 39 h 87"/>
                      <a:gd name="T32" fmla="*/ 9 w 39"/>
                      <a:gd name="T33" fmla="*/ 19 h 87"/>
                      <a:gd name="T34" fmla="*/ 9 w 39"/>
                      <a:gd name="T35" fmla="*/ 19 h 87"/>
                      <a:gd name="T36" fmla="*/ 9 w 39"/>
                      <a:gd name="T37" fmla="*/ 9 h 87"/>
                      <a:gd name="T38" fmla="*/ 9 w 39"/>
                      <a:gd name="T39" fmla="*/ 9 h 87"/>
                      <a:gd name="T40" fmla="*/ 0 w 39"/>
                      <a:gd name="T41" fmla="*/ 0 h 87"/>
                      <a:gd name="T42" fmla="*/ 0 w 39"/>
                      <a:gd name="T43" fmla="*/ 9 h 87"/>
                      <a:gd name="T44" fmla="*/ 0 w 39"/>
                      <a:gd name="T45" fmla="*/ 0 h 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
                      <a:gd name="T70" fmla="*/ 0 h 87"/>
                      <a:gd name="T71" fmla="*/ 39 w 39"/>
                      <a:gd name="T72" fmla="*/ 87 h 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 h="87">
                        <a:moveTo>
                          <a:pt x="0" y="0"/>
                        </a:moveTo>
                        <a:lnTo>
                          <a:pt x="0" y="9"/>
                        </a:lnTo>
                        <a:lnTo>
                          <a:pt x="0" y="19"/>
                        </a:lnTo>
                        <a:lnTo>
                          <a:pt x="0" y="29"/>
                        </a:lnTo>
                        <a:lnTo>
                          <a:pt x="9" y="39"/>
                        </a:lnTo>
                        <a:lnTo>
                          <a:pt x="19" y="48"/>
                        </a:lnTo>
                        <a:lnTo>
                          <a:pt x="19" y="58"/>
                        </a:lnTo>
                        <a:lnTo>
                          <a:pt x="29" y="68"/>
                        </a:lnTo>
                        <a:lnTo>
                          <a:pt x="29" y="77"/>
                        </a:lnTo>
                        <a:lnTo>
                          <a:pt x="39" y="87"/>
                        </a:lnTo>
                        <a:lnTo>
                          <a:pt x="39" y="77"/>
                        </a:lnTo>
                        <a:lnTo>
                          <a:pt x="39" y="68"/>
                        </a:lnTo>
                        <a:lnTo>
                          <a:pt x="29" y="58"/>
                        </a:lnTo>
                        <a:lnTo>
                          <a:pt x="19" y="48"/>
                        </a:lnTo>
                        <a:lnTo>
                          <a:pt x="19" y="39"/>
                        </a:lnTo>
                        <a:lnTo>
                          <a:pt x="9" y="19"/>
                        </a:lnTo>
                        <a:lnTo>
                          <a:pt x="9" y="9"/>
                        </a:lnTo>
                        <a:lnTo>
                          <a:pt x="0" y="0"/>
                        </a:lnTo>
                        <a:lnTo>
                          <a:pt x="0" y="9"/>
                        </a:lnTo>
                        <a:lnTo>
                          <a:pt x="0" y="0"/>
                        </a:lnTo>
                        <a:close/>
                      </a:path>
                    </a:pathLst>
                  </a:custGeom>
                  <a:solidFill>
                    <a:srgbClr val="000000"/>
                  </a:solidFill>
                  <a:ln w="9525">
                    <a:noFill/>
                    <a:round/>
                    <a:headEnd/>
                    <a:tailEnd/>
                  </a:ln>
                </p:spPr>
                <p:txBody>
                  <a:bodyPr/>
                  <a:lstStyle/>
                  <a:p>
                    <a:endParaRPr lang="en-US"/>
                  </a:p>
                </p:txBody>
              </p:sp>
              <p:sp>
                <p:nvSpPr>
                  <p:cNvPr id="5405" name="Freeform 782"/>
                  <p:cNvSpPr>
                    <a:spLocks/>
                  </p:cNvSpPr>
                  <p:nvPr/>
                </p:nvSpPr>
                <p:spPr bwMode="auto">
                  <a:xfrm>
                    <a:off x="4763" y="7222"/>
                    <a:ext cx="48" cy="29"/>
                  </a:xfrm>
                  <a:custGeom>
                    <a:avLst/>
                    <a:gdLst>
                      <a:gd name="T0" fmla="*/ 48 w 48"/>
                      <a:gd name="T1" fmla="*/ 0 h 29"/>
                      <a:gd name="T2" fmla="*/ 29 w 48"/>
                      <a:gd name="T3" fmla="*/ 0 h 29"/>
                      <a:gd name="T4" fmla="*/ 19 w 48"/>
                      <a:gd name="T5" fmla="*/ 0 h 29"/>
                      <a:gd name="T6" fmla="*/ 9 w 48"/>
                      <a:gd name="T7" fmla="*/ 20 h 29"/>
                      <a:gd name="T8" fmla="*/ 0 w 48"/>
                      <a:gd name="T9" fmla="*/ 20 h 29"/>
                      <a:gd name="T10" fmla="*/ 9 w 48"/>
                      <a:gd name="T11" fmla="*/ 29 h 29"/>
                      <a:gd name="T12" fmla="*/ 29 w 48"/>
                      <a:gd name="T13" fmla="*/ 10 h 29"/>
                      <a:gd name="T14" fmla="*/ 39 w 48"/>
                      <a:gd name="T15" fmla="*/ 10 h 29"/>
                      <a:gd name="T16" fmla="*/ 48 w 48"/>
                      <a:gd name="T17" fmla="*/ 10 h 29"/>
                      <a:gd name="T18" fmla="*/ 39 w 48"/>
                      <a:gd name="T19" fmla="*/ 0 h 29"/>
                      <a:gd name="T20" fmla="*/ 48 w 48"/>
                      <a:gd name="T21" fmla="*/ 0 h 29"/>
                      <a:gd name="T22" fmla="*/ 48 w 48"/>
                      <a:gd name="T23" fmla="*/ 0 h 29"/>
                      <a:gd name="T24" fmla="*/ 48 w 48"/>
                      <a:gd name="T25" fmla="*/ 0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29"/>
                      <a:gd name="T41" fmla="*/ 48 w 48"/>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29">
                        <a:moveTo>
                          <a:pt x="48" y="0"/>
                        </a:moveTo>
                        <a:lnTo>
                          <a:pt x="29" y="0"/>
                        </a:lnTo>
                        <a:lnTo>
                          <a:pt x="19" y="0"/>
                        </a:lnTo>
                        <a:lnTo>
                          <a:pt x="9" y="20"/>
                        </a:lnTo>
                        <a:lnTo>
                          <a:pt x="0" y="20"/>
                        </a:lnTo>
                        <a:lnTo>
                          <a:pt x="9" y="29"/>
                        </a:lnTo>
                        <a:lnTo>
                          <a:pt x="29" y="10"/>
                        </a:lnTo>
                        <a:lnTo>
                          <a:pt x="39" y="10"/>
                        </a:lnTo>
                        <a:lnTo>
                          <a:pt x="48" y="10"/>
                        </a:lnTo>
                        <a:lnTo>
                          <a:pt x="39" y="0"/>
                        </a:lnTo>
                        <a:lnTo>
                          <a:pt x="48" y="0"/>
                        </a:lnTo>
                        <a:close/>
                      </a:path>
                    </a:pathLst>
                  </a:custGeom>
                  <a:solidFill>
                    <a:srgbClr val="000000"/>
                  </a:solidFill>
                  <a:ln w="9525">
                    <a:noFill/>
                    <a:round/>
                    <a:headEnd/>
                    <a:tailEnd/>
                  </a:ln>
                </p:spPr>
                <p:txBody>
                  <a:bodyPr/>
                  <a:lstStyle/>
                  <a:p>
                    <a:endParaRPr lang="en-US"/>
                  </a:p>
                </p:txBody>
              </p:sp>
              <p:sp>
                <p:nvSpPr>
                  <p:cNvPr id="5406" name="Freeform 783"/>
                  <p:cNvSpPr>
                    <a:spLocks/>
                  </p:cNvSpPr>
                  <p:nvPr/>
                </p:nvSpPr>
                <p:spPr bwMode="auto">
                  <a:xfrm>
                    <a:off x="4802" y="7222"/>
                    <a:ext cx="48" cy="39"/>
                  </a:xfrm>
                  <a:custGeom>
                    <a:avLst/>
                    <a:gdLst>
                      <a:gd name="T0" fmla="*/ 48 w 48"/>
                      <a:gd name="T1" fmla="*/ 39 h 39"/>
                      <a:gd name="T2" fmla="*/ 38 w 48"/>
                      <a:gd name="T3" fmla="*/ 39 h 39"/>
                      <a:gd name="T4" fmla="*/ 9 w 48"/>
                      <a:gd name="T5" fmla="*/ 0 h 39"/>
                      <a:gd name="T6" fmla="*/ 0 w 48"/>
                      <a:gd name="T7" fmla="*/ 0 h 39"/>
                      <a:gd name="T8" fmla="*/ 38 w 48"/>
                      <a:gd name="T9" fmla="*/ 39 h 39"/>
                      <a:gd name="T10" fmla="*/ 38 w 48"/>
                      <a:gd name="T11" fmla="*/ 39 h 39"/>
                      <a:gd name="T12" fmla="*/ 48 w 48"/>
                      <a:gd name="T13" fmla="*/ 39 h 39"/>
                      <a:gd name="T14" fmla="*/ 38 w 48"/>
                      <a:gd name="T15" fmla="*/ 39 h 39"/>
                      <a:gd name="T16" fmla="*/ 48 w 48"/>
                      <a:gd name="T17" fmla="*/ 39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39"/>
                      <a:gd name="T29" fmla="*/ 48 w 48"/>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39">
                        <a:moveTo>
                          <a:pt x="48" y="39"/>
                        </a:moveTo>
                        <a:lnTo>
                          <a:pt x="38" y="39"/>
                        </a:lnTo>
                        <a:lnTo>
                          <a:pt x="9" y="0"/>
                        </a:lnTo>
                        <a:lnTo>
                          <a:pt x="0" y="0"/>
                        </a:lnTo>
                        <a:lnTo>
                          <a:pt x="38" y="39"/>
                        </a:lnTo>
                        <a:lnTo>
                          <a:pt x="48" y="39"/>
                        </a:lnTo>
                        <a:lnTo>
                          <a:pt x="38" y="39"/>
                        </a:lnTo>
                        <a:lnTo>
                          <a:pt x="48" y="39"/>
                        </a:lnTo>
                        <a:close/>
                      </a:path>
                    </a:pathLst>
                  </a:custGeom>
                  <a:solidFill>
                    <a:srgbClr val="000000"/>
                  </a:solidFill>
                  <a:ln w="9525">
                    <a:noFill/>
                    <a:round/>
                    <a:headEnd/>
                    <a:tailEnd/>
                  </a:ln>
                </p:spPr>
                <p:txBody>
                  <a:bodyPr/>
                  <a:lstStyle/>
                  <a:p>
                    <a:endParaRPr lang="en-US"/>
                  </a:p>
                </p:txBody>
              </p:sp>
              <p:sp>
                <p:nvSpPr>
                  <p:cNvPr id="5407" name="Freeform 784"/>
                  <p:cNvSpPr>
                    <a:spLocks/>
                  </p:cNvSpPr>
                  <p:nvPr/>
                </p:nvSpPr>
                <p:spPr bwMode="auto">
                  <a:xfrm>
                    <a:off x="6970" y="7232"/>
                    <a:ext cx="49" cy="97"/>
                  </a:xfrm>
                  <a:custGeom>
                    <a:avLst/>
                    <a:gdLst>
                      <a:gd name="T0" fmla="*/ 49 w 49"/>
                      <a:gd name="T1" fmla="*/ 19 h 97"/>
                      <a:gd name="T2" fmla="*/ 49 w 49"/>
                      <a:gd name="T3" fmla="*/ 29 h 97"/>
                      <a:gd name="T4" fmla="*/ 49 w 49"/>
                      <a:gd name="T5" fmla="*/ 39 h 97"/>
                      <a:gd name="T6" fmla="*/ 49 w 49"/>
                      <a:gd name="T7" fmla="*/ 49 h 97"/>
                      <a:gd name="T8" fmla="*/ 39 w 49"/>
                      <a:gd name="T9" fmla="*/ 58 h 97"/>
                      <a:gd name="T10" fmla="*/ 39 w 49"/>
                      <a:gd name="T11" fmla="*/ 68 h 97"/>
                      <a:gd name="T12" fmla="*/ 29 w 49"/>
                      <a:gd name="T13" fmla="*/ 78 h 97"/>
                      <a:gd name="T14" fmla="*/ 29 w 49"/>
                      <a:gd name="T15" fmla="*/ 78 h 97"/>
                      <a:gd name="T16" fmla="*/ 29 w 49"/>
                      <a:gd name="T17" fmla="*/ 97 h 97"/>
                      <a:gd name="T18" fmla="*/ 0 w 49"/>
                      <a:gd name="T19" fmla="*/ 19 h 97"/>
                      <a:gd name="T20" fmla="*/ 10 w 49"/>
                      <a:gd name="T21" fmla="*/ 0 h 97"/>
                      <a:gd name="T22" fmla="*/ 49 w 49"/>
                      <a:gd name="T23" fmla="*/ 19 h 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
                      <a:gd name="T37" fmla="*/ 0 h 97"/>
                      <a:gd name="T38" fmla="*/ 49 w 49"/>
                      <a:gd name="T39" fmla="*/ 97 h 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 h="97">
                        <a:moveTo>
                          <a:pt x="49" y="19"/>
                        </a:moveTo>
                        <a:lnTo>
                          <a:pt x="49" y="29"/>
                        </a:lnTo>
                        <a:lnTo>
                          <a:pt x="49" y="39"/>
                        </a:lnTo>
                        <a:lnTo>
                          <a:pt x="49" y="49"/>
                        </a:lnTo>
                        <a:lnTo>
                          <a:pt x="39" y="58"/>
                        </a:lnTo>
                        <a:lnTo>
                          <a:pt x="39" y="68"/>
                        </a:lnTo>
                        <a:lnTo>
                          <a:pt x="29" y="78"/>
                        </a:lnTo>
                        <a:lnTo>
                          <a:pt x="29" y="97"/>
                        </a:lnTo>
                        <a:lnTo>
                          <a:pt x="0" y="19"/>
                        </a:lnTo>
                        <a:lnTo>
                          <a:pt x="10" y="0"/>
                        </a:lnTo>
                        <a:lnTo>
                          <a:pt x="49" y="19"/>
                        </a:lnTo>
                        <a:close/>
                      </a:path>
                    </a:pathLst>
                  </a:custGeom>
                  <a:solidFill>
                    <a:srgbClr val="FFFFFF"/>
                  </a:solidFill>
                  <a:ln w="9525">
                    <a:noFill/>
                    <a:round/>
                    <a:headEnd/>
                    <a:tailEnd/>
                  </a:ln>
                </p:spPr>
                <p:txBody>
                  <a:bodyPr/>
                  <a:lstStyle/>
                  <a:p>
                    <a:endParaRPr lang="en-US"/>
                  </a:p>
                </p:txBody>
              </p:sp>
              <p:sp>
                <p:nvSpPr>
                  <p:cNvPr id="5408" name="Freeform 785"/>
                  <p:cNvSpPr>
                    <a:spLocks/>
                  </p:cNvSpPr>
                  <p:nvPr/>
                </p:nvSpPr>
                <p:spPr bwMode="auto">
                  <a:xfrm>
                    <a:off x="6990" y="7251"/>
                    <a:ext cx="39" cy="88"/>
                  </a:xfrm>
                  <a:custGeom>
                    <a:avLst/>
                    <a:gdLst>
                      <a:gd name="T0" fmla="*/ 0 w 39"/>
                      <a:gd name="T1" fmla="*/ 78 h 88"/>
                      <a:gd name="T2" fmla="*/ 9 w 39"/>
                      <a:gd name="T3" fmla="*/ 78 h 88"/>
                      <a:gd name="T4" fmla="*/ 9 w 39"/>
                      <a:gd name="T5" fmla="*/ 68 h 88"/>
                      <a:gd name="T6" fmla="*/ 19 w 39"/>
                      <a:gd name="T7" fmla="*/ 59 h 88"/>
                      <a:gd name="T8" fmla="*/ 19 w 39"/>
                      <a:gd name="T9" fmla="*/ 49 h 88"/>
                      <a:gd name="T10" fmla="*/ 29 w 39"/>
                      <a:gd name="T11" fmla="*/ 39 h 88"/>
                      <a:gd name="T12" fmla="*/ 29 w 39"/>
                      <a:gd name="T13" fmla="*/ 30 h 88"/>
                      <a:gd name="T14" fmla="*/ 29 w 39"/>
                      <a:gd name="T15" fmla="*/ 20 h 88"/>
                      <a:gd name="T16" fmla="*/ 39 w 39"/>
                      <a:gd name="T17" fmla="*/ 10 h 88"/>
                      <a:gd name="T18" fmla="*/ 39 w 39"/>
                      <a:gd name="T19" fmla="*/ 0 h 88"/>
                      <a:gd name="T20" fmla="*/ 29 w 39"/>
                      <a:gd name="T21" fmla="*/ 0 h 88"/>
                      <a:gd name="T22" fmla="*/ 29 w 39"/>
                      <a:gd name="T23" fmla="*/ 10 h 88"/>
                      <a:gd name="T24" fmla="*/ 19 w 39"/>
                      <a:gd name="T25" fmla="*/ 10 h 88"/>
                      <a:gd name="T26" fmla="*/ 19 w 39"/>
                      <a:gd name="T27" fmla="*/ 20 h 88"/>
                      <a:gd name="T28" fmla="*/ 19 w 39"/>
                      <a:gd name="T29" fmla="*/ 39 h 88"/>
                      <a:gd name="T30" fmla="*/ 9 w 39"/>
                      <a:gd name="T31" fmla="*/ 49 h 88"/>
                      <a:gd name="T32" fmla="*/ 9 w 39"/>
                      <a:gd name="T33" fmla="*/ 59 h 88"/>
                      <a:gd name="T34" fmla="*/ 0 w 39"/>
                      <a:gd name="T35" fmla="*/ 59 h 88"/>
                      <a:gd name="T36" fmla="*/ 0 w 39"/>
                      <a:gd name="T37" fmla="*/ 68 h 88"/>
                      <a:gd name="T38" fmla="*/ 9 w 39"/>
                      <a:gd name="T39" fmla="*/ 68 h 88"/>
                      <a:gd name="T40" fmla="*/ 0 w 39"/>
                      <a:gd name="T41" fmla="*/ 78 h 88"/>
                      <a:gd name="T42" fmla="*/ 9 w 39"/>
                      <a:gd name="T43" fmla="*/ 88 h 88"/>
                      <a:gd name="T44" fmla="*/ 9 w 39"/>
                      <a:gd name="T45" fmla="*/ 78 h 88"/>
                      <a:gd name="T46" fmla="*/ 0 w 39"/>
                      <a:gd name="T47" fmla="*/ 78 h 8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9"/>
                      <a:gd name="T73" fmla="*/ 0 h 88"/>
                      <a:gd name="T74" fmla="*/ 39 w 39"/>
                      <a:gd name="T75" fmla="*/ 88 h 8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9" h="88">
                        <a:moveTo>
                          <a:pt x="0" y="78"/>
                        </a:moveTo>
                        <a:lnTo>
                          <a:pt x="9" y="78"/>
                        </a:lnTo>
                        <a:lnTo>
                          <a:pt x="9" y="68"/>
                        </a:lnTo>
                        <a:lnTo>
                          <a:pt x="19" y="59"/>
                        </a:lnTo>
                        <a:lnTo>
                          <a:pt x="19" y="49"/>
                        </a:lnTo>
                        <a:lnTo>
                          <a:pt x="29" y="39"/>
                        </a:lnTo>
                        <a:lnTo>
                          <a:pt x="29" y="30"/>
                        </a:lnTo>
                        <a:lnTo>
                          <a:pt x="29" y="20"/>
                        </a:lnTo>
                        <a:lnTo>
                          <a:pt x="39" y="10"/>
                        </a:lnTo>
                        <a:lnTo>
                          <a:pt x="39" y="0"/>
                        </a:lnTo>
                        <a:lnTo>
                          <a:pt x="29" y="0"/>
                        </a:lnTo>
                        <a:lnTo>
                          <a:pt x="29" y="10"/>
                        </a:lnTo>
                        <a:lnTo>
                          <a:pt x="19" y="10"/>
                        </a:lnTo>
                        <a:lnTo>
                          <a:pt x="19" y="20"/>
                        </a:lnTo>
                        <a:lnTo>
                          <a:pt x="19" y="39"/>
                        </a:lnTo>
                        <a:lnTo>
                          <a:pt x="9" y="49"/>
                        </a:lnTo>
                        <a:lnTo>
                          <a:pt x="9" y="59"/>
                        </a:lnTo>
                        <a:lnTo>
                          <a:pt x="0" y="59"/>
                        </a:lnTo>
                        <a:lnTo>
                          <a:pt x="0" y="68"/>
                        </a:lnTo>
                        <a:lnTo>
                          <a:pt x="9" y="68"/>
                        </a:lnTo>
                        <a:lnTo>
                          <a:pt x="0" y="78"/>
                        </a:lnTo>
                        <a:lnTo>
                          <a:pt x="9" y="88"/>
                        </a:lnTo>
                        <a:lnTo>
                          <a:pt x="9" y="78"/>
                        </a:lnTo>
                        <a:lnTo>
                          <a:pt x="0" y="78"/>
                        </a:lnTo>
                        <a:close/>
                      </a:path>
                    </a:pathLst>
                  </a:custGeom>
                  <a:solidFill>
                    <a:srgbClr val="000000"/>
                  </a:solidFill>
                  <a:ln w="9525">
                    <a:noFill/>
                    <a:round/>
                    <a:headEnd/>
                    <a:tailEnd/>
                  </a:ln>
                </p:spPr>
                <p:txBody>
                  <a:bodyPr/>
                  <a:lstStyle/>
                  <a:p>
                    <a:endParaRPr lang="en-US"/>
                  </a:p>
                </p:txBody>
              </p:sp>
              <p:sp>
                <p:nvSpPr>
                  <p:cNvPr id="5409" name="Freeform 786"/>
                  <p:cNvSpPr>
                    <a:spLocks/>
                  </p:cNvSpPr>
                  <p:nvPr/>
                </p:nvSpPr>
                <p:spPr bwMode="auto">
                  <a:xfrm>
                    <a:off x="6970" y="7242"/>
                    <a:ext cx="29" cy="87"/>
                  </a:xfrm>
                  <a:custGeom>
                    <a:avLst/>
                    <a:gdLst>
                      <a:gd name="T0" fmla="*/ 0 w 29"/>
                      <a:gd name="T1" fmla="*/ 0 h 87"/>
                      <a:gd name="T2" fmla="*/ 0 w 29"/>
                      <a:gd name="T3" fmla="*/ 9 h 87"/>
                      <a:gd name="T4" fmla="*/ 20 w 29"/>
                      <a:gd name="T5" fmla="*/ 87 h 87"/>
                      <a:gd name="T6" fmla="*/ 29 w 29"/>
                      <a:gd name="T7" fmla="*/ 77 h 87"/>
                      <a:gd name="T8" fmla="*/ 10 w 29"/>
                      <a:gd name="T9" fmla="*/ 9 h 87"/>
                      <a:gd name="T10" fmla="*/ 0 w 29"/>
                      <a:gd name="T11" fmla="*/ 0 h 87"/>
                      <a:gd name="T12" fmla="*/ 0 w 29"/>
                      <a:gd name="T13" fmla="*/ 9 h 87"/>
                      <a:gd name="T14" fmla="*/ 0 w 29"/>
                      <a:gd name="T15" fmla="*/ 0 h 87"/>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87"/>
                      <a:gd name="T26" fmla="*/ 29 w 29"/>
                      <a:gd name="T27" fmla="*/ 87 h 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87">
                        <a:moveTo>
                          <a:pt x="0" y="0"/>
                        </a:moveTo>
                        <a:lnTo>
                          <a:pt x="0" y="9"/>
                        </a:lnTo>
                        <a:lnTo>
                          <a:pt x="20" y="87"/>
                        </a:lnTo>
                        <a:lnTo>
                          <a:pt x="29" y="77"/>
                        </a:lnTo>
                        <a:lnTo>
                          <a:pt x="10" y="9"/>
                        </a:lnTo>
                        <a:lnTo>
                          <a:pt x="0" y="0"/>
                        </a:lnTo>
                        <a:lnTo>
                          <a:pt x="0" y="9"/>
                        </a:lnTo>
                        <a:lnTo>
                          <a:pt x="0" y="0"/>
                        </a:lnTo>
                        <a:close/>
                      </a:path>
                    </a:pathLst>
                  </a:custGeom>
                  <a:solidFill>
                    <a:srgbClr val="000000"/>
                  </a:solidFill>
                  <a:ln w="9525">
                    <a:noFill/>
                    <a:round/>
                    <a:headEnd/>
                    <a:tailEnd/>
                  </a:ln>
                </p:spPr>
                <p:txBody>
                  <a:bodyPr/>
                  <a:lstStyle/>
                  <a:p>
                    <a:endParaRPr lang="en-US"/>
                  </a:p>
                </p:txBody>
              </p:sp>
              <p:sp>
                <p:nvSpPr>
                  <p:cNvPr id="5410" name="Freeform 787"/>
                  <p:cNvSpPr>
                    <a:spLocks/>
                  </p:cNvSpPr>
                  <p:nvPr/>
                </p:nvSpPr>
                <p:spPr bwMode="auto">
                  <a:xfrm>
                    <a:off x="6970" y="7222"/>
                    <a:ext cx="20" cy="29"/>
                  </a:xfrm>
                  <a:custGeom>
                    <a:avLst/>
                    <a:gdLst>
                      <a:gd name="T0" fmla="*/ 20 w 20"/>
                      <a:gd name="T1" fmla="*/ 0 h 29"/>
                      <a:gd name="T2" fmla="*/ 10 w 20"/>
                      <a:gd name="T3" fmla="*/ 0 h 29"/>
                      <a:gd name="T4" fmla="*/ 0 w 20"/>
                      <a:gd name="T5" fmla="*/ 20 h 29"/>
                      <a:gd name="T6" fmla="*/ 10 w 20"/>
                      <a:gd name="T7" fmla="*/ 29 h 29"/>
                      <a:gd name="T8" fmla="*/ 20 w 20"/>
                      <a:gd name="T9" fmla="*/ 10 h 29"/>
                      <a:gd name="T10" fmla="*/ 10 w 20"/>
                      <a:gd name="T11" fmla="*/ 10 h 29"/>
                      <a:gd name="T12" fmla="*/ 20 w 20"/>
                      <a:gd name="T13" fmla="*/ 0 h 29"/>
                      <a:gd name="T14" fmla="*/ 10 w 20"/>
                      <a:gd name="T15" fmla="*/ 0 h 29"/>
                      <a:gd name="T16" fmla="*/ 20 w 20"/>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9"/>
                      <a:gd name="T29" fmla="*/ 20 w 20"/>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9">
                        <a:moveTo>
                          <a:pt x="20" y="0"/>
                        </a:moveTo>
                        <a:lnTo>
                          <a:pt x="10" y="0"/>
                        </a:lnTo>
                        <a:lnTo>
                          <a:pt x="0" y="20"/>
                        </a:lnTo>
                        <a:lnTo>
                          <a:pt x="10" y="29"/>
                        </a:lnTo>
                        <a:lnTo>
                          <a:pt x="20" y="10"/>
                        </a:lnTo>
                        <a:lnTo>
                          <a:pt x="10" y="10"/>
                        </a:lnTo>
                        <a:lnTo>
                          <a:pt x="20" y="0"/>
                        </a:lnTo>
                        <a:lnTo>
                          <a:pt x="10" y="0"/>
                        </a:lnTo>
                        <a:lnTo>
                          <a:pt x="20" y="0"/>
                        </a:lnTo>
                        <a:close/>
                      </a:path>
                    </a:pathLst>
                  </a:custGeom>
                  <a:solidFill>
                    <a:srgbClr val="000000"/>
                  </a:solidFill>
                  <a:ln w="9525">
                    <a:noFill/>
                    <a:round/>
                    <a:headEnd/>
                    <a:tailEnd/>
                  </a:ln>
                </p:spPr>
                <p:txBody>
                  <a:bodyPr/>
                  <a:lstStyle/>
                  <a:p>
                    <a:endParaRPr lang="en-US"/>
                  </a:p>
                </p:txBody>
              </p:sp>
              <p:sp>
                <p:nvSpPr>
                  <p:cNvPr id="5411" name="Freeform 788"/>
                  <p:cNvSpPr>
                    <a:spLocks/>
                  </p:cNvSpPr>
                  <p:nvPr/>
                </p:nvSpPr>
                <p:spPr bwMode="auto">
                  <a:xfrm>
                    <a:off x="6980" y="7222"/>
                    <a:ext cx="49" cy="29"/>
                  </a:xfrm>
                  <a:custGeom>
                    <a:avLst/>
                    <a:gdLst>
                      <a:gd name="T0" fmla="*/ 49 w 49"/>
                      <a:gd name="T1" fmla="*/ 29 h 29"/>
                      <a:gd name="T2" fmla="*/ 49 w 49"/>
                      <a:gd name="T3" fmla="*/ 20 h 29"/>
                      <a:gd name="T4" fmla="*/ 10 w 49"/>
                      <a:gd name="T5" fmla="*/ 0 h 29"/>
                      <a:gd name="T6" fmla="*/ 0 w 49"/>
                      <a:gd name="T7" fmla="*/ 10 h 29"/>
                      <a:gd name="T8" fmla="*/ 39 w 49"/>
                      <a:gd name="T9" fmla="*/ 29 h 29"/>
                      <a:gd name="T10" fmla="*/ 39 w 49"/>
                      <a:gd name="T11" fmla="*/ 29 h 29"/>
                      <a:gd name="T12" fmla="*/ 49 w 49"/>
                      <a:gd name="T13" fmla="*/ 29 h 29"/>
                      <a:gd name="T14" fmla="*/ 49 w 49"/>
                      <a:gd name="T15" fmla="*/ 20 h 29"/>
                      <a:gd name="T16" fmla="*/ 49 w 49"/>
                      <a:gd name="T17" fmla="*/ 29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29"/>
                      <a:gd name="T29" fmla="*/ 49 w 49"/>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29">
                        <a:moveTo>
                          <a:pt x="49" y="29"/>
                        </a:moveTo>
                        <a:lnTo>
                          <a:pt x="49" y="20"/>
                        </a:lnTo>
                        <a:lnTo>
                          <a:pt x="10" y="0"/>
                        </a:lnTo>
                        <a:lnTo>
                          <a:pt x="0" y="10"/>
                        </a:lnTo>
                        <a:lnTo>
                          <a:pt x="39" y="29"/>
                        </a:lnTo>
                        <a:lnTo>
                          <a:pt x="49" y="29"/>
                        </a:lnTo>
                        <a:lnTo>
                          <a:pt x="49" y="20"/>
                        </a:lnTo>
                        <a:lnTo>
                          <a:pt x="49" y="29"/>
                        </a:lnTo>
                        <a:close/>
                      </a:path>
                    </a:pathLst>
                  </a:custGeom>
                  <a:solidFill>
                    <a:srgbClr val="000000"/>
                  </a:solidFill>
                  <a:ln w="9525">
                    <a:noFill/>
                    <a:round/>
                    <a:headEnd/>
                    <a:tailEnd/>
                  </a:ln>
                </p:spPr>
                <p:txBody>
                  <a:bodyPr/>
                  <a:lstStyle/>
                  <a:p>
                    <a:endParaRPr lang="en-US"/>
                  </a:p>
                </p:txBody>
              </p:sp>
              <p:sp>
                <p:nvSpPr>
                  <p:cNvPr id="5412" name="Freeform 789"/>
                  <p:cNvSpPr>
                    <a:spLocks/>
                  </p:cNvSpPr>
                  <p:nvPr/>
                </p:nvSpPr>
                <p:spPr bwMode="auto">
                  <a:xfrm>
                    <a:off x="4947" y="7242"/>
                    <a:ext cx="30" cy="116"/>
                  </a:xfrm>
                  <a:custGeom>
                    <a:avLst/>
                    <a:gdLst>
                      <a:gd name="T0" fmla="*/ 30 w 30"/>
                      <a:gd name="T1" fmla="*/ 116 h 116"/>
                      <a:gd name="T2" fmla="*/ 20 w 30"/>
                      <a:gd name="T3" fmla="*/ 107 h 116"/>
                      <a:gd name="T4" fmla="*/ 20 w 30"/>
                      <a:gd name="T5" fmla="*/ 87 h 116"/>
                      <a:gd name="T6" fmla="*/ 10 w 30"/>
                      <a:gd name="T7" fmla="*/ 77 h 116"/>
                      <a:gd name="T8" fmla="*/ 10 w 30"/>
                      <a:gd name="T9" fmla="*/ 68 h 116"/>
                      <a:gd name="T10" fmla="*/ 10 w 30"/>
                      <a:gd name="T11" fmla="*/ 58 h 116"/>
                      <a:gd name="T12" fmla="*/ 0 w 30"/>
                      <a:gd name="T13" fmla="*/ 39 h 116"/>
                      <a:gd name="T14" fmla="*/ 0 w 30"/>
                      <a:gd name="T15" fmla="*/ 19 h 116"/>
                      <a:gd name="T16" fmla="*/ 30 w 30"/>
                      <a:gd name="T17" fmla="*/ 0 h 116"/>
                      <a:gd name="T18" fmla="*/ 30 w 30"/>
                      <a:gd name="T19" fmla="*/ 116 h 1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16"/>
                      <a:gd name="T32" fmla="*/ 30 w 30"/>
                      <a:gd name="T33" fmla="*/ 116 h 1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16">
                        <a:moveTo>
                          <a:pt x="30" y="116"/>
                        </a:moveTo>
                        <a:lnTo>
                          <a:pt x="20" y="107"/>
                        </a:lnTo>
                        <a:lnTo>
                          <a:pt x="20" y="87"/>
                        </a:lnTo>
                        <a:lnTo>
                          <a:pt x="10" y="77"/>
                        </a:lnTo>
                        <a:lnTo>
                          <a:pt x="10" y="68"/>
                        </a:lnTo>
                        <a:lnTo>
                          <a:pt x="10" y="58"/>
                        </a:lnTo>
                        <a:lnTo>
                          <a:pt x="0" y="39"/>
                        </a:lnTo>
                        <a:lnTo>
                          <a:pt x="0" y="19"/>
                        </a:lnTo>
                        <a:lnTo>
                          <a:pt x="30" y="0"/>
                        </a:lnTo>
                        <a:lnTo>
                          <a:pt x="30" y="116"/>
                        </a:lnTo>
                        <a:close/>
                      </a:path>
                    </a:pathLst>
                  </a:custGeom>
                  <a:solidFill>
                    <a:srgbClr val="FFFFFF"/>
                  </a:solidFill>
                  <a:ln w="9525">
                    <a:noFill/>
                    <a:round/>
                    <a:headEnd/>
                    <a:tailEnd/>
                  </a:ln>
                </p:spPr>
                <p:txBody>
                  <a:bodyPr/>
                  <a:lstStyle/>
                  <a:p>
                    <a:endParaRPr lang="en-US"/>
                  </a:p>
                </p:txBody>
              </p:sp>
              <p:sp>
                <p:nvSpPr>
                  <p:cNvPr id="5413" name="Freeform 790"/>
                  <p:cNvSpPr>
                    <a:spLocks/>
                  </p:cNvSpPr>
                  <p:nvPr/>
                </p:nvSpPr>
                <p:spPr bwMode="auto">
                  <a:xfrm>
                    <a:off x="4938" y="7251"/>
                    <a:ext cx="39" cy="107"/>
                  </a:xfrm>
                  <a:custGeom>
                    <a:avLst/>
                    <a:gdLst>
                      <a:gd name="T0" fmla="*/ 9 w 39"/>
                      <a:gd name="T1" fmla="*/ 0 h 107"/>
                      <a:gd name="T2" fmla="*/ 9 w 39"/>
                      <a:gd name="T3" fmla="*/ 30 h 107"/>
                      <a:gd name="T4" fmla="*/ 9 w 39"/>
                      <a:gd name="T5" fmla="*/ 49 h 107"/>
                      <a:gd name="T6" fmla="*/ 9 w 39"/>
                      <a:gd name="T7" fmla="*/ 59 h 107"/>
                      <a:gd name="T8" fmla="*/ 19 w 39"/>
                      <a:gd name="T9" fmla="*/ 68 h 107"/>
                      <a:gd name="T10" fmla="*/ 19 w 39"/>
                      <a:gd name="T11" fmla="*/ 88 h 107"/>
                      <a:gd name="T12" fmla="*/ 29 w 39"/>
                      <a:gd name="T13" fmla="*/ 98 h 107"/>
                      <a:gd name="T14" fmla="*/ 29 w 39"/>
                      <a:gd name="T15" fmla="*/ 107 h 107"/>
                      <a:gd name="T16" fmla="*/ 39 w 39"/>
                      <a:gd name="T17" fmla="*/ 98 h 107"/>
                      <a:gd name="T18" fmla="*/ 39 w 39"/>
                      <a:gd name="T19" fmla="*/ 98 h 107"/>
                      <a:gd name="T20" fmla="*/ 29 w 39"/>
                      <a:gd name="T21" fmla="*/ 78 h 107"/>
                      <a:gd name="T22" fmla="*/ 29 w 39"/>
                      <a:gd name="T23" fmla="*/ 68 h 107"/>
                      <a:gd name="T24" fmla="*/ 19 w 39"/>
                      <a:gd name="T25" fmla="*/ 59 h 107"/>
                      <a:gd name="T26" fmla="*/ 19 w 39"/>
                      <a:gd name="T27" fmla="*/ 49 h 107"/>
                      <a:gd name="T28" fmla="*/ 19 w 39"/>
                      <a:gd name="T29" fmla="*/ 30 h 107"/>
                      <a:gd name="T30" fmla="*/ 19 w 39"/>
                      <a:gd name="T31" fmla="*/ 20 h 107"/>
                      <a:gd name="T32" fmla="*/ 9 w 39"/>
                      <a:gd name="T33" fmla="*/ 10 h 107"/>
                      <a:gd name="T34" fmla="*/ 9 w 39"/>
                      <a:gd name="T35" fmla="*/ 10 h 107"/>
                      <a:gd name="T36" fmla="*/ 9 w 39"/>
                      <a:gd name="T37" fmla="*/ 0 h 107"/>
                      <a:gd name="T38" fmla="*/ 0 w 39"/>
                      <a:gd name="T39" fmla="*/ 10 h 107"/>
                      <a:gd name="T40" fmla="*/ 9 w 39"/>
                      <a:gd name="T41" fmla="*/ 10 h 107"/>
                      <a:gd name="T42" fmla="*/ 9 w 39"/>
                      <a:gd name="T43" fmla="*/ 0 h 1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
                      <a:gd name="T67" fmla="*/ 0 h 107"/>
                      <a:gd name="T68" fmla="*/ 39 w 39"/>
                      <a:gd name="T69" fmla="*/ 107 h 10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 h="107">
                        <a:moveTo>
                          <a:pt x="9" y="0"/>
                        </a:moveTo>
                        <a:lnTo>
                          <a:pt x="9" y="30"/>
                        </a:lnTo>
                        <a:lnTo>
                          <a:pt x="9" y="49"/>
                        </a:lnTo>
                        <a:lnTo>
                          <a:pt x="9" y="59"/>
                        </a:lnTo>
                        <a:lnTo>
                          <a:pt x="19" y="68"/>
                        </a:lnTo>
                        <a:lnTo>
                          <a:pt x="19" y="88"/>
                        </a:lnTo>
                        <a:lnTo>
                          <a:pt x="29" y="98"/>
                        </a:lnTo>
                        <a:lnTo>
                          <a:pt x="29" y="107"/>
                        </a:lnTo>
                        <a:lnTo>
                          <a:pt x="39" y="98"/>
                        </a:lnTo>
                        <a:lnTo>
                          <a:pt x="29" y="78"/>
                        </a:lnTo>
                        <a:lnTo>
                          <a:pt x="29" y="68"/>
                        </a:lnTo>
                        <a:lnTo>
                          <a:pt x="19" y="59"/>
                        </a:lnTo>
                        <a:lnTo>
                          <a:pt x="19" y="49"/>
                        </a:lnTo>
                        <a:lnTo>
                          <a:pt x="19" y="30"/>
                        </a:lnTo>
                        <a:lnTo>
                          <a:pt x="19" y="20"/>
                        </a:lnTo>
                        <a:lnTo>
                          <a:pt x="9" y="10"/>
                        </a:lnTo>
                        <a:lnTo>
                          <a:pt x="9" y="0"/>
                        </a:lnTo>
                        <a:lnTo>
                          <a:pt x="0" y="10"/>
                        </a:lnTo>
                        <a:lnTo>
                          <a:pt x="9" y="10"/>
                        </a:lnTo>
                        <a:lnTo>
                          <a:pt x="9" y="0"/>
                        </a:lnTo>
                        <a:close/>
                      </a:path>
                    </a:pathLst>
                  </a:custGeom>
                  <a:solidFill>
                    <a:srgbClr val="000000"/>
                  </a:solidFill>
                  <a:ln w="9525">
                    <a:noFill/>
                    <a:round/>
                    <a:headEnd/>
                    <a:tailEnd/>
                  </a:ln>
                </p:spPr>
                <p:txBody>
                  <a:bodyPr/>
                  <a:lstStyle/>
                  <a:p>
                    <a:endParaRPr lang="en-US"/>
                  </a:p>
                </p:txBody>
              </p:sp>
              <p:sp>
                <p:nvSpPr>
                  <p:cNvPr id="5414" name="Freeform 791"/>
                  <p:cNvSpPr>
                    <a:spLocks/>
                  </p:cNvSpPr>
                  <p:nvPr/>
                </p:nvSpPr>
                <p:spPr bwMode="auto">
                  <a:xfrm>
                    <a:off x="4947" y="7232"/>
                    <a:ext cx="30" cy="29"/>
                  </a:xfrm>
                  <a:custGeom>
                    <a:avLst/>
                    <a:gdLst>
                      <a:gd name="T0" fmla="*/ 30 w 30"/>
                      <a:gd name="T1" fmla="*/ 10 h 29"/>
                      <a:gd name="T2" fmla="*/ 30 w 30"/>
                      <a:gd name="T3" fmla="*/ 10 h 29"/>
                      <a:gd name="T4" fmla="*/ 0 w 30"/>
                      <a:gd name="T5" fmla="*/ 19 h 29"/>
                      <a:gd name="T6" fmla="*/ 0 w 30"/>
                      <a:gd name="T7" fmla="*/ 29 h 29"/>
                      <a:gd name="T8" fmla="*/ 30 w 30"/>
                      <a:gd name="T9" fmla="*/ 10 h 29"/>
                      <a:gd name="T10" fmla="*/ 20 w 30"/>
                      <a:gd name="T11" fmla="*/ 10 h 29"/>
                      <a:gd name="T12" fmla="*/ 30 w 30"/>
                      <a:gd name="T13" fmla="*/ 10 h 29"/>
                      <a:gd name="T14" fmla="*/ 30 w 30"/>
                      <a:gd name="T15" fmla="*/ 0 h 29"/>
                      <a:gd name="T16" fmla="*/ 30 w 30"/>
                      <a:gd name="T17" fmla="*/ 10 h 29"/>
                      <a:gd name="T18" fmla="*/ 30 w 30"/>
                      <a:gd name="T19" fmla="*/ 10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9"/>
                      <a:gd name="T32" fmla="*/ 30 w 30"/>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9">
                        <a:moveTo>
                          <a:pt x="30" y="10"/>
                        </a:moveTo>
                        <a:lnTo>
                          <a:pt x="30" y="10"/>
                        </a:lnTo>
                        <a:lnTo>
                          <a:pt x="0" y="19"/>
                        </a:lnTo>
                        <a:lnTo>
                          <a:pt x="0" y="29"/>
                        </a:lnTo>
                        <a:lnTo>
                          <a:pt x="30" y="10"/>
                        </a:lnTo>
                        <a:lnTo>
                          <a:pt x="20" y="10"/>
                        </a:lnTo>
                        <a:lnTo>
                          <a:pt x="30" y="10"/>
                        </a:lnTo>
                        <a:lnTo>
                          <a:pt x="30" y="0"/>
                        </a:lnTo>
                        <a:lnTo>
                          <a:pt x="30" y="10"/>
                        </a:lnTo>
                        <a:close/>
                      </a:path>
                    </a:pathLst>
                  </a:custGeom>
                  <a:solidFill>
                    <a:srgbClr val="000000"/>
                  </a:solidFill>
                  <a:ln w="9525">
                    <a:noFill/>
                    <a:round/>
                    <a:headEnd/>
                    <a:tailEnd/>
                  </a:ln>
                </p:spPr>
                <p:txBody>
                  <a:bodyPr/>
                  <a:lstStyle/>
                  <a:p>
                    <a:endParaRPr lang="en-US"/>
                  </a:p>
                </p:txBody>
              </p:sp>
              <p:sp>
                <p:nvSpPr>
                  <p:cNvPr id="5415" name="Freeform 792"/>
                  <p:cNvSpPr>
                    <a:spLocks/>
                  </p:cNvSpPr>
                  <p:nvPr/>
                </p:nvSpPr>
                <p:spPr bwMode="auto">
                  <a:xfrm>
                    <a:off x="4967" y="7242"/>
                    <a:ext cx="10" cy="136"/>
                  </a:xfrm>
                  <a:custGeom>
                    <a:avLst/>
                    <a:gdLst>
                      <a:gd name="T0" fmla="*/ 0 w 10"/>
                      <a:gd name="T1" fmla="*/ 116 h 136"/>
                      <a:gd name="T2" fmla="*/ 10 w 10"/>
                      <a:gd name="T3" fmla="*/ 116 h 136"/>
                      <a:gd name="T4" fmla="*/ 10 w 10"/>
                      <a:gd name="T5" fmla="*/ 0 h 136"/>
                      <a:gd name="T6" fmla="*/ 0 w 10"/>
                      <a:gd name="T7" fmla="*/ 0 h 136"/>
                      <a:gd name="T8" fmla="*/ 0 w 10"/>
                      <a:gd name="T9" fmla="*/ 116 h 136"/>
                      <a:gd name="T10" fmla="*/ 10 w 10"/>
                      <a:gd name="T11" fmla="*/ 107 h 136"/>
                      <a:gd name="T12" fmla="*/ 0 w 10"/>
                      <a:gd name="T13" fmla="*/ 116 h 136"/>
                      <a:gd name="T14" fmla="*/ 10 w 10"/>
                      <a:gd name="T15" fmla="*/ 136 h 136"/>
                      <a:gd name="T16" fmla="*/ 10 w 10"/>
                      <a:gd name="T17" fmla="*/ 116 h 136"/>
                      <a:gd name="T18" fmla="*/ 0 w 10"/>
                      <a:gd name="T19" fmla="*/ 116 h 1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136"/>
                      <a:gd name="T32" fmla="*/ 10 w 10"/>
                      <a:gd name="T33" fmla="*/ 136 h 1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136">
                        <a:moveTo>
                          <a:pt x="0" y="116"/>
                        </a:moveTo>
                        <a:lnTo>
                          <a:pt x="10" y="116"/>
                        </a:lnTo>
                        <a:lnTo>
                          <a:pt x="10" y="0"/>
                        </a:lnTo>
                        <a:lnTo>
                          <a:pt x="0" y="0"/>
                        </a:lnTo>
                        <a:lnTo>
                          <a:pt x="0" y="116"/>
                        </a:lnTo>
                        <a:lnTo>
                          <a:pt x="10" y="107"/>
                        </a:lnTo>
                        <a:lnTo>
                          <a:pt x="0" y="116"/>
                        </a:lnTo>
                        <a:lnTo>
                          <a:pt x="10" y="136"/>
                        </a:lnTo>
                        <a:lnTo>
                          <a:pt x="10" y="116"/>
                        </a:lnTo>
                        <a:lnTo>
                          <a:pt x="0" y="116"/>
                        </a:lnTo>
                        <a:close/>
                      </a:path>
                    </a:pathLst>
                  </a:custGeom>
                  <a:solidFill>
                    <a:srgbClr val="000000"/>
                  </a:solidFill>
                  <a:ln w="9525">
                    <a:noFill/>
                    <a:round/>
                    <a:headEnd/>
                    <a:tailEnd/>
                  </a:ln>
                </p:spPr>
                <p:txBody>
                  <a:bodyPr/>
                  <a:lstStyle/>
                  <a:p>
                    <a:endParaRPr lang="en-US"/>
                  </a:p>
                </p:txBody>
              </p:sp>
              <p:sp>
                <p:nvSpPr>
                  <p:cNvPr id="5416" name="Freeform 793"/>
                  <p:cNvSpPr>
                    <a:spLocks/>
                  </p:cNvSpPr>
                  <p:nvPr/>
                </p:nvSpPr>
                <p:spPr bwMode="auto">
                  <a:xfrm>
                    <a:off x="6912" y="7261"/>
                    <a:ext cx="68" cy="146"/>
                  </a:xfrm>
                  <a:custGeom>
                    <a:avLst/>
                    <a:gdLst>
                      <a:gd name="T0" fmla="*/ 49 w 68"/>
                      <a:gd name="T1" fmla="*/ 146 h 146"/>
                      <a:gd name="T2" fmla="*/ 0 w 68"/>
                      <a:gd name="T3" fmla="*/ 146 h 146"/>
                      <a:gd name="T4" fmla="*/ 10 w 68"/>
                      <a:gd name="T5" fmla="*/ 127 h 146"/>
                      <a:gd name="T6" fmla="*/ 10 w 68"/>
                      <a:gd name="T7" fmla="*/ 107 h 146"/>
                      <a:gd name="T8" fmla="*/ 19 w 68"/>
                      <a:gd name="T9" fmla="*/ 88 h 146"/>
                      <a:gd name="T10" fmla="*/ 19 w 68"/>
                      <a:gd name="T11" fmla="*/ 68 h 146"/>
                      <a:gd name="T12" fmla="*/ 19 w 68"/>
                      <a:gd name="T13" fmla="*/ 49 h 146"/>
                      <a:gd name="T14" fmla="*/ 29 w 68"/>
                      <a:gd name="T15" fmla="*/ 29 h 146"/>
                      <a:gd name="T16" fmla="*/ 29 w 68"/>
                      <a:gd name="T17" fmla="*/ 10 h 146"/>
                      <a:gd name="T18" fmla="*/ 39 w 68"/>
                      <a:gd name="T19" fmla="*/ 0 h 146"/>
                      <a:gd name="T20" fmla="*/ 39 w 68"/>
                      <a:gd name="T21" fmla="*/ 10 h 146"/>
                      <a:gd name="T22" fmla="*/ 49 w 68"/>
                      <a:gd name="T23" fmla="*/ 39 h 146"/>
                      <a:gd name="T24" fmla="*/ 58 w 68"/>
                      <a:gd name="T25" fmla="*/ 49 h 146"/>
                      <a:gd name="T26" fmla="*/ 68 w 68"/>
                      <a:gd name="T27" fmla="*/ 78 h 146"/>
                      <a:gd name="T28" fmla="*/ 68 w 68"/>
                      <a:gd name="T29" fmla="*/ 117 h 146"/>
                      <a:gd name="T30" fmla="*/ 68 w 68"/>
                      <a:gd name="T31" fmla="*/ 136 h 146"/>
                      <a:gd name="T32" fmla="*/ 49 w 68"/>
                      <a:gd name="T33" fmla="*/ 146 h 1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146"/>
                      <a:gd name="T53" fmla="*/ 68 w 68"/>
                      <a:gd name="T54" fmla="*/ 146 h 1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146">
                        <a:moveTo>
                          <a:pt x="49" y="146"/>
                        </a:moveTo>
                        <a:lnTo>
                          <a:pt x="0" y="146"/>
                        </a:lnTo>
                        <a:lnTo>
                          <a:pt x="10" y="127"/>
                        </a:lnTo>
                        <a:lnTo>
                          <a:pt x="10" y="107"/>
                        </a:lnTo>
                        <a:lnTo>
                          <a:pt x="19" y="88"/>
                        </a:lnTo>
                        <a:lnTo>
                          <a:pt x="19" y="68"/>
                        </a:lnTo>
                        <a:lnTo>
                          <a:pt x="19" y="49"/>
                        </a:lnTo>
                        <a:lnTo>
                          <a:pt x="29" y="29"/>
                        </a:lnTo>
                        <a:lnTo>
                          <a:pt x="29" y="10"/>
                        </a:lnTo>
                        <a:lnTo>
                          <a:pt x="39" y="0"/>
                        </a:lnTo>
                        <a:lnTo>
                          <a:pt x="39" y="10"/>
                        </a:lnTo>
                        <a:lnTo>
                          <a:pt x="49" y="39"/>
                        </a:lnTo>
                        <a:lnTo>
                          <a:pt x="58" y="49"/>
                        </a:lnTo>
                        <a:lnTo>
                          <a:pt x="68" y="78"/>
                        </a:lnTo>
                        <a:lnTo>
                          <a:pt x="68" y="117"/>
                        </a:lnTo>
                        <a:lnTo>
                          <a:pt x="68" y="136"/>
                        </a:lnTo>
                        <a:lnTo>
                          <a:pt x="49" y="146"/>
                        </a:lnTo>
                        <a:close/>
                      </a:path>
                    </a:pathLst>
                  </a:custGeom>
                  <a:solidFill>
                    <a:srgbClr val="FF7FFF"/>
                  </a:solidFill>
                  <a:ln w="9525">
                    <a:noFill/>
                    <a:round/>
                    <a:headEnd/>
                    <a:tailEnd/>
                  </a:ln>
                </p:spPr>
                <p:txBody>
                  <a:bodyPr/>
                  <a:lstStyle/>
                  <a:p>
                    <a:endParaRPr lang="en-US"/>
                  </a:p>
                </p:txBody>
              </p:sp>
              <p:sp>
                <p:nvSpPr>
                  <p:cNvPr id="5417" name="Freeform 794"/>
                  <p:cNvSpPr>
                    <a:spLocks/>
                  </p:cNvSpPr>
                  <p:nvPr/>
                </p:nvSpPr>
                <p:spPr bwMode="auto">
                  <a:xfrm>
                    <a:off x="6912" y="7407"/>
                    <a:ext cx="49" cy="10"/>
                  </a:xfrm>
                  <a:custGeom>
                    <a:avLst/>
                    <a:gdLst>
                      <a:gd name="T0" fmla="*/ 0 w 49"/>
                      <a:gd name="T1" fmla="*/ 0 h 10"/>
                      <a:gd name="T2" fmla="*/ 0 w 49"/>
                      <a:gd name="T3" fmla="*/ 10 h 10"/>
                      <a:gd name="T4" fmla="*/ 49 w 49"/>
                      <a:gd name="T5" fmla="*/ 10 h 10"/>
                      <a:gd name="T6" fmla="*/ 49 w 49"/>
                      <a:gd name="T7" fmla="*/ 0 h 10"/>
                      <a:gd name="T8" fmla="*/ 0 w 49"/>
                      <a:gd name="T9" fmla="*/ 0 h 10"/>
                      <a:gd name="T10" fmla="*/ 10 w 49"/>
                      <a:gd name="T11" fmla="*/ 0 h 10"/>
                      <a:gd name="T12" fmla="*/ 0 w 49"/>
                      <a:gd name="T13" fmla="*/ 0 h 10"/>
                      <a:gd name="T14" fmla="*/ 0 w 49"/>
                      <a:gd name="T15" fmla="*/ 10 h 10"/>
                      <a:gd name="T16" fmla="*/ 0 w 49"/>
                      <a:gd name="T17" fmla="*/ 10 h 10"/>
                      <a:gd name="T18" fmla="*/ 0 w 49"/>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10"/>
                      <a:gd name="T32" fmla="*/ 49 w 49"/>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10">
                        <a:moveTo>
                          <a:pt x="0" y="0"/>
                        </a:moveTo>
                        <a:lnTo>
                          <a:pt x="0" y="10"/>
                        </a:lnTo>
                        <a:lnTo>
                          <a:pt x="49" y="10"/>
                        </a:lnTo>
                        <a:lnTo>
                          <a:pt x="49" y="0"/>
                        </a:lnTo>
                        <a:lnTo>
                          <a:pt x="0" y="0"/>
                        </a:lnTo>
                        <a:lnTo>
                          <a:pt x="10" y="0"/>
                        </a:lnTo>
                        <a:lnTo>
                          <a:pt x="0" y="0"/>
                        </a:lnTo>
                        <a:lnTo>
                          <a:pt x="0" y="10"/>
                        </a:lnTo>
                        <a:lnTo>
                          <a:pt x="0" y="0"/>
                        </a:lnTo>
                        <a:close/>
                      </a:path>
                    </a:pathLst>
                  </a:custGeom>
                  <a:solidFill>
                    <a:srgbClr val="000000"/>
                  </a:solidFill>
                  <a:ln w="9525">
                    <a:noFill/>
                    <a:round/>
                    <a:headEnd/>
                    <a:tailEnd/>
                  </a:ln>
                </p:spPr>
                <p:txBody>
                  <a:bodyPr/>
                  <a:lstStyle/>
                  <a:p>
                    <a:endParaRPr lang="en-US"/>
                  </a:p>
                </p:txBody>
              </p:sp>
              <p:sp>
                <p:nvSpPr>
                  <p:cNvPr id="5418" name="Freeform 795"/>
                  <p:cNvSpPr>
                    <a:spLocks/>
                  </p:cNvSpPr>
                  <p:nvPr/>
                </p:nvSpPr>
                <p:spPr bwMode="auto">
                  <a:xfrm>
                    <a:off x="6912" y="7242"/>
                    <a:ext cx="39" cy="165"/>
                  </a:xfrm>
                  <a:custGeom>
                    <a:avLst/>
                    <a:gdLst>
                      <a:gd name="T0" fmla="*/ 39 w 39"/>
                      <a:gd name="T1" fmla="*/ 19 h 165"/>
                      <a:gd name="T2" fmla="*/ 29 w 39"/>
                      <a:gd name="T3" fmla="*/ 19 h 165"/>
                      <a:gd name="T4" fmla="*/ 29 w 39"/>
                      <a:gd name="T5" fmla="*/ 29 h 165"/>
                      <a:gd name="T6" fmla="*/ 19 w 39"/>
                      <a:gd name="T7" fmla="*/ 48 h 165"/>
                      <a:gd name="T8" fmla="*/ 19 w 39"/>
                      <a:gd name="T9" fmla="*/ 68 h 165"/>
                      <a:gd name="T10" fmla="*/ 19 w 39"/>
                      <a:gd name="T11" fmla="*/ 87 h 165"/>
                      <a:gd name="T12" fmla="*/ 10 w 39"/>
                      <a:gd name="T13" fmla="*/ 107 h 165"/>
                      <a:gd name="T14" fmla="*/ 10 w 39"/>
                      <a:gd name="T15" fmla="*/ 126 h 165"/>
                      <a:gd name="T16" fmla="*/ 0 w 39"/>
                      <a:gd name="T17" fmla="*/ 146 h 165"/>
                      <a:gd name="T18" fmla="*/ 0 w 39"/>
                      <a:gd name="T19" fmla="*/ 165 h 165"/>
                      <a:gd name="T20" fmla="*/ 10 w 39"/>
                      <a:gd name="T21" fmla="*/ 165 h 165"/>
                      <a:gd name="T22" fmla="*/ 10 w 39"/>
                      <a:gd name="T23" fmla="*/ 155 h 165"/>
                      <a:gd name="T24" fmla="*/ 19 w 39"/>
                      <a:gd name="T25" fmla="*/ 126 h 165"/>
                      <a:gd name="T26" fmla="*/ 19 w 39"/>
                      <a:gd name="T27" fmla="*/ 107 h 165"/>
                      <a:gd name="T28" fmla="*/ 19 w 39"/>
                      <a:gd name="T29" fmla="*/ 97 h 165"/>
                      <a:gd name="T30" fmla="*/ 29 w 39"/>
                      <a:gd name="T31" fmla="*/ 68 h 165"/>
                      <a:gd name="T32" fmla="*/ 29 w 39"/>
                      <a:gd name="T33" fmla="*/ 58 h 165"/>
                      <a:gd name="T34" fmla="*/ 39 w 39"/>
                      <a:gd name="T35" fmla="*/ 29 h 165"/>
                      <a:gd name="T36" fmla="*/ 39 w 39"/>
                      <a:gd name="T37" fmla="*/ 19 h 165"/>
                      <a:gd name="T38" fmla="*/ 29 w 39"/>
                      <a:gd name="T39" fmla="*/ 19 h 165"/>
                      <a:gd name="T40" fmla="*/ 39 w 39"/>
                      <a:gd name="T41" fmla="*/ 19 h 165"/>
                      <a:gd name="T42" fmla="*/ 39 w 39"/>
                      <a:gd name="T43" fmla="*/ 0 h 165"/>
                      <a:gd name="T44" fmla="*/ 29 w 39"/>
                      <a:gd name="T45" fmla="*/ 19 h 165"/>
                      <a:gd name="T46" fmla="*/ 39 w 39"/>
                      <a:gd name="T47" fmla="*/ 19 h 1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9"/>
                      <a:gd name="T73" fmla="*/ 0 h 165"/>
                      <a:gd name="T74" fmla="*/ 39 w 39"/>
                      <a:gd name="T75" fmla="*/ 165 h 16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9" h="165">
                        <a:moveTo>
                          <a:pt x="39" y="19"/>
                        </a:moveTo>
                        <a:lnTo>
                          <a:pt x="29" y="19"/>
                        </a:lnTo>
                        <a:lnTo>
                          <a:pt x="29" y="29"/>
                        </a:lnTo>
                        <a:lnTo>
                          <a:pt x="19" y="48"/>
                        </a:lnTo>
                        <a:lnTo>
                          <a:pt x="19" y="68"/>
                        </a:lnTo>
                        <a:lnTo>
                          <a:pt x="19" y="87"/>
                        </a:lnTo>
                        <a:lnTo>
                          <a:pt x="10" y="107"/>
                        </a:lnTo>
                        <a:lnTo>
                          <a:pt x="10" y="126"/>
                        </a:lnTo>
                        <a:lnTo>
                          <a:pt x="0" y="146"/>
                        </a:lnTo>
                        <a:lnTo>
                          <a:pt x="0" y="165"/>
                        </a:lnTo>
                        <a:lnTo>
                          <a:pt x="10" y="165"/>
                        </a:lnTo>
                        <a:lnTo>
                          <a:pt x="10" y="155"/>
                        </a:lnTo>
                        <a:lnTo>
                          <a:pt x="19" y="126"/>
                        </a:lnTo>
                        <a:lnTo>
                          <a:pt x="19" y="107"/>
                        </a:lnTo>
                        <a:lnTo>
                          <a:pt x="19" y="97"/>
                        </a:lnTo>
                        <a:lnTo>
                          <a:pt x="29" y="68"/>
                        </a:lnTo>
                        <a:lnTo>
                          <a:pt x="29" y="58"/>
                        </a:lnTo>
                        <a:lnTo>
                          <a:pt x="39" y="29"/>
                        </a:lnTo>
                        <a:lnTo>
                          <a:pt x="39" y="19"/>
                        </a:lnTo>
                        <a:lnTo>
                          <a:pt x="29" y="19"/>
                        </a:lnTo>
                        <a:lnTo>
                          <a:pt x="39" y="19"/>
                        </a:lnTo>
                        <a:lnTo>
                          <a:pt x="39" y="0"/>
                        </a:lnTo>
                        <a:lnTo>
                          <a:pt x="29" y="19"/>
                        </a:lnTo>
                        <a:lnTo>
                          <a:pt x="39" y="19"/>
                        </a:lnTo>
                        <a:close/>
                      </a:path>
                    </a:pathLst>
                  </a:custGeom>
                  <a:solidFill>
                    <a:srgbClr val="000000"/>
                  </a:solidFill>
                  <a:ln w="9525">
                    <a:noFill/>
                    <a:round/>
                    <a:headEnd/>
                    <a:tailEnd/>
                  </a:ln>
                </p:spPr>
                <p:txBody>
                  <a:bodyPr/>
                  <a:lstStyle/>
                  <a:p>
                    <a:endParaRPr lang="en-US"/>
                  </a:p>
                </p:txBody>
              </p:sp>
              <p:sp>
                <p:nvSpPr>
                  <p:cNvPr id="5419" name="Freeform 796"/>
                  <p:cNvSpPr>
                    <a:spLocks/>
                  </p:cNvSpPr>
                  <p:nvPr/>
                </p:nvSpPr>
                <p:spPr bwMode="auto">
                  <a:xfrm>
                    <a:off x="6941" y="7261"/>
                    <a:ext cx="49" cy="156"/>
                  </a:xfrm>
                  <a:custGeom>
                    <a:avLst/>
                    <a:gdLst>
                      <a:gd name="T0" fmla="*/ 20 w 49"/>
                      <a:gd name="T1" fmla="*/ 156 h 156"/>
                      <a:gd name="T2" fmla="*/ 20 w 49"/>
                      <a:gd name="T3" fmla="*/ 146 h 156"/>
                      <a:gd name="T4" fmla="*/ 39 w 49"/>
                      <a:gd name="T5" fmla="*/ 136 h 156"/>
                      <a:gd name="T6" fmla="*/ 49 w 49"/>
                      <a:gd name="T7" fmla="*/ 117 h 156"/>
                      <a:gd name="T8" fmla="*/ 49 w 49"/>
                      <a:gd name="T9" fmla="*/ 78 h 156"/>
                      <a:gd name="T10" fmla="*/ 39 w 49"/>
                      <a:gd name="T11" fmla="*/ 49 h 156"/>
                      <a:gd name="T12" fmla="*/ 29 w 49"/>
                      <a:gd name="T13" fmla="*/ 29 h 156"/>
                      <a:gd name="T14" fmla="*/ 20 w 49"/>
                      <a:gd name="T15" fmla="*/ 10 h 156"/>
                      <a:gd name="T16" fmla="*/ 10 w 49"/>
                      <a:gd name="T17" fmla="*/ 0 h 156"/>
                      <a:gd name="T18" fmla="*/ 0 w 49"/>
                      <a:gd name="T19" fmla="*/ 0 h 156"/>
                      <a:gd name="T20" fmla="*/ 10 w 49"/>
                      <a:gd name="T21" fmla="*/ 20 h 156"/>
                      <a:gd name="T22" fmla="*/ 20 w 49"/>
                      <a:gd name="T23" fmla="*/ 39 h 156"/>
                      <a:gd name="T24" fmla="*/ 29 w 49"/>
                      <a:gd name="T25" fmla="*/ 58 h 156"/>
                      <a:gd name="T26" fmla="*/ 39 w 49"/>
                      <a:gd name="T27" fmla="*/ 78 h 156"/>
                      <a:gd name="T28" fmla="*/ 39 w 49"/>
                      <a:gd name="T29" fmla="*/ 117 h 156"/>
                      <a:gd name="T30" fmla="*/ 29 w 49"/>
                      <a:gd name="T31" fmla="*/ 127 h 156"/>
                      <a:gd name="T32" fmla="*/ 10 w 49"/>
                      <a:gd name="T33" fmla="*/ 146 h 156"/>
                      <a:gd name="T34" fmla="*/ 20 w 49"/>
                      <a:gd name="T35" fmla="*/ 146 h 156"/>
                      <a:gd name="T36" fmla="*/ 20 w 49"/>
                      <a:gd name="T37" fmla="*/ 156 h 156"/>
                      <a:gd name="T38" fmla="*/ 20 w 49"/>
                      <a:gd name="T39" fmla="*/ 146 h 156"/>
                      <a:gd name="T40" fmla="*/ 20 w 49"/>
                      <a:gd name="T41" fmla="*/ 156 h 1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156"/>
                      <a:gd name="T65" fmla="*/ 49 w 49"/>
                      <a:gd name="T66" fmla="*/ 156 h 1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156">
                        <a:moveTo>
                          <a:pt x="20" y="156"/>
                        </a:moveTo>
                        <a:lnTo>
                          <a:pt x="20" y="146"/>
                        </a:lnTo>
                        <a:lnTo>
                          <a:pt x="39" y="136"/>
                        </a:lnTo>
                        <a:lnTo>
                          <a:pt x="49" y="117"/>
                        </a:lnTo>
                        <a:lnTo>
                          <a:pt x="49" y="78"/>
                        </a:lnTo>
                        <a:lnTo>
                          <a:pt x="39" y="49"/>
                        </a:lnTo>
                        <a:lnTo>
                          <a:pt x="29" y="29"/>
                        </a:lnTo>
                        <a:lnTo>
                          <a:pt x="20" y="10"/>
                        </a:lnTo>
                        <a:lnTo>
                          <a:pt x="10" y="0"/>
                        </a:lnTo>
                        <a:lnTo>
                          <a:pt x="0" y="0"/>
                        </a:lnTo>
                        <a:lnTo>
                          <a:pt x="10" y="20"/>
                        </a:lnTo>
                        <a:lnTo>
                          <a:pt x="20" y="39"/>
                        </a:lnTo>
                        <a:lnTo>
                          <a:pt x="29" y="58"/>
                        </a:lnTo>
                        <a:lnTo>
                          <a:pt x="39" y="78"/>
                        </a:lnTo>
                        <a:lnTo>
                          <a:pt x="39" y="117"/>
                        </a:lnTo>
                        <a:lnTo>
                          <a:pt x="29" y="127"/>
                        </a:lnTo>
                        <a:lnTo>
                          <a:pt x="10" y="146"/>
                        </a:lnTo>
                        <a:lnTo>
                          <a:pt x="20" y="146"/>
                        </a:lnTo>
                        <a:lnTo>
                          <a:pt x="20" y="156"/>
                        </a:lnTo>
                        <a:lnTo>
                          <a:pt x="20" y="146"/>
                        </a:lnTo>
                        <a:lnTo>
                          <a:pt x="20" y="156"/>
                        </a:lnTo>
                        <a:close/>
                      </a:path>
                    </a:pathLst>
                  </a:custGeom>
                  <a:solidFill>
                    <a:srgbClr val="000000"/>
                  </a:solidFill>
                  <a:ln w="9525">
                    <a:noFill/>
                    <a:round/>
                    <a:headEnd/>
                    <a:tailEnd/>
                  </a:ln>
                </p:spPr>
                <p:txBody>
                  <a:bodyPr/>
                  <a:lstStyle/>
                  <a:p>
                    <a:endParaRPr lang="en-US"/>
                  </a:p>
                </p:txBody>
              </p:sp>
              <p:sp>
                <p:nvSpPr>
                  <p:cNvPr id="5420" name="Freeform 797"/>
                  <p:cNvSpPr>
                    <a:spLocks/>
                  </p:cNvSpPr>
                  <p:nvPr/>
                </p:nvSpPr>
                <p:spPr bwMode="auto">
                  <a:xfrm>
                    <a:off x="6406" y="7290"/>
                    <a:ext cx="759" cy="1100"/>
                  </a:xfrm>
                  <a:custGeom>
                    <a:avLst/>
                    <a:gdLst>
                      <a:gd name="T0" fmla="*/ 185 w 759"/>
                      <a:gd name="T1" fmla="*/ 49 h 1100"/>
                      <a:gd name="T2" fmla="*/ 224 w 759"/>
                      <a:gd name="T3" fmla="*/ 59 h 1100"/>
                      <a:gd name="T4" fmla="*/ 273 w 759"/>
                      <a:gd name="T5" fmla="*/ 59 h 1100"/>
                      <a:gd name="T6" fmla="*/ 321 w 759"/>
                      <a:gd name="T7" fmla="*/ 49 h 1100"/>
                      <a:gd name="T8" fmla="*/ 350 w 759"/>
                      <a:gd name="T9" fmla="*/ 39 h 1100"/>
                      <a:gd name="T10" fmla="*/ 360 w 759"/>
                      <a:gd name="T11" fmla="*/ 68 h 1100"/>
                      <a:gd name="T12" fmla="*/ 370 w 759"/>
                      <a:gd name="T13" fmla="*/ 98 h 1100"/>
                      <a:gd name="T14" fmla="*/ 292 w 759"/>
                      <a:gd name="T15" fmla="*/ 117 h 1100"/>
                      <a:gd name="T16" fmla="*/ 234 w 759"/>
                      <a:gd name="T17" fmla="*/ 127 h 1100"/>
                      <a:gd name="T18" fmla="*/ 195 w 759"/>
                      <a:gd name="T19" fmla="*/ 127 h 1100"/>
                      <a:gd name="T20" fmla="*/ 195 w 759"/>
                      <a:gd name="T21" fmla="*/ 156 h 1100"/>
                      <a:gd name="T22" fmla="*/ 204 w 759"/>
                      <a:gd name="T23" fmla="*/ 234 h 1100"/>
                      <a:gd name="T24" fmla="*/ 224 w 759"/>
                      <a:gd name="T25" fmla="*/ 292 h 1100"/>
                      <a:gd name="T26" fmla="*/ 234 w 759"/>
                      <a:gd name="T27" fmla="*/ 322 h 1100"/>
                      <a:gd name="T28" fmla="*/ 243 w 759"/>
                      <a:gd name="T29" fmla="*/ 331 h 1100"/>
                      <a:gd name="T30" fmla="*/ 623 w 759"/>
                      <a:gd name="T31" fmla="*/ 341 h 1100"/>
                      <a:gd name="T32" fmla="*/ 759 w 759"/>
                      <a:gd name="T33" fmla="*/ 380 h 1100"/>
                      <a:gd name="T34" fmla="*/ 739 w 759"/>
                      <a:gd name="T35" fmla="*/ 468 h 1100"/>
                      <a:gd name="T36" fmla="*/ 700 w 759"/>
                      <a:gd name="T37" fmla="*/ 555 h 1100"/>
                      <a:gd name="T38" fmla="*/ 662 w 759"/>
                      <a:gd name="T39" fmla="*/ 633 h 1100"/>
                      <a:gd name="T40" fmla="*/ 603 w 759"/>
                      <a:gd name="T41" fmla="*/ 721 h 1100"/>
                      <a:gd name="T42" fmla="*/ 545 w 759"/>
                      <a:gd name="T43" fmla="*/ 799 h 1100"/>
                      <a:gd name="T44" fmla="*/ 477 w 759"/>
                      <a:gd name="T45" fmla="*/ 838 h 1100"/>
                      <a:gd name="T46" fmla="*/ 409 w 759"/>
                      <a:gd name="T47" fmla="*/ 867 h 1100"/>
                      <a:gd name="T48" fmla="*/ 341 w 759"/>
                      <a:gd name="T49" fmla="*/ 896 h 1100"/>
                      <a:gd name="T50" fmla="*/ 273 w 759"/>
                      <a:gd name="T51" fmla="*/ 925 h 1100"/>
                      <a:gd name="T52" fmla="*/ 214 w 759"/>
                      <a:gd name="T53" fmla="*/ 974 h 1100"/>
                      <a:gd name="T54" fmla="*/ 156 w 759"/>
                      <a:gd name="T55" fmla="*/ 1032 h 1100"/>
                      <a:gd name="T56" fmla="*/ 117 w 759"/>
                      <a:gd name="T57" fmla="*/ 1062 h 1100"/>
                      <a:gd name="T58" fmla="*/ 78 w 759"/>
                      <a:gd name="T59" fmla="*/ 1071 h 1100"/>
                      <a:gd name="T60" fmla="*/ 39 w 759"/>
                      <a:gd name="T61" fmla="*/ 1081 h 1100"/>
                      <a:gd name="T62" fmla="*/ 10 w 759"/>
                      <a:gd name="T63" fmla="*/ 1100 h 1100"/>
                      <a:gd name="T64" fmla="*/ 10 w 759"/>
                      <a:gd name="T65" fmla="*/ 1013 h 1100"/>
                      <a:gd name="T66" fmla="*/ 29 w 759"/>
                      <a:gd name="T67" fmla="*/ 925 h 1100"/>
                      <a:gd name="T68" fmla="*/ 49 w 759"/>
                      <a:gd name="T69" fmla="*/ 847 h 1100"/>
                      <a:gd name="T70" fmla="*/ 88 w 759"/>
                      <a:gd name="T71" fmla="*/ 808 h 1100"/>
                      <a:gd name="T72" fmla="*/ 107 w 759"/>
                      <a:gd name="T73" fmla="*/ 789 h 1100"/>
                      <a:gd name="T74" fmla="*/ 136 w 759"/>
                      <a:gd name="T75" fmla="*/ 760 h 1100"/>
                      <a:gd name="T76" fmla="*/ 156 w 759"/>
                      <a:gd name="T77" fmla="*/ 740 h 1100"/>
                      <a:gd name="T78" fmla="*/ 175 w 759"/>
                      <a:gd name="T79" fmla="*/ 682 h 1100"/>
                      <a:gd name="T80" fmla="*/ 195 w 759"/>
                      <a:gd name="T81" fmla="*/ 633 h 1100"/>
                      <a:gd name="T82" fmla="*/ 204 w 759"/>
                      <a:gd name="T83" fmla="*/ 575 h 1100"/>
                      <a:gd name="T84" fmla="*/ 185 w 759"/>
                      <a:gd name="T85" fmla="*/ 526 h 1100"/>
                      <a:gd name="T86" fmla="*/ 97 w 759"/>
                      <a:gd name="T87" fmla="*/ 419 h 1100"/>
                      <a:gd name="T88" fmla="*/ 49 w 759"/>
                      <a:gd name="T89" fmla="*/ 370 h 1100"/>
                      <a:gd name="T90" fmla="*/ 59 w 759"/>
                      <a:gd name="T91" fmla="*/ 283 h 1100"/>
                      <a:gd name="T92" fmla="*/ 78 w 759"/>
                      <a:gd name="T93" fmla="*/ 224 h 1100"/>
                      <a:gd name="T94" fmla="*/ 97 w 759"/>
                      <a:gd name="T95" fmla="*/ 156 h 1100"/>
                      <a:gd name="T96" fmla="*/ 88 w 759"/>
                      <a:gd name="T97" fmla="*/ 59 h 1100"/>
                      <a:gd name="T98" fmla="*/ 136 w 759"/>
                      <a:gd name="T99" fmla="*/ 10 h 1100"/>
                      <a:gd name="T100" fmla="*/ 156 w 759"/>
                      <a:gd name="T101" fmla="*/ 10 h 1100"/>
                      <a:gd name="T102" fmla="*/ 166 w 759"/>
                      <a:gd name="T103" fmla="*/ 29 h 11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59"/>
                      <a:gd name="T157" fmla="*/ 0 h 1100"/>
                      <a:gd name="T158" fmla="*/ 759 w 759"/>
                      <a:gd name="T159" fmla="*/ 1100 h 11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59" h="1100">
                        <a:moveTo>
                          <a:pt x="166" y="29"/>
                        </a:moveTo>
                        <a:lnTo>
                          <a:pt x="185" y="39"/>
                        </a:lnTo>
                        <a:lnTo>
                          <a:pt x="185" y="49"/>
                        </a:lnTo>
                        <a:lnTo>
                          <a:pt x="195" y="49"/>
                        </a:lnTo>
                        <a:lnTo>
                          <a:pt x="214" y="59"/>
                        </a:lnTo>
                        <a:lnTo>
                          <a:pt x="224" y="59"/>
                        </a:lnTo>
                        <a:lnTo>
                          <a:pt x="234" y="59"/>
                        </a:lnTo>
                        <a:lnTo>
                          <a:pt x="263" y="59"/>
                        </a:lnTo>
                        <a:lnTo>
                          <a:pt x="273" y="59"/>
                        </a:lnTo>
                        <a:lnTo>
                          <a:pt x="302" y="59"/>
                        </a:lnTo>
                        <a:lnTo>
                          <a:pt x="311" y="49"/>
                        </a:lnTo>
                        <a:lnTo>
                          <a:pt x="321" y="49"/>
                        </a:lnTo>
                        <a:lnTo>
                          <a:pt x="331" y="49"/>
                        </a:lnTo>
                        <a:lnTo>
                          <a:pt x="341" y="39"/>
                        </a:lnTo>
                        <a:lnTo>
                          <a:pt x="350" y="39"/>
                        </a:lnTo>
                        <a:lnTo>
                          <a:pt x="360" y="49"/>
                        </a:lnTo>
                        <a:lnTo>
                          <a:pt x="360" y="59"/>
                        </a:lnTo>
                        <a:lnTo>
                          <a:pt x="360" y="68"/>
                        </a:lnTo>
                        <a:lnTo>
                          <a:pt x="360" y="78"/>
                        </a:lnTo>
                        <a:lnTo>
                          <a:pt x="370" y="88"/>
                        </a:lnTo>
                        <a:lnTo>
                          <a:pt x="370" y="98"/>
                        </a:lnTo>
                        <a:lnTo>
                          <a:pt x="380" y="107"/>
                        </a:lnTo>
                        <a:lnTo>
                          <a:pt x="380" y="117"/>
                        </a:lnTo>
                        <a:lnTo>
                          <a:pt x="292" y="117"/>
                        </a:lnTo>
                        <a:lnTo>
                          <a:pt x="273" y="117"/>
                        </a:lnTo>
                        <a:lnTo>
                          <a:pt x="243" y="117"/>
                        </a:lnTo>
                        <a:lnTo>
                          <a:pt x="234" y="127"/>
                        </a:lnTo>
                        <a:lnTo>
                          <a:pt x="214" y="127"/>
                        </a:lnTo>
                        <a:lnTo>
                          <a:pt x="204" y="127"/>
                        </a:lnTo>
                        <a:lnTo>
                          <a:pt x="195" y="127"/>
                        </a:lnTo>
                        <a:lnTo>
                          <a:pt x="195" y="137"/>
                        </a:lnTo>
                        <a:lnTo>
                          <a:pt x="185" y="137"/>
                        </a:lnTo>
                        <a:lnTo>
                          <a:pt x="195" y="156"/>
                        </a:lnTo>
                        <a:lnTo>
                          <a:pt x="195" y="185"/>
                        </a:lnTo>
                        <a:lnTo>
                          <a:pt x="204" y="205"/>
                        </a:lnTo>
                        <a:lnTo>
                          <a:pt x="204" y="234"/>
                        </a:lnTo>
                        <a:lnTo>
                          <a:pt x="214" y="253"/>
                        </a:lnTo>
                        <a:lnTo>
                          <a:pt x="214" y="273"/>
                        </a:lnTo>
                        <a:lnTo>
                          <a:pt x="224" y="292"/>
                        </a:lnTo>
                        <a:lnTo>
                          <a:pt x="234" y="322"/>
                        </a:lnTo>
                        <a:lnTo>
                          <a:pt x="243" y="331"/>
                        </a:lnTo>
                        <a:lnTo>
                          <a:pt x="525" y="331"/>
                        </a:lnTo>
                        <a:lnTo>
                          <a:pt x="535" y="341"/>
                        </a:lnTo>
                        <a:lnTo>
                          <a:pt x="623" y="341"/>
                        </a:lnTo>
                        <a:lnTo>
                          <a:pt x="632" y="341"/>
                        </a:lnTo>
                        <a:lnTo>
                          <a:pt x="759" y="341"/>
                        </a:lnTo>
                        <a:lnTo>
                          <a:pt x="759" y="380"/>
                        </a:lnTo>
                        <a:lnTo>
                          <a:pt x="759" y="409"/>
                        </a:lnTo>
                        <a:lnTo>
                          <a:pt x="749" y="438"/>
                        </a:lnTo>
                        <a:lnTo>
                          <a:pt x="739" y="468"/>
                        </a:lnTo>
                        <a:lnTo>
                          <a:pt x="720" y="497"/>
                        </a:lnTo>
                        <a:lnTo>
                          <a:pt x="710" y="526"/>
                        </a:lnTo>
                        <a:lnTo>
                          <a:pt x="700" y="555"/>
                        </a:lnTo>
                        <a:lnTo>
                          <a:pt x="691" y="584"/>
                        </a:lnTo>
                        <a:lnTo>
                          <a:pt x="671" y="614"/>
                        </a:lnTo>
                        <a:lnTo>
                          <a:pt x="662" y="633"/>
                        </a:lnTo>
                        <a:lnTo>
                          <a:pt x="642" y="672"/>
                        </a:lnTo>
                        <a:lnTo>
                          <a:pt x="623" y="692"/>
                        </a:lnTo>
                        <a:lnTo>
                          <a:pt x="603" y="721"/>
                        </a:lnTo>
                        <a:lnTo>
                          <a:pt x="584" y="750"/>
                        </a:lnTo>
                        <a:lnTo>
                          <a:pt x="564" y="769"/>
                        </a:lnTo>
                        <a:lnTo>
                          <a:pt x="545" y="799"/>
                        </a:lnTo>
                        <a:lnTo>
                          <a:pt x="525" y="808"/>
                        </a:lnTo>
                        <a:lnTo>
                          <a:pt x="496" y="828"/>
                        </a:lnTo>
                        <a:lnTo>
                          <a:pt x="477" y="838"/>
                        </a:lnTo>
                        <a:lnTo>
                          <a:pt x="457" y="847"/>
                        </a:lnTo>
                        <a:lnTo>
                          <a:pt x="438" y="857"/>
                        </a:lnTo>
                        <a:lnTo>
                          <a:pt x="409" y="867"/>
                        </a:lnTo>
                        <a:lnTo>
                          <a:pt x="389" y="877"/>
                        </a:lnTo>
                        <a:lnTo>
                          <a:pt x="360" y="886"/>
                        </a:lnTo>
                        <a:lnTo>
                          <a:pt x="341" y="896"/>
                        </a:lnTo>
                        <a:lnTo>
                          <a:pt x="321" y="906"/>
                        </a:lnTo>
                        <a:lnTo>
                          <a:pt x="302" y="915"/>
                        </a:lnTo>
                        <a:lnTo>
                          <a:pt x="273" y="925"/>
                        </a:lnTo>
                        <a:lnTo>
                          <a:pt x="253" y="935"/>
                        </a:lnTo>
                        <a:lnTo>
                          <a:pt x="234" y="954"/>
                        </a:lnTo>
                        <a:lnTo>
                          <a:pt x="214" y="974"/>
                        </a:lnTo>
                        <a:lnTo>
                          <a:pt x="195" y="993"/>
                        </a:lnTo>
                        <a:lnTo>
                          <a:pt x="166" y="1023"/>
                        </a:lnTo>
                        <a:lnTo>
                          <a:pt x="156" y="1032"/>
                        </a:lnTo>
                        <a:lnTo>
                          <a:pt x="146" y="1042"/>
                        </a:lnTo>
                        <a:lnTo>
                          <a:pt x="136" y="1052"/>
                        </a:lnTo>
                        <a:lnTo>
                          <a:pt x="117" y="1062"/>
                        </a:lnTo>
                        <a:lnTo>
                          <a:pt x="107" y="1062"/>
                        </a:lnTo>
                        <a:lnTo>
                          <a:pt x="97" y="1071"/>
                        </a:lnTo>
                        <a:lnTo>
                          <a:pt x="78" y="1071"/>
                        </a:lnTo>
                        <a:lnTo>
                          <a:pt x="68" y="1081"/>
                        </a:lnTo>
                        <a:lnTo>
                          <a:pt x="59" y="1081"/>
                        </a:lnTo>
                        <a:lnTo>
                          <a:pt x="39" y="1081"/>
                        </a:lnTo>
                        <a:lnTo>
                          <a:pt x="29" y="1091"/>
                        </a:lnTo>
                        <a:lnTo>
                          <a:pt x="10" y="1100"/>
                        </a:lnTo>
                        <a:lnTo>
                          <a:pt x="0" y="1071"/>
                        </a:lnTo>
                        <a:lnTo>
                          <a:pt x="10" y="1042"/>
                        </a:lnTo>
                        <a:lnTo>
                          <a:pt x="10" y="1013"/>
                        </a:lnTo>
                        <a:lnTo>
                          <a:pt x="10" y="984"/>
                        </a:lnTo>
                        <a:lnTo>
                          <a:pt x="20" y="954"/>
                        </a:lnTo>
                        <a:lnTo>
                          <a:pt x="29" y="925"/>
                        </a:lnTo>
                        <a:lnTo>
                          <a:pt x="39" y="896"/>
                        </a:lnTo>
                        <a:lnTo>
                          <a:pt x="49" y="867"/>
                        </a:lnTo>
                        <a:lnTo>
                          <a:pt x="49" y="847"/>
                        </a:lnTo>
                        <a:lnTo>
                          <a:pt x="59" y="847"/>
                        </a:lnTo>
                        <a:lnTo>
                          <a:pt x="78" y="818"/>
                        </a:lnTo>
                        <a:lnTo>
                          <a:pt x="88" y="808"/>
                        </a:lnTo>
                        <a:lnTo>
                          <a:pt x="97" y="799"/>
                        </a:lnTo>
                        <a:lnTo>
                          <a:pt x="107" y="789"/>
                        </a:lnTo>
                        <a:lnTo>
                          <a:pt x="117" y="779"/>
                        </a:lnTo>
                        <a:lnTo>
                          <a:pt x="127" y="769"/>
                        </a:lnTo>
                        <a:lnTo>
                          <a:pt x="136" y="760"/>
                        </a:lnTo>
                        <a:lnTo>
                          <a:pt x="146" y="760"/>
                        </a:lnTo>
                        <a:lnTo>
                          <a:pt x="146" y="750"/>
                        </a:lnTo>
                        <a:lnTo>
                          <a:pt x="156" y="740"/>
                        </a:lnTo>
                        <a:lnTo>
                          <a:pt x="166" y="730"/>
                        </a:lnTo>
                        <a:lnTo>
                          <a:pt x="166" y="711"/>
                        </a:lnTo>
                        <a:lnTo>
                          <a:pt x="175" y="682"/>
                        </a:lnTo>
                        <a:lnTo>
                          <a:pt x="185" y="672"/>
                        </a:lnTo>
                        <a:lnTo>
                          <a:pt x="185" y="653"/>
                        </a:lnTo>
                        <a:lnTo>
                          <a:pt x="195" y="633"/>
                        </a:lnTo>
                        <a:lnTo>
                          <a:pt x="195" y="614"/>
                        </a:lnTo>
                        <a:lnTo>
                          <a:pt x="204" y="584"/>
                        </a:lnTo>
                        <a:lnTo>
                          <a:pt x="204" y="575"/>
                        </a:lnTo>
                        <a:lnTo>
                          <a:pt x="195" y="555"/>
                        </a:lnTo>
                        <a:lnTo>
                          <a:pt x="195" y="545"/>
                        </a:lnTo>
                        <a:lnTo>
                          <a:pt x="185" y="526"/>
                        </a:lnTo>
                        <a:lnTo>
                          <a:pt x="175" y="507"/>
                        </a:lnTo>
                        <a:lnTo>
                          <a:pt x="97" y="438"/>
                        </a:lnTo>
                        <a:lnTo>
                          <a:pt x="97" y="419"/>
                        </a:lnTo>
                        <a:lnTo>
                          <a:pt x="68" y="399"/>
                        </a:lnTo>
                        <a:lnTo>
                          <a:pt x="59" y="380"/>
                        </a:lnTo>
                        <a:lnTo>
                          <a:pt x="49" y="370"/>
                        </a:lnTo>
                        <a:lnTo>
                          <a:pt x="49" y="351"/>
                        </a:lnTo>
                        <a:lnTo>
                          <a:pt x="49" y="312"/>
                        </a:lnTo>
                        <a:lnTo>
                          <a:pt x="59" y="283"/>
                        </a:lnTo>
                        <a:lnTo>
                          <a:pt x="59" y="263"/>
                        </a:lnTo>
                        <a:lnTo>
                          <a:pt x="68" y="244"/>
                        </a:lnTo>
                        <a:lnTo>
                          <a:pt x="78" y="224"/>
                        </a:lnTo>
                        <a:lnTo>
                          <a:pt x="88" y="205"/>
                        </a:lnTo>
                        <a:lnTo>
                          <a:pt x="97" y="185"/>
                        </a:lnTo>
                        <a:lnTo>
                          <a:pt x="97" y="156"/>
                        </a:lnTo>
                        <a:lnTo>
                          <a:pt x="97" y="137"/>
                        </a:lnTo>
                        <a:lnTo>
                          <a:pt x="88" y="107"/>
                        </a:lnTo>
                        <a:lnTo>
                          <a:pt x="88" y="59"/>
                        </a:lnTo>
                        <a:lnTo>
                          <a:pt x="97" y="39"/>
                        </a:lnTo>
                        <a:lnTo>
                          <a:pt x="107" y="20"/>
                        </a:lnTo>
                        <a:lnTo>
                          <a:pt x="136" y="10"/>
                        </a:lnTo>
                        <a:lnTo>
                          <a:pt x="146" y="10"/>
                        </a:lnTo>
                        <a:lnTo>
                          <a:pt x="146" y="0"/>
                        </a:lnTo>
                        <a:lnTo>
                          <a:pt x="156" y="10"/>
                        </a:lnTo>
                        <a:lnTo>
                          <a:pt x="156" y="20"/>
                        </a:lnTo>
                        <a:lnTo>
                          <a:pt x="166" y="29"/>
                        </a:lnTo>
                        <a:close/>
                      </a:path>
                    </a:pathLst>
                  </a:custGeom>
                  <a:solidFill>
                    <a:srgbClr val="3FFF3F"/>
                  </a:solidFill>
                  <a:ln w="9525">
                    <a:noFill/>
                    <a:round/>
                    <a:headEnd/>
                    <a:tailEnd/>
                  </a:ln>
                </p:spPr>
                <p:txBody>
                  <a:bodyPr/>
                  <a:lstStyle/>
                  <a:p>
                    <a:endParaRPr lang="en-US"/>
                  </a:p>
                </p:txBody>
              </p:sp>
              <p:sp>
                <p:nvSpPr>
                  <p:cNvPr id="5421" name="Freeform 798"/>
                  <p:cNvSpPr>
                    <a:spLocks/>
                  </p:cNvSpPr>
                  <p:nvPr/>
                </p:nvSpPr>
                <p:spPr bwMode="auto">
                  <a:xfrm>
                    <a:off x="6572" y="7319"/>
                    <a:ext cx="194" cy="30"/>
                  </a:xfrm>
                  <a:custGeom>
                    <a:avLst/>
                    <a:gdLst>
                      <a:gd name="T0" fmla="*/ 194 w 194"/>
                      <a:gd name="T1" fmla="*/ 10 h 30"/>
                      <a:gd name="T2" fmla="*/ 184 w 194"/>
                      <a:gd name="T3" fmla="*/ 0 h 30"/>
                      <a:gd name="T4" fmla="*/ 175 w 194"/>
                      <a:gd name="T5" fmla="*/ 10 h 30"/>
                      <a:gd name="T6" fmla="*/ 165 w 194"/>
                      <a:gd name="T7" fmla="*/ 10 h 30"/>
                      <a:gd name="T8" fmla="*/ 155 w 194"/>
                      <a:gd name="T9" fmla="*/ 10 h 30"/>
                      <a:gd name="T10" fmla="*/ 145 w 194"/>
                      <a:gd name="T11" fmla="*/ 20 h 30"/>
                      <a:gd name="T12" fmla="*/ 126 w 194"/>
                      <a:gd name="T13" fmla="*/ 20 h 30"/>
                      <a:gd name="T14" fmla="*/ 116 w 194"/>
                      <a:gd name="T15" fmla="*/ 20 h 30"/>
                      <a:gd name="T16" fmla="*/ 107 w 194"/>
                      <a:gd name="T17" fmla="*/ 20 h 30"/>
                      <a:gd name="T18" fmla="*/ 97 w 194"/>
                      <a:gd name="T19" fmla="*/ 30 h 30"/>
                      <a:gd name="T20" fmla="*/ 68 w 194"/>
                      <a:gd name="T21" fmla="*/ 30 h 30"/>
                      <a:gd name="T22" fmla="*/ 58 w 194"/>
                      <a:gd name="T23" fmla="*/ 20 h 30"/>
                      <a:gd name="T24" fmla="*/ 48 w 194"/>
                      <a:gd name="T25" fmla="*/ 20 h 30"/>
                      <a:gd name="T26" fmla="*/ 38 w 194"/>
                      <a:gd name="T27" fmla="*/ 20 h 30"/>
                      <a:gd name="T28" fmla="*/ 19 w 194"/>
                      <a:gd name="T29" fmla="*/ 10 h 30"/>
                      <a:gd name="T30" fmla="*/ 19 w 194"/>
                      <a:gd name="T31" fmla="*/ 10 h 30"/>
                      <a:gd name="T32" fmla="*/ 9 w 194"/>
                      <a:gd name="T33" fmla="*/ 0 h 30"/>
                      <a:gd name="T34" fmla="*/ 0 w 194"/>
                      <a:gd name="T35" fmla="*/ 10 h 30"/>
                      <a:gd name="T36" fmla="*/ 9 w 194"/>
                      <a:gd name="T37" fmla="*/ 20 h 30"/>
                      <a:gd name="T38" fmla="*/ 19 w 194"/>
                      <a:gd name="T39" fmla="*/ 20 h 30"/>
                      <a:gd name="T40" fmla="*/ 29 w 194"/>
                      <a:gd name="T41" fmla="*/ 30 h 30"/>
                      <a:gd name="T42" fmla="*/ 48 w 194"/>
                      <a:gd name="T43" fmla="*/ 30 h 30"/>
                      <a:gd name="T44" fmla="*/ 58 w 194"/>
                      <a:gd name="T45" fmla="*/ 30 h 30"/>
                      <a:gd name="T46" fmla="*/ 68 w 194"/>
                      <a:gd name="T47" fmla="*/ 30 h 30"/>
                      <a:gd name="T48" fmla="*/ 97 w 194"/>
                      <a:gd name="T49" fmla="*/ 30 h 30"/>
                      <a:gd name="T50" fmla="*/ 107 w 194"/>
                      <a:gd name="T51" fmla="*/ 30 h 30"/>
                      <a:gd name="T52" fmla="*/ 136 w 194"/>
                      <a:gd name="T53" fmla="*/ 30 h 30"/>
                      <a:gd name="T54" fmla="*/ 145 w 194"/>
                      <a:gd name="T55" fmla="*/ 30 h 30"/>
                      <a:gd name="T56" fmla="*/ 155 w 194"/>
                      <a:gd name="T57" fmla="*/ 20 h 30"/>
                      <a:gd name="T58" fmla="*/ 165 w 194"/>
                      <a:gd name="T59" fmla="*/ 20 h 30"/>
                      <a:gd name="T60" fmla="*/ 175 w 194"/>
                      <a:gd name="T61" fmla="*/ 20 h 30"/>
                      <a:gd name="T62" fmla="*/ 194 w 194"/>
                      <a:gd name="T63" fmla="*/ 10 h 30"/>
                      <a:gd name="T64" fmla="*/ 184 w 194"/>
                      <a:gd name="T65" fmla="*/ 10 h 30"/>
                      <a:gd name="T66" fmla="*/ 194 w 194"/>
                      <a:gd name="T67" fmla="*/ 10 h 30"/>
                      <a:gd name="T68" fmla="*/ 194 w 194"/>
                      <a:gd name="T69" fmla="*/ 0 h 30"/>
                      <a:gd name="T70" fmla="*/ 184 w 194"/>
                      <a:gd name="T71" fmla="*/ 0 h 30"/>
                      <a:gd name="T72" fmla="*/ 194 w 194"/>
                      <a:gd name="T73" fmla="*/ 10 h 3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4"/>
                      <a:gd name="T112" fmla="*/ 0 h 30"/>
                      <a:gd name="T113" fmla="*/ 194 w 194"/>
                      <a:gd name="T114" fmla="*/ 30 h 3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4" h="30">
                        <a:moveTo>
                          <a:pt x="194" y="10"/>
                        </a:moveTo>
                        <a:lnTo>
                          <a:pt x="184" y="0"/>
                        </a:lnTo>
                        <a:lnTo>
                          <a:pt x="175" y="10"/>
                        </a:lnTo>
                        <a:lnTo>
                          <a:pt x="165" y="10"/>
                        </a:lnTo>
                        <a:lnTo>
                          <a:pt x="155" y="10"/>
                        </a:lnTo>
                        <a:lnTo>
                          <a:pt x="145" y="20"/>
                        </a:lnTo>
                        <a:lnTo>
                          <a:pt x="126" y="20"/>
                        </a:lnTo>
                        <a:lnTo>
                          <a:pt x="116" y="20"/>
                        </a:lnTo>
                        <a:lnTo>
                          <a:pt x="107" y="20"/>
                        </a:lnTo>
                        <a:lnTo>
                          <a:pt x="97" y="30"/>
                        </a:lnTo>
                        <a:lnTo>
                          <a:pt x="68" y="30"/>
                        </a:lnTo>
                        <a:lnTo>
                          <a:pt x="58" y="20"/>
                        </a:lnTo>
                        <a:lnTo>
                          <a:pt x="48" y="20"/>
                        </a:lnTo>
                        <a:lnTo>
                          <a:pt x="38" y="20"/>
                        </a:lnTo>
                        <a:lnTo>
                          <a:pt x="19" y="10"/>
                        </a:lnTo>
                        <a:lnTo>
                          <a:pt x="9" y="0"/>
                        </a:lnTo>
                        <a:lnTo>
                          <a:pt x="0" y="10"/>
                        </a:lnTo>
                        <a:lnTo>
                          <a:pt x="9" y="20"/>
                        </a:lnTo>
                        <a:lnTo>
                          <a:pt x="19" y="20"/>
                        </a:lnTo>
                        <a:lnTo>
                          <a:pt x="29" y="30"/>
                        </a:lnTo>
                        <a:lnTo>
                          <a:pt x="48" y="30"/>
                        </a:lnTo>
                        <a:lnTo>
                          <a:pt x="58" y="30"/>
                        </a:lnTo>
                        <a:lnTo>
                          <a:pt x="68" y="30"/>
                        </a:lnTo>
                        <a:lnTo>
                          <a:pt x="97" y="30"/>
                        </a:lnTo>
                        <a:lnTo>
                          <a:pt x="107" y="30"/>
                        </a:lnTo>
                        <a:lnTo>
                          <a:pt x="136" y="30"/>
                        </a:lnTo>
                        <a:lnTo>
                          <a:pt x="145" y="30"/>
                        </a:lnTo>
                        <a:lnTo>
                          <a:pt x="155" y="20"/>
                        </a:lnTo>
                        <a:lnTo>
                          <a:pt x="165" y="20"/>
                        </a:lnTo>
                        <a:lnTo>
                          <a:pt x="175" y="20"/>
                        </a:lnTo>
                        <a:lnTo>
                          <a:pt x="194" y="10"/>
                        </a:lnTo>
                        <a:lnTo>
                          <a:pt x="184" y="10"/>
                        </a:lnTo>
                        <a:lnTo>
                          <a:pt x="194" y="10"/>
                        </a:lnTo>
                        <a:lnTo>
                          <a:pt x="194" y="0"/>
                        </a:lnTo>
                        <a:lnTo>
                          <a:pt x="184" y="0"/>
                        </a:lnTo>
                        <a:lnTo>
                          <a:pt x="194" y="10"/>
                        </a:lnTo>
                        <a:close/>
                      </a:path>
                    </a:pathLst>
                  </a:custGeom>
                  <a:solidFill>
                    <a:srgbClr val="000000"/>
                  </a:solidFill>
                  <a:ln w="9525">
                    <a:noFill/>
                    <a:round/>
                    <a:headEnd/>
                    <a:tailEnd/>
                  </a:ln>
                </p:spPr>
                <p:txBody>
                  <a:bodyPr/>
                  <a:lstStyle/>
                  <a:p>
                    <a:endParaRPr lang="en-US"/>
                  </a:p>
                </p:txBody>
              </p:sp>
              <p:sp>
                <p:nvSpPr>
                  <p:cNvPr id="5422" name="Freeform 799"/>
                  <p:cNvSpPr>
                    <a:spLocks/>
                  </p:cNvSpPr>
                  <p:nvPr/>
                </p:nvSpPr>
                <p:spPr bwMode="auto">
                  <a:xfrm>
                    <a:off x="6756" y="7329"/>
                    <a:ext cx="39" cy="78"/>
                  </a:xfrm>
                  <a:custGeom>
                    <a:avLst/>
                    <a:gdLst>
                      <a:gd name="T0" fmla="*/ 30 w 39"/>
                      <a:gd name="T1" fmla="*/ 78 h 78"/>
                      <a:gd name="T2" fmla="*/ 30 w 39"/>
                      <a:gd name="T3" fmla="*/ 78 h 78"/>
                      <a:gd name="T4" fmla="*/ 30 w 39"/>
                      <a:gd name="T5" fmla="*/ 68 h 78"/>
                      <a:gd name="T6" fmla="*/ 30 w 39"/>
                      <a:gd name="T7" fmla="*/ 59 h 78"/>
                      <a:gd name="T8" fmla="*/ 20 w 39"/>
                      <a:gd name="T9" fmla="*/ 49 h 78"/>
                      <a:gd name="T10" fmla="*/ 20 w 39"/>
                      <a:gd name="T11" fmla="*/ 39 h 78"/>
                      <a:gd name="T12" fmla="*/ 10 w 39"/>
                      <a:gd name="T13" fmla="*/ 29 h 78"/>
                      <a:gd name="T14" fmla="*/ 10 w 39"/>
                      <a:gd name="T15" fmla="*/ 20 h 78"/>
                      <a:gd name="T16" fmla="*/ 10 w 39"/>
                      <a:gd name="T17" fmla="*/ 10 h 78"/>
                      <a:gd name="T18" fmla="*/ 10 w 39"/>
                      <a:gd name="T19" fmla="*/ 0 h 78"/>
                      <a:gd name="T20" fmla="*/ 0 w 39"/>
                      <a:gd name="T21" fmla="*/ 0 h 78"/>
                      <a:gd name="T22" fmla="*/ 0 w 39"/>
                      <a:gd name="T23" fmla="*/ 10 h 78"/>
                      <a:gd name="T24" fmla="*/ 10 w 39"/>
                      <a:gd name="T25" fmla="*/ 20 h 78"/>
                      <a:gd name="T26" fmla="*/ 10 w 39"/>
                      <a:gd name="T27" fmla="*/ 29 h 78"/>
                      <a:gd name="T28" fmla="*/ 10 w 39"/>
                      <a:gd name="T29" fmla="*/ 39 h 78"/>
                      <a:gd name="T30" fmla="*/ 10 w 39"/>
                      <a:gd name="T31" fmla="*/ 49 h 78"/>
                      <a:gd name="T32" fmla="*/ 20 w 39"/>
                      <a:gd name="T33" fmla="*/ 59 h 78"/>
                      <a:gd name="T34" fmla="*/ 20 w 39"/>
                      <a:gd name="T35" fmla="*/ 68 h 78"/>
                      <a:gd name="T36" fmla="*/ 30 w 39"/>
                      <a:gd name="T37" fmla="*/ 78 h 78"/>
                      <a:gd name="T38" fmla="*/ 30 w 39"/>
                      <a:gd name="T39" fmla="*/ 68 h 78"/>
                      <a:gd name="T40" fmla="*/ 30 w 39"/>
                      <a:gd name="T41" fmla="*/ 78 h 78"/>
                      <a:gd name="T42" fmla="*/ 39 w 39"/>
                      <a:gd name="T43" fmla="*/ 78 h 78"/>
                      <a:gd name="T44" fmla="*/ 30 w 39"/>
                      <a:gd name="T45" fmla="*/ 78 h 78"/>
                      <a:gd name="T46" fmla="*/ 30 w 39"/>
                      <a:gd name="T47" fmla="*/ 78 h 7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9"/>
                      <a:gd name="T73" fmla="*/ 0 h 78"/>
                      <a:gd name="T74" fmla="*/ 39 w 39"/>
                      <a:gd name="T75" fmla="*/ 78 h 7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9" h="78">
                        <a:moveTo>
                          <a:pt x="30" y="78"/>
                        </a:moveTo>
                        <a:lnTo>
                          <a:pt x="30" y="78"/>
                        </a:lnTo>
                        <a:lnTo>
                          <a:pt x="30" y="68"/>
                        </a:lnTo>
                        <a:lnTo>
                          <a:pt x="30" y="59"/>
                        </a:lnTo>
                        <a:lnTo>
                          <a:pt x="20" y="49"/>
                        </a:lnTo>
                        <a:lnTo>
                          <a:pt x="20" y="39"/>
                        </a:lnTo>
                        <a:lnTo>
                          <a:pt x="10" y="29"/>
                        </a:lnTo>
                        <a:lnTo>
                          <a:pt x="10" y="20"/>
                        </a:lnTo>
                        <a:lnTo>
                          <a:pt x="10" y="10"/>
                        </a:lnTo>
                        <a:lnTo>
                          <a:pt x="10" y="0"/>
                        </a:lnTo>
                        <a:lnTo>
                          <a:pt x="0" y="0"/>
                        </a:lnTo>
                        <a:lnTo>
                          <a:pt x="0" y="10"/>
                        </a:lnTo>
                        <a:lnTo>
                          <a:pt x="10" y="20"/>
                        </a:lnTo>
                        <a:lnTo>
                          <a:pt x="10" y="29"/>
                        </a:lnTo>
                        <a:lnTo>
                          <a:pt x="10" y="39"/>
                        </a:lnTo>
                        <a:lnTo>
                          <a:pt x="10" y="49"/>
                        </a:lnTo>
                        <a:lnTo>
                          <a:pt x="20" y="59"/>
                        </a:lnTo>
                        <a:lnTo>
                          <a:pt x="20" y="68"/>
                        </a:lnTo>
                        <a:lnTo>
                          <a:pt x="30" y="78"/>
                        </a:lnTo>
                        <a:lnTo>
                          <a:pt x="30" y="68"/>
                        </a:lnTo>
                        <a:lnTo>
                          <a:pt x="30" y="78"/>
                        </a:lnTo>
                        <a:lnTo>
                          <a:pt x="39" y="78"/>
                        </a:lnTo>
                        <a:lnTo>
                          <a:pt x="30" y="78"/>
                        </a:lnTo>
                        <a:close/>
                      </a:path>
                    </a:pathLst>
                  </a:custGeom>
                  <a:solidFill>
                    <a:srgbClr val="000000"/>
                  </a:solidFill>
                  <a:ln w="9525">
                    <a:noFill/>
                    <a:round/>
                    <a:headEnd/>
                    <a:tailEnd/>
                  </a:ln>
                </p:spPr>
                <p:txBody>
                  <a:bodyPr/>
                  <a:lstStyle/>
                  <a:p>
                    <a:endParaRPr lang="en-US"/>
                  </a:p>
                </p:txBody>
              </p:sp>
              <p:sp>
                <p:nvSpPr>
                  <p:cNvPr id="5423" name="Freeform 800"/>
                  <p:cNvSpPr>
                    <a:spLocks/>
                  </p:cNvSpPr>
                  <p:nvPr/>
                </p:nvSpPr>
                <p:spPr bwMode="auto">
                  <a:xfrm>
                    <a:off x="6610" y="7397"/>
                    <a:ext cx="176" cy="30"/>
                  </a:xfrm>
                  <a:custGeom>
                    <a:avLst/>
                    <a:gdLst>
                      <a:gd name="T0" fmla="*/ 0 w 176"/>
                      <a:gd name="T1" fmla="*/ 30 h 30"/>
                      <a:gd name="T2" fmla="*/ 0 w 176"/>
                      <a:gd name="T3" fmla="*/ 30 h 30"/>
                      <a:gd name="T4" fmla="*/ 10 w 176"/>
                      <a:gd name="T5" fmla="*/ 20 h 30"/>
                      <a:gd name="T6" fmla="*/ 30 w 176"/>
                      <a:gd name="T7" fmla="*/ 20 h 30"/>
                      <a:gd name="T8" fmla="*/ 39 w 176"/>
                      <a:gd name="T9" fmla="*/ 20 h 30"/>
                      <a:gd name="T10" fmla="*/ 69 w 176"/>
                      <a:gd name="T11" fmla="*/ 20 h 30"/>
                      <a:gd name="T12" fmla="*/ 88 w 176"/>
                      <a:gd name="T13" fmla="*/ 10 h 30"/>
                      <a:gd name="T14" fmla="*/ 176 w 176"/>
                      <a:gd name="T15" fmla="*/ 10 h 30"/>
                      <a:gd name="T16" fmla="*/ 176 w 176"/>
                      <a:gd name="T17" fmla="*/ 0 h 30"/>
                      <a:gd name="T18" fmla="*/ 107 w 176"/>
                      <a:gd name="T19" fmla="*/ 0 h 30"/>
                      <a:gd name="T20" fmla="*/ 98 w 176"/>
                      <a:gd name="T21" fmla="*/ 10 h 30"/>
                      <a:gd name="T22" fmla="*/ 39 w 176"/>
                      <a:gd name="T23" fmla="*/ 10 h 30"/>
                      <a:gd name="T24" fmla="*/ 30 w 176"/>
                      <a:gd name="T25" fmla="*/ 10 h 30"/>
                      <a:gd name="T26" fmla="*/ 10 w 176"/>
                      <a:gd name="T27" fmla="*/ 10 h 30"/>
                      <a:gd name="T28" fmla="*/ 0 w 176"/>
                      <a:gd name="T29" fmla="*/ 20 h 30"/>
                      <a:gd name="T30" fmla="*/ 0 w 176"/>
                      <a:gd name="T31" fmla="*/ 30 h 30"/>
                      <a:gd name="T32" fmla="*/ 0 w 176"/>
                      <a:gd name="T33" fmla="*/ 30 h 30"/>
                      <a:gd name="T34" fmla="*/ 0 w 176"/>
                      <a:gd name="T35" fmla="*/ 30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6"/>
                      <a:gd name="T55" fmla="*/ 0 h 30"/>
                      <a:gd name="T56" fmla="*/ 176 w 176"/>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6" h="30">
                        <a:moveTo>
                          <a:pt x="0" y="30"/>
                        </a:moveTo>
                        <a:lnTo>
                          <a:pt x="0" y="30"/>
                        </a:lnTo>
                        <a:lnTo>
                          <a:pt x="10" y="20"/>
                        </a:lnTo>
                        <a:lnTo>
                          <a:pt x="30" y="20"/>
                        </a:lnTo>
                        <a:lnTo>
                          <a:pt x="39" y="20"/>
                        </a:lnTo>
                        <a:lnTo>
                          <a:pt x="69" y="20"/>
                        </a:lnTo>
                        <a:lnTo>
                          <a:pt x="88" y="10"/>
                        </a:lnTo>
                        <a:lnTo>
                          <a:pt x="176" y="10"/>
                        </a:lnTo>
                        <a:lnTo>
                          <a:pt x="176" y="0"/>
                        </a:lnTo>
                        <a:lnTo>
                          <a:pt x="107" y="0"/>
                        </a:lnTo>
                        <a:lnTo>
                          <a:pt x="98" y="10"/>
                        </a:lnTo>
                        <a:lnTo>
                          <a:pt x="39" y="10"/>
                        </a:lnTo>
                        <a:lnTo>
                          <a:pt x="30" y="10"/>
                        </a:lnTo>
                        <a:lnTo>
                          <a:pt x="10" y="10"/>
                        </a:lnTo>
                        <a:lnTo>
                          <a:pt x="0" y="20"/>
                        </a:lnTo>
                        <a:lnTo>
                          <a:pt x="0" y="30"/>
                        </a:lnTo>
                        <a:close/>
                      </a:path>
                    </a:pathLst>
                  </a:custGeom>
                  <a:solidFill>
                    <a:srgbClr val="000000"/>
                  </a:solidFill>
                  <a:ln w="9525">
                    <a:noFill/>
                    <a:round/>
                    <a:headEnd/>
                    <a:tailEnd/>
                  </a:ln>
                </p:spPr>
                <p:txBody>
                  <a:bodyPr/>
                  <a:lstStyle/>
                  <a:p>
                    <a:endParaRPr lang="en-US"/>
                  </a:p>
                </p:txBody>
              </p:sp>
              <p:sp>
                <p:nvSpPr>
                  <p:cNvPr id="5424" name="Freeform 801"/>
                  <p:cNvSpPr>
                    <a:spLocks/>
                  </p:cNvSpPr>
                  <p:nvPr/>
                </p:nvSpPr>
                <p:spPr bwMode="auto">
                  <a:xfrm>
                    <a:off x="6591" y="7417"/>
                    <a:ext cx="19" cy="19"/>
                  </a:xfrm>
                  <a:custGeom>
                    <a:avLst/>
                    <a:gdLst>
                      <a:gd name="T0" fmla="*/ 10 w 19"/>
                      <a:gd name="T1" fmla="*/ 10 h 19"/>
                      <a:gd name="T2" fmla="*/ 10 w 19"/>
                      <a:gd name="T3" fmla="*/ 19 h 19"/>
                      <a:gd name="T4" fmla="*/ 10 w 19"/>
                      <a:gd name="T5" fmla="*/ 10 h 19"/>
                      <a:gd name="T6" fmla="*/ 10 w 19"/>
                      <a:gd name="T7" fmla="*/ 10 h 19"/>
                      <a:gd name="T8" fmla="*/ 19 w 19"/>
                      <a:gd name="T9" fmla="*/ 10 h 19"/>
                      <a:gd name="T10" fmla="*/ 19 w 19"/>
                      <a:gd name="T11" fmla="*/ 0 h 19"/>
                      <a:gd name="T12" fmla="*/ 10 w 19"/>
                      <a:gd name="T13" fmla="*/ 0 h 19"/>
                      <a:gd name="T14" fmla="*/ 0 w 19"/>
                      <a:gd name="T15" fmla="*/ 0 h 19"/>
                      <a:gd name="T16" fmla="*/ 0 w 19"/>
                      <a:gd name="T17" fmla="*/ 10 h 19"/>
                      <a:gd name="T18" fmla="*/ 10 w 19"/>
                      <a:gd name="T19" fmla="*/ 10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19"/>
                      <a:gd name="T32" fmla="*/ 19 w 19"/>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19">
                        <a:moveTo>
                          <a:pt x="10" y="10"/>
                        </a:moveTo>
                        <a:lnTo>
                          <a:pt x="10" y="19"/>
                        </a:lnTo>
                        <a:lnTo>
                          <a:pt x="10" y="10"/>
                        </a:lnTo>
                        <a:lnTo>
                          <a:pt x="19" y="10"/>
                        </a:lnTo>
                        <a:lnTo>
                          <a:pt x="19" y="0"/>
                        </a:lnTo>
                        <a:lnTo>
                          <a:pt x="10" y="0"/>
                        </a:lnTo>
                        <a:lnTo>
                          <a:pt x="0" y="0"/>
                        </a:lnTo>
                        <a:lnTo>
                          <a:pt x="0" y="10"/>
                        </a:lnTo>
                        <a:lnTo>
                          <a:pt x="10" y="10"/>
                        </a:lnTo>
                        <a:close/>
                      </a:path>
                    </a:pathLst>
                  </a:custGeom>
                  <a:solidFill>
                    <a:srgbClr val="000000"/>
                  </a:solidFill>
                  <a:ln w="9525">
                    <a:noFill/>
                    <a:round/>
                    <a:headEnd/>
                    <a:tailEnd/>
                  </a:ln>
                </p:spPr>
                <p:txBody>
                  <a:bodyPr/>
                  <a:lstStyle/>
                  <a:p>
                    <a:endParaRPr lang="en-US"/>
                  </a:p>
                </p:txBody>
              </p:sp>
              <p:sp>
                <p:nvSpPr>
                  <p:cNvPr id="5425" name="Freeform 802"/>
                  <p:cNvSpPr>
                    <a:spLocks/>
                  </p:cNvSpPr>
                  <p:nvPr/>
                </p:nvSpPr>
                <p:spPr bwMode="auto">
                  <a:xfrm>
                    <a:off x="6591" y="7427"/>
                    <a:ext cx="49" cy="185"/>
                  </a:xfrm>
                  <a:custGeom>
                    <a:avLst/>
                    <a:gdLst>
                      <a:gd name="T0" fmla="*/ 39 w 49"/>
                      <a:gd name="T1" fmla="*/ 185 h 185"/>
                      <a:gd name="T2" fmla="*/ 49 w 49"/>
                      <a:gd name="T3" fmla="*/ 185 h 185"/>
                      <a:gd name="T4" fmla="*/ 39 w 49"/>
                      <a:gd name="T5" fmla="*/ 155 h 185"/>
                      <a:gd name="T6" fmla="*/ 39 w 49"/>
                      <a:gd name="T7" fmla="*/ 136 h 185"/>
                      <a:gd name="T8" fmla="*/ 29 w 49"/>
                      <a:gd name="T9" fmla="*/ 116 h 185"/>
                      <a:gd name="T10" fmla="*/ 29 w 49"/>
                      <a:gd name="T11" fmla="*/ 97 h 185"/>
                      <a:gd name="T12" fmla="*/ 19 w 49"/>
                      <a:gd name="T13" fmla="*/ 68 h 185"/>
                      <a:gd name="T14" fmla="*/ 19 w 49"/>
                      <a:gd name="T15" fmla="*/ 48 h 185"/>
                      <a:gd name="T16" fmla="*/ 10 w 49"/>
                      <a:gd name="T17" fmla="*/ 19 h 185"/>
                      <a:gd name="T18" fmla="*/ 10 w 49"/>
                      <a:gd name="T19" fmla="*/ 0 h 185"/>
                      <a:gd name="T20" fmla="*/ 0 w 49"/>
                      <a:gd name="T21" fmla="*/ 0 h 185"/>
                      <a:gd name="T22" fmla="*/ 0 w 49"/>
                      <a:gd name="T23" fmla="*/ 19 h 185"/>
                      <a:gd name="T24" fmla="*/ 10 w 49"/>
                      <a:gd name="T25" fmla="*/ 48 h 185"/>
                      <a:gd name="T26" fmla="*/ 10 w 49"/>
                      <a:gd name="T27" fmla="*/ 68 h 185"/>
                      <a:gd name="T28" fmla="*/ 19 w 49"/>
                      <a:gd name="T29" fmla="*/ 97 h 185"/>
                      <a:gd name="T30" fmla="*/ 19 w 49"/>
                      <a:gd name="T31" fmla="*/ 116 h 185"/>
                      <a:gd name="T32" fmla="*/ 29 w 49"/>
                      <a:gd name="T33" fmla="*/ 146 h 185"/>
                      <a:gd name="T34" fmla="*/ 29 w 49"/>
                      <a:gd name="T35" fmla="*/ 165 h 185"/>
                      <a:gd name="T36" fmla="*/ 39 w 49"/>
                      <a:gd name="T37" fmla="*/ 185 h 185"/>
                      <a:gd name="T38" fmla="*/ 49 w 49"/>
                      <a:gd name="T39" fmla="*/ 185 h 185"/>
                      <a:gd name="T40" fmla="*/ 39 w 49"/>
                      <a:gd name="T41" fmla="*/ 185 h 185"/>
                      <a:gd name="T42" fmla="*/ 39 w 49"/>
                      <a:gd name="T43" fmla="*/ 185 h 185"/>
                      <a:gd name="T44" fmla="*/ 49 w 49"/>
                      <a:gd name="T45" fmla="*/ 185 h 185"/>
                      <a:gd name="T46" fmla="*/ 39 w 49"/>
                      <a:gd name="T47" fmla="*/ 185 h 18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9"/>
                      <a:gd name="T73" fmla="*/ 0 h 185"/>
                      <a:gd name="T74" fmla="*/ 49 w 49"/>
                      <a:gd name="T75" fmla="*/ 185 h 18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9" h="185">
                        <a:moveTo>
                          <a:pt x="39" y="185"/>
                        </a:moveTo>
                        <a:lnTo>
                          <a:pt x="49" y="185"/>
                        </a:lnTo>
                        <a:lnTo>
                          <a:pt x="39" y="155"/>
                        </a:lnTo>
                        <a:lnTo>
                          <a:pt x="39" y="136"/>
                        </a:lnTo>
                        <a:lnTo>
                          <a:pt x="29" y="116"/>
                        </a:lnTo>
                        <a:lnTo>
                          <a:pt x="29" y="97"/>
                        </a:lnTo>
                        <a:lnTo>
                          <a:pt x="19" y="68"/>
                        </a:lnTo>
                        <a:lnTo>
                          <a:pt x="19" y="48"/>
                        </a:lnTo>
                        <a:lnTo>
                          <a:pt x="10" y="19"/>
                        </a:lnTo>
                        <a:lnTo>
                          <a:pt x="10" y="0"/>
                        </a:lnTo>
                        <a:lnTo>
                          <a:pt x="0" y="0"/>
                        </a:lnTo>
                        <a:lnTo>
                          <a:pt x="0" y="19"/>
                        </a:lnTo>
                        <a:lnTo>
                          <a:pt x="10" y="48"/>
                        </a:lnTo>
                        <a:lnTo>
                          <a:pt x="10" y="68"/>
                        </a:lnTo>
                        <a:lnTo>
                          <a:pt x="19" y="97"/>
                        </a:lnTo>
                        <a:lnTo>
                          <a:pt x="19" y="116"/>
                        </a:lnTo>
                        <a:lnTo>
                          <a:pt x="29" y="146"/>
                        </a:lnTo>
                        <a:lnTo>
                          <a:pt x="29" y="165"/>
                        </a:lnTo>
                        <a:lnTo>
                          <a:pt x="39" y="185"/>
                        </a:lnTo>
                        <a:lnTo>
                          <a:pt x="49" y="185"/>
                        </a:lnTo>
                        <a:lnTo>
                          <a:pt x="39" y="185"/>
                        </a:lnTo>
                        <a:lnTo>
                          <a:pt x="49" y="185"/>
                        </a:lnTo>
                        <a:lnTo>
                          <a:pt x="39" y="185"/>
                        </a:lnTo>
                        <a:close/>
                      </a:path>
                    </a:pathLst>
                  </a:custGeom>
                  <a:solidFill>
                    <a:srgbClr val="000000"/>
                  </a:solidFill>
                  <a:ln w="9525">
                    <a:noFill/>
                    <a:round/>
                    <a:headEnd/>
                    <a:tailEnd/>
                  </a:ln>
                </p:spPr>
                <p:txBody>
                  <a:bodyPr/>
                  <a:lstStyle/>
                  <a:p>
                    <a:endParaRPr lang="en-US"/>
                  </a:p>
                </p:txBody>
              </p:sp>
              <p:sp>
                <p:nvSpPr>
                  <p:cNvPr id="5426" name="Freeform 803"/>
                  <p:cNvSpPr>
                    <a:spLocks/>
                  </p:cNvSpPr>
                  <p:nvPr/>
                </p:nvSpPr>
                <p:spPr bwMode="auto">
                  <a:xfrm>
                    <a:off x="6630" y="7602"/>
                    <a:ext cx="29" cy="29"/>
                  </a:xfrm>
                  <a:custGeom>
                    <a:avLst/>
                    <a:gdLst>
                      <a:gd name="T0" fmla="*/ 29 w 29"/>
                      <a:gd name="T1" fmla="*/ 19 h 29"/>
                      <a:gd name="T2" fmla="*/ 19 w 29"/>
                      <a:gd name="T3" fmla="*/ 19 h 29"/>
                      <a:gd name="T4" fmla="*/ 19 w 29"/>
                      <a:gd name="T5" fmla="*/ 10 h 29"/>
                      <a:gd name="T6" fmla="*/ 10 w 29"/>
                      <a:gd name="T7" fmla="*/ 10 h 29"/>
                      <a:gd name="T8" fmla="*/ 10 w 29"/>
                      <a:gd name="T9" fmla="*/ 0 h 29"/>
                      <a:gd name="T10" fmla="*/ 0 w 29"/>
                      <a:gd name="T11" fmla="*/ 10 h 29"/>
                      <a:gd name="T12" fmla="*/ 10 w 29"/>
                      <a:gd name="T13" fmla="*/ 10 h 29"/>
                      <a:gd name="T14" fmla="*/ 10 w 29"/>
                      <a:gd name="T15" fmla="*/ 10 h 29"/>
                      <a:gd name="T16" fmla="*/ 10 w 29"/>
                      <a:gd name="T17" fmla="*/ 10 h 29"/>
                      <a:gd name="T18" fmla="*/ 19 w 29"/>
                      <a:gd name="T19" fmla="*/ 29 h 29"/>
                      <a:gd name="T20" fmla="*/ 29 w 29"/>
                      <a:gd name="T21" fmla="*/ 29 h 29"/>
                      <a:gd name="T22" fmla="*/ 29 w 29"/>
                      <a:gd name="T23" fmla="*/ 19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
                      <a:gd name="T37" fmla="*/ 0 h 29"/>
                      <a:gd name="T38" fmla="*/ 29 w 29"/>
                      <a:gd name="T39" fmla="*/ 29 h 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 h="29">
                        <a:moveTo>
                          <a:pt x="29" y="19"/>
                        </a:moveTo>
                        <a:lnTo>
                          <a:pt x="19" y="19"/>
                        </a:lnTo>
                        <a:lnTo>
                          <a:pt x="19" y="10"/>
                        </a:lnTo>
                        <a:lnTo>
                          <a:pt x="10" y="10"/>
                        </a:lnTo>
                        <a:lnTo>
                          <a:pt x="10" y="0"/>
                        </a:lnTo>
                        <a:lnTo>
                          <a:pt x="0" y="10"/>
                        </a:lnTo>
                        <a:lnTo>
                          <a:pt x="10" y="10"/>
                        </a:lnTo>
                        <a:lnTo>
                          <a:pt x="19" y="29"/>
                        </a:lnTo>
                        <a:lnTo>
                          <a:pt x="29" y="29"/>
                        </a:lnTo>
                        <a:lnTo>
                          <a:pt x="29" y="19"/>
                        </a:lnTo>
                        <a:close/>
                      </a:path>
                    </a:pathLst>
                  </a:custGeom>
                  <a:solidFill>
                    <a:srgbClr val="000000"/>
                  </a:solidFill>
                  <a:ln w="9525">
                    <a:noFill/>
                    <a:round/>
                    <a:headEnd/>
                    <a:tailEnd/>
                  </a:ln>
                </p:spPr>
                <p:txBody>
                  <a:bodyPr/>
                  <a:lstStyle/>
                  <a:p>
                    <a:endParaRPr lang="en-US"/>
                  </a:p>
                </p:txBody>
              </p:sp>
              <p:sp>
                <p:nvSpPr>
                  <p:cNvPr id="5427" name="Freeform 804"/>
                  <p:cNvSpPr>
                    <a:spLocks/>
                  </p:cNvSpPr>
                  <p:nvPr/>
                </p:nvSpPr>
                <p:spPr bwMode="auto">
                  <a:xfrm>
                    <a:off x="6659" y="7612"/>
                    <a:ext cx="516" cy="29"/>
                  </a:xfrm>
                  <a:custGeom>
                    <a:avLst/>
                    <a:gdLst>
                      <a:gd name="T0" fmla="*/ 516 w 516"/>
                      <a:gd name="T1" fmla="*/ 19 h 29"/>
                      <a:gd name="T2" fmla="*/ 506 w 516"/>
                      <a:gd name="T3" fmla="*/ 19 h 29"/>
                      <a:gd name="T4" fmla="*/ 379 w 516"/>
                      <a:gd name="T5" fmla="*/ 19 h 29"/>
                      <a:gd name="T6" fmla="*/ 370 w 516"/>
                      <a:gd name="T7" fmla="*/ 9 h 29"/>
                      <a:gd name="T8" fmla="*/ 253 w 516"/>
                      <a:gd name="T9" fmla="*/ 9 h 29"/>
                      <a:gd name="T10" fmla="*/ 243 w 516"/>
                      <a:gd name="T11" fmla="*/ 9 h 29"/>
                      <a:gd name="T12" fmla="*/ 146 w 516"/>
                      <a:gd name="T13" fmla="*/ 9 h 29"/>
                      <a:gd name="T14" fmla="*/ 127 w 516"/>
                      <a:gd name="T15" fmla="*/ 0 h 29"/>
                      <a:gd name="T16" fmla="*/ 97 w 516"/>
                      <a:gd name="T17" fmla="*/ 0 h 29"/>
                      <a:gd name="T18" fmla="*/ 78 w 516"/>
                      <a:gd name="T19" fmla="*/ 9 h 29"/>
                      <a:gd name="T20" fmla="*/ 0 w 516"/>
                      <a:gd name="T21" fmla="*/ 9 h 29"/>
                      <a:gd name="T22" fmla="*/ 0 w 516"/>
                      <a:gd name="T23" fmla="*/ 19 h 29"/>
                      <a:gd name="T24" fmla="*/ 78 w 516"/>
                      <a:gd name="T25" fmla="*/ 19 h 29"/>
                      <a:gd name="T26" fmla="*/ 97 w 516"/>
                      <a:gd name="T27" fmla="*/ 9 h 29"/>
                      <a:gd name="T28" fmla="*/ 127 w 516"/>
                      <a:gd name="T29" fmla="*/ 9 h 29"/>
                      <a:gd name="T30" fmla="*/ 146 w 516"/>
                      <a:gd name="T31" fmla="*/ 19 h 29"/>
                      <a:gd name="T32" fmla="*/ 272 w 516"/>
                      <a:gd name="T33" fmla="*/ 19 h 29"/>
                      <a:gd name="T34" fmla="*/ 282 w 516"/>
                      <a:gd name="T35" fmla="*/ 19 h 29"/>
                      <a:gd name="T36" fmla="*/ 370 w 516"/>
                      <a:gd name="T37" fmla="*/ 19 h 29"/>
                      <a:gd name="T38" fmla="*/ 379 w 516"/>
                      <a:gd name="T39" fmla="*/ 29 h 29"/>
                      <a:gd name="T40" fmla="*/ 506 w 516"/>
                      <a:gd name="T41" fmla="*/ 29 h 29"/>
                      <a:gd name="T42" fmla="*/ 506 w 516"/>
                      <a:gd name="T43" fmla="*/ 19 h 29"/>
                      <a:gd name="T44" fmla="*/ 516 w 516"/>
                      <a:gd name="T45" fmla="*/ 19 h 29"/>
                      <a:gd name="T46" fmla="*/ 516 w 516"/>
                      <a:gd name="T47" fmla="*/ 19 h 29"/>
                      <a:gd name="T48" fmla="*/ 506 w 516"/>
                      <a:gd name="T49" fmla="*/ 19 h 29"/>
                      <a:gd name="T50" fmla="*/ 516 w 516"/>
                      <a:gd name="T51" fmla="*/ 19 h 2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16"/>
                      <a:gd name="T79" fmla="*/ 0 h 29"/>
                      <a:gd name="T80" fmla="*/ 516 w 516"/>
                      <a:gd name="T81" fmla="*/ 29 h 2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16" h="29">
                        <a:moveTo>
                          <a:pt x="516" y="19"/>
                        </a:moveTo>
                        <a:lnTo>
                          <a:pt x="506" y="19"/>
                        </a:lnTo>
                        <a:lnTo>
                          <a:pt x="379" y="19"/>
                        </a:lnTo>
                        <a:lnTo>
                          <a:pt x="370" y="9"/>
                        </a:lnTo>
                        <a:lnTo>
                          <a:pt x="253" y="9"/>
                        </a:lnTo>
                        <a:lnTo>
                          <a:pt x="243" y="9"/>
                        </a:lnTo>
                        <a:lnTo>
                          <a:pt x="146" y="9"/>
                        </a:lnTo>
                        <a:lnTo>
                          <a:pt x="127" y="0"/>
                        </a:lnTo>
                        <a:lnTo>
                          <a:pt x="97" y="0"/>
                        </a:lnTo>
                        <a:lnTo>
                          <a:pt x="78" y="9"/>
                        </a:lnTo>
                        <a:lnTo>
                          <a:pt x="0" y="9"/>
                        </a:lnTo>
                        <a:lnTo>
                          <a:pt x="0" y="19"/>
                        </a:lnTo>
                        <a:lnTo>
                          <a:pt x="78" y="19"/>
                        </a:lnTo>
                        <a:lnTo>
                          <a:pt x="97" y="9"/>
                        </a:lnTo>
                        <a:lnTo>
                          <a:pt x="127" y="9"/>
                        </a:lnTo>
                        <a:lnTo>
                          <a:pt x="146" y="19"/>
                        </a:lnTo>
                        <a:lnTo>
                          <a:pt x="272" y="19"/>
                        </a:lnTo>
                        <a:lnTo>
                          <a:pt x="282" y="19"/>
                        </a:lnTo>
                        <a:lnTo>
                          <a:pt x="370" y="19"/>
                        </a:lnTo>
                        <a:lnTo>
                          <a:pt x="379" y="29"/>
                        </a:lnTo>
                        <a:lnTo>
                          <a:pt x="506" y="29"/>
                        </a:lnTo>
                        <a:lnTo>
                          <a:pt x="506" y="19"/>
                        </a:lnTo>
                        <a:lnTo>
                          <a:pt x="516" y="19"/>
                        </a:lnTo>
                        <a:lnTo>
                          <a:pt x="506" y="19"/>
                        </a:lnTo>
                        <a:lnTo>
                          <a:pt x="516" y="19"/>
                        </a:lnTo>
                        <a:close/>
                      </a:path>
                    </a:pathLst>
                  </a:custGeom>
                  <a:solidFill>
                    <a:srgbClr val="000000"/>
                  </a:solidFill>
                  <a:ln w="9525">
                    <a:noFill/>
                    <a:round/>
                    <a:headEnd/>
                    <a:tailEnd/>
                  </a:ln>
                </p:spPr>
                <p:txBody>
                  <a:bodyPr/>
                  <a:lstStyle/>
                  <a:p>
                    <a:endParaRPr lang="en-US"/>
                  </a:p>
                </p:txBody>
              </p:sp>
              <p:sp>
                <p:nvSpPr>
                  <p:cNvPr id="5428" name="Freeform 805"/>
                  <p:cNvSpPr>
                    <a:spLocks/>
                  </p:cNvSpPr>
                  <p:nvPr/>
                </p:nvSpPr>
                <p:spPr bwMode="auto">
                  <a:xfrm>
                    <a:off x="6941" y="7631"/>
                    <a:ext cx="234" cy="458"/>
                  </a:xfrm>
                  <a:custGeom>
                    <a:avLst/>
                    <a:gdLst>
                      <a:gd name="T0" fmla="*/ 10 w 234"/>
                      <a:gd name="T1" fmla="*/ 458 h 458"/>
                      <a:gd name="T2" fmla="*/ 39 w 234"/>
                      <a:gd name="T3" fmla="*/ 428 h 458"/>
                      <a:gd name="T4" fmla="*/ 49 w 234"/>
                      <a:gd name="T5" fmla="*/ 409 h 458"/>
                      <a:gd name="T6" fmla="*/ 78 w 234"/>
                      <a:gd name="T7" fmla="*/ 380 h 458"/>
                      <a:gd name="T8" fmla="*/ 88 w 234"/>
                      <a:gd name="T9" fmla="*/ 351 h 458"/>
                      <a:gd name="T10" fmla="*/ 107 w 234"/>
                      <a:gd name="T11" fmla="*/ 331 h 458"/>
                      <a:gd name="T12" fmla="*/ 127 w 234"/>
                      <a:gd name="T13" fmla="*/ 302 h 458"/>
                      <a:gd name="T14" fmla="*/ 136 w 234"/>
                      <a:gd name="T15" fmla="*/ 273 h 458"/>
                      <a:gd name="T16" fmla="*/ 156 w 234"/>
                      <a:gd name="T17" fmla="*/ 243 h 458"/>
                      <a:gd name="T18" fmla="*/ 175 w 234"/>
                      <a:gd name="T19" fmla="*/ 214 h 458"/>
                      <a:gd name="T20" fmla="*/ 185 w 234"/>
                      <a:gd name="T21" fmla="*/ 185 h 458"/>
                      <a:gd name="T22" fmla="*/ 195 w 234"/>
                      <a:gd name="T23" fmla="*/ 156 h 458"/>
                      <a:gd name="T24" fmla="*/ 204 w 234"/>
                      <a:gd name="T25" fmla="*/ 127 h 458"/>
                      <a:gd name="T26" fmla="*/ 214 w 234"/>
                      <a:gd name="T27" fmla="*/ 97 h 458"/>
                      <a:gd name="T28" fmla="*/ 224 w 234"/>
                      <a:gd name="T29" fmla="*/ 68 h 458"/>
                      <a:gd name="T30" fmla="*/ 224 w 234"/>
                      <a:gd name="T31" fmla="*/ 39 h 458"/>
                      <a:gd name="T32" fmla="*/ 234 w 234"/>
                      <a:gd name="T33" fmla="*/ 0 h 458"/>
                      <a:gd name="T34" fmla="*/ 224 w 234"/>
                      <a:gd name="T35" fmla="*/ 0 h 458"/>
                      <a:gd name="T36" fmla="*/ 224 w 234"/>
                      <a:gd name="T37" fmla="*/ 29 h 458"/>
                      <a:gd name="T38" fmla="*/ 214 w 234"/>
                      <a:gd name="T39" fmla="*/ 68 h 458"/>
                      <a:gd name="T40" fmla="*/ 204 w 234"/>
                      <a:gd name="T41" fmla="*/ 97 h 458"/>
                      <a:gd name="T42" fmla="*/ 195 w 234"/>
                      <a:gd name="T43" fmla="*/ 127 h 458"/>
                      <a:gd name="T44" fmla="*/ 185 w 234"/>
                      <a:gd name="T45" fmla="*/ 156 h 458"/>
                      <a:gd name="T46" fmla="*/ 175 w 234"/>
                      <a:gd name="T47" fmla="*/ 185 h 458"/>
                      <a:gd name="T48" fmla="*/ 165 w 234"/>
                      <a:gd name="T49" fmla="*/ 214 h 458"/>
                      <a:gd name="T50" fmla="*/ 146 w 234"/>
                      <a:gd name="T51" fmla="*/ 243 h 458"/>
                      <a:gd name="T52" fmla="*/ 136 w 234"/>
                      <a:gd name="T53" fmla="*/ 273 h 458"/>
                      <a:gd name="T54" fmla="*/ 117 w 234"/>
                      <a:gd name="T55" fmla="*/ 292 h 458"/>
                      <a:gd name="T56" fmla="*/ 107 w 234"/>
                      <a:gd name="T57" fmla="*/ 321 h 458"/>
                      <a:gd name="T58" fmla="*/ 88 w 234"/>
                      <a:gd name="T59" fmla="*/ 351 h 458"/>
                      <a:gd name="T60" fmla="*/ 68 w 234"/>
                      <a:gd name="T61" fmla="*/ 380 h 458"/>
                      <a:gd name="T62" fmla="*/ 49 w 234"/>
                      <a:gd name="T63" fmla="*/ 399 h 458"/>
                      <a:gd name="T64" fmla="*/ 29 w 234"/>
                      <a:gd name="T65" fmla="*/ 428 h 458"/>
                      <a:gd name="T66" fmla="*/ 0 w 234"/>
                      <a:gd name="T67" fmla="*/ 448 h 458"/>
                      <a:gd name="T68" fmla="*/ 10 w 234"/>
                      <a:gd name="T69" fmla="*/ 458 h 4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4"/>
                      <a:gd name="T106" fmla="*/ 0 h 458"/>
                      <a:gd name="T107" fmla="*/ 234 w 234"/>
                      <a:gd name="T108" fmla="*/ 458 h 4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4" h="458">
                        <a:moveTo>
                          <a:pt x="10" y="458"/>
                        </a:moveTo>
                        <a:lnTo>
                          <a:pt x="39" y="428"/>
                        </a:lnTo>
                        <a:lnTo>
                          <a:pt x="49" y="409"/>
                        </a:lnTo>
                        <a:lnTo>
                          <a:pt x="78" y="380"/>
                        </a:lnTo>
                        <a:lnTo>
                          <a:pt x="88" y="351"/>
                        </a:lnTo>
                        <a:lnTo>
                          <a:pt x="107" y="331"/>
                        </a:lnTo>
                        <a:lnTo>
                          <a:pt x="127" y="302"/>
                        </a:lnTo>
                        <a:lnTo>
                          <a:pt x="136" y="273"/>
                        </a:lnTo>
                        <a:lnTo>
                          <a:pt x="156" y="243"/>
                        </a:lnTo>
                        <a:lnTo>
                          <a:pt x="175" y="214"/>
                        </a:lnTo>
                        <a:lnTo>
                          <a:pt x="185" y="185"/>
                        </a:lnTo>
                        <a:lnTo>
                          <a:pt x="195" y="156"/>
                        </a:lnTo>
                        <a:lnTo>
                          <a:pt x="204" y="127"/>
                        </a:lnTo>
                        <a:lnTo>
                          <a:pt x="214" y="97"/>
                        </a:lnTo>
                        <a:lnTo>
                          <a:pt x="224" y="68"/>
                        </a:lnTo>
                        <a:lnTo>
                          <a:pt x="224" y="39"/>
                        </a:lnTo>
                        <a:lnTo>
                          <a:pt x="234" y="0"/>
                        </a:lnTo>
                        <a:lnTo>
                          <a:pt x="224" y="0"/>
                        </a:lnTo>
                        <a:lnTo>
                          <a:pt x="224" y="29"/>
                        </a:lnTo>
                        <a:lnTo>
                          <a:pt x="214" y="68"/>
                        </a:lnTo>
                        <a:lnTo>
                          <a:pt x="204" y="97"/>
                        </a:lnTo>
                        <a:lnTo>
                          <a:pt x="195" y="127"/>
                        </a:lnTo>
                        <a:lnTo>
                          <a:pt x="185" y="156"/>
                        </a:lnTo>
                        <a:lnTo>
                          <a:pt x="175" y="185"/>
                        </a:lnTo>
                        <a:lnTo>
                          <a:pt x="165" y="214"/>
                        </a:lnTo>
                        <a:lnTo>
                          <a:pt x="146" y="243"/>
                        </a:lnTo>
                        <a:lnTo>
                          <a:pt x="136" y="273"/>
                        </a:lnTo>
                        <a:lnTo>
                          <a:pt x="117" y="292"/>
                        </a:lnTo>
                        <a:lnTo>
                          <a:pt x="107" y="321"/>
                        </a:lnTo>
                        <a:lnTo>
                          <a:pt x="88" y="351"/>
                        </a:lnTo>
                        <a:lnTo>
                          <a:pt x="68" y="380"/>
                        </a:lnTo>
                        <a:lnTo>
                          <a:pt x="49" y="399"/>
                        </a:lnTo>
                        <a:lnTo>
                          <a:pt x="29" y="428"/>
                        </a:lnTo>
                        <a:lnTo>
                          <a:pt x="0" y="448"/>
                        </a:lnTo>
                        <a:lnTo>
                          <a:pt x="10" y="458"/>
                        </a:lnTo>
                        <a:close/>
                      </a:path>
                    </a:pathLst>
                  </a:custGeom>
                  <a:solidFill>
                    <a:srgbClr val="000000"/>
                  </a:solidFill>
                  <a:ln w="9525">
                    <a:noFill/>
                    <a:round/>
                    <a:headEnd/>
                    <a:tailEnd/>
                  </a:ln>
                </p:spPr>
                <p:txBody>
                  <a:bodyPr/>
                  <a:lstStyle/>
                  <a:p>
                    <a:endParaRPr lang="en-US"/>
                  </a:p>
                </p:txBody>
              </p:sp>
              <p:sp>
                <p:nvSpPr>
                  <p:cNvPr id="5429" name="Freeform 806"/>
                  <p:cNvSpPr>
                    <a:spLocks/>
                  </p:cNvSpPr>
                  <p:nvPr/>
                </p:nvSpPr>
                <p:spPr bwMode="auto">
                  <a:xfrm>
                    <a:off x="6601" y="8079"/>
                    <a:ext cx="350" cy="204"/>
                  </a:xfrm>
                  <a:custGeom>
                    <a:avLst/>
                    <a:gdLst>
                      <a:gd name="T0" fmla="*/ 9 w 350"/>
                      <a:gd name="T1" fmla="*/ 204 h 204"/>
                      <a:gd name="T2" fmla="*/ 29 w 350"/>
                      <a:gd name="T3" fmla="*/ 185 h 204"/>
                      <a:gd name="T4" fmla="*/ 39 w 350"/>
                      <a:gd name="T5" fmla="*/ 175 h 204"/>
                      <a:gd name="T6" fmla="*/ 58 w 350"/>
                      <a:gd name="T7" fmla="*/ 156 h 204"/>
                      <a:gd name="T8" fmla="*/ 78 w 350"/>
                      <a:gd name="T9" fmla="*/ 136 h 204"/>
                      <a:gd name="T10" fmla="*/ 107 w 350"/>
                      <a:gd name="T11" fmla="*/ 126 h 204"/>
                      <a:gd name="T12" fmla="*/ 126 w 350"/>
                      <a:gd name="T13" fmla="*/ 117 h 204"/>
                      <a:gd name="T14" fmla="*/ 146 w 350"/>
                      <a:gd name="T15" fmla="*/ 107 h 204"/>
                      <a:gd name="T16" fmla="*/ 175 w 350"/>
                      <a:gd name="T17" fmla="*/ 97 h 204"/>
                      <a:gd name="T18" fmla="*/ 194 w 350"/>
                      <a:gd name="T19" fmla="*/ 88 h 204"/>
                      <a:gd name="T20" fmla="*/ 214 w 350"/>
                      <a:gd name="T21" fmla="*/ 78 h 204"/>
                      <a:gd name="T22" fmla="*/ 243 w 350"/>
                      <a:gd name="T23" fmla="*/ 68 h 204"/>
                      <a:gd name="T24" fmla="*/ 262 w 350"/>
                      <a:gd name="T25" fmla="*/ 58 h 204"/>
                      <a:gd name="T26" fmla="*/ 291 w 350"/>
                      <a:gd name="T27" fmla="*/ 58 h 204"/>
                      <a:gd name="T28" fmla="*/ 311 w 350"/>
                      <a:gd name="T29" fmla="*/ 39 h 204"/>
                      <a:gd name="T30" fmla="*/ 330 w 350"/>
                      <a:gd name="T31" fmla="*/ 29 h 204"/>
                      <a:gd name="T32" fmla="*/ 350 w 350"/>
                      <a:gd name="T33" fmla="*/ 10 h 204"/>
                      <a:gd name="T34" fmla="*/ 340 w 350"/>
                      <a:gd name="T35" fmla="*/ 0 h 204"/>
                      <a:gd name="T36" fmla="*/ 330 w 350"/>
                      <a:gd name="T37" fmla="*/ 19 h 204"/>
                      <a:gd name="T38" fmla="*/ 301 w 350"/>
                      <a:gd name="T39" fmla="*/ 29 h 204"/>
                      <a:gd name="T40" fmla="*/ 282 w 350"/>
                      <a:gd name="T41" fmla="*/ 49 h 204"/>
                      <a:gd name="T42" fmla="*/ 262 w 350"/>
                      <a:gd name="T43" fmla="*/ 58 h 204"/>
                      <a:gd name="T44" fmla="*/ 243 w 350"/>
                      <a:gd name="T45" fmla="*/ 58 h 204"/>
                      <a:gd name="T46" fmla="*/ 214 w 350"/>
                      <a:gd name="T47" fmla="*/ 68 h 204"/>
                      <a:gd name="T48" fmla="*/ 194 w 350"/>
                      <a:gd name="T49" fmla="*/ 78 h 204"/>
                      <a:gd name="T50" fmla="*/ 165 w 350"/>
                      <a:gd name="T51" fmla="*/ 88 h 204"/>
                      <a:gd name="T52" fmla="*/ 146 w 350"/>
                      <a:gd name="T53" fmla="*/ 97 h 204"/>
                      <a:gd name="T54" fmla="*/ 126 w 350"/>
                      <a:gd name="T55" fmla="*/ 107 h 204"/>
                      <a:gd name="T56" fmla="*/ 97 w 350"/>
                      <a:gd name="T57" fmla="*/ 117 h 204"/>
                      <a:gd name="T58" fmla="*/ 78 w 350"/>
                      <a:gd name="T59" fmla="*/ 136 h 204"/>
                      <a:gd name="T60" fmla="*/ 58 w 350"/>
                      <a:gd name="T61" fmla="*/ 146 h 204"/>
                      <a:gd name="T62" fmla="*/ 39 w 350"/>
                      <a:gd name="T63" fmla="*/ 165 h 204"/>
                      <a:gd name="T64" fmla="*/ 19 w 350"/>
                      <a:gd name="T65" fmla="*/ 185 h 204"/>
                      <a:gd name="T66" fmla="*/ 0 w 350"/>
                      <a:gd name="T67" fmla="*/ 204 h 204"/>
                      <a:gd name="T68" fmla="*/ 9 w 350"/>
                      <a:gd name="T69" fmla="*/ 204 h 20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0"/>
                      <a:gd name="T106" fmla="*/ 0 h 204"/>
                      <a:gd name="T107" fmla="*/ 350 w 350"/>
                      <a:gd name="T108" fmla="*/ 204 h 20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0" h="204">
                        <a:moveTo>
                          <a:pt x="9" y="204"/>
                        </a:moveTo>
                        <a:lnTo>
                          <a:pt x="29" y="185"/>
                        </a:lnTo>
                        <a:lnTo>
                          <a:pt x="39" y="175"/>
                        </a:lnTo>
                        <a:lnTo>
                          <a:pt x="58" y="156"/>
                        </a:lnTo>
                        <a:lnTo>
                          <a:pt x="78" y="136"/>
                        </a:lnTo>
                        <a:lnTo>
                          <a:pt x="107" y="126"/>
                        </a:lnTo>
                        <a:lnTo>
                          <a:pt x="126" y="117"/>
                        </a:lnTo>
                        <a:lnTo>
                          <a:pt x="146" y="107"/>
                        </a:lnTo>
                        <a:lnTo>
                          <a:pt x="175" y="97"/>
                        </a:lnTo>
                        <a:lnTo>
                          <a:pt x="194" y="88"/>
                        </a:lnTo>
                        <a:lnTo>
                          <a:pt x="214" y="78"/>
                        </a:lnTo>
                        <a:lnTo>
                          <a:pt x="243" y="68"/>
                        </a:lnTo>
                        <a:lnTo>
                          <a:pt x="262" y="58"/>
                        </a:lnTo>
                        <a:lnTo>
                          <a:pt x="291" y="58"/>
                        </a:lnTo>
                        <a:lnTo>
                          <a:pt x="311" y="39"/>
                        </a:lnTo>
                        <a:lnTo>
                          <a:pt x="330" y="29"/>
                        </a:lnTo>
                        <a:lnTo>
                          <a:pt x="350" y="10"/>
                        </a:lnTo>
                        <a:lnTo>
                          <a:pt x="340" y="0"/>
                        </a:lnTo>
                        <a:lnTo>
                          <a:pt x="330" y="19"/>
                        </a:lnTo>
                        <a:lnTo>
                          <a:pt x="301" y="29"/>
                        </a:lnTo>
                        <a:lnTo>
                          <a:pt x="282" y="49"/>
                        </a:lnTo>
                        <a:lnTo>
                          <a:pt x="262" y="58"/>
                        </a:lnTo>
                        <a:lnTo>
                          <a:pt x="243" y="58"/>
                        </a:lnTo>
                        <a:lnTo>
                          <a:pt x="214" y="68"/>
                        </a:lnTo>
                        <a:lnTo>
                          <a:pt x="194" y="78"/>
                        </a:lnTo>
                        <a:lnTo>
                          <a:pt x="165" y="88"/>
                        </a:lnTo>
                        <a:lnTo>
                          <a:pt x="146" y="97"/>
                        </a:lnTo>
                        <a:lnTo>
                          <a:pt x="126" y="107"/>
                        </a:lnTo>
                        <a:lnTo>
                          <a:pt x="97" y="117"/>
                        </a:lnTo>
                        <a:lnTo>
                          <a:pt x="78" y="136"/>
                        </a:lnTo>
                        <a:lnTo>
                          <a:pt x="58" y="146"/>
                        </a:lnTo>
                        <a:lnTo>
                          <a:pt x="39" y="165"/>
                        </a:lnTo>
                        <a:lnTo>
                          <a:pt x="19" y="185"/>
                        </a:lnTo>
                        <a:lnTo>
                          <a:pt x="0" y="204"/>
                        </a:lnTo>
                        <a:lnTo>
                          <a:pt x="9" y="204"/>
                        </a:lnTo>
                        <a:close/>
                      </a:path>
                    </a:pathLst>
                  </a:custGeom>
                  <a:solidFill>
                    <a:srgbClr val="000000"/>
                  </a:solidFill>
                  <a:ln w="9525">
                    <a:noFill/>
                    <a:round/>
                    <a:headEnd/>
                    <a:tailEnd/>
                  </a:ln>
                </p:spPr>
                <p:txBody>
                  <a:bodyPr/>
                  <a:lstStyle/>
                  <a:p>
                    <a:endParaRPr lang="en-US"/>
                  </a:p>
                </p:txBody>
              </p:sp>
              <p:sp>
                <p:nvSpPr>
                  <p:cNvPr id="5430" name="Freeform 807"/>
                  <p:cNvSpPr>
                    <a:spLocks/>
                  </p:cNvSpPr>
                  <p:nvPr/>
                </p:nvSpPr>
                <p:spPr bwMode="auto">
                  <a:xfrm>
                    <a:off x="6406" y="8283"/>
                    <a:ext cx="204" cy="117"/>
                  </a:xfrm>
                  <a:custGeom>
                    <a:avLst/>
                    <a:gdLst>
                      <a:gd name="T0" fmla="*/ 0 w 204"/>
                      <a:gd name="T1" fmla="*/ 107 h 117"/>
                      <a:gd name="T2" fmla="*/ 10 w 204"/>
                      <a:gd name="T3" fmla="*/ 117 h 117"/>
                      <a:gd name="T4" fmla="*/ 20 w 204"/>
                      <a:gd name="T5" fmla="*/ 107 h 117"/>
                      <a:gd name="T6" fmla="*/ 29 w 204"/>
                      <a:gd name="T7" fmla="*/ 98 h 117"/>
                      <a:gd name="T8" fmla="*/ 49 w 204"/>
                      <a:gd name="T9" fmla="*/ 98 h 117"/>
                      <a:gd name="T10" fmla="*/ 59 w 204"/>
                      <a:gd name="T11" fmla="*/ 88 h 117"/>
                      <a:gd name="T12" fmla="*/ 68 w 204"/>
                      <a:gd name="T13" fmla="*/ 88 h 117"/>
                      <a:gd name="T14" fmla="*/ 88 w 204"/>
                      <a:gd name="T15" fmla="*/ 88 h 117"/>
                      <a:gd name="T16" fmla="*/ 97 w 204"/>
                      <a:gd name="T17" fmla="*/ 78 h 117"/>
                      <a:gd name="T18" fmla="*/ 107 w 204"/>
                      <a:gd name="T19" fmla="*/ 78 h 117"/>
                      <a:gd name="T20" fmla="*/ 117 w 204"/>
                      <a:gd name="T21" fmla="*/ 69 h 117"/>
                      <a:gd name="T22" fmla="*/ 136 w 204"/>
                      <a:gd name="T23" fmla="*/ 69 h 117"/>
                      <a:gd name="T24" fmla="*/ 146 w 204"/>
                      <a:gd name="T25" fmla="*/ 59 h 117"/>
                      <a:gd name="T26" fmla="*/ 156 w 204"/>
                      <a:gd name="T27" fmla="*/ 49 h 117"/>
                      <a:gd name="T28" fmla="*/ 166 w 204"/>
                      <a:gd name="T29" fmla="*/ 39 h 117"/>
                      <a:gd name="T30" fmla="*/ 185 w 204"/>
                      <a:gd name="T31" fmla="*/ 30 h 117"/>
                      <a:gd name="T32" fmla="*/ 185 w 204"/>
                      <a:gd name="T33" fmla="*/ 20 h 117"/>
                      <a:gd name="T34" fmla="*/ 204 w 204"/>
                      <a:gd name="T35" fmla="*/ 0 h 117"/>
                      <a:gd name="T36" fmla="*/ 195 w 204"/>
                      <a:gd name="T37" fmla="*/ 0 h 117"/>
                      <a:gd name="T38" fmla="*/ 185 w 204"/>
                      <a:gd name="T39" fmla="*/ 10 h 117"/>
                      <a:gd name="T40" fmla="*/ 175 w 204"/>
                      <a:gd name="T41" fmla="*/ 20 h 117"/>
                      <a:gd name="T42" fmla="*/ 166 w 204"/>
                      <a:gd name="T43" fmla="*/ 30 h 117"/>
                      <a:gd name="T44" fmla="*/ 156 w 204"/>
                      <a:gd name="T45" fmla="*/ 39 h 117"/>
                      <a:gd name="T46" fmla="*/ 146 w 204"/>
                      <a:gd name="T47" fmla="*/ 49 h 117"/>
                      <a:gd name="T48" fmla="*/ 127 w 204"/>
                      <a:gd name="T49" fmla="*/ 59 h 117"/>
                      <a:gd name="T50" fmla="*/ 117 w 204"/>
                      <a:gd name="T51" fmla="*/ 59 h 117"/>
                      <a:gd name="T52" fmla="*/ 107 w 204"/>
                      <a:gd name="T53" fmla="*/ 69 h 117"/>
                      <a:gd name="T54" fmla="*/ 97 w 204"/>
                      <a:gd name="T55" fmla="*/ 69 h 117"/>
                      <a:gd name="T56" fmla="*/ 78 w 204"/>
                      <a:gd name="T57" fmla="*/ 78 h 117"/>
                      <a:gd name="T58" fmla="*/ 68 w 204"/>
                      <a:gd name="T59" fmla="*/ 78 h 117"/>
                      <a:gd name="T60" fmla="*/ 59 w 204"/>
                      <a:gd name="T61" fmla="*/ 88 h 117"/>
                      <a:gd name="T62" fmla="*/ 39 w 204"/>
                      <a:gd name="T63" fmla="*/ 88 h 117"/>
                      <a:gd name="T64" fmla="*/ 29 w 204"/>
                      <a:gd name="T65" fmla="*/ 88 h 117"/>
                      <a:gd name="T66" fmla="*/ 10 w 204"/>
                      <a:gd name="T67" fmla="*/ 98 h 117"/>
                      <a:gd name="T68" fmla="*/ 0 w 204"/>
                      <a:gd name="T69" fmla="*/ 107 h 117"/>
                      <a:gd name="T70" fmla="*/ 10 w 204"/>
                      <a:gd name="T71" fmla="*/ 107 h 117"/>
                      <a:gd name="T72" fmla="*/ 0 w 204"/>
                      <a:gd name="T73" fmla="*/ 107 h 117"/>
                      <a:gd name="T74" fmla="*/ 0 w 204"/>
                      <a:gd name="T75" fmla="*/ 117 h 117"/>
                      <a:gd name="T76" fmla="*/ 10 w 204"/>
                      <a:gd name="T77" fmla="*/ 117 h 117"/>
                      <a:gd name="T78" fmla="*/ 0 w 204"/>
                      <a:gd name="T79" fmla="*/ 107 h 11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4"/>
                      <a:gd name="T121" fmla="*/ 0 h 117"/>
                      <a:gd name="T122" fmla="*/ 204 w 204"/>
                      <a:gd name="T123" fmla="*/ 117 h 11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4" h="117">
                        <a:moveTo>
                          <a:pt x="0" y="107"/>
                        </a:moveTo>
                        <a:lnTo>
                          <a:pt x="10" y="117"/>
                        </a:lnTo>
                        <a:lnTo>
                          <a:pt x="20" y="107"/>
                        </a:lnTo>
                        <a:lnTo>
                          <a:pt x="29" y="98"/>
                        </a:lnTo>
                        <a:lnTo>
                          <a:pt x="49" y="98"/>
                        </a:lnTo>
                        <a:lnTo>
                          <a:pt x="59" y="88"/>
                        </a:lnTo>
                        <a:lnTo>
                          <a:pt x="68" y="88"/>
                        </a:lnTo>
                        <a:lnTo>
                          <a:pt x="88" y="88"/>
                        </a:lnTo>
                        <a:lnTo>
                          <a:pt x="97" y="78"/>
                        </a:lnTo>
                        <a:lnTo>
                          <a:pt x="107" y="78"/>
                        </a:lnTo>
                        <a:lnTo>
                          <a:pt x="117" y="69"/>
                        </a:lnTo>
                        <a:lnTo>
                          <a:pt x="136" y="69"/>
                        </a:lnTo>
                        <a:lnTo>
                          <a:pt x="146" y="59"/>
                        </a:lnTo>
                        <a:lnTo>
                          <a:pt x="156" y="49"/>
                        </a:lnTo>
                        <a:lnTo>
                          <a:pt x="166" y="39"/>
                        </a:lnTo>
                        <a:lnTo>
                          <a:pt x="185" y="30"/>
                        </a:lnTo>
                        <a:lnTo>
                          <a:pt x="185" y="20"/>
                        </a:lnTo>
                        <a:lnTo>
                          <a:pt x="204" y="0"/>
                        </a:lnTo>
                        <a:lnTo>
                          <a:pt x="195" y="0"/>
                        </a:lnTo>
                        <a:lnTo>
                          <a:pt x="185" y="10"/>
                        </a:lnTo>
                        <a:lnTo>
                          <a:pt x="175" y="20"/>
                        </a:lnTo>
                        <a:lnTo>
                          <a:pt x="166" y="30"/>
                        </a:lnTo>
                        <a:lnTo>
                          <a:pt x="156" y="39"/>
                        </a:lnTo>
                        <a:lnTo>
                          <a:pt x="146" y="49"/>
                        </a:lnTo>
                        <a:lnTo>
                          <a:pt x="127" y="59"/>
                        </a:lnTo>
                        <a:lnTo>
                          <a:pt x="117" y="59"/>
                        </a:lnTo>
                        <a:lnTo>
                          <a:pt x="107" y="69"/>
                        </a:lnTo>
                        <a:lnTo>
                          <a:pt x="97" y="69"/>
                        </a:lnTo>
                        <a:lnTo>
                          <a:pt x="78" y="78"/>
                        </a:lnTo>
                        <a:lnTo>
                          <a:pt x="68" y="78"/>
                        </a:lnTo>
                        <a:lnTo>
                          <a:pt x="59" y="88"/>
                        </a:lnTo>
                        <a:lnTo>
                          <a:pt x="39" y="88"/>
                        </a:lnTo>
                        <a:lnTo>
                          <a:pt x="29" y="88"/>
                        </a:lnTo>
                        <a:lnTo>
                          <a:pt x="10" y="98"/>
                        </a:lnTo>
                        <a:lnTo>
                          <a:pt x="0" y="107"/>
                        </a:lnTo>
                        <a:lnTo>
                          <a:pt x="10" y="107"/>
                        </a:lnTo>
                        <a:lnTo>
                          <a:pt x="0" y="107"/>
                        </a:lnTo>
                        <a:lnTo>
                          <a:pt x="0" y="117"/>
                        </a:lnTo>
                        <a:lnTo>
                          <a:pt x="10" y="117"/>
                        </a:lnTo>
                        <a:lnTo>
                          <a:pt x="0" y="107"/>
                        </a:lnTo>
                        <a:close/>
                      </a:path>
                    </a:pathLst>
                  </a:custGeom>
                  <a:solidFill>
                    <a:srgbClr val="000000"/>
                  </a:solidFill>
                  <a:ln w="9525">
                    <a:noFill/>
                    <a:round/>
                    <a:headEnd/>
                    <a:tailEnd/>
                  </a:ln>
                </p:spPr>
                <p:txBody>
                  <a:bodyPr/>
                  <a:lstStyle/>
                  <a:p>
                    <a:endParaRPr lang="en-US"/>
                  </a:p>
                </p:txBody>
              </p:sp>
              <p:sp>
                <p:nvSpPr>
                  <p:cNvPr id="5431" name="Freeform 808"/>
                  <p:cNvSpPr>
                    <a:spLocks/>
                  </p:cNvSpPr>
                  <p:nvPr/>
                </p:nvSpPr>
                <p:spPr bwMode="auto">
                  <a:xfrm>
                    <a:off x="6406" y="8147"/>
                    <a:ext cx="49" cy="243"/>
                  </a:xfrm>
                  <a:custGeom>
                    <a:avLst/>
                    <a:gdLst>
                      <a:gd name="T0" fmla="*/ 39 w 49"/>
                      <a:gd name="T1" fmla="*/ 0 h 243"/>
                      <a:gd name="T2" fmla="*/ 39 w 49"/>
                      <a:gd name="T3" fmla="*/ 10 h 243"/>
                      <a:gd name="T4" fmla="*/ 39 w 49"/>
                      <a:gd name="T5" fmla="*/ 39 h 243"/>
                      <a:gd name="T6" fmla="*/ 29 w 49"/>
                      <a:gd name="T7" fmla="*/ 68 h 243"/>
                      <a:gd name="T8" fmla="*/ 20 w 49"/>
                      <a:gd name="T9" fmla="*/ 88 h 243"/>
                      <a:gd name="T10" fmla="*/ 10 w 49"/>
                      <a:gd name="T11" fmla="*/ 127 h 243"/>
                      <a:gd name="T12" fmla="*/ 10 w 49"/>
                      <a:gd name="T13" fmla="*/ 156 h 243"/>
                      <a:gd name="T14" fmla="*/ 0 w 49"/>
                      <a:gd name="T15" fmla="*/ 185 h 243"/>
                      <a:gd name="T16" fmla="*/ 0 w 49"/>
                      <a:gd name="T17" fmla="*/ 214 h 243"/>
                      <a:gd name="T18" fmla="*/ 0 w 49"/>
                      <a:gd name="T19" fmla="*/ 243 h 243"/>
                      <a:gd name="T20" fmla="*/ 10 w 49"/>
                      <a:gd name="T21" fmla="*/ 243 h 243"/>
                      <a:gd name="T22" fmla="*/ 10 w 49"/>
                      <a:gd name="T23" fmla="*/ 214 h 243"/>
                      <a:gd name="T24" fmla="*/ 10 w 49"/>
                      <a:gd name="T25" fmla="*/ 185 h 243"/>
                      <a:gd name="T26" fmla="*/ 10 w 49"/>
                      <a:gd name="T27" fmla="*/ 156 h 243"/>
                      <a:gd name="T28" fmla="*/ 20 w 49"/>
                      <a:gd name="T29" fmla="*/ 127 h 243"/>
                      <a:gd name="T30" fmla="*/ 29 w 49"/>
                      <a:gd name="T31" fmla="*/ 97 h 243"/>
                      <a:gd name="T32" fmla="*/ 39 w 49"/>
                      <a:gd name="T33" fmla="*/ 68 h 243"/>
                      <a:gd name="T34" fmla="*/ 39 w 49"/>
                      <a:gd name="T35" fmla="*/ 39 h 243"/>
                      <a:gd name="T36" fmla="*/ 49 w 49"/>
                      <a:gd name="T37" fmla="*/ 10 h 243"/>
                      <a:gd name="T38" fmla="*/ 39 w 49"/>
                      <a:gd name="T39" fmla="*/ 0 h 2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
                      <a:gd name="T61" fmla="*/ 0 h 243"/>
                      <a:gd name="T62" fmla="*/ 49 w 49"/>
                      <a:gd name="T63" fmla="*/ 243 h 24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 h="243">
                        <a:moveTo>
                          <a:pt x="39" y="0"/>
                        </a:moveTo>
                        <a:lnTo>
                          <a:pt x="39" y="10"/>
                        </a:lnTo>
                        <a:lnTo>
                          <a:pt x="39" y="39"/>
                        </a:lnTo>
                        <a:lnTo>
                          <a:pt x="29" y="68"/>
                        </a:lnTo>
                        <a:lnTo>
                          <a:pt x="20" y="88"/>
                        </a:lnTo>
                        <a:lnTo>
                          <a:pt x="10" y="127"/>
                        </a:lnTo>
                        <a:lnTo>
                          <a:pt x="10" y="156"/>
                        </a:lnTo>
                        <a:lnTo>
                          <a:pt x="0" y="185"/>
                        </a:lnTo>
                        <a:lnTo>
                          <a:pt x="0" y="214"/>
                        </a:lnTo>
                        <a:lnTo>
                          <a:pt x="0" y="243"/>
                        </a:lnTo>
                        <a:lnTo>
                          <a:pt x="10" y="243"/>
                        </a:lnTo>
                        <a:lnTo>
                          <a:pt x="10" y="214"/>
                        </a:lnTo>
                        <a:lnTo>
                          <a:pt x="10" y="185"/>
                        </a:lnTo>
                        <a:lnTo>
                          <a:pt x="10" y="156"/>
                        </a:lnTo>
                        <a:lnTo>
                          <a:pt x="20" y="127"/>
                        </a:lnTo>
                        <a:lnTo>
                          <a:pt x="29" y="97"/>
                        </a:lnTo>
                        <a:lnTo>
                          <a:pt x="39" y="68"/>
                        </a:lnTo>
                        <a:lnTo>
                          <a:pt x="39" y="39"/>
                        </a:lnTo>
                        <a:lnTo>
                          <a:pt x="49" y="10"/>
                        </a:lnTo>
                        <a:lnTo>
                          <a:pt x="39" y="0"/>
                        </a:lnTo>
                        <a:close/>
                      </a:path>
                    </a:pathLst>
                  </a:custGeom>
                  <a:solidFill>
                    <a:srgbClr val="000000"/>
                  </a:solidFill>
                  <a:ln w="9525">
                    <a:noFill/>
                    <a:round/>
                    <a:headEnd/>
                    <a:tailEnd/>
                  </a:ln>
                </p:spPr>
                <p:txBody>
                  <a:bodyPr/>
                  <a:lstStyle/>
                  <a:p>
                    <a:endParaRPr lang="en-US"/>
                  </a:p>
                </p:txBody>
              </p:sp>
              <p:sp>
                <p:nvSpPr>
                  <p:cNvPr id="5432" name="Freeform 809"/>
                  <p:cNvSpPr>
                    <a:spLocks/>
                  </p:cNvSpPr>
                  <p:nvPr/>
                </p:nvSpPr>
                <p:spPr bwMode="auto">
                  <a:xfrm>
                    <a:off x="6445" y="8079"/>
                    <a:ext cx="68" cy="78"/>
                  </a:xfrm>
                  <a:custGeom>
                    <a:avLst/>
                    <a:gdLst>
                      <a:gd name="T0" fmla="*/ 58 w 68"/>
                      <a:gd name="T1" fmla="*/ 0 h 78"/>
                      <a:gd name="T2" fmla="*/ 49 w 68"/>
                      <a:gd name="T3" fmla="*/ 10 h 78"/>
                      <a:gd name="T4" fmla="*/ 49 w 68"/>
                      <a:gd name="T5" fmla="*/ 19 h 78"/>
                      <a:gd name="T6" fmla="*/ 39 w 68"/>
                      <a:gd name="T7" fmla="*/ 29 h 78"/>
                      <a:gd name="T8" fmla="*/ 29 w 68"/>
                      <a:gd name="T9" fmla="*/ 29 h 78"/>
                      <a:gd name="T10" fmla="*/ 10 w 68"/>
                      <a:gd name="T11" fmla="*/ 49 h 78"/>
                      <a:gd name="T12" fmla="*/ 10 w 68"/>
                      <a:gd name="T13" fmla="*/ 58 h 78"/>
                      <a:gd name="T14" fmla="*/ 0 w 68"/>
                      <a:gd name="T15" fmla="*/ 68 h 78"/>
                      <a:gd name="T16" fmla="*/ 10 w 68"/>
                      <a:gd name="T17" fmla="*/ 78 h 78"/>
                      <a:gd name="T18" fmla="*/ 20 w 68"/>
                      <a:gd name="T19" fmla="*/ 58 h 78"/>
                      <a:gd name="T20" fmla="*/ 20 w 68"/>
                      <a:gd name="T21" fmla="*/ 58 h 78"/>
                      <a:gd name="T22" fmla="*/ 68 w 68"/>
                      <a:gd name="T23" fmla="*/ 10 h 78"/>
                      <a:gd name="T24" fmla="*/ 58 w 68"/>
                      <a:gd name="T25" fmla="*/ 10 h 78"/>
                      <a:gd name="T26" fmla="*/ 58 w 68"/>
                      <a:gd name="T27" fmla="*/ 0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78"/>
                      <a:gd name="T44" fmla="*/ 68 w 68"/>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78">
                        <a:moveTo>
                          <a:pt x="58" y="0"/>
                        </a:moveTo>
                        <a:lnTo>
                          <a:pt x="49" y="10"/>
                        </a:lnTo>
                        <a:lnTo>
                          <a:pt x="49" y="19"/>
                        </a:lnTo>
                        <a:lnTo>
                          <a:pt x="39" y="29"/>
                        </a:lnTo>
                        <a:lnTo>
                          <a:pt x="29" y="29"/>
                        </a:lnTo>
                        <a:lnTo>
                          <a:pt x="10" y="49"/>
                        </a:lnTo>
                        <a:lnTo>
                          <a:pt x="10" y="58"/>
                        </a:lnTo>
                        <a:lnTo>
                          <a:pt x="0" y="68"/>
                        </a:lnTo>
                        <a:lnTo>
                          <a:pt x="10" y="78"/>
                        </a:lnTo>
                        <a:lnTo>
                          <a:pt x="20" y="58"/>
                        </a:lnTo>
                        <a:lnTo>
                          <a:pt x="68" y="10"/>
                        </a:lnTo>
                        <a:lnTo>
                          <a:pt x="58" y="10"/>
                        </a:lnTo>
                        <a:lnTo>
                          <a:pt x="58" y="0"/>
                        </a:lnTo>
                        <a:close/>
                      </a:path>
                    </a:pathLst>
                  </a:custGeom>
                  <a:solidFill>
                    <a:srgbClr val="000000"/>
                  </a:solidFill>
                  <a:ln w="9525">
                    <a:noFill/>
                    <a:round/>
                    <a:headEnd/>
                    <a:tailEnd/>
                  </a:ln>
                </p:spPr>
                <p:txBody>
                  <a:bodyPr/>
                  <a:lstStyle/>
                  <a:p>
                    <a:endParaRPr lang="en-US"/>
                  </a:p>
                </p:txBody>
              </p:sp>
              <p:sp>
                <p:nvSpPr>
                  <p:cNvPr id="5433" name="Freeform 810"/>
                  <p:cNvSpPr>
                    <a:spLocks/>
                  </p:cNvSpPr>
                  <p:nvPr/>
                </p:nvSpPr>
                <p:spPr bwMode="auto">
                  <a:xfrm>
                    <a:off x="6503" y="8011"/>
                    <a:ext cx="69" cy="78"/>
                  </a:xfrm>
                  <a:custGeom>
                    <a:avLst/>
                    <a:gdLst>
                      <a:gd name="T0" fmla="*/ 59 w 69"/>
                      <a:gd name="T1" fmla="*/ 9 h 78"/>
                      <a:gd name="T2" fmla="*/ 59 w 69"/>
                      <a:gd name="T3" fmla="*/ 0 h 78"/>
                      <a:gd name="T4" fmla="*/ 59 w 69"/>
                      <a:gd name="T5" fmla="*/ 9 h 78"/>
                      <a:gd name="T6" fmla="*/ 49 w 69"/>
                      <a:gd name="T7" fmla="*/ 19 h 78"/>
                      <a:gd name="T8" fmla="*/ 30 w 69"/>
                      <a:gd name="T9" fmla="*/ 48 h 78"/>
                      <a:gd name="T10" fmla="*/ 20 w 69"/>
                      <a:gd name="T11" fmla="*/ 48 h 78"/>
                      <a:gd name="T12" fmla="*/ 0 w 69"/>
                      <a:gd name="T13" fmla="*/ 68 h 78"/>
                      <a:gd name="T14" fmla="*/ 0 w 69"/>
                      <a:gd name="T15" fmla="*/ 78 h 78"/>
                      <a:gd name="T16" fmla="*/ 10 w 69"/>
                      <a:gd name="T17" fmla="*/ 68 h 78"/>
                      <a:gd name="T18" fmla="*/ 30 w 69"/>
                      <a:gd name="T19" fmla="*/ 48 h 78"/>
                      <a:gd name="T20" fmla="*/ 39 w 69"/>
                      <a:gd name="T21" fmla="*/ 48 h 78"/>
                      <a:gd name="T22" fmla="*/ 49 w 69"/>
                      <a:gd name="T23" fmla="*/ 39 h 78"/>
                      <a:gd name="T24" fmla="*/ 59 w 69"/>
                      <a:gd name="T25" fmla="*/ 29 h 78"/>
                      <a:gd name="T26" fmla="*/ 69 w 69"/>
                      <a:gd name="T27" fmla="*/ 19 h 78"/>
                      <a:gd name="T28" fmla="*/ 69 w 69"/>
                      <a:gd name="T29" fmla="*/ 9 h 78"/>
                      <a:gd name="T30" fmla="*/ 59 w 69"/>
                      <a:gd name="T31" fmla="*/ 9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9"/>
                      <a:gd name="T49" fmla="*/ 0 h 78"/>
                      <a:gd name="T50" fmla="*/ 69 w 69"/>
                      <a:gd name="T51" fmla="*/ 78 h 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9" h="78">
                        <a:moveTo>
                          <a:pt x="59" y="9"/>
                        </a:moveTo>
                        <a:lnTo>
                          <a:pt x="59" y="0"/>
                        </a:lnTo>
                        <a:lnTo>
                          <a:pt x="59" y="9"/>
                        </a:lnTo>
                        <a:lnTo>
                          <a:pt x="49" y="19"/>
                        </a:lnTo>
                        <a:lnTo>
                          <a:pt x="30" y="48"/>
                        </a:lnTo>
                        <a:lnTo>
                          <a:pt x="20" y="48"/>
                        </a:lnTo>
                        <a:lnTo>
                          <a:pt x="0" y="68"/>
                        </a:lnTo>
                        <a:lnTo>
                          <a:pt x="0" y="78"/>
                        </a:lnTo>
                        <a:lnTo>
                          <a:pt x="10" y="68"/>
                        </a:lnTo>
                        <a:lnTo>
                          <a:pt x="30" y="48"/>
                        </a:lnTo>
                        <a:lnTo>
                          <a:pt x="39" y="48"/>
                        </a:lnTo>
                        <a:lnTo>
                          <a:pt x="49" y="39"/>
                        </a:lnTo>
                        <a:lnTo>
                          <a:pt x="59" y="29"/>
                        </a:lnTo>
                        <a:lnTo>
                          <a:pt x="69" y="19"/>
                        </a:lnTo>
                        <a:lnTo>
                          <a:pt x="69" y="9"/>
                        </a:lnTo>
                        <a:lnTo>
                          <a:pt x="59" y="9"/>
                        </a:lnTo>
                        <a:close/>
                      </a:path>
                    </a:pathLst>
                  </a:custGeom>
                  <a:solidFill>
                    <a:srgbClr val="000000"/>
                  </a:solidFill>
                  <a:ln w="9525">
                    <a:noFill/>
                    <a:round/>
                    <a:headEnd/>
                    <a:tailEnd/>
                  </a:ln>
                </p:spPr>
                <p:txBody>
                  <a:bodyPr/>
                  <a:lstStyle/>
                  <a:p>
                    <a:endParaRPr lang="en-US"/>
                  </a:p>
                </p:txBody>
              </p:sp>
              <p:sp>
                <p:nvSpPr>
                  <p:cNvPr id="5434" name="Freeform 811"/>
                  <p:cNvSpPr>
                    <a:spLocks/>
                  </p:cNvSpPr>
                  <p:nvPr/>
                </p:nvSpPr>
                <p:spPr bwMode="auto">
                  <a:xfrm>
                    <a:off x="6562" y="7855"/>
                    <a:ext cx="58" cy="165"/>
                  </a:xfrm>
                  <a:custGeom>
                    <a:avLst/>
                    <a:gdLst>
                      <a:gd name="T0" fmla="*/ 48 w 58"/>
                      <a:gd name="T1" fmla="*/ 10 h 165"/>
                      <a:gd name="T2" fmla="*/ 39 w 58"/>
                      <a:gd name="T3" fmla="*/ 19 h 165"/>
                      <a:gd name="T4" fmla="*/ 39 w 58"/>
                      <a:gd name="T5" fmla="*/ 49 h 165"/>
                      <a:gd name="T6" fmla="*/ 29 w 58"/>
                      <a:gd name="T7" fmla="*/ 68 h 165"/>
                      <a:gd name="T8" fmla="*/ 29 w 58"/>
                      <a:gd name="T9" fmla="*/ 78 h 165"/>
                      <a:gd name="T10" fmla="*/ 19 w 58"/>
                      <a:gd name="T11" fmla="*/ 107 h 165"/>
                      <a:gd name="T12" fmla="*/ 10 w 58"/>
                      <a:gd name="T13" fmla="*/ 117 h 165"/>
                      <a:gd name="T14" fmla="*/ 10 w 58"/>
                      <a:gd name="T15" fmla="*/ 146 h 165"/>
                      <a:gd name="T16" fmla="*/ 0 w 58"/>
                      <a:gd name="T17" fmla="*/ 165 h 165"/>
                      <a:gd name="T18" fmla="*/ 10 w 58"/>
                      <a:gd name="T19" fmla="*/ 165 h 165"/>
                      <a:gd name="T20" fmla="*/ 19 w 58"/>
                      <a:gd name="T21" fmla="*/ 146 h 165"/>
                      <a:gd name="T22" fmla="*/ 19 w 58"/>
                      <a:gd name="T23" fmla="*/ 117 h 165"/>
                      <a:gd name="T24" fmla="*/ 29 w 58"/>
                      <a:gd name="T25" fmla="*/ 107 h 165"/>
                      <a:gd name="T26" fmla="*/ 29 w 58"/>
                      <a:gd name="T27" fmla="*/ 88 h 165"/>
                      <a:gd name="T28" fmla="*/ 39 w 58"/>
                      <a:gd name="T29" fmla="*/ 68 h 165"/>
                      <a:gd name="T30" fmla="*/ 48 w 58"/>
                      <a:gd name="T31" fmla="*/ 49 h 165"/>
                      <a:gd name="T32" fmla="*/ 48 w 58"/>
                      <a:gd name="T33" fmla="*/ 19 h 165"/>
                      <a:gd name="T34" fmla="*/ 58 w 58"/>
                      <a:gd name="T35" fmla="*/ 10 h 165"/>
                      <a:gd name="T36" fmla="*/ 58 w 58"/>
                      <a:gd name="T37" fmla="*/ 0 h 165"/>
                      <a:gd name="T38" fmla="*/ 58 w 58"/>
                      <a:gd name="T39" fmla="*/ 10 h 165"/>
                      <a:gd name="T40" fmla="*/ 58 w 58"/>
                      <a:gd name="T41" fmla="*/ 0 h 165"/>
                      <a:gd name="T42" fmla="*/ 48 w 58"/>
                      <a:gd name="T43" fmla="*/ 10 h 1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8"/>
                      <a:gd name="T67" fmla="*/ 0 h 165"/>
                      <a:gd name="T68" fmla="*/ 58 w 58"/>
                      <a:gd name="T69" fmla="*/ 165 h 16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8" h="165">
                        <a:moveTo>
                          <a:pt x="48" y="10"/>
                        </a:moveTo>
                        <a:lnTo>
                          <a:pt x="39" y="19"/>
                        </a:lnTo>
                        <a:lnTo>
                          <a:pt x="39" y="49"/>
                        </a:lnTo>
                        <a:lnTo>
                          <a:pt x="29" y="68"/>
                        </a:lnTo>
                        <a:lnTo>
                          <a:pt x="29" y="78"/>
                        </a:lnTo>
                        <a:lnTo>
                          <a:pt x="19" y="107"/>
                        </a:lnTo>
                        <a:lnTo>
                          <a:pt x="10" y="117"/>
                        </a:lnTo>
                        <a:lnTo>
                          <a:pt x="10" y="146"/>
                        </a:lnTo>
                        <a:lnTo>
                          <a:pt x="0" y="165"/>
                        </a:lnTo>
                        <a:lnTo>
                          <a:pt x="10" y="165"/>
                        </a:lnTo>
                        <a:lnTo>
                          <a:pt x="19" y="146"/>
                        </a:lnTo>
                        <a:lnTo>
                          <a:pt x="19" y="117"/>
                        </a:lnTo>
                        <a:lnTo>
                          <a:pt x="29" y="107"/>
                        </a:lnTo>
                        <a:lnTo>
                          <a:pt x="29" y="88"/>
                        </a:lnTo>
                        <a:lnTo>
                          <a:pt x="39" y="68"/>
                        </a:lnTo>
                        <a:lnTo>
                          <a:pt x="48" y="49"/>
                        </a:lnTo>
                        <a:lnTo>
                          <a:pt x="48" y="19"/>
                        </a:lnTo>
                        <a:lnTo>
                          <a:pt x="58" y="10"/>
                        </a:lnTo>
                        <a:lnTo>
                          <a:pt x="58" y="0"/>
                        </a:lnTo>
                        <a:lnTo>
                          <a:pt x="58" y="10"/>
                        </a:lnTo>
                        <a:lnTo>
                          <a:pt x="58" y="0"/>
                        </a:lnTo>
                        <a:lnTo>
                          <a:pt x="48" y="10"/>
                        </a:lnTo>
                        <a:close/>
                      </a:path>
                    </a:pathLst>
                  </a:custGeom>
                  <a:solidFill>
                    <a:srgbClr val="000000"/>
                  </a:solidFill>
                  <a:ln w="9525">
                    <a:noFill/>
                    <a:round/>
                    <a:headEnd/>
                    <a:tailEnd/>
                  </a:ln>
                </p:spPr>
                <p:txBody>
                  <a:bodyPr/>
                  <a:lstStyle/>
                  <a:p>
                    <a:endParaRPr lang="en-US"/>
                  </a:p>
                </p:txBody>
              </p:sp>
              <p:sp>
                <p:nvSpPr>
                  <p:cNvPr id="5435" name="Freeform 812"/>
                  <p:cNvSpPr>
                    <a:spLocks/>
                  </p:cNvSpPr>
                  <p:nvPr/>
                </p:nvSpPr>
                <p:spPr bwMode="auto">
                  <a:xfrm>
                    <a:off x="6445" y="7641"/>
                    <a:ext cx="175" cy="224"/>
                  </a:xfrm>
                  <a:custGeom>
                    <a:avLst/>
                    <a:gdLst>
                      <a:gd name="T0" fmla="*/ 0 w 175"/>
                      <a:gd name="T1" fmla="*/ 0 h 224"/>
                      <a:gd name="T2" fmla="*/ 10 w 175"/>
                      <a:gd name="T3" fmla="*/ 19 h 224"/>
                      <a:gd name="T4" fmla="*/ 20 w 175"/>
                      <a:gd name="T5" fmla="*/ 29 h 224"/>
                      <a:gd name="T6" fmla="*/ 29 w 175"/>
                      <a:gd name="T7" fmla="*/ 48 h 224"/>
                      <a:gd name="T8" fmla="*/ 39 w 175"/>
                      <a:gd name="T9" fmla="*/ 58 h 224"/>
                      <a:gd name="T10" fmla="*/ 49 w 175"/>
                      <a:gd name="T11" fmla="*/ 78 h 224"/>
                      <a:gd name="T12" fmla="*/ 58 w 175"/>
                      <a:gd name="T13" fmla="*/ 87 h 224"/>
                      <a:gd name="T14" fmla="*/ 68 w 175"/>
                      <a:gd name="T15" fmla="*/ 97 h 224"/>
                      <a:gd name="T16" fmla="*/ 107 w 175"/>
                      <a:gd name="T17" fmla="*/ 136 h 224"/>
                      <a:gd name="T18" fmla="*/ 117 w 175"/>
                      <a:gd name="T19" fmla="*/ 146 h 224"/>
                      <a:gd name="T20" fmla="*/ 136 w 175"/>
                      <a:gd name="T21" fmla="*/ 165 h 224"/>
                      <a:gd name="T22" fmla="*/ 146 w 175"/>
                      <a:gd name="T23" fmla="*/ 175 h 224"/>
                      <a:gd name="T24" fmla="*/ 146 w 175"/>
                      <a:gd name="T25" fmla="*/ 194 h 224"/>
                      <a:gd name="T26" fmla="*/ 156 w 175"/>
                      <a:gd name="T27" fmla="*/ 204 h 224"/>
                      <a:gd name="T28" fmla="*/ 165 w 175"/>
                      <a:gd name="T29" fmla="*/ 224 h 224"/>
                      <a:gd name="T30" fmla="*/ 175 w 175"/>
                      <a:gd name="T31" fmla="*/ 214 h 224"/>
                      <a:gd name="T32" fmla="*/ 165 w 175"/>
                      <a:gd name="T33" fmla="*/ 204 h 224"/>
                      <a:gd name="T34" fmla="*/ 156 w 175"/>
                      <a:gd name="T35" fmla="*/ 185 h 224"/>
                      <a:gd name="T36" fmla="*/ 146 w 175"/>
                      <a:gd name="T37" fmla="*/ 175 h 224"/>
                      <a:gd name="T38" fmla="*/ 136 w 175"/>
                      <a:gd name="T39" fmla="*/ 156 h 224"/>
                      <a:gd name="T40" fmla="*/ 127 w 175"/>
                      <a:gd name="T41" fmla="*/ 146 h 224"/>
                      <a:gd name="T42" fmla="*/ 107 w 175"/>
                      <a:gd name="T43" fmla="*/ 117 h 224"/>
                      <a:gd name="T44" fmla="*/ 97 w 175"/>
                      <a:gd name="T45" fmla="*/ 107 h 224"/>
                      <a:gd name="T46" fmla="*/ 49 w 175"/>
                      <a:gd name="T47" fmla="*/ 58 h 224"/>
                      <a:gd name="T48" fmla="*/ 29 w 175"/>
                      <a:gd name="T49" fmla="*/ 39 h 224"/>
                      <a:gd name="T50" fmla="*/ 20 w 175"/>
                      <a:gd name="T51" fmla="*/ 29 h 224"/>
                      <a:gd name="T52" fmla="*/ 20 w 175"/>
                      <a:gd name="T53" fmla="*/ 19 h 224"/>
                      <a:gd name="T54" fmla="*/ 10 w 175"/>
                      <a:gd name="T55" fmla="*/ 0 h 224"/>
                      <a:gd name="T56" fmla="*/ 0 w 175"/>
                      <a:gd name="T57" fmla="*/ 0 h 22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5"/>
                      <a:gd name="T88" fmla="*/ 0 h 224"/>
                      <a:gd name="T89" fmla="*/ 175 w 175"/>
                      <a:gd name="T90" fmla="*/ 224 h 22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5" h="224">
                        <a:moveTo>
                          <a:pt x="0" y="0"/>
                        </a:moveTo>
                        <a:lnTo>
                          <a:pt x="10" y="19"/>
                        </a:lnTo>
                        <a:lnTo>
                          <a:pt x="20" y="29"/>
                        </a:lnTo>
                        <a:lnTo>
                          <a:pt x="29" y="48"/>
                        </a:lnTo>
                        <a:lnTo>
                          <a:pt x="39" y="58"/>
                        </a:lnTo>
                        <a:lnTo>
                          <a:pt x="49" y="78"/>
                        </a:lnTo>
                        <a:lnTo>
                          <a:pt x="58" y="87"/>
                        </a:lnTo>
                        <a:lnTo>
                          <a:pt x="68" y="97"/>
                        </a:lnTo>
                        <a:lnTo>
                          <a:pt x="107" y="136"/>
                        </a:lnTo>
                        <a:lnTo>
                          <a:pt x="117" y="146"/>
                        </a:lnTo>
                        <a:lnTo>
                          <a:pt x="136" y="165"/>
                        </a:lnTo>
                        <a:lnTo>
                          <a:pt x="146" y="175"/>
                        </a:lnTo>
                        <a:lnTo>
                          <a:pt x="146" y="194"/>
                        </a:lnTo>
                        <a:lnTo>
                          <a:pt x="156" y="204"/>
                        </a:lnTo>
                        <a:lnTo>
                          <a:pt x="165" y="224"/>
                        </a:lnTo>
                        <a:lnTo>
                          <a:pt x="175" y="214"/>
                        </a:lnTo>
                        <a:lnTo>
                          <a:pt x="165" y="204"/>
                        </a:lnTo>
                        <a:lnTo>
                          <a:pt x="156" y="185"/>
                        </a:lnTo>
                        <a:lnTo>
                          <a:pt x="146" y="175"/>
                        </a:lnTo>
                        <a:lnTo>
                          <a:pt x="136" y="156"/>
                        </a:lnTo>
                        <a:lnTo>
                          <a:pt x="127" y="146"/>
                        </a:lnTo>
                        <a:lnTo>
                          <a:pt x="107" y="117"/>
                        </a:lnTo>
                        <a:lnTo>
                          <a:pt x="97" y="107"/>
                        </a:lnTo>
                        <a:lnTo>
                          <a:pt x="49" y="58"/>
                        </a:lnTo>
                        <a:lnTo>
                          <a:pt x="29" y="39"/>
                        </a:lnTo>
                        <a:lnTo>
                          <a:pt x="20" y="29"/>
                        </a:lnTo>
                        <a:lnTo>
                          <a:pt x="20" y="19"/>
                        </a:lnTo>
                        <a:lnTo>
                          <a:pt x="10" y="0"/>
                        </a:lnTo>
                        <a:lnTo>
                          <a:pt x="0" y="0"/>
                        </a:lnTo>
                        <a:close/>
                      </a:path>
                    </a:pathLst>
                  </a:custGeom>
                  <a:solidFill>
                    <a:srgbClr val="000000"/>
                  </a:solidFill>
                  <a:ln w="9525">
                    <a:noFill/>
                    <a:round/>
                    <a:headEnd/>
                    <a:tailEnd/>
                  </a:ln>
                </p:spPr>
                <p:txBody>
                  <a:bodyPr/>
                  <a:lstStyle/>
                  <a:p>
                    <a:endParaRPr lang="en-US"/>
                  </a:p>
                </p:txBody>
              </p:sp>
              <p:sp>
                <p:nvSpPr>
                  <p:cNvPr id="5436" name="Freeform 813"/>
                  <p:cNvSpPr>
                    <a:spLocks/>
                  </p:cNvSpPr>
                  <p:nvPr/>
                </p:nvSpPr>
                <p:spPr bwMode="auto">
                  <a:xfrm>
                    <a:off x="6445" y="7475"/>
                    <a:ext cx="68" cy="166"/>
                  </a:xfrm>
                  <a:custGeom>
                    <a:avLst/>
                    <a:gdLst>
                      <a:gd name="T0" fmla="*/ 58 w 68"/>
                      <a:gd name="T1" fmla="*/ 0 h 166"/>
                      <a:gd name="T2" fmla="*/ 49 w 68"/>
                      <a:gd name="T3" fmla="*/ 10 h 166"/>
                      <a:gd name="T4" fmla="*/ 39 w 68"/>
                      <a:gd name="T5" fmla="*/ 39 h 166"/>
                      <a:gd name="T6" fmla="*/ 20 w 68"/>
                      <a:gd name="T7" fmla="*/ 49 h 166"/>
                      <a:gd name="T8" fmla="*/ 20 w 68"/>
                      <a:gd name="T9" fmla="*/ 78 h 166"/>
                      <a:gd name="T10" fmla="*/ 10 w 68"/>
                      <a:gd name="T11" fmla="*/ 98 h 166"/>
                      <a:gd name="T12" fmla="*/ 0 w 68"/>
                      <a:gd name="T13" fmla="*/ 117 h 166"/>
                      <a:gd name="T14" fmla="*/ 0 w 68"/>
                      <a:gd name="T15" fmla="*/ 166 h 166"/>
                      <a:gd name="T16" fmla="*/ 10 w 68"/>
                      <a:gd name="T17" fmla="*/ 166 h 166"/>
                      <a:gd name="T18" fmla="*/ 10 w 68"/>
                      <a:gd name="T19" fmla="*/ 127 h 166"/>
                      <a:gd name="T20" fmla="*/ 20 w 68"/>
                      <a:gd name="T21" fmla="*/ 98 h 166"/>
                      <a:gd name="T22" fmla="*/ 20 w 68"/>
                      <a:gd name="T23" fmla="*/ 78 h 166"/>
                      <a:gd name="T24" fmla="*/ 29 w 68"/>
                      <a:gd name="T25" fmla="*/ 59 h 166"/>
                      <a:gd name="T26" fmla="*/ 49 w 68"/>
                      <a:gd name="T27" fmla="*/ 39 h 166"/>
                      <a:gd name="T28" fmla="*/ 58 w 68"/>
                      <a:gd name="T29" fmla="*/ 20 h 166"/>
                      <a:gd name="T30" fmla="*/ 68 w 68"/>
                      <a:gd name="T31" fmla="*/ 0 h 166"/>
                      <a:gd name="T32" fmla="*/ 68 w 68"/>
                      <a:gd name="T33" fmla="*/ 0 h 166"/>
                      <a:gd name="T34" fmla="*/ 68 w 68"/>
                      <a:gd name="T35" fmla="*/ 0 h 166"/>
                      <a:gd name="T36" fmla="*/ 68 w 68"/>
                      <a:gd name="T37" fmla="*/ 0 h 166"/>
                      <a:gd name="T38" fmla="*/ 58 w 68"/>
                      <a:gd name="T39" fmla="*/ 0 h 1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
                      <a:gd name="T61" fmla="*/ 0 h 166"/>
                      <a:gd name="T62" fmla="*/ 68 w 68"/>
                      <a:gd name="T63" fmla="*/ 166 h 16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 h="166">
                        <a:moveTo>
                          <a:pt x="58" y="0"/>
                        </a:moveTo>
                        <a:lnTo>
                          <a:pt x="49" y="10"/>
                        </a:lnTo>
                        <a:lnTo>
                          <a:pt x="39" y="39"/>
                        </a:lnTo>
                        <a:lnTo>
                          <a:pt x="20" y="49"/>
                        </a:lnTo>
                        <a:lnTo>
                          <a:pt x="20" y="78"/>
                        </a:lnTo>
                        <a:lnTo>
                          <a:pt x="10" y="98"/>
                        </a:lnTo>
                        <a:lnTo>
                          <a:pt x="0" y="117"/>
                        </a:lnTo>
                        <a:lnTo>
                          <a:pt x="0" y="166"/>
                        </a:lnTo>
                        <a:lnTo>
                          <a:pt x="10" y="166"/>
                        </a:lnTo>
                        <a:lnTo>
                          <a:pt x="10" y="127"/>
                        </a:lnTo>
                        <a:lnTo>
                          <a:pt x="20" y="98"/>
                        </a:lnTo>
                        <a:lnTo>
                          <a:pt x="20" y="78"/>
                        </a:lnTo>
                        <a:lnTo>
                          <a:pt x="29" y="59"/>
                        </a:lnTo>
                        <a:lnTo>
                          <a:pt x="49" y="39"/>
                        </a:lnTo>
                        <a:lnTo>
                          <a:pt x="58" y="20"/>
                        </a:lnTo>
                        <a:lnTo>
                          <a:pt x="68" y="0"/>
                        </a:lnTo>
                        <a:lnTo>
                          <a:pt x="58" y="0"/>
                        </a:lnTo>
                        <a:close/>
                      </a:path>
                    </a:pathLst>
                  </a:custGeom>
                  <a:solidFill>
                    <a:srgbClr val="000000"/>
                  </a:solidFill>
                  <a:ln w="9525">
                    <a:noFill/>
                    <a:round/>
                    <a:headEnd/>
                    <a:tailEnd/>
                  </a:ln>
                </p:spPr>
                <p:txBody>
                  <a:bodyPr/>
                  <a:lstStyle/>
                  <a:p>
                    <a:endParaRPr lang="en-US"/>
                  </a:p>
                </p:txBody>
              </p:sp>
              <p:sp>
                <p:nvSpPr>
                  <p:cNvPr id="5437" name="Freeform 814"/>
                  <p:cNvSpPr>
                    <a:spLocks/>
                  </p:cNvSpPr>
                  <p:nvPr/>
                </p:nvSpPr>
                <p:spPr bwMode="auto">
                  <a:xfrm>
                    <a:off x="6494" y="7300"/>
                    <a:ext cx="48" cy="175"/>
                  </a:xfrm>
                  <a:custGeom>
                    <a:avLst/>
                    <a:gdLst>
                      <a:gd name="T0" fmla="*/ 48 w 48"/>
                      <a:gd name="T1" fmla="*/ 0 h 175"/>
                      <a:gd name="T2" fmla="*/ 48 w 48"/>
                      <a:gd name="T3" fmla="*/ 0 h 175"/>
                      <a:gd name="T4" fmla="*/ 19 w 48"/>
                      <a:gd name="T5" fmla="*/ 10 h 175"/>
                      <a:gd name="T6" fmla="*/ 9 w 48"/>
                      <a:gd name="T7" fmla="*/ 29 h 175"/>
                      <a:gd name="T8" fmla="*/ 0 w 48"/>
                      <a:gd name="T9" fmla="*/ 49 h 175"/>
                      <a:gd name="T10" fmla="*/ 0 w 48"/>
                      <a:gd name="T11" fmla="*/ 97 h 175"/>
                      <a:gd name="T12" fmla="*/ 0 w 48"/>
                      <a:gd name="T13" fmla="*/ 127 h 175"/>
                      <a:gd name="T14" fmla="*/ 9 w 48"/>
                      <a:gd name="T15" fmla="*/ 146 h 175"/>
                      <a:gd name="T16" fmla="*/ 9 w 48"/>
                      <a:gd name="T17" fmla="*/ 175 h 175"/>
                      <a:gd name="T18" fmla="*/ 19 w 48"/>
                      <a:gd name="T19" fmla="*/ 175 h 175"/>
                      <a:gd name="T20" fmla="*/ 9 w 48"/>
                      <a:gd name="T21" fmla="*/ 146 h 175"/>
                      <a:gd name="T22" fmla="*/ 9 w 48"/>
                      <a:gd name="T23" fmla="*/ 127 h 175"/>
                      <a:gd name="T24" fmla="*/ 9 w 48"/>
                      <a:gd name="T25" fmla="*/ 97 h 175"/>
                      <a:gd name="T26" fmla="*/ 9 w 48"/>
                      <a:gd name="T27" fmla="*/ 49 h 175"/>
                      <a:gd name="T28" fmla="*/ 9 w 48"/>
                      <a:gd name="T29" fmla="*/ 39 h 175"/>
                      <a:gd name="T30" fmla="*/ 19 w 48"/>
                      <a:gd name="T31" fmla="*/ 19 h 175"/>
                      <a:gd name="T32" fmla="*/ 48 w 48"/>
                      <a:gd name="T33" fmla="*/ 10 h 175"/>
                      <a:gd name="T34" fmla="*/ 48 w 48"/>
                      <a:gd name="T35" fmla="*/ 0 h 1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175"/>
                      <a:gd name="T56" fmla="*/ 48 w 48"/>
                      <a:gd name="T57" fmla="*/ 175 h 1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175">
                        <a:moveTo>
                          <a:pt x="48" y="0"/>
                        </a:moveTo>
                        <a:lnTo>
                          <a:pt x="48" y="0"/>
                        </a:lnTo>
                        <a:lnTo>
                          <a:pt x="19" y="10"/>
                        </a:lnTo>
                        <a:lnTo>
                          <a:pt x="9" y="29"/>
                        </a:lnTo>
                        <a:lnTo>
                          <a:pt x="0" y="49"/>
                        </a:lnTo>
                        <a:lnTo>
                          <a:pt x="0" y="97"/>
                        </a:lnTo>
                        <a:lnTo>
                          <a:pt x="0" y="127"/>
                        </a:lnTo>
                        <a:lnTo>
                          <a:pt x="9" y="146"/>
                        </a:lnTo>
                        <a:lnTo>
                          <a:pt x="9" y="175"/>
                        </a:lnTo>
                        <a:lnTo>
                          <a:pt x="19" y="175"/>
                        </a:lnTo>
                        <a:lnTo>
                          <a:pt x="9" y="146"/>
                        </a:lnTo>
                        <a:lnTo>
                          <a:pt x="9" y="127"/>
                        </a:lnTo>
                        <a:lnTo>
                          <a:pt x="9" y="97"/>
                        </a:lnTo>
                        <a:lnTo>
                          <a:pt x="9" y="49"/>
                        </a:lnTo>
                        <a:lnTo>
                          <a:pt x="9" y="39"/>
                        </a:lnTo>
                        <a:lnTo>
                          <a:pt x="19" y="19"/>
                        </a:lnTo>
                        <a:lnTo>
                          <a:pt x="48" y="10"/>
                        </a:lnTo>
                        <a:lnTo>
                          <a:pt x="48" y="0"/>
                        </a:lnTo>
                        <a:close/>
                      </a:path>
                    </a:pathLst>
                  </a:custGeom>
                  <a:solidFill>
                    <a:srgbClr val="000000"/>
                  </a:solidFill>
                  <a:ln w="9525">
                    <a:noFill/>
                    <a:round/>
                    <a:headEnd/>
                    <a:tailEnd/>
                  </a:ln>
                </p:spPr>
                <p:txBody>
                  <a:bodyPr/>
                  <a:lstStyle/>
                  <a:p>
                    <a:endParaRPr lang="en-US"/>
                  </a:p>
                </p:txBody>
              </p:sp>
              <p:sp>
                <p:nvSpPr>
                  <p:cNvPr id="5438" name="Freeform 815"/>
                  <p:cNvSpPr>
                    <a:spLocks/>
                  </p:cNvSpPr>
                  <p:nvPr/>
                </p:nvSpPr>
                <p:spPr bwMode="auto">
                  <a:xfrm>
                    <a:off x="6542" y="7290"/>
                    <a:ext cx="39" cy="39"/>
                  </a:xfrm>
                  <a:custGeom>
                    <a:avLst/>
                    <a:gdLst>
                      <a:gd name="T0" fmla="*/ 39 w 39"/>
                      <a:gd name="T1" fmla="*/ 29 h 39"/>
                      <a:gd name="T2" fmla="*/ 30 w 39"/>
                      <a:gd name="T3" fmla="*/ 29 h 39"/>
                      <a:gd name="T4" fmla="*/ 30 w 39"/>
                      <a:gd name="T5" fmla="*/ 20 h 39"/>
                      <a:gd name="T6" fmla="*/ 20 w 39"/>
                      <a:gd name="T7" fmla="*/ 20 h 39"/>
                      <a:gd name="T8" fmla="*/ 20 w 39"/>
                      <a:gd name="T9" fmla="*/ 10 h 39"/>
                      <a:gd name="T10" fmla="*/ 20 w 39"/>
                      <a:gd name="T11" fmla="*/ 0 h 39"/>
                      <a:gd name="T12" fmla="*/ 10 w 39"/>
                      <a:gd name="T13" fmla="*/ 0 h 39"/>
                      <a:gd name="T14" fmla="*/ 0 w 39"/>
                      <a:gd name="T15" fmla="*/ 0 h 39"/>
                      <a:gd name="T16" fmla="*/ 0 w 39"/>
                      <a:gd name="T17" fmla="*/ 10 h 39"/>
                      <a:gd name="T18" fmla="*/ 0 w 39"/>
                      <a:gd name="T19" fmla="*/ 20 h 39"/>
                      <a:gd name="T20" fmla="*/ 10 w 39"/>
                      <a:gd name="T21" fmla="*/ 10 h 39"/>
                      <a:gd name="T22" fmla="*/ 10 w 39"/>
                      <a:gd name="T23" fmla="*/ 10 h 39"/>
                      <a:gd name="T24" fmla="*/ 10 w 39"/>
                      <a:gd name="T25" fmla="*/ 20 h 39"/>
                      <a:gd name="T26" fmla="*/ 20 w 39"/>
                      <a:gd name="T27" fmla="*/ 20 h 39"/>
                      <a:gd name="T28" fmla="*/ 30 w 39"/>
                      <a:gd name="T29" fmla="*/ 29 h 39"/>
                      <a:gd name="T30" fmla="*/ 30 w 39"/>
                      <a:gd name="T31" fmla="*/ 39 h 39"/>
                      <a:gd name="T32" fmla="*/ 39 w 39"/>
                      <a:gd name="T33" fmla="*/ 29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39"/>
                      <a:gd name="T53" fmla="*/ 39 w 3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39">
                        <a:moveTo>
                          <a:pt x="39" y="29"/>
                        </a:moveTo>
                        <a:lnTo>
                          <a:pt x="30" y="29"/>
                        </a:lnTo>
                        <a:lnTo>
                          <a:pt x="30" y="20"/>
                        </a:lnTo>
                        <a:lnTo>
                          <a:pt x="20" y="20"/>
                        </a:lnTo>
                        <a:lnTo>
                          <a:pt x="20" y="10"/>
                        </a:lnTo>
                        <a:lnTo>
                          <a:pt x="20" y="0"/>
                        </a:lnTo>
                        <a:lnTo>
                          <a:pt x="10" y="0"/>
                        </a:lnTo>
                        <a:lnTo>
                          <a:pt x="0" y="0"/>
                        </a:lnTo>
                        <a:lnTo>
                          <a:pt x="0" y="10"/>
                        </a:lnTo>
                        <a:lnTo>
                          <a:pt x="0" y="20"/>
                        </a:lnTo>
                        <a:lnTo>
                          <a:pt x="10" y="10"/>
                        </a:lnTo>
                        <a:lnTo>
                          <a:pt x="10" y="20"/>
                        </a:lnTo>
                        <a:lnTo>
                          <a:pt x="20" y="20"/>
                        </a:lnTo>
                        <a:lnTo>
                          <a:pt x="30" y="29"/>
                        </a:lnTo>
                        <a:lnTo>
                          <a:pt x="30" y="39"/>
                        </a:lnTo>
                        <a:lnTo>
                          <a:pt x="39" y="29"/>
                        </a:lnTo>
                        <a:close/>
                      </a:path>
                    </a:pathLst>
                  </a:custGeom>
                  <a:solidFill>
                    <a:srgbClr val="000000"/>
                  </a:solidFill>
                  <a:ln w="9525">
                    <a:noFill/>
                    <a:round/>
                    <a:headEnd/>
                    <a:tailEnd/>
                  </a:ln>
                </p:spPr>
                <p:txBody>
                  <a:bodyPr/>
                  <a:lstStyle/>
                  <a:p>
                    <a:endParaRPr lang="en-US"/>
                  </a:p>
                </p:txBody>
              </p:sp>
              <p:sp>
                <p:nvSpPr>
                  <p:cNvPr id="5439" name="Freeform 816"/>
                  <p:cNvSpPr>
                    <a:spLocks/>
                  </p:cNvSpPr>
                  <p:nvPr/>
                </p:nvSpPr>
                <p:spPr bwMode="auto">
                  <a:xfrm>
                    <a:off x="4792" y="7329"/>
                    <a:ext cx="165" cy="78"/>
                  </a:xfrm>
                  <a:custGeom>
                    <a:avLst/>
                    <a:gdLst>
                      <a:gd name="T0" fmla="*/ 155 w 165"/>
                      <a:gd name="T1" fmla="*/ 10 h 78"/>
                      <a:gd name="T2" fmla="*/ 155 w 165"/>
                      <a:gd name="T3" fmla="*/ 20 h 78"/>
                      <a:gd name="T4" fmla="*/ 165 w 165"/>
                      <a:gd name="T5" fmla="*/ 39 h 78"/>
                      <a:gd name="T6" fmla="*/ 165 w 165"/>
                      <a:gd name="T7" fmla="*/ 49 h 78"/>
                      <a:gd name="T8" fmla="*/ 165 w 165"/>
                      <a:gd name="T9" fmla="*/ 68 h 78"/>
                      <a:gd name="T10" fmla="*/ 146 w 165"/>
                      <a:gd name="T11" fmla="*/ 78 h 78"/>
                      <a:gd name="T12" fmla="*/ 136 w 165"/>
                      <a:gd name="T13" fmla="*/ 68 h 78"/>
                      <a:gd name="T14" fmla="*/ 136 w 165"/>
                      <a:gd name="T15" fmla="*/ 59 h 78"/>
                      <a:gd name="T16" fmla="*/ 136 w 165"/>
                      <a:gd name="T17" fmla="*/ 59 h 78"/>
                      <a:gd name="T18" fmla="*/ 126 w 165"/>
                      <a:gd name="T19" fmla="*/ 68 h 78"/>
                      <a:gd name="T20" fmla="*/ 126 w 165"/>
                      <a:gd name="T21" fmla="*/ 68 h 78"/>
                      <a:gd name="T22" fmla="*/ 126 w 165"/>
                      <a:gd name="T23" fmla="*/ 78 h 78"/>
                      <a:gd name="T24" fmla="*/ 117 w 165"/>
                      <a:gd name="T25" fmla="*/ 78 h 78"/>
                      <a:gd name="T26" fmla="*/ 107 w 165"/>
                      <a:gd name="T27" fmla="*/ 68 h 78"/>
                      <a:gd name="T28" fmla="*/ 107 w 165"/>
                      <a:gd name="T29" fmla="*/ 49 h 78"/>
                      <a:gd name="T30" fmla="*/ 97 w 165"/>
                      <a:gd name="T31" fmla="*/ 39 h 78"/>
                      <a:gd name="T32" fmla="*/ 87 w 165"/>
                      <a:gd name="T33" fmla="*/ 59 h 78"/>
                      <a:gd name="T34" fmla="*/ 87 w 165"/>
                      <a:gd name="T35" fmla="*/ 68 h 78"/>
                      <a:gd name="T36" fmla="*/ 78 w 165"/>
                      <a:gd name="T37" fmla="*/ 68 h 78"/>
                      <a:gd name="T38" fmla="*/ 78 w 165"/>
                      <a:gd name="T39" fmla="*/ 78 h 78"/>
                      <a:gd name="T40" fmla="*/ 68 w 165"/>
                      <a:gd name="T41" fmla="*/ 68 h 78"/>
                      <a:gd name="T42" fmla="*/ 58 w 165"/>
                      <a:gd name="T43" fmla="*/ 68 h 78"/>
                      <a:gd name="T44" fmla="*/ 58 w 165"/>
                      <a:gd name="T45" fmla="*/ 59 h 78"/>
                      <a:gd name="T46" fmla="*/ 68 w 165"/>
                      <a:gd name="T47" fmla="*/ 49 h 78"/>
                      <a:gd name="T48" fmla="*/ 58 w 165"/>
                      <a:gd name="T49" fmla="*/ 39 h 78"/>
                      <a:gd name="T50" fmla="*/ 58 w 165"/>
                      <a:gd name="T51" fmla="*/ 39 h 78"/>
                      <a:gd name="T52" fmla="*/ 48 w 165"/>
                      <a:gd name="T53" fmla="*/ 39 h 78"/>
                      <a:gd name="T54" fmla="*/ 48 w 165"/>
                      <a:gd name="T55" fmla="*/ 39 h 78"/>
                      <a:gd name="T56" fmla="*/ 39 w 165"/>
                      <a:gd name="T57" fmla="*/ 49 h 78"/>
                      <a:gd name="T58" fmla="*/ 29 w 165"/>
                      <a:gd name="T59" fmla="*/ 49 h 78"/>
                      <a:gd name="T60" fmla="*/ 19 w 165"/>
                      <a:gd name="T61" fmla="*/ 49 h 78"/>
                      <a:gd name="T62" fmla="*/ 10 w 165"/>
                      <a:gd name="T63" fmla="*/ 49 h 78"/>
                      <a:gd name="T64" fmla="*/ 10 w 165"/>
                      <a:gd name="T65" fmla="*/ 49 h 78"/>
                      <a:gd name="T66" fmla="*/ 0 w 165"/>
                      <a:gd name="T67" fmla="*/ 39 h 78"/>
                      <a:gd name="T68" fmla="*/ 10 w 165"/>
                      <a:gd name="T69" fmla="*/ 39 h 78"/>
                      <a:gd name="T70" fmla="*/ 10 w 165"/>
                      <a:gd name="T71" fmla="*/ 29 h 78"/>
                      <a:gd name="T72" fmla="*/ 29 w 165"/>
                      <a:gd name="T73" fmla="*/ 0 h 78"/>
                      <a:gd name="T74" fmla="*/ 126 w 165"/>
                      <a:gd name="T75" fmla="*/ 0 h 78"/>
                      <a:gd name="T76" fmla="*/ 136 w 165"/>
                      <a:gd name="T77" fmla="*/ 10 h 78"/>
                      <a:gd name="T78" fmla="*/ 155 w 165"/>
                      <a:gd name="T79" fmla="*/ 10 h 7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5"/>
                      <a:gd name="T121" fmla="*/ 0 h 78"/>
                      <a:gd name="T122" fmla="*/ 165 w 165"/>
                      <a:gd name="T123" fmla="*/ 78 h 7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5" h="78">
                        <a:moveTo>
                          <a:pt x="155" y="10"/>
                        </a:moveTo>
                        <a:lnTo>
                          <a:pt x="155" y="20"/>
                        </a:lnTo>
                        <a:lnTo>
                          <a:pt x="165" y="39"/>
                        </a:lnTo>
                        <a:lnTo>
                          <a:pt x="165" y="49"/>
                        </a:lnTo>
                        <a:lnTo>
                          <a:pt x="165" y="68"/>
                        </a:lnTo>
                        <a:lnTo>
                          <a:pt x="146" y="78"/>
                        </a:lnTo>
                        <a:lnTo>
                          <a:pt x="136" y="68"/>
                        </a:lnTo>
                        <a:lnTo>
                          <a:pt x="136" y="59"/>
                        </a:lnTo>
                        <a:lnTo>
                          <a:pt x="126" y="68"/>
                        </a:lnTo>
                        <a:lnTo>
                          <a:pt x="126" y="78"/>
                        </a:lnTo>
                        <a:lnTo>
                          <a:pt x="117" y="78"/>
                        </a:lnTo>
                        <a:lnTo>
                          <a:pt x="107" y="68"/>
                        </a:lnTo>
                        <a:lnTo>
                          <a:pt x="107" y="49"/>
                        </a:lnTo>
                        <a:lnTo>
                          <a:pt x="97" y="39"/>
                        </a:lnTo>
                        <a:lnTo>
                          <a:pt x="87" y="59"/>
                        </a:lnTo>
                        <a:lnTo>
                          <a:pt x="87" y="68"/>
                        </a:lnTo>
                        <a:lnTo>
                          <a:pt x="78" y="68"/>
                        </a:lnTo>
                        <a:lnTo>
                          <a:pt x="78" y="78"/>
                        </a:lnTo>
                        <a:lnTo>
                          <a:pt x="68" y="68"/>
                        </a:lnTo>
                        <a:lnTo>
                          <a:pt x="58" y="68"/>
                        </a:lnTo>
                        <a:lnTo>
                          <a:pt x="58" y="59"/>
                        </a:lnTo>
                        <a:lnTo>
                          <a:pt x="68" y="49"/>
                        </a:lnTo>
                        <a:lnTo>
                          <a:pt x="58" y="39"/>
                        </a:lnTo>
                        <a:lnTo>
                          <a:pt x="48" y="39"/>
                        </a:lnTo>
                        <a:lnTo>
                          <a:pt x="39" y="49"/>
                        </a:lnTo>
                        <a:lnTo>
                          <a:pt x="29" y="49"/>
                        </a:lnTo>
                        <a:lnTo>
                          <a:pt x="19" y="49"/>
                        </a:lnTo>
                        <a:lnTo>
                          <a:pt x="10" y="49"/>
                        </a:lnTo>
                        <a:lnTo>
                          <a:pt x="0" y="39"/>
                        </a:lnTo>
                        <a:lnTo>
                          <a:pt x="10" y="39"/>
                        </a:lnTo>
                        <a:lnTo>
                          <a:pt x="10" y="29"/>
                        </a:lnTo>
                        <a:lnTo>
                          <a:pt x="29" y="0"/>
                        </a:lnTo>
                        <a:lnTo>
                          <a:pt x="126" y="0"/>
                        </a:lnTo>
                        <a:lnTo>
                          <a:pt x="136" y="10"/>
                        </a:lnTo>
                        <a:lnTo>
                          <a:pt x="155" y="10"/>
                        </a:lnTo>
                        <a:close/>
                      </a:path>
                    </a:pathLst>
                  </a:custGeom>
                  <a:solidFill>
                    <a:srgbClr val="FFBFBF"/>
                  </a:solidFill>
                  <a:ln w="9525">
                    <a:noFill/>
                    <a:round/>
                    <a:headEnd/>
                    <a:tailEnd/>
                  </a:ln>
                </p:spPr>
                <p:txBody>
                  <a:bodyPr/>
                  <a:lstStyle/>
                  <a:p>
                    <a:endParaRPr lang="en-US"/>
                  </a:p>
                </p:txBody>
              </p:sp>
              <p:sp>
                <p:nvSpPr>
                  <p:cNvPr id="5440" name="Freeform 817"/>
                  <p:cNvSpPr>
                    <a:spLocks/>
                  </p:cNvSpPr>
                  <p:nvPr/>
                </p:nvSpPr>
                <p:spPr bwMode="auto">
                  <a:xfrm>
                    <a:off x="4938" y="7339"/>
                    <a:ext cx="29" cy="58"/>
                  </a:xfrm>
                  <a:custGeom>
                    <a:avLst/>
                    <a:gdLst>
                      <a:gd name="T0" fmla="*/ 29 w 29"/>
                      <a:gd name="T1" fmla="*/ 58 h 58"/>
                      <a:gd name="T2" fmla="*/ 29 w 29"/>
                      <a:gd name="T3" fmla="*/ 39 h 58"/>
                      <a:gd name="T4" fmla="*/ 19 w 29"/>
                      <a:gd name="T5" fmla="*/ 19 h 58"/>
                      <a:gd name="T6" fmla="*/ 19 w 29"/>
                      <a:gd name="T7" fmla="*/ 10 h 58"/>
                      <a:gd name="T8" fmla="*/ 9 w 29"/>
                      <a:gd name="T9" fmla="*/ 0 h 58"/>
                      <a:gd name="T10" fmla="*/ 0 w 29"/>
                      <a:gd name="T11" fmla="*/ 0 h 58"/>
                      <a:gd name="T12" fmla="*/ 9 w 29"/>
                      <a:gd name="T13" fmla="*/ 10 h 58"/>
                      <a:gd name="T14" fmla="*/ 9 w 29"/>
                      <a:gd name="T15" fmla="*/ 29 h 58"/>
                      <a:gd name="T16" fmla="*/ 19 w 29"/>
                      <a:gd name="T17" fmla="*/ 39 h 58"/>
                      <a:gd name="T18" fmla="*/ 19 w 29"/>
                      <a:gd name="T19" fmla="*/ 58 h 58"/>
                      <a:gd name="T20" fmla="*/ 19 w 29"/>
                      <a:gd name="T21" fmla="*/ 58 h 58"/>
                      <a:gd name="T22" fmla="*/ 29 w 29"/>
                      <a:gd name="T23" fmla="*/ 58 h 58"/>
                      <a:gd name="T24" fmla="*/ 29 w 29"/>
                      <a:gd name="T25" fmla="*/ 58 h 58"/>
                      <a:gd name="T26" fmla="*/ 29 w 29"/>
                      <a:gd name="T27" fmla="*/ 58 h 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
                      <a:gd name="T43" fmla="*/ 0 h 58"/>
                      <a:gd name="T44" fmla="*/ 29 w 29"/>
                      <a:gd name="T45" fmla="*/ 58 h 5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 h="58">
                        <a:moveTo>
                          <a:pt x="29" y="58"/>
                        </a:moveTo>
                        <a:lnTo>
                          <a:pt x="29" y="39"/>
                        </a:lnTo>
                        <a:lnTo>
                          <a:pt x="19" y="19"/>
                        </a:lnTo>
                        <a:lnTo>
                          <a:pt x="19" y="10"/>
                        </a:lnTo>
                        <a:lnTo>
                          <a:pt x="9" y="0"/>
                        </a:lnTo>
                        <a:lnTo>
                          <a:pt x="0" y="0"/>
                        </a:lnTo>
                        <a:lnTo>
                          <a:pt x="9" y="10"/>
                        </a:lnTo>
                        <a:lnTo>
                          <a:pt x="9" y="29"/>
                        </a:lnTo>
                        <a:lnTo>
                          <a:pt x="19" y="39"/>
                        </a:lnTo>
                        <a:lnTo>
                          <a:pt x="19" y="58"/>
                        </a:lnTo>
                        <a:lnTo>
                          <a:pt x="29" y="58"/>
                        </a:lnTo>
                        <a:close/>
                      </a:path>
                    </a:pathLst>
                  </a:custGeom>
                  <a:solidFill>
                    <a:srgbClr val="000000"/>
                  </a:solidFill>
                  <a:ln w="9525">
                    <a:noFill/>
                    <a:round/>
                    <a:headEnd/>
                    <a:tailEnd/>
                  </a:ln>
                </p:spPr>
                <p:txBody>
                  <a:bodyPr/>
                  <a:lstStyle/>
                  <a:p>
                    <a:endParaRPr lang="en-US"/>
                  </a:p>
                </p:txBody>
              </p:sp>
              <p:sp>
                <p:nvSpPr>
                  <p:cNvPr id="5441" name="Freeform 818"/>
                  <p:cNvSpPr>
                    <a:spLocks/>
                  </p:cNvSpPr>
                  <p:nvPr/>
                </p:nvSpPr>
                <p:spPr bwMode="auto">
                  <a:xfrm>
                    <a:off x="4938" y="7397"/>
                    <a:ext cx="29" cy="10"/>
                  </a:xfrm>
                  <a:custGeom>
                    <a:avLst/>
                    <a:gdLst>
                      <a:gd name="T0" fmla="*/ 0 w 29"/>
                      <a:gd name="T1" fmla="*/ 10 h 10"/>
                      <a:gd name="T2" fmla="*/ 9 w 29"/>
                      <a:gd name="T3" fmla="*/ 10 h 10"/>
                      <a:gd name="T4" fmla="*/ 29 w 29"/>
                      <a:gd name="T5" fmla="*/ 0 h 10"/>
                      <a:gd name="T6" fmla="*/ 19 w 29"/>
                      <a:gd name="T7" fmla="*/ 0 h 10"/>
                      <a:gd name="T8" fmla="*/ 0 w 29"/>
                      <a:gd name="T9" fmla="*/ 0 h 10"/>
                      <a:gd name="T10" fmla="*/ 9 w 29"/>
                      <a:gd name="T11" fmla="*/ 0 h 10"/>
                      <a:gd name="T12" fmla="*/ 0 w 29"/>
                      <a:gd name="T13" fmla="*/ 10 h 10"/>
                      <a:gd name="T14" fmla="*/ 9 w 29"/>
                      <a:gd name="T15" fmla="*/ 10 h 10"/>
                      <a:gd name="T16" fmla="*/ 0 w 29"/>
                      <a:gd name="T17" fmla="*/ 1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10"/>
                      <a:gd name="T29" fmla="*/ 29 w 29"/>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10">
                        <a:moveTo>
                          <a:pt x="0" y="10"/>
                        </a:moveTo>
                        <a:lnTo>
                          <a:pt x="9" y="10"/>
                        </a:lnTo>
                        <a:lnTo>
                          <a:pt x="29" y="0"/>
                        </a:lnTo>
                        <a:lnTo>
                          <a:pt x="19" y="0"/>
                        </a:lnTo>
                        <a:lnTo>
                          <a:pt x="0" y="0"/>
                        </a:lnTo>
                        <a:lnTo>
                          <a:pt x="9" y="0"/>
                        </a:lnTo>
                        <a:lnTo>
                          <a:pt x="0" y="10"/>
                        </a:lnTo>
                        <a:lnTo>
                          <a:pt x="9" y="10"/>
                        </a:lnTo>
                        <a:lnTo>
                          <a:pt x="0" y="10"/>
                        </a:lnTo>
                        <a:close/>
                      </a:path>
                    </a:pathLst>
                  </a:custGeom>
                  <a:solidFill>
                    <a:srgbClr val="000000"/>
                  </a:solidFill>
                  <a:ln w="9525">
                    <a:noFill/>
                    <a:round/>
                    <a:headEnd/>
                    <a:tailEnd/>
                  </a:ln>
                </p:spPr>
                <p:txBody>
                  <a:bodyPr/>
                  <a:lstStyle/>
                  <a:p>
                    <a:endParaRPr lang="en-US"/>
                  </a:p>
                </p:txBody>
              </p:sp>
              <p:sp>
                <p:nvSpPr>
                  <p:cNvPr id="5442" name="Freeform 819"/>
                  <p:cNvSpPr>
                    <a:spLocks/>
                  </p:cNvSpPr>
                  <p:nvPr/>
                </p:nvSpPr>
                <p:spPr bwMode="auto">
                  <a:xfrm>
                    <a:off x="4918" y="7388"/>
                    <a:ext cx="29" cy="19"/>
                  </a:xfrm>
                  <a:custGeom>
                    <a:avLst/>
                    <a:gdLst>
                      <a:gd name="T0" fmla="*/ 10 w 29"/>
                      <a:gd name="T1" fmla="*/ 0 h 19"/>
                      <a:gd name="T2" fmla="*/ 10 w 29"/>
                      <a:gd name="T3" fmla="*/ 9 h 19"/>
                      <a:gd name="T4" fmla="*/ 10 w 29"/>
                      <a:gd name="T5" fmla="*/ 9 h 19"/>
                      <a:gd name="T6" fmla="*/ 10 w 29"/>
                      <a:gd name="T7" fmla="*/ 9 h 19"/>
                      <a:gd name="T8" fmla="*/ 10 w 29"/>
                      <a:gd name="T9" fmla="*/ 19 h 19"/>
                      <a:gd name="T10" fmla="*/ 20 w 29"/>
                      <a:gd name="T11" fmla="*/ 19 h 19"/>
                      <a:gd name="T12" fmla="*/ 29 w 29"/>
                      <a:gd name="T13" fmla="*/ 9 h 19"/>
                      <a:gd name="T14" fmla="*/ 20 w 29"/>
                      <a:gd name="T15" fmla="*/ 9 h 19"/>
                      <a:gd name="T16" fmla="*/ 20 w 29"/>
                      <a:gd name="T17" fmla="*/ 9 h 19"/>
                      <a:gd name="T18" fmla="*/ 10 w 29"/>
                      <a:gd name="T19" fmla="*/ 0 h 19"/>
                      <a:gd name="T20" fmla="*/ 0 w 29"/>
                      <a:gd name="T21" fmla="*/ 0 h 19"/>
                      <a:gd name="T22" fmla="*/ 10 w 29"/>
                      <a:gd name="T23" fmla="*/ 0 h 19"/>
                      <a:gd name="T24" fmla="*/ 0 w 29"/>
                      <a:gd name="T25" fmla="*/ 0 h 19"/>
                      <a:gd name="T26" fmla="*/ 10 w 29"/>
                      <a:gd name="T27" fmla="*/ 0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
                      <a:gd name="T43" fmla="*/ 0 h 19"/>
                      <a:gd name="T44" fmla="*/ 29 w 29"/>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 h="19">
                        <a:moveTo>
                          <a:pt x="10" y="0"/>
                        </a:moveTo>
                        <a:lnTo>
                          <a:pt x="10" y="9"/>
                        </a:lnTo>
                        <a:lnTo>
                          <a:pt x="10" y="19"/>
                        </a:lnTo>
                        <a:lnTo>
                          <a:pt x="20" y="19"/>
                        </a:lnTo>
                        <a:lnTo>
                          <a:pt x="29" y="9"/>
                        </a:lnTo>
                        <a:lnTo>
                          <a:pt x="20" y="9"/>
                        </a:lnTo>
                        <a:lnTo>
                          <a:pt x="10" y="0"/>
                        </a:lnTo>
                        <a:lnTo>
                          <a:pt x="0" y="0"/>
                        </a:lnTo>
                        <a:lnTo>
                          <a:pt x="10" y="0"/>
                        </a:lnTo>
                        <a:lnTo>
                          <a:pt x="0" y="0"/>
                        </a:lnTo>
                        <a:lnTo>
                          <a:pt x="10" y="0"/>
                        </a:lnTo>
                        <a:close/>
                      </a:path>
                    </a:pathLst>
                  </a:custGeom>
                  <a:solidFill>
                    <a:srgbClr val="000000"/>
                  </a:solidFill>
                  <a:ln w="9525">
                    <a:noFill/>
                    <a:round/>
                    <a:headEnd/>
                    <a:tailEnd/>
                  </a:ln>
                </p:spPr>
                <p:txBody>
                  <a:bodyPr/>
                  <a:lstStyle/>
                  <a:p>
                    <a:endParaRPr lang="en-US"/>
                  </a:p>
                </p:txBody>
              </p:sp>
              <p:sp>
                <p:nvSpPr>
                  <p:cNvPr id="5443" name="Freeform 820"/>
                  <p:cNvSpPr>
                    <a:spLocks/>
                  </p:cNvSpPr>
                  <p:nvPr/>
                </p:nvSpPr>
                <p:spPr bwMode="auto">
                  <a:xfrm>
                    <a:off x="4899" y="7388"/>
                    <a:ext cx="29" cy="19"/>
                  </a:xfrm>
                  <a:custGeom>
                    <a:avLst/>
                    <a:gdLst>
                      <a:gd name="T0" fmla="*/ 0 w 29"/>
                      <a:gd name="T1" fmla="*/ 19 h 19"/>
                      <a:gd name="T2" fmla="*/ 19 w 29"/>
                      <a:gd name="T3" fmla="*/ 19 h 19"/>
                      <a:gd name="T4" fmla="*/ 29 w 29"/>
                      <a:gd name="T5" fmla="*/ 19 h 19"/>
                      <a:gd name="T6" fmla="*/ 29 w 29"/>
                      <a:gd name="T7" fmla="*/ 0 h 19"/>
                      <a:gd name="T8" fmla="*/ 19 w 29"/>
                      <a:gd name="T9" fmla="*/ 0 h 19"/>
                      <a:gd name="T10" fmla="*/ 19 w 29"/>
                      <a:gd name="T11" fmla="*/ 9 h 19"/>
                      <a:gd name="T12" fmla="*/ 19 w 29"/>
                      <a:gd name="T13" fmla="*/ 19 h 19"/>
                      <a:gd name="T14" fmla="*/ 10 w 29"/>
                      <a:gd name="T15" fmla="*/ 19 h 19"/>
                      <a:gd name="T16" fmla="*/ 10 w 29"/>
                      <a:gd name="T17" fmla="*/ 19 h 19"/>
                      <a:gd name="T18" fmla="*/ 0 w 29"/>
                      <a:gd name="T19" fmla="*/ 19 h 19"/>
                      <a:gd name="T20" fmla="*/ 10 w 29"/>
                      <a:gd name="T21" fmla="*/ 19 h 19"/>
                      <a:gd name="T22" fmla="*/ 0 w 29"/>
                      <a:gd name="T23" fmla="*/ 19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
                      <a:gd name="T37" fmla="*/ 0 h 19"/>
                      <a:gd name="T38" fmla="*/ 29 w 29"/>
                      <a:gd name="T39" fmla="*/ 19 h 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 h="19">
                        <a:moveTo>
                          <a:pt x="0" y="19"/>
                        </a:moveTo>
                        <a:lnTo>
                          <a:pt x="19" y="19"/>
                        </a:lnTo>
                        <a:lnTo>
                          <a:pt x="29" y="19"/>
                        </a:lnTo>
                        <a:lnTo>
                          <a:pt x="29" y="0"/>
                        </a:lnTo>
                        <a:lnTo>
                          <a:pt x="19" y="0"/>
                        </a:lnTo>
                        <a:lnTo>
                          <a:pt x="19" y="9"/>
                        </a:lnTo>
                        <a:lnTo>
                          <a:pt x="19" y="19"/>
                        </a:lnTo>
                        <a:lnTo>
                          <a:pt x="10" y="19"/>
                        </a:lnTo>
                        <a:lnTo>
                          <a:pt x="0" y="19"/>
                        </a:lnTo>
                        <a:lnTo>
                          <a:pt x="10" y="19"/>
                        </a:lnTo>
                        <a:lnTo>
                          <a:pt x="0" y="19"/>
                        </a:lnTo>
                        <a:close/>
                      </a:path>
                    </a:pathLst>
                  </a:custGeom>
                  <a:solidFill>
                    <a:srgbClr val="000000"/>
                  </a:solidFill>
                  <a:ln w="9525">
                    <a:noFill/>
                    <a:round/>
                    <a:headEnd/>
                    <a:tailEnd/>
                  </a:ln>
                </p:spPr>
                <p:txBody>
                  <a:bodyPr/>
                  <a:lstStyle/>
                  <a:p>
                    <a:endParaRPr lang="en-US"/>
                  </a:p>
                </p:txBody>
              </p:sp>
              <p:sp>
                <p:nvSpPr>
                  <p:cNvPr id="5444" name="Freeform 821"/>
                  <p:cNvSpPr>
                    <a:spLocks/>
                  </p:cNvSpPr>
                  <p:nvPr/>
                </p:nvSpPr>
                <p:spPr bwMode="auto">
                  <a:xfrm>
                    <a:off x="4889" y="7368"/>
                    <a:ext cx="20" cy="39"/>
                  </a:xfrm>
                  <a:custGeom>
                    <a:avLst/>
                    <a:gdLst>
                      <a:gd name="T0" fmla="*/ 0 w 20"/>
                      <a:gd name="T1" fmla="*/ 10 h 39"/>
                      <a:gd name="T2" fmla="*/ 10 w 20"/>
                      <a:gd name="T3" fmla="*/ 10 h 39"/>
                      <a:gd name="T4" fmla="*/ 10 w 20"/>
                      <a:gd name="T5" fmla="*/ 20 h 39"/>
                      <a:gd name="T6" fmla="*/ 10 w 20"/>
                      <a:gd name="T7" fmla="*/ 29 h 39"/>
                      <a:gd name="T8" fmla="*/ 10 w 20"/>
                      <a:gd name="T9" fmla="*/ 39 h 39"/>
                      <a:gd name="T10" fmla="*/ 20 w 20"/>
                      <a:gd name="T11" fmla="*/ 39 h 39"/>
                      <a:gd name="T12" fmla="*/ 20 w 20"/>
                      <a:gd name="T13" fmla="*/ 29 h 39"/>
                      <a:gd name="T14" fmla="*/ 20 w 20"/>
                      <a:gd name="T15" fmla="*/ 20 h 39"/>
                      <a:gd name="T16" fmla="*/ 10 w 20"/>
                      <a:gd name="T17" fmla="*/ 10 h 39"/>
                      <a:gd name="T18" fmla="*/ 10 w 20"/>
                      <a:gd name="T19" fmla="*/ 0 h 39"/>
                      <a:gd name="T20" fmla="*/ 0 w 20"/>
                      <a:gd name="T21" fmla="*/ 0 h 39"/>
                      <a:gd name="T22" fmla="*/ 10 w 20"/>
                      <a:gd name="T23" fmla="*/ 0 h 39"/>
                      <a:gd name="T24" fmla="*/ 0 w 20"/>
                      <a:gd name="T25" fmla="*/ 0 h 39"/>
                      <a:gd name="T26" fmla="*/ 0 w 20"/>
                      <a:gd name="T27" fmla="*/ 10 h 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39"/>
                      <a:gd name="T44" fmla="*/ 20 w 20"/>
                      <a:gd name="T45" fmla="*/ 39 h 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39">
                        <a:moveTo>
                          <a:pt x="0" y="10"/>
                        </a:moveTo>
                        <a:lnTo>
                          <a:pt x="10" y="10"/>
                        </a:lnTo>
                        <a:lnTo>
                          <a:pt x="10" y="20"/>
                        </a:lnTo>
                        <a:lnTo>
                          <a:pt x="10" y="29"/>
                        </a:lnTo>
                        <a:lnTo>
                          <a:pt x="10" y="39"/>
                        </a:lnTo>
                        <a:lnTo>
                          <a:pt x="20" y="39"/>
                        </a:lnTo>
                        <a:lnTo>
                          <a:pt x="20" y="29"/>
                        </a:lnTo>
                        <a:lnTo>
                          <a:pt x="20" y="20"/>
                        </a:lnTo>
                        <a:lnTo>
                          <a:pt x="10" y="10"/>
                        </a:lnTo>
                        <a:lnTo>
                          <a:pt x="10" y="0"/>
                        </a:lnTo>
                        <a:lnTo>
                          <a:pt x="0" y="0"/>
                        </a:lnTo>
                        <a:lnTo>
                          <a:pt x="10" y="0"/>
                        </a:lnTo>
                        <a:lnTo>
                          <a:pt x="0" y="0"/>
                        </a:lnTo>
                        <a:lnTo>
                          <a:pt x="0" y="10"/>
                        </a:lnTo>
                        <a:close/>
                      </a:path>
                    </a:pathLst>
                  </a:custGeom>
                  <a:solidFill>
                    <a:srgbClr val="000000"/>
                  </a:solidFill>
                  <a:ln w="9525">
                    <a:noFill/>
                    <a:round/>
                    <a:headEnd/>
                    <a:tailEnd/>
                  </a:ln>
                </p:spPr>
                <p:txBody>
                  <a:bodyPr/>
                  <a:lstStyle/>
                  <a:p>
                    <a:endParaRPr lang="en-US"/>
                  </a:p>
                </p:txBody>
              </p:sp>
              <p:sp>
                <p:nvSpPr>
                  <p:cNvPr id="5445" name="Freeform 822"/>
                  <p:cNvSpPr>
                    <a:spLocks/>
                  </p:cNvSpPr>
                  <p:nvPr/>
                </p:nvSpPr>
                <p:spPr bwMode="auto">
                  <a:xfrm>
                    <a:off x="4850" y="7368"/>
                    <a:ext cx="39" cy="39"/>
                  </a:xfrm>
                  <a:custGeom>
                    <a:avLst/>
                    <a:gdLst>
                      <a:gd name="T0" fmla="*/ 0 w 39"/>
                      <a:gd name="T1" fmla="*/ 29 h 39"/>
                      <a:gd name="T2" fmla="*/ 10 w 39"/>
                      <a:gd name="T3" fmla="*/ 39 h 39"/>
                      <a:gd name="T4" fmla="*/ 20 w 39"/>
                      <a:gd name="T5" fmla="*/ 39 h 39"/>
                      <a:gd name="T6" fmla="*/ 29 w 39"/>
                      <a:gd name="T7" fmla="*/ 29 h 39"/>
                      <a:gd name="T8" fmla="*/ 29 w 39"/>
                      <a:gd name="T9" fmla="*/ 20 h 39"/>
                      <a:gd name="T10" fmla="*/ 39 w 39"/>
                      <a:gd name="T11" fmla="*/ 20 h 39"/>
                      <a:gd name="T12" fmla="*/ 39 w 39"/>
                      <a:gd name="T13" fmla="*/ 10 h 39"/>
                      <a:gd name="T14" fmla="*/ 39 w 39"/>
                      <a:gd name="T15" fmla="*/ 0 h 39"/>
                      <a:gd name="T16" fmla="*/ 39 w 39"/>
                      <a:gd name="T17" fmla="*/ 0 h 39"/>
                      <a:gd name="T18" fmla="*/ 29 w 39"/>
                      <a:gd name="T19" fmla="*/ 10 h 39"/>
                      <a:gd name="T20" fmla="*/ 29 w 39"/>
                      <a:gd name="T21" fmla="*/ 20 h 39"/>
                      <a:gd name="T22" fmla="*/ 20 w 39"/>
                      <a:gd name="T23" fmla="*/ 29 h 39"/>
                      <a:gd name="T24" fmla="*/ 20 w 39"/>
                      <a:gd name="T25" fmla="*/ 29 h 39"/>
                      <a:gd name="T26" fmla="*/ 20 w 39"/>
                      <a:gd name="T27" fmla="*/ 29 h 39"/>
                      <a:gd name="T28" fmla="*/ 10 w 39"/>
                      <a:gd name="T29" fmla="*/ 29 h 39"/>
                      <a:gd name="T30" fmla="*/ 0 w 39"/>
                      <a:gd name="T31" fmla="*/ 29 h 39"/>
                      <a:gd name="T32" fmla="*/ 10 w 39"/>
                      <a:gd name="T33" fmla="*/ 29 h 39"/>
                      <a:gd name="T34" fmla="*/ 0 w 39"/>
                      <a:gd name="T35" fmla="*/ 29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39"/>
                      <a:gd name="T56" fmla="*/ 39 w 39"/>
                      <a:gd name="T57" fmla="*/ 39 h 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39">
                        <a:moveTo>
                          <a:pt x="0" y="29"/>
                        </a:moveTo>
                        <a:lnTo>
                          <a:pt x="10" y="39"/>
                        </a:lnTo>
                        <a:lnTo>
                          <a:pt x="20" y="39"/>
                        </a:lnTo>
                        <a:lnTo>
                          <a:pt x="29" y="29"/>
                        </a:lnTo>
                        <a:lnTo>
                          <a:pt x="29" y="20"/>
                        </a:lnTo>
                        <a:lnTo>
                          <a:pt x="39" y="20"/>
                        </a:lnTo>
                        <a:lnTo>
                          <a:pt x="39" y="10"/>
                        </a:lnTo>
                        <a:lnTo>
                          <a:pt x="39" y="0"/>
                        </a:lnTo>
                        <a:lnTo>
                          <a:pt x="29" y="10"/>
                        </a:lnTo>
                        <a:lnTo>
                          <a:pt x="29" y="20"/>
                        </a:lnTo>
                        <a:lnTo>
                          <a:pt x="20" y="29"/>
                        </a:lnTo>
                        <a:lnTo>
                          <a:pt x="10" y="29"/>
                        </a:lnTo>
                        <a:lnTo>
                          <a:pt x="0" y="29"/>
                        </a:lnTo>
                        <a:lnTo>
                          <a:pt x="10" y="29"/>
                        </a:lnTo>
                        <a:lnTo>
                          <a:pt x="0" y="29"/>
                        </a:lnTo>
                        <a:close/>
                      </a:path>
                    </a:pathLst>
                  </a:custGeom>
                  <a:solidFill>
                    <a:srgbClr val="000000"/>
                  </a:solidFill>
                  <a:ln w="9525">
                    <a:noFill/>
                    <a:round/>
                    <a:headEnd/>
                    <a:tailEnd/>
                  </a:ln>
                </p:spPr>
                <p:txBody>
                  <a:bodyPr/>
                  <a:lstStyle/>
                  <a:p>
                    <a:endParaRPr lang="en-US"/>
                  </a:p>
                </p:txBody>
              </p:sp>
              <p:sp>
                <p:nvSpPr>
                  <p:cNvPr id="5446" name="Freeform 823"/>
                  <p:cNvSpPr>
                    <a:spLocks/>
                  </p:cNvSpPr>
                  <p:nvPr/>
                </p:nvSpPr>
                <p:spPr bwMode="auto">
                  <a:xfrm>
                    <a:off x="4850" y="7358"/>
                    <a:ext cx="10" cy="39"/>
                  </a:xfrm>
                  <a:custGeom>
                    <a:avLst/>
                    <a:gdLst>
                      <a:gd name="T0" fmla="*/ 0 w 10"/>
                      <a:gd name="T1" fmla="*/ 10 h 39"/>
                      <a:gd name="T2" fmla="*/ 0 w 10"/>
                      <a:gd name="T3" fmla="*/ 20 h 39"/>
                      <a:gd name="T4" fmla="*/ 0 w 10"/>
                      <a:gd name="T5" fmla="*/ 20 h 39"/>
                      <a:gd name="T6" fmla="*/ 0 w 10"/>
                      <a:gd name="T7" fmla="*/ 30 h 39"/>
                      <a:gd name="T8" fmla="*/ 0 w 10"/>
                      <a:gd name="T9" fmla="*/ 39 h 39"/>
                      <a:gd name="T10" fmla="*/ 10 w 10"/>
                      <a:gd name="T11" fmla="*/ 39 h 39"/>
                      <a:gd name="T12" fmla="*/ 10 w 10"/>
                      <a:gd name="T13" fmla="*/ 30 h 39"/>
                      <a:gd name="T14" fmla="*/ 10 w 10"/>
                      <a:gd name="T15" fmla="*/ 20 h 39"/>
                      <a:gd name="T16" fmla="*/ 10 w 10"/>
                      <a:gd name="T17" fmla="*/ 10 h 39"/>
                      <a:gd name="T18" fmla="*/ 0 w 10"/>
                      <a:gd name="T19" fmla="*/ 0 h 39"/>
                      <a:gd name="T20" fmla="*/ 0 w 10"/>
                      <a:gd name="T21" fmla="*/ 0 h 39"/>
                      <a:gd name="T22" fmla="*/ 0 w 10"/>
                      <a:gd name="T23" fmla="*/ 0 h 39"/>
                      <a:gd name="T24" fmla="*/ 0 w 10"/>
                      <a:gd name="T25" fmla="*/ 0 h 39"/>
                      <a:gd name="T26" fmla="*/ 0 w 10"/>
                      <a:gd name="T27" fmla="*/ 10 h 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39"/>
                      <a:gd name="T44" fmla="*/ 10 w 10"/>
                      <a:gd name="T45" fmla="*/ 39 h 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39">
                        <a:moveTo>
                          <a:pt x="0" y="10"/>
                        </a:moveTo>
                        <a:lnTo>
                          <a:pt x="0" y="20"/>
                        </a:lnTo>
                        <a:lnTo>
                          <a:pt x="0" y="30"/>
                        </a:lnTo>
                        <a:lnTo>
                          <a:pt x="0" y="39"/>
                        </a:lnTo>
                        <a:lnTo>
                          <a:pt x="10" y="39"/>
                        </a:lnTo>
                        <a:lnTo>
                          <a:pt x="10" y="30"/>
                        </a:lnTo>
                        <a:lnTo>
                          <a:pt x="10" y="20"/>
                        </a:lnTo>
                        <a:lnTo>
                          <a:pt x="10" y="10"/>
                        </a:lnTo>
                        <a:lnTo>
                          <a:pt x="0" y="0"/>
                        </a:lnTo>
                        <a:lnTo>
                          <a:pt x="0" y="10"/>
                        </a:lnTo>
                        <a:close/>
                      </a:path>
                    </a:pathLst>
                  </a:custGeom>
                  <a:solidFill>
                    <a:srgbClr val="000000"/>
                  </a:solidFill>
                  <a:ln w="9525">
                    <a:noFill/>
                    <a:round/>
                    <a:headEnd/>
                    <a:tailEnd/>
                  </a:ln>
                </p:spPr>
                <p:txBody>
                  <a:bodyPr/>
                  <a:lstStyle/>
                  <a:p>
                    <a:endParaRPr lang="en-US"/>
                  </a:p>
                </p:txBody>
              </p:sp>
              <p:sp>
                <p:nvSpPr>
                  <p:cNvPr id="5447" name="Freeform 824"/>
                  <p:cNvSpPr>
                    <a:spLocks/>
                  </p:cNvSpPr>
                  <p:nvPr/>
                </p:nvSpPr>
                <p:spPr bwMode="auto">
                  <a:xfrm>
                    <a:off x="4792" y="7358"/>
                    <a:ext cx="58" cy="30"/>
                  </a:xfrm>
                  <a:custGeom>
                    <a:avLst/>
                    <a:gdLst>
                      <a:gd name="T0" fmla="*/ 0 w 58"/>
                      <a:gd name="T1" fmla="*/ 10 h 30"/>
                      <a:gd name="T2" fmla="*/ 10 w 58"/>
                      <a:gd name="T3" fmla="*/ 20 h 30"/>
                      <a:gd name="T4" fmla="*/ 10 w 58"/>
                      <a:gd name="T5" fmla="*/ 30 h 30"/>
                      <a:gd name="T6" fmla="*/ 19 w 58"/>
                      <a:gd name="T7" fmla="*/ 30 h 30"/>
                      <a:gd name="T8" fmla="*/ 29 w 58"/>
                      <a:gd name="T9" fmla="*/ 20 h 30"/>
                      <a:gd name="T10" fmla="*/ 39 w 58"/>
                      <a:gd name="T11" fmla="*/ 20 h 30"/>
                      <a:gd name="T12" fmla="*/ 48 w 58"/>
                      <a:gd name="T13" fmla="*/ 20 h 30"/>
                      <a:gd name="T14" fmla="*/ 48 w 58"/>
                      <a:gd name="T15" fmla="*/ 10 h 30"/>
                      <a:gd name="T16" fmla="*/ 58 w 58"/>
                      <a:gd name="T17" fmla="*/ 10 h 30"/>
                      <a:gd name="T18" fmla="*/ 58 w 58"/>
                      <a:gd name="T19" fmla="*/ 0 h 30"/>
                      <a:gd name="T20" fmla="*/ 48 w 58"/>
                      <a:gd name="T21" fmla="*/ 0 h 30"/>
                      <a:gd name="T22" fmla="*/ 39 w 58"/>
                      <a:gd name="T23" fmla="*/ 10 h 30"/>
                      <a:gd name="T24" fmla="*/ 39 w 58"/>
                      <a:gd name="T25" fmla="*/ 10 h 30"/>
                      <a:gd name="T26" fmla="*/ 29 w 58"/>
                      <a:gd name="T27" fmla="*/ 10 h 30"/>
                      <a:gd name="T28" fmla="*/ 19 w 58"/>
                      <a:gd name="T29" fmla="*/ 20 h 30"/>
                      <a:gd name="T30" fmla="*/ 10 w 58"/>
                      <a:gd name="T31" fmla="*/ 20 h 30"/>
                      <a:gd name="T32" fmla="*/ 10 w 58"/>
                      <a:gd name="T33" fmla="*/ 10 h 30"/>
                      <a:gd name="T34" fmla="*/ 10 w 58"/>
                      <a:gd name="T35" fmla="*/ 10 h 30"/>
                      <a:gd name="T36" fmla="*/ 0 w 58"/>
                      <a:gd name="T37" fmla="*/ 10 h 30"/>
                      <a:gd name="T38" fmla="*/ 0 w 58"/>
                      <a:gd name="T39" fmla="*/ 20 h 30"/>
                      <a:gd name="T40" fmla="*/ 0 w 58"/>
                      <a:gd name="T41" fmla="*/ 10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8"/>
                      <a:gd name="T64" fmla="*/ 0 h 30"/>
                      <a:gd name="T65" fmla="*/ 58 w 58"/>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8" h="30">
                        <a:moveTo>
                          <a:pt x="0" y="10"/>
                        </a:moveTo>
                        <a:lnTo>
                          <a:pt x="10" y="20"/>
                        </a:lnTo>
                        <a:lnTo>
                          <a:pt x="10" y="30"/>
                        </a:lnTo>
                        <a:lnTo>
                          <a:pt x="19" y="30"/>
                        </a:lnTo>
                        <a:lnTo>
                          <a:pt x="29" y="20"/>
                        </a:lnTo>
                        <a:lnTo>
                          <a:pt x="39" y="20"/>
                        </a:lnTo>
                        <a:lnTo>
                          <a:pt x="48" y="20"/>
                        </a:lnTo>
                        <a:lnTo>
                          <a:pt x="48" y="10"/>
                        </a:lnTo>
                        <a:lnTo>
                          <a:pt x="58" y="10"/>
                        </a:lnTo>
                        <a:lnTo>
                          <a:pt x="58" y="0"/>
                        </a:lnTo>
                        <a:lnTo>
                          <a:pt x="48" y="0"/>
                        </a:lnTo>
                        <a:lnTo>
                          <a:pt x="39" y="10"/>
                        </a:lnTo>
                        <a:lnTo>
                          <a:pt x="29" y="10"/>
                        </a:lnTo>
                        <a:lnTo>
                          <a:pt x="19" y="20"/>
                        </a:lnTo>
                        <a:lnTo>
                          <a:pt x="10" y="20"/>
                        </a:lnTo>
                        <a:lnTo>
                          <a:pt x="10" y="10"/>
                        </a:lnTo>
                        <a:lnTo>
                          <a:pt x="0" y="10"/>
                        </a:lnTo>
                        <a:lnTo>
                          <a:pt x="0" y="20"/>
                        </a:lnTo>
                        <a:lnTo>
                          <a:pt x="0" y="10"/>
                        </a:lnTo>
                        <a:close/>
                      </a:path>
                    </a:pathLst>
                  </a:custGeom>
                  <a:solidFill>
                    <a:srgbClr val="000000"/>
                  </a:solidFill>
                  <a:ln w="9525">
                    <a:noFill/>
                    <a:round/>
                    <a:headEnd/>
                    <a:tailEnd/>
                  </a:ln>
                </p:spPr>
                <p:txBody>
                  <a:bodyPr/>
                  <a:lstStyle/>
                  <a:p>
                    <a:endParaRPr lang="en-US"/>
                  </a:p>
                </p:txBody>
              </p:sp>
              <p:sp>
                <p:nvSpPr>
                  <p:cNvPr id="5448" name="Freeform 825"/>
                  <p:cNvSpPr>
                    <a:spLocks/>
                  </p:cNvSpPr>
                  <p:nvPr/>
                </p:nvSpPr>
                <p:spPr bwMode="auto">
                  <a:xfrm>
                    <a:off x="4792" y="7329"/>
                    <a:ext cx="39" cy="39"/>
                  </a:xfrm>
                  <a:custGeom>
                    <a:avLst/>
                    <a:gdLst>
                      <a:gd name="T0" fmla="*/ 29 w 39"/>
                      <a:gd name="T1" fmla="*/ 0 h 39"/>
                      <a:gd name="T2" fmla="*/ 29 w 39"/>
                      <a:gd name="T3" fmla="*/ 0 h 39"/>
                      <a:gd name="T4" fmla="*/ 29 w 39"/>
                      <a:gd name="T5" fmla="*/ 10 h 39"/>
                      <a:gd name="T6" fmla="*/ 19 w 39"/>
                      <a:gd name="T7" fmla="*/ 10 h 39"/>
                      <a:gd name="T8" fmla="*/ 10 w 39"/>
                      <a:gd name="T9" fmla="*/ 10 h 39"/>
                      <a:gd name="T10" fmla="*/ 10 w 39"/>
                      <a:gd name="T11" fmla="*/ 20 h 39"/>
                      <a:gd name="T12" fmla="*/ 10 w 39"/>
                      <a:gd name="T13" fmla="*/ 20 h 39"/>
                      <a:gd name="T14" fmla="*/ 0 w 39"/>
                      <a:gd name="T15" fmla="*/ 29 h 39"/>
                      <a:gd name="T16" fmla="*/ 0 w 39"/>
                      <a:gd name="T17" fmla="*/ 29 h 39"/>
                      <a:gd name="T18" fmla="*/ 0 w 39"/>
                      <a:gd name="T19" fmla="*/ 39 h 39"/>
                      <a:gd name="T20" fmla="*/ 10 w 39"/>
                      <a:gd name="T21" fmla="*/ 39 h 39"/>
                      <a:gd name="T22" fmla="*/ 10 w 39"/>
                      <a:gd name="T23" fmla="*/ 39 h 39"/>
                      <a:gd name="T24" fmla="*/ 10 w 39"/>
                      <a:gd name="T25" fmla="*/ 29 h 39"/>
                      <a:gd name="T26" fmla="*/ 39 w 39"/>
                      <a:gd name="T27" fmla="*/ 10 h 39"/>
                      <a:gd name="T28" fmla="*/ 29 w 39"/>
                      <a:gd name="T29" fmla="*/ 10 h 39"/>
                      <a:gd name="T30" fmla="*/ 29 w 39"/>
                      <a:gd name="T31" fmla="*/ 0 h 39"/>
                      <a:gd name="T32" fmla="*/ 29 w 39"/>
                      <a:gd name="T33" fmla="*/ 0 h 39"/>
                      <a:gd name="T34" fmla="*/ 29 w 39"/>
                      <a:gd name="T35" fmla="*/ 0 h 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39"/>
                      <a:gd name="T56" fmla="*/ 39 w 39"/>
                      <a:gd name="T57" fmla="*/ 39 h 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39">
                        <a:moveTo>
                          <a:pt x="29" y="0"/>
                        </a:moveTo>
                        <a:lnTo>
                          <a:pt x="29" y="0"/>
                        </a:lnTo>
                        <a:lnTo>
                          <a:pt x="29" y="10"/>
                        </a:lnTo>
                        <a:lnTo>
                          <a:pt x="19" y="10"/>
                        </a:lnTo>
                        <a:lnTo>
                          <a:pt x="10" y="10"/>
                        </a:lnTo>
                        <a:lnTo>
                          <a:pt x="10" y="20"/>
                        </a:lnTo>
                        <a:lnTo>
                          <a:pt x="0" y="29"/>
                        </a:lnTo>
                        <a:lnTo>
                          <a:pt x="0" y="39"/>
                        </a:lnTo>
                        <a:lnTo>
                          <a:pt x="10" y="39"/>
                        </a:lnTo>
                        <a:lnTo>
                          <a:pt x="10" y="29"/>
                        </a:lnTo>
                        <a:lnTo>
                          <a:pt x="39" y="10"/>
                        </a:lnTo>
                        <a:lnTo>
                          <a:pt x="29" y="10"/>
                        </a:lnTo>
                        <a:lnTo>
                          <a:pt x="29" y="0"/>
                        </a:lnTo>
                        <a:close/>
                      </a:path>
                    </a:pathLst>
                  </a:custGeom>
                  <a:solidFill>
                    <a:srgbClr val="000000"/>
                  </a:solidFill>
                  <a:ln w="9525">
                    <a:noFill/>
                    <a:round/>
                    <a:headEnd/>
                    <a:tailEnd/>
                  </a:ln>
                </p:spPr>
                <p:txBody>
                  <a:bodyPr/>
                  <a:lstStyle/>
                  <a:p>
                    <a:endParaRPr lang="en-US"/>
                  </a:p>
                </p:txBody>
              </p:sp>
              <p:sp>
                <p:nvSpPr>
                  <p:cNvPr id="5449" name="Freeform 826"/>
                  <p:cNvSpPr>
                    <a:spLocks/>
                  </p:cNvSpPr>
                  <p:nvPr/>
                </p:nvSpPr>
                <p:spPr bwMode="auto">
                  <a:xfrm>
                    <a:off x="4821" y="7329"/>
                    <a:ext cx="126" cy="10"/>
                  </a:xfrm>
                  <a:custGeom>
                    <a:avLst/>
                    <a:gdLst>
                      <a:gd name="T0" fmla="*/ 126 w 126"/>
                      <a:gd name="T1" fmla="*/ 10 h 10"/>
                      <a:gd name="T2" fmla="*/ 126 w 126"/>
                      <a:gd name="T3" fmla="*/ 0 h 10"/>
                      <a:gd name="T4" fmla="*/ 107 w 126"/>
                      <a:gd name="T5" fmla="*/ 0 h 10"/>
                      <a:gd name="T6" fmla="*/ 97 w 126"/>
                      <a:gd name="T7" fmla="*/ 0 h 10"/>
                      <a:gd name="T8" fmla="*/ 0 w 126"/>
                      <a:gd name="T9" fmla="*/ 0 h 10"/>
                      <a:gd name="T10" fmla="*/ 0 w 126"/>
                      <a:gd name="T11" fmla="*/ 10 h 10"/>
                      <a:gd name="T12" fmla="*/ 107 w 126"/>
                      <a:gd name="T13" fmla="*/ 10 h 10"/>
                      <a:gd name="T14" fmla="*/ 117 w 126"/>
                      <a:gd name="T15" fmla="*/ 10 h 10"/>
                      <a:gd name="T16" fmla="*/ 126 w 126"/>
                      <a:gd name="T17" fmla="*/ 10 h 10"/>
                      <a:gd name="T18" fmla="*/ 117 w 126"/>
                      <a:gd name="T19" fmla="*/ 10 h 10"/>
                      <a:gd name="T20" fmla="*/ 126 w 126"/>
                      <a:gd name="T21" fmla="*/ 10 h 10"/>
                      <a:gd name="T22" fmla="*/ 126 w 126"/>
                      <a:gd name="T23" fmla="*/ 0 h 10"/>
                      <a:gd name="T24" fmla="*/ 126 w 126"/>
                      <a:gd name="T25" fmla="*/ 1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
                      <a:gd name="T40" fmla="*/ 0 h 10"/>
                      <a:gd name="T41" fmla="*/ 126 w 126"/>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 h="10">
                        <a:moveTo>
                          <a:pt x="126" y="10"/>
                        </a:moveTo>
                        <a:lnTo>
                          <a:pt x="126" y="0"/>
                        </a:lnTo>
                        <a:lnTo>
                          <a:pt x="107" y="0"/>
                        </a:lnTo>
                        <a:lnTo>
                          <a:pt x="97" y="0"/>
                        </a:lnTo>
                        <a:lnTo>
                          <a:pt x="0" y="0"/>
                        </a:lnTo>
                        <a:lnTo>
                          <a:pt x="0" y="10"/>
                        </a:lnTo>
                        <a:lnTo>
                          <a:pt x="107" y="10"/>
                        </a:lnTo>
                        <a:lnTo>
                          <a:pt x="117" y="10"/>
                        </a:lnTo>
                        <a:lnTo>
                          <a:pt x="126" y="10"/>
                        </a:lnTo>
                        <a:lnTo>
                          <a:pt x="117" y="10"/>
                        </a:lnTo>
                        <a:lnTo>
                          <a:pt x="126" y="10"/>
                        </a:lnTo>
                        <a:lnTo>
                          <a:pt x="126" y="0"/>
                        </a:lnTo>
                        <a:lnTo>
                          <a:pt x="126" y="10"/>
                        </a:lnTo>
                        <a:close/>
                      </a:path>
                    </a:pathLst>
                  </a:custGeom>
                  <a:solidFill>
                    <a:srgbClr val="000000"/>
                  </a:solidFill>
                  <a:ln w="9525">
                    <a:noFill/>
                    <a:round/>
                    <a:headEnd/>
                    <a:tailEnd/>
                  </a:ln>
                </p:spPr>
                <p:txBody>
                  <a:bodyPr/>
                  <a:lstStyle/>
                  <a:p>
                    <a:endParaRPr lang="en-US"/>
                  </a:p>
                </p:txBody>
              </p:sp>
              <p:sp>
                <p:nvSpPr>
                  <p:cNvPr id="5450" name="Freeform 827"/>
                  <p:cNvSpPr>
                    <a:spLocks/>
                  </p:cNvSpPr>
                  <p:nvPr/>
                </p:nvSpPr>
                <p:spPr bwMode="auto">
                  <a:xfrm>
                    <a:off x="4977" y="7378"/>
                    <a:ext cx="19" cy="39"/>
                  </a:xfrm>
                  <a:custGeom>
                    <a:avLst/>
                    <a:gdLst>
                      <a:gd name="T0" fmla="*/ 19 w 19"/>
                      <a:gd name="T1" fmla="*/ 39 h 39"/>
                      <a:gd name="T2" fmla="*/ 9 w 19"/>
                      <a:gd name="T3" fmla="*/ 39 h 39"/>
                      <a:gd name="T4" fmla="*/ 0 w 19"/>
                      <a:gd name="T5" fmla="*/ 29 h 39"/>
                      <a:gd name="T6" fmla="*/ 0 w 19"/>
                      <a:gd name="T7" fmla="*/ 10 h 39"/>
                      <a:gd name="T8" fmla="*/ 0 w 19"/>
                      <a:gd name="T9" fmla="*/ 10 h 39"/>
                      <a:gd name="T10" fmla="*/ 0 w 19"/>
                      <a:gd name="T11" fmla="*/ 0 h 39"/>
                      <a:gd name="T12" fmla="*/ 0 w 19"/>
                      <a:gd name="T13" fmla="*/ 10 h 39"/>
                      <a:gd name="T14" fmla="*/ 0 w 19"/>
                      <a:gd name="T15" fmla="*/ 10 h 39"/>
                      <a:gd name="T16" fmla="*/ 19 w 19"/>
                      <a:gd name="T17" fmla="*/ 29 h 39"/>
                      <a:gd name="T18" fmla="*/ 19 w 19"/>
                      <a:gd name="T19" fmla="*/ 29 h 39"/>
                      <a:gd name="T20" fmla="*/ 19 w 19"/>
                      <a:gd name="T21" fmla="*/ 39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39"/>
                      <a:gd name="T35" fmla="*/ 19 w 19"/>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39">
                        <a:moveTo>
                          <a:pt x="19" y="39"/>
                        </a:moveTo>
                        <a:lnTo>
                          <a:pt x="9" y="39"/>
                        </a:lnTo>
                        <a:lnTo>
                          <a:pt x="0" y="29"/>
                        </a:lnTo>
                        <a:lnTo>
                          <a:pt x="0" y="10"/>
                        </a:lnTo>
                        <a:lnTo>
                          <a:pt x="0" y="0"/>
                        </a:lnTo>
                        <a:lnTo>
                          <a:pt x="0" y="10"/>
                        </a:lnTo>
                        <a:lnTo>
                          <a:pt x="19" y="29"/>
                        </a:lnTo>
                        <a:lnTo>
                          <a:pt x="19" y="39"/>
                        </a:lnTo>
                        <a:close/>
                      </a:path>
                    </a:pathLst>
                  </a:custGeom>
                  <a:solidFill>
                    <a:srgbClr val="FFFFFF"/>
                  </a:solidFill>
                  <a:ln w="9525">
                    <a:noFill/>
                    <a:round/>
                    <a:headEnd/>
                    <a:tailEnd/>
                  </a:ln>
                </p:spPr>
                <p:txBody>
                  <a:bodyPr/>
                  <a:lstStyle/>
                  <a:p>
                    <a:endParaRPr lang="en-US"/>
                  </a:p>
                </p:txBody>
              </p:sp>
              <p:sp>
                <p:nvSpPr>
                  <p:cNvPr id="5451" name="Freeform 828"/>
                  <p:cNvSpPr>
                    <a:spLocks/>
                  </p:cNvSpPr>
                  <p:nvPr/>
                </p:nvSpPr>
                <p:spPr bwMode="auto">
                  <a:xfrm>
                    <a:off x="4977" y="7349"/>
                    <a:ext cx="19" cy="68"/>
                  </a:xfrm>
                  <a:custGeom>
                    <a:avLst/>
                    <a:gdLst>
                      <a:gd name="T0" fmla="*/ 0 w 19"/>
                      <a:gd name="T1" fmla="*/ 29 h 68"/>
                      <a:gd name="T2" fmla="*/ 0 w 19"/>
                      <a:gd name="T3" fmla="*/ 29 h 68"/>
                      <a:gd name="T4" fmla="*/ 0 w 19"/>
                      <a:gd name="T5" fmla="*/ 58 h 68"/>
                      <a:gd name="T6" fmla="*/ 0 w 19"/>
                      <a:gd name="T7" fmla="*/ 68 h 68"/>
                      <a:gd name="T8" fmla="*/ 19 w 19"/>
                      <a:gd name="T9" fmla="*/ 68 h 68"/>
                      <a:gd name="T10" fmla="*/ 19 w 19"/>
                      <a:gd name="T11" fmla="*/ 58 h 68"/>
                      <a:gd name="T12" fmla="*/ 0 w 19"/>
                      <a:gd name="T13" fmla="*/ 58 h 68"/>
                      <a:gd name="T14" fmla="*/ 0 w 19"/>
                      <a:gd name="T15" fmla="*/ 39 h 68"/>
                      <a:gd name="T16" fmla="*/ 9 w 19"/>
                      <a:gd name="T17" fmla="*/ 39 h 68"/>
                      <a:gd name="T18" fmla="*/ 0 w 19"/>
                      <a:gd name="T19" fmla="*/ 29 h 68"/>
                      <a:gd name="T20" fmla="*/ 0 w 19"/>
                      <a:gd name="T21" fmla="*/ 29 h 68"/>
                      <a:gd name="T22" fmla="*/ 0 w 19"/>
                      <a:gd name="T23" fmla="*/ 29 h 68"/>
                      <a:gd name="T24" fmla="*/ 0 w 19"/>
                      <a:gd name="T25" fmla="*/ 0 h 68"/>
                      <a:gd name="T26" fmla="*/ 0 w 19"/>
                      <a:gd name="T27" fmla="*/ 29 h 68"/>
                      <a:gd name="T28" fmla="*/ 0 w 19"/>
                      <a:gd name="T29" fmla="*/ 29 h 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68"/>
                      <a:gd name="T47" fmla="*/ 19 w 19"/>
                      <a:gd name="T48" fmla="*/ 68 h 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68">
                        <a:moveTo>
                          <a:pt x="0" y="29"/>
                        </a:moveTo>
                        <a:lnTo>
                          <a:pt x="0" y="29"/>
                        </a:lnTo>
                        <a:lnTo>
                          <a:pt x="0" y="58"/>
                        </a:lnTo>
                        <a:lnTo>
                          <a:pt x="0" y="68"/>
                        </a:lnTo>
                        <a:lnTo>
                          <a:pt x="19" y="68"/>
                        </a:lnTo>
                        <a:lnTo>
                          <a:pt x="19" y="58"/>
                        </a:lnTo>
                        <a:lnTo>
                          <a:pt x="0" y="58"/>
                        </a:lnTo>
                        <a:lnTo>
                          <a:pt x="0" y="39"/>
                        </a:lnTo>
                        <a:lnTo>
                          <a:pt x="9" y="39"/>
                        </a:lnTo>
                        <a:lnTo>
                          <a:pt x="0" y="29"/>
                        </a:lnTo>
                        <a:lnTo>
                          <a:pt x="0" y="0"/>
                        </a:lnTo>
                        <a:lnTo>
                          <a:pt x="0" y="29"/>
                        </a:lnTo>
                        <a:close/>
                      </a:path>
                    </a:pathLst>
                  </a:custGeom>
                  <a:solidFill>
                    <a:srgbClr val="000000"/>
                  </a:solidFill>
                  <a:ln w="9525">
                    <a:noFill/>
                    <a:round/>
                    <a:headEnd/>
                    <a:tailEnd/>
                  </a:ln>
                </p:spPr>
                <p:txBody>
                  <a:bodyPr/>
                  <a:lstStyle/>
                  <a:p>
                    <a:endParaRPr lang="en-US"/>
                  </a:p>
                </p:txBody>
              </p:sp>
              <p:sp>
                <p:nvSpPr>
                  <p:cNvPr id="5452" name="Freeform 829"/>
                  <p:cNvSpPr>
                    <a:spLocks/>
                  </p:cNvSpPr>
                  <p:nvPr/>
                </p:nvSpPr>
                <p:spPr bwMode="auto">
                  <a:xfrm>
                    <a:off x="4977" y="7378"/>
                    <a:ext cx="19" cy="39"/>
                  </a:xfrm>
                  <a:custGeom>
                    <a:avLst/>
                    <a:gdLst>
                      <a:gd name="T0" fmla="*/ 19 w 19"/>
                      <a:gd name="T1" fmla="*/ 39 h 39"/>
                      <a:gd name="T2" fmla="*/ 19 w 19"/>
                      <a:gd name="T3" fmla="*/ 39 h 39"/>
                      <a:gd name="T4" fmla="*/ 19 w 19"/>
                      <a:gd name="T5" fmla="*/ 19 h 39"/>
                      <a:gd name="T6" fmla="*/ 19 w 19"/>
                      <a:gd name="T7" fmla="*/ 19 h 39"/>
                      <a:gd name="T8" fmla="*/ 9 w 19"/>
                      <a:gd name="T9" fmla="*/ 10 h 39"/>
                      <a:gd name="T10" fmla="*/ 9 w 19"/>
                      <a:gd name="T11" fmla="*/ 0 h 39"/>
                      <a:gd name="T12" fmla="*/ 0 w 19"/>
                      <a:gd name="T13" fmla="*/ 0 h 39"/>
                      <a:gd name="T14" fmla="*/ 0 w 19"/>
                      <a:gd name="T15" fmla="*/ 0 h 39"/>
                      <a:gd name="T16" fmla="*/ 0 w 19"/>
                      <a:gd name="T17" fmla="*/ 10 h 39"/>
                      <a:gd name="T18" fmla="*/ 0 w 19"/>
                      <a:gd name="T19" fmla="*/ 10 h 39"/>
                      <a:gd name="T20" fmla="*/ 0 w 19"/>
                      <a:gd name="T21" fmla="*/ 19 h 39"/>
                      <a:gd name="T22" fmla="*/ 9 w 19"/>
                      <a:gd name="T23" fmla="*/ 19 h 39"/>
                      <a:gd name="T24" fmla="*/ 9 w 19"/>
                      <a:gd name="T25" fmla="*/ 29 h 39"/>
                      <a:gd name="T26" fmla="*/ 19 w 19"/>
                      <a:gd name="T27" fmla="*/ 29 h 39"/>
                      <a:gd name="T28" fmla="*/ 9 w 19"/>
                      <a:gd name="T29" fmla="*/ 29 h 39"/>
                      <a:gd name="T30" fmla="*/ 9 w 19"/>
                      <a:gd name="T31" fmla="*/ 39 h 39"/>
                      <a:gd name="T32" fmla="*/ 19 w 19"/>
                      <a:gd name="T33" fmla="*/ 29 h 39"/>
                      <a:gd name="T34" fmla="*/ 19 w 19"/>
                      <a:gd name="T35" fmla="*/ 39 h 39"/>
                      <a:gd name="T36" fmla="*/ 19 w 19"/>
                      <a:gd name="T37" fmla="*/ 39 h 39"/>
                      <a:gd name="T38" fmla="*/ 19 w 19"/>
                      <a:gd name="T39" fmla="*/ 39 h 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
                      <a:gd name="T61" fmla="*/ 0 h 39"/>
                      <a:gd name="T62" fmla="*/ 19 w 19"/>
                      <a:gd name="T63" fmla="*/ 39 h 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 h="39">
                        <a:moveTo>
                          <a:pt x="19" y="39"/>
                        </a:moveTo>
                        <a:lnTo>
                          <a:pt x="19" y="39"/>
                        </a:lnTo>
                        <a:lnTo>
                          <a:pt x="19" y="19"/>
                        </a:lnTo>
                        <a:lnTo>
                          <a:pt x="9" y="10"/>
                        </a:lnTo>
                        <a:lnTo>
                          <a:pt x="9" y="0"/>
                        </a:lnTo>
                        <a:lnTo>
                          <a:pt x="0" y="0"/>
                        </a:lnTo>
                        <a:lnTo>
                          <a:pt x="0" y="10"/>
                        </a:lnTo>
                        <a:lnTo>
                          <a:pt x="0" y="19"/>
                        </a:lnTo>
                        <a:lnTo>
                          <a:pt x="9" y="19"/>
                        </a:lnTo>
                        <a:lnTo>
                          <a:pt x="9" y="29"/>
                        </a:lnTo>
                        <a:lnTo>
                          <a:pt x="19" y="29"/>
                        </a:lnTo>
                        <a:lnTo>
                          <a:pt x="9" y="29"/>
                        </a:lnTo>
                        <a:lnTo>
                          <a:pt x="9" y="39"/>
                        </a:lnTo>
                        <a:lnTo>
                          <a:pt x="19" y="29"/>
                        </a:lnTo>
                        <a:lnTo>
                          <a:pt x="19" y="39"/>
                        </a:lnTo>
                        <a:close/>
                      </a:path>
                    </a:pathLst>
                  </a:custGeom>
                  <a:solidFill>
                    <a:srgbClr val="000000"/>
                  </a:solidFill>
                  <a:ln w="9525">
                    <a:noFill/>
                    <a:round/>
                    <a:headEnd/>
                    <a:tailEnd/>
                  </a:ln>
                </p:spPr>
                <p:txBody>
                  <a:bodyPr/>
                  <a:lstStyle/>
                  <a:p>
                    <a:endParaRPr lang="en-US"/>
                  </a:p>
                </p:txBody>
              </p:sp>
              <p:sp>
                <p:nvSpPr>
                  <p:cNvPr id="5453" name="Freeform 830"/>
                  <p:cNvSpPr>
                    <a:spLocks/>
                  </p:cNvSpPr>
                  <p:nvPr/>
                </p:nvSpPr>
                <p:spPr bwMode="auto">
                  <a:xfrm>
                    <a:off x="4588" y="7417"/>
                    <a:ext cx="389" cy="97"/>
                  </a:xfrm>
                  <a:custGeom>
                    <a:avLst/>
                    <a:gdLst>
                      <a:gd name="T0" fmla="*/ 77 w 389"/>
                      <a:gd name="T1" fmla="*/ 10 h 97"/>
                      <a:gd name="T2" fmla="*/ 48 w 389"/>
                      <a:gd name="T3" fmla="*/ 19 h 97"/>
                      <a:gd name="T4" fmla="*/ 38 w 389"/>
                      <a:gd name="T5" fmla="*/ 29 h 97"/>
                      <a:gd name="T6" fmla="*/ 77 w 389"/>
                      <a:gd name="T7" fmla="*/ 29 h 97"/>
                      <a:gd name="T8" fmla="*/ 87 w 389"/>
                      <a:gd name="T9" fmla="*/ 39 h 97"/>
                      <a:gd name="T10" fmla="*/ 68 w 389"/>
                      <a:gd name="T11" fmla="*/ 49 h 97"/>
                      <a:gd name="T12" fmla="*/ 58 w 389"/>
                      <a:gd name="T13" fmla="*/ 49 h 97"/>
                      <a:gd name="T14" fmla="*/ 58 w 389"/>
                      <a:gd name="T15" fmla="*/ 68 h 97"/>
                      <a:gd name="T16" fmla="*/ 77 w 389"/>
                      <a:gd name="T17" fmla="*/ 58 h 97"/>
                      <a:gd name="T18" fmla="*/ 97 w 389"/>
                      <a:gd name="T19" fmla="*/ 68 h 97"/>
                      <a:gd name="T20" fmla="*/ 107 w 389"/>
                      <a:gd name="T21" fmla="*/ 68 h 97"/>
                      <a:gd name="T22" fmla="*/ 116 w 389"/>
                      <a:gd name="T23" fmla="*/ 58 h 97"/>
                      <a:gd name="T24" fmla="*/ 136 w 389"/>
                      <a:gd name="T25" fmla="*/ 68 h 97"/>
                      <a:gd name="T26" fmla="*/ 155 w 389"/>
                      <a:gd name="T27" fmla="*/ 68 h 97"/>
                      <a:gd name="T28" fmla="*/ 165 w 389"/>
                      <a:gd name="T29" fmla="*/ 58 h 97"/>
                      <a:gd name="T30" fmla="*/ 165 w 389"/>
                      <a:gd name="T31" fmla="*/ 58 h 97"/>
                      <a:gd name="T32" fmla="*/ 184 w 389"/>
                      <a:gd name="T33" fmla="*/ 68 h 97"/>
                      <a:gd name="T34" fmla="*/ 194 w 389"/>
                      <a:gd name="T35" fmla="*/ 68 h 97"/>
                      <a:gd name="T36" fmla="*/ 204 w 389"/>
                      <a:gd name="T37" fmla="*/ 68 h 97"/>
                      <a:gd name="T38" fmla="*/ 223 w 389"/>
                      <a:gd name="T39" fmla="*/ 58 h 97"/>
                      <a:gd name="T40" fmla="*/ 243 w 389"/>
                      <a:gd name="T41" fmla="*/ 58 h 97"/>
                      <a:gd name="T42" fmla="*/ 252 w 389"/>
                      <a:gd name="T43" fmla="*/ 68 h 97"/>
                      <a:gd name="T44" fmla="*/ 262 w 389"/>
                      <a:gd name="T45" fmla="*/ 68 h 97"/>
                      <a:gd name="T46" fmla="*/ 262 w 389"/>
                      <a:gd name="T47" fmla="*/ 68 h 97"/>
                      <a:gd name="T48" fmla="*/ 291 w 389"/>
                      <a:gd name="T49" fmla="*/ 58 h 97"/>
                      <a:gd name="T50" fmla="*/ 301 w 389"/>
                      <a:gd name="T51" fmla="*/ 68 h 97"/>
                      <a:gd name="T52" fmla="*/ 311 w 389"/>
                      <a:gd name="T53" fmla="*/ 68 h 97"/>
                      <a:gd name="T54" fmla="*/ 311 w 389"/>
                      <a:gd name="T55" fmla="*/ 58 h 97"/>
                      <a:gd name="T56" fmla="*/ 340 w 389"/>
                      <a:gd name="T57" fmla="*/ 68 h 97"/>
                      <a:gd name="T58" fmla="*/ 369 w 389"/>
                      <a:gd name="T59" fmla="*/ 58 h 97"/>
                      <a:gd name="T60" fmla="*/ 369 w 389"/>
                      <a:gd name="T61" fmla="*/ 49 h 97"/>
                      <a:gd name="T62" fmla="*/ 350 w 389"/>
                      <a:gd name="T63" fmla="*/ 49 h 97"/>
                      <a:gd name="T64" fmla="*/ 311 w 389"/>
                      <a:gd name="T65" fmla="*/ 39 h 97"/>
                      <a:gd name="T66" fmla="*/ 321 w 389"/>
                      <a:gd name="T67" fmla="*/ 39 h 97"/>
                      <a:gd name="T68" fmla="*/ 379 w 389"/>
                      <a:gd name="T69" fmla="*/ 29 h 97"/>
                      <a:gd name="T70" fmla="*/ 359 w 389"/>
                      <a:gd name="T71" fmla="*/ 19 h 97"/>
                      <a:gd name="T72" fmla="*/ 321 w 389"/>
                      <a:gd name="T73" fmla="*/ 19 h 97"/>
                      <a:gd name="T74" fmla="*/ 301 w 389"/>
                      <a:gd name="T75" fmla="*/ 19 h 97"/>
                      <a:gd name="T76" fmla="*/ 291 w 389"/>
                      <a:gd name="T77" fmla="*/ 19 h 97"/>
                      <a:gd name="T78" fmla="*/ 282 w 389"/>
                      <a:gd name="T79" fmla="*/ 19 h 97"/>
                      <a:gd name="T80" fmla="*/ 272 w 389"/>
                      <a:gd name="T81" fmla="*/ 19 h 97"/>
                      <a:gd name="T82" fmla="*/ 252 w 389"/>
                      <a:gd name="T83" fmla="*/ 10 h 97"/>
                      <a:gd name="T84" fmla="*/ 243 w 389"/>
                      <a:gd name="T85" fmla="*/ 10 h 97"/>
                      <a:gd name="T86" fmla="*/ 233 w 389"/>
                      <a:gd name="T87" fmla="*/ 19 h 97"/>
                      <a:gd name="T88" fmla="*/ 223 w 389"/>
                      <a:gd name="T89" fmla="*/ 19 h 97"/>
                      <a:gd name="T90" fmla="*/ 204 w 389"/>
                      <a:gd name="T91" fmla="*/ 19 h 97"/>
                      <a:gd name="T92" fmla="*/ 194 w 389"/>
                      <a:gd name="T93" fmla="*/ 10 h 97"/>
                      <a:gd name="T94" fmla="*/ 184 w 389"/>
                      <a:gd name="T95" fmla="*/ 0 h 97"/>
                      <a:gd name="T96" fmla="*/ 184 w 389"/>
                      <a:gd name="T97" fmla="*/ 19 h 97"/>
                      <a:gd name="T98" fmla="*/ 145 w 389"/>
                      <a:gd name="T99" fmla="*/ 10 h 97"/>
                      <a:gd name="T100" fmla="*/ 145 w 389"/>
                      <a:gd name="T101" fmla="*/ 0 h 97"/>
                      <a:gd name="T102" fmla="*/ 126 w 389"/>
                      <a:gd name="T103" fmla="*/ 10 h 97"/>
                      <a:gd name="T104" fmla="*/ 97 w 389"/>
                      <a:gd name="T105" fmla="*/ 19 h 97"/>
                      <a:gd name="T106" fmla="*/ 252 w 389"/>
                      <a:gd name="T107" fmla="*/ 0 h 97"/>
                      <a:gd name="T108" fmla="*/ 340 w 389"/>
                      <a:gd name="T109" fmla="*/ 10 h 97"/>
                      <a:gd name="T110" fmla="*/ 389 w 389"/>
                      <a:gd name="T111" fmla="*/ 10 h 97"/>
                      <a:gd name="T112" fmla="*/ 389 w 389"/>
                      <a:gd name="T113" fmla="*/ 68 h 97"/>
                      <a:gd name="T114" fmla="*/ 379 w 389"/>
                      <a:gd name="T115" fmla="*/ 97 h 97"/>
                      <a:gd name="T116" fmla="*/ 9 w 389"/>
                      <a:gd name="T117" fmla="*/ 78 h 97"/>
                      <a:gd name="T118" fmla="*/ 0 w 389"/>
                      <a:gd name="T119" fmla="*/ 68 h 97"/>
                      <a:gd name="T120" fmla="*/ 9 w 389"/>
                      <a:gd name="T121" fmla="*/ 0 h 97"/>
                      <a:gd name="T122" fmla="*/ 58 w 389"/>
                      <a:gd name="T123" fmla="*/ 0 h 97"/>
                      <a:gd name="T124" fmla="*/ 77 w 389"/>
                      <a:gd name="T125" fmla="*/ 0 h 9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89"/>
                      <a:gd name="T190" fmla="*/ 0 h 97"/>
                      <a:gd name="T191" fmla="*/ 389 w 389"/>
                      <a:gd name="T192" fmla="*/ 97 h 9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89" h="97">
                        <a:moveTo>
                          <a:pt x="77" y="0"/>
                        </a:moveTo>
                        <a:lnTo>
                          <a:pt x="77" y="10"/>
                        </a:lnTo>
                        <a:lnTo>
                          <a:pt x="77" y="19"/>
                        </a:lnTo>
                        <a:lnTo>
                          <a:pt x="48" y="19"/>
                        </a:lnTo>
                        <a:lnTo>
                          <a:pt x="38" y="19"/>
                        </a:lnTo>
                        <a:lnTo>
                          <a:pt x="38" y="29"/>
                        </a:lnTo>
                        <a:lnTo>
                          <a:pt x="77" y="29"/>
                        </a:lnTo>
                        <a:lnTo>
                          <a:pt x="87" y="39"/>
                        </a:lnTo>
                        <a:lnTo>
                          <a:pt x="77" y="39"/>
                        </a:lnTo>
                        <a:lnTo>
                          <a:pt x="68" y="49"/>
                        </a:lnTo>
                        <a:lnTo>
                          <a:pt x="58" y="49"/>
                        </a:lnTo>
                        <a:lnTo>
                          <a:pt x="58" y="58"/>
                        </a:lnTo>
                        <a:lnTo>
                          <a:pt x="58" y="68"/>
                        </a:lnTo>
                        <a:lnTo>
                          <a:pt x="77" y="68"/>
                        </a:lnTo>
                        <a:lnTo>
                          <a:pt x="77" y="58"/>
                        </a:lnTo>
                        <a:lnTo>
                          <a:pt x="87" y="58"/>
                        </a:lnTo>
                        <a:lnTo>
                          <a:pt x="97" y="68"/>
                        </a:lnTo>
                        <a:lnTo>
                          <a:pt x="107" y="68"/>
                        </a:lnTo>
                        <a:lnTo>
                          <a:pt x="116" y="68"/>
                        </a:lnTo>
                        <a:lnTo>
                          <a:pt x="116" y="58"/>
                        </a:lnTo>
                        <a:lnTo>
                          <a:pt x="136" y="58"/>
                        </a:lnTo>
                        <a:lnTo>
                          <a:pt x="136" y="68"/>
                        </a:lnTo>
                        <a:lnTo>
                          <a:pt x="145" y="68"/>
                        </a:lnTo>
                        <a:lnTo>
                          <a:pt x="155" y="68"/>
                        </a:lnTo>
                        <a:lnTo>
                          <a:pt x="165" y="58"/>
                        </a:lnTo>
                        <a:lnTo>
                          <a:pt x="175" y="58"/>
                        </a:lnTo>
                        <a:lnTo>
                          <a:pt x="184" y="68"/>
                        </a:lnTo>
                        <a:lnTo>
                          <a:pt x="194" y="68"/>
                        </a:lnTo>
                        <a:lnTo>
                          <a:pt x="204" y="68"/>
                        </a:lnTo>
                        <a:lnTo>
                          <a:pt x="214" y="58"/>
                        </a:lnTo>
                        <a:lnTo>
                          <a:pt x="223" y="58"/>
                        </a:lnTo>
                        <a:lnTo>
                          <a:pt x="233" y="68"/>
                        </a:lnTo>
                        <a:lnTo>
                          <a:pt x="243" y="58"/>
                        </a:lnTo>
                        <a:lnTo>
                          <a:pt x="243" y="68"/>
                        </a:lnTo>
                        <a:lnTo>
                          <a:pt x="252" y="68"/>
                        </a:lnTo>
                        <a:lnTo>
                          <a:pt x="252" y="78"/>
                        </a:lnTo>
                        <a:lnTo>
                          <a:pt x="262" y="68"/>
                        </a:lnTo>
                        <a:lnTo>
                          <a:pt x="262" y="58"/>
                        </a:lnTo>
                        <a:lnTo>
                          <a:pt x="262" y="68"/>
                        </a:lnTo>
                        <a:lnTo>
                          <a:pt x="272" y="58"/>
                        </a:lnTo>
                        <a:lnTo>
                          <a:pt x="291" y="58"/>
                        </a:lnTo>
                        <a:lnTo>
                          <a:pt x="301" y="68"/>
                        </a:lnTo>
                        <a:lnTo>
                          <a:pt x="311" y="68"/>
                        </a:lnTo>
                        <a:lnTo>
                          <a:pt x="311" y="58"/>
                        </a:lnTo>
                        <a:lnTo>
                          <a:pt x="330" y="58"/>
                        </a:lnTo>
                        <a:lnTo>
                          <a:pt x="340" y="68"/>
                        </a:lnTo>
                        <a:lnTo>
                          <a:pt x="359" y="68"/>
                        </a:lnTo>
                        <a:lnTo>
                          <a:pt x="369" y="58"/>
                        </a:lnTo>
                        <a:lnTo>
                          <a:pt x="369" y="49"/>
                        </a:lnTo>
                        <a:lnTo>
                          <a:pt x="359" y="49"/>
                        </a:lnTo>
                        <a:lnTo>
                          <a:pt x="350" y="49"/>
                        </a:lnTo>
                        <a:lnTo>
                          <a:pt x="340" y="39"/>
                        </a:lnTo>
                        <a:lnTo>
                          <a:pt x="311" y="39"/>
                        </a:lnTo>
                        <a:lnTo>
                          <a:pt x="311" y="29"/>
                        </a:lnTo>
                        <a:lnTo>
                          <a:pt x="321" y="39"/>
                        </a:lnTo>
                        <a:lnTo>
                          <a:pt x="379" y="39"/>
                        </a:lnTo>
                        <a:lnTo>
                          <a:pt x="379" y="29"/>
                        </a:lnTo>
                        <a:lnTo>
                          <a:pt x="369" y="19"/>
                        </a:lnTo>
                        <a:lnTo>
                          <a:pt x="359" y="19"/>
                        </a:lnTo>
                        <a:lnTo>
                          <a:pt x="350" y="19"/>
                        </a:lnTo>
                        <a:lnTo>
                          <a:pt x="321" y="19"/>
                        </a:lnTo>
                        <a:lnTo>
                          <a:pt x="311" y="19"/>
                        </a:lnTo>
                        <a:lnTo>
                          <a:pt x="301" y="19"/>
                        </a:lnTo>
                        <a:lnTo>
                          <a:pt x="301" y="10"/>
                        </a:lnTo>
                        <a:lnTo>
                          <a:pt x="291" y="19"/>
                        </a:lnTo>
                        <a:lnTo>
                          <a:pt x="282" y="19"/>
                        </a:lnTo>
                        <a:lnTo>
                          <a:pt x="272" y="19"/>
                        </a:lnTo>
                        <a:lnTo>
                          <a:pt x="252" y="19"/>
                        </a:lnTo>
                        <a:lnTo>
                          <a:pt x="252" y="10"/>
                        </a:lnTo>
                        <a:lnTo>
                          <a:pt x="252" y="0"/>
                        </a:lnTo>
                        <a:lnTo>
                          <a:pt x="243" y="10"/>
                        </a:lnTo>
                        <a:lnTo>
                          <a:pt x="233" y="19"/>
                        </a:lnTo>
                        <a:lnTo>
                          <a:pt x="223" y="19"/>
                        </a:lnTo>
                        <a:lnTo>
                          <a:pt x="214" y="19"/>
                        </a:lnTo>
                        <a:lnTo>
                          <a:pt x="204" y="19"/>
                        </a:lnTo>
                        <a:lnTo>
                          <a:pt x="204" y="10"/>
                        </a:lnTo>
                        <a:lnTo>
                          <a:pt x="194" y="10"/>
                        </a:lnTo>
                        <a:lnTo>
                          <a:pt x="184" y="0"/>
                        </a:lnTo>
                        <a:lnTo>
                          <a:pt x="184" y="10"/>
                        </a:lnTo>
                        <a:lnTo>
                          <a:pt x="184" y="19"/>
                        </a:lnTo>
                        <a:lnTo>
                          <a:pt x="145" y="19"/>
                        </a:lnTo>
                        <a:lnTo>
                          <a:pt x="145" y="10"/>
                        </a:lnTo>
                        <a:lnTo>
                          <a:pt x="145" y="0"/>
                        </a:lnTo>
                        <a:lnTo>
                          <a:pt x="136" y="0"/>
                        </a:lnTo>
                        <a:lnTo>
                          <a:pt x="126" y="10"/>
                        </a:lnTo>
                        <a:lnTo>
                          <a:pt x="126" y="19"/>
                        </a:lnTo>
                        <a:lnTo>
                          <a:pt x="97" y="19"/>
                        </a:lnTo>
                        <a:lnTo>
                          <a:pt x="97" y="0"/>
                        </a:lnTo>
                        <a:lnTo>
                          <a:pt x="252" y="0"/>
                        </a:lnTo>
                        <a:lnTo>
                          <a:pt x="262" y="10"/>
                        </a:lnTo>
                        <a:lnTo>
                          <a:pt x="340" y="10"/>
                        </a:lnTo>
                        <a:lnTo>
                          <a:pt x="350" y="10"/>
                        </a:lnTo>
                        <a:lnTo>
                          <a:pt x="389" y="10"/>
                        </a:lnTo>
                        <a:lnTo>
                          <a:pt x="389" y="29"/>
                        </a:lnTo>
                        <a:lnTo>
                          <a:pt x="389" y="68"/>
                        </a:lnTo>
                        <a:lnTo>
                          <a:pt x="389" y="78"/>
                        </a:lnTo>
                        <a:lnTo>
                          <a:pt x="379" y="97"/>
                        </a:lnTo>
                        <a:lnTo>
                          <a:pt x="19" y="87"/>
                        </a:lnTo>
                        <a:lnTo>
                          <a:pt x="9" y="78"/>
                        </a:lnTo>
                        <a:lnTo>
                          <a:pt x="0" y="68"/>
                        </a:lnTo>
                        <a:lnTo>
                          <a:pt x="0" y="10"/>
                        </a:lnTo>
                        <a:lnTo>
                          <a:pt x="9" y="0"/>
                        </a:lnTo>
                        <a:lnTo>
                          <a:pt x="19" y="0"/>
                        </a:lnTo>
                        <a:lnTo>
                          <a:pt x="58" y="0"/>
                        </a:lnTo>
                        <a:lnTo>
                          <a:pt x="68" y="0"/>
                        </a:lnTo>
                        <a:lnTo>
                          <a:pt x="77" y="0"/>
                        </a:lnTo>
                        <a:close/>
                      </a:path>
                    </a:pathLst>
                  </a:custGeom>
                  <a:solidFill>
                    <a:srgbClr val="FFFFBF"/>
                  </a:solidFill>
                  <a:ln w="9525">
                    <a:noFill/>
                    <a:round/>
                    <a:headEnd/>
                    <a:tailEnd/>
                  </a:ln>
                </p:spPr>
                <p:txBody>
                  <a:bodyPr/>
                  <a:lstStyle/>
                  <a:p>
                    <a:endParaRPr lang="en-US"/>
                  </a:p>
                </p:txBody>
              </p:sp>
              <p:sp>
                <p:nvSpPr>
                  <p:cNvPr id="5454" name="Freeform 831"/>
                  <p:cNvSpPr>
                    <a:spLocks/>
                  </p:cNvSpPr>
                  <p:nvPr/>
                </p:nvSpPr>
                <p:spPr bwMode="auto">
                  <a:xfrm>
                    <a:off x="4617" y="7417"/>
                    <a:ext cx="58" cy="29"/>
                  </a:xfrm>
                  <a:custGeom>
                    <a:avLst/>
                    <a:gdLst>
                      <a:gd name="T0" fmla="*/ 9 w 58"/>
                      <a:gd name="T1" fmla="*/ 19 h 29"/>
                      <a:gd name="T2" fmla="*/ 9 w 58"/>
                      <a:gd name="T3" fmla="*/ 29 h 29"/>
                      <a:gd name="T4" fmla="*/ 19 w 58"/>
                      <a:gd name="T5" fmla="*/ 19 h 29"/>
                      <a:gd name="T6" fmla="*/ 48 w 58"/>
                      <a:gd name="T7" fmla="*/ 19 h 29"/>
                      <a:gd name="T8" fmla="*/ 48 w 58"/>
                      <a:gd name="T9" fmla="*/ 10 h 29"/>
                      <a:gd name="T10" fmla="*/ 58 w 58"/>
                      <a:gd name="T11" fmla="*/ 0 h 29"/>
                      <a:gd name="T12" fmla="*/ 48 w 58"/>
                      <a:gd name="T13" fmla="*/ 0 h 29"/>
                      <a:gd name="T14" fmla="*/ 48 w 58"/>
                      <a:gd name="T15" fmla="*/ 10 h 29"/>
                      <a:gd name="T16" fmla="*/ 19 w 58"/>
                      <a:gd name="T17" fmla="*/ 10 h 29"/>
                      <a:gd name="T18" fmla="*/ 19 w 58"/>
                      <a:gd name="T19" fmla="*/ 19 h 29"/>
                      <a:gd name="T20" fmla="*/ 9 w 58"/>
                      <a:gd name="T21" fmla="*/ 19 h 29"/>
                      <a:gd name="T22" fmla="*/ 0 w 58"/>
                      <a:gd name="T23" fmla="*/ 29 h 29"/>
                      <a:gd name="T24" fmla="*/ 9 w 58"/>
                      <a:gd name="T25" fmla="*/ 29 h 29"/>
                      <a:gd name="T26" fmla="*/ 0 w 58"/>
                      <a:gd name="T27" fmla="*/ 29 h 29"/>
                      <a:gd name="T28" fmla="*/ 0 w 58"/>
                      <a:gd name="T29" fmla="*/ 29 h 29"/>
                      <a:gd name="T30" fmla="*/ 9 w 58"/>
                      <a:gd name="T31" fmla="*/ 29 h 29"/>
                      <a:gd name="T32" fmla="*/ 9 w 58"/>
                      <a:gd name="T33" fmla="*/ 1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29"/>
                      <a:gd name="T53" fmla="*/ 58 w 5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29">
                        <a:moveTo>
                          <a:pt x="9" y="19"/>
                        </a:moveTo>
                        <a:lnTo>
                          <a:pt x="9" y="29"/>
                        </a:lnTo>
                        <a:lnTo>
                          <a:pt x="19" y="19"/>
                        </a:lnTo>
                        <a:lnTo>
                          <a:pt x="48" y="19"/>
                        </a:lnTo>
                        <a:lnTo>
                          <a:pt x="48" y="10"/>
                        </a:lnTo>
                        <a:lnTo>
                          <a:pt x="58" y="0"/>
                        </a:lnTo>
                        <a:lnTo>
                          <a:pt x="48" y="0"/>
                        </a:lnTo>
                        <a:lnTo>
                          <a:pt x="48" y="10"/>
                        </a:lnTo>
                        <a:lnTo>
                          <a:pt x="19" y="10"/>
                        </a:lnTo>
                        <a:lnTo>
                          <a:pt x="19" y="19"/>
                        </a:lnTo>
                        <a:lnTo>
                          <a:pt x="9" y="19"/>
                        </a:lnTo>
                        <a:lnTo>
                          <a:pt x="0" y="29"/>
                        </a:lnTo>
                        <a:lnTo>
                          <a:pt x="9" y="29"/>
                        </a:lnTo>
                        <a:lnTo>
                          <a:pt x="0" y="29"/>
                        </a:lnTo>
                        <a:lnTo>
                          <a:pt x="9" y="29"/>
                        </a:lnTo>
                        <a:lnTo>
                          <a:pt x="9" y="19"/>
                        </a:lnTo>
                        <a:close/>
                      </a:path>
                    </a:pathLst>
                  </a:custGeom>
                  <a:solidFill>
                    <a:srgbClr val="000000"/>
                  </a:solidFill>
                  <a:ln w="9525">
                    <a:noFill/>
                    <a:round/>
                    <a:headEnd/>
                    <a:tailEnd/>
                  </a:ln>
                </p:spPr>
                <p:txBody>
                  <a:bodyPr/>
                  <a:lstStyle/>
                  <a:p>
                    <a:endParaRPr lang="en-US"/>
                  </a:p>
                </p:txBody>
              </p:sp>
              <p:sp>
                <p:nvSpPr>
                  <p:cNvPr id="5455" name="Freeform 832"/>
                  <p:cNvSpPr>
                    <a:spLocks/>
                  </p:cNvSpPr>
                  <p:nvPr/>
                </p:nvSpPr>
                <p:spPr bwMode="auto">
                  <a:xfrm>
                    <a:off x="4626" y="7436"/>
                    <a:ext cx="59" cy="30"/>
                  </a:xfrm>
                  <a:custGeom>
                    <a:avLst/>
                    <a:gdLst>
                      <a:gd name="T0" fmla="*/ 49 w 59"/>
                      <a:gd name="T1" fmla="*/ 30 h 30"/>
                      <a:gd name="T2" fmla="*/ 49 w 59"/>
                      <a:gd name="T3" fmla="*/ 20 h 30"/>
                      <a:gd name="T4" fmla="*/ 49 w 59"/>
                      <a:gd name="T5" fmla="*/ 10 h 30"/>
                      <a:gd name="T6" fmla="*/ 39 w 59"/>
                      <a:gd name="T7" fmla="*/ 10 h 30"/>
                      <a:gd name="T8" fmla="*/ 0 w 59"/>
                      <a:gd name="T9" fmla="*/ 10 h 30"/>
                      <a:gd name="T10" fmla="*/ 0 w 59"/>
                      <a:gd name="T11" fmla="*/ 0 h 30"/>
                      <a:gd name="T12" fmla="*/ 0 w 59"/>
                      <a:gd name="T13" fmla="*/ 10 h 30"/>
                      <a:gd name="T14" fmla="*/ 0 w 59"/>
                      <a:gd name="T15" fmla="*/ 20 h 30"/>
                      <a:gd name="T16" fmla="*/ 39 w 59"/>
                      <a:gd name="T17" fmla="*/ 20 h 30"/>
                      <a:gd name="T18" fmla="*/ 39 w 59"/>
                      <a:gd name="T19" fmla="*/ 20 h 30"/>
                      <a:gd name="T20" fmla="*/ 49 w 59"/>
                      <a:gd name="T21" fmla="*/ 20 h 30"/>
                      <a:gd name="T22" fmla="*/ 49 w 59"/>
                      <a:gd name="T23" fmla="*/ 30 h 30"/>
                      <a:gd name="T24" fmla="*/ 59 w 59"/>
                      <a:gd name="T25" fmla="*/ 30 h 30"/>
                      <a:gd name="T26" fmla="*/ 49 w 59"/>
                      <a:gd name="T27" fmla="*/ 20 h 30"/>
                      <a:gd name="T28" fmla="*/ 49 w 59"/>
                      <a:gd name="T29" fmla="*/ 3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9"/>
                      <a:gd name="T46" fmla="*/ 0 h 30"/>
                      <a:gd name="T47" fmla="*/ 59 w 59"/>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9" h="30">
                        <a:moveTo>
                          <a:pt x="49" y="30"/>
                        </a:moveTo>
                        <a:lnTo>
                          <a:pt x="49" y="20"/>
                        </a:lnTo>
                        <a:lnTo>
                          <a:pt x="49" y="10"/>
                        </a:lnTo>
                        <a:lnTo>
                          <a:pt x="39" y="10"/>
                        </a:lnTo>
                        <a:lnTo>
                          <a:pt x="0" y="10"/>
                        </a:lnTo>
                        <a:lnTo>
                          <a:pt x="0" y="0"/>
                        </a:lnTo>
                        <a:lnTo>
                          <a:pt x="0" y="10"/>
                        </a:lnTo>
                        <a:lnTo>
                          <a:pt x="0" y="20"/>
                        </a:lnTo>
                        <a:lnTo>
                          <a:pt x="39" y="20"/>
                        </a:lnTo>
                        <a:lnTo>
                          <a:pt x="49" y="20"/>
                        </a:lnTo>
                        <a:lnTo>
                          <a:pt x="49" y="30"/>
                        </a:lnTo>
                        <a:lnTo>
                          <a:pt x="59" y="30"/>
                        </a:lnTo>
                        <a:lnTo>
                          <a:pt x="49" y="20"/>
                        </a:lnTo>
                        <a:lnTo>
                          <a:pt x="49" y="30"/>
                        </a:lnTo>
                        <a:close/>
                      </a:path>
                    </a:pathLst>
                  </a:custGeom>
                  <a:solidFill>
                    <a:srgbClr val="000000"/>
                  </a:solidFill>
                  <a:ln w="9525">
                    <a:noFill/>
                    <a:round/>
                    <a:headEnd/>
                    <a:tailEnd/>
                  </a:ln>
                </p:spPr>
                <p:txBody>
                  <a:bodyPr/>
                  <a:lstStyle/>
                  <a:p>
                    <a:endParaRPr lang="en-US"/>
                  </a:p>
                </p:txBody>
              </p:sp>
              <p:sp>
                <p:nvSpPr>
                  <p:cNvPr id="5456" name="Freeform 833"/>
                  <p:cNvSpPr>
                    <a:spLocks/>
                  </p:cNvSpPr>
                  <p:nvPr/>
                </p:nvSpPr>
                <p:spPr bwMode="auto">
                  <a:xfrm>
                    <a:off x="4636" y="7456"/>
                    <a:ext cx="39" cy="19"/>
                  </a:xfrm>
                  <a:custGeom>
                    <a:avLst/>
                    <a:gdLst>
                      <a:gd name="T0" fmla="*/ 10 w 39"/>
                      <a:gd name="T1" fmla="*/ 19 h 19"/>
                      <a:gd name="T2" fmla="*/ 20 w 39"/>
                      <a:gd name="T3" fmla="*/ 10 h 19"/>
                      <a:gd name="T4" fmla="*/ 20 w 39"/>
                      <a:gd name="T5" fmla="*/ 10 h 19"/>
                      <a:gd name="T6" fmla="*/ 29 w 39"/>
                      <a:gd name="T7" fmla="*/ 10 h 19"/>
                      <a:gd name="T8" fmla="*/ 39 w 39"/>
                      <a:gd name="T9" fmla="*/ 10 h 19"/>
                      <a:gd name="T10" fmla="*/ 39 w 39"/>
                      <a:gd name="T11" fmla="*/ 0 h 19"/>
                      <a:gd name="T12" fmla="*/ 29 w 39"/>
                      <a:gd name="T13" fmla="*/ 0 h 19"/>
                      <a:gd name="T14" fmla="*/ 20 w 39"/>
                      <a:gd name="T15" fmla="*/ 0 h 19"/>
                      <a:gd name="T16" fmla="*/ 20 w 39"/>
                      <a:gd name="T17" fmla="*/ 0 h 19"/>
                      <a:gd name="T18" fmla="*/ 10 w 39"/>
                      <a:gd name="T19" fmla="*/ 10 h 19"/>
                      <a:gd name="T20" fmla="*/ 0 w 39"/>
                      <a:gd name="T21" fmla="*/ 19 h 19"/>
                      <a:gd name="T22" fmla="*/ 10 w 39"/>
                      <a:gd name="T23" fmla="*/ 19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
                      <a:gd name="T37" fmla="*/ 0 h 19"/>
                      <a:gd name="T38" fmla="*/ 39 w 39"/>
                      <a:gd name="T39" fmla="*/ 19 h 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 h="19">
                        <a:moveTo>
                          <a:pt x="10" y="19"/>
                        </a:moveTo>
                        <a:lnTo>
                          <a:pt x="20" y="10"/>
                        </a:lnTo>
                        <a:lnTo>
                          <a:pt x="29" y="10"/>
                        </a:lnTo>
                        <a:lnTo>
                          <a:pt x="39" y="10"/>
                        </a:lnTo>
                        <a:lnTo>
                          <a:pt x="39" y="0"/>
                        </a:lnTo>
                        <a:lnTo>
                          <a:pt x="29" y="0"/>
                        </a:lnTo>
                        <a:lnTo>
                          <a:pt x="20" y="0"/>
                        </a:lnTo>
                        <a:lnTo>
                          <a:pt x="10" y="10"/>
                        </a:lnTo>
                        <a:lnTo>
                          <a:pt x="0" y="19"/>
                        </a:lnTo>
                        <a:lnTo>
                          <a:pt x="10" y="19"/>
                        </a:lnTo>
                        <a:close/>
                      </a:path>
                    </a:pathLst>
                  </a:custGeom>
                  <a:solidFill>
                    <a:srgbClr val="000000"/>
                  </a:solidFill>
                  <a:ln w="9525">
                    <a:noFill/>
                    <a:round/>
                    <a:headEnd/>
                    <a:tailEnd/>
                  </a:ln>
                </p:spPr>
                <p:txBody>
                  <a:bodyPr/>
                  <a:lstStyle/>
                  <a:p>
                    <a:endParaRPr lang="en-US"/>
                  </a:p>
                </p:txBody>
              </p:sp>
              <p:sp>
                <p:nvSpPr>
                  <p:cNvPr id="5457" name="Freeform 834"/>
                  <p:cNvSpPr>
                    <a:spLocks/>
                  </p:cNvSpPr>
                  <p:nvPr/>
                </p:nvSpPr>
                <p:spPr bwMode="auto">
                  <a:xfrm>
                    <a:off x="4636" y="7475"/>
                    <a:ext cx="49" cy="10"/>
                  </a:xfrm>
                  <a:custGeom>
                    <a:avLst/>
                    <a:gdLst>
                      <a:gd name="T0" fmla="*/ 49 w 49"/>
                      <a:gd name="T1" fmla="*/ 10 h 10"/>
                      <a:gd name="T2" fmla="*/ 39 w 49"/>
                      <a:gd name="T3" fmla="*/ 0 h 10"/>
                      <a:gd name="T4" fmla="*/ 29 w 49"/>
                      <a:gd name="T5" fmla="*/ 0 h 10"/>
                      <a:gd name="T6" fmla="*/ 20 w 49"/>
                      <a:gd name="T7" fmla="*/ 0 h 10"/>
                      <a:gd name="T8" fmla="*/ 10 w 49"/>
                      <a:gd name="T9" fmla="*/ 0 h 10"/>
                      <a:gd name="T10" fmla="*/ 10 w 49"/>
                      <a:gd name="T11" fmla="*/ 0 h 10"/>
                      <a:gd name="T12" fmla="*/ 0 w 49"/>
                      <a:gd name="T13" fmla="*/ 0 h 10"/>
                      <a:gd name="T14" fmla="*/ 10 w 49"/>
                      <a:gd name="T15" fmla="*/ 10 h 10"/>
                      <a:gd name="T16" fmla="*/ 20 w 49"/>
                      <a:gd name="T17" fmla="*/ 10 h 10"/>
                      <a:gd name="T18" fmla="*/ 20 w 49"/>
                      <a:gd name="T19" fmla="*/ 10 h 10"/>
                      <a:gd name="T20" fmla="*/ 29 w 49"/>
                      <a:gd name="T21" fmla="*/ 10 h 10"/>
                      <a:gd name="T22" fmla="*/ 39 w 49"/>
                      <a:gd name="T23" fmla="*/ 10 h 10"/>
                      <a:gd name="T24" fmla="*/ 49 w 49"/>
                      <a:gd name="T25" fmla="*/ 10 h 10"/>
                      <a:gd name="T26" fmla="*/ 49 w 49"/>
                      <a:gd name="T27" fmla="*/ 10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9"/>
                      <a:gd name="T43" fmla="*/ 0 h 10"/>
                      <a:gd name="T44" fmla="*/ 49 w 49"/>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9" h="10">
                        <a:moveTo>
                          <a:pt x="49" y="10"/>
                        </a:moveTo>
                        <a:lnTo>
                          <a:pt x="39" y="0"/>
                        </a:lnTo>
                        <a:lnTo>
                          <a:pt x="29" y="0"/>
                        </a:lnTo>
                        <a:lnTo>
                          <a:pt x="20" y="0"/>
                        </a:lnTo>
                        <a:lnTo>
                          <a:pt x="10" y="0"/>
                        </a:lnTo>
                        <a:lnTo>
                          <a:pt x="0" y="0"/>
                        </a:lnTo>
                        <a:lnTo>
                          <a:pt x="10" y="10"/>
                        </a:lnTo>
                        <a:lnTo>
                          <a:pt x="20" y="10"/>
                        </a:lnTo>
                        <a:lnTo>
                          <a:pt x="29" y="10"/>
                        </a:lnTo>
                        <a:lnTo>
                          <a:pt x="39" y="10"/>
                        </a:lnTo>
                        <a:lnTo>
                          <a:pt x="49" y="10"/>
                        </a:lnTo>
                        <a:close/>
                      </a:path>
                    </a:pathLst>
                  </a:custGeom>
                  <a:solidFill>
                    <a:srgbClr val="000000"/>
                  </a:solidFill>
                  <a:ln w="9525">
                    <a:noFill/>
                    <a:round/>
                    <a:headEnd/>
                    <a:tailEnd/>
                  </a:ln>
                </p:spPr>
                <p:txBody>
                  <a:bodyPr/>
                  <a:lstStyle/>
                  <a:p>
                    <a:endParaRPr lang="en-US"/>
                  </a:p>
                </p:txBody>
              </p:sp>
              <p:sp>
                <p:nvSpPr>
                  <p:cNvPr id="5458" name="Freeform 835"/>
                  <p:cNvSpPr>
                    <a:spLocks/>
                  </p:cNvSpPr>
                  <p:nvPr/>
                </p:nvSpPr>
                <p:spPr bwMode="auto">
                  <a:xfrm>
                    <a:off x="4685" y="7485"/>
                    <a:ext cx="19" cy="1"/>
                  </a:xfrm>
                  <a:custGeom>
                    <a:avLst/>
                    <a:gdLst>
                      <a:gd name="T0" fmla="*/ 10 w 19"/>
                      <a:gd name="T1" fmla="*/ 0 h 1"/>
                      <a:gd name="T2" fmla="*/ 0 w 19"/>
                      <a:gd name="T3" fmla="*/ 0 h 1"/>
                      <a:gd name="T4" fmla="*/ 0 w 19"/>
                      <a:gd name="T5" fmla="*/ 0 h 1"/>
                      <a:gd name="T6" fmla="*/ 0 w 19"/>
                      <a:gd name="T7" fmla="*/ 0 h 1"/>
                      <a:gd name="T8" fmla="*/ 10 w 19"/>
                      <a:gd name="T9" fmla="*/ 0 h 1"/>
                      <a:gd name="T10" fmla="*/ 19 w 19"/>
                      <a:gd name="T11" fmla="*/ 0 h 1"/>
                      <a:gd name="T12" fmla="*/ 19 w 19"/>
                      <a:gd name="T13" fmla="*/ 0 h 1"/>
                      <a:gd name="T14" fmla="*/ 10 w 19"/>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1"/>
                      <a:gd name="T26" fmla="*/ 19 w 19"/>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1">
                        <a:moveTo>
                          <a:pt x="10" y="0"/>
                        </a:moveTo>
                        <a:lnTo>
                          <a:pt x="0" y="0"/>
                        </a:lnTo>
                        <a:lnTo>
                          <a:pt x="10" y="0"/>
                        </a:lnTo>
                        <a:lnTo>
                          <a:pt x="19" y="0"/>
                        </a:lnTo>
                        <a:lnTo>
                          <a:pt x="10" y="0"/>
                        </a:lnTo>
                        <a:close/>
                      </a:path>
                    </a:pathLst>
                  </a:custGeom>
                  <a:solidFill>
                    <a:srgbClr val="000000"/>
                  </a:solidFill>
                  <a:ln w="9525">
                    <a:noFill/>
                    <a:round/>
                    <a:headEnd/>
                    <a:tailEnd/>
                  </a:ln>
                </p:spPr>
                <p:txBody>
                  <a:bodyPr/>
                  <a:lstStyle/>
                  <a:p>
                    <a:endParaRPr lang="en-US"/>
                  </a:p>
                </p:txBody>
              </p:sp>
              <p:sp>
                <p:nvSpPr>
                  <p:cNvPr id="5459" name="Freeform 836"/>
                  <p:cNvSpPr>
                    <a:spLocks/>
                  </p:cNvSpPr>
                  <p:nvPr/>
                </p:nvSpPr>
                <p:spPr bwMode="auto">
                  <a:xfrm>
                    <a:off x="4695" y="7466"/>
                    <a:ext cx="9" cy="19"/>
                  </a:xfrm>
                  <a:custGeom>
                    <a:avLst/>
                    <a:gdLst>
                      <a:gd name="T0" fmla="*/ 9 w 9"/>
                      <a:gd name="T1" fmla="*/ 9 h 19"/>
                      <a:gd name="T2" fmla="*/ 0 w 9"/>
                      <a:gd name="T3" fmla="*/ 9 h 19"/>
                      <a:gd name="T4" fmla="*/ 0 w 9"/>
                      <a:gd name="T5" fmla="*/ 19 h 19"/>
                      <a:gd name="T6" fmla="*/ 9 w 9"/>
                      <a:gd name="T7" fmla="*/ 19 h 19"/>
                      <a:gd name="T8" fmla="*/ 9 w 9"/>
                      <a:gd name="T9" fmla="*/ 19 h 19"/>
                      <a:gd name="T10" fmla="*/ 9 w 9"/>
                      <a:gd name="T11" fmla="*/ 9 h 19"/>
                      <a:gd name="T12" fmla="*/ 9 w 9"/>
                      <a:gd name="T13" fmla="*/ 19 h 19"/>
                      <a:gd name="T14" fmla="*/ 9 w 9"/>
                      <a:gd name="T15" fmla="*/ 9 h 19"/>
                      <a:gd name="T16" fmla="*/ 0 w 9"/>
                      <a:gd name="T17" fmla="*/ 0 h 19"/>
                      <a:gd name="T18" fmla="*/ 0 w 9"/>
                      <a:gd name="T19" fmla="*/ 9 h 19"/>
                      <a:gd name="T20" fmla="*/ 9 w 9"/>
                      <a:gd name="T21" fmla="*/ 9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19"/>
                      <a:gd name="T35" fmla="*/ 9 w 9"/>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19">
                        <a:moveTo>
                          <a:pt x="9" y="9"/>
                        </a:moveTo>
                        <a:lnTo>
                          <a:pt x="0" y="9"/>
                        </a:lnTo>
                        <a:lnTo>
                          <a:pt x="0" y="19"/>
                        </a:lnTo>
                        <a:lnTo>
                          <a:pt x="9" y="19"/>
                        </a:lnTo>
                        <a:lnTo>
                          <a:pt x="9" y="9"/>
                        </a:lnTo>
                        <a:lnTo>
                          <a:pt x="9" y="19"/>
                        </a:lnTo>
                        <a:lnTo>
                          <a:pt x="9" y="9"/>
                        </a:lnTo>
                        <a:lnTo>
                          <a:pt x="0" y="0"/>
                        </a:lnTo>
                        <a:lnTo>
                          <a:pt x="0" y="9"/>
                        </a:lnTo>
                        <a:lnTo>
                          <a:pt x="9" y="9"/>
                        </a:lnTo>
                        <a:close/>
                      </a:path>
                    </a:pathLst>
                  </a:custGeom>
                  <a:solidFill>
                    <a:srgbClr val="000000"/>
                  </a:solidFill>
                  <a:ln w="9525">
                    <a:noFill/>
                    <a:round/>
                    <a:headEnd/>
                    <a:tailEnd/>
                  </a:ln>
                </p:spPr>
                <p:txBody>
                  <a:bodyPr/>
                  <a:lstStyle/>
                  <a:p>
                    <a:endParaRPr lang="en-US"/>
                  </a:p>
                </p:txBody>
              </p:sp>
              <p:sp>
                <p:nvSpPr>
                  <p:cNvPr id="5460" name="Freeform 837"/>
                  <p:cNvSpPr>
                    <a:spLocks/>
                  </p:cNvSpPr>
                  <p:nvPr/>
                </p:nvSpPr>
                <p:spPr bwMode="auto">
                  <a:xfrm>
                    <a:off x="4704" y="7466"/>
                    <a:ext cx="29" cy="19"/>
                  </a:xfrm>
                  <a:custGeom>
                    <a:avLst/>
                    <a:gdLst>
                      <a:gd name="T0" fmla="*/ 20 w 29"/>
                      <a:gd name="T1" fmla="*/ 19 h 19"/>
                      <a:gd name="T2" fmla="*/ 29 w 29"/>
                      <a:gd name="T3" fmla="*/ 19 h 19"/>
                      <a:gd name="T4" fmla="*/ 29 w 29"/>
                      <a:gd name="T5" fmla="*/ 19 h 19"/>
                      <a:gd name="T6" fmla="*/ 20 w 29"/>
                      <a:gd name="T7" fmla="*/ 9 h 19"/>
                      <a:gd name="T8" fmla="*/ 20 w 29"/>
                      <a:gd name="T9" fmla="*/ 9 h 19"/>
                      <a:gd name="T10" fmla="*/ 10 w 29"/>
                      <a:gd name="T11" fmla="*/ 0 h 19"/>
                      <a:gd name="T12" fmla="*/ 10 w 29"/>
                      <a:gd name="T13" fmla="*/ 9 h 19"/>
                      <a:gd name="T14" fmla="*/ 0 w 29"/>
                      <a:gd name="T15" fmla="*/ 9 h 19"/>
                      <a:gd name="T16" fmla="*/ 0 w 29"/>
                      <a:gd name="T17" fmla="*/ 19 h 19"/>
                      <a:gd name="T18" fmla="*/ 20 w 29"/>
                      <a:gd name="T19" fmla="*/ 19 h 19"/>
                      <a:gd name="T20" fmla="*/ 20 w 29"/>
                      <a:gd name="T21" fmla="*/ 19 h 19"/>
                      <a:gd name="T22" fmla="*/ 20 w 29"/>
                      <a:gd name="T23" fmla="*/ 19 h 19"/>
                      <a:gd name="T24" fmla="*/ 20 w 29"/>
                      <a:gd name="T25" fmla="*/ 19 h 19"/>
                      <a:gd name="T26" fmla="*/ 20 w 29"/>
                      <a:gd name="T27" fmla="*/ 19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
                      <a:gd name="T43" fmla="*/ 0 h 19"/>
                      <a:gd name="T44" fmla="*/ 29 w 29"/>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 h="19">
                        <a:moveTo>
                          <a:pt x="20" y="19"/>
                        </a:moveTo>
                        <a:lnTo>
                          <a:pt x="29" y="19"/>
                        </a:lnTo>
                        <a:lnTo>
                          <a:pt x="20" y="9"/>
                        </a:lnTo>
                        <a:lnTo>
                          <a:pt x="10" y="0"/>
                        </a:lnTo>
                        <a:lnTo>
                          <a:pt x="10" y="9"/>
                        </a:lnTo>
                        <a:lnTo>
                          <a:pt x="0" y="9"/>
                        </a:lnTo>
                        <a:lnTo>
                          <a:pt x="0" y="19"/>
                        </a:lnTo>
                        <a:lnTo>
                          <a:pt x="20" y="19"/>
                        </a:lnTo>
                        <a:close/>
                      </a:path>
                    </a:pathLst>
                  </a:custGeom>
                  <a:solidFill>
                    <a:srgbClr val="000000"/>
                  </a:solidFill>
                  <a:ln w="9525">
                    <a:noFill/>
                    <a:round/>
                    <a:headEnd/>
                    <a:tailEnd/>
                  </a:ln>
                </p:spPr>
                <p:txBody>
                  <a:bodyPr/>
                  <a:lstStyle/>
                  <a:p>
                    <a:endParaRPr lang="en-US"/>
                  </a:p>
                </p:txBody>
              </p:sp>
              <p:sp>
                <p:nvSpPr>
                  <p:cNvPr id="5461" name="Freeform 838"/>
                  <p:cNvSpPr>
                    <a:spLocks/>
                  </p:cNvSpPr>
                  <p:nvPr/>
                </p:nvSpPr>
                <p:spPr bwMode="auto">
                  <a:xfrm>
                    <a:off x="4724" y="7485"/>
                    <a:ext cx="9" cy="10"/>
                  </a:xfrm>
                  <a:custGeom>
                    <a:avLst/>
                    <a:gdLst>
                      <a:gd name="T0" fmla="*/ 9 w 9"/>
                      <a:gd name="T1" fmla="*/ 0 h 10"/>
                      <a:gd name="T2" fmla="*/ 9 w 9"/>
                      <a:gd name="T3" fmla="*/ 0 h 10"/>
                      <a:gd name="T4" fmla="*/ 0 w 9"/>
                      <a:gd name="T5" fmla="*/ 0 h 10"/>
                      <a:gd name="T6" fmla="*/ 0 w 9"/>
                      <a:gd name="T7" fmla="*/ 0 h 10"/>
                      <a:gd name="T8" fmla="*/ 9 w 9"/>
                      <a:gd name="T9" fmla="*/ 10 h 10"/>
                      <a:gd name="T10" fmla="*/ 9 w 9"/>
                      <a:gd name="T11" fmla="*/ 0 h 10"/>
                      <a:gd name="T12" fmla="*/ 0 60000 65536"/>
                      <a:gd name="T13" fmla="*/ 0 60000 65536"/>
                      <a:gd name="T14" fmla="*/ 0 60000 65536"/>
                      <a:gd name="T15" fmla="*/ 0 60000 65536"/>
                      <a:gd name="T16" fmla="*/ 0 60000 65536"/>
                      <a:gd name="T17" fmla="*/ 0 60000 65536"/>
                      <a:gd name="T18" fmla="*/ 0 w 9"/>
                      <a:gd name="T19" fmla="*/ 0 h 10"/>
                      <a:gd name="T20" fmla="*/ 9 w 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9" h="10">
                        <a:moveTo>
                          <a:pt x="9" y="0"/>
                        </a:moveTo>
                        <a:lnTo>
                          <a:pt x="9" y="0"/>
                        </a:lnTo>
                        <a:lnTo>
                          <a:pt x="0" y="0"/>
                        </a:lnTo>
                        <a:lnTo>
                          <a:pt x="9" y="10"/>
                        </a:lnTo>
                        <a:lnTo>
                          <a:pt x="9" y="0"/>
                        </a:lnTo>
                        <a:close/>
                      </a:path>
                    </a:pathLst>
                  </a:custGeom>
                  <a:solidFill>
                    <a:srgbClr val="000000"/>
                  </a:solidFill>
                  <a:ln w="9525">
                    <a:noFill/>
                    <a:round/>
                    <a:headEnd/>
                    <a:tailEnd/>
                  </a:ln>
                </p:spPr>
                <p:txBody>
                  <a:bodyPr/>
                  <a:lstStyle/>
                  <a:p>
                    <a:endParaRPr lang="en-US"/>
                  </a:p>
                </p:txBody>
              </p:sp>
              <p:sp>
                <p:nvSpPr>
                  <p:cNvPr id="5462" name="Freeform 839"/>
                  <p:cNvSpPr>
                    <a:spLocks/>
                  </p:cNvSpPr>
                  <p:nvPr/>
                </p:nvSpPr>
                <p:spPr bwMode="auto">
                  <a:xfrm>
                    <a:off x="4733" y="7466"/>
                    <a:ext cx="20" cy="29"/>
                  </a:xfrm>
                  <a:custGeom>
                    <a:avLst/>
                    <a:gdLst>
                      <a:gd name="T0" fmla="*/ 20 w 20"/>
                      <a:gd name="T1" fmla="*/ 0 h 29"/>
                      <a:gd name="T2" fmla="*/ 10 w 20"/>
                      <a:gd name="T3" fmla="*/ 9 h 29"/>
                      <a:gd name="T4" fmla="*/ 0 w 20"/>
                      <a:gd name="T5" fmla="*/ 19 h 29"/>
                      <a:gd name="T6" fmla="*/ 0 w 20"/>
                      <a:gd name="T7" fmla="*/ 19 h 29"/>
                      <a:gd name="T8" fmla="*/ 0 w 20"/>
                      <a:gd name="T9" fmla="*/ 29 h 29"/>
                      <a:gd name="T10" fmla="*/ 10 w 20"/>
                      <a:gd name="T11" fmla="*/ 19 h 29"/>
                      <a:gd name="T12" fmla="*/ 10 w 20"/>
                      <a:gd name="T13" fmla="*/ 19 h 29"/>
                      <a:gd name="T14" fmla="*/ 20 w 20"/>
                      <a:gd name="T15" fmla="*/ 9 h 29"/>
                      <a:gd name="T16" fmla="*/ 20 w 20"/>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9"/>
                      <a:gd name="T29" fmla="*/ 20 w 20"/>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9">
                        <a:moveTo>
                          <a:pt x="20" y="0"/>
                        </a:moveTo>
                        <a:lnTo>
                          <a:pt x="10" y="9"/>
                        </a:lnTo>
                        <a:lnTo>
                          <a:pt x="0" y="19"/>
                        </a:lnTo>
                        <a:lnTo>
                          <a:pt x="0" y="29"/>
                        </a:lnTo>
                        <a:lnTo>
                          <a:pt x="10" y="19"/>
                        </a:lnTo>
                        <a:lnTo>
                          <a:pt x="20" y="9"/>
                        </a:lnTo>
                        <a:lnTo>
                          <a:pt x="20" y="0"/>
                        </a:lnTo>
                        <a:close/>
                      </a:path>
                    </a:pathLst>
                  </a:custGeom>
                  <a:solidFill>
                    <a:srgbClr val="000000"/>
                  </a:solidFill>
                  <a:ln w="9525">
                    <a:noFill/>
                    <a:round/>
                    <a:headEnd/>
                    <a:tailEnd/>
                  </a:ln>
                </p:spPr>
                <p:txBody>
                  <a:bodyPr/>
                  <a:lstStyle/>
                  <a:p>
                    <a:endParaRPr lang="en-US"/>
                  </a:p>
                </p:txBody>
              </p:sp>
              <p:sp>
                <p:nvSpPr>
                  <p:cNvPr id="5463" name="Freeform 840"/>
                  <p:cNvSpPr>
                    <a:spLocks/>
                  </p:cNvSpPr>
                  <p:nvPr/>
                </p:nvSpPr>
                <p:spPr bwMode="auto">
                  <a:xfrm>
                    <a:off x="4753" y="7466"/>
                    <a:ext cx="39" cy="29"/>
                  </a:xfrm>
                  <a:custGeom>
                    <a:avLst/>
                    <a:gdLst>
                      <a:gd name="T0" fmla="*/ 29 w 39"/>
                      <a:gd name="T1" fmla="*/ 19 h 29"/>
                      <a:gd name="T2" fmla="*/ 29 w 39"/>
                      <a:gd name="T3" fmla="*/ 19 h 29"/>
                      <a:gd name="T4" fmla="*/ 29 w 39"/>
                      <a:gd name="T5" fmla="*/ 19 h 29"/>
                      <a:gd name="T6" fmla="*/ 19 w 39"/>
                      <a:gd name="T7" fmla="*/ 9 h 29"/>
                      <a:gd name="T8" fmla="*/ 10 w 39"/>
                      <a:gd name="T9" fmla="*/ 9 h 29"/>
                      <a:gd name="T10" fmla="*/ 0 w 39"/>
                      <a:gd name="T11" fmla="*/ 0 h 29"/>
                      <a:gd name="T12" fmla="*/ 0 w 39"/>
                      <a:gd name="T13" fmla="*/ 0 h 29"/>
                      <a:gd name="T14" fmla="*/ 0 w 39"/>
                      <a:gd name="T15" fmla="*/ 9 h 29"/>
                      <a:gd name="T16" fmla="*/ 0 w 39"/>
                      <a:gd name="T17" fmla="*/ 9 h 29"/>
                      <a:gd name="T18" fmla="*/ 0 w 39"/>
                      <a:gd name="T19" fmla="*/ 19 h 29"/>
                      <a:gd name="T20" fmla="*/ 19 w 39"/>
                      <a:gd name="T21" fmla="*/ 19 h 29"/>
                      <a:gd name="T22" fmla="*/ 29 w 39"/>
                      <a:gd name="T23" fmla="*/ 19 h 29"/>
                      <a:gd name="T24" fmla="*/ 39 w 39"/>
                      <a:gd name="T25" fmla="*/ 19 h 29"/>
                      <a:gd name="T26" fmla="*/ 29 w 39"/>
                      <a:gd name="T27" fmla="*/ 19 h 29"/>
                      <a:gd name="T28" fmla="*/ 29 w 39"/>
                      <a:gd name="T29" fmla="*/ 29 h 29"/>
                      <a:gd name="T30" fmla="*/ 39 w 39"/>
                      <a:gd name="T31" fmla="*/ 19 h 29"/>
                      <a:gd name="T32" fmla="*/ 29 w 39"/>
                      <a:gd name="T33" fmla="*/ 1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29"/>
                      <a:gd name="T53" fmla="*/ 39 w 3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29">
                        <a:moveTo>
                          <a:pt x="29" y="19"/>
                        </a:moveTo>
                        <a:lnTo>
                          <a:pt x="29" y="19"/>
                        </a:lnTo>
                        <a:lnTo>
                          <a:pt x="19" y="9"/>
                        </a:lnTo>
                        <a:lnTo>
                          <a:pt x="10" y="9"/>
                        </a:lnTo>
                        <a:lnTo>
                          <a:pt x="0" y="0"/>
                        </a:lnTo>
                        <a:lnTo>
                          <a:pt x="0" y="9"/>
                        </a:lnTo>
                        <a:lnTo>
                          <a:pt x="0" y="19"/>
                        </a:lnTo>
                        <a:lnTo>
                          <a:pt x="19" y="19"/>
                        </a:lnTo>
                        <a:lnTo>
                          <a:pt x="29" y="19"/>
                        </a:lnTo>
                        <a:lnTo>
                          <a:pt x="39" y="19"/>
                        </a:lnTo>
                        <a:lnTo>
                          <a:pt x="29" y="19"/>
                        </a:lnTo>
                        <a:lnTo>
                          <a:pt x="29" y="29"/>
                        </a:lnTo>
                        <a:lnTo>
                          <a:pt x="39" y="19"/>
                        </a:lnTo>
                        <a:lnTo>
                          <a:pt x="29" y="19"/>
                        </a:lnTo>
                        <a:close/>
                      </a:path>
                    </a:pathLst>
                  </a:custGeom>
                  <a:solidFill>
                    <a:srgbClr val="000000"/>
                  </a:solidFill>
                  <a:ln w="9525">
                    <a:noFill/>
                    <a:round/>
                    <a:headEnd/>
                    <a:tailEnd/>
                  </a:ln>
                </p:spPr>
                <p:txBody>
                  <a:bodyPr/>
                  <a:lstStyle/>
                  <a:p>
                    <a:endParaRPr lang="en-US"/>
                  </a:p>
                </p:txBody>
              </p:sp>
              <p:sp>
                <p:nvSpPr>
                  <p:cNvPr id="5464" name="Freeform 841"/>
                  <p:cNvSpPr>
                    <a:spLocks/>
                  </p:cNvSpPr>
                  <p:nvPr/>
                </p:nvSpPr>
                <p:spPr bwMode="auto">
                  <a:xfrm>
                    <a:off x="4782" y="7475"/>
                    <a:ext cx="49" cy="10"/>
                  </a:xfrm>
                  <a:custGeom>
                    <a:avLst/>
                    <a:gdLst>
                      <a:gd name="T0" fmla="*/ 49 w 49"/>
                      <a:gd name="T1" fmla="*/ 0 h 10"/>
                      <a:gd name="T2" fmla="*/ 49 w 49"/>
                      <a:gd name="T3" fmla="*/ 0 h 10"/>
                      <a:gd name="T4" fmla="*/ 10 w 49"/>
                      <a:gd name="T5" fmla="*/ 0 h 10"/>
                      <a:gd name="T6" fmla="*/ 0 w 49"/>
                      <a:gd name="T7" fmla="*/ 10 h 10"/>
                      <a:gd name="T8" fmla="*/ 10 w 49"/>
                      <a:gd name="T9" fmla="*/ 10 h 10"/>
                      <a:gd name="T10" fmla="*/ 10 w 49"/>
                      <a:gd name="T11" fmla="*/ 10 h 10"/>
                      <a:gd name="T12" fmla="*/ 10 w 49"/>
                      <a:gd name="T13" fmla="*/ 10 h 10"/>
                      <a:gd name="T14" fmla="*/ 49 w 49"/>
                      <a:gd name="T15" fmla="*/ 10 h 10"/>
                      <a:gd name="T16" fmla="*/ 49 w 49"/>
                      <a:gd name="T17" fmla="*/ 0 h 10"/>
                      <a:gd name="T18" fmla="*/ 49 w 49"/>
                      <a:gd name="T19" fmla="*/ 0 h 10"/>
                      <a:gd name="T20" fmla="*/ 49 w 49"/>
                      <a:gd name="T21" fmla="*/ 0 h 10"/>
                      <a:gd name="T22" fmla="*/ 49 w 49"/>
                      <a:gd name="T23" fmla="*/ 0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
                      <a:gd name="T37" fmla="*/ 0 h 10"/>
                      <a:gd name="T38" fmla="*/ 49 w 49"/>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 h="10">
                        <a:moveTo>
                          <a:pt x="49" y="0"/>
                        </a:moveTo>
                        <a:lnTo>
                          <a:pt x="49" y="0"/>
                        </a:lnTo>
                        <a:lnTo>
                          <a:pt x="10" y="0"/>
                        </a:lnTo>
                        <a:lnTo>
                          <a:pt x="0" y="10"/>
                        </a:lnTo>
                        <a:lnTo>
                          <a:pt x="10" y="10"/>
                        </a:lnTo>
                        <a:lnTo>
                          <a:pt x="49" y="10"/>
                        </a:lnTo>
                        <a:lnTo>
                          <a:pt x="49" y="0"/>
                        </a:lnTo>
                        <a:close/>
                      </a:path>
                    </a:pathLst>
                  </a:custGeom>
                  <a:solidFill>
                    <a:srgbClr val="000000"/>
                  </a:solidFill>
                  <a:ln w="9525">
                    <a:noFill/>
                    <a:round/>
                    <a:headEnd/>
                    <a:tailEnd/>
                  </a:ln>
                </p:spPr>
                <p:txBody>
                  <a:bodyPr/>
                  <a:lstStyle/>
                  <a:p>
                    <a:endParaRPr lang="en-US"/>
                  </a:p>
                </p:txBody>
              </p:sp>
              <p:sp>
                <p:nvSpPr>
                  <p:cNvPr id="5465" name="Freeform 842"/>
                  <p:cNvSpPr>
                    <a:spLocks/>
                  </p:cNvSpPr>
                  <p:nvPr/>
                </p:nvSpPr>
                <p:spPr bwMode="auto">
                  <a:xfrm>
                    <a:off x="4831" y="7475"/>
                    <a:ext cx="19" cy="20"/>
                  </a:xfrm>
                  <a:custGeom>
                    <a:avLst/>
                    <a:gdLst>
                      <a:gd name="T0" fmla="*/ 9 w 19"/>
                      <a:gd name="T1" fmla="*/ 10 h 20"/>
                      <a:gd name="T2" fmla="*/ 9 w 19"/>
                      <a:gd name="T3" fmla="*/ 10 h 20"/>
                      <a:gd name="T4" fmla="*/ 9 w 19"/>
                      <a:gd name="T5" fmla="*/ 10 h 20"/>
                      <a:gd name="T6" fmla="*/ 9 w 19"/>
                      <a:gd name="T7" fmla="*/ 10 h 20"/>
                      <a:gd name="T8" fmla="*/ 0 w 19"/>
                      <a:gd name="T9" fmla="*/ 0 h 20"/>
                      <a:gd name="T10" fmla="*/ 0 w 19"/>
                      <a:gd name="T11" fmla="*/ 10 h 20"/>
                      <a:gd name="T12" fmla="*/ 0 w 19"/>
                      <a:gd name="T13" fmla="*/ 10 h 20"/>
                      <a:gd name="T14" fmla="*/ 0 w 19"/>
                      <a:gd name="T15" fmla="*/ 20 h 20"/>
                      <a:gd name="T16" fmla="*/ 9 w 19"/>
                      <a:gd name="T17" fmla="*/ 20 h 20"/>
                      <a:gd name="T18" fmla="*/ 19 w 19"/>
                      <a:gd name="T19" fmla="*/ 20 h 20"/>
                      <a:gd name="T20" fmla="*/ 9 w 19"/>
                      <a:gd name="T21" fmla="*/ 1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20"/>
                      <a:gd name="T35" fmla="*/ 19 w 19"/>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20">
                        <a:moveTo>
                          <a:pt x="9" y="10"/>
                        </a:moveTo>
                        <a:lnTo>
                          <a:pt x="9" y="10"/>
                        </a:lnTo>
                        <a:lnTo>
                          <a:pt x="0" y="0"/>
                        </a:lnTo>
                        <a:lnTo>
                          <a:pt x="0" y="10"/>
                        </a:lnTo>
                        <a:lnTo>
                          <a:pt x="0" y="20"/>
                        </a:lnTo>
                        <a:lnTo>
                          <a:pt x="9" y="20"/>
                        </a:lnTo>
                        <a:lnTo>
                          <a:pt x="19" y="20"/>
                        </a:lnTo>
                        <a:lnTo>
                          <a:pt x="9" y="10"/>
                        </a:lnTo>
                        <a:close/>
                      </a:path>
                    </a:pathLst>
                  </a:custGeom>
                  <a:solidFill>
                    <a:srgbClr val="000000"/>
                  </a:solidFill>
                  <a:ln w="9525">
                    <a:noFill/>
                    <a:round/>
                    <a:headEnd/>
                    <a:tailEnd/>
                  </a:ln>
                </p:spPr>
                <p:txBody>
                  <a:bodyPr/>
                  <a:lstStyle/>
                  <a:p>
                    <a:endParaRPr lang="en-US"/>
                  </a:p>
                </p:txBody>
              </p:sp>
              <p:sp>
                <p:nvSpPr>
                  <p:cNvPr id="5466" name="Freeform 843"/>
                  <p:cNvSpPr>
                    <a:spLocks/>
                  </p:cNvSpPr>
                  <p:nvPr/>
                </p:nvSpPr>
                <p:spPr bwMode="auto">
                  <a:xfrm>
                    <a:off x="4840" y="7475"/>
                    <a:ext cx="10" cy="20"/>
                  </a:xfrm>
                  <a:custGeom>
                    <a:avLst/>
                    <a:gdLst>
                      <a:gd name="T0" fmla="*/ 10 w 10"/>
                      <a:gd name="T1" fmla="*/ 0 h 20"/>
                      <a:gd name="T2" fmla="*/ 0 w 10"/>
                      <a:gd name="T3" fmla="*/ 0 h 20"/>
                      <a:gd name="T4" fmla="*/ 0 w 10"/>
                      <a:gd name="T5" fmla="*/ 10 h 20"/>
                      <a:gd name="T6" fmla="*/ 10 w 10"/>
                      <a:gd name="T7" fmla="*/ 20 h 20"/>
                      <a:gd name="T8" fmla="*/ 10 w 10"/>
                      <a:gd name="T9" fmla="*/ 10 h 20"/>
                      <a:gd name="T10" fmla="*/ 10 w 10"/>
                      <a:gd name="T11" fmla="*/ 0 h 20"/>
                      <a:gd name="T12" fmla="*/ 10 w 10"/>
                      <a:gd name="T13" fmla="*/ 10 h 20"/>
                      <a:gd name="T14" fmla="*/ 10 w 10"/>
                      <a:gd name="T15" fmla="*/ 0 h 20"/>
                      <a:gd name="T16" fmla="*/ 0 w 10"/>
                      <a:gd name="T17" fmla="*/ 0 h 20"/>
                      <a:gd name="T18" fmla="*/ 0 w 10"/>
                      <a:gd name="T19" fmla="*/ 0 h 20"/>
                      <a:gd name="T20" fmla="*/ 10 w 10"/>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20"/>
                      <a:gd name="T35" fmla="*/ 10 w 10"/>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20">
                        <a:moveTo>
                          <a:pt x="10" y="0"/>
                        </a:moveTo>
                        <a:lnTo>
                          <a:pt x="0" y="0"/>
                        </a:lnTo>
                        <a:lnTo>
                          <a:pt x="0" y="10"/>
                        </a:lnTo>
                        <a:lnTo>
                          <a:pt x="10" y="20"/>
                        </a:lnTo>
                        <a:lnTo>
                          <a:pt x="10" y="10"/>
                        </a:lnTo>
                        <a:lnTo>
                          <a:pt x="10" y="0"/>
                        </a:lnTo>
                        <a:lnTo>
                          <a:pt x="10" y="10"/>
                        </a:lnTo>
                        <a:lnTo>
                          <a:pt x="10" y="0"/>
                        </a:lnTo>
                        <a:lnTo>
                          <a:pt x="0" y="0"/>
                        </a:lnTo>
                        <a:lnTo>
                          <a:pt x="10" y="0"/>
                        </a:lnTo>
                        <a:close/>
                      </a:path>
                    </a:pathLst>
                  </a:custGeom>
                  <a:solidFill>
                    <a:srgbClr val="000000"/>
                  </a:solidFill>
                  <a:ln w="9525">
                    <a:noFill/>
                    <a:round/>
                    <a:headEnd/>
                    <a:tailEnd/>
                  </a:ln>
                </p:spPr>
                <p:txBody>
                  <a:bodyPr/>
                  <a:lstStyle/>
                  <a:p>
                    <a:endParaRPr lang="en-US"/>
                  </a:p>
                </p:txBody>
              </p:sp>
              <p:sp>
                <p:nvSpPr>
                  <p:cNvPr id="5467" name="Freeform 844"/>
                  <p:cNvSpPr>
                    <a:spLocks/>
                  </p:cNvSpPr>
                  <p:nvPr/>
                </p:nvSpPr>
                <p:spPr bwMode="auto">
                  <a:xfrm>
                    <a:off x="4850" y="7475"/>
                    <a:ext cx="49" cy="20"/>
                  </a:xfrm>
                  <a:custGeom>
                    <a:avLst/>
                    <a:gdLst>
                      <a:gd name="T0" fmla="*/ 39 w 49"/>
                      <a:gd name="T1" fmla="*/ 10 h 20"/>
                      <a:gd name="T2" fmla="*/ 49 w 49"/>
                      <a:gd name="T3" fmla="*/ 10 h 20"/>
                      <a:gd name="T4" fmla="*/ 39 w 49"/>
                      <a:gd name="T5" fmla="*/ 10 h 20"/>
                      <a:gd name="T6" fmla="*/ 39 w 49"/>
                      <a:gd name="T7" fmla="*/ 0 h 20"/>
                      <a:gd name="T8" fmla="*/ 29 w 49"/>
                      <a:gd name="T9" fmla="*/ 0 h 20"/>
                      <a:gd name="T10" fmla="*/ 0 w 49"/>
                      <a:gd name="T11" fmla="*/ 0 h 20"/>
                      <a:gd name="T12" fmla="*/ 0 w 49"/>
                      <a:gd name="T13" fmla="*/ 10 h 20"/>
                      <a:gd name="T14" fmla="*/ 39 w 49"/>
                      <a:gd name="T15" fmla="*/ 10 h 20"/>
                      <a:gd name="T16" fmla="*/ 39 w 49"/>
                      <a:gd name="T17" fmla="*/ 10 h 20"/>
                      <a:gd name="T18" fmla="*/ 39 w 49"/>
                      <a:gd name="T19" fmla="*/ 20 h 20"/>
                      <a:gd name="T20" fmla="*/ 39 w 49"/>
                      <a:gd name="T21" fmla="*/ 10 h 20"/>
                      <a:gd name="T22" fmla="*/ 39 w 49"/>
                      <a:gd name="T23" fmla="*/ 20 h 20"/>
                      <a:gd name="T24" fmla="*/ 39 w 49"/>
                      <a:gd name="T25" fmla="*/ 20 h 20"/>
                      <a:gd name="T26" fmla="*/ 39 w 49"/>
                      <a:gd name="T27" fmla="*/ 10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9"/>
                      <a:gd name="T43" fmla="*/ 0 h 20"/>
                      <a:gd name="T44" fmla="*/ 49 w 49"/>
                      <a:gd name="T45" fmla="*/ 20 h 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9" h="20">
                        <a:moveTo>
                          <a:pt x="39" y="10"/>
                        </a:moveTo>
                        <a:lnTo>
                          <a:pt x="49" y="10"/>
                        </a:lnTo>
                        <a:lnTo>
                          <a:pt x="39" y="10"/>
                        </a:lnTo>
                        <a:lnTo>
                          <a:pt x="39" y="0"/>
                        </a:lnTo>
                        <a:lnTo>
                          <a:pt x="29" y="0"/>
                        </a:lnTo>
                        <a:lnTo>
                          <a:pt x="0" y="0"/>
                        </a:lnTo>
                        <a:lnTo>
                          <a:pt x="0" y="10"/>
                        </a:lnTo>
                        <a:lnTo>
                          <a:pt x="39" y="10"/>
                        </a:lnTo>
                        <a:lnTo>
                          <a:pt x="39" y="20"/>
                        </a:lnTo>
                        <a:lnTo>
                          <a:pt x="39" y="10"/>
                        </a:lnTo>
                        <a:lnTo>
                          <a:pt x="39" y="20"/>
                        </a:lnTo>
                        <a:lnTo>
                          <a:pt x="39" y="10"/>
                        </a:lnTo>
                        <a:close/>
                      </a:path>
                    </a:pathLst>
                  </a:custGeom>
                  <a:solidFill>
                    <a:srgbClr val="000000"/>
                  </a:solidFill>
                  <a:ln w="9525">
                    <a:noFill/>
                    <a:round/>
                    <a:headEnd/>
                    <a:tailEnd/>
                  </a:ln>
                </p:spPr>
                <p:txBody>
                  <a:bodyPr/>
                  <a:lstStyle/>
                  <a:p>
                    <a:endParaRPr lang="en-US"/>
                  </a:p>
                </p:txBody>
              </p:sp>
              <p:sp>
                <p:nvSpPr>
                  <p:cNvPr id="5468" name="Freeform 845"/>
                  <p:cNvSpPr>
                    <a:spLocks/>
                  </p:cNvSpPr>
                  <p:nvPr/>
                </p:nvSpPr>
                <p:spPr bwMode="auto">
                  <a:xfrm>
                    <a:off x="4889" y="7475"/>
                    <a:ext cx="20" cy="20"/>
                  </a:xfrm>
                  <a:custGeom>
                    <a:avLst/>
                    <a:gdLst>
                      <a:gd name="T0" fmla="*/ 10 w 20"/>
                      <a:gd name="T1" fmla="*/ 0 h 20"/>
                      <a:gd name="T2" fmla="*/ 10 w 20"/>
                      <a:gd name="T3" fmla="*/ 0 h 20"/>
                      <a:gd name="T4" fmla="*/ 10 w 20"/>
                      <a:gd name="T5" fmla="*/ 10 h 20"/>
                      <a:gd name="T6" fmla="*/ 0 w 20"/>
                      <a:gd name="T7" fmla="*/ 10 h 20"/>
                      <a:gd name="T8" fmla="*/ 0 w 20"/>
                      <a:gd name="T9" fmla="*/ 20 h 20"/>
                      <a:gd name="T10" fmla="*/ 10 w 20"/>
                      <a:gd name="T11" fmla="*/ 20 h 20"/>
                      <a:gd name="T12" fmla="*/ 10 w 20"/>
                      <a:gd name="T13" fmla="*/ 10 h 20"/>
                      <a:gd name="T14" fmla="*/ 20 w 20"/>
                      <a:gd name="T15" fmla="*/ 10 h 20"/>
                      <a:gd name="T16" fmla="*/ 10 w 20"/>
                      <a:gd name="T17" fmla="*/ 10 h 20"/>
                      <a:gd name="T18" fmla="*/ 10 w 20"/>
                      <a:gd name="T19" fmla="*/ 0 h 20"/>
                      <a:gd name="T20" fmla="*/ 10 w 20"/>
                      <a:gd name="T21" fmla="*/ 0 h 20"/>
                      <a:gd name="T22" fmla="*/ 10 w 20"/>
                      <a:gd name="T23" fmla="*/ 0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20"/>
                      <a:gd name="T38" fmla="*/ 20 w 20"/>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20">
                        <a:moveTo>
                          <a:pt x="10" y="0"/>
                        </a:moveTo>
                        <a:lnTo>
                          <a:pt x="10" y="0"/>
                        </a:lnTo>
                        <a:lnTo>
                          <a:pt x="10" y="10"/>
                        </a:lnTo>
                        <a:lnTo>
                          <a:pt x="0" y="10"/>
                        </a:lnTo>
                        <a:lnTo>
                          <a:pt x="0" y="20"/>
                        </a:lnTo>
                        <a:lnTo>
                          <a:pt x="10" y="20"/>
                        </a:lnTo>
                        <a:lnTo>
                          <a:pt x="10" y="10"/>
                        </a:lnTo>
                        <a:lnTo>
                          <a:pt x="20" y="10"/>
                        </a:lnTo>
                        <a:lnTo>
                          <a:pt x="10" y="10"/>
                        </a:lnTo>
                        <a:lnTo>
                          <a:pt x="10" y="0"/>
                        </a:lnTo>
                        <a:close/>
                      </a:path>
                    </a:pathLst>
                  </a:custGeom>
                  <a:solidFill>
                    <a:srgbClr val="000000"/>
                  </a:solidFill>
                  <a:ln w="9525">
                    <a:noFill/>
                    <a:round/>
                    <a:headEnd/>
                    <a:tailEnd/>
                  </a:ln>
                </p:spPr>
                <p:txBody>
                  <a:bodyPr/>
                  <a:lstStyle/>
                  <a:p>
                    <a:endParaRPr lang="en-US"/>
                  </a:p>
                </p:txBody>
              </p:sp>
              <p:sp>
                <p:nvSpPr>
                  <p:cNvPr id="5469" name="Freeform 846"/>
                  <p:cNvSpPr>
                    <a:spLocks/>
                  </p:cNvSpPr>
                  <p:nvPr/>
                </p:nvSpPr>
                <p:spPr bwMode="auto">
                  <a:xfrm>
                    <a:off x="4899" y="7466"/>
                    <a:ext cx="68" cy="19"/>
                  </a:xfrm>
                  <a:custGeom>
                    <a:avLst/>
                    <a:gdLst>
                      <a:gd name="T0" fmla="*/ 58 w 68"/>
                      <a:gd name="T1" fmla="*/ 9 h 19"/>
                      <a:gd name="T2" fmla="*/ 58 w 68"/>
                      <a:gd name="T3" fmla="*/ 0 h 19"/>
                      <a:gd name="T4" fmla="*/ 48 w 68"/>
                      <a:gd name="T5" fmla="*/ 9 h 19"/>
                      <a:gd name="T6" fmla="*/ 29 w 68"/>
                      <a:gd name="T7" fmla="*/ 9 h 19"/>
                      <a:gd name="T8" fmla="*/ 29 w 68"/>
                      <a:gd name="T9" fmla="*/ 9 h 19"/>
                      <a:gd name="T10" fmla="*/ 0 w 68"/>
                      <a:gd name="T11" fmla="*/ 9 h 19"/>
                      <a:gd name="T12" fmla="*/ 0 w 68"/>
                      <a:gd name="T13" fmla="*/ 19 h 19"/>
                      <a:gd name="T14" fmla="*/ 29 w 68"/>
                      <a:gd name="T15" fmla="*/ 19 h 19"/>
                      <a:gd name="T16" fmla="*/ 39 w 68"/>
                      <a:gd name="T17" fmla="*/ 19 h 19"/>
                      <a:gd name="T18" fmla="*/ 48 w 68"/>
                      <a:gd name="T19" fmla="*/ 19 h 19"/>
                      <a:gd name="T20" fmla="*/ 58 w 68"/>
                      <a:gd name="T21" fmla="*/ 19 h 19"/>
                      <a:gd name="T22" fmla="*/ 68 w 68"/>
                      <a:gd name="T23" fmla="*/ 9 h 19"/>
                      <a:gd name="T24" fmla="*/ 68 w 68"/>
                      <a:gd name="T25" fmla="*/ 0 h 19"/>
                      <a:gd name="T26" fmla="*/ 68 w 68"/>
                      <a:gd name="T27" fmla="*/ 9 h 19"/>
                      <a:gd name="T28" fmla="*/ 68 w 68"/>
                      <a:gd name="T29" fmla="*/ 9 h 19"/>
                      <a:gd name="T30" fmla="*/ 68 w 68"/>
                      <a:gd name="T31" fmla="*/ 0 h 19"/>
                      <a:gd name="T32" fmla="*/ 58 w 68"/>
                      <a:gd name="T33" fmla="*/ 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19"/>
                      <a:gd name="T53" fmla="*/ 68 w 68"/>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19">
                        <a:moveTo>
                          <a:pt x="58" y="9"/>
                        </a:moveTo>
                        <a:lnTo>
                          <a:pt x="58" y="0"/>
                        </a:lnTo>
                        <a:lnTo>
                          <a:pt x="48" y="9"/>
                        </a:lnTo>
                        <a:lnTo>
                          <a:pt x="29" y="9"/>
                        </a:lnTo>
                        <a:lnTo>
                          <a:pt x="0" y="9"/>
                        </a:lnTo>
                        <a:lnTo>
                          <a:pt x="0" y="19"/>
                        </a:lnTo>
                        <a:lnTo>
                          <a:pt x="29" y="19"/>
                        </a:lnTo>
                        <a:lnTo>
                          <a:pt x="39" y="19"/>
                        </a:lnTo>
                        <a:lnTo>
                          <a:pt x="48" y="19"/>
                        </a:lnTo>
                        <a:lnTo>
                          <a:pt x="58" y="19"/>
                        </a:lnTo>
                        <a:lnTo>
                          <a:pt x="68" y="9"/>
                        </a:lnTo>
                        <a:lnTo>
                          <a:pt x="68" y="0"/>
                        </a:lnTo>
                        <a:lnTo>
                          <a:pt x="68" y="9"/>
                        </a:lnTo>
                        <a:lnTo>
                          <a:pt x="68" y="0"/>
                        </a:lnTo>
                        <a:lnTo>
                          <a:pt x="58" y="9"/>
                        </a:lnTo>
                        <a:close/>
                      </a:path>
                    </a:pathLst>
                  </a:custGeom>
                  <a:solidFill>
                    <a:srgbClr val="000000"/>
                  </a:solidFill>
                  <a:ln w="9525">
                    <a:noFill/>
                    <a:round/>
                    <a:headEnd/>
                    <a:tailEnd/>
                  </a:ln>
                </p:spPr>
                <p:txBody>
                  <a:bodyPr/>
                  <a:lstStyle/>
                  <a:p>
                    <a:endParaRPr lang="en-US"/>
                  </a:p>
                </p:txBody>
              </p:sp>
              <p:sp>
                <p:nvSpPr>
                  <p:cNvPr id="5470" name="Freeform 847"/>
                  <p:cNvSpPr>
                    <a:spLocks/>
                  </p:cNvSpPr>
                  <p:nvPr/>
                </p:nvSpPr>
                <p:spPr bwMode="auto">
                  <a:xfrm>
                    <a:off x="4889" y="7456"/>
                    <a:ext cx="78" cy="19"/>
                  </a:xfrm>
                  <a:custGeom>
                    <a:avLst/>
                    <a:gdLst>
                      <a:gd name="T0" fmla="*/ 0 w 78"/>
                      <a:gd name="T1" fmla="*/ 0 h 19"/>
                      <a:gd name="T2" fmla="*/ 10 w 78"/>
                      <a:gd name="T3" fmla="*/ 10 h 19"/>
                      <a:gd name="T4" fmla="*/ 39 w 78"/>
                      <a:gd name="T5" fmla="*/ 10 h 19"/>
                      <a:gd name="T6" fmla="*/ 49 w 78"/>
                      <a:gd name="T7" fmla="*/ 10 h 19"/>
                      <a:gd name="T8" fmla="*/ 58 w 78"/>
                      <a:gd name="T9" fmla="*/ 10 h 19"/>
                      <a:gd name="T10" fmla="*/ 68 w 78"/>
                      <a:gd name="T11" fmla="*/ 19 h 19"/>
                      <a:gd name="T12" fmla="*/ 78 w 78"/>
                      <a:gd name="T13" fmla="*/ 10 h 19"/>
                      <a:gd name="T14" fmla="*/ 68 w 78"/>
                      <a:gd name="T15" fmla="*/ 10 h 19"/>
                      <a:gd name="T16" fmla="*/ 58 w 78"/>
                      <a:gd name="T17" fmla="*/ 0 h 19"/>
                      <a:gd name="T18" fmla="*/ 49 w 78"/>
                      <a:gd name="T19" fmla="*/ 0 h 19"/>
                      <a:gd name="T20" fmla="*/ 39 w 78"/>
                      <a:gd name="T21" fmla="*/ 0 h 19"/>
                      <a:gd name="T22" fmla="*/ 10 w 78"/>
                      <a:gd name="T23" fmla="*/ 0 h 19"/>
                      <a:gd name="T24" fmla="*/ 10 w 78"/>
                      <a:gd name="T25" fmla="*/ 0 h 19"/>
                      <a:gd name="T26" fmla="*/ 0 w 78"/>
                      <a:gd name="T27" fmla="*/ 0 h 19"/>
                      <a:gd name="T28" fmla="*/ 0 w 78"/>
                      <a:gd name="T29" fmla="*/ 10 h 19"/>
                      <a:gd name="T30" fmla="*/ 10 w 78"/>
                      <a:gd name="T31" fmla="*/ 10 h 19"/>
                      <a:gd name="T32" fmla="*/ 0 w 78"/>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8"/>
                      <a:gd name="T52" fmla="*/ 0 h 19"/>
                      <a:gd name="T53" fmla="*/ 78 w 78"/>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8" h="19">
                        <a:moveTo>
                          <a:pt x="0" y="0"/>
                        </a:moveTo>
                        <a:lnTo>
                          <a:pt x="10" y="10"/>
                        </a:lnTo>
                        <a:lnTo>
                          <a:pt x="39" y="10"/>
                        </a:lnTo>
                        <a:lnTo>
                          <a:pt x="49" y="10"/>
                        </a:lnTo>
                        <a:lnTo>
                          <a:pt x="58" y="10"/>
                        </a:lnTo>
                        <a:lnTo>
                          <a:pt x="68" y="19"/>
                        </a:lnTo>
                        <a:lnTo>
                          <a:pt x="78" y="10"/>
                        </a:lnTo>
                        <a:lnTo>
                          <a:pt x="68" y="10"/>
                        </a:lnTo>
                        <a:lnTo>
                          <a:pt x="58" y="0"/>
                        </a:lnTo>
                        <a:lnTo>
                          <a:pt x="49" y="0"/>
                        </a:lnTo>
                        <a:lnTo>
                          <a:pt x="39" y="0"/>
                        </a:lnTo>
                        <a:lnTo>
                          <a:pt x="10" y="0"/>
                        </a:lnTo>
                        <a:lnTo>
                          <a:pt x="0" y="0"/>
                        </a:lnTo>
                        <a:lnTo>
                          <a:pt x="0" y="10"/>
                        </a:lnTo>
                        <a:lnTo>
                          <a:pt x="10" y="10"/>
                        </a:lnTo>
                        <a:lnTo>
                          <a:pt x="0" y="0"/>
                        </a:lnTo>
                        <a:close/>
                      </a:path>
                    </a:pathLst>
                  </a:custGeom>
                  <a:solidFill>
                    <a:srgbClr val="000000"/>
                  </a:solidFill>
                  <a:ln w="9525">
                    <a:noFill/>
                    <a:round/>
                    <a:headEnd/>
                    <a:tailEnd/>
                  </a:ln>
                </p:spPr>
                <p:txBody>
                  <a:bodyPr/>
                  <a:lstStyle/>
                  <a:p>
                    <a:endParaRPr lang="en-US"/>
                  </a:p>
                </p:txBody>
              </p:sp>
              <p:sp>
                <p:nvSpPr>
                  <p:cNvPr id="5471" name="Freeform 848"/>
                  <p:cNvSpPr>
                    <a:spLocks/>
                  </p:cNvSpPr>
                  <p:nvPr/>
                </p:nvSpPr>
                <p:spPr bwMode="auto">
                  <a:xfrm>
                    <a:off x="4889" y="7446"/>
                    <a:ext cx="10" cy="10"/>
                  </a:xfrm>
                  <a:custGeom>
                    <a:avLst/>
                    <a:gdLst>
                      <a:gd name="T0" fmla="*/ 10 w 10"/>
                      <a:gd name="T1" fmla="*/ 0 h 10"/>
                      <a:gd name="T2" fmla="*/ 0 w 10"/>
                      <a:gd name="T3" fmla="*/ 0 h 10"/>
                      <a:gd name="T4" fmla="*/ 0 w 10"/>
                      <a:gd name="T5" fmla="*/ 10 h 10"/>
                      <a:gd name="T6" fmla="*/ 10 w 10"/>
                      <a:gd name="T7" fmla="*/ 10 h 10"/>
                      <a:gd name="T8" fmla="*/ 10 w 10"/>
                      <a:gd name="T9" fmla="*/ 0 h 10"/>
                      <a:gd name="T10" fmla="*/ 10 w 10"/>
                      <a:gd name="T11" fmla="*/ 10 h 10"/>
                      <a:gd name="T12" fmla="*/ 10 w 10"/>
                      <a:gd name="T13" fmla="*/ 0 h 10"/>
                      <a:gd name="T14" fmla="*/ 0 w 10"/>
                      <a:gd name="T15" fmla="*/ 0 h 10"/>
                      <a:gd name="T16" fmla="*/ 0 w 10"/>
                      <a:gd name="T17" fmla="*/ 0 h 10"/>
                      <a:gd name="T18" fmla="*/ 10 w 10"/>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10"/>
                      <a:gd name="T32" fmla="*/ 10 w 10"/>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10">
                        <a:moveTo>
                          <a:pt x="10" y="0"/>
                        </a:moveTo>
                        <a:lnTo>
                          <a:pt x="0" y="0"/>
                        </a:lnTo>
                        <a:lnTo>
                          <a:pt x="0" y="10"/>
                        </a:lnTo>
                        <a:lnTo>
                          <a:pt x="10" y="10"/>
                        </a:lnTo>
                        <a:lnTo>
                          <a:pt x="10" y="0"/>
                        </a:lnTo>
                        <a:lnTo>
                          <a:pt x="10" y="10"/>
                        </a:lnTo>
                        <a:lnTo>
                          <a:pt x="10" y="0"/>
                        </a:lnTo>
                        <a:lnTo>
                          <a:pt x="0" y="0"/>
                        </a:lnTo>
                        <a:lnTo>
                          <a:pt x="10" y="0"/>
                        </a:lnTo>
                        <a:close/>
                      </a:path>
                    </a:pathLst>
                  </a:custGeom>
                  <a:solidFill>
                    <a:srgbClr val="000000"/>
                  </a:solidFill>
                  <a:ln w="9525">
                    <a:noFill/>
                    <a:round/>
                    <a:headEnd/>
                    <a:tailEnd/>
                  </a:ln>
                </p:spPr>
                <p:txBody>
                  <a:bodyPr/>
                  <a:lstStyle/>
                  <a:p>
                    <a:endParaRPr lang="en-US"/>
                  </a:p>
                </p:txBody>
              </p:sp>
              <p:sp>
                <p:nvSpPr>
                  <p:cNvPr id="5472" name="Freeform 849"/>
                  <p:cNvSpPr>
                    <a:spLocks/>
                  </p:cNvSpPr>
                  <p:nvPr/>
                </p:nvSpPr>
                <p:spPr bwMode="auto">
                  <a:xfrm>
                    <a:off x="4899" y="7446"/>
                    <a:ext cx="68" cy="10"/>
                  </a:xfrm>
                  <a:custGeom>
                    <a:avLst/>
                    <a:gdLst>
                      <a:gd name="T0" fmla="*/ 58 w 68"/>
                      <a:gd name="T1" fmla="*/ 10 h 10"/>
                      <a:gd name="T2" fmla="*/ 58 w 68"/>
                      <a:gd name="T3" fmla="*/ 0 h 10"/>
                      <a:gd name="T4" fmla="*/ 10 w 68"/>
                      <a:gd name="T5" fmla="*/ 0 h 10"/>
                      <a:gd name="T6" fmla="*/ 0 w 68"/>
                      <a:gd name="T7" fmla="*/ 0 h 10"/>
                      <a:gd name="T8" fmla="*/ 0 w 68"/>
                      <a:gd name="T9" fmla="*/ 10 h 10"/>
                      <a:gd name="T10" fmla="*/ 19 w 68"/>
                      <a:gd name="T11" fmla="*/ 10 h 10"/>
                      <a:gd name="T12" fmla="*/ 29 w 68"/>
                      <a:gd name="T13" fmla="*/ 10 h 10"/>
                      <a:gd name="T14" fmla="*/ 68 w 68"/>
                      <a:gd name="T15" fmla="*/ 10 h 10"/>
                      <a:gd name="T16" fmla="*/ 68 w 68"/>
                      <a:gd name="T17" fmla="*/ 10 h 10"/>
                      <a:gd name="T18" fmla="*/ 68 w 68"/>
                      <a:gd name="T19" fmla="*/ 10 h 10"/>
                      <a:gd name="T20" fmla="*/ 68 w 68"/>
                      <a:gd name="T21" fmla="*/ 10 h 10"/>
                      <a:gd name="T22" fmla="*/ 68 w 68"/>
                      <a:gd name="T23" fmla="*/ 10 h 10"/>
                      <a:gd name="T24" fmla="*/ 58 w 68"/>
                      <a:gd name="T25" fmla="*/ 1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10"/>
                      <a:gd name="T41" fmla="*/ 68 w 68"/>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10">
                        <a:moveTo>
                          <a:pt x="58" y="10"/>
                        </a:moveTo>
                        <a:lnTo>
                          <a:pt x="58" y="0"/>
                        </a:lnTo>
                        <a:lnTo>
                          <a:pt x="10" y="0"/>
                        </a:lnTo>
                        <a:lnTo>
                          <a:pt x="0" y="0"/>
                        </a:lnTo>
                        <a:lnTo>
                          <a:pt x="0" y="10"/>
                        </a:lnTo>
                        <a:lnTo>
                          <a:pt x="19" y="10"/>
                        </a:lnTo>
                        <a:lnTo>
                          <a:pt x="29" y="10"/>
                        </a:lnTo>
                        <a:lnTo>
                          <a:pt x="68" y="10"/>
                        </a:lnTo>
                        <a:lnTo>
                          <a:pt x="58" y="10"/>
                        </a:lnTo>
                        <a:close/>
                      </a:path>
                    </a:pathLst>
                  </a:custGeom>
                  <a:solidFill>
                    <a:srgbClr val="000000"/>
                  </a:solidFill>
                  <a:ln w="9525">
                    <a:noFill/>
                    <a:round/>
                    <a:headEnd/>
                    <a:tailEnd/>
                  </a:ln>
                </p:spPr>
                <p:txBody>
                  <a:bodyPr/>
                  <a:lstStyle/>
                  <a:p>
                    <a:endParaRPr lang="en-US"/>
                  </a:p>
                </p:txBody>
              </p:sp>
              <p:sp>
                <p:nvSpPr>
                  <p:cNvPr id="5473" name="Freeform 850"/>
                  <p:cNvSpPr>
                    <a:spLocks/>
                  </p:cNvSpPr>
                  <p:nvPr/>
                </p:nvSpPr>
                <p:spPr bwMode="auto">
                  <a:xfrm>
                    <a:off x="4947" y="7436"/>
                    <a:ext cx="20" cy="20"/>
                  </a:xfrm>
                  <a:custGeom>
                    <a:avLst/>
                    <a:gdLst>
                      <a:gd name="T0" fmla="*/ 0 w 20"/>
                      <a:gd name="T1" fmla="*/ 10 h 20"/>
                      <a:gd name="T2" fmla="*/ 10 w 20"/>
                      <a:gd name="T3" fmla="*/ 10 h 20"/>
                      <a:gd name="T4" fmla="*/ 10 w 20"/>
                      <a:gd name="T5" fmla="*/ 20 h 20"/>
                      <a:gd name="T6" fmla="*/ 20 w 20"/>
                      <a:gd name="T7" fmla="*/ 20 h 20"/>
                      <a:gd name="T8" fmla="*/ 20 w 20"/>
                      <a:gd name="T9" fmla="*/ 10 h 20"/>
                      <a:gd name="T10" fmla="*/ 20 w 20"/>
                      <a:gd name="T11" fmla="*/ 0 h 20"/>
                      <a:gd name="T12" fmla="*/ 0 w 20"/>
                      <a:gd name="T13" fmla="*/ 0 h 20"/>
                      <a:gd name="T14" fmla="*/ 0 w 20"/>
                      <a:gd name="T15" fmla="*/ 0 h 20"/>
                      <a:gd name="T16" fmla="*/ 0 w 20"/>
                      <a:gd name="T17" fmla="*/ 10 h 20"/>
                      <a:gd name="T18" fmla="*/ 0 w 20"/>
                      <a:gd name="T19" fmla="*/ 10 h 20"/>
                      <a:gd name="T20" fmla="*/ 0 w 20"/>
                      <a:gd name="T21" fmla="*/ 1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20"/>
                      <a:gd name="T35" fmla="*/ 20 w 20"/>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20">
                        <a:moveTo>
                          <a:pt x="0" y="10"/>
                        </a:moveTo>
                        <a:lnTo>
                          <a:pt x="10" y="10"/>
                        </a:lnTo>
                        <a:lnTo>
                          <a:pt x="10" y="20"/>
                        </a:lnTo>
                        <a:lnTo>
                          <a:pt x="20" y="20"/>
                        </a:lnTo>
                        <a:lnTo>
                          <a:pt x="20" y="10"/>
                        </a:lnTo>
                        <a:lnTo>
                          <a:pt x="20" y="0"/>
                        </a:lnTo>
                        <a:lnTo>
                          <a:pt x="0" y="0"/>
                        </a:lnTo>
                        <a:lnTo>
                          <a:pt x="0" y="10"/>
                        </a:lnTo>
                        <a:close/>
                      </a:path>
                    </a:pathLst>
                  </a:custGeom>
                  <a:solidFill>
                    <a:srgbClr val="000000"/>
                  </a:solidFill>
                  <a:ln w="9525">
                    <a:noFill/>
                    <a:round/>
                    <a:headEnd/>
                    <a:tailEnd/>
                  </a:ln>
                </p:spPr>
                <p:txBody>
                  <a:bodyPr/>
                  <a:lstStyle/>
                  <a:p>
                    <a:endParaRPr lang="en-US"/>
                  </a:p>
                </p:txBody>
              </p:sp>
              <p:sp>
                <p:nvSpPr>
                  <p:cNvPr id="5474" name="Freeform 851"/>
                  <p:cNvSpPr>
                    <a:spLocks/>
                  </p:cNvSpPr>
                  <p:nvPr/>
                </p:nvSpPr>
                <p:spPr bwMode="auto">
                  <a:xfrm>
                    <a:off x="4889" y="7427"/>
                    <a:ext cx="58" cy="19"/>
                  </a:xfrm>
                  <a:custGeom>
                    <a:avLst/>
                    <a:gdLst>
                      <a:gd name="T0" fmla="*/ 0 w 58"/>
                      <a:gd name="T1" fmla="*/ 9 h 19"/>
                      <a:gd name="T2" fmla="*/ 0 w 58"/>
                      <a:gd name="T3" fmla="*/ 9 h 19"/>
                      <a:gd name="T4" fmla="*/ 0 w 58"/>
                      <a:gd name="T5" fmla="*/ 9 h 19"/>
                      <a:gd name="T6" fmla="*/ 10 w 58"/>
                      <a:gd name="T7" fmla="*/ 9 h 19"/>
                      <a:gd name="T8" fmla="*/ 20 w 58"/>
                      <a:gd name="T9" fmla="*/ 9 h 19"/>
                      <a:gd name="T10" fmla="*/ 49 w 58"/>
                      <a:gd name="T11" fmla="*/ 9 h 19"/>
                      <a:gd name="T12" fmla="*/ 58 w 58"/>
                      <a:gd name="T13" fmla="*/ 19 h 19"/>
                      <a:gd name="T14" fmla="*/ 58 w 58"/>
                      <a:gd name="T15" fmla="*/ 9 h 19"/>
                      <a:gd name="T16" fmla="*/ 49 w 58"/>
                      <a:gd name="T17" fmla="*/ 9 h 19"/>
                      <a:gd name="T18" fmla="*/ 10 w 58"/>
                      <a:gd name="T19" fmla="*/ 9 h 19"/>
                      <a:gd name="T20" fmla="*/ 10 w 58"/>
                      <a:gd name="T21" fmla="*/ 0 h 19"/>
                      <a:gd name="T22" fmla="*/ 0 w 58"/>
                      <a:gd name="T23" fmla="*/ 0 h 19"/>
                      <a:gd name="T24" fmla="*/ 0 w 58"/>
                      <a:gd name="T25" fmla="*/ 0 h 19"/>
                      <a:gd name="T26" fmla="*/ 0 w 58"/>
                      <a:gd name="T27" fmla="*/ 0 h 19"/>
                      <a:gd name="T28" fmla="*/ 0 w 58"/>
                      <a:gd name="T29" fmla="*/ 0 h 19"/>
                      <a:gd name="T30" fmla="*/ 0 w 58"/>
                      <a:gd name="T31" fmla="*/ 9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8"/>
                      <a:gd name="T49" fmla="*/ 0 h 19"/>
                      <a:gd name="T50" fmla="*/ 58 w 58"/>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8" h="19">
                        <a:moveTo>
                          <a:pt x="0" y="9"/>
                        </a:moveTo>
                        <a:lnTo>
                          <a:pt x="0" y="9"/>
                        </a:lnTo>
                        <a:lnTo>
                          <a:pt x="10" y="9"/>
                        </a:lnTo>
                        <a:lnTo>
                          <a:pt x="20" y="9"/>
                        </a:lnTo>
                        <a:lnTo>
                          <a:pt x="49" y="9"/>
                        </a:lnTo>
                        <a:lnTo>
                          <a:pt x="58" y="19"/>
                        </a:lnTo>
                        <a:lnTo>
                          <a:pt x="58" y="9"/>
                        </a:lnTo>
                        <a:lnTo>
                          <a:pt x="49" y="9"/>
                        </a:lnTo>
                        <a:lnTo>
                          <a:pt x="10" y="9"/>
                        </a:lnTo>
                        <a:lnTo>
                          <a:pt x="10" y="0"/>
                        </a:lnTo>
                        <a:lnTo>
                          <a:pt x="0" y="0"/>
                        </a:lnTo>
                        <a:lnTo>
                          <a:pt x="0" y="9"/>
                        </a:lnTo>
                        <a:close/>
                      </a:path>
                    </a:pathLst>
                  </a:custGeom>
                  <a:solidFill>
                    <a:srgbClr val="000000"/>
                  </a:solidFill>
                  <a:ln w="9525">
                    <a:noFill/>
                    <a:round/>
                    <a:headEnd/>
                    <a:tailEnd/>
                  </a:ln>
                </p:spPr>
                <p:txBody>
                  <a:bodyPr/>
                  <a:lstStyle/>
                  <a:p>
                    <a:endParaRPr lang="en-US"/>
                  </a:p>
                </p:txBody>
              </p:sp>
              <p:sp>
                <p:nvSpPr>
                  <p:cNvPr id="5475" name="Freeform 852"/>
                  <p:cNvSpPr>
                    <a:spLocks/>
                  </p:cNvSpPr>
                  <p:nvPr/>
                </p:nvSpPr>
                <p:spPr bwMode="auto">
                  <a:xfrm>
                    <a:off x="4840" y="7427"/>
                    <a:ext cx="49" cy="9"/>
                  </a:xfrm>
                  <a:custGeom>
                    <a:avLst/>
                    <a:gdLst>
                      <a:gd name="T0" fmla="*/ 0 w 49"/>
                      <a:gd name="T1" fmla="*/ 9 h 9"/>
                      <a:gd name="T2" fmla="*/ 0 w 49"/>
                      <a:gd name="T3" fmla="*/ 9 h 9"/>
                      <a:gd name="T4" fmla="*/ 20 w 49"/>
                      <a:gd name="T5" fmla="*/ 9 h 9"/>
                      <a:gd name="T6" fmla="*/ 30 w 49"/>
                      <a:gd name="T7" fmla="*/ 9 h 9"/>
                      <a:gd name="T8" fmla="*/ 30 w 49"/>
                      <a:gd name="T9" fmla="*/ 9 h 9"/>
                      <a:gd name="T10" fmla="*/ 39 w 49"/>
                      <a:gd name="T11" fmla="*/ 9 h 9"/>
                      <a:gd name="T12" fmla="*/ 49 w 49"/>
                      <a:gd name="T13" fmla="*/ 9 h 9"/>
                      <a:gd name="T14" fmla="*/ 49 w 49"/>
                      <a:gd name="T15" fmla="*/ 9 h 9"/>
                      <a:gd name="T16" fmla="*/ 49 w 49"/>
                      <a:gd name="T17" fmla="*/ 0 h 9"/>
                      <a:gd name="T18" fmla="*/ 39 w 49"/>
                      <a:gd name="T19" fmla="*/ 9 h 9"/>
                      <a:gd name="T20" fmla="*/ 10 w 49"/>
                      <a:gd name="T21" fmla="*/ 9 h 9"/>
                      <a:gd name="T22" fmla="*/ 10 w 49"/>
                      <a:gd name="T23" fmla="*/ 0 h 9"/>
                      <a:gd name="T24" fmla="*/ 0 w 49"/>
                      <a:gd name="T25" fmla="*/ 0 h 9"/>
                      <a:gd name="T26" fmla="*/ 10 w 49"/>
                      <a:gd name="T27" fmla="*/ 9 h 9"/>
                      <a:gd name="T28" fmla="*/ 0 w 49"/>
                      <a:gd name="T29" fmla="*/ 9 h 9"/>
                      <a:gd name="T30" fmla="*/ 0 w 49"/>
                      <a:gd name="T31" fmla="*/ 9 h 9"/>
                      <a:gd name="T32" fmla="*/ 0 w 49"/>
                      <a:gd name="T33" fmla="*/ 9 h 9"/>
                      <a:gd name="T34" fmla="*/ 0 w 49"/>
                      <a:gd name="T35" fmla="*/ 9 h 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9"/>
                      <a:gd name="T55" fmla="*/ 0 h 9"/>
                      <a:gd name="T56" fmla="*/ 49 w 49"/>
                      <a:gd name="T57" fmla="*/ 9 h 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9" h="9">
                        <a:moveTo>
                          <a:pt x="0" y="9"/>
                        </a:moveTo>
                        <a:lnTo>
                          <a:pt x="0" y="9"/>
                        </a:lnTo>
                        <a:lnTo>
                          <a:pt x="20" y="9"/>
                        </a:lnTo>
                        <a:lnTo>
                          <a:pt x="30" y="9"/>
                        </a:lnTo>
                        <a:lnTo>
                          <a:pt x="39" y="9"/>
                        </a:lnTo>
                        <a:lnTo>
                          <a:pt x="49" y="9"/>
                        </a:lnTo>
                        <a:lnTo>
                          <a:pt x="49" y="0"/>
                        </a:lnTo>
                        <a:lnTo>
                          <a:pt x="39" y="9"/>
                        </a:lnTo>
                        <a:lnTo>
                          <a:pt x="10" y="9"/>
                        </a:lnTo>
                        <a:lnTo>
                          <a:pt x="10" y="0"/>
                        </a:lnTo>
                        <a:lnTo>
                          <a:pt x="0" y="0"/>
                        </a:lnTo>
                        <a:lnTo>
                          <a:pt x="10" y="9"/>
                        </a:lnTo>
                        <a:lnTo>
                          <a:pt x="0" y="9"/>
                        </a:lnTo>
                        <a:close/>
                      </a:path>
                    </a:pathLst>
                  </a:custGeom>
                  <a:solidFill>
                    <a:srgbClr val="000000"/>
                  </a:solidFill>
                  <a:ln w="9525">
                    <a:noFill/>
                    <a:round/>
                    <a:headEnd/>
                    <a:tailEnd/>
                  </a:ln>
                </p:spPr>
                <p:txBody>
                  <a:bodyPr/>
                  <a:lstStyle/>
                  <a:p>
                    <a:endParaRPr lang="en-US"/>
                  </a:p>
                </p:txBody>
              </p:sp>
              <p:sp>
                <p:nvSpPr>
                  <p:cNvPr id="5476" name="Freeform 853"/>
                  <p:cNvSpPr>
                    <a:spLocks/>
                  </p:cNvSpPr>
                  <p:nvPr/>
                </p:nvSpPr>
                <p:spPr bwMode="auto">
                  <a:xfrm>
                    <a:off x="4831" y="7417"/>
                    <a:ext cx="19" cy="19"/>
                  </a:xfrm>
                  <a:custGeom>
                    <a:avLst/>
                    <a:gdLst>
                      <a:gd name="T0" fmla="*/ 9 w 19"/>
                      <a:gd name="T1" fmla="*/ 10 h 19"/>
                      <a:gd name="T2" fmla="*/ 0 w 19"/>
                      <a:gd name="T3" fmla="*/ 10 h 19"/>
                      <a:gd name="T4" fmla="*/ 9 w 19"/>
                      <a:gd name="T5" fmla="*/ 19 h 19"/>
                      <a:gd name="T6" fmla="*/ 19 w 19"/>
                      <a:gd name="T7" fmla="*/ 19 h 19"/>
                      <a:gd name="T8" fmla="*/ 19 w 19"/>
                      <a:gd name="T9" fmla="*/ 10 h 19"/>
                      <a:gd name="T10" fmla="*/ 9 w 19"/>
                      <a:gd name="T11" fmla="*/ 0 h 19"/>
                      <a:gd name="T12" fmla="*/ 9 w 19"/>
                      <a:gd name="T13" fmla="*/ 0 h 19"/>
                      <a:gd name="T14" fmla="*/ 9 w 19"/>
                      <a:gd name="T15" fmla="*/ 0 h 19"/>
                      <a:gd name="T16" fmla="*/ 9 w 19"/>
                      <a:gd name="T17" fmla="*/ 1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9" y="10"/>
                        </a:moveTo>
                        <a:lnTo>
                          <a:pt x="0" y="10"/>
                        </a:lnTo>
                        <a:lnTo>
                          <a:pt x="9" y="19"/>
                        </a:lnTo>
                        <a:lnTo>
                          <a:pt x="19" y="19"/>
                        </a:lnTo>
                        <a:lnTo>
                          <a:pt x="19" y="10"/>
                        </a:lnTo>
                        <a:lnTo>
                          <a:pt x="9" y="0"/>
                        </a:lnTo>
                        <a:lnTo>
                          <a:pt x="9" y="10"/>
                        </a:lnTo>
                        <a:close/>
                      </a:path>
                    </a:pathLst>
                  </a:custGeom>
                  <a:solidFill>
                    <a:srgbClr val="000000"/>
                  </a:solidFill>
                  <a:ln w="9525">
                    <a:noFill/>
                    <a:round/>
                    <a:headEnd/>
                    <a:tailEnd/>
                  </a:ln>
                </p:spPr>
                <p:txBody>
                  <a:bodyPr/>
                  <a:lstStyle/>
                  <a:p>
                    <a:endParaRPr lang="en-US"/>
                  </a:p>
                </p:txBody>
              </p:sp>
              <p:sp>
                <p:nvSpPr>
                  <p:cNvPr id="5477" name="Freeform 854"/>
                  <p:cNvSpPr>
                    <a:spLocks/>
                  </p:cNvSpPr>
                  <p:nvPr/>
                </p:nvSpPr>
                <p:spPr bwMode="auto">
                  <a:xfrm>
                    <a:off x="4821" y="7417"/>
                    <a:ext cx="19" cy="19"/>
                  </a:xfrm>
                  <a:custGeom>
                    <a:avLst/>
                    <a:gdLst>
                      <a:gd name="T0" fmla="*/ 0 w 19"/>
                      <a:gd name="T1" fmla="*/ 19 h 19"/>
                      <a:gd name="T2" fmla="*/ 10 w 19"/>
                      <a:gd name="T3" fmla="*/ 19 h 19"/>
                      <a:gd name="T4" fmla="*/ 10 w 19"/>
                      <a:gd name="T5" fmla="*/ 10 h 19"/>
                      <a:gd name="T6" fmla="*/ 10 w 19"/>
                      <a:gd name="T7" fmla="*/ 10 h 19"/>
                      <a:gd name="T8" fmla="*/ 19 w 19"/>
                      <a:gd name="T9" fmla="*/ 10 h 19"/>
                      <a:gd name="T10" fmla="*/ 19 w 19"/>
                      <a:gd name="T11" fmla="*/ 0 h 19"/>
                      <a:gd name="T12" fmla="*/ 10 w 19"/>
                      <a:gd name="T13" fmla="*/ 0 h 19"/>
                      <a:gd name="T14" fmla="*/ 0 w 19"/>
                      <a:gd name="T15" fmla="*/ 10 h 19"/>
                      <a:gd name="T16" fmla="*/ 0 w 19"/>
                      <a:gd name="T17" fmla="*/ 19 h 19"/>
                      <a:gd name="T18" fmla="*/ 0 w 19"/>
                      <a:gd name="T19" fmla="*/ 19 h 19"/>
                      <a:gd name="T20" fmla="*/ 0 w 19"/>
                      <a:gd name="T21" fmla="*/ 19 h 19"/>
                      <a:gd name="T22" fmla="*/ 10 w 19"/>
                      <a:gd name="T23" fmla="*/ 19 h 19"/>
                      <a:gd name="T24" fmla="*/ 10 w 19"/>
                      <a:gd name="T25" fmla="*/ 19 h 19"/>
                      <a:gd name="T26" fmla="*/ 0 w 19"/>
                      <a:gd name="T27" fmla="*/ 19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
                      <a:gd name="T43" fmla="*/ 0 h 19"/>
                      <a:gd name="T44" fmla="*/ 19 w 19"/>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 h="19">
                        <a:moveTo>
                          <a:pt x="0" y="19"/>
                        </a:moveTo>
                        <a:lnTo>
                          <a:pt x="10" y="19"/>
                        </a:lnTo>
                        <a:lnTo>
                          <a:pt x="10" y="10"/>
                        </a:lnTo>
                        <a:lnTo>
                          <a:pt x="19" y="10"/>
                        </a:lnTo>
                        <a:lnTo>
                          <a:pt x="19" y="0"/>
                        </a:lnTo>
                        <a:lnTo>
                          <a:pt x="10" y="0"/>
                        </a:lnTo>
                        <a:lnTo>
                          <a:pt x="0" y="10"/>
                        </a:lnTo>
                        <a:lnTo>
                          <a:pt x="0" y="19"/>
                        </a:lnTo>
                        <a:lnTo>
                          <a:pt x="10" y="19"/>
                        </a:lnTo>
                        <a:lnTo>
                          <a:pt x="0" y="19"/>
                        </a:lnTo>
                        <a:close/>
                      </a:path>
                    </a:pathLst>
                  </a:custGeom>
                  <a:solidFill>
                    <a:srgbClr val="000000"/>
                  </a:solidFill>
                  <a:ln w="9525">
                    <a:noFill/>
                    <a:round/>
                    <a:headEnd/>
                    <a:tailEnd/>
                  </a:ln>
                </p:spPr>
                <p:txBody>
                  <a:bodyPr/>
                  <a:lstStyle/>
                  <a:p>
                    <a:endParaRPr lang="en-US"/>
                  </a:p>
                </p:txBody>
              </p:sp>
              <p:sp>
                <p:nvSpPr>
                  <p:cNvPr id="5478" name="Freeform 855"/>
                  <p:cNvSpPr>
                    <a:spLocks/>
                  </p:cNvSpPr>
                  <p:nvPr/>
                </p:nvSpPr>
                <p:spPr bwMode="auto">
                  <a:xfrm>
                    <a:off x="4782" y="7417"/>
                    <a:ext cx="39" cy="19"/>
                  </a:xfrm>
                  <a:custGeom>
                    <a:avLst/>
                    <a:gdLst>
                      <a:gd name="T0" fmla="*/ 0 w 39"/>
                      <a:gd name="T1" fmla="*/ 19 h 19"/>
                      <a:gd name="T2" fmla="*/ 0 w 39"/>
                      <a:gd name="T3" fmla="*/ 10 h 19"/>
                      <a:gd name="T4" fmla="*/ 10 w 39"/>
                      <a:gd name="T5" fmla="*/ 19 h 19"/>
                      <a:gd name="T6" fmla="*/ 20 w 39"/>
                      <a:gd name="T7" fmla="*/ 19 h 19"/>
                      <a:gd name="T8" fmla="*/ 29 w 39"/>
                      <a:gd name="T9" fmla="*/ 19 h 19"/>
                      <a:gd name="T10" fmla="*/ 39 w 39"/>
                      <a:gd name="T11" fmla="*/ 19 h 19"/>
                      <a:gd name="T12" fmla="*/ 39 w 39"/>
                      <a:gd name="T13" fmla="*/ 19 h 19"/>
                      <a:gd name="T14" fmla="*/ 20 w 39"/>
                      <a:gd name="T15" fmla="*/ 19 h 19"/>
                      <a:gd name="T16" fmla="*/ 20 w 39"/>
                      <a:gd name="T17" fmla="*/ 10 h 19"/>
                      <a:gd name="T18" fmla="*/ 10 w 39"/>
                      <a:gd name="T19" fmla="*/ 10 h 19"/>
                      <a:gd name="T20" fmla="*/ 10 w 39"/>
                      <a:gd name="T21" fmla="*/ 0 h 19"/>
                      <a:gd name="T22" fmla="*/ 10 w 39"/>
                      <a:gd name="T23" fmla="*/ 10 h 19"/>
                      <a:gd name="T24" fmla="*/ 10 w 39"/>
                      <a:gd name="T25" fmla="*/ 0 h 19"/>
                      <a:gd name="T26" fmla="*/ 0 w 39"/>
                      <a:gd name="T27" fmla="*/ 19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
                      <a:gd name="T43" fmla="*/ 0 h 19"/>
                      <a:gd name="T44" fmla="*/ 39 w 39"/>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 h="19">
                        <a:moveTo>
                          <a:pt x="0" y="19"/>
                        </a:moveTo>
                        <a:lnTo>
                          <a:pt x="0" y="10"/>
                        </a:lnTo>
                        <a:lnTo>
                          <a:pt x="10" y="19"/>
                        </a:lnTo>
                        <a:lnTo>
                          <a:pt x="20" y="19"/>
                        </a:lnTo>
                        <a:lnTo>
                          <a:pt x="29" y="19"/>
                        </a:lnTo>
                        <a:lnTo>
                          <a:pt x="39" y="19"/>
                        </a:lnTo>
                        <a:lnTo>
                          <a:pt x="20" y="19"/>
                        </a:lnTo>
                        <a:lnTo>
                          <a:pt x="20" y="10"/>
                        </a:lnTo>
                        <a:lnTo>
                          <a:pt x="10" y="10"/>
                        </a:lnTo>
                        <a:lnTo>
                          <a:pt x="10" y="0"/>
                        </a:lnTo>
                        <a:lnTo>
                          <a:pt x="10" y="10"/>
                        </a:lnTo>
                        <a:lnTo>
                          <a:pt x="10" y="0"/>
                        </a:lnTo>
                        <a:lnTo>
                          <a:pt x="0" y="19"/>
                        </a:lnTo>
                        <a:close/>
                      </a:path>
                    </a:pathLst>
                  </a:custGeom>
                  <a:solidFill>
                    <a:srgbClr val="000000"/>
                  </a:solidFill>
                  <a:ln w="9525">
                    <a:noFill/>
                    <a:round/>
                    <a:headEnd/>
                    <a:tailEnd/>
                  </a:ln>
                </p:spPr>
                <p:txBody>
                  <a:bodyPr/>
                  <a:lstStyle/>
                  <a:p>
                    <a:endParaRPr lang="en-US"/>
                  </a:p>
                </p:txBody>
              </p:sp>
              <p:sp>
                <p:nvSpPr>
                  <p:cNvPr id="5479" name="Freeform 856"/>
                  <p:cNvSpPr>
                    <a:spLocks/>
                  </p:cNvSpPr>
                  <p:nvPr/>
                </p:nvSpPr>
                <p:spPr bwMode="auto">
                  <a:xfrm>
                    <a:off x="4763" y="7417"/>
                    <a:ext cx="29" cy="19"/>
                  </a:xfrm>
                  <a:custGeom>
                    <a:avLst/>
                    <a:gdLst>
                      <a:gd name="T0" fmla="*/ 19 w 29"/>
                      <a:gd name="T1" fmla="*/ 0 h 19"/>
                      <a:gd name="T2" fmla="*/ 9 w 29"/>
                      <a:gd name="T3" fmla="*/ 10 h 19"/>
                      <a:gd name="T4" fmla="*/ 19 w 29"/>
                      <a:gd name="T5" fmla="*/ 19 h 19"/>
                      <a:gd name="T6" fmla="*/ 29 w 29"/>
                      <a:gd name="T7" fmla="*/ 0 h 19"/>
                      <a:gd name="T8" fmla="*/ 19 w 29"/>
                      <a:gd name="T9" fmla="*/ 0 h 19"/>
                      <a:gd name="T10" fmla="*/ 19 w 29"/>
                      <a:gd name="T11" fmla="*/ 0 h 19"/>
                      <a:gd name="T12" fmla="*/ 9 w 29"/>
                      <a:gd name="T13" fmla="*/ 0 h 19"/>
                      <a:gd name="T14" fmla="*/ 9 w 29"/>
                      <a:gd name="T15" fmla="*/ 0 h 19"/>
                      <a:gd name="T16" fmla="*/ 9 w 29"/>
                      <a:gd name="T17" fmla="*/ 0 h 19"/>
                      <a:gd name="T18" fmla="*/ 9 w 29"/>
                      <a:gd name="T19" fmla="*/ 0 h 19"/>
                      <a:gd name="T20" fmla="*/ 0 w 29"/>
                      <a:gd name="T21" fmla="*/ 0 h 19"/>
                      <a:gd name="T22" fmla="*/ 19 w 29"/>
                      <a:gd name="T23" fmla="*/ 0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
                      <a:gd name="T37" fmla="*/ 0 h 19"/>
                      <a:gd name="T38" fmla="*/ 29 w 29"/>
                      <a:gd name="T39" fmla="*/ 19 h 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 h="19">
                        <a:moveTo>
                          <a:pt x="19" y="0"/>
                        </a:moveTo>
                        <a:lnTo>
                          <a:pt x="9" y="10"/>
                        </a:lnTo>
                        <a:lnTo>
                          <a:pt x="19" y="19"/>
                        </a:lnTo>
                        <a:lnTo>
                          <a:pt x="29" y="0"/>
                        </a:lnTo>
                        <a:lnTo>
                          <a:pt x="19" y="0"/>
                        </a:lnTo>
                        <a:lnTo>
                          <a:pt x="9" y="0"/>
                        </a:lnTo>
                        <a:lnTo>
                          <a:pt x="0" y="0"/>
                        </a:lnTo>
                        <a:lnTo>
                          <a:pt x="19" y="0"/>
                        </a:lnTo>
                        <a:close/>
                      </a:path>
                    </a:pathLst>
                  </a:custGeom>
                  <a:solidFill>
                    <a:srgbClr val="000000"/>
                  </a:solidFill>
                  <a:ln w="9525">
                    <a:noFill/>
                    <a:round/>
                    <a:headEnd/>
                    <a:tailEnd/>
                  </a:ln>
                </p:spPr>
                <p:txBody>
                  <a:bodyPr/>
                  <a:lstStyle/>
                  <a:p>
                    <a:endParaRPr lang="en-US"/>
                  </a:p>
                </p:txBody>
              </p:sp>
              <p:sp>
                <p:nvSpPr>
                  <p:cNvPr id="5480" name="Freeform 857"/>
                  <p:cNvSpPr>
                    <a:spLocks/>
                  </p:cNvSpPr>
                  <p:nvPr/>
                </p:nvSpPr>
                <p:spPr bwMode="auto">
                  <a:xfrm>
                    <a:off x="4733" y="7417"/>
                    <a:ext cx="49" cy="19"/>
                  </a:xfrm>
                  <a:custGeom>
                    <a:avLst/>
                    <a:gdLst>
                      <a:gd name="T0" fmla="*/ 0 w 49"/>
                      <a:gd name="T1" fmla="*/ 19 h 19"/>
                      <a:gd name="T2" fmla="*/ 10 w 49"/>
                      <a:gd name="T3" fmla="*/ 19 h 19"/>
                      <a:gd name="T4" fmla="*/ 30 w 49"/>
                      <a:gd name="T5" fmla="*/ 19 h 19"/>
                      <a:gd name="T6" fmla="*/ 39 w 49"/>
                      <a:gd name="T7" fmla="*/ 10 h 19"/>
                      <a:gd name="T8" fmla="*/ 49 w 49"/>
                      <a:gd name="T9" fmla="*/ 0 h 19"/>
                      <a:gd name="T10" fmla="*/ 39 w 49"/>
                      <a:gd name="T11" fmla="*/ 0 h 19"/>
                      <a:gd name="T12" fmla="*/ 30 w 49"/>
                      <a:gd name="T13" fmla="*/ 10 h 19"/>
                      <a:gd name="T14" fmla="*/ 30 w 49"/>
                      <a:gd name="T15" fmla="*/ 10 h 19"/>
                      <a:gd name="T16" fmla="*/ 0 w 49"/>
                      <a:gd name="T17" fmla="*/ 10 h 19"/>
                      <a:gd name="T18" fmla="*/ 10 w 49"/>
                      <a:gd name="T19" fmla="*/ 10 h 19"/>
                      <a:gd name="T20" fmla="*/ 0 w 49"/>
                      <a:gd name="T21" fmla="*/ 19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19"/>
                      <a:gd name="T35" fmla="*/ 49 w 49"/>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19">
                        <a:moveTo>
                          <a:pt x="0" y="19"/>
                        </a:moveTo>
                        <a:lnTo>
                          <a:pt x="10" y="19"/>
                        </a:lnTo>
                        <a:lnTo>
                          <a:pt x="30" y="19"/>
                        </a:lnTo>
                        <a:lnTo>
                          <a:pt x="39" y="10"/>
                        </a:lnTo>
                        <a:lnTo>
                          <a:pt x="49" y="0"/>
                        </a:lnTo>
                        <a:lnTo>
                          <a:pt x="39" y="0"/>
                        </a:lnTo>
                        <a:lnTo>
                          <a:pt x="30" y="10"/>
                        </a:lnTo>
                        <a:lnTo>
                          <a:pt x="0" y="10"/>
                        </a:lnTo>
                        <a:lnTo>
                          <a:pt x="10" y="10"/>
                        </a:lnTo>
                        <a:lnTo>
                          <a:pt x="0" y="19"/>
                        </a:lnTo>
                        <a:close/>
                      </a:path>
                    </a:pathLst>
                  </a:custGeom>
                  <a:solidFill>
                    <a:srgbClr val="000000"/>
                  </a:solidFill>
                  <a:ln w="9525">
                    <a:noFill/>
                    <a:round/>
                    <a:headEnd/>
                    <a:tailEnd/>
                  </a:ln>
                </p:spPr>
                <p:txBody>
                  <a:bodyPr/>
                  <a:lstStyle/>
                  <a:p>
                    <a:endParaRPr lang="en-US"/>
                  </a:p>
                </p:txBody>
              </p:sp>
              <p:sp>
                <p:nvSpPr>
                  <p:cNvPr id="5481" name="Freeform 858"/>
                  <p:cNvSpPr>
                    <a:spLocks/>
                  </p:cNvSpPr>
                  <p:nvPr/>
                </p:nvSpPr>
                <p:spPr bwMode="auto">
                  <a:xfrm>
                    <a:off x="4733" y="7417"/>
                    <a:ext cx="10" cy="19"/>
                  </a:xfrm>
                  <a:custGeom>
                    <a:avLst/>
                    <a:gdLst>
                      <a:gd name="T0" fmla="*/ 0 w 10"/>
                      <a:gd name="T1" fmla="*/ 10 h 19"/>
                      <a:gd name="T2" fmla="*/ 0 w 10"/>
                      <a:gd name="T3" fmla="*/ 19 h 19"/>
                      <a:gd name="T4" fmla="*/ 0 w 10"/>
                      <a:gd name="T5" fmla="*/ 19 h 19"/>
                      <a:gd name="T6" fmla="*/ 10 w 10"/>
                      <a:gd name="T7" fmla="*/ 10 h 19"/>
                      <a:gd name="T8" fmla="*/ 10 w 10"/>
                      <a:gd name="T9" fmla="*/ 10 h 19"/>
                      <a:gd name="T10" fmla="*/ 0 w 10"/>
                      <a:gd name="T11" fmla="*/ 0 h 19"/>
                      <a:gd name="T12" fmla="*/ 0 w 10"/>
                      <a:gd name="T13" fmla="*/ 10 h 19"/>
                      <a:gd name="T14" fmla="*/ 0 60000 65536"/>
                      <a:gd name="T15" fmla="*/ 0 60000 65536"/>
                      <a:gd name="T16" fmla="*/ 0 60000 65536"/>
                      <a:gd name="T17" fmla="*/ 0 60000 65536"/>
                      <a:gd name="T18" fmla="*/ 0 60000 65536"/>
                      <a:gd name="T19" fmla="*/ 0 60000 65536"/>
                      <a:gd name="T20" fmla="*/ 0 60000 65536"/>
                      <a:gd name="T21" fmla="*/ 0 w 10"/>
                      <a:gd name="T22" fmla="*/ 0 h 19"/>
                      <a:gd name="T23" fmla="*/ 10 w 10"/>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9">
                        <a:moveTo>
                          <a:pt x="0" y="10"/>
                        </a:moveTo>
                        <a:lnTo>
                          <a:pt x="0" y="19"/>
                        </a:lnTo>
                        <a:lnTo>
                          <a:pt x="10" y="10"/>
                        </a:lnTo>
                        <a:lnTo>
                          <a:pt x="0" y="0"/>
                        </a:lnTo>
                        <a:lnTo>
                          <a:pt x="0" y="10"/>
                        </a:lnTo>
                        <a:close/>
                      </a:path>
                    </a:pathLst>
                  </a:custGeom>
                  <a:solidFill>
                    <a:srgbClr val="000000"/>
                  </a:solidFill>
                  <a:ln w="9525">
                    <a:noFill/>
                    <a:round/>
                    <a:headEnd/>
                    <a:tailEnd/>
                  </a:ln>
                </p:spPr>
                <p:txBody>
                  <a:bodyPr/>
                  <a:lstStyle/>
                  <a:p>
                    <a:endParaRPr lang="en-US"/>
                  </a:p>
                </p:txBody>
              </p:sp>
              <p:sp>
                <p:nvSpPr>
                  <p:cNvPr id="5482" name="Freeform 859"/>
                  <p:cNvSpPr>
                    <a:spLocks/>
                  </p:cNvSpPr>
                  <p:nvPr/>
                </p:nvSpPr>
                <p:spPr bwMode="auto">
                  <a:xfrm>
                    <a:off x="4714" y="7417"/>
                    <a:ext cx="19" cy="19"/>
                  </a:xfrm>
                  <a:custGeom>
                    <a:avLst/>
                    <a:gdLst>
                      <a:gd name="T0" fmla="*/ 0 w 19"/>
                      <a:gd name="T1" fmla="*/ 19 h 19"/>
                      <a:gd name="T2" fmla="*/ 10 w 19"/>
                      <a:gd name="T3" fmla="*/ 10 h 19"/>
                      <a:gd name="T4" fmla="*/ 10 w 19"/>
                      <a:gd name="T5" fmla="*/ 10 h 19"/>
                      <a:gd name="T6" fmla="*/ 19 w 19"/>
                      <a:gd name="T7" fmla="*/ 10 h 19"/>
                      <a:gd name="T8" fmla="*/ 19 w 19"/>
                      <a:gd name="T9" fmla="*/ 0 h 19"/>
                      <a:gd name="T10" fmla="*/ 10 w 19"/>
                      <a:gd name="T11" fmla="*/ 0 h 19"/>
                      <a:gd name="T12" fmla="*/ 0 w 19"/>
                      <a:gd name="T13" fmla="*/ 0 h 19"/>
                      <a:gd name="T14" fmla="*/ 0 w 19"/>
                      <a:gd name="T15" fmla="*/ 10 h 19"/>
                      <a:gd name="T16" fmla="*/ 0 w 19"/>
                      <a:gd name="T17" fmla="*/ 19 h 19"/>
                      <a:gd name="T18" fmla="*/ 0 w 19"/>
                      <a:gd name="T19" fmla="*/ 10 h 19"/>
                      <a:gd name="T20" fmla="*/ 0 w 19"/>
                      <a:gd name="T21" fmla="*/ 19 h 19"/>
                      <a:gd name="T22" fmla="*/ 10 w 19"/>
                      <a:gd name="T23" fmla="*/ 19 h 19"/>
                      <a:gd name="T24" fmla="*/ 10 w 19"/>
                      <a:gd name="T25" fmla="*/ 19 h 19"/>
                      <a:gd name="T26" fmla="*/ 0 w 19"/>
                      <a:gd name="T27" fmla="*/ 19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
                      <a:gd name="T43" fmla="*/ 0 h 19"/>
                      <a:gd name="T44" fmla="*/ 19 w 19"/>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 h="19">
                        <a:moveTo>
                          <a:pt x="0" y="19"/>
                        </a:moveTo>
                        <a:lnTo>
                          <a:pt x="10" y="10"/>
                        </a:lnTo>
                        <a:lnTo>
                          <a:pt x="19" y="10"/>
                        </a:lnTo>
                        <a:lnTo>
                          <a:pt x="19" y="0"/>
                        </a:lnTo>
                        <a:lnTo>
                          <a:pt x="10" y="0"/>
                        </a:lnTo>
                        <a:lnTo>
                          <a:pt x="0" y="0"/>
                        </a:lnTo>
                        <a:lnTo>
                          <a:pt x="0" y="10"/>
                        </a:lnTo>
                        <a:lnTo>
                          <a:pt x="0" y="19"/>
                        </a:lnTo>
                        <a:lnTo>
                          <a:pt x="0" y="10"/>
                        </a:lnTo>
                        <a:lnTo>
                          <a:pt x="0" y="19"/>
                        </a:lnTo>
                        <a:lnTo>
                          <a:pt x="10" y="19"/>
                        </a:lnTo>
                        <a:lnTo>
                          <a:pt x="0" y="19"/>
                        </a:lnTo>
                        <a:close/>
                      </a:path>
                    </a:pathLst>
                  </a:custGeom>
                  <a:solidFill>
                    <a:srgbClr val="000000"/>
                  </a:solidFill>
                  <a:ln w="9525">
                    <a:noFill/>
                    <a:round/>
                    <a:headEnd/>
                    <a:tailEnd/>
                  </a:ln>
                </p:spPr>
                <p:txBody>
                  <a:bodyPr/>
                  <a:lstStyle/>
                  <a:p>
                    <a:endParaRPr lang="en-US"/>
                  </a:p>
                </p:txBody>
              </p:sp>
              <p:sp>
                <p:nvSpPr>
                  <p:cNvPr id="5483" name="Freeform 860"/>
                  <p:cNvSpPr>
                    <a:spLocks/>
                  </p:cNvSpPr>
                  <p:nvPr/>
                </p:nvSpPr>
                <p:spPr bwMode="auto">
                  <a:xfrm>
                    <a:off x="4685" y="7427"/>
                    <a:ext cx="29" cy="9"/>
                  </a:xfrm>
                  <a:custGeom>
                    <a:avLst/>
                    <a:gdLst>
                      <a:gd name="T0" fmla="*/ 0 w 29"/>
                      <a:gd name="T1" fmla="*/ 9 h 9"/>
                      <a:gd name="T2" fmla="*/ 0 w 29"/>
                      <a:gd name="T3" fmla="*/ 9 h 9"/>
                      <a:gd name="T4" fmla="*/ 29 w 29"/>
                      <a:gd name="T5" fmla="*/ 9 h 9"/>
                      <a:gd name="T6" fmla="*/ 29 w 29"/>
                      <a:gd name="T7" fmla="*/ 0 h 9"/>
                      <a:gd name="T8" fmla="*/ 0 w 29"/>
                      <a:gd name="T9" fmla="*/ 0 h 9"/>
                      <a:gd name="T10" fmla="*/ 10 w 29"/>
                      <a:gd name="T11" fmla="*/ 9 h 9"/>
                      <a:gd name="T12" fmla="*/ 0 w 29"/>
                      <a:gd name="T13" fmla="*/ 9 h 9"/>
                      <a:gd name="T14" fmla="*/ 0 w 29"/>
                      <a:gd name="T15" fmla="*/ 9 h 9"/>
                      <a:gd name="T16" fmla="*/ 0 w 29"/>
                      <a:gd name="T17" fmla="*/ 9 h 9"/>
                      <a:gd name="T18" fmla="*/ 0 w 29"/>
                      <a:gd name="T19" fmla="*/ 9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9"/>
                      <a:gd name="T32" fmla="*/ 29 w 29"/>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9">
                        <a:moveTo>
                          <a:pt x="0" y="9"/>
                        </a:moveTo>
                        <a:lnTo>
                          <a:pt x="0" y="9"/>
                        </a:lnTo>
                        <a:lnTo>
                          <a:pt x="29" y="9"/>
                        </a:lnTo>
                        <a:lnTo>
                          <a:pt x="29" y="0"/>
                        </a:lnTo>
                        <a:lnTo>
                          <a:pt x="0" y="0"/>
                        </a:lnTo>
                        <a:lnTo>
                          <a:pt x="10" y="9"/>
                        </a:lnTo>
                        <a:lnTo>
                          <a:pt x="0" y="9"/>
                        </a:lnTo>
                        <a:close/>
                      </a:path>
                    </a:pathLst>
                  </a:custGeom>
                  <a:solidFill>
                    <a:srgbClr val="000000"/>
                  </a:solidFill>
                  <a:ln w="9525">
                    <a:noFill/>
                    <a:round/>
                    <a:headEnd/>
                    <a:tailEnd/>
                  </a:ln>
                </p:spPr>
                <p:txBody>
                  <a:bodyPr/>
                  <a:lstStyle/>
                  <a:p>
                    <a:endParaRPr lang="en-US"/>
                  </a:p>
                </p:txBody>
              </p:sp>
              <p:sp>
                <p:nvSpPr>
                  <p:cNvPr id="5484" name="Freeform 861"/>
                  <p:cNvSpPr>
                    <a:spLocks/>
                  </p:cNvSpPr>
                  <p:nvPr/>
                </p:nvSpPr>
                <p:spPr bwMode="auto">
                  <a:xfrm>
                    <a:off x="4675" y="7417"/>
                    <a:ext cx="20" cy="19"/>
                  </a:xfrm>
                  <a:custGeom>
                    <a:avLst/>
                    <a:gdLst>
                      <a:gd name="T0" fmla="*/ 10 w 20"/>
                      <a:gd name="T1" fmla="*/ 0 h 19"/>
                      <a:gd name="T2" fmla="*/ 10 w 20"/>
                      <a:gd name="T3" fmla="*/ 19 h 19"/>
                      <a:gd name="T4" fmla="*/ 20 w 20"/>
                      <a:gd name="T5" fmla="*/ 19 h 19"/>
                      <a:gd name="T6" fmla="*/ 10 w 20"/>
                      <a:gd name="T7" fmla="*/ 0 h 19"/>
                      <a:gd name="T8" fmla="*/ 10 w 20"/>
                      <a:gd name="T9" fmla="*/ 10 h 19"/>
                      <a:gd name="T10" fmla="*/ 10 w 20"/>
                      <a:gd name="T11" fmla="*/ 0 h 19"/>
                      <a:gd name="T12" fmla="*/ 0 w 20"/>
                      <a:gd name="T13" fmla="*/ 0 h 19"/>
                      <a:gd name="T14" fmla="*/ 10 w 20"/>
                      <a:gd name="T15" fmla="*/ 0 h 19"/>
                      <a:gd name="T16" fmla="*/ 10 w 20"/>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9"/>
                      <a:gd name="T29" fmla="*/ 20 w 20"/>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9">
                        <a:moveTo>
                          <a:pt x="10" y="0"/>
                        </a:moveTo>
                        <a:lnTo>
                          <a:pt x="10" y="19"/>
                        </a:lnTo>
                        <a:lnTo>
                          <a:pt x="20" y="19"/>
                        </a:lnTo>
                        <a:lnTo>
                          <a:pt x="10" y="0"/>
                        </a:lnTo>
                        <a:lnTo>
                          <a:pt x="10" y="10"/>
                        </a:lnTo>
                        <a:lnTo>
                          <a:pt x="10" y="0"/>
                        </a:lnTo>
                        <a:lnTo>
                          <a:pt x="0" y="0"/>
                        </a:lnTo>
                        <a:lnTo>
                          <a:pt x="10" y="0"/>
                        </a:lnTo>
                        <a:close/>
                      </a:path>
                    </a:pathLst>
                  </a:custGeom>
                  <a:solidFill>
                    <a:srgbClr val="000000"/>
                  </a:solidFill>
                  <a:ln w="9525">
                    <a:noFill/>
                    <a:round/>
                    <a:headEnd/>
                    <a:tailEnd/>
                  </a:ln>
                </p:spPr>
                <p:txBody>
                  <a:bodyPr/>
                  <a:lstStyle/>
                  <a:p>
                    <a:endParaRPr lang="en-US"/>
                  </a:p>
                </p:txBody>
              </p:sp>
              <p:sp>
                <p:nvSpPr>
                  <p:cNvPr id="5485" name="Freeform 862"/>
                  <p:cNvSpPr>
                    <a:spLocks/>
                  </p:cNvSpPr>
                  <p:nvPr/>
                </p:nvSpPr>
                <p:spPr bwMode="auto">
                  <a:xfrm>
                    <a:off x="4685" y="7417"/>
                    <a:ext cx="155" cy="10"/>
                  </a:xfrm>
                  <a:custGeom>
                    <a:avLst/>
                    <a:gdLst>
                      <a:gd name="T0" fmla="*/ 155 w 155"/>
                      <a:gd name="T1" fmla="*/ 0 h 10"/>
                      <a:gd name="T2" fmla="*/ 0 w 155"/>
                      <a:gd name="T3" fmla="*/ 0 h 10"/>
                      <a:gd name="T4" fmla="*/ 0 w 155"/>
                      <a:gd name="T5" fmla="*/ 10 h 10"/>
                      <a:gd name="T6" fmla="*/ 155 w 155"/>
                      <a:gd name="T7" fmla="*/ 10 h 10"/>
                      <a:gd name="T8" fmla="*/ 155 w 155"/>
                      <a:gd name="T9" fmla="*/ 10 h 10"/>
                      <a:gd name="T10" fmla="*/ 155 w 155"/>
                      <a:gd name="T11" fmla="*/ 0 h 10"/>
                      <a:gd name="T12" fmla="*/ 155 w 155"/>
                      <a:gd name="T13" fmla="*/ 0 h 10"/>
                      <a:gd name="T14" fmla="*/ 155 w 155"/>
                      <a:gd name="T15" fmla="*/ 0 h 10"/>
                      <a:gd name="T16" fmla="*/ 0 60000 65536"/>
                      <a:gd name="T17" fmla="*/ 0 60000 65536"/>
                      <a:gd name="T18" fmla="*/ 0 60000 65536"/>
                      <a:gd name="T19" fmla="*/ 0 60000 65536"/>
                      <a:gd name="T20" fmla="*/ 0 60000 65536"/>
                      <a:gd name="T21" fmla="*/ 0 60000 65536"/>
                      <a:gd name="T22" fmla="*/ 0 60000 65536"/>
                      <a:gd name="T23" fmla="*/ 0 60000 65536"/>
                      <a:gd name="T24" fmla="*/ 0 w 155"/>
                      <a:gd name="T25" fmla="*/ 0 h 10"/>
                      <a:gd name="T26" fmla="*/ 155 w 155"/>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5" h="10">
                        <a:moveTo>
                          <a:pt x="155" y="0"/>
                        </a:moveTo>
                        <a:lnTo>
                          <a:pt x="0" y="0"/>
                        </a:lnTo>
                        <a:lnTo>
                          <a:pt x="0" y="10"/>
                        </a:lnTo>
                        <a:lnTo>
                          <a:pt x="155" y="10"/>
                        </a:lnTo>
                        <a:lnTo>
                          <a:pt x="155" y="0"/>
                        </a:lnTo>
                        <a:close/>
                      </a:path>
                    </a:pathLst>
                  </a:custGeom>
                  <a:solidFill>
                    <a:srgbClr val="000000"/>
                  </a:solidFill>
                  <a:ln w="9525">
                    <a:noFill/>
                    <a:round/>
                    <a:headEnd/>
                    <a:tailEnd/>
                  </a:ln>
                </p:spPr>
                <p:txBody>
                  <a:bodyPr/>
                  <a:lstStyle/>
                  <a:p>
                    <a:endParaRPr lang="en-US"/>
                  </a:p>
                </p:txBody>
              </p:sp>
              <p:sp>
                <p:nvSpPr>
                  <p:cNvPr id="5486" name="Freeform 863"/>
                  <p:cNvSpPr>
                    <a:spLocks/>
                  </p:cNvSpPr>
                  <p:nvPr/>
                </p:nvSpPr>
                <p:spPr bwMode="auto">
                  <a:xfrm>
                    <a:off x="4840" y="7417"/>
                    <a:ext cx="10" cy="19"/>
                  </a:xfrm>
                  <a:custGeom>
                    <a:avLst/>
                    <a:gdLst>
                      <a:gd name="T0" fmla="*/ 10 w 10"/>
                      <a:gd name="T1" fmla="*/ 0 h 19"/>
                      <a:gd name="T2" fmla="*/ 10 w 10"/>
                      <a:gd name="T3" fmla="*/ 10 h 19"/>
                      <a:gd name="T4" fmla="*/ 0 w 10"/>
                      <a:gd name="T5" fmla="*/ 0 h 19"/>
                      <a:gd name="T6" fmla="*/ 0 w 10"/>
                      <a:gd name="T7" fmla="*/ 10 h 19"/>
                      <a:gd name="T8" fmla="*/ 10 w 10"/>
                      <a:gd name="T9" fmla="*/ 10 h 19"/>
                      <a:gd name="T10" fmla="*/ 10 w 10"/>
                      <a:gd name="T11" fmla="*/ 19 h 19"/>
                      <a:gd name="T12" fmla="*/ 10 w 10"/>
                      <a:gd name="T13" fmla="*/ 10 h 19"/>
                      <a:gd name="T14" fmla="*/ 10 w 10"/>
                      <a:gd name="T15" fmla="*/ 19 h 19"/>
                      <a:gd name="T16" fmla="*/ 10 w 10"/>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9"/>
                      <a:gd name="T29" fmla="*/ 10 w 10"/>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9">
                        <a:moveTo>
                          <a:pt x="10" y="0"/>
                        </a:moveTo>
                        <a:lnTo>
                          <a:pt x="10" y="10"/>
                        </a:lnTo>
                        <a:lnTo>
                          <a:pt x="0" y="0"/>
                        </a:lnTo>
                        <a:lnTo>
                          <a:pt x="0" y="10"/>
                        </a:lnTo>
                        <a:lnTo>
                          <a:pt x="10" y="10"/>
                        </a:lnTo>
                        <a:lnTo>
                          <a:pt x="10" y="19"/>
                        </a:lnTo>
                        <a:lnTo>
                          <a:pt x="10" y="10"/>
                        </a:lnTo>
                        <a:lnTo>
                          <a:pt x="10" y="19"/>
                        </a:lnTo>
                        <a:lnTo>
                          <a:pt x="10" y="0"/>
                        </a:lnTo>
                        <a:close/>
                      </a:path>
                    </a:pathLst>
                  </a:custGeom>
                  <a:solidFill>
                    <a:srgbClr val="000000"/>
                  </a:solidFill>
                  <a:ln w="9525">
                    <a:noFill/>
                    <a:round/>
                    <a:headEnd/>
                    <a:tailEnd/>
                  </a:ln>
                </p:spPr>
                <p:txBody>
                  <a:bodyPr/>
                  <a:lstStyle/>
                  <a:p>
                    <a:endParaRPr lang="en-US"/>
                  </a:p>
                </p:txBody>
              </p:sp>
              <p:sp>
                <p:nvSpPr>
                  <p:cNvPr id="5487" name="Freeform 864"/>
                  <p:cNvSpPr>
                    <a:spLocks/>
                  </p:cNvSpPr>
                  <p:nvPr/>
                </p:nvSpPr>
                <p:spPr bwMode="auto">
                  <a:xfrm>
                    <a:off x="4850" y="7417"/>
                    <a:ext cx="127" cy="19"/>
                  </a:xfrm>
                  <a:custGeom>
                    <a:avLst/>
                    <a:gdLst>
                      <a:gd name="T0" fmla="*/ 127 w 127"/>
                      <a:gd name="T1" fmla="*/ 10 h 19"/>
                      <a:gd name="T2" fmla="*/ 88 w 127"/>
                      <a:gd name="T3" fmla="*/ 10 h 19"/>
                      <a:gd name="T4" fmla="*/ 78 w 127"/>
                      <a:gd name="T5" fmla="*/ 0 h 19"/>
                      <a:gd name="T6" fmla="*/ 0 w 127"/>
                      <a:gd name="T7" fmla="*/ 0 h 19"/>
                      <a:gd name="T8" fmla="*/ 0 w 127"/>
                      <a:gd name="T9" fmla="*/ 19 h 19"/>
                      <a:gd name="T10" fmla="*/ 10 w 127"/>
                      <a:gd name="T11" fmla="*/ 10 h 19"/>
                      <a:gd name="T12" fmla="*/ 68 w 127"/>
                      <a:gd name="T13" fmla="*/ 10 h 19"/>
                      <a:gd name="T14" fmla="*/ 78 w 127"/>
                      <a:gd name="T15" fmla="*/ 19 h 19"/>
                      <a:gd name="T16" fmla="*/ 127 w 127"/>
                      <a:gd name="T17" fmla="*/ 19 h 19"/>
                      <a:gd name="T18" fmla="*/ 117 w 127"/>
                      <a:gd name="T19" fmla="*/ 19 h 19"/>
                      <a:gd name="T20" fmla="*/ 127 w 127"/>
                      <a:gd name="T21" fmla="*/ 1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7"/>
                      <a:gd name="T34" fmla="*/ 0 h 19"/>
                      <a:gd name="T35" fmla="*/ 127 w 127"/>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7" h="19">
                        <a:moveTo>
                          <a:pt x="127" y="10"/>
                        </a:moveTo>
                        <a:lnTo>
                          <a:pt x="88" y="10"/>
                        </a:lnTo>
                        <a:lnTo>
                          <a:pt x="78" y="0"/>
                        </a:lnTo>
                        <a:lnTo>
                          <a:pt x="0" y="0"/>
                        </a:lnTo>
                        <a:lnTo>
                          <a:pt x="0" y="19"/>
                        </a:lnTo>
                        <a:lnTo>
                          <a:pt x="10" y="10"/>
                        </a:lnTo>
                        <a:lnTo>
                          <a:pt x="68" y="10"/>
                        </a:lnTo>
                        <a:lnTo>
                          <a:pt x="78" y="19"/>
                        </a:lnTo>
                        <a:lnTo>
                          <a:pt x="127" y="19"/>
                        </a:lnTo>
                        <a:lnTo>
                          <a:pt x="117" y="19"/>
                        </a:lnTo>
                        <a:lnTo>
                          <a:pt x="127" y="10"/>
                        </a:lnTo>
                        <a:close/>
                      </a:path>
                    </a:pathLst>
                  </a:custGeom>
                  <a:solidFill>
                    <a:srgbClr val="000000"/>
                  </a:solidFill>
                  <a:ln w="9525">
                    <a:noFill/>
                    <a:round/>
                    <a:headEnd/>
                    <a:tailEnd/>
                  </a:ln>
                </p:spPr>
                <p:txBody>
                  <a:bodyPr/>
                  <a:lstStyle/>
                  <a:p>
                    <a:endParaRPr lang="en-US"/>
                  </a:p>
                </p:txBody>
              </p:sp>
              <p:sp>
                <p:nvSpPr>
                  <p:cNvPr id="5488" name="Freeform 865"/>
                  <p:cNvSpPr>
                    <a:spLocks/>
                  </p:cNvSpPr>
                  <p:nvPr/>
                </p:nvSpPr>
                <p:spPr bwMode="auto">
                  <a:xfrm>
                    <a:off x="4967" y="7427"/>
                    <a:ext cx="19" cy="77"/>
                  </a:xfrm>
                  <a:custGeom>
                    <a:avLst/>
                    <a:gdLst>
                      <a:gd name="T0" fmla="*/ 19 w 19"/>
                      <a:gd name="T1" fmla="*/ 77 h 77"/>
                      <a:gd name="T2" fmla="*/ 19 w 19"/>
                      <a:gd name="T3" fmla="*/ 68 h 77"/>
                      <a:gd name="T4" fmla="*/ 10 w 19"/>
                      <a:gd name="T5" fmla="*/ 58 h 77"/>
                      <a:gd name="T6" fmla="*/ 19 w 19"/>
                      <a:gd name="T7" fmla="*/ 39 h 77"/>
                      <a:gd name="T8" fmla="*/ 10 w 19"/>
                      <a:gd name="T9" fmla="*/ 19 h 77"/>
                      <a:gd name="T10" fmla="*/ 10 w 19"/>
                      <a:gd name="T11" fmla="*/ 0 h 77"/>
                      <a:gd name="T12" fmla="*/ 0 w 19"/>
                      <a:gd name="T13" fmla="*/ 9 h 77"/>
                      <a:gd name="T14" fmla="*/ 10 w 19"/>
                      <a:gd name="T15" fmla="*/ 19 h 77"/>
                      <a:gd name="T16" fmla="*/ 10 w 19"/>
                      <a:gd name="T17" fmla="*/ 58 h 77"/>
                      <a:gd name="T18" fmla="*/ 10 w 19"/>
                      <a:gd name="T19" fmla="*/ 68 h 77"/>
                      <a:gd name="T20" fmla="*/ 10 w 19"/>
                      <a:gd name="T21" fmla="*/ 68 h 77"/>
                      <a:gd name="T22" fmla="*/ 19 w 19"/>
                      <a:gd name="T23" fmla="*/ 77 h 77"/>
                      <a:gd name="T24" fmla="*/ 19 w 19"/>
                      <a:gd name="T25" fmla="*/ 68 h 77"/>
                      <a:gd name="T26" fmla="*/ 19 w 19"/>
                      <a:gd name="T27" fmla="*/ 77 h 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
                      <a:gd name="T43" fmla="*/ 0 h 77"/>
                      <a:gd name="T44" fmla="*/ 19 w 19"/>
                      <a:gd name="T45" fmla="*/ 77 h 7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 h="77">
                        <a:moveTo>
                          <a:pt x="19" y="77"/>
                        </a:moveTo>
                        <a:lnTo>
                          <a:pt x="19" y="68"/>
                        </a:lnTo>
                        <a:lnTo>
                          <a:pt x="10" y="58"/>
                        </a:lnTo>
                        <a:lnTo>
                          <a:pt x="19" y="39"/>
                        </a:lnTo>
                        <a:lnTo>
                          <a:pt x="10" y="19"/>
                        </a:lnTo>
                        <a:lnTo>
                          <a:pt x="10" y="0"/>
                        </a:lnTo>
                        <a:lnTo>
                          <a:pt x="0" y="9"/>
                        </a:lnTo>
                        <a:lnTo>
                          <a:pt x="10" y="19"/>
                        </a:lnTo>
                        <a:lnTo>
                          <a:pt x="10" y="58"/>
                        </a:lnTo>
                        <a:lnTo>
                          <a:pt x="10" y="68"/>
                        </a:lnTo>
                        <a:lnTo>
                          <a:pt x="19" y="77"/>
                        </a:lnTo>
                        <a:lnTo>
                          <a:pt x="19" y="68"/>
                        </a:lnTo>
                        <a:lnTo>
                          <a:pt x="19" y="77"/>
                        </a:lnTo>
                        <a:close/>
                      </a:path>
                    </a:pathLst>
                  </a:custGeom>
                  <a:solidFill>
                    <a:srgbClr val="000000"/>
                  </a:solidFill>
                  <a:ln w="9525">
                    <a:noFill/>
                    <a:round/>
                    <a:headEnd/>
                    <a:tailEnd/>
                  </a:ln>
                </p:spPr>
                <p:txBody>
                  <a:bodyPr/>
                  <a:lstStyle/>
                  <a:p>
                    <a:endParaRPr lang="en-US"/>
                  </a:p>
                </p:txBody>
              </p:sp>
              <p:sp>
                <p:nvSpPr>
                  <p:cNvPr id="5489" name="Freeform 866"/>
                  <p:cNvSpPr>
                    <a:spLocks/>
                  </p:cNvSpPr>
                  <p:nvPr/>
                </p:nvSpPr>
                <p:spPr bwMode="auto">
                  <a:xfrm>
                    <a:off x="4967" y="7495"/>
                    <a:ext cx="19" cy="19"/>
                  </a:xfrm>
                  <a:custGeom>
                    <a:avLst/>
                    <a:gdLst>
                      <a:gd name="T0" fmla="*/ 0 w 19"/>
                      <a:gd name="T1" fmla="*/ 19 h 19"/>
                      <a:gd name="T2" fmla="*/ 0 w 19"/>
                      <a:gd name="T3" fmla="*/ 19 h 19"/>
                      <a:gd name="T4" fmla="*/ 19 w 19"/>
                      <a:gd name="T5" fmla="*/ 9 h 19"/>
                      <a:gd name="T6" fmla="*/ 10 w 19"/>
                      <a:gd name="T7" fmla="*/ 0 h 19"/>
                      <a:gd name="T8" fmla="*/ 0 w 19"/>
                      <a:gd name="T9" fmla="*/ 9 h 19"/>
                      <a:gd name="T10" fmla="*/ 0 w 19"/>
                      <a:gd name="T11" fmla="*/ 9 h 19"/>
                      <a:gd name="T12" fmla="*/ 0 w 19"/>
                      <a:gd name="T13" fmla="*/ 19 h 19"/>
                      <a:gd name="T14" fmla="*/ 0 w 19"/>
                      <a:gd name="T15" fmla="*/ 19 h 19"/>
                      <a:gd name="T16" fmla="*/ 0 w 19"/>
                      <a:gd name="T17" fmla="*/ 19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9"/>
                      <a:gd name="T29" fmla="*/ 19 w 1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9">
                        <a:moveTo>
                          <a:pt x="0" y="19"/>
                        </a:moveTo>
                        <a:lnTo>
                          <a:pt x="0" y="19"/>
                        </a:lnTo>
                        <a:lnTo>
                          <a:pt x="19" y="9"/>
                        </a:lnTo>
                        <a:lnTo>
                          <a:pt x="10" y="0"/>
                        </a:lnTo>
                        <a:lnTo>
                          <a:pt x="0" y="9"/>
                        </a:lnTo>
                        <a:lnTo>
                          <a:pt x="0" y="19"/>
                        </a:lnTo>
                        <a:close/>
                      </a:path>
                    </a:pathLst>
                  </a:custGeom>
                  <a:solidFill>
                    <a:srgbClr val="000000"/>
                  </a:solidFill>
                  <a:ln w="9525">
                    <a:noFill/>
                    <a:round/>
                    <a:headEnd/>
                    <a:tailEnd/>
                  </a:ln>
                </p:spPr>
                <p:txBody>
                  <a:bodyPr/>
                  <a:lstStyle/>
                  <a:p>
                    <a:endParaRPr lang="en-US"/>
                  </a:p>
                </p:txBody>
              </p:sp>
              <p:sp>
                <p:nvSpPr>
                  <p:cNvPr id="5490" name="Freeform 867"/>
                  <p:cNvSpPr>
                    <a:spLocks/>
                  </p:cNvSpPr>
                  <p:nvPr/>
                </p:nvSpPr>
                <p:spPr bwMode="auto">
                  <a:xfrm>
                    <a:off x="4607" y="7504"/>
                    <a:ext cx="360" cy="10"/>
                  </a:xfrm>
                  <a:custGeom>
                    <a:avLst/>
                    <a:gdLst>
                      <a:gd name="T0" fmla="*/ 0 w 360"/>
                      <a:gd name="T1" fmla="*/ 10 h 10"/>
                      <a:gd name="T2" fmla="*/ 360 w 360"/>
                      <a:gd name="T3" fmla="*/ 10 h 10"/>
                      <a:gd name="T4" fmla="*/ 360 w 360"/>
                      <a:gd name="T5" fmla="*/ 0 h 10"/>
                      <a:gd name="T6" fmla="*/ 0 w 360"/>
                      <a:gd name="T7" fmla="*/ 0 h 10"/>
                      <a:gd name="T8" fmla="*/ 0 w 360"/>
                      <a:gd name="T9" fmla="*/ 0 h 10"/>
                      <a:gd name="T10" fmla="*/ 0 w 360"/>
                      <a:gd name="T11" fmla="*/ 10 h 10"/>
                      <a:gd name="T12" fmla="*/ 0 60000 65536"/>
                      <a:gd name="T13" fmla="*/ 0 60000 65536"/>
                      <a:gd name="T14" fmla="*/ 0 60000 65536"/>
                      <a:gd name="T15" fmla="*/ 0 60000 65536"/>
                      <a:gd name="T16" fmla="*/ 0 60000 65536"/>
                      <a:gd name="T17" fmla="*/ 0 60000 65536"/>
                      <a:gd name="T18" fmla="*/ 0 w 360"/>
                      <a:gd name="T19" fmla="*/ 0 h 10"/>
                      <a:gd name="T20" fmla="*/ 360 w 360"/>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360" h="10">
                        <a:moveTo>
                          <a:pt x="0" y="10"/>
                        </a:moveTo>
                        <a:lnTo>
                          <a:pt x="360" y="10"/>
                        </a:lnTo>
                        <a:lnTo>
                          <a:pt x="360" y="0"/>
                        </a:lnTo>
                        <a:lnTo>
                          <a:pt x="0" y="0"/>
                        </a:lnTo>
                        <a:lnTo>
                          <a:pt x="0" y="10"/>
                        </a:lnTo>
                        <a:close/>
                      </a:path>
                    </a:pathLst>
                  </a:custGeom>
                  <a:solidFill>
                    <a:srgbClr val="000000"/>
                  </a:solidFill>
                  <a:ln w="9525">
                    <a:noFill/>
                    <a:round/>
                    <a:headEnd/>
                    <a:tailEnd/>
                  </a:ln>
                </p:spPr>
                <p:txBody>
                  <a:bodyPr/>
                  <a:lstStyle/>
                  <a:p>
                    <a:endParaRPr lang="en-US"/>
                  </a:p>
                </p:txBody>
              </p:sp>
              <p:sp>
                <p:nvSpPr>
                  <p:cNvPr id="5491" name="Freeform 868"/>
                  <p:cNvSpPr>
                    <a:spLocks/>
                  </p:cNvSpPr>
                  <p:nvPr/>
                </p:nvSpPr>
                <p:spPr bwMode="auto">
                  <a:xfrm>
                    <a:off x="4578" y="7417"/>
                    <a:ext cx="29" cy="97"/>
                  </a:xfrm>
                  <a:custGeom>
                    <a:avLst/>
                    <a:gdLst>
                      <a:gd name="T0" fmla="*/ 0 w 29"/>
                      <a:gd name="T1" fmla="*/ 0 h 97"/>
                      <a:gd name="T2" fmla="*/ 0 w 29"/>
                      <a:gd name="T3" fmla="*/ 49 h 97"/>
                      <a:gd name="T4" fmla="*/ 10 w 29"/>
                      <a:gd name="T5" fmla="*/ 68 h 97"/>
                      <a:gd name="T6" fmla="*/ 10 w 29"/>
                      <a:gd name="T7" fmla="*/ 68 h 97"/>
                      <a:gd name="T8" fmla="*/ 19 w 29"/>
                      <a:gd name="T9" fmla="*/ 87 h 97"/>
                      <a:gd name="T10" fmla="*/ 29 w 29"/>
                      <a:gd name="T11" fmla="*/ 97 h 97"/>
                      <a:gd name="T12" fmla="*/ 29 w 29"/>
                      <a:gd name="T13" fmla="*/ 87 h 97"/>
                      <a:gd name="T14" fmla="*/ 19 w 29"/>
                      <a:gd name="T15" fmla="*/ 78 h 97"/>
                      <a:gd name="T16" fmla="*/ 19 w 29"/>
                      <a:gd name="T17" fmla="*/ 68 h 97"/>
                      <a:gd name="T18" fmla="*/ 10 w 29"/>
                      <a:gd name="T19" fmla="*/ 68 h 97"/>
                      <a:gd name="T20" fmla="*/ 10 w 29"/>
                      <a:gd name="T21" fmla="*/ 19 h 97"/>
                      <a:gd name="T22" fmla="*/ 10 w 29"/>
                      <a:gd name="T23" fmla="*/ 10 h 97"/>
                      <a:gd name="T24" fmla="*/ 10 w 29"/>
                      <a:gd name="T25" fmla="*/ 10 h 97"/>
                      <a:gd name="T26" fmla="*/ 0 w 29"/>
                      <a:gd name="T27" fmla="*/ 0 h 97"/>
                      <a:gd name="T28" fmla="*/ 0 w 29"/>
                      <a:gd name="T29" fmla="*/ 10 h 97"/>
                      <a:gd name="T30" fmla="*/ 0 w 29"/>
                      <a:gd name="T31" fmla="*/ 0 h 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
                      <a:gd name="T49" fmla="*/ 0 h 97"/>
                      <a:gd name="T50" fmla="*/ 29 w 29"/>
                      <a:gd name="T51" fmla="*/ 97 h 9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 h="97">
                        <a:moveTo>
                          <a:pt x="0" y="0"/>
                        </a:moveTo>
                        <a:lnTo>
                          <a:pt x="0" y="49"/>
                        </a:lnTo>
                        <a:lnTo>
                          <a:pt x="10" y="68"/>
                        </a:lnTo>
                        <a:lnTo>
                          <a:pt x="19" y="87"/>
                        </a:lnTo>
                        <a:lnTo>
                          <a:pt x="29" y="97"/>
                        </a:lnTo>
                        <a:lnTo>
                          <a:pt x="29" y="87"/>
                        </a:lnTo>
                        <a:lnTo>
                          <a:pt x="19" y="78"/>
                        </a:lnTo>
                        <a:lnTo>
                          <a:pt x="19" y="68"/>
                        </a:lnTo>
                        <a:lnTo>
                          <a:pt x="10" y="68"/>
                        </a:lnTo>
                        <a:lnTo>
                          <a:pt x="10" y="19"/>
                        </a:lnTo>
                        <a:lnTo>
                          <a:pt x="10" y="10"/>
                        </a:lnTo>
                        <a:lnTo>
                          <a:pt x="0" y="0"/>
                        </a:lnTo>
                        <a:lnTo>
                          <a:pt x="0" y="10"/>
                        </a:lnTo>
                        <a:lnTo>
                          <a:pt x="0" y="0"/>
                        </a:lnTo>
                        <a:close/>
                      </a:path>
                    </a:pathLst>
                  </a:custGeom>
                  <a:solidFill>
                    <a:srgbClr val="000000"/>
                  </a:solidFill>
                  <a:ln w="9525">
                    <a:noFill/>
                    <a:round/>
                    <a:headEnd/>
                    <a:tailEnd/>
                  </a:ln>
                </p:spPr>
                <p:txBody>
                  <a:bodyPr/>
                  <a:lstStyle/>
                  <a:p>
                    <a:endParaRPr lang="en-US"/>
                  </a:p>
                </p:txBody>
              </p:sp>
              <p:sp>
                <p:nvSpPr>
                  <p:cNvPr id="5492" name="Freeform 869"/>
                  <p:cNvSpPr>
                    <a:spLocks/>
                  </p:cNvSpPr>
                  <p:nvPr/>
                </p:nvSpPr>
                <p:spPr bwMode="auto">
                  <a:xfrm>
                    <a:off x="4578" y="7407"/>
                    <a:ext cx="97" cy="20"/>
                  </a:xfrm>
                  <a:custGeom>
                    <a:avLst/>
                    <a:gdLst>
                      <a:gd name="T0" fmla="*/ 97 w 97"/>
                      <a:gd name="T1" fmla="*/ 10 h 20"/>
                      <a:gd name="T2" fmla="*/ 87 w 97"/>
                      <a:gd name="T3" fmla="*/ 10 h 20"/>
                      <a:gd name="T4" fmla="*/ 78 w 97"/>
                      <a:gd name="T5" fmla="*/ 10 h 20"/>
                      <a:gd name="T6" fmla="*/ 68 w 97"/>
                      <a:gd name="T7" fmla="*/ 0 h 20"/>
                      <a:gd name="T8" fmla="*/ 29 w 97"/>
                      <a:gd name="T9" fmla="*/ 0 h 20"/>
                      <a:gd name="T10" fmla="*/ 10 w 97"/>
                      <a:gd name="T11" fmla="*/ 10 h 20"/>
                      <a:gd name="T12" fmla="*/ 0 w 97"/>
                      <a:gd name="T13" fmla="*/ 10 h 20"/>
                      <a:gd name="T14" fmla="*/ 10 w 97"/>
                      <a:gd name="T15" fmla="*/ 20 h 20"/>
                      <a:gd name="T16" fmla="*/ 19 w 97"/>
                      <a:gd name="T17" fmla="*/ 20 h 20"/>
                      <a:gd name="T18" fmla="*/ 29 w 97"/>
                      <a:gd name="T19" fmla="*/ 10 h 20"/>
                      <a:gd name="T20" fmla="*/ 68 w 97"/>
                      <a:gd name="T21" fmla="*/ 10 h 20"/>
                      <a:gd name="T22" fmla="*/ 78 w 97"/>
                      <a:gd name="T23" fmla="*/ 20 h 20"/>
                      <a:gd name="T24" fmla="*/ 87 w 97"/>
                      <a:gd name="T25" fmla="*/ 20 h 20"/>
                      <a:gd name="T26" fmla="*/ 87 w 97"/>
                      <a:gd name="T27" fmla="*/ 10 h 20"/>
                      <a:gd name="T28" fmla="*/ 97 w 97"/>
                      <a:gd name="T29" fmla="*/ 10 h 20"/>
                      <a:gd name="T30" fmla="*/ 97 w 97"/>
                      <a:gd name="T31" fmla="*/ 10 h 20"/>
                      <a:gd name="T32" fmla="*/ 87 w 97"/>
                      <a:gd name="T33" fmla="*/ 10 h 20"/>
                      <a:gd name="T34" fmla="*/ 97 w 97"/>
                      <a:gd name="T35" fmla="*/ 1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7"/>
                      <a:gd name="T55" fmla="*/ 0 h 20"/>
                      <a:gd name="T56" fmla="*/ 97 w 97"/>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7" h="20">
                        <a:moveTo>
                          <a:pt x="97" y="10"/>
                        </a:moveTo>
                        <a:lnTo>
                          <a:pt x="87" y="10"/>
                        </a:lnTo>
                        <a:lnTo>
                          <a:pt x="78" y="10"/>
                        </a:lnTo>
                        <a:lnTo>
                          <a:pt x="68" y="0"/>
                        </a:lnTo>
                        <a:lnTo>
                          <a:pt x="29" y="0"/>
                        </a:lnTo>
                        <a:lnTo>
                          <a:pt x="10" y="10"/>
                        </a:lnTo>
                        <a:lnTo>
                          <a:pt x="0" y="10"/>
                        </a:lnTo>
                        <a:lnTo>
                          <a:pt x="10" y="20"/>
                        </a:lnTo>
                        <a:lnTo>
                          <a:pt x="19" y="20"/>
                        </a:lnTo>
                        <a:lnTo>
                          <a:pt x="29" y="10"/>
                        </a:lnTo>
                        <a:lnTo>
                          <a:pt x="68" y="10"/>
                        </a:lnTo>
                        <a:lnTo>
                          <a:pt x="78" y="20"/>
                        </a:lnTo>
                        <a:lnTo>
                          <a:pt x="87" y="20"/>
                        </a:lnTo>
                        <a:lnTo>
                          <a:pt x="87" y="10"/>
                        </a:lnTo>
                        <a:lnTo>
                          <a:pt x="97" y="10"/>
                        </a:lnTo>
                        <a:lnTo>
                          <a:pt x="87" y="10"/>
                        </a:lnTo>
                        <a:lnTo>
                          <a:pt x="97" y="10"/>
                        </a:lnTo>
                        <a:close/>
                      </a:path>
                    </a:pathLst>
                  </a:custGeom>
                  <a:solidFill>
                    <a:srgbClr val="000000"/>
                  </a:solidFill>
                  <a:ln w="9525">
                    <a:noFill/>
                    <a:round/>
                    <a:headEnd/>
                    <a:tailEnd/>
                  </a:ln>
                </p:spPr>
                <p:txBody>
                  <a:bodyPr/>
                  <a:lstStyle/>
                  <a:p>
                    <a:endParaRPr lang="en-US"/>
                  </a:p>
                </p:txBody>
              </p:sp>
              <p:sp>
                <p:nvSpPr>
                  <p:cNvPr id="5493" name="Freeform 870"/>
                  <p:cNvSpPr>
                    <a:spLocks/>
                  </p:cNvSpPr>
                  <p:nvPr/>
                </p:nvSpPr>
                <p:spPr bwMode="auto">
                  <a:xfrm>
                    <a:off x="6620" y="7427"/>
                    <a:ext cx="759" cy="194"/>
                  </a:xfrm>
                  <a:custGeom>
                    <a:avLst/>
                    <a:gdLst>
                      <a:gd name="T0" fmla="*/ 749 w 759"/>
                      <a:gd name="T1" fmla="*/ 9 h 194"/>
                      <a:gd name="T2" fmla="*/ 759 w 759"/>
                      <a:gd name="T3" fmla="*/ 9 h 194"/>
                      <a:gd name="T4" fmla="*/ 759 w 759"/>
                      <a:gd name="T5" fmla="*/ 9 h 194"/>
                      <a:gd name="T6" fmla="*/ 759 w 759"/>
                      <a:gd name="T7" fmla="*/ 48 h 194"/>
                      <a:gd name="T8" fmla="*/ 759 w 759"/>
                      <a:gd name="T9" fmla="*/ 58 h 194"/>
                      <a:gd name="T10" fmla="*/ 759 w 759"/>
                      <a:gd name="T11" fmla="*/ 68 h 194"/>
                      <a:gd name="T12" fmla="*/ 759 w 759"/>
                      <a:gd name="T13" fmla="*/ 77 h 194"/>
                      <a:gd name="T14" fmla="*/ 749 w 759"/>
                      <a:gd name="T15" fmla="*/ 97 h 194"/>
                      <a:gd name="T16" fmla="*/ 739 w 759"/>
                      <a:gd name="T17" fmla="*/ 107 h 194"/>
                      <a:gd name="T18" fmla="*/ 739 w 759"/>
                      <a:gd name="T19" fmla="*/ 126 h 194"/>
                      <a:gd name="T20" fmla="*/ 739 w 759"/>
                      <a:gd name="T21" fmla="*/ 146 h 194"/>
                      <a:gd name="T22" fmla="*/ 739 w 759"/>
                      <a:gd name="T23" fmla="*/ 155 h 194"/>
                      <a:gd name="T24" fmla="*/ 730 w 759"/>
                      <a:gd name="T25" fmla="*/ 175 h 194"/>
                      <a:gd name="T26" fmla="*/ 730 w 759"/>
                      <a:gd name="T27" fmla="*/ 185 h 194"/>
                      <a:gd name="T28" fmla="*/ 720 w 759"/>
                      <a:gd name="T29" fmla="*/ 194 h 194"/>
                      <a:gd name="T30" fmla="*/ 574 w 759"/>
                      <a:gd name="T31" fmla="*/ 194 h 194"/>
                      <a:gd name="T32" fmla="*/ 574 w 759"/>
                      <a:gd name="T33" fmla="*/ 185 h 194"/>
                      <a:gd name="T34" fmla="*/ 564 w 759"/>
                      <a:gd name="T35" fmla="*/ 185 h 194"/>
                      <a:gd name="T36" fmla="*/ 555 w 759"/>
                      <a:gd name="T37" fmla="*/ 185 h 194"/>
                      <a:gd name="T38" fmla="*/ 545 w 759"/>
                      <a:gd name="T39" fmla="*/ 185 h 194"/>
                      <a:gd name="T40" fmla="*/ 545 w 759"/>
                      <a:gd name="T41" fmla="*/ 194 h 194"/>
                      <a:gd name="T42" fmla="*/ 535 w 759"/>
                      <a:gd name="T43" fmla="*/ 185 h 194"/>
                      <a:gd name="T44" fmla="*/ 496 w 759"/>
                      <a:gd name="T45" fmla="*/ 185 h 194"/>
                      <a:gd name="T46" fmla="*/ 477 w 759"/>
                      <a:gd name="T47" fmla="*/ 185 h 194"/>
                      <a:gd name="T48" fmla="*/ 379 w 759"/>
                      <a:gd name="T49" fmla="*/ 185 h 194"/>
                      <a:gd name="T50" fmla="*/ 370 w 759"/>
                      <a:gd name="T51" fmla="*/ 185 h 194"/>
                      <a:gd name="T52" fmla="*/ 282 w 759"/>
                      <a:gd name="T53" fmla="*/ 185 h 194"/>
                      <a:gd name="T54" fmla="*/ 263 w 759"/>
                      <a:gd name="T55" fmla="*/ 175 h 194"/>
                      <a:gd name="T56" fmla="*/ 49 w 759"/>
                      <a:gd name="T57" fmla="*/ 175 h 194"/>
                      <a:gd name="T58" fmla="*/ 29 w 759"/>
                      <a:gd name="T59" fmla="*/ 165 h 194"/>
                      <a:gd name="T60" fmla="*/ 10 w 759"/>
                      <a:gd name="T61" fmla="*/ 48 h 194"/>
                      <a:gd name="T62" fmla="*/ 10 w 759"/>
                      <a:gd name="T63" fmla="*/ 39 h 194"/>
                      <a:gd name="T64" fmla="*/ 10 w 759"/>
                      <a:gd name="T65" fmla="*/ 29 h 194"/>
                      <a:gd name="T66" fmla="*/ 10 w 759"/>
                      <a:gd name="T67" fmla="*/ 19 h 194"/>
                      <a:gd name="T68" fmla="*/ 0 w 759"/>
                      <a:gd name="T69" fmla="*/ 9 h 194"/>
                      <a:gd name="T70" fmla="*/ 20 w 759"/>
                      <a:gd name="T71" fmla="*/ 9 h 194"/>
                      <a:gd name="T72" fmla="*/ 49 w 759"/>
                      <a:gd name="T73" fmla="*/ 9 h 194"/>
                      <a:gd name="T74" fmla="*/ 68 w 759"/>
                      <a:gd name="T75" fmla="*/ 0 h 194"/>
                      <a:gd name="T76" fmla="*/ 117 w 759"/>
                      <a:gd name="T77" fmla="*/ 0 h 194"/>
                      <a:gd name="T78" fmla="*/ 146 w 759"/>
                      <a:gd name="T79" fmla="*/ 0 h 194"/>
                      <a:gd name="T80" fmla="*/ 166 w 759"/>
                      <a:gd name="T81" fmla="*/ 0 h 194"/>
                      <a:gd name="T82" fmla="*/ 195 w 759"/>
                      <a:gd name="T83" fmla="*/ 0 h 194"/>
                      <a:gd name="T84" fmla="*/ 331 w 759"/>
                      <a:gd name="T85" fmla="*/ 0 h 194"/>
                      <a:gd name="T86" fmla="*/ 350 w 759"/>
                      <a:gd name="T87" fmla="*/ 0 h 194"/>
                      <a:gd name="T88" fmla="*/ 418 w 759"/>
                      <a:gd name="T89" fmla="*/ 0 h 194"/>
                      <a:gd name="T90" fmla="*/ 448 w 759"/>
                      <a:gd name="T91" fmla="*/ 0 h 194"/>
                      <a:gd name="T92" fmla="*/ 467 w 759"/>
                      <a:gd name="T93" fmla="*/ 0 h 194"/>
                      <a:gd name="T94" fmla="*/ 496 w 759"/>
                      <a:gd name="T95" fmla="*/ 0 h 194"/>
                      <a:gd name="T96" fmla="*/ 700 w 759"/>
                      <a:gd name="T97" fmla="*/ 0 h 194"/>
                      <a:gd name="T98" fmla="*/ 720 w 759"/>
                      <a:gd name="T99" fmla="*/ 0 h 194"/>
                      <a:gd name="T100" fmla="*/ 749 w 759"/>
                      <a:gd name="T101" fmla="*/ 9 h 1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59"/>
                      <a:gd name="T154" fmla="*/ 0 h 194"/>
                      <a:gd name="T155" fmla="*/ 759 w 759"/>
                      <a:gd name="T156" fmla="*/ 194 h 1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59" h="194">
                        <a:moveTo>
                          <a:pt x="749" y="9"/>
                        </a:moveTo>
                        <a:lnTo>
                          <a:pt x="759" y="9"/>
                        </a:lnTo>
                        <a:lnTo>
                          <a:pt x="759" y="48"/>
                        </a:lnTo>
                        <a:lnTo>
                          <a:pt x="759" y="58"/>
                        </a:lnTo>
                        <a:lnTo>
                          <a:pt x="759" y="68"/>
                        </a:lnTo>
                        <a:lnTo>
                          <a:pt x="759" y="77"/>
                        </a:lnTo>
                        <a:lnTo>
                          <a:pt x="749" y="97"/>
                        </a:lnTo>
                        <a:lnTo>
                          <a:pt x="739" y="107"/>
                        </a:lnTo>
                        <a:lnTo>
                          <a:pt x="739" y="126"/>
                        </a:lnTo>
                        <a:lnTo>
                          <a:pt x="739" y="146"/>
                        </a:lnTo>
                        <a:lnTo>
                          <a:pt x="739" y="155"/>
                        </a:lnTo>
                        <a:lnTo>
                          <a:pt x="730" y="175"/>
                        </a:lnTo>
                        <a:lnTo>
                          <a:pt x="730" y="185"/>
                        </a:lnTo>
                        <a:lnTo>
                          <a:pt x="720" y="194"/>
                        </a:lnTo>
                        <a:lnTo>
                          <a:pt x="574" y="194"/>
                        </a:lnTo>
                        <a:lnTo>
                          <a:pt x="574" y="185"/>
                        </a:lnTo>
                        <a:lnTo>
                          <a:pt x="564" y="185"/>
                        </a:lnTo>
                        <a:lnTo>
                          <a:pt x="555" y="185"/>
                        </a:lnTo>
                        <a:lnTo>
                          <a:pt x="545" y="185"/>
                        </a:lnTo>
                        <a:lnTo>
                          <a:pt x="545" y="194"/>
                        </a:lnTo>
                        <a:lnTo>
                          <a:pt x="535" y="185"/>
                        </a:lnTo>
                        <a:lnTo>
                          <a:pt x="496" y="185"/>
                        </a:lnTo>
                        <a:lnTo>
                          <a:pt x="477" y="185"/>
                        </a:lnTo>
                        <a:lnTo>
                          <a:pt x="379" y="185"/>
                        </a:lnTo>
                        <a:lnTo>
                          <a:pt x="370" y="185"/>
                        </a:lnTo>
                        <a:lnTo>
                          <a:pt x="282" y="185"/>
                        </a:lnTo>
                        <a:lnTo>
                          <a:pt x="263" y="175"/>
                        </a:lnTo>
                        <a:lnTo>
                          <a:pt x="49" y="175"/>
                        </a:lnTo>
                        <a:lnTo>
                          <a:pt x="29" y="165"/>
                        </a:lnTo>
                        <a:lnTo>
                          <a:pt x="10" y="48"/>
                        </a:lnTo>
                        <a:lnTo>
                          <a:pt x="10" y="39"/>
                        </a:lnTo>
                        <a:lnTo>
                          <a:pt x="10" y="29"/>
                        </a:lnTo>
                        <a:lnTo>
                          <a:pt x="10" y="19"/>
                        </a:lnTo>
                        <a:lnTo>
                          <a:pt x="0" y="9"/>
                        </a:lnTo>
                        <a:lnTo>
                          <a:pt x="20" y="9"/>
                        </a:lnTo>
                        <a:lnTo>
                          <a:pt x="49" y="9"/>
                        </a:lnTo>
                        <a:lnTo>
                          <a:pt x="68" y="0"/>
                        </a:lnTo>
                        <a:lnTo>
                          <a:pt x="117" y="0"/>
                        </a:lnTo>
                        <a:lnTo>
                          <a:pt x="146" y="0"/>
                        </a:lnTo>
                        <a:lnTo>
                          <a:pt x="166" y="0"/>
                        </a:lnTo>
                        <a:lnTo>
                          <a:pt x="195" y="0"/>
                        </a:lnTo>
                        <a:lnTo>
                          <a:pt x="331" y="0"/>
                        </a:lnTo>
                        <a:lnTo>
                          <a:pt x="350" y="0"/>
                        </a:lnTo>
                        <a:lnTo>
                          <a:pt x="418" y="0"/>
                        </a:lnTo>
                        <a:lnTo>
                          <a:pt x="448" y="0"/>
                        </a:lnTo>
                        <a:lnTo>
                          <a:pt x="467" y="0"/>
                        </a:lnTo>
                        <a:lnTo>
                          <a:pt x="496" y="0"/>
                        </a:lnTo>
                        <a:lnTo>
                          <a:pt x="700" y="0"/>
                        </a:lnTo>
                        <a:lnTo>
                          <a:pt x="720" y="0"/>
                        </a:lnTo>
                        <a:lnTo>
                          <a:pt x="749" y="9"/>
                        </a:lnTo>
                        <a:close/>
                      </a:path>
                    </a:pathLst>
                  </a:custGeom>
                  <a:solidFill>
                    <a:srgbClr val="B25163"/>
                  </a:solidFill>
                  <a:ln w="9525">
                    <a:noFill/>
                    <a:round/>
                    <a:headEnd/>
                    <a:tailEnd/>
                  </a:ln>
                </p:spPr>
                <p:txBody>
                  <a:bodyPr/>
                  <a:lstStyle/>
                  <a:p>
                    <a:endParaRPr lang="en-US"/>
                  </a:p>
                </p:txBody>
              </p:sp>
              <p:sp>
                <p:nvSpPr>
                  <p:cNvPr id="5494" name="Freeform 871"/>
                  <p:cNvSpPr>
                    <a:spLocks/>
                  </p:cNvSpPr>
                  <p:nvPr/>
                </p:nvSpPr>
                <p:spPr bwMode="auto">
                  <a:xfrm>
                    <a:off x="7369" y="7427"/>
                    <a:ext cx="19" cy="77"/>
                  </a:xfrm>
                  <a:custGeom>
                    <a:avLst/>
                    <a:gdLst>
                      <a:gd name="T0" fmla="*/ 10 w 19"/>
                      <a:gd name="T1" fmla="*/ 77 h 77"/>
                      <a:gd name="T2" fmla="*/ 10 w 19"/>
                      <a:gd name="T3" fmla="*/ 68 h 77"/>
                      <a:gd name="T4" fmla="*/ 10 w 19"/>
                      <a:gd name="T5" fmla="*/ 58 h 77"/>
                      <a:gd name="T6" fmla="*/ 10 w 19"/>
                      <a:gd name="T7" fmla="*/ 48 h 77"/>
                      <a:gd name="T8" fmla="*/ 19 w 19"/>
                      <a:gd name="T9" fmla="*/ 39 h 77"/>
                      <a:gd name="T10" fmla="*/ 19 w 19"/>
                      <a:gd name="T11" fmla="*/ 19 h 77"/>
                      <a:gd name="T12" fmla="*/ 19 w 19"/>
                      <a:gd name="T13" fmla="*/ 9 h 77"/>
                      <a:gd name="T14" fmla="*/ 10 w 19"/>
                      <a:gd name="T15" fmla="*/ 9 h 77"/>
                      <a:gd name="T16" fmla="*/ 0 w 19"/>
                      <a:gd name="T17" fmla="*/ 0 h 77"/>
                      <a:gd name="T18" fmla="*/ 0 w 19"/>
                      <a:gd name="T19" fmla="*/ 9 h 77"/>
                      <a:gd name="T20" fmla="*/ 10 w 19"/>
                      <a:gd name="T21" fmla="*/ 9 h 77"/>
                      <a:gd name="T22" fmla="*/ 10 w 19"/>
                      <a:gd name="T23" fmla="*/ 19 h 77"/>
                      <a:gd name="T24" fmla="*/ 10 w 19"/>
                      <a:gd name="T25" fmla="*/ 19 h 77"/>
                      <a:gd name="T26" fmla="*/ 10 w 19"/>
                      <a:gd name="T27" fmla="*/ 39 h 77"/>
                      <a:gd name="T28" fmla="*/ 10 w 19"/>
                      <a:gd name="T29" fmla="*/ 48 h 77"/>
                      <a:gd name="T30" fmla="*/ 10 w 19"/>
                      <a:gd name="T31" fmla="*/ 58 h 77"/>
                      <a:gd name="T32" fmla="*/ 0 w 19"/>
                      <a:gd name="T33" fmla="*/ 68 h 77"/>
                      <a:gd name="T34" fmla="*/ 0 w 19"/>
                      <a:gd name="T35" fmla="*/ 77 h 77"/>
                      <a:gd name="T36" fmla="*/ 0 w 19"/>
                      <a:gd name="T37" fmla="*/ 77 h 77"/>
                      <a:gd name="T38" fmla="*/ 10 w 19"/>
                      <a:gd name="T39" fmla="*/ 77 h 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
                      <a:gd name="T61" fmla="*/ 0 h 77"/>
                      <a:gd name="T62" fmla="*/ 19 w 19"/>
                      <a:gd name="T63" fmla="*/ 77 h 7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 h="77">
                        <a:moveTo>
                          <a:pt x="10" y="77"/>
                        </a:moveTo>
                        <a:lnTo>
                          <a:pt x="10" y="68"/>
                        </a:lnTo>
                        <a:lnTo>
                          <a:pt x="10" y="58"/>
                        </a:lnTo>
                        <a:lnTo>
                          <a:pt x="10" y="48"/>
                        </a:lnTo>
                        <a:lnTo>
                          <a:pt x="19" y="39"/>
                        </a:lnTo>
                        <a:lnTo>
                          <a:pt x="19" y="19"/>
                        </a:lnTo>
                        <a:lnTo>
                          <a:pt x="19" y="9"/>
                        </a:lnTo>
                        <a:lnTo>
                          <a:pt x="10" y="9"/>
                        </a:lnTo>
                        <a:lnTo>
                          <a:pt x="0" y="0"/>
                        </a:lnTo>
                        <a:lnTo>
                          <a:pt x="0" y="9"/>
                        </a:lnTo>
                        <a:lnTo>
                          <a:pt x="10" y="9"/>
                        </a:lnTo>
                        <a:lnTo>
                          <a:pt x="10" y="19"/>
                        </a:lnTo>
                        <a:lnTo>
                          <a:pt x="10" y="39"/>
                        </a:lnTo>
                        <a:lnTo>
                          <a:pt x="10" y="48"/>
                        </a:lnTo>
                        <a:lnTo>
                          <a:pt x="10" y="58"/>
                        </a:lnTo>
                        <a:lnTo>
                          <a:pt x="0" y="68"/>
                        </a:lnTo>
                        <a:lnTo>
                          <a:pt x="0" y="77"/>
                        </a:lnTo>
                        <a:lnTo>
                          <a:pt x="10" y="77"/>
                        </a:lnTo>
                        <a:close/>
                      </a:path>
                    </a:pathLst>
                  </a:custGeom>
                  <a:solidFill>
                    <a:srgbClr val="000000"/>
                  </a:solidFill>
                  <a:ln w="9525">
                    <a:noFill/>
                    <a:round/>
                    <a:headEnd/>
                    <a:tailEnd/>
                  </a:ln>
                </p:spPr>
                <p:txBody>
                  <a:bodyPr/>
                  <a:lstStyle/>
                  <a:p>
                    <a:endParaRPr lang="en-US"/>
                  </a:p>
                </p:txBody>
              </p:sp>
              <p:sp>
                <p:nvSpPr>
                  <p:cNvPr id="5495" name="Freeform 872"/>
                  <p:cNvSpPr>
                    <a:spLocks/>
                  </p:cNvSpPr>
                  <p:nvPr/>
                </p:nvSpPr>
                <p:spPr bwMode="auto">
                  <a:xfrm>
                    <a:off x="7340" y="7504"/>
                    <a:ext cx="39" cy="127"/>
                  </a:xfrm>
                  <a:custGeom>
                    <a:avLst/>
                    <a:gdLst>
                      <a:gd name="T0" fmla="*/ 0 w 39"/>
                      <a:gd name="T1" fmla="*/ 117 h 127"/>
                      <a:gd name="T2" fmla="*/ 0 w 39"/>
                      <a:gd name="T3" fmla="*/ 117 h 127"/>
                      <a:gd name="T4" fmla="*/ 10 w 39"/>
                      <a:gd name="T5" fmla="*/ 108 h 127"/>
                      <a:gd name="T6" fmla="*/ 19 w 39"/>
                      <a:gd name="T7" fmla="*/ 98 h 127"/>
                      <a:gd name="T8" fmla="*/ 19 w 39"/>
                      <a:gd name="T9" fmla="*/ 78 h 127"/>
                      <a:gd name="T10" fmla="*/ 19 w 39"/>
                      <a:gd name="T11" fmla="*/ 69 h 127"/>
                      <a:gd name="T12" fmla="*/ 29 w 39"/>
                      <a:gd name="T13" fmla="*/ 49 h 127"/>
                      <a:gd name="T14" fmla="*/ 29 w 39"/>
                      <a:gd name="T15" fmla="*/ 30 h 127"/>
                      <a:gd name="T16" fmla="*/ 29 w 39"/>
                      <a:gd name="T17" fmla="*/ 20 h 127"/>
                      <a:gd name="T18" fmla="*/ 39 w 39"/>
                      <a:gd name="T19" fmla="*/ 0 h 127"/>
                      <a:gd name="T20" fmla="*/ 29 w 39"/>
                      <a:gd name="T21" fmla="*/ 0 h 127"/>
                      <a:gd name="T22" fmla="*/ 19 w 39"/>
                      <a:gd name="T23" fmla="*/ 20 h 127"/>
                      <a:gd name="T24" fmla="*/ 19 w 39"/>
                      <a:gd name="T25" fmla="*/ 30 h 127"/>
                      <a:gd name="T26" fmla="*/ 19 w 39"/>
                      <a:gd name="T27" fmla="*/ 49 h 127"/>
                      <a:gd name="T28" fmla="*/ 10 w 39"/>
                      <a:gd name="T29" fmla="*/ 69 h 127"/>
                      <a:gd name="T30" fmla="*/ 10 w 39"/>
                      <a:gd name="T31" fmla="*/ 78 h 127"/>
                      <a:gd name="T32" fmla="*/ 10 w 39"/>
                      <a:gd name="T33" fmla="*/ 88 h 127"/>
                      <a:gd name="T34" fmla="*/ 0 w 39"/>
                      <a:gd name="T35" fmla="*/ 108 h 127"/>
                      <a:gd name="T36" fmla="*/ 0 w 39"/>
                      <a:gd name="T37" fmla="*/ 117 h 127"/>
                      <a:gd name="T38" fmla="*/ 0 w 39"/>
                      <a:gd name="T39" fmla="*/ 117 h 127"/>
                      <a:gd name="T40" fmla="*/ 0 w 39"/>
                      <a:gd name="T41" fmla="*/ 117 h 127"/>
                      <a:gd name="T42" fmla="*/ 0 w 39"/>
                      <a:gd name="T43" fmla="*/ 127 h 127"/>
                      <a:gd name="T44" fmla="*/ 0 w 39"/>
                      <a:gd name="T45" fmla="*/ 117 h 127"/>
                      <a:gd name="T46" fmla="*/ 0 w 39"/>
                      <a:gd name="T47" fmla="*/ 117 h 1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9"/>
                      <a:gd name="T73" fmla="*/ 0 h 127"/>
                      <a:gd name="T74" fmla="*/ 39 w 39"/>
                      <a:gd name="T75" fmla="*/ 127 h 12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9" h="127">
                        <a:moveTo>
                          <a:pt x="0" y="117"/>
                        </a:moveTo>
                        <a:lnTo>
                          <a:pt x="0" y="117"/>
                        </a:lnTo>
                        <a:lnTo>
                          <a:pt x="10" y="108"/>
                        </a:lnTo>
                        <a:lnTo>
                          <a:pt x="19" y="98"/>
                        </a:lnTo>
                        <a:lnTo>
                          <a:pt x="19" y="78"/>
                        </a:lnTo>
                        <a:lnTo>
                          <a:pt x="19" y="69"/>
                        </a:lnTo>
                        <a:lnTo>
                          <a:pt x="29" y="49"/>
                        </a:lnTo>
                        <a:lnTo>
                          <a:pt x="29" y="30"/>
                        </a:lnTo>
                        <a:lnTo>
                          <a:pt x="29" y="20"/>
                        </a:lnTo>
                        <a:lnTo>
                          <a:pt x="39" y="0"/>
                        </a:lnTo>
                        <a:lnTo>
                          <a:pt x="29" y="0"/>
                        </a:lnTo>
                        <a:lnTo>
                          <a:pt x="19" y="20"/>
                        </a:lnTo>
                        <a:lnTo>
                          <a:pt x="19" y="30"/>
                        </a:lnTo>
                        <a:lnTo>
                          <a:pt x="19" y="49"/>
                        </a:lnTo>
                        <a:lnTo>
                          <a:pt x="10" y="69"/>
                        </a:lnTo>
                        <a:lnTo>
                          <a:pt x="10" y="78"/>
                        </a:lnTo>
                        <a:lnTo>
                          <a:pt x="10" y="88"/>
                        </a:lnTo>
                        <a:lnTo>
                          <a:pt x="0" y="108"/>
                        </a:lnTo>
                        <a:lnTo>
                          <a:pt x="0" y="117"/>
                        </a:lnTo>
                        <a:lnTo>
                          <a:pt x="0" y="127"/>
                        </a:lnTo>
                        <a:lnTo>
                          <a:pt x="0" y="117"/>
                        </a:lnTo>
                        <a:close/>
                      </a:path>
                    </a:pathLst>
                  </a:custGeom>
                  <a:solidFill>
                    <a:srgbClr val="000000"/>
                  </a:solidFill>
                  <a:ln w="9525">
                    <a:noFill/>
                    <a:round/>
                    <a:headEnd/>
                    <a:tailEnd/>
                  </a:ln>
                </p:spPr>
                <p:txBody>
                  <a:bodyPr/>
                  <a:lstStyle/>
                  <a:p>
                    <a:endParaRPr lang="en-US"/>
                  </a:p>
                </p:txBody>
              </p:sp>
              <p:sp>
                <p:nvSpPr>
                  <p:cNvPr id="5496" name="Freeform 873"/>
                  <p:cNvSpPr>
                    <a:spLocks/>
                  </p:cNvSpPr>
                  <p:nvPr/>
                </p:nvSpPr>
                <p:spPr bwMode="auto">
                  <a:xfrm>
                    <a:off x="7194" y="7612"/>
                    <a:ext cx="146" cy="9"/>
                  </a:xfrm>
                  <a:custGeom>
                    <a:avLst/>
                    <a:gdLst>
                      <a:gd name="T0" fmla="*/ 0 w 146"/>
                      <a:gd name="T1" fmla="*/ 9 h 9"/>
                      <a:gd name="T2" fmla="*/ 0 w 146"/>
                      <a:gd name="T3" fmla="*/ 9 h 9"/>
                      <a:gd name="T4" fmla="*/ 146 w 146"/>
                      <a:gd name="T5" fmla="*/ 9 h 9"/>
                      <a:gd name="T6" fmla="*/ 146 w 146"/>
                      <a:gd name="T7" fmla="*/ 9 h 9"/>
                      <a:gd name="T8" fmla="*/ 0 w 146"/>
                      <a:gd name="T9" fmla="*/ 0 h 9"/>
                      <a:gd name="T10" fmla="*/ 10 w 146"/>
                      <a:gd name="T11" fmla="*/ 0 h 9"/>
                      <a:gd name="T12" fmla="*/ 0 w 146"/>
                      <a:gd name="T13" fmla="*/ 9 h 9"/>
                      <a:gd name="T14" fmla="*/ 0 w 146"/>
                      <a:gd name="T15" fmla="*/ 9 h 9"/>
                      <a:gd name="T16" fmla="*/ 0 w 146"/>
                      <a:gd name="T17" fmla="*/ 9 h 9"/>
                      <a:gd name="T18" fmla="*/ 0 w 146"/>
                      <a:gd name="T19" fmla="*/ 9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6"/>
                      <a:gd name="T31" fmla="*/ 0 h 9"/>
                      <a:gd name="T32" fmla="*/ 146 w 146"/>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6" h="9">
                        <a:moveTo>
                          <a:pt x="0" y="9"/>
                        </a:moveTo>
                        <a:lnTo>
                          <a:pt x="0" y="9"/>
                        </a:lnTo>
                        <a:lnTo>
                          <a:pt x="146" y="9"/>
                        </a:lnTo>
                        <a:lnTo>
                          <a:pt x="0" y="0"/>
                        </a:lnTo>
                        <a:lnTo>
                          <a:pt x="10" y="0"/>
                        </a:lnTo>
                        <a:lnTo>
                          <a:pt x="0" y="9"/>
                        </a:lnTo>
                        <a:close/>
                      </a:path>
                    </a:pathLst>
                  </a:custGeom>
                  <a:solidFill>
                    <a:srgbClr val="000000"/>
                  </a:solidFill>
                  <a:ln w="9525">
                    <a:noFill/>
                    <a:round/>
                    <a:headEnd/>
                    <a:tailEnd/>
                  </a:ln>
                </p:spPr>
                <p:txBody>
                  <a:bodyPr/>
                  <a:lstStyle/>
                  <a:p>
                    <a:endParaRPr lang="en-US"/>
                  </a:p>
                </p:txBody>
              </p:sp>
              <p:sp>
                <p:nvSpPr>
                  <p:cNvPr id="5497" name="Freeform 874"/>
                  <p:cNvSpPr>
                    <a:spLocks/>
                  </p:cNvSpPr>
                  <p:nvPr/>
                </p:nvSpPr>
                <p:spPr bwMode="auto">
                  <a:xfrm>
                    <a:off x="7155" y="7612"/>
                    <a:ext cx="49" cy="9"/>
                  </a:xfrm>
                  <a:custGeom>
                    <a:avLst/>
                    <a:gdLst>
                      <a:gd name="T0" fmla="*/ 0 w 49"/>
                      <a:gd name="T1" fmla="*/ 9 h 9"/>
                      <a:gd name="T2" fmla="*/ 10 w 49"/>
                      <a:gd name="T3" fmla="*/ 9 h 9"/>
                      <a:gd name="T4" fmla="*/ 10 w 49"/>
                      <a:gd name="T5" fmla="*/ 9 h 9"/>
                      <a:gd name="T6" fmla="*/ 20 w 49"/>
                      <a:gd name="T7" fmla="*/ 9 h 9"/>
                      <a:gd name="T8" fmla="*/ 29 w 49"/>
                      <a:gd name="T9" fmla="*/ 0 h 9"/>
                      <a:gd name="T10" fmla="*/ 29 w 49"/>
                      <a:gd name="T11" fmla="*/ 0 h 9"/>
                      <a:gd name="T12" fmla="*/ 39 w 49"/>
                      <a:gd name="T13" fmla="*/ 9 h 9"/>
                      <a:gd name="T14" fmla="*/ 49 w 49"/>
                      <a:gd name="T15" fmla="*/ 0 h 9"/>
                      <a:gd name="T16" fmla="*/ 39 w 49"/>
                      <a:gd name="T17" fmla="*/ 0 h 9"/>
                      <a:gd name="T18" fmla="*/ 29 w 49"/>
                      <a:gd name="T19" fmla="*/ 0 h 9"/>
                      <a:gd name="T20" fmla="*/ 29 w 49"/>
                      <a:gd name="T21" fmla="*/ 0 h 9"/>
                      <a:gd name="T22" fmla="*/ 20 w 49"/>
                      <a:gd name="T23" fmla="*/ 0 h 9"/>
                      <a:gd name="T24" fmla="*/ 10 w 49"/>
                      <a:gd name="T25" fmla="*/ 0 h 9"/>
                      <a:gd name="T26" fmla="*/ 10 w 49"/>
                      <a:gd name="T27" fmla="*/ 0 h 9"/>
                      <a:gd name="T28" fmla="*/ 10 w 49"/>
                      <a:gd name="T29" fmla="*/ 0 h 9"/>
                      <a:gd name="T30" fmla="*/ 0 w 49"/>
                      <a:gd name="T31" fmla="*/ 0 h 9"/>
                      <a:gd name="T32" fmla="*/ 10 w 49"/>
                      <a:gd name="T33" fmla="*/ 0 h 9"/>
                      <a:gd name="T34" fmla="*/ 0 w 49"/>
                      <a:gd name="T35" fmla="*/ 0 h 9"/>
                      <a:gd name="T36" fmla="*/ 0 w 49"/>
                      <a:gd name="T37" fmla="*/ 9 h 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
                      <a:gd name="T58" fmla="*/ 0 h 9"/>
                      <a:gd name="T59" fmla="*/ 49 w 49"/>
                      <a:gd name="T60" fmla="*/ 9 h 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 h="9">
                        <a:moveTo>
                          <a:pt x="0" y="9"/>
                        </a:moveTo>
                        <a:lnTo>
                          <a:pt x="10" y="9"/>
                        </a:lnTo>
                        <a:lnTo>
                          <a:pt x="20" y="9"/>
                        </a:lnTo>
                        <a:lnTo>
                          <a:pt x="29" y="0"/>
                        </a:lnTo>
                        <a:lnTo>
                          <a:pt x="39" y="9"/>
                        </a:lnTo>
                        <a:lnTo>
                          <a:pt x="49" y="0"/>
                        </a:lnTo>
                        <a:lnTo>
                          <a:pt x="39" y="0"/>
                        </a:lnTo>
                        <a:lnTo>
                          <a:pt x="29" y="0"/>
                        </a:lnTo>
                        <a:lnTo>
                          <a:pt x="20" y="0"/>
                        </a:lnTo>
                        <a:lnTo>
                          <a:pt x="10" y="0"/>
                        </a:lnTo>
                        <a:lnTo>
                          <a:pt x="0" y="0"/>
                        </a:lnTo>
                        <a:lnTo>
                          <a:pt x="10" y="0"/>
                        </a:lnTo>
                        <a:lnTo>
                          <a:pt x="0" y="0"/>
                        </a:lnTo>
                        <a:lnTo>
                          <a:pt x="0" y="9"/>
                        </a:lnTo>
                        <a:close/>
                      </a:path>
                    </a:pathLst>
                  </a:custGeom>
                  <a:solidFill>
                    <a:srgbClr val="000000"/>
                  </a:solidFill>
                  <a:ln w="9525">
                    <a:noFill/>
                    <a:round/>
                    <a:headEnd/>
                    <a:tailEnd/>
                  </a:ln>
                </p:spPr>
                <p:txBody>
                  <a:bodyPr/>
                  <a:lstStyle/>
                  <a:p>
                    <a:endParaRPr lang="en-US"/>
                  </a:p>
                </p:txBody>
              </p:sp>
              <p:sp>
                <p:nvSpPr>
                  <p:cNvPr id="5498" name="Freeform 875"/>
                  <p:cNvSpPr>
                    <a:spLocks/>
                  </p:cNvSpPr>
                  <p:nvPr/>
                </p:nvSpPr>
                <p:spPr bwMode="auto">
                  <a:xfrm>
                    <a:off x="6659" y="7602"/>
                    <a:ext cx="496" cy="19"/>
                  </a:xfrm>
                  <a:custGeom>
                    <a:avLst/>
                    <a:gdLst>
                      <a:gd name="T0" fmla="*/ 0 w 496"/>
                      <a:gd name="T1" fmla="*/ 10 h 19"/>
                      <a:gd name="T2" fmla="*/ 10 w 496"/>
                      <a:gd name="T3" fmla="*/ 10 h 19"/>
                      <a:gd name="T4" fmla="*/ 20 w 496"/>
                      <a:gd name="T5" fmla="*/ 10 h 19"/>
                      <a:gd name="T6" fmla="*/ 39 w 496"/>
                      <a:gd name="T7" fmla="*/ 10 h 19"/>
                      <a:gd name="T8" fmla="*/ 146 w 496"/>
                      <a:gd name="T9" fmla="*/ 10 h 19"/>
                      <a:gd name="T10" fmla="*/ 156 w 496"/>
                      <a:gd name="T11" fmla="*/ 10 h 19"/>
                      <a:gd name="T12" fmla="*/ 331 w 496"/>
                      <a:gd name="T13" fmla="*/ 10 h 19"/>
                      <a:gd name="T14" fmla="*/ 340 w 496"/>
                      <a:gd name="T15" fmla="*/ 10 h 19"/>
                      <a:gd name="T16" fmla="*/ 438 w 496"/>
                      <a:gd name="T17" fmla="*/ 10 h 19"/>
                      <a:gd name="T18" fmla="*/ 457 w 496"/>
                      <a:gd name="T19" fmla="*/ 19 h 19"/>
                      <a:gd name="T20" fmla="*/ 496 w 496"/>
                      <a:gd name="T21" fmla="*/ 19 h 19"/>
                      <a:gd name="T22" fmla="*/ 496 w 496"/>
                      <a:gd name="T23" fmla="*/ 10 h 19"/>
                      <a:gd name="T24" fmla="*/ 457 w 496"/>
                      <a:gd name="T25" fmla="*/ 10 h 19"/>
                      <a:gd name="T26" fmla="*/ 438 w 496"/>
                      <a:gd name="T27" fmla="*/ 10 h 19"/>
                      <a:gd name="T28" fmla="*/ 370 w 496"/>
                      <a:gd name="T29" fmla="*/ 10 h 19"/>
                      <a:gd name="T30" fmla="*/ 360 w 496"/>
                      <a:gd name="T31" fmla="*/ 0 h 19"/>
                      <a:gd name="T32" fmla="*/ 204 w 496"/>
                      <a:gd name="T33" fmla="*/ 0 h 19"/>
                      <a:gd name="T34" fmla="*/ 195 w 496"/>
                      <a:gd name="T35" fmla="*/ 0 h 19"/>
                      <a:gd name="T36" fmla="*/ 20 w 496"/>
                      <a:gd name="T37" fmla="*/ 0 h 19"/>
                      <a:gd name="T38" fmla="*/ 10 w 496"/>
                      <a:gd name="T39" fmla="*/ 0 h 19"/>
                      <a:gd name="T40" fmla="*/ 10 w 496"/>
                      <a:gd name="T41" fmla="*/ 0 h 19"/>
                      <a:gd name="T42" fmla="*/ 0 w 496"/>
                      <a:gd name="T43" fmla="*/ 10 h 19"/>
                      <a:gd name="T44" fmla="*/ 10 w 496"/>
                      <a:gd name="T45" fmla="*/ 10 h 19"/>
                      <a:gd name="T46" fmla="*/ 10 w 496"/>
                      <a:gd name="T47" fmla="*/ 10 h 19"/>
                      <a:gd name="T48" fmla="*/ 0 w 496"/>
                      <a:gd name="T49" fmla="*/ 10 h 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6"/>
                      <a:gd name="T76" fmla="*/ 0 h 19"/>
                      <a:gd name="T77" fmla="*/ 496 w 496"/>
                      <a:gd name="T78" fmla="*/ 19 h 1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6" h="19">
                        <a:moveTo>
                          <a:pt x="0" y="10"/>
                        </a:moveTo>
                        <a:lnTo>
                          <a:pt x="10" y="10"/>
                        </a:lnTo>
                        <a:lnTo>
                          <a:pt x="20" y="10"/>
                        </a:lnTo>
                        <a:lnTo>
                          <a:pt x="39" y="10"/>
                        </a:lnTo>
                        <a:lnTo>
                          <a:pt x="146" y="10"/>
                        </a:lnTo>
                        <a:lnTo>
                          <a:pt x="156" y="10"/>
                        </a:lnTo>
                        <a:lnTo>
                          <a:pt x="331" y="10"/>
                        </a:lnTo>
                        <a:lnTo>
                          <a:pt x="340" y="10"/>
                        </a:lnTo>
                        <a:lnTo>
                          <a:pt x="438" y="10"/>
                        </a:lnTo>
                        <a:lnTo>
                          <a:pt x="457" y="19"/>
                        </a:lnTo>
                        <a:lnTo>
                          <a:pt x="496" y="19"/>
                        </a:lnTo>
                        <a:lnTo>
                          <a:pt x="496" y="10"/>
                        </a:lnTo>
                        <a:lnTo>
                          <a:pt x="457" y="10"/>
                        </a:lnTo>
                        <a:lnTo>
                          <a:pt x="438" y="10"/>
                        </a:lnTo>
                        <a:lnTo>
                          <a:pt x="370" y="10"/>
                        </a:lnTo>
                        <a:lnTo>
                          <a:pt x="360" y="0"/>
                        </a:lnTo>
                        <a:lnTo>
                          <a:pt x="204" y="0"/>
                        </a:lnTo>
                        <a:lnTo>
                          <a:pt x="195" y="0"/>
                        </a:lnTo>
                        <a:lnTo>
                          <a:pt x="20" y="0"/>
                        </a:lnTo>
                        <a:lnTo>
                          <a:pt x="10" y="0"/>
                        </a:lnTo>
                        <a:lnTo>
                          <a:pt x="0" y="10"/>
                        </a:lnTo>
                        <a:lnTo>
                          <a:pt x="10" y="10"/>
                        </a:lnTo>
                        <a:lnTo>
                          <a:pt x="0" y="10"/>
                        </a:lnTo>
                        <a:close/>
                      </a:path>
                    </a:pathLst>
                  </a:custGeom>
                  <a:solidFill>
                    <a:srgbClr val="000000"/>
                  </a:solidFill>
                  <a:ln w="9525">
                    <a:noFill/>
                    <a:round/>
                    <a:headEnd/>
                    <a:tailEnd/>
                  </a:ln>
                </p:spPr>
                <p:txBody>
                  <a:bodyPr/>
                  <a:lstStyle/>
                  <a:p>
                    <a:endParaRPr lang="en-US"/>
                  </a:p>
                </p:txBody>
              </p:sp>
              <p:sp>
                <p:nvSpPr>
                  <p:cNvPr id="5499" name="Freeform 876"/>
                  <p:cNvSpPr>
                    <a:spLocks/>
                  </p:cNvSpPr>
                  <p:nvPr/>
                </p:nvSpPr>
                <p:spPr bwMode="auto">
                  <a:xfrm>
                    <a:off x="6649" y="7592"/>
                    <a:ext cx="20" cy="20"/>
                  </a:xfrm>
                  <a:custGeom>
                    <a:avLst/>
                    <a:gdLst>
                      <a:gd name="T0" fmla="*/ 0 w 20"/>
                      <a:gd name="T1" fmla="*/ 0 h 20"/>
                      <a:gd name="T2" fmla="*/ 0 w 20"/>
                      <a:gd name="T3" fmla="*/ 10 h 20"/>
                      <a:gd name="T4" fmla="*/ 10 w 20"/>
                      <a:gd name="T5" fmla="*/ 20 h 20"/>
                      <a:gd name="T6" fmla="*/ 20 w 20"/>
                      <a:gd name="T7" fmla="*/ 10 h 20"/>
                      <a:gd name="T8" fmla="*/ 0 w 20"/>
                      <a:gd name="T9" fmla="*/ 0 h 20"/>
                      <a:gd name="T10" fmla="*/ 10 w 20"/>
                      <a:gd name="T11" fmla="*/ 0 h 20"/>
                      <a:gd name="T12" fmla="*/ 0 w 20"/>
                      <a:gd name="T13" fmla="*/ 0 h 20"/>
                      <a:gd name="T14" fmla="*/ 0 w 20"/>
                      <a:gd name="T15" fmla="*/ 10 h 20"/>
                      <a:gd name="T16" fmla="*/ 0 w 20"/>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0"/>
                      <a:gd name="T29" fmla="*/ 20 w 20"/>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0">
                        <a:moveTo>
                          <a:pt x="0" y="0"/>
                        </a:moveTo>
                        <a:lnTo>
                          <a:pt x="0" y="10"/>
                        </a:lnTo>
                        <a:lnTo>
                          <a:pt x="10" y="20"/>
                        </a:lnTo>
                        <a:lnTo>
                          <a:pt x="20" y="10"/>
                        </a:lnTo>
                        <a:lnTo>
                          <a:pt x="0" y="0"/>
                        </a:lnTo>
                        <a:lnTo>
                          <a:pt x="10" y="0"/>
                        </a:lnTo>
                        <a:lnTo>
                          <a:pt x="0" y="0"/>
                        </a:lnTo>
                        <a:lnTo>
                          <a:pt x="0" y="10"/>
                        </a:lnTo>
                        <a:lnTo>
                          <a:pt x="0" y="0"/>
                        </a:lnTo>
                        <a:close/>
                      </a:path>
                    </a:pathLst>
                  </a:custGeom>
                  <a:solidFill>
                    <a:srgbClr val="000000"/>
                  </a:solidFill>
                  <a:ln w="9525">
                    <a:noFill/>
                    <a:round/>
                    <a:headEnd/>
                    <a:tailEnd/>
                  </a:ln>
                </p:spPr>
                <p:txBody>
                  <a:bodyPr/>
                  <a:lstStyle/>
                  <a:p>
                    <a:endParaRPr lang="en-US"/>
                  </a:p>
                </p:txBody>
              </p:sp>
              <p:sp>
                <p:nvSpPr>
                  <p:cNvPr id="5500" name="Freeform 877"/>
                  <p:cNvSpPr>
                    <a:spLocks/>
                  </p:cNvSpPr>
                  <p:nvPr/>
                </p:nvSpPr>
                <p:spPr bwMode="auto">
                  <a:xfrm>
                    <a:off x="6620" y="7475"/>
                    <a:ext cx="39" cy="117"/>
                  </a:xfrm>
                  <a:custGeom>
                    <a:avLst/>
                    <a:gdLst>
                      <a:gd name="T0" fmla="*/ 0 w 39"/>
                      <a:gd name="T1" fmla="*/ 0 h 117"/>
                      <a:gd name="T2" fmla="*/ 0 w 39"/>
                      <a:gd name="T3" fmla="*/ 10 h 117"/>
                      <a:gd name="T4" fmla="*/ 29 w 39"/>
                      <a:gd name="T5" fmla="*/ 117 h 117"/>
                      <a:gd name="T6" fmla="*/ 39 w 39"/>
                      <a:gd name="T7" fmla="*/ 117 h 117"/>
                      <a:gd name="T8" fmla="*/ 10 w 39"/>
                      <a:gd name="T9" fmla="*/ 0 h 117"/>
                      <a:gd name="T10" fmla="*/ 10 w 39"/>
                      <a:gd name="T11" fmla="*/ 10 h 117"/>
                      <a:gd name="T12" fmla="*/ 0 w 39"/>
                      <a:gd name="T13" fmla="*/ 0 h 117"/>
                      <a:gd name="T14" fmla="*/ 0 w 39"/>
                      <a:gd name="T15" fmla="*/ 10 h 117"/>
                      <a:gd name="T16" fmla="*/ 0 w 39"/>
                      <a:gd name="T17" fmla="*/ 0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
                      <a:gd name="T28" fmla="*/ 0 h 117"/>
                      <a:gd name="T29" fmla="*/ 39 w 39"/>
                      <a:gd name="T30" fmla="*/ 117 h 1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 h="117">
                        <a:moveTo>
                          <a:pt x="0" y="0"/>
                        </a:moveTo>
                        <a:lnTo>
                          <a:pt x="0" y="10"/>
                        </a:lnTo>
                        <a:lnTo>
                          <a:pt x="29" y="117"/>
                        </a:lnTo>
                        <a:lnTo>
                          <a:pt x="39" y="117"/>
                        </a:lnTo>
                        <a:lnTo>
                          <a:pt x="10" y="0"/>
                        </a:lnTo>
                        <a:lnTo>
                          <a:pt x="10" y="10"/>
                        </a:lnTo>
                        <a:lnTo>
                          <a:pt x="0" y="0"/>
                        </a:lnTo>
                        <a:lnTo>
                          <a:pt x="0" y="10"/>
                        </a:lnTo>
                        <a:lnTo>
                          <a:pt x="0" y="0"/>
                        </a:lnTo>
                        <a:close/>
                      </a:path>
                    </a:pathLst>
                  </a:custGeom>
                  <a:solidFill>
                    <a:srgbClr val="000000"/>
                  </a:solidFill>
                  <a:ln w="9525">
                    <a:noFill/>
                    <a:round/>
                    <a:headEnd/>
                    <a:tailEnd/>
                  </a:ln>
                </p:spPr>
                <p:txBody>
                  <a:bodyPr/>
                  <a:lstStyle/>
                  <a:p>
                    <a:endParaRPr lang="en-US"/>
                  </a:p>
                </p:txBody>
              </p:sp>
              <p:sp>
                <p:nvSpPr>
                  <p:cNvPr id="5501" name="Freeform 878"/>
                  <p:cNvSpPr>
                    <a:spLocks/>
                  </p:cNvSpPr>
                  <p:nvPr/>
                </p:nvSpPr>
                <p:spPr bwMode="auto">
                  <a:xfrm>
                    <a:off x="6620" y="7436"/>
                    <a:ext cx="20" cy="49"/>
                  </a:xfrm>
                  <a:custGeom>
                    <a:avLst/>
                    <a:gdLst>
                      <a:gd name="T0" fmla="*/ 0 w 20"/>
                      <a:gd name="T1" fmla="*/ 0 h 49"/>
                      <a:gd name="T2" fmla="*/ 0 w 20"/>
                      <a:gd name="T3" fmla="*/ 0 h 49"/>
                      <a:gd name="T4" fmla="*/ 0 w 20"/>
                      <a:gd name="T5" fmla="*/ 10 h 49"/>
                      <a:gd name="T6" fmla="*/ 0 w 20"/>
                      <a:gd name="T7" fmla="*/ 20 h 49"/>
                      <a:gd name="T8" fmla="*/ 10 w 20"/>
                      <a:gd name="T9" fmla="*/ 30 h 49"/>
                      <a:gd name="T10" fmla="*/ 0 w 20"/>
                      <a:gd name="T11" fmla="*/ 39 h 49"/>
                      <a:gd name="T12" fmla="*/ 10 w 20"/>
                      <a:gd name="T13" fmla="*/ 49 h 49"/>
                      <a:gd name="T14" fmla="*/ 20 w 20"/>
                      <a:gd name="T15" fmla="*/ 30 h 49"/>
                      <a:gd name="T16" fmla="*/ 10 w 20"/>
                      <a:gd name="T17" fmla="*/ 20 h 49"/>
                      <a:gd name="T18" fmla="*/ 10 w 20"/>
                      <a:gd name="T19" fmla="*/ 10 h 49"/>
                      <a:gd name="T20" fmla="*/ 10 w 20"/>
                      <a:gd name="T21" fmla="*/ 0 h 49"/>
                      <a:gd name="T22" fmla="*/ 0 w 20"/>
                      <a:gd name="T23" fmla="*/ 10 h 49"/>
                      <a:gd name="T24" fmla="*/ 0 w 20"/>
                      <a:gd name="T25" fmla="*/ 0 h 49"/>
                      <a:gd name="T26" fmla="*/ 0 w 20"/>
                      <a:gd name="T27" fmla="*/ 0 h 49"/>
                      <a:gd name="T28" fmla="*/ 0 w 20"/>
                      <a:gd name="T29" fmla="*/ 0 h 49"/>
                      <a:gd name="T30" fmla="*/ 0 w 20"/>
                      <a:gd name="T31" fmla="*/ 0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49"/>
                      <a:gd name="T50" fmla="*/ 20 w 20"/>
                      <a:gd name="T51" fmla="*/ 49 h 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49">
                        <a:moveTo>
                          <a:pt x="0" y="0"/>
                        </a:moveTo>
                        <a:lnTo>
                          <a:pt x="0" y="0"/>
                        </a:lnTo>
                        <a:lnTo>
                          <a:pt x="0" y="10"/>
                        </a:lnTo>
                        <a:lnTo>
                          <a:pt x="0" y="20"/>
                        </a:lnTo>
                        <a:lnTo>
                          <a:pt x="10" y="30"/>
                        </a:lnTo>
                        <a:lnTo>
                          <a:pt x="0" y="39"/>
                        </a:lnTo>
                        <a:lnTo>
                          <a:pt x="10" y="49"/>
                        </a:lnTo>
                        <a:lnTo>
                          <a:pt x="20" y="30"/>
                        </a:lnTo>
                        <a:lnTo>
                          <a:pt x="10" y="20"/>
                        </a:lnTo>
                        <a:lnTo>
                          <a:pt x="10" y="10"/>
                        </a:lnTo>
                        <a:lnTo>
                          <a:pt x="10" y="0"/>
                        </a:lnTo>
                        <a:lnTo>
                          <a:pt x="0" y="10"/>
                        </a:lnTo>
                        <a:lnTo>
                          <a:pt x="0" y="0"/>
                        </a:lnTo>
                        <a:close/>
                      </a:path>
                    </a:pathLst>
                  </a:custGeom>
                  <a:solidFill>
                    <a:srgbClr val="000000"/>
                  </a:solidFill>
                  <a:ln w="9525">
                    <a:noFill/>
                    <a:round/>
                    <a:headEnd/>
                    <a:tailEnd/>
                  </a:ln>
                </p:spPr>
                <p:txBody>
                  <a:bodyPr/>
                  <a:lstStyle/>
                  <a:p>
                    <a:endParaRPr lang="en-US"/>
                  </a:p>
                </p:txBody>
              </p:sp>
              <p:sp>
                <p:nvSpPr>
                  <p:cNvPr id="5502" name="Freeform 879"/>
                  <p:cNvSpPr>
                    <a:spLocks/>
                  </p:cNvSpPr>
                  <p:nvPr/>
                </p:nvSpPr>
                <p:spPr bwMode="auto">
                  <a:xfrm>
                    <a:off x="6620" y="7417"/>
                    <a:ext cx="370" cy="29"/>
                  </a:xfrm>
                  <a:custGeom>
                    <a:avLst/>
                    <a:gdLst>
                      <a:gd name="T0" fmla="*/ 370 w 370"/>
                      <a:gd name="T1" fmla="*/ 0 h 29"/>
                      <a:gd name="T2" fmla="*/ 350 w 370"/>
                      <a:gd name="T3" fmla="*/ 0 h 29"/>
                      <a:gd name="T4" fmla="*/ 331 w 370"/>
                      <a:gd name="T5" fmla="*/ 10 h 29"/>
                      <a:gd name="T6" fmla="*/ 214 w 370"/>
                      <a:gd name="T7" fmla="*/ 10 h 29"/>
                      <a:gd name="T8" fmla="*/ 195 w 370"/>
                      <a:gd name="T9" fmla="*/ 0 h 29"/>
                      <a:gd name="T10" fmla="*/ 117 w 370"/>
                      <a:gd name="T11" fmla="*/ 0 h 29"/>
                      <a:gd name="T12" fmla="*/ 97 w 370"/>
                      <a:gd name="T13" fmla="*/ 10 h 29"/>
                      <a:gd name="T14" fmla="*/ 68 w 370"/>
                      <a:gd name="T15" fmla="*/ 10 h 29"/>
                      <a:gd name="T16" fmla="*/ 49 w 370"/>
                      <a:gd name="T17" fmla="*/ 10 h 29"/>
                      <a:gd name="T18" fmla="*/ 20 w 370"/>
                      <a:gd name="T19" fmla="*/ 19 h 29"/>
                      <a:gd name="T20" fmla="*/ 0 w 370"/>
                      <a:gd name="T21" fmla="*/ 19 h 29"/>
                      <a:gd name="T22" fmla="*/ 0 w 370"/>
                      <a:gd name="T23" fmla="*/ 29 h 29"/>
                      <a:gd name="T24" fmla="*/ 20 w 370"/>
                      <a:gd name="T25" fmla="*/ 19 h 29"/>
                      <a:gd name="T26" fmla="*/ 49 w 370"/>
                      <a:gd name="T27" fmla="*/ 19 h 29"/>
                      <a:gd name="T28" fmla="*/ 68 w 370"/>
                      <a:gd name="T29" fmla="*/ 19 h 29"/>
                      <a:gd name="T30" fmla="*/ 350 w 370"/>
                      <a:gd name="T31" fmla="*/ 19 h 29"/>
                      <a:gd name="T32" fmla="*/ 370 w 370"/>
                      <a:gd name="T33" fmla="*/ 10 h 29"/>
                      <a:gd name="T34" fmla="*/ 370 w 370"/>
                      <a:gd name="T35" fmla="*/ 0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0"/>
                      <a:gd name="T55" fmla="*/ 0 h 29"/>
                      <a:gd name="T56" fmla="*/ 370 w 370"/>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0" h="29">
                        <a:moveTo>
                          <a:pt x="370" y="0"/>
                        </a:moveTo>
                        <a:lnTo>
                          <a:pt x="350" y="0"/>
                        </a:lnTo>
                        <a:lnTo>
                          <a:pt x="331" y="10"/>
                        </a:lnTo>
                        <a:lnTo>
                          <a:pt x="214" y="10"/>
                        </a:lnTo>
                        <a:lnTo>
                          <a:pt x="195" y="0"/>
                        </a:lnTo>
                        <a:lnTo>
                          <a:pt x="117" y="0"/>
                        </a:lnTo>
                        <a:lnTo>
                          <a:pt x="97" y="10"/>
                        </a:lnTo>
                        <a:lnTo>
                          <a:pt x="68" y="10"/>
                        </a:lnTo>
                        <a:lnTo>
                          <a:pt x="49" y="10"/>
                        </a:lnTo>
                        <a:lnTo>
                          <a:pt x="20" y="19"/>
                        </a:lnTo>
                        <a:lnTo>
                          <a:pt x="0" y="19"/>
                        </a:lnTo>
                        <a:lnTo>
                          <a:pt x="0" y="29"/>
                        </a:lnTo>
                        <a:lnTo>
                          <a:pt x="20" y="19"/>
                        </a:lnTo>
                        <a:lnTo>
                          <a:pt x="49" y="19"/>
                        </a:lnTo>
                        <a:lnTo>
                          <a:pt x="68" y="19"/>
                        </a:lnTo>
                        <a:lnTo>
                          <a:pt x="350" y="19"/>
                        </a:lnTo>
                        <a:lnTo>
                          <a:pt x="370" y="10"/>
                        </a:lnTo>
                        <a:lnTo>
                          <a:pt x="370" y="0"/>
                        </a:lnTo>
                        <a:close/>
                      </a:path>
                    </a:pathLst>
                  </a:custGeom>
                  <a:solidFill>
                    <a:srgbClr val="000000"/>
                  </a:solidFill>
                  <a:ln w="9525">
                    <a:noFill/>
                    <a:round/>
                    <a:headEnd/>
                    <a:tailEnd/>
                  </a:ln>
                </p:spPr>
                <p:txBody>
                  <a:bodyPr/>
                  <a:lstStyle/>
                  <a:p>
                    <a:endParaRPr lang="en-US"/>
                  </a:p>
                </p:txBody>
              </p:sp>
              <p:sp>
                <p:nvSpPr>
                  <p:cNvPr id="5503" name="Freeform 880"/>
                  <p:cNvSpPr>
                    <a:spLocks/>
                  </p:cNvSpPr>
                  <p:nvPr/>
                </p:nvSpPr>
                <p:spPr bwMode="auto">
                  <a:xfrm>
                    <a:off x="6990" y="7417"/>
                    <a:ext cx="379" cy="19"/>
                  </a:xfrm>
                  <a:custGeom>
                    <a:avLst/>
                    <a:gdLst>
                      <a:gd name="T0" fmla="*/ 379 w 379"/>
                      <a:gd name="T1" fmla="*/ 10 h 19"/>
                      <a:gd name="T2" fmla="*/ 350 w 379"/>
                      <a:gd name="T3" fmla="*/ 10 h 19"/>
                      <a:gd name="T4" fmla="*/ 330 w 379"/>
                      <a:gd name="T5" fmla="*/ 0 h 19"/>
                      <a:gd name="T6" fmla="*/ 0 w 379"/>
                      <a:gd name="T7" fmla="*/ 0 h 19"/>
                      <a:gd name="T8" fmla="*/ 0 w 379"/>
                      <a:gd name="T9" fmla="*/ 10 h 19"/>
                      <a:gd name="T10" fmla="*/ 29 w 379"/>
                      <a:gd name="T11" fmla="*/ 10 h 19"/>
                      <a:gd name="T12" fmla="*/ 48 w 379"/>
                      <a:gd name="T13" fmla="*/ 19 h 19"/>
                      <a:gd name="T14" fmla="*/ 175 w 379"/>
                      <a:gd name="T15" fmla="*/ 19 h 19"/>
                      <a:gd name="T16" fmla="*/ 194 w 379"/>
                      <a:gd name="T17" fmla="*/ 10 h 19"/>
                      <a:gd name="T18" fmla="*/ 301 w 379"/>
                      <a:gd name="T19" fmla="*/ 10 h 19"/>
                      <a:gd name="T20" fmla="*/ 330 w 379"/>
                      <a:gd name="T21" fmla="*/ 19 h 19"/>
                      <a:gd name="T22" fmla="*/ 379 w 379"/>
                      <a:gd name="T23" fmla="*/ 19 h 19"/>
                      <a:gd name="T24" fmla="*/ 379 w 379"/>
                      <a:gd name="T25" fmla="*/ 19 h 19"/>
                      <a:gd name="T26" fmla="*/ 379 w 379"/>
                      <a:gd name="T27" fmla="*/ 10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9"/>
                      <a:gd name="T43" fmla="*/ 0 h 19"/>
                      <a:gd name="T44" fmla="*/ 379 w 379"/>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9" h="19">
                        <a:moveTo>
                          <a:pt x="379" y="10"/>
                        </a:moveTo>
                        <a:lnTo>
                          <a:pt x="350" y="10"/>
                        </a:lnTo>
                        <a:lnTo>
                          <a:pt x="330" y="0"/>
                        </a:lnTo>
                        <a:lnTo>
                          <a:pt x="0" y="0"/>
                        </a:lnTo>
                        <a:lnTo>
                          <a:pt x="0" y="10"/>
                        </a:lnTo>
                        <a:lnTo>
                          <a:pt x="29" y="10"/>
                        </a:lnTo>
                        <a:lnTo>
                          <a:pt x="48" y="19"/>
                        </a:lnTo>
                        <a:lnTo>
                          <a:pt x="175" y="19"/>
                        </a:lnTo>
                        <a:lnTo>
                          <a:pt x="194" y="10"/>
                        </a:lnTo>
                        <a:lnTo>
                          <a:pt x="301" y="10"/>
                        </a:lnTo>
                        <a:lnTo>
                          <a:pt x="330" y="19"/>
                        </a:lnTo>
                        <a:lnTo>
                          <a:pt x="379" y="19"/>
                        </a:lnTo>
                        <a:lnTo>
                          <a:pt x="379" y="10"/>
                        </a:lnTo>
                        <a:close/>
                      </a:path>
                    </a:pathLst>
                  </a:custGeom>
                  <a:solidFill>
                    <a:srgbClr val="000000"/>
                  </a:solidFill>
                  <a:ln w="9525">
                    <a:noFill/>
                    <a:round/>
                    <a:headEnd/>
                    <a:tailEnd/>
                  </a:ln>
                </p:spPr>
                <p:txBody>
                  <a:bodyPr/>
                  <a:lstStyle/>
                  <a:p>
                    <a:endParaRPr lang="en-US"/>
                  </a:p>
                </p:txBody>
              </p:sp>
              <p:sp>
                <p:nvSpPr>
                  <p:cNvPr id="5504" name="Freeform 881"/>
                  <p:cNvSpPr>
                    <a:spLocks/>
                  </p:cNvSpPr>
                  <p:nvPr/>
                </p:nvSpPr>
                <p:spPr bwMode="auto">
                  <a:xfrm>
                    <a:off x="4996" y="7436"/>
                    <a:ext cx="350" cy="98"/>
                  </a:xfrm>
                  <a:custGeom>
                    <a:avLst/>
                    <a:gdLst>
                      <a:gd name="T0" fmla="*/ 175 w 350"/>
                      <a:gd name="T1" fmla="*/ 0 h 98"/>
                      <a:gd name="T2" fmla="*/ 175 w 350"/>
                      <a:gd name="T3" fmla="*/ 30 h 98"/>
                      <a:gd name="T4" fmla="*/ 175 w 350"/>
                      <a:gd name="T5" fmla="*/ 49 h 98"/>
                      <a:gd name="T6" fmla="*/ 165 w 350"/>
                      <a:gd name="T7" fmla="*/ 68 h 98"/>
                      <a:gd name="T8" fmla="*/ 175 w 350"/>
                      <a:gd name="T9" fmla="*/ 88 h 98"/>
                      <a:gd name="T10" fmla="*/ 185 w 350"/>
                      <a:gd name="T11" fmla="*/ 88 h 98"/>
                      <a:gd name="T12" fmla="*/ 195 w 350"/>
                      <a:gd name="T13" fmla="*/ 88 h 98"/>
                      <a:gd name="T14" fmla="*/ 195 w 350"/>
                      <a:gd name="T15" fmla="*/ 0 h 98"/>
                      <a:gd name="T16" fmla="*/ 311 w 350"/>
                      <a:gd name="T17" fmla="*/ 0 h 98"/>
                      <a:gd name="T18" fmla="*/ 321 w 350"/>
                      <a:gd name="T19" fmla="*/ 10 h 98"/>
                      <a:gd name="T20" fmla="*/ 331 w 350"/>
                      <a:gd name="T21" fmla="*/ 10 h 98"/>
                      <a:gd name="T22" fmla="*/ 331 w 350"/>
                      <a:gd name="T23" fmla="*/ 10 h 98"/>
                      <a:gd name="T24" fmla="*/ 340 w 350"/>
                      <a:gd name="T25" fmla="*/ 10 h 98"/>
                      <a:gd name="T26" fmla="*/ 340 w 350"/>
                      <a:gd name="T27" fmla="*/ 49 h 98"/>
                      <a:gd name="T28" fmla="*/ 350 w 350"/>
                      <a:gd name="T29" fmla="*/ 68 h 98"/>
                      <a:gd name="T30" fmla="*/ 350 w 350"/>
                      <a:gd name="T31" fmla="*/ 88 h 98"/>
                      <a:gd name="T32" fmla="*/ 350 w 350"/>
                      <a:gd name="T33" fmla="*/ 88 h 98"/>
                      <a:gd name="T34" fmla="*/ 311 w 350"/>
                      <a:gd name="T35" fmla="*/ 88 h 98"/>
                      <a:gd name="T36" fmla="*/ 282 w 350"/>
                      <a:gd name="T37" fmla="*/ 98 h 98"/>
                      <a:gd name="T38" fmla="*/ 10 w 350"/>
                      <a:gd name="T39" fmla="*/ 98 h 98"/>
                      <a:gd name="T40" fmla="*/ 0 w 350"/>
                      <a:gd name="T41" fmla="*/ 88 h 98"/>
                      <a:gd name="T42" fmla="*/ 0 w 350"/>
                      <a:gd name="T43" fmla="*/ 10 h 98"/>
                      <a:gd name="T44" fmla="*/ 10 w 350"/>
                      <a:gd name="T45" fmla="*/ 0 h 98"/>
                      <a:gd name="T46" fmla="*/ 117 w 350"/>
                      <a:gd name="T47" fmla="*/ 0 h 98"/>
                      <a:gd name="T48" fmla="*/ 126 w 350"/>
                      <a:gd name="T49" fmla="*/ 0 h 98"/>
                      <a:gd name="T50" fmla="*/ 156 w 350"/>
                      <a:gd name="T51" fmla="*/ 0 h 98"/>
                      <a:gd name="T52" fmla="*/ 165 w 350"/>
                      <a:gd name="T53" fmla="*/ 0 h 98"/>
                      <a:gd name="T54" fmla="*/ 175 w 350"/>
                      <a:gd name="T55" fmla="*/ 0 h 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50"/>
                      <a:gd name="T85" fmla="*/ 0 h 98"/>
                      <a:gd name="T86" fmla="*/ 350 w 350"/>
                      <a:gd name="T87" fmla="*/ 98 h 9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50" h="98">
                        <a:moveTo>
                          <a:pt x="175" y="0"/>
                        </a:moveTo>
                        <a:lnTo>
                          <a:pt x="175" y="30"/>
                        </a:lnTo>
                        <a:lnTo>
                          <a:pt x="175" y="49"/>
                        </a:lnTo>
                        <a:lnTo>
                          <a:pt x="165" y="68"/>
                        </a:lnTo>
                        <a:lnTo>
                          <a:pt x="175" y="88"/>
                        </a:lnTo>
                        <a:lnTo>
                          <a:pt x="185" y="88"/>
                        </a:lnTo>
                        <a:lnTo>
                          <a:pt x="195" y="88"/>
                        </a:lnTo>
                        <a:lnTo>
                          <a:pt x="195" y="0"/>
                        </a:lnTo>
                        <a:lnTo>
                          <a:pt x="311" y="0"/>
                        </a:lnTo>
                        <a:lnTo>
                          <a:pt x="321" y="10"/>
                        </a:lnTo>
                        <a:lnTo>
                          <a:pt x="331" y="10"/>
                        </a:lnTo>
                        <a:lnTo>
                          <a:pt x="340" y="10"/>
                        </a:lnTo>
                        <a:lnTo>
                          <a:pt x="340" y="49"/>
                        </a:lnTo>
                        <a:lnTo>
                          <a:pt x="350" y="68"/>
                        </a:lnTo>
                        <a:lnTo>
                          <a:pt x="350" y="88"/>
                        </a:lnTo>
                        <a:lnTo>
                          <a:pt x="311" y="88"/>
                        </a:lnTo>
                        <a:lnTo>
                          <a:pt x="282" y="98"/>
                        </a:lnTo>
                        <a:lnTo>
                          <a:pt x="10" y="98"/>
                        </a:lnTo>
                        <a:lnTo>
                          <a:pt x="0" y="88"/>
                        </a:lnTo>
                        <a:lnTo>
                          <a:pt x="0" y="10"/>
                        </a:lnTo>
                        <a:lnTo>
                          <a:pt x="10" y="0"/>
                        </a:lnTo>
                        <a:lnTo>
                          <a:pt x="117" y="0"/>
                        </a:lnTo>
                        <a:lnTo>
                          <a:pt x="126" y="0"/>
                        </a:lnTo>
                        <a:lnTo>
                          <a:pt x="156" y="0"/>
                        </a:lnTo>
                        <a:lnTo>
                          <a:pt x="165" y="0"/>
                        </a:lnTo>
                        <a:lnTo>
                          <a:pt x="175" y="0"/>
                        </a:lnTo>
                        <a:close/>
                      </a:path>
                    </a:pathLst>
                  </a:custGeom>
                  <a:solidFill>
                    <a:srgbClr val="FFFFBF"/>
                  </a:solidFill>
                  <a:ln w="9525">
                    <a:noFill/>
                    <a:round/>
                    <a:headEnd/>
                    <a:tailEnd/>
                  </a:ln>
                </p:spPr>
                <p:txBody>
                  <a:bodyPr/>
                  <a:lstStyle/>
                  <a:p>
                    <a:endParaRPr lang="en-US"/>
                  </a:p>
                </p:txBody>
              </p:sp>
              <p:sp>
                <p:nvSpPr>
                  <p:cNvPr id="5505" name="Freeform 882"/>
                  <p:cNvSpPr>
                    <a:spLocks/>
                  </p:cNvSpPr>
                  <p:nvPr/>
                </p:nvSpPr>
                <p:spPr bwMode="auto">
                  <a:xfrm>
                    <a:off x="5161" y="7436"/>
                    <a:ext cx="20" cy="98"/>
                  </a:xfrm>
                  <a:custGeom>
                    <a:avLst/>
                    <a:gdLst>
                      <a:gd name="T0" fmla="*/ 10 w 20"/>
                      <a:gd name="T1" fmla="*/ 88 h 98"/>
                      <a:gd name="T2" fmla="*/ 10 w 20"/>
                      <a:gd name="T3" fmla="*/ 88 h 98"/>
                      <a:gd name="T4" fmla="*/ 10 w 20"/>
                      <a:gd name="T5" fmla="*/ 68 h 98"/>
                      <a:gd name="T6" fmla="*/ 10 w 20"/>
                      <a:gd name="T7" fmla="*/ 49 h 98"/>
                      <a:gd name="T8" fmla="*/ 20 w 20"/>
                      <a:gd name="T9" fmla="*/ 30 h 98"/>
                      <a:gd name="T10" fmla="*/ 10 w 20"/>
                      <a:gd name="T11" fmla="*/ 0 h 98"/>
                      <a:gd name="T12" fmla="*/ 0 w 20"/>
                      <a:gd name="T13" fmla="*/ 0 h 98"/>
                      <a:gd name="T14" fmla="*/ 10 w 20"/>
                      <a:gd name="T15" fmla="*/ 30 h 98"/>
                      <a:gd name="T16" fmla="*/ 0 w 20"/>
                      <a:gd name="T17" fmla="*/ 49 h 98"/>
                      <a:gd name="T18" fmla="*/ 0 w 20"/>
                      <a:gd name="T19" fmla="*/ 88 h 98"/>
                      <a:gd name="T20" fmla="*/ 10 w 20"/>
                      <a:gd name="T21" fmla="*/ 98 h 98"/>
                      <a:gd name="T22" fmla="*/ 0 w 20"/>
                      <a:gd name="T23" fmla="*/ 88 h 98"/>
                      <a:gd name="T24" fmla="*/ 10 w 20"/>
                      <a:gd name="T25" fmla="*/ 98 h 98"/>
                      <a:gd name="T26" fmla="*/ 10 w 20"/>
                      <a:gd name="T27" fmla="*/ 88 h 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98"/>
                      <a:gd name="T44" fmla="*/ 20 w 20"/>
                      <a:gd name="T45" fmla="*/ 98 h 9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98">
                        <a:moveTo>
                          <a:pt x="10" y="88"/>
                        </a:moveTo>
                        <a:lnTo>
                          <a:pt x="10" y="88"/>
                        </a:lnTo>
                        <a:lnTo>
                          <a:pt x="10" y="68"/>
                        </a:lnTo>
                        <a:lnTo>
                          <a:pt x="10" y="49"/>
                        </a:lnTo>
                        <a:lnTo>
                          <a:pt x="20" y="30"/>
                        </a:lnTo>
                        <a:lnTo>
                          <a:pt x="10" y="0"/>
                        </a:lnTo>
                        <a:lnTo>
                          <a:pt x="0" y="0"/>
                        </a:lnTo>
                        <a:lnTo>
                          <a:pt x="10" y="30"/>
                        </a:lnTo>
                        <a:lnTo>
                          <a:pt x="0" y="49"/>
                        </a:lnTo>
                        <a:lnTo>
                          <a:pt x="0" y="88"/>
                        </a:lnTo>
                        <a:lnTo>
                          <a:pt x="10" y="98"/>
                        </a:lnTo>
                        <a:lnTo>
                          <a:pt x="0" y="88"/>
                        </a:lnTo>
                        <a:lnTo>
                          <a:pt x="10" y="98"/>
                        </a:lnTo>
                        <a:lnTo>
                          <a:pt x="10" y="88"/>
                        </a:lnTo>
                        <a:close/>
                      </a:path>
                    </a:pathLst>
                  </a:custGeom>
                  <a:solidFill>
                    <a:srgbClr val="000000"/>
                  </a:solidFill>
                  <a:ln w="9525">
                    <a:noFill/>
                    <a:round/>
                    <a:headEnd/>
                    <a:tailEnd/>
                  </a:ln>
                </p:spPr>
                <p:txBody>
                  <a:bodyPr/>
                  <a:lstStyle/>
                  <a:p>
                    <a:endParaRPr lang="en-US"/>
                  </a:p>
                </p:txBody>
              </p:sp>
              <p:sp>
                <p:nvSpPr>
                  <p:cNvPr id="5506" name="Freeform 883"/>
                  <p:cNvSpPr>
                    <a:spLocks/>
                  </p:cNvSpPr>
                  <p:nvPr/>
                </p:nvSpPr>
                <p:spPr bwMode="auto">
                  <a:xfrm>
                    <a:off x="5171" y="7524"/>
                    <a:ext cx="20" cy="10"/>
                  </a:xfrm>
                  <a:custGeom>
                    <a:avLst/>
                    <a:gdLst>
                      <a:gd name="T0" fmla="*/ 10 w 20"/>
                      <a:gd name="T1" fmla="*/ 0 h 10"/>
                      <a:gd name="T2" fmla="*/ 10 w 20"/>
                      <a:gd name="T3" fmla="*/ 0 h 10"/>
                      <a:gd name="T4" fmla="*/ 10 w 20"/>
                      <a:gd name="T5" fmla="*/ 0 h 10"/>
                      <a:gd name="T6" fmla="*/ 0 w 20"/>
                      <a:gd name="T7" fmla="*/ 0 h 10"/>
                      <a:gd name="T8" fmla="*/ 0 w 20"/>
                      <a:gd name="T9" fmla="*/ 10 h 10"/>
                      <a:gd name="T10" fmla="*/ 10 w 20"/>
                      <a:gd name="T11" fmla="*/ 10 h 10"/>
                      <a:gd name="T12" fmla="*/ 10 w 20"/>
                      <a:gd name="T13" fmla="*/ 0 h 10"/>
                      <a:gd name="T14" fmla="*/ 20 w 20"/>
                      <a:gd name="T15" fmla="*/ 0 h 10"/>
                      <a:gd name="T16" fmla="*/ 20 w 20"/>
                      <a:gd name="T17" fmla="*/ 0 h 10"/>
                      <a:gd name="T18" fmla="*/ 20 w 20"/>
                      <a:gd name="T19" fmla="*/ 0 h 10"/>
                      <a:gd name="T20" fmla="*/ 20 w 20"/>
                      <a:gd name="T21" fmla="*/ 0 h 10"/>
                      <a:gd name="T22" fmla="*/ 20 w 20"/>
                      <a:gd name="T23" fmla="*/ 0 h 10"/>
                      <a:gd name="T24" fmla="*/ 20 w 20"/>
                      <a:gd name="T25" fmla="*/ 0 h 10"/>
                      <a:gd name="T26" fmla="*/ 10 w 20"/>
                      <a:gd name="T27" fmla="*/ 0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10"/>
                      <a:gd name="T44" fmla="*/ 20 w 20"/>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10">
                        <a:moveTo>
                          <a:pt x="10" y="0"/>
                        </a:moveTo>
                        <a:lnTo>
                          <a:pt x="10" y="0"/>
                        </a:lnTo>
                        <a:lnTo>
                          <a:pt x="0" y="0"/>
                        </a:lnTo>
                        <a:lnTo>
                          <a:pt x="0" y="10"/>
                        </a:lnTo>
                        <a:lnTo>
                          <a:pt x="10" y="10"/>
                        </a:lnTo>
                        <a:lnTo>
                          <a:pt x="10" y="0"/>
                        </a:lnTo>
                        <a:lnTo>
                          <a:pt x="20" y="0"/>
                        </a:lnTo>
                        <a:lnTo>
                          <a:pt x="10" y="0"/>
                        </a:lnTo>
                        <a:close/>
                      </a:path>
                    </a:pathLst>
                  </a:custGeom>
                  <a:solidFill>
                    <a:srgbClr val="000000"/>
                  </a:solidFill>
                  <a:ln w="9525">
                    <a:noFill/>
                    <a:round/>
                    <a:headEnd/>
                    <a:tailEnd/>
                  </a:ln>
                </p:spPr>
                <p:txBody>
                  <a:bodyPr/>
                  <a:lstStyle/>
                  <a:p>
                    <a:endParaRPr lang="en-US"/>
                  </a:p>
                </p:txBody>
              </p:sp>
              <p:sp>
                <p:nvSpPr>
                  <p:cNvPr id="5507" name="Freeform 884"/>
                  <p:cNvSpPr>
                    <a:spLocks/>
                  </p:cNvSpPr>
                  <p:nvPr/>
                </p:nvSpPr>
                <p:spPr bwMode="auto">
                  <a:xfrm>
                    <a:off x="5181" y="7436"/>
                    <a:ext cx="10" cy="88"/>
                  </a:xfrm>
                  <a:custGeom>
                    <a:avLst/>
                    <a:gdLst>
                      <a:gd name="T0" fmla="*/ 10 w 10"/>
                      <a:gd name="T1" fmla="*/ 0 h 88"/>
                      <a:gd name="T2" fmla="*/ 10 w 10"/>
                      <a:gd name="T3" fmla="*/ 0 h 88"/>
                      <a:gd name="T4" fmla="*/ 0 w 10"/>
                      <a:gd name="T5" fmla="*/ 88 h 88"/>
                      <a:gd name="T6" fmla="*/ 10 w 10"/>
                      <a:gd name="T7" fmla="*/ 88 h 88"/>
                      <a:gd name="T8" fmla="*/ 10 w 10"/>
                      <a:gd name="T9" fmla="*/ 0 h 88"/>
                      <a:gd name="T10" fmla="*/ 10 w 10"/>
                      <a:gd name="T11" fmla="*/ 10 h 88"/>
                      <a:gd name="T12" fmla="*/ 10 w 10"/>
                      <a:gd name="T13" fmla="*/ 0 h 88"/>
                      <a:gd name="T14" fmla="*/ 10 w 10"/>
                      <a:gd name="T15" fmla="*/ 0 h 88"/>
                      <a:gd name="T16" fmla="*/ 10 w 10"/>
                      <a:gd name="T17" fmla="*/ 0 h 88"/>
                      <a:gd name="T18" fmla="*/ 10 w 10"/>
                      <a:gd name="T19" fmla="*/ 0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88"/>
                      <a:gd name="T32" fmla="*/ 10 w 10"/>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88">
                        <a:moveTo>
                          <a:pt x="10" y="0"/>
                        </a:moveTo>
                        <a:lnTo>
                          <a:pt x="10" y="0"/>
                        </a:lnTo>
                        <a:lnTo>
                          <a:pt x="0" y="88"/>
                        </a:lnTo>
                        <a:lnTo>
                          <a:pt x="10" y="88"/>
                        </a:lnTo>
                        <a:lnTo>
                          <a:pt x="10" y="0"/>
                        </a:lnTo>
                        <a:lnTo>
                          <a:pt x="10" y="10"/>
                        </a:lnTo>
                        <a:lnTo>
                          <a:pt x="10" y="0"/>
                        </a:lnTo>
                        <a:close/>
                      </a:path>
                    </a:pathLst>
                  </a:custGeom>
                  <a:solidFill>
                    <a:srgbClr val="000000"/>
                  </a:solidFill>
                  <a:ln w="9525">
                    <a:noFill/>
                    <a:round/>
                    <a:headEnd/>
                    <a:tailEnd/>
                  </a:ln>
                </p:spPr>
                <p:txBody>
                  <a:bodyPr/>
                  <a:lstStyle/>
                  <a:p>
                    <a:endParaRPr lang="en-US"/>
                  </a:p>
                </p:txBody>
              </p:sp>
              <p:sp>
                <p:nvSpPr>
                  <p:cNvPr id="5508" name="Freeform 885"/>
                  <p:cNvSpPr>
                    <a:spLocks/>
                  </p:cNvSpPr>
                  <p:nvPr/>
                </p:nvSpPr>
                <p:spPr bwMode="auto">
                  <a:xfrm>
                    <a:off x="5191" y="7436"/>
                    <a:ext cx="155" cy="20"/>
                  </a:xfrm>
                  <a:custGeom>
                    <a:avLst/>
                    <a:gdLst>
                      <a:gd name="T0" fmla="*/ 155 w 155"/>
                      <a:gd name="T1" fmla="*/ 10 h 20"/>
                      <a:gd name="T2" fmla="*/ 155 w 155"/>
                      <a:gd name="T3" fmla="*/ 10 h 20"/>
                      <a:gd name="T4" fmla="*/ 145 w 155"/>
                      <a:gd name="T5" fmla="*/ 10 h 20"/>
                      <a:gd name="T6" fmla="*/ 136 w 155"/>
                      <a:gd name="T7" fmla="*/ 0 h 20"/>
                      <a:gd name="T8" fmla="*/ 126 w 155"/>
                      <a:gd name="T9" fmla="*/ 0 h 20"/>
                      <a:gd name="T10" fmla="*/ 116 w 155"/>
                      <a:gd name="T11" fmla="*/ 0 h 20"/>
                      <a:gd name="T12" fmla="*/ 0 w 155"/>
                      <a:gd name="T13" fmla="*/ 0 h 20"/>
                      <a:gd name="T14" fmla="*/ 0 w 155"/>
                      <a:gd name="T15" fmla="*/ 10 h 20"/>
                      <a:gd name="T16" fmla="*/ 116 w 155"/>
                      <a:gd name="T17" fmla="*/ 10 h 20"/>
                      <a:gd name="T18" fmla="*/ 126 w 155"/>
                      <a:gd name="T19" fmla="*/ 10 h 20"/>
                      <a:gd name="T20" fmla="*/ 136 w 155"/>
                      <a:gd name="T21" fmla="*/ 10 h 20"/>
                      <a:gd name="T22" fmla="*/ 136 w 155"/>
                      <a:gd name="T23" fmla="*/ 20 h 20"/>
                      <a:gd name="T24" fmla="*/ 145 w 155"/>
                      <a:gd name="T25" fmla="*/ 20 h 20"/>
                      <a:gd name="T26" fmla="*/ 145 w 155"/>
                      <a:gd name="T27" fmla="*/ 10 h 20"/>
                      <a:gd name="T28" fmla="*/ 155 w 155"/>
                      <a:gd name="T29" fmla="*/ 10 h 20"/>
                      <a:gd name="T30" fmla="*/ 155 w 155"/>
                      <a:gd name="T31" fmla="*/ 10 h 20"/>
                      <a:gd name="T32" fmla="*/ 155 w 155"/>
                      <a:gd name="T33" fmla="*/ 1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5"/>
                      <a:gd name="T52" fmla="*/ 0 h 20"/>
                      <a:gd name="T53" fmla="*/ 155 w 155"/>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5" h="20">
                        <a:moveTo>
                          <a:pt x="155" y="10"/>
                        </a:moveTo>
                        <a:lnTo>
                          <a:pt x="155" y="10"/>
                        </a:lnTo>
                        <a:lnTo>
                          <a:pt x="145" y="10"/>
                        </a:lnTo>
                        <a:lnTo>
                          <a:pt x="136" y="0"/>
                        </a:lnTo>
                        <a:lnTo>
                          <a:pt x="126" y="0"/>
                        </a:lnTo>
                        <a:lnTo>
                          <a:pt x="116" y="0"/>
                        </a:lnTo>
                        <a:lnTo>
                          <a:pt x="0" y="0"/>
                        </a:lnTo>
                        <a:lnTo>
                          <a:pt x="0" y="10"/>
                        </a:lnTo>
                        <a:lnTo>
                          <a:pt x="116" y="10"/>
                        </a:lnTo>
                        <a:lnTo>
                          <a:pt x="126" y="10"/>
                        </a:lnTo>
                        <a:lnTo>
                          <a:pt x="136" y="10"/>
                        </a:lnTo>
                        <a:lnTo>
                          <a:pt x="136" y="20"/>
                        </a:lnTo>
                        <a:lnTo>
                          <a:pt x="145" y="20"/>
                        </a:lnTo>
                        <a:lnTo>
                          <a:pt x="145" y="10"/>
                        </a:lnTo>
                        <a:lnTo>
                          <a:pt x="155" y="10"/>
                        </a:lnTo>
                        <a:close/>
                      </a:path>
                    </a:pathLst>
                  </a:custGeom>
                  <a:solidFill>
                    <a:srgbClr val="000000"/>
                  </a:solidFill>
                  <a:ln w="9525">
                    <a:noFill/>
                    <a:round/>
                    <a:headEnd/>
                    <a:tailEnd/>
                  </a:ln>
                </p:spPr>
                <p:txBody>
                  <a:bodyPr/>
                  <a:lstStyle/>
                  <a:p>
                    <a:endParaRPr lang="en-US"/>
                  </a:p>
                </p:txBody>
              </p:sp>
              <p:sp>
                <p:nvSpPr>
                  <p:cNvPr id="5509" name="Freeform 886"/>
                  <p:cNvSpPr>
                    <a:spLocks/>
                  </p:cNvSpPr>
                  <p:nvPr/>
                </p:nvSpPr>
                <p:spPr bwMode="auto">
                  <a:xfrm>
                    <a:off x="5336" y="7446"/>
                    <a:ext cx="20" cy="78"/>
                  </a:xfrm>
                  <a:custGeom>
                    <a:avLst/>
                    <a:gdLst>
                      <a:gd name="T0" fmla="*/ 20 w 20"/>
                      <a:gd name="T1" fmla="*/ 78 h 78"/>
                      <a:gd name="T2" fmla="*/ 20 w 20"/>
                      <a:gd name="T3" fmla="*/ 68 h 78"/>
                      <a:gd name="T4" fmla="*/ 10 w 20"/>
                      <a:gd name="T5" fmla="*/ 58 h 78"/>
                      <a:gd name="T6" fmla="*/ 10 w 20"/>
                      <a:gd name="T7" fmla="*/ 39 h 78"/>
                      <a:gd name="T8" fmla="*/ 10 w 20"/>
                      <a:gd name="T9" fmla="*/ 20 h 78"/>
                      <a:gd name="T10" fmla="*/ 10 w 20"/>
                      <a:gd name="T11" fmla="*/ 0 h 78"/>
                      <a:gd name="T12" fmla="*/ 0 w 20"/>
                      <a:gd name="T13" fmla="*/ 0 h 78"/>
                      <a:gd name="T14" fmla="*/ 0 w 20"/>
                      <a:gd name="T15" fmla="*/ 39 h 78"/>
                      <a:gd name="T16" fmla="*/ 0 w 20"/>
                      <a:gd name="T17" fmla="*/ 58 h 78"/>
                      <a:gd name="T18" fmla="*/ 10 w 20"/>
                      <a:gd name="T19" fmla="*/ 78 h 78"/>
                      <a:gd name="T20" fmla="*/ 10 w 20"/>
                      <a:gd name="T21" fmla="*/ 68 h 78"/>
                      <a:gd name="T22" fmla="*/ 20 w 20"/>
                      <a:gd name="T23" fmla="*/ 78 h 78"/>
                      <a:gd name="T24" fmla="*/ 20 w 20"/>
                      <a:gd name="T25" fmla="*/ 68 h 78"/>
                      <a:gd name="T26" fmla="*/ 20 w 20"/>
                      <a:gd name="T27" fmla="*/ 78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78"/>
                      <a:gd name="T44" fmla="*/ 20 w 20"/>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78">
                        <a:moveTo>
                          <a:pt x="20" y="78"/>
                        </a:moveTo>
                        <a:lnTo>
                          <a:pt x="20" y="68"/>
                        </a:lnTo>
                        <a:lnTo>
                          <a:pt x="10" y="58"/>
                        </a:lnTo>
                        <a:lnTo>
                          <a:pt x="10" y="39"/>
                        </a:lnTo>
                        <a:lnTo>
                          <a:pt x="10" y="20"/>
                        </a:lnTo>
                        <a:lnTo>
                          <a:pt x="10" y="0"/>
                        </a:lnTo>
                        <a:lnTo>
                          <a:pt x="0" y="0"/>
                        </a:lnTo>
                        <a:lnTo>
                          <a:pt x="0" y="39"/>
                        </a:lnTo>
                        <a:lnTo>
                          <a:pt x="0" y="58"/>
                        </a:lnTo>
                        <a:lnTo>
                          <a:pt x="10" y="78"/>
                        </a:lnTo>
                        <a:lnTo>
                          <a:pt x="10" y="68"/>
                        </a:lnTo>
                        <a:lnTo>
                          <a:pt x="20" y="78"/>
                        </a:lnTo>
                        <a:lnTo>
                          <a:pt x="20" y="68"/>
                        </a:lnTo>
                        <a:lnTo>
                          <a:pt x="20" y="78"/>
                        </a:lnTo>
                        <a:close/>
                      </a:path>
                    </a:pathLst>
                  </a:custGeom>
                  <a:solidFill>
                    <a:srgbClr val="000000"/>
                  </a:solidFill>
                  <a:ln w="9525">
                    <a:noFill/>
                    <a:round/>
                    <a:headEnd/>
                    <a:tailEnd/>
                  </a:ln>
                </p:spPr>
                <p:txBody>
                  <a:bodyPr/>
                  <a:lstStyle/>
                  <a:p>
                    <a:endParaRPr lang="en-US"/>
                  </a:p>
                </p:txBody>
              </p:sp>
              <p:sp>
                <p:nvSpPr>
                  <p:cNvPr id="5510" name="Freeform 887"/>
                  <p:cNvSpPr>
                    <a:spLocks/>
                  </p:cNvSpPr>
                  <p:nvPr/>
                </p:nvSpPr>
                <p:spPr bwMode="auto">
                  <a:xfrm>
                    <a:off x="5336" y="7514"/>
                    <a:ext cx="20" cy="20"/>
                  </a:xfrm>
                  <a:custGeom>
                    <a:avLst/>
                    <a:gdLst>
                      <a:gd name="T0" fmla="*/ 10 w 20"/>
                      <a:gd name="T1" fmla="*/ 20 h 20"/>
                      <a:gd name="T2" fmla="*/ 10 w 20"/>
                      <a:gd name="T3" fmla="*/ 10 h 20"/>
                      <a:gd name="T4" fmla="*/ 20 w 20"/>
                      <a:gd name="T5" fmla="*/ 10 h 20"/>
                      <a:gd name="T6" fmla="*/ 10 w 20"/>
                      <a:gd name="T7" fmla="*/ 0 h 20"/>
                      <a:gd name="T8" fmla="*/ 0 w 20"/>
                      <a:gd name="T9" fmla="*/ 10 h 20"/>
                      <a:gd name="T10" fmla="*/ 10 w 20"/>
                      <a:gd name="T11" fmla="*/ 10 h 20"/>
                      <a:gd name="T12" fmla="*/ 10 w 20"/>
                      <a:gd name="T13" fmla="*/ 20 h 20"/>
                      <a:gd name="T14" fmla="*/ 10 w 20"/>
                      <a:gd name="T15" fmla="*/ 20 h 20"/>
                      <a:gd name="T16" fmla="*/ 10 w 20"/>
                      <a:gd name="T17" fmla="*/ 10 h 20"/>
                      <a:gd name="T18" fmla="*/ 10 w 20"/>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20"/>
                      <a:gd name="T32" fmla="*/ 20 w 2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20">
                        <a:moveTo>
                          <a:pt x="10" y="20"/>
                        </a:moveTo>
                        <a:lnTo>
                          <a:pt x="10" y="10"/>
                        </a:lnTo>
                        <a:lnTo>
                          <a:pt x="20" y="10"/>
                        </a:lnTo>
                        <a:lnTo>
                          <a:pt x="10" y="0"/>
                        </a:lnTo>
                        <a:lnTo>
                          <a:pt x="0" y="10"/>
                        </a:lnTo>
                        <a:lnTo>
                          <a:pt x="10" y="10"/>
                        </a:lnTo>
                        <a:lnTo>
                          <a:pt x="10" y="20"/>
                        </a:lnTo>
                        <a:lnTo>
                          <a:pt x="10" y="10"/>
                        </a:lnTo>
                        <a:lnTo>
                          <a:pt x="10" y="20"/>
                        </a:lnTo>
                        <a:close/>
                      </a:path>
                    </a:pathLst>
                  </a:custGeom>
                  <a:solidFill>
                    <a:srgbClr val="000000"/>
                  </a:solidFill>
                  <a:ln w="9525">
                    <a:noFill/>
                    <a:round/>
                    <a:headEnd/>
                    <a:tailEnd/>
                  </a:ln>
                </p:spPr>
                <p:txBody>
                  <a:bodyPr/>
                  <a:lstStyle/>
                  <a:p>
                    <a:endParaRPr lang="en-US"/>
                  </a:p>
                </p:txBody>
              </p:sp>
              <p:sp>
                <p:nvSpPr>
                  <p:cNvPr id="5511" name="Freeform 888"/>
                  <p:cNvSpPr>
                    <a:spLocks/>
                  </p:cNvSpPr>
                  <p:nvPr/>
                </p:nvSpPr>
                <p:spPr bwMode="auto">
                  <a:xfrm>
                    <a:off x="5006" y="7524"/>
                    <a:ext cx="340" cy="19"/>
                  </a:xfrm>
                  <a:custGeom>
                    <a:avLst/>
                    <a:gdLst>
                      <a:gd name="T0" fmla="*/ 0 w 340"/>
                      <a:gd name="T1" fmla="*/ 10 h 19"/>
                      <a:gd name="T2" fmla="*/ 272 w 340"/>
                      <a:gd name="T3" fmla="*/ 10 h 19"/>
                      <a:gd name="T4" fmla="*/ 301 w 340"/>
                      <a:gd name="T5" fmla="*/ 10 h 19"/>
                      <a:gd name="T6" fmla="*/ 340 w 340"/>
                      <a:gd name="T7" fmla="*/ 10 h 19"/>
                      <a:gd name="T8" fmla="*/ 340 w 340"/>
                      <a:gd name="T9" fmla="*/ 0 h 19"/>
                      <a:gd name="T10" fmla="*/ 321 w 340"/>
                      <a:gd name="T11" fmla="*/ 0 h 19"/>
                      <a:gd name="T12" fmla="*/ 301 w 340"/>
                      <a:gd name="T13" fmla="*/ 0 h 19"/>
                      <a:gd name="T14" fmla="*/ 0 w 340"/>
                      <a:gd name="T15" fmla="*/ 0 h 19"/>
                      <a:gd name="T16" fmla="*/ 9 w 340"/>
                      <a:gd name="T17" fmla="*/ 10 h 19"/>
                      <a:gd name="T18" fmla="*/ 0 w 340"/>
                      <a:gd name="T19" fmla="*/ 10 h 19"/>
                      <a:gd name="T20" fmla="*/ 0 w 340"/>
                      <a:gd name="T21" fmla="*/ 19 h 19"/>
                      <a:gd name="T22" fmla="*/ 0 w 340"/>
                      <a:gd name="T23" fmla="*/ 10 h 19"/>
                      <a:gd name="T24" fmla="*/ 0 w 340"/>
                      <a:gd name="T25" fmla="*/ 1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0"/>
                      <a:gd name="T40" fmla="*/ 0 h 19"/>
                      <a:gd name="T41" fmla="*/ 340 w 340"/>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0" h="19">
                        <a:moveTo>
                          <a:pt x="0" y="10"/>
                        </a:moveTo>
                        <a:lnTo>
                          <a:pt x="272" y="10"/>
                        </a:lnTo>
                        <a:lnTo>
                          <a:pt x="301" y="10"/>
                        </a:lnTo>
                        <a:lnTo>
                          <a:pt x="340" y="10"/>
                        </a:lnTo>
                        <a:lnTo>
                          <a:pt x="340" y="0"/>
                        </a:lnTo>
                        <a:lnTo>
                          <a:pt x="321" y="0"/>
                        </a:lnTo>
                        <a:lnTo>
                          <a:pt x="301" y="0"/>
                        </a:lnTo>
                        <a:lnTo>
                          <a:pt x="0" y="0"/>
                        </a:lnTo>
                        <a:lnTo>
                          <a:pt x="9" y="10"/>
                        </a:lnTo>
                        <a:lnTo>
                          <a:pt x="0" y="10"/>
                        </a:lnTo>
                        <a:lnTo>
                          <a:pt x="0" y="19"/>
                        </a:lnTo>
                        <a:lnTo>
                          <a:pt x="0" y="10"/>
                        </a:lnTo>
                        <a:close/>
                      </a:path>
                    </a:pathLst>
                  </a:custGeom>
                  <a:solidFill>
                    <a:srgbClr val="000000"/>
                  </a:solidFill>
                  <a:ln w="9525">
                    <a:noFill/>
                    <a:round/>
                    <a:headEnd/>
                    <a:tailEnd/>
                  </a:ln>
                </p:spPr>
                <p:txBody>
                  <a:bodyPr/>
                  <a:lstStyle/>
                  <a:p>
                    <a:endParaRPr lang="en-US"/>
                  </a:p>
                </p:txBody>
              </p:sp>
              <p:sp>
                <p:nvSpPr>
                  <p:cNvPr id="5512" name="Freeform 889"/>
                  <p:cNvSpPr>
                    <a:spLocks/>
                  </p:cNvSpPr>
                  <p:nvPr/>
                </p:nvSpPr>
                <p:spPr bwMode="auto">
                  <a:xfrm>
                    <a:off x="4996" y="7524"/>
                    <a:ext cx="19" cy="10"/>
                  </a:xfrm>
                  <a:custGeom>
                    <a:avLst/>
                    <a:gdLst>
                      <a:gd name="T0" fmla="*/ 0 w 19"/>
                      <a:gd name="T1" fmla="*/ 0 h 10"/>
                      <a:gd name="T2" fmla="*/ 0 w 19"/>
                      <a:gd name="T3" fmla="*/ 0 h 10"/>
                      <a:gd name="T4" fmla="*/ 10 w 19"/>
                      <a:gd name="T5" fmla="*/ 10 h 10"/>
                      <a:gd name="T6" fmla="*/ 19 w 19"/>
                      <a:gd name="T7" fmla="*/ 10 h 10"/>
                      <a:gd name="T8" fmla="*/ 10 w 19"/>
                      <a:gd name="T9" fmla="*/ 0 h 10"/>
                      <a:gd name="T10" fmla="*/ 10 w 19"/>
                      <a:gd name="T11" fmla="*/ 0 h 10"/>
                      <a:gd name="T12" fmla="*/ 0 w 19"/>
                      <a:gd name="T13" fmla="*/ 0 h 10"/>
                      <a:gd name="T14" fmla="*/ 0 w 19"/>
                      <a:gd name="T15" fmla="*/ 0 h 10"/>
                      <a:gd name="T16" fmla="*/ 0 w 19"/>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0"/>
                      <a:gd name="T29" fmla="*/ 19 w 19"/>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0">
                        <a:moveTo>
                          <a:pt x="0" y="0"/>
                        </a:moveTo>
                        <a:lnTo>
                          <a:pt x="0" y="0"/>
                        </a:lnTo>
                        <a:lnTo>
                          <a:pt x="10" y="10"/>
                        </a:lnTo>
                        <a:lnTo>
                          <a:pt x="19" y="10"/>
                        </a:lnTo>
                        <a:lnTo>
                          <a:pt x="10" y="0"/>
                        </a:lnTo>
                        <a:lnTo>
                          <a:pt x="0" y="0"/>
                        </a:lnTo>
                        <a:close/>
                      </a:path>
                    </a:pathLst>
                  </a:custGeom>
                  <a:solidFill>
                    <a:srgbClr val="000000"/>
                  </a:solidFill>
                  <a:ln w="9525">
                    <a:noFill/>
                    <a:round/>
                    <a:headEnd/>
                    <a:tailEnd/>
                  </a:ln>
                </p:spPr>
                <p:txBody>
                  <a:bodyPr/>
                  <a:lstStyle/>
                  <a:p>
                    <a:endParaRPr lang="en-US"/>
                  </a:p>
                </p:txBody>
              </p:sp>
              <p:sp>
                <p:nvSpPr>
                  <p:cNvPr id="5513" name="Freeform 890"/>
                  <p:cNvSpPr>
                    <a:spLocks/>
                  </p:cNvSpPr>
                  <p:nvPr/>
                </p:nvSpPr>
                <p:spPr bwMode="auto">
                  <a:xfrm>
                    <a:off x="4996" y="7427"/>
                    <a:ext cx="19" cy="97"/>
                  </a:xfrm>
                  <a:custGeom>
                    <a:avLst/>
                    <a:gdLst>
                      <a:gd name="T0" fmla="*/ 10 w 19"/>
                      <a:gd name="T1" fmla="*/ 0 h 97"/>
                      <a:gd name="T2" fmla="*/ 10 w 19"/>
                      <a:gd name="T3" fmla="*/ 0 h 97"/>
                      <a:gd name="T4" fmla="*/ 0 w 19"/>
                      <a:gd name="T5" fmla="*/ 19 h 97"/>
                      <a:gd name="T6" fmla="*/ 0 w 19"/>
                      <a:gd name="T7" fmla="*/ 97 h 97"/>
                      <a:gd name="T8" fmla="*/ 10 w 19"/>
                      <a:gd name="T9" fmla="*/ 97 h 97"/>
                      <a:gd name="T10" fmla="*/ 10 w 19"/>
                      <a:gd name="T11" fmla="*/ 19 h 97"/>
                      <a:gd name="T12" fmla="*/ 19 w 19"/>
                      <a:gd name="T13" fmla="*/ 9 h 97"/>
                      <a:gd name="T14" fmla="*/ 10 w 19"/>
                      <a:gd name="T15" fmla="*/ 9 h 97"/>
                      <a:gd name="T16" fmla="*/ 10 w 19"/>
                      <a:gd name="T17" fmla="*/ 0 h 97"/>
                      <a:gd name="T18" fmla="*/ 10 w 19"/>
                      <a:gd name="T19" fmla="*/ 0 h 97"/>
                      <a:gd name="T20" fmla="*/ 10 w 19"/>
                      <a:gd name="T21" fmla="*/ 0 h 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97"/>
                      <a:gd name="T35" fmla="*/ 19 w 19"/>
                      <a:gd name="T36" fmla="*/ 97 h 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97">
                        <a:moveTo>
                          <a:pt x="10" y="0"/>
                        </a:moveTo>
                        <a:lnTo>
                          <a:pt x="10" y="0"/>
                        </a:lnTo>
                        <a:lnTo>
                          <a:pt x="0" y="19"/>
                        </a:lnTo>
                        <a:lnTo>
                          <a:pt x="0" y="97"/>
                        </a:lnTo>
                        <a:lnTo>
                          <a:pt x="10" y="97"/>
                        </a:lnTo>
                        <a:lnTo>
                          <a:pt x="10" y="19"/>
                        </a:lnTo>
                        <a:lnTo>
                          <a:pt x="19" y="9"/>
                        </a:lnTo>
                        <a:lnTo>
                          <a:pt x="10" y="9"/>
                        </a:lnTo>
                        <a:lnTo>
                          <a:pt x="10" y="0"/>
                        </a:lnTo>
                        <a:close/>
                      </a:path>
                    </a:pathLst>
                  </a:custGeom>
                  <a:solidFill>
                    <a:srgbClr val="000000"/>
                  </a:solidFill>
                  <a:ln w="9525">
                    <a:noFill/>
                    <a:round/>
                    <a:headEnd/>
                    <a:tailEnd/>
                  </a:ln>
                </p:spPr>
                <p:txBody>
                  <a:bodyPr/>
                  <a:lstStyle/>
                  <a:p>
                    <a:endParaRPr lang="en-US"/>
                  </a:p>
                </p:txBody>
              </p:sp>
              <p:sp>
                <p:nvSpPr>
                  <p:cNvPr id="5514" name="Freeform 891"/>
                  <p:cNvSpPr>
                    <a:spLocks/>
                  </p:cNvSpPr>
                  <p:nvPr/>
                </p:nvSpPr>
                <p:spPr bwMode="auto">
                  <a:xfrm>
                    <a:off x="5006" y="7427"/>
                    <a:ext cx="165" cy="19"/>
                  </a:xfrm>
                  <a:custGeom>
                    <a:avLst/>
                    <a:gdLst>
                      <a:gd name="T0" fmla="*/ 165 w 165"/>
                      <a:gd name="T1" fmla="*/ 9 h 19"/>
                      <a:gd name="T2" fmla="*/ 165 w 165"/>
                      <a:gd name="T3" fmla="*/ 9 h 19"/>
                      <a:gd name="T4" fmla="*/ 155 w 165"/>
                      <a:gd name="T5" fmla="*/ 9 h 19"/>
                      <a:gd name="T6" fmla="*/ 146 w 165"/>
                      <a:gd name="T7" fmla="*/ 9 h 19"/>
                      <a:gd name="T8" fmla="*/ 97 w 165"/>
                      <a:gd name="T9" fmla="*/ 9 h 19"/>
                      <a:gd name="T10" fmla="*/ 87 w 165"/>
                      <a:gd name="T11" fmla="*/ 0 h 19"/>
                      <a:gd name="T12" fmla="*/ 58 w 165"/>
                      <a:gd name="T13" fmla="*/ 0 h 19"/>
                      <a:gd name="T14" fmla="*/ 48 w 165"/>
                      <a:gd name="T15" fmla="*/ 0 h 19"/>
                      <a:gd name="T16" fmla="*/ 9 w 165"/>
                      <a:gd name="T17" fmla="*/ 0 h 19"/>
                      <a:gd name="T18" fmla="*/ 0 w 165"/>
                      <a:gd name="T19" fmla="*/ 0 h 19"/>
                      <a:gd name="T20" fmla="*/ 0 w 165"/>
                      <a:gd name="T21" fmla="*/ 9 h 19"/>
                      <a:gd name="T22" fmla="*/ 58 w 165"/>
                      <a:gd name="T23" fmla="*/ 9 h 19"/>
                      <a:gd name="T24" fmla="*/ 68 w 165"/>
                      <a:gd name="T25" fmla="*/ 9 h 19"/>
                      <a:gd name="T26" fmla="*/ 107 w 165"/>
                      <a:gd name="T27" fmla="*/ 9 h 19"/>
                      <a:gd name="T28" fmla="*/ 116 w 165"/>
                      <a:gd name="T29" fmla="*/ 9 h 19"/>
                      <a:gd name="T30" fmla="*/ 146 w 165"/>
                      <a:gd name="T31" fmla="*/ 9 h 19"/>
                      <a:gd name="T32" fmla="*/ 155 w 165"/>
                      <a:gd name="T33" fmla="*/ 19 h 19"/>
                      <a:gd name="T34" fmla="*/ 165 w 165"/>
                      <a:gd name="T35" fmla="*/ 19 h 19"/>
                      <a:gd name="T36" fmla="*/ 155 w 165"/>
                      <a:gd name="T37" fmla="*/ 9 h 19"/>
                      <a:gd name="T38" fmla="*/ 165 w 165"/>
                      <a:gd name="T39" fmla="*/ 9 h 19"/>
                      <a:gd name="T40" fmla="*/ 165 w 165"/>
                      <a:gd name="T41" fmla="*/ 9 h 19"/>
                      <a:gd name="T42" fmla="*/ 165 w 165"/>
                      <a:gd name="T43" fmla="*/ 9 h 19"/>
                      <a:gd name="T44" fmla="*/ 165 w 165"/>
                      <a:gd name="T45" fmla="*/ 9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5"/>
                      <a:gd name="T70" fmla="*/ 0 h 19"/>
                      <a:gd name="T71" fmla="*/ 165 w 165"/>
                      <a:gd name="T72" fmla="*/ 19 h 1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5" h="19">
                        <a:moveTo>
                          <a:pt x="165" y="9"/>
                        </a:moveTo>
                        <a:lnTo>
                          <a:pt x="165" y="9"/>
                        </a:lnTo>
                        <a:lnTo>
                          <a:pt x="155" y="9"/>
                        </a:lnTo>
                        <a:lnTo>
                          <a:pt x="146" y="9"/>
                        </a:lnTo>
                        <a:lnTo>
                          <a:pt x="97" y="9"/>
                        </a:lnTo>
                        <a:lnTo>
                          <a:pt x="87" y="0"/>
                        </a:lnTo>
                        <a:lnTo>
                          <a:pt x="58" y="0"/>
                        </a:lnTo>
                        <a:lnTo>
                          <a:pt x="48" y="0"/>
                        </a:lnTo>
                        <a:lnTo>
                          <a:pt x="9" y="0"/>
                        </a:lnTo>
                        <a:lnTo>
                          <a:pt x="0" y="0"/>
                        </a:lnTo>
                        <a:lnTo>
                          <a:pt x="0" y="9"/>
                        </a:lnTo>
                        <a:lnTo>
                          <a:pt x="58" y="9"/>
                        </a:lnTo>
                        <a:lnTo>
                          <a:pt x="68" y="9"/>
                        </a:lnTo>
                        <a:lnTo>
                          <a:pt x="107" y="9"/>
                        </a:lnTo>
                        <a:lnTo>
                          <a:pt x="116" y="9"/>
                        </a:lnTo>
                        <a:lnTo>
                          <a:pt x="146" y="9"/>
                        </a:lnTo>
                        <a:lnTo>
                          <a:pt x="155" y="19"/>
                        </a:lnTo>
                        <a:lnTo>
                          <a:pt x="165" y="19"/>
                        </a:lnTo>
                        <a:lnTo>
                          <a:pt x="155" y="9"/>
                        </a:lnTo>
                        <a:lnTo>
                          <a:pt x="165" y="9"/>
                        </a:lnTo>
                        <a:close/>
                      </a:path>
                    </a:pathLst>
                  </a:custGeom>
                  <a:solidFill>
                    <a:srgbClr val="000000"/>
                  </a:solidFill>
                  <a:ln w="9525">
                    <a:noFill/>
                    <a:round/>
                    <a:headEnd/>
                    <a:tailEnd/>
                  </a:ln>
                </p:spPr>
                <p:txBody>
                  <a:bodyPr/>
                  <a:lstStyle/>
                  <a:p>
                    <a:endParaRPr lang="en-US"/>
                  </a:p>
                </p:txBody>
              </p:sp>
              <p:sp>
                <p:nvSpPr>
                  <p:cNvPr id="5515" name="Freeform 892"/>
                  <p:cNvSpPr>
                    <a:spLocks/>
                  </p:cNvSpPr>
                  <p:nvPr/>
                </p:nvSpPr>
                <p:spPr bwMode="auto">
                  <a:xfrm>
                    <a:off x="4393" y="7436"/>
                    <a:ext cx="1012" cy="195"/>
                  </a:xfrm>
                  <a:custGeom>
                    <a:avLst/>
                    <a:gdLst>
                      <a:gd name="T0" fmla="*/ 165 w 1012"/>
                      <a:gd name="T1" fmla="*/ 0 h 195"/>
                      <a:gd name="T2" fmla="*/ 175 w 1012"/>
                      <a:gd name="T3" fmla="*/ 10 h 195"/>
                      <a:gd name="T4" fmla="*/ 175 w 1012"/>
                      <a:gd name="T5" fmla="*/ 30 h 195"/>
                      <a:gd name="T6" fmla="*/ 175 w 1012"/>
                      <a:gd name="T7" fmla="*/ 39 h 195"/>
                      <a:gd name="T8" fmla="*/ 175 w 1012"/>
                      <a:gd name="T9" fmla="*/ 49 h 195"/>
                      <a:gd name="T10" fmla="*/ 185 w 1012"/>
                      <a:gd name="T11" fmla="*/ 68 h 195"/>
                      <a:gd name="T12" fmla="*/ 195 w 1012"/>
                      <a:gd name="T13" fmla="*/ 88 h 195"/>
                      <a:gd name="T14" fmla="*/ 214 w 1012"/>
                      <a:gd name="T15" fmla="*/ 88 h 195"/>
                      <a:gd name="T16" fmla="*/ 350 w 1012"/>
                      <a:gd name="T17" fmla="*/ 88 h 195"/>
                      <a:gd name="T18" fmla="*/ 370 w 1012"/>
                      <a:gd name="T19" fmla="*/ 88 h 195"/>
                      <a:gd name="T20" fmla="*/ 535 w 1012"/>
                      <a:gd name="T21" fmla="*/ 88 h 195"/>
                      <a:gd name="T22" fmla="*/ 564 w 1012"/>
                      <a:gd name="T23" fmla="*/ 88 h 195"/>
                      <a:gd name="T24" fmla="*/ 584 w 1012"/>
                      <a:gd name="T25" fmla="*/ 88 h 195"/>
                      <a:gd name="T26" fmla="*/ 584 w 1012"/>
                      <a:gd name="T27" fmla="*/ 88 h 195"/>
                      <a:gd name="T28" fmla="*/ 584 w 1012"/>
                      <a:gd name="T29" fmla="*/ 88 h 195"/>
                      <a:gd name="T30" fmla="*/ 593 w 1012"/>
                      <a:gd name="T31" fmla="*/ 98 h 195"/>
                      <a:gd name="T32" fmla="*/ 593 w 1012"/>
                      <a:gd name="T33" fmla="*/ 107 h 195"/>
                      <a:gd name="T34" fmla="*/ 603 w 1012"/>
                      <a:gd name="T35" fmla="*/ 117 h 195"/>
                      <a:gd name="T36" fmla="*/ 953 w 1012"/>
                      <a:gd name="T37" fmla="*/ 117 h 195"/>
                      <a:gd name="T38" fmla="*/ 963 w 1012"/>
                      <a:gd name="T39" fmla="*/ 107 h 195"/>
                      <a:gd name="T40" fmla="*/ 973 w 1012"/>
                      <a:gd name="T41" fmla="*/ 98 h 195"/>
                      <a:gd name="T42" fmla="*/ 973 w 1012"/>
                      <a:gd name="T43" fmla="*/ 88 h 195"/>
                      <a:gd name="T44" fmla="*/ 973 w 1012"/>
                      <a:gd name="T45" fmla="*/ 78 h 195"/>
                      <a:gd name="T46" fmla="*/ 973 w 1012"/>
                      <a:gd name="T47" fmla="*/ 68 h 195"/>
                      <a:gd name="T48" fmla="*/ 963 w 1012"/>
                      <a:gd name="T49" fmla="*/ 49 h 195"/>
                      <a:gd name="T50" fmla="*/ 963 w 1012"/>
                      <a:gd name="T51" fmla="*/ 30 h 195"/>
                      <a:gd name="T52" fmla="*/ 1002 w 1012"/>
                      <a:gd name="T53" fmla="*/ 30 h 195"/>
                      <a:gd name="T54" fmla="*/ 1012 w 1012"/>
                      <a:gd name="T55" fmla="*/ 39 h 195"/>
                      <a:gd name="T56" fmla="*/ 1012 w 1012"/>
                      <a:gd name="T57" fmla="*/ 176 h 195"/>
                      <a:gd name="T58" fmla="*/ 1002 w 1012"/>
                      <a:gd name="T59" fmla="*/ 176 h 195"/>
                      <a:gd name="T60" fmla="*/ 992 w 1012"/>
                      <a:gd name="T61" fmla="*/ 176 h 195"/>
                      <a:gd name="T62" fmla="*/ 992 w 1012"/>
                      <a:gd name="T63" fmla="*/ 185 h 195"/>
                      <a:gd name="T64" fmla="*/ 953 w 1012"/>
                      <a:gd name="T65" fmla="*/ 185 h 195"/>
                      <a:gd name="T66" fmla="*/ 943 w 1012"/>
                      <a:gd name="T67" fmla="*/ 176 h 195"/>
                      <a:gd name="T68" fmla="*/ 924 w 1012"/>
                      <a:gd name="T69" fmla="*/ 185 h 195"/>
                      <a:gd name="T70" fmla="*/ 905 w 1012"/>
                      <a:gd name="T71" fmla="*/ 185 h 195"/>
                      <a:gd name="T72" fmla="*/ 856 w 1012"/>
                      <a:gd name="T73" fmla="*/ 185 h 195"/>
                      <a:gd name="T74" fmla="*/ 827 w 1012"/>
                      <a:gd name="T75" fmla="*/ 195 h 195"/>
                      <a:gd name="T76" fmla="*/ 661 w 1012"/>
                      <a:gd name="T77" fmla="*/ 195 h 195"/>
                      <a:gd name="T78" fmla="*/ 632 w 1012"/>
                      <a:gd name="T79" fmla="*/ 185 h 195"/>
                      <a:gd name="T80" fmla="*/ 584 w 1012"/>
                      <a:gd name="T81" fmla="*/ 185 h 195"/>
                      <a:gd name="T82" fmla="*/ 564 w 1012"/>
                      <a:gd name="T83" fmla="*/ 195 h 195"/>
                      <a:gd name="T84" fmla="*/ 10 w 1012"/>
                      <a:gd name="T85" fmla="*/ 185 h 195"/>
                      <a:gd name="T86" fmla="*/ 10 w 1012"/>
                      <a:gd name="T87" fmla="*/ 156 h 195"/>
                      <a:gd name="T88" fmla="*/ 0 w 1012"/>
                      <a:gd name="T89" fmla="*/ 117 h 195"/>
                      <a:gd name="T90" fmla="*/ 0 w 1012"/>
                      <a:gd name="T91" fmla="*/ 39 h 195"/>
                      <a:gd name="T92" fmla="*/ 10 w 1012"/>
                      <a:gd name="T93" fmla="*/ 0 h 195"/>
                      <a:gd name="T94" fmla="*/ 165 w 1012"/>
                      <a:gd name="T95" fmla="*/ 0 h 19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12"/>
                      <a:gd name="T145" fmla="*/ 0 h 195"/>
                      <a:gd name="T146" fmla="*/ 1012 w 1012"/>
                      <a:gd name="T147" fmla="*/ 195 h 19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12" h="195">
                        <a:moveTo>
                          <a:pt x="165" y="0"/>
                        </a:moveTo>
                        <a:lnTo>
                          <a:pt x="175" y="10"/>
                        </a:lnTo>
                        <a:lnTo>
                          <a:pt x="175" y="30"/>
                        </a:lnTo>
                        <a:lnTo>
                          <a:pt x="175" y="39"/>
                        </a:lnTo>
                        <a:lnTo>
                          <a:pt x="175" y="49"/>
                        </a:lnTo>
                        <a:lnTo>
                          <a:pt x="185" y="68"/>
                        </a:lnTo>
                        <a:lnTo>
                          <a:pt x="195" y="88"/>
                        </a:lnTo>
                        <a:lnTo>
                          <a:pt x="214" y="88"/>
                        </a:lnTo>
                        <a:lnTo>
                          <a:pt x="350" y="88"/>
                        </a:lnTo>
                        <a:lnTo>
                          <a:pt x="370" y="88"/>
                        </a:lnTo>
                        <a:lnTo>
                          <a:pt x="535" y="88"/>
                        </a:lnTo>
                        <a:lnTo>
                          <a:pt x="564" y="88"/>
                        </a:lnTo>
                        <a:lnTo>
                          <a:pt x="584" y="88"/>
                        </a:lnTo>
                        <a:lnTo>
                          <a:pt x="593" y="98"/>
                        </a:lnTo>
                        <a:lnTo>
                          <a:pt x="593" y="107"/>
                        </a:lnTo>
                        <a:lnTo>
                          <a:pt x="603" y="117"/>
                        </a:lnTo>
                        <a:lnTo>
                          <a:pt x="953" y="117"/>
                        </a:lnTo>
                        <a:lnTo>
                          <a:pt x="963" y="107"/>
                        </a:lnTo>
                        <a:lnTo>
                          <a:pt x="973" y="98"/>
                        </a:lnTo>
                        <a:lnTo>
                          <a:pt x="973" y="88"/>
                        </a:lnTo>
                        <a:lnTo>
                          <a:pt x="973" y="78"/>
                        </a:lnTo>
                        <a:lnTo>
                          <a:pt x="973" y="68"/>
                        </a:lnTo>
                        <a:lnTo>
                          <a:pt x="963" y="49"/>
                        </a:lnTo>
                        <a:lnTo>
                          <a:pt x="963" y="30"/>
                        </a:lnTo>
                        <a:lnTo>
                          <a:pt x="1002" y="30"/>
                        </a:lnTo>
                        <a:lnTo>
                          <a:pt x="1012" y="39"/>
                        </a:lnTo>
                        <a:lnTo>
                          <a:pt x="1012" y="176"/>
                        </a:lnTo>
                        <a:lnTo>
                          <a:pt x="1002" y="176"/>
                        </a:lnTo>
                        <a:lnTo>
                          <a:pt x="992" y="176"/>
                        </a:lnTo>
                        <a:lnTo>
                          <a:pt x="992" y="185"/>
                        </a:lnTo>
                        <a:lnTo>
                          <a:pt x="953" y="185"/>
                        </a:lnTo>
                        <a:lnTo>
                          <a:pt x="943" y="176"/>
                        </a:lnTo>
                        <a:lnTo>
                          <a:pt x="924" y="185"/>
                        </a:lnTo>
                        <a:lnTo>
                          <a:pt x="905" y="185"/>
                        </a:lnTo>
                        <a:lnTo>
                          <a:pt x="856" y="185"/>
                        </a:lnTo>
                        <a:lnTo>
                          <a:pt x="827" y="195"/>
                        </a:lnTo>
                        <a:lnTo>
                          <a:pt x="661" y="195"/>
                        </a:lnTo>
                        <a:lnTo>
                          <a:pt x="632" y="185"/>
                        </a:lnTo>
                        <a:lnTo>
                          <a:pt x="584" y="185"/>
                        </a:lnTo>
                        <a:lnTo>
                          <a:pt x="564" y="195"/>
                        </a:lnTo>
                        <a:lnTo>
                          <a:pt x="10" y="185"/>
                        </a:lnTo>
                        <a:lnTo>
                          <a:pt x="10" y="156"/>
                        </a:lnTo>
                        <a:lnTo>
                          <a:pt x="0" y="117"/>
                        </a:lnTo>
                        <a:lnTo>
                          <a:pt x="0" y="39"/>
                        </a:lnTo>
                        <a:lnTo>
                          <a:pt x="10" y="0"/>
                        </a:lnTo>
                        <a:lnTo>
                          <a:pt x="165" y="0"/>
                        </a:lnTo>
                        <a:close/>
                      </a:path>
                    </a:pathLst>
                  </a:custGeom>
                  <a:solidFill>
                    <a:srgbClr val="C17F7F"/>
                  </a:solidFill>
                  <a:ln w="9525">
                    <a:noFill/>
                    <a:round/>
                    <a:headEnd/>
                    <a:tailEnd/>
                  </a:ln>
                </p:spPr>
                <p:txBody>
                  <a:bodyPr/>
                  <a:lstStyle/>
                  <a:p>
                    <a:endParaRPr lang="en-US"/>
                  </a:p>
                </p:txBody>
              </p:sp>
              <p:sp>
                <p:nvSpPr>
                  <p:cNvPr id="5516" name="Freeform 893"/>
                  <p:cNvSpPr>
                    <a:spLocks/>
                  </p:cNvSpPr>
                  <p:nvPr/>
                </p:nvSpPr>
                <p:spPr bwMode="auto">
                  <a:xfrm>
                    <a:off x="4558" y="7436"/>
                    <a:ext cx="49" cy="88"/>
                  </a:xfrm>
                  <a:custGeom>
                    <a:avLst/>
                    <a:gdLst>
                      <a:gd name="T0" fmla="*/ 49 w 49"/>
                      <a:gd name="T1" fmla="*/ 88 h 88"/>
                      <a:gd name="T2" fmla="*/ 30 w 49"/>
                      <a:gd name="T3" fmla="*/ 78 h 88"/>
                      <a:gd name="T4" fmla="*/ 20 w 49"/>
                      <a:gd name="T5" fmla="*/ 68 h 88"/>
                      <a:gd name="T6" fmla="*/ 20 w 49"/>
                      <a:gd name="T7" fmla="*/ 49 h 88"/>
                      <a:gd name="T8" fmla="*/ 20 w 49"/>
                      <a:gd name="T9" fmla="*/ 39 h 88"/>
                      <a:gd name="T10" fmla="*/ 10 w 49"/>
                      <a:gd name="T11" fmla="*/ 30 h 88"/>
                      <a:gd name="T12" fmla="*/ 10 w 49"/>
                      <a:gd name="T13" fmla="*/ 10 h 88"/>
                      <a:gd name="T14" fmla="*/ 10 w 49"/>
                      <a:gd name="T15" fmla="*/ 0 h 88"/>
                      <a:gd name="T16" fmla="*/ 0 w 49"/>
                      <a:gd name="T17" fmla="*/ 0 h 88"/>
                      <a:gd name="T18" fmla="*/ 0 w 49"/>
                      <a:gd name="T19" fmla="*/ 10 h 88"/>
                      <a:gd name="T20" fmla="*/ 0 w 49"/>
                      <a:gd name="T21" fmla="*/ 30 h 88"/>
                      <a:gd name="T22" fmla="*/ 10 w 49"/>
                      <a:gd name="T23" fmla="*/ 39 h 88"/>
                      <a:gd name="T24" fmla="*/ 10 w 49"/>
                      <a:gd name="T25" fmla="*/ 49 h 88"/>
                      <a:gd name="T26" fmla="*/ 10 w 49"/>
                      <a:gd name="T27" fmla="*/ 68 h 88"/>
                      <a:gd name="T28" fmla="*/ 20 w 49"/>
                      <a:gd name="T29" fmla="*/ 78 h 88"/>
                      <a:gd name="T30" fmla="*/ 30 w 49"/>
                      <a:gd name="T31" fmla="*/ 88 h 88"/>
                      <a:gd name="T32" fmla="*/ 49 w 49"/>
                      <a:gd name="T33" fmla="*/ 88 h 88"/>
                      <a:gd name="T34" fmla="*/ 49 w 49"/>
                      <a:gd name="T35" fmla="*/ 88 h 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9"/>
                      <a:gd name="T55" fmla="*/ 0 h 88"/>
                      <a:gd name="T56" fmla="*/ 49 w 49"/>
                      <a:gd name="T57" fmla="*/ 88 h 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9" h="88">
                        <a:moveTo>
                          <a:pt x="49" y="88"/>
                        </a:moveTo>
                        <a:lnTo>
                          <a:pt x="30" y="78"/>
                        </a:lnTo>
                        <a:lnTo>
                          <a:pt x="20" y="68"/>
                        </a:lnTo>
                        <a:lnTo>
                          <a:pt x="20" y="49"/>
                        </a:lnTo>
                        <a:lnTo>
                          <a:pt x="20" y="39"/>
                        </a:lnTo>
                        <a:lnTo>
                          <a:pt x="10" y="30"/>
                        </a:lnTo>
                        <a:lnTo>
                          <a:pt x="10" y="10"/>
                        </a:lnTo>
                        <a:lnTo>
                          <a:pt x="10" y="0"/>
                        </a:lnTo>
                        <a:lnTo>
                          <a:pt x="0" y="0"/>
                        </a:lnTo>
                        <a:lnTo>
                          <a:pt x="0" y="10"/>
                        </a:lnTo>
                        <a:lnTo>
                          <a:pt x="0" y="30"/>
                        </a:lnTo>
                        <a:lnTo>
                          <a:pt x="10" y="39"/>
                        </a:lnTo>
                        <a:lnTo>
                          <a:pt x="10" y="49"/>
                        </a:lnTo>
                        <a:lnTo>
                          <a:pt x="10" y="68"/>
                        </a:lnTo>
                        <a:lnTo>
                          <a:pt x="20" y="78"/>
                        </a:lnTo>
                        <a:lnTo>
                          <a:pt x="30" y="88"/>
                        </a:lnTo>
                        <a:lnTo>
                          <a:pt x="49" y="88"/>
                        </a:lnTo>
                        <a:close/>
                      </a:path>
                    </a:pathLst>
                  </a:custGeom>
                  <a:solidFill>
                    <a:srgbClr val="000000"/>
                  </a:solidFill>
                  <a:ln w="9525">
                    <a:noFill/>
                    <a:round/>
                    <a:headEnd/>
                    <a:tailEnd/>
                  </a:ln>
                </p:spPr>
                <p:txBody>
                  <a:bodyPr/>
                  <a:lstStyle/>
                  <a:p>
                    <a:endParaRPr lang="en-US"/>
                  </a:p>
                </p:txBody>
              </p:sp>
              <p:sp>
                <p:nvSpPr>
                  <p:cNvPr id="5517" name="Freeform 894"/>
                  <p:cNvSpPr>
                    <a:spLocks/>
                  </p:cNvSpPr>
                  <p:nvPr/>
                </p:nvSpPr>
                <p:spPr bwMode="auto">
                  <a:xfrm>
                    <a:off x="4607" y="7524"/>
                    <a:ext cx="370" cy="10"/>
                  </a:xfrm>
                  <a:custGeom>
                    <a:avLst/>
                    <a:gdLst>
                      <a:gd name="T0" fmla="*/ 370 w 370"/>
                      <a:gd name="T1" fmla="*/ 0 h 10"/>
                      <a:gd name="T2" fmla="*/ 370 w 370"/>
                      <a:gd name="T3" fmla="*/ 0 h 10"/>
                      <a:gd name="T4" fmla="*/ 350 w 370"/>
                      <a:gd name="T5" fmla="*/ 0 h 10"/>
                      <a:gd name="T6" fmla="*/ 321 w 370"/>
                      <a:gd name="T7" fmla="*/ 0 h 10"/>
                      <a:gd name="T8" fmla="*/ 185 w 370"/>
                      <a:gd name="T9" fmla="*/ 0 h 10"/>
                      <a:gd name="T10" fmla="*/ 156 w 370"/>
                      <a:gd name="T11" fmla="*/ 0 h 10"/>
                      <a:gd name="T12" fmla="*/ 0 w 370"/>
                      <a:gd name="T13" fmla="*/ 0 h 10"/>
                      <a:gd name="T14" fmla="*/ 0 w 370"/>
                      <a:gd name="T15" fmla="*/ 0 h 10"/>
                      <a:gd name="T16" fmla="*/ 156 w 370"/>
                      <a:gd name="T17" fmla="*/ 0 h 10"/>
                      <a:gd name="T18" fmla="*/ 185 w 370"/>
                      <a:gd name="T19" fmla="*/ 10 h 10"/>
                      <a:gd name="T20" fmla="*/ 302 w 370"/>
                      <a:gd name="T21" fmla="*/ 10 h 10"/>
                      <a:gd name="T22" fmla="*/ 321 w 370"/>
                      <a:gd name="T23" fmla="*/ 0 h 10"/>
                      <a:gd name="T24" fmla="*/ 370 w 370"/>
                      <a:gd name="T25" fmla="*/ 0 h 10"/>
                      <a:gd name="T26" fmla="*/ 370 w 370"/>
                      <a:gd name="T27" fmla="*/ 0 h 10"/>
                      <a:gd name="T28" fmla="*/ 370 w 370"/>
                      <a:gd name="T29" fmla="*/ 0 h 10"/>
                      <a:gd name="T30" fmla="*/ 370 w 370"/>
                      <a:gd name="T31" fmla="*/ 0 h 10"/>
                      <a:gd name="T32" fmla="*/ 370 w 370"/>
                      <a:gd name="T33" fmla="*/ 0 h 10"/>
                      <a:gd name="T34" fmla="*/ 370 w 370"/>
                      <a:gd name="T35" fmla="*/ 0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0"/>
                      <a:gd name="T55" fmla="*/ 0 h 10"/>
                      <a:gd name="T56" fmla="*/ 370 w 370"/>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0" h="10">
                        <a:moveTo>
                          <a:pt x="370" y="0"/>
                        </a:moveTo>
                        <a:lnTo>
                          <a:pt x="370" y="0"/>
                        </a:lnTo>
                        <a:lnTo>
                          <a:pt x="350" y="0"/>
                        </a:lnTo>
                        <a:lnTo>
                          <a:pt x="321" y="0"/>
                        </a:lnTo>
                        <a:lnTo>
                          <a:pt x="185" y="0"/>
                        </a:lnTo>
                        <a:lnTo>
                          <a:pt x="156" y="0"/>
                        </a:lnTo>
                        <a:lnTo>
                          <a:pt x="0" y="0"/>
                        </a:lnTo>
                        <a:lnTo>
                          <a:pt x="156" y="0"/>
                        </a:lnTo>
                        <a:lnTo>
                          <a:pt x="185" y="10"/>
                        </a:lnTo>
                        <a:lnTo>
                          <a:pt x="302" y="10"/>
                        </a:lnTo>
                        <a:lnTo>
                          <a:pt x="321" y="0"/>
                        </a:lnTo>
                        <a:lnTo>
                          <a:pt x="370" y="0"/>
                        </a:lnTo>
                        <a:close/>
                      </a:path>
                    </a:pathLst>
                  </a:custGeom>
                  <a:solidFill>
                    <a:srgbClr val="000000"/>
                  </a:solidFill>
                  <a:ln w="9525">
                    <a:noFill/>
                    <a:round/>
                    <a:headEnd/>
                    <a:tailEnd/>
                  </a:ln>
                </p:spPr>
                <p:txBody>
                  <a:bodyPr/>
                  <a:lstStyle/>
                  <a:p>
                    <a:endParaRPr lang="en-US"/>
                  </a:p>
                </p:txBody>
              </p:sp>
              <p:sp>
                <p:nvSpPr>
                  <p:cNvPr id="5518" name="Freeform 895"/>
                  <p:cNvSpPr>
                    <a:spLocks/>
                  </p:cNvSpPr>
                  <p:nvPr/>
                </p:nvSpPr>
                <p:spPr bwMode="auto">
                  <a:xfrm>
                    <a:off x="4977" y="7524"/>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0" y="0"/>
                        </a:lnTo>
                        <a:close/>
                      </a:path>
                    </a:pathLst>
                  </a:custGeom>
                  <a:solidFill>
                    <a:srgbClr val="000000"/>
                  </a:solidFill>
                  <a:ln w="9525">
                    <a:noFill/>
                    <a:round/>
                    <a:headEnd/>
                    <a:tailEnd/>
                  </a:ln>
                </p:spPr>
                <p:txBody>
                  <a:bodyPr/>
                  <a:lstStyle/>
                  <a:p>
                    <a:endParaRPr lang="en-US"/>
                  </a:p>
                </p:txBody>
              </p:sp>
              <p:sp>
                <p:nvSpPr>
                  <p:cNvPr id="5519" name="Freeform 896"/>
                  <p:cNvSpPr>
                    <a:spLocks/>
                  </p:cNvSpPr>
                  <p:nvPr/>
                </p:nvSpPr>
                <p:spPr bwMode="auto">
                  <a:xfrm>
                    <a:off x="4977" y="7524"/>
                    <a:ext cx="19" cy="39"/>
                  </a:xfrm>
                  <a:custGeom>
                    <a:avLst/>
                    <a:gdLst>
                      <a:gd name="T0" fmla="*/ 19 w 19"/>
                      <a:gd name="T1" fmla="*/ 29 h 39"/>
                      <a:gd name="T2" fmla="*/ 9 w 19"/>
                      <a:gd name="T3" fmla="*/ 10 h 39"/>
                      <a:gd name="T4" fmla="*/ 9 w 19"/>
                      <a:gd name="T5" fmla="*/ 0 h 39"/>
                      <a:gd name="T6" fmla="*/ 0 w 19"/>
                      <a:gd name="T7" fmla="*/ 0 h 39"/>
                      <a:gd name="T8" fmla="*/ 0 w 19"/>
                      <a:gd name="T9" fmla="*/ 0 h 39"/>
                      <a:gd name="T10" fmla="*/ 0 w 19"/>
                      <a:gd name="T11" fmla="*/ 10 h 39"/>
                      <a:gd name="T12" fmla="*/ 0 w 19"/>
                      <a:gd name="T13" fmla="*/ 19 h 39"/>
                      <a:gd name="T14" fmla="*/ 9 w 19"/>
                      <a:gd name="T15" fmla="*/ 29 h 39"/>
                      <a:gd name="T16" fmla="*/ 19 w 19"/>
                      <a:gd name="T17" fmla="*/ 29 h 39"/>
                      <a:gd name="T18" fmla="*/ 19 w 19"/>
                      <a:gd name="T19" fmla="*/ 29 h 39"/>
                      <a:gd name="T20" fmla="*/ 19 w 19"/>
                      <a:gd name="T21" fmla="*/ 29 h 39"/>
                      <a:gd name="T22" fmla="*/ 19 w 19"/>
                      <a:gd name="T23" fmla="*/ 39 h 39"/>
                      <a:gd name="T24" fmla="*/ 19 w 19"/>
                      <a:gd name="T25" fmla="*/ 29 h 39"/>
                      <a:gd name="T26" fmla="*/ 19 w 19"/>
                      <a:gd name="T27" fmla="*/ 29 h 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
                      <a:gd name="T43" fmla="*/ 0 h 39"/>
                      <a:gd name="T44" fmla="*/ 19 w 19"/>
                      <a:gd name="T45" fmla="*/ 39 h 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 h="39">
                        <a:moveTo>
                          <a:pt x="19" y="29"/>
                        </a:moveTo>
                        <a:lnTo>
                          <a:pt x="9" y="10"/>
                        </a:lnTo>
                        <a:lnTo>
                          <a:pt x="9" y="0"/>
                        </a:lnTo>
                        <a:lnTo>
                          <a:pt x="0" y="0"/>
                        </a:lnTo>
                        <a:lnTo>
                          <a:pt x="0" y="10"/>
                        </a:lnTo>
                        <a:lnTo>
                          <a:pt x="0" y="19"/>
                        </a:lnTo>
                        <a:lnTo>
                          <a:pt x="9" y="29"/>
                        </a:lnTo>
                        <a:lnTo>
                          <a:pt x="19" y="29"/>
                        </a:lnTo>
                        <a:lnTo>
                          <a:pt x="19" y="39"/>
                        </a:lnTo>
                        <a:lnTo>
                          <a:pt x="19" y="29"/>
                        </a:lnTo>
                        <a:close/>
                      </a:path>
                    </a:pathLst>
                  </a:custGeom>
                  <a:solidFill>
                    <a:srgbClr val="000000"/>
                  </a:solidFill>
                  <a:ln w="9525">
                    <a:noFill/>
                    <a:round/>
                    <a:headEnd/>
                    <a:tailEnd/>
                  </a:ln>
                </p:spPr>
                <p:txBody>
                  <a:bodyPr/>
                  <a:lstStyle/>
                  <a:p>
                    <a:endParaRPr lang="en-US"/>
                  </a:p>
                </p:txBody>
              </p:sp>
              <p:sp>
                <p:nvSpPr>
                  <p:cNvPr id="5520" name="Freeform 897"/>
                  <p:cNvSpPr>
                    <a:spLocks/>
                  </p:cNvSpPr>
                  <p:nvPr/>
                </p:nvSpPr>
                <p:spPr bwMode="auto">
                  <a:xfrm>
                    <a:off x="4996" y="7543"/>
                    <a:ext cx="350" cy="10"/>
                  </a:xfrm>
                  <a:custGeom>
                    <a:avLst/>
                    <a:gdLst>
                      <a:gd name="T0" fmla="*/ 350 w 350"/>
                      <a:gd name="T1" fmla="*/ 0 h 10"/>
                      <a:gd name="T2" fmla="*/ 49 w 350"/>
                      <a:gd name="T3" fmla="*/ 0 h 10"/>
                      <a:gd name="T4" fmla="*/ 19 w 350"/>
                      <a:gd name="T5" fmla="*/ 10 h 10"/>
                      <a:gd name="T6" fmla="*/ 0 w 350"/>
                      <a:gd name="T7" fmla="*/ 10 h 10"/>
                      <a:gd name="T8" fmla="*/ 0 w 350"/>
                      <a:gd name="T9" fmla="*/ 10 h 10"/>
                      <a:gd name="T10" fmla="*/ 311 w 350"/>
                      <a:gd name="T11" fmla="*/ 10 h 10"/>
                      <a:gd name="T12" fmla="*/ 331 w 350"/>
                      <a:gd name="T13" fmla="*/ 10 h 10"/>
                      <a:gd name="T14" fmla="*/ 350 w 350"/>
                      <a:gd name="T15" fmla="*/ 10 h 10"/>
                      <a:gd name="T16" fmla="*/ 350 w 350"/>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0"/>
                      <a:gd name="T28" fmla="*/ 0 h 10"/>
                      <a:gd name="T29" fmla="*/ 350 w 350"/>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0" h="10">
                        <a:moveTo>
                          <a:pt x="350" y="0"/>
                        </a:moveTo>
                        <a:lnTo>
                          <a:pt x="49" y="0"/>
                        </a:lnTo>
                        <a:lnTo>
                          <a:pt x="19" y="10"/>
                        </a:lnTo>
                        <a:lnTo>
                          <a:pt x="0" y="10"/>
                        </a:lnTo>
                        <a:lnTo>
                          <a:pt x="311" y="10"/>
                        </a:lnTo>
                        <a:lnTo>
                          <a:pt x="331" y="10"/>
                        </a:lnTo>
                        <a:lnTo>
                          <a:pt x="350" y="10"/>
                        </a:lnTo>
                        <a:lnTo>
                          <a:pt x="350" y="0"/>
                        </a:lnTo>
                        <a:close/>
                      </a:path>
                    </a:pathLst>
                  </a:custGeom>
                  <a:solidFill>
                    <a:srgbClr val="000000"/>
                  </a:solidFill>
                  <a:ln w="9525">
                    <a:noFill/>
                    <a:round/>
                    <a:headEnd/>
                    <a:tailEnd/>
                  </a:ln>
                </p:spPr>
                <p:txBody>
                  <a:bodyPr/>
                  <a:lstStyle/>
                  <a:p>
                    <a:endParaRPr lang="en-US"/>
                  </a:p>
                </p:txBody>
              </p:sp>
              <p:sp>
                <p:nvSpPr>
                  <p:cNvPr id="5521" name="Freeform 898"/>
                  <p:cNvSpPr>
                    <a:spLocks/>
                  </p:cNvSpPr>
                  <p:nvPr/>
                </p:nvSpPr>
                <p:spPr bwMode="auto">
                  <a:xfrm>
                    <a:off x="5346" y="7456"/>
                    <a:ext cx="20" cy="97"/>
                  </a:xfrm>
                  <a:custGeom>
                    <a:avLst/>
                    <a:gdLst>
                      <a:gd name="T0" fmla="*/ 10 w 20"/>
                      <a:gd name="T1" fmla="*/ 0 h 97"/>
                      <a:gd name="T2" fmla="*/ 10 w 20"/>
                      <a:gd name="T3" fmla="*/ 10 h 97"/>
                      <a:gd name="T4" fmla="*/ 10 w 20"/>
                      <a:gd name="T5" fmla="*/ 19 h 97"/>
                      <a:gd name="T6" fmla="*/ 10 w 20"/>
                      <a:gd name="T7" fmla="*/ 29 h 97"/>
                      <a:gd name="T8" fmla="*/ 10 w 20"/>
                      <a:gd name="T9" fmla="*/ 48 h 97"/>
                      <a:gd name="T10" fmla="*/ 10 w 20"/>
                      <a:gd name="T11" fmla="*/ 78 h 97"/>
                      <a:gd name="T12" fmla="*/ 0 w 20"/>
                      <a:gd name="T13" fmla="*/ 87 h 97"/>
                      <a:gd name="T14" fmla="*/ 0 w 20"/>
                      <a:gd name="T15" fmla="*/ 97 h 97"/>
                      <a:gd name="T16" fmla="*/ 20 w 20"/>
                      <a:gd name="T17" fmla="*/ 87 h 97"/>
                      <a:gd name="T18" fmla="*/ 20 w 20"/>
                      <a:gd name="T19" fmla="*/ 78 h 97"/>
                      <a:gd name="T20" fmla="*/ 20 w 20"/>
                      <a:gd name="T21" fmla="*/ 68 h 97"/>
                      <a:gd name="T22" fmla="*/ 20 w 20"/>
                      <a:gd name="T23" fmla="*/ 58 h 97"/>
                      <a:gd name="T24" fmla="*/ 20 w 20"/>
                      <a:gd name="T25" fmla="*/ 48 h 97"/>
                      <a:gd name="T26" fmla="*/ 20 w 20"/>
                      <a:gd name="T27" fmla="*/ 29 h 97"/>
                      <a:gd name="T28" fmla="*/ 20 w 20"/>
                      <a:gd name="T29" fmla="*/ 10 h 97"/>
                      <a:gd name="T30" fmla="*/ 10 w 20"/>
                      <a:gd name="T31" fmla="*/ 0 h 97"/>
                      <a:gd name="T32" fmla="*/ 10 w 20"/>
                      <a:gd name="T33" fmla="*/ 10 h 97"/>
                      <a:gd name="T34" fmla="*/ 10 w 20"/>
                      <a:gd name="T35" fmla="*/ 0 h 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
                      <a:gd name="T55" fmla="*/ 0 h 97"/>
                      <a:gd name="T56" fmla="*/ 20 w 20"/>
                      <a:gd name="T57" fmla="*/ 97 h 9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 h="97">
                        <a:moveTo>
                          <a:pt x="10" y="0"/>
                        </a:moveTo>
                        <a:lnTo>
                          <a:pt x="10" y="10"/>
                        </a:lnTo>
                        <a:lnTo>
                          <a:pt x="10" y="19"/>
                        </a:lnTo>
                        <a:lnTo>
                          <a:pt x="10" y="29"/>
                        </a:lnTo>
                        <a:lnTo>
                          <a:pt x="10" y="48"/>
                        </a:lnTo>
                        <a:lnTo>
                          <a:pt x="10" y="78"/>
                        </a:lnTo>
                        <a:lnTo>
                          <a:pt x="0" y="87"/>
                        </a:lnTo>
                        <a:lnTo>
                          <a:pt x="0" y="97"/>
                        </a:lnTo>
                        <a:lnTo>
                          <a:pt x="20" y="87"/>
                        </a:lnTo>
                        <a:lnTo>
                          <a:pt x="20" y="78"/>
                        </a:lnTo>
                        <a:lnTo>
                          <a:pt x="20" y="68"/>
                        </a:lnTo>
                        <a:lnTo>
                          <a:pt x="20" y="58"/>
                        </a:lnTo>
                        <a:lnTo>
                          <a:pt x="20" y="48"/>
                        </a:lnTo>
                        <a:lnTo>
                          <a:pt x="20" y="29"/>
                        </a:lnTo>
                        <a:lnTo>
                          <a:pt x="20" y="10"/>
                        </a:lnTo>
                        <a:lnTo>
                          <a:pt x="10" y="0"/>
                        </a:lnTo>
                        <a:lnTo>
                          <a:pt x="10" y="10"/>
                        </a:lnTo>
                        <a:lnTo>
                          <a:pt x="10" y="0"/>
                        </a:lnTo>
                        <a:close/>
                      </a:path>
                    </a:pathLst>
                  </a:custGeom>
                  <a:solidFill>
                    <a:srgbClr val="000000"/>
                  </a:solidFill>
                  <a:ln w="9525">
                    <a:noFill/>
                    <a:round/>
                    <a:headEnd/>
                    <a:tailEnd/>
                  </a:ln>
                </p:spPr>
                <p:txBody>
                  <a:bodyPr/>
                  <a:lstStyle/>
                  <a:p>
                    <a:endParaRPr lang="en-US"/>
                  </a:p>
                </p:txBody>
              </p:sp>
              <p:sp>
                <p:nvSpPr>
                  <p:cNvPr id="5522" name="Freeform 899"/>
                  <p:cNvSpPr>
                    <a:spLocks/>
                  </p:cNvSpPr>
                  <p:nvPr/>
                </p:nvSpPr>
                <p:spPr bwMode="auto">
                  <a:xfrm>
                    <a:off x="5356" y="7456"/>
                    <a:ext cx="58" cy="39"/>
                  </a:xfrm>
                  <a:custGeom>
                    <a:avLst/>
                    <a:gdLst>
                      <a:gd name="T0" fmla="*/ 58 w 58"/>
                      <a:gd name="T1" fmla="*/ 39 h 39"/>
                      <a:gd name="T2" fmla="*/ 49 w 58"/>
                      <a:gd name="T3" fmla="*/ 39 h 39"/>
                      <a:gd name="T4" fmla="*/ 58 w 58"/>
                      <a:gd name="T5" fmla="*/ 29 h 39"/>
                      <a:gd name="T6" fmla="*/ 49 w 58"/>
                      <a:gd name="T7" fmla="*/ 19 h 39"/>
                      <a:gd name="T8" fmla="*/ 49 w 58"/>
                      <a:gd name="T9" fmla="*/ 10 h 39"/>
                      <a:gd name="T10" fmla="*/ 39 w 58"/>
                      <a:gd name="T11" fmla="*/ 0 h 39"/>
                      <a:gd name="T12" fmla="*/ 0 w 58"/>
                      <a:gd name="T13" fmla="*/ 0 h 39"/>
                      <a:gd name="T14" fmla="*/ 10 w 58"/>
                      <a:gd name="T15" fmla="*/ 10 h 39"/>
                      <a:gd name="T16" fmla="*/ 29 w 58"/>
                      <a:gd name="T17" fmla="*/ 10 h 39"/>
                      <a:gd name="T18" fmla="*/ 39 w 58"/>
                      <a:gd name="T19" fmla="*/ 19 h 39"/>
                      <a:gd name="T20" fmla="*/ 49 w 58"/>
                      <a:gd name="T21" fmla="*/ 19 h 39"/>
                      <a:gd name="T22" fmla="*/ 49 w 58"/>
                      <a:gd name="T23" fmla="*/ 39 h 39"/>
                      <a:gd name="T24" fmla="*/ 58 w 58"/>
                      <a:gd name="T25" fmla="*/ 39 h 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8"/>
                      <a:gd name="T40" fmla="*/ 0 h 39"/>
                      <a:gd name="T41" fmla="*/ 58 w 58"/>
                      <a:gd name="T42" fmla="*/ 39 h 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8" h="39">
                        <a:moveTo>
                          <a:pt x="58" y="39"/>
                        </a:moveTo>
                        <a:lnTo>
                          <a:pt x="49" y="39"/>
                        </a:lnTo>
                        <a:lnTo>
                          <a:pt x="58" y="29"/>
                        </a:lnTo>
                        <a:lnTo>
                          <a:pt x="49" y="19"/>
                        </a:lnTo>
                        <a:lnTo>
                          <a:pt x="49" y="10"/>
                        </a:lnTo>
                        <a:lnTo>
                          <a:pt x="39" y="0"/>
                        </a:lnTo>
                        <a:lnTo>
                          <a:pt x="0" y="0"/>
                        </a:lnTo>
                        <a:lnTo>
                          <a:pt x="10" y="10"/>
                        </a:lnTo>
                        <a:lnTo>
                          <a:pt x="29" y="10"/>
                        </a:lnTo>
                        <a:lnTo>
                          <a:pt x="39" y="19"/>
                        </a:lnTo>
                        <a:lnTo>
                          <a:pt x="49" y="19"/>
                        </a:lnTo>
                        <a:lnTo>
                          <a:pt x="49" y="39"/>
                        </a:lnTo>
                        <a:lnTo>
                          <a:pt x="58" y="39"/>
                        </a:lnTo>
                        <a:close/>
                      </a:path>
                    </a:pathLst>
                  </a:custGeom>
                  <a:solidFill>
                    <a:srgbClr val="000000"/>
                  </a:solidFill>
                  <a:ln w="9525">
                    <a:noFill/>
                    <a:round/>
                    <a:headEnd/>
                    <a:tailEnd/>
                  </a:ln>
                </p:spPr>
                <p:txBody>
                  <a:bodyPr/>
                  <a:lstStyle/>
                  <a:p>
                    <a:endParaRPr lang="en-US"/>
                  </a:p>
                </p:txBody>
              </p:sp>
              <p:sp>
                <p:nvSpPr>
                  <p:cNvPr id="5523" name="Freeform 900"/>
                  <p:cNvSpPr>
                    <a:spLocks/>
                  </p:cNvSpPr>
                  <p:nvPr/>
                </p:nvSpPr>
                <p:spPr bwMode="auto">
                  <a:xfrm>
                    <a:off x="5405" y="7495"/>
                    <a:ext cx="9" cy="117"/>
                  </a:xfrm>
                  <a:custGeom>
                    <a:avLst/>
                    <a:gdLst>
                      <a:gd name="T0" fmla="*/ 0 w 9"/>
                      <a:gd name="T1" fmla="*/ 117 h 117"/>
                      <a:gd name="T2" fmla="*/ 9 w 9"/>
                      <a:gd name="T3" fmla="*/ 117 h 117"/>
                      <a:gd name="T4" fmla="*/ 9 w 9"/>
                      <a:gd name="T5" fmla="*/ 0 h 117"/>
                      <a:gd name="T6" fmla="*/ 0 w 9"/>
                      <a:gd name="T7" fmla="*/ 0 h 117"/>
                      <a:gd name="T8" fmla="*/ 0 w 9"/>
                      <a:gd name="T9" fmla="*/ 117 h 117"/>
                      <a:gd name="T10" fmla="*/ 0 w 9"/>
                      <a:gd name="T11" fmla="*/ 107 h 117"/>
                      <a:gd name="T12" fmla="*/ 0 w 9"/>
                      <a:gd name="T13" fmla="*/ 117 h 117"/>
                      <a:gd name="T14" fmla="*/ 9 w 9"/>
                      <a:gd name="T15" fmla="*/ 117 h 117"/>
                      <a:gd name="T16" fmla="*/ 0 w 9"/>
                      <a:gd name="T17" fmla="*/ 117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17"/>
                      <a:gd name="T29" fmla="*/ 9 w 9"/>
                      <a:gd name="T30" fmla="*/ 117 h 1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17">
                        <a:moveTo>
                          <a:pt x="0" y="117"/>
                        </a:moveTo>
                        <a:lnTo>
                          <a:pt x="9" y="117"/>
                        </a:lnTo>
                        <a:lnTo>
                          <a:pt x="9" y="0"/>
                        </a:lnTo>
                        <a:lnTo>
                          <a:pt x="0" y="0"/>
                        </a:lnTo>
                        <a:lnTo>
                          <a:pt x="0" y="117"/>
                        </a:lnTo>
                        <a:lnTo>
                          <a:pt x="0" y="107"/>
                        </a:lnTo>
                        <a:lnTo>
                          <a:pt x="0" y="117"/>
                        </a:lnTo>
                        <a:lnTo>
                          <a:pt x="9" y="117"/>
                        </a:lnTo>
                        <a:lnTo>
                          <a:pt x="0" y="117"/>
                        </a:lnTo>
                        <a:close/>
                      </a:path>
                    </a:pathLst>
                  </a:custGeom>
                  <a:solidFill>
                    <a:srgbClr val="000000"/>
                  </a:solidFill>
                  <a:ln w="9525">
                    <a:noFill/>
                    <a:round/>
                    <a:headEnd/>
                    <a:tailEnd/>
                  </a:ln>
                </p:spPr>
                <p:txBody>
                  <a:bodyPr/>
                  <a:lstStyle/>
                  <a:p>
                    <a:endParaRPr lang="en-US"/>
                  </a:p>
                </p:txBody>
              </p:sp>
              <p:sp>
                <p:nvSpPr>
                  <p:cNvPr id="5524" name="Freeform 901"/>
                  <p:cNvSpPr>
                    <a:spLocks/>
                  </p:cNvSpPr>
                  <p:nvPr/>
                </p:nvSpPr>
                <p:spPr bwMode="auto">
                  <a:xfrm>
                    <a:off x="5336" y="7602"/>
                    <a:ext cx="69" cy="19"/>
                  </a:xfrm>
                  <a:custGeom>
                    <a:avLst/>
                    <a:gdLst>
                      <a:gd name="T0" fmla="*/ 10 w 69"/>
                      <a:gd name="T1" fmla="*/ 19 h 19"/>
                      <a:gd name="T2" fmla="*/ 0 w 69"/>
                      <a:gd name="T3" fmla="*/ 19 h 19"/>
                      <a:gd name="T4" fmla="*/ 10 w 69"/>
                      <a:gd name="T5" fmla="*/ 19 h 19"/>
                      <a:gd name="T6" fmla="*/ 49 w 69"/>
                      <a:gd name="T7" fmla="*/ 19 h 19"/>
                      <a:gd name="T8" fmla="*/ 59 w 69"/>
                      <a:gd name="T9" fmla="*/ 19 h 19"/>
                      <a:gd name="T10" fmla="*/ 59 w 69"/>
                      <a:gd name="T11" fmla="*/ 10 h 19"/>
                      <a:gd name="T12" fmla="*/ 69 w 69"/>
                      <a:gd name="T13" fmla="*/ 10 h 19"/>
                      <a:gd name="T14" fmla="*/ 69 w 69"/>
                      <a:gd name="T15" fmla="*/ 0 h 19"/>
                      <a:gd name="T16" fmla="*/ 59 w 69"/>
                      <a:gd name="T17" fmla="*/ 10 h 19"/>
                      <a:gd name="T18" fmla="*/ 49 w 69"/>
                      <a:gd name="T19" fmla="*/ 10 h 19"/>
                      <a:gd name="T20" fmla="*/ 49 w 69"/>
                      <a:gd name="T21" fmla="*/ 10 h 19"/>
                      <a:gd name="T22" fmla="*/ 10 w 69"/>
                      <a:gd name="T23" fmla="*/ 10 h 19"/>
                      <a:gd name="T24" fmla="*/ 10 w 69"/>
                      <a:gd name="T25" fmla="*/ 10 h 19"/>
                      <a:gd name="T26" fmla="*/ 0 w 69"/>
                      <a:gd name="T27" fmla="*/ 10 h 19"/>
                      <a:gd name="T28" fmla="*/ 10 w 69"/>
                      <a:gd name="T29" fmla="*/ 10 h 19"/>
                      <a:gd name="T30" fmla="*/ 0 w 69"/>
                      <a:gd name="T31" fmla="*/ 10 h 19"/>
                      <a:gd name="T32" fmla="*/ 10 w 69"/>
                      <a:gd name="T33" fmla="*/ 19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19"/>
                      <a:gd name="T53" fmla="*/ 69 w 6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19">
                        <a:moveTo>
                          <a:pt x="10" y="19"/>
                        </a:moveTo>
                        <a:lnTo>
                          <a:pt x="0" y="19"/>
                        </a:lnTo>
                        <a:lnTo>
                          <a:pt x="10" y="19"/>
                        </a:lnTo>
                        <a:lnTo>
                          <a:pt x="49" y="19"/>
                        </a:lnTo>
                        <a:lnTo>
                          <a:pt x="59" y="19"/>
                        </a:lnTo>
                        <a:lnTo>
                          <a:pt x="59" y="10"/>
                        </a:lnTo>
                        <a:lnTo>
                          <a:pt x="69" y="10"/>
                        </a:lnTo>
                        <a:lnTo>
                          <a:pt x="69" y="0"/>
                        </a:lnTo>
                        <a:lnTo>
                          <a:pt x="59" y="10"/>
                        </a:lnTo>
                        <a:lnTo>
                          <a:pt x="49" y="10"/>
                        </a:lnTo>
                        <a:lnTo>
                          <a:pt x="10" y="10"/>
                        </a:lnTo>
                        <a:lnTo>
                          <a:pt x="0" y="10"/>
                        </a:lnTo>
                        <a:lnTo>
                          <a:pt x="10" y="10"/>
                        </a:lnTo>
                        <a:lnTo>
                          <a:pt x="0" y="10"/>
                        </a:lnTo>
                        <a:lnTo>
                          <a:pt x="10" y="19"/>
                        </a:lnTo>
                        <a:close/>
                      </a:path>
                    </a:pathLst>
                  </a:custGeom>
                  <a:solidFill>
                    <a:srgbClr val="000000"/>
                  </a:solidFill>
                  <a:ln w="9525">
                    <a:noFill/>
                    <a:round/>
                    <a:headEnd/>
                    <a:tailEnd/>
                  </a:ln>
                </p:spPr>
                <p:txBody>
                  <a:bodyPr/>
                  <a:lstStyle/>
                  <a:p>
                    <a:endParaRPr lang="en-US"/>
                  </a:p>
                </p:txBody>
              </p:sp>
              <p:sp>
                <p:nvSpPr>
                  <p:cNvPr id="5525" name="Freeform 902"/>
                  <p:cNvSpPr>
                    <a:spLocks/>
                  </p:cNvSpPr>
                  <p:nvPr/>
                </p:nvSpPr>
                <p:spPr bwMode="auto">
                  <a:xfrm>
                    <a:off x="4957" y="7612"/>
                    <a:ext cx="389" cy="19"/>
                  </a:xfrm>
                  <a:custGeom>
                    <a:avLst/>
                    <a:gdLst>
                      <a:gd name="T0" fmla="*/ 0 w 389"/>
                      <a:gd name="T1" fmla="*/ 19 h 19"/>
                      <a:gd name="T2" fmla="*/ 263 w 389"/>
                      <a:gd name="T3" fmla="*/ 19 h 19"/>
                      <a:gd name="T4" fmla="*/ 292 w 389"/>
                      <a:gd name="T5" fmla="*/ 19 h 19"/>
                      <a:gd name="T6" fmla="*/ 311 w 389"/>
                      <a:gd name="T7" fmla="*/ 19 h 19"/>
                      <a:gd name="T8" fmla="*/ 341 w 389"/>
                      <a:gd name="T9" fmla="*/ 9 h 19"/>
                      <a:gd name="T10" fmla="*/ 360 w 389"/>
                      <a:gd name="T11" fmla="*/ 9 h 19"/>
                      <a:gd name="T12" fmla="*/ 389 w 389"/>
                      <a:gd name="T13" fmla="*/ 9 h 19"/>
                      <a:gd name="T14" fmla="*/ 379 w 389"/>
                      <a:gd name="T15" fmla="*/ 0 h 19"/>
                      <a:gd name="T16" fmla="*/ 360 w 389"/>
                      <a:gd name="T17" fmla="*/ 0 h 19"/>
                      <a:gd name="T18" fmla="*/ 341 w 389"/>
                      <a:gd name="T19" fmla="*/ 9 h 19"/>
                      <a:gd name="T20" fmla="*/ 311 w 389"/>
                      <a:gd name="T21" fmla="*/ 9 h 19"/>
                      <a:gd name="T22" fmla="*/ 292 w 389"/>
                      <a:gd name="T23" fmla="*/ 9 h 19"/>
                      <a:gd name="T24" fmla="*/ 0 w 389"/>
                      <a:gd name="T25" fmla="*/ 9 h 19"/>
                      <a:gd name="T26" fmla="*/ 0 w 389"/>
                      <a:gd name="T27" fmla="*/ 19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9"/>
                      <a:gd name="T43" fmla="*/ 0 h 19"/>
                      <a:gd name="T44" fmla="*/ 389 w 389"/>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9" h="19">
                        <a:moveTo>
                          <a:pt x="0" y="19"/>
                        </a:moveTo>
                        <a:lnTo>
                          <a:pt x="263" y="19"/>
                        </a:lnTo>
                        <a:lnTo>
                          <a:pt x="292" y="19"/>
                        </a:lnTo>
                        <a:lnTo>
                          <a:pt x="311" y="19"/>
                        </a:lnTo>
                        <a:lnTo>
                          <a:pt x="341" y="9"/>
                        </a:lnTo>
                        <a:lnTo>
                          <a:pt x="360" y="9"/>
                        </a:lnTo>
                        <a:lnTo>
                          <a:pt x="389" y="9"/>
                        </a:lnTo>
                        <a:lnTo>
                          <a:pt x="379" y="0"/>
                        </a:lnTo>
                        <a:lnTo>
                          <a:pt x="360" y="0"/>
                        </a:lnTo>
                        <a:lnTo>
                          <a:pt x="341" y="9"/>
                        </a:lnTo>
                        <a:lnTo>
                          <a:pt x="311" y="9"/>
                        </a:lnTo>
                        <a:lnTo>
                          <a:pt x="292" y="9"/>
                        </a:lnTo>
                        <a:lnTo>
                          <a:pt x="0" y="9"/>
                        </a:lnTo>
                        <a:lnTo>
                          <a:pt x="0" y="19"/>
                        </a:lnTo>
                        <a:close/>
                      </a:path>
                    </a:pathLst>
                  </a:custGeom>
                  <a:solidFill>
                    <a:srgbClr val="000000"/>
                  </a:solidFill>
                  <a:ln w="9525">
                    <a:noFill/>
                    <a:round/>
                    <a:headEnd/>
                    <a:tailEnd/>
                  </a:ln>
                </p:spPr>
                <p:txBody>
                  <a:bodyPr/>
                  <a:lstStyle/>
                  <a:p>
                    <a:endParaRPr lang="en-US"/>
                  </a:p>
                </p:txBody>
              </p:sp>
              <p:sp>
                <p:nvSpPr>
                  <p:cNvPr id="5526" name="Freeform 903"/>
                  <p:cNvSpPr>
                    <a:spLocks/>
                  </p:cNvSpPr>
                  <p:nvPr/>
                </p:nvSpPr>
                <p:spPr bwMode="auto">
                  <a:xfrm>
                    <a:off x="4403" y="7621"/>
                    <a:ext cx="554" cy="10"/>
                  </a:xfrm>
                  <a:custGeom>
                    <a:avLst/>
                    <a:gdLst>
                      <a:gd name="T0" fmla="*/ 0 w 554"/>
                      <a:gd name="T1" fmla="*/ 0 h 10"/>
                      <a:gd name="T2" fmla="*/ 0 w 554"/>
                      <a:gd name="T3" fmla="*/ 10 h 10"/>
                      <a:gd name="T4" fmla="*/ 554 w 554"/>
                      <a:gd name="T5" fmla="*/ 10 h 10"/>
                      <a:gd name="T6" fmla="*/ 554 w 554"/>
                      <a:gd name="T7" fmla="*/ 0 h 10"/>
                      <a:gd name="T8" fmla="*/ 0 w 554"/>
                      <a:gd name="T9" fmla="*/ 0 h 10"/>
                      <a:gd name="T10" fmla="*/ 10 w 554"/>
                      <a:gd name="T11" fmla="*/ 0 h 10"/>
                      <a:gd name="T12" fmla="*/ 0 w 554"/>
                      <a:gd name="T13" fmla="*/ 0 h 10"/>
                      <a:gd name="T14" fmla="*/ 0 w 554"/>
                      <a:gd name="T15" fmla="*/ 10 h 10"/>
                      <a:gd name="T16" fmla="*/ 0 w 554"/>
                      <a:gd name="T17" fmla="*/ 10 h 10"/>
                      <a:gd name="T18" fmla="*/ 0 w 554"/>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4"/>
                      <a:gd name="T31" fmla="*/ 0 h 10"/>
                      <a:gd name="T32" fmla="*/ 554 w 554"/>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4" h="10">
                        <a:moveTo>
                          <a:pt x="0" y="0"/>
                        </a:moveTo>
                        <a:lnTo>
                          <a:pt x="0" y="10"/>
                        </a:lnTo>
                        <a:lnTo>
                          <a:pt x="554" y="10"/>
                        </a:lnTo>
                        <a:lnTo>
                          <a:pt x="554" y="0"/>
                        </a:lnTo>
                        <a:lnTo>
                          <a:pt x="0" y="0"/>
                        </a:lnTo>
                        <a:lnTo>
                          <a:pt x="10" y="0"/>
                        </a:lnTo>
                        <a:lnTo>
                          <a:pt x="0" y="0"/>
                        </a:lnTo>
                        <a:lnTo>
                          <a:pt x="0" y="10"/>
                        </a:lnTo>
                        <a:lnTo>
                          <a:pt x="0" y="0"/>
                        </a:lnTo>
                        <a:close/>
                      </a:path>
                    </a:pathLst>
                  </a:custGeom>
                  <a:solidFill>
                    <a:srgbClr val="000000"/>
                  </a:solidFill>
                  <a:ln w="9525">
                    <a:noFill/>
                    <a:round/>
                    <a:headEnd/>
                    <a:tailEnd/>
                  </a:ln>
                </p:spPr>
                <p:txBody>
                  <a:bodyPr/>
                  <a:lstStyle/>
                  <a:p>
                    <a:endParaRPr lang="en-US"/>
                  </a:p>
                </p:txBody>
              </p:sp>
            </p:grpSp>
            <p:sp>
              <p:nvSpPr>
                <p:cNvPr id="5225" name="Freeform 904"/>
                <p:cNvSpPr>
                  <a:spLocks/>
                </p:cNvSpPr>
                <p:nvPr/>
              </p:nvSpPr>
              <p:spPr bwMode="auto">
                <a:xfrm>
                  <a:off x="2606" y="2633"/>
                  <a:ext cx="8" cy="62"/>
                </a:xfrm>
                <a:custGeom>
                  <a:avLst/>
                  <a:gdLst>
                    <a:gd name="T0" fmla="*/ 0 w 20"/>
                    <a:gd name="T1" fmla="*/ 0 h 155"/>
                    <a:gd name="T2" fmla="*/ 0 w 20"/>
                    <a:gd name="T3" fmla="*/ 48 h 155"/>
                    <a:gd name="T4" fmla="*/ 0 w 20"/>
                    <a:gd name="T5" fmla="*/ 87 h 155"/>
                    <a:gd name="T6" fmla="*/ 0 w 20"/>
                    <a:gd name="T7" fmla="*/ 126 h 155"/>
                    <a:gd name="T8" fmla="*/ 10 w 20"/>
                    <a:gd name="T9" fmla="*/ 155 h 155"/>
                    <a:gd name="T10" fmla="*/ 20 w 20"/>
                    <a:gd name="T11" fmla="*/ 155 h 155"/>
                    <a:gd name="T12" fmla="*/ 10 w 20"/>
                    <a:gd name="T13" fmla="*/ 126 h 155"/>
                    <a:gd name="T14" fmla="*/ 10 w 20"/>
                    <a:gd name="T15" fmla="*/ 87 h 155"/>
                    <a:gd name="T16" fmla="*/ 10 w 20"/>
                    <a:gd name="T17" fmla="*/ 9 h 155"/>
                    <a:gd name="T18" fmla="*/ 0 w 20"/>
                    <a:gd name="T19" fmla="*/ 0 h 155"/>
                    <a:gd name="T20" fmla="*/ 0 w 20"/>
                    <a:gd name="T21" fmla="*/ 9 h 155"/>
                    <a:gd name="T22" fmla="*/ 0 w 20"/>
                    <a:gd name="T23" fmla="*/ 0 h 1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55"/>
                    <a:gd name="T38" fmla="*/ 20 w 20"/>
                    <a:gd name="T39" fmla="*/ 155 h 1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55">
                      <a:moveTo>
                        <a:pt x="0" y="0"/>
                      </a:moveTo>
                      <a:lnTo>
                        <a:pt x="0" y="48"/>
                      </a:lnTo>
                      <a:lnTo>
                        <a:pt x="0" y="87"/>
                      </a:lnTo>
                      <a:lnTo>
                        <a:pt x="0" y="126"/>
                      </a:lnTo>
                      <a:lnTo>
                        <a:pt x="10" y="155"/>
                      </a:lnTo>
                      <a:lnTo>
                        <a:pt x="20" y="155"/>
                      </a:lnTo>
                      <a:lnTo>
                        <a:pt x="10" y="126"/>
                      </a:lnTo>
                      <a:lnTo>
                        <a:pt x="10" y="87"/>
                      </a:lnTo>
                      <a:lnTo>
                        <a:pt x="10" y="9"/>
                      </a:lnTo>
                      <a:lnTo>
                        <a:pt x="0" y="0"/>
                      </a:lnTo>
                      <a:lnTo>
                        <a:pt x="0" y="9"/>
                      </a:lnTo>
                      <a:lnTo>
                        <a:pt x="0" y="0"/>
                      </a:lnTo>
                      <a:close/>
                    </a:path>
                  </a:pathLst>
                </a:custGeom>
                <a:solidFill>
                  <a:srgbClr val="000000"/>
                </a:solidFill>
                <a:ln w="9525">
                  <a:noFill/>
                  <a:round/>
                  <a:headEnd/>
                  <a:tailEnd/>
                </a:ln>
              </p:spPr>
              <p:txBody>
                <a:bodyPr/>
                <a:lstStyle/>
                <a:p>
                  <a:endParaRPr lang="en-US"/>
                </a:p>
              </p:txBody>
            </p:sp>
            <p:sp>
              <p:nvSpPr>
                <p:cNvPr id="5226" name="Freeform 905"/>
                <p:cNvSpPr>
                  <a:spLocks/>
                </p:cNvSpPr>
                <p:nvPr/>
              </p:nvSpPr>
              <p:spPr bwMode="auto">
                <a:xfrm>
                  <a:off x="2606" y="2621"/>
                  <a:ext cx="4" cy="15"/>
                </a:xfrm>
                <a:custGeom>
                  <a:avLst/>
                  <a:gdLst>
                    <a:gd name="T0" fmla="*/ 10 w 10"/>
                    <a:gd name="T1" fmla="*/ 0 h 39"/>
                    <a:gd name="T2" fmla="*/ 10 w 10"/>
                    <a:gd name="T3" fmla="*/ 0 h 39"/>
                    <a:gd name="T4" fmla="*/ 0 w 10"/>
                    <a:gd name="T5" fmla="*/ 30 h 39"/>
                    <a:gd name="T6" fmla="*/ 10 w 10"/>
                    <a:gd name="T7" fmla="*/ 39 h 39"/>
                    <a:gd name="T8" fmla="*/ 10 w 10"/>
                    <a:gd name="T9" fmla="*/ 0 h 39"/>
                    <a:gd name="T10" fmla="*/ 10 w 10"/>
                    <a:gd name="T11" fmla="*/ 0 h 39"/>
                    <a:gd name="T12" fmla="*/ 10 w 10"/>
                    <a:gd name="T13" fmla="*/ 0 h 39"/>
                    <a:gd name="T14" fmla="*/ 10 w 10"/>
                    <a:gd name="T15" fmla="*/ 0 h 39"/>
                    <a:gd name="T16" fmla="*/ 10 w 10"/>
                    <a:gd name="T17" fmla="*/ 0 h 39"/>
                    <a:gd name="T18" fmla="*/ 10 w 10"/>
                    <a:gd name="T19" fmla="*/ 0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39"/>
                    <a:gd name="T32" fmla="*/ 10 w 10"/>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39">
                      <a:moveTo>
                        <a:pt x="10" y="0"/>
                      </a:moveTo>
                      <a:lnTo>
                        <a:pt x="10" y="0"/>
                      </a:lnTo>
                      <a:lnTo>
                        <a:pt x="0" y="30"/>
                      </a:lnTo>
                      <a:lnTo>
                        <a:pt x="10" y="39"/>
                      </a:lnTo>
                      <a:lnTo>
                        <a:pt x="10" y="0"/>
                      </a:lnTo>
                      <a:close/>
                    </a:path>
                  </a:pathLst>
                </a:custGeom>
                <a:solidFill>
                  <a:srgbClr val="000000"/>
                </a:solidFill>
                <a:ln w="9525">
                  <a:noFill/>
                  <a:round/>
                  <a:headEnd/>
                  <a:tailEnd/>
                </a:ln>
              </p:spPr>
              <p:txBody>
                <a:bodyPr/>
                <a:lstStyle/>
                <a:p>
                  <a:endParaRPr lang="en-US"/>
                </a:p>
              </p:txBody>
            </p:sp>
            <p:sp>
              <p:nvSpPr>
                <p:cNvPr id="5227" name="Freeform 906"/>
                <p:cNvSpPr>
                  <a:spLocks/>
                </p:cNvSpPr>
                <p:nvPr/>
              </p:nvSpPr>
              <p:spPr bwMode="auto">
                <a:xfrm>
                  <a:off x="2610" y="2621"/>
                  <a:ext cx="66" cy="0"/>
                </a:xfrm>
                <a:custGeom>
                  <a:avLst/>
                  <a:gdLst>
                    <a:gd name="T0" fmla="*/ 165 w 165"/>
                    <a:gd name="T1" fmla="*/ 155 w 165"/>
                    <a:gd name="T2" fmla="*/ 0 w 165"/>
                    <a:gd name="T3" fmla="*/ 0 w 165"/>
                    <a:gd name="T4" fmla="*/ 155 w 165"/>
                    <a:gd name="T5" fmla="*/ 155 w 165"/>
                    <a:gd name="T6" fmla="*/ 165 w 165"/>
                    <a:gd name="T7" fmla="*/ 165 w 165"/>
                    <a:gd name="T8" fmla="*/ 155 w 165"/>
                    <a:gd name="T9" fmla="*/ 165 w 165"/>
                    <a:gd name="T10" fmla="*/ 0 60000 65536"/>
                    <a:gd name="T11" fmla="*/ 0 60000 65536"/>
                    <a:gd name="T12" fmla="*/ 0 60000 65536"/>
                    <a:gd name="T13" fmla="*/ 0 60000 65536"/>
                    <a:gd name="T14" fmla="*/ 0 60000 65536"/>
                    <a:gd name="T15" fmla="*/ 0 60000 65536"/>
                    <a:gd name="T16" fmla="*/ 0 60000 65536"/>
                    <a:gd name="T17" fmla="*/ 0 60000 65536"/>
                    <a:gd name="T18" fmla="*/ 0 60000 65536"/>
                    <a:gd name="T19" fmla="*/ 0 60000 65536"/>
                    <a:gd name="T20" fmla="*/ 0 w 165"/>
                    <a:gd name="T21" fmla="*/ 165 w 165"/>
                  </a:gdLst>
                  <a:ahLst/>
                  <a:cxnLst>
                    <a:cxn ang="T10">
                      <a:pos x="T0" y="0"/>
                    </a:cxn>
                    <a:cxn ang="T11">
                      <a:pos x="T1" y="0"/>
                    </a:cxn>
                    <a:cxn ang="T12">
                      <a:pos x="T2" y="0"/>
                    </a:cxn>
                    <a:cxn ang="T13">
                      <a:pos x="T3" y="0"/>
                    </a:cxn>
                    <a:cxn ang="T14">
                      <a:pos x="T4" y="0"/>
                    </a:cxn>
                    <a:cxn ang="T15">
                      <a:pos x="T5" y="0"/>
                    </a:cxn>
                    <a:cxn ang="T16">
                      <a:pos x="T6" y="0"/>
                    </a:cxn>
                    <a:cxn ang="T17">
                      <a:pos x="T7" y="0"/>
                    </a:cxn>
                    <a:cxn ang="T18">
                      <a:pos x="T8" y="0"/>
                    </a:cxn>
                    <a:cxn ang="T19">
                      <a:pos x="T9" y="0"/>
                    </a:cxn>
                  </a:cxnLst>
                  <a:rect l="T20" t="0" r="T21" b="0"/>
                  <a:pathLst>
                    <a:path w="165">
                      <a:moveTo>
                        <a:pt x="165" y="0"/>
                      </a:moveTo>
                      <a:lnTo>
                        <a:pt x="155" y="0"/>
                      </a:lnTo>
                      <a:lnTo>
                        <a:pt x="0" y="0"/>
                      </a:lnTo>
                      <a:lnTo>
                        <a:pt x="155" y="0"/>
                      </a:lnTo>
                      <a:lnTo>
                        <a:pt x="165" y="0"/>
                      </a:lnTo>
                      <a:lnTo>
                        <a:pt x="155" y="0"/>
                      </a:lnTo>
                      <a:lnTo>
                        <a:pt x="165" y="0"/>
                      </a:lnTo>
                      <a:close/>
                    </a:path>
                  </a:pathLst>
                </a:custGeom>
                <a:solidFill>
                  <a:srgbClr val="000000"/>
                </a:solidFill>
                <a:ln w="9525">
                  <a:noFill/>
                  <a:round/>
                  <a:headEnd/>
                  <a:tailEnd/>
                </a:ln>
              </p:spPr>
              <p:txBody>
                <a:bodyPr/>
                <a:lstStyle/>
                <a:p>
                  <a:endParaRPr lang="en-US"/>
                </a:p>
              </p:txBody>
            </p:sp>
            <p:sp>
              <p:nvSpPr>
                <p:cNvPr id="5228" name="Freeform 907"/>
                <p:cNvSpPr>
                  <a:spLocks/>
                </p:cNvSpPr>
                <p:nvPr/>
              </p:nvSpPr>
              <p:spPr bwMode="auto">
                <a:xfrm>
                  <a:off x="2727" y="2625"/>
                  <a:ext cx="12" cy="4"/>
                </a:xfrm>
                <a:custGeom>
                  <a:avLst/>
                  <a:gdLst>
                    <a:gd name="T0" fmla="*/ 19 w 29"/>
                    <a:gd name="T1" fmla="*/ 0 h 10"/>
                    <a:gd name="T2" fmla="*/ 19 w 29"/>
                    <a:gd name="T3" fmla="*/ 10 h 10"/>
                    <a:gd name="T4" fmla="*/ 29 w 29"/>
                    <a:gd name="T5" fmla="*/ 10 h 10"/>
                    <a:gd name="T6" fmla="*/ 19 w 29"/>
                    <a:gd name="T7" fmla="*/ 10 h 10"/>
                    <a:gd name="T8" fmla="*/ 19 w 29"/>
                    <a:gd name="T9" fmla="*/ 10 h 10"/>
                    <a:gd name="T10" fmla="*/ 0 w 29"/>
                    <a:gd name="T11" fmla="*/ 10 h 10"/>
                    <a:gd name="T12" fmla="*/ 0 w 29"/>
                    <a:gd name="T13" fmla="*/ 0 h 10"/>
                    <a:gd name="T14" fmla="*/ 0 w 29"/>
                    <a:gd name="T15" fmla="*/ 0 h 10"/>
                    <a:gd name="T16" fmla="*/ 9 w 29"/>
                    <a:gd name="T17" fmla="*/ 0 h 10"/>
                    <a:gd name="T18" fmla="*/ 19 w 29"/>
                    <a:gd name="T19" fmla="*/ 0 h 10"/>
                    <a:gd name="T20" fmla="*/ 19 w 29"/>
                    <a:gd name="T21" fmla="*/ 0 h 10"/>
                    <a:gd name="T22" fmla="*/ 19 w 29"/>
                    <a:gd name="T23" fmla="*/ 0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
                    <a:gd name="T37" fmla="*/ 0 h 10"/>
                    <a:gd name="T38" fmla="*/ 29 w 29"/>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 h="10">
                      <a:moveTo>
                        <a:pt x="19" y="0"/>
                      </a:moveTo>
                      <a:lnTo>
                        <a:pt x="19" y="10"/>
                      </a:lnTo>
                      <a:lnTo>
                        <a:pt x="29" y="10"/>
                      </a:lnTo>
                      <a:lnTo>
                        <a:pt x="19" y="10"/>
                      </a:lnTo>
                      <a:lnTo>
                        <a:pt x="0" y="10"/>
                      </a:lnTo>
                      <a:lnTo>
                        <a:pt x="0" y="0"/>
                      </a:lnTo>
                      <a:lnTo>
                        <a:pt x="9" y="0"/>
                      </a:lnTo>
                      <a:lnTo>
                        <a:pt x="19" y="0"/>
                      </a:lnTo>
                      <a:close/>
                    </a:path>
                  </a:pathLst>
                </a:custGeom>
                <a:solidFill>
                  <a:srgbClr val="FFFFFF"/>
                </a:solidFill>
                <a:ln w="9525">
                  <a:noFill/>
                  <a:round/>
                  <a:headEnd/>
                  <a:tailEnd/>
                </a:ln>
              </p:spPr>
              <p:txBody>
                <a:bodyPr/>
                <a:lstStyle/>
                <a:p>
                  <a:endParaRPr lang="en-US"/>
                </a:p>
              </p:txBody>
            </p:sp>
            <p:sp>
              <p:nvSpPr>
                <p:cNvPr id="5229" name="Freeform 908"/>
                <p:cNvSpPr>
                  <a:spLocks/>
                </p:cNvSpPr>
                <p:nvPr/>
              </p:nvSpPr>
              <p:spPr bwMode="auto">
                <a:xfrm>
                  <a:off x="2735" y="2625"/>
                  <a:ext cx="7" cy="4"/>
                </a:xfrm>
                <a:custGeom>
                  <a:avLst/>
                  <a:gdLst>
                    <a:gd name="T0" fmla="*/ 10 w 19"/>
                    <a:gd name="T1" fmla="*/ 10 h 10"/>
                    <a:gd name="T2" fmla="*/ 10 w 19"/>
                    <a:gd name="T3" fmla="*/ 0 h 10"/>
                    <a:gd name="T4" fmla="*/ 10 w 19"/>
                    <a:gd name="T5" fmla="*/ 10 h 10"/>
                    <a:gd name="T6" fmla="*/ 10 w 19"/>
                    <a:gd name="T7" fmla="*/ 10 h 10"/>
                    <a:gd name="T8" fmla="*/ 10 w 19"/>
                    <a:gd name="T9" fmla="*/ 0 h 10"/>
                    <a:gd name="T10" fmla="*/ 0 w 19"/>
                    <a:gd name="T11" fmla="*/ 0 h 10"/>
                    <a:gd name="T12" fmla="*/ 0 w 19"/>
                    <a:gd name="T13" fmla="*/ 10 h 10"/>
                    <a:gd name="T14" fmla="*/ 0 w 19"/>
                    <a:gd name="T15" fmla="*/ 10 h 10"/>
                    <a:gd name="T16" fmla="*/ 10 w 19"/>
                    <a:gd name="T17" fmla="*/ 10 h 10"/>
                    <a:gd name="T18" fmla="*/ 0 w 19"/>
                    <a:gd name="T19" fmla="*/ 0 h 10"/>
                    <a:gd name="T20" fmla="*/ 10 w 19"/>
                    <a:gd name="T21" fmla="*/ 10 h 10"/>
                    <a:gd name="T22" fmla="*/ 19 w 19"/>
                    <a:gd name="T23" fmla="*/ 10 h 10"/>
                    <a:gd name="T24" fmla="*/ 10 w 19"/>
                    <a:gd name="T25" fmla="*/ 0 h 10"/>
                    <a:gd name="T26" fmla="*/ 10 w 19"/>
                    <a:gd name="T27" fmla="*/ 10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
                    <a:gd name="T43" fmla="*/ 0 h 10"/>
                    <a:gd name="T44" fmla="*/ 19 w 19"/>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 h="10">
                      <a:moveTo>
                        <a:pt x="10" y="10"/>
                      </a:moveTo>
                      <a:lnTo>
                        <a:pt x="10" y="0"/>
                      </a:lnTo>
                      <a:lnTo>
                        <a:pt x="10" y="10"/>
                      </a:lnTo>
                      <a:lnTo>
                        <a:pt x="10" y="0"/>
                      </a:lnTo>
                      <a:lnTo>
                        <a:pt x="0" y="0"/>
                      </a:lnTo>
                      <a:lnTo>
                        <a:pt x="0" y="10"/>
                      </a:lnTo>
                      <a:lnTo>
                        <a:pt x="10" y="10"/>
                      </a:lnTo>
                      <a:lnTo>
                        <a:pt x="0" y="0"/>
                      </a:lnTo>
                      <a:lnTo>
                        <a:pt x="10" y="10"/>
                      </a:lnTo>
                      <a:lnTo>
                        <a:pt x="19" y="10"/>
                      </a:lnTo>
                      <a:lnTo>
                        <a:pt x="10" y="0"/>
                      </a:lnTo>
                      <a:lnTo>
                        <a:pt x="10" y="10"/>
                      </a:lnTo>
                      <a:close/>
                    </a:path>
                  </a:pathLst>
                </a:custGeom>
                <a:solidFill>
                  <a:srgbClr val="000000"/>
                </a:solidFill>
                <a:ln w="9525">
                  <a:noFill/>
                  <a:round/>
                  <a:headEnd/>
                  <a:tailEnd/>
                </a:ln>
              </p:spPr>
              <p:txBody>
                <a:bodyPr/>
                <a:lstStyle/>
                <a:p>
                  <a:endParaRPr lang="en-US"/>
                </a:p>
              </p:txBody>
            </p:sp>
            <p:sp>
              <p:nvSpPr>
                <p:cNvPr id="5230" name="Freeform 909"/>
                <p:cNvSpPr>
                  <a:spLocks/>
                </p:cNvSpPr>
                <p:nvPr/>
              </p:nvSpPr>
              <p:spPr bwMode="auto">
                <a:xfrm>
                  <a:off x="2723" y="2625"/>
                  <a:ext cx="16" cy="8"/>
                </a:xfrm>
                <a:custGeom>
                  <a:avLst/>
                  <a:gdLst>
                    <a:gd name="T0" fmla="*/ 0 w 39"/>
                    <a:gd name="T1" fmla="*/ 10 h 20"/>
                    <a:gd name="T2" fmla="*/ 10 w 39"/>
                    <a:gd name="T3" fmla="*/ 20 h 20"/>
                    <a:gd name="T4" fmla="*/ 29 w 39"/>
                    <a:gd name="T5" fmla="*/ 20 h 20"/>
                    <a:gd name="T6" fmla="*/ 29 w 39"/>
                    <a:gd name="T7" fmla="*/ 10 h 20"/>
                    <a:gd name="T8" fmla="*/ 39 w 39"/>
                    <a:gd name="T9" fmla="*/ 10 h 20"/>
                    <a:gd name="T10" fmla="*/ 29 w 39"/>
                    <a:gd name="T11" fmla="*/ 0 h 20"/>
                    <a:gd name="T12" fmla="*/ 29 w 39"/>
                    <a:gd name="T13" fmla="*/ 10 h 20"/>
                    <a:gd name="T14" fmla="*/ 10 w 39"/>
                    <a:gd name="T15" fmla="*/ 10 h 20"/>
                    <a:gd name="T16" fmla="*/ 10 w 39"/>
                    <a:gd name="T17" fmla="*/ 10 h 20"/>
                    <a:gd name="T18" fmla="*/ 0 w 39"/>
                    <a:gd name="T19" fmla="*/ 10 h 20"/>
                    <a:gd name="T20" fmla="*/ 10 w 39"/>
                    <a:gd name="T21" fmla="*/ 20 h 20"/>
                    <a:gd name="T22" fmla="*/ 0 w 39"/>
                    <a:gd name="T23" fmla="*/ 10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
                    <a:gd name="T37" fmla="*/ 0 h 20"/>
                    <a:gd name="T38" fmla="*/ 39 w 39"/>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 h="20">
                      <a:moveTo>
                        <a:pt x="0" y="10"/>
                      </a:moveTo>
                      <a:lnTo>
                        <a:pt x="10" y="20"/>
                      </a:lnTo>
                      <a:lnTo>
                        <a:pt x="29" y="20"/>
                      </a:lnTo>
                      <a:lnTo>
                        <a:pt x="29" y="10"/>
                      </a:lnTo>
                      <a:lnTo>
                        <a:pt x="39" y="10"/>
                      </a:lnTo>
                      <a:lnTo>
                        <a:pt x="29" y="0"/>
                      </a:lnTo>
                      <a:lnTo>
                        <a:pt x="29" y="10"/>
                      </a:lnTo>
                      <a:lnTo>
                        <a:pt x="10" y="10"/>
                      </a:lnTo>
                      <a:lnTo>
                        <a:pt x="0" y="10"/>
                      </a:lnTo>
                      <a:lnTo>
                        <a:pt x="10" y="20"/>
                      </a:lnTo>
                      <a:lnTo>
                        <a:pt x="0" y="10"/>
                      </a:lnTo>
                      <a:close/>
                    </a:path>
                  </a:pathLst>
                </a:custGeom>
                <a:solidFill>
                  <a:srgbClr val="000000"/>
                </a:solidFill>
                <a:ln w="9525">
                  <a:noFill/>
                  <a:round/>
                  <a:headEnd/>
                  <a:tailEnd/>
                </a:ln>
              </p:spPr>
              <p:txBody>
                <a:bodyPr/>
                <a:lstStyle/>
                <a:p>
                  <a:endParaRPr lang="en-US"/>
                </a:p>
              </p:txBody>
            </p:sp>
            <p:sp>
              <p:nvSpPr>
                <p:cNvPr id="5231" name="Freeform 910"/>
                <p:cNvSpPr>
                  <a:spLocks/>
                </p:cNvSpPr>
                <p:nvPr/>
              </p:nvSpPr>
              <p:spPr bwMode="auto">
                <a:xfrm>
                  <a:off x="2723" y="2621"/>
                  <a:ext cx="16" cy="8"/>
                </a:xfrm>
                <a:custGeom>
                  <a:avLst/>
                  <a:gdLst>
                    <a:gd name="T0" fmla="*/ 39 w 39"/>
                    <a:gd name="T1" fmla="*/ 10 h 20"/>
                    <a:gd name="T2" fmla="*/ 39 w 39"/>
                    <a:gd name="T3" fmla="*/ 10 h 20"/>
                    <a:gd name="T4" fmla="*/ 29 w 39"/>
                    <a:gd name="T5" fmla="*/ 10 h 20"/>
                    <a:gd name="T6" fmla="*/ 29 w 39"/>
                    <a:gd name="T7" fmla="*/ 0 h 20"/>
                    <a:gd name="T8" fmla="*/ 19 w 39"/>
                    <a:gd name="T9" fmla="*/ 0 h 20"/>
                    <a:gd name="T10" fmla="*/ 10 w 39"/>
                    <a:gd name="T11" fmla="*/ 10 h 20"/>
                    <a:gd name="T12" fmla="*/ 0 w 39"/>
                    <a:gd name="T13" fmla="*/ 10 h 20"/>
                    <a:gd name="T14" fmla="*/ 0 w 39"/>
                    <a:gd name="T15" fmla="*/ 20 h 20"/>
                    <a:gd name="T16" fmla="*/ 10 w 39"/>
                    <a:gd name="T17" fmla="*/ 20 h 20"/>
                    <a:gd name="T18" fmla="*/ 19 w 39"/>
                    <a:gd name="T19" fmla="*/ 10 h 20"/>
                    <a:gd name="T20" fmla="*/ 29 w 39"/>
                    <a:gd name="T21" fmla="*/ 10 h 20"/>
                    <a:gd name="T22" fmla="*/ 29 w 39"/>
                    <a:gd name="T23" fmla="*/ 20 h 20"/>
                    <a:gd name="T24" fmla="*/ 29 w 39"/>
                    <a:gd name="T25" fmla="*/ 20 h 20"/>
                    <a:gd name="T26" fmla="*/ 29 w 39"/>
                    <a:gd name="T27" fmla="*/ 10 h 20"/>
                    <a:gd name="T28" fmla="*/ 39 w 39"/>
                    <a:gd name="T29" fmla="*/ 10 h 20"/>
                    <a:gd name="T30" fmla="*/ 39 w 39"/>
                    <a:gd name="T31" fmla="*/ 10 h 20"/>
                    <a:gd name="T32" fmla="*/ 39 w 39"/>
                    <a:gd name="T33" fmla="*/ 10 h 20"/>
                    <a:gd name="T34" fmla="*/ 39 w 39"/>
                    <a:gd name="T35" fmla="*/ 1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20"/>
                    <a:gd name="T56" fmla="*/ 39 w 39"/>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20">
                      <a:moveTo>
                        <a:pt x="39" y="10"/>
                      </a:moveTo>
                      <a:lnTo>
                        <a:pt x="39" y="10"/>
                      </a:lnTo>
                      <a:lnTo>
                        <a:pt x="29" y="10"/>
                      </a:lnTo>
                      <a:lnTo>
                        <a:pt x="29" y="0"/>
                      </a:lnTo>
                      <a:lnTo>
                        <a:pt x="19" y="0"/>
                      </a:lnTo>
                      <a:lnTo>
                        <a:pt x="10" y="10"/>
                      </a:lnTo>
                      <a:lnTo>
                        <a:pt x="0" y="10"/>
                      </a:lnTo>
                      <a:lnTo>
                        <a:pt x="0" y="20"/>
                      </a:lnTo>
                      <a:lnTo>
                        <a:pt x="10" y="20"/>
                      </a:lnTo>
                      <a:lnTo>
                        <a:pt x="19" y="10"/>
                      </a:lnTo>
                      <a:lnTo>
                        <a:pt x="29" y="10"/>
                      </a:lnTo>
                      <a:lnTo>
                        <a:pt x="29" y="20"/>
                      </a:lnTo>
                      <a:lnTo>
                        <a:pt x="29" y="10"/>
                      </a:lnTo>
                      <a:lnTo>
                        <a:pt x="39" y="10"/>
                      </a:lnTo>
                      <a:close/>
                    </a:path>
                  </a:pathLst>
                </a:custGeom>
                <a:solidFill>
                  <a:srgbClr val="000000"/>
                </a:solidFill>
                <a:ln w="9525">
                  <a:noFill/>
                  <a:round/>
                  <a:headEnd/>
                  <a:tailEnd/>
                </a:ln>
              </p:spPr>
              <p:txBody>
                <a:bodyPr/>
                <a:lstStyle/>
                <a:p>
                  <a:endParaRPr lang="en-US"/>
                </a:p>
              </p:txBody>
            </p:sp>
            <p:sp>
              <p:nvSpPr>
                <p:cNvPr id="5232" name="Rectangle 911"/>
                <p:cNvSpPr>
                  <a:spLocks noChangeArrowheads="1"/>
                </p:cNvSpPr>
                <p:nvPr/>
              </p:nvSpPr>
              <p:spPr bwMode="auto">
                <a:xfrm>
                  <a:off x="2746" y="2625"/>
                  <a:ext cx="8" cy="4"/>
                </a:xfrm>
                <a:prstGeom prst="rect">
                  <a:avLst/>
                </a:prstGeom>
                <a:solidFill>
                  <a:srgbClr val="FFFFFF"/>
                </a:solidFill>
                <a:ln w="9525">
                  <a:noFill/>
                  <a:miter lim="800000"/>
                  <a:headEnd/>
                  <a:tailEnd/>
                </a:ln>
              </p:spPr>
              <p:txBody>
                <a:bodyPr/>
                <a:lstStyle/>
                <a:p>
                  <a:endParaRPr lang="en-US"/>
                </a:p>
              </p:txBody>
            </p:sp>
            <p:sp>
              <p:nvSpPr>
                <p:cNvPr id="5233" name="Freeform 912"/>
                <p:cNvSpPr>
                  <a:spLocks/>
                </p:cNvSpPr>
                <p:nvPr/>
              </p:nvSpPr>
              <p:spPr bwMode="auto">
                <a:xfrm>
                  <a:off x="2742" y="2629"/>
                  <a:ext cx="12" cy="4"/>
                </a:xfrm>
                <a:custGeom>
                  <a:avLst/>
                  <a:gdLst>
                    <a:gd name="T0" fmla="*/ 0 w 30"/>
                    <a:gd name="T1" fmla="*/ 0 h 10"/>
                    <a:gd name="T2" fmla="*/ 10 w 30"/>
                    <a:gd name="T3" fmla="*/ 10 h 10"/>
                    <a:gd name="T4" fmla="*/ 30 w 30"/>
                    <a:gd name="T5" fmla="*/ 10 h 10"/>
                    <a:gd name="T6" fmla="*/ 30 w 30"/>
                    <a:gd name="T7" fmla="*/ 0 h 10"/>
                    <a:gd name="T8" fmla="*/ 10 w 30"/>
                    <a:gd name="T9" fmla="*/ 0 h 10"/>
                    <a:gd name="T10" fmla="*/ 10 w 30"/>
                    <a:gd name="T11" fmla="*/ 0 h 10"/>
                    <a:gd name="T12" fmla="*/ 0 w 30"/>
                    <a:gd name="T13" fmla="*/ 0 h 10"/>
                    <a:gd name="T14" fmla="*/ 0 w 30"/>
                    <a:gd name="T15" fmla="*/ 10 h 10"/>
                    <a:gd name="T16" fmla="*/ 10 w 30"/>
                    <a:gd name="T17" fmla="*/ 10 h 10"/>
                    <a:gd name="T18" fmla="*/ 0 w 30"/>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0"/>
                    <a:gd name="T32" fmla="*/ 30 w 30"/>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0">
                      <a:moveTo>
                        <a:pt x="0" y="0"/>
                      </a:moveTo>
                      <a:lnTo>
                        <a:pt x="10" y="10"/>
                      </a:lnTo>
                      <a:lnTo>
                        <a:pt x="30" y="10"/>
                      </a:lnTo>
                      <a:lnTo>
                        <a:pt x="30" y="0"/>
                      </a:lnTo>
                      <a:lnTo>
                        <a:pt x="10" y="0"/>
                      </a:lnTo>
                      <a:lnTo>
                        <a:pt x="0" y="0"/>
                      </a:lnTo>
                      <a:lnTo>
                        <a:pt x="0" y="10"/>
                      </a:lnTo>
                      <a:lnTo>
                        <a:pt x="10" y="10"/>
                      </a:lnTo>
                      <a:lnTo>
                        <a:pt x="0" y="0"/>
                      </a:lnTo>
                      <a:close/>
                    </a:path>
                  </a:pathLst>
                </a:custGeom>
                <a:solidFill>
                  <a:srgbClr val="000000"/>
                </a:solidFill>
                <a:ln w="9525">
                  <a:noFill/>
                  <a:round/>
                  <a:headEnd/>
                  <a:tailEnd/>
                </a:ln>
              </p:spPr>
              <p:txBody>
                <a:bodyPr/>
                <a:lstStyle/>
                <a:p>
                  <a:endParaRPr lang="en-US"/>
                </a:p>
              </p:txBody>
            </p:sp>
            <p:sp>
              <p:nvSpPr>
                <p:cNvPr id="5234" name="Freeform 913"/>
                <p:cNvSpPr>
                  <a:spLocks/>
                </p:cNvSpPr>
                <p:nvPr/>
              </p:nvSpPr>
              <p:spPr bwMode="auto">
                <a:xfrm>
                  <a:off x="2742" y="2621"/>
                  <a:ext cx="4" cy="8"/>
                </a:xfrm>
                <a:custGeom>
                  <a:avLst/>
                  <a:gdLst>
                    <a:gd name="T0" fmla="*/ 10 w 10"/>
                    <a:gd name="T1" fmla="*/ 0 h 20"/>
                    <a:gd name="T2" fmla="*/ 0 w 10"/>
                    <a:gd name="T3" fmla="*/ 10 h 20"/>
                    <a:gd name="T4" fmla="*/ 0 w 10"/>
                    <a:gd name="T5" fmla="*/ 20 h 20"/>
                    <a:gd name="T6" fmla="*/ 10 w 10"/>
                    <a:gd name="T7" fmla="*/ 20 h 20"/>
                    <a:gd name="T8" fmla="*/ 10 w 10"/>
                    <a:gd name="T9" fmla="*/ 10 h 20"/>
                    <a:gd name="T10" fmla="*/ 10 w 10"/>
                    <a:gd name="T11" fmla="*/ 10 h 20"/>
                    <a:gd name="T12" fmla="*/ 10 w 10"/>
                    <a:gd name="T13" fmla="*/ 0 h 20"/>
                    <a:gd name="T14" fmla="*/ 0 w 10"/>
                    <a:gd name="T15" fmla="*/ 0 h 20"/>
                    <a:gd name="T16" fmla="*/ 0 w 10"/>
                    <a:gd name="T17" fmla="*/ 10 h 20"/>
                    <a:gd name="T18" fmla="*/ 10 w 10"/>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0"/>
                    <a:gd name="T32" fmla="*/ 10 w 1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0">
                      <a:moveTo>
                        <a:pt x="10" y="0"/>
                      </a:moveTo>
                      <a:lnTo>
                        <a:pt x="0" y="10"/>
                      </a:lnTo>
                      <a:lnTo>
                        <a:pt x="0" y="20"/>
                      </a:lnTo>
                      <a:lnTo>
                        <a:pt x="10" y="20"/>
                      </a:lnTo>
                      <a:lnTo>
                        <a:pt x="10" y="10"/>
                      </a:lnTo>
                      <a:lnTo>
                        <a:pt x="10" y="0"/>
                      </a:lnTo>
                      <a:lnTo>
                        <a:pt x="0" y="0"/>
                      </a:lnTo>
                      <a:lnTo>
                        <a:pt x="0" y="10"/>
                      </a:lnTo>
                      <a:lnTo>
                        <a:pt x="10" y="0"/>
                      </a:lnTo>
                      <a:close/>
                    </a:path>
                  </a:pathLst>
                </a:custGeom>
                <a:solidFill>
                  <a:srgbClr val="000000"/>
                </a:solidFill>
                <a:ln w="9525">
                  <a:noFill/>
                  <a:round/>
                  <a:headEnd/>
                  <a:tailEnd/>
                </a:ln>
              </p:spPr>
              <p:txBody>
                <a:bodyPr/>
                <a:lstStyle/>
                <a:p>
                  <a:endParaRPr lang="en-US"/>
                </a:p>
              </p:txBody>
            </p:sp>
            <p:sp>
              <p:nvSpPr>
                <p:cNvPr id="5235" name="Freeform 914"/>
                <p:cNvSpPr>
                  <a:spLocks/>
                </p:cNvSpPr>
                <p:nvPr/>
              </p:nvSpPr>
              <p:spPr bwMode="auto">
                <a:xfrm>
                  <a:off x="2746" y="2621"/>
                  <a:ext cx="12" cy="8"/>
                </a:xfrm>
                <a:custGeom>
                  <a:avLst/>
                  <a:gdLst>
                    <a:gd name="T0" fmla="*/ 29 w 29"/>
                    <a:gd name="T1" fmla="*/ 10 h 20"/>
                    <a:gd name="T2" fmla="*/ 20 w 29"/>
                    <a:gd name="T3" fmla="*/ 10 h 20"/>
                    <a:gd name="T4" fmla="*/ 0 w 29"/>
                    <a:gd name="T5" fmla="*/ 0 h 20"/>
                    <a:gd name="T6" fmla="*/ 0 w 29"/>
                    <a:gd name="T7" fmla="*/ 10 h 20"/>
                    <a:gd name="T8" fmla="*/ 20 w 29"/>
                    <a:gd name="T9" fmla="*/ 20 h 20"/>
                    <a:gd name="T10" fmla="*/ 20 w 29"/>
                    <a:gd name="T11" fmla="*/ 10 h 20"/>
                    <a:gd name="T12" fmla="*/ 29 w 29"/>
                    <a:gd name="T13" fmla="*/ 10 h 20"/>
                    <a:gd name="T14" fmla="*/ 29 w 29"/>
                    <a:gd name="T15" fmla="*/ 10 h 20"/>
                    <a:gd name="T16" fmla="*/ 20 w 29"/>
                    <a:gd name="T17" fmla="*/ 10 h 20"/>
                    <a:gd name="T18" fmla="*/ 29 w 29"/>
                    <a:gd name="T19" fmla="*/ 1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20"/>
                    <a:gd name="T32" fmla="*/ 29 w 29"/>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20">
                      <a:moveTo>
                        <a:pt x="29" y="10"/>
                      </a:moveTo>
                      <a:lnTo>
                        <a:pt x="20" y="10"/>
                      </a:lnTo>
                      <a:lnTo>
                        <a:pt x="0" y="0"/>
                      </a:lnTo>
                      <a:lnTo>
                        <a:pt x="0" y="10"/>
                      </a:lnTo>
                      <a:lnTo>
                        <a:pt x="20" y="20"/>
                      </a:lnTo>
                      <a:lnTo>
                        <a:pt x="20" y="10"/>
                      </a:lnTo>
                      <a:lnTo>
                        <a:pt x="29" y="10"/>
                      </a:lnTo>
                      <a:lnTo>
                        <a:pt x="20" y="10"/>
                      </a:lnTo>
                      <a:lnTo>
                        <a:pt x="29" y="10"/>
                      </a:lnTo>
                      <a:close/>
                    </a:path>
                  </a:pathLst>
                </a:custGeom>
                <a:solidFill>
                  <a:srgbClr val="000000"/>
                </a:solidFill>
                <a:ln w="9525">
                  <a:noFill/>
                  <a:round/>
                  <a:headEnd/>
                  <a:tailEnd/>
                </a:ln>
              </p:spPr>
              <p:txBody>
                <a:bodyPr/>
                <a:lstStyle/>
                <a:p>
                  <a:endParaRPr lang="en-US"/>
                </a:p>
              </p:txBody>
            </p:sp>
            <p:sp>
              <p:nvSpPr>
                <p:cNvPr id="5236" name="Freeform 915"/>
                <p:cNvSpPr>
                  <a:spLocks/>
                </p:cNvSpPr>
                <p:nvPr/>
              </p:nvSpPr>
              <p:spPr bwMode="auto">
                <a:xfrm>
                  <a:off x="2754" y="2625"/>
                  <a:ext cx="4" cy="8"/>
                </a:xfrm>
                <a:custGeom>
                  <a:avLst/>
                  <a:gdLst>
                    <a:gd name="T0" fmla="*/ 0 w 9"/>
                    <a:gd name="T1" fmla="*/ 20 h 20"/>
                    <a:gd name="T2" fmla="*/ 9 w 9"/>
                    <a:gd name="T3" fmla="*/ 10 h 20"/>
                    <a:gd name="T4" fmla="*/ 9 w 9"/>
                    <a:gd name="T5" fmla="*/ 0 h 20"/>
                    <a:gd name="T6" fmla="*/ 0 w 9"/>
                    <a:gd name="T7" fmla="*/ 0 h 20"/>
                    <a:gd name="T8" fmla="*/ 0 w 9"/>
                    <a:gd name="T9" fmla="*/ 10 h 20"/>
                    <a:gd name="T10" fmla="*/ 0 w 9"/>
                    <a:gd name="T11" fmla="*/ 10 h 20"/>
                    <a:gd name="T12" fmla="*/ 0 w 9"/>
                    <a:gd name="T13" fmla="*/ 20 h 20"/>
                    <a:gd name="T14" fmla="*/ 9 w 9"/>
                    <a:gd name="T15" fmla="*/ 20 h 20"/>
                    <a:gd name="T16" fmla="*/ 9 w 9"/>
                    <a:gd name="T17" fmla="*/ 10 h 20"/>
                    <a:gd name="T18" fmla="*/ 0 w 9"/>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20"/>
                    <a:gd name="T32" fmla="*/ 9 w 9"/>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20">
                      <a:moveTo>
                        <a:pt x="0" y="20"/>
                      </a:moveTo>
                      <a:lnTo>
                        <a:pt x="9" y="10"/>
                      </a:lnTo>
                      <a:lnTo>
                        <a:pt x="9" y="0"/>
                      </a:lnTo>
                      <a:lnTo>
                        <a:pt x="0" y="0"/>
                      </a:lnTo>
                      <a:lnTo>
                        <a:pt x="0" y="10"/>
                      </a:lnTo>
                      <a:lnTo>
                        <a:pt x="0" y="20"/>
                      </a:lnTo>
                      <a:lnTo>
                        <a:pt x="9" y="20"/>
                      </a:lnTo>
                      <a:lnTo>
                        <a:pt x="9" y="10"/>
                      </a:lnTo>
                      <a:lnTo>
                        <a:pt x="0" y="20"/>
                      </a:lnTo>
                      <a:close/>
                    </a:path>
                  </a:pathLst>
                </a:custGeom>
                <a:solidFill>
                  <a:srgbClr val="000000"/>
                </a:solidFill>
                <a:ln w="9525">
                  <a:noFill/>
                  <a:round/>
                  <a:headEnd/>
                  <a:tailEnd/>
                </a:ln>
              </p:spPr>
              <p:txBody>
                <a:bodyPr/>
                <a:lstStyle/>
                <a:p>
                  <a:endParaRPr lang="en-US"/>
                </a:p>
              </p:txBody>
            </p:sp>
            <p:sp>
              <p:nvSpPr>
                <p:cNvPr id="5237" name="Rectangle 916"/>
                <p:cNvSpPr>
                  <a:spLocks noChangeArrowheads="1"/>
                </p:cNvSpPr>
                <p:nvPr/>
              </p:nvSpPr>
              <p:spPr bwMode="auto">
                <a:xfrm>
                  <a:off x="2766" y="2625"/>
                  <a:ext cx="11" cy="4"/>
                </a:xfrm>
                <a:prstGeom prst="rect">
                  <a:avLst/>
                </a:prstGeom>
                <a:solidFill>
                  <a:srgbClr val="FFFFFF"/>
                </a:solidFill>
                <a:ln w="9525">
                  <a:noFill/>
                  <a:miter lim="800000"/>
                  <a:headEnd/>
                  <a:tailEnd/>
                </a:ln>
              </p:spPr>
              <p:txBody>
                <a:bodyPr/>
                <a:lstStyle/>
                <a:p>
                  <a:endParaRPr lang="en-US"/>
                </a:p>
              </p:txBody>
            </p:sp>
            <p:sp>
              <p:nvSpPr>
                <p:cNvPr id="5238" name="Freeform 917"/>
                <p:cNvSpPr>
                  <a:spLocks/>
                </p:cNvSpPr>
                <p:nvPr/>
              </p:nvSpPr>
              <p:spPr bwMode="auto">
                <a:xfrm>
                  <a:off x="2762" y="2625"/>
                  <a:ext cx="19" cy="8"/>
                </a:xfrm>
                <a:custGeom>
                  <a:avLst/>
                  <a:gdLst>
                    <a:gd name="T0" fmla="*/ 10 w 49"/>
                    <a:gd name="T1" fmla="*/ 0 h 20"/>
                    <a:gd name="T2" fmla="*/ 0 w 49"/>
                    <a:gd name="T3" fmla="*/ 0 h 20"/>
                    <a:gd name="T4" fmla="*/ 0 w 49"/>
                    <a:gd name="T5" fmla="*/ 10 h 20"/>
                    <a:gd name="T6" fmla="*/ 10 w 49"/>
                    <a:gd name="T7" fmla="*/ 20 h 20"/>
                    <a:gd name="T8" fmla="*/ 10 w 49"/>
                    <a:gd name="T9" fmla="*/ 20 h 20"/>
                    <a:gd name="T10" fmla="*/ 20 w 49"/>
                    <a:gd name="T11" fmla="*/ 20 h 20"/>
                    <a:gd name="T12" fmla="*/ 20 w 49"/>
                    <a:gd name="T13" fmla="*/ 20 h 20"/>
                    <a:gd name="T14" fmla="*/ 39 w 49"/>
                    <a:gd name="T15" fmla="*/ 20 h 20"/>
                    <a:gd name="T16" fmla="*/ 49 w 49"/>
                    <a:gd name="T17" fmla="*/ 10 h 20"/>
                    <a:gd name="T18" fmla="*/ 10 w 49"/>
                    <a:gd name="T19" fmla="*/ 10 h 20"/>
                    <a:gd name="T20" fmla="*/ 10 w 49"/>
                    <a:gd name="T21" fmla="*/ 0 h 20"/>
                    <a:gd name="T22" fmla="*/ 10 w 49"/>
                    <a:gd name="T23" fmla="*/ 10 h 20"/>
                    <a:gd name="T24" fmla="*/ 10 w 49"/>
                    <a:gd name="T25" fmla="*/ 0 h 20"/>
                    <a:gd name="T26" fmla="*/ 0 w 49"/>
                    <a:gd name="T27" fmla="*/ 0 h 20"/>
                    <a:gd name="T28" fmla="*/ 0 w 49"/>
                    <a:gd name="T29" fmla="*/ 0 h 20"/>
                    <a:gd name="T30" fmla="*/ 10 w 49"/>
                    <a:gd name="T31" fmla="*/ 0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
                    <a:gd name="T49" fmla="*/ 0 h 20"/>
                    <a:gd name="T50" fmla="*/ 49 w 49"/>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 h="20">
                      <a:moveTo>
                        <a:pt x="10" y="0"/>
                      </a:moveTo>
                      <a:lnTo>
                        <a:pt x="0" y="0"/>
                      </a:lnTo>
                      <a:lnTo>
                        <a:pt x="0" y="10"/>
                      </a:lnTo>
                      <a:lnTo>
                        <a:pt x="10" y="20"/>
                      </a:lnTo>
                      <a:lnTo>
                        <a:pt x="20" y="20"/>
                      </a:lnTo>
                      <a:lnTo>
                        <a:pt x="39" y="20"/>
                      </a:lnTo>
                      <a:lnTo>
                        <a:pt x="49" y="10"/>
                      </a:lnTo>
                      <a:lnTo>
                        <a:pt x="10" y="10"/>
                      </a:lnTo>
                      <a:lnTo>
                        <a:pt x="10" y="0"/>
                      </a:lnTo>
                      <a:lnTo>
                        <a:pt x="10" y="10"/>
                      </a:lnTo>
                      <a:lnTo>
                        <a:pt x="10" y="0"/>
                      </a:lnTo>
                      <a:lnTo>
                        <a:pt x="0" y="0"/>
                      </a:lnTo>
                      <a:lnTo>
                        <a:pt x="10" y="0"/>
                      </a:lnTo>
                      <a:close/>
                    </a:path>
                  </a:pathLst>
                </a:custGeom>
                <a:solidFill>
                  <a:srgbClr val="000000"/>
                </a:solidFill>
                <a:ln w="9525">
                  <a:noFill/>
                  <a:round/>
                  <a:headEnd/>
                  <a:tailEnd/>
                </a:ln>
              </p:spPr>
              <p:txBody>
                <a:bodyPr/>
                <a:lstStyle/>
                <a:p>
                  <a:endParaRPr lang="en-US"/>
                </a:p>
              </p:txBody>
            </p:sp>
            <p:sp>
              <p:nvSpPr>
                <p:cNvPr id="5239" name="Freeform 918"/>
                <p:cNvSpPr>
                  <a:spLocks/>
                </p:cNvSpPr>
                <p:nvPr/>
              </p:nvSpPr>
              <p:spPr bwMode="auto">
                <a:xfrm>
                  <a:off x="2766" y="2625"/>
                  <a:ext cx="15" cy="4"/>
                </a:xfrm>
                <a:custGeom>
                  <a:avLst/>
                  <a:gdLst>
                    <a:gd name="T0" fmla="*/ 39 w 39"/>
                    <a:gd name="T1" fmla="*/ 0 h 10"/>
                    <a:gd name="T2" fmla="*/ 29 w 39"/>
                    <a:gd name="T3" fmla="*/ 0 h 10"/>
                    <a:gd name="T4" fmla="*/ 0 w 39"/>
                    <a:gd name="T5" fmla="*/ 0 h 10"/>
                    <a:gd name="T6" fmla="*/ 0 w 39"/>
                    <a:gd name="T7" fmla="*/ 10 h 10"/>
                    <a:gd name="T8" fmla="*/ 29 w 39"/>
                    <a:gd name="T9" fmla="*/ 10 h 10"/>
                    <a:gd name="T10" fmla="*/ 29 w 39"/>
                    <a:gd name="T11" fmla="*/ 0 h 10"/>
                    <a:gd name="T12" fmla="*/ 39 w 39"/>
                    <a:gd name="T13" fmla="*/ 0 h 10"/>
                    <a:gd name="T14" fmla="*/ 39 w 39"/>
                    <a:gd name="T15" fmla="*/ 0 h 10"/>
                    <a:gd name="T16" fmla="*/ 29 w 39"/>
                    <a:gd name="T17" fmla="*/ 0 h 10"/>
                    <a:gd name="T18" fmla="*/ 39 w 39"/>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10"/>
                    <a:gd name="T32" fmla="*/ 39 w 39"/>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10">
                      <a:moveTo>
                        <a:pt x="39" y="0"/>
                      </a:moveTo>
                      <a:lnTo>
                        <a:pt x="29" y="0"/>
                      </a:lnTo>
                      <a:lnTo>
                        <a:pt x="0" y="0"/>
                      </a:lnTo>
                      <a:lnTo>
                        <a:pt x="0" y="10"/>
                      </a:lnTo>
                      <a:lnTo>
                        <a:pt x="29" y="10"/>
                      </a:lnTo>
                      <a:lnTo>
                        <a:pt x="29" y="0"/>
                      </a:lnTo>
                      <a:lnTo>
                        <a:pt x="39" y="0"/>
                      </a:lnTo>
                      <a:lnTo>
                        <a:pt x="29" y="0"/>
                      </a:lnTo>
                      <a:lnTo>
                        <a:pt x="39" y="0"/>
                      </a:lnTo>
                      <a:close/>
                    </a:path>
                  </a:pathLst>
                </a:custGeom>
                <a:solidFill>
                  <a:srgbClr val="000000"/>
                </a:solidFill>
                <a:ln w="9525">
                  <a:noFill/>
                  <a:round/>
                  <a:headEnd/>
                  <a:tailEnd/>
                </a:ln>
              </p:spPr>
              <p:txBody>
                <a:bodyPr/>
                <a:lstStyle/>
                <a:p>
                  <a:endParaRPr lang="en-US"/>
                </a:p>
              </p:txBody>
            </p:sp>
            <p:sp>
              <p:nvSpPr>
                <p:cNvPr id="5240" name="Freeform 919"/>
                <p:cNvSpPr>
                  <a:spLocks/>
                </p:cNvSpPr>
                <p:nvPr/>
              </p:nvSpPr>
              <p:spPr bwMode="auto">
                <a:xfrm>
                  <a:off x="2777" y="2625"/>
                  <a:ext cx="4" cy="8"/>
                </a:xfrm>
                <a:custGeom>
                  <a:avLst/>
                  <a:gdLst>
                    <a:gd name="T0" fmla="*/ 0 w 10"/>
                    <a:gd name="T1" fmla="*/ 20 h 20"/>
                    <a:gd name="T2" fmla="*/ 10 w 10"/>
                    <a:gd name="T3" fmla="*/ 10 h 20"/>
                    <a:gd name="T4" fmla="*/ 10 w 10"/>
                    <a:gd name="T5" fmla="*/ 0 h 20"/>
                    <a:gd name="T6" fmla="*/ 0 w 10"/>
                    <a:gd name="T7" fmla="*/ 0 h 20"/>
                    <a:gd name="T8" fmla="*/ 0 w 10"/>
                    <a:gd name="T9" fmla="*/ 10 h 20"/>
                    <a:gd name="T10" fmla="*/ 10 w 10"/>
                    <a:gd name="T11" fmla="*/ 10 h 20"/>
                    <a:gd name="T12" fmla="*/ 0 w 10"/>
                    <a:gd name="T13" fmla="*/ 20 h 20"/>
                    <a:gd name="T14" fmla="*/ 10 w 10"/>
                    <a:gd name="T15" fmla="*/ 20 h 20"/>
                    <a:gd name="T16" fmla="*/ 10 w 10"/>
                    <a:gd name="T17" fmla="*/ 10 h 20"/>
                    <a:gd name="T18" fmla="*/ 0 w 10"/>
                    <a:gd name="T19" fmla="*/ 2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0"/>
                    <a:gd name="T32" fmla="*/ 10 w 10"/>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0">
                      <a:moveTo>
                        <a:pt x="0" y="20"/>
                      </a:moveTo>
                      <a:lnTo>
                        <a:pt x="10" y="10"/>
                      </a:lnTo>
                      <a:lnTo>
                        <a:pt x="10" y="0"/>
                      </a:lnTo>
                      <a:lnTo>
                        <a:pt x="0" y="0"/>
                      </a:lnTo>
                      <a:lnTo>
                        <a:pt x="0" y="10"/>
                      </a:lnTo>
                      <a:lnTo>
                        <a:pt x="10" y="10"/>
                      </a:lnTo>
                      <a:lnTo>
                        <a:pt x="0" y="20"/>
                      </a:lnTo>
                      <a:lnTo>
                        <a:pt x="10" y="20"/>
                      </a:lnTo>
                      <a:lnTo>
                        <a:pt x="10" y="10"/>
                      </a:lnTo>
                      <a:lnTo>
                        <a:pt x="0" y="20"/>
                      </a:lnTo>
                      <a:close/>
                    </a:path>
                  </a:pathLst>
                </a:custGeom>
                <a:solidFill>
                  <a:srgbClr val="000000"/>
                </a:solidFill>
                <a:ln w="9525">
                  <a:noFill/>
                  <a:round/>
                  <a:headEnd/>
                  <a:tailEnd/>
                </a:ln>
              </p:spPr>
              <p:txBody>
                <a:bodyPr/>
                <a:lstStyle/>
                <a:p>
                  <a:endParaRPr lang="en-US"/>
                </a:p>
              </p:txBody>
            </p:sp>
            <p:sp>
              <p:nvSpPr>
                <p:cNvPr id="5241" name="Freeform 920"/>
                <p:cNvSpPr>
                  <a:spLocks/>
                </p:cNvSpPr>
                <p:nvPr/>
              </p:nvSpPr>
              <p:spPr bwMode="auto">
                <a:xfrm>
                  <a:off x="2785" y="2625"/>
                  <a:ext cx="16" cy="8"/>
                </a:xfrm>
                <a:custGeom>
                  <a:avLst/>
                  <a:gdLst>
                    <a:gd name="T0" fmla="*/ 39 w 39"/>
                    <a:gd name="T1" fmla="*/ 10 h 20"/>
                    <a:gd name="T2" fmla="*/ 39 w 39"/>
                    <a:gd name="T3" fmla="*/ 10 h 20"/>
                    <a:gd name="T4" fmla="*/ 30 w 39"/>
                    <a:gd name="T5" fmla="*/ 20 h 20"/>
                    <a:gd name="T6" fmla="*/ 10 w 39"/>
                    <a:gd name="T7" fmla="*/ 20 h 20"/>
                    <a:gd name="T8" fmla="*/ 0 w 39"/>
                    <a:gd name="T9" fmla="*/ 10 h 20"/>
                    <a:gd name="T10" fmla="*/ 0 w 39"/>
                    <a:gd name="T11" fmla="*/ 10 h 20"/>
                    <a:gd name="T12" fmla="*/ 10 w 39"/>
                    <a:gd name="T13" fmla="*/ 0 h 20"/>
                    <a:gd name="T14" fmla="*/ 20 w 39"/>
                    <a:gd name="T15" fmla="*/ 0 h 20"/>
                    <a:gd name="T16" fmla="*/ 20 w 39"/>
                    <a:gd name="T17" fmla="*/ 0 h 20"/>
                    <a:gd name="T18" fmla="*/ 30 w 39"/>
                    <a:gd name="T19" fmla="*/ 0 h 20"/>
                    <a:gd name="T20" fmla="*/ 39 w 39"/>
                    <a:gd name="T21" fmla="*/ 0 h 20"/>
                    <a:gd name="T22" fmla="*/ 39 w 39"/>
                    <a:gd name="T23" fmla="*/ 10 h 20"/>
                    <a:gd name="T24" fmla="*/ 39 w 39"/>
                    <a:gd name="T25" fmla="*/ 1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20"/>
                    <a:gd name="T41" fmla="*/ 39 w 39"/>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20">
                      <a:moveTo>
                        <a:pt x="39" y="10"/>
                      </a:moveTo>
                      <a:lnTo>
                        <a:pt x="39" y="10"/>
                      </a:lnTo>
                      <a:lnTo>
                        <a:pt x="30" y="20"/>
                      </a:lnTo>
                      <a:lnTo>
                        <a:pt x="10" y="20"/>
                      </a:lnTo>
                      <a:lnTo>
                        <a:pt x="0" y="10"/>
                      </a:lnTo>
                      <a:lnTo>
                        <a:pt x="10" y="0"/>
                      </a:lnTo>
                      <a:lnTo>
                        <a:pt x="20" y="0"/>
                      </a:lnTo>
                      <a:lnTo>
                        <a:pt x="30" y="0"/>
                      </a:lnTo>
                      <a:lnTo>
                        <a:pt x="39" y="0"/>
                      </a:lnTo>
                      <a:lnTo>
                        <a:pt x="39" y="10"/>
                      </a:lnTo>
                      <a:close/>
                    </a:path>
                  </a:pathLst>
                </a:custGeom>
                <a:solidFill>
                  <a:srgbClr val="FFFFFF"/>
                </a:solidFill>
                <a:ln w="9525">
                  <a:noFill/>
                  <a:round/>
                  <a:headEnd/>
                  <a:tailEnd/>
                </a:ln>
              </p:spPr>
              <p:txBody>
                <a:bodyPr/>
                <a:lstStyle/>
                <a:p>
                  <a:endParaRPr lang="en-US"/>
                </a:p>
              </p:txBody>
            </p:sp>
            <p:sp>
              <p:nvSpPr>
                <p:cNvPr id="5242" name="Freeform 921"/>
                <p:cNvSpPr>
                  <a:spLocks/>
                </p:cNvSpPr>
                <p:nvPr/>
              </p:nvSpPr>
              <p:spPr bwMode="auto">
                <a:xfrm>
                  <a:off x="2785" y="2629"/>
                  <a:ext cx="16" cy="4"/>
                </a:xfrm>
                <a:custGeom>
                  <a:avLst/>
                  <a:gdLst>
                    <a:gd name="T0" fmla="*/ 0 w 39"/>
                    <a:gd name="T1" fmla="*/ 0 h 10"/>
                    <a:gd name="T2" fmla="*/ 0 w 39"/>
                    <a:gd name="T3" fmla="*/ 10 h 10"/>
                    <a:gd name="T4" fmla="*/ 10 w 39"/>
                    <a:gd name="T5" fmla="*/ 10 h 10"/>
                    <a:gd name="T6" fmla="*/ 30 w 39"/>
                    <a:gd name="T7" fmla="*/ 10 h 10"/>
                    <a:gd name="T8" fmla="*/ 39 w 39"/>
                    <a:gd name="T9" fmla="*/ 10 h 10"/>
                    <a:gd name="T10" fmla="*/ 39 w 39"/>
                    <a:gd name="T11" fmla="*/ 10 h 10"/>
                    <a:gd name="T12" fmla="*/ 39 w 39"/>
                    <a:gd name="T13" fmla="*/ 0 h 10"/>
                    <a:gd name="T14" fmla="*/ 39 w 39"/>
                    <a:gd name="T15" fmla="*/ 0 h 10"/>
                    <a:gd name="T16" fmla="*/ 30 w 39"/>
                    <a:gd name="T17" fmla="*/ 0 h 10"/>
                    <a:gd name="T18" fmla="*/ 10 w 39"/>
                    <a:gd name="T19" fmla="*/ 0 h 10"/>
                    <a:gd name="T20" fmla="*/ 10 w 39"/>
                    <a:gd name="T21" fmla="*/ 0 h 10"/>
                    <a:gd name="T22" fmla="*/ 0 w 39"/>
                    <a:gd name="T23" fmla="*/ 0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
                    <a:gd name="T37" fmla="*/ 0 h 10"/>
                    <a:gd name="T38" fmla="*/ 39 w 39"/>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 h="10">
                      <a:moveTo>
                        <a:pt x="0" y="0"/>
                      </a:moveTo>
                      <a:lnTo>
                        <a:pt x="0" y="10"/>
                      </a:lnTo>
                      <a:lnTo>
                        <a:pt x="10" y="10"/>
                      </a:lnTo>
                      <a:lnTo>
                        <a:pt x="30" y="10"/>
                      </a:lnTo>
                      <a:lnTo>
                        <a:pt x="39" y="10"/>
                      </a:lnTo>
                      <a:lnTo>
                        <a:pt x="39" y="0"/>
                      </a:lnTo>
                      <a:lnTo>
                        <a:pt x="30" y="0"/>
                      </a:lnTo>
                      <a:lnTo>
                        <a:pt x="10" y="0"/>
                      </a:lnTo>
                      <a:lnTo>
                        <a:pt x="0" y="0"/>
                      </a:lnTo>
                      <a:close/>
                    </a:path>
                  </a:pathLst>
                </a:custGeom>
                <a:solidFill>
                  <a:srgbClr val="000000"/>
                </a:solidFill>
                <a:ln w="9525">
                  <a:noFill/>
                  <a:round/>
                  <a:headEnd/>
                  <a:tailEnd/>
                </a:ln>
              </p:spPr>
              <p:txBody>
                <a:bodyPr/>
                <a:lstStyle/>
                <a:p>
                  <a:endParaRPr lang="en-US"/>
                </a:p>
              </p:txBody>
            </p:sp>
            <p:sp>
              <p:nvSpPr>
                <p:cNvPr id="5243" name="Freeform 922"/>
                <p:cNvSpPr>
                  <a:spLocks/>
                </p:cNvSpPr>
                <p:nvPr/>
              </p:nvSpPr>
              <p:spPr bwMode="auto">
                <a:xfrm>
                  <a:off x="2785" y="2621"/>
                  <a:ext cx="20" cy="12"/>
                </a:xfrm>
                <a:custGeom>
                  <a:avLst/>
                  <a:gdLst>
                    <a:gd name="T0" fmla="*/ 39 w 49"/>
                    <a:gd name="T1" fmla="*/ 30 h 30"/>
                    <a:gd name="T2" fmla="*/ 49 w 49"/>
                    <a:gd name="T3" fmla="*/ 20 h 30"/>
                    <a:gd name="T4" fmla="*/ 49 w 49"/>
                    <a:gd name="T5" fmla="*/ 20 h 30"/>
                    <a:gd name="T6" fmla="*/ 39 w 49"/>
                    <a:gd name="T7" fmla="*/ 10 h 30"/>
                    <a:gd name="T8" fmla="*/ 30 w 49"/>
                    <a:gd name="T9" fmla="*/ 10 h 30"/>
                    <a:gd name="T10" fmla="*/ 20 w 49"/>
                    <a:gd name="T11" fmla="*/ 0 h 30"/>
                    <a:gd name="T12" fmla="*/ 10 w 49"/>
                    <a:gd name="T13" fmla="*/ 10 h 30"/>
                    <a:gd name="T14" fmla="*/ 10 w 49"/>
                    <a:gd name="T15" fmla="*/ 10 h 30"/>
                    <a:gd name="T16" fmla="*/ 0 w 49"/>
                    <a:gd name="T17" fmla="*/ 10 h 30"/>
                    <a:gd name="T18" fmla="*/ 0 w 49"/>
                    <a:gd name="T19" fmla="*/ 20 h 30"/>
                    <a:gd name="T20" fmla="*/ 39 w 49"/>
                    <a:gd name="T21" fmla="*/ 20 h 30"/>
                    <a:gd name="T22" fmla="*/ 39 w 49"/>
                    <a:gd name="T23" fmla="*/ 20 h 30"/>
                    <a:gd name="T24" fmla="*/ 39 w 49"/>
                    <a:gd name="T25" fmla="*/ 20 h 30"/>
                    <a:gd name="T26" fmla="*/ 39 w 49"/>
                    <a:gd name="T27" fmla="*/ 30 h 30"/>
                    <a:gd name="T28" fmla="*/ 49 w 49"/>
                    <a:gd name="T29" fmla="*/ 30 h 30"/>
                    <a:gd name="T30" fmla="*/ 49 w 49"/>
                    <a:gd name="T31" fmla="*/ 20 h 30"/>
                    <a:gd name="T32" fmla="*/ 39 w 49"/>
                    <a:gd name="T33" fmla="*/ 3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30"/>
                    <a:gd name="T53" fmla="*/ 49 w 49"/>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30">
                      <a:moveTo>
                        <a:pt x="39" y="30"/>
                      </a:moveTo>
                      <a:lnTo>
                        <a:pt x="49" y="20"/>
                      </a:lnTo>
                      <a:lnTo>
                        <a:pt x="39" y="10"/>
                      </a:lnTo>
                      <a:lnTo>
                        <a:pt x="30" y="10"/>
                      </a:lnTo>
                      <a:lnTo>
                        <a:pt x="20" y="0"/>
                      </a:lnTo>
                      <a:lnTo>
                        <a:pt x="10" y="10"/>
                      </a:lnTo>
                      <a:lnTo>
                        <a:pt x="0" y="10"/>
                      </a:lnTo>
                      <a:lnTo>
                        <a:pt x="0" y="20"/>
                      </a:lnTo>
                      <a:lnTo>
                        <a:pt x="39" y="20"/>
                      </a:lnTo>
                      <a:lnTo>
                        <a:pt x="39" y="30"/>
                      </a:lnTo>
                      <a:lnTo>
                        <a:pt x="49" y="30"/>
                      </a:lnTo>
                      <a:lnTo>
                        <a:pt x="49" y="20"/>
                      </a:lnTo>
                      <a:lnTo>
                        <a:pt x="39" y="30"/>
                      </a:lnTo>
                      <a:close/>
                    </a:path>
                  </a:pathLst>
                </a:custGeom>
                <a:solidFill>
                  <a:srgbClr val="000000"/>
                </a:solidFill>
                <a:ln w="9525">
                  <a:noFill/>
                  <a:round/>
                  <a:headEnd/>
                  <a:tailEnd/>
                </a:ln>
              </p:spPr>
              <p:txBody>
                <a:bodyPr/>
                <a:lstStyle/>
                <a:p>
                  <a:endParaRPr lang="en-US"/>
                </a:p>
              </p:txBody>
            </p:sp>
            <p:sp>
              <p:nvSpPr>
                <p:cNvPr id="5244" name="Freeform 923"/>
                <p:cNvSpPr>
                  <a:spLocks/>
                </p:cNvSpPr>
                <p:nvPr/>
              </p:nvSpPr>
              <p:spPr bwMode="auto">
                <a:xfrm>
                  <a:off x="2793" y="2706"/>
                  <a:ext cx="31" cy="35"/>
                </a:xfrm>
                <a:custGeom>
                  <a:avLst/>
                  <a:gdLst>
                    <a:gd name="T0" fmla="*/ 78 w 78"/>
                    <a:gd name="T1" fmla="*/ 20 h 88"/>
                    <a:gd name="T2" fmla="*/ 78 w 78"/>
                    <a:gd name="T3" fmla="*/ 88 h 88"/>
                    <a:gd name="T4" fmla="*/ 68 w 78"/>
                    <a:gd name="T5" fmla="*/ 88 h 88"/>
                    <a:gd name="T6" fmla="*/ 68 w 78"/>
                    <a:gd name="T7" fmla="*/ 78 h 88"/>
                    <a:gd name="T8" fmla="*/ 58 w 78"/>
                    <a:gd name="T9" fmla="*/ 78 h 88"/>
                    <a:gd name="T10" fmla="*/ 49 w 78"/>
                    <a:gd name="T11" fmla="*/ 69 h 88"/>
                    <a:gd name="T12" fmla="*/ 49 w 78"/>
                    <a:gd name="T13" fmla="*/ 69 h 88"/>
                    <a:gd name="T14" fmla="*/ 39 w 78"/>
                    <a:gd name="T15" fmla="*/ 69 h 88"/>
                    <a:gd name="T16" fmla="*/ 29 w 78"/>
                    <a:gd name="T17" fmla="*/ 59 h 88"/>
                    <a:gd name="T18" fmla="*/ 29 w 78"/>
                    <a:gd name="T19" fmla="*/ 49 h 88"/>
                    <a:gd name="T20" fmla="*/ 19 w 78"/>
                    <a:gd name="T21" fmla="*/ 49 h 88"/>
                    <a:gd name="T22" fmla="*/ 19 w 78"/>
                    <a:gd name="T23" fmla="*/ 39 h 88"/>
                    <a:gd name="T24" fmla="*/ 19 w 78"/>
                    <a:gd name="T25" fmla="*/ 30 h 88"/>
                    <a:gd name="T26" fmla="*/ 10 w 78"/>
                    <a:gd name="T27" fmla="*/ 20 h 88"/>
                    <a:gd name="T28" fmla="*/ 10 w 78"/>
                    <a:gd name="T29" fmla="*/ 10 h 88"/>
                    <a:gd name="T30" fmla="*/ 10 w 78"/>
                    <a:gd name="T31" fmla="*/ 10 h 88"/>
                    <a:gd name="T32" fmla="*/ 0 w 78"/>
                    <a:gd name="T33" fmla="*/ 0 h 88"/>
                    <a:gd name="T34" fmla="*/ 39 w 78"/>
                    <a:gd name="T35" fmla="*/ 0 h 88"/>
                    <a:gd name="T36" fmla="*/ 49 w 78"/>
                    <a:gd name="T37" fmla="*/ 0 h 88"/>
                    <a:gd name="T38" fmla="*/ 58 w 78"/>
                    <a:gd name="T39" fmla="*/ 0 h 88"/>
                    <a:gd name="T40" fmla="*/ 68 w 78"/>
                    <a:gd name="T41" fmla="*/ 0 h 88"/>
                    <a:gd name="T42" fmla="*/ 68 w 78"/>
                    <a:gd name="T43" fmla="*/ 10 h 88"/>
                    <a:gd name="T44" fmla="*/ 78 w 78"/>
                    <a:gd name="T45" fmla="*/ 20 h 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8"/>
                    <a:gd name="T70" fmla="*/ 0 h 88"/>
                    <a:gd name="T71" fmla="*/ 78 w 78"/>
                    <a:gd name="T72" fmla="*/ 88 h 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8" h="88">
                      <a:moveTo>
                        <a:pt x="78" y="20"/>
                      </a:moveTo>
                      <a:lnTo>
                        <a:pt x="78" y="88"/>
                      </a:lnTo>
                      <a:lnTo>
                        <a:pt x="68" y="88"/>
                      </a:lnTo>
                      <a:lnTo>
                        <a:pt x="68" y="78"/>
                      </a:lnTo>
                      <a:lnTo>
                        <a:pt x="58" y="78"/>
                      </a:lnTo>
                      <a:lnTo>
                        <a:pt x="49" y="69"/>
                      </a:lnTo>
                      <a:lnTo>
                        <a:pt x="39" y="69"/>
                      </a:lnTo>
                      <a:lnTo>
                        <a:pt x="29" y="59"/>
                      </a:lnTo>
                      <a:lnTo>
                        <a:pt x="29" y="49"/>
                      </a:lnTo>
                      <a:lnTo>
                        <a:pt x="19" y="49"/>
                      </a:lnTo>
                      <a:lnTo>
                        <a:pt x="19" y="39"/>
                      </a:lnTo>
                      <a:lnTo>
                        <a:pt x="19" y="30"/>
                      </a:lnTo>
                      <a:lnTo>
                        <a:pt x="10" y="20"/>
                      </a:lnTo>
                      <a:lnTo>
                        <a:pt x="10" y="10"/>
                      </a:lnTo>
                      <a:lnTo>
                        <a:pt x="0" y="0"/>
                      </a:lnTo>
                      <a:lnTo>
                        <a:pt x="39" y="0"/>
                      </a:lnTo>
                      <a:lnTo>
                        <a:pt x="49" y="0"/>
                      </a:lnTo>
                      <a:lnTo>
                        <a:pt x="58" y="0"/>
                      </a:lnTo>
                      <a:lnTo>
                        <a:pt x="68" y="0"/>
                      </a:lnTo>
                      <a:lnTo>
                        <a:pt x="68" y="10"/>
                      </a:lnTo>
                      <a:lnTo>
                        <a:pt x="78" y="20"/>
                      </a:lnTo>
                      <a:close/>
                    </a:path>
                  </a:pathLst>
                </a:custGeom>
                <a:solidFill>
                  <a:srgbClr val="3FFF3F"/>
                </a:solidFill>
                <a:ln w="9525">
                  <a:noFill/>
                  <a:round/>
                  <a:headEnd/>
                  <a:tailEnd/>
                </a:ln>
              </p:spPr>
              <p:txBody>
                <a:bodyPr/>
                <a:lstStyle/>
                <a:p>
                  <a:endParaRPr lang="en-US"/>
                </a:p>
              </p:txBody>
            </p:sp>
            <p:sp>
              <p:nvSpPr>
                <p:cNvPr id="5245" name="Freeform 924"/>
                <p:cNvSpPr>
                  <a:spLocks/>
                </p:cNvSpPr>
                <p:nvPr/>
              </p:nvSpPr>
              <p:spPr bwMode="auto">
                <a:xfrm>
                  <a:off x="2820" y="2714"/>
                  <a:ext cx="4" cy="27"/>
                </a:xfrm>
                <a:custGeom>
                  <a:avLst/>
                  <a:gdLst>
                    <a:gd name="T0" fmla="*/ 10 w 10"/>
                    <a:gd name="T1" fmla="*/ 68 h 68"/>
                    <a:gd name="T2" fmla="*/ 10 w 10"/>
                    <a:gd name="T3" fmla="*/ 68 h 68"/>
                    <a:gd name="T4" fmla="*/ 10 w 10"/>
                    <a:gd name="T5" fmla="*/ 0 h 68"/>
                    <a:gd name="T6" fmla="*/ 0 w 10"/>
                    <a:gd name="T7" fmla="*/ 0 h 68"/>
                    <a:gd name="T8" fmla="*/ 0 w 10"/>
                    <a:gd name="T9" fmla="*/ 68 h 68"/>
                    <a:gd name="T10" fmla="*/ 10 w 10"/>
                    <a:gd name="T11" fmla="*/ 58 h 68"/>
                    <a:gd name="T12" fmla="*/ 10 w 10"/>
                    <a:gd name="T13" fmla="*/ 68 h 68"/>
                    <a:gd name="T14" fmla="*/ 10 w 10"/>
                    <a:gd name="T15" fmla="*/ 68 h 68"/>
                    <a:gd name="T16" fmla="*/ 10 w 10"/>
                    <a:gd name="T17" fmla="*/ 68 h 68"/>
                    <a:gd name="T18" fmla="*/ 10 w 10"/>
                    <a:gd name="T19" fmla="*/ 68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68"/>
                    <a:gd name="T32" fmla="*/ 10 w 10"/>
                    <a:gd name="T33" fmla="*/ 68 h 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68">
                      <a:moveTo>
                        <a:pt x="10" y="68"/>
                      </a:moveTo>
                      <a:lnTo>
                        <a:pt x="10" y="68"/>
                      </a:lnTo>
                      <a:lnTo>
                        <a:pt x="10" y="0"/>
                      </a:lnTo>
                      <a:lnTo>
                        <a:pt x="0" y="0"/>
                      </a:lnTo>
                      <a:lnTo>
                        <a:pt x="0" y="68"/>
                      </a:lnTo>
                      <a:lnTo>
                        <a:pt x="10" y="58"/>
                      </a:lnTo>
                      <a:lnTo>
                        <a:pt x="10" y="68"/>
                      </a:lnTo>
                      <a:close/>
                    </a:path>
                  </a:pathLst>
                </a:custGeom>
                <a:solidFill>
                  <a:srgbClr val="000000"/>
                </a:solidFill>
                <a:ln w="9525">
                  <a:noFill/>
                  <a:round/>
                  <a:headEnd/>
                  <a:tailEnd/>
                </a:ln>
              </p:spPr>
              <p:txBody>
                <a:bodyPr/>
                <a:lstStyle/>
                <a:p>
                  <a:endParaRPr lang="en-US"/>
                </a:p>
              </p:txBody>
            </p:sp>
            <p:sp>
              <p:nvSpPr>
                <p:cNvPr id="5246" name="Freeform 925"/>
                <p:cNvSpPr>
                  <a:spLocks/>
                </p:cNvSpPr>
                <p:nvPr/>
              </p:nvSpPr>
              <p:spPr bwMode="auto">
                <a:xfrm>
                  <a:off x="2805" y="2726"/>
                  <a:ext cx="19" cy="15"/>
                </a:xfrm>
                <a:custGeom>
                  <a:avLst/>
                  <a:gdLst>
                    <a:gd name="T0" fmla="*/ 0 w 49"/>
                    <a:gd name="T1" fmla="*/ 10 h 39"/>
                    <a:gd name="T2" fmla="*/ 0 w 49"/>
                    <a:gd name="T3" fmla="*/ 10 h 39"/>
                    <a:gd name="T4" fmla="*/ 0 w 49"/>
                    <a:gd name="T5" fmla="*/ 20 h 39"/>
                    <a:gd name="T6" fmla="*/ 10 w 49"/>
                    <a:gd name="T7" fmla="*/ 20 h 39"/>
                    <a:gd name="T8" fmla="*/ 20 w 49"/>
                    <a:gd name="T9" fmla="*/ 29 h 39"/>
                    <a:gd name="T10" fmla="*/ 29 w 49"/>
                    <a:gd name="T11" fmla="*/ 29 h 39"/>
                    <a:gd name="T12" fmla="*/ 29 w 49"/>
                    <a:gd name="T13" fmla="*/ 39 h 39"/>
                    <a:gd name="T14" fmla="*/ 39 w 49"/>
                    <a:gd name="T15" fmla="*/ 39 h 39"/>
                    <a:gd name="T16" fmla="*/ 49 w 49"/>
                    <a:gd name="T17" fmla="*/ 39 h 39"/>
                    <a:gd name="T18" fmla="*/ 49 w 49"/>
                    <a:gd name="T19" fmla="*/ 29 h 39"/>
                    <a:gd name="T20" fmla="*/ 39 w 49"/>
                    <a:gd name="T21" fmla="*/ 29 h 39"/>
                    <a:gd name="T22" fmla="*/ 29 w 49"/>
                    <a:gd name="T23" fmla="*/ 20 h 39"/>
                    <a:gd name="T24" fmla="*/ 29 w 49"/>
                    <a:gd name="T25" fmla="*/ 20 h 39"/>
                    <a:gd name="T26" fmla="*/ 20 w 49"/>
                    <a:gd name="T27" fmla="*/ 20 h 39"/>
                    <a:gd name="T28" fmla="*/ 10 w 49"/>
                    <a:gd name="T29" fmla="*/ 10 h 39"/>
                    <a:gd name="T30" fmla="*/ 0 w 49"/>
                    <a:gd name="T31" fmla="*/ 0 h 39"/>
                    <a:gd name="T32" fmla="*/ 0 w 49"/>
                    <a:gd name="T33" fmla="*/ 10 h 39"/>
                    <a:gd name="T34" fmla="*/ 0 w 49"/>
                    <a:gd name="T35" fmla="*/ 10 h 39"/>
                    <a:gd name="T36" fmla="*/ 0 w 49"/>
                    <a:gd name="T37" fmla="*/ 10 h 39"/>
                    <a:gd name="T38" fmla="*/ 0 w 49"/>
                    <a:gd name="T39" fmla="*/ 10 h 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
                    <a:gd name="T61" fmla="*/ 0 h 39"/>
                    <a:gd name="T62" fmla="*/ 49 w 49"/>
                    <a:gd name="T63" fmla="*/ 39 h 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 h="39">
                      <a:moveTo>
                        <a:pt x="0" y="10"/>
                      </a:moveTo>
                      <a:lnTo>
                        <a:pt x="0" y="10"/>
                      </a:lnTo>
                      <a:lnTo>
                        <a:pt x="0" y="20"/>
                      </a:lnTo>
                      <a:lnTo>
                        <a:pt x="10" y="20"/>
                      </a:lnTo>
                      <a:lnTo>
                        <a:pt x="20" y="29"/>
                      </a:lnTo>
                      <a:lnTo>
                        <a:pt x="29" y="29"/>
                      </a:lnTo>
                      <a:lnTo>
                        <a:pt x="29" y="39"/>
                      </a:lnTo>
                      <a:lnTo>
                        <a:pt x="39" y="39"/>
                      </a:lnTo>
                      <a:lnTo>
                        <a:pt x="49" y="39"/>
                      </a:lnTo>
                      <a:lnTo>
                        <a:pt x="49" y="29"/>
                      </a:lnTo>
                      <a:lnTo>
                        <a:pt x="39" y="29"/>
                      </a:lnTo>
                      <a:lnTo>
                        <a:pt x="29" y="20"/>
                      </a:lnTo>
                      <a:lnTo>
                        <a:pt x="20" y="20"/>
                      </a:lnTo>
                      <a:lnTo>
                        <a:pt x="10" y="10"/>
                      </a:lnTo>
                      <a:lnTo>
                        <a:pt x="0" y="0"/>
                      </a:lnTo>
                      <a:lnTo>
                        <a:pt x="0" y="10"/>
                      </a:lnTo>
                      <a:close/>
                    </a:path>
                  </a:pathLst>
                </a:custGeom>
                <a:solidFill>
                  <a:srgbClr val="000000"/>
                </a:solidFill>
                <a:ln w="9525">
                  <a:noFill/>
                  <a:round/>
                  <a:headEnd/>
                  <a:tailEnd/>
                </a:ln>
              </p:spPr>
              <p:txBody>
                <a:bodyPr/>
                <a:lstStyle/>
                <a:p>
                  <a:endParaRPr lang="en-US"/>
                </a:p>
              </p:txBody>
            </p:sp>
            <p:sp>
              <p:nvSpPr>
                <p:cNvPr id="5247" name="Freeform 926"/>
                <p:cNvSpPr>
                  <a:spLocks/>
                </p:cNvSpPr>
                <p:nvPr/>
              </p:nvSpPr>
              <p:spPr bwMode="auto">
                <a:xfrm>
                  <a:off x="2793" y="2703"/>
                  <a:ext cx="12" cy="27"/>
                </a:xfrm>
                <a:custGeom>
                  <a:avLst/>
                  <a:gdLst>
                    <a:gd name="T0" fmla="*/ 10 w 29"/>
                    <a:gd name="T1" fmla="*/ 9 h 68"/>
                    <a:gd name="T2" fmla="*/ 0 w 29"/>
                    <a:gd name="T3" fmla="*/ 9 h 68"/>
                    <a:gd name="T4" fmla="*/ 0 w 29"/>
                    <a:gd name="T5" fmla="*/ 19 h 68"/>
                    <a:gd name="T6" fmla="*/ 10 w 29"/>
                    <a:gd name="T7" fmla="*/ 29 h 68"/>
                    <a:gd name="T8" fmla="*/ 10 w 29"/>
                    <a:gd name="T9" fmla="*/ 29 h 68"/>
                    <a:gd name="T10" fmla="*/ 10 w 29"/>
                    <a:gd name="T11" fmla="*/ 39 h 68"/>
                    <a:gd name="T12" fmla="*/ 19 w 29"/>
                    <a:gd name="T13" fmla="*/ 48 h 68"/>
                    <a:gd name="T14" fmla="*/ 19 w 29"/>
                    <a:gd name="T15" fmla="*/ 58 h 68"/>
                    <a:gd name="T16" fmla="*/ 19 w 29"/>
                    <a:gd name="T17" fmla="*/ 58 h 68"/>
                    <a:gd name="T18" fmla="*/ 29 w 29"/>
                    <a:gd name="T19" fmla="*/ 68 h 68"/>
                    <a:gd name="T20" fmla="*/ 29 w 29"/>
                    <a:gd name="T21" fmla="*/ 68 h 68"/>
                    <a:gd name="T22" fmla="*/ 29 w 29"/>
                    <a:gd name="T23" fmla="*/ 58 h 68"/>
                    <a:gd name="T24" fmla="*/ 29 w 29"/>
                    <a:gd name="T25" fmla="*/ 58 h 68"/>
                    <a:gd name="T26" fmla="*/ 19 w 29"/>
                    <a:gd name="T27" fmla="*/ 48 h 68"/>
                    <a:gd name="T28" fmla="*/ 19 w 29"/>
                    <a:gd name="T29" fmla="*/ 39 h 68"/>
                    <a:gd name="T30" fmla="*/ 19 w 29"/>
                    <a:gd name="T31" fmla="*/ 29 h 68"/>
                    <a:gd name="T32" fmla="*/ 19 w 29"/>
                    <a:gd name="T33" fmla="*/ 19 h 68"/>
                    <a:gd name="T34" fmla="*/ 10 w 29"/>
                    <a:gd name="T35" fmla="*/ 19 h 68"/>
                    <a:gd name="T36" fmla="*/ 10 w 29"/>
                    <a:gd name="T37" fmla="*/ 9 h 68"/>
                    <a:gd name="T38" fmla="*/ 0 w 29"/>
                    <a:gd name="T39" fmla="*/ 19 h 68"/>
                    <a:gd name="T40" fmla="*/ 10 w 29"/>
                    <a:gd name="T41" fmla="*/ 9 h 68"/>
                    <a:gd name="T42" fmla="*/ 0 w 29"/>
                    <a:gd name="T43" fmla="*/ 0 h 68"/>
                    <a:gd name="T44" fmla="*/ 0 w 29"/>
                    <a:gd name="T45" fmla="*/ 9 h 68"/>
                    <a:gd name="T46" fmla="*/ 10 w 29"/>
                    <a:gd name="T47" fmla="*/ 9 h 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9"/>
                    <a:gd name="T73" fmla="*/ 0 h 68"/>
                    <a:gd name="T74" fmla="*/ 29 w 29"/>
                    <a:gd name="T75" fmla="*/ 68 h 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9" h="68">
                      <a:moveTo>
                        <a:pt x="10" y="9"/>
                      </a:moveTo>
                      <a:lnTo>
                        <a:pt x="0" y="9"/>
                      </a:lnTo>
                      <a:lnTo>
                        <a:pt x="0" y="19"/>
                      </a:lnTo>
                      <a:lnTo>
                        <a:pt x="10" y="29"/>
                      </a:lnTo>
                      <a:lnTo>
                        <a:pt x="10" y="39"/>
                      </a:lnTo>
                      <a:lnTo>
                        <a:pt x="19" y="48"/>
                      </a:lnTo>
                      <a:lnTo>
                        <a:pt x="19" y="58"/>
                      </a:lnTo>
                      <a:lnTo>
                        <a:pt x="29" y="68"/>
                      </a:lnTo>
                      <a:lnTo>
                        <a:pt x="29" y="58"/>
                      </a:lnTo>
                      <a:lnTo>
                        <a:pt x="19" y="48"/>
                      </a:lnTo>
                      <a:lnTo>
                        <a:pt x="19" y="39"/>
                      </a:lnTo>
                      <a:lnTo>
                        <a:pt x="19" y="29"/>
                      </a:lnTo>
                      <a:lnTo>
                        <a:pt x="19" y="19"/>
                      </a:lnTo>
                      <a:lnTo>
                        <a:pt x="10" y="19"/>
                      </a:lnTo>
                      <a:lnTo>
                        <a:pt x="10" y="9"/>
                      </a:lnTo>
                      <a:lnTo>
                        <a:pt x="0" y="19"/>
                      </a:lnTo>
                      <a:lnTo>
                        <a:pt x="10" y="9"/>
                      </a:lnTo>
                      <a:lnTo>
                        <a:pt x="0" y="0"/>
                      </a:lnTo>
                      <a:lnTo>
                        <a:pt x="0" y="9"/>
                      </a:lnTo>
                      <a:lnTo>
                        <a:pt x="10" y="9"/>
                      </a:lnTo>
                      <a:close/>
                    </a:path>
                  </a:pathLst>
                </a:custGeom>
                <a:solidFill>
                  <a:srgbClr val="000000"/>
                </a:solidFill>
                <a:ln w="9525">
                  <a:noFill/>
                  <a:round/>
                  <a:headEnd/>
                  <a:tailEnd/>
                </a:ln>
              </p:spPr>
              <p:txBody>
                <a:bodyPr/>
                <a:lstStyle/>
                <a:p>
                  <a:endParaRPr lang="en-US"/>
                </a:p>
              </p:txBody>
            </p:sp>
            <p:sp>
              <p:nvSpPr>
                <p:cNvPr id="5248" name="Freeform 927"/>
                <p:cNvSpPr>
                  <a:spLocks/>
                </p:cNvSpPr>
                <p:nvPr/>
              </p:nvSpPr>
              <p:spPr bwMode="auto">
                <a:xfrm>
                  <a:off x="2793" y="2703"/>
                  <a:ext cx="31" cy="11"/>
                </a:xfrm>
                <a:custGeom>
                  <a:avLst/>
                  <a:gdLst>
                    <a:gd name="T0" fmla="*/ 78 w 78"/>
                    <a:gd name="T1" fmla="*/ 29 h 29"/>
                    <a:gd name="T2" fmla="*/ 78 w 78"/>
                    <a:gd name="T3" fmla="*/ 19 h 29"/>
                    <a:gd name="T4" fmla="*/ 68 w 78"/>
                    <a:gd name="T5" fmla="*/ 9 h 29"/>
                    <a:gd name="T6" fmla="*/ 58 w 78"/>
                    <a:gd name="T7" fmla="*/ 0 h 29"/>
                    <a:gd name="T8" fmla="*/ 49 w 78"/>
                    <a:gd name="T9" fmla="*/ 0 h 29"/>
                    <a:gd name="T10" fmla="*/ 39 w 78"/>
                    <a:gd name="T11" fmla="*/ 9 h 29"/>
                    <a:gd name="T12" fmla="*/ 10 w 78"/>
                    <a:gd name="T13" fmla="*/ 9 h 29"/>
                    <a:gd name="T14" fmla="*/ 0 w 78"/>
                    <a:gd name="T15" fmla="*/ 19 h 29"/>
                    <a:gd name="T16" fmla="*/ 29 w 78"/>
                    <a:gd name="T17" fmla="*/ 19 h 29"/>
                    <a:gd name="T18" fmla="*/ 39 w 78"/>
                    <a:gd name="T19" fmla="*/ 9 h 29"/>
                    <a:gd name="T20" fmla="*/ 58 w 78"/>
                    <a:gd name="T21" fmla="*/ 9 h 29"/>
                    <a:gd name="T22" fmla="*/ 68 w 78"/>
                    <a:gd name="T23" fmla="*/ 19 h 29"/>
                    <a:gd name="T24" fmla="*/ 68 w 78"/>
                    <a:gd name="T25" fmla="*/ 29 h 29"/>
                    <a:gd name="T26" fmla="*/ 78 w 78"/>
                    <a:gd name="T27" fmla="*/ 29 h 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8"/>
                    <a:gd name="T43" fmla="*/ 0 h 29"/>
                    <a:gd name="T44" fmla="*/ 78 w 78"/>
                    <a:gd name="T45" fmla="*/ 29 h 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8" h="29">
                      <a:moveTo>
                        <a:pt x="78" y="29"/>
                      </a:moveTo>
                      <a:lnTo>
                        <a:pt x="78" y="19"/>
                      </a:lnTo>
                      <a:lnTo>
                        <a:pt x="68" y="9"/>
                      </a:lnTo>
                      <a:lnTo>
                        <a:pt x="58" y="0"/>
                      </a:lnTo>
                      <a:lnTo>
                        <a:pt x="49" y="0"/>
                      </a:lnTo>
                      <a:lnTo>
                        <a:pt x="39" y="9"/>
                      </a:lnTo>
                      <a:lnTo>
                        <a:pt x="10" y="9"/>
                      </a:lnTo>
                      <a:lnTo>
                        <a:pt x="0" y="19"/>
                      </a:lnTo>
                      <a:lnTo>
                        <a:pt x="29" y="19"/>
                      </a:lnTo>
                      <a:lnTo>
                        <a:pt x="39" y="9"/>
                      </a:lnTo>
                      <a:lnTo>
                        <a:pt x="58" y="9"/>
                      </a:lnTo>
                      <a:lnTo>
                        <a:pt x="68" y="19"/>
                      </a:lnTo>
                      <a:lnTo>
                        <a:pt x="68" y="29"/>
                      </a:lnTo>
                      <a:lnTo>
                        <a:pt x="78" y="29"/>
                      </a:lnTo>
                      <a:close/>
                    </a:path>
                  </a:pathLst>
                </a:custGeom>
                <a:solidFill>
                  <a:srgbClr val="000000"/>
                </a:solidFill>
                <a:ln w="9525">
                  <a:noFill/>
                  <a:round/>
                  <a:headEnd/>
                  <a:tailEnd/>
                </a:ln>
              </p:spPr>
              <p:txBody>
                <a:bodyPr/>
                <a:lstStyle/>
                <a:p>
                  <a:endParaRPr lang="en-US"/>
                </a:p>
              </p:txBody>
            </p:sp>
            <p:sp>
              <p:nvSpPr>
                <p:cNvPr id="5249" name="Freeform 928"/>
                <p:cNvSpPr>
                  <a:spLocks/>
                </p:cNvSpPr>
                <p:nvPr/>
              </p:nvSpPr>
              <p:spPr bwMode="auto">
                <a:xfrm>
                  <a:off x="2871" y="2703"/>
                  <a:ext cx="74" cy="77"/>
                </a:xfrm>
                <a:custGeom>
                  <a:avLst/>
                  <a:gdLst>
                    <a:gd name="T0" fmla="*/ 146 w 185"/>
                    <a:gd name="T1" fmla="*/ 9 h 194"/>
                    <a:gd name="T2" fmla="*/ 156 w 185"/>
                    <a:gd name="T3" fmla="*/ 19 h 194"/>
                    <a:gd name="T4" fmla="*/ 156 w 185"/>
                    <a:gd name="T5" fmla="*/ 29 h 194"/>
                    <a:gd name="T6" fmla="*/ 166 w 185"/>
                    <a:gd name="T7" fmla="*/ 39 h 194"/>
                    <a:gd name="T8" fmla="*/ 175 w 185"/>
                    <a:gd name="T9" fmla="*/ 58 h 194"/>
                    <a:gd name="T10" fmla="*/ 185 w 185"/>
                    <a:gd name="T11" fmla="*/ 58 h 194"/>
                    <a:gd name="T12" fmla="*/ 185 w 185"/>
                    <a:gd name="T13" fmla="*/ 78 h 194"/>
                    <a:gd name="T14" fmla="*/ 185 w 185"/>
                    <a:gd name="T15" fmla="*/ 87 h 194"/>
                    <a:gd name="T16" fmla="*/ 185 w 185"/>
                    <a:gd name="T17" fmla="*/ 107 h 194"/>
                    <a:gd name="T18" fmla="*/ 185 w 185"/>
                    <a:gd name="T19" fmla="*/ 117 h 194"/>
                    <a:gd name="T20" fmla="*/ 117 w 185"/>
                    <a:gd name="T21" fmla="*/ 185 h 194"/>
                    <a:gd name="T22" fmla="*/ 107 w 185"/>
                    <a:gd name="T23" fmla="*/ 194 h 194"/>
                    <a:gd name="T24" fmla="*/ 98 w 185"/>
                    <a:gd name="T25" fmla="*/ 194 h 194"/>
                    <a:gd name="T26" fmla="*/ 88 w 185"/>
                    <a:gd name="T27" fmla="*/ 185 h 194"/>
                    <a:gd name="T28" fmla="*/ 68 w 185"/>
                    <a:gd name="T29" fmla="*/ 175 h 194"/>
                    <a:gd name="T30" fmla="*/ 59 w 185"/>
                    <a:gd name="T31" fmla="*/ 175 h 194"/>
                    <a:gd name="T32" fmla="*/ 49 w 185"/>
                    <a:gd name="T33" fmla="*/ 165 h 194"/>
                    <a:gd name="T34" fmla="*/ 39 w 185"/>
                    <a:gd name="T35" fmla="*/ 156 h 194"/>
                    <a:gd name="T36" fmla="*/ 20 w 185"/>
                    <a:gd name="T37" fmla="*/ 156 h 194"/>
                    <a:gd name="T38" fmla="*/ 10 w 185"/>
                    <a:gd name="T39" fmla="*/ 156 h 194"/>
                    <a:gd name="T40" fmla="*/ 0 w 185"/>
                    <a:gd name="T41" fmla="*/ 136 h 194"/>
                    <a:gd name="T42" fmla="*/ 0 w 185"/>
                    <a:gd name="T43" fmla="*/ 117 h 194"/>
                    <a:gd name="T44" fmla="*/ 0 w 185"/>
                    <a:gd name="T45" fmla="*/ 107 h 194"/>
                    <a:gd name="T46" fmla="*/ 0 w 185"/>
                    <a:gd name="T47" fmla="*/ 78 h 194"/>
                    <a:gd name="T48" fmla="*/ 10 w 185"/>
                    <a:gd name="T49" fmla="*/ 68 h 194"/>
                    <a:gd name="T50" fmla="*/ 10 w 185"/>
                    <a:gd name="T51" fmla="*/ 58 h 194"/>
                    <a:gd name="T52" fmla="*/ 20 w 185"/>
                    <a:gd name="T53" fmla="*/ 58 h 194"/>
                    <a:gd name="T54" fmla="*/ 20 w 185"/>
                    <a:gd name="T55" fmla="*/ 48 h 194"/>
                    <a:gd name="T56" fmla="*/ 39 w 185"/>
                    <a:gd name="T57" fmla="*/ 29 h 194"/>
                    <a:gd name="T58" fmla="*/ 49 w 185"/>
                    <a:gd name="T59" fmla="*/ 19 h 194"/>
                    <a:gd name="T60" fmla="*/ 59 w 185"/>
                    <a:gd name="T61" fmla="*/ 19 h 194"/>
                    <a:gd name="T62" fmla="*/ 68 w 185"/>
                    <a:gd name="T63" fmla="*/ 9 h 194"/>
                    <a:gd name="T64" fmla="*/ 78 w 185"/>
                    <a:gd name="T65" fmla="*/ 9 h 194"/>
                    <a:gd name="T66" fmla="*/ 88 w 185"/>
                    <a:gd name="T67" fmla="*/ 9 h 194"/>
                    <a:gd name="T68" fmla="*/ 98 w 185"/>
                    <a:gd name="T69" fmla="*/ 0 h 194"/>
                    <a:gd name="T70" fmla="*/ 137 w 185"/>
                    <a:gd name="T71" fmla="*/ 0 h 194"/>
                    <a:gd name="T72" fmla="*/ 146 w 185"/>
                    <a:gd name="T73" fmla="*/ 9 h 19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5"/>
                    <a:gd name="T112" fmla="*/ 0 h 194"/>
                    <a:gd name="T113" fmla="*/ 185 w 185"/>
                    <a:gd name="T114" fmla="*/ 194 h 19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5" h="194">
                      <a:moveTo>
                        <a:pt x="146" y="9"/>
                      </a:moveTo>
                      <a:lnTo>
                        <a:pt x="156" y="19"/>
                      </a:lnTo>
                      <a:lnTo>
                        <a:pt x="156" y="29"/>
                      </a:lnTo>
                      <a:lnTo>
                        <a:pt x="166" y="39"/>
                      </a:lnTo>
                      <a:lnTo>
                        <a:pt x="175" y="58"/>
                      </a:lnTo>
                      <a:lnTo>
                        <a:pt x="185" y="58"/>
                      </a:lnTo>
                      <a:lnTo>
                        <a:pt x="185" y="78"/>
                      </a:lnTo>
                      <a:lnTo>
                        <a:pt x="185" y="87"/>
                      </a:lnTo>
                      <a:lnTo>
                        <a:pt x="185" y="107"/>
                      </a:lnTo>
                      <a:lnTo>
                        <a:pt x="185" y="117"/>
                      </a:lnTo>
                      <a:lnTo>
                        <a:pt x="117" y="185"/>
                      </a:lnTo>
                      <a:lnTo>
                        <a:pt x="107" y="194"/>
                      </a:lnTo>
                      <a:lnTo>
                        <a:pt x="98" y="194"/>
                      </a:lnTo>
                      <a:lnTo>
                        <a:pt x="88" y="185"/>
                      </a:lnTo>
                      <a:lnTo>
                        <a:pt x="68" y="175"/>
                      </a:lnTo>
                      <a:lnTo>
                        <a:pt x="59" y="175"/>
                      </a:lnTo>
                      <a:lnTo>
                        <a:pt x="49" y="165"/>
                      </a:lnTo>
                      <a:lnTo>
                        <a:pt x="39" y="156"/>
                      </a:lnTo>
                      <a:lnTo>
                        <a:pt x="20" y="156"/>
                      </a:lnTo>
                      <a:lnTo>
                        <a:pt x="10" y="156"/>
                      </a:lnTo>
                      <a:lnTo>
                        <a:pt x="0" y="136"/>
                      </a:lnTo>
                      <a:lnTo>
                        <a:pt x="0" y="117"/>
                      </a:lnTo>
                      <a:lnTo>
                        <a:pt x="0" y="107"/>
                      </a:lnTo>
                      <a:lnTo>
                        <a:pt x="0" y="78"/>
                      </a:lnTo>
                      <a:lnTo>
                        <a:pt x="10" y="68"/>
                      </a:lnTo>
                      <a:lnTo>
                        <a:pt x="10" y="58"/>
                      </a:lnTo>
                      <a:lnTo>
                        <a:pt x="20" y="58"/>
                      </a:lnTo>
                      <a:lnTo>
                        <a:pt x="20" y="48"/>
                      </a:lnTo>
                      <a:lnTo>
                        <a:pt x="39" y="29"/>
                      </a:lnTo>
                      <a:lnTo>
                        <a:pt x="49" y="19"/>
                      </a:lnTo>
                      <a:lnTo>
                        <a:pt x="59" y="19"/>
                      </a:lnTo>
                      <a:lnTo>
                        <a:pt x="68" y="9"/>
                      </a:lnTo>
                      <a:lnTo>
                        <a:pt x="78" y="9"/>
                      </a:lnTo>
                      <a:lnTo>
                        <a:pt x="88" y="9"/>
                      </a:lnTo>
                      <a:lnTo>
                        <a:pt x="98" y="0"/>
                      </a:lnTo>
                      <a:lnTo>
                        <a:pt x="137" y="0"/>
                      </a:lnTo>
                      <a:lnTo>
                        <a:pt x="146" y="9"/>
                      </a:lnTo>
                      <a:close/>
                    </a:path>
                  </a:pathLst>
                </a:custGeom>
                <a:solidFill>
                  <a:srgbClr val="3FFF3F"/>
                </a:solidFill>
                <a:ln w="9525">
                  <a:noFill/>
                  <a:round/>
                  <a:headEnd/>
                  <a:tailEnd/>
                </a:ln>
              </p:spPr>
              <p:txBody>
                <a:bodyPr/>
                <a:lstStyle/>
                <a:p>
                  <a:endParaRPr lang="en-US"/>
                </a:p>
              </p:txBody>
            </p:sp>
            <p:sp>
              <p:nvSpPr>
                <p:cNvPr id="5250" name="Freeform 929"/>
                <p:cNvSpPr>
                  <a:spLocks/>
                </p:cNvSpPr>
                <p:nvPr/>
              </p:nvSpPr>
              <p:spPr bwMode="auto">
                <a:xfrm>
                  <a:off x="2925" y="2706"/>
                  <a:ext cx="24" cy="39"/>
                </a:xfrm>
                <a:custGeom>
                  <a:avLst/>
                  <a:gdLst>
                    <a:gd name="T0" fmla="*/ 48 w 58"/>
                    <a:gd name="T1" fmla="*/ 98 h 98"/>
                    <a:gd name="T2" fmla="*/ 48 w 58"/>
                    <a:gd name="T3" fmla="*/ 98 h 98"/>
                    <a:gd name="T4" fmla="*/ 58 w 58"/>
                    <a:gd name="T5" fmla="*/ 78 h 98"/>
                    <a:gd name="T6" fmla="*/ 58 w 58"/>
                    <a:gd name="T7" fmla="*/ 69 h 98"/>
                    <a:gd name="T8" fmla="*/ 48 w 58"/>
                    <a:gd name="T9" fmla="*/ 49 h 98"/>
                    <a:gd name="T10" fmla="*/ 48 w 58"/>
                    <a:gd name="T11" fmla="*/ 39 h 98"/>
                    <a:gd name="T12" fmla="*/ 38 w 58"/>
                    <a:gd name="T13" fmla="*/ 30 h 98"/>
                    <a:gd name="T14" fmla="*/ 29 w 58"/>
                    <a:gd name="T15" fmla="*/ 20 h 98"/>
                    <a:gd name="T16" fmla="*/ 19 w 58"/>
                    <a:gd name="T17" fmla="*/ 10 h 98"/>
                    <a:gd name="T18" fmla="*/ 19 w 58"/>
                    <a:gd name="T19" fmla="*/ 0 h 98"/>
                    <a:gd name="T20" fmla="*/ 0 w 58"/>
                    <a:gd name="T21" fmla="*/ 0 h 98"/>
                    <a:gd name="T22" fmla="*/ 9 w 58"/>
                    <a:gd name="T23" fmla="*/ 10 h 98"/>
                    <a:gd name="T24" fmla="*/ 19 w 58"/>
                    <a:gd name="T25" fmla="*/ 20 h 98"/>
                    <a:gd name="T26" fmla="*/ 29 w 58"/>
                    <a:gd name="T27" fmla="*/ 39 h 98"/>
                    <a:gd name="T28" fmla="*/ 38 w 58"/>
                    <a:gd name="T29" fmla="*/ 49 h 98"/>
                    <a:gd name="T30" fmla="*/ 48 w 58"/>
                    <a:gd name="T31" fmla="*/ 59 h 98"/>
                    <a:gd name="T32" fmla="*/ 48 w 58"/>
                    <a:gd name="T33" fmla="*/ 69 h 98"/>
                    <a:gd name="T34" fmla="*/ 48 w 58"/>
                    <a:gd name="T35" fmla="*/ 98 h 98"/>
                    <a:gd name="T36" fmla="*/ 48 w 58"/>
                    <a:gd name="T37" fmla="*/ 88 h 98"/>
                    <a:gd name="T38" fmla="*/ 48 w 58"/>
                    <a:gd name="T39" fmla="*/ 98 h 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8"/>
                    <a:gd name="T61" fmla="*/ 0 h 98"/>
                    <a:gd name="T62" fmla="*/ 58 w 58"/>
                    <a:gd name="T63" fmla="*/ 98 h 9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8" h="98">
                      <a:moveTo>
                        <a:pt x="48" y="98"/>
                      </a:moveTo>
                      <a:lnTo>
                        <a:pt x="48" y="98"/>
                      </a:lnTo>
                      <a:lnTo>
                        <a:pt x="58" y="78"/>
                      </a:lnTo>
                      <a:lnTo>
                        <a:pt x="58" y="69"/>
                      </a:lnTo>
                      <a:lnTo>
                        <a:pt x="48" y="49"/>
                      </a:lnTo>
                      <a:lnTo>
                        <a:pt x="48" y="39"/>
                      </a:lnTo>
                      <a:lnTo>
                        <a:pt x="38" y="30"/>
                      </a:lnTo>
                      <a:lnTo>
                        <a:pt x="29" y="20"/>
                      </a:lnTo>
                      <a:lnTo>
                        <a:pt x="19" y="10"/>
                      </a:lnTo>
                      <a:lnTo>
                        <a:pt x="19" y="0"/>
                      </a:lnTo>
                      <a:lnTo>
                        <a:pt x="0" y="0"/>
                      </a:lnTo>
                      <a:lnTo>
                        <a:pt x="9" y="10"/>
                      </a:lnTo>
                      <a:lnTo>
                        <a:pt x="19" y="20"/>
                      </a:lnTo>
                      <a:lnTo>
                        <a:pt x="29" y="39"/>
                      </a:lnTo>
                      <a:lnTo>
                        <a:pt x="38" y="49"/>
                      </a:lnTo>
                      <a:lnTo>
                        <a:pt x="48" y="59"/>
                      </a:lnTo>
                      <a:lnTo>
                        <a:pt x="48" y="69"/>
                      </a:lnTo>
                      <a:lnTo>
                        <a:pt x="48" y="98"/>
                      </a:lnTo>
                      <a:lnTo>
                        <a:pt x="48" y="88"/>
                      </a:lnTo>
                      <a:lnTo>
                        <a:pt x="48" y="98"/>
                      </a:lnTo>
                      <a:close/>
                    </a:path>
                  </a:pathLst>
                </a:custGeom>
                <a:solidFill>
                  <a:srgbClr val="000000"/>
                </a:solidFill>
                <a:ln w="9525">
                  <a:noFill/>
                  <a:round/>
                  <a:headEnd/>
                  <a:tailEnd/>
                </a:ln>
              </p:spPr>
              <p:txBody>
                <a:bodyPr/>
                <a:lstStyle/>
                <a:p>
                  <a:endParaRPr lang="en-US"/>
                </a:p>
              </p:txBody>
            </p:sp>
            <p:sp>
              <p:nvSpPr>
                <p:cNvPr id="5251" name="Freeform 930"/>
                <p:cNvSpPr>
                  <a:spLocks/>
                </p:cNvSpPr>
                <p:nvPr/>
              </p:nvSpPr>
              <p:spPr bwMode="auto">
                <a:xfrm>
                  <a:off x="2910" y="2741"/>
                  <a:ext cx="35" cy="39"/>
                </a:xfrm>
                <a:custGeom>
                  <a:avLst/>
                  <a:gdLst>
                    <a:gd name="T0" fmla="*/ 9 w 87"/>
                    <a:gd name="T1" fmla="*/ 97 h 97"/>
                    <a:gd name="T2" fmla="*/ 9 w 87"/>
                    <a:gd name="T3" fmla="*/ 97 h 97"/>
                    <a:gd name="T4" fmla="*/ 19 w 87"/>
                    <a:gd name="T5" fmla="*/ 88 h 97"/>
                    <a:gd name="T6" fmla="*/ 29 w 87"/>
                    <a:gd name="T7" fmla="*/ 78 h 97"/>
                    <a:gd name="T8" fmla="*/ 39 w 87"/>
                    <a:gd name="T9" fmla="*/ 68 h 97"/>
                    <a:gd name="T10" fmla="*/ 48 w 87"/>
                    <a:gd name="T11" fmla="*/ 59 h 97"/>
                    <a:gd name="T12" fmla="*/ 68 w 87"/>
                    <a:gd name="T13" fmla="*/ 49 h 97"/>
                    <a:gd name="T14" fmla="*/ 77 w 87"/>
                    <a:gd name="T15" fmla="*/ 29 h 97"/>
                    <a:gd name="T16" fmla="*/ 87 w 87"/>
                    <a:gd name="T17" fmla="*/ 20 h 97"/>
                    <a:gd name="T18" fmla="*/ 87 w 87"/>
                    <a:gd name="T19" fmla="*/ 10 h 97"/>
                    <a:gd name="T20" fmla="*/ 87 w 87"/>
                    <a:gd name="T21" fmla="*/ 0 h 97"/>
                    <a:gd name="T22" fmla="*/ 77 w 87"/>
                    <a:gd name="T23" fmla="*/ 10 h 97"/>
                    <a:gd name="T24" fmla="*/ 39 w 87"/>
                    <a:gd name="T25" fmla="*/ 49 h 97"/>
                    <a:gd name="T26" fmla="*/ 39 w 87"/>
                    <a:gd name="T27" fmla="*/ 59 h 97"/>
                    <a:gd name="T28" fmla="*/ 19 w 87"/>
                    <a:gd name="T29" fmla="*/ 68 h 97"/>
                    <a:gd name="T30" fmla="*/ 9 w 87"/>
                    <a:gd name="T31" fmla="*/ 88 h 97"/>
                    <a:gd name="T32" fmla="*/ 0 w 87"/>
                    <a:gd name="T33" fmla="*/ 97 h 97"/>
                    <a:gd name="T34" fmla="*/ 9 w 87"/>
                    <a:gd name="T35" fmla="*/ 97 h 97"/>
                    <a:gd name="T36" fmla="*/ 9 w 87"/>
                    <a:gd name="T37" fmla="*/ 97 h 97"/>
                    <a:gd name="T38" fmla="*/ 9 w 87"/>
                    <a:gd name="T39" fmla="*/ 97 h 97"/>
                    <a:gd name="T40" fmla="*/ 9 w 87"/>
                    <a:gd name="T41" fmla="*/ 97 h 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7"/>
                    <a:gd name="T64" fmla="*/ 0 h 97"/>
                    <a:gd name="T65" fmla="*/ 87 w 87"/>
                    <a:gd name="T66" fmla="*/ 97 h 9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7" h="97">
                      <a:moveTo>
                        <a:pt x="9" y="97"/>
                      </a:moveTo>
                      <a:lnTo>
                        <a:pt x="9" y="97"/>
                      </a:lnTo>
                      <a:lnTo>
                        <a:pt x="19" y="88"/>
                      </a:lnTo>
                      <a:lnTo>
                        <a:pt x="29" y="78"/>
                      </a:lnTo>
                      <a:lnTo>
                        <a:pt x="39" y="68"/>
                      </a:lnTo>
                      <a:lnTo>
                        <a:pt x="48" y="59"/>
                      </a:lnTo>
                      <a:lnTo>
                        <a:pt x="68" y="49"/>
                      </a:lnTo>
                      <a:lnTo>
                        <a:pt x="77" y="29"/>
                      </a:lnTo>
                      <a:lnTo>
                        <a:pt x="87" y="20"/>
                      </a:lnTo>
                      <a:lnTo>
                        <a:pt x="87" y="10"/>
                      </a:lnTo>
                      <a:lnTo>
                        <a:pt x="87" y="0"/>
                      </a:lnTo>
                      <a:lnTo>
                        <a:pt x="77" y="10"/>
                      </a:lnTo>
                      <a:lnTo>
                        <a:pt x="39" y="49"/>
                      </a:lnTo>
                      <a:lnTo>
                        <a:pt x="39" y="59"/>
                      </a:lnTo>
                      <a:lnTo>
                        <a:pt x="19" y="68"/>
                      </a:lnTo>
                      <a:lnTo>
                        <a:pt x="9" y="88"/>
                      </a:lnTo>
                      <a:lnTo>
                        <a:pt x="0" y="97"/>
                      </a:lnTo>
                      <a:lnTo>
                        <a:pt x="9" y="97"/>
                      </a:lnTo>
                      <a:close/>
                    </a:path>
                  </a:pathLst>
                </a:custGeom>
                <a:solidFill>
                  <a:srgbClr val="000000"/>
                </a:solidFill>
                <a:ln w="9525">
                  <a:noFill/>
                  <a:round/>
                  <a:headEnd/>
                  <a:tailEnd/>
                </a:ln>
              </p:spPr>
              <p:txBody>
                <a:bodyPr/>
                <a:lstStyle/>
                <a:p>
                  <a:endParaRPr lang="en-US"/>
                </a:p>
              </p:txBody>
            </p:sp>
            <p:sp>
              <p:nvSpPr>
                <p:cNvPr id="5252" name="Freeform 931"/>
                <p:cNvSpPr>
                  <a:spLocks/>
                </p:cNvSpPr>
                <p:nvPr/>
              </p:nvSpPr>
              <p:spPr bwMode="auto">
                <a:xfrm>
                  <a:off x="2875" y="2761"/>
                  <a:ext cx="38" cy="19"/>
                </a:xfrm>
                <a:custGeom>
                  <a:avLst/>
                  <a:gdLst>
                    <a:gd name="T0" fmla="*/ 0 w 97"/>
                    <a:gd name="T1" fmla="*/ 10 h 48"/>
                    <a:gd name="T2" fmla="*/ 0 w 97"/>
                    <a:gd name="T3" fmla="*/ 10 h 48"/>
                    <a:gd name="T4" fmla="*/ 10 w 97"/>
                    <a:gd name="T5" fmla="*/ 10 h 48"/>
                    <a:gd name="T6" fmla="*/ 29 w 97"/>
                    <a:gd name="T7" fmla="*/ 19 h 48"/>
                    <a:gd name="T8" fmla="*/ 39 w 97"/>
                    <a:gd name="T9" fmla="*/ 19 h 48"/>
                    <a:gd name="T10" fmla="*/ 49 w 97"/>
                    <a:gd name="T11" fmla="*/ 29 h 48"/>
                    <a:gd name="T12" fmla="*/ 58 w 97"/>
                    <a:gd name="T13" fmla="*/ 39 h 48"/>
                    <a:gd name="T14" fmla="*/ 68 w 97"/>
                    <a:gd name="T15" fmla="*/ 48 h 48"/>
                    <a:gd name="T16" fmla="*/ 88 w 97"/>
                    <a:gd name="T17" fmla="*/ 48 h 48"/>
                    <a:gd name="T18" fmla="*/ 97 w 97"/>
                    <a:gd name="T19" fmla="*/ 48 h 48"/>
                    <a:gd name="T20" fmla="*/ 97 w 97"/>
                    <a:gd name="T21" fmla="*/ 48 h 48"/>
                    <a:gd name="T22" fmla="*/ 88 w 97"/>
                    <a:gd name="T23" fmla="*/ 39 h 48"/>
                    <a:gd name="T24" fmla="*/ 78 w 97"/>
                    <a:gd name="T25" fmla="*/ 39 h 48"/>
                    <a:gd name="T26" fmla="*/ 58 w 97"/>
                    <a:gd name="T27" fmla="*/ 29 h 48"/>
                    <a:gd name="T28" fmla="*/ 49 w 97"/>
                    <a:gd name="T29" fmla="*/ 19 h 48"/>
                    <a:gd name="T30" fmla="*/ 39 w 97"/>
                    <a:gd name="T31" fmla="*/ 10 h 48"/>
                    <a:gd name="T32" fmla="*/ 29 w 97"/>
                    <a:gd name="T33" fmla="*/ 10 h 48"/>
                    <a:gd name="T34" fmla="*/ 10 w 97"/>
                    <a:gd name="T35" fmla="*/ 0 h 48"/>
                    <a:gd name="T36" fmla="*/ 0 w 97"/>
                    <a:gd name="T37" fmla="*/ 0 h 48"/>
                    <a:gd name="T38" fmla="*/ 0 w 97"/>
                    <a:gd name="T39" fmla="*/ 10 h 48"/>
                    <a:gd name="T40" fmla="*/ 0 w 97"/>
                    <a:gd name="T41" fmla="*/ 10 h 48"/>
                    <a:gd name="T42" fmla="*/ 0 w 97"/>
                    <a:gd name="T43" fmla="*/ 10 h 48"/>
                    <a:gd name="T44" fmla="*/ 0 w 97"/>
                    <a:gd name="T45" fmla="*/ 10 h 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7"/>
                    <a:gd name="T70" fmla="*/ 0 h 48"/>
                    <a:gd name="T71" fmla="*/ 97 w 97"/>
                    <a:gd name="T72" fmla="*/ 48 h 4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7" h="48">
                      <a:moveTo>
                        <a:pt x="0" y="10"/>
                      </a:moveTo>
                      <a:lnTo>
                        <a:pt x="0" y="10"/>
                      </a:lnTo>
                      <a:lnTo>
                        <a:pt x="10" y="10"/>
                      </a:lnTo>
                      <a:lnTo>
                        <a:pt x="29" y="19"/>
                      </a:lnTo>
                      <a:lnTo>
                        <a:pt x="39" y="19"/>
                      </a:lnTo>
                      <a:lnTo>
                        <a:pt x="49" y="29"/>
                      </a:lnTo>
                      <a:lnTo>
                        <a:pt x="58" y="39"/>
                      </a:lnTo>
                      <a:lnTo>
                        <a:pt x="68" y="48"/>
                      </a:lnTo>
                      <a:lnTo>
                        <a:pt x="88" y="48"/>
                      </a:lnTo>
                      <a:lnTo>
                        <a:pt x="97" y="48"/>
                      </a:lnTo>
                      <a:lnTo>
                        <a:pt x="88" y="39"/>
                      </a:lnTo>
                      <a:lnTo>
                        <a:pt x="78" y="39"/>
                      </a:lnTo>
                      <a:lnTo>
                        <a:pt x="58" y="29"/>
                      </a:lnTo>
                      <a:lnTo>
                        <a:pt x="49" y="19"/>
                      </a:lnTo>
                      <a:lnTo>
                        <a:pt x="39" y="10"/>
                      </a:lnTo>
                      <a:lnTo>
                        <a:pt x="29" y="10"/>
                      </a:lnTo>
                      <a:lnTo>
                        <a:pt x="10" y="0"/>
                      </a:lnTo>
                      <a:lnTo>
                        <a:pt x="0" y="0"/>
                      </a:lnTo>
                      <a:lnTo>
                        <a:pt x="0" y="10"/>
                      </a:lnTo>
                      <a:close/>
                    </a:path>
                  </a:pathLst>
                </a:custGeom>
                <a:solidFill>
                  <a:srgbClr val="000000"/>
                </a:solidFill>
                <a:ln w="9525">
                  <a:noFill/>
                  <a:round/>
                  <a:headEnd/>
                  <a:tailEnd/>
                </a:ln>
              </p:spPr>
              <p:txBody>
                <a:bodyPr/>
                <a:lstStyle/>
                <a:p>
                  <a:endParaRPr lang="en-US"/>
                </a:p>
              </p:txBody>
            </p:sp>
            <p:sp>
              <p:nvSpPr>
                <p:cNvPr id="5253" name="Freeform 932"/>
                <p:cNvSpPr>
                  <a:spLocks/>
                </p:cNvSpPr>
                <p:nvPr/>
              </p:nvSpPr>
              <p:spPr bwMode="auto">
                <a:xfrm>
                  <a:off x="2867" y="2734"/>
                  <a:ext cx="8" cy="31"/>
                </a:xfrm>
                <a:custGeom>
                  <a:avLst/>
                  <a:gdLst>
                    <a:gd name="T0" fmla="*/ 9 w 19"/>
                    <a:gd name="T1" fmla="*/ 0 h 78"/>
                    <a:gd name="T2" fmla="*/ 0 w 19"/>
                    <a:gd name="T3" fmla="*/ 29 h 78"/>
                    <a:gd name="T4" fmla="*/ 0 w 19"/>
                    <a:gd name="T5" fmla="*/ 39 h 78"/>
                    <a:gd name="T6" fmla="*/ 9 w 19"/>
                    <a:gd name="T7" fmla="*/ 58 h 78"/>
                    <a:gd name="T8" fmla="*/ 19 w 19"/>
                    <a:gd name="T9" fmla="*/ 78 h 78"/>
                    <a:gd name="T10" fmla="*/ 19 w 19"/>
                    <a:gd name="T11" fmla="*/ 78 h 78"/>
                    <a:gd name="T12" fmla="*/ 19 w 19"/>
                    <a:gd name="T13" fmla="*/ 58 h 78"/>
                    <a:gd name="T14" fmla="*/ 9 w 19"/>
                    <a:gd name="T15" fmla="*/ 39 h 78"/>
                    <a:gd name="T16" fmla="*/ 9 w 19"/>
                    <a:gd name="T17" fmla="*/ 29 h 78"/>
                    <a:gd name="T18" fmla="*/ 19 w 19"/>
                    <a:gd name="T19" fmla="*/ 9 h 78"/>
                    <a:gd name="T20" fmla="*/ 9 w 19"/>
                    <a:gd name="T21" fmla="*/ 0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78"/>
                    <a:gd name="T35" fmla="*/ 19 w 19"/>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78">
                      <a:moveTo>
                        <a:pt x="9" y="0"/>
                      </a:moveTo>
                      <a:lnTo>
                        <a:pt x="0" y="29"/>
                      </a:lnTo>
                      <a:lnTo>
                        <a:pt x="0" y="39"/>
                      </a:lnTo>
                      <a:lnTo>
                        <a:pt x="9" y="58"/>
                      </a:lnTo>
                      <a:lnTo>
                        <a:pt x="19" y="78"/>
                      </a:lnTo>
                      <a:lnTo>
                        <a:pt x="19" y="58"/>
                      </a:lnTo>
                      <a:lnTo>
                        <a:pt x="9" y="39"/>
                      </a:lnTo>
                      <a:lnTo>
                        <a:pt x="9" y="29"/>
                      </a:lnTo>
                      <a:lnTo>
                        <a:pt x="19" y="9"/>
                      </a:lnTo>
                      <a:lnTo>
                        <a:pt x="9" y="0"/>
                      </a:lnTo>
                      <a:close/>
                    </a:path>
                  </a:pathLst>
                </a:custGeom>
                <a:solidFill>
                  <a:srgbClr val="000000"/>
                </a:solidFill>
                <a:ln w="9525">
                  <a:noFill/>
                  <a:round/>
                  <a:headEnd/>
                  <a:tailEnd/>
                </a:ln>
              </p:spPr>
              <p:txBody>
                <a:bodyPr/>
                <a:lstStyle/>
                <a:p>
                  <a:endParaRPr lang="en-US"/>
                </a:p>
              </p:txBody>
            </p:sp>
            <p:sp>
              <p:nvSpPr>
                <p:cNvPr id="5254" name="Freeform 933"/>
                <p:cNvSpPr>
                  <a:spLocks/>
                </p:cNvSpPr>
                <p:nvPr/>
              </p:nvSpPr>
              <p:spPr bwMode="auto">
                <a:xfrm>
                  <a:off x="2871" y="2703"/>
                  <a:ext cx="62" cy="34"/>
                </a:xfrm>
                <a:custGeom>
                  <a:avLst/>
                  <a:gdLst>
                    <a:gd name="T0" fmla="*/ 156 w 156"/>
                    <a:gd name="T1" fmla="*/ 9 h 87"/>
                    <a:gd name="T2" fmla="*/ 146 w 156"/>
                    <a:gd name="T3" fmla="*/ 0 h 87"/>
                    <a:gd name="T4" fmla="*/ 137 w 156"/>
                    <a:gd name="T5" fmla="*/ 0 h 87"/>
                    <a:gd name="T6" fmla="*/ 98 w 156"/>
                    <a:gd name="T7" fmla="*/ 0 h 87"/>
                    <a:gd name="T8" fmla="*/ 88 w 156"/>
                    <a:gd name="T9" fmla="*/ 0 h 87"/>
                    <a:gd name="T10" fmla="*/ 78 w 156"/>
                    <a:gd name="T11" fmla="*/ 9 h 87"/>
                    <a:gd name="T12" fmla="*/ 68 w 156"/>
                    <a:gd name="T13" fmla="*/ 9 h 87"/>
                    <a:gd name="T14" fmla="*/ 59 w 156"/>
                    <a:gd name="T15" fmla="*/ 19 h 87"/>
                    <a:gd name="T16" fmla="*/ 49 w 156"/>
                    <a:gd name="T17" fmla="*/ 19 h 87"/>
                    <a:gd name="T18" fmla="*/ 10 w 156"/>
                    <a:gd name="T19" fmla="*/ 48 h 87"/>
                    <a:gd name="T20" fmla="*/ 10 w 156"/>
                    <a:gd name="T21" fmla="*/ 58 h 87"/>
                    <a:gd name="T22" fmla="*/ 0 w 156"/>
                    <a:gd name="T23" fmla="*/ 68 h 87"/>
                    <a:gd name="T24" fmla="*/ 0 w 156"/>
                    <a:gd name="T25" fmla="*/ 78 h 87"/>
                    <a:gd name="T26" fmla="*/ 10 w 156"/>
                    <a:gd name="T27" fmla="*/ 87 h 87"/>
                    <a:gd name="T28" fmla="*/ 10 w 156"/>
                    <a:gd name="T29" fmla="*/ 68 h 87"/>
                    <a:gd name="T30" fmla="*/ 10 w 156"/>
                    <a:gd name="T31" fmla="*/ 58 h 87"/>
                    <a:gd name="T32" fmla="*/ 20 w 156"/>
                    <a:gd name="T33" fmla="*/ 58 h 87"/>
                    <a:gd name="T34" fmla="*/ 30 w 156"/>
                    <a:gd name="T35" fmla="*/ 48 h 87"/>
                    <a:gd name="T36" fmla="*/ 39 w 156"/>
                    <a:gd name="T37" fmla="*/ 39 h 87"/>
                    <a:gd name="T38" fmla="*/ 39 w 156"/>
                    <a:gd name="T39" fmla="*/ 29 h 87"/>
                    <a:gd name="T40" fmla="*/ 49 w 156"/>
                    <a:gd name="T41" fmla="*/ 29 h 87"/>
                    <a:gd name="T42" fmla="*/ 59 w 156"/>
                    <a:gd name="T43" fmla="*/ 19 h 87"/>
                    <a:gd name="T44" fmla="*/ 68 w 156"/>
                    <a:gd name="T45" fmla="*/ 19 h 87"/>
                    <a:gd name="T46" fmla="*/ 78 w 156"/>
                    <a:gd name="T47" fmla="*/ 9 h 87"/>
                    <a:gd name="T48" fmla="*/ 88 w 156"/>
                    <a:gd name="T49" fmla="*/ 9 h 87"/>
                    <a:gd name="T50" fmla="*/ 98 w 156"/>
                    <a:gd name="T51" fmla="*/ 9 h 87"/>
                    <a:gd name="T52" fmla="*/ 137 w 156"/>
                    <a:gd name="T53" fmla="*/ 9 h 87"/>
                    <a:gd name="T54" fmla="*/ 146 w 156"/>
                    <a:gd name="T55" fmla="*/ 9 h 87"/>
                    <a:gd name="T56" fmla="*/ 137 w 156"/>
                    <a:gd name="T57" fmla="*/ 9 h 87"/>
                    <a:gd name="T58" fmla="*/ 156 w 156"/>
                    <a:gd name="T59" fmla="*/ 9 h 87"/>
                    <a:gd name="T60" fmla="*/ 146 w 156"/>
                    <a:gd name="T61" fmla="*/ 0 h 87"/>
                    <a:gd name="T62" fmla="*/ 156 w 156"/>
                    <a:gd name="T63" fmla="*/ 9 h 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6"/>
                    <a:gd name="T97" fmla="*/ 0 h 87"/>
                    <a:gd name="T98" fmla="*/ 156 w 156"/>
                    <a:gd name="T99" fmla="*/ 87 h 8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6" h="87">
                      <a:moveTo>
                        <a:pt x="156" y="9"/>
                      </a:moveTo>
                      <a:lnTo>
                        <a:pt x="146" y="0"/>
                      </a:lnTo>
                      <a:lnTo>
                        <a:pt x="137" y="0"/>
                      </a:lnTo>
                      <a:lnTo>
                        <a:pt x="98" y="0"/>
                      </a:lnTo>
                      <a:lnTo>
                        <a:pt x="88" y="0"/>
                      </a:lnTo>
                      <a:lnTo>
                        <a:pt x="78" y="9"/>
                      </a:lnTo>
                      <a:lnTo>
                        <a:pt x="68" y="9"/>
                      </a:lnTo>
                      <a:lnTo>
                        <a:pt x="59" y="19"/>
                      </a:lnTo>
                      <a:lnTo>
                        <a:pt x="49" y="19"/>
                      </a:lnTo>
                      <a:lnTo>
                        <a:pt x="10" y="48"/>
                      </a:lnTo>
                      <a:lnTo>
                        <a:pt x="10" y="58"/>
                      </a:lnTo>
                      <a:lnTo>
                        <a:pt x="0" y="68"/>
                      </a:lnTo>
                      <a:lnTo>
                        <a:pt x="0" y="78"/>
                      </a:lnTo>
                      <a:lnTo>
                        <a:pt x="10" y="87"/>
                      </a:lnTo>
                      <a:lnTo>
                        <a:pt x="10" y="68"/>
                      </a:lnTo>
                      <a:lnTo>
                        <a:pt x="10" y="58"/>
                      </a:lnTo>
                      <a:lnTo>
                        <a:pt x="20" y="58"/>
                      </a:lnTo>
                      <a:lnTo>
                        <a:pt x="30" y="48"/>
                      </a:lnTo>
                      <a:lnTo>
                        <a:pt x="39" y="39"/>
                      </a:lnTo>
                      <a:lnTo>
                        <a:pt x="39" y="29"/>
                      </a:lnTo>
                      <a:lnTo>
                        <a:pt x="49" y="29"/>
                      </a:lnTo>
                      <a:lnTo>
                        <a:pt x="59" y="19"/>
                      </a:lnTo>
                      <a:lnTo>
                        <a:pt x="68" y="19"/>
                      </a:lnTo>
                      <a:lnTo>
                        <a:pt x="78" y="9"/>
                      </a:lnTo>
                      <a:lnTo>
                        <a:pt x="88" y="9"/>
                      </a:lnTo>
                      <a:lnTo>
                        <a:pt x="98" y="9"/>
                      </a:lnTo>
                      <a:lnTo>
                        <a:pt x="137" y="9"/>
                      </a:lnTo>
                      <a:lnTo>
                        <a:pt x="146" y="9"/>
                      </a:lnTo>
                      <a:lnTo>
                        <a:pt x="137" y="9"/>
                      </a:lnTo>
                      <a:lnTo>
                        <a:pt x="156" y="9"/>
                      </a:lnTo>
                      <a:lnTo>
                        <a:pt x="146" y="0"/>
                      </a:lnTo>
                      <a:lnTo>
                        <a:pt x="156" y="9"/>
                      </a:lnTo>
                      <a:close/>
                    </a:path>
                  </a:pathLst>
                </a:custGeom>
                <a:solidFill>
                  <a:srgbClr val="000000"/>
                </a:solidFill>
                <a:ln w="9525">
                  <a:noFill/>
                  <a:round/>
                  <a:headEnd/>
                  <a:tailEnd/>
                </a:ln>
              </p:spPr>
              <p:txBody>
                <a:bodyPr/>
                <a:lstStyle/>
                <a:p>
                  <a:endParaRPr lang="en-US"/>
                </a:p>
              </p:txBody>
            </p:sp>
            <p:sp>
              <p:nvSpPr>
                <p:cNvPr id="5255" name="Freeform 934"/>
                <p:cNvSpPr>
                  <a:spLocks/>
                </p:cNvSpPr>
                <p:nvPr/>
              </p:nvSpPr>
              <p:spPr bwMode="auto">
                <a:xfrm>
                  <a:off x="2735" y="2706"/>
                  <a:ext cx="19" cy="35"/>
                </a:xfrm>
                <a:custGeom>
                  <a:avLst/>
                  <a:gdLst>
                    <a:gd name="T0" fmla="*/ 49 w 49"/>
                    <a:gd name="T1" fmla="*/ 10 h 88"/>
                    <a:gd name="T2" fmla="*/ 29 w 49"/>
                    <a:gd name="T3" fmla="*/ 78 h 88"/>
                    <a:gd name="T4" fmla="*/ 19 w 49"/>
                    <a:gd name="T5" fmla="*/ 88 h 88"/>
                    <a:gd name="T6" fmla="*/ 19 w 49"/>
                    <a:gd name="T7" fmla="*/ 78 h 88"/>
                    <a:gd name="T8" fmla="*/ 10 w 49"/>
                    <a:gd name="T9" fmla="*/ 69 h 88"/>
                    <a:gd name="T10" fmla="*/ 10 w 49"/>
                    <a:gd name="T11" fmla="*/ 49 h 88"/>
                    <a:gd name="T12" fmla="*/ 10 w 49"/>
                    <a:gd name="T13" fmla="*/ 39 h 88"/>
                    <a:gd name="T14" fmla="*/ 10 w 49"/>
                    <a:gd name="T15" fmla="*/ 20 h 88"/>
                    <a:gd name="T16" fmla="*/ 0 w 49"/>
                    <a:gd name="T17" fmla="*/ 10 h 88"/>
                    <a:gd name="T18" fmla="*/ 0 w 49"/>
                    <a:gd name="T19" fmla="*/ 0 h 88"/>
                    <a:gd name="T20" fmla="*/ 39 w 49"/>
                    <a:gd name="T21" fmla="*/ 0 h 88"/>
                    <a:gd name="T22" fmla="*/ 49 w 49"/>
                    <a:gd name="T23" fmla="*/ 10 h 88"/>
                    <a:gd name="T24" fmla="*/ 49 w 49"/>
                    <a:gd name="T25" fmla="*/ 10 h 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88"/>
                    <a:gd name="T41" fmla="*/ 49 w 49"/>
                    <a:gd name="T42" fmla="*/ 88 h 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88">
                      <a:moveTo>
                        <a:pt x="49" y="10"/>
                      </a:moveTo>
                      <a:lnTo>
                        <a:pt x="29" y="78"/>
                      </a:lnTo>
                      <a:lnTo>
                        <a:pt x="19" y="88"/>
                      </a:lnTo>
                      <a:lnTo>
                        <a:pt x="19" y="78"/>
                      </a:lnTo>
                      <a:lnTo>
                        <a:pt x="10" y="69"/>
                      </a:lnTo>
                      <a:lnTo>
                        <a:pt x="10" y="49"/>
                      </a:lnTo>
                      <a:lnTo>
                        <a:pt x="10" y="39"/>
                      </a:lnTo>
                      <a:lnTo>
                        <a:pt x="10" y="20"/>
                      </a:lnTo>
                      <a:lnTo>
                        <a:pt x="0" y="10"/>
                      </a:lnTo>
                      <a:lnTo>
                        <a:pt x="0" y="0"/>
                      </a:lnTo>
                      <a:lnTo>
                        <a:pt x="39" y="0"/>
                      </a:lnTo>
                      <a:lnTo>
                        <a:pt x="49" y="10"/>
                      </a:lnTo>
                      <a:close/>
                    </a:path>
                  </a:pathLst>
                </a:custGeom>
                <a:solidFill>
                  <a:srgbClr val="3FFF3F"/>
                </a:solidFill>
                <a:ln w="9525">
                  <a:noFill/>
                  <a:round/>
                  <a:headEnd/>
                  <a:tailEnd/>
                </a:ln>
              </p:spPr>
              <p:txBody>
                <a:bodyPr/>
                <a:lstStyle/>
                <a:p>
                  <a:endParaRPr lang="en-US"/>
                </a:p>
              </p:txBody>
            </p:sp>
            <p:sp>
              <p:nvSpPr>
                <p:cNvPr id="5256" name="Freeform 935"/>
                <p:cNvSpPr>
                  <a:spLocks/>
                </p:cNvSpPr>
                <p:nvPr/>
              </p:nvSpPr>
              <p:spPr bwMode="auto">
                <a:xfrm>
                  <a:off x="2746" y="2710"/>
                  <a:ext cx="12" cy="31"/>
                </a:xfrm>
                <a:custGeom>
                  <a:avLst/>
                  <a:gdLst>
                    <a:gd name="T0" fmla="*/ 0 w 29"/>
                    <a:gd name="T1" fmla="*/ 78 h 78"/>
                    <a:gd name="T2" fmla="*/ 10 w 29"/>
                    <a:gd name="T3" fmla="*/ 68 h 78"/>
                    <a:gd name="T4" fmla="*/ 29 w 29"/>
                    <a:gd name="T5" fmla="*/ 0 h 78"/>
                    <a:gd name="T6" fmla="*/ 20 w 29"/>
                    <a:gd name="T7" fmla="*/ 0 h 78"/>
                    <a:gd name="T8" fmla="*/ 0 w 29"/>
                    <a:gd name="T9" fmla="*/ 68 h 78"/>
                    <a:gd name="T10" fmla="*/ 0 w 29"/>
                    <a:gd name="T11" fmla="*/ 68 h 78"/>
                    <a:gd name="T12" fmla="*/ 0 w 29"/>
                    <a:gd name="T13" fmla="*/ 78 h 78"/>
                    <a:gd name="T14" fmla="*/ 10 w 29"/>
                    <a:gd name="T15" fmla="*/ 78 h 78"/>
                    <a:gd name="T16" fmla="*/ 10 w 29"/>
                    <a:gd name="T17" fmla="*/ 68 h 78"/>
                    <a:gd name="T18" fmla="*/ 0 w 29"/>
                    <a:gd name="T19" fmla="*/ 78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78"/>
                    <a:gd name="T32" fmla="*/ 29 w 29"/>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78">
                      <a:moveTo>
                        <a:pt x="0" y="78"/>
                      </a:moveTo>
                      <a:lnTo>
                        <a:pt x="10" y="68"/>
                      </a:lnTo>
                      <a:lnTo>
                        <a:pt x="29" y="0"/>
                      </a:lnTo>
                      <a:lnTo>
                        <a:pt x="20" y="0"/>
                      </a:lnTo>
                      <a:lnTo>
                        <a:pt x="0" y="68"/>
                      </a:lnTo>
                      <a:lnTo>
                        <a:pt x="0" y="78"/>
                      </a:lnTo>
                      <a:lnTo>
                        <a:pt x="10" y="78"/>
                      </a:lnTo>
                      <a:lnTo>
                        <a:pt x="10" y="68"/>
                      </a:lnTo>
                      <a:lnTo>
                        <a:pt x="0" y="78"/>
                      </a:lnTo>
                      <a:close/>
                    </a:path>
                  </a:pathLst>
                </a:custGeom>
                <a:solidFill>
                  <a:srgbClr val="000000"/>
                </a:solidFill>
                <a:ln w="9525">
                  <a:noFill/>
                  <a:round/>
                  <a:headEnd/>
                  <a:tailEnd/>
                </a:ln>
              </p:spPr>
              <p:txBody>
                <a:bodyPr/>
                <a:lstStyle/>
                <a:p>
                  <a:endParaRPr lang="en-US"/>
                </a:p>
              </p:txBody>
            </p:sp>
            <p:sp>
              <p:nvSpPr>
                <p:cNvPr id="5257" name="Freeform 936"/>
                <p:cNvSpPr>
                  <a:spLocks/>
                </p:cNvSpPr>
                <p:nvPr/>
              </p:nvSpPr>
              <p:spPr bwMode="auto">
                <a:xfrm>
                  <a:off x="2742" y="2737"/>
                  <a:ext cx="4" cy="4"/>
                </a:xfrm>
                <a:custGeom>
                  <a:avLst/>
                  <a:gdLst>
                    <a:gd name="T0" fmla="*/ 0 w 10"/>
                    <a:gd name="T1" fmla="*/ 10 h 10"/>
                    <a:gd name="T2" fmla="*/ 10 w 10"/>
                    <a:gd name="T3" fmla="*/ 10 h 10"/>
                    <a:gd name="T4" fmla="*/ 10 w 10"/>
                    <a:gd name="T5" fmla="*/ 10 h 10"/>
                    <a:gd name="T6" fmla="*/ 10 w 10"/>
                    <a:gd name="T7" fmla="*/ 0 h 10"/>
                    <a:gd name="T8" fmla="*/ 0 w 10"/>
                    <a:gd name="T9" fmla="*/ 0 h 10"/>
                    <a:gd name="T10" fmla="*/ 10 w 10"/>
                    <a:gd name="T11" fmla="*/ 0 h 10"/>
                    <a:gd name="T12" fmla="*/ 0 w 10"/>
                    <a:gd name="T13" fmla="*/ 10 h 10"/>
                    <a:gd name="T14" fmla="*/ 0 w 10"/>
                    <a:gd name="T15" fmla="*/ 10 h 10"/>
                    <a:gd name="T16" fmla="*/ 10 w 10"/>
                    <a:gd name="T17" fmla="*/ 10 h 10"/>
                    <a:gd name="T18" fmla="*/ 0 w 10"/>
                    <a:gd name="T19" fmla="*/ 1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10"/>
                    <a:gd name="T32" fmla="*/ 10 w 10"/>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10">
                      <a:moveTo>
                        <a:pt x="0" y="10"/>
                      </a:moveTo>
                      <a:lnTo>
                        <a:pt x="10" y="10"/>
                      </a:lnTo>
                      <a:lnTo>
                        <a:pt x="10" y="0"/>
                      </a:lnTo>
                      <a:lnTo>
                        <a:pt x="0" y="0"/>
                      </a:lnTo>
                      <a:lnTo>
                        <a:pt x="10" y="0"/>
                      </a:lnTo>
                      <a:lnTo>
                        <a:pt x="0" y="10"/>
                      </a:lnTo>
                      <a:lnTo>
                        <a:pt x="10" y="10"/>
                      </a:lnTo>
                      <a:lnTo>
                        <a:pt x="0" y="10"/>
                      </a:lnTo>
                      <a:close/>
                    </a:path>
                  </a:pathLst>
                </a:custGeom>
                <a:solidFill>
                  <a:srgbClr val="000000"/>
                </a:solidFill>
                <a:ln w="9525">
                  <a:noFill/>
                  <a:round/>
                  <a:headEnd/>
                  <a:tailEnd/>
                </a:ln>
              </p:spPr>
              <p:txBody>
                <a:bodyPr/>
                <a:lstStyle/>
                <a:p>
                  <a:endParaRPr lang="en-US"/>
                </a:p>
              </p:txBody>
            </p:sp>
            <p:sp>
              <p:nvSpPr>
                <p:cNvPr id="5258" name="Freeform 937"/>
                <p:cNvSpPr>
                  <a:spLocks/>
                </p:cNvSpPr>
                <p:nvPr/>
              </p:nvSpPr>
              <p:spPr bwMode="auto">
                <a:xfrm>
                  <a:off x="2735" y="2703"/>
                  <a:ext cx="11" cy="38"/>
                </a:xfrm>
                <a:custGeom>
                  <a:avLst/>
                  <a:gdLst>
                    <a:gd name="T0" fmla="*/ 0 w 29"/>
                    <a:gd name="T1" fmla="*/ 9 h 97"/>
                    <a:gd name="T2" fmla="*/ 0 w 29"/>
                    <a:gd name="T3" fmla="*/ 9 h 97"/>
                    <a:gd name="T4" fmla="*/ 0 w 29"/>
                    <a:gd name="T5" fmla="*/ 19 h 97"/>
                    <a:gd name="T6" fmla="*/ 0 w 29"/>
                    <a:gd name="T7" fmla="*/ 29 h 97"/>
                    <a:gd name="T8" fmla="*/ 0 w 29"/>
                    <a:gd name="T9" fmla="*/ 48 h 97"/>
                    <a:gd name="T10" fmla="*/ 10 w 29"/>
                    <a:gd name="T11" fmla="*/ 58 h 97"/>
                    <a:gd name="T12" fmla="*/ 10 w 29"/>
                    <a:gd name="T13" fmla="*/ 78 h 97"/>
                    <a:gd name="T14" fmla="*/ 10 w 29"/>
                    <a:gd name="T15" fmla="*/ 87 h 97"/>
                    <a:gd name="T16" fmla="*/ 19 w 29"/>
                    <a:gd name="T17" fmla="*/ 97 h 97"/>
                    <a:gd name="T18" fmla="*/ 29 w 29"/>
                    <a:gd name="T19" fmla="*/ 87 h 97"/>
                    <a:gd name="T20" fmla="*/ 19 w 29"/>
                    <a:gd name="T21" fmla="*/ 78 h 97"/>
                    <a:gd name="T22" fmla="*/ 19 w 29"/>
                    <a:gd name="T23" fmla="*/ 68 h 97"/>
                    <a:gd name="T24" fmla="*/ 19 w 29"/>
                    <a:gd name="T25" fmla="*/ 58 h 97"/>
                    <a:gd name="T26" fmla="*/ 10 w 29"/>
                    <a:gd name="T27" fmla="*/ 48 h 97"/>
                    <a:gd name="T28" fmla="*/ 10 w 29"/>
                    <a:gd name="T29" fmla="*/ 29 h 97"/>
                    <a:gd name="T30" fmla="*/ 10 w 29"/>
                    <a:gd name="T31" fmla="*/ 19 h 97"/>
                    <a:gd name="T32" fmla="*/ 10 w 29"/>
                    <a:gd name="T33" fmla="*/ 9 h 97"/>
                    <a:gd name="T34" fmla="*/ 0 w 29"/>
                    <a:gd name="T35" fmla="*/ 9 h 97"/>
                    <a:gd name="T36" fmla="*/ 0 w 29"/>
                    <a:gd name="T37" fmla="*/ 9 h 97"/>
                    <a:gd name="T38" fmla="*/ 0 w 29"/>
                    <a:gd name="T39" fmla="*/ 0 h 97"/>
                    <a:gd name="T40" fmla="*/ 0 w 29"/>
                    <a:gd name="T41" fmla="*/ 9 h 97"/>
                    <a:gd name="T42" fmla="*/ 0 w 29"/>
                    <a:gd name="T43" fmla="*/ 9 h 9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97"/>
                    <a:gd name="T68" fmla="*/ 29 w 29"/>
                    <a:gd name="T69" fmla="*/ 97 h 9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97">
                      <a:moveTo>
                        <a:pt x="0" y="9"/>
                      </a:moveTo>
                      <a:lnTo>
                        <a:pt x="0" y="9"/>
                      </a:lnTo>
                      <a:lnTo>
                        <a:pt x="0" y="19"/>
                      </a:lnTo>
                      <a:lnTo>
                        <a:pt x="0" y="29"/>
                      </a:lnTo>
                      <a:lnTo>
                        <a:pt x="0" y="48"/>
                      </a:lnTo>
                      <a:lnTo>
                        <a:pt x="10" y="58"/>
                      </a:lnTo>
                      <a:lnTo>
                        <a:pt x="10" y="78"/>
                      </a:lnTo>
                      <a:lnTo>
                        <a:pt x="10" y="87"/>
                      </a:lnTo>
                      <a:lnTo>
                        <a:pt x="19" y="97"/>
                      </a:lnTo>
                      <a:lnTo>
                        <a:pt x="29" y="87"/>
                      </a:lnTo>
                      <a:lnTo>
                        <a:pt x="19" y="78"/>
                      </a:lnTo>
                      <a:lnTo>
                        <a:pt x="19" y="68"/>
                      </a:lnTo>
                      <a:lnTo>
                        <a:pt x="19" y="58"/>
                      </a:lnTo>
                      <a:lnTo>
                        <a:pt x="10" y="48"/>
                      </a:lnTo>
                      <a:lnTo>
                        <a:pt x="10" y="29"/>
                      </a:lnTo>
                      <a:lnTo>
                        <a:pt x="10" y="19"/>
                      </a:lnTo>
                      <a:lnTo>
                        <a:pt x="10" y="9"/>
                      </a:lnTo>
                      <a:lnTo>
                        <a:pt x="0" y="9"/>
                      </a:lnTo>
                      <a:lnTo>
                        <a:pt x="0" y="0"/>
                      </a:lnTo>
                      <a:lnTo>
                        <a:pt x="0" y="9"/>
                      </a:lnTo>
                      <a:close/>
                    </a:path>
                  </a:pathLst>
                </a:custGeom>
                <a:solidFill>
                  <a:srgbClr val="000000"/>
                </a:solidFill>
                <a:ln w="9525">
                  <a:noFill/>
                  <a:round/>
                  <a:headEnd/>
                  <a:tailEnd/>
                </a:ln>
              </p:spPr>
              <p:txBody>
                <a:bodyPr/>
                <a:lstStyle/>
                <a:p>
                  <a:endParaRPr lang="en-US"/>
                </a:p>
              </p:txBody>
            </p:sp>
            <p:sp>
              <p:nvSpPr>
                <p:cNvPr id="5259" name="Freeform 938"/>
                <p:cNvSpPr>
                  <a:spLocks/>
                </p:cNvSpPr>
                <p:nvPr/>
              </p:nvSpPr>
              <p:spPr bwMode="auto">
                <a:xfrm>
                  <a:off x="2735" y="2703"/>
                  <a:ext cx="23" cy="7"/>
                </a:xfrm>
                <a:custGeom>
                  <a:avLst/>
                  <a:gdLst>
                    <a:gd name="T0" fmla="*/ 58 w 58"/>
                    <a:gd name="T1" fmla="*/ 19 h 19"/>
                    <a:gd name="T2" fmla="*/ 49 w 58"/>
                    <a:gd name="T3" fmla="*/ 9 h 19"/>
                    <a:gd name="T4" fmla="*/ 49 w 58"/>
                    <a:gd name="T5" fmla="*/ 9 h 19"/>
                    <a:gd name="T6" fmla="*/ 39 w 58"/>
                    <a:gd name="T7" fmla="*/ 0 h 19"/>
                    <a:gd name="T8" fmla="*/ 29 w 58"/>
                    <a:gd name="T9" fmla="*/ 9 h 19"/>
                    <a:gd name="T10" fmla="*/ 0 w 58"/>
                    <a:gd name="T11" fmla="*/ 9 h 19"/>
                    <a:gd name="T12" fmla="*/ 0 w 58"/>
                    <a:gd name="T13" fmla="*/ 9 h 19"/>
                    <a:gd name="T14" fmla="*/ 10 w 58"/>
                    <a:gd name="T15" fmla="*/ 19 h 19"/>
                    <a:gd name="T16" fmla="*/ 39 w 58"/>
                    <a:gd name="T17" fmla="*/ 19 h 19"/>
                    <a:gd name="T18" fmla="*/ 49 w 58"/>
                    <a:gd name="T19" fmla="*/ 19 h 19"/>
                    <a:gd name="T20" fmla="*/ 49 w 58"/>
                    <a:gd name="T21" fmla="*/ 19 h 19"/>
                    <a:gd name="T22" fmla="*/ 58 w 58"/>
                    <a:gd name="T23" fmla="*/ 19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8"/>
                    <a:gd name="T37" fmla="*/ 0 h 19"/>
                    <a:gd name="T38" fmla="*/ 58 w 58"/>
                    <a:gd name="T39" fmla="*/ 19 h 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8" h="19">
                      <a:moveTo>
                        <a:pt x="58" y="19"/>
                      </a:moveTo>
                      <a:lnTo>
                        <a:pt x="49" y="9"/>
                      </a:lnTo>
                      <a:lnTo>
                        <a:pt x="39" y="0"/>
                      </a:lnTo>
                      <a:lnTo>
                        <a:pt x="29" y="9"/>
                      </a:lnTo>
                      <a:lnTo>
                        <a:pt x="0" y="9"/>
                      </a:lnTo>
                      <a:lnTo>
                        <a:pt x="10" y="19"/>
                      </a:lnTo>
                      <a:lnTo>
                        <a:pt x="39" y="19"/>
                      </a:lnTo>
                      <a:lnTo>
                        <a:pt x="49" y="19"/>
                      </a:lnTo>
                      <a:lnTo>
                        <a:pt x="58" y="19"/>
                      </a:lnTo>
                      <a:close/>
                    </a:path>
                  </a:pathLst>
                </a:custGeom>
                <a:solidFill>
                  <a:srgbClr val="000000"/>
                </a:solidFill>
                <a:ln w="9525">
                  <a:noFill/>
                  <a:round/>
                  <a:headEnd/>
                  <a:tailEnd/>
                </a:ln>
              </p:spPr>
              <p:txBody>
                <a:bodyPr/>
                <a:lstStyle/>
                <a:p>
                  <a:endParaRPr lang="en-US"/>
                </a:p>
              </p:txBody>
            </p:sp>
            <p:sp>
              <p:nvSpPr>
                <p:cNvPr id="5260" name="Freeform 939"/>
                <p:cNvSpPr>
                  <a:spLocks/>
                </p:cNvSpPr>
                <p:nvPr/>
              </p:nvSpPr>
              <p:spPr bwMode="auto">
                <a:xfrm>
                  <a:off x="3011" y="2726"/>
                  <a:ext cx="70" cy="51"/>
                </a:xfrm>
                <a:custGeom>
                  <a:avLst/>
                  <a:gdLst>
                    <a:gd name="T0" fmla="*/ 48 w 175"/>
                    <a:gd name="T1" fmla="*/ 20 h 127"/>
                    <a:gd name="T2" fmla="*/ 68 w 175"/>
                    <a:gd name="T3" fmla="*/ 20 h 127"/>
                    <a:gd name="T4" fmla="*/ 77 w 175"/>
                    <a:gd name="T5" fmla="*/ 20 h 127"/>
                    <a:gd name="T6" fmla="*/ 97 w 175"/>
                    <a:gd name="T7" fmla="*/ 20 h 127"/>
                    <a:gd name="T8" fmla="*/ 97 w 175"/>
                    <a:gd name="T9" fmla="*/ 29 h 127"/>
                    <a:gd name="T10" fmla="*/ 116 w 175"/>
                    <a:gd name="T11" fmla="*/ 29 h 127"/>
                    <a:gd name="T12" fmla="*/ 126 w 175"/>
                    <a:gd name="T13" fmla="*/ 39 h 127"/>
                    <a:gd name="T14" fmla="*/ 136 w 175"/>
                    <a:gd name="T15" fmla="*/ 39 h 127"/>
                    <a:gd name="T16" fmla="*/ 136 w 175"/>
                    <a:gd name="T17" fmla="*/ 49 h 127"/>
                    <a:gd name="T18" fmla="*/ 155 w 175"/>
                    <a:gd name="T19" fmla="*/ 59 h 127"/>
                    <a:gd name="T20" fmla="*/ 155 w 175"/>
                    <a:gd name="T21" fmla="*/ 68 h 127"/>
                    <a:gd name="T22" fmla="*/ 165 w 175"/>
                    <a:gd name="T23" fmla="*/ 68 h 127"/>
                    <a:gd name="T24" fmla="*/ 175 w 175"/>
                    <a:gd name="T25" fmla="*/ 78 h 127"/>
                    <a:gd name="T26" fmla="*/ 175 w 175"/>
                    <a:gd name="T27" fmla="*/ 98 h 127"/>
                    <a:gd name="T28" fmla="*/ 165 w 175"/>
                    <a:gd name="T29" fmla="*/ 107 h 127"/>
                    <a:gd name="T30" fmla="*/ 155 w 175"/>
                    <a:gd name="T31" fmla="*/ 117 h 127"/>
                    <a:gd name="T32" fmla="*/ 145 w 175"/>
                    <a:gd name="T33" fmla="*/ 117 h 127"/>
                    <a:gd name="T34" fmla="*/ 136 w 175"/>
                    <a:gd name="T35" fmla="*/ 127 h 127"/>
                    <a:gd name="T36" fmla="*/ 136 w 175"/>
                    <a:gd name="T37" fmla="*/ 127 h 127"/>
                    <a:gd name="T38" fmla="*/ 97 w 175"/>
                    <a:gd name="T39" fmla="*/ 127 h 127"/>
                    <a:gd name="T40" fmla="*/ 97 w 175"/>
                    <a:gd name="T41" fmla="*/ 127 h 127"/>
                    <a:gd name="T42" fmla="*/ 77 w 175"/>
                    <a:gd name="T43" fmla="*/ 127 h 127"/>
                    <a:gd name="T44" fmla="*/ 58 w 175"/>
                    <a:gd name="T45" fmla="*/ 117 h 127"/>
                    <a:gd name="T46" fmla="*/ 48 w 175"/>
                    <a:gd name="T47" fmla="*/ 117 h 127"/>
                    <a:gd name="T48" fmla="*/ 29 w 175"/>
                    <a:gd name="T49" fmla="*/ 117 h 127"/>
                    <a:gd name="T50" fmla="*/ 19 w 175"/>
                    <a:gd name="T51" fmla="*/ 117 h 127"/>
                    <a:gd name="T52" fmla="*/ 9 w 175"/>
                    <a:gd name="T53" fmla="*/ 107 h 127"/>
                    <a:gd name="T54" fmla="*/ 9 w 175"/>
                    <a:gd name="T55" fmla="*/ 98 h 127"/>
                    <a:gd name="T56" fmla="*/ 9 w 175"/>
                    <a:gd name="T57" fmla="*/ 88 h 127"/>
                    <a:gd name="T58" fmla="*/ 9 w 175"/>
                    <a:gd name="T59" fmla="*/ 59 h 127"/>
                    <a:gd name="T60" fmla="*/ 9 w 175"/>
                    <a:gd name="T61" fmla="*/ 49 h 127"/>
                    <a:gd name="T62" fmla="*/ 9 w 175"/>
                    <a:gd name="T63" fmla="*/ 39 h 127"/>
                    <a:gd name="T64" fmla="*/ 0 w 175"/>
                    <a:gd name="T65" fmla="*/ 29 h 127"/>
                    <a:gd name="T66" fmla="*/ 0 w 175"/>
                    <a:gd name="T67" fmla="*/ 20 h 127"/>
                    <a:gd name="T68" fmla="*/ 9 w 175"/>
                    <a:gd name="T69" fmla="*/ 0 h 127"/>
                    <a:gd name="T70" fmla="*/ 19 w 175"/>
                    <a:gd name="T71" fmla="*/ 0 h 127"/>
                    <a:gd name="T72" fmla="*/ 19 w 175"/>
                    <a:gd name="T73" fmla="*/ 0 h 127"/>
                    <a:gd name="T74" fmla="*/ 38 w 175"/>
                    <a:gd name="T75" fmla="*/ 0 h 127"/>
                    <a:gd name="T76" fmla="*/ 38 w 175"/>
                    <a:gd name="T77" fmla="*/ 0 h 127"/>
                    <a:gd name="T78" fmla="*/ 48 w 175"/>
                    <a:gd name="T79" fmla="*/ 20 h 12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5"/>
                    <a:gd name="T121" fmla="*/ 0 h 127"/>
                    <a:gd name="T122" fmla="*/ 175 w 175"/>
                    <a:gd name="T123" fmla="*/ 127 h 12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5" h="127">
                      <a:moveTo>
                        <a:pt x="48" y="20"/>
                      </a:moveTo>
                      <a:lnTo>
                        <a:pt x="68" y="20"/>
                      </a:lnTo>
                      <a:lnTo>
                        <a:pt x="77" y="20"/>
                      </a:lnTo>
                      <a:lnTo>
                        <a:pt x="97" y="20"/>
                      </a:lnTo>
                      <a:lnTo>
                        <a:pt x="97" y="29"/>
                      </a:lnTo>
                      <a:lnTo>
                        <a:pt x="116" y="29"/>
                      </a:lnTo>
                      <a:lnTo>
                        <a:pt x="126" y="39"/>
                      </a:lnTo>
                      <a:lnTo>
                        <a:pt x="136" y="39"/>
                      </a:lnTo>
                      <a:lnTo>
                        <a:pt x="136" y="49"/>
                      </a:lnTo>
                      <a:lnTo>
                        <a:pt x="155" y="59"/>
                      </a:lnTo>
                      <a:lnTo>
                        <a:pt x="155" y="68"/>
                      </a:lnTo>
                      <a:lnTo>
                        <a:pt x="165" y="68"/>
                      </a:lnTo>
                      <a:lnTo>
                        <a:pt x="175" y="78"/>
                      </a:lnTo>
                      <a:lnTo>
                        <a:pt x="175" y="98"/>
                      </a:lnTo>
                      <a:lnTo>
                        <a:pt x="165" y="107"/>
                      </a:lnTo>
                      <a:lnTo>
                        <a:pt x="155" y="117"/>
                      </a:lnTo>
                      <a:lnTo>
                        <a:pt x="145" y="117"/>
                      </a:lnTo>
                      <a:lnTo>
                        <a:pt x="136" y="127"/>
                      </a:lnTo>
                      <a:lnTo>
                        <a:pt x="97" y="127"/>
                      </a:lnTo>
                      <a:lnTo>
                        <a:pt x="77" y="127"/>
                      </a:lnTo>
                      <a:lnTo>
                        <a:pt x="58" y="117"/>
                      </a:lnTo>
                      <a:lnTo>
                        <a:pt x="48" y="117"/>
                      </a:lnTo>
                      <a:lnTo>
                        <a:pt x="29" y="117"/>
                      </a:lnTo>
                      <a:lnTo>
                        <a:pt x="19" y="117"/>
                      </a:lnTo>
                      <a:lnTo>
                        <a:pt x="9" y="107"/>
                      </a:lnTo>
                      <a:lnTo>
                        <a:pt x="9" y="98"/>
                      </a:lnTo>
                      <a:lnTo>
                        <a:pt x="9" y="88"/>
                      </a:lnTo>
                      <a:lnTo>
                        <a:pt x="9" y="59"/>
                      </a:lnTo>
                      <a:lnTo>
                        <a:pt x="9" y="49"/>
                      </a:lnTo>
                      <a:lnTo>
                        <a:pt x="9" y="39"/>
                      </a:lnTo>
                      <a:lnTo>
                        <a:pt x="0" y="29"/>
                      </a:lnTo>
                      <a:lnTo>
                        <a:pt x="0" y="20"/>
                      </a:lnTo>
                      <a:lnTo>
                        <a:pt x="9" y="0"/>
                      </a:lnTo>
                      <a:lnTo>
                        <a:pt x="19" y="0"/>
                      </a:lnTo>
                      <a:lnTo>
                        <a:pt x="38" y="0"/>
                      </a:lnTo>
                      <a:lnTo>
                        <a:pt x="48" y="20"/>
                      </a:lnTo>
                      <a:close/>
                    </a:path>
                  </a:pathLst>
                </a:custGeom>
                <a:solidFill>
                  <a:srgbClr val="000000"/>
                </a:solidFill>
                <a:ln w="9525">
                  <a:noFill/>
                  <a:round/>
                  <a:headEnd/>
                  <a:tailEnd/>
                </a:ln>
              </p:spPr>
              <p:txBody>
                <a:bodyPr/>
                <a:lstStyle/>
                <a:p>
                  <a:endParaRPr lang="en-US"/>
                </a:p>
              </p:txBody>
            </p:sp>
            <p:sp>
              <p:nvSpPr>
                <p:cNvPr id="5261" name="Freeform 940"/>
                <p:cNvSpPr>
                  <a:spLocks/>
                </p:cNvSpPr>
                <p:nvPr/>
              </p:nvSpPr>
              <p:spPr bwMode="auto">
                <a:xfrm>
                  <a:off x="3030" y="2730"/>
                  <a:ext cx="55" cy="39"/>
                </a:xfrm>
                <a:custGeom>
                  <a:avLst/>
                  <a:gdLst>
                    <a:gd name="T0" fmla="*/ 127 w 136"/>
                    <a:gd name="T1" fmla="*/ 97 h 97"/>
                    <a:gd name="T2" fmla="*/ 127 w 136"/>
                    <a:gd name="T3" fmla="*/ 78 h 97"/>
                    <a:gd name="T4" fmla="*/ 127 w 136"/>
                    <a:gd name="T5" fmla="*/ 68 h 97"/>
                    <a:gd name="T6" fmla="*/ 127 w 136"/>
                    <a:gd name="T7" fmla="*/ 58 h 97"/>
                    <a:gd name="T8" fmla="*/ 117 w 136"/>
                    <a:gd name="T9" fmla="*/ 49 h 97"/>
                    <a:gd name="T10" fmla="*/ 107 w 136"/>
                    <a:gd name="T11" fmla="*/ 39 h 97"/>
                    <a:gd name="T12" fmla="*/ 97 w 136"/>
                    <a:gd name="T13" fmla="*/ 39 h 97"/>
                    <a:gd name="T14" fmla="*/ 88 w 136"/>
                    <a:gd name="T15" fmla="*/ 29 h 97"/>
                    <a:gd name="T16" fmla="*/ 88 w 136"/>
                    <a:gd name="T17" fmla="*/ 29 h 97"/>
                    <a:gd name="T18" fmla="*/ 78 w 136"/>
                    <a:gd name="T19" fmla="*/ 19 h 97"/>
                    <a:gd name="T20" fmla="*/ 68 w 136"/>
                    <a:gd name="T21" fmla="*/ 19 h 97"/>
                    <a:gd name="T22" fmla="*/ 49 w 136"/>
                    <a:gd name="T23" fmla="*/ 10 h 97"/>
                    <a:gd name="T24" fmla="*/ 49 w 136"/>
                    <a:gd name="T25" fmla="*/ 10 h 97"/>
                    <a:gd name="T26" fmla="*/ 39 w 136"/>
                    <a:gd name="T27" fmla="*/ 10 h 97"/>
                    <a:gd name="T28" fmla="*/ 29 w 136"/>
                    <a:gd name="T29" fmla="*/ 10 h 97"/>
                    <a:gd name="T30" fmla="*/ 20 w 136"/>
                    <a:gd name="T31" fmla="*/ 0 h 97"/>
                    <a:gd name="T32" fmla="*/ 0 w 136"/>
                    <a:gd name="T33" fmla="*/ 0 h 97"/>
                    <a:gd name="T34" fmla="*/ 0 w 136"/>
                    <a:gd name="T35" fmla="*/ 10 h 97"/>
                    <a:gd name="T36" fmla="*/ 29 w 136"/>
                    <a:gd name="T37" fmla="*/ 10 h 97"/>
                    <a:gd name="T38" fmla="*/ 39 w 136"/>
                    <a:gd name="T39" fmla="*/ 19 h 97"/>
                    <a:gd name="T40" fmla="*/ 49 w 136"/>
                    <a:gd name="T41" fmla="*/ 19 h 97"/>
                    <a:gd name="T42" fmla="*/ 49 w 136"/>
                    <a:gd name="T43" fmla="*/ 19 h 97"/>
                    <a:gd name="T44" fmla="*/ 58 w 136"/>
                    <a:gd name="T45" fmla="*/ 29 h 97"/>
                    <a:gd name="T46" fmla="*/ 68 w 136"/>
                    <a:gd name="T47" fmla="*/ 29 h 97"/>
                    <a:gd name="T48" fmla="*/ 78 w 136"/>
                    <a:gd name="T49" fmla="*/ 39 h 97"/>
                    <a:gd name="T50" fmla="*/ 88 w 136"/>
                    <a:gd name="T51" fmla="*/ 39 h 97"/>
                    <a:gd name="T52" fmla="*/ 97 w 136"/>
                    <a:gd name="T53" fmla="*/ 39 h 97"/>
                    <a:gd name="T54" fmla="*/ 97 w 136"/>
                    <a:gd name="T55" fmla="*/ 49 h 97"/>
                    <a:gd name="T56" fmla="*/ 107 w 136"/>
                    <a:gd name="T57" fmla="*/ 58 h 97"/>
                    <a:gd name="T58" fmla="*/ 117 w 136"/>
                    <a:gd name="T59" fmla="*/ 68 h 97"/>
                    <a:gd name="T60" fmla="*/ 117 w 136"/>
                    <a:gd name="T61" fmla="*/ 78 h 97"/>
                    <a:gd name="T62" fmla="*/ 117 w 136"/>
                    <a:gd name="T63" fmla="*/ 78 h 97"/>
                    <a:gd name="T64" fmla="*/ 127 w 136"/>
                    <a:gd name="T65" fmla="*/ 88 h 97"/>
                    <a:gd name="T66" fmla="*/ 127 w 136"/>
                    <a:gd name="T67" fmla="*/ 88 h 97"/>
                    <a:gd name="T68" fmla="*/ 127 w 136"/>
                    <a:gd name="T69" fmla="*/ 97 h 97"/>
                    <a:gd name="T70" fmla="*/ 136 w 136"/>
                    <a:gd name="T71" fmla="*/ 88 h 97"/>
                    <a:gd name="T72" fmla="*/ 127 w 136"/>
                    <a:gd name="T73" fmla="*/ 88 h 97"/>
                    <a:gd name="T74" fmla="*/ 127 w 136"/>
                    <a:gd name="T75" fmla="*/ 97 h 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6"/>
                    <a:gd name="T115" fmla="*/ 0 h 97"/>
                    <a:gd name="T116" fmla="*/ 136 w 136"/>
                    <a:gd name="T117" fmla="*/ 97 h 9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6" h="97">
                      <a:moveTo>
                        <a:pt x="127" y="97"/>
                      </a:moveTo>
                      <a:lnTo>
                        <a:pt x="127" y="78"/>
                      </a:lnTo>
                      <a:lnTo>
                        <a:pt x="127" y="68"/>
                      </a:lnTo>
                      <a:lnTo>
                        <a:pt x="127" y="58"/>
                      </a:lnTo>
                      <a:lnTo>
                        <a:pt x="117" y="49"/>
                      </a:lnTo>
                      <a:lnTo>
                        <a:pt x="107" y="39"/>
                      </a:lnTo>
                      <a:lnTo>
                        <a:pt x="97" y="39"/>
                      </a:lnTo>
                      <a:lnTo>
                        <a:pt x="88" y="29"/>
                      </a:lnTo>
                      <a:lnTo>
                        <a:pt x="78" y="19"/>
                      </a:lnTo>
                      <a:lnTo>
                        <a:pt x="68" y="19"/>
                      </a:lnTo>
                      <a:lnTo>
                        <a:pt x="49" y="10"/>
                      </a:lnTo>
                      <a:lnTo>
                        <a:pt x="39" y="10"/>
                      </a:lnTo>
                      <a:lnTo>
                        <a:pt x="29" y="10"/>
                      </a:lnTo>
                      <a:lnTo>
                        <a:pt x="20" y="0"/>
                      </a:lnTo>
                      <a:lnTo>
                        <a:pt x="0" y="0"/>
                      </a:lnTo>
                      <a:lnTo>
                        <a:pt x="0" y="10"/>
                      </a:lnTo>
                      <a:lnTo>
                        <a:pt x="29" y="10"/>
                      </a:lnTo>
                      <a:lnTo>
                        <a:pt x="39" y="19"/>
                      </a:lnTo>
                      <a:lnTo>
                        <a:pt x="49" y="19"/>
                      </a:lnTo>
                      <a:lnTo>
                        <a:pt x="58" y="29"/>
                      </a:lnTo>
                      <a:lnTo>
                        <a:pt x="68" y="29"/>
                      </a:lnTo>
                      <a:lnTo>
                        <a:pt x="78" y="39"/>
                      </a:lnTo>
                      <a:lnTo>
                        <a:pt x="88" y="39"/>
                      </a:lnTo>
                      <a:lnTo>
                        <a:pt x="97" y="39"/>
                      </a:lnTo>
                      <a:lnTo>
                        <a:pt x="97" y="49"/>
                      </a:lnTo>
                      <a:lnTo>
                        <a:pt x="107" y="58"/>
                      </a:lnTo>
                      <a:lnTo>
                        <a:pt x="117" y="68"/>
                      </a:lnTo>
                      <a:lnTo>
                        <a:pt x="117" y="78"/>
                      </a:lnTo>
                      <a:lnTo>
                        <a:pt x="127" y="88"/>
                      </a:lnTo>
                      <a:lnTo>
                        <a:pt x="127" y="97"/>
                      </a:lnTo>
                      <a:lnTo>
                        <a:pt x="136" y="88"/>
                      </a:lnTo>
                      <a:lnTo>
                        <a:pt x="127" y="88"/>
                      </a:lnTo>
                      <a:lnTo>
                        <a:pt x="127" y="97"/>
                      </a:lnTo>
                      <a:close/>
                    </a:path>
                  </a:pathLst>
                </a:custGeom>
                <a:solidFill>
                  <a:srgbClr val="000000"/>
                </a:solidFill>
                <a:ln w="9525">
                  <a:noFill/>
                  <a:round/>
                  <a:headEnd/>
                  <a:tailEnd/>
                </a:ln>
              </p:spPr>
              <p:txBody>
                <a:bodyPr/>
                <a:lstStyle/>
                <a:p>
                  <a:endParaRPr lang="en-US"/>
                </a:p>
              </p:txBody>
            </p:sp>
            <p:sp>
              <p:nvSpPr>
                <p:cNvPr id="5262" name="Freeform 941"/>
                <p:cNvSpPr>
                  <a:spLocks/>
                </p:cNvSpPr>
                <p:nvPr/>
              </p:nvSpPr>
              <p:spPr bwMode="auto">
                <a:xfrm>
                  <a:off x="3019" y="2765"/>
                  <a:ext cx="62" cy="15"/>
                </a:xfrm>
                <a:custGeom>
                  <a:avLst/>
                  <a:gdLst>
                    <a:gd name="T0" fmla="*/ 0 w 156"/>
                    <a:gd name="T1" fmla="*/ 19 h 38"/>
                    <a:gd name="T2" fmla="*/ 29 w 156"/>
                    <a:gd name="T3" fmla="*/ 19 h 38"/>
                    <a:gd name="T4" fmla="*/ 29 w 156"/>
                    <a:gd name="T5" fmla="*/ 29 h 38"/>
                    <a:gd name="T6" fmla="*/ 39 w 156"/>
                    <a:gd name="T7" fmla="*/ 29 h 38"/>
                    <a:gd name="T8" fmla="*/ 49 w 156"/>
                    <a:gd name="T9" fmla="*/ 29 h 38"/>
                    <a:gd name="T10" fmla="*/ 78 w 156"/>
                    <a:gd name="T11" fmla="*/ 29 h 38"/>
                    <a:gd name="T12" fmla="*/ 78 w 156"/>
                    <a:gd name="T13" fmla="*/ 38 h 38"/>
                    <a:gd name="T14" fmla="*/ 117 w 156"/>
                    <a:gd name="T15" fmla="*/ 38 h 38"/>
                    <a:gd name="T16" fmla="*/ 117 w 156"/>
                    <a:gd name="T17" fmla="*/ 29 h 38"/>
                    <a:gd name="T18" fmla="*/ 126 w 156"/>
                    <a:gd name="T19" fmla="*/ 29 h 38"/>
                    <a:gd name="T20" fmla="*/ 136 w 156"/>
                    <a:gd name="T21" fmla="*/ 19 h 38"/>
                    <a:gd name="T22" fmla="*/ 156 w 156"/>
                    <a:gd name="T23" fmla="*/ 19 h 38"/>
                    <a:gd name="T24" fmla="*/ 156 w 156"/>
                    <a:gd name="T25" fmla="*/ 9 h 38"/>
                    <a:gd name="T26" fmla="*/ 156 w 156"/>
                    <a:gd name="T27" fmla="*/ 0 h 38"/>
                    <a:gd name="T28" fmla="*/ 136 w 156"/>
                    <a:gd name="T29" fmla="*/ 19 h 38"/>
                    <a:gd name="T30" fmla="*/ 126 w 156"/>
                    <a:gd name="T31" fmla="*/ 19 h 38"/>
                    <a:gd name="T32" fmla="*/ 117 w 156"/>
                    <a:gd name="T33" fmla="*/ 19 h 38"/>
                    <a:gd name="T34" fmla="*/ 117 w 156"/>
                    <a:gd name="T35" fmla="*/ 29 h 38"/>
                    <a:gd name="T36" fmla="*/ 78 w 156"/>
                    <a:gd name="T37" fmla="*/ 29 h 38"/>
                    <a:gd name="T38" fmla="*/ 78 w 156"/>
                    <a:gd name="T39" fmla="*/ 19 h 38"/>
                    <a:gd name="T40" fmla="*/ 58 w 156"/>
                    <a:gd name="T41" fmla="*/ 19 h 38"/>
                    <a:gd name="T42" fmla="*/ 39 w 156"/>
                    <a:gd name="T43" fmla="*/ 19 h 38"/>
                    <a:gd name="T44" fmla="*/ 29 w 156"/>
                    <a:gd name="T45" fmla="*/ 19 h 38"/>
                    <a:gd name="T46" fmla="*/ 10 w 156"/>
                    <a:gd name="T47" fmla="*/ 9 h 38"/>
                    <a:gd name="T48" fmla="*/ 0 w 156"/>
                    <a:gd name="T49" fmla="*/ 9 h 38"/>
                    <a:gd name="T50" fmla="*/ 10 w 156"/>
                    <a:gd name="T51" fmla="*/ 19 h 38"/>
                    <a:gd name="T52" fmla="*/ 0 w 156"/>
                    <a:gd name="T53" fmla="*/ 19 h 38"/>
                    <a:gd name="T54" fmla="*/ 0 w 156"/>
                    <a:gd name="T55" fmla="*/ 19 h 38"/>
                    <a:gd name="T56" fmla="*/ 0 w 156"/>
                    <a:gd name="T57" fmla="*/ 19 h 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6"/>
                    <a:gd name="T88" fmla="*/ 0 h 38"/>
                    <a:gd name="T89" fmla="*/ 156 w 156"/>
                    <a:gd name="T90" fmla="*/ 38 h 3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6" h="38">
                      <a:moveTo>
                        <a:pt x="0" y="19"/>
                      </a:moveTo>
                      <a:lnTo>
                        <a:pt x="29" y="19"/>
                      </a:lnTo>
                      <a:lnTo>
                        <a:pt x="29" y="29"/>
                      </a:lnTo>
                      <a:lnTo>
                        <a:pt x="39" y="29"/>
                      </a:lnTo>
                      <a:lnTo>
                        <a:pt x="49" y="29"/>
                      </a:lnTo>
                      <a:lnTo>
                        <a:pt x="78" y="29"/>
                      </a:lnTo>
                      <a:lnTo>
                        <a:pt x="78" y="38"/>
                      </a:lnTo>
                      <a:lnTo>
                        <a:pt x="117" y="38"/>
                      </a:lnTo>
                      <a:lnTo>
                        <a:pt x="117" y="29"/>
                      </a:lnTo>
                      <a:lnTo>
                        <a:pt x="126" y="29"/>
                      </a:lnTo>
                      <a:lnTo>
                        <a:pt x="136" y="19"/>
                      </a:lnTo>
                      <a:lnTo>
                        <a:pt x="156" y="19"/>
                      </a:lnTo>
                      <a:lnTo>
                        <a:pt x="156" y="9"/>
                      </a:lnTo>
                      <a:lnTo>
                        <a:pt x="156" y="0"/>
                      </a:lnTo>
                      <a:lnTo>
                        <a:pt x="136" y="19"/>
                      </a:lnTo>
                      <a:lnTo>
                        <a:pt x="126" y="19"/>
                      </a:lnTo>
                      <a:lnTo>
                        <a:pt x="117" y="19"/>
                      </a:lnTo>
                      <a:lnTo>
                        <a:pt x="117" y="29"/>
                      </a:lnTo>
                      <a:lnTo>
                        <a:pt x="78" y="29"/>
                      </a:lnTo>
                      <a:lnTo>
                        <a:pt x="78" y="19"/>
                      </a:lnTo>
                      <a:lnTo>
                        <a:pt x="58" y="19"/>
                      </a:lnTo>
                      <a:lnTo>
                        <a:pt x="39" y="19"/>
                      </a:lnTo>
                      <a:lnTo>
                        <a:pt x="29" y="19"/>
                      </a:lnTo>
                      <a:lnTo>
                        <a:pt x="10" y="9"/>
                      </a:lnTo>
                      <a:lnTo>
                        <a:pt x="0" y="9"/>
                      </a:lnTo>
                      <a:lnTo>
                        <a:pt x="10" y="19"/>
                      </a:lnTo>
                      <a:lnTo>
                        <a:pt x="0" y="19"/>
                      </a:lnTo>
                      <a:close/>
                    </a:path>
                  </a:pathLst>
                </a:custGeom>
                <a:solidFill>
                  <a:srgbClr val="000000"/>
                </a:solidFill>
                <a:ln w="9525">
                  <a:noFill/>
                  <a:round/>
                  <a:headEnd/>
                  <a:tailEnd/>
                </a:ln>
              </p:spPr>
              <p:txBody>
                <a:bodyPr/>
                <a:lstStyle/>
                <a:p>
                  <a:endParaRPr lang="en-US"/>
                </a:p>
              </p:txBody>
            </p:sp>
            <p:sp>
              <p:nvSpPr>
                <p:cNvPr id="5263" name="Freeform 942"/>
                <p:cNvSpPr>
                  <a:spLocks/>
                </p:cNvSpPr>
                <p:nvPr/>
              </p:nvSpPr>
              <p:spPr bwMode="auto">
                <a:xfrm>
                  <a:off x="3011" y="2734"/>
                  <a:ext cx="12" cy="39"/>
                </a:xfrm>
                <a:custGeom>
                  <a:avLst/>
                  <a:gdLst>
                    <a:gd name="T0" fmla="*/ 0 w 29"/>
                    <a:gd name="T1" fmla="*/ 9 h 97"/>
                    <a:gd name="T2" fmla="*/ 0 w 29"/>
                    <a:gd name="T3" fmla="*/ 9 h 97"/>
                    <a:gd name="T4" fmla="*/ 0 w 29"/>
                    <a:gd name="T5" fmla="*/ 19 h 97"/>
                    <a:gd name="T6" fmla="*/ 0 w 29"/>
                    <a:gd name="T7" fmla="*/ 29 h 97"/>
                    <a:gd name="T8" fmla="*/ 9 w 29"/>
                    <a:gd name="T9" fmla="*/ 39 h 97"/>
                    <a:gd name="T10" fmla="*/ 9 w 29"/>
                    <a:gd name="T11" fmla="*/ 68 h 97"/>
                    <a:gd name="T12" fmla="*/ 9 w 29"/>
                    <a:gd name="T13" fmla="*/ 78 h 97"/>
                    <a:gd name="T14" fmla="*/ 9 w 29"/>
                    <a:gd name="T15" fmla="*/ 87 h 97"/>
                    <a:gd name="T16" fmla="*/ 19 w 29"/>
                    <a:gd name="T17" fmla="*/ 97 h 97"/>
                    <a:gd name="T18" fmla="*/ 29 w 29"/>
                    <a:gd name="T19" fmla="*/ 97 h 97"/>
                    <a:gd name="T20" fmla="*/ 19 w 29"/>
                    <a:gd name="T21" fmla="*/ 87 h 97"/>
                    <a:gd name="T22" fmla="*/ 19 w 29"/>
                    <a:gd name="T23" fmla="*/ 78 h 97"/>
                    <a:gd name="T24" fmla="*/ 9 w 29"/>
                    <a:gd name="T25" fmla="*/ 68 h 97"/>
                    <a:gd name="T26" fmla="*/ 9 w 29"/>
                    <a:gd name="T27" fmla="*/ 39 h 97"/>
                    <a:gd name="T28" fmla="*/ 9 w 29"/>
                    <a:gd name="T29" fmla="*/ 29 h 97"/>
                    <a:gd name="T30" fmla="*/ 9 w 29"/>
                    <a:gd name="T31" fmla="*/ 19 h 97"/>
                    <a:gd name="T32" fmla="*/ 0 w 29"/>
                    <a:gd name="T33" fmla="*/ 0 h 97"/>
                    <a:gd name="T34" fmla="*/ 0 w 29"/>
                    <a:gd name="T35" fmla="*/ 9 h 97"/>
                    <a:gd name="T36" fmla="*/ 0 w 29"/>
                    <a:gd name="T37" fmla="*/ 9 h 97"/>
                    <a:gd name="T38" fmla="*/ 0 w 29"/>
                    <a:gd name="T39" fmla="*/ 9 h 97"/>
                    <a:gd name="T40" fmla="*/ 0 w 29"/>
                    <a:gd name="T41" fmla="*/ 9 h 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
                    <a:gd name="T64" fmla="*/ 0 h 97"/>
                    <a:gd name="T65" fmla="*/ 29 w 29"/>
                    <a:gd name="T66" fmla="*/ 97 h 9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 h="97">
                      <a:moveTo>
                        <a:pt x="0" y="9"/>
                      </a:moveTo>
                      <a:lnTo>
                        <a:pt x="0" y="9"/>
                      </a:lnTo>
                      <a:lnTo>
                        <a:pt x="0" y="19"/>
                      </a:lnTo>
                      <a:lnTo>
                        <a:pt x="0" y="29"/>
                      </a:lnTo>
                      <a:lnTo>
                        <a:pt x="9" y="39"/>
                      </a:lnTo>
                      <a:lnTo>
                        <a:pt x="9" y="68"/>
                      </a:lnTo>
                      <a:lnTo>
                        <a:pt x="9" y="78"/>
                      </a:lnTo>
                      <a:lnTo>
                        <a:pt x="9" y="87"/>
                      </a:lnTo>
                      <a:lnTo>
                        <a:pt x="19" y="97"/>
                      </a:lnTo>
                      <a:lnTo>
                        <a:pt x="29" y="97"/>
                      </a:lnTo>
                      <a:lnTo>
                        <a:pt x="19" y="87"/>
                      </a:lnTo>
                      <a:lnTo>
                        <a:pt x="19" y="78"/>
                      </a:lnTo>
                      <a:lnTo>
                        <a:pt x="9" y="68"/>
                      </a:lnTo>
                      <a:lnTo>
                        <a:pt x="9" y="39"/>
                      </a:lnTo>
                      <a:lnTo>
                        <a:pt x="9" y="29"/>
                      </a:lnTo>
                      <a:lnTo>
                        <a:pt x="9" y="19"/>
                      </a:lnTo>
                      <a:lnTo>
                        <a:pt x="0" y="0"/>
                      </a:lnTo>
                      <a:lnTo>
                        <a:pt x="0" y="9"/>
                      </a:lnTo>
                      <a:close/>
                    </a:path>
                  </a:pathLst>
                </a:custGeom>
                <a:solidFill>
                  <a:srgbClr val="000000"/>
                </a:solidFill>
                <a:ln w="9525">
                  <a:noFill/>
                  <a:round/>
                  <a:headEnd/>
                  <a:tailEnd/>
                </a:ln>
              </p:spPr>
              <p:txBody>
                <a:bodyPr/>
                <a:lstStyle/>
                <a:p>
                  <a:endParaRPr lang="en-US"/>
                </a:p>
              </p:txBody>
            </p:sp>
            <p:sp>
              <p:nvSpPr>
                <p:cNvPr id="5264" name="Freeform 943"/>
                <p:cNvSpPr>
                  <a:spLocks/>
                </p:cNvSpPr>
                <p:nvPr/>
              </p:nvSpPr>
              <p:spPr bwMode="auto">
                <a:xfrm>
                  <a:off x="3011" y="2726"/>
                  <a:ext cx="12" cy="11"/>
                </a:xfrm>
                <a:custGeom>
                  <a:avLst/>
                  <a:gdLst>
                    <a:gd name="T0" fmla="*/ 19 w 29"/>
                    <a:gd name="T1" fmla="*/ 0 h 29"/>
                    <a:gd name="T2" fmla="*/ 19 w 29"/>
                    <a:gd name="T3" fmla="*/ 0 h 29"/>
                    <a:gd name="T4" fmla="*/ 9 w 29"/>
                    <a:gd name="T5" fmla="*/ 0 h 29"/>
                    <a:gd name="T6" fmla="*/ 9 w 29"/>
                    <a:gd name="T7" fmla="*/ 0 h 29"/>
                    <a:gd name="T8" fmla="*/ 0 w 29"/>
                    <a:gd name="T9" fmla="*/ 10 h 29"/>
                    <a:gd name="T10" fmla="*/ 0 w 29"/>
                    <a:gd name="T11" fmla="*/ 10 h 29"/>
                    <a:gd name="T12" fmla="*/ 0 w 29"/>
                    <a:gd name="T13" fmla="*/ 20 h 29"/>
                    <a:gd name="T14" fmla="*/ 0 w 29"/>
                    <a:gd name="T15" fmla="*/ 29 h 29"/>
                    <a:gd name="T16" fmla="*/ 0 w 29"/>
                    <a:gd name="T17" fmla="*/ 29 h 29"/>
                    <a:gd name="T18" fmla="*/ 9 w 29"/>
                    <a:gd name="T19" fmla="*/ 20 h 29"/>
                    <a:gd name="T20" fmla="*/ 9 w 29"/>
                    <a:gd name="T21" fmla="*/ 20 h 29"/>
                    <a:gd name="T22" fmla="*/ 9 w 29"/>
                    <a:gd name="T23" fmla="*/ 20 h 29"/>
                    <a:gd name="T24" fmla="*/ 9 w 29"/>
                    <a:gd name="T25" fmla="*/ 10 h 29"/>
                    <a:gd name="T26" fmla="*/ 9 w 29"/>
                    <a:gd name="T27" fmla="*/ 10 h 29"/>
                    <a:gd name="T28" fmla="*/ 19 w 29"/>
                    <a:gd name="T29" fmla="*/ 10 h 29"/>
                    <a:gd name="T30" fmla="*/ 19 w 29"/>
                    <a:gd name="T31" fmla="*/ 0 h 29"/>
                    <a:gd name="T32" fmla="*/ 29 w 29"/>
                    <a:gd name="T33" fmla="*/ 0 h 29"/>
                    <a:gd name="T34" fmla="*/ 19 w 29"/>
                    <a:gd name="T35" fmla="*/ 0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29"/>
                    <a:gd name="T56" fmla="*/ 29 w 29"/>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29">
                      <a:moveTo>
                        <a:pt x="19" y="0"/>
                      </a:moveTo>
                      <a:lnTo>
                        <a:pt x="19" y="0"/>
                      </a:lnTo>
                      <a:lnTo>
                        <a:pt x="9" y="0"/>
                      </a:lnTo>
                      <a:lnTo>
                        <a:pt x="0" y="10"/>
                      </a:lnTo>
                      <a:lnTo>
                        <a:pt x="0" y="20"/>
                      </a:lnTo>
                      <a:lnTo>
                        <a:pt x="0" y="29"/>
                      </a:lnTo>
                      <a:lnTo>
                        <a:pt x="9" y="20"/>
                      </a:lnTo>
                      <a:lnTo>
                        <a:pt x="9" y="10"/>
                      </a:lnTo>
                      <a:lnTo>
                        <a:pt x="19" y="10"/>
                      </a:lnTo>
                      <a:lnTo>
                        <a:pt x="19" y="0"/>
                      </a:lnTo>
                      <a:lnTo>
                        <a:pt x="29" y="0"/>
                      </a:lnTo>
                      <a:lnTo>
                        <a:pt x="19" y="0"/>
                      </a:lnTo>
                      <a:close/>
                    </a:path>
                  </a:pathLst>
                </a:custGeom>
                <a:solidFill>
                  <a:srgbClr val="000000"/>
                </a:solidFill>
                <a:ln w="9525">
                  <a:noFill/>
                  <a:round/>
                  <a:headEnd/>
                  <a:tailEnd/>
                </a:ln>
              </p:spPr>
              <p:txBody>
                <a:bodyPr/>
                <a:lstStyle/>
                <a:p>
                  <a:endParaRPr lang="en-US"/>
                </a:p>
              </p:txBody>
            </p:sp>
            <p:sp>
              <p:nvSpPr>
                <p:cNvPr id="5265" name="Freeform 944"/>
                <p:cNvSpPr>
                  <a:spLocks/>
                </p:cNvSpPr>
                <p:nvPr/>
              </p:nvSpPr>
              <p:spPr bwMode="auto">
                <a:xfrm>
                  <a:off x="3019" y="2722"/>
                  <a:ext cx="11" cy="12"/>
                </a:xfrm>
                <a:custGeom>
                  <a:avLst/>
                  <a:gdLst>
                    <a:gd name="T0" fmla="*/ 29 w 29"/>
                    <a:gd name="T1" fmla="*/ 20 h 30"/>
                    <a:gd name="T2" fmla="*/ 29 w 29"/>
                    <a:gd name="T3" fmla="*/ 20 h 30"/>
                    <a:gd name="T4" fmla="*/ 29 w 29"/>
                    <a:gd name="T5" fmla="*/ 20 h 30"/>
                    <a:gd name="T6" fmla="*/ 29 w 29"/>
                    <a:gd name="T7" fmla="*/ 10 h 30"/>
                    <a:gd name="T8" fmla="*/ 29 w 29"/>
                    <a:gd name="T9" fmla="*/ 10 h 30"/>
                    <a:gd name="T10" fmla="*/ 19 w 29"/>
                    <a:gd name="T11" fmla="*/ 10 h 30"/>
                    <a:gd name="T12" fmla="*/ 10 w 29"/>
                    <a:gd name="T13" fmla="*/ 0 h 30"/>
                    <a:gd name="T14" fmla="*/ 0 w 29"/>
                    <a:gd name="T15" fmla="*/ 10 h 30"/>
                    <a:gd name="T16" fmla="*/ 10 w 29"/>
                    <a:gd name="T17" fmla="*/ 10 h 30"/>
                    <a:gd name="T18" fmla="*/ 10 w 29"/>
                    <a:gd name="T19" fmla="*/ 10 h 30"/>
                    <a:gd name="T20" fmla="*/ 19 w 29"/>
                    <a:gd name="T21" fmla="*/ 10 h 30"/>
                    <a:gd name="T22" fmla="*/ 19 w 29"/>
                    <a:gd name="T23" fmla="*/ 20 h 30"/>
                    <a:gd name="T24" fmla="*/ 19 w 29"/>
                    <a:gd name="T25" fmla="*/ 20 h 30"/>
                    <a:gd name="T26" fmla="*/ 29 w 29"/>
                    <a:gd name="T27" fmla="*/ 20 h 30"/>
                    <a:gd name="T28" fmla="*/ 29 w 29"/>
                    <a:gd name="T29" fmla="*/ 30 h 30"/>
                    <a:gd name="T30" fmla="*/ 29 w 29"/>
                    <a:gd name="T31" fmla="*/ 20 h 30"/>
                    <a:gd name="T32" fmla="*/ 29 w 29"/>
                    <a:gd name="T33" fmla="*/ 2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30"/>
                    <a:gd name="T53" fmla="*/ 29 w 29"/>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30">
                      <a:moveTo>
                        <a:pt x="29" y="20"/>
                      </a:moveTo>
                      <a:lnTo>
                        <a:pt x="29" y="20"/>
                      </a:lnTo>
                      <a:lnTo>
                        <a:pt x="29" y="10"/>
                      </a:lnTo>
                      <a:lnTo>
                        <a:pt x="19" y="10"/>
                      </a:lnTo>
                      <a:lnTo>
                        <a:pt x="10" y="0"/>
                      </a:lnTo>
                      <a:lnTo>
                        <a:pt x="0" y="10"/>
                      </a:lnTo>
                      <a:lnTo>
                        <a:pt x="10" y="10"/>
                      </a:lnTo>
                      <a:lnTo>
                        <a:pt x="19" y="10"/>
                      </a:lnTo>
                      <a:lnTo>
                        <a:pt x="19" y="20"/>
                      </a:lnTo>
                      <a:lnTo>
                        <a:pt x="29" y="20"/>
                      </a:lnTo>
                      <a:lnTo>
                        <a:pt x="29" y="30"/>
                      </a:lnTo>
                      <a:lnTo>
                        <a:pt x="29" y="20"/>
                      </a:lnTo>
                      <a:close/>
                    </a:path>
                  </a:pathLst>
                </a:custGeom>
                <a:solidFill>
                  <a:srgbClr val="000000"/>
                </a:solidFill>
                <a:ln w="9525">
                  <a:noFill/>
                  <a:round/>
                  <a:headEnd/>
                  <a:tailEnd/>
                </a:ln>
              </p:spPr>
              <p:txBody>
                <a:bodyPr/>
                <a:lstStyle/>
                <a:p>
                  <a:endParaRPr lang="en-US"/>
                </a:p>
              </p:txBody>
            </p:sp>
            <p:sp>
              <p:nvSpPr>
                <p:cNvPr id="5266" name="Freeform 945"/>
                <p:cNvSpPr>
                  <a:spLocks/>
                </p:cNvSpPr>
                <p:nvPr/>
              </p:nvSpPr>
              <p:spPr bwMode="auto">
                <a:xfrm>
                  <a:off x="3015" y="2734"/>
                  <a:ext cx="58" cy="39"/>
                </a:xfrm>
                <a:custGeom>
                  <a:avLst/>
                  <a:gdLst>
                    <a:gd name="T0" fmla="*/ 146 w 146"/>
                    <a:gd name="T1" fmla="*/ 78 h 97"/>
                    <a:gd name="T2" fmla="*/ 136 w 146"/>
                    <a:gd name="T3" fmla="*/ 78 h 97"/>
                    <a:gd name="T4" fmla="*/ 136 w 146"/>
                    <a:gd name="T5" fmla="*/ 87 h 97"/>
                    <a:gd name="T6" fmla="*/ 127 w 146"/>
                    <a:gd name="T7" fmla="*/ 87 h 97"/>
                    <a:gd name="T8" fmla="*/ 117 w 146"/>
                    <a:gd name="T9" fmla="*/ 97 h 97"/>
                    <a:gd name="T10" fmla="*/ 88 w 146"/>
                    <a:gd name="T11" fmla="*/ 97 h 97"/>
                    <a:gd name="T12" fmla="*/ 88 w 146"/>
                    <a:gd name="T13" fmla="*/ 87 h 97"/>
                    <a:gd name="T14" fmla="*/ 68 w 146"/>
                    <a:gd name="T15" fmla="*/ 87 h 97"/>
                    <a:gd name="T16" fmla="*/ 59 w 146"/>
                    <a:gd name="T17" fmla="*/ 87 h 97"/>
                    <a:gd name="T18" fmla="*/ 39 w 146"/>
                    <a:gd name="T19" fmla="*/ 87 h 97"/>
                    <a:gd name="T20" fmla="*/ 39 w 146"/>
                    <a:gd name="T21" fmla="*/ 78 h 97"/>
                    <a:gd name="T22" fmla="*/ 29 w 146"/>
                    <a:gd name="T23" fmla="*/ 87 h 97"/>
                    <a:gd name="T24" fmla="*/ 20 w 146"/>
                    <a:gd name="T25" fmla="*/ 78 h 97"/>
                    <a:gd name="T26" fmla="*/ 20 w 146"/>
                    <a:gd name="T27" fmla="*/ 68 h 97"/>
                    <a:gd name="T28" fmla="*/ 20 w 146"/>
                    <a:gd name="T29" fmla="*/ 48 h 97"/>
                    <a:gd name="T30" fmla="*/ 10 w 146"/>
                    <a:gd name="T31" fmla="*/ 39 h 97"/>
                    <a:gd name="T32" fmla="*/ 10 w 146"/>
                    <a:gd name="T33" fmla="*/ 29 h 97"/>
                    <a:gd name="T34" fmla="*/ 10 w 146"/>
                    <a:gd name="T35" fmla="*/ 19 h 97"/>
                    <a:gd name="T36" fmla="*/ 0 w 146"/>
                    <a:gd name="T37" fmla="*/ 9 h 97"/>
                    <a:gd name="T38" fmla="*/ 10 w 146"/>
                    <a:gd name="T39" fmla="*/ 0 h 97"/>
                    <a:gd name="T40" fmla="*/ 20 w 146"/>
                    <a:gd name="T41" fmla="*/ 0 h 97"/>
                    <a:gd name="T42" fmla="*/ 29 w 146"/>
                    <a:gd name="T43" fmla="*/ 9 h 97"/>
                    <a:gd name="T44" fmla="*/ 39 w 146"/>
                    <a:gd name="T45" fmla="*/ 9 h 97"/>
                    <a:gd name="T46" fmla="*/ 49 w 146"/>
                    <a:gd name="T47" fmla="*/ 9 h 97"/>
                    <a:gd name="T48" fmla="*/ 59 w 146"/>
                    <a:gd name="T49" fmla="*/ 9 h 97"/>
                    <a:gd name="T50" fmla="*/ 68 w 146"/>
                    <a:gd name="T51" fmla="*/ 19 h 97"/>
                    <a:gd name="T52" fmla="*/ 88 w 146"/>
                    <a:gd name="T53" fmla="*/ 19 h 97"/>
                    <a:gd name="T54" fmla="*/ 88 w 146"/>
                    <a:gd name="T55" fmla="*/ 19 h 97"/>
                    <a:gd name="T56" fmla="*/ 97 w 146"/>
                    <a:gd name="T57" fmla="*/ 29 h 97"/>
                    <a:gd name="T58" fmla="*/ 117 w 146"/>
                    <a:gd name="T59" fmla="*/ 29 h 97"/>
                    <a:gd name="T60" fmla="*/ 117 w 146"/>
                    <a:gd name="T61" fmla="*/ 29 h 97"/>
                    <a:gd name="T62" fmla="*/ 127 w 146"/>
                    <a:gd name="T63" fmla="*/ 39 h 97"/>
                    <a:gd name="T64" fmla="*/ 136 w 146"/>
                    <a:gd name="T65" fmla="*/ 48 h 97"/>
                    <a:gd name="T66" fmla="*/ 136 w 146"/>
                    <a:gd name="T67" fmla="*/ 58 h 97"/>
                    <a:gd name="T68" fmla="*/ 146 w 146"/>
                    <a:gd name="T69" fmla="*/ 68 h 97"/>
                    <a:gd name="T70" fmla="*/ 146 w 146"/>
                    <a:gd name="T71" fmla="*/ 78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6"/>
                    <a:gd name="T109" fmla="*/ 0 h 97"/>
                    <a:gd name="T110" fmla="*/ 146 w 146"/>
                    <a:gd name="T111" fmla="*/ 97 h 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6" h="97">
                      <a:moveTo>
                        <a:pt x="146" y="78"/>
                      </a:moveTo>
                      <a:lnTo>
                        <a:pt x="136" y="78"/>
                      </a:lnTo>
                      <a:lnTo>
                        <a:pt x="136" y="87"/>
                      </a:lnTo>
                      <a:lnTo>
                        <a:pt x="127" y="87"/>
                      </a:lnTo>
                      <a:lnTo>
                        <a:pt x="117" y="97"/>
                      </a:lnTo>
                      <a:lnTo>
                        <a:pt x="88" y="97"/>
                      </a:lnTo>
                      <a:lnTo>
                        <a:pt x="88" y="87"/>
                      </a:lnTo>
                      <a:lnTo>
                        <a:pt x="68" y="87"/>
                      </a:lnTo>
                      <a:lnTo>
                        <a:pt x="59" y="87"/>
                      </a:lnTo>
                      <a:lnTo>
                        <a:pt x="39" y="87"/>
                      </a:lnTo>
                      <a:lnTo>
                        <a:pt x="39" y="78"/>
                      </a:lnTo>
                      <a:lnTo>
                        <a:pt x="29" y="87"/>
                      </a:lnTo>
                      <a:lnTo>
                        <a:pt x="20" y="78"/>
                      </a:lnTo>
                      <a:lnTo>
                        <a:pt x="20" y="68"/>
                      </a:lnTo>
                      <a:lnTo>
                        <a:pt x="20" y="48"/>
                      </a:lnTo>
                      <a:lnTo>
                        <a:pt x="10" y="39"/>
                      </a:lnTo>
                      <a:lnTo>
                        <a:pt x="10" y="29"/>
                      </a:lnTo>
                      <a:lnTo>
                        <a:pt x="10" y="19"/>
                      </a:lnTo>
                      <a:lnTo>
                        <a:pt x="0" y="9"/>
                      </a:lnTo>
                      <a:lnTo>
                        <a:pt x="10" y="0"/>
                      </a:lnTo>
                      <a:lnTo>
                        <a:pt x="20" y="0"/>
                      </a:lnTo>
                      <a:lnTo>
                        <a:pt x="29" y="9"/>
                      </a:lnTo>
                      <a:lnTo>
                        <a:pt x="39" y="9"/>
                      </a:lnTo>
                      <a:lnTo>
                        <a:pt x="49" y="9"/>
                      </a:lnTo>
                      <a:lnTo>
                        <a:pt x="59" y="9"/>
                      </a:lnTo>
                      <a:lnTo>
                        <a:pt x="68" y="19"/>
                      </a:lnTo>
                      <a:lnTo>
                        <a:pt x="88" y="19"/>
                      </a:lnTo>
                      <a:lnTo>
                        <a:pt x="97" y="29"/>
                      </a:lnTo>
                      <a:lnTo>
                        <a:pt x="117" y="29"/>
                      </a:lnTo>
                      <a:lnTo>
                        <a:pt x="127" y="39"/>
                      </a:lnTo>
                      <a:lnTo>
                        <a:pt x="136" y="48"/>
                      </a:lnTo>
                      <a:lnTo>
                        <a:pt x="136" y="58"/>
                      </a:lnTo>
                      <a:lnTo>
                        <a:pt x="146" y="68"/>
                      </a:lnTo>
                      <a:lnTo>
                        <a:pt x="146" y="78"/>
                      </a:lnTo>
                      <a:close/>
                    </a:path>
                  </a:pathLst>
                </a:custGeom>
                <a:solidFill>
                  <a:srgbClr val="3FFF3F"/>
                </a:solidFill>
                <a:ln w="9525">
                  <a:noFill/>
                  <a:round/>
                  <a:headEnd/>
                  <a:tailEnd/>
                </a:ln>
              </p:spPr>
              <p:txBody>
                <a:bodyPr/>
                <a:lstStyle/>
                <a:p>
                  <a:endParaRPr lang="en-US"/>
                </a:p>
              </p:txBody>
            </p:sp>
            <p:sp>
              <p:nvSpPr>
                <p:cNvPr id="5267" name="Freeform 946"/>
                <p:cNvSpPr>
                  <a:spLocks/>
                </p:cNvSpPr>
                <p:nvPr/>
              </p:nvSpPr>
              <p:spPr bwMode="auto">
                <a:xfrm>
                  <a:off x="3023" y="2765"/>
                  <a:ext cx="54" cy="8"/>
                </a:xfrm>
                <a:custGeom>
                  <a:avLst/>
                  <a:gdLst>
                    <a:gd name="T0" fmla="*/ 0 w 136"/>
                    <a:gd name="T1" fmla="*/ 9 h 19"/>
                    <a:gd name="T2" fmla="*/ 9 w 136"/>
                    <a:gd name="T3" fmla="*/ 9 h 19"/>
                    <a:gd name="T4" fmla="*/ 39 w 136"/>
                    <a:gd name="T5" fmla="*/ 9 h 19"/>
                    <a:gd name="T6" fmla="*/ 48 w 136"/>
                    <a:gd name="T7" fmla="*/ 19 h 19"/>
                    <a:gd name="T8" fmla="*/ 68 w 136"/>
                    <a:gd name="T9" fmla="*/ 19 h 19"/>
                    <a:gd name="T10" fmla="*/ 68 w 136"/>
                    <a:gd name="T11" fmla="*/ 19 h 19"/>
                    <a:gd name="T12" fmla="*/ 107 w 136"/>
                    <a:gd name="T13" fmla="*/ 19 h 19"/>
                    <a:gd name="T14" fmla="*/ 107 w 136"/>
                    <a:gd name="T15" fmla="*/ 19 h 19"/>
                    <a:gd name="T16" fmla="*/ 116 w 136"/>
                    <a:gd name="T17" fmla="*/ 9 h 19"/>
                    <a:gd name="T18" fmla="*/ 126 w 136"/>
                    <a:gd name="T19" fmla="*/ 9 h 19"/>
                    <a:gd name="T20" fmla="*/ 136 w 136"/>
                    <a:gd name="T21" fmla="*/ 0 h 19"/>
                    <a:gd name="T22" fmla="*/ 126 w 136"/>
                    <a:gd name="T23" fmla="*/ 0 h 19"/>
                    <a:gd name="T24" fmla="*/ 116 w 136"/>
                    <a:gd name="T25" fmla="*/ 0 h 19"/>
                    <a:gd name="T26" fmla="*/ 107 w 136"/>
                    <a:gd name="T27" fmla="*/ 9 h 19"/>
                    <a:gd name="T28" fmla="*/ 107 w 136"/>
                    <a:gd name="T29" fmla="*/ 9 h 19"/>
                    <a:gd name="T30" fmla="*/ 97 w 136"/>
                    <a:gd name="T31" fmla="*/ 9 h 19"/>
                    <a:gd name="T32" fmla="*/ 68 w 136"/>
                    <a:gd name="T33" fmla="*/ 9 h 19"/>
                    <a:gd name="T34" fmla="*/ 68 w 136"/>
                    <a:gd name="T35" fmla="*/ 9 h 19"/>
                    <a:gd name="T36" fmla="*/ 48 w 136"/>
                    <a:gd name="T37" fmla="*/ 9 h 19"/>
                    <a:gd name="T38" fmla="*/ 39 w 136"/>
                    <a:gd name="T39" fmla="*/ 0 h 19"/>
                    <a:gd name="T40" fmla="*/ 19 w 136"/>
                    <a:gd name="T41" fmla="*/ 0 h 19"/>
                    <a:gd name="T42" fmla="*/ 19 w 136"/>
                    <a:gd name="T43" fmla="*/ 0 h 19"/>
                    <a:gd name="T44" fmla="*/ 9 w 136"/>
                    <a:gd name="T45" fmla="*/ 0 h 19"/>
                    <a:gd name="T46" fmla="*/ 9 w 136"/>
                    <a:gd name="T47" fmla="*/ 0 h 19"/>
                    <a:gd name="T48" fmla="*/ 0 w 136"/>
                    <a:gd name="T49" fmla="*/ 9 h 19"/>
                    <a:gd name="T50" fmla="*/ 9 w 136"/>
                    <a:gd name="T51" fmla="*/ 9 h 19"/>
                    <a:gd name="T52" fmla="*/ 0 w 136"/>
                    <a:gd name="T53" fmla="*/ 9 h 1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6"/>
                    <a:gd name="T82" fmla="*/ 0 h 19"/>
                    <a:gd name="T83" fmla="*/ 136 w 136"/>
                    <a:gd name="T84" fmla="*/ 19 h 1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6" h="19">
                      <a:moveTo>
                        <a:pt x="0" y="9"/>
                      </a:moveTo>
                      <a:lnTo>
                        <a:pt x="9" y="9"/>
                      </a:lnTo>
                      <a:lnTo>
                        <a:pt x="39" y="9"/>
                      </a:lnTo>
                      <a:lnTo>
                        <a:pt x="48" y="19"/>
                      </a:lnTo>
                      <a:lnTo>
                        <a:pt x="68" y="19"/>
                      </a:lnTo>
                      <a:lnTo>
                        <a:pt x="107" y="19"/>
                      </a:lnTo>
                      <a:lnTo>
                        <a:pt x="116" y="9"/>
                      </a:lnTo>
                      <a:lnTo>
                        <a:pt x="126" y="9"/>
                      </a:lnTo>
                      <a:lnTo>
                        <a:pt x="136" y="0"/>
                      </a:lnTo>
                      <a:lnTo>
                        <a:pt x="126" y="0"/>
                      </a:lnTo>
                      <a:lnTo>
                        <a:pt x="116" y="0"/>
                      </a:lnTo>
                      <a:lnTo>
                        <a:pt x="107" y="9"/>
                      </a:lnTo>
                      <a:lnTo>
                        <a:pt x="97" y="9"/>
                      </a:lnTo>
                      <a:lnTo>
                        <a:pt x="68" y="9"/>
                      </a:lnTo>
                      <a:lnTo>
                        <a:pt x="48" y="9"/>
                      </a:lnTo>
                      <a:lnTo>
                        <a:pt x="39" y="0"/>
                      </a:lnTo>
                      <a:lnTo>
                        <a:pt x="19" y="0"/>
                      </a:lnTo>
                      <a:lnTo>
                        <a:pt x="9" y="0"/>
                      </a:lnTo>
                      <a:lnTo>
                        <a:pt x="0" y="9"/>
                      </a:lnTo>
                      <a:lnTo>
                        <a:pt x="9" y="9"/>
                      </a:lnTo>
                      <a:lnTo>
                        <a:pt x="0" y="9"/>
                      </a:lnTo>
                      <a:close/>
                    </a:path>
                  </a:pathLst>
                </a:custGeom>
                <a:solidFill>
                  <a:srgbClr val="000000"/>
                </a:solidFill>
                <a:ln w="9525">
                  <a:noFill/>
                  <a:round/>
                  <a:headEnd/>
                  <a:tailEnd/>
                </a:ln>
              </p:spPr>
              <p:txBody>
                <a:bodyPr/>
                <a:lstStyle/>
                <a:p>
                  <a:endParaRPr lang="en-US"/>
                </a:p>
              </p:txBody>
            </p:sp>
            <p:sp>
              <p:nvSpPr>
                <p:cNvPr id="5268" name="Freeform 947"/>
                <p:cNvSpPr>
                  <a:spLocks/>
                </p:cNvSpPr>
                <p:nvPr/>
              </p:nvSpPr>
              <p:spPr bwMode="auto">
                <a:xfrm>
                  <a:off x="3015" y="2734"/>
                  <a:ext cx="11" cy="35"/>
                </a:xfrm>
                <a:custGeom>
                  <a:avLst/>
                  <a:gdLst>
                    <a:gd name="T0" fmla="*/ 0 w 29"/>
                    <a:gd name="T1" fmla="*/ 0 h 87"/>
                    <a:gd name="T2" fmla="*/ 0 w 29"/>
                    <a:gd name="T3" fmla="*/ 9 h 87"/>
                    <a:gd name="T4" fmla="*/ 0 w 29"/>
                    <a:gd name="T5" fmla="*/ 19 h 87"/>
                    <a:gd name="T6" fmla="*/ 10 w 29"/>
                    <a:gd name="T7" fmla="*/ 29 h 87"/>
                    <a:gd name="T8" fmla="*/ 10 w 29"/>
                    <a:gd name="T9" fmla="*/ 39 h 87"/>
                    <a:gd name="T10" fmla="*/ 10 w 29"/>
                    <a:gd name="T11" fmla="*/ 48 h 87"/>
                    <a:gd name="T12" fmla="*/ 10 w 29"/>
                    <a:gd name="T13" fmla="*/ 58 h 87"/>
                    <a:gd name="T14" fmla="*/ 20 w 29"/>
                    <a:gd name="T15" fmla="*/ 68 h 87"/>
                    <a:gd name="T16" fmla="*/ 20 w 29"/>
                    <a:gd name="T17" fmla="*/ 78 h 87"/>
                    <a:gd name="T18" fmla="*/ 20 w 29"/>
                    <a:gd name="T19" fmla="*/ 87 h 87"/>
                    <a:gd name="T20" fmla="*/ 29 w 29"/>
                    <a:gd name="T21" fmla="*/ 78 h 87"/>
                    <a:gd name="T22" fmla="*/ 29 w 29"/>
                    <a:gd name="T23" fmla="*/ 78 h 87"/>
                    <a:gd name="T24" fmla="*/ 20 w 29"/>
                    <a:gd name="T25" fmla="*/ 68 h 87"/>
                    <a:gd name="T26" fmla="*/ 20 w 29"/>
                    <a:gd name="T27" fmla="*/ 58 h 87"/>
                    <a:gd name="T28" fmla="*/ 20 w 29"/>
                    <a:gd name="T29" fmla="*/ 48 h 87"/>
                    <a:gd name="T30" fmla="*/ 20 w 29"/>
                    <a:gd name="T31" fmla="*/ 29 h 87"/>
                    <a:gd name="T32" fmla="*/ 10 w 29"/>
                    <a:gd name="T33" fmla="*/ 19 h 87"/>
                    <a:gd name="T34" fmla="*/ 10 w 29"/>
                    <a:gd name="T35" fmla="*/ 9 h 87"/>
                    <a:gd name="T36" fmla="*/ 10 w 29"/>
                    <a:gd name="T37" fmla="*/ 9 h 87"/>
                    <a:gd name="T38" fmla="*/ 0 w 29"/>
                    <a:gd name="T39" fmla="*/ 0 h 87"/>
                    <a:gd name="T40" fmla="*/ 0 w 29"/>
                    <a:gd name="T41" fmla="*/ 9 h 87"/>
                    <a:gd name="T42" fmla="*/ 0 w 29"/>
                    <a:gd name="T43" fmla="*/ 0 h 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
                    <a:gd name="T67" fmla="*/ 0 h 87"/>
                    <a:gd name="T68" fmla="*/ 29 w 29"/>
                    <a:gd name="T69" fmla="*/ 87 h 8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 h="87">
                      <a:moveTo>
                        <a:pt x="0" y="0"/>
                      </a:moveTo>
                      <a:lnTo>
                        <a:pt x="0" y="9"/>
                      </a:lnTo>
                      <a:lnTo>
                        <a:pt x="0" y="19"/>
                      </a:lnTo>
                      <a:lnTo>
                        <a:pt x="10" y="29"/>
                      </a:lnTo>
                      <a:lnTo>
                        <a:pt x="10" y="39"/>
                      </a:lnTo>
                      <a:lnTo>
                        <a:pt x="10" y="48"/>
                      </a:lnTo>
                      <a:lnTo>
                        <a:pt x="10" y="58"/>
                      </a:lnTo>
                      <a:lnTo>
                        <a:pt x="20" y="68"/>
                      </a:lnTo>
                      <a:lnTo>
                        <a:pt x="20" y="78"/>
                      </a:lnTo>
                      <a:lnTo>
                        <a:pt x="20" y="87"/>
                      </a:lnTo>
                      <a:lnTo>
                        <a:pt x="29" y="78"/>
                      </a:lnTo>
                      <a:lnTo>
                        <a:pt x="20" y="68"/>
                      </a:lnTo>
                      <a:lnTo>
                        <a:pt x="20" y="58"/>
                      </a:lnTo>
                      <a:lnTo>
                        <a:pt x="20" y="48"/>
                      </a:lnTo>
                      <a:lnTo>
                        <a:pt x="20" y="29"/>
                      </a:lnTo>
                      <a:lnTo>
                        <a:pt x="10" y="19"/>
                      </a:lnTo>
                      <a:lnTo>
                        <a:pt x="10" y="9"/>
                      </a:lnTo>
                      <a:lnTo>
                        <a:pt x="0" y="0"/>
                      </a:lnTo>
                      <a:lnTo>
                        <a:pt x="0" y="9"/>
                      </a:lnTo>
                      <a:lnTo>
                        <a:pt x="0" y="0"/>
                      </a:lnTo>
                      <a:close/>
                    </a:path>
                  </a:pathLst>
                </a:custGeom>
                <a:solidFill>
                  <a:srgbClr val="000000"/>
                </a:solidFill>
                <a:ln w="9525">
                  <a:noFill/>
                  <a:round/>
                  <a:headEnd/>
                  <a:tailEnd/>
                </a:ln>
              </p:spPr>
              <p:txBody>
                <a:bodyPr/>
                <a:lstStyle/>
                <a:p>
                  <a:endParaRPr lang="en-US"/>
                </a:p>
              </p:txBody>
            </p:sp>
            <p:sp>
              <p:nvSpPr>
                <p:cNvPr id="5269" name="Freeform 948"/>
                <p:cNvSpPr>
                  <a:spLocks/>
                </p:cNvSpPr>
                <p:nvPr/>
              </p:nvSpPr>
              <p:spPr bwMode="auto">
                <a:xfrm>
                  <a:off x="3015" y="2730"/>
                  <a:ext cx="8" cy="7"/>
                </a:xfrm>
                <a:custGeom>
                  <a:avLst/>
                  <a:gdLst>
                    <a:gd name="T0" fmla="*/ 20 w 20"/>
                    <a:gd name="T1" fmla="*/ 0 h 19"/>
                    <a:gd name="T2" fmla="*/ 10 w 20"/>
                    <a:gd name="T3" fmla="*/ 10 h 19"/>
                    <a:gd name="T4" fmla="*/ 0 w 20"/>
                    <a:gd name="T5" fmla="*/ 10 h 19"/>
                    <a:gd name="T6" fmla="*/ 10 w 20"/>
                    <a:gd name="T7" fmla="*/ 19 h 19"/>
                    <a:gd name="T8" fmla="*/ 20 w 20"/>
                    <a:gd name="T9" fmla="*/ 10 h 19"/>
                    <a:gd name="T10" fmla="*/ 10 w 20"/>
                    <a:gd name="T11" fmla="*/ 10 h 19"/>
                    <a:gd name="T12" fmla="*/ 20 w 20"/>
                    <a:gd name="T13" fmla="*/ 0 h 19"/>
                    <a:gd name="T14" fmla="*/ 10 w 20"/>
                    <a:gd name="T15" fmla="*/ 0 h 19"/>
                    <a:gd name="T16" fmla="*/ 10 w 20"/>
                    <a:gd name="T17" fmla="*/ 10 h 19"/>
                    <a:gd name="T18" fmla="*/ 20 w 20"/>
                    <a:gd name="T19" fmla="*/ 0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9"/>
                    <a:gd name="T32" fmla="*/ 20 w 20"/>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9">
                      <a:moveTo>
                        <a:pt x="20" y="0"/>
                      </a:moveTo>
                      <a:lnTo>
                        <a:pt x="10" y="10"/>
                      </a:lnTo>
                      <a:lnTo>
                        <a:pt x="0" y="10"/>
                      </a:lnTo>
                      <a:lnTo>
                        <a:pt x="10" y="19"/>
                      </a:lnTo>
                      <a:lnTo>
                        <a:pt x="20" y="10"/>
                      </a:lnTo>
                      <a:lnTo>
                        <a:pt x="10" y="10"/>
                      </a:lnTo>
                      <a:lnTo>
                        <a:pt x="20" y="0"/>
                      </a:lnTo>
                      <a:lnTo>
                        <a:pt x="10" y="0"/>
                      </a:lnTo>
                      <a:lnTo>
                        <a:pt x="10" y="10"/>
                      </a:lnTo>
                      <a:lnTo>
                        <a:pt x="20" y="0"/>
                      </a:lnTo>
                      <a:close/>
                    </a:path>
                  </a:pathLst>
                </a:custGeom>
                <a:solidFill>
                  <a:srgbClr val="000000"/>
                </a:solidFill>
                <a:ln w="9525">
                  <a:noFill/>
                  <a:round/>
                  <a:headEnd/>
                  <a:tailEnd/>
                </a:ln>
              </p:spPr>
              <p:txBody>
                <a:bodyPr/>
                <a:lstStyle/>
                <a:p>
                  <a:endParaRPr lang="en-US"/>
                </a:p>
              </p:txBody>
            </p:sp>
            <p:sp>
              <p:nvSpPr>
                <p:cNvPr id="5270" name="Freeform 949"/>
                <p:cNvSpPr>
                  <a:spLocks/>
                </p:cNvSpPr>
                <p:nvPr/>
              </p:nvSpPr>
              <p:spPr bwMode="auto">
                <a:xfrm>
                  <a:off x="3019" y="2730"/>
                  <a:ext cx="58" cy="35"/>
                </a:xfrm>
                <a:custGeom>
                  <a:avLst/>
                  <a:gdLst>
                    <a:gd name="T0" fmla="*/ 146 w 146"/>
                    <a:gd name="T1" fmla="*/ 88 h 88"/>
                    <a:gd name="T2" fmla="*/ 146 w 146"/>
                    <a:gd name="T3" fmla="*/ 88 h 88"/>
                    <a:gd name="T4" fmla="*/ 136 w 146"/>
                    <a:gd name="T5" fmla="*/ 78 h 88"/>
                    <a:gd name="T6" fmla="*/ 136 w 146"/>
                    <a:gd name="T7" fmla="*/ 58 h 88"/>
                    <a:gd name="T8" fmla="*/ 117 w 146"/>
                    <a:gd name="T9" fmla="*/ 39 h 88"/>
                    <a:gd name="T10" fmla="*/ 107 w 146"/>
                    <a:gd name="T11" fmla="*/ 39 h 88"/>
                    <a:gd name="T12" fmla="*/ 97 w 146"/>
                    <a:gd name="T13" fmla="*/ 29 h 88"/>
                    <a:gd name="T14" fmla="*/ 78 w 146"/>
                    <a:gd name="T15" fmla="*/ 29 h 88"/>
                    <a:gd name="T16" fmla="*/ 78 w 146"/>
                    <a:gd name="T17" fmla="*/ 29 h 88"/>
                    <a:gd name="T18" fmla="*/ 68 w 146"/>
                    <a:gd name="T19" fmla="*/ 19 h 88"/>
                    <a:gd name="T20" fmla="*/ 49 w 146"/>
                    <a:gd name="T21" fmla="*/ 19 h 88"/>
                    <a:gd name="T22" fmla="*/ 39 w 146"/>
                    <a:gd name="T23" fmla="*/ 19 h 88"/>
                    <a:gd name="T24" fmla="*/ 29 w 146"/>
                    <a:gd name="T25" fmla="*/ 10 h 88"/>
                    <a:gd name="T26" fmla="*/ 19 w 146"/>
                    <a:gd name="T27" fmla="*/ 10 h 88"/>
                    <a:gd name="T28" fmla="*/ 10 w 146"/>
                    <a:gd name="T29" fmla="*/ 10 h 88"/>
                    <a:gd name="T30" fmla="*/ 10 w 146"/>
                    <a:gd name="T31" fmla="*/ 0 h 88"/>
                    <a:gd name="T32" fmla="*/ 0 w 146"/>
                    <a:gd name="T33" fmla="*/ 10 h 88"/>
                    <a:gd name="T34" fmla="*/ 10 w 146"/>
                    <a:gd name="T35" fmla="*/ 19 h 88"/>
                    <a:gd name="T36" fmla="*/ 19 w 146"/>
                    <a:gd name="T37" fmla="*/ 19 h 88"/>
                    <a:gd name="T38" fmla="*/ 29 w 146"/>
                    <a:gd name="T39" fmla="*/ 19 h 88"/>
                    <a:gd name="T40" fmla="*/ 39 w 146"/>
                    <a:gd name="T41" fmla="*/ 29 h 88"/>
                    <a:gd name="T42" fmla="*/ 49 w 146"/>
                    <a:gd name="T43" fmla="*/ 29 h 88"/>
                    <a:gd name="T44" fmla="*/ 58 w 146"/>
                    <a:gd name="T45" fmla="*/ 29 h 88"/>
                    <a:gd name="T46" fmla="*/ 78 w 146"/>
                    <a:gd name="T47" fmla="*/ 39 h 88"/>
                    <a:gd name="T48" fmla="*/ 78 w 146"/>
                    <a:gd name="T49" fmla="*/ 39 h 88"/>
                    <a:gd name="T50" fmla="*/ 87 w 146"/>
                    <a:gd name="T51" fmla="*/ 39 h 88"/>
                    <a:gd name="T52" fmla="*/ 97 w 146"/>
                    <a:gd name="T53" fmla="*/ 39 h 88"/>
                    <a:gd name="T54" fmla="*/ 107 w 146"/>
                    <a:gd name="T55" fmla="*/ 49 h 88"/>
                    <a:gd name="T56" fmla="*/ 126 w 146"/>
                    <a:gd name="T57" fmla="*/ 68 h 88"/>
                    <a:gd name="T58" fmla="*/ 126 w 146"/>
                    <a:gd name="T59" fmla="*/ 78 h 88"/>
                    <a:gd name="T60" fmla="*/ 136 w 146"/>
                    <a:gd name="T61" fmla="*/ 88 h 88"/>
                    <a:gd name="T62" fmla="*/ 146 w 146"/>
                    <a:gd name="T63" fmla="*/ 88 h 88"/>
                    <a:gd name="T64" fmla="*/ 146 w 146"/>
                    <a:gd name="T65" fmla="*/ 88 h 88"/>
                    <a:gd name="T66" fmla="*/ 146 w 146"/>
                    <a:gd name="T67" fmla="*/ 88 h 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6"/>
                    <a:gd name="T103" fmla="*/ 0 h 88"/>
                    <a:gd name="T104" fmla="*/ 146 w 146"/>
                    <a:gd name="T105" fmla="*/ 88 h 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6" h="88">
                      <a:moveTo>
                        <a:pt x="146" y="88"/>
                      </a:moveTo>
                      <a:lnTo>
                        <a:pt x="146" y="88"/>
                      </a:lnTo>
                      <a:lnTo>
                        <a:pt x="136" y="78"/>
                      </a:lnTo>
                      <a:lnTo>
                        <a:pt x="136" y="58"/>
                      </a:lnTo>
                      <a:lnTo>
                        <a:pt x="117" y="39"/>
                      </a:lnTo>
                      <a:lnTo>
                        <a:pt x="107" y="39"/>
                      </a:lnTo>
                      <a:lnTo>
                        <a:pt x="97" y="29"/>
                      </a:lnTo>
                      <a:lnTo>
                        <a:pt x="78" y="29"/>
                      </a:lnTo>
                      <a:lnTo>
                        <a:pt x="68" y="19"/>
                      </a:lnTo>
                      <a:lnTo>
                        <a:pt x="49" y="19"/>
                      </a:lnTo>
                      <a:lnTo>
                        <a:pt x="39" y="19"/>
                      </a:lnTo>
                      <a:lnTo>
                        <a:pt x="29" y="10"/>
                      </a:lnTo>
                      <a:lnTo>
                        <a:pt x="19" y="10"/>
                      </a:lnTo>
                      <a:lnTo>
                        <a:pt x="10" y="10"/>
                      </a:lnTo>
                      <a:lnTo>
                        <a:pt x="10" y="0"/>
                      </a:lnTo>
                      <a:lnTo>
                        <a:pt x="0" y="10"/>
                      </a:lnTo>
                      <a:lnTo>
                        <a:pt x="10" y="19"/>
                      </a:lnTo>
                      <a:lnTo>
                        <a:pt x="19" y="19"/>
                      </a:lnTo>
                      <a:lnTo>
                        <a:pt x="29" y="19"/>
                      </a:lnTo>
                      <a:lnTo>
                        <a:pt x="39" y="29"/>
                      </a:lnTo>
                      <a:lnTo>
                        <a:pt x="49" y="29"/>
                      </a:lnTo>
                      <a:lnTo>
                        <a:pt x="58" y="29"/>
                      </a:lnTo>
                      <a:lnTo>
                        <a:pt x="78" y="39"/>
                      </a:lnTo>
                      <a:lnTo>
                        <a:pt x="87" y="39"/>
                      </a:lnTo>
                      <a:lnTo>
                        <a:pt x="97" y="39"/>
                      </a:lnTo>
                      <a:lnTo>
                        <a:pt x="107" y="49"/>
                      </a:lnTo>
                      <a:lnTo>
                        <a:pt x="126" y="68"/>
                      </a:lnTo>
                      <a:lnTo>
                        <a:pt x="126" y="78"/>
                      </a:lnTo>
                      <a:lnTo>
                        <a:pt x="136" y="88"/>
                      </a:lnTo>
                      <a:lnTo>
                        <a:pt x="146" y="88"/>
                      </a:lnTo>
                      <a:close/>
                    </a:path>
                  </a:pathLst>
                </a:custGeom>
                <a:solidFill>
                  <a:srgbClr val="000000"/>
                </a:solidFill>
                <a:ln w="9525">
                  <a:noFill/>
                  <a:round/>
                  <a:headEnd/>
                  <a:tailEnd/>
                </a:ln>
              </p:spPr>
              <p:txBody>
                <a:bodyPr/>
                <a:lstStyle/>
                <a:p>
                  <a:endParaRPr lang="en-US"/>
                </a:p>
              </p:txBody>
            </p:sp>
            <p:sp>
              <p:nvSpPr>
                <p:cNvPr id="5271" name="Freeform 950"/>
                <p:cNvSpPr>
                  <a:spLocks/>
                </p:cNvSpPr>
                <p:nvPr/>
              </p:nvSpPr>
              <p:spPr bwMode="auto">
                <a:xfrm>
                  <a:off x="2941" y="2753"/>
                  <a:ext cx="27" cy="39"/>
                </a:xfrm>
                <a:custGeom>
                  <a:avLst/>
                  <a:gdLst>
                    <a:gd name="T0" fmla="*/ 69 w 69"/>
                    <a:gd name="T1" fmla="*/ 59 h 98"/>
                    <a:gd name="T2" fmla="*/ 69 w 69"/>
                    <a:gd name="T3" fmla="*/ 68 h 98"/>
                    <a:gd name="T4" fmla="*/ 59 w 69"/>
                    <a:gd name="T5" fmla="*/ 78 h 98"/>
                    <a:gd name="T6" fmla="*/ 49 w 69"/>
                    <a:gd name="T7" fmla="*/ 88 h 98"/>
                    <a:gd name="T8" fmla="*/ 39 w 69"/>
                    <a:gd name="T9" fmla="*/ 98 h 98"/>
                    <a:gd name="T10" fmla="*/ 39 w 69"/>
                    <a:gd name="T11" fmla="*/ 98 h 98"/>
                    <a:gd name="T12" fmla="*/ 20 w 69"/>
                    <a:gd name="T13" fmla="*/ 98 h 98"/>
                    <a:gd name="T14" fmla="*/ 20 w 69"/>
                    <a:gd name="T15" fmla="*/ 98 h 98"/>
                    <a:gd name="T16" fmla="*/ 10 w 69"/>
                    <a:gd name="T17" fmla="*/ 88 h 98"/>
                    <a:gd name="T18" fmla="*/ 10 w 69"/>
                    <a:gd name="T19" fmla="*/ 78 h 98"/>
                    <a:gd name="T20" fmla="*/ 10 w 69"/>
                    <a:gd name="T21" fmla="*/ 78 h 98"/>
                    <a:gd name="T22" fmla="*/ 0 w 69"/>
                    <a:gd name="T23" fmla="*/ 68 h 98"/>
                    <a:gd name="T24" fmla="*/ 0 w 69"/>
                    <a:gd name="T25" fmla="*/ 59 h 98"/>
                    <a:gd name="T26" fmla="*/ 0 w 69"/>
                    <a:gd name="T27" fmla="*/ 59 h 98"/>
                    <a:gd name="T28" fmla="*/ 0 w 69"/>
                    <a:gd name="T29" fmla="*/ 49 h 98"/>
                    <a:gd name="T30" fmla="*/ 0 w 69"/>
                    <a:gd name="T31" fmla="*/ 39 h 98"/>
                    <a:gd name="T32" fmla="*/ 10 w 69"/>
                    <a:gd name="T33" fmla="*/ 30 h 98"/>
                    <a:gd name="T34" fmla="*/ 20 w 69"/>
                    <a:gd name="T35" fmla="*/ 20 h 98"/>
                    <a:gd name="T36" fmla="*/ 30 w 69"/>
                    <a:gd name="T37" fmla="*/ 10 h 98"/>
                    <a:gd name="T38" fmla="*/ 30 w 69"/>
                    <a:gd name="T39" fmla="*/ 0 h 98"/>
                    <a:gd name="T40" fmla="*/ 39 w 69"/>
                    <a:gd name="T41" fmla="*/ 10 h 98"/>
                    <a:gd name="T42" fmla="*/ 49 w 69"/>
                    <a:gd name="T43" fmla="*/ 10 h 98"/>
                    <a:gd name="T44" fmla="*/ 49 w 69"/>
                    <a:gd name="T45" fmla="*/ 20 h 98"/>
                    <a:gd name="T46" fmla="*/ 59 w 69"/>
                    <a:gd name="T47" fmla="*/ 30 h 98"/>
                    <a:gd name="T48" fmla="*/ 59 w 69"/>
                    <a:gd name="T49" fmla="*/ 30 h 98"/>
                    <a:gd name="T50" fmla="*/ 69 w 69"/>
                    <a:gd name="T51" fmla="*/ 39 h 98"/>
                    <a:gd name="T52" fmla="*/ 69 w 69"/>
                    <a:gd name="T53" fmla="*/ 49 h 98"/>
                    <a:gd name="T54" fmla="*/ 69 w 69"/>
                    <a:gd name="T55" fmla="*/ 59 h 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9"/>
                    <a:gd name="T85" fmla="*/ 0 h 98"/>
                    <a:gd name="T86" fmla="*/ 69 w 69"/>
                    <a:gd name="T87" fmla="*/ 98 h 9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9" h="98">
                      <a:moveTo>
                        <a:pt x="69" y="59"/>
                      </a:moveTo>
                      <a:lnTo>
                        <a:pt x="69" y="68"/>
                      </a:lnTo>
                      <a:lnTo>
                        <a:pt x="59" y="78"/>
                      </a:lnTo>
                      <a:lnTo>
                        <a:pt x="49" y="88"/>
                      </a:lnTo>
                      <a:lnTo>
                        <a:pt x="39" y="98"/>
                      </a:lnTo>
                      <a:lnTo>
                        <a:pt x="20" y="98"/>
                      </a:lnTo>
                      <a:lnTo>
                        <a:pt x="10" y="88"/>
                      </a:lnTo>
                      <a:lnTo>
                        <a:pt x="10" y="78"/>
                      </a:lnTo>
                      <a:lnTo>
                        <a:pt x="0" y="68"/>
                      </a:lnTo>
                      <a:lnTo>
                        <a:pt x="0" y="59"/>
                      </a:lnTo>
                      <a:lnTo>
                        <a:pt x="0" y="49"/>
                      </a:lnTo>
                      <a:lnTo>
                        <a:pt x="0" y="39"/>
                      </a:lnTo>
                      <a:lnTo>
                        <a:pt x="10" y="30"/>
                      </a:lnTo>
                      <a:lnTo>
                        <a:pt x="20" y="20"/>
                      </a:lnTo>
                      <a:lnTo>
                        <a:pt x="30" y="10"/>
                      </a:lnTo>
                      <a:lnTo>
                        <a:pt x="30" y="0"/>
                      </a:lnTo>
                      <a:lnTo>
                        <a:pt x="39" y="10"/>
                      </a:lnTo>
                      <a:lnTo>
                        <a:pt x="49" y="10"/>
                      </a:lnTo>
                      <a:lnTo>
                        <a:pt x="49" y="20"/>
                      </a:lnTo>
                      <a:lnTo>
                        <a:pt x="59" y="30"/>
                      </a:lnTo>
                      <a:lnTo>
                        <a:pt x="69" y="39"/>
                      </a:lnTo>
                      <a:lnTo>
                        <a:pt x="69" y="49"/>
                      </a:lnTo>
                      <a:lnTo>
                        <a:pt x="69" y="59"/>
                      </a:lnTo>
                      <a:close/>
                    </a:path>
                  </a:pathLst>
                </a:custGeom>
                <a:solidFill>
                  <a:srgbClr val="000000"/>
                </a:solidFill>
                <a:ln w="9525">
                  <a:noFill/>
                  <a:round/>
                  <a:headEnd/>
                  <a:tailEnd/>
                </a:ln>
              </p:spPr>
              <p:txBody>
                <a:bodyPr/>
                <a:lstStyle/>
                <a:p>
                  <a:endParaRPr lang="en-US"/>
                </a:p>
              </p:txBody>
            </p:sp>
            <p:sp>
              <p:nvSpPr>
                <p:cNvPr id="5272" name="Freeform 951"/>
                <p:cNvSpPr>
                  <a:spLocks/>
                </p:cNvSpPr>
                <p:nvPr/>
              </p:nvSpPr>
              <p:spPr bwMode="auto">
                <a:xfrm>
                  <a:off x="2953" y="2777"/>
                  <a:ext cx="19" cy="19"/>
                </a:xfrm>
                <a:custGeom>
                  <a:avLst/>
                  <a:gdLst>
                    <a:gd name="T0" fmla="*/ 0 w 48"/>
                    <a:gd name="T1" fmla="*/ 48 h 48"/>
                    <a:gd name="T2" fmla="*/ 9 w 48"/>
                    <a:gd name="T3" fmla="*/ 39 h 48"/>
                    <a:gd name="T4" fmla="*/ 19 w 48"/>
                    <a:gd name="T5" fmla="*/ 39 h 48"/>
                    <a:gd name="T6" fmla="*/ 19 w 48"/>
                    <a:gd name="T7" fmla="*/ 39 h 48"/>
                    <a:gd name="T8" fmla="*/ 39 w 48"/>
                    <a:gd name="T9" fmla="*/ 19 h 48"/>
                    <a:gd name="T10" fmla="*/ 39 w 48"/>
                    <a:gd name="T11" fmla="*/ 9 h 48"/>
                    <a:gd name="T12" fmla="*/ 48 w 48"/>
                    <a:gd name="T13" fmla="*/ 0 h 48"/>
                    <a:gd name="T14" fmla="*/ 39 w 48"/>
                    <a:gd name="T15" fmla="*/ 0 h 48"/>
                    <a:gd name="T16" fmla="*/ 29 w 48"/>
                    <a:gd name="T17" fmla="*/ 9 h 48"/>
                    <a:gd name="T18" fmla="*/ 29 w 48"/>
                    <a:gd name="T19" fmla="*/ 9 h 48"/>
                    <a:gd name="T20" fmla="*/ 29 w 48"/>
                    <a:gd name="T21" fmla="*/ 19 h 48"/>
                    <a:gd name="T22" fmla="*/ 19 w 48"/>
                    <a:gd name="T23" fmla="*/ 19 h 48"/>
                    <a:gd name="T24" fmla="*/ 9 w 48"/>
                    <a:gd name="T25" fmla="*/ 29 h 48"/>
                    <a:gd name="T26" fmla="*/ 0 w 48"/>
                    <a:gd name="T27" fmla="*/ 39 h 48"/>
                    <a:gd name="T28" fmla="*/ 0 w 48"/>
                    <a:gd name="T29" fmla="*/ 39 h 48"/>
                    <a:gd name="T30" fmla="*/ 0 w 48"/>
                    <a:gd name="T31" fmla="*/ 39 h 48"/>
                    <a:gd name="T32" fmla="*/ 0 w 48"/>
                    <a:gd name="T33" fmla="*/ 4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0" y="48"/>
                      </a:moveTo>
                      <a:lnTo>
                        <a:pt x="9" y="39"/>
                      </a:lnTo>
                      <a:lnTo>
                        <a:pt x="19" y="39"/>
                      </a:lnTo>
                      <a:lnTo>
                        <a:pt x="39" y="19"/>
                      </a:lnTo>
                      <a:lnTo>
                        <a:pt x="39" y="9"/>
                      </a:lnTo>
                      <a:lnTo>
                        <a:pt x="48" y="0"/>
                      </a:lnTo>
                      <a:lnTo>
                        <a:pt x="39" y="0"/>
                      </a:lnTo>
                      <a:lnTo>
                        <a:pt x="29" y="9"/>
                      </a:lnTo>
                      <a:lnTo>
                        <a:pt x="29" y="19"/>
                      </a:lnTo>
                      <a:lnTo>
                        <a:pt x="19" y="19"/>
                      </a:lnTo>
                      <a:lnTo>
                        <a:pt x="9" y="29"/>
                      </a:lnTo>
                      <a:lnTo>
                        <a:pt x="0" y="39"/>
                      </a:lnTo>
                      <a:lnTo>
                        <a:pt x="0" y="48"/>
                      </a:lnTo>
                      <a:close/>
                    </a:path>
                  </a:pathLst>
                </a:custGeom>
                <a:solidFill>
                  <a:srgbClr val="000000"/>
                </a:solidFill>
                <a:ln w="9525">
                  <a:noFill/>
                  <a:round/>
                  <a:headEnd/>
                  <a:tailEnd/>
                </a:ln>
              </p:spPr>
              <p:txBody>
                <a:bodyPr/>
                <a:lstStyle/>
                <a:p>
                  <a:endParaRPr lang="en-US"/>
                </a:p>
              </p:txBody>
            </p:sp>
            <p:sp>
              <p:nvSpPr>
                <p:cNvPr id="5273" name="Freeform 952"/>
                <p:cNvSpPr>
                  <a:spLocks/>
                </p:cNvSpPr>
                <p:nvPr/>
              </p:nvSpPr>
              <p:spPr bwMode="auto">
                <a:xfrm>
                  <a:off x="2937" y="2773"/>
                  <a:ext cx="16" cy="23"/>
                </a:xfrm>
                <a:custGeom>
                  <a:avLst/>
                  <a:gdLst>
                    <a:gd name="T0" fmla="*/ 0 w 39"/>
                    <a:gd name="T1" fmla="*/ 10 h 58"/>
                    <a:gd name="T2" fmla="*/ 9 w 39"/>
                    <a:gd name="T3" fmla="*/ 19 h 58"/>
                    <a:gd name="T4" fmla="*/ 9 w 39"/>
                    <a:gd name="T5" fmla="*/ 19 h 58"/>
                    <a:gd name="T6" fmla="*/ 9 w 39"/>
                    <a:gd name="T7" fmla="*/ 29 h 58"/>
                    <a:gd name="T8" fmla="*/ 19 w 39"/>
                    <a:gd name="T9" fmla="*/ 39 h 58"/>
                    <a:gd name="T10" fmla="*/ 19 w 39"/>
                    <a:gd name="T11" fmla="*/ 39 h 58"/>
                    <a:gd name="T12" fmla="*/ 19 w 39"/>
                    <a:gd name="T13" fmla="*/ 49 h 58"/>
                    <a:gd name="T14" fmla="*/ 29 w 39"/>
                    <a:gd name="T15" fmla="*/ 58 h 58"/>
                    <a:gd name="T16" fmla="*/ 39 w 39"/>
                    <a:gd name="T17" fmla="*/ 58 h 58"/>
                    <a:gd name="T18" fmla="*/ 39 w 39"/>
                    <a:gd name="T19" fmla="*/ 49 h 58"/>
                    <a:gd name="T20" fmla="*/ 39 w 39"/>
                    <a:gd name="T21" fmla="*/ 49 h 58"/>
                    <a:gd name="T22" fmla="*/ 29 w 39"/>
                    <a:gd name="T23" fmla="*/ 39 h 58"/>
                    <a:gd name="T24" fmla="*/ 19 w 39"/>
                    <a:gd name="T25" fmla="*/ 39 h 58"/>
                    <a:gd name="T26" fmla="*/ 19 w 39"/>
                    <a:gd name="T27" fmla="*/ 29 h 58"/>
                    <a:gd name="T28" fmla="*/ 19 w 39"/>
                    <a:gd name="T29" fmla="*/ 29 h 58"/>
                    <a:gd name="T30" fmla="*/ 19 w 39"/>
                    <a:gd name="T31" fmla="*/ 19 h 58"/>
                    <a:gd name="T32" fmla="*/ 19 w 39"/>
                    <a:gd name="T33" fmla="*/ 10 h 58"/>
                    <a:gd name="T34" fmla="*/ 9 w 39"/>
                    <a:gd name="T35" fmla="*/ 0 h 58"/>
                    <a:gd name="T36" fmla="*/ 9 w 39"/>
                    <a:gd name="T37" fmla="*/ 10 h 58"/>
                    <a:gd name="T38" fmla="*/ 0 w 39"/>
                    <a:gd name="T39" fmla="*/ 10 h 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
                    <a:gd name="T61" fmla="*/ 0 h 58"/>
                    <a:gd name="T62" fmla="*/ 39 w 39"/>
                    <a:gd name="T63" fmla="*/ 58 h 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 h="58">
                      <a:moveTo>
                        <a:pt x="0" y="10"/>
                      </a:moveTo>
                      <a:lnTo>
                        <a:pt x="9" y="19"/>
                      </a:lnTo>
                      <a:lnTo>
                        <a:pt x="9" y="29"/>
                      </a:lnTo>
                      <a:lnTo>
                        <a:pt x="19" y="39"/>
                      </a:lnTo>
                      <a:lnTo>
                        <a:pt x="19" y="49"/>
                      </a:lnTo>
                      <a:lnTo>
                        <a:pt x="29" y="58"/>
                      </a:lnTo>
                      <a:lnTo>
                        <a:pt x="39" y="58"/>
                      </a:lnTo>
                      <a:lnTo>
                        <a:pt x="39" y="49"/>
                      </a:lnTo>
                      <a:lnTo>
                        <a:pt x="29" y="39"/>
                      </a:lnTo>
                      <a:lnTo>
                        <a:pt x="19" y="39"/>
                      </a:lnTo>
                      <a:lnTo>
                        <a:pt x="19" y="29"/>
                      </a:lnTo>
                      <a:lnTo>
                        <a:pt x="19" y="19"/>
                      </a:lnTo>
                      <a:lnTo>
                        <a:pt x="19" y="10"/>
                      </a:lnTo>
                      <a:lnTo>
                        <a:pt x="9" y="0"/>
                      </a:lnTo>
                      <a:lnTo>
                        <a:pt x="9" y="10"/>
                      </a:lnTo>
                      <a:lnTo>
                        <a:pt x="0" y="10"/>
                      </a:lnTo>
                      <a:close/>
                    </a:path>
                  </a:pathLst>
                </a:custGeom>
                <a:solidFill>
                  <a:srgbClr val="000000"/>
                </a:solidFill>
                <a:ln w="9525">
                  <a:noFill/>
                  <a:round/>
                  <a:headEnd/>
                  <a:tailEnd/>
                </a:ln>
              </p:spPr>
              <p:txBody>
                <a:bodyPr/>
                <a:lstStyle/>
                <a:p>
                  <a:endParaRPr lang="en-US"/>
                </a:p>
              </p:txBody>
            </p:sp>
            <p:sp>
              <p:nvSpPr>
                <p:cNvPr id="5274" name="Freeform 953"/>
                <p:cNvSpPr>
                  <a:spLocks/>
                </p:cNvSpPr>
                <p:nvPr/>
              </p:nvSpPr>
              <p:spPr bwMode="auto">
                <a:xfrm>
                  <a:off x="2937" y="2753"/>
                  <a:ext cx="19" cy="24"/>
                </a:xfrm>
                <a:custGeom>
                  <a:avLst/>
                  <a:gdLst>
                    <a:gd name="T0" fmla="*/ 39 w 48"/>
                    <a:gd name="T1" fmla="*/ 0 h 59"/>
                    <a:gd name="T2" fmla="*/ 39 w 48"/>
                    <a:gd name="T3" fmla="*/ 0 h 59"/>
                    <a:gd name="T4" fmla="*/ 39 w 48"/>
                    <a:gd name="T5" fmla="*/ 10 h 59"/>
                    <a:gd name="T6" fmla="*/ 29 w 48"/>
                    <a:gd name="T7" fmla="*/ 10 h 59"/>
                    <a:gd name="T8" fmla="*/ 19 w 48"/>
                    <a:gd name="T9" fmla="*/ 20 h 59"/>
                    <a:gd name="T10" fmla="*/ 19 w 48"/>
                    <a:gd name="T11" fmla="*/ 20 h 59"/>
                    <a:gd name="T12" fmla="*/ 9 w 48"/>
                    <a:gd name="T13" fmla="*/ 39 h 59"/>
                    <a:gd name="T14" fmla="*/ 9 w 48"/>
                    <a:gd name="T15" fmla="*/ 49 h 59"/>
                    <a:gd name="T16" fmla="*/ 0 w 48"/>
                    <a:gd name="T17" fmla="*/ 59 h 59"/>
                    <a:gd name="T18" fmla="*/ 9 w 48"/>
                    <a:gd name="T19" fmla="*/ 59 h 59"/>
                    <a:gd name="T20" fmla="*/ 19 w 48"/>
                    <a:gd name="T21" fmla="*/ 49 h 59"/>
                    <a:gd name="T22" fmla="*/ 19 w 48"/>
                    <a:gd name="T23" fmla="*/ 39 h 59"/>
                    <a:gd name="T24" fmla="*/ 29 w 48"/>
                    <a:gd name="T25" fmla="*/ 20 h 59"/>
                    <a:gd name="T26" fmla="*/ 39 w 48"/>
                    <a:gd name="T27" fmla="*/ 20 h 59"/>
                    <a:gd name="T28" fmla="*/ 39 w 48"/>
                    <a:gd name="T29" fmla="*/ 10 h 59"/>
                    <a:gd name="T30" fmla="*/ 48 w 48"/>
                    <a:gd name="T31" fmla="*/ 0 h 59"/>
                    <a:gd name="T32" fmla="*/ 39 w 48"/>
                    <a:gd name="T33" fmla="*/ 10 h 59"/>
                    <a:gd name="T34" fmla="*/ 39 w 48"/>
                    <a:gd name="T35" fmla="*/ 0 h 59"/>
                    <a:gd name="T36" fmla="*/ 39 w 48"/>
                    <a:gd name="T37" fmla="*/ 0 h 59"/>
                    <a:gd name="T38" fmla="*/ 39 w 48"/>
                    <a:gd name="T39" fmla="*/ 0 h 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
                    <a:gd name="T61" fmla="*/ 0 h 59"/>
                    <a:gd name="T62" fmla="*/ 48 w 48"/>
                    <a:gd name="T63" fmla="*/ 59 h 5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 h="59">
                      <a:moveTo>
                        <a:pt x="39" y="0"/>
                      </a:moveTo>
                      <a:lnTo>
                        <a:pt x="39" y="0"/>
                      </a:lnTo>
                      <a:lnTo>
                        <a:pt x="39" y="10"/>
                      </a:lnTo>
                      <a:lnTo>
                        <a:pt x="29" y="10"/>
                      </a:lnTo>
                      <a:lnTo>
                        <a:pt x="19" y="20"/>
                      </a:lnTo>
                      <a:lnTo>
                        <a:pt x="9" y="39"/>
                      </a:lnTo>
                      <a:lnTo>
                        <a:pt x="9" y="49"/>
                      </a:lnTo>
                      <a:lnTo>
                        <a:pt x="0" y="59"/>
                      </a:lnTo>
                      <a:lnTo>
                        <a:pt x="9" y="59"/>
                      </a:lnTo>
                      <a:lnTo>
                        <a:pt x="19" y="49"/>
                      </a:lnTo>
                      <a:lnTo>
                        <a:pt x="19" y="39"/>
                      </a:lnTo>
                      <a:lnTo>
                        <a:pt x="29" y="20"/>
                      </a:lnTo>
                      <a:lnTo>
                        <a:pt x="39" y="20"/>
                      </a:lnTo>
                      <a:lnTo>
                        <a:pt x="39" y="10"/>
                      </a:lnTo>
                      <a:lnTo>
                        <a:pt x="48" y="0"/>
                      </a:lnTo>
                      <a:lnTo>
                        <a:pt x="39" y="10"/>
                      </a:lnTo>
                      <a:lnTo>
                        <a:pt x="39" y="0"/>
                      </a:lnTo>
                      <a:close/>
                    </a:path>
                  </a:pathLst>
                </a:custGeom>
                <a:solidFill>
                  <a:srgbClr val="000000"/>
                </a:solidFill>
                <a:ln w="9525">
                  <a:noFill/>
                  <a:round/>
                  <a:headEnd/>
                  <a:tailEnd/>
                </a:ln>
              </p:spPr>
              <p:txBody>
                <a:bodyPr/>
                <a:lstStyle/>
                <a:p>
                  <a:endParaRPr lang="en-US"/>
                </a:p>
              </p:txBody>
            </p:sp>
            <p:sp>
              <p:nvSpPr>
                <p:cNvPr id="5275" name="Freeform 954"/>
                <p:cNvSpPr>
                  <a:spLocks/>
                </p:cNvSpPr>
                <p:nvPr/>
              </p:nvSpPr>
              <p:spPr bwMode="auto">
                <a:xfrm>
                  <a:off x="2953" y="2753"/>
                  <a:ext cx="19" cy="24"/>
                </a:xfrm>
                <a:custGeom>
                  <a:avLst/>
                  <a:gdLst>
                    <a:gd name="T0" fmla="*/ 48 w 48"/>
                    <a:gd name="T1" fmla="*/ 59 h 59"/>
                    <a:gd name="T2" fmla="*/ 48 w 48"/>
                    <a:gd name="T3" fmla="*/ 49 h 59"/>
                    <a:gd name="T4" fmla="*/ 39 w 48"/>
                    <a:gd name="T5" fmla="*/ 39 h 59"/>
                    <a:gd name="T6" fmla="*/ 39 w 48"/>
                    <a:gd name="T7" fmla="*/ 30 h 59"/>
                    <a:gd name="T8" fmla="*/ 29 w 48"/>
                    <a:gd name="T9" fmla="*/ 20 h 59"/>
                    <a:gd name="T10" fmla="*/ 29 w 48"/>
                    <a:gd name="T11" fmla="*/ 20 h 59"/>
                    <a:gd name="T12" fmla="*/ 19 w 48"/>
                    <a:gd name="T13" fmla="*/ 10 h 59"/>
                    <a:gd name="T14" fmla="*/ 19 w 48"/>
                    <a:gd name="T15" fmla="*/ 0 h 59"/>
                    <a:gd name="T16" fmla="*/ 0 w 48"/>
                    <a:gd name="T17" fmla="*/ 0 h 59"/>
                    <a:gd name="T18" fmla="*/ 0 w 48"/>
                    <a:gd name="T19" fmla="*/ 10 h 59"/>
                    <a:gd name="T20" fmla="*/ 9 w 48"/>
                    <a:gd name="T21" fmla="*/ 10 h 59"/>
                    <a:gd name="T22" fmla="*/ 29 w 48"/>
                    <a:gd name="T23" fmla="*/ 30 h 59"/>
                    <a:gd name="T24" fmla="*/ 29 w 48"/>
                    <a:gd name="T25" fmla="*/ 39 h 59"/>
                    <a:gd name="T26" fmla="*/ 29 w 48"/>
                    <a:gd name="T27" fmla="*/ 49 h 59"/>
                    <a:gd name="T28" fmla="*/ 39 w 48"/>
                    <a:gd name="T29" fmla="*/ 49 h 59"/>
                    <a:gd name="T30" fmla="*/ 39 w 48"/>
                    <a:gd name="T31" fmla="*/ 59 h 59"/>
                    <a:gd name="T32" fmla="*/ 48 w 48"/>
                    <a:gd name="T33" fmla="*/ 59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59"/>
                    <a:gd name="T53" fmla="*/ 48 w 48"/>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59">
                      <a:moveTo>
                        <a:pt x="48" y="59"/>
                      </a:moveTo>
                      <a:lnTo>
                        <a:pt x="48" y="49"/>
                      </a:lnTo>
                      <a:lnTo>
                        <a:pt x="39" y="39"/>
                      </a:lnTo>
                      <a:lnTo>
                        <a:pt x="39" y="30"/>
                      </a:lnTo>
                      <a:lnTo>
                        <a:pt x="29" y="20"/>
                      </a:lnTo>
                      <a:lnTo>
                        <a:pt x="19" y="10"/>
                      </a:lnTo>
                      <a:lnTo>
                        <a:pt x="19" y="0"/>
                      </a:lnTo>
                      <a:lnTo>
                        <a:pt x="0" y="0"/>
                      </a:lnTo>
                      <a:lnTo>
                        <a:pt x="0" y="10"/>
                      </a:lnTo>
                      <a:lnTo>
                        <a:pt x="9" y="10"/>
                      </a:lnTo>
                      <a:lnTo>
                        <a:pt x="29" y="30"/>
                      </a:lnTo>
                      <a:lnTo>
                        <a:pt x="29" y="39"/>
                      </a:lnTo>
                      <a:lnTo>
                        <a:pt x="29" y="49"/>
                      </a:lnTo>
                      <a:lnTo>
                        <a:pt x="39" y="49"/>
                      </a:lnTo>
                      <a:lnTo>
                        <a:pt x="39" y="59"/>
                      </a:lnTo>
                      <a:lnTo>
                        <a:pt x="48" y="59"/>
                      </a:lnTo>
                      <a:close/>
                    </a:path>
                  </a:pathLst>
                </a:custGeom>
                <a:solidFill>
                  <a:srgbClr val="000000"/>
                </a:solidFill>
                <a:ln w="9525">
                  <a:noFill/>
                  <a:round/>
                  <a:headEnd/>
                  <a:tailEnd/>
                </a:ln>
              </p:spPr>
              <p:txBody>
                <a:bodyPr/>
                <a:lstStyle/>
                <a:p>
                  <a:endParaRPr lang="en-US"/>
                </a:p>
              </p:txBody>
            </p:sp>
            <p:sp>
              <p:nvSpPr>
                <p:cNvPr id="5276" name="Freeform 955"/>
                <p:cNvSpPr>
                  <a:spLocks/>
                </p:cNvSpPr>
                <p:nvPr/>
              </p:nvSpPr>
              <p:spPr bwMode="auto">
                <a:xfrm>
                  <a:off x="2945" y="2761"/>
                  <a:ext cx="15" cy="27"/>
                </a:xfrm>
                <a:custGeom>
                  <a:avLst/>
                  <a:gdLst>
                    <a:gd name="T0" fmla="*/ 39 w 39"/>
                    <a:gd name="T1" fmla="*/ 29 h 68"/>
                    <a:gd name="T2" fmla="*/ 39 w 39"/>
                    <a:gd name="T3" fmla="*/ 48 h 68"/>
                    <a:gd name="T4" fmla="*/ 20 w 39"/>
                    <a:gd name="T5" fmla="*/ 68 h 68"/>
                    <a:gd name="T6" fmla="*/ 20 w 39"/>
                    <a:gd name="T7" fmla="*/ 58 h 68"/>
                    <a:gd name="T8" fmla="*/ 10 w 39"/>
                    <a:gd name="T9" fmla="*/ 48 h 68"/>
                    <a:gd name="T10" fmla="*/ 10 w 39"/>
                    <a:gd name="T11" fmla="*/ 48 h 68"/>
                    <a:gd name="T12" fmla="*/ 0 w 39"/>
                    <a:gd name="T13" fmla="*/ 39 h 68"/>
                    <a:gd name="T14" fmla="*/ 10 w 39"/>
                    <a:gd name="T15" fmla="*/ 29 h 68"/>
                    <a:gd name="T16" fmla="*/ 10 w 39"/>
                    <a:gd name="T17" fmla="*/ 19 h 68"/>
                    <a:gd name="T18" fmla="*/ 20 w 39"/>
                    <a:gd name="T19" fmla="*/ 10 h 68"/>
                    <a:gd name="T20" fmla="*/ 29 w 39"/>
                    <a:gd name="T21" fmla="*/ 0 h 68"/>
                    <a:gd name="T22" fmla="*/ 39 w 39"/>
                    <a:gd name="T23" fmla="*/ 10 h 68"/>
                    <a:gd name="T24" fmla="*/ 39 w 39"/>
                    <a:gd name="T25" fmla="*/ 19 h 68"/>
                    <a:gd name="T26" fmla="*/ 39 w 39"/>
                    <a:gd name="T27" fmla="*/ 29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
                    <a:gd name="T43" fmla="*/ 0 h 68"/>
                    <a:gd name="T44" fmla="*/ 39 w 39"/>
                    <a:gd name="T45" fmla="*/ 68 h 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 h="68">
                      <a:moveTo>
                        <a:pt x="39" y="29"/>
                      </a:moveTo>
                      <a:lnTo>
                        <a:pt x="39" y="48"/>
                      </a:lnTo>
                      <a:lnTo>
                        <a:pt x="20" y="68"/>
                      </a:lnTo>
                      <a:lnTo>
                        <a:pt x="20" y="58"/>
                      </a:lnTo>
                      <a:lnTo>
                        <a:pt x="10" y="48"/>
                      </a:lnTo>
                      <a:lnTo>
                        <a:pt x="0" y="39"/>
                      </a:lnTo>
                      <a:lnTo>
                        <a:pt x="10" y="29"/>
                      </a:lnTo>
                      <a:lnTo>
                        <a:pt x="10" y="19"/>
                      </a:lnTo>
                      <a:lnTo>
                        <a:pt x="20" y="10"/>
                      </a:lnTo>
                      <a:lnTo>
                        <a:pt x="29" y="0"/>
                      </a:lnTo>
                      <a:lnTo>
                        <a:pt x="39" y="10"/>
                      </a:lnTo>
                      <a:lnTo>
                        <a:pt x="39" y="19"/>
                      </a:lnTo>
                      <a:lnTo>
                        <a:pt x="39" y="29"/>
                      </a:lnTo>
                      <a:close/>
                    </a:path>
                  </a:pathLst>
                </a:custGeom>
                <a:solidFill>
                  <a:srgbClr val="3FFF3F"/>
                </a:solidFill>
                <a:ln w="9525">
                  <a:noFill/>
                  <a:round/>
                  <a:headEnd/>
                  <a:tailEnd/>
                </a:ln>
              </p:spPr>
              <p:txBody>
                <a:bodyPr/>
                <a:lstStyle/>
                <a:p>
                  <a:endParaRPr lang="en-US"/>
                </a:p>
              </p:txBody>
            </p:sp>
            <p:sp>
              <p:nvSpPr>
                <p:cNvPr id="5277" name="Freeform 956"/>
                <p:cNvSpPr>
                  <a:spLocks/>
                </p:cNvSpPr>
                <p:nvPr/>
              </p:nvSpPr>
              <p:spPr bwMode="auto">
                <a:xfrm>
                  <a:off x="2953" y="2773"/>
                  <a:ext cx="11" cy="15"/>
                </a:xfrm>
                <a:custGeom>
                  <a:avLst/>
                  <a:gdLst>
                    <a:gd name="T0" fmla="*/ 0 w 29"/>
                    <a:gd name="T1" fmla="*/ 39 h 39"/>
                    <a:gd name="T2" fmla="*/ 9 w 29"/>
                    <a:gd name="T3" fmla="*/ 39 h 39"/>
                    <a:gd name="T4" fmla="*/ 29 w 29"/>
                    <a:gd name="T5" fmla="*/ 19 h 39"/>
                    <a:gd name="T6" fmla="*/ 29 w 29"/>
                    <a:gd name="T7" fmla="*/ 0 h 39"/>
                    <a:gd name="T8" fmla="*/ 19 w 29"/>
                    <a:gd name="T9" fmla="*/ 0 h 39"/>
                    <a:gd name="T10" fmla="*/ 19 w 29"/>
                    <a:gd name="T11" fmla="*/ 19 h 39"/>
                    <a:gd name="T12" fmla="*/ 19 w 29"/>
                    <a:gd name="T13" fmla="*/ 19 h 39"/>
                    <a:gd name="T14" fmla="*/ 9 w 29"/>
                    <a:gd name="T15" fmla="*/ 19 h 39"/>
                    <a:gd name="T16" fmla="*/ 0 w 29"/>
                    <a:gd name="T17" fmla="*/ 29 h 39"/>
                    <a:gd name="T18" fmla="*/ 9 w 29"/>
                    <a:gd name="T19" fmla="*/ 29 h 39"/>
                    <a:gd name="T20" fmla="*/ 0 w 29"/>
                    <a:gd name="T21" fmla="*/ 39 h 39"/>
                    <a:gd name="T22" fmla="*/ 9 w 29"/>
                    <a:gd name="T23" fmla="*/ 39 h 39"/>
                    <a:gd name="T24" fmla="*/ 0 w 29"/>
                    <a:gd name="T25" fmla="*/ 39 h 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39"/>
                    <a:gd name="T41" fmla="*/ 29 w 29"/>
                    <a:gd name="T42" fmla="*/ 39 h 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39">
                      <a:moveTo>
                        <a:pt x="0" y="39"/>
                      </a:moveTo>
                      <a:lnTo>
                        <a:pt x="9" y="39"/>
                      </a:lnTo>
                      <a:lnTo>
                        <a:pt x="29" y="19"/>
                      </a:lnTo>
                      <a:lnTo>
                        <a:pt x="29" y="0"/>
                      </a:lnTo>
                      <a:lnTo>
                        <a:pt x="19" y="0"/>
                      </a:lnTo>
                      <a:lnTo>
                        <a:pt x="19" y="19"/>
                      </a:lnTo>
                      <a:lnTo>
                        <a:pt x="9" y="19"/>
                      </a:lnTo>
                      <a:lnTo>
                        <a:pt x="0" y="29"/>
                      </a:lnTo>
                      <a:lnTo>
                        <a:pt x="9" y="29"/>
                      </a:lnTo>
                      <a:lnTo>
                        <a:pt x="0" y="39"/>
                      </a:lnTo>
                      <a:lnTo>
                        <a:pt x="9" y="39"/>
                      </a:lnTo>
                      <a:lnTo>
                        <a:pt x="0" y="39"/>
                      </a:lnTo>
                      <a:close/>
                    </a:path>
                  </a:pathLst>
                </a:custGeom>
                <a:solidFill>
                  <a:srgbClr val="000000"/>
                </a:solidFill>
                <a:ln w="9525">
                  <a:noFill/>
                  <a:round/>
                  <a:headEnd/>
                  <a:tailEnd/>
                </a:ln>
              </p:spPr>
              <p:txBody>
                <a:bodyPr/>
                <a:lstStyle/>
                <a:p>
                  <a:endParaRPr lang="en-US"/>
                </a:p>
              </p:txBody>
            </p:sp>
            <p:sp>
              <p:nvSpPr>
                <p:cNvPr id="5278" name="Freeform 957"/>
                <p:cNvSpPr>
                  <a:spLocks/>
                </p:cNvSpPr>
                <p:nvPr/>
              </p:nvSpPr>
              <p:spPr bwMode="auto">
                <a:xfrm>
                  <a:off x="2945" y="2777"/>
                  <a:ext cx="11" cy="11"/>
                </a:xfrm>
                <a:custGeom>
                  <a:avLst/>
                  <a:gdLst>
                    <a:gd name="T0" fmla="*/ 0 w 29"/>
                    <a:gd name="T1" fmla="*/ 0 h 29"/>
                    <a:gd name="T2" fmla="*/ 0 w 29"/>
                    <a:gd name="T3" fmla="*/ 9 h 29"/>
                    <a:gd name="T4" fmla="*/ 10 w 29"/>
                    <a:gd name="T5" fmla="*/ 19 h 29"/>
                    <a:gd name="T6" fmla="*/ 20 w 29"/>
                    <a:gd name="T7" fmla="*/ 29 h 29"/>
                    <a:gd name="T8" fmla="*/ 29 w 29"/>
                    <a:gd name="T9" fmla="*/ 19 h 29"/>
                    <a:gd name="T10" fmla="*/ 20 w 29"/>
                    <a:gd name="T11" fmla="*/ 9 h 29"/>
                    <a:gd name="T12" fmla="*/ 10 w 29"/>
                    <a:gd name="T13" fmla="*/ 0 h 29"/>
                    <a:gd name="T14" fmla="*/ 10 w 29"/>
                    <a:gd name="T15" fmla="*/ 0 h 29"/>
                    <a:gd name="T16" fmla="*/ 0 w 29"/>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29"/>
                    <a:gd name="T29" fmla="*/ 29 w 29"/>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29">
                      <a:moveTo>
                        <a:pt x="0" y="0"/>
                      </a:moveTo>
                      <a:lnTo>
                        <a:pt x="0" y="9"/>
                      </a:lnTo>
                      <a:lnTo>
                        <a:pt x="10" y="19"/>
                      </a:lnTo>
                      <a:lnTo>
                        <a:pt x="20" y="29"/>
                      </a:lnTo>
                      <a:lnTo>
                        <a:pt x="29" y="19"/>
                      </a:lnTo>
                      <a:lnTo>
                        <a:pt x="20" y="9"/>
                      </a:lnTo>
                      <a:lnTo>
                        <a:pt x="10" y="0"/>
                      </a:lnTo>
                      <a:lnTo>
                        <a:pt x="0" y="0"/>
                      </a:lnTo>
                      <a:close/>
                    </a:path>
                  </a:pathLst>
                </a:custGeom>
                <a:solidFill>
                  <a:srgbClr val="000000"/>
                </a:solidFill>
                <a:ln w="9525">
                  <a:noFill/>
                  <a:round/>
                  <a:headEnd/>
                  <a:tailEnd/>
                </a:ln>
              </p:spPr>
              <p:txBody>
                <a:bodyPr/>
                <a:lstStyle/>
                <a:p>
                  <a:endParaRPr lang="en-US"/>
                </a:p>
              </p:txBody>
            </p:sp>
            <p:sp>
              <p:nvSpPr>
                <p:cNvPr id="5279" name="Freeform 958"/>
                <p:cNvSpPr>
                  <a:spLocks/>
                </p:cNvSpPr>
                <p:nvPr/>
              </p:nvSpPr>
              <p:spPr bwMode="auto">
                <a:xfrm>
                  <a:off x="2945" y="2761"/>
                  <a:ext cx="11" cy="16"/>
                </a:xfrm>
                <a:custGeom>
                  <a:avLst/>
                  <a:gdLst>
                    <a:gd name="T0" fmla="*/ 29 w 29"/>
                    <a:gd name="T1" fmla="*/ 0 h 39"/>
                    <a:gd name="T2" fmla="*/ 20 w 29"/>
                    <a:gd name="T3" fmla="*/ 0 h 39"/>
                    <a:gd name="T4" fmla="*/ 10 w 29"/>
                    <a:gd name="T5" fmla="*/ 10 h 39"/>
                    <a:gd name="T6" fmla="*/ 10 w 29"/>
                    <a:gd name="T7" fmla="*/ 19 h 39"/>
                    <a:gd name="T8" fmla="*/ 0 w 29"/>
                    <a:gd name="T9" fmla="*/ 29 h 39"/>
                    <a:gd name="T10" fmla="*/ 0 w 29"/>
                    <a:gd name="T11" fmla="*/ 39 h 39"/>
                    <a:gd name="T12" fmla="*/ 10 w 29"/>
                    <a:gd name="T13" fmla="*/ 39 h 39"/>
                    <a:gd name="T14" fmla="*/ 10 w 29"/>
                    <a:gd name="T15" fmla="*/ 29 h 39"/>
                    <a:gd name="T16" fmla="*/ 20 w 29"/>
                    <a:gd name="T17" fmla="*/ 19 h 39"/>
                    <a:gd name="T18" fmla="*/ 20 w 29"/>
                    <a:gd name="T19" fmla="*/ 10 h 39"/>
                    <a:gd name="T20" fmla="*/ 29 w 29"/>
                    <a:gd name="T21" fmla="*/ 10 h 39"/>
                    <a:gd name="T22" fmla="*/ 29 w 29"/>
                    <a:gd name="T23" fmla="*/ 0 h 39"/>
                    <a:gd name="T24" fmla="*/ 20 w 29"/>
                    <a:gd name="T25" fmla="*/ 0 h 39"/>
                    <a:gd name="T26" fmla="*/ 29 w 29"/>
                    <a:gd name="T27" fmla="*/ 0 h 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
                    <a:gd name="T43" fmla="*/ 0 h 39"/>
                    <a:gd name="T44" fmla="*/ 29 w 29"/>
                    <a:gd name="T45" fmla="*/ 39 h 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 h="39">
                      <a:moveTo>
                        <a:pt x="29" y="0"/>
                      </a:moveTo>
                      <a:lnTo>
                        <a:pt x="20" y="0"/>
                      </a:lnTo>
                      <a:lnTo>
                        <a:pt x="10" y="10"/>
                      </a:lnTo>
                      <a:lnTo>
                        <a:pt x="10" y="19"/>
                      </a:lnTo>
                      <a:lnTo>
                        <a:pt x="0" y="29"/>
                      </a:lnTo>
                      <a:lnTo>
                        <a:pt x="0" y="39"/>
                      </a:lnTo>
                      <a:lnTo>
                        <a:pt x="10" y="39"/>
                      </a:lnTo>
                      <a:lnTo>
                        <a:pt x="10" y="29"/>
                      </a:lnTo>
                      <a:lnTo>
                        <a:pt x="20" y="19"/>
                      </a:lnTo>
                      <a:lnTo>
                        <a:pt x="20" y="10"/>
                      </a:lnTo>
                      <a:lnTo>
                        <a:pt x="29" y="10"/>
                      </a:lnTo>
                      <a:lnTo>
                        <a:pt x="29" y="0"/>
                      </a:lnTo>
                      <a:lnTo>
                        <a:pt x="20" y="0"/>
                      </a:lnTo>
                      <a:lnTo>
                        <a:pt x="29" y="0"/>
                      </a:lnTo>
                      <a:close/>
                    </a:path>
                  </a:pathLst>
                </a:custGeom>
                <a:solidFill>
                  <a:srgbClr val="000000"/>
                </a:solidFill>
                <a:ln w="9525">
                  <a:noFill/>
                  <a:round/>
                  <a:headEnd/>
                  <a:tailEnd/>
                </a:ln>
              </p:spPr>
              <p:txBody>
                <a:bodyPr/>
                <a:lstStyle/>
                <a:p>
                  <a:endParaRPr lang="en-US"/>
                </a:p>
              </p:txBody>
            </p:sp>
            <p:sp>
              <p:nvSpPr>
                <p:cNvPr id="5280" name="Freeform 959"/>
                <p:cNvSpPr>
                  <a:spLocks/>
                </p:cNvSpPr>
                <p:nvPr/>
              </p:nvSpPr>
              <p:spPr bwMode="auto">
                <a:xfrm>
                  <a:off x="2956" y="2761"/>
                  <a:ext cx="8" cy="12"/>
                </a:xfrm>
                <a:custGeom>
                  <a:avLst/>
                  <a:gdLst>
                    <a:gd name="T0" fmla="*/ 20 w 20"/>
                    <a:gd name="T1" fmla="*/ 29 h 29"/>
                    <a:gd name="T2" fmla="*/ 20 w 20"/>
                    <a:gd name="T3" fmla="*/ 19 h 29"/>
                    <a:gd name="T4" fmla="*/ 10 w 20"/>
                    <a:gd name="T5" fmla="*/ 19 h 29"/>
                    <a:gd name="T6" fmla="*/ 10 w 20"/>
                    <a:gd name="T7" fmla="*/ 10 h 29"/>
                    <a:gd name="T8" fmla="*/ 10 w 20"/>
                    <a:gd name="T9" fmla="*/ 0 h 29"/>
                    <a:gd name="T10" fmla="*/ 0 w 20"/>
                    <a:gd name="T11" fmla="*/ 0 h 29"/>
                    <a:gd name="T12" fmla="*/ 0 w 20"/>
                    <a:gd name="T13" fmla="*/ 10 h 29"/>
                    <a:gd name="T14" fmla="*/ 0 w 20"/>
                    <a:gd name="T15" fmla="*/ 10 h 29"/>
                    <a:gd name="T16" fmla="*/ 0 w 20"/>
                    <a:gd name="T17" fmla="*/ 10 h 29"/>
                    <a:gd name="T18" fmla="*/ 10 w 20"/>
                    <a:gd name="T19" fmla="*/ 19 h 29"/>
                    <a:gd name="T20" fmla="*/ 10 w 20"/>
                    <a:gd name="T21" fmla="*/ 29 h 29"/>
                    <a:gd name="T22" fmla="*/ 10 w 20"/>
                    <a:gd name="T23" fmla="*/ 29 h 29"/>
                    <a:gd name="T24" fmla="*/ 20 w 20"/>
                    <a:gd name="T25" fmla="*/ 29 h 29"/>
                    <a:gd name="T26" fmla="*/ 20 w 20"/>
                    <a:gd name="T27" fmla="*/ 19 h 29"/>
                    <a:gd name="T28" fmla="*/ 20 w 20"/>
                    <a:gd name="T29" fmla="*/ 29 h 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29"/>
                    <a:gd name="T47" fmla="*/ 20 w 20"/>
                    <a:gd name="T48" fmla="*/ 29 h 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29">
                      <a:moveTo>
                        <a:pt x="20" y="29"/>
                      </a:moveTo>
                      <a:lnTo>
                        <a:pt x="20" y="19"/>
                      </a:lnTo>
                      <a:lnTo>
                        <a:pt x="10" y="19"/>
                      </a:lnTo>
                      <a:lnTo>
                        <a:pt x="10" y="10"/>
                      </a:lnTo>
                      <a:lnTo>
                        <a:pt x="10" y="0"/>
                      </a:lnTo>
                      <a:lnTo>
                        <a:pt x="0" y="0"/>
                      </a:lnTo>
                      <a:lnTo>
                        <a:pt x="0" y="10"/>
                      </a:lnTo>
                      <a:lnTo>
                        <a:pt x="10" y="19"/>
                      </a:lnTo>
                      <a:lnTo>
                        <a:pt x="10" y="29"/>
                      </a:lnTo>
                      <a:lnTo>
                        <a:pt x="20" y="29"/>
                      </a:lnTo>
                      <a:lnTo>
                        <a:pt x="20" y="19"/>
                      </a:lnTo>
                      <a:lnTo>
                        <a:pt x="20" y="29"/>
                      </a:lnTo>
                      <a:close/>
                    </a:path>
                  </a:pathLst>
                </a:custGeom>
                <a:solidFill>
                  <a:srgbClr val="000000"/>
                </a:solidFill>
                <a:ln w="9525">
                  <a:noFill/>
                  <a:round/>
                  <a:headEnd/>
                  <a:tailEnd/>
                </a:ln>
              </p:spPr>
              <p:txBody>
                <a:bodyPr/>
                <a:lstStyle/>
                <a:p>
                  <a:endParaRPr lang="en-US"/>
                </a:p>
              </p:txBody>
            </p:sp>
            <p:sp>
              <p:nvSpPr>
                <p:cNvPr id="5281" name="Freeform 960"/>
                <p:cNvSpPr>
                  <a:spLocks/>
                </p:cNvSpPr>
                <p:nvPr/>
              </p:nvSpPr>
              <p:spPr bwMode="auto">
                <a:xfrm>
                  <a:off x="2964" y="2765"/>
                  <a:ext cx="241" cy="234"/>
                </a:xfrm>
                <a:custGeom>
                  <a:avLst/>
                  <a:gdLst>
                    <a:gd name="T0" fmla="*/ 515 w 603"/>
                    <a:gd name="T1" fmla="*/ 107 h 584"/>
                    <a:gd name="T2" fmla="*/ 535 w 603"/>
                    <a:gd name="T3" fmla="*/ 146 h 584"/>
                    <a:gd name="T4" fmla="*/ 554 w 603"/>
                    <a:gd name="T5" fmla="*/ 185 h 584"/>
                    <a:gd name="T6" fmla="*/ 574 w 603"/>
                    <a:gd name="T7" fmla="*/ 214 h 584"/>
                    <a:gd name="T8" fmla="*/ 593 w 603"/>
                    <a:gd name="T9" fmla="*/ 262 h 584"/>
                    <a:gd name="T10" fmla="*/ 603 w 603"/>
                    <a:gd name="T11" fmla="*/ 331 h 584"/>
                    <a:gd name="T12" fmla="*/ 593 w 603"/>
                    <a:gd name="T13" fmla="*/ 399 h 584"/>
                    <a:gd name="T14" fmla="*/ 564 w 603"/>
                    <a:gd name="T15" fmla="*/ 467 h 584"/>
                    <a:gd name="T16" fmla="*/ 428 w 603"/>
                    <a:gd name="T17" fmla="*/ 584 h 584"/>
                    <a:gd name="T18" fmla="*/ 408 w 603"/>
                    <a:gd name="T19" fmla="*/ 584 h 584"/>
                    <a:gd name="T20" fmla="*/ 399 w 603"/>
                    <a:gd name="T21" fmla="*/ 564 h 584"/>
                    <a:gd name="T22" fmla="*/ 389 w 603"/>
                    <a:gd name="T23" fmla="*/ 564 h 584"/>
                    <a:gd name="T24" fmla="*/ 311 w 603"/>
                    <a:gd name="T25" fmla="*/ 555 h 584"/>
                    <a:gd name="T26" fmla="*/ 292 w 603"/>
                    <a:gd name="T27" fmla="*/ 535 h 584"/>
                    <a:gd name="T28" fmla="*/ 253 w 603"/>
                    <a:gd name="T29" fmla="*/ 506 h 584"/>
                    <a:gd name="T30" fmla="*/ 233 w 603"/>
                    <a:gd name="T31" fmla="*/ 486 h 584"/>
                    <a:gd name="T32" fmla="*/ 97 w 603"/>
                    <a:gd name="T33" fmla="*/ 486 h 584"/>
                    <a:gd name="T34" fmla="*/ 68 w 603"/>
                    <a:gd name="T35" fmla="*/ 477 h 584"/>
                    <a:gd name="T36" fmla="*/ 39 w 603"/>
                    <a:gd name="T37" fmla="*/ 477 h 584"/>
                    <a:gd name="T38" fmla="*/ 19 w 603"/>
                    <a:gd name="T39" fmla="*/ 428 h 584"/>
                    <a:gd name="T40" fmla="*/ 10 w 603"/>
                    <a:gd name="T41" fmla="*/ 389 h 584"/>
                    <a:gd name="T42" fmla="*/ 0 w 603"/>
                    <a:gd name="T43" fmla="*/ 262 h 584"/>
                    <a:gd name="T44" fmla="*/ 10 w 603"/>
                    <a:gd name="T45" fmla="*/ 243 h 584"/>
                    <a:gd name="T46" fmla="*/ 29 w 603"/>
                    <a:gd name="T47" fmla="*/ 223 h 584"/>
                    <a:gd name="T48" fmla="*/ 68 w 603"/>
                    <a:gd name="T49" fmla="*/ 185 h 584"/>
                    <a:gd name="T50" fmla="*/ 87 w 603"/>
                    <a:gd name="T51" fmla="*/ 165 h 584"/>
                    <a:gd name="T52" fmla="*/ 107 w 603"/>
                    <a:gd name="T53" fmla="*/ 155 h 584"/>
                    <a:gd name="T54" fmla="*/ 126 w 603"/>
                    <a:gd name="T55" fmla="*/ 146 h 584"/>
                    <a:gd name="T56" fmla="*/ 155 w 603"/>
                    <a:gd name="T57" fmla="*/ 155 h 584"/>
                    <a:gd name="T58" fmla="*/ 175 w 603"/>
                    <a:gd name="T59" fmla="*/ 146 h 584"/>
                    <a:gd name="T60" fmla="*/ 214 w 603"/>
                    <a:gd name="T61" fmla="*/ 146 h 584"/>
                    <a:gd name="T62" fmla="*/ 243 w 603"/>
                    <a:gd name="T63" fmla="*/ 136 h 584"/>
                    <a:gd name="T64" fmla="*/ 262 w 603"/>
                    <a:gd name="T65" fmla="*/ 126 h 584"/>
                    <a:gd name="T66" fmla="*/ 292 w 603"/>
                    <a:gd name="T67" fmla="*/ 126 h 584"/>
                    <a:gd name="T68" fmla="*/ 340 w 603"/>
                    <a:gd name="T69" fmla="*/ 116 h 584"/>
                    <a:gd name="T70" fmla="*/ 360 w 603"/>
                    <a:gd name="T71" fmla="*/ 87 h 584"/>
                    <a:gd name="T72" fmla="*/ 379 w 603"/>
                    <a:gd name="T73" fmla="*/ 58 h 584"/>
                    <a:gd name="T74" fmla="*/ 379 w 603"/>
                    <a:gd name="T75" fmla="*/ 19 h 584"/>
                    <a:gd name="T76" fmla="*/ 389 w 603"/>
                    <a:gd name="T77" fmla="*/ 0 h 584"/>
                    <a:gd name="T78" fmla="*/ 408 w 603"/>
                    <a:gd name="T79" fmla="*/ 0 h 584"/>
                    <a:gd name="T80" fmla="*/ 418 w 603"/>
                    <a:gd name="T81" fmla="*/ 9 h 584"/>
                    <a:gd name="T82" fmla="*/ 457 w 603"/>
                    <a:gd name="T83" fmla="*/ 48 h 584"/>
                    <a:gd name="T84" fmla="*/ 476 w 603"/>
                    <a:gd name="T85" fmla="*/ 68 h 584"/>
                    <a:gd name="T86" fmla="*/ 506 w 603"/>
                    <a:gd name="T87" fmla="*/ 87 h 5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03"/>
                    <a:gd name="T133" fmla="*/ 0 h 584"/>
                    <a:gd name="T134" fmla="*/ 603 w 603"/>
                    <a:gd name="T135" fmla="*/ 584 h 5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03" h="584">
                      <a:moveTo>
                        <a:pt x="506" y="87"/>
                      </a:moveTo>
                      <a:lnTo>
                        <a:pt x="515" y="107"/>
                      </a:lnTo>
                      <a:lnTo>
                        <a:pt x="525" y="126"/>
                      </a:lnTo>
                      <a:lnTo>
                        <a:pt x="535" y="146"/>
                      </a:lnTo>
                      <a:lnTo>
                        <a:pt x="544" y="165"/>
                      </a:lnTo>
                      <a:lnTo>
                        <a:pt x="554" y="185"/>
                      </a:lnTo>
                      <a:lnTo>
                        <a:pt x="564" y="204"/>
                      </a:lnTo>
                      <a:lnTo>
                        <a:pt x="574" y="214"/>
                      </a:lnTo>
                      <a:lnTo>
                        <a:pt x="583" y="233"/>
                      </a:lnTo>
                      <a:lnTo>
                        <a:pt x="593" y="262"/>
                      </a:lnTo>
                      <a:lnTo>
                        <a:pt x="603" y="301"/>
                      </a:lnTo>
                      <a:lnTo>
                        <a:pt x="603" y="331"/>
                      </a:lnTo>
                      <a:lnTo>
                        <a:pt x="593" y="370"/>
                      </a:lnTo>
                      <a:lnTo>
                        <a:pt x="593" y="399"/>
                      </a:lnTo>
                      <a:lnTo>
                        <a:pt x="583" y="428"/>
                      </a:lnTo>
                      <a:lnTo>
                        <a:pt x="564" y="467"/>
                      </a:lnTo>
                      <a:lnTo>
                        <a:pt x="554" y="496"/>
                      </a:lnTo>
                      <a:lnTo>
                        <a:pt x="428" y="584"/>
                      </a:lnTo>
                      <a:lnTo>
                        <a:pt x="418" y="584"/>
                      </a:lnTo>
                      <a:lnTo>
                        <a:pt x="408" y="584"/>
                      </a:lnTo>
                      <a:lnTo>
                        <a:pt x="408" y="574"/>
                      </a:lnTo>
                      <a:lnTo>
                        <a:pt x="399" y="564"/>
                      </a:lnTo>
                      <a:lnTo>
                        <a:pt x="389" y="564"/>
                      </a:lnTo>
                      <a:lnTo>
                        <a:pt x="379" y="555"/>
                      </a:lnTo>
                      <a:lnTo>
                        <a:pt x="311" y="555"/>
                      </a:lnTo>
                      <a:lnTo>
                        <a:pt x="301" y="545"/>
                      </a:lnTo>
                      <a:lnTo>
                        <a:pt x="292" y="535"/>
                      </a:lnTo>
                      <a:lnTo>
                        <a:pt x="272" y="516"/>
                      </a:lnTo>
                      <a:lnTo>
                        <a:pt x="253" y="506"/>
                      </a:lnTo>
                      <a:lnTo>
                        <a:pt x="243" y="496"/>
                      </a:lnTo>
                      <a:lnTo>
                        <a:pt x="233" y="486"/>
                      </a:lnTo>
                      <a:lnTo>
                        <a:pt x="214" y="486"/>
                      </a:lnTo>
                      <a:lnTo>
                        <a:pt x="97" y="486"/>
                      </a:lnTo>
                      <a:lnTo>
                        <a:pt x="87" y="477"/>
                      </a:lnTo>
                      <a:lnTo>
                        <a:pt x="68" y="477"/>
                      </a:lnTo>
                      <a:lnTo>
                        <a:pt x="58" y="477"/>
                      </a:lnTo>
                      <a:lnTo>
                        <a:pt x="39" y="477"/>
                      </a:lnTo>
                      <a:lnTo>
                        <a:pt x="29" y="457"/>
                      </a:lnTo>
                      <a:lnTo>
                        <a:pt x="19" y="428"/>
                      </a:lnTo>
                      <a:lnTo>
                        <a:pt x="10" y="408"/>
                      </a:lnTo>
                      <a:lnTo>
                        <a:pt x="10" y="389"/>
                      </a:lnTo>
                      <a:lnTo>
                        <a:pt x="0" y="360"/>
                      </a:lnTo>
                      <a:lnTo>
                        <a:pt x="0" y="262"/>
                      </a:lnTo>
                      <a:lnTo>
                        <a:pt x="10" y="253"/>
                      </a:lnTo>
                      <a:lnTo>
                        <a:pt x="10" y="243"/>
                      </a:lnTo>
                      <a:lnTo>
                        <a:pt x="19" y="233"/>
                      </a:lnTo>
                      <a:lnTo>
                        <a:pt x="29" y="223"/>
                      </a:lnTo>
                      <a:lnTo>
                        <a:pt x="58" y="194"/>
                      </a:lnTo>
                      <a:lnTo>
                        <a:pt x="68" y="185"/>
                      </a:lnTo>
                      <a:lnTo>
                        <a:pt x="78" y="175"/>
                      </a:lnTo>
                      <a:lnTo>
                        <a:pt x="87" y="165"/>
                      </a:lnTo>
                      <a:lnTo>
                        <a:pt x="97" y="165"/>
                      </a:lnTo>
                      <a:lnTo>
                        <a:pt x="107" y="155"/>
                      </a:lnTo>
                      <a:lnTo>
                        <a:pt x="117" y="155"/>
                      </a:lnTo>
                      <a:lnTo>
                        <a:pt x="126" y="146"/>
                      </a:lnTo>
                      <a:lnTo>
                        <a:pt x="146" y="146"/>
                      </a:lnTo>
                      <a:lnTo>
                        <a:pt x="155" y="155"/>
                      </a:lnTo>
                      <a:lnTo>
                        <a:pt x="165" y="155"/>
                      </a:lnTo>
                      <a:lnTo>
                        <a:pt x="175" y="146"/>
                      </a:lnTo>
                      <a:lnTo>
                        <a:pt x="204" y="146"/>
                      </a:lnTo>
                      <a:lnTo>
                        <a:pt x="214" y="146"/>
                      </a:lnTo>
                      <a:lnTo>
                        <a:pt x="233" y="146"/>
                      </a:lnTo>
                      <a:lnTo>
                        <a:pt x="243" y="136"/>
                      </a:lnTo>
                      <a:lnTo>
                        <a:pt x="253" y="136"/>
                      </a:lnTo>
                      <a:lnTo>
                        <a:pt x="262" y="126"/>
                      </a:lnTo>
                      <a:lnTo>
                        <a:pt x="282" y="126"/>
                      </a:lnTo>
                      <a:lnTo>
                        <a:pt x="292" y="126"/>
                      </a:lnTo>
                      <a:lnTo>
                        <a:pt x="330" y="126"/>
                      </a:lnTo>
                      <a:lnTo>
                        <a:pt x="340" y="116"/>
                      </a:lnTo>
                      <a:lnTo>
                        <a:pt x="350" y="107"/>
                      </a:lnTo>
                      <a:lnTo>
                        <a:pt x="360" y="87"/>
                      </a:lnTo>
                      <a:lnTo>
                        <a:pt x="369" y="77"/>
                      </a:lnTo>
                      <a:lnTo>
                        <a:pt x="379" y="58"/>
                      </a:lnTo>
                      <a:lnTo>
                        <a:pt x="379" y="38"/>
                      </a:lnTo>
                      <a:lnTo>
                        <a:pt x="379" y="19"/>
                      </a:lnTo>
                      <a:lnTo>
                        <a:pt x="389" y="0"/>
                      </a:lnTo>
                      <a:lnTo>
                        <a:pt x="399" y="0"/>
                      </a:lnTo>
                      <a:lnTo>
                        <a:pt x="408" y="0"/>
                      </a:lnTo>
                      <a:lnTo>
                        <a:pt x="418" y="9"/>
                      </a:lnTo>
                      <a:lnTo>
                        <a:pt x="428" y="19"/>
                      </a:lnTo>
                      <a:lnTo>
                        <a:pt x="457" y="48"/>
                      </a:lnTo>
                      <a:lnTo>
                        <a:pt x="476" y="58"/>
                      </a:lnTo>
                      <a:lnTo>
                        <a:pt x="476" y="68"/>
                      </a:lnTo>
                      <a:lnTo>
                        <a:pt x="496" y="77"/>
                      </a:lnTo>
                      <a:lnTo>
                        <a:pt x="506" y="87"/>
                      </a:lnTo>
                      <a:close/>
                    </a:path>
                  </a:pathLst>
                </a:custGeom>
                <a:solidFill>
                  <a:srgbClr val="000000"/>
                </a:solidFill>
                <a:ln w="9525">
                  <a:noFill/>
                  <a:round/>
                  <a:headEnd/>
                  <a:tailEnd/>
                </a:ln>
              </p:spPr>
              <p:txBody>
                <a:bodyPr/>
                <a:lstStyle/>
                <a:p>
                  <a:endParaRPr lang="en-US"/>
                </a:p>
              </p:txBody>
            </p:sp>
            <p:sp>
              <p:nvSpPr>
                <p:cNvPr id="5282" name="Freeform 961"/>
                <p:cNvSpPr>
                  <a:spLocks/>
                </p:cNvSpPr>
                <p:nvPr/>
              </p:nvSpPr>
              <p:spPr bwMode="auto">
                <a:xfrm>
                  <a:off x="3167" y="2796"/>
                  <a:ext cx="34" cy="62"/>
                </a:xfrm>
                <a:custGeom>
                  <a:avLst/>
                  <a:gdLst>
                    <a:gd name="T0" fmla="*/ 87 w 87"/>
                    <a:gd name="T1" fmla="*/ 156 h 156"/>
                    <a:gd name="T2" fmla="*/ 68 w 87"/>
                    <a:gd name="T3" fmla="*/ 137 h 156"/>
                    <a:gd name="T4" fmla="*/ 58 w 87"/>
                    <a:gd name="T5" fmla="*/ 117 h 156"/>
                    <a:gd name="T6" fmla="*/ 48 w 87"/>
                    <a:gd name="T7" fmla="*/ 98 h 156"/>
                    <a:gd name="T8" fmla="*/ 38 w 87"/>
                    <a:gd name="T9" fmla="*/ 88 h 156"/>
                    <a:gd name="T10" fmla="*/ 38 w 87"/>
                    <a:gd name="T11" fmla="*/ 59 h 156"/>
                    <a:gd name="T12" fmla="*/ 29 w 87"/>
                    <a:gd name="T13" fmla="*/ 49 h 156"/>
                    <a:gd name="T14" fmla="*/ 19 w 87"/>
                    <a:gd name="T15" fmla="*/ 20 h 156"/>
                    <a:gd name="T16" fmla="*/ 9 w 87"/>
                    <a:gd name="T17" fmla="*/ 0 h 156"/>
                    <a:gd name="T18" fmla="*/ 0 w 87"/>
                    <a:gd name="T19" fmla="*/ 10 h 156"/>
                    <a:gd name="T20" fmla="*/ 9 w 87"/>
                    <a:gd name="T21" fmla="*/ 30 h 156"/>
                    <a:gd name="T22" fmla="*/ 19 w 87"/>
                    <a:gd name="T23" fmla="*/ 49 h 156"/>
                    <a:gd name="T24" fmla="*/ 29 w 87"/>
                    <a:gd name="T25" fmla="*/ 69 h 156"/>
                    <a:gd name="T26" fmla="*/ 29 w 87"/>
                    <a:gd name="T27" fmla="*/ 88 h 156"/>
                    <a:gd name="T28" fmla="*/ 38 w 87"/>
                    <a:gd name="T29" fmla="*/ 108 h 156"/>
                    <a:gd name="T30" fmla="*/ 48 w 87"/>
                    <a:gd name="T31" fmla="*/ 127 h 156"/>
                    <a:gd name="T32" fmla="*/ 58 w 87"/>
                    <a:gd name="T33" fmla="*/ 137 h 156"/>
                    <a:gd name="T34" fmla="*/ 77 w 87"/>
                    <a:gd name="T35" fmla="*/ 156 h 156"/>
                    <a:gd name="T36" fmla="*/ 77 w 87"/>
                    <a:gd name="T37" fmla="*/ 156 h 156"/>
                    <a:gd name="T38" fmla="*/ 87 w 87"/>
                    <a:gd name="T39" fmla="*/ 156 h 1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7"/>
                    <a:gd name="T61" fmla="*/ 0 h 156"/>
                    <a:gd name="T62" fmla="*/ 87 w 87"/>
                    <a:gd name="T63" fmla="*/ 156 h 1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7" h="156">
                      <a:moveTo>
                        <a:pt x="87" y="156"/>
                      </a:moveTo>
                      <a:lnTo>
                        <a:pt x="68" y="137"/>
                      </a:lnTo>
                      <a:lnTo>
                        <a:pt x="58" y="117"/>
                      </a:lnTo>
                      <a:lnTo>
                        <a:pt x="48" y="98"/>
                      </a:lnTo>
                      <a:lnTo>
                        <a:pt x="38" y="88"/>
                      </a:lnTo>
                      <a:lnTo>
                        <a:pt x="38" y="59"/>
                      </a:lnTo>
                      <a:lnTo>
                        <a:pt x="29" y="49"/>
                      </a:lnTo>
                      <a:lnTo>
                        <a:pt x="19" y="20"/>
                      </a:lnTo>
                      <a:lnTo>
                        <a:pt x="9" y="0"/>
                      </a:lnTo>
                      <a:lnTo>
                        <a:pt x="0" y="10"/>
                      </a:lnTo>
                      <a:lnTo>
                        <a:pt x="9" y="30"/>
                      </a:lnTo>
                      <a:lnTo>
                        <a:pt x="19" y="49"/>
                      </a:lnTo>
                      <a:lnTo>
                        <a:pt x="29" y="69"/>
                      </a:lnTo>
                      <a:lnTo>
                        <a:pt x="29" y="88"/>
                      </a:lnTo>
                      <a:lnTo>
                        <a:pt x="38" y="108"/>
                      </a:lnTo>
                      <a:lnTo>
                        <a:pt x="48" y="127"/>
                      </a:lnTo>
                      <a:lnTo>
                        <a:pt x="58" y="137"/>
                      </a:lnTo>
                      <a:lnTo>
                        <a:pt x="77" y="156"/>
                      </a:lnTo>
                      <a:lnTo>
                        <a:pt x="87" y="156"/>
                      </a:lnTo>
                      <a:close/>
                    </a:path>
                  </a:pathLst>
                </a:custGeom>
                <a:solidFill>
                  <a:srgbClr val="000000"/>
                </a:solidFill>
                <a:ln w="9525">
                  <a:noFill/>
                  <a:round/>
                  <a:headEnd/>
                  <a:tailEnd/>
                </a:ln>
              </p:spPr>
              <p:txBody>
                <a:bodyPr/>
                <a:lstStyle/>
                <a:p>
                  <a:endParaRPr lang="en-US"/>
                </a:p>
              </p:txBody>
            </p:sp>
            <p:sp>
              <p:nvSpPr>
                <p:cNvPr id="5283" name="Freeform 962"/>
                <p:cNvSpPr>
                  <a:spLocks/>
                </p:cNvSpPr>
                <p:nvPr/>
              </p:nvSpPr>
              <p:spPr bwMode="auto">
                <a:xfrm>
                  <a:off x="3186" y="2858"/>
                  <a:ext cx="19" cy="105"/>
                </a:xfrm>
                <a:custGeom>
                  <a:avLst/>
                  <a:gdLst>
                    <a:gd name="T0" fmla="*/ 10 w 49"/>
                    <a:gd name="T1" fmla="*/ 263 h 263"/>
                    <a:gd name="T2" fmla="*/ 10 w 49"/>
                    <a:gd name="T3" fmla="*/ 263 h 263"/>
                    <a:gd name="T4" fmla="*/ 20 w 49"/>
                    <a:gd name="T5" fmla="*/ 234 h 263"/>
                    <a:gd name="T6" fmla="*/ 29 w 49"/>
                    <a:gd name="T7" fmla="*/ 195 h 263"/>
                    <a:gd name="T8" fmla="*/ 39 w 49"/>
                    <a:gd name="T9" fmla="*/ 166 h 263"/>
                    <a:gd name="T10" fmla="*/ 49 w 49"/>
                    <a:gd name="T11" fmla="*/ 137 h 263"/>
                    <a:gd name="T12" fmla="*/ 49 w 49"/>
                    <a:gd name="T13" fmla="*/ 98 h 263"/>
                    <a:gd name="T14" fmla="*/ 49 w 49"/>
                    <a:gd name="T15" fmla="*/ 68 h 263"/>
                    <a:gd name="T16" fmla="*/ 49 w 49"/>
                    <a:gd name="T17" fmla="*/ 29 h 263"/>
                    <a:gd name="T18" fmla="*/ 39 w 49"/>
                    <a:gd name="T19" fmla="*/ 0 h 263"/>
                    <a:gd name="T20" fmla="*/ 29 w 49"/>
                    <a:gd name="T21" fmla="*/ 0 h 263"/>
                    <a:gd name="T22" fmla="*/ 39 w 49"/>
                    <a:gd name="T23" fmla="*/ 29 h 263"/>
                    <a:gd name="T24" fmla="*/ 39 w 49"/>
                    <a:gd name="T25" fmla="*/ 68 h 263"/>
                    <a:gd name="T26" fmla="*/ 39 w 49"/>
                    <a:gd name="T27" fmla="*/ 98 h 263"/>
                    <a:gd name="T28" fmla="*/ 39 w 49"/>
                    <a:gd name="T29" fmla="*/ 137 h 263"/>
                    <a:gd name="T30" fmla="*/ 29 w 49"/>
                    <a:gd name="T31" fmla="*/ 166 h 263"/>
                    <a:gd name="T32" fmla="*/ 20 w 49"/>
                    <a:gd name="T33" fmla="*/ 195 h 263"/>
                    <a:gd name="T34" fmla="*/ 10 w 49"/>
                    <a:gd name="T35" fmla="*/ 234 h 263"/>
                    <a:gd name="T36" fmla="*/ 0 w 49"/>
                    <a:gd name="T37" fmla="*/ 253 h 263"/>
                    <a:gd name="T38" fmla="*/ 10 w 49"/>
                    <a:gd name="T39" fmla="*/ 263 h 263"/>
                    <a:gd name="T40" fmla="*/ 10 w 49"/>
                    <a:gd name="T41" fmla="*/ 263 h 263"/>
                    <a:gd name="T42" fmla="*/ 10 w 49"/>
                    <a:gd name="T43" fmla="*/ 263 h 2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9"/>
                    <a:gd name="T67" fmla="*/ 0 h 263"/>
                    <a:gd name="T68" fmla="*/ 49 w 49"/>
                    <a:gd name="T69" fmla="*/ 263 h 26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9" h="263">
                      <a:moveTo>
                        <a:pt x="10" y="263"/>
                      </a:moveTo>
                      <a:lnTo>
                        <a:pt x="10" y="263"/>
                      </a:lnTo>
                      <a:lnTo>
                        <a:pt x="20" y="234"/>
                      </a:lnTo>
                      <a:lnTo>
                        <a:pt x="29" y="195"/>
                      </a:lnTo>
                      <a:lnTo>
                        <a:pt x="39" y="166"/>
                      </a:lnTo>
                      <a:lnTo>
                        <a:pt x="49" y="137"/>
                      </a:lnTo>
                      <a:lnTo>
                        <a:pt x="49" y="98"/>
                      </a:lnTo>
                      <a:lnTo>
                        <a:pt x="49" y="68"/>
                      </a:lnTo>
                      <a:lnTo>
                        <a:pt x="49" y="29"/>
                      </a:lnTo>
                      <a:lnTo>
                        <a:pt x="39" y="0"/>
                      </a:lnTo>
                      <a:lnTo>
                        <a:pt x="29" y="0"/>
                      </a:lnTo>
                      <a:lnTo>
                        <a:pt x="39" y="29"/>
                      </a:lnTo>
                      <a:lnTo>
                        <a:pt x="39" y="68"/>
                      </a:lnTo>
                      <a:lnTo>
                        <a:pt x="39" y="98"/>
                      </a:lnTo>
                      <a:lnTo>
                        <a:pt x="39" y="137"/>
                      </a:lnTo>
                      <a:lnTo>
                        <a:pt x="29" y="166"/>
                      </a:lnTo>
                      <a:lnTo>
                        <a:pt x="20" y="195"/>
                      </a:lnTo>
                      <a:lnTo>
                        <a:pt x="10" y="234"/>
                      </a:lnTo>
                      <a:lnTo>
                        <a:pt x="0" y="253"/>
                      </a:lnTo>
                      <a:lnTo>
                        <a:pt x="10" y="263"/>
                      </a:lnTo>
                      <a:close/>
                    </a:path>
                  </a:pathLst>
                </a:custGeom>
                <a:solidFill>
                  <a:srgbClr val="000000"/>
                </a:solidFill>
                <a:ln w="9525">
                  <a:noFill/>
                  <a:round/>
                  <a:headEnd/>
                  <a:tailEnd/>
                </a:ln>
              </p:spPr>
              <p:txBody>
                <a:bodyPr/>
                <a:lstStyle/>
                <a:p>
                  <a:endParaRPr lang="en-US"/>
                </a:p>
              </p:txBody>
            </p:sp>
            <p:sp>
              <p:nvSpPr>
                <p:cNvPr id="5284" name="Freeform 963"/>
                <p:cNvSpPr>
                  <a:spLocks/>
                </p:cNvSpPr>
                <p:nvPr/>
              </p:nvSpPr>
              <p:spPr bwMode="auto">
                <a:xfrm>
                  <a:off x="3135" y="2959"/>
                  <a:ext cx="55" cy="43"/>
                </a:xfrm>
                <a:custGeom>
                  <a:avLst/>
                  <a:gdLst>
                    <a:gd name="T0" fmla="*/ 9 w 136"/>
                    <a:gd name="T1" fmla="*/ 107 h 107"/>
                    <a:gd name="T2" fmla="*/ 9 w 136"/>
                    <a:gd name="T3" fmla="*/ 98 h 107"/>
                    <a:gd name="T4" fmla="*/ 136 w 136"/>
                    <a:gd name="T5" fmla="*/ 10 h 107"/>
                    <a:gd name="T6" fmla="*/ 126 w 136"/>
                    <a:gd name="T7" fmla="*/ 0 h 107"/>
                    <a:gd name="T8" fmla="*/ 0 w 136"/>
                    <a:gd name="T9" fmla="*/ 98 h 107"/>
                    <a:gd name="T10" fmla="*/ 9 w 136"/>
                    <a:gd name="T11" fmla="*/ 107 h 107"/>
                    <a:gd name="T12" fmla="*/ 9 w 136"/>
                    <a:gd name="T13" fmla="*/ 98 h 107"/>
                    <a:gd name="T14" fmla="*/ 9 w 136"/>
                    <a:gd name="T15" fmla="*/ 107 h 107"/>
                    <a:gd name="T16" fmla="*/ 0 60000 65536"/>
                    <a:gd name="T17" fmla="*/ 0 60000 65536"/>
                    <a:gd name="T18" fmla="*/ 0 60000 65536"/>
                    <a:gd name="T19" fmla="*/ 0 60000 65536"/>
                    <a:gd name="T20" fmla="*/ 0 60000 65536"/>
                    <a:gd name="T21" fmla="*/ 0 60000 65536"/>
                    <a:gd name="T22" fmla="*/ 0 60000 65536"/>
                    <a:gd name="T23" fmla="*/ 0 60000 65536"/>
                    <a:gd name="T24" fmla="*/ 0 w 136"/>
                    <a:gd name="T25" fmla="*/ 0 h 107"/>
                    <a:gd name="T26" fmla="*/ 136 w 136"/>
                    <a:gd name="T27" fmla="*/ 107 h 1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6" h="107">
                      <a:moveTo>
                        <a:pt x="9" y="107"/>
                      </a:moveTo>
                      <a:lnTo>
                        <a:pt x="9" y="98"/>
                      </a:lnTo>
                      <a:lnTo>
                        <a:pt x="136" y="10"/>
                      </a:lnTo>
                      <a:lnTo>
                        <a:pt x="126" y="0"/>
                      </a:lnTo>
                      <a:lnTo>
                        <a:pt x="0" y="98"/>
                      </a:lnTo>
                      <a:lnTo>
                        <a:pt x="9" y="107"/>
                      </a:lnTo>
                      <a:lnTo>
                        <a:pt x="9" y="98"/>
                      </a:lnTo>
                      <a:lnTo>
                        <a:pt x="9" y="107"/>
                      </a:lnTo>
                      <a:close/>
                    </a:path>
                  </a:pathLst>
                </a:custGeom>
                <a:solidFill>
                  <a:srgbClr val="000000"/>
                </a:solidFill>
                <a:ln w="9525">
                  <a:noFill/>
                  <a:round/>
                  <a:headEnd/>
                  <a:tailEnd/>
                </a:ln>
              </p:spPr>
              <p:txBody>
                <a:bodyPr/>
                <a:lstStyle/>
                <a:p>
                  <a:endParaRPr lang="en-US"/>
                </a:p>
              </p:txBody>
            </p:sp>
            <p:sp>
              <p:nvSpPr>
                <p:cNvPr id="5285" name="Freeform 964"/>
                <p:cNvSpPr>
                  <a:spLocks/>
                </p:cNvSpPr>
                <p:nvPr/>
              </p:nvSpPr>
              <p:spPr bwMode="auto">
                <a:xfrm>
                  <a:off x="3116" y="2987"/>
                  <a:ext cx="23" cy="15"/>
                </a:xfrm>
                <a:custGeom>
                  <a:avLst/>
                  <a:gdLst>
                    <a:gd name="T0" fmla="*/ 0 w 58"/>
                    <a:gd name="T1" fmla="*/ 9 h 38"/>
                    <a:gd name="T2" fmla="*/ 10 w 58"/>
                    <a:gd name="T3" fmla="*/ 9 h 38"/>
                    <a:gd name="T4" fmla="*/ 10 w 58"/>
                    <a:gd name="T5" fmla="*/ 9 h 38"/>
                    <a:gd name="T6" fmla="*/ 20 w 58"/>
                    <a:gd name="T7" fmla="*/ 19 h 38"/>
                    <a:gd name="T8" fmla="*/ 29 w 58"/>
                    <a:gd name="T9" fmla="*/ 19 h 38"/>
                    <a:gd name="T10" fmla="*/ 29 w 58"/>
                    <a:gd name="T11" fmla="*/ 29 h 38"/>
                    <a:gd name="T12" fmla="*/ 39 w 58"/>
                    <a:gd name="T13" fmla="*/ 38 h 38"/>
                    <a:gd name="T14" fmla="*/ 58 w 58"/>
                    <a:gd name="T15" fmla="*/ 38 h 38"/>
                    <a:gd name="T16" fmla="*/ 49 w 58"/>
                    <a:gd name="T17" fmla="*/ 29 h 38"/>
                    <a:gd name="T18" fmla="*/ 39 w 58"/>
                    <a:gd name="T19" fmla="*/ 29 h 38"/>
                    <a:gd name="T20" fmla="*/ 20 w 58"/>
                    <a:gd name="T21" fmla="*/ 9 h 38"/>
                    <a:gd name="T22" fmla="*/ 10 w 58"/>
                    <a:gd name="T23" fmla="*/ 0 h 38"/>
                    <a:gd name="T24" fmla="*/ 0 w 58"/>
                    <a:gd name="T25" fmla="*/ 0 h 38"/>
                    <a:gd name="T26" fmla="*/ 0 w 58"/>
                    <a:gd name="T27" fmla="*/ 9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
                    <a:gd name="T43" fmla="*/ 0 h 38"/>
                    <a:gd name="T44" fmla="*/ 58 w 58"/>
                    <a:gd name="T45" fmla="*/ 38 h 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 h="38">
                      <a:moveTo>
                        <a:pt x="0" y="9"/>
                      </a:moveTo>
                      <a:lnTo>
                        <a:pt x="10" y="9"/>
                      </a:lnTo>
                      <a:lnTo>
                        <a:pt x="20" y="19"/>
                      </a:lnTo>
                      <a:lnTo>
                        <a:pt x="29" y="19"/>
                      </a:lnTo>
                      <a:lnTo>
                        <a:pt x="29" y="29"/>
                      </a:lnTo>
                      <a:lnTo>
                        <a:pt x="39" y="38"/>
                      </a:lnTo>
                      <a:lnTo>
                        <a:pt x="58" y="38"/>
                      </a:lnTo>
                      <a:lnTo>
                        <a:pt x="49" y="29"/>
                      </a:lnTo>
                      <a:lnTo>
                        <a:pt x="39" y="29"/>
                      </a:lnTo>
                      <a:lnTo>
                        <a:pt x="20" y="9"/>
                      </a:lnTo>
                      <a:lnTo>
                        <a:pt x="10" y="0"/>
                      </a:lnTo>
                      <a:lnTo>
                        <a:pt x="0" y="0"/>
                      </a:lnTo>
                      <a:lnTo>
                        <a:pt x="0" y="9"/>
                      </a:lnTo>
                      <a:close/>
                    </a:path>
                  </a:pathLst>
                </a:custGeom>
                <a:solidFill>
                  <a:srgbClr val="000000"/>
                </a:solidFill>
                <a:ln w="9525">
                  <a:noFill/>
                  <a:round/>
                  <a:headEnd/>
                  <a:tailEnd/>
                </a:ln>
              </p:spPr>
              <p:txBody>
                <a:bodyPr/>
                <a:lstStyle/>
                <a:p>
                  <a:endParaRPr lang="en-US"/>
                </a:p>
              </p:txBody>
            </p:sp>
            <p:sp>
              <p:nvSpPr>
                <p:cNvPr id="5286" name="Freeform 965"/>
                <p:cNvSpPr>
                  <a:spLocks/>
                </p:cNvSpPr>
                <p:nvPr/>
              </p:nvSpPr>
              <p:spPr bwMode="auto">
                <a:xfrm>
                  <a:off x="3089" y="2987"/>
                  <a:ext cx="27" cy="4"/>
                </a:xfrm>
                <a:custGeom>
                  <a:avLst/>
                  <a:gdLst>
                    <a:gd name="T0" fmla="*/ 0 w 68"/>
                    <a:gd name="T1" fmla="*/ 0 h 9"/>
                    <a:gd name="T2" fmla="*/ 0 w 68"/>
                    <a:gd name="T3" fmla="*/ 9 h 9"/>
                    <a:gd name="T4" fmla="*/ 68 w 68"/>
                    <a:gd name="T5" fmla="*/ 9 h 9"/>
                    <a:gd name="T6" fmla="*/ 68 w 68"/>
                    <a:gd name="T7" fmla="*/ 0 h 9"/>
                    <a:gd name="T8" fmla="*/ 0 w 68"/>
                    <a:gd name="T9" fmla="*/ 0 h 9"/>
                    <a:gd name="T10" fmla="*/ 10 w 68"/>
                    <a:gd name="T11" fmla="*/ 0 h 9"/>
                    <a:gd name="T12" fmla="*/ 0 w 68"/>
                    <a:gd name="T13" fmla="*/ 0 h 9"/>
                    <a:gd name="T14" fmla="*/ 0 w 68"/>
                    <a:gd name="T15" fmla="*/ 9 h 9"/>
                    <a:gd name="T16" fmla="*/ 0 w 68"/>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9"/>
                    <a:gd name="T29" fmla="*/ 68 w 68"/>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9">
                      <a:moveTo>
                        <a:pt x="0" y="0"/>
                      </a:moveTo>
                      <a:lnTo>
                        <a:pt x="0" y="9"/>
                      </a:lnTo>
                      <a:lnTo>
                        <a:pt x="68" y="9"/>
                      </a:lnTo>
                      <a:lnTo>
                        <a:pt x="68" y="0"/>
                      </a:lnTo>
                      <a:lnTo>
                        <a:pt x="0" y="0"/>
                      </a:lnTo>
                      <a:lnTo>
                        <a:pt x="10" y="0"/>
                      </a:lnTo>
                      <a:lnTo>
                        <a:pt x="0" y="0"/>
                      </a:lnTo>
                      <a:lnTo>
                        <a:pt x="0" y="9"/>
                      </a:lnTo>
                      <a:lnTo>
                        <a:pt x="0" y="0"/>
                      </a:lnTo>
                      <a:close/>
                    </a:path>
                  </a:pathLst>
                </a:custGeom>
                <a:solidFill>
                  <a:srgbClr val="000000"/>
                </a:solidFill>
                <a:ln w="9525">
                  <a:noFill/>
                  <a:round/>
                  <a:headEnd/>
                  <a:tailEnd/>
                </a:ln>
              </p:spPr>
              <p:txBody>
                <a:bodyPr/>
                <a:lstStyle/>
                <a:p>
                  <a:endParaRPr lang="en-US"/>
                </a:p>
              </p:txBody>
            </p:sp>
            <p:sp>
              <p:nvSpPr>
                <p:cNvPr id="5287" name="Freeform 966"/>
                <p:cNvSpPr>
                  <a:spLocks/>
                </p:cNvSpPr>
                <p:nvPr/>
              </p:nvSpPr>
              <p:spPr bwMode="auto">
                <a:xfrm>
                  <a:off x="3050" y="2956"/>
                  <a:ext cx="43" cy="31"/>
                </a:xfrm>
                <a:custGeom>
                  <a:avLst/>
                  <a:gdLst>
                    <a:gd name="T0" fmla="*/ 0 w 107"/>
                    <a:gd name="T1" fmla="*/ 9 h 78"/>
                    <a:gd name="T2" fmla="*/ 19 w 107"/>
                    <a:gd name="T3" fmla="*/ 19 h 78"/>
                    <a:gd name="T4" fmla="*/ 29 w 107"/>
                    <a:gd name="T5" fmla="*/ 29 h 78"/>
                    <a:gd name="T6" fmla="*/ 39 w 107"/>
                    <a:gd name="T7" fmla="*/ 29 h 78"/>
                    <a:gd name="T8" fmla="*/ 78 w 107"/>
                    <a:gd name="T9" fmla="*/ 58 h 78"/>
                    <a:gd name="T10" fmla="*/ 87 w 107"/>
                    <a:gd name="T11" fmla="*/ 68 h 78"/>
                    <a:gd name="T12" fmla="*/ 97 w 107"/>
                    <a:gd name="T13" fmla="*/ 78 h 78"/>
                    <a:gd name="T14" fmla="*/ 107 w 107"/>
                    <a:gd name="T15" fmla="*/ 78 h 78"/>
                    <a:gd name="T16" fmla="*/ 97 w 107"/>
                    <a:gd name="T17" fmla="*/ 58 h 78"/>
                    <a:gd name="T18" fmla="*/ 87 w 107"/>
                    <a:gd name="T19" fmla="*/ 48 h 78"/>
                    <a:gd name="T20" fmla="*/ 68 w 107"/>
                    <a:gd name="T21" fmla="*/ 39 h 78"/>
                    <a:gd name="T22" fmla="*/ 58 w 107"/>
                    <a:gd name="T23" fmla="*/ 39 h 78"/>
                    <a:gd name="T24" fmla="*/ 48 w 107"/>
                    <a:gd name="T25" fmla="*/ 29 h 78"/>
                    <a:gd name="T26" fmla="*/ 39 w 107"/>
                    <a:gd name="T27" fmla="*/ 19 h 78"/>
                    <a:gd name="T28" fmla="*/ 19 w 107"/>
                    <a:gd name="T29" fmla="*/ 9 h 78"/>
                    <a:gd name="T30" fmla="*/ 0 w 107"/>
                    <a:gd name="T31" fmla="*/ 0 h 78"/>
                    <a:gd name="T32" fmla="*/ 0 w 107"/>
                    <a:gd name="T33" fmla="*/ 9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7"/>
                    <a:gd name="T52" fmla="*/ 0 h 78"/>
                    <a:gd name="T53" fmla="*/ 107 w 107"/>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7" h="78">
                      <a:moveTo>
                        <a:pt x="0" y="9"/>
                      </a:moveTo>
                      <a:lnTo>
                        <a:pt x="19" y="19"/>
                      </a:lnTo>
                      <a:lnTo>
                        <a:pt x="29" y="29"/>
                      </a:lnTo>
                      <a:lnTo>
                        <a:pt x="39" y="29"/>
                      </a:lnTo>
                      <a:lnTo>
                        <a:pt x="78" y="58"/>
                      </a:lnTo>
                      <a:lnTo>
                        <a:pt x="87" y="68"/>
                      </a:lnTo>
                      <a:lnTo>
                        <a:pt x="97" y="78"/>
                      </a:lnTo>
                      <a:lnTo>
                        <a:pt x="107" y="78"/>
                      </a:lnTo>
                      <a:lnTo>
                        <a:pt x="97" y="58"/>
                      </a:lnTo>
                      <a:lnTo>
                        <a:pt x="87" y="48"/>
                      </a:lnTo>
                      <a:lnTo>
                        <a:pt x="68" y="39"/>
                      </a:lnTo>
                      <a:lnTo>
                        <a:pt x="58" y="39"/>
                      </a:lnTo>
                      <a:lnTo>
                        <a:pt x="48" y="29"/>
                      </a:lnTo>
                      <a:lnTo>
                        <a:pt x="39" y="19"/>
                      </a:lnTo>
                      <a:lnTo>
                        <a:pt x="19" y="9"/>
                      </a:lnTo>
                      <a:lnTo>
                        <a:pt x="0" y="0"/>
                      </a:lnTo>
                      <a:lnTo>
                        <a:pt x="0" y="9"/>
                      </a:lnTo>
                      <a:close/>
                    </a:path>
                  </a:pathLst>
                </a:custGeom>
                <a:solidFill>
                  <a:srgbClr val="000000"/>
                </a:solidFill>
                <a:ln w="9525">
                  <a:noFill/>
                  <a:round/>
                  <a:headEnd/>
                  <a:tailEnd/>
                </a:ln>
              </p:spPr>
              <p:txBody>
                <a:bodyPr/>
                <a:lstStyle/>
                <a:p>
                  <a:endParaRPr lang="en-US"/>
                </a:p>
              </p:txBody>
            </p:sp>
            <p:sp>
              <p:nvSpPr>
                <p:cNvPr id="5288" name="Freeform 967"/>
                <p:cNvSpPr>
                  <a:spLocks/>
                </p:cNvSpPr>
                <p:nvPr/>
              </p:nvSpPr>
              <p:spPr bwMode="auto">
                <a:xfrm>
                  <a:off x="2980" y="2956"/>
                  <a:ext cx="70" cy="3"/>
                </a:xfrm>
                <a:custGeom>
                  <a:avLst/>
                  <a:gdLst>
                    <a:gd name="T0" fmla="*/ 0 w 175"/>
                    <a:gd name="T1" fmla="*/ 0 h 9"/>
                    <a:gd name="T2" fmla="*/ 0 w 175"/>
                    <a:gd name="T3" fmla="*/ 0 h 9"/>
                    <a:gd name="T4" fmla="*/ 19 w 175"/>
                    <a:gd name="T5" fmla="*/ 0 h 9"/>
                    <a:gd name="T6" fmla="*/ 29 w 175"/>
                    <a:gd name="T7" fmla="*/ 9 h 9"/>
                    <a:gd name="T8" fmla="*/ 48 w 175"/>
                    <a:gd name="T9" fmla="*/ 9 h 9"/>
                    <a:gd name="T10" fmla="*/ 58 w 175"/>
                    <a:gd name="T11" fmla="*/ 9 h 9"/>
                    <a:gd name="T12" fmla="*/ 175 w 175"/>
                    <a:gd name="T13" fmla="*/ 9 h 9"/>
                    <a:gd name="T14" fmla="*/ 175 w 175"/>
                    <a:gd name="T15" fmla="*/ 0 h 9"/>
                    <a:gd name="T16" fmla="*/ 58 w 175"/>
                    <a:gd name="T17" fmla="*/ 0 h 9"/>
                    <a:gd name="T18" fmla="*/ 48 w 175"/>
                    <a:gd name="T19" fmla="*/ 0 h 9"/>
                    <a:gd name="T20" fmla="*/ 29 w 175"/>
                    <a:gd name="T21" fmla="*/ 0 h 9"/>
                    <a:gd name="T22" fmla="*/ 19 w 175"/>
                    <a:gd name="T23" fmla="*/ 0 h 9"/>
                    <a:gd name="T24" fmla="*/ 0 w 175"/>
                    <a:gd name="T25" fmla="*/ 0 h 9"/>
                    <a:gd name="T26" fmla="*/ 9 w 175"/>
                    <a:gd name="T27" fmla="*/ 0 h 9"/>
                    <a:gd name="T28" fmla="*/ 0 w 175"/>
                    <a:gd name="T29" fmla="*/ 0 h 9"/>
                    <a:gd name="T30" fmla="*/ 0 w 175"/>
                    <a:gd name="T31" fmla="*/ 0 h 9"/>
                    <a:gd name="T32" fmla="*/ 0 w 175"/>
                    <a:gd name="T33" fmla="*/ 0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5"/>
                    <a:gd name="T52" fmla="*/ 0 h 9"/>
                    <a:gd name="T53" fmla="*/ 175 w 175"/>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5" h="9">
                      <a:moveTo>
                        <a:pt x="0" y="0"/>
                      </a:moveTo>
                      <a:lnTo>
                        <a:pt x="0" y="0"/>
                      </a:lnTo>
                      <a:lnTo>
                        <a:pt x="19" y="0"/>
                      </a:lnTo>
                      <a:lnTo>
                        <a:pt x="29" y="9"/>
                      </a:lnTo>
                      <a:lnTo>
                        <a:pt x="48" y="9"/>
                      </a:lnTo>
                      <a:lnTo>
                        <a:pt x="58" y="9"/>
                      </a:lnTo>
                      <a:lnTo>
                        <a:pt x="175" y="9"/>
                      </a:lnTo>
                      <a:lnTo>
                        <a:pt x="175" y="0"/>
                      </a:lnTo>
                      <a:lnTo>
                        <a:pt x="58" y="0"/>
                      </a:lnTo>
                      <a:lnTo>
                        <a:pt x="48" y="0"/>
                      </a:lnTo>
                      <a:lnTo>
                        <a:pt x="29" y="0"/>
                      </a:lnTo>
                      <a:lnTo>
                        <a:pt x="19" y="0"/>
                      </a:lnTo>
                      <a:lnTo>
                        <a:pt x="0" y="0"/>
                      </a:lnTo>
                      <a:lnTo>
                        <a:pt x="9" y="0"/>
                      </a:lnTo>
                      <a:lnTo>
                        <a:pt x="0" y="0"/>
                      </a:lnTo>
                      <a:close/>
                    </a:path>
                  </a:pathLst>
                </a:custGeom>
                <a:solidFill>
                  <a:srgbClr val="000000"/>
                </a:solidFill>
                <a:ln w="9525">
                  <a:noFill/>
                  <a:round/>
                  <a:headEnd/>
                  <a:tailEnd/>
                </a:ln>
              </p:spPr>
              <p:txBody>
                <a:bodyPr/>
                <a:lstStyle/>
                <a:p>
                  <a:endParaRPr lang="en-US"/>
                </a:p>
              </p:txBody>
            </p:sp>
            <p:sp>
              <p:nvSpPr>
                <p:cNvPr id="5289" name="Freeform 968"/>
                <p:cNvSpPr>
                  <a:spLocks/>
                </p:cNvSpPr>
                <p:nvPr/>
              </p:nvSpPr>
              <p:spPr bwMode="auto">
                <a:xfrm>
                  <a:off x="2964" y="2878"/>
                  <a:ext cx="19" cy="78"/>
                </a:xfrm>
                <a:custGeom>
                  <a:avLst/>
                  <a:gdLst>
                    <a:gd name="T0" fmla="*/ 0 w 48"/>
                    <a:gd name="T1" fmla="*/ 0 h 195"/>
                    <a:gd name="T2" fmla="*/ 0 w 48"/>
                    <a:gd name="T3" fmla="*/ 78 h 195"/>
                    <a:gd name="T4" fmla="*/ 0 w 48"/>
                    <a:gd name="T5" fmla="*/ 107 h 195"/>
                    <a:gd name="T6" fmla="*/ 10 w 48"/>
                    <a:gd name="T7" fmla="*/ 126 h 195"/>
                    <a:gd name="T8" fmla="*/ 19 w 48"/>
                    <a:gd name="T9" fmla="*/ 146 h 195"/>
                    <a:gd name="T10" fmla="*/ 29 w 48"/>
                    <a:gd name="T11" fmla="*/ 175 h 195"/>
                    <a:gd name="T12" fmla="*/ 39 w 48"/>
                    <a:gd name="T13" fmla="*/ 195 h 195"/>
                    <a:gd name="T14" fmla="*/ 48 w 48"/>
                    <a:gd name="T15" fmla="*/ 195 h 195"/>
                    <a:gd name="T16" fmla="*/ 39 w 48"/>
                    <a:gd name="T17" fmla="*/ 175 h 195"/>
                    <a:gd name="T18" fmla="*/ 19 w 48"/>
                    <a:gd name="T19" fmla="*/ 146 h 195"/>
                    <a:gd name="T20" fmla="*/ 19 w 48"/>
                    <a:gd name="T21" fmla="*/ 126 h 195"/>
                    <a:gd name="T22" fmla="*/ 10 w 48"/>
                    <a:gd name="T23" fmla="*/ 107 h 195"/>
                    <a:gd name="T24" fmla="*/ 10 w 48"/>
                    <a:gd name="T25" fmla="*/ 78 h 195"/>
                    <a:gd name="T26" fmla="*/ 10 w 48"/>
                    <a:gd name="T27" fmla="*/ 0 h 195"/>
                    <a:gd name="T28" fmla="*/ 0 w 48"/>
                    <a:gd name="T29" fmla="*/ 0 h 1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195"/>
                    <a:gd name="T47" fmla="*/ 48 w 48"/>
                    <a:gd name="T48" fmla="*/ 195 h 19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195">
                      <a:moveTo>
                        <a:pt x="0" y="0"/>
                      </a:moveTo>
                      <a:lnTo>
                        <a:pt x="0" y="78"/>
                      </a:lnTo>
                      <a:lnTo>
                        <a:pt x="0" y="107"/>
                      </a:lnTo>
                      <a:lnTo>
                        <a:pt x="10" y="126"/>
                      </a:lnTo>
                      <a:lnTo>
                        <a:pt x="19" y="146"/>
                      </a:lnTo>
                      <a:lnTo>
                        <a:pt x="29" y="175"/>
                      </a:lnTo>
                      <a:lnTo>
                        <a:pt x="39" y="195"/>
                      </a:lnTo>
                      <a:lnTo>
                        <a:pt x="48" y="195"/>
                      </a:lnTo>
                      <a:lnTo>
                        <a:pt x="39" y="175"/>
                      </a:lnTo>
                      <a:lnTo>
                        <a:pt x="19" y="146"/>
                      </a:lnTo>
                      <a:lnTo>
                        <a:pt x="19" y="126"/>
                      </a:lnTo>
                      <a:lnTo>
                        <a:pt x="10" y="107"/>
                      </a:lnTo>
                      <a:lnTo>
                        <a:pt x="10" y="78"/>
                      </a:lnTo>
                      <a:lnTo>
                        <a:pt x="10" y="0"/>
                      </a:lnTo>
                      <a:lnTo>
                        <a:pt x="0" y="0"/>
                      </a:lnTo>
                      <a:close/>
                    </a:path>
                  </a:pathLst>
                </a:custGeom>
                <a:solidFill>
                  <a:srgbClr val="000000"/>
                </a:solidFill>
                <a:ln w="9525">
                  <a:noFill/>
                  <a:round/>
                  <a:headEnd/>
                  <a:tailEnd/>
                </a:ln>
              </p:spPr>
              <p:txBody>
                <a:bodyPr/>
                <a:lstStyle/>
                <a:p>
                  <a:endParaRPr lang="en-US"/>
                </a:p>
              </p:txBody>
            </p:sp>
            <p:sp>
              <p:nvSpPr>
                <p:cNvPr id="5290" name="Freeform 969"/>
                <p:cNvSpPr>
                  <a:spLocks/>
                </p:cNvSpPr>
                <p:nvPr/>
              </p:nvSpPr>
              <p:spPr bwMode="auto">
                <a:xfrm>
                  <a:off x="2964" y="2823"/>
                  <a:ext cx="51" cy="55"/>
                </a:xfrm>
                <a:custGeom>
                  <a:avLst/>
                  <a:gdLst>
                    <a:gd name="T0" fmla="*/ 126 w 126"/>
                    <a:gd name="T1" fmla="*/ 0 h 136"/>
                    <a:gd name="T2" fmla="*/ 117 w 126"/>
                    <a:gd name="T3" fmla="*/ 0 h 136"/>
                    <a:gd name="T4" fmla="*/ 107 w 126"/>
                    <a:gd name="T5" fmla="*/ 9 h 136"/>
                    <a:gd name="T6" fmla="*/ 97 w 126"/>
                    <a:gd name="T7" fmla="*/ 19 h 136"/>
                    <a:gd name="T8" fmla="*/ 87 w 126"/>
                    <a:gd name="T9" fmla="*/ 19 h 136"/>
                    <a:gd name="T10" fmla="*/ 78 w 126"/>
                    <a:gd name="T11" fmla="*/ 29 h 136"/>
                    <a:gd name="T12" fmla="*/ 68 w 126"/>
                    <a:gd name="T13" fmla="*/ 39 h 136"/>
                    <a:gd name="T14" fmla="*/ 58 w 126"/>
                    <a:gd name="T15" fmla="*/ 48 h 136"/>
                    <a:gd name="T16" fmla="*/ 48 w 126"/>
                    <a:gd name="T17" fmla="*/ 48 h 136"/>
                    <a:gd name="T18" fmla="*/ 19 w 126"/>
                    <a:gd name="T19" fmla="*/ 77 h 136"/>
                    <a:gd name="T20" fmla="*/ 19 w 126"/>
                    <a:gd name="T21" fmla="*/ 87 h 136"/>
                    <a:gd name="T22" fmla="*/ 10 w 126"/>
                    <a:gd name="T23" fmla="*/ 97 h 136"/>
                    <a:gd name="T24" fmla="*/ 0 w 126"/>
                    <a:gd name="T25" fmla="*/ 107 h 136"/>
                    <a:gd name="T26" fmla="*/ 0 w 126"/>
                    <a:gd name="T27" fmla="*/ 116 h 136"/>
                    <a:gd name="T28" fmla="*/ 0 w 126"/>
                    <a:gd name="T29" fmla="*/ 136 h 136"/>
                    <a:gd name="T30" fmla="*/ 10 w 126"/>
                    <a:gd name="T31" fmla="*/ 136 h 136"/>
                    <a:gd name="T32" fmla="*/ 10 w 126"/>
                    <a:gd name="T33" fmla="*/ 126 h 136"/>
                    <a:gd name="T34" fmla="*/ 10 w 126"/>
                    <a:gd name="T35" fmla="*/ 107 h 136"/>
                    <a:gd name="T36" fmla="*/ 19 w 126"/>
                    <a:gd name="T37" fmla="*/ 107 h 136"/>
                    <a:gd name="T38" fmla="*/ 19 w 126"/>
                    <a:gd name="T39" fmla="*/ 97 h 136"/>
                    <a:gd name="T40" fmla="*/ 68 w 126"/>
                    <a:gd name="T41" fmla="*/ 48 h 136"/>
                    <a:gd name="T42" fmla="*/ 78 w 126"/>
                    <a:gd name="T43" fmla="*/ 48 h 136"/>
                    <a:gd name="T44" fmla="*/ 78 w 126"/>
                    <a:gd name="T45" fmla="*/ 39 h 136"/>
                    <a:gd name="T46" fmla="*/ 97 w 126"/>
                    <a:gd name="T47" fmla="*/ 29 h 136"/>
                    <a:gd name="T48" fmla="*/ 107 w 126"/>
                    <a:gd name="T49" fmla="*/ 19 h 136"/>
                    <a:gd name="T50" fmla="*/ 117 w 126"/>
                    <a:gd name="T51" fmla="*/ 19 h 136"/>
                    <a:gd name="T52" fmla="*/ 126 w 126"/>
                    <a:gd name="T53" fmla="*/ 9 h 136"/>
                    <a:gd name="T54" fmla="*/ 126 w 126"/>
                    <a:gd name="T55" fmla="*/ 0 h 136"/>
                    <a:gd name="T56" fmla="*/ 126 w 126"/>
                    <a:gd name="T57" fmla="*/ 0 h 136"/>
                    <a:gd name="T58" fmla="*/ 126 w 126"/>
                    <a:gd name="T59" fmla="*/ 0 h 1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6"/>
                    <a:gd name="T91" fmla="*/ 0 h 136"/>
                    <a:gd name="T92" fmla="*/ 126 w 126"/>
                    <a:gd name="T93" fmla="*/ 136 h 1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6" h="136">
                      <a:moveTo>
                        <a:pt x="126" y="0"/>
                      </a:moveTo>
                      <a:lnTo>
                        <a:pt x="117" y="0"/>
                      </a:lnTo>
                      <a:lnTo>
                        <a:pt x="107" y="9"/>
                      </a:lnTo>
                      <a:lnTo>
                        <a:pt x="97" y="19"/>
                      </a:lnTo>
                      <a:lnTo>
                        <a:pt x="87" y="19"/>
                      </a:lnTo>
                      <a:lnTo>
                        <a:pt x="78" y="29"/>
                      </a:lnTo>
                      <a:lnTo>
                        <a:pt x="68" y="39"/>
                      </a:lnTo>
                      <a:lnTo>
                        <a:pt x="58" y="48"/>
                      </a:lnTo>
                      <a:lnTo>
                        <a:pt x="48" y="48"/>
                      </a:lnTo>
                      <a:lnTo>
                        <a:pt x="19" y="77"/>
                      </a:lnTo>
                      <a:lnTo>
                        <a:pt x="19" y="87"/>
                      </a:lnTo>
                      <a:lnTo>
                        <a:pt x="10" y="97"/>
                      </a:lnTo>
                      <a:lnTo>
                        <a:pt x="0" y="107"/>
                      </a:lnTo>
                      <a:lnTo>
                        <a:pt x="0" y="116"/>
                      </a:lnTo>
                      <a:lnTo>
                        <a:pt x="0" y="136"/>
                      </a:lnTo>
                      <a:lnTo>
                        <a:pt x="10" y="136"/>
                      </a:lnTo>
                      <a:lnTo>
                        <a:pt x="10" y="126"/>
                      </a:lnTo>
                      <a:lnTo>
                        <a:pt x="10" y="107"/>
                      </a:lnTo>
                      <a:lnTo>
                        <a:pt x="19" y="107"/>
                      </a:lnTo>
                      <a:lnTo>
                        <a:pt x="19" y="97"/>
                      </a:lnTo>
                      <a:lnTo>
                        <a:pt x="68" y="48"/>
                      </a:lnTo>
                      <a:lnTo>
                        <a:pt x="78" y="48"/>
                      </a:lnTo>
                      <a:lnTo>
                        <a:pt x="78" y="39"/>
                      </a:lnTo>
                      <a:lnTo>
                        <a:pt x="97" y="29"/>
                      </a:lnTo>
                      <a:lnTo>
                        <a:pt x="107" y="19"/>
                      </a:lnTo>
                      <a:lnTo>
                        <a:pt x="117" y="19"/>
                      </a:lnTo>
                      <a:lnTo>
                        <a:pt x="126" y="9"/>
                      </a:lnTo>
                      <a:lnTo>
                        <a:pt x="126" y="0"/>
                      </a:lnTo>
                      <a:close/>
                    </a:path>
                  </a:pathLst>
                </a:custGeom>
                <a:solidFill>
                  <a:srgbClr val="000000"/>
                </a:solidFill>
                <a:ln w="9525">
                  <a:noFill/>
                  <a:round/>
                  <a:headEnd/>
                  <a:tailEnd/>
                </a:ln>
              </p:spPr>
              <p:txBody>
                <a:bodyPr/>
                <a:lstStyle/>
                <a:p>
                  <a:endParaRPr lang="en-US"/>
                </a:p>
              </p:txBody>
            </p:sp>
            <p:sp>
              <p:nvSpPr>
                <p:cNvPr id="5291" name="Freeform 970"/>
                <p:cNvSpPr>
                  <a:spLocks/>
                </p:cNvSpPr>
                <p:nvPr/>
              </p:nvSpPr>
              <p:spPr bwMode="auto">
                <a:xfrm>
                  <a:off x="3015" y="2811"/>
                  <a:ext cx="81" cy="16"/>
                </a:xfrm>
                <a:custGeom>
                  <a:avLst/>
                  <a:gdLst>
                    <a:gd name="T0" fmla="*/ 204 w 204"/>
                    <a:gd name="T1" fmla="*/ 10 h 39"/>
                    <a:gd name="T2" fmla="*/ 185 w 204"/>
                    <a:gd name="T3" fmla="*/ 0 h 39"/>
                    <a:gd name="T4" fmla="*/ 175 w 204"/>
                    <a:gd name="T5" fmla="*/ 10 h 39"/>
                    <a:gd name="T6" fmla="*/ 166 w 204"/>
                    <a:gd name="T7" fmla="*/ 10 h 39"/>
                    <a:gd name="T8" fmla="*/ 156 w 204"/>
                    <a:gd name="T9" fmla="*/ 10 h 39"/>
                    <a:gd name="T10" fmla="*/ 136 w 204"/>
                    <a:gd name="T11" fmla="*/ 10 h 39"/>
                    <a:gd name="T12" fmla="*/ 127 w 204"/>
                    <a:gd name="T13" fmla="*/ 10 h 39"/>
                    <a:gd name="T14" fmla="*/ 117 w 204"/>
                    <a:gd name="T15" fmla="*/ 20 h 39"/>
                    <a:gd name="T16" fmla="*/ 97 w 204"/>
                    <a:gd name="T17" fmla="*/ 20 h 39"/>
                    <a:gd name="T18" fmla="*/ 88 w 204"/>
                    <a:gd name="T19" fmla="*/ 20 h 39"/>
                    <a:gd name="T20" fmla="*/ 78 w 204"/>
                    <a:gd name="T21" fmla="*/ 30 h 39"/>
                    <a:gd name="T22" fmla="*/ 39 w 204"/>
                    <a:gd name="T23" fmla="*/ 30 h 39"/>
                    <a:gd name="T24" fmla="*/ 29 w 204"/>
                    <a:gd name="T25" fmla="*/ 30 h 39"/>
                    <a:gd name="T26" fmla="*/ 20 w 204"/>
                    <a:gd name="T27" fmla="*/ 30 h 39"/>
                    <a:gd name="T28" fmla="*/ 0 w 204"/>
                    <a:gd name="T29" fmla="*/ 30 h 39"/>
                    <a:gd name="T30" fmla="*/ 0 w 204"/>
                    <a:gd name="T31" fmla="*/ 30 h 39"/>
                    <a:gd name="T32" fmla="*/ 10 w 204"/>
                    <a:gd name="T33" fmla="*/ 39 h 39"/>
                    <a:gd name="T34" fmla="*/ 29 w 204"/>
                    <a:gd name="T35" fmla="*/ 39 h 39"/>
                    <a:gd name="T36" fmla="*/ 39 w 204"/>
                    <a:gd name="T37" fmla="*/ 39 h 39"/>
                    <a:gd name="T38" fmla="*/ 49 w 204"/>
                    <a:gd name="T39" fmla="*/ 39 h 39"/>
                    <a:gd name="T40" fmla="*/ 78 w 204"/>
                    <a:gd name="T41" fmla="*/ 39 h 39"/>
                    <a:gd name="T42" fmla="*/ 88 w 204"/>
                    <a:gd name="T43" fmla="*/ 30 h 39"/>
                    <a:gd name="T44" fmla="*/ 107 w 204"/>
                    <a:gd name="T45" fmla="*/ 30 h 39"/>
                    <a:gd name="T46" fmla="*/ 117 w 204"/>
                    <a:gd name="T47" fmla="*/ 30 h 39"/>
                    <a:gd name="T48" fmla="*/ 127 w 204"/>
                    <a:gd name="T49" fmla="*/ 20 h 39"/>
                    <a:gd name="T50" fmla="*/ 136 w 204"/>
                    <a:gd name="T51" fmla="*/ 20 h 39"/>
                    <a:gd name="T52" fmla="*/ 156 w 204"/>
                    <a:gd name="T53" fmla="*/ 20 h 39"/>
                    <a:gd name="T54" fmla="*/ 166 w 204"/>
                    <a:gd name="T55" fmla="*/ 10 h 39"/>
                    <a:gd name="T56" fmla="*/ 204 w 204"/>
                    <a:gd name="T57" fmla="*/ 10 h 39"/>
                    <a:gd name="T58" fmla="*/ 204 w 204"/>
                    <a:gd name="T59" fmla="*/ 10 h 39"/>
                    <a:gd name="T60" fmla="*/ 204 w 204"/>
                    <a:gd name="T61" fmla="*/ 10 h 39"/>
                    <a:gd name="T62" fmla="*/ 204 w 204"/>
                    <a:gd name="T63" fmla="*/ 10 h 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4"/>
                    <a:gd name="T97" fmla="*/ 0 h 39"/>
                    <a:gd name="T98" fmla="*/ 204 w 204"/>
                    <a:gd name="T99" fmla="*/ 39 h 3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4" h="39">
                      <a:moveTo>
                        <a:pt x="204" y="10"/>
                      </a:moveTo>
                      <a:lnTo>
                        <a:pt x="185" y="0"/>
                      </a:lnTo>
                      <a:lnTo>
                        <a:pt x="175" y="10"/>
                      </a:lnTo>
                      <a:lnTo>
                        <a:pt x="166" y="10"/>
                      </a:lnTo>
                      <a:lnTo>
                        <a:pt x="156" y="10"/>
                      </a:lnTo>
                      <a:lnTo>
                        <a:pt x="136" y="10"/>
                      </a:lnTo>
                      <a:lnTo>
                        <a:pt x="127" y="10"/>
                      </a:lnTo>
                      <a:lnTo>
                        <a:pt x="117" y="20"/>
                      </a:lnTo>
                      <a:lnTo>
                        <a:pt x="97" y="20"/>
                      </a:lnTo>
                      <a:lnTo>
                        <a:pt x="88" y="20"/>
                      </a:lnTo>
                      <a:lnTo>
                        <a:pt x="78" y="30"/>
                      </a:lnTo>
                      <a:lnTo>
                        <a:pt x="39" y="30"/>
                      </a:lnTo>
                      <a:lnTo>
                        <a:pt x="29" y="30"/>
                      </a:lnTo>
                      <a:lnTo>
                        <a:pt x="20" y="30"/>
                      </a:lnTo>
                      <a:lnTo>
                        <a:pt x="0" y="30"/>
                      </a:lnTo>
                      <a:lnTo>
                        <a:pt x="10" y="39"/>
                      </a:lnTo>
                      <a:lnTo>
                        <a:pt x="29" y="39"/>
                      </a:lnTo>
                      <a:lnTo>
                        <a:pt x="39" y="39"/>
                      </a:lnTo>
                      <a:lnTo>
                        <a:pt x="49" y="39"/>
                      </a:lnTo>
                      <a:lnTo>
                        <a:pt x="78" y="39"/>
                      </a:lnTo>
                      <a:lnTo>
                        <a:pt x="88" y="30"/>
                      </a:lnTo>
                      <a:lnTo>
                        <a:pt x="107" y="30"/>
                      </a:lnTo>
                      <a:lnTo>
                        <a:pt x="117" y="30"/>
                      </a:lnTo>
                      <a:lnTo>
                        <a:pt x="127" y="20"/>
                      </a:lnTo>
                      <a:lnTo>
                        <a:pt x="136" y="20"/>
                      </a:lnTo>
                      <a:lnTo>
                        <a:pt x="156" y="20"/>
                      </a:lnTo>
                      <a:lnTo>
                        <a:pt x="166" y="10"/>
                      </a:lnTo>
                      <a:lnTo>
                        <a:pt x="204" y="10"/>
                      </a:lnTo>
                      <a:close/>
                    </a:path>
                  </a:pathLst>
                </a:custGeom>
                <a:solidFill>
                  <a:srgbClr val="000000"/>
                </a:solidFill>
                <a:ln w="9525">
                  <a:noFill/>
                  <a:round/>
                  <a:headEnd/>
                  <a:tailEnd/>
                </a:ln>
              </p:spPr>
              <p:txBody>
                <a:bodyPr/>
                <a:lstStyle/>
                <a:p>
                  <a:endParaRPr lang="en-US"/>
                </a:p>
              </p:txBody>
            </p:sp>
            <p:sp>
              <p:nvSpPr>
                <p:cNvPr id="5292" name="Freeform 971"/>
                <p:cNvSpPr>
                  <a:spLocks/>
                </p:cNvSpPr>
                <p:nvPr/>
              </p:nvSpPr>
              <p:spPr bwMode="auto">
                <a:xfrm>
                  <a:off x="3096" y="2765"/>
                  <a:ext cx="24" cy="50"/>
                </a:xfrm>
                <a:custGeom>
                  <a:avLst/>
                  <a:gdLst>
                    <a:gd name="T0" fmla="*/ 49 w 59"/>
                    <a:gd name="T1" fmla="*/ 0 h 126"/>
                    <a:gd name="T2" fmla="*/ 49 w 59"/>
                    <a:gd name="T3" fmla="*/ 0 h 126"/>
                    <a:gd name="T4" fmla="*/ 49 w 59"/>
                    <a:gd name="T5" fmla="*/ 19 h 126"/>
                    <a:gd name="T6" fmla="*/ 39 w 59"/>
                    <a:gd name="T7" fmla="*/ 38 h 126"/>
                    <a:gd name="T8" fmla="*/ 39 w 59"/>
                    <a:gd name="T9" fmla="*/ 58 h 126"/>
                    <a:gd name="T10" fmla="*/ 30 w 59"/>
                    <a:gd name="T11" fmla="*/ 68 h 126"/>
                    <a:gd name="T12" fmla="*/ 30 w 59"/>
                    <a:gd name="T13" fmla="*/ 87 h 126"/>
                    <a:gd name="T14" fmla="*/ 20 w 59"/>
                    <a:gd name="T15" fmla="*/ 97 h 126"/>
                    <a:gd name="T16" fmla="*/ 10 w 59"/>
                    <a:gd name="T17" fmla="*/ 116 h 126"/>
                    <a:gd name="T18" fmla="*/ 0 w 59"/>
                    <a:gd name="T19" fmla="*/ 126 h 126"/>
                    <a:gd name="T20" fmla="*/ 0 w 59"/>
                    <a:gd name="T21" fmla="*/ 126 h 126"/>
                    <a:gd name="T22" fmla="*/ 30 w 59"/>
                    <a:gd name="T23" fmla="*/ 107 h 126"/>
                    <a:gd name="T24" fmla="*/ 39 w 59"/>
                    <a:gd name="T25" fmla="*/ 87 h 126"/>
                    <a:gd name="T26" fmla="*/ 39 w 59"/>
                    <a:gd name="T27" fmla="*/ 77 h 126"/>
                    <a:gd name="T28" fmla="*/ 49 w 59"/>
                    <a:gd name="T29" fmla="*/ 58 h 126"/>
                    <a:gd name="T30" fmla="*/ 49 w 59"/>
                    <a:gd name="T31" fmla="*/ 38 h 126"/>
                    <a:gd name="T32" fmla="*/ 59 w 59"/>
                    <a:gd name="T33" fmla="*/ 19 h 126"/>
                    <a:gd name="T34" fmla="*/ 59 w 59"/>
                    <a:gd name="T35" fmla="*/ 0 h 126"/>
                    <a:gd name="T36" fmla="*/ 59 w 59"/>
                    <a:gd name="T37" fmla="*/ 9 h 126"/>
                    <a:gd name="T38" fmla="*/ 49 w 59"/>
                    <a:gd name="T39" fmla="*/ 0 h 126"/>
                    <a:gd name="T40" fmla="*/ 49 w 59"/>
                    <a:gd name="T41" fmla="*/ 0 h 126"/>
                    <a:gd name="T42" fmla="*/ 49 w 59"/>
                    <a:gd name="T43" fmla="*/ 0 h 1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9"/>
                    <a:gd name="T67" fmla="*/ 0 h 126"/>
                    <a:gd name="T68" fmla="*/ 59 w 59"/>
                    <a:gd name="T69" fmla="*/ 126 h 12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9" h="126">
                      <a:moveTo>
                        <a:pt x="49" y="0"/>
                      </a:moveTo>
                      <a:lnTo>
                        <a:pt x="49" y="0"/>
                      </a:lnTo>
                      <a:lnTo>
                        <a:pt x="49" y="19"/>
                      </a:lnTo>
                      <a:lnTo>
                        <a:pt x="39" y="38"/>
                      </a:lnTo>
                      <a:lnTo>
                        <a:pt x="39" y="58"/>
                      </a:lnTo>
                      <a:lnTo>
                        <a:pt x="30" y="68"/>
                      </a:lnTo>
                      <a:lnTo>
                        <a:pt x="30" y="87"/>
                      </a:lnTo>
                      <a:lnTo>
                        <a:pt x="20" y="97"/>
                      </a:lnTo>
                      <a:lnTo>
                        <a:pt x="10" y="116"/>
                      </a:lnTo>
                      <a:lnTo>
                        <a:pt x="0" y="126"/>
                      </a:lnTo>
                      <a:lnTo>
                        <a:pt x="30" y="107"/>
                      </a:lnTo>
                      <a:lnTo>
                        <a:pt x="39" y="87"/>
                      </a:lnTo>
                      <a:lnTo>
                        <a:pt x="39" y="77"/>
                      </a:lnTo>
                      <a:lnTo>
                        <a:pt x="49" y="58"/>
                      </a:lnTo>
                      <a:lnTo>
                        <a:pt x="49" y="38"/>
                      </a:lnTo>
                      <a:lnTo>
                        <a:pt x="59" y="19"/>
                      </a:lnTo>
                      <a:lnTo>
                        <a:pt x="59" y="0"/>
                      </a:lnTo>
                      <a:lnTo>
                        <a:pt x="59" y="9"/>
                      </a:lnTo>
                      <a:lnTo>
                        <a:pt x="49" y="0"/>
                      </a:lnTo>
                      <a:close/>
                    </a:path>
                  </a:pathLst>
                </a:custGeom>
                <a:solidFill>
                  <a:srgbClr val="000000"/>
                </a:solidFill>
                <a:ln w="9525">
                  <a:noFill/>
                  <a:round/>
                  <a:headEnd/>
                  <a:tailEnd/>
                </a:ln>
              </p:spPr>
              <p:txBody>
                <a:bodyPr/>
                <a:lstStyle/>
                <a:p>
                  <a:endParaRPr lang="en-US"/>
                </a:p>
              </p:txBody>
            </p:sp>
            <p:sp>
              <p:nvSpPr>
                <p:cNvPr id="5293" name="Freeform 972"/>
                <p:cNvSpPr>
                  <a:spLocks/>
                </p:cNvSpPr>
                <p:nvPr/>
              </p:nvSpPr>
              <p:spPr bwMode="auto">
                <a:xfrm>
                  <a:off x="3116" y="2761"/>
                  <a:ext cx="15" cy="8"/>
                </a:xfrm>
                <a:custGeom>
                  <a:avLst/>
                  <a:gdLst>
                    <a:gd name="T0" fmla="*/ 39 w 39"/>
                    <a:gd name="T1" fmla="*/ 10 h 19"/>
                    <a:gd name="T2" fmla="*/ 39 w 39"/>
                    <a:gd name="T3" fmla="*/ 10 h 19"/>
                    <a:gd name="T4" fmla="*/ 29 w 39"/>
                    <a:gd name="T5" fmla="*/ 10 h 19"/>
                    <a:gd name="T6" fmla="*/ 20 w 39"/>
                    <a:gd name="T7" fmla="*/ 10 h 19"/>
                    <a:gd name="T8" fmla="*/ 10 w 39"/>
                    <a:gd name="T9" fmla="*/ 0 h 19"/>
                    <a:gd name="T10" fmla="*/ 10 w 39"/>
                    <a:gd name="T11" fmla="*/ 10 h 19"/>
                    <a:gd name="T12" fmla="*/ 0 w 39"/>
                    <a:gd name="T13" fmla="*/ 10 h 19"/>
                    <a:gd name="T14" fmla="*/ 10 w 39"/>
                    <a:gd name="T15" fmla="*/ 19 h 19"/>
                    <a:gd name="T16" fmla="*/ 10 w 39"/>
                    <a:gd name="T17" fmla="*/ 19 h 19"/>
                    <a:gd name="T18" fmla="*/ 10 w 39"/>
                    <a:gd name="T19" fmla="*/ 10 h 19"/>
                    <a:gd name="T20" fmla="*/ 20 w 39"/>
                    <a:gd name="T21" fmla="*/ 10 h 19"/>
                    <a:gd name="T22" fmla="*/ 29 w 39"/>
                    <a:gd name="T23" fmla="*/ 19 h 19"/>
                    <a:gd name="T24" fmla="*/ 29 w 39"/>
                    <a:gd name="T25" fmla="*/ 19 h 19"/>
                    <a:gd name="T26" fmla="*/ 39 w 39"/>
                    <a:gd name="T27" fmla="*/ 19 h 19"/>
                    <a:gd name="T28" fmla="*/ 29 w 39"/>
                    <a:gd name="T29" fmla="*/ 19 h 19"/>
                    <a:gd name="T30" fmla="*/ 39 w 39"/>
                    <a:gd name="T31" fmla="*/ 10 h 19"/>
                    <a:gd name="T32" fmla="*/ 39 w 39"/>
                    <a:gd name="T33" fmla="*/ 10 h 19"/>
                    <a:gd name="T34" fmla="*/ 39 w 39"/>
                    <a:gd name="T35" fmla="*/ 10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19"/>
                    <a:gd name="T56" fmla="*/ 39 w 39"/>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19">
                      <a:moveTo>
                        <a:pt x="39" y="10"/>
                      </a:moveTo>
                      <a:lnTo>
                        <a:pt x="39" y="10"/>
                      </a:lnTo>
                      <a:lnTo>
                        <a:pt x="29" y="10"/>
                      </a:lnTo>
                      <a:lnTo>
                        <a:pt x="20" y="10"/>
                      </a:lnTo>
                      <a:lnTo>
                        <a:pt x="10" y="0"/>
                      </a:lnTo>
                      <a:lnTo>
                        <a:pt x="10" y="10"/>
                      </a:lnTo>
                      <a:lnTo>
                        <a:pt x="0" y="10"/>
                      </a:lnTo>
                      <a:lnTo>
                        <a:pt x="10" y="19"/>
                      </a:lnTo>
                      <a:lnTo>
                        <a:pt x="10" y="10"/>
                      </a:lnTo>
                      <a:lnTo>
                        <a:pt x="20" y="10"/>
                      </a:lnTo>
                      <a:lnTo>
                        <a:pt x="29" y="19"/>
                      </a:lnTo>
                      <a:lnTo>
                        <a:pt x="39" y="19"/>
                      </a:lnTo>
                      <a:lnTo>
                        <a:pt x="29" y="19"/>
                      </a:lnTo>
                      <a:lnTo>
                        <a:pt x="39" y="10"/>
                      </a:lnTo>
                      <a:close/>
                    </a:path>
                  </a:pathLst>
                </a:custGeom>
                <a:solidFill>
                  <a:srgbClr val="000000"/>
                </a:solidFill>
                <a:ln w="9525">
                  <a:noFill/>
                  <a:round/>
                  <a:headEnd/>
                  <a:tailEnd/>
                </a:ln>
              </p:spPr>
              <p:txBody>
                <a:bodyPr/>
                <a:lstStyle/>
                <a:p>
                  <a:endParaRPr lang="en-US"/>
                </a:p>
              </p:txBody>
            </p:sp>
            <p:sp>
              <p:nvSpPr>
                <p:cNvPr id="5294" name="Freeform 973"/>
                <p:cNvSpPr>
                  <a:spLocks/>
                </p:cNvSpPr>
                <p:nvPr/>
              </p:nvSpPr>
              <p:spPr bwMode="auto">
                <a:xfrm>
                  <a:off x="3127" y="2765"/>
                  <a:ext cx="43" cy="35"/>
                </a:xfrm>
                <a:custGeom>
                  <a:avLst/>
                  <a:gdLst>
                    <a:gd name="T0" fmla="*/ 107 w 107"/>
                    <a:gd name="T1" fmla="*/ 77 h 87"/>
                    <a:gd name="T2" fmla="*/ 88 w 107"/>
                    <a:gd name="T3" fmla="*/ 77 h 87"/>
                    <a:gd name="T4" fmla="*/ 78 w 107"/>
                    <a:gd name="T5" fmla="*/ 68 h 87"/>
                    <a:gd name="T6" fmla="*/ 68 w 107"/>
                    <a:gd name="T7" fmla="*/ 48 h 87"/>
                    <a:gd name="T8" fmla="*/ 59 w 107"/>
                    <a:gd name="T9" fmla="*/ 38 h 87"/>
                    <a:gd name="T10" fmla="*/ 39 w 107"/>
                    <a:gd name="T11" fmla="*/ 38 h 87"/>
                    <a:gd name="T12" fmla="*/ 10 w 107"/>
                    <a:gd name="T13" fmla="*/ 0 h 87"/>
                    <a:gd name="T14" fmla="*/ 0 w 107"/>
                    <a:gd name="T15" fmla="*/ 9 h 87"/>
                    <a:gd name="T16" fmla="*/ 49 w 107"/>
                    <a:gd name="T17" fmla="*/ 48 h 87"/>
                    <a:gd name="T18" fmla="*/ 59 w 107"/>
                    <a:gd name="T19" fmla="*/ 58 h 87"/>
                    <a:gd name="T20" fmla="*/ 68 w 107"/>
                    <a:gd name="T21" fmla="*/ 68 h 87"/>
                    <a:gd name="T22" fmla="*/ 88 w 107"/>
                    <a:gd name="T23" fmla="*/ 77 h 87"/>
                    <a:gd name="T24" fmla="*/ 98 w 107"/>
                    <a:gd name="T25" fmla="*/ 87 h 87"/>
                    <a:gd name="T26" fmla="*/ 107 w 107"/>
                    <a:gd name="T27" fmla="*/ 77 h 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7"/>
                    <a:gd name="T43" fmla="*/ 0 h 87"/>
                    <a:gd name="T44" fmla="*/ 107 w 107"/>
                    <a:gd name="T45" fmla="*/ 87 h 8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7" h="87">
                      <a:moveTo>
                        <a:pt x="107" y="77"/>
                      </a:moveTo>
                      <a:lnTo>
                        <a:pt x="88" y="77"/>
                      </a:lnTo>
                      <a:lnTo>
                        <a:pt x="78" y="68"/>
                      </a:lnTo>
                      <a:lnTo>
                        <a:pt x="68" y="48"/>
                      </a:lnTo>
                      <a:lnTo>
                        <a:pt x="59" y="38"/>
                      </a:lnTo>
                      <a:lnTo>
                        <a:pt x="39" y="38"/>
                      </a:lnTo>
                      <a:lnTo>
                        <a:pt x="10" y="0"/>
                      </a:lnTo>
                      <a:lnTo>
                        <a:pt x="0" y="9"/>
                      </a:lnTo>
                      <a:lnTo>
                        <a:pt x="49" y="48"/>
                      </a:lnTo>
                      <a:lnTo>
                        <a:pt x="59" y="58"/>
                      </a:lnTo>
                      <a:lnTo>
                        <a:pt x="68" y="68"/>
                      </a:lnTo>
                      <a:lnTo>
                        <a:pt x="88" y="77"/>
                      </a:lnTo>
                      <a:lnTo>
                        <a:pt x="98" y="87"/>
                      </a:lnTo>
                      <a:lnTo>
                        <a:pt x="107" y="77"/>
                      </a:lnTo>
                      <a:close/>
                    </a:path>
                  </a:pathLst>
                </a:custGeom>
                <a:solidFill>
                  <a:srgbClr val="000000"/>
                </a:solidFill>
                <a:ln w="9525">
                  <a:noFill/>
                  <a:round/>
                  <a:headEnd/>
                  <a:tailEnd/>
                </a:ln>
              </p:spPr>
              <p:txBody>
                <a:bodyPr/>
                <a:lstStyle/>
                <a:p>
                  <a:endParaRPr lang="en-US"/>
                </a:p>
              </p:txBody>
            </p:sp>
            <p:sp>
              <p:nvSpPr>
                <p:cNvPr id="5295" name="Freeform 974"/>
                <p:cNvSpPr>
                  <a:spLocks/>
                </p:cNvSpPr>
                <p:nvPr/>
              </p:nvSpPr>
              <p:spPr bwMode="auto">
                <a:xfrm>
                  <a:off x="2972" y="2773"/>
                  <a:ext cx="225" cy="218"/>
                </a:xfrm>
                <a:custGeom>
                  <a:avLst/>
                  <a:gdLst>
                    <a:gd name="T0" fmla="*/ 487 w 564"/>
                    <a:gd name="T1" fmla="*/ 88 h 545"/>
                    <a:gd name="T2" fmla="*/ 496 w 564"/>
                    <a:gd name="T3" fmla="*/ 127 h 545"/>
                    <a:gd name="T4" fmla="*/ 516 w 564"/>
                    <a:gd name="T5" fmla="*/ 175 h 545"/>
                    <a:gd name="T6" fmla="*/ 545 w 564"/>
                    <a:gd name="T7" fmla="*/ 214 h 545"/>
                    <a:gd name="T8" fmla="*/ 564 w 564"/>
                    <a:gd name="T9" fmla="*/ 263 h 545"/>
                    <a:gd name="T10" fmla="*/ 555 w 564"/>
                    <a:gd name="T11" fmla="*/ 351 h 545"/>
                    <a:gd name="T12" fmla="*/ 545 w 564"/>
                    <a:gd name="T13" fmla="*/ 409 h 545"/>
                    <a:gd name="T14" fmla="*/ 525 w 564"/>
                    <a:gd name="T15" fmla="*/ 458 h 545"/>
                    <a:gd name="T16" fmla="*/ 399 w 564"/>
                    <a:gd name="T17" fmla="*/ 545 h 545"/>
                    <a:gd name="T18" fmla="*/ 380 w 564"/>
                    <a:gd name="T19" fmla="*/ 526 h 545"/>
                    <a:gd name="T20" fmla="*/ 370 w 564"/>
                    <a:gd name="T21" fmla="*/ 516 h 545"/>
                    <a:gd name="T22" fmla="*/ 214 w 564"/>
                    <a:gd name="T23" fmla="*/ 458 h 545"/>
                    <a:gd name="T24" fmla="*/ 59 w 564"/>
                    <a:gd name="T25" fmla="*/ 448 h 545"/>
                    <a:gd name="T26" fmla="*/ 29 w 564"/>
                    <a:gd name="T27" fmla="*/ 438 h 545"/>
                    <a:gd name="T28" fmla="*/ 20 w 564"/>
                    <a:gd name="T29" fmla="*/ 409 h 545"/>
                    <a:gd name="T30" fmla="*/ 0 w 564"/>
                    <a:gd name="T31" fmla="*/ 370 h 545"/>
                    <a:gd name="T32" fmla="*/ 0 w 564"/>
                    <a:gd name="T33" fmla="*/ 321 h 545"/>
                    <a:gd name="T34" fmla="*/ 0 w 564"/>
                    <a:gd name="T35" fmla="*/ 273 h 545"/>
                    <a:gd name="T36" fmla="*/ 20 w 564"/>
                    <a:gd name="T37" fmla="*/ 224 h 545"/>
                    <a:gd name="T38" fmla="*/ 29 w 564"/>
                    <a:gd name="T39" fmla="*/ 204 h 545"/>
                    <a:gd name="T40" fmla="*/ 49 w 564"/>
                    <a:gd name="T41" fmla="*/ 195 h 545"/>
                    <a:gd name="T42" fmla="*/ 68 w 564"/>
                    <a:gd name="T43" fmla="*/ 175 h 545"/>
                    <a:gd name="T44" fmla="*/ 98 w 564"/>
                    <a:gd name="T45" fmla="*/ 146 h 545"/>
                    <a:gd name="T46" fmla="*/ 117 w 564"/>
                    <a:gd name="T47" fmla="*/ 146 h 545"/>
                    <a:gd name="T48" fmla="*/ 146 w 564"/>
                    <a:gd name="T49" fmla="*/ 146 h 545"/>
                    <a:gd name="T50" fmla="*/ 195 w 564"/>
                    <a:gd name="T51" fmla="*/ 146 h 545"/>
                    <a:gd name="T52" fmla="*/ 214 w 564"/>
                    <a:gd name="T53" fmla="*/ 136 h 545"/>
                    <a:gd name="T54" fmla="*/ 234 w 564"/>
                    <a:gd name="T55" fmla="*/ 136 h 545"/>
                    <a:gd name="T56" fmla="*/ 253 w 564"/>
                    <a:gd name="T57" fmla="*/ 127 h 545"/>
                    <a:gd name="T58" fmla="*/ 282 w 564"/>
                    <a:gd name="T59" fmla="*/ 127 h 545"/>
                    <a:gd name="T60" fmla="*/ 311 w 564"/>
                    <a:gd name="T61" fmla="*/ 117 h 545"/>
                    <a:gd name="T62" fmla="*/ 331 w 564"/>
                    <a:gd name="T63" fmla="*/ 117 h 545"/>
                    <a:gd name="T64" fmla="*/ 360 w 564"/>
                    <a:gd name="T65" fmla="*/ 78 h 545"/>
                    <a:gd name="T66" fmla="*/ 370 w 564"/>
                    <a:gd name="T67" fmla="*/ 49 h 545"/>
                    <a:gd name="T68" fmla="*/ 370 w 564"/>
                    <a:gd name="T69" fmla="*/ 19 h 545"/>
                    <a:gd name="T70" fmla="*/ 389 w 564"/>
                    <a:gd name="T71" fmla="*/ 10 h 545"/>
                    <a:gd name="T72" fmla="*/ 438 w 564"/>
                    <a:gd name="T73" fmla="*/ 49 h 545"/>
                    <a:gd name="T74" fmla="*/ 457 w 564"/>
                    <a:gd name="T75" fmla="*/ 58 h 54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64"/>
                    <a:gd name="T115" fmla="*/ 0 h 545"/>
                    <a:gd name="T116" fmla="*/ 564 w 564"/>
                    <a:gd name="T117" fmla="*/ 545 h 54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64" h="545">
                      <a:moveTo>
                        <a:pt x="467" y="68"/>
                      </a:moveTo>
                      <a:lnTo>
                        <a:pt x="487" y="88"/>
                      </a:lnTo>
                      <a:lnTo>
                        <a:pt x="496" y="107"/>
                      </a:lnTo>
                      <a:lnTo>
                        <a:pt x="496" y="127"/>
                      </a:lnTo>
                      <a:lnTo>
                        <a:pt x="506" y="146"/>
                      </a:lnTo>
                      <a:lnTo>
                        <a:pt x="516" y="175"/>
                      </a:lnTo>
                      <a:lnTo>
                        <a:pt x="525" y="195"/>
                      </a:lnTo>
                      <a:lnTo>
                        <a:pt x="545" y="214"/>
                      </a:lnTo>
                      <a:lnTo>
                        <a:pt x="555" y="234"/>
                      </a:lnTo>
                      <a:lnTo>
                        <a:pt x="564" y="263"/>
                      </a:lnTo>
                      <a:lnTo>
                        <a:pt x="564" y="321"/>
                      </a:lnTo>
                      <a:lnTo>
                        <a:pt x="555" y="351"/>
                      </a:lnTo>
                      <a:lnTo>
                        <a:pt x="555" y="380"/>
                      </a:lnTo>
                      <a:lnTo>
                        <a:pt x="545" y="409"/>
                      </a:lnTo>
                      <a:lnTo>
                        <a:pt x="535" y="438"/>
                      </a:lnTo>
                      <a:lnTo>
                        <a:pt x="525" y="458"/>
                      </a:lnTo>
                      <a:lnTo>
                        <a:pt x="409" y="545"/>
                      </a:lnTo>
                      <a:lnTo>
                        <a:pt x="399" y="545"/>
                      </a:lnTo>
                      <a:lnTo>
                        <a:pt x="389" y="545"/>
                      </a:lnTo>
                      <a:lnTo>
                        <a:pt x="380" y="526"/>
                      </a:lnTo>
                      <a:lnTo>
                        <a:pt x="370" y="516"/>
                      </a:lnTo>
                      <a:lnTo>
                        <a:pt x="311" y="516"/>
                      </a:lnTo>
                      <a:lnTo>
                        <a:pt x="214" y="458"/>
                      </a:lnTo>
                      <a:lnTo>
                        <a:pt x="204" y="448"/>
                      </a:lnTo>
                      <a:lnTo>
                        <a:pt x="59" y="448"/>
                      </a:lnTo>
                      <a:lnTo>
                        <a:pt x="39" y="448"/>
                      </a:lnTo>
                      <a:lnTo>
                        <a:pt x="29" y="438"/>
                      </a:lnTo>
                      <a:lnTo>
                        <a:pt x="20" y="428"/>
                      </a:lnTo>
                      <a:lnTo>
                        <a:pt x="20" y="409"/>
                      </a:lnTo>
                      <a:lnTo>
                        <a:pt x="10" y="389"/>
                      </a:lnTo>
                      <a:lnTo>
                        <a:pt x="0" y="370"/>
                      </a:lnTo>
                      <a:lnTo>
                        <a:pt x="0" y="341"/>
                      </a:lnTo>
                      <a:lnTo>
                        <a:pt x="0" y="321"/>
                      </a:lnTo>
                      <a:lnTo>
                        <a:pt x="0" y="292"/>
                      </a:lnTo>
                      <a:lnTo>
                        <a:pt x="0" y="273"/>
                      </a:lnTo>
                      <a:lnTo>
                        <a:pt x="10" y="243"/>
                      </a:lnTo>
                      <a:lnTo>
                        <a:pt x="20" y="224"/>
                      </a:lnTo>
                      <a:lnTo>
                        <a:pt x="20" y="214"/>
                      </a:lnTo>
                      <a:lnTo>
                        <a:pt x="29" y="204"/>
                      </a:lnTo>
                      <a:lnTo>
                        <a:pt x="39" y="195"/>
                      </a:lnTo>
                      <a:lnTo>
                        <a:pt x="49" y="195"/>
                      </a:lnTo>
                      <a:lnTo>
                        <a:pt x="59" y="175"/>
                      </a:lnTo>
                      <a:lnTo>
                        <a:pt x="68" y="175"/>
                      </a:lnTo>
                      <a:lnTo>
                        <a:pt x="88" y="156"/>
                      </a:lnTo>
                      <a:lnTo>
                        <a:pt x="98" y="146"/>
                      </a:lnTo>
                      <a:lnTo>
                        <a:pt x="107" y="146"/>
                      </a:lnTo>
                      <a:lnTo>
                        <a:pt x="117" y="146"/>
                      </a:lnTo>
                      <a:lnTo>
                        <a:pt x="136" y="146"/>
                      </a:lnTo>
                      <a:lnTo>
                        <a:pt x="146" y="146"/>
                      </a:lnTo>
                      <a:lnTo>
                        <a:pt x="185" y="146"/>
                      </a:lnTo>
                      <a:lnTo>
                        <a:pt x="195" y="146"/>
                      </a:lnTo>
                      <a:lnTo>
                        <a:pt x="195" y="136"/>
                      </a:lnTo>
                      <a:lnTo>
                        <a:pt x="214" y="136"/>
                      </a:lnTo>
                      <a:lnTo>
                        <a:pt x="224" y="136"/>
                      </a:lnTo>
                      <a:lnTo>
                        <a:pt x="234" y="136"/>
                      </a:lnTo>
                      <a:lnTo>
                        <a:pt x="243" y="127"/>
                      </a:lnTo>
                      <a:lnTo>
                        <a:pt x="253" y="127"/>
                      </a:lnTo>
                      <a:lnTo>
                        <a:pt x="263" y="127"/>
                      </a:lnTo>
                      <a:lnTo>
                        <a:pt x="282" y="127"/>
                      </a:lnTo>
                      <a:lnTo>
                        <a:pt x="292" y="117"/>
                      </a:lnTo>
                      <a:lnTo>
                        <a:pt x="311" y="117"/>
                      </a:lnTo>
                      <a:lnTo>
                        <a:pt x="321" y="117"/>
                      </a:lnTo>
                      <a:lnTo>
                        <a:pt x="331" y="117"/>
                      </a:lnTo>
                      <a:lnTo>
                        <a:pt x="350" y="97"/>
                      </a:lnTo>
                      <a:lnTo>
                        <a:pt x="360" y="78"/>
                      </a:lnTo>
                      <a:lnTo>
                        <a:pt x="370" y="58"/>
                      </a:lnTo>
                      <a:lnTo>
                        <a:pt x="370" y="49"/>
                      </a:lnTo>
                      <a:lnTo>
                        <a:pt x="370" y="29"/>
                      </a:lnTo>
                      <a:lnTo>
                        <a:pt x="370" y="19"/>
                      </a:lnTo>
                      <a:lnTo>
                        <a:pt x="380" y="0"/>
                      </a:lnTo>
                      <a:lnTo>
                        <a:pt x="389" y="10"/>
                      </a:lnTo>
                      <a:lnTo>
                        <a:pt x="409" y="19"/>
                      </a:lnTo>
                      <a:lnTo>
                        <a:pt x="438" y="49"/>
                      </a:lnTo>
                      <a:lnTo>
                        <a:pt x="448" y="58"/>
                      </a:lnTo>
                      <a:lnTo>
                        <a:pt x="457" y="58"/>
                      </a:lnTo>
                      <a:lnTo>
                        <a:pt x="467" y="68"/>
                      </a:lnTo>
                      <a:close/>
                    </a:path>
                  </a:pathLst>
                </a:custGeom>
                <a:solidFill>
                  <a:srgbClr val="3FFF3F"/>
                </a:solidFill>
                <a:ln w="9525">
                  <a:noFill/>
                  <a:round/>
                  <a:headEnd/>
                  <a:tailEnd/>
                </a:ln>
              </p:spPr>
              <p:txBody>
                <a:bodyPr/>
                <a:lstStyle/>
                <a:p>
                  <a:endParaRPr lang="en-US"/>
                </a:p>
              </p:txBody>
            </p:sp>
            <p:sp>
              <p:nvSpPr>
                <p:cNvPr id="5296" name="Freeform 975"/>
                <p:cNvSpPr>
                  <a:spLocks/>
                </p:cNvSpPr>
                <p:nvPr/>
              </p:nvSpPr>
              <p:spPr bwMode="auto">
                <a:xfrm>
                  <a:off x="3159" y="2800"/>
                  <a:ext cx="35" cy="66"/>
                </a:xfrm>
                <a:custGeom>
                  <a:avLst/>
                  <a:gdLst>
                    <a:gd name="T0" fmla="*/ 88 w 88"/>
                    <a:gd name="T1" fmla="*/ 166 h 166"/>
                    <a:gd name="T2" fmla="*/ 88 w 88"/>
                    <a:gd name="T3" fmla="*/ 156 h 166"/>
                    <a:gd name="T4" fmla="*/ 78 w 88"/>
                    <a:gd name="T5" fmla="*/ 146 h 166"/>
                    <a:gd name="T6" fmla="*/ 68 w 88"/>
                    <a:gd name="T7" fmla="*/ 127 h 166"/>
                    <a:gd name="T8" fmla="*/ 58 w 88"/>
                    <a:gd name="T9" fmla="*/ 107 h 166"/>
                    <a:gd name="T10" fmla="*/ 49 w 88"/>
                    <a:gd name="T11" fmla="*/ 78 h 166"/>
                    <a:gd name="T12" fmla="*/ 39 w 88"/>
                    <a:gd name="T13" fmla="*/ 59 h 166"/>
                    <a:gd name="T14" fmla="*/ 29 w 88"/>
                    <a:gd name="T15" fmla="*/ 39 h 166"/>
                    <a:gd name="T16" fmla="*/ 20 w 88"/>
                    <a:gd name="T17" fmla="*/ 20 h 166"/>
                    <a:gd name="T18" fmla="*/ 10 w 88"/>
                    <a:gd name="T19" fmla="*/ 0 h 166"/>
                    <a:gd name="T20" fmla="*/ 0 w 88"/>
                    <a:gd name="T21" fmla="*/ 10 h 166"/>
                    <a:gd name="T22" fmla="*/ 10 w 88"/>
                    <a:gd name="T23" fmla="*/ 29 h 166"/>
                    <a:gd name="T24" fmla="*/ 20 w 88"/>
                    <a:gd name="T25" fmla="*/ 39 h 166"/>
                    <a:gd name="T26" fmla="*/ 29 w 88"/>
                    <a:gd name="T27" fmla="*/ 68 h 166"/>
                    <a:gd name="T28" fmla="*/ 39 w 88"/>
                    <a:gd name="T29" fmla="*/ 88 h 166"/>
                    <a:gd name="T30" fmla="*/ 49 w 88"/>
                    <a:gd name="T31" fmla="*/ 107 h 166"/>
                    <a:gd name="T32" fmla="*/ 58 w 88"/>
                    <a:gd name="T33" fmla="*/ 127 h 166"/>
                    <a:gd name="T34" fmla="*/ 68 w 88"/>
                    <a:gd name="T35" fmla="*/ 146 h 166"/>
                    <a:gd name="T36" fmla="*/ 88 w 88"/>
                    <a:gd name="T37" fmla="*/ 166 h 166"/>
                    <a:gd name="T38" fmla="*/ 88 w 88"/>
                    <a:gd name="T39" fmla="*/ 166 h 166"/>
                    <a:gd name="T40" fmla="*/ 88 w 88"/>
                    <a:gd name="T41" fmla="*/ 166 h 166"/>
                    <a:gd name="T42" fmla="*/ 88 w 88"/>
                    <a:gd name="T43" fmla="*/ 156 h 166"/>
                    <a:gd name="T44" fmla="*/ 88 w 88"/>
                    <a:gd name="T45" fmla="*/ 166 h 1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8"/>
                    <a:gd name="T70" fmla="*/ 0 h 166"/>
                    <a:gd name="T71" fmla="*/ 88 w 88"/>
                    <a:gd name="T72" fmla="*/ 166 h 1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8" h="166">
                      <a:moveTo>
                        <a:pt x="88" y="166"/>
                      </a:moveTo>
                      <a:lnTo>
                        <a:pt x="88" y="156"/>
                      </a:lnTo>
                      <a:lnTo>
                        <a:pt x="78" y="146"/>
                      </a:lnTo>
                      <a:lnTo>
                        <a:pt x="68" y="127"/>
                      </a:lnTo>
                      <a:lnTo>
                        <a:pt x="58" y="107"/>
                      </a:lnTo>
                      <a:lnTo>
                        <a:pt x="49" y="78"/>
                      </a:lnTo>
                      <a:lnTo>
                        <a:pt x="39" y="59"/>
                      </a:lnTo>
                      <a:lnTo>
                        <a:pt x="29" y="39"/>
                      </a:lnTo>
                      <a:lnTo>
                        <a:pt x="20" y="20"/>
                      </a:lnTo>
                      <a:lnTo>
                        <a:pt x="10" y="0"/>
                      </a:lnTo>
                      <a:lnTo>
                        <a:pt x="0" y="10"/>
                      </a:lnTo>
                      <a:lnTo>
                        <a:pt x="10" y="29"/>
                      </a:lnTo>
                      <a:lnTo>
                        <a:pt x="20" y="39"/>
                      </a:lnTo>
                      <a:lnTo>
                        <a:pt x="29" y="68"/>
                      </a:lnTo>
                      <a:lnTo>
                        <a:pt x="39" y="88"/>
                      </a:lnTo>
                      <a:lnTo>
                        <a:pt x="49" y="107"/>
                      </a:lnTo>
                      <a:lnTo>
                        <a:pt x="58" y="127"/>
                      </a:lnTo>
                      <a:lnTo>
                        <a:pt x="68" y="146"/>
                      </a:lnTo>
                      <a:lnTo>
                        <a:pt x="88" y="166"/>
                      </a:lnTo>
                      <a:lnTo>
                        <a:pt x="88" y="156"/>
                      </a:lnTo>
                      <a:lnTo>
                        <a:pt x="88" y="166"/>
                      </a:lnTo>
                      <a:close/>
                    </a:path>
                  </a:pathLst>
                </a:custGeom>
                <a:solidFill>
                  <a:srgbClr val="000000"/>
                </a:solidFill>
                <a:ln w="9525">
                  <a:noFill/>
                  <a:round/>
                  <a:headEnd/>
                  <a:tailEnd/>
                </a:ln>
              </p:spPr>
              <p:txBody>
                <a:bodyPr/>
                <a:lstStyle/>
                <a:p>
                  <a:endParaRPr lang="en-US"/>
                </a:p>
              </p:txBody>
            </p:sp>
            <p:sp>
              <p:nvSpPr>
                <p:cNvPr id="5297" name="Freeform 976"/>
                <p:cNvSpPr>
                  <a:spLocks/>
                </p:cNvSpPr>
                <p:nvPr/>
              </p:nvSpPr>
              <p:spPr bwMode="auto">
                <a:xfrm>
                  <a:off x="3182" y="2866"/>
                  <a:ext cx="15" cy="90"/>
                </a:xfrm>
                <a:custGeom>
                  <a:avLst/>
                  <a:gdLst>
                    <a:gd name="T0" fmla="*/ 10 w 39"/>
                    <a:gd name="T1" fmla="*/ 224 h 224"/>
                    <a:gd name="T2" fmla="*/ 20 w 39"/>
                    <a:gd name="T3" fmla="*/ 204 h 224"/>
                    <a:gd name="T4" fmla="*/ 20 w 39"/>
                    <a:gd name="T5" fmla="*/ 175 h 224"/>
                    <a:gd name="T6" fmla="*/ 30 w 39"/>
                    <a:gd name="T7" fmla="*/ 146 h 224"/>
                    <a:gd name="T8" fmla="*/ 39 w 39"/>
                    <a:gd name="T9" fmla="*/ 117 h 224"/>
                    <a:gd name="T10" fmla="*/ 39 w 39"/>
                    <a:gd name="T11" fmla="*/ 87 h 224"/>
                    <a:gd name="T12" fmla="*/ 39 w 39"/>
                    <a:gd name="T13" fmla="*/ 29 h 224"/>
                    <a:gd name="T14" fmla="*/ 30 w 39"/>
                    <a:gd name="T15" fmla="*/ 0 h 224"/>
                    <a:gd name="T16" fmla="*/ 30 w 39"/>
                    <a:gd name="T17" fmla="*/ 0 h 224"/>
                    <a:gd name="T18" fmla="*/ 30 w 39"/>
                    <a:gd name="T19" fmla="*/ 29 h 224"/>
                    <a:gd name="T20" fmla="*/ 30 w 39"/>
                    <a:gd name="T21" fmla="*/ 87 h 224"/>
                    <a:gd name="T22" fmla="*/ 30 w 39"/>
                    <a:gd name="T23" fmla="*/ 117 h 224"/>
                    <a:gd name="T24" fmla="*/ 20 w 39"/>
                    <a:gd name="T25" fmla="*/ 146 h 224"/>
                    <a:gd name="T26" fmla="*/ 20 w 39"/>
                    <a:gd name="T27" fmla="*/ 175 h 224"/>
                    <a:gd name="T28" fmla="*/ 10 w 39"/>
                    <a:gd name="T29" fmla="*/ 194 h 224"/>
                    <a:gd name="T30" fmla="*/ 0 w 39"/>
                    <a:gd name="T31" fmla="*/ 224 h 224"/>
                    <a:gd name="T32" fmla="*/ 0 w 39"/>
                    <a:gd name="T33" fmla="*/ 224 h 224"/>
                    <a:gd name="T34" fmla="*/ 10 w 39"/>
                    <a:gd name="T35" fmla="*/ 224 h 2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
                    <a:gd name="T55" fmla="*/ 0 h 224"/>
                    <a:gd name="T56" fmla="*/ 39 w 39"/>
                    <a:gd name="T57" fmla="*/ 224 h 2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 h="224">
                      <a:moveTo>
                        <a:pt x="10" y="224"/>
                      </a:moveTo>
                      <a:lnTo>
                        <a:pt x="20" y="204"/>
                      </a:lnTo>
                      <a:lnTo>
                        <a:pt x="20" y="175"/>
                      </a:lnTo>
                      <a:lnTo>
                        <a:pt x="30" y="146"/>
                      </a:lnTo>
                      <a:lnTo>
                        <a:pt x="39" y="117"/>
                      </a:lnTo>
                      <a:lnTo>
                        <a:pt x="39" y="87"/>
                      </a:lnTo>
                      <a:lnTo>
                        <a:pt x="39" y="29"/>
                      </a:lnTo>
                      <a:lnTo>
                        <a:pt x="30" y="0"/>
                      </a:lnTo>
                      <a:lnTo>
                        <a:pt x="30" y="29"/>
                      </a:lnTo>
                      <a:lnTo>
                        <a:pt x="30" y="87"/>
                      </a:lnTo>
                      <a:lnTo>
                        <a:pt x="30" y="117"/>
                      </a:lnTo>
                      <a:lnTo>
                        <a:pt x="20" y="146"/>
                      </a:lnTo>
                      <a:lnTo>
                        <a:pt x="20" y="175"/>
                      </a:lnTo>
                      <a:lnTo>
                        <a:pt x="10" y="194"/>
                      </a:lnTo>
                      <a:lnTo>
                        <a:pt x="0" y="224"/>
                      </a:lnTo>
                      <a:lnTo>
                        <a:pt x="10" y="224"/>
                      </a:lnTo>
                      <a:close/>
                    </a:path>
                  </a:pathLst>
                </a:custGeom>
                <a:solidFill>
                  <a:srgbClr val="000000"/>
                </a:solidFill>
                <a:ln w="9525">
                  <a:noFill/>
                  <a:round/>
                  <a:headEnd/>
                  <a:tailEnd/>
                </a:ln>
              </p:spPr>
              <p:txBody>
                <a:bodyPr/>
                <a:lstStyle/>
                <a:p>
                  <a:endParaRPr lang="en-US"/>
                </a:p>
              </p:txBody>
            </p:sp>
            <p:sp>
              <p:nvSpPr>
                <p:cNvPr id="5298" name="Freeform 977"/>
                <p:cNvSpPr>
                  <a:spLocks/>
                </p:cNvSpPr>
                <p:nvPr/>
              </p:nvSpPr>
              <p:spPr bwMode="auto">
                <a:xfrm>
                  <a:off x="3135" y="2956"/>
                  <a:ext cx="51" cy="35"/>
                </a:xfrm>
                <a:custGeom>
                  <a:avLst/>
                  <a:gdLst>
                    <a:gd name="T0" fmla="*/ 0 w 126"/>
                    <a:gd name="T1" fmla="*/ 87 h 87"/>
                    <a:gd name="T2" fmla="*/ 9 w 126"/>
                    <a:gd name="T3" fmla="*/ 87 h 87"/>
                    <a:gd name="T4" fmla="*/ 126 w 126"/>
                    <a:gd name="T5" fmla="*/ 0 h 87"/>
                    <a:gd name="T6" fmla="*/ 116 w 126"/>
                    <a:gd name="T7" fmla="*/ 0 h 87"/>
                    <a:gd name="T8" fmla="*/ 0 w 126"/>
                    <a:gd name="T9" fmla="*/ 87 h 87"/>
                    <a:gd name="T10" fmla="*/ 0 w 126"/>
                    <a:gd name="T11" fmla="*/ 87 h 87"/>
                    <a:gd name="T12" fmla="*/ 9 w 126"/>
                    <a:gd name="T13" fmla="*/ 87 h 87"/>
                    <a:gd name="T14" fmla="*/ 0 w 126"/>
                    <a:gd name="T15" fmla="*/ 87 h 87"/>
                    <a:gd name="T16" fmla="*/ 0 60000 65536"/>
                    <a:gd name="T17" fmla="*/ 0 60000 65536"/>
                    <a:gd name="T18" fmla="*/ 0 60000 65536"/>
                    <a:gd name="T19" fmla="*/ 0 60000 65536"/>
                    <a:gd name="T20" fmla="*/ 0 60000 65536"/>
                    <a:gd name="T21" fmla="*/ 0 60000 65536"/>
                    <a:gd name="T22" fmla="*/ 0 60000 65536"/>
                    <a:gd name="T23" fmla="*/ 0 60000 65536"/>
                    <a:gd name="T24" fmla="*/ 0 w 126"/>
                    <a:gd name="T25" fmla="*/ 0 h 87"/>
                    <a:gd name="T26" fmla="*/ 126 w 126"/>
                    <a:gd name="T27" fmla="*/ 87 h 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6" h="87">
                      <a:moveTo>
                        <a:pt x="0" y="87"/>
                      </a:moveTo>
                      <a:lnTo>
                        <a:pt x="9" y="87"/>
                      </a:lnTo>
                      <a:lnTo>
                        <a:pt x="126" y="0"/>
                      </a:lnTo>
                      <a:lnTo>
                        <a:pt x="116" y="0"/>
                      </a:lnTo>
                      <a:lnTo>
                        <a:pt x="0" y="87"/>
                      </a:lnTo>
                      <a:lnTo>
                        <a:pt x="9" y="87"/>
                      </a:lnTo>
                      <a:lnTo>
                        <a:pt x="0" y="87"/>
                      </a:lnTo>
                      <a:close/>
                    </a:path>
                  </a:pathLst>
                </a:custGeom>
                <a:solidFill>
                  <a:srgbClr val="000000"/>
                </a:solidFill>
                <a:ln w="9525">
                  <a:noFill/>
                  <a:round/>
                  <a:headEnd/>
                  <a:tailEnd/>
                </a:ln>
              </p:spPr>
              <p:txBody>
                <a:bodyPr/>
                <a:lstStyle/>
                <a:p>
                  <a:endParaRPr lang="en-US"/>
                </a:p>
              </p:txBody>
            </p:sp>
            <p:sp>
              <p:nvSpPr>
                <p:cNvPr id="5299" name="Freeform 978"/>
                <p:cNvSpPr>
                  <a:spLocks/>
                </p:cNvSpPr>
                <p:nvPr/>
              </p:nvSpPr>
              <p:spPr bwMode="auto">
                <a:xfrm>
                  <a:off x="3120" y="2975"/>
                  <a:ext cx="15" cy="16"/>
                </a:xfrm>
                <a:custGeom>
                  <a:avLst/>
                  <a:gdLst>
                    <a:gd name="T0" fmla="*/ 0 w 39"/>
                    <a:gd name="T1" fmla="*/ 10 h 39"/>
                    <a:gd name="T2" fmla="*/ 29 w 39"/>
                    <a:gd name="T3" fmla="*/ 39 h 39"/>
                    <a:gd name="T4" fmla="*/ 39 w 39"/>
                    <a:gd name="T5" fmla="*/ 39 h 39"/>
                    <a:gd name="T6" fmla="*/ 39 w 39"/>
                    <a:gd name="T7" fmla="*/ 39 h 39"/>
                    <a:gd name="T8" fmla="*/ 29 w 39"/>
                    <a:gd name="T9" fmla="*/ 39 h 39"/>
                    <a:gd name="T10" fmla="*/ 10 w 39"/>
                    <a:gd name="T11" fmla="*/ 20 h 39"/>
                    <a:gd name="T12" fmla="*/ 0 w 39"/>
                    <a:gd name="T13" fmla="*/ 10 h 39"/>
                    <a:gd name="T14" fmla="*/ 0 w 39"/>
                    <a:gd name="T15" fmla="*/ 0 h 39"/>
                    <a:gd name="T16" fmla="*/ 0 w 39"/>
                    <a:gd name="T17" fmla="*/ 0 h 39"/>
                    <a:gd name="T18" fmla="*/ 0 w 39"/>
                    <a:gd name="T19" fmla="*/ 0 h 39"/>
                    <a:gd name="T20" fmla="*/ 0 w 39"/>
                    <a:gd name="T21" fmla="*/ 0 h 39"/>
                    <a:gd name="T22" fmla="*/ 0 w 39"/>
                    <a:gd name="T23" fmla="*/ 10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
                    <a:gd name="T37" fmla="*/ 0 h 39"/>
                    <a:gd name="T38" fmla="*/ 39 w 39"/>
                    <a:gd name="T39" fmla="*/ 39 h 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 h="39">
                      <a:moveTo>
                        <a:pt x="0" y="10"/>
                      </a:moveTo>
                      <a:lnTo>
                        <a:pt x="29" y="39"/>
                      </a:lnTo>
                      <a:lnTo>
                        <a:pt x="39" y="39"/>
                      </a:lnTo>
                      <a:lnTo>
                        <a:pt x="29" y="39"/>
                      </a:lnTo>
                      <a:lnTo>
                        <a:pt x="10" y="20"/>
                      </a:lnTo>
                      <a:lnTo>
                        <a:pt x="0" y="10"/>
                      </a:lnTo>
                      <a:lnTo>
                        <a:pt x="0" y="0"/>
                      </a:lnTo>
                      <a:lnTo>
                        <a:pt x="0" y="10"/>
                      </a:lnTo>
                      <a:close/>
                    </a:path>
                  </a:pathLst>
                </a:custGeom>
                <a:solidFill>
                  <a:srgbClr val="000000"/>
                </a:solidFill>
                <a:ln w="9525">
                  <a:noFill/>
                  <a:round/>
                  <a:headEnd/>
                  <a:tailEnd/>
                </a:ln>
              </p:spPr>
              <p:txBody>
                <a:bodyPr/>
                <a:lstStyle/>
                <a:p>
                  <a:endParaRPr lang="en-US"/>
                </a:p>
              </p:txBody>
            </p:sp>
            <p:sp>
              <p:nvSpPr>
                <p:cNvPr id="5300" name="Freeform 979"/>
                <p:cNvSpPr>
                  <a:spLocks/>
                </p:cNvSpPr>
                <p:nvPr/>
              </p:nvSpPr>
              <p:spPr bwMode="auto">
                <a:xfrm>
                  <a:off x="3096" y="2975"/>
                  <a:ext cx="24" cy="8"/>
                </a:xfrm>
                <a:custGeom>
                  <a:avLst/>
                  <a:gdLst>
                    <a:gd name="T0" fmla="*/ 0 w 59"/>
                    <a:gd name="T1" fmla="*/ 20 h 20"/>
                    <a:gd name="T2" fmla="*/ 59 w 59"/>
                    <a:gd name="T3" fmla="*/ 10 h 20"/>
                    <a:gd name="T4" fmla="*/ 59 w 59"/>
                    <a:gd name="T5" fmla="*/ 0 h 20"/>
                    <a:gd name="T6" fmla="*/ 0 w 59"/>
                    <a:gd name="T7" fmla="*/ 10 h 20"/>
                    <a:gd name="T8" fmla="*/ 0 w 59"/>
                    <a:gd name="T9" fmla="*/ 10 h 20"/>
                    <a:gd name="T10" fmla="*/ 0 w 59"/>
                    <a:gd name="T11" fmla="*/ 20 h 20"/>
                    <a:gd name="T12" fmla="*/ 0 60000 65536"/>
                    <a:gd name="T13" fmla="*/ 0 60000 65536"/>
                    <a:gd name="T14" fmla="*/ 0 60000 65536"/>
                    <a:gd name="T15" fmla="*/ 0 60000 65536"/>
                    <a:gd name="T16" fmla="*/ 0 60000 65536"/>
                    <a:gd name="T17" fmla="*/ 0 60000 65536"/>
                    <a:gd name="T18" fmla="*/ 0 w 59"/>
                    <a:gd name="T19" fmla="*/ 0 h 20"/>
                    <a:gd name="T20" fmla="*/ 59 w 59"/>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59" h="20">
                      <a:moveTo>
                        <a:pt x="0" y="20"/>
                      </a:moveTo>
                      <a:lnTo>
                        <a:pt x="59" y="10"/>
                      </a:lnTo>
                      <a:lnTo>
                        <a:pt x="59" y="0"/>
                      </a:lnTo>
                      <a:lnTo>
                        <a:pt x="0" y="10"/>
                      </a:lnTo>
                      <a:lnTo>
                        <a:pt x="0" y="20"/>
                      </a:lnTo>
                      <a:close/>
                    </a:path>
                  </a:pathLst>
                </a:custGeom>
                <a:solidFill>
                  <a:srgbClr val="000000"/>
                </a:solidFill>
                <a:ln w="9525">
                  <a:noFill/>
                  <a:round/>
                  <a:headEnd/>
                  <a:tailEnd/>
                </a:ln>
              </p:spPr>
              <p:txBody>
                <a:bodyPr/>
                <a:lstStyle/>
                <a:p>
                  <a:endParaRPr lang="en-US"/>
                </a:p>
              </p:txBody>
            </p:sp>
            <p:sp>
              <p:nvSpPr>
                <p:cNvPr id="5301" name="Freeform 980"/>
                <p:cNvSpPr>
                  <a:spLocks/>
                </p:cNvSpPr>
                <p:nvPr/>
              </p:nvSpPr>
              <p:spPr bwMode="auto">
                <a:xfrm>
                  <a:off x="3057" y="2952"/>
                  <a:ext cx="39" cy="31"/>
                </a:xfrm>
                <a:custGeom>
                  <a:avLst/>
                  <a:gdLst>
                    <a:gd name="T0" fmla="*/ 0 w 97"/>
                    <a:gd name="T1" fmla="*/ 10 h 78"/>
                    <a:gd name="T2" fmla="*/ 0 w 97"/>
                    <a:gd name="T3" fmla="*/ 10 h 78"/>
                    <a:gd name="T4" fmla="*/ 97 w 97"/>
                    <a:gd name="T5" fmla="*/ 78 h 78"/>
                    <a:gd name="T6" fmla="*/ 97 w 97"/>
                    <a:gd name="T7" fmla="*/ 68 h 78"/>
                    <a:gd name="T8" fmla="*/ 10 w 97"/>
                    <a:gd name="T9" fmla="*/ 0 h 78"/>
                    <a:gd name="T10" fmla="*/ 0 w 97"/>
                    <a:gd name="T11" fmla="*/ 0 h 78"/>
                    <a:gd name="T12" fmla="*/ 10 w 97"/>
                    <a:gd name="T13" fmla="*/ 0 h 78"/>
                    <a:gd name="T14" fmla="*/ 0 w 97"/>
                    <a:gd name="T15" fmla="*/ 0 h 78"/>
                    <a:gd name="T16" fmla="*/ 0 w 97"/>
                    <a:gd name="T17" fmla="*/ 1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
                    <a:gd name="T28" fmla="*/ 0 h 78"/>
                    <a:gd name="T29" fmla="*/ 97 w 97"/>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 h="78">
                      <a:moveTo>
                        <a:pt x="0" y="10"/>
                      </a:moveTo>
                      <a:lnTo>
                        <a:pt x="0" y="10"/>
                      </a:lnTo>
                      <a:lnTo>
                        <a:pt x="97" y="78"/>
                      </a:lnTo>
                      <a:lnTo>
                        <a:pt x="97" y="68"/>
                      </a:lnTo>
                      <a:lnTo>
                        <a:pt x="10" y="0"/>
                      </a:lnTo>
                      <a:lnTo>
                        <a:pt x="0" y="0"/>
                      </a:lnTo>
                      <a:lnTo>
                        <a:pt x="10" y="0"/>
                      </a:lnTo>
                      <a:lnTo>
                        <a:pt x="0" y="0"/>
                      </a:lnTo>
                      <a:lnTo>
                        <a:pt x="0" y="10"/>
                      </a:lnTo>
                      <a:close/>
                    </a:path>
                  </a:pathLst>
                </a:custGeom>
                <a:solidFill>
                  <a:srgbClr val="000000"/>
                </a:solidFill>
                <a:ln w="9525">
                  <a:noFill/>
                  <a:round/>
                  <a:headEnd/>
                  <a:tailEnd/>
                </a:ln>
              </p:spPr>
              <p:txBody>
                <a:bodyPr/>
                <a:lstStyle/>
                <a:p>
                  <a:endParaRPr lang="en-US"/>
                </a:p>
              </p:txBody>
            </p:sp>
            <p:sp>
              <p:nvSpPr>
                <p:cNvPr id="5302" name="Freeform 981"/>
                <p:cNvSpPr>
                  <a:spLocks/>
                </p:cNvSpPr>
                <p:nvPr/>
              </p:nvSpPr>
              <p:spPr bwMode="auto">
                <a:xfrm>
                  <a:off x="3019" y="2952"/>
                  <a:ext cx="38" cy="4"/>
                </a:xfrm>
                <a:custGeom>
                  <a:avLst/>
                  <a:gdLst>
                    <a:gd name="T0" fmla="*/ 0 w 97"/>
                    <a:gd name="T1" fmla="*/ 10 h 10"/>
                    <a:gd name="T2" fmla="*/ 87 w 97"/>
                    <a:gd name="T3" fmla="*/ 10 h 10"/>
                    <a:gd name="T4" fmla="*/ 97 w 97"/>
                    <a:gd name="T5" fmla="*/ 10 h 10"/>
                    <a:gd name="T6" fmla="*/ 97 w 97"/>
                    <a:gd name="T7" fmla="*/ 0 h 10"/>
                    <a:gd name="T8" fmla="*/ 87 w 97"/>
                    <a:gd name="T9" fmla="*/ 0 h 10"/>
                    <a:gd name="T10" fmla="*/ 0 w 97"/>
                    <a:gd name="T11" fmla="*/ 0 h 10"/>
                    <a:gd name="T12" fmla="*/ 0 w 97"/>
                    <a:gd name="T13" fmla="*/ 10 h 10"/>
                    <a:gd name="T14" fmla="*/ 0 60000 65536"/>
                    <a:gd name="T15" fmla="*/ 0 60000 65536"/>
                    <a:gd name="T16" fmla="*/ 0 60000 65536"/>
                    <a:gd name="T17" fmla="*/ 0 60000 65536"/>
                    <a:gd name="T18" fmla="*/ 0 60000 65536"/>
                    <a:gd name="T19" fmla="*/ 0 60000 65536"/>
                    <a:gd name="T20" fmla="*/ 0 60000 65536"/>
                    <a:gd name="T21" fmla="*/ 0 w 97"/>
                    <a:gd name="T22" fmla="*/ 0 h 10"/>
                    <a:gd name="T23" fmla="*/ 97 w 97"/>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 h="10">
                      <a:moveTo>
                        <a:pt x="0" y="10"/>
                      </a:moveTo>
                      <a:lnTo>
                        <a:pt x="87" y="10"/>
                      </a:lnTo>
                      <a:lnTo>
                        <a:pt x="97" y="10"/>
                      </a:lnTo>
                      <a:lnTo>
                        <a:pt x="97" y="0"/>
                      </a:lnTo>
                      <a:lnTo>
                        <a:pt x="87" y="0"/>
                      </a:lnTo>
                      <a:lnTo>
                        <a:pt x="0" y="0"/>
                      </a:lnTo>
                      <a:lnTo>
                        <a:pt x="0" y="10"/>
                      </a:lnTo>
                      <a:close/>
                    </a:path>
                  </a:pathLst>
                </a:custGeom>
                <a:solidFill>
                  <a:srgbClr val="000000"/>
                </a:solidFill>
                <a:ln w="9525">
                  <a:noFill/>
                  <a:round/>
                  <a:headEnd/>
                  <a:tailEnd/>
                </a:ln>
              </p:spPr>
              <p:txBody>
                <a:bodyPr/>
                <a:lstStyle/>
                <a:p>
                  <a:endParaRPr lang="en-US"/>
                </a:p>
              </p:txBody>
            </p:sp>
            <p:sp>
              <p:nvSpPr>
                <p:cNvPr id="5303" name="Freeform 982"/>
                <p:cNvSpPr>
                  <a:spLocks/>
                </p:cNvSpPr>
                <p:nvPr/>
              </p:nvSpPr>
              <p:spPr bwMode="auto">
                <a:xfrm>
                  <a:off x="2976" y="2936"/>
                  <a:ext cx="43" cy="20"/>
                </a:xfrm>
                <a:custGeom>
                  <a:avLst/>
                  <a:gdLst>
                    <a:gd name="T0" fmla="*/ 0 w 107"/>
                    <a:gd name="T1" fmla="*/ 0 h 49"/>
                    <a:gd name="T2" fmla="*/ 10 w 107"/>
                    <a:gd name="T3" fmla="*/ 19 h 49"/>
                    <a:gd name="T4" fmla="*/ 19 w 107"/>
                    <a:gd name="T5" fmla="*/ 39 h 49"/>
                    <a:gd name="T6" fmla="*/ 29 w 107"/>
                    <a:gd name="T7" fmla="*/ 39 h 49"/>
                    <a:gd name="T8" fmla="*/ 49 w 107"/>
                    <a:gd name="T9" fmla="*/ 49 h 49"/>
                    <a:gd name="T10" fmla="*/ 107 w 107"/>
                    <a:gd name="T11" fmla="*/ 49 h 49"/>
                    <a:gd name="T12" fmla="*/ 107 w 107"/>
                    <a:gd name="T13" fmla="*/ 39 h 49"/>
                    <a:gd name="T14" fmla="*/ 49 w 107"/>
                    <a:gd name="T15" fmla="*/ 39 h 49"/>
                    <a:gd name="T16" fmla="*/ 29 w 107"/>
                    <a:gd name="T17" fmla="*/ 29 h 49"/>
                    <a:gd name="T18" fmla="*/ 19 w 107"/>
                    <a:gd name="T19" fmla="*/ 29 h 49"/>
                    <a:gd name="T20" fmla="*/ 10 w 107"/>
                    <a:gd name="T21" fmla="*/ 19 h 49"/>
                    <a:gd name="T22" fmla="*/ 10 w 107"/>
                    <a:gd name="T23" fmla="*/ 0 h 49"/>
                    <a:gd name="T24" fmla="*/ 0 w 107"/>
                    <a:gd name="T25" fmla="*/ 0 h 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7"/>
                    <a:gd name="T40" fmla="*/ 0 h 49"/>
                    <a:gd name="T41" fmla="*/ 107 w 107"/>
                    <a:gd name="T42" fmla="*/ 49 h 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7" h="49">
                      <a:moveTo>
                        <a:pt x="0" y="0"/>
                      </a:moveTo>
                      <a:lnTo>
                        <a:pt x="10" y="19"/>
                      </a:lnTo>
                      <a:lnTo>
                        <a:pt x="19" y="39"/>
                      </a:lnTo>
                      <a:lnTo>
                        <a:pt x="29" y="39"/>
                      </a:lnTo>
                      <a:lnTo>
                        <a:pt x="49" y="49"/>
                      </a:lnTo>
                      <a:lnTo>
                        <a:pt x="107" y="49"/>
                      </a:lnTo>
                      <a:lnTo>
                        <a:pt x="107" y="39"/>
                      </a:lnTo>
                      <a:lnTo>
                        <a:pt x="49" y="39"/>
                      </a:lnTo>
                      <a:lnTo>
                        <a:pt x="29" y="29"/>
                      </a:lnTo>
                      <a:lnTo>
                        <a:pt x="19" y="29"/>
                      </a:lnTo>
                      <a:lnTo>
                        <a:pt x="10" y="19"/>
                      </a:lnTo>
                      <a:lnTo>
                        <a:pt x="10" y="0"/>
                      </a:lnTo>
                      <a:lnTo>
                        <a:pt x="0" y="0"/>
                      </a:lnTo>
                      <a:close/>
                    </a:path>
                  </a:pathLst>
                </a:custGeom>
                <a:solidFill>
                  <a:srgbClr val="000000"/>
                </a:solidFill>
                <a:ln w="9525">
                  <a:noFill/>
                  <a:round/>
                  <a:headEnd/>
                  <a:tailEnd/>
                </a:ln>
              </p:spPr>
              <p:txBody>
                <a:bodyPr/>
                <a:lstStyle/>
                <a:p>
                  <a:endParaRPr lang="en-US"/>
                </a:p>
              </p:txBody>
            </p:sp>
            <p:sp>
              <p:nvSpPr>
                <p:cNvPr id="5304" name="Freeform 983"/>
                <p:cNvSpPr>
                  <a:spLocks/>
                </p:cNvSpPr>
                <p:nvPr/>
              </p:nvSpPr>
              <p:spPr bwMode="auto">
                <a:xfrm>
                  <a:off x="2968" y="2862"/>
                  <a:ext cx="12" cy="74"/>
                </a:xfrm>
                <a:custGeom>
                  <a:avLst/>
                  <a:gdLst>
                    <a:gd name="T0" fmla="*/ 19 w 29"/>
                    <a:gd name="T1" fmla="*/ 0 h 185"/>
                    <a:gd name="T2" fmla="*/ 9 w 29"/>
                    <a:gd name="T3" fmla="*/ 19 h 185"/>
                    <a:gd name="T4" fmla="*/ 9 w 29"/>
                    <a:gd name="T5" fmla="*/ 49 h 185"/>
                    <a:gd name="T6" fmla="*/ 0 w 29"/>
                    <a:gd name="T7" fmla="*/ 68 h 185"/>
                    <a:gd name="T8" fmla="*/ 0 w 29"/>
                    <a:gd name="T9" fmla="*/ 97 h 185"/>
                    <a:gd name="T10" fmla="*/ 9 w 29"/>
                    <a:gd name="T11" fmla="*/ 117 h 185"/>
                    <a:gd name="T12" fmla="*/ 9 w 29"/>
                    <a:gd name="T13" fmla="*/ 146 h 185"/>
                    <a:gd name="T14" fmla="*/ 9 w 29"/>
                    <a:gd name="T15" fmla="*/ 165 h 185"/>
                    <a:gd name="T16" fmla="*/ 19 w 29"/>
                    <a:gd name="T17" fmla="*/ 185 h 185"/>
                    <a:gd name="T18" fmla="*/ 29 w 29"/>
                    <a:gd name="T19" fmla="*/ 185 h 185"/>
                    <a:gd name="T20" fmla="*/ 19 w 29"/>
                    <a:gd name="T21" fmla="*/ 165 h 185"/>
                    <a:gd name="T22" fmla="*/ 19 w 29"/>
                    <a:gd name="T23" fmla="*/ 146 h 185"/>
                    <a:gd name="T24" fmla="*/ 19 w 29"/>
                    <a:gd name="T25" fmla="*/ 117 h 185"/>
                    <a:gd name="T26" fmla="*/ 9 w 29"/>
                    <a:gd name="T27" fmla="*/ 97 h 185"/>
                    <a:gd name="T28" fmla="*/ 9 w 29"/>
                    <a:gd name="T29" fmla="*/ 68 h 185"/>
                    <a:gd name="T30" fmla="*/ 19 w 29"/>
                    <a:gd name="T31" fmla="*/ 49 h 185"/>
                    <a:gd name="T32" fmla="*/ 19 w 29"/>
                    <a:gd name="T33" fmla="*/ 19 h 185"/>
                    <a:gd name="T34" fmla="*/ 29 w 29"/>
                    <a:gd name="T35" fmla="*/ 0 h 185"/>
                    <a:gd name="T36" fmla="*/ 29 w 29"/>
                    <a:gd name="T37" fmla="*/ 0 h 185"/>
                    <a:gd name="T38" fmla="*/ 19 w 29"/>
                    <a:gd name="T39" fmla="*/ 0 h 18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
                    <a:gd name="T61" fmla="*/ 0 h 185"/>
                    <a:gd name="T62" fmla="*/ 29 w 29"/>
                    <a:gd name="T63" fmla="*/ 185 h 18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 h="185">
                      <a:moveTo>
                        <a:pt x="19" y="0"/>
                      </a:moveTo>
                      <a:lnTo>
                        <a:pt x="9" y="19"/>
                      </a:lnTo>
                      <a:lnTo>
                        <a:pt x="9" y="49"/>
                      </a:lnTo>
                      <a:lnTo>
                        <a:pt x="0" y="68"/>
                      </a:lnTo>
                      <a:lnTo>
                        <a:pt x="0" y="97"/>
                      </a:lnTo>
                      <a:lnTo>
                        <a:pt x="9" y="117"/>
                      </a:lnTo>
                      <a:lnTo>
                        <a:pt x="9" y="146"/>
                      </a:lnTo>
                      <a:lnTo>
                        <a:pt x="9" y="165"/>
                      </a:lnTo>
                      <a:lnTo>
                        <a:pt x="19" y="185"/>
                      </a:lnTo>
                      <a:lnTo>
                        <a:pt x="29" y="185"/>
                      </a:lnTo>
                      <a:lnTo>
                        <a:pt x="19" y="165"/>
                      </a:lnTo>
                      <a:lnTo>
                        <a:pt x="19" y="146"/>
                      </a:lnTo>
                      <a:lnTo>
                        <a:pt x="19" y="117"/>
                      </a:lnTo>
                      <a:lnTo>
                        <a:pt x="9" y="97"/>
                      </a:lnTo>
                      <a:lnTo>
                        <a:pt x="9" y="68"/>
                      </a:lnTo>
                      <a:lnTo>
                        <a:pt x="19" y="49"/>
                      </a:lnTo>
                      <a:lnTo>
                        <a:pt x="19" y="19"/>
                      </a:lnTo>
                      <a:lnTo>
                        <a:pt x="29" y="0"/>
                      </a:lnTo>
                      <a:lnTo>
                        <a:pt x="19" y="0"/>
                      </a:lnTo>
                      <a:close/>
                    </a:path>
                  </a:pathLst>
                </a:custGeom>
                <a:solidFill>
                  <a:srgbClr val="000000"/>
                </a:solidFill>
                <a:ln w="9525">
                  <a:noFill/>
                  <a:round/>
                  <a:headEnd/>
                  <a:tailEnd/>
                </a:ln>
              </p:spPr>
              <p:txBody>
                <a:bodyPr/>
                <a:lstStyle/>
                <a:p>
                  <a:endParaRPr lang="en-US"/>
                </a:p>
              </p:txBody>
            </p:sp>
            <p:sp>
              <p:nvSpPr>
                <p:cNvPr id="5305" name="Freeform 984"/>
                <p:cNvSpPr>
                  <a:spLocks/>
                </p:cNvSpPr>
                <p:nvPr/>
              </p:nvSpPr>
              <p:spPr bwMode="auto">
                <a:xfrm>
                  <a:off x="2976" y="2827"/>
                  <a:ext cx="58" cy="35"/>
                </a:xfrm>
                <a:custGeom>
                  <a:avLst/>
                  <a:gdLst>
                    <a:gd name="T0" fmla="*/ 146 w 146"/>
                    <a:gd name="T1" fmla="*/ 10 h 88"/>
                    <a:gd name="T2" fmla="*/ 136 w 146"/>
                    <a:gd name="T3" fmla="*/ 10 h 88"/>
                    <a:gd name="T4" fmla="*/ 126 w 146"/>
                    <a:gd name="T5" fmla="*/ 0 h 88"/>
                    <a:gd name="T6" fmla="*/ 107 w 146"/>
                    <a:gd name="T7" fmla="*/ 0 h 88"/>
                    <a:gd name="T8" fmla="*/ 97 w 146"/>
                    <a:gd name="T9" fmla="*/ 10 h 88"/>
                    <a:gd name="T10" fmla="*/ 88 w 146"/>
                    <a:gd name="T11" fmla="*/ 10 h 88"/>
                    <a:gd name="T12" fmla="*/ 78 w 146"/>
                    <a:gd name="T13" fmla="*/ 20 h 88"/>
                    <a:gd name="T14" fmla="*/ 68 w 146"/>
                    <a:gd name="T15" fmla="*/ 20 h 88"/>
                    <a:gd name="T16" fmla="*/ 58 w 146"/>
                    <a:gd name="T17" fmla="*/ 30 h 88"/>
                    <a:gd name="T18" fmla="*/ 49 w 146"/>
                    <a:gd name="T19" fmla="*/ 39 h 88"/>
                    <a:gd name="T20" fmla="*/ 39 w 146"/>
                    <a:gd name="T21" fmla="*/ 49 h 88"/>
                    <a:gd name="T22" fmla="*/ 39 w 146"/>
                    <a:gd name="T23" fmla="*/ 59 h 88"/>
                    <a:gd name="T24" fmla="*/ 29 w 146"/>
                    <a:gd name="T25" fmla="*/ 59 h 88"/>
                    <a:gd name="T26" fmla="*/ 19 w 146"/>
                    <a:gd name="T27" fmla="*/ 68 h 88"/>
                    <a:gd name="T28" fmla="*/ 0 w 146"/>
                    <a:gd name="T29" fmla="*/ 88 h 88"/>
                    <a:gd name="T30" fmla="*/ 10 w 146"/>
                    <a:gd name="T31" fmla="*/ 88 h 88"/>
                    <a:gd name="T32" fmla="*/ 10 w 146"/>
                    <a:gd name="T33" fmla="*/ 88 h 88"/>
                    <a:gd name="T34" fmla="*/ 39 w 146"/>
                    <a:gd name="T35" fmla="*/ 59 h 88"/>
                    <a:gd name="T36" fmla="*/ 49 w 146"/>
                    <a:gd name="T37" fmla="*/ 59 h 88"/>
                    <a:gd name="T38" fmla="*/ 68 w 146"/>
                    <a:gd name="T39" fmla="*/ 39 h 88"/>
                    <a:gd name="T40" fmla="*/ 78 w 146"/>
                    <a:gd name="T41" fmla="*/ 30 h 88"/>
                    <a:gd name="T42" fmla="*/ 88 w 146"/>
                    <a:gd name="T43" fmla="*/ 20 h 88"/>
                    <a:gd name="T44" fmla="*/ 97 w 146"/>
                    <a:gd name="T45" fmla="*/ 10 h 88"/>
                    <a:gd name="T46" fmla="*/ 107 w 146"/>
                    <a:gd name="T47" fmla="*/ 10 h 88"/>
                    <a:gd name="T48" fmla="*/ 136 w 146"/>
                    <a:gd name="T49" fmla="*/ 10 h 88"/>
                    <a:gd name="T50" fmla="*/ 146 w 146"/>
                    <a:gd name="T51" fmla="*/ 10 h 88"/>
                    <a:gd name="T52" fmla="*/ 146 w 146"/>
                    <a:gd name="T53" fmla="*/ 20 h 88"/>
                    <a:gd name="T54" fmla="*/ 146 w 146"/>
                    <a:gd name="T55" fmla="*/ 10 h 88"/>
                    <a:gd name="T56" fmla="*/ 146 w 146"/>
                    <a:gd name="T57" fmla="*/ 10 h 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88"/>
                    <a:gd name="T89" fmla="*/ 146 w 146"/>
                    <a:gd name="T90" fmla="*/ 88 h 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88">
                      <a:moveTo>
                        <a:pt x="146" y="10"/>
                      </a:moveTo>
                      <a:lnTo>
                        <a:pt x="136" y="10"/>
                      </a:lnTo>
                      <a:lnTo>
                        <a:pt x="126" y="0"/>
                      </a:lnTo>
                      <a:lnTo>
                        <a:pt x="107" y="0"/>
                      </a:lnTo>
                      <a:lnTo>
                        <a:pt x="97" y="10"/>
                      </a:lnTo>
                      <a:lnTo>
                        <a:pt x="88" y="10"/>
                      </a:lnTo>
                      <a:lnTo>
                        <a:pt x="78" y="20"/>
                      </a:lnTo>
                      <a:lnTo>
                        <a:pt x="68" y="20"/>
                      </a:lnTo>
                      <a:lnTo>
                        <a:pt x="58" y="30"/>
                      </a:lnTo>
                      <a:lnTo>
                        <a:pt x="49" y="39"/>
                      </a:lnTo>
                      <a:lnTo>
                        <a:pt x="39" y="49"/>
                      </a:lnTo>
                      <a:lnTo>
                        <a:pt x="39" y="59"/>
                      </a:lnTo>
                      <a:lnTo>
                        <a:pt x="29" y="59"/>
                      </a:lnTo>
                      <a:lnTo>
                        <a:pt x="19" y="68"/>
                      </a:lnTo>
                      <a:lnTo>
                        <a:pt x="0" y="88"/>
                      </a:lnTo>
                      <a:lnTo>
                        <a:pt x="10" y="88"/>
                      </a:lnTo>
                      <a:lnTo>
                        <a:pt x="39" y="59"/>
                      </a:lnTo>
                      <a:lnTo>
                        <a:pt x="49" y="59"/>
                      </a:lnTo>
                      <a:lnTo>
                        <a:pt x="68" y="39"/>
                      </a:lnTo>
                      <a:lnTo>
                        <a:pt x="78" y="30"/>
                      </a:lnTo>
                      <a:lnTo>
                        <a:pt x="88" y="20"/>
                      </a:lnTo>
                      <a:lnTo>
                        <a:pt x="97" y="10"/>
                      </a:lnTo>
                      <a:lnTo>
                        <a:pt x="107" y="10"/>
                      </a:lnTo>
                      <a:lnTo>
                        <a:pt x="136" y="10"/>
                      </a:lnTo>
                      <a:lnTo>
                        <a:pt x="146" y="10"/>
                      </a:lnTo>
                      <a:lnTo>
                        <a:pt x="146" y="20"/>
                      </a:lnTo>
                      <a:lnTo>
                        <a:pt x="146" y="10"/>
                      </a:lnTo>
                      <a:close/>
                    </a:path>
                  </a:pathLst>
                </a:custGeom>
                <a:solidFill>
                  <a:srgbClr val="000000"/>
                </a:solidFill>
                <a:ln w="9525">
                  <a:noFill/>
                  <a:round/>
                  <a:headEnd/>
                  <a:tailEnd/>
                </a:ln>
              </p:spPr>
              <p:txBody>
                <a:bodyPr/>
                <a:lstStyle/>
                <a:p>
                  <a:endParaRPr lang="en-US"/>
                </a:p>
              </p:txBody>
            </p:sp>
            <p:sp>
              <p:nvSpPr>
                <p:cNvPr id="5306" name="Freeform 985"/>
                <p:cNvSpPr>
                  <a:spLocks/>
                </p:cNvSpPr>
                <p:nvPr/>
              </p:nvSpPr>
              <p:spPr bwMode="auto">
                <a:xfrm>
                  <a:off x="3034" y="2815"/>
                  <a:ext cx="70" cy="16"/>
                </a:xfrm>
                <a:custGeom>
                  <a:avLst/>
                  <a:gdLst>
                    <a:gd name="T0" fmla="*/ 165 w 175"/>
                    <a:gd name="T1" fmla="*/ 0 h 39"/>
                    <a:gd name="T2" fmla="*/ 175 w 175"/>
                    <a:gd name="T3" fmla="*/ 0 h 39"/>
                    <a:gd name="T4" fmla="*/ 165 w 175"/>
                    <a:gd name="T5" fmla="*/ 0 h 39"/>
                    <a:gd name="T6" fmla="*/ 155 w 175"/>
                    <a:gd name="T7" fmla="*/ 10 h 39"/>
                    <a:gd name="T8" fmla="*/ 136 w 175"/>
                    <a:gd name="T9" fmla="*/ 10 h 39"/>
                    <a:gd name="T10" fmla="*/ 126 w 175"/>
                    <a:gd name="T11" fmla="*/ 10 h 39"/>
                    <a:gd name="T12" fmla="*/ 117 w 175"/>
                    <a:gd name="T13" fmla="*/ 10 h 39"/>
                    <a:gd name="T14" fmla="*/ 107 w 175"/>
                    <a:gd name="T15" fmla="*/ 20 h 39"/>
                    <a:gd name="T16" fmla="*/ 87 w 175"/>
                    <a:gd name="T17" fmla="*/ 20 h 39"/>
                    <a:gd name="T18" fmla="*/ 78 w 175"/>
                    <a:gd name="T19" fmla="*/ 20 h 39"/>
                    <a:gd name="T20" fmla="*/ 68 w 175"/>
                    <a:gd name="T21" fmla="*/ 20 h 39"/>
                    <a:gd name="T22" fmla="*/ 58 w 175"/>
                    <a:gd name="T23" fmla="*/ 29 h 39"/>
                    <a:gd name="T24" fmla="*/ 39 w 175"/>
                    <a:gd name="T25" fmla="*/ 29 h 39"/>
                    <a:gd name="T26" fmla="*/ 39 w 175"/>
                    <a:gd name="T27" fmla="*/ 29 h 39"/>
                    <a:gd name="T28" fmla="*/ 29 w 175"/>
                    <a:gd name="T29" fmla="*/ 39 h 39"/>
                    <a:gd name="T30" fmla="*/ 10 w 175"/>
                    <a:gd name="T31" fmla="*/ 39 h 39"/>
                    <a:gd name="T32" fmla="*/ 0 w 175"/>
                    <a:gd name="T33" fmla="*/ 39 h 39"/>
                    <a:gd name="T34" fmla="*/ 0 w 175"/>
                    <a:gd name="T35" fmla="*/ 39 h 39"/>
                    <a:gd name="T36" fmla="*/ 19 w 175"/>
                    <a:gd name="T37" fmla="*/ 39 h 39"/>
                    <a:gd name="T38" fmla="*/ 29 w 175"/>
                    <a:gd name="T39" fmla="*/ 39 h 39"/>
                    <a:gd name="T40" fmla="*/ 39 w 175"/>
                    <a:gd name="T41" fmla="*/ 39 h 39"/>
                    <a:gd name="T42" fmla="*/ 48 w 175"/>
                    <a:gd name="T43" fmla="*/ 39 h 39"/>
                    <a:gd name="T44" fmla="*/ 58 w 175"/>
                    <a:gd name="T45" fmla="*/ 39 h 39"/>
                    <a:gd name="T46" fmla="*/ 68 w 175"/>
                    <a:gd name="T47" fmla="*/ 29 h 39"/>
                    <a:gd name="T48" fmla="*/ 78 w 175"/>
                    <a:gd name="T49" fmla="*/ 29 h 39"/>
                    <a:gd name="T50" fmla="*/ 87 w 175"/>
                    <a:gd name="T51" fmla="*/ 29 h 39"/>
                    <a:gd name="T52" fmla="*/ 97 w 175"/>
                    <a:gd name="T53" fmla="*/ 29 h 39"/>
                    <a:gd name="T54" fmla="*/ 107 w 175"/>
                    <a:gd name="T55" fmla="*/ 20 h 39"/>
                    <a:gd name="T56" fmla="*/ 126 w 175"/>
                    <a:gd name="T57" fmla="*/ 20 h 39"/>
                    <a:gd name="T58" fmla="*/ 126 w 175"/>
                    <a:gd name="T59" fmla="*/ 20 h 39"/>
                    <a:gd name="T60" fmla="*/ 155 w 175"/>
                    <a:gd name="T61" fmla="*/ 20 h 39"/>
                    <a:gd name="T62" fmla="*/ 165 w 175"/>
                    <a:gd name="T63" fmla="*/ 10 h 39"/>
                    <a:gd name="T64" fmla="*/ 175 w 175"/>
                    <a:gd name="T65" fmla="*/ 10 h 39"/>
                    <a:gd name="T66" fmla="*/ 165 w 175"/>
                    <a:gd name="T67" fmla="*/ 0 h 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5"/>
                    <a:gd name="T103" fmla="*/ 0 h 39"/>
                    <a:gd name="T104" fmla="*/ 175 w 175"/>
                    <a:gd name="T105" fmla="*/ 39 h 3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5" h="39">
                      <a:moveTo>
                        <a:pt x="165" y="0"/>
                      </a:moveTo>
                      <a:lnTo>
                        <a:pt x="175" y="0"/>
                      </a:lnTo>
                      <a:lnTo>
                        <a:pt x="165" y="0"/>
                      </a:lnTo>
                      <a:lnTo>
                        <a:pt x="155" y="10"/>
                      </a:lnTo>
                      <a:lnTo>
                        <a:pt x="136" y="10"/>
                      </a:lnTo>
                      <a:lnTo>
                        <a:pt x="126" y="10"/>
                      </a:lnTo>
                      <a:lnTo>
                        <a:pt x="117" y="10"/>
                      </a:lnTo>
                      <a:lnTo>
                        <a:pt x="107" y="20"/>
                      </a:lnTo>
                      <a:lnTo>
                        <a:pt x="87" y="20"/>
                      </a:lnTo>
                      <a:lnTo>
                        <a:pt x="78" y="20"/>
                      </a:lnTo>
                      <a:lnTo>
                        <a:pt x="68" y="20"/>
                      </a:lnTo>
                      <a:lnTo>
                        <a:pt x="58" y="29"/>
                      </a:lnTo>
                      <a:lnTo>
                        <a:pt x="39" y="29"/>
                      </a:lnTo>
                      <a:lnTo>
                        <a:pt x="29" y="39"/>
                      </a:lnTo>
                      <a:lnTo>
                        <a:pt x="10" y="39"/>
                      </a:lnTo>
                      <a:lnTo>
                        <a:pt x="0" y="39"/>
                      </a:lnTo>
                      <a:lnTo>
                        <a:pt x="19" y="39"/>
                      </a:lnTo>
                      <a:lnTo>
                        <a:pt x="29" y="39"/>
                      </a:lnTo>
                      <a:lnTo>
                        <a:pt x="39" y="39"/>
                      </a:lnTo>
                      <a:lnTo>
                        <a:pt x="48" y="39"/>
                      </a:lnTo>
                      <a:lnTo>
                        <a:pt x="58" y="39"/>
                      </a:lnTo>
                      <a:lnTo>
                        <a:pt x="68" y="29"/>
                      </a:lnTo>
                      <a:lnTo>
                        <a:pt x="78" y="29"/>
                      </a:lnTo>
                      <a:lnTo>
                        <a:pt x="87" y="29"/>
                      </a:lnTo>
                      <a:lnTo>
                        <a:pt x="97" y="29"/>
                      </a:lnTo>
                      <a:lnTo>
                        <a:pt x="107" y="20"/>
                      </a:lnTo>
                      <a:lnTo>
                        <a:pt x="126" y="20"/>
                      </a:lnTo>
                      <a:lnTo>
                        <a:pt x="155" y="20"/>
                      </a:lnTo>
                      <a:lnTo>
                        <a:pt x="165" y="10"/>
                      </a:lnTo>
                      <a:lnTo>
                        <a:pt x="175" y="10"/>
                      </a:lnTo>
                      <a:lnTo>
                        <a:pt x="165" y="0"/>
                      </a:lnTo>
                      <a:close/>
                    </a:path>
                  </a:pathLst>
                </a:custGeom>
                <a:solidFill>
                  <a:srgbClr val="000000"/>
                </a:solidFill>
                <a:ln w="9525">
                  <a:noFill/>
                  <a:round/>
                  <a:headEnd/>
                  <a:tailEnd/>
                </a:ln>
              </p:spPr>
              <p:txBody>
                <a:bodyPr/>
                <a:lstStyle/>
                <a:p>
                  <a:endParaRPr lang="en-US"/>
                </a:p>
              </p:txBody>
            </p:sp>
            <p:sp>
              <p:nvSpPr>
                <p:cNvPr id="5307" name="Freeform 986"/>
                <p:cNvSpPr>
                  <a:spLocks/>
                </p:cNvSpPr>
                <p:nvPr/>
              </p:nvSpPr>
              <p:spPr bwMode="auto">
                <a:xfrm>
                  <a:off x="3100" y="2769"/>
                  <a:ext cx="24" cy="50"/>
                </a:xfrm>
                <a:custGeom>
                  <a:avLst/>
                  <a:gdLst>
                    <a:gd name="T0" fmla="*/ 59 w 59"/>
                    <a:gd name="T1" fmla="*/ 10 h 127"/>
                    <a:gd name="T2" fmla="*/ 49 w 59"/>
                    <a:gd name="T3" fmla="*/ 10 h 127"/>
                    <a:gd name="T4" fmla="*/ 49 w 59"/>
                    <a:gd name="T5" fmla="*/ 29 h 127"/>
                    <a:gd name="T6" fmla="*/ 49 w 59"/>
                    <a:gd name="T7" fmla="*/ 39 h 127"/>
                    <a:gd name="T8" fmla="*/ 49 w 59"/>
                    <a:gd name="T9" fmla="*/ 59 h 127"/>
                    <a:gd name="T10" fmla="*/ 39 w 59"/>
                    <a:gd name="T11" fmla="*/ 68 h 127"/>
                    <a:gd name="T12" fmla="*/ 39 w 59"/>
                    <a:gd name="T13" fmla="*/ 88 h 127"/>
                    <a:gd name="T14" fmla="*/ 29 w 59"/>
                    <a:gd name="T15" fmla="*/ 98 h 127"/>
                    <a:gd name="T16" fmla="*/ 20 w 59"/>
                    <a:gd name="T17" fmla="*/ 117 h 127"/>
                    <a:gd name="T18" fmla="*/ 0 w 59"/>
                    <a:gd name="T19" fmla="*/ 117 h 127"/>
                    <a:gd name="T20" fmla="*/ 10 w 59"/>
                    <a:gd name="T21" fmla="*/ 127 h 127"/>
                    <a:gd name="T22" fmla="*/ 29 w 59"/>
                    <a:gd name="T23" fmla="*/ 117 h 127"/>
                    <a:gd name="T24" fmla="*/ 39 w 59"/>
                    <a:gd name="T25" fmla="*/ 107 h 127"/>
                    <a:gd name="T26" fmla="*/ 49 w 59"/>
                    <a:gd name="T27" fmla="*/ 88 h 127"/>
                    <a:gd name="T28" fmla="*/ 49 w 59"/>
                    <a:gd name="T29" fmla="*/ 68 h 127"/>
                    <a:gd name="T30" fmla="*/ 49 w 59"/>
                    <a:gd name="T31" fmla="*/ 59 h 127"/>
                    <a:gd name="T32" fmla="*/ 49 w 59"/>
                    <a:gd name="T33" fmla="*/ 39 h 127"/>
                    <a:gd name="T34" fmla="*/ 59 w 59"/>
                    <a:gd name="T35" fmla="*/ 29 h 127"/>
                    <a:gd name="T36" fmla="*/ 59 w 59"/>
                    <a:gd name="T37" fmla="*/ 10 h 127"/>
                    <a:gd name="T38" fmla="*/ 59 w 59"/>
                    <a:gd name="T39" fmla="*/ 20 h 127"/>
                    <a:gd name="T40" fmla="*/ 59 w 59"/>
                    <a:gd name="T41" fmla="*/ 10 h 127"/>
                    <a:gd name="T42" fmla="*/ 49 w 59"/>
                    <a:gd name="T43" fmla="*/ 0 h 127"/>
                    <a:gd name="T44" fmla="*/ 49 w 59"/>
                    <a:gd name="T45" fmla="*/ 10 h 127"/>
                    <a:gd name="T46" fmla="*/ 59 w 59"/>
                    <a:gd name="T47" fmla="*/ 10 h 1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127"/>
                    <a:gd name="T74" fmla="*/ 59 w 59"/>
                    <a:gd name="T75" fmla="*/ 127 h 12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127">
                      <a:moveTo>
                        <a:pt x="59" y="10"/>
                      </a:moveTo>
                      <a:lnTo>
                        <a:pt x="49" y="10"/>
                      </a:lnTo>
                      <a:lnTo>
                        <a:pt x="49" y="29"/>
                      </a:lnTo>
                      <a:lnTo>
                        <a:pt x="49" y="39"/>
                      </a:lnTo>
                      <a:lnTo>
                        <a:pt x="49" y="59"/>
                      </a:lnTo>
                      <a:lnTo>
                        <a:pt x="39" y="68"/>
                      </a:lnTo>
                      <a:lnTo>
                        <a:pt x="39" y="88"/>
                      </a:lnTo>
                      <a:lnTo>
                        <a:pt x="29" y="98"/>
                      </a:lnTo>
                      <a:lnTo>
                        <a:pt x="20" y="117"/>
                      </a:lnTo>
                      <a:lnTo>
                        <a:pt x="0" y="117"/>
                      </a:lnTo>
                      <a:lnTo>
                        <a:pt x="10" y="127"/>
                      </a:lnTo>
                      <a:lnTo>
                        <a:pt x="29" y="117"/>
                      </a:lnTo>
                      <a:lnTo>
                        <a:pt x="39" y="107"/>
                      </a:lnTo>
                      <a:lnTo>
                        <a:pt x="49" y="88"/>
                      </a:lnTo>
                      <a:lnTo>
                        <a:pt x="49" y="68"/>
                      </a:lnTo>
                      <a:lnTo>
                        <a:pt x="49" y="59"/>
                      </a:lnTo>
                      <a:lnTo>
                        <a:pt x="49" y="39"/>
                      </a:lnTo>
                      <a:lnTo>
                        <a:pt x="59" y="29"/>
                      </a:lnTo>
                      <a:lnTo>
                        <a:pt x="59" y="10"/>
                      </a:lnTo>
                      <a:lnTo>
                        <a:pt x="59" y="20"/>
                      </a:lnTo>
                      <a:lnTo>
                        <a:pt x="59" y="10"/>
                      </a:lnTo>
                      <a:lnTo>
                        <a:pt x="49" y="0"/>
                      </a:lnTo>
                      <a:lnTo>
                        <a:pt x="49" y="10"/>
                      </a:lnTo>
                      <a:lnTo>
                        <a:pt x="59" y="10"/>
                      </a:lnTo>
                      <a:close/>
                    </a:path>
                  </a:pathLst>
                </a:custGeom>
                <a:solidFill>
                  <a:srgbClr val="000000"/>
                </a:solidFill>
                <a:ln w="9525">
                  <a:noFill/>
                  <a:round/>
                  <a:headEnd/>
                  <a:tailEnd/>
                </a:ln>
              </p:spPr>
              <p:txBody>
                <a:bodyPr/>
                <a:lstStyle/>
                <a:p>
                  <a:endParaRPr lang="en-US"/>
                </a:p>
              </p:txBody>
            </p:sp>
            <p:sp>
              <p:nvSpPr>
                <p:cNvPr id="5308" name="Freeform 987"/>
                <p:cNvSpPr>
                  <a:spLocks/>
                </p:cNvSpPr>
                <p:nvPr/>
              </p:nvSpPr>
              <p:spPr bwMode="auto">
                <a:xfrm>
                  <a:off x="3124" y="2773"/>
                  <a:ext cx="39" cy="31"/>
                </a:xfrm>
                <a:custGeom>
                  <a:avLst/>
                  <a:gdLst>
                    <a:gd name="T0" fmla="*/ 97 w 97"/>
                    <a:gd name="T1" fmla="*/ 68 h 78"/>
                    <a:gd name="T2" fmla="*/ 87 w 97"/>
                    <a:gd name="T3" fmla="*/ 68 h 78"/>
                    <a:gd name="T4" fmla="*/ 77 w 97"/>
                    <a:gd name="T5" fmla="*/ 58 h 78"/>
                    <a:gd name="T6" fmla="*/ 68 w 97"/>
                    <a:gd name="T7" fmla="*/ 58 h 78"/>
                    <a:gd name="T8" fmla="*/ 58 w 97"/>
                    <a:gd name="T9" fmla="*/ 49 h 78"/>
                    <a:gd name="T10" fmla="*/ 48 w 97"/>
                    <a:gd name="T11" fmla="*/ 29 h 78"/>
                    <a:gd name="T12" fmla="*/ 29 w 97"/>
                    <a:gd name="T13" fmla="*/ 19 h 78"/>
                    <a:gd name="T14" fmla="*/ 19 w 97"/>
                    <a:gd name="T15" fmla="*/ 10 h 78"/>
                    <a:gd name="T16" fmla="*/ 0 w 97"/>
                    <a:gd name="T17" fmla="*/ 0 h 78"/>
                    <a:gd name="T18" fmla="*/ 0 w 97"/>
                    <a:gd name="T19" fmla="*/ 10 h 78"/>
                    <a:gd name="T20" fmla="*/ 9 w 97"/>
                    <a:gd name="T21" fmla="*/ 10 h 78"/>
                    <a:gd name="T22" fmla="*/ 29 w 97"/>
                    <a:gd name="T23" fmla="*/ 29 h 78"/>
                    <a:gd name="T24" fmla="*/ 38 w 97"/>
                    <a:gd name="T25" fmla="*/ 39 h 78"/>
                    <a:gd name="T26" fmla="*/ 58 w 97"/>
                    <a:gd name="T27" fmla="*/ 58 h 78"/>
                    <a:gd name="T28" fmla="*/ 77 w 97"/>
                    <a:gd name="T29" fmla="*/ 68 h 78"/>
                    <a:gd name="T30" fmla="*/ 87 w 97"/>
                    <a:gd name="T31" fmla="*/ 78 h 78"/>
                    <a:gd name="T32" fmla="*/ 97 w 97"/>
                    <a:gd name="T33" fmla="*/ 68 h 78"/>
                    <a:gd name="T34" fmla="*/ 87 w 97"/>
                    <a:gd name="T35" fmla="*/ 68 h 78"/>
                    <a:gd name="T36" fmla="*/ 97 w 97"/>
                    <a:gd name="T37" fmla="*/ 68 h 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7"/>
                    <a:gd name="T58" fmla="*/ 0 h 78"/>
                    <a:gd name="T59" fmla="*/ 97 w 97"/>
                    <a:gd name="T60" fmla="*/ 78 h 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7" h="78">
                      <a:moveTo>
                        <a:pt x="97" y="68"/>
                      </a:moveTo>
                      <a:lnTo>
                        <a:pt x="87" y="68"/>
                      </a:lnTo>
                      <a:lnTo>
                        <a:pt x="77" y="58"/>
                      </a:lnTo>
                      <a:lnTo>
                        <a:pt x="68" y="58"/>
                      </a:lnTo>
                      <a:lnTo>
                        <a:pt x="58" y="49"/>
                      </a:lnTo>
                      <a:lnTo>
                        <a:pt x="48" y="29"/>
                      </a:lnTo>
                      <a:lnTo>
                        <a:pt x="29" y="19"/>
                      </a:lnTo>
                      <a:lnTo>
                        <a:pt x="19" y="10"/>
                      </a:lnTo>
                      <a:lnTo>
                        <a:pt x="0" y="0"/>
                      </a:lnTo>
                      <a:lnTo>
                        <a:pt x="0" y="10"/>
                      </a:lnTo>
                      <a:lnTo>
                        <a:pt x="9" y="10"/>
                      </a:lnTo>
                      <a:lnTo>
                        <a:pt x="29" y="29"/>
                      </a:lnTo>
                      <a:lnTo>
                        <a:pt x="38" y="39"/>
                      </a:lnTo>
                      <a:lnTo>
                        <a:pt x="58" y="58"/>
                      </a:lnTo>
                      <a:lnTo>
                        <a:pt x="77" y="68"/>
                      </a:lnTo>
                      <a:lnTo>
                        <a:pt x="87" y="78"/>
                      </a:lnTo>
                      <a:lnTo>
                        <a:pt x="97" y="68"/>
                      </a:lnTo>
                      <a:lnTo>
                        <a:pt x="87" y="68"/>
                      </a:lnTo>
                      <a:lnTo>
                        <a:pt x="97" y="68"/>
                      </a:lnTo>
                      <a:close/>
                    </a:path>
                  </a:pathLst>
                </a:custGeom>
                <a:solidFill>
                  <a:srgbClr val="000000"/>
                </a:solidFill>
                <a:ln w="9525">
                  <a:noFill/>
                  <a:round/>
                  <a:headEnd/>
                  <a:tailEnd/>
                </a:ln>
              </p:spPr>
              <p:txBody>
                <a:bodyPr/>
                <a:lstStyle/>
                <a:p>
                  <a:endParaRPr lang="en-US"/>
                </a:p>
              </p:txBody>
            </p:sp>
            <p:sp>
              <p:nvSpPr>
                <p:cNvPr id="5309" name="Freeform 988"/>
                <p:cNvSpPr>
                  <a:spLocks/>
                </p:cNvSpPr>
                <p:nvPr/>
              </p:nvSpPr>
              <p:spPr bwMode="auto">
                <a:xfrm>
                  <a:off x="3170" y="2959"/>
                  <a:ext cx="58" cy="59"/>
                </a:xfrm>
                <a:custGeom>
                  <a:avLst/>
                  <a:gdLst>
                    <a:gd name="T0" fmla="*/ 117 w 146"/>
                    <a:gd name="T1" fmla="*/ 117 h 146"/>
                    <a:gd name="T2" fmla="*/ 107 w 146"/>
                    <a:gd name="T3" fmla="*/ 117 h 146"/>
                    <a:gd name="T4" fmla="*/ 107 w 146"/>
                    <a:gd name="T5" fmla="*/ 127 h 146"/>
                    <a:gd name="T6" fmla="*/ 98 w 146"/>
                    <a:gd name="T7" fmla="*/ 127 h 146"/>
                    <a:gd name="T8" fmla="*/ 88 w 146"/>
                    <a:gd name="T9" fmla="*/ 137 h 146"/>
                    <a:gd name="T10" fmla="*/ 88 w 146"/>
                    <a:gd name="T11" fmla="*/ 137 h 146"/>
                    <a:gd name="T12" fmla="*/ 78 w 146"/>
                    <a:gd name="T13" fmla="*/ 137 h 146"/>
                    <a:gd name="T14" fmla="*/ 59 w 146"/>
                    <a:gd name="T15" fmla="*/ 137 h 146"/>
                    <a:gd name="T16" fmla="*/ 49 w 146"/>
                    <a:gd name="T17" fmla="*/ 146 h 146"/>
                    <a:gd name="T18" fmla="*/ 49 w 146"/>
                    <a:gd name="T19" fmla="*/ 146 h 146"/>
                    <a:gd name="T20" fmla="*/ 39 w 146"/>
                    <a:gd name="T21" fmla="*/ 137 h 146"/>
                    <a:gd name="T22" fmla="*/ 29 w 146"/>
                    <a:gd name="T23" fmla="*/ 137 h 146"/>
                    <a:gd name="T24" fmla="*/ 20 w 146"/>
                    <a:gd name="T25" fmla="*/ 137 h 146"/>
                    <a:gd name="T26" fmla="*/ 10 w 146"/>
                    <a:gd name="T27" fmla="*/ 137 h 146"/>
                    <a:gd name="T28" fmla="*/ 0 w 146"/>
                    <a:gd name="T29" fmla="*/ 127 h 146"/>
                    <a:gd name="T30" fmla="*/ 10 w 146"/>
                    <a:gd name="T31" fmla="*/ 117 h 146"/>
                    <a:gd name="T32" fmla="*/ 10 w 146"/>
                    <a:gd name="T33" fmla="*/ 107 h 146"/>
                    <a:gd name="T34" fmla="*/ 20 w 146"/>
                    <a:gd name="T35" fmla="*/ 98 h 146"/>
                    <a:gd name="T36" fmla="*/ 29 w 146"/>
                    <a:gd name="T37" fmla="*/ 88 h 146"/>
                    <a:gd name="T38" fmla="*/ 39 w 146"/>
                    <a:gd name="T39" fmla="*/ 78 h 146"/>
                    <a:gd name="T40" fmla="*/ 59 w 146"/>
                    <a:gd name="T41" fmla="*/ 59 h 146"/>
                    <a:gd name="T42" fmla="*/ 68 w 146"/>
                    <a:gd name="T43" fmla="*/ 49 h 146"/>
                    <a:gd name="T44" fmla="*/ 88 w 146"/>
                    <a:gd name="T45" fmla="*/ 30 h 146"/>
                    <a:gd name="T46" fmla="*/ 98 w 146"/>
                    <a:gd name="T47" fmla="*/ 30 h 146"/>
                    <a:gd name="T48" fmla="*/ 107 w 146"/>
                    <a:gd name="T49" fmla="*/ 20 h 146"/>
                    <a:gd name="T50" fmla="*/ 117 w 146"/>
                    <a:gd name="T51" fmla="*/ 20 h 146"/>
                    <a:gd name="T52" fmla="*/ 136 w 146"/>
                    <a:gd name="T53" fmla="*/ 0 h 146"/>
                    <a:gd name="T54" fmla="*/ 136 w 146"/>
                    <a:gd name="T55" fmla="*/ 10 h 146"/>
                    <a:gd name="T56" fmla="*/ 146 w 146"/>
                    <a:gd name="T57" fmla="*/ 30 h 146"/>
                    <a:gd name="T58" fmla="*/ 146 w 146"/>
                    <a:gd name="T59" fmla="*/ 39 h 146"/>
                    <a:gd name="T60" fmla="*/ 136 w 146"/>
                    <a:gd name="T61" fmla="*/ 59 h 146"/>
                    <a:gd name="T62" fmla="*/ 136 w 146"/>
                    <a:gd name="T63" fmla="*/ 78 h 146"/>
                    <a:gd name="T64" fmla="*/ 127 w 146"/>
                    <a:gd name="T65" fmla="*/ 88 h 146"/>
                    <a:gd name="T66" fmla="*/ 127 w 146"/>
                    <a:gd name="T67" fmla="*/ 107 h 146"/>
                    <a:gd name="T68" fmla="*/ 117 w 146"/>
                    <a:gd name="T69" fmla="*/ 117 h 1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6"/>
                    <a:gd name="T106" fmla="*/ 0 h 146"/>
                    <a:gd name="T107" fmla="*/ 146 w 146"/>
                    <a:gd name="T108" fmla="*/ 146 h 1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6" h="146">
                      <a:moveTo>
                        <a:pt x="117" y="117"/>
                      </a:moveTo>
                      <a:lnTo>
                        <a:pt x="107" y="117"/>
                      </a:lnTo>
                      <a:lnTo>
                        <a:pt x="107" y="127"/>
                      </a:lnTo>
                      <a:lnTo>
                        <a:pt x="98" y="127"/>
                      </a:lnTo>
                      <a:lnTo>
                        <a:pt x="88" y="137"/>
                      </a:lnTo>
                      <a:lnTo>
                        <a:pt x="78" y="137"/>
                      </a:lnTo>
                      <a:lnTo>
                        <a:pt x="59" y="137"/>
                      </a:lnTo>
                      <a:lnTo>
                        <a:pt x="49" y="146"/>
                      </a:lnTo>
                      <a:lnTo>
                        <a:pt x="39" y="137"/>
                      </a:lnTo>
                      <a:lnTo>
                        <a:pt x="29" y="137"/>
                      </a:lnTo>
                      <a:lnTo>
                        <a:pt x="20" y="137"/>
                      </a:lnTo>
                      <a:lnTo>
                        <a:pt x="10" y="137"/>
                      </a:lnTo>
                      <a:lnTo>
                        <a:pt x="0" y="127"/>
                      </a:lnTo>
                      <a:lnTo>
                        <a:pt x="10" y="117"/>
                      </a:lnTo>
                      <a:lnTo>
                        <a:pt x="10" y="107"/>
                      </a:lnTo>
                      <a:lnTo>
                        <a:pt x="20" y="98"/>
                      </a:lnTo>
                      <a:lnTo>
                        <a:pt x="29" y="88"/>
                      </a:lnTo>
                      <a:lnTo>
                        <a:pt x="39" y="78"/>
                      </a:lnTo>
                      <a:lnTo>
                        <a:pt x="59" y="59"/>
                      </a:lnTo>
                      <a:lnTo>
                        <a:pt x="68" y="49"/>
                      </a:lnTo>
                      <a:lnTo>
                        <a:pt x="88" y="30"/>
                      </a:lnTo>
                      <a:lnTo>
                        <a:pt x="98" y="30"/>
                      </a:lnTo>
                      <a:lnTo>
                        <a:pt x="107" y="20"/>
                      </a:lnTo>
                      <a:lnTo>
                        <a:pt x="117" y="20"/>
                      </a:lnTo>
                      <a:lnTo>
                        <a:pt x="136" y="0"/>
                      </a:lnTo>
                      <a:lnTo>
                        <a:pt x="136" y="10"/>
                      </a:lnTo>
                      <a:lnTo>
                        <a:pt x="146" y="30"/>
                      </a:lnTo>
                      <a:lnTo>
                        <a:pt x="146" y="39"/>
                      </a:lnTo>
                      <a:lnTo>
                        <a:pt x="136" y="59"/>
                      </a:lnTo>
                      <a:lnTo>
                        <a:pt x="136" y="78"/>
                      </a:lnTo>
                      <a:lnTo>
                        <a:pt x="127" y="88"/>
                      </a:lnTo>
                      <a:lnTo>
                        <a:pt x="127" y="107"/>
                      </a:lnTo>
                      <a:lnTo>
                        <a:pt x="117" y="117"/>
                      </a:lnTo>
                      <a:close/>
                    </a:path>
                  </a:pathLst>
                </a:custGeom>
                <a:solidFill>
                  <a:srgbClr val="000000"/>
                </a:solidFill>
                <a:ln w="9525">
                  <a:noFill/>
                  <a:round/>
                  <a:headEnd/>
                  <a:tailEnd/>
                </a:ln>
              </p:spPr>
              <p:txBody>
                <a:bodyPr/>
                <a:lstStyle/>
                <a:p>
                  <a:endParaRPr lang="en-US"/>
                </a:p>
              </p:txBody>
            </p:sp>
            <p:sp>
              <p:nvSpPr>
                <p:cNvPr id="5310" name="Freeform 989"/>
                <p:cNvSpPr>
                  <a:spLocks/>
                </p:cNvSpPr>
                <p:nvPr/>
              </p:nvSpPr>
              <p:spPr bwMode="auto">
                <a:xfrm>
                  <a:off x="3170" y="3006"/>
                  <a:ext cx="47" cy="12"/>
                </a:xfrm>
                <a:custGeom>
                  <a:avLst/>
                  <a:gdLst>
                    <a:gd name="T0" fmla="*/ 0 w 117"/>
                    <a:gd name="T1" fmla="*/ 10 h 29"/>
                    <a:gd name="T2" fmla="*/ 0 w 117"/>
                    <a:gd name="T3" fmla="*/ 10 h 29"/>
                    <a:gd name="T4" fmla="*/ 10 w 117"/>
                    <a:gd name="T5" fmla="*/ 20 h 29"/>
                    <a:gd name="T6" fmla="*/ 20 w 117"/>
                    <a:gd name="T7" fmla="*/ 20 h 29"/>
                    <a:gd name="T8" fmla="*/ 29 w 117"/>
                    <a:gd name="T9" fmla="*/ 29 h 29"/>
                    <a:gd name="T10" fmla="*/ 39 w 117"/>
                    <a:gd name="T11" fmla="*/ 29 h 29"/>
                    <a:gd name="T12" fmla="*/ 49 w 117"/>
                    <a:gd name="T13" fmla="*/ 29 h 29"/>
                    <a:gd name="T14" fmla="*/ 49 w 117"/>
                    <a:gd name="T15" fmla="*/ 29 h 29"/>
                    <a:gd name="T16" fmla="*/ 59 w 117"/>
                    <a:gd name="T17" fmla="*/ 29 h 29"/>
                    <a:gd name="T18" fmla="*/ 78 w 117"/>
                    <a:gd name="T19" fmla="*/ 29 h 29"/>
                    <a:gd name="T20" fmla="*/ 88 w 117"/>
                    <a:gd name="T21" fmla="*/ 20 h 29"/>
                    <a:gd name="T22" fmla="*/ 88 w 117"/>
                    <a:gd name="T23" fmla="*/ 20 h 29"/>
                    <a:gd name="T24" fmla="*/ 98 w 117"/>
                    <a:gd name="T25" fmla="*/ 20 h 29"/>
                    <a:gd name="T26" fmla="*/ 107 w 117"/>
                    <a:gd name="T27" fmla="*/ 10 h 29"/>
                    <a:gd name="T28" fmla="*/ 117 w 117"/>
                    <a:gd name="T29" fmla="*/ 10 h 29"/>
                    <a:gd name="T30" fmla="*/ 117 w 117"/>
                    <a:gd name="T31" fmla="*/ 0 h 29"/>
                    <a:gd name="T32" fmla="*/ 117 w 117"/>
                    <a:gd name="T33" fmla="*/ 0 h 29"/>
                    <a:gd name="T34" fmla="*/ 107 w 117"/>
                    <a:gd name="T35" fmla="*/ 0 h 29"/>
                    <a:gd name="T36" fmla="*/ 98 w 117"/>
                    <a:gd name="T37" fmla="*/ 0 h 29"/>
                    <a:gd name="T38" fmla="*/ 98 w 117"/>
                    <a:gd name="T39" fmla="*/ 10 h 29"/>
                    <a:gd name="T40" fmla="*/ 88 w 117"/>
                    <a:gd name="T41" fmla="*/ 10 h 29"/>
                    <a:gd name="T42" fmla="*/ 88 w 117"/>
                    <a:gd name="T43" fmla="*/ 10 h 29"/>
                    <a:gd name="T44" fmla="*/ 78 w 117"/>
                    <a:gd name="T45" fmla="*/ 20 h 29"/>
                    <a:gd name="T46" fmla="*/ 68 w 117"/>
                    <a:gd name="T47" fmla="*/ 20 h 29"/>
                    <a:gd name="T48" fmla="*/ 59 w 117"/>
                    <a:gd name="T49" fmla="*/ 20 h 29"/>
                    <a:gd name="T50" fmla="*/ 39 w 117"/>
                    <a:gd name="T51" fmla="*/ 20 h 29"/>
                    <a:gd name="T52" fmla="*/ 29 w 117"/>
                    <a:gd name="T53" fmla="*/ 20 h 29"/>
                    <a:gd name="T54" fmla="*/ 20 w 117"/>
                    <a:gd name="T55" fmla="*/ 10 h 29"/>
                    <a:gd name="T56" fmla="*/ 10 w 117"/>
                    <a:gd name="T57" fmla="*/ 10 h 29"/>
                    <a:gd name="T58" fmla="*/ 10 w 117"/>
                    <a:gd name="T59" fmla="*/ 10 h 29"/>
                    <a:gd name="T60" fmla="*/ 10 w 117"/>
                    <a:gd name="T61" fmla="*/ 10 h 29"/>
                    <a:gd name="T62" fmla="*/ 0 w 117"/>
                    <a:gd name="T63" fmla="*/ 10 h 29"/>
                    <a:gd name="T64" fmla="*/ 0 w 117"/>
                    <a:gd name="T65" fmla="*/ 10 h 29"/>
                    <a:gd name="T66" fmla="*/ 0 w 117"/>
                    <a:gd name="T67" fmla="*/ 10 h 29"/>
                    <a:gd name="T68" fmla="*/ 0 w 117"/>
                    <a:gd name="T69" fmla="*/ 10 h 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7"/>
                    <a:gd name="T106" fmla="*/ 0 h 29"/>
                    <a:gd name="T107" fmla="*/ 117 w 117"/>
                    <a:gd name="T108" fmla="*/ 29 h 2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7" h="29">
                      <a:moveTo>
                        <a:pt x="0" y="10"/>
                      </a:moveTo>
                      <a:lnTo>
                        <a:pt x="0" y="10"/>
                      </a:lnTo>
                      <a:lnTo>
                        <a:pt x="10" y="20"/>
                      </a:lnTo>
                      <a:lnTo>
                        <a:pt x="20" y="20"/>
                      </a:lnTo>
                      <a:lnTo>
                        <a:pt x="29" y="29"/>
                      </a:lnTo>
                      <a:lnTo>
                        <a:pt x="39" y="29"/>
                      </a:lnTo>
                      <a:lnTo>
                        <a:pt x="49" y="29"/>
                      </a:lnTo>
                      <a:lnTo>
                        <a:pt x="59" y="29"/>
                      </a:lnTo>
                      <a:lnTo>
                        <a:pt x="78" y="29"/>
                      </a:lnTo>
                      <a:lnTo>
                        <a:pt x="88" y="20"/>
                      </a:lnTo>
                      <a:lnTo>
                        <a:pt x="98" y="20"/>
                      </a:lnTo>
                      <a:lnTo>
                        <a:pt x="107" y="10"/>
                      </a:lnTo>
                      <a:lnTo>
                        <a:pt x="117" y="10"/>
                      </a:lnTo>
                      <a:lnTo>
                        <a:pt x="117" y="0"/>
                      </a:lnTo>
                      <a:lnTo>
                        <a:pt x="107" y="0"/>
                      </a:lnTo>
                      <a:lnTo>
                        <a:pt x="98" y="0"/>
                      </a:lnTo>
                      <a:lnTo>
                        <a:pt x="98" y="10"/>
                      </a:lnTo>
                      <a:lnTo>
                        <a:pt x="88" y="10"/>
                      </a:lnTo>
                      <a:lnTo>
                        <a:pt x="78" y="20"/>
                      </a:lnTo>
                      <a:lnTo>
                        <a:pt x="68" y="20"/>
                      </a:lnTo>
                      <a:lnTo>
                        <a:pt x="59" y="20"/>
                      </a:lnTo>
                      <a:lnTo>
                        <a:pt x="39" y="20"/>
                      </a:lnTo>
                      <a:lnTo>
                        <a:pt x="29" y="20"/>
                      </a:lnTo>
                      <a:lnTo>
                        <a:pt x="20" y="10"/>
                      </a:lnTo>
                      <a:lnTo>
                        <a:pt x="10" y="10"/>
                      </a:lnTo>
                      <a:lnTo>
                        <a:pt x="0" y="10"/>
                      </a:lnTo>
                      <a:close/>
                    </a:path>
                  </a:pathLst>
                </a:custGeom>
                <a:solidFill>
                  <a:srgbClr val="000000"/>
                </a:solidFill>
                <a:ln w="9525">
                  <a:noFill/>
                  <a:round/>
                  <a:headEnd/>
                  <a:tailEnd/>
                </a:ln>
              </p:spPr>
              <p:txBody>
                <a:bodyPr/>
                <a:lstStyle/>
                <a:p>
                  <a:endParaRPr lang="en-US"/>
                </a:p>
              </p:txBody>
            </p:sp>
            <p:sp>
              <p:nvSpPr>
                <p:cNvPr id="5311" name="Freeform 990"/>
                <p:cNvSpPr>
                  <a:spLocks/>
                </p:cNvSpPr>
                <p:nvPr/>
              </p:nvSpPr>
              <p:spPr bwMode="auto">
                <a:xfrm>
                  <a:off x="3170" y="2956"/>
                  <a:ext cx="54" cy="54"/>
                </a:xfrm>
                <a:custGeom>
                  <a:avLst/>
                  <a:gdLst>
                    <a:gd name="T0" fmla="*/ 136 w 136"/>
                    <a:gd name="T1" fmla="*/ 0 h 136"/>
                    <a:gd name="T2" fmla="*/ 127 w 136"/>
                    <a:gd name="T3" fmla="*/ 0 h 136"/>
                    <a:gd name="T4" fmla="*/ 127 w 136"/>
                    <a:gd name="T5" fmla="*/ 9 h 136"/>
                    <a:gd name="T6" fmla="*/ 117 w 136"/>
                    <a:gd name="T7" fmla="*/ 19 h 136"/>
                    <a:gd name="T8" fmla="*/ 107 w 136"/>
                    <a:gd name="T9" fmla="*/ 29 h 136"/>
                    <a:gd name="T10" fmla="*/ 88 w 136"/>
                    <a:gd name="T11" fmla="*/ 39 h 136"/>
                    <a:gd name="T12" fmla="*/ 88 w 136"/>
                    <a:gd name="T13" fmla="*/ 39 h 136"/>
                    <a:gd name="T14" fmla="*/ 78 w 136"/>
                    <a:gd name="T15" fmla="*/ 48 h 136"/>
                    <a:gd name="T16" fmla="*/ 68 w 136"/>
                    <a:gd name="T17" fmla="*/ 58 h 136"/>
                    <a:gd name="T18" fmla="*/ 59 w 136"/>
                    <a:gd name="T19" fmla="*/ 58 h 136"/>
                    <a:gd name="T20" fmla="*/ 10 w 136"/>
                    <a:gd name="T21" fmla="*/ 107 h 136"/>
                    <a:gd name="T22" fmla="*/ 10 w 136"/>
                    <a:gd name="T23" fmla="*/ 116 h 136"/>
                    <a:gd name="T24" fmla="*/ 0 w 136"/>
                    <a:gd name="T25" fmla="*/ 126 h 136"/>
                    <a:gd name="T26" fmla="*/ 0 w 136"/>
                    <a:gd name="T27" fmla="*/ 136 h 136"/>
                    <a:gd name="T28" fmla="*/ 10 w 136"/>
                    <a:gd name="T29" fmla="*/ 136 h 136"/>
                    <a:gd name="T30" fmla="*/ 10 w 136"/>
                    <a:gd name="T31" fmla="*/ 126 h 136"/>
                    <a:gd name="T32" fmla="*/ 20 w 136"/>
                    <a:gd name="T33" fmla="*/ 116 h 136"/>
                    <a:gd name="T34" fmla="*/ 20 w 136"/>
                    <a:gd name="T35" fmla="*/ 107 h 136"/>
                    <a:gd name="T36" fmla="*/ 29 w 136"/>
                    <a:gd name="T37" fmla="*/ 97 h 136"/>
                    <a:gd name="T38" fmla="*/ 39 w 136"/>
                    <a:gd name="T39" fmla="*/ 87 h 136"/>
                    <a:gd name="T40" fmla="*/ 49 w 136"/>
                    <a:gd name="T41" fmla="*/ 87 h 136"/>
                    <a:gd name="T42" fmla="*/ 49 w 136"/>
                    <a:gd name="T43" fmla="*/ 78 h 136"/>
                    <a:gd name="T44" fmla="*/ 68 w 136"/>
                    <a:gd name="T45" fmla="*/ 58 h 136"/>
                    <a:gd name="T46" fmla="*/ 88 w 136"/>
                    <a:gd name="T47" fmla="*/ 58 h 136"/>
                    <a:gd name="T48" fmla="*/ 88 w 136"/>
                    <a:gd name="T49" fmla="*/ 48 h 136"/>
                    <a:gd name="T50" fmla="*/ 98 w 136"/>
                    <a:gd name="T51" fmla="*/ 39 h 136"/>
                    <a:gd name="T52" fmla="*/ 117 w 136"/>
                    <a:gd name="T53" fmla="*/ 29 h 136"/>
                    <a:gd name="T54" fmla="*/ 127 w 136"/>
                    <a:gd name="T55" fmla="*/ 19 h 136"/>
                    <a:gd name="T56" fmla="*/ 136 w 136"/>
                    <a:gd name="T57" fmla="*/ 9 h 136"/>
                    <a:gd name="T58" fmla="*/ 136 w 136"/>
                    <a:gd name="T59" fmla="*/ 9 h 136"/>
                    <a:gd name="T60" fmla="*/ 136 w 136"/>
                    <a:gd name="T61" fmla="*/ 0 h 136"/>
                    <a:gd name="T62" fmla="*/ 127 w 136"/>
                    <a:gd name="T63" fmla="*/ 0 h 136"/>
                    <a:gd name="T64" fmla="*/ 136 w 136"/>
                    <a:gd name="T65" fmla="*/ 0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136" y="0"/>
                      </a:moveTo>
                      <a:lnTo>
                        <a:pt x="127" y="0"/>
                      </a:lnTo>
                      <a:lnTo>
                        <a:pt x="127" y="9"/>
                      </a:lnTo>
                      <a:lnTo>
                        <a:pt x="117" y="19"/>
                      </a:lnTo>
                      <a:lnTo>
                        <a:pt x="107" y="29"/>
                      </a:lnTo>
                      <a:lnTo>
                        <a:pt x="88" y="39"/>
                      </a:lnTo>
                      <a:lnTo>
                        <a:pt x="78" y="48"/>
                      </a:lnTo>
                      <a:lnTo>
                        <a:pt x="68" y="58"/>
                      </a:lnTo>
                      <a:lnTo>
                        <a:pt x="59" y="58"/>
                      </a:lnTo>
                      <a:lnTo>
                        <a:pt x="10" y="107"/>
                      </a:lnTo>
                      <a:lnTo>
                        <a:pt x="10" y="116"/>
                      </a:lnTo>
                      <a:lnTo>
                        <a:pt x="0" y="126"/>
                      </a:lnTo>
                      <a:lnTo>
                        <a:pt x="0" y="136"/>
                      </a:lnTo>
                      <a:lnTo>
                        <a:pt x="10" y="136"/>
                      </a:lnTo>
                      <a:lnTo>
                        <a:pt x="10" y="126"/>
                      </a:lnTo>
                      <a:lnTo>
                        <a:pt x="20" y="116"/>
                      </a:lnTo>
                      <a:lnTo>
                        <a:pt x="20" y="107"/>
                      </a:lnTo>
                      <a:lnTo>
                        <a:pt x="29" y="97"/>
                      </a:lnTo>
                      <a:lnTo>
                        <a:pt x="39" y="87"/>
                      </a:lnTo>
                      <a:lnTo>
                        <a:pt x="49" y="87"/>
                      </a:lnTo>
                      <a:lnTo>
                        <a:pt x="49" y="78"/>
                      </a:lnTo>
                      <a:lnTo>
                        <a:pt x="68" y="58"/>
                      </a:lnTo>
                      <a:lnTo>
                        <a:pt x="88" y="58"/>
                      </a:lnTo>
                      <a:lnTo>
                        <a:pt x="88" y="48"/>
                      </a:lnTo>
                      <a:lnTo>
                        <a:pt x="98" y="39"/>
                      </a:lnTo>
                      <a:lnTo>
                        <a:pt x="117" y="29"/>
                      </a:lnTo>
                      <a:lnTo>
                        <a:pt x="127" y="19"/>
                      </a:lnTo>
                      <a:lnTo>
                        <a:pt x="136" y="9"/>
                      </a:lnTo>
                      <a:lnTo>
                        <a:pt x="136" y="0"/>
                      </a:lnTo>
                      <a:lnTo>
                        <a:pt x="127" y="0"/>
                      </a:lnTo>
                      <a:lnTo>
                        <a:pt x="136" y="0"/>
                      </a:lnTo>
                      <a:close/>
                    </a:path>
                  </a:pathLst>
                </a:custGeom>
                <a:solidFill>
                  <a:srgbClr val="000000"/>
                </a:solidFill>
                <a:ln w="9525">
                  <a:noFill/>
                  <a:round/>
                  <a:headEnd/>
                  <a:tailEnd/>
                </a:ln>
              </p:spPr>
              <p:txBody>
                <a:bodyPr/>
                <a:lstStyle/>
                <a:p>
                  <a:endParaRPr lang="en-US"/>
                </a:p>
              </p:txBody>
            </p:sp>
            <p:sp>
              <p:nvSpPr>
                <p:cNvPr id="5312" name="Freeform 991"/>
                <p:cNvSpPr>
                  <a:spLocks/>
                </p:cNvSpPr>
                <p:nvPr/>
              </p:nvSpPr>
              <p:spPr bwMode="auto">
                <a:xfrm>
                  <a:off x="3217" y="2956"/>
                  <a:ext cx="11" cy="50"/>
                </a:xfrm>
                <a:custGeom>
                  <a:avLst/>
                  <a:gdLst>
                    <a:gd name="T0" fmla="*/ 0 w 29"/>
                    <a:gd name="T1" fmla="*/ 126 h 126"/>
                    <a:gd name="T2" fmla="*/ 10 w 29"/>
                    <a:gd name="T3" fmla="*/ 126 h 126"/>
                    <a:gd name="T4" fmla="*/ 10 w 29"/>
                    <a:gd name="T5" fmla="*/ 116 h 126"/>
                    <a:gd name="T6" fmla="*/ 19 w 29"/>
                    <a:gd name="T7" fmla="*/ 97 h 126"/>
                    <a:gd name="T8" fmla="*/ 19 w 29"/>
                    <a:gd name="T9" fmla="*/ 87 h 126"/>
                    <a:gd name="T10" fmla="*/ 29 w 29"/>
                    <a:gd name="T11" fmla="*/ 68 h 126"/>
                    <a:gd name="T12" fmla="*/ 29 w 29"/>
                    <a:gd name="T13" fmla="*/ 48 h 126"/>
                    <a:gd name="T14" fmla="*/ 29 w 29"/>
                    <a:gd name="T15" fmla="*/ 39 h 126"/>
                    <a:gd name="T16" fmla="*/ 29 w 29"/>
                    <a:gd name="T17" fmla="*/ 19 h 126"/>
                    <a:gd name="T18" fmla="*/ 19 w 29"/>
                    <a:gd name="T19" fmla="*/ 0 h 126"/>
                    <a:gd name="T20" fmla="*/ 19 w 29"/>
                    <a:gd name="T21" fmla="*/ 9 h 126"/>
                    <a:gd name="T22" fmla="*/ 19 w 29"/>
                    <a:gd name="T23" fmla="*/ 19 h 126"/>
                    <a:gd name="T24" fmla="*/ 19 w 29"/>
                    <a:gd name="T25" fmla="*/ 39 h 126"/>
                    <a:gd name="T26" fmla="*/ 19 w 29"/>
                    <a:gd name="T27" fmla="*/ 48 h 126"/>
                    <a:gd name="T28" fmla="*/ 19 w 29"/>
                    <a:gd name="T29" fmla="*/ 68 h 126"/>
                    <a:gd name="T30" fmla="*/ 19 w 29"/>
                    <a:gd name="T31" fmla="*/ 78 h 126"/>
                    <a:gd name="T32" fmla="*/ 10 w 29"/>
                    <a:gd name="T33" fmla="*/ 97 h 126"/>
                    <a:gd name="T34" fmla="*/ 0 w 29"/>
                    <a:gd name="T35" fmla="*/ 116 h 126"/>
                    <a:gd name="T36" fmla="*/ 0 w 29"/>
                    <a:gd name="T37" fmla="*/ 126 h 126"/>
                    <a:gd name="T38" fmla="*/ 0 w 29"/>
                    <a:gd name="T39" fmla="*/ 126 h 126"/>
                    <a:gd name="T40" fmla="*/ 0 w 29"/>
                    <a:gd name="T41" fmla="*/ 126 h 126"/>
                    <a:gd name="T42" fmla="*/ 10 w 29"/>
                    <a:gd name="T43" fmla="*/ 126 h 126"/>
                    <a:gd name="T44" fmla="*/ 10 w 29"/>
                    <a:gd name="T45" fmla="*/ 126 h 126"/>
                    <a:gd name="T46" fmla="*/ 0 w 29"/>
                    <a:gd name="T47" fmla="*/ 126 h 1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9"/>
                    <a:gd name="T73" fmla="*/ 0 h 126"/>
                    <a:gd name="T74" fmla="*/ 29 w 29"/>
                    <a:gd name="T75" fmla="*/ 126 h 12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9" h="126">
                      <a:moveTo>
                        <a:pt x="0" y="126"/>
                      </a:moveTo>
                      <a:lnTo>
                        <a:pt x="10" y="126"/>
                      </a:lnTo>
                      <a:lnTo>
                        <a:pt x="10" y="116"/>
                      </a:lnTo>
                      <a:lnTo>
                        <a:pt x="19" y="97"/>
                      </a:lnTo>
                      <a:lnTo>
                        <a:pt x="19" y="87"/>
                      </a:lnTo>
                      <a:lnTo>
                        <a:pt x="29" y="68"/>
                      </a:lnTo>
                      <a:lnTo>
                        <a:pt x="29" y="48"/>
                      </a:lnTo>
                      <a:lnTo>
                        <a:pt x="29" y="39"/>
                      </a:lnTo>
                      <a:lnTo>
                        <a:pt x="29" y="19"/>
                      </a:lnTo>
                      <a:lnTo>
                        <a:pt x="19" y="0"/>
                      </a:lnTo>
                      <a:lnTo>
                        <a:pt x="19" y="9"/>
                      </a:lnTo>
                      <a:lnTo>
                        <a:pt x="19" y="19"/>
                      </a:lnTo>
                      <a:lnTo>
                        <a:pt x="19" y="39"/>
                      </a:lnTo>
                      <a:lnTo>
                        <a:pt x="19" y="48"/>
                      </a:lnTo>
                      <a:lnTo>
                        <a:pt x="19" y="68"/>
                      </a:lnTo>
                      <a:lnTo>
                        <a:pt x="19" y="78"/>
                      </a:lnTo>
                      <a:lnTo>
                        <a:pt x="10" y="97"/>
                      </a:lnTo>
                      <a:lnTo>
                        <a:pt x="0" y="116"/>
                      </a:lnTo>
                      <a:lnTo>
                        <a:pt x="0" y="126"/>
                      </a:lnTo>
                      <a:lnTo>
                        <a:pt x="10" y="126"/>
                      </a:lnTo>
                      <a:lnTo>
                        <a:pt x="0" y="126"/>
                      </a:lnTo>
                      <a:close/>
                    </a:path>
                  </a:pathLst>
                </a:custGeom>
                <a:solidFill>
                  <a:srgbClr val="000000"/>
                </a:solidFill>
                <a:ln w="9525">
                  <a:noFill/>
                  <a:round/>
                  <a:headEnd/>
                  <a:tailEnd/>
                </a:ln>
              </p:spPr>
              <p:txBody>
                <a:bodyPr/>
                <a:lstStyle/>
                <a:p>
                  <a:endParaRPr lang="en-US"/>
                </a:p>
              </p:txBody>
            </p:sp>
            <p:sp>
              <p:nvSpPr>
                <p:cNvPr id="5313" name="Freeform 992"/>
                <p:cNvSpPr>
                  <a:spLocks/>
                </p:cNvSpPr>
                <p:nvPr/>
              </p:nvSpPr>
              <p:spPr bwMode="auto">
                <a:xfrm>
                  <a:off x="3178" y="2967"/>
                  <a:ext cx="46" cy="43"/>
                </a:xfrm>
                <a:custGeom>
                  <a:avLst/>
                  <a:gdLst>
                    <a:gd name="T0" fmla="*/ 87 w 116"/>
                    <a:gd name="T1" fmla="*/ 87 h 107"/>
                    <a:gd name="T2" fmla="*/ 78 w 116"/>
                    <a:gd name="T3" fmla="*/ 97 h 107"/>
                    <a:gd name="T4" fmla="*/ 68 w 116"/>
                    <a:gd name="T5" fmla="*/ 97 h 107"/>
                    <a:gd name="T6" fmla="*/ 58 w 116"/>
                    <a:gd name="T7" fmla="*/ 97 h 107"/>
                    <a:gd name="T8" fmla="*/ 48 w 116"/>
                    <a:gd name="T9" fmla="*/ 97 h 107"/>
                    <a:gd name="T10" fmla="*/ 39 w 116"/>
                    <a:gd name="T11" fmla="*/ 107 h 107"/>
                    <a:gd name="T12" fmla="*/ 19 w 116"/>
                    <a:gd name="T13" fmla="*/ 107 h 107"/>
                    <a:gd name="T14" fmla="*/ 0 w 116"/>
                    <a:gd name="T15" fmla="*/ 97 h 107"/>
                    <a:gd name="T16" fmla="*/ 9 w 116"/>
                    <a:gd name="T17" fmla="*/ 87 h 107"/>
                    <a:gd name="T18" fmla="*/ 19 w 116"/>
                    <a:gd name="T19" fmla="*/ 68 h 107"/>
                    <a:gd name="T20" fmla="*/ 29 w 116"/>
                    <a:gd name="T21" fmla="*/ 58 h 107"/>
                    <a:gd name="T22" fmla="*/ 48 w 116"/>
                    <a:gd name="T23" fmla="*/ 49 h 107"/>
                    <a:gd name="T24" fmla="*/ 68 w 116"/>
                    <a:gd name="T25" fmla="*/ 39 h 107"/>
                    <a:gd name="T26" fmla="*/ 78 w 116"/>
                    <a:gd name="T27" fmla="*/ 19 h 107"/>
                    <a:gd name="T28" fmla="*/ 97 w 116"/>
                    <a:gd name="T29" fmla="*/ 10 h 107"/>
                    <a:gd name="T30" fmla="*/ 107 w 116"/>
                    <a:gd name="T31" fmla="*/ 0 h 107"/>
                    <a:gd name="T32" fmla="*/ 116 w 116"/>
                    <a:gd name="T33" fmla="*/ 10 h 107"/>
                    <a:gd name="T34" fmla="*/ 107 w 116"/>
                    <a:gd name="T35" fmla="*/ 19 h 107"/>
                    <a:gd name="T36" fmla="*/ 107 w 116"/>
                    <a:gd name="T37" fmla="*/ 39 h 107"/>
                    <a:gd name="T38" fmla="*/ 107 w 116"/>
                    <a:gd name="T39" fmla="*/ 49 h 107"/>
                    <a:gd name="T40" fmla="*/ 97 w 116"/>
                    <a:gd name="T41" fmla="*/ 58 h 107"/>
                    <a:gd name="T42" fmla="*/ 97 w 116"/>
                    <a:gd name="T43" fmla="*/ 68 h 107"/>
                    <a:gd name="T44" fmla="*/ 87 w 116"/>
                    <a:gd name="T45" fmla="*/ 78 h 107"/>
                    <a:gd name="T46" fmla="*/ 87 w 116"/>
                    <a:gd name="T47" fmla="*/ 87 h 1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6"/>
                    <a:gd name="T73" fmla="*/ 0 h 107"/>
                    <a:gd name="T74" fmla="*/ 116 w 116"/>
                    <a:gd name="T75" fmla="*/ 107 h 1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6" h="107">
                      <a:moveTo>
                        <a:pt x="87" y="87"/>
                      </a:moveTo>
                      <a:lnTo>
                        <a:pt x="78" y="97"/>
                      </a:lnTo>
                      <a:lnTo>
                        <a:pt x="68" y="97"/>
                      </a:lnTo>
                      <a:lnTo>
                        <a:pt x="58" y="97"/>
                      </a:lnTo>
                      <a:lnTo>
                        <a:pt x="48" y="97"/>
                      </a:lnTo>
                      <a:lnTo>
                        <a:pt x="39" y="107"/>
                      </a:lnTo>
                      <a:lnTo>
                        <a:pt x="19" y="107"/>
                      </a:lnTo>
                      <a:lnTo>
                        <a:pt x="0" y="97"/>
                      </a:lnTo>
                      <a:lnTo>
                        <a:pt x="9" y="87"/>
                      </a:lnTo>
                      <a:lnTo>
                        <a:pt x="19" y="68"/>
                      </a:lnTo>
                      <a:lnTo>
                        <a:pt x="29" y="58"/>
                      </a:lnTo>
                      <a:lnTo>
                        <a:pt x="48" y="49"/>
                      </a:lnTo>
                      <a:lnTo>
                        <a:pt x="68" y="39"/>
                      </a:lnTo>
                      <a:lnTo>
                        <a:pt x="78" y="19"/>
                      </a:lnTo>
                      <a:lnTo>
                        <a:pt x="97" y="10"/>
                      </a:lnTo>
                      <a:lnTo>
                        <a:pt x="107" y="0"/>
                      </a:lnTo>
                      <a:lnTo>
                        <a:pt x="116" y="10"/>
                      </a:lnTo>
                      <a:lnTo>
                        <a:pt x="107" y="19"/>
                      </a:lnTo>
                      <a:lnTo>
                        <a:pt x="107" y="39"/>
                      </a:lnTo>
                      <a:lnTo>
                        <a:pt x="107" y="49"/>
                      </a:lnTo>
                      <a:lnTo>
                        <a:pt x="97" y="58"/>
                      </a:lnTo>
                      <a:lnTo>
                        <a:pt x="97" y="68"/>
                      </a:lnTo>
                      <a:lnTo>
                        <a:pt x="87" y="78"/>
                      </a:lnTo>
                      <a:lnTo>
                        <a:pt x="87" y="87"/>
                      </a:lnTo>
                      <a:close/>
                    </a:path>
                  </a:pathLst>
                </a:custGeom>
                <a:solidFill>
                  <a:srgbClr val="3FFF3F"/>
                </a:solidFill>
                <a:ln w="9525">
                  <a:noFill/>
                  <a:round/>
                  <a:headEnd/>
                  <a:tailEnd/>
                </a:ln>
              </p:spPr>
              <p:txBody>
                <a:bodyPr/>
                <a:lstStyle/>
                <a:p>
                  <a:endParaRPr lang="en-US"/>
                </a:p>
              </p:txBody>
            </p:sp>
            <p:sp>
              <p:nvSpPr>
                <p:cNvPr id="5314" name="Freeform 993"/>
                <p:cNvSpPr>
                  <a:spLocks/>
                </p:cNvSpPr>
                <p:nvPr/>
              </p:nvSpPr>
              <p:spPr bwMode="auto">
                <a:xfrm>
                  <a:off x="3178" y="3002"/>
                  <a:ext cx="35" cy="8"/>
                </a:xfrm>
                <a:custGeom>
                  <a:avLst/>
                  <a:gdLst>
                    <a:gd name="T0" fmla="*/ 0 w 87"/>
                    <a:gd name="T1" fmla="*/ 10 h 20"/>
                    <a:gd name="T2" fmla="*/ 0 w 87"/>
                    <a:gd name="T3" fmla="*/ 20 h 20"/>
                    <a:gd name="T4" fmla="*/ 19 w 87"/>
                    <a:gd name="T5" fmla="*/ 20 h 20"/>
                    <a:gd name="T6" fmla="*/ 48 w 87"/>
                    <a:gd name="T7" fmla="*/ 20 h 20"/>
                    <a:gd name="T8" fmla="*/ 58 w 87"/>
                    <a:gd name="T9" fmla="*/ 20 h 20"/>
                    <a:gd name="T10" fmla="*/ 68 w 87"/>
                    <a:gd name="T11" fmla="*/ 10 h 20"/>
                    <a:gd name="T12" fmla="*/ 78 w 87"/>
                    <a:gd name="T13" fmla="*/ 10 h 20"/>
                    <a:gd name="T14" fmla="*/ 87 w 87"/>
                    <a:gd name="T15" fmla="*/ 10 h 20"/>
                    <a:gd name="T16" fmla="*/ 87 w 87"/>
                    <a:gd name="T17" fmla="*/ 0 h 20"/>
                    <a:gd name="T18" fmla="*/ 78 w 87"/>
                    <a:gd name="T19" fmla="*/ 0 h 20"/>
                    <a:gd name="T20" fmla="*/ 68 w 87"/>
                    <a:gd name="T21" fmla="*/ 10 h 20"/>
                    <a:gd name="T22" fmla="*/ 58 w 87"/>
                    <a:gd name="T23" fmla="*/ 10 h 20"/>
                    <a:gd name="T24" fmla="*/ 48 w 87"/>
                    <a:gd name="T25" fmla="*/ 10 h 20"/>
                    <a:gd name="T26" fmla="*/ 39 w 87"/>
                    <a:gd name="T27" fmla="*/ 10 h 20"/>
                    <a:gd name="T28" fmla="*/ 19 w 87"/>
                    <a:gd name="T29" fmla="*/ 10 h 20"/>
                    <a:gd name="T30" fmla="*/ 0 w 87"/>
                    <a:gd name="T31" fmla="*/ 10 h 20"/>
                    <a:gd name="T32" fmla="*/ 9 w 87"/>
                    <a:gd name="T33" fmla="*/ 10 h 20"/>
                    <a:gd name="T34" fmla="*/ 0 w 87"/>
                    <a:gd name="T35" fmla="*/ 10 h 20"/>
                    <a:gd name="T36" fmla="*/ 0 w 87"/>
                    <a:gd name="T37" fmla="*/ 10 h 20"/>
                    <a:gd name="T38" fmla="*/ 0 w 87"/>
                    <a:gd name="T39" fmla="*/ 20 h 20"/>
                    <a:gd name="T40" fmla="*/ 0 w 87"/>
                    <a:gd name="T41" fmla="*/ 10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7"/>
                    <a:gd name="T64" fmla="*/ 0 h 20"/>
                    <a:gd name="T65" fmla="*/ 87 w 87"/>
                    <a:gd name="T66" fmla="*/ 20 h 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7" h="20">
                      <a:moveTo>
                        <a:pt x="0" y="10"/>
                      </a:moveTo>
                      <a:lnTo>
                        <a:pt x="0" y="20"/>
                      </a:lnTo>
                      <a:lnTo>
                        <a:pt x="19" y="20"/>
                      </a:lnTo>
                      <a:lnTo>
                        <a:pt x="48" y="20"/>
                      </a:lnTo>
                      <a:lnTo>
                        <a:pt x="58" y="20"/>
                      </a:lnTo>
                      <a:lnTo>
                        <a:pt x="68" y="10"/>
                      </a:lnTo>
                      <a:lnTo>
                        <a:pt x="78" y="10"/>
                      </a:lnTo>
                      <a:lnTo>
                        <a:pt x="87" y="10"/>
                      </a:lnTo>
                      <a:lnTo>
                        <a:pt x="87" y="0"/>
                      </a:lnTo>
                      <a:lnTo>
                        <a:pt x="78" y="0"/>
                      </a:lnTo>
                      <a:lnTo>
                        <a:pt x="68" y="10"/>
                      </a:lnTo>
                      <a:lnTo>
                        <a:pt x="58" y="10"/>
                      </a:lnTo>
                      <a:lnTo>
                        <a:pt x="48" y="10"/>
                      </a:lnTo>
                      <a:lnTo>
                        <a:pt x="39" y="10"/>
                      </a:lnTo>
                      <a:lnTo>
                        <a:pt x="19" y="10"/>
                      </a:lnTo>
                      <a:lnTo>
                        <a:pt x="0" y="10"/>
                      </a:lnTo>
                      <a:lnTo>
                        <a:pt x="9" y="10"/>
                      </a:lnTo>
                      <a:lnTo>
                        <a:pt x="0" y="10"/>
                      </a:lnTo>
                      <a:lnTo>
                        <a:pt x="0" y="20"/>
                      </a:lnTo>
                      <a:lnTo>
                        <a:pt x="0" y="10"/>
                      </a:lnTo>
                      <a:close/>
                    </a:path>
                  </a:pathLst>
                </a:custGeom>
                <a:solidFill>
                  <a:srgbClr val="000000"/>
                </a:solidFill>
                <a:ln w="9525">
                  <a:noFill/>
                  <a:round/>
                  <a:headEnd/>
                  <a:tailEnd/>
                </a:ln>
              </p:spPr>
              <p:txBody>
                <a:bodyPr/>
                <a:lstStyle/>
                <a:p>
                  <a:endParaRPr lang="en-US"/>
                </a:p>
              </p:txBody>
            </p:sp>
            <p:sp>
              <p:nvSpPr>
                <p:cNvPr id="5315" name="Freeform 994"/>
                <p:cNvSpPr>
                  <a:spLocks/>
                </p:cNvSpPr>
                <p:nvPr/>
              </p:nvSpPr>
              <p:spPr bwMode="auto">
                <a:xfrm>
                  <a:off x="3178" y="2963"/>
                  <a:ext cx="46" cy="43"/>
                </a:xfrm>
                <a:custGeom>
                  <a:avLst/>
                  <a:gdLst>
                    <a:gd name="T0" fmla="*/ 116 w 116"/>
                    <a:gd name="T1" fmla="*/ 10 h 107"/>
                    <a:gd name="T2" fmla="*/ 107 w 116"/>
                    <a:gd name="T3" fmla="*/ 10 h 107"/>
                    <a:gd name="T4" fmla="*/ 78 w 116"/>
                    <a:gd name="T5" fmla="*/ 29 h 107"/>
                    <a:gd name="T6" fmla="*/ 68 w 116"/>
                    <a:gd name="T7" fmla="*/ 39 h 107"/>
                    <a:gd name="T8" fmla="*/ 48 w 116"/>
                    <a:gd name="T9" fmla="*/ 59 h 107"/>
                    <a:gd name="T10" fmla="*/ 29 w 116"/>
                    <a:gd name="T11" fmla="*/ 68 h 107"/>
                    <a:gd name="T12" fmla="*/ 19 w 116"/>
                    <a:gd name="T13" fmla="*/ 78 h 107"/>
                    <a:gd name="T14" fmla="*/ 9 w 116"/>
                    <a:gd name="T15" fmla="*/ 97 h 107"/>
                    <a:gd name="T16" fmla="*/ 0 w 116"/>
                    <a:gd name="T17" fmla="*/ 107 h 107"/>
                    <a:gd name="T18" fmla="*/ 9 w 116"/>
                    <a:gd name="T19" fmla="*/ 107 h 107"/>
                    <a:gd name="T20" fmla="*/ 19 w 116"/>
                    <a:gd name="T21" fmla="*/ 97 h 107"/>
                    <a:gd name="T22" fmla="*/ 29 w 116"/>
                    <a:gd name="T23" fmla="*/ 78 h 107"/>
                    <a:gd name="T24" fmla="*/ 39 w 116"/>
                    <a:gd name="T25" fmla="*/ 68 h 107"/>
                    <a:gd name="T26" fmla="*/ 48 w 116"/>
                    <a:gd name="T27" fmla="*/ 59 h 107"/>
                    <a:gd name="T28" fmla="*/ 68 w 116"/>
                    <a:gd name="T29" fmla="*/ 49 h 107"/>
                    <a:gd name="T30" fmla="*/ 78 w 116"/>
                    <a:gd name="T31" fmla="*/ 39 h 107"/>
                    <a:gd name="T32" fmla="*/ 97 w 116"/>
                    <a:gd name="T33" fmla="*/ 29 h 107"/>
                    <a:gd name="T34" fmla="*/ 116 w 116"/>
                    <a:gd name="T35" fmla="*/ 20 h 107"/>
                    <a:gd name="T36" fmla="*/ 107 w 116"/>
                    <a:gd name="T37" fmla="*/ 10 h 107"/>
                    <a:gd name="T38" fmla="*/ 116 w 116"/>
                    <a:gd name="T39" fmla="*/ 10 h 107"/>
                    <a:gd name="T40" fmla="*/ 116 w 116"/>
                    <a:gd name="T41" fmla="*/ 0 h 107"/>
                    <a:gd name="T42" fmla="*/ 107 w 116"/>
                    <a:gd name="T43" fmla="*/ 10 h 107"/>
                    <a:gd name="T44" fmla="*/ 116 w 116"/>
                    <a:gd name="T45" fmla="*/ 10 h 10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6"/>
                    <a:gd name="T70" fmla="*/ 0 h 107"/>
                    <a:gd name="T71" fmla="*/ 116 w 116"/>
                    <a:gd name="T72" fmla="*/ 107 h 10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6" h="107">
                      <a:moveTo>
                        <a:pt x="116" y="10"/>
                      </a:moveTo>
                      <a:lnTo>
                        <a:pt x="107" y="10"/>
                      </a:lnTo>
                      <a:lnTo>
                        <a:pt x="78" y="29"/>
                      </a:lnTo>
                      <a:lnTo>
                        <a:pt x="68" y="39"/>
                      </a:lnTo>
                      <a:lnTo>
                        <a:pt x="48" y="59"/>
                      </a:lnTo>
                      <a:lnTo>
                        <a:pt x="29" y="68"/>
                      </a:lnTo>
                      <a:lnTo>
                        <a:pt x="19" y="78"/>
                      </a:lnTo>
                      <a:lnTo>
                        <a:pt x="9" y="97"/>
                      </a:lnTo>
                      <a:lnTo>
                        <a:pt x="0" y="107"/>
                      </a:lnTo>
                      <a:lnTo>
                        <a:pt x="9" y="107"/>
                      </a:lnTo>
                      <a:lnTo>
                        <a:pt x="19" y="97"/>
                      </a:lnTo>
                      <a:lnTo>
                        <a:pt x="29" y="78"/>
                      </a:lnTo>
                      <a:lnTo>
                        <a:pt x="39" y="68"/>
                      </a:lnTo>
                      <a:lnTo>
                        <a:pt x="48" y="59"/>
                      </a:lnTo>
                      <a:lnTo>
                        <a:pt x="68" y="49"/>
                      </a:lnTo>
                      <a:lnTo>
                        <a:pt x="78" y="39"/>
                      </a:lnTo>
                      <a:lnTo>
                        <a:pt x="97" y="29"/>
                      </a:lnTo>
                      <a:lnTo>
                        <a:pt x="116" y="20"/>
                      </a:lnTo>
                      <a:lnTo>
                        <a:pt x="107" y="10"/>
                      </a:lnTo>
                      <a:lnTo>
                        <a:pt x="116" y="10"/>
                      </a:lnTo>
                      <a:lnTo>
                        <a:pt x="116" y="0"/>
                      </a:lnTo>
                      <a:lnTo>
                        <a:pt x="107" y="10"/>
                      </a:lnTo>
                      <a:lnTo>
                        <a:pt x="116" y="10"/>
                      </a:lnTo>
                      <a:close/>
                    </a:path>
                  </a:pathLst>
                </a:custGeom>
                <a:solidFill>
                  <a:srgbClr val="000000"/>
                </a:solidFill>
                <a:ln w="9525">
                  <a:noFill/>
                  <a:round/>
                  <a:headEnd/>
                  <a:tailEnd/>
                </a:ln>
              </p:spPr>
              <p:txBody>
                <a:bodyPr/>
                <a:lstStyle/>
                <a:p>
                  <a:endParaRPr lang="en-US"/>
                </a:p>
              </p:txBody>
            </p:sp>
            <p:sp>
              <p:nvSpPr>
                <p:cNvPr id="5316" name="Freeform 995"/>
                <p:cNvSpPr>
                  <a:spLocks/>
                </p:cNvSpPr>
                <p:nvPr/>
              </p:nvSpPr>
              <p:spPr bwMode="auto">
                <a:xfrm>
                  <a:off x="3209" y="2967"/>
                  <a:ext cx="15" cy="39"/>
                </a:xfrm>
                <a:custGeom>
                  <a:avLst/>
                  <a:gdLst>
                    <a:gd name="T0" fmla="*/ 9 w 38"/>
                    <a:gd name="T1" fmla="*/ 97 h 97"/>
                    <a:gd name="T2" fmla="*/ 9 w 38"/>
                    <a:gd name="T3" fmla="*/ 87 h 97"/>
                    <a:gd name="T4" fmla="*/ 19 w 38"/>
                    <a:gd name="T5" fmla="*/ 78 h 97"/>
                    <a:gd name="T6" fmla="*/ 19 w 38"/>
                    <a:gd name="T7" fmla="*/ 68 h 97"/>
                    <a:gd name="T8" fmla="*/ 29 w 38"/>
                    <a:gd name="T9" fmla="*/ 58 h 97"/>
                    <a:gd name="T10" fmla="*/ 29 w 38"/>
                    <a:gd name="T11" fmla="*/ 49 h 97"/>
                    <a:gd name="T12" fmla="*/ 38 w 38"/>
                    <a:gd name="T13" fmla="*/ 39 h 97"/>
                    <a:gd name="T14" fmla="*/ 38 w 38"/>
                    <a:gd name="T15" fmla="*/ 19 h 97"/>
                    <a:gd name="T16" fmla="*/ 38 w 38"/>
                    <a:gd name="T17" fmla="*/ 10 h 97"/>
                    <a:gd name="T18" fmla="*/ 38 w 38"/>
                    <a:gd name="T19" fmla="*/ 0 h 97"/>
                    <a:gd name="T20" fmla="*/ 29 w 38"/>
                    <a:gd name="T21" fmla="*/ 0 h 97"/>
                    <a:gd name="T22" fmla="*/ 29 w 38"/>
                    <a:gd name="T23" fmla="*/ 10 h 97"/>
                    <a:gd name="T24" fmla="*/ 29 w 38"/>
                    <a:gd name="T25" fmla="*/ 19 h 97"/>
                    <a:gd name="T26" fmla="*/ 29 w 38"/>
                    <a:gd name="T27" fmla="*/ 29 h 97"/>
                    <a:gd name="T28" fmla="*/ 19 w 38"/>
                    <a:gd name="T29" fmla="*/ 49 h 97"/>
                    <a:gd name="T30" fmla="*/ 19 w 38"/>
                    <a:gd name="T31" fmla="*/ 58 h 97"/>
                    <a:gd name="T32" fmla="*/ 9 w 38"/>
                    <a:gd name="T33" fmla="*/ 68 h 97"/>
                    <a:gd name="T34" fmla="*/ 9 w 38"/>
                    <a:gd name="T35" fmla="*/ 78 h 97"/>
                    <a:gd name="T36" fmla="*/ 0 w 38"/>
                    <a:gd name="T37" fmla="*/ 87 h 97"/>
                    <a:gd name="T38" fmla="*/ 9 w 38"/>
                    <a:gd name="T39" fmla="*/ 87 h 97"/>
                    <a:gd name="T40" fmla="*/ 9 w 38"/>
                    <a:gd name="T41" fmla="*/ 97 h 97"/>
                    <a:gd name="T42" fmla="*/ 9 w 38"/>
                    <a:gd name="T43" fmla="*/ 87 h 97"/>
                    <a:gd name="T44" fmla="*/ 9 w 38"/>
                    <a:gd name="T45" fmla="*/ 97 h 9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
                    <a:gd name="T70" fmla="*/ 0 h 97"/>
                    <a:gd name="T71" fmla="*/ 38 w 38"/>
                    <a:gd name="T72" fmla="*/ 97 h 9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 h="97">
                      <a:moveTo>
                        <a:pt x="9" y="97"/>
                      </a:moveTo>
                      <a:lnTo>
                        <a:pt x="9" y="87"/>
                      </a:lnTo>
                      <a:lnTo>
                        <a:pt x="19" y="78"/>
                      </a:lnTo>
                      <a:lnTo>
                        <a:pt x="19" y="68"/>
                      </a:lnTo>
                      <a:lnTo>
                        <a:pt x="29" y="58"/>
                      </a:lnTo>
                      <a:lnTo>
                        <a:pt x="29" y="49"/>
                      </a:lnTo>
                      <a:lnTo>
                        <a:pt x="38" y="39"/>
                      </a:lnTo>
                      <a:lnTo>
                        <a:pt x="38" y="19"/>
                      </a:lnTo>
                      <a:lnTo>
                        <a:pt x="38" y="10"/>
                      </a:lnTo>
                      <a:lnTo>
                        <a:pt x="38" y="0"/>
                      </a:lnTo>
                      <a:lnTo>
                        <a:pt x="29" y="0"/>
                      </a:lnTo>
                      <a:lnTo>
                        <a:pt x="29" y="10"/>
                      </a:lnTo>
                      <a:lnTo>
                        <a:pt x="29" y="19"/>
                      </a:lnTo>
                      <a:lnTo>
                        <a:pt x="29" y="29"/>
                      </a:lnTo>
                      <a:lnTo>
                        <a:pt x="19" y="49"/>
                      </a:lnTo>
                      <a:lnTo>
                        <a:pt x="19" y="58"/>
                      </a:lnTo>
                      <a:lnTo>
                        <a:pt x="9" y="68"/>
                      </a:lnTo>
                      <a:lnTo>
                        <a:pt x="9" y="78"/>
                      </a:lnTo>
                      <a:lnTo>
                        <a:pt x="0" y="87"/>
                      </a:lnTo>
                      <a:lnTo>
                        <a:pt x="9" y="87"/>
                      </a:lnTo>
                      <a:lnTo>
                        <a:pt x="9" y="97"/>
                      </a:lnTo>
                      <a:lnTo>
                        <a:pt x="9" y="87"/>
                      </a:lnTo>
                      <a:lnTo>
                        <a:pt x="9" y="97"/>
                      </a:lnTo>
                      <a:close/>
                    </a:path>
                  </a:pathLst>
                </a:custGeom>
                <a:solidFill>
                  <a:srgbClr val="000000"/>
                </a:solidFill>
                <a:ln w="9525">
                  <a:noFill/>
                  <a:round/>
                  <a:headEnd/>
                  <a:tailEnd/>
                </a:ln>
              </p:spPr>
              <p:txBody>
                <a:bodyPr/>
                <a:lstStyle/>
                <a:p>
                  <a:endParaRPr lang="en-US"/>
                </a:p>
              </p:txBody>
            </p:sp>
            <p:sp>
              <p:nvSpPr>
                <p:cNvPr id="5317" name="Freeform 996"/>
                <p:cNvSpPr>
                  <a:spLocks/>
                </p:cNvSpPr>
                <p:nvPr/>
              </p:nvSpPr>
              <p:spPr bwMode="auto">
                <a:xfrm>
                  <a:off x="3065" y="3010"/>
                  <a:ext cx="20" cy="16"/>
                </a:xfrm>
                <a:custGeom>
                  <a:avLst/>
                  <a:gdLst>
                    <a:gd name="T0" fmla="*/ 48 w 48"/>
                    <a:gd name="T1" fmla="*/ 29 h 39"/>
                    <a:gd name="T2" fmla="*/ 48 w 48"/>
                    <a:gd name="T3" fmla="*/ 39 h 39"/>
                    <a:gd name="T4" fmla="*/ 48 w 48"/>
                    <a:gd name="T5" fmla="*/ 39 h 39"/>
                    <a:gd name="T6" fmla="*/ 39 w 48"/>
                    <a:gd name="T7" fmla="*/ 39 h 39"/>
                    <a:gd name="T8" fmla="*/ 29 w 48"/>
                    <a:gd name="T9" fmla="*/ 29 h 39"/>
                    <a:gd name="T10" fmla="*/ 19 w 48"/>
                    <a:gd name="T11" fmla="*/ 29 h 39"/>
                    <a:gd name="T12" fmla="*/ 9 w 48"/>
                    <a:gd name="T13" fmla="*/ 19 h 39"/>
                    <a:gd name="T14" fmla="*/ 0 w 48"/>
                    <a:gd name="T15" fmla="*/ 10 h 39"/>
                    <a:gd name="T16" fmla="*/ 9 w 48"/>
                    <a:gd name="T17" fmla="*/ 0 h 39"/>
                    <a:gd name="T18" fmla="*/ 48 w 48"/>
                    <a:gd name="T19" fmla="*/ 0 h 39"/>
                    <a:gd name="T20" fmla="*/ 48 w 48"/>
                    <a:gd name="T21" fmla="*/ 29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39"/>
                    <a:gd name="T35" fmla="*/ 48 w 48"/>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39">
                      <a:moveTo>
                        <a:pt x="48" y="29"/>
                      </a:moveTo>
                      <a:lnTo>
                        <a:pt x="48" y="39"/>
                      </a:lnTo>
                      <a:lnTo>
                        <a:pt x="39" y="39"/>
                      </a:lnTo>
                      <a:lnTo>
                        <a:pt x="29" y="29"/>
                      </a:lnTo>
                      <a:lnTo>
                        <a:pt x="19" y="29"/>
                      </a:lnTo>
                      <a:lnTo>
                        <a:pt x="9" y="19"/>
                      </a:lnTo>
                      <a:lnTo>
                        <a:pt x="0" y="10"/>
                      </a:lnTo>
                      <a:lnTo>
                        <a:pt x="9" y="0"/>
                      </a:lnTo>
                      <a:lnTo>
                        <a:pt x="48" y="0"/>
                      </a:lnTo>
                      <a:lnTo>
                        <a:pt x="48" y="29"/>
                      </a:lnTo>
                      <a:close/>
                    </a:path>
                  </a:pathLst>
                </a:custGeom>
                <a:solidFill>
                  <a:srgbClr val="3FFF3F"/>
                </a:solidFill>
                <a:ln w="9525">
                  <a:noFill/>
                  <a:round/>
                  <a:headEnd/>
                  <a:tailEnd/>
                </a:ln>
              </p:spPr>
              <p:txBody>
                <a:bodyPr/>
                <a:lstStyle/>
                <a:p>
                  <a:endParaRPr lang="en-US"/>
                </a:p>
              </p:txBody>
            </p:sp>
            <p:sp>
              <p:nvSpPr>
                <p:cNvPr id="5318" name="Freeform 997"/>
                <p:cNvSpPr>
                  <a:spLocks/>
                </p:cNvSpPr>
                <p:nvPr/>
              </p:nvSpPr>
              <p:spPr bwMode="auto">
                <a:xfrm>
                  <a:off x="3085" y="3022"/>
                  <a:ext cx="4" cy="4"/>
                </a:xfrm>
                <a:custGeom>
                  <a:avLst/>
                  <a:gdLst>
                    <a:gd name="T0" fmla="*/ 0 w 10"/>
                    <a:gd name="T1" fmla="*/ 10 h 10"/>
                    <a:gd name="T2" fmla="*/ 10 w 10"/>
                    <a:gd name="T3" fmla="*/ 10 h 10"/>
                    <a:gd name="T4" fmla="*/ 10 w 10"/>
                    <a:gd name="T5" fmla="*/ 0 h 10"/>
                    <a:gd name="T6" fmla="*/ 0 w 10"/>
                    <a:gd name="T7" fmla="*/ 0 h 10"/>
                    <a:gd name="T8" fmla="*/ 0 w 10"/>
                    <a:gd name="T9" fmla="*/ 10 h 10"/>
                    <a:gd name="T10" fmla="*/ 0 w 10"/>
                    <a:gd name="T11" fmla="*/ 10 h 10"/>
                    <a:gd name="T12" fmla="*/ 0 w 10"/>
                    <a:gd name="T13" fmla="*/ 10 h 10"/>
                    <a:gd name="T14" fmla="*/ 10 w 10"/>
                    <a:gd name="T15" fmla="*/ 10 h 10"/>
                    <a:gd name="T16" fmla="*/ 10 w 10"/>
                    <a:gd name="T17" fmla="*/ 10 h 10"/>
                    <a:gd name="T18" fmla="*/ 0 w 10"/>
                    <a:gd name="T19" fmla="*/ 1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10"/>
                    <a:gd name="T32" fmla="*/ 10 w 10"/>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10">
                      <a:moveTo>
                        <a:pt x="0" y="10"/>
                      </a:moveTo>
                      <a:lnTo>
                        <a:pt x="10" y="10"/>
                      </a:lnTo>
                      <a:lnTo>
                        <a:pt x="10" y="0"/>
                      </a:lnTo>
                      <a:lnTo>
                        <a:pt x="0" y="0"/>
                      </a:lnTo>
                      <a:lnTo>
                        <a:pt x="0" y="10"/>
                      </a:lnTo>
                      <a:lnTo>
                        <a:pt x="10" y="10"/>
                      </a:lnTo>
                      <a:lnTo>
                        <a:pt x="0" y="10"/>
                      </a:lnTo>
                      <a:close/>
                    </a:path>
                  </a:pathLst>
                </a:custGeom>
                <a:solidFill>
                  <a:srgbClr val="000000"/>
                </a:solidFill>
                <a:ln w="9525">
                  <a:noFill/>
                  <a:round/>
                  <a:headEnd/>
                  <a:tailEnd/>
                </a:ln>
              </p:spPr>
              <p:txBody>
                <a:bodyPr/>
                <a:lstStyle/>
                <a:p>
                  <a:endParaRPr lang="en-US"/>
                </a:p>
              </p:txBody>
            </p:sp>
            <p:sp>
              <p:nvSpPr>
                <p:cNvPr id="5319" name="Freeform 998"/>
                <p:cNvSpPr>
                  <a:spLocks/>
                </p:cNvSpPr>
                <p:nvPr/>
              </p:nvSpPr>
              <p:spPr bwMode="auto">
                <a:xfrm>
                  <a:off x="3065" y="3010"/>
                  <a:ext cx="20" cy="16"/>
                </a:xfrm>
                <a:custGeom>
                  <a:avLst/>
                  <a:gdLst>
                    <a:gd name="T0" fmla="*/ 0 w 48"/>
                    <a:gd name="T1" fmla="*/ 0 h 39"/>
                    <a:gd name="T2" fmla="*/ 0 w 48"/>
                    <a:gd name="T3" fmla="*/ 10 h 39"/>
                    <a:gd name="T4" fmla="*/ 0 w 48"/>
                    <a:gd name="T5" fmla="*/ 10 h 39"/>
                    <a:gd name="T6" fmla="*/ 9 w 48"/>
                    <a:gd name="T7" fmla="*/ 19 h 39"/>
                    <a:gd name="T8" fmla="*/ 29 w 48"/>
                    <a:gd name="T9" fmla="*/ 39 h 39"/>
                    <a:gd name="T10" fmla="*/ 39 w 48"/>
                    <a:gd name="T11" fmla="*/ 39 h 39"/>
                    <a:gd name="T12" fmla="*/ 48 w 48"/>
                    <a:gd name="T13" fmla="*/ 39 h 39"/>
                    <a:gd name="T14" fmla="*/ 48 w 48"/>
                    <a:gd name="T15" fmla="*/ 39 h 39"/>
                    <a:gd name="T16" fmla="*/ 48 w 48"/>
                    <a:gd name="T17" fmla="*/ 39 h 39"/>
                    <a:gd name="T18" fmla="*/ 39 w 48"/>
                    <a:gd name="T19" fmla="*/ 39 h 39"/>
                    <a:gd name="T20" fmla="*/ 0 w 48"/>
                    <a:gd name="T21" fmla="*/ 0 h 39"/>
                    <a:gd name="T22" fmla="*/ 0 w 48"/>
                    <a:gd name="T23" fmla="*/ 10 h 39"/>
                    <a:gd name="T24" fmla="*/ 0 w 48"/>
                    <a:gd name="T25" fmla="*/ 0 h 39"/>
                    <a:gd name="T26" fmla="*/ 0 w 48"/>
                    <a:gd name="T27" fmla="*/ 10 h 39"/>
                    <a:gd name="T28" fmla="*/ 0 w 48"/>
                    <a:gd name="T29" fmla="*/ 10 h 39"/>
                    <a:gd name="T30" fmla="*/ 0 w 48"/>
                    <a:gd name="T31" fmla="*/ 0 h 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
                    <a:gd name="T49" fmla="*/ 0 h 39"/>
                    <a:gd name="T50" fmla="*/ 48 w 48"/>
                    <a:gd name="T51" fmla="*/ 39 h 3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 h="39">
                      <a:moveTo>
                        <a:pt x="0" y="0"/>
                      </a:moveTo>
                      <a:lnTo>
                        <a:pt x="0" y="10"/>
                      </a:lnTo>
                      <a:lnTo>
                        <a:pt x="9" y="19"/>
                      </a:lnTo>
                      <a:lnTo>
                        <a:pt x="29" y="39"/>
                      </a:lnTo>
                      <a:lnTo>
                        <a:pt x="39" y="39"/>
                      </a:lnTo>
                      <a:lnTo>
                        <a:pt x="48" y="39"/>
                      </a:lnTo>
                      <a:lnTo>
                        <a:pt x="39" y="39"/>
                      </a:lnTo>
                      <a:lnTo>
                        <a:pt x="0" y="0"/>
                      </a:lnTo>
                      <a:lnTo>
                        <a:pt x="0" y="10"/>
                      </a:lnTo>
                      <a:lnTo>
                        <a:pt x="0" y="0"/>
                      </a:lnTo>
                      <a:lnTo>
                        <a:pt x="0" y="10"/>
                      </a:lnTo>
                      <a:lnTo>
                        <a:pt x="0" y="0"/>
                      </a:lnTo>
                      <a:close/>
                    </a:path>
                  </a:pathLst>
                </a:custGeom>
                <a:solidFill>
                  <a:srgbClr val="000000"/>
                </a:solidFill>
                <a:ln w="9525">
                  <a:noFill/>
                  <a:round/>
                  <a:headEnd/>
                  <a:tailEnd/>
                </a:ln>
              </p:spPr>
              <p:txBody>
                <a:bodyPr/>
                <a:lstStyle/>
                <a:p>
                  <a:endParaRPr lang="en-US"/>
                </a:p>
              </p:txBody>
            </p:sp>
            <p:sp>
              <p:nvSpPr>
                <p:cNvPr id="5320" name="Freeform 999"/>
                <p:cNvSpPr>
                  <a:spLocks/>
                </p:cNvSpPr>
                <p:nvPr/>
              </p:nvSpPr>
              <p:spPr bwMode="auto">
                <a:xfrm>
                  <a:off x="3065" y="3006"/>
                  <a:ext cx="20" cy="8"/>
                </a:xfrm>
                <a:custGeom>
                  <a:avLst/>
                  <a:gdLst>
                    <a:gd name="T0" fmla="*/ 48 w 48"/>
                    <a:gd name="T1" fmla="*/ 10 h 20"/>
                    <a:gd name="T2" fmla="*/ 48 w 48"/>
                    <a:gd name="T3" fmla="*/ 10 h 20"/>
                    <a:gd name="T4" fmla="*/ 29 w 48"/>
                    <a:gd name="T5" fmla="*/ 10 h 20"/>
                    <a:gd name="T6" fmla="*/ 19 w 48"/>
                    <a:gd name="T7" fmla="*/ 0 h 20"/>
                    <a:gd name="T8" fmla="*/ 9 w 48"/>
                    <a:gd name="T9" fmla="*/ 10 h 20"/>
                    <a:gd name="T10" fmla="*/ 0 w 48"/>
                    <a:gd name="T11" fmla="*/ 10 h 20"/>
                    <a:gd name="T12" fmla="*/ 0 w 48"/>
                    <a:gd name="T13" fmla="*/ 10 h 20"/>
                    <a:gd name="T14" fmla="*/ 0 w 48"/>
                    <a:gd name="T15" fmla="*/ 20 h 20"/>
                    <a:gd name="T16" fmla="*/ 9 w 48"/>
                    <a:gd name="T17" fmla="*/ 20 h 20"/>
                    <a:gd name="T18" fmla="*/ 48 w 48"/>
                    <a:gd name="T19" fmla="*/ 20 h 20"/>
                    <a:gd name="T20" fmla="*/ 48 w 48"/>
                    <a:gd name="T21" fmla="*/ 10 h 20"/>
                    <a:gd name="T22" fmla="*/ 48 w 48"/>
                    <a:gd name="T23" fmla="*/ 10 h 20"/>
                    <a:gd name="T24" fmla="*/ 48 w 48"/>
                    <a:gd name="T25" fmla="*/ 10 h 20"/>
                    <a:gd name="T26" fmla="*/ 48 w 48"/>
                    <a:gd name="T27" fmla="*/ 10 h 20"/>
                    <a:gd name="T28" fmla="*/ 48 w 48"/>
                    <a:gd name="T29" fmla="*/ 10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20"/>
                    <a:gd name="T47" fmla="*/ 48 w 48"/>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20">
                      <a:moveTo>
                        <a:pt x="48" y="10"/>
                      </a:moveTo>
                      <a:lnTo>
                        <a:pt x="48" y="10"/>
                      </a:lnTo>
                      <a:lnTo>
                        <a:pt x="29" y="10"/>
                      </a:lnTo>
                      <a:lnTo>
                        <a:pt x="19" y="0"/>
                      </a:lnTo>
                      <a:lnTo>
                        <a:pt x="9" y="10"/>
                      </a:lnTo>
                      <a:lnTo>
                        <a:pt x="0" y="10"/>
                      </a:lnTo>
                      <a:lnTo>
                        <a:pt x="0" y="20"/>
                      </a:lnTo>
                      <a:lnTo>
                        <a:pt x="9" y="20"/>
                      </a:lnTo>
                      <a:lnTo>
                        <a:pt x="48" y="20"/>
                      </a:lnTo>
                      <a:lnTo>
                        <a:pt x="48" y="10"/>
                      </a:lnTo>
                      <a:close/>
                    </a:path>
                  </a:pathLst>
                </a:custGeom>
                <a:solidFill>
                  <a:srgbClr val="000000"/>
                </a:solidFill>
                <a:ln w="9525">
                  <a:noFill/>
                  <a:round/>
                  <a:headEnd/>
                  <a:tailEnd/>
                </a:ln>
              </p:spPr>
              <p:txBody>
                <a:bodyPr/>
                <a:lstStyle/>
                <a:p>
                  <a:endParaRPr lang="en-US"/>
                </a:p>
              </p:txBody>
            </p:sp>
            <p:sp>
              <p:nvSpPr>
                <p:cNvPr id="5321" name="Freeform 1000"/>
                <p:cNvSpPr>
                  <a:spLocks/>
                </p:cNvSpPr>
                <p:nvPr/>
              </p:nvSpPr>
              <p:spPr bwMode="auto">
                <a:xfrm>
                  <a:off x="3085" y="3010"/>
                  <a:ext cx="4" cy="12"/>
                </a:xfrm>
                <a:custGeom>
                  <a:avLst/>
                  <a:gdLst>
                    <a:gd name="T0" fmla="*/ 10 w 10"/>
                    <a:gd name="T1" fmla="*/ 29 h 29"/>
                    <a:gd name="T2" fmla="*/ 0 w 10"/>
                    <a:gd name="T3" fmla="*/ 0 h 29"/>
                    <a:gd name="T4" fmla="*/ 0 w 10"/>
                    <a:gd name="T5" fmla="*/ 0 h 29"/>
                    <a:gd name="T6" fmla="*/ 0 w 10"/>
                    <a:gd name="T7" fmla="*/ 29 h 29"/>
                    <a:gd name="T8" fmla="*/ 10 w 10"/>
                    <a:gd name="T9" fmla="*/ 29 h 29"/>
                    <a:gd name="T10" fmla="*/ 0 60000 65536"/>
                    <a:gd name="T11" fmla="*/ 0 60000 65536"/>
                    <a:gd name="T12" fmla="*/ 0 60000 65536"/>
                    <a:gd name="T13" fmla="*/ 0 60000 65536"/>
                    <a:gd name="T14" fmla="*/ 0 60000 65536"/>
                    <a:gd name="T15" fmla="*/ 0 w 10"/>
                    <a:gd name="T16" fmla="*/ 0 h 29"/>
                    <a:gd name="T17" fmla="*/ 10 w 10"/>
                    <a:gd name="T18" fmla="*/ 29 h 29"/>
                  </a:gdLst>
                  <a:ahLst/>
                  <a:cxnLst>
                    <a:cxn ang="T10">
                      <a:pos x="T0" y="T1"/>
                    </a:cxn>
                    <a:cxn ang="T11">
                      <a:pos x="T2" y="T3"/>
                    </a:cxn>
                    <a:cxn ang="T12">
                      <a:pos x="T4" y="T5"/>
                    </a:cxn>
                    <a:cxn ang="T13">
                      <a:pos x="T6" y="T7"/>
                    </a:cxn>
                    <a:cxn ang="T14">
                      <a:pos x="T8" y="T9"/>
                    </a:cxn>
                  </a:cxnLst>
                  <a:rect l="T15" t="T16" r="T17" b="T18"/>
                  <a:pathLst>
                    <a:path w="10" h="29">
                      <a:moveTo>
                        <a:pt x="10" y="29"/>
                      </a:moveTo>
                      <a:lnTo>
                        <a:pt x="0" y="0"/>
                      </a:lnTo>
                      <a:lnTo>
                        <a:pt x="0" y="29"/>
                      </a:lnTo>
                      <a:lnTo>
                        <a:pt x="10" y="29"/>
                      </a:lnTo>
                      <a:close/>
                    </a:path>
                  </a:pathLst>
                </a:custGeom>
                <a:solidFill>
                  <a:srgbClr val="000000"/>
                </a:solidFill>
                <a:ln w="9525">
                  <a:noFill/>
                  <a:round/>
                  <a:headEnd/>
                  <a:tailEnd/>
                </a:ln>
              </p:spPr>
              <p:txBody>
                <a:bodyPr/>
                <a:lstStyle/>
                <a:p>
                  <a:endParaRPr lang="en-US"/>
                </a:p>
              </p:txBody>
            </p:sp>
            <p:sp>
              <p:nvSpPr>
                <p:cNvPr id="5322" name="Freeform 1001"/>
                <p:cNvSpPr>
                  <a:spLocks/>
                </p:cNvSpPr>
                <p:nvPr/>
              </p:nvSpPr>
              <p:spPr bwMode="auto">
                <a:xfrm>
                  <a:off x="3155" y="3026"/>
                  <a:ext cx="15" cy="15"/>
                </a:xfrm>
                <a:custGeom>
                  <a:avLst/>
                  <a:gdLst>
                    <a:gd name="T0" fmla="*/ 39 w 39"/>
                    <a:gd name="T1" fmla="*/ 19 h 39"/>
                    <a:gd name="T2" fmla="*/ 39 w 39"/>
                    <a:gd name="T3" fmla="*/ 29 h 39"/>
                    <a:gd name="T4" fmla="*/ 39 w 39"/>
                    <a:gd name="T5" fmla="*/ 39 h 39"/>
                    <a:gd name="T6" fmla="*/ 30 w 39"/>
                    <a:gd name="T7" fmla="*/ 39 h 39"/>
                    <a:gd name="T8" fmla="*/ 30 w 39"/>
                    <a:gd name="T9" fmla="*/ 39 h 39"/>
                    <a:gd name="T10" fmla="*/ 20 w 39"/>
                    <a:gd name="T11" fmla="*/ 29 h 39"/>
                    <a:gd name="T12" fmla="*/ 10 w 39"/>
                    <a:gd name="T13" fmla="*/ 29 h 39"/>
                    <a:gd name="T14" fmla="*/ 0 w 39"/>
                    <a:gd name="T15" fmla="*/ 29 h 39"/>
                    <a:gd name="T16" fmla="*/ 0 w 39"/>
                    <a:gd name="T17" fmla="*/ 19 h 39"/>
                    <a:gd name="T18" fmla="*/ 10 w 39"/>
                    <a:gd name="T19" fmla="*/ 10 h 39"/>
                    <a:gd name="T20" fmla="*/ 20 w 39"/>
                    <a:gd name="T21" fmla="*/ 0 h 39"/>
                    <a:gd name="T22" fmla="*/ 30 w 39"/>
                    <a:gd name="T23" fmla="*/ 0 h 39"/>
                    <a:gd name="T24" fmla="*/ 30 w 39"/>
                    <a:gd name="T25" fmla="*/ 10 h 39"/>
                    <a:gd name="T26" fmla="*/ 39 w 39"/>
                    <a:gd name="T27" fmla="*/ 10 h 39"/>
                    <a:gd name="T28" fmla="*/ 39 w 39"/>
                    <a:gd name="T29" fmla="*/ 19 h 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
                    <a:gd name="T46" fmla="*/ 0 h 39"/>
                    <a:gd name="T47" fmla="*/ 39 w 39"/>
                    <a:gd name="T48" fmla="*/ 39 h 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 h="39">
                      <a:moveTo>
                        <a:pt x="39" y="19"/>
                      </a:moveTo>
                      <a:lnTo>
                        <a:pt x="39" y="29"/>
                      </a:lnTo>
                      <a:lnTo>
                        <a:pt x="39" y="39"/>
                      </a:lnTo>
                      <a:lnTo>
                        <a:pt x="30" y="39"/>
                      </a:lnTo>
                      <a:lnTo>
                        <a:pt x="20" y="29"/>
                      </a:lnTo>
                      <a:lnTo>
                        <a:pt x="10" y="29"/>
                      </a:lnTo>
                      <a:lnTo>
                        <a:pt x="0" y="29"/>
                      </a:lnTo>
                      <a:lnTo>
                        <a:pt x="0" y="19"/>
                      </a:lnTo>
                      <a:lnTo>
                        <a:pt x="10" y="10"/>
                      </a:lnTo>
                      <a:lnTo>
                        <a:pt x="20" y="0"/>
                      </a:lnTo>
                      <a:lnTo>
                        <a:pt x="30" y="0"/>
                      </a:lnTo>
                      <a:lnTo>
                        <a:pt x="30" y="10"/>
                      </a:lnTo>
                      <a:lnTo>
                        <a:pt x="39" y="10"/>
                      </a:lnTo>
                      <a:lnTo>
                        <a:pt x="39" y="19"/>
                      </a:lnTo>
                      <a:close/>
                    </a:path>
                  </a:pathLst>
                </a:custGeom>
                <a:solidFill>
                  <a:srgbClr val="3FFF3F"/>
                </a:solidFill>
                <a:ln w="9525">
                  <a:noFill/>
                  <a:round/>
                  <a:headEnd/>
                  <a:tailEnd/>
                </a:ln>
              </p:spPr>
              <p:txBody>
                <a:bodyPr/>
                <a:lstStyle/>
                <a:p>
                  <a:endParaRPr lang="en-US"/>
                </a:p>
              </p:txBody>
            </p:sp>
            <p:sp>
              <p:nvSpPr>
                <p:cNvPr id="5323" name="Freeform 1002"/>
                <p:cNvSpPr>
                  <a:spLocks/>
                </p:cNvSpPr>
                <p:nvPr/>
              </p:nvSpPr>
              <p:spPr bwMode="auto">
                <a:xfrm>
                  <a:off x="3167" y="3033"/>
                  <a:ext cx="7" cy="8"/>
                </a:xfrm>
                <a:custGeom>
                  <a:avLst/>
                  <a:gdLst>
                    <a:gd name="T0" fmla="*/ 0 w 19"/>
                    <a:gd name="T1" fmla="*/ 20 h 20"/>
                    <a:gd name="T2" fmla="*/ 9 w 19"/>
                    <a:gd name="T3" fmla="*/ 20 h 20"/>
                    <a:gd name="T4" fmla="*/ 19 w 19"/>
                    <a:gd name="T5" fmla="*/ 20 h 20"/>
                    <a:gd name="T6" fmla="*/ 19 w 19"/>
                    <a:gd name="T7" fmla="*/ 0 h 20"/>
                    <a:gd name="T8" fmla="*/ 9 w 19"/>
                    <a:gd name="T9" fmla="*/ 0 h 20"/>
                    <a:gd name="T10" fmla="*/ 9 w 19"/>
                    <a:gd name="T11" fmla="*/ 10 h 20"/>
                    <a:gd name="T12" fmla="*/ 0 w 19"/>
                    <a:gd name="T13" fmla="*/ 20 h 20"/>
                    <a:gd name="T14" fmla="*/ 9 w 19"/>
                    <a:gd name="T15" fmla="*/ 20 h 20"/>
                    <a:gd name="T16" fmla="*/ 0 w 19"/>
                    <a:gd name="T17" fmla="*/ 20 h 20"/>
                    <a:gd name="T18" fmla="*/ 0 w 19"/>
                    <a:gd name="T19" fmla="*/ 20 h 20"/>
                    <a:gd name="T20" fmla="*/ 9 w 19"/>
                    <a:gd name="T21" fmla="*/ 20 h 20"/>
                    <a:gd name="T22" fmla="*/ 0 w 19"/>
                    <a:gd name="T23" fmla="*/ 20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
                    <a:gd name="T37" fmla="*/ 0 h 20"/>
                    <a:gd name="T38" fmla="*/ 19 w 19"/>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 h="20">
                      <a:moveTo>
                        <a:pt x="0" y="20"/>
                      </a:moveTo>
                      <a:lnTo>
                        <a:pt x="9" y="20"/>
                      </a:lnTo>
                      <a:lnTo>
                        <a:pt x="19" y="20"/>
                      </a:lnTo>
                      <a:lnTo>
                        <a:pt x="19" y="0"/>
                      </a:lnTo>
                      <a:lnTo>
                        <a:pt x="9" y="0"/>
                      </a:lnTo>
                      <a:lnTo>
                        <a:pt x="9" y="10"/>
                      </a:lnTo>
                      <a:lnTo>
                        <a:pt x="0" y="20"/>
                      </a:lnTo>
                      <a:lnTo>
                        <a:pt x="9" y="20"/>
                      </a:lnTo>
                      <a:lnTo>
                        <a:pt x="0" y="20"/>
                      </a:lnTo>
                      <a:lnTo>
                        <a:pt x="9" y="20"/>
                      </a:lnTo>
                      <a:lnTo>
                        <a:pt x="0" y="20"/>
                      </a:lnTo>
                      <a:close/>
                    </a:path>
                  </a:pathLst>
                </a:custGeom>
                <a:solidFill>
                  <a:srgbClr val="000000"/>
                </a:solidFill>
                <a:ln w="9525">
                  <a:noFill/>
                  <a:round/>
                  <a:headEnd/>
                  <a:tailEnd/>
                </a:ln>
              </p:spPr>
              <p:txBody>
                <a:bodyPr/>
                <a:lstStyle/>
                <a:p>
                  <a:endParaRPr lang="en-US"/>
                </a:p>
              </p:txBody>
            </p:sp>
            <p:sp>
              <p:nvSpPr>
                <p:cNvPr id="5324" name="Freeform 1003"/>
                <p:cNvSpPr>
                  <a:spLocks/>
                </p:cNvSpPr>
                <p:nvPr/>
              </p:nvSpPr>
              <p:spPr bwMode="auto">
                <a:xfrm>
                  <a:off x="3155" y="3030"/>
                  <a:ext cx="15" cy="11"/>
                </a:xfrm>
                <a:custGeom>
                  <a:avLst/>
                  <a:gdLst>
                    <a:gd name="T0" fmla="*/ 0 w 39"/>
                    <a:gd name="T1" fmla="*/ 0 h 29"/>
                    <a:gd name="T2" fmla="*/ 0 w 39"/>
                    <a:gd name="T3" fmla="*/ 9 h 29"/>
                    <a:gd name="T4" fmla="*/ 0 w 39"/>
                    <a:gd name="T5" fmla="*/ 19 h 29"/>
                    <a:gd name="T6" fmla="*/ 10 w 39"/>
                    <a:gd name="T7" fmla="*/ 29 h 29"/>
                    <a:gd name="T8" fmla="*/ 20 w 39"/>
                    <a:gd name="T9" fmla="*/ 29 h 29"/>
                    <a:gd name="T10" fmla="*/ 30 w 39"/>
                    <a:gd name="T11" fmla="*/ 29 h 29"/>
                    <a:gd name="T12" fmla="*/ 30 w 39"/>
                    <a:gd name="T13" fmla="*/ 29 h 29"/>
                    <a:gd name="T14" fmla="*/ 39 w 39"/>
                    <a:gd name="T15" fmla="*/ 29 h 29"/>
                    <a:gd name="T16" fmla="*/ 30 w 39"/>
                    <a:gd name="T17" fmla="*/ 19 h 29"/>
                    <a:gd name="T18" fmla="*/ 30 w 39"/>
                    <a:gd name="T19" fmla="*/ 19 h 29"/>
                    <a:gd name="T20" fmla="*/ 20 w 39"/>
                    <a:gd name="T21" fmla="*/ 19 h 29"/>
                    <a:gd name="T22" fmla="*/ 10 w 39"/>
                    <a:gd name="T23" fmla="*/ 19 h 29"/>
                    <a:gd name="T24" fmla="*/ 10 w 39"/>
                    <a:gd name="T25" fmla="*/ 9 h 29"/>
                    <a:gd name="T26" fmla="*/ 0 w 39"/>
                    <a:gd name="T27" fmla="*/ 0 h 29"/>
                    <a:gd name="T28" fmla="*/ 0 w 39"/>
                    <a:gd name="T29" fmla="*/ 9 h 29"/>
                    <a:gd name="T30" fmla="*/ 0 w 39"/>
                    <a:gd name="T31" fmla="*/ 0 h 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
                    <a:gd name="T49" fmla="*/ 0 h 29"/>
                    <a:gd name="T50" fmla="*/ 39 w 39"/>
                    <a:gd name="T51" fmla="*/ 29 h 2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 h="29">
                      <a:moveTo>
                        <a:pt x="0" y="0"/>
                      </a:moveTo>
                      <a:lnTo>
                        <a:pt x="0" y="9"/>
                      </a:lnTo>
                      <a:lnTo>
                        <a:pt x="0" y="19"/>
                      </a:lnTo>
                      <a:lnTo>
                        <a:pt x="10" y="29"/>
                      </a:lnTo>
                      <a:lnTo>
                        <a:pt x="20" y="29"/>
                      </a:lnTo>
                      <a:lnTo>
                        <a:pt x="30" y="29"/>
                      </a:lnTo>
                      <a:lnTo>
                        <a:pt x="39" y="29"/>
                      </a:lnTo>
                      <a:lnTo>
                        <a:pt x="30" y="19"/>
                      </a:lnTo>
                      <a:lnTo>
                        <a:pt x="20" y="19"/>
                      </a:lnTo>
                      <a:lnTo>
                        <a:pt x="10" y="19"/>
                      </a:lnTo>
                      <a:lnTo>
                        <a:pt x="10" y="9"/>
                      </a:lnTo>
                      <a:lnTo>
                        <a:pt x="0" y="0"/>
                      </a:lnTo>
                      <a:lnTo>
                        <a:pt x="0" y="9"/>
                      </a:lnTo>
                      <a:lnTo>
                        <a:pt x="0" y="0"/>
                      </a:lnTo>
                      <a:close/>
                    </a:path>
                  </a:pathLst>
                </a:custGeom>
                <a:solidFill>
                  <a:srgbClr val="000000"/>
                </a:solidFill>
                <a:ln w="9525">
                  <a:noFill/>
                  <a:round/>
                  <a:headEnd/>
                  <a:tailEnd/>
                </a:ln>
              </p:spPr>
              <p:txBody>
                <a:bodyPr/>
                <a:lstStyle/>
                <a:p>
                  <a:endParaRPr lang="en-US"/>
                </a:p>
              </p:txBody>
            </p:sp>
            <p:sp>
              <p:nvSpPr>
                <p:cNvPr id="5325" name="Freeform 1004"/>
                <p:cNvSpPr>
                  <a:spLocks/>
                </p:cNvSpPr>
                <p:nvPr/>
              </p:nvSpPr>
              <p:spPr bwMode="auto">
                <a:xfrm>
                  <a:off x="3155" y="3026"/>
                  <a:ext cx="19" cy="7"/>
                </a:xfrm>
                <a:custGeom>
                  <a:avLst/>
                  <a:gdLst>
                    <a:gd name="T0" fmla="*/ 49 w 49"/>
                    <a:gd name="T1" fmla="*/ 19 h 19"/>
                    <a:gd name="T2" fmla="*/ 39 w 49"/>
                    <a:gd name="T3" fmla="*/ 10 h 19"/>
                    <a:gd name="T4" fmla="*/ 30 w 49"/>
                    <a:gd name="T5" fmla="*/ 0 h 19"/>
                    <a:gd name="T6" fmla="*/ 30 w 49"/>
                    <a:gd name="T7" fmla="*/ 0 h 19"/>
                    <a:gd name="T8" fmla="*/ 20 w 49"/>
                    <a:gd name="T9" fmla="*/ 0 h 19"/>
                    <a:gd name="T10" fmla="*/ 10 w 49"/>
                    <a:gd name="T11" fmla="*/ 0 h 19"/>
                    <a:gd name="T12" fmla="*/ 0 w 49"/>
                    <a:gd name="T13" fmla="*/ 10 h 19"/>
                    <a:gd name="T14" fmla="*/ 0 w 49"/>
                    <a:gd name="T15" fmla="*/ 10 h 19"/>
                    <a:gd name="T16" fmla="*/ 10 w 49"/>
                    <a:gd name="T17" fmla="*/ 19 h 19"/>
                    <a:gd name="T18" fmla="*/ 10 w 49"/>
                    <a:gd name="T19" fmla="*/ 10 h 19"/>
                    <a:gd name="T20" fmla="*/ 20 w 49"/>
                    <a:gd name="T21" fmla="*/ 10 h 19"/>
                    <a:gd name="T22" fmla="*/ 20 w 49"/>
                    <a:gd name="T23" fmla="*/ 10 h 19"/>
                    <a:gd name="T24" fmla="*/ 30 w 49"/>
                    <a:gd name="T25" fmla="*/ 10 h 19"/>
                    <a:gd name="T26" fmla="*/ 30 w 49"/>
                    <a:gd name="T27" fmla="*/ 10 h 19"/>
                    <a:gd name="T28" fmla="*/ 39 w 49"/>
                    <a:gd name="T29" fmla="*/ 10 h 19"/>
                    <a:gd name="T30" fmla="*/ 39 w 49"/>
                    <a:gd name="T31" fmla="*/ 19 h 19"/>
                    <a:gd name="T32" fmla="*/ 39 w 49"/>
                    <a:gd name="T33" fmla="*/ 19 h 19"/>
                    <a:gd name="T34" fmla="*/ 49 w 49"/>
                    <a:gd name="T35" fmla="*/ 19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9"/>
                    <a:gd name="T55" fmla="*/ 0 h 19"/>
                    <a:gd name="T56" fmla="*/ 49 w 49"/>
                    <a:gd name="T57" fmla="*/ 19 h 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9" h="19">
                      <a:moveTo>
                        <a:pt x="49" y="19"/>
                      </a:moveTo>
                      <a:lnTo>
                        <a:pt x="39" y="10"/>
                      </a:lnTo>
                      <a:lnTo>
                        <a:pt x="30" y="0"/>
                      </a:lnTo>
                      <a:lnTo>
                        <a:pt x="20" y="0"/>
                      </a:lnTo>
                      <a:lnTo>
                        <a:pt x="10" y="0"/>
                      </a:lnTo>
                      <a:lnTo>
                        <a:pt x="0" y="10"/>
                      </a:lnTo>
                      <a:lnTo>
                        <a:pt x="10" y="19"/>
                      </a:lnTo>
                      <a:lnTo>
                        <a:pt x="10" y="10"/>
                      </a:lnTo>
                      <a:lnTo>
                        <a:pt x="20" y="10"/>
                      </a:lnTo>
                      <a:lnTo>
                        <a:pt x="30" y="10"/>
                      </a:lnTo>
                      <a:lnTo>
                        <a:pt x="39" y="10"/>
                      </a:lnTo>
                      <a:lnTo>
                        <a:pt x="39" y="19"/>
                      </a:lnTo>
                      <a:lnTo>
                        <a:pt x="49" y="19"/>
                      </a:lnTo>
                      <a:close/>
                    </a:path>
                  </a:pathLst>
                </a:custGeom>
                <a:solidFill>
                  <a:srgbClr val="000000"/>
                </a:solidFill>
                <a:ln w="9525">
                  <a:noFill/>
                  <a:round/>
                  <a:headEnd/>
                  <a:tailEnd/>
                </a:ln>
              </p:spPr>
              <p:txBody>
                <a:bodyPr/>
                <a:lstStyle/>
                <a:p>
                  <a:endParaRPr lang="en-US"/>
                </a:p>
              </p:txBody>
            </p:sp>
            <p:pic>
              <p:nvPicPr>
                <p:cNvPr id="5326" name="Picture 1005"/>
                <p:cNvPicPr>
                  <a:picLocks noChangeAspect="1" noChangeArrowheads="1"/>
                </p:cNvPicPr>
                <p:nvPr/>
              </p:nvPicPr>
              <p:blipFill>
                <a:blip r:embed="rId11" cstate="print"/>
                <a:srcRect/>
                <a:stretch>
                  <a:fillRect/>
                </a:stretch>
              </p:blipFill>
              <p:spPr bwMode="auto">
                <a:xfrm>
                  <a:off x="3722" y="1917"/>
                  <a:ext cx="863" cy="622"/>
                </a:xfrm>
                <a:prstGeom prst="rect">
                  <a:avLst/>
                </a:prstGeom>
                <a:noFill/>
                <a:ln w="9525">
                  <a:noFill/>
                  <a:miter lim="800000"/>
                  <a:headEnd/>
                  <a:tailEnd/>
                </a:ln>
              </p:spPr>
            </p:pic>
          </p:grpSp>
        </p:grpSp>
        <p:graphicFrame>
          <p:nvGraphicFramePr>
            <p:cNvPr id="5124" name="Object 1006">
              <a:hlinkClick r:id="" action="ppaction://ole?verb=0"/>
            </p:cNvPr>
            <p:cNvGraphicFramePr>
              <a:graphicFrameLocks/>
            </p:cNvGraphicFramePr>
            <p:nvPr/>
          </p:nvGraphicFramePr>
          <p:xfrm>
            <a:off x="3648" y="2640"/>
            <a:ext cx="332" cy="432"/>
          </p:xfrm>
          <a:graphic>
            <a:graphicData uri="http://schemas.openxmlformats.org/presentationml/2006/ole">
              <p:oleObj spid="_x0000_s5124" name="Photo Editor Photo" r:id="rId12" imgW="1815873" imgH="2361905" progId="">
                <p:embed/>
              </p:oleObj>
            </a:graphicData>
          </a:graphic>
        </p:graphicFrame>
      </p:grpSp>
      <p:sp>
        <p:nvSpPr>
          <p:cNvPr id="1007" name="Date Placeholder 1006"/>
          <p:cNvSpPr>
            <a:spLocks noGrp="1"/>
          </p:cNvSpPr>
          <p:nvPr>
            <p:ph type="dt" sz="half" idx="10"/>
          </p:nvPr>
        </p:nvSpPr>
        <p:spPr/>
        <p:txBody>
          <a:bodyPr/>
          <a:lstStyle/>
          <a:p>
            <a:r>
              <a:rPr lang="en-US" smtClean="0"/>
              <a:t>IAUT</a:t>
            </a:r>
            <a:endParaRPr lang="en-US"/>
          </a:p>
        </p:txBody>
      </p:sp>
      <p:sp>
        <p:nvSpPr>
          <p:cNvPr id="1008" name="Slide Number Placeholder 1007"/>
          <p:cNvSpPr>
            <a:spLocks noGrp="1"/>
          </p:cNvSpPr>
          <p:nvPr>
            <p:ph type="sldNum" sz="quarter" idx="12"/>
          </p:nvPr>
        </p:nvSpPr>
        <p:spPr/>
        <p:txBody>
          <a:bodyPr/>
          <a:lstStyle/>
          <a:p>
            <a:fld id="{B6F15528-21DE-4FAA-801E-634DDDAF4B2B}" type="slidenum">
              <a:rPr lang="en-US" smtClean="0"/>
              <a:pPr/>
              <a:t>24</a:t>
            </a:fld>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a:xfrm>
            <a:off x="152400" y="304800"/>
            <a:ext cx="8791575" cy="990600"/>
          </a:xfrm>
        </p:spPr>
        <p:txBody>
          <a:bodyPr>
            <a:normAutofit fontScale="90000"/>
          </a:bodyPr>
          <a:lstStyle/>
          <a:p>
            <a:pPr eaLnBrk="1" hangingPunct="1"/>
            <a:r>
              <a:rPr lang="en-US" smtClean="0"/>
              <a:t>A Bird Eye View of </a:t>
            </a:r>
            <a:br>
              <a:rPr lang="en-US" smtClean="0"/>
            </a:br>
            <a:r>
              <a:rPr lang="en-US" smtClean="0"/>
              <a:t>World-Wide Grid Environment</a:t>
            </a:r>
          </a:p>
        </p:txBody>
      </p:sp>
      <p:pic>
        <p:nvPicPr>
          <p:cNvPr id="6149" name="Picture 3" descr="u"/>
          <p:cNvPicPr>
            <a:picLocks noChangeAspect="1" noChangeArrowheads="1"/>
          </p:cNvPicPr>
          <p:nvPr/>
        </p:nvPicPr>
        <p:blipFill>
          <a:blip r:embed="rId3" cstate="print"/>
          <a:srcRect/>
          <a:stretch>
            <a:fillRect/>
          </a:stretch>
        </p:blipFill>
        <p:spPr bwMode="auto">
          <a:xfrm>
            <a:off x="8153400" y="3352800"/>
            <a:ext cx="685800" cy="685800"/>
          </a:xfrm>
          <a:prstGeom prst="rect">
            <a:avLst/>
          </a:prstGeom>
          <a:noFill/>
          <a:ln w="9525">
            <a:noFill/>
            <a:miter lim="800000"/>
            <a:headEnd/>
            <a:tailEnd/>
          </a:ln>
        </p:spPr>
      </p:pic>
      <p:grpSp>
        <p:nvGrpSpPr>
          <p:cNvPr id="2" name="Group 4"/>
          <p:cNvGrpSpPr>
            <a:grpSpLocks/>
          </p:cNvGrpSpPr>
          <p:nvPr/>
        </p:nvGrpSpPr>
        <p:grpSpPr bwMode="auto">
          <a:xfrm>
            <a:off x="2362200" y="2971800"/>
            <a:ext cx="4572000" cy="2209800"/>
            <a:chOff x="96" y="1344"/>
            <a:chExt cx="5461" cy="2392"/>
          </a:xfrm>
        </p:grpSpPr>
        <p:grpSp>
          <p:nvGrpSpPr>
            <p:cNvPr id="3" name="Group 5"/>
            <p:cNvGrpSpPr>
              <a:grpSpLocks/>
            </p:cNvGrpSpPr>
            <p:nvPr/>
          </p:nvGrpSpPr>
          <p:grpSpPr bwMode="auto">
            <a:xfrm>
              <a:off x="96" y="1344"/>
              <a:ext cx="5461" cy="2392"/>
              <a:chOff x="109" y="1111"/>
              <a:chExt cx="5461" cy="2392"/>
            </a:xfrm>
          </p:grpSpPr>
          <p:grpSp>
            <p:nvGrpSpPr>
              <p:cNvPr id="4" name="Group 6"/>
              <p:cNvGrpSpPr>
                <a:grpSpLocks/>
              </p:cNvGrpSpPr>
              <p:nvPr/>
            </p:nvGrpSpPr>
            <p:grpSpPr bwMode="auto">
              <a:xfrm>
                <a:off x="109" y="1111"/>
                <a:ext cx="5461" cy="2392"/>
                <a:chOff x="109" y="1111"/>
                <a:chExt cx="5461" cy="2392"/>
              </a:xfrm>
            </p:grpSpPr>
            <p:sp>
              <p:nvSpPr>
                <p:cNvPr id="6348" name="Freeform 7"/>
                <p:cNvSpPr>
                  <a:spLocks/>
                </p:cNvSpPr>
                <p:nvPr/>
              </p:nvSpPr>
              <p:spPr bwMode="auto">
                <a:xfrm>
                  <a:off x="1591" y="1150"/>
                  <a:ext cx="312" cy="325"/>
                </a:xfrm>
                <a:custGeom>
                  <a:avLst/>
                  <a:gdLst>
                    <a:gd name="T0" fmla="*/ 0 w 312"/>
                    <a:gd name="T1" fmla="*/ 0 h 325"/>
                    <a:gd name="T2" fmla="*/ 91 w 312"/>
                    <a:gd name="T3" fmla="*/ 78 h 325"/>
                    <a:gd name="T4" fmla="*/ 182 w 312"/>
                    <a:gd name="T5" fmla="*/ 156 h 325"/>
                    <a:gd name="T6" fmla="*/ 312 w 312"/>
                    <a:gd name="T7" fmla="*/ 325 h 325"/>
                    <a:gd name="T8" fmla="*/ 0 60000 65536"/>
                    <a:gd name="T9" fmla="*/ 0 60000 65536"/>
                    <a:gd name="T10" fmla="*/ 0 60000 65536"/>
                    <a:gd name="T11" fmla="*/ 0 60000 65536"/>
                    <a:gd name="T12" fmla="*/ 0 w 312"/>
                    <a:gd name="T13" fmla="*/ 0 h 325"/>
                    <a:gd name="T14" fmla="*/ 312 w 312"/>
                    <a:gd name="T15" fmla="*/ 325 h 325"/>
                  </a:gdLst>
                  <a:ahLst/>
                  <a:cxnLst>
                    <a:cxn ang="T8">
                      <a:pos x="T0" y="T1"/>
                    </a:cxn>
                    <a:cxn ang="T9">
                      <a:pos x="T2" y="T3"/>
                    </a:cxn>
                    <a:cxn ang="T10">
                      <a:pos x="T4" y="T5"/>
                    </a:cxn>
                    <a:cxn ang="T11">
                      <a:pos x="T6" y="T7"/>
                    </a:cxn>
                  </a:cxnLst>
                  <a:rect l="T12" t="T13" r="T14" b="T15"/>
                  <a:pathLst>
                    <a:path w="312" h="325">
                      <a:moveTo>
                        <a:pt x="0" y="0"/>
                      </a:moveTo>
                      <a:lnTo>
                        <a:pt x="91" y="78"/>
                      </a:lnTo>
                      <a:lnTo>
                        <a:pt x="182" y="156"/>
                      </a:lnTo>
                      <a:lnTo>
                        <a:pt x="312" y="325"/>
                      </a:lnTo>
                    </a:path>
                  </a:pathLst>
                </a:custGeom>
                <a:noFill/>
                <a:ln w="20638">
                  <a:solidFill>
                    <a:srgbClr val="000000"/>
                  </a:solidFill>
                  <a:round/>
                  <a:headEnd/>
                  <a:tailEnd/>
                </a:ln>
              </p:spPr>
              <p:txBody>
                <a:bodyPr/>
                <a:lstStyle/>
                <a:p>
                  <a:endParaRPr lang="en-US"/>
                </a:p>
              </p:txBody>
            </p:sp>
            <p:sp>
              <p:nvSpPr>
                <p:cNvPr id="6349" name="Line 8"/>
                <p:cNvSpPr>
                  <a:spLocks noChangeShapeType="1"/>
                </p:cNvSpPr>
                <p:nvPr/>
              </p:nvSpPr>
              <p:spPr bwMode="auto">
                <a:xfrm>
                  <a:off x="2905" y="3399"/>
                  <a:ext cx="546" cy="1"/>
                </a:xfrm>
                <a:prstGeom prst="line">
                  <a:avLst/>
                </a:prstGeom>
                <a:noFill/>
                <a:ln w="20638">
                  <a:solidFill>
                    <a:srgbClr val="000000"/>
                  </a:solidFill>
                  <a:round/>
                  <a:headEnd/>
                  <a:tailEnd/>
                </a:ln>
              </p:spPr>
              <p:txBody>
                <a:bodyPr/>
                <a:lstStyle/>
                <a:p>
                  <a:endParaRPr lang="en-US"/>
                </a:p>
              </p:txBody>
            </p:sp>
            <p:sp>
              <p:nvSpPr>
                <p:cNvPr id="6350" name="Freeform 9"/>
                <p:cNvSpPr>
                  <a:spLocks/>
                </p:cNvSpPr>
                <p:nvPr/>
              </p:nvSpPr>
              <p:spPr bwMode="auto">
                <a:xfrm>
                  <a:off x="1682" y="1176"/>
                  <a:ext cx="325" cy="299"/>
                </a:xfrm>
                <a:custGeom>
                  <a:avLst/>
                  <a:gdLst>
                    <a:gd name="T0" fmla="*/ 0 w 325"/>
                    <a:gd name="T1" fmla="*/ 0 h 299"/>
                    <a:gd name="T2" fmla="*/ 91 w 325"/>
                    <a:gd name="T3" fmla="*/ 65 h 299"/>
                    <a:gd name="T4" fmla="*/ 169 w 325"/>
                    <a:gd name="T5" fmla="*/ 130 h 299"/>
                    <a:gd name="T6" fmla="*/ 325 w 325"/>
                    <a:gd name="T7" fmla="*/ 299 h 299"/>
                    <a:gd name="T8" fmla="*/ 0 60000 65536"/>
                    <a:gd name="T9" fmla="*/ 0 60000 65536"/>
                    <a:gd name="T10" fmla="*/ 0 60000 65536"/>
                    <a:gd name="T11" fmla="*/ 0 60000 65536"/>
                    <a:gd name="T12" fmla="*/ 0 w 325"/>
                    <a:gd name="T13" fmla="*/ 0 h 299"/>
                    <a:gd name="T14" fmla="*/ 325 w 325"/>
                    <a:gd name="T15" fmla="*/ 299 h 299"/>
                  </a:gdLst>
                  <a:ahLst/>
                  <a:cxnLst>
                    <a:cxn ang="T8">
                      <a:pos x="T0" y="T1"/>
                    </a:cxn>
                    <a:cxn ang="T9">
                      <a:pos x="T2" y="T3"/>
                    </a:cxn>
                    <a:cxn ang="T10">
                      <a:pos x="T4" y="T5"/>
                    </a:cxn>
                    <a:cxn ang="T11">
                      <a:pos x="T6" y="T7"/>
                    </a:cxn>
                  </a:cxnLst>
                  <a:rect l="T12" t="T13" r="T14" b="T15"/>
                  <a:pathLst>
                    <a:path w="325" h="299">
                      <a:moveTo>
                        <a:pt x="0" y="0"/>
                      </a:moveTo>
                      <a:lnTo>
                        <a:pt x="91" y="65"/>
                      </a:lnTo>
                      <a:lnTo>
                        <a:pt x="169" y="130"/>
                      </a:lnTo>
                      <a:lnTo>
                        <a:pt x="325" y="299"/>
                      </a:lnTo>
                    </a:path>
                  </a:pathLst>
                </a:custGeom>
                <a:noFill/>
                <a:ln w="20638">
                  <a:solidFill>
                    <a:srgbClr val="000000"/>
                  </a:solidFill>
                  <a:round/>
                  <a:headEnd/>
                  <a:tailEnd/>
                </a:ln>
              </p:spPr>
              <p:txBody>
                <a:bodyPr/>
                <a:lstStyle/>
                <a:p>
                  <a:endParaRPr lang="en-US"/>
                </a:p>
              </p:txBody>
            </p:sp>
            <p:sp>
              <p:nvSpPr>
                <p:cNvPr id="6351" name="Freeform 10"/>
                <p:cNvSpPr>
                  <a:spLocks/>
                </p:cNvSpPr>
                <p:nvPr/>
              </p:nvSpPr>
              <p:spPr bwMode="auto">
                <a:xfrm>
                  <a:off x="1838" y="1228"/>
                  <a:ext cx="273" cy="234"/>
                </a:xfrm>
                <a:custGeom>
                  <a:avLst/>
                  <a:gdLst>
                    <a:gd name="T0" fmla="*/ 0 w 273"/>
                    <a:gd name="T1" fmla="*/ 0 h 234"/>
                    <a:gd name="T2" fmla="*/ 91 w 273"/>
                    <a:gd name="T3" fmla="*/ 65 h 234"/>
                    <a:gd name="T4" fmla="*/ 182 w 273"/>
                    <a:gd name="T5" fmla="*/ 143 h 234"/>
                    <a:gd name="T6" fmla="*/ 273 w 273"/>
                    <a:gd name="T7" fmla="*/ 234 h 234"/>
                    <a:gd name="T8" fmla="*/ 0 60000 65536"/>
                    <a:gd name="T9" fmla="*/ 0 60000 65536"/>
                    <a:gd name="T10" fmla="*/ 0 60000 65536"/>
                    <a:gd name="T11" fmla="*/ 0 60000 65536"/>
                    <a:gd name="T12" fmla="*/ 0 w 273"/>
                    <a:gd name="T13" fmla="*/ 0 h 234"/>
                    <a:gd name="T14" fmla="*/ 273 w 273"/>
                    <a:gd name="T15" fmla="*/ 234 h 234"/>
                  </a:gdLst>
                  <a:ahLst/>
                  <a:cxnLst>
                    <a:cxn ang="T8">
                      <a:pos x="T0" y="T1"/>
                    </a:cxn>
                    <a:cxn ang="T9">
                      <a:pos x="T2" y="T3"/>
                    </a:cxn>
                    <a:cxn ang="T10">
                      <a:pos x="T4" y="T5"/>
                    </a:cxn>
                    <a:cxn ang="T11">
                      <a:pos x="T6" y="T7"/>
                    </a:cxn>
                  </a:cxnLst>
                  <a:rect l="T12" t="T13" r="T14" b="T15"/>
                  <a:pathLst>
                    <a:path w="273" h="234">
                      <a:moveTo>
                        <a:pt x="0" y="0"/>
                      </a:moveTo>
                      <a:lnTo>
                        <a:pt x="91" y="65"/>
                      </a:lnTo>
                      <a:lnTo>
                        <a:pt x="182" y="143"/>
                      </a:lnTo>
                      <a:lnTo>
                        <a:pt x="273" y="234"/>
                      </a:lnTo>
                    </a:path>
                  </a:pathLst>
                </a:custGeom>
                <a:noFill/>
                <a:ln w="20638">
                  <a:solidFill>
                    <a:srgbClr val="000000"/>
                  </a:solidFill>
                  <a:round/>
                  <a:headEnd/>
                  <a:tailEnd/>
                </a:ln>
              </p:spPr>
              <p:txBody>
                <a:bodyPr/>
                <a:lstStyle/>
                <a:p>
                  <a:endParaRPr lang="en-US"/>
                </a:p>
              </p:txBody>
            </p:sp>
            <p:sp>
              <p:nvSpPr>
                <p:cNvPr id="6352" name="Freeform 11"/>
                <p:cNvSpPr>
                  <a:spLocks/>
                </p:cNvSpPr>
                <p:nvPr/>
              </p:nvSpPr>
              <p:spPr bwMode="auto">
                <a:xfrm>
                  <a:off x="4413" y="1267"/>
                  <a:ext cx="520" cy="312"/>
                </a:xfrm>
                <a:custGeom>
                  <a:avLst/>
                  <a:gdLst>
                    <a:gd name="T0" fmla="*/ 0 w 520"/>
                    <a:gd name="T1" fmla="*/ 0 h 312"/>
                    <a:gd name="T2" fmla="*/ 169 w 520"/>
                    <a:gd name="T3" fmla="*/ 91 h 312"/>
                    <a:gd name="T4" fmla="*/ 338 w 520"/>
                    <a:gd name="T5" fmla="*/ 195 h 312"/>
                    <a:gd name="T6" fmla="*/ 520 w 520"/>
                    <a:gd name="T7" fmla="*/ 312 h 312"/>
                    <a:gd name="T8" fmla="*/ 0 60000 65536"/>
                    <a:gd name="T9" fmla="*/ 0 60000 65536"/>
                    <a:gd name="T10" fmla="*/ 0 60000 65536"/>
                    <a:gd name="T11" fmla="*/ 0 60000 65536"/>
                    <a:gd name="T12" fmla="*/ 0 w 520"/>
                    <a:gd name="T13" fmla="*/ 0 h 312"/>
                    <a:gd name="T14" fmla="*/ 520 w 520"/>
                    <a:gd name="T15" fmla="*/ 312 h 312"/>
                  </a:gdLst>
                  <a:ahLst/>
                  <a:cxnLst>
                    <a:cxn ang="T8">
                      <a:pos x="T0" y="T1"/>
                    </a:cxn>
                    <a:cxn ang="T9">
                      <a:pos x="T2" y="T3"/>
                    </a:cxn>
                    <a:cxn ang="T10">
                      <a:pos x="T4" y="T5"/>
                    </a:cxn>
                    <a:cxn ang="T11">
                      <a:pos x="T6" y="T7"/>
                    </a:cxn>
                  </a:cxnLst>
                  <a:rect l="T12" t="T13" r="T14" b="T15"/>
                  <a:pathLst>
                    <a:path w="520" h="312">
                      <a:moveTo>
                        <a:pt x="0" y="0"/>
                      </a:moveTo>
                      <a:lnTo>
                        <a:pt x="169" y="91"/>
                      </a:lnTo>
                      <a:lnTo>
                        <a:pt x="338" y="195"/>
                      </a:lnTo>
                      <a:lnTo>
                        <a:pt x="520" y="312"/>
                      </a:lnTo>
                    </a:path>
                  </a:pathLst>
                </a:custGeom>
                <a:noFill/>
                <a:ln w="20638">
                  <a:solidFill>
                    <a:srgbClr val="000000"/>
                  </a:solidFill>
                  <a:round/>
                  <a:headEnd/>
                  <a:tailEnd/>
                </a:ln>
              </p:spPr>
              <p:txBody>
                <a:bodyPr/>
                <a:lstStyle/>
                <a:p>
                  <a:endParaRPr lang="en-US"/>
                </a:p>
              </p:txBody>
            </p:sp>
            <p:sp>
              <p:nvSpPr>
                <p:cNvPr id="6353" name="Line 12"/>
                <p:cNvSpPr>
                  <a:spLocks noChangeShapeType="1"/>
                </p:cNvSpPr>
                <p:nvPr/>
              </p:nvSpPr>
              <p:spPr bwMode="auto">
                <a:xfrm>
                  <a:off x="2605" y="1436"/>
                  <a:ext cx="2276" cy="1"/>
                </a:xfrm>
                <a:prstGeom prst="line">
                  <a:avLst/>
                </a:prstGeom>
                <a:noFill/>
                <a:ln w="20638">
                  <a:solidFill>
                    <a:srgbClr val="000000"/>
                  </a:solidFill>
                  <a:round/>
                  <a:headEnd/>
                  <a:tailEnd/>
                </a:ln>
              </p:spPr>
              <p:txBody>
                <a:bodyPr/>
                <a:lstStyle/>
                <a:p>
                  <a:endParaRPr lang="en-US"/>
                </a:p>
              </p:txBody>
            </p:sp>
            <p:sp>
              <p:nvSpPr>
                <p:cNvPr id="6354" name="Line 13"/>
                <p:cNvSpPr>
                  <a:spLocks noChangeShapeType="1"/>
                </p:cNvSpPr>
                <p:nvPr/>
              </p:nvSpPr>
              <p:spPr bwMode="auto">
                <a:xfrm>
                  <a:off x="2605" y="1553"/>
                  <a:ext cx="2458" cy="1"/>
                </a:xfrm>
                <a:prstGeom prst="line">
                  <a:avLst/>
                </a:prstGeom>
                <a:noFill/>
                <a:ln w="20638">
                  <a:solidFill>
                    <a:srgbClr val="000000"/>
                  </a:solidFill>
                  <a:round/>
                  <a:headEnd/>
                  <a:tailEnd/>
                </a:ln>
              </p:spPr>
              <p:txBody>
                <a:bodyPr/>
                <a:lstStyle/>
                <a:p>
                  <a:endParaRPr lang="en-US"/>
                </a:p>
              </p:txBody>
            </p:sp>
            <p:sp>
              <p:nvSpPr>
                <p:cNvPr id="6355" name="Line 14"/>
                <p:cNvSpPr>
                  <a:spLocks noChangeShapeType="1"/>
                </p:cNvSpPr>
                <p:nvPr/>
              </p:nvSpPr>
              <p:spPr bwMode="auto">
                <a:xfrm>
                  <a:off x="2488" y="1696"/>
                  <a:ext cx="2601" cy="1"/>
                </a:xfrm>
                <a:prstGeom prst="line">
                  <a:avLst/>
                </a:prstGeom>
                <a:noFill/>
                <a:ln w="20638">
                  <a:solidFill>
                    <a:srgbClr val="000000"/>
                  </a:solidFill>
                  <a:round/>
                  <a:headEnd/>
                  <a:tailEnd/>
                </a:ln>
              </p:spPr>
              <p:txBody>
                <a:bodyPr/>
                <a:lstStyle/>
                <a:p>
                  <a:endParaRPr lang="en-US"/>
                </a:p>
              </p:txBody>
            </p:sp>
            <p:sp>
              <p:nvSpPr>
                <p:cNvPr id="6356" name="Freeform 15"/>
                <p:cNvSpPr>
                  <a:spLocks/>
                </p:cNvSpPr>
                <p:nvPr/>
              </p:nvSpPr>
              <p:spPr bwMode="auto">
                <a:xfrm>
                  <a:off x="2007" y="2164"/>
                  <a:ext cx="247" cy="1339"/>
                </a:xfrm>
                <a:custGeom>
                  <a:avLst/>
                  <a:gdLst>
                    <a:gd name="T0" fmla="*/ 247 w 247"/>
                    <a:gd name="T1" fmla="*/ 0 h 1339"/>
                    <a:gd name="T2" fmla="*/ 247 w 247"/>
                    <a:gd name="T3" fmla="*/ 130 h 1339"/>
                    <a:gd name="T4" fmla="*/ 247 w 247"/>
                    <a:gd name="T5" fmla="*/ 273 h 1339"/>
                    <a:gd name="T6" fmla="*/ 221 w 247"/>
                    <a:gd name="T7" fmla="*/ 416 h 1339"/>
                    <a:gd name="T8" fmla="*/ 195 w 247"/>
                    <a:gd name="T9" fmla="*/ 585 h 1339"/>
                    <a:gd name="T10" fmla="*/ 169 w 247"/>
                    <a:gd name="T11" fmla="*/ 728 h 1339"/>
                    <a:gd name="T12" fmla="*/ 130 w 247"/>
                    <a:gd name="T13" fmla="*/ 884 h 1339"/>
                    <a:gd name="T14" fmla="*/ 104 w 247"/>
                    <a:gd name="T15" fmla="*/ 1014 h 1339"/>
                    <a:gd name="T16" fmla="*/ 78 w 247"/>
                    <a:gd name="T17" fmla="*/ 1144 h 1339"/>
                    <a:gd name="T18" fmla="*/ 39 w 247"/>
                    <a:gd name="T19" fmla="*/ 1235 h 1339"/>
                    <a:gd name="T20" fmla="*/ 0 w 247"/>
                    <a:gd name="T21" fmla="*/ 1339 h 13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7"/>
                    <a:gd name="T34" fmla="*/ 0 h 1339"/>
                    <a:gd name="T35" fmla="*/ 247 w 247"/>
                    <a:gd name="T36" fmla="*/ 1339 h 13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7" h="1339">
                      <a:moveTo>
                        <a:pt x="247" y="0"/>
                      </a:moveTo>
                      <a:lnTo>
                        <a:pt x="247" y="130"/>
                      </a:lnTo>
                      <a:lnTo>
                        <a:pt x="247" y="273"/>
                      </a:lnTo>
                      <a:lnTo>
                        <a:pt x="221" y="416"/>
                      </a:lnTo>
                      <a:lnTo>
                        <a:pt x="195" y="585"/>
                      </a:lnTo>
                      <a:lnTo>
                        <a:pt x="169" y="728"/>
                      </a:lnTo>
                      <a:lnTo>
                        <a:pt x="130" y="884"/>
                      </a:lnTo>
                      <a:lnTo>
                        <a:pt x="104" y="1014"/>
                      </a:lnTo>
                      <a:lnTo>
                        <a:pt x="78" y="1144"/>
                      </a:lnTo>
                      <a:lnTo>
                        <a:pt x="39" y="1235"/>
                      </a:lnTo>
                      <a:lnTo>
                        <a:pt x="0" y="1339"/>
                      </a:lnTo>
                    </a:path>
                  </a:pathLst>
                </a:custGeom>
                <a:noFill/>
                <a:ln w="20638">
                  <a:solidFill>
                    <a:srgbClr val="000000"/>
                  </a:solidFill>
                  <a:round/>
                  <a:headEnd/>
                  <a:tailEnd/>
                </a:ln>
              </p:spPr>
              <p:txBody>
                <a:bodyPr/>
                <a:lstStyle/>
                <a:p>
                  <a:endParaRPr lang="en-US"/>
                </a:p>
              </p:txBody>
            </p:sp>
            <p:sp>
              <p:nvSpPr>
                <p:cNvPr id="6357" name="Line 16"/>
                <p:cNvSpPr>
                  <a:spLocks noChangeShapeType="1"/>
                </p:cNvSpPr>
                <p:nvPr/>
              </p:nvSpPr>
              <p:spPr bwMode="auto">
                <a:xfrm>
                  <a:off x="2397" y="1852"/>
                  <a:ext cx="2887" cy="1"/>
                </a:xfrm>
                <a:prstGeom prst="line">
                  <a:avLst/>
                </a:prstGeom>
                <a:noFill/>
                <a:ln w="20638">
                  <a:solidFill>
                    <a:srgbClr val="000000"/>
                  </a:solidFill>
                  <a:round/>
                  <a:headEnd/>
                  <a:tailEnd/>
                </a:ln>
              </p:spPr>
              <p:txBody>
                <a:bodyPr/>
                <a:lstStyle/>
                <a:p>
                  <a:endParaRPr lang="en-US"/>
                </a:p>
              </p:txBody>
            </p:sp>
            <p:sp>
              <p:nvSpPr>
                <p:cNvPr id="6358" name="Line 17"/>
                <p:cNvSpPr>
                  <a:spLocks noChangeShapeType="1"/>
                </p:cNvSpPr>
                <p:nvPr/>
              </p:nvSpPr>
              <p:spPr bwMode="auto">
                <a:xfrm>
                  <a:off x="2319" y="2008"/>
                  <a:ext cx="3121" cy="1"/>
                </a:xfrm>
                <a:prstGeom prst="line">
                  <a:avLst/>
                </a:prstGeom>
                <a:noFill/>
                <a:ln w="20638">
                  <a:solidFill>
                    <a:srgbClr val="000000"/>
                  </a:solidFill>
                  <a:round/>
                  <a:headEnd/>
                  <a:tailEnd/>
                </a:ln>
              </p:spPr>
              <p:txBody>
                <a:bodyPr/>
                <a:lstStyle/>
                <a:p>
                  <a:endParaRPr lang="en-US"/>
                </a:p>
              </p:txBody>
            </p:sp>
            <p:sp>
              <p:nvSpPr>
                <p:cNvPr id="6359" name="Line 18"/>
                <p:cNvSpPr>
                  <a:spLocks noChangeShapeType="1"/>
                </p:cNvSpPr>
                <p:nvPr/>
              </p:nvSpPr>
              <p:spPr bwMode="auto">
                <a:xfrm>
                  <a:off x="109" y="2437"/>
                  <a:ext cx="5448" cy="1"/>
                </a:xfrm>
                <a:prstGeom prst="line">
                  <a:avLst/>
                </a:prstGeom>
                <a:noFill/>
                <a:ln w="20638">
                  <a:solidFill>
                    <a:srgbClr val="000000"/>
                  </a:solidFill>
                  <a:round/>
                  <a:headEnd/>
                  <a:tailEnd/>
                </a:ln>
              </p:spPr>
              <p:txBody>
                <a:bodyPr/>
                <a:lstStyle/>
                <a:p>
                  <a:endParaRPr lang="en-US"/>
                </a:p>
              </p:txBody>
            </p:sp>
            <p:sp>
              <p:nvSpPr>
                <p:cNvPr id="6360" name="Freeform 19"/>
                <p:cNvSpPr>
                  <a:spLocks/>
                </p:cNvSpPr>
                <p:nvPr/>
              </p:nvSpPr>
              <p:spPr bwMode="auto">
                <a:xfrm>
                  <a:off x="421" y="1150"/>
                  <a:ext cx="702" cy="2327"/>
                </a:xfrm>
                <a:custGeom>
                  <a:avLst/>
                  <a:gdLst>
                    <a:gd name="T0" fmla="*/ 702 w 702"/>
                    <a:gd name="T1" fmla="*/ 0 h 2327"/>
                    <a:gd name="T2" fmla="*/ 637 w 702"/>
                    <a:gd name="T3" fmla="*/ 39 h 2327"/>
                    <a:gd name="T4" fmla="*/ 494 w 702"/>
                    <a:gd name="T5" fmla="*/ 143 h 2327"/>
                    <a:gd name="T6" fmla="*/ 377 w 702"/>
                    <a:gd name="T7" fmla="*/ 273 h 2327"/>
                    <a:gd name="T8" fmla="*/ 286 w 702"/>
                    <a:gd name="T9" fmla="*/ 403 h 2327"/>
                    <a:gd name="T10" fmla="*/ 195 w 702"/>
                    <a:gd name="T11" fmla="*/ 559 h 2327"/>
                    <a:gd name="T12" fmla="*/ 117 w 702"/>
                    <a:gd name="T13" fmla="*/ 715 h 2327"/>
                    <a:gd name="T14" fmla="*/ 52 w 702"/>
                    <a:gd name="T15" fmla="*/ 858 h 2327"/>
                    <a:gd name="T16" fmla="*/ 0 w 702"/>
                    <a:gd name="T17" fmla="*/ 1014 h 2327"/>
                    <a:gd name="T18" fmla="*/ 0 w 702"/>
                    <a:gd name="T19" fmla="*/ 1144 h 2327"/>
                    <a:gd name="T20" fmla="*/ 0 w 702"/>
                    <a:gd name="T21" fmla="*/ 1287 h 2327"/>
                    <a:gd name="T22" fmla="*/ 0 w 702"/>
                    <a:gd name="T23" fmla="*/ 1430 h 2327"/>
                    <a:gd name="T24" fmla="*/ 0 w 702"/>
                    <a:gd name="T25" fmla="*/ 1599 h 2327"/>
                    <a:gd name="T26" fmla="*/ 0 w 702"/>
                    <a:gd name="T27" fmla="*/ 1755 h 2327"/>
                    <a:gd name="T28" fmla="*/ 0 w 702"/>
                    <a:gd name="T29" fmla="*/ 1911 h 2327"/>
                    <a:gd name="T30" fmla="*/ 0 w 702"/>
                    <a:gd name="T31" fmla="*/ 2236 h 2327"/>
                    <a:gd name="T32" fmla="*/ 0 w 702"/>
                    <a:gd name="T33" fmla="*/ 2327 h 23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2"/>
                    <a:gd name="T52" fmla="*/ 0 h 2327"/>
                    <a:gd name="T53" fmla="*/ 702 w 702"/>
                    <a:gd name="T54" fmla="*/ 2327 h 23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2" h="2327">
                      <a:moveTo>
                        <a:pt x="702" y="0"/>
                      </a:moveTo>
                      <a:lnTo>
                        <a:pt x="637" y="39"/>
                      </a:lnTo>
                      <a:lnTo>
                        <a:pt x="494" y="143"/>
                      </a:lnTo>
                      <a:lnTo>
                        <a:pt x="377" y="273"/>
                      </a:lnTo>
                      <a:lnTo>
                        <a:pt x="286" y="403"/>
                      </a:lnTo>
                      <a:lnTo>
                        <a:pt x="195" y="559"/>
                      </a:lnTo>
                      <a:lnTo>
                        <a:pt x="117" y="715"/>
                      </a:lnTo>
                      <a:lnTo>
                        <a:pt x="52" y="858"/>
                      </a:lnTo>
                      <a:lnTo>
                        <a:pt x="0" y="1014"/>
                      </a:lnTo>
                      <a:lnTo>
                        <a:pt x="0" y="1144"/>
                      </a:lnTo>
                      <a:lnTo>
                        <a:pt x="0" y="1287"/>
                      </a:lnTo>
                      <a:lnTo>
                        <a:pt x="0" y="1430"/>
                      </a:lnTo>
                      <a:lnTo>
                        <a:pt x="0" y="1599"/>
                      </a:lnTo>
                      <a:lnTo>
                        <a:pt x="0" y="1755"/>
                      </a:lnTo>
                      <a:lnTo>
                        <a:pt x="0" y="1911"/>
                      </a:lnTo>
                      <a:lnTo>
                        <a:pt x="0" y="2236"/>
                      </a:lnTo>
                      <a:lnTo>
                        <a:pt x="0" y="2327"/>
                      </a:lnTo>
                    </a:path>
                  </a:pathLst>
                </a:custGeom>
                <a:noFill/>
                <a:ln w="20638">
                  <a:solidFill>
                    <a:srgbClr val="000000"/>
                  </a:solidFill>
                  <a:round/>
                  <a:headEnd/>
                  <a:tailEnd/>
                </a:ln>
              </p:spPr>
              <p:txBody>
                <a:bodyPr/>
                <a:lstStyle/>
                <a:p>
                  <a:endParaRPr lang="en-US"/>
                </a:p>
              </p:txBody>
            </p:sp>
            <p:sp>
              <p:nvSpPr>
                <p:cNvPr id="6361" name="Freeform 20"/>
                <p:cNvSpPr>
                  <a:spLocks/>
                </p:cNvSpPr>
                <p:nvPr/>
              </p:nvSpPr>
              <p:spPr bwMode="auto">
                <a:xfrm>
                  <a:off x="434" y="1150"/>
                  <a:ext cx="728" cy="2340"/>
                </a:xfrm>
                <a:custGeom>
                  <a:avLst/>
                  <a:gdLst>
                    <a:gd name="T0" fmla="*/ 728 w 728"/>
                    <a:gd name="T1" fmla="*/ 0 h 2340"/>
                    <a:gd name="T2" fmla="*/ 650 w 728"/>
                    <a:gd name="T3" fmla="*/ 52 h 2340"/>
                    <a:gd name="T4" fmla="*/ 572 w 728"/>
                    <a:gd name="T5" fmla="*/ 143 h 2340"/>
                    <a:gd name="T6" fmla="*/ 468 w 728"/>
                    <a:gd name="T7" fmla="*/ 273 h 2340"/>
                    <a:gd name="T8" fmla="*/ 377 w 728"/>
                    <a:gd name="T9" fmla="*/ 403 h 2340"/>
                    <a:gd name="T10" fmla="*/ 312 w 728"/>
                    <a:gd name="T11" fmla="*/ 546 h 2340"/>
                    <a:gd name="T12" fmla="*/ 234 w 728"/>
                    <a:gd name="T13" fmla="*/ 689 h 2340"/>
                    <a:gd name="T14" fmla="*/ 182 w 728"/>
                    <a:gd name="T15" fmla="*/ 858 h 2340"/>
                    <a:gd name="T16" fmla="*/ 143 w 728"/>
                    <a:gd name="T17" fmla="*/ 1001 h 2340"/>
                    <a:gd name="T18" fmla="*/ 130 w 728"/>
                    <a:gd name="T19" fmla="*/ 1144 h 2340"/>
                    <a:gd name="T20" fmla="*/ 117 w 728"/>
                    <a:gd name="T21" fmla="*/ 1287 h 2340"/>
                    <a:gd name="T22" fmla="*/ 117 w 728"/>
                    <a:gd name="T23" fmla="*/ 1430 h 2340"/>
                    <a:gd name="T24" fmla="*/ 117 w 728"/>
                    <a:gd name="T25" fmla="*/ 1573 h 2340"/>
                    <a:gd name="T26" fmla="*/ 104 w 728"/>
                    <a:gd name="T27" fmla="*/ 1729 h 2340"/>
                    <a:gd name="T28" fmla="*/ 78 w 728"/>
                    <a:gd name="T29" fmla="*/ 1911 h 2340"/>
                    <a:gd name="T30" fmla="*/ 65 w 728"/>
                    <a:gd name="T31" fmla="*/ 2028 h 2340"/>
                    <a:gd name="T32" fmla="*/ 52 w 728"/>
                    <a:gd name="T33" fmla="*/ 2158 h 2340"/>
                    <a:gd name="T34" fmla="*/ 0 w 728"/>
                    <a:gd name="T35" fmla="*/ 2340 h 23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8"/>
                    <a:gd name="T55" fmla="*/ 0 h 2340"/>
                    <a:gd name="T56" fmla="*/ 728 w 728"/>
                    <a:gd name="T57" fmla="*/ 2340 h 23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8" h="2340">
                      <a:moveTo>
                        <a:pt x="728" y="0"/>
                      </a:moveTo>
                      <a:lnTo>
                        <a:pt x="650" y="52"/>
                      </a:lnTo>
                      <a:lnTo>
                        <a:pt x="572" y="143"/>
                      </a:lnTo>
                      <a:lnTo>
                        <a:pt x="468" y="273"/>
                      </a:lnTo>
                      <a:lnTo>
                        <a:pt x="377" y="403"/>
                      </a:lnTo>
                      <a:lnTo>
                        <a:pt x="312" y="546"/>
                      </a:lnTo>
                      <a:lnTo>
                        <a:pt x="234" y="689"/>
                      </a:lnTo>
                      <a:lnTo>
                        <a:pt x="182" y="858"/>
                      </a:lnTo>
                      <a:lnTo>
                        <a:pt x="143" y="1001"/>
                      </a:lnTo>
                      <a:lnTo>
                        <a:pt x="130" y="1144"/>
                      </a:lnTo>
                      <a:lnTo>
                        <a:pt x="117" y="1287"/>
                      </a:lnTo>
                      <a:lnTo>
                        <a:pt x="117" y="1430"/>
                      </a:lnTo>
                      <a:lnTo>
                        <a:pt x="117" y="1573"/>
                      </a:lnTo>
                      <a:lnTo>
                        <a:pt x="104" y="1729"/>
                      </a:lnTo>
                      <a:lnTo>
                        <a:pt x="78" y="1911"/>
                      </a:lnTo>
                      <a:lnTo>
                        <a:pt x="65" y="2028"/>
                      </a:lnTo>
                      <a:lnTo>
                        <a:pt x="52" y="2158"/>
                      </a:lnTo>
                      <a:lnTo>
                        <a:pt x="0" y="2340"/>
                      </a:lnTo>
                    </a:path>
                  </a:pathLst>
                </a:custGeom>
                <a:noFill/>
                <a:ln w="20638">
                  <a:solidFill>
                    <a:srgbClr val="000000"/>
                  </a:solidFill>
                  <a:round/>
                  <a:headEnd/>
                  <a:tailEnd/>
                </a:ln>
              </p:spPr>
              <p:txBody>
                <a:bodyPr/>
                <a:lstStyle/>
                <a:p>
                  <a:endParaRPr lang="en-US"/>
                </a:p>
              </p:txBody>
            </p:sp>
            <p:sp>
              <p:nvSpPr>
                <p:cNvPr id="6362" name="Freeform 21"/>
                <p:cNvSpPr>
                  <a:spLocks/>
                </p:cNvSpPr>
                <p:nvPr/>
              </p:nvSpPr>
              <p:spPr bwMode="auto">
                <a:xfrm>
                  <a:off x="460" y="1137"/>
                  <a:ext cx="754" cy="2340"/>
                </a:xfrm>
                <a:custGeom>
                  <a:avLst/>
                  <a:gdLst>
                    <a:gd name="T0" fmla="*/ 754 w 754"/>
                    <a:gd name="T1" fmla="*/ 0 h 2340"/>
                    <a:gd name="T2" fmla="*/ 689 w 754"/>
                    <a:gd name="T3" fmla="*/ 52 h 2340"/>
                    <a:gd name="T4" fmla="*/ 637 w 754"/>
                    <a:gd name="T5" fmla="*/ 130 h 2340"/>
                    <a:gd name="T6" fmla="*/ 546 w 754"/>
                    <a:gd name="T7" fmla="*/ 273 h 2340"/>
                    <a:gd name="T8" fmla="*/ 455 w 754"/>
                    <a:gd name="T9" fmla="*/ 429 h 2340"/>
                    <a:gd name="T10" fmla="*/ 403 w 754"/>
                    <a:gd name="T11" fmla="*/ 559 h 2340"/>
                    <a:gd name="T12" fmla="*/ 351 w 754"/>
                    <a:gd name="T13" fmla="*/ 715 h 2340"/>
                    <a:gd name="T14" fmla="*/ 312 w 754"/>
                    <a:gd name="T15" fmla="*/ 845 h 2340"/>
                    <a:gd name="T16" fmla="*/ 286 w 754"/>
                    <a:gd name="T17" fmla="*/ 1014 h 2340"/>
                    <a:gd name="T18" fmla="*/ 273 w 754"/>
                    <a:gd name="T19" fmla="*/ 1157 h 2340"/>
                    <a:gd name="T20" fmla="*/ 260 w 754"/>
                    <a:gd name="T21" fmla="*/ 1300 h 2340"/>
                    <a:gd name="T22" fmla="*/ 234 w 754"/>
                    <a:gd name="T23" fmla="*/ 1456 h 2340"/>
                    <a:gd name="T24" fmla="*/ 208 w 754"/>
                    <a:gd name="T25" fmla="*/ 1612 h 2340"/>
                    <a:gd name="T26" fmla="*/ 182 w 754"/>
                    <a:gd name="T27" fmla="*/ 1755 h 2340"/>
                    <a:gd name="T28" fmla="*/ 156 w 754"/>
                    <a:gd name="T29" fmla="*/ 1911 h 2340"/>
                    <a:gd name="T30" fmla="*/ 130 w 754"/>
                    <a:gd name="T31" fmla="*/ 2041 h 2340"/>
                    <a:gd name="T32" fmla="*/ 104 w 754"/>
                    <a:gd name="T33" fmla="*/ 2158 h 2340"/>
                    <a:gd name="T34" fmla="*/ 65 w 754"/>
                    <a:gd name="T35" fmla="*/ 2262 h 2340"/>
                    <a:gd name="T36" fmla="*/ 0 w 754"/>
                    <a:gd name="T37" fmla="*/ 2340 h 23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4"/>
                    <a:gd name="T58" fmla="*/ 0 h 2340"/>
                    <a:gd name="T59" fmla="*/ 754 w 754"/>
                    <a:gd name="T60" fmla="*/ 2340 h 23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4" h="2340">
                      <a:moveTo>
                        <a:pt x="754" y="0"/>
                      </a:moveTo>
                      <a:lnTo>
                        <a:pt x="689" y="52"/>
                      </a:lnTo>
                      <a:lnTo>
                        <a:pt x="637" y="130"/>
                      </a:lnTo>
                      <a:lnTo>
                        <a:pt x="546" y="273"/>
                      </a:lnTo>
                      <a:lnTo>
                        <a:pt x="455" y="429"/>
                      </a:lnTo>
                      <a:lnTo>
                        <a:pt x="403" y="559"/>
                      </a:lnTo>
                      <a:lnTo>
                        <a:pt x="351" y="715"/>
                      </a:lnTo>
                      <a:lnTo>
                        <a:pt x="312" y="845"/>
                      </a:lnTo>
                      <a:lnTo>
                        <a:pt x="286" y="1014"/>
                      </a:lnTo>
                      <a:lnTo>
                        <a:pt x="273" y="1157"/>
                      </a:lnTo>
                      <a:lnTo>
                        <a:pt x="260" y="1300"/>
                      </a:lnTo>
                      <a:lnTo>
                        <a:pt x="234" y="1456"/>
                      </a:lnTo>
                      <a:lnTo>
                        <a:pt x="208" y="1612"/>
                      </a:lnTo>
                      <a:lnTo>
                        <a:pt x="182" y="1755"/>
                      </a:lnTo>
                      <a:lnTo>
                        <a:pt x="156" y="1911"/>
                      </a:lnTo>
                      <a:lnTo>
                        <a:pt x="130" y="2041"/>
                      </a:lnTo>
                      <a:lnTo>
                        <a:pt x="104" y="2158"/>
                      </a:lnTo>
                      <a:lnTo>
                        <a:pt x="65" y="2262"/>
                      </a:lnTo>
                      <a:lnTo>
                        <a:pt x="0" y="2340"/>
                      </a:lnTo>
                    </a:path>
                  </a:pathLst>
                </a:custGeom>
                <a:noFill/>
                <a:ln w="20638">
                  <a:solidFill>
                    <a:srgbClr val="000000"/>
                  </a:solidFill>
                  <a:round/>
                  <a:headEnd/>
                  <a:tailEnd/>
                </a:ln>
              </p:spPr>
              <p:txBody>
                <a:bodyPr/>
                <a:lstStyle/>
                <a:p>
                  <a:endParaRPr lang="en-US"/>
                </a:p>
              </p:txBody>
            </p:sp>
            <p:sp>
              <p:nvSpPr>
                <p:cNvPr id="6363" name="Freeform 22"/>
                <p:cNvSpPr>
                  <a:spLocks/>
                </p:cNvSpPr>
                <p:nvPr/>
              </p:nvSpPr>
              <p:spPr bwMode="auto">
                <a:xfrm>
                  <a:off x="473" y="1137"/>
                  <a:ext cx="780" cy="2353"/>
                </a:xfrm>
                <a:custGeom>
                  <a:avLst/>
                  <a:gdLst>
                    <a:gd name="T0" fmla="*/ 780 w 780"/>
                    <a:gd name="T1" fmla="*/ 0 h 2353"/>
                    <a:gd name="T2" fmla="*/ 728 w 780"/>
                    <a:gd name="T3" fmla="*/ 78 h 2353"/>
                    <a:gd name="T4" fmla="*/ 676 w 780"/>
                    <a:gd name="T5" fmla="*/ 156 h 2353"/>
                    <a:gd name="T6" fmla="*/ 611 w 780"/>
                    <a:gd name="T7" fmla="*/ 273 h 2353"/>
                    <a:gd name="T8" fmla="*/ 546 w 780"/>
                    <a:gd name="T9" fmla="*/ 416 h 2353"/>
                    <a:gd name="T10" fmla="*/ 507 w 780"/>
                    <a:gd name="T11" fmla="*/ 559 h 2353"/>
                    <a:gd name="T12" fmla="*/ 468 w 780"/>
                    <a:gd name="T13" fmla="*/ 715 h 2353"/>
                    <a:gd name="T14" fmla="*/ 429 w 780"/>
                    <a:gd name="T15" fmla="*/ 871 h 2353"/>
                    <a:gd name="T16" fmla="*/ 416 w 780"/>
                    <a:gd name="T17" fmla="*/ 1027 h 2353"/>
                    <a:gd name="T18" fmla="*/ 403 w 780"/>
                    <a:gd name="T19" fmla="*/ 1157 h 2353"/>
                    <a:gd name="T20" fmla="*/ 390 w 780"/>
                    <a:gd name="T21" fmla="*/ 1300 h 2353"/>
                    <a:gd name="T22" fmla="*/ 377 w 780"/>
                    <a:gd name="T23" fmla="*/ 1456 h 2353"/>
                    <a:gd name="T24" fmla="*/ 338 w 780"/>
                    <a:gd name="T25" fmla="*/ 1599 h 2353"/>
                    <a:gd name="T26" fmla="*/ 299 w 780"/>
                    <a:gd name="T27" fmla="*/ 1755 h 2353"/>
                    <a:gd name="T28" fmla="*/ 260 w 780"/>
                    <a:gd name="T29" fmla="*/ 1898 h 2353"/>
                    <a:gd name="T30" fmla="*/ 208 w 780"/>
                    <a:gd name="T31" fmla="*/ 2041 h 2353"/>
                    <a:gd name="T32" fmla="*/ 156 w 780"/>
                    <a:gd name="T33" fmla="*/ 2158 h 2353"/>
                    <a:gd name="T34" fmla="*/ 78 w 780"/>
                    <a:gd name="T35" fmla="*/ 2262 h 2353"/>
                    <a:gd name="T36" fmla="*/ 0 w 780"/>
                    <a:gd name="T37" fmla="*/ 2353 h 23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80"/>
                    <a:gd name="T58" fmla="*/ 0 h 2353"/>
                    <a:gd name="T59" fmla="*/ 780 w 780"/>
                    <a:gd name="T60" fmla="*/ 2353 h 23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80" h="2353">
                      <a:moveTo>
                        <a:pt x="780" y="0"/>
                      </a:moveTo>
                      <a:lnTo>
                        <a:pt x="728" y="78"/>
                      </a:lnTo>
                      <a:lnTo>
                        <a:pt x="676" y="156"/>
                      </a:lnTo>
                      <a:lnTo>
                        <a:pt x="611" y="273"/>
                      </a:lnTo>
                      <a:lnTo>
                        <a:pt x="546" y="416"/>
                      </a:lnTo>
                      <a:lnTo>
                        <a:pt x="507" y="559"/>
                      </a:lnTo>
                      <a:lnTo>
                        <a:pt x="468" y="715"/>
                      </a:lnTo>
                      <a:lnTo>
                        <a:pt x="429" y="871"/>
                      </a:lnTo>
                      <a:lnTo>
                        <a:pt x="416" y="1027"/>
                      </a:lnTo>
                      <a:lnTo>
                        <a:pt x="403" y="1157"/>
                      </a:lnTo>
                      <a:lnTo>
                        <a:pt x="390" y="1300"/>
                      </a:lnTo>
                      <a:lnTo>
                        <a:pt x="377" y="1456"/>
                      </a:lnTo>
                      <a:lnTo>
                        <a:pt x="338" y="1599"/>
                      </a:lnTo>
                      <a:lnTo>
                        <a:pt x="299" y="1755"/>
                      </a:lnTo>
                      <a:lnTo>
                        <a:pt x="260" y="1898"/>
                      </a:lnTo>
                      <a:lnTo>
                        <a:pt x="208" y="2041"/>
                      </a:lnTo>
                      <a:lnTo>
                        <a:pt x="156" y="2158"/>
                      </a:lnTo>
                      <a:lnTo>
                        <a:pt x="78" y="2262"/>
                      </a:lnTo>
                      <a:lnTo>
                        <a:pt x="0" y="2353"/>
                      </a:lnTo>
                    </a:path>
                  </a:pathLst>
                </a:custGeom>
                <a:noFill/>
                <a:ln w="20638">
                  <a:solidFill>
                    <a:srgbClr val="000000"/>
                  </a:solidFill>
                  <a:round/>
                  <a:headEnd/>
                  <a:tailEnd/>
                </a:ln>
              </p:spPr>
              <p:txBody>
                <a:bodyPr/>
                <a:lstStyle/>
                <a:p>
                  <a:endParaRPr lang="en-US"/>
                </a:p>
              </p:txBody>
            </p:sp>
            <p:sp>
              <p:nvSpPr>
                <p:cNvPr id="6364" name="Freeform 23"/>
                <p:cNvSpPr>
                  <a:spLocks/>
                </p:cNvSpPr>
                <p:nvPr/>
              </p:nvSpPr>
              <p:spPr bwMode="auto">
                <a:xfrm>
                  <a:off x="512" y="1137"/>
                  <a:ext cx="780" cy="2353"/>
                </a:xfrm>
                <a:custGeom>
                  <a:avLst/>
                  <a:gdLst>
                    <a:gd name="T0" fmla="*/ 780 w 780"/>
                    <a:gd name="T1" fmla="*/ 0 h 2353"/>
                    <a:gd name="T2" fmla="*/ 728 w 780"/>
                    <a:gd name="T3" fmla="*/ 65 h 2353"/>
                    <a:gd name="T4" fmla="*/ 689 w 780"/>
                    <a:gd name="T5" fmla="*/ 169 h 2353"/>
                    <a:gd name="T6" fmla="*/ 650 w 780"/>
                    <a:gd name="T7" fmla="*/ 299 h 2353"/>
                    <a:gd name="T8" fmla="*/ 624 w 780"/>
                    <a:gd name="T9" fmla="*/ 416 h 2353"/>
                    <a:gd name="T10" fmla="*/ 585 w 780"/>
                    <a:gd name="T11" fmla="*/ 559 h 2353"/>
                    <a:gd name="T12" fmla="*/ 559 w 780"/>
                    <a:gd name="T13" fmla="*/ 715 h 2353"/>
                    <a:gd name="T14" fmla="*/ 533 w 780"/>
                    <a:gd name="T15" fmla="*/ 871 h 2353"/>
                    <a:gd name="T16" fmla="*/ 533 w 780"/>
                    <a:gd name="T17" fmla="*/ 1014 h 2353"/>
                    <a:gd name="T18" fmla="*/ 520 w 780"/>
                    <a:gd name="T19" fmla="*/ 1157 h 2353"/>
                    <a:gd name="T20" fmla="*/ 494 w 780"/>
                    <a:gd name="T21" fmla="*/ 1300 h 2353"/>
                    <a:gd name="T22" fmla="*/ 455 w 780"/>
                    <a:gd name="T23" fmla="*/ 1443 h 2353"/>
                    <a:gd name="T24" fmla="*/ 429 w 780"/>
                    <a:gd name="T25" fmla="*/ 1586 h 2353"/>
                    <a:gd name="T26" fmla="*/ 377 w 780"/>
                    <a:gd name="T27" fmla="*/ 1755 h 2353"/>
                    <a:gd name="T28" fmla="*/ 325 w 780"/>
                    <a:gd name="T29" fmla="*/ 1911 h 2353"/>
                    <a:gd name="T30" fmla="*/ 247 w 780"/>
                    <a:gd name="T31" fmla="*/ 2041 h 2353"/>
                    <a:gd name="T32" fmla="*/ 182 w 780"/>
                    <a:gd name="T33" fmla="*/ 2158 h 2353"/>
                    <a:gd name="T34" fmla="*/ 91 w 780"/>
                    <a:gd name="T35" fmla="*/ 2262 h 2353"/>
                    <a:gd name="T36" fmla="*/ 0 w 780"/>
                    <a:gd name="T37" fmla="*/ 2353 h 23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80"/>
                    <a:gd name="T58" fmla="*/ 0 h 2353"/>
                    <a:gd name="T59" fmla="*/ 780 w 780"/>
                    <a:gd name="T60" fmla="*/ 2353 h 23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80" h="2353">
                      <a:moveTo>
                        <a:pt x="780" y="0"/>
                      </a:moveTo>
                      <a:lnTo>
                        <a:pt x="728" y="65"/>
                      </a:lnTo>
                      <a:lnTo>
                        <a:pt x="689" y="169"/>
                      </a:lnTo>
                      <a:lnTo>
                        <a:pt x="650" y="299"/>
                      </a:lnTo>
                      <a:lnTo>
                        <a:pt x="624" y="416"/>
                      </a:lnTo>
                      <a:lnTo>
                        <a:pt x="585" y="559"/>
                      </a:lnTo>
                      <a:lnTo>
                        <a:pt x="559" y="715"/>
                      </a:lnTo>
                      <a:lnTo>
                        <a:pt x="533" y="871"/>
                      </a:lnTo>
                      <a:lnTo>
                        <a:pt x="533" y="1014"/>
                      </a:lnTo>
                      <a:lnTo>
                        <a:pt x="520" y="1157"/>
                      </a:lnTo>
                      <a:lnTo>
                        <a:pt x="494" y="1300"/>
                      </a:lnTo>
                      <a:lnTo>
                        <a:pt x="455" y="1443"/>
                      </a:lnTo>
                      <a:lnTo>
                        <a:pt x="429" y="1586"/>
                      </a:lnTo>
                      <a:lnTo>
                        <a:pt x="377" y="1755"/>
                      </a:lnTo>
                      <a:lnTo>
                        <a:pt x="325" y="1911"/>
                      </a:lnTo>
                      <a:lnTo>
                        <a:pt x="247" y="2041"/>
                      </a:lnTo>
                      <a:lnTo>
                        <a:pt x="182" y="2158"/>
                      </a:lnTo>
                      <a:lnTo>
                        <a:pt x="91" y="2262"/>
                      </a:lnTo>
                      <a:lnTo>
                        <a:pt x="0" y="2353"/>
                      </a:lnTo>
                    </a:path>
                  </a:pathLst>
                </a:custGeom>
                <a:noFill/>
                <a:ln w="20638">
                  <a:solidFill>
                    <a:srgbClr val="000000"/>
                  </a:solidFill>
                  <a:round/>
                  <a:headEnd/>
                  <a:tailEnd/>
                </a:ln>
              </p:spPr>
              <p:txBody>
                <a:bodyPr/>
                <a:lstStyle/>
                <a:p>
                  <a:endParaRPr lang="en-US"/>
                </a:p>
              </p:txBody>
            </p:sp>
            <p:sp>
              <p:nvSpPr>
                <p:cNvPr id="6365" name="Freeform 24"/>
                <p:cNvSpPr>
                  <a:spLocks/>
                </p:cNvSpPr>
                <p:nvPr/>
              </p:nvSpPr>
              <p:spPr bwMode="auto">
                <a:xfrm>
                  <a:off x="577" y="1137"/>
                  <a:ext cx="741" cy="2340"/>
                </a:xfrm>
                <a:custGeom>
                  <a:avLst/>
                  <a:gdLst>
                    <a:gd name="T0" fmla="*/ 741 w 741"/>
                    <a:gd name="T1" fmla="*/ 0 h 2340"/>
                    <a:gd name="T2" fmla="*/ 728 w 741"/>
                    <a:gd name="T3" fmla="*/ 65 h 2340"/>
                    <a:gd name="T4" fmla="*/ 702 w 741"/>
                    <a:gd name="T5" fmla="*/ 169 h 2340"/>
                    <a:gd name="T6" fmla="*/ 676 w 741"/>
                    <a:gd name="T7" fmla="*/ 299 h 2340"/>
                    <a:gd name="T8" fmla="*/ 650 w 741"/>
                    <a:gd name="T9" fmla="*/ 416 h 2340"/>
                    <a:gd name="T10" fmla="*/ 637 w 741"/>
                    <a:gd name="T11" fmla="*/ 533 h 2340"/>
                    <a:gd name="T12" fmla="*/ 624 w 741"/>
                    <a:gd name="T13" fmla="*/ 715 h 2340"/>
                    <a:gd name="T14" fmla="*/ 611 w 741"/>
                    <a:gd name="T15" fmla="*/ 858 h 2340"/>
                    <a:gd name="T16" fmla="*/ 611 w 741"/>
                    <a:gd name="T17" fmla="*/ 1001 h 2340"/>
                    <a:gd name="T18" fmla="*/ 585 w 741"/>
                    <a:gd name="T19" fmla="*/ 1157 h 2340"/>
                    <a:gd name="T20" fmla="*/ 572 w 741"/>
                    <a:gd name="T21" fmla="*/ 1300 h 2340"/>
                    <a:gd name="T22" fmla="*/ 546 w 741"/>
                    <a:gd name="T23" fmla="*/ 1456 h 2340"/>
                    <a:gd name="T24" fmla="*/ 494 w 741"/>
                    <a:gd name="T25" fmla="*/ 1612 h 2340"/>
                    <a:gd name="T26" fmla="*/ 429 w 741"/>
                    <a:gd name="T27" fmla="*/ 1768 h 2340"/>
                    <a:gd name="T28" fmla="*/ 351 w 741"/>
                    <a:gd name="T29" fmla="*/ 1924 h 2340"/>
                    <a:gd name="T30" fmla="*/ 286 w 741"/>
                    <a:gd name="T31" fmla="*/ 2054 h 2340"/>
                    <a:gd name="T32" fmla="*/ 182 w 741"/>
                    <a:gd name="T33" fmla="*/ 2158 h 2340"/>
                    <a:gd name="T34" fmla="*/ 117 w 741"/>
                    <a:gd name="T35" fmla="*/ 2236 h 2340"/>
                    <a:gd name="T36" fmla="*/ 0 w 741"/>
                    <a:gd name="T37" fmla="*/ 2340 h 23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1"/>
                    <a:gd name="T58" fmla="*/ 0 h 2340"/>
                    <a:gd name="T59" fmla="*/ 741 w 741"/>
                    <a:gd name="T60" fmla="*/ 2340 h 23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1" h="2340">
                      <a:moveTo>
                        <a:pt x="741" y="0"/>
                      </a:moveTo>
                      <a:lnTo>
                        <a:pt x="728" y="65"/>
                      </a:lnTo>
                      <a:lnTo>
                        <a:pt x="702" y="169"/>
                      </a:lnTo>
                      <a:lnTo>
                        <a:pt x="676" y="299"/>
                      </a:lnTo>
                      <a:lnTo>
                        <a:pt x="650" y="416"/>
                      </a:lnTo>
                      <a:lnTo>
                        <a:pt x="637" y="533"/>
                      </a:lnTo>
                      <a:lnTo>
                        <a:pt x="624" y="715"/>
                      </a:lnTo>
                      <a:lnTo>
                        <a:pt x="611" y="858"/>
                      </a:lnTo>
                      <a:lnTo>
                        <a:pt x="611" y="1001"/>
                      </a:lnTo>
                      <a:lnTo>
                        <a:pt x="585" y="1157"/>
                      </a:lnTo>
                      <a:lnTo>
                        <a:pt x="572" y="1300"/>
                      </a:lnTo>
                      <a:lnTo>
                        <a:pt x="546" y="1456"/>
                      </a:lnTo>
                      <a:lnTo>
                        <a:pt x="494" y="1612"/>
                      </a:lnTo>
                      <a:lnTo>
                        <a:pt x="429" y="1768"/>
                      </a:lnTo>
                      <a:lnTo>
                        <a:pt x="351" y="1924"/>
                      </a:lnTo>
                      <a:lnTo>
                        <a:pt x="286" y="2054"/>
                      </a:lnTo>
                      <a:lnTo>
                        <a:pt x="182" y="2158"/>
                      </a:lnTo>
                      <a:lnTo>
                        <a:pt x="117" y="2236"/>
                      </a:lnTo>
                      <a:lnTo>
                        <a:pt x="0" y="2340"/>
                      </a:lnTo>
                    </a:path>
                  </a:pathLst>
                </a:custGeom>
                <a:noFill/>
                <a:ln w="20638">
                  <a:solidFill>
                    <a:srgbClr val="000000"/>
                  </a:solidFill>
                  <a:round/>
                  <a:headEnd/>
                  <a:tailEnd/>
                </a:ln>
              </p:spPr>
              <p:txBody>
                <a:bodyPr/>
                <a:lstStyle/>
                <a:p>
                  <a:endParaRPr lang="en-US"/>
                </a:p>
              </p:txBody>
            </p:sp>
            <p:sp>
              <p:nvSpPr>
                <p:cNvPr id="6366" name="Line 25"/>
                <p:cNvSpPr>
                  <a:spLocks noChangeShapeType="1"/>
                </p:cNvSpPr>
                <p:nvPr/>
              </p:nvSpPr>
              <p:spPr bwMode="auto">
                <a:xfrm flipV="1">
                  <a:off x="1344" y="1137"/>
                  <a:ext cx="1" cy="1313"/>
                </a:xfrm>
                <a:prstGeom prst="line">
                  <a:avLst/>
                </a:prstGeom>
                <a:noFill/>
                <a:ln w="20638">
                  <a:solidFill>
                    <a:srgbClr val="000000"/>
                  </a:solidFill>
                  <a:round/>
                  <a:headEnd/>
                  <a:tailEnd/>
                </a:ln>
              </p:spPr>
              <p:txBody>
                <a:bodyPr/>
                <a:lstStyle/>
                <a:p>
                  <a:endParaRPr lang="en-US"/>
                </a:p>
              </p:txBody>
            </p:sp>
            <p:sp>
              <p:nvSpPr>
                <p:cNvPr id="6367" name="Line 26"/>
                <p:cNvSpPr>
                  <a:spLocks noChangeShapeType="1"/>
                </p:cNvSpPr>
                <p:nvPr/>
              </p:nvSpPr>
              <p:spPr bwMode="auto">
                <a:xfrm>
                  <a:off x="122" y="2151"/>
                  <a:ext cx="5422" cy="1"/>
                </a:xfrm>
                <a:prstGeom prst="line">
                  <a:avLst/>
                </a:prstGeom>
                <a:noFill/>
                <a:ln w="20638">
                  <a:solidFill>
                    <a:srgbClr val="000000"/>
                  </a:solidFill>
                  <a:round/>
                  <a:headEnd/>
                  <a:tailEnd/>
                </a:ln>
              </p:spPr>
              <p:txBody>
                <a:bodyPr/>
                <a:lstStyle/>
                <a:p>
                  <a:endParaRPr lang="en-US"/>
                </a:p>
              </p:txBody>
            </p:sp>
            <p:sp>
              <p:nvSpPr>
                <p:cNvPr id="6368" name="Line 27"/>
                <p:cNvSpPr>
                  <a:spLocks noChangeShapeType="1"/>
                </p:cNvSpPr>
                <p:nvPr/>
              </p:nvSpPr>
              <p:spPr bwMode="auto">
                <a:xfrm>
                  <a:off x="109" y="2294"/>
                  <a:ext cx="5461" cy="1"/>
                </a:xfrm>
                <a:prstGeom prst="line">
                  <a:avLst/>
                </a:prstGeom>
                <a:noFill/>
                <a:ln w="20638">
                  <a:solidFill>
                    <a:srgbClr val="000000"/>
                  </a:solidFill>
                  <a:round/>
                  <a:headEnd/>
                  <a:tailEnd/>
                </a:ln>
              </p:spPr>
              <p:txBody>
                <a:bodyPr/>
                <a:lstStyle/>
                <a:p>
                  <a:endParaRPr lang="en-US"/>
                </a:p>
              </p:txBody>
            </p:sp>
            <p:sp>
              <p:nvSpPr>
                <p:cNvPr id="6369" name="Line 28"/>
                <p:cNvSpPr>
                  <a:spLocks noChangeShapeType="1"/>
                </p:cNvSpPr>
                <p:nvPr/>
              </p:nvSpPr>
              <p:spPr bwMode="auto">
                <a:xfrm>
                  <a:off x="148" y="2593"/>
                  <a:ext cx="1170" cy="1"/>
                </a:xfrm>
                <a:prstGeom prst="line">
                  <a:avLst/>
                </a:prstGeom>
                <a:noFill/>
                <a:ln w="20638">
                  <a:solidFill>
                    <a:srgbClr val="000000"/>
                  </a:solidFill>
                  <a:round/>
                  <a:headEnd/>
                  <a:tailEnd/>
                </a:ln>
              </p:spPr>
              <p:txBody>
                <a:bodyPr/>
                <a:lstStyle/>
                <a:p>
                  <a:endParaRPr lang="en-US"/>
                </a:p>
              </p:txBody>
            </p:sp>
            <p:sp>
              <p:nvSpPr>
                <p:cNvPr id="6370" name="Line 29"/>
                <p:cNvSpPr>
                  <a:spLocks noChangeShapeType="1"/>
                </p:cNvSpPr>
                <p:nvPr/>
              </p:nvSpPr>
              <p:spPr bwMode="auto">
                <a:xfrm>
                  <a:off x="1370" y="2593"/>
                  <a:ext cx="1157" cy="1"/>
                </a:xfrm>
                <a:prstGeom prst="line">
                  <a:avLst/>
                </a:prstGeom>
                <a:noFill/>
                <a:ln w="20638">
                  <a:solidFill>
                    <a:srgbClr val="000000"/>
                  </a:solidFill>
                  <a:round/>
                  <a:headEnd/>
                  <a:tailEnd/>
                </a:ln>
              </p:spPr>
              <p:txBody>
                <a:bodyPr/>
                <a:lstStyle/>
                <a:p>
                  <a:endParaRPr lang="en-US"/>
                </a:p>
              </p:txBody>
            </p:sp>
            <p:sp>
              <p:nvSpPr>
                <p:cNvPr id="6371" name="Line 30"/>
                <p:cNvSpPr>
                  <a:spLocks noChangeShapeType="1"/>
                </p:cNvSpPr>
                <p:nvPr/>
              </p:nvSpPr>
              <p:spPr bwMode="auto">
                <a:xfrm>
                  <a:off x="499" y="1553"/>
                  <a:ext cx="1469" cy="1"/>
                </a:xfrm>
                <a:prstGeom prst="line">
                  <a:avLst/>
                </a:prstGeom>
                <a:noFill/>
                <a:ln w="20638">
                  <a:solidFill>
                    <a:srgbClr val="000000"/>
                  </a:solidFill>
                  <a:round/>
                  <a:headEnd/>
                  <a:tailEnd/>
                </a:ln>
              </p:spPr>
              <p:txBody>
                <a:bodyPr/>
                <a:lstStyle/>
                <a:p>
                  <a:endParaRPr lang="en-US"/>
                </a:p>
              </p:txBody>
            </p:sp>
            <p:sp>
              <p:nvSpPr>
                <p:cNvPr id="6372" name="Line 31"/>
                <p:cNvSpPr>
                  <a:spLocks noChangeShapeType="1"/>
                </p:cNvSpPr>
                <p:nvPr/>
              </p:nvSpPr>
              <p:spPr bwMode="auto">
                <a:xfrm>
                  <a:off x="382" y="1696"/>
                  <a:ext cx="1690" cy="1"/>
                </a:xfrm>
                <a:prstGeom prst="line">
                  <a:avLst/>
                </a:prstGeom>
                <a:noFill/>
                <a:ln w="20638">
                  <a:solidFill>
                    <a:srgbClr val="000000"/>
                  </a:solidFill>
                  <a:round/>
                  <a:headEnd/>
                  <a:tailEnd/>
                </a:ln>
              </p:spPr>
              <p:txBody>
                <a:bodyPr/>
                <a:lstStyle/>
                <a:p>
                  <a:endParaRPr lang="en-US"/>
                </a:p>
              </p:txBody>
            </p:sp>
            <p:sp>
              <p:nvSpPr>
                <p:cNvPr id="6373" name="Line 32"/>
                <p:cNvSpPr>
                  <a:spLocks noChangeShapeType="1"/>
                </p:cNvSpPr>
                <p:nvPr/>
              </p:nvSpPr>
              <p:spPr bwMode="auto">
                <a:xfrm>
                  <a:off x="265" y="1852"/>
                  <a:ext cx="1872" cy="1"/>
                </a:xfrm>
                <a:prstGeom prst="line">
                  <a:avLst/>
                </a:prstGeom>
                <a:noFill/>
                <a:ln w="20638">
                  <a:solidFill>
                    <a:srgbClr val="000000"/>
                  </a:solidFill>
                  <a:round/>
                  <a:headEnd/>
                  <a:tailEnd/>
                </a:ln>
              </p:spPr>
              <p:txBody>
                <a:bodyPr/>
                <a:lstStyle/>
                <a:p>
                  <a:endParaRPr lang="en-US"/>
                </a:p>
              </p:txBody>
            </p:sp>
            <p:sp>
              <p:nvSpPr>
                <p:cNvPr id="6374" name="Line 33"/>
                <p:cNvSpPr>
                  <a:spLocks noChangeShapeType="1"/>
                </p:cNvSpPr>
                <p:nvPr/>
              </p:nvSpPr>
              <p:spPr bwMode="auto">
                <a:xfrm>
                  <a:off x="174" y="2008"/>
                  <a:ext cx="2041" cy="1"/>
                </a:xfrm>
                <a:prstGeom prst="line">
                  <a:avLst/>
                </a:prstGeom>
                <a:noFill/>
                <a:ln w="20638">
                  <a:solidFill>
                    <a:srgbClr val="000000"/>
                  </a:solidFill>
                  <a:round/>
                  <a:headEnd/>
                  <a:tailEnd/>
                </a:ln>
              </p:spPr>
              <p:txBody>
                <a:bodyPr/>
                <a:lstStyle/>
                <a:p>
                  <a:endParaRPr lang="en-US"/>
                </a:p>
              </p:txBody>
            </p:sp>
            <p:sp>
              <p:nvSpPr>
                <p:cNvPr id="6375" name="Line 34"/>
                <p:cNvSpPr>
                  <a:spLocks noChangeShapeType="1"/>
                </p:cNvSpPr>
                <p:nvPr/>
              </p:nvSpPr>
              <p:spPr bwMode="auto">
                <a:xfrm>
                  <a:off x="148" y="2736"/>
                  <a:ext cx="1105" cy="1"/>
                </a:xfrm>
                <a:prstGeom prst="line">
                  <a:avLst/>
                </a:prstGeom>
                <a:noFill/>
                <a:ln w="20638">
                  <a:solidFill>
                    <a:srgbClr val="000000"/>
                  </a:solidFill>
                  <a:round/>
                  <a:headEnd/>
                  <a:tailEnd/>
                </a:ln>
              </p:spPr>
              <p:txBody>
                <a:bodyPr/>
                <a:lstStyle/>
                <a:p>
                  <a:endParaRPr lang="en-US"/>
                </a:p>
              </p:txBody>
            </p:sp>
            <p:sp>
              <p:nvSpPr>
                <p:cNvPr id="6376" name="Line 35"/>
                <p:cNvSpPr>
                  <a:spLocks noChangeShapeType="1"/>
                </p:cNvSpPr>
                <p:nvPr/>
              </p:nvSpPr>
              <p:spPr bwMode="auto">
                <a:xfrm>
                  <a:off x="174" y="2905"/>
                  <a:ext cx="1001" cy="1"/>
                </a:xfrm>
                <a:prstGeom prst="line">
                  <a:avLst/>
                </a:prstGeom>
                <a:noFill/>
                <a:ln w="20638">
                  <a:solidFill>
                    <a:srgbClr val="000000"/>
                  </a:solidFill>
                  <a:round/>
                  <a:headEnd/>
                  <a:tailEnd/>
                </a:ln>
              </p:spPr>
              <p:txBody>
                <a:bodyPr/>
                <a:lstStyle/>
                <a:p>
                  <a:endParaRPr lang="en-US"/>
                </a:p>
              </p:txBody>
            </p:sp>
            <p:sp>
              <p:nvSpPr>
                <p:cNvPr id="6377" name="Line 36"/>
                <p:cNvSpPr>
                  <a:spLocks noChangeShapeType="1"/>
                </p:cNvSpPr>
                <p:nvPr/>
              </p:nvSpPr>
              <p:spPr bwMode="auto">
                <a:xfrm>
                  <a:off x="187" y="3048"/>
                  <a:ext cx="897" cy="1"/>
                </a:xfrm>
                <a:prstGeom prst="line">
                  <a:avLst/>
                </a:prstGeom>
                <a:noFill/>
                <a:ln w="20638">
                  <a:solidFill>
                    <a:srgbClr val="000000"/>
                  </a:solidFill>
                  <a:round/>
                  <a:headEnd/>
                  <a:tailEnd/>
                </a:ln>
              </p:spPr>
              <p:txBody>
                <a:bodyPr/>
                <a:lstStyle/>
                <a:p>
                  <a:endParaRPr lang="en-US"/>
                </a:p>
              </p:txBody>
            </p:sp>
            <p:sp>
              <p:nvSpPr>
                <p:cNvPr id="6378" name="Line 37"/>
                <p:cNvSpPr>
                  <a:spLocks noChangeShapeType="1"/>
                </p:cNvSpPr>
                <p:nvPr/>
              </p:nvSpPr>
              <p:spPr bwMode="auto">
                <a:xfrm>
                  <a:off x="1409" y="2736"/>
                  <a:ext cx="1092" cy="1"/>
                </a:xfrm>
                <a:prstGeom prst="line">
                  <a:avLst/>
                </a:prstGeom>
                <a:noFill/>
                <a:ln w="20638">
                  <a:solidFill>
                    <a:srgbClr val="000000"/>
                  </a:solidFill>
                  <a:round/>
                  <a:headEnd/>
                  <a:tailEnd/>
                </a:ln>
              </p:spPr>
              <p:txBody>
                <a:bodyPr/>
                <a:lstStyle/>
                <a:p>
                  <a:endParaRPr lang="en-US"/>
                </a:p>
              </p:txBody>
            </p:sp>
            <p:sp>
              <p:nvSpPr>
                <p:cNvPr id="6379" name="Line 38"/>
                <p:cNvSpPr>
                  <a:spLocks noChangeShapeType="1"/>
                </p:cNvSpPr>
                <p:nvPr/>
              </p:nvSpPr>
              <p:spPr bwMode="auto">
                <a:xfrm>
                  <a:off x="1448" y="2905"/>
                  <a:ext cx="975" cy="1"/>
                </a:xfrm>
                <a:prstGeom prst="line">
                  <a:avLst/>
                </a:prstGeom>
                <a:noFill/>
                <a:ln w="20638">
                  <a:solidFill>
                    <a:srgbClr val="000000"/>
                  </a:solidFill>
                  <a:round/>
                  <a:headEnd/>
                  <a:tailEnd/>
                </a:ln>
              </p:spPr>
              <p:txBody>
                <a:bodyPr/>
                <a:lstStyle/>
                <a:p>
                  <a:endParaRPr lang="en-US"/>
                </a:p>
              </p:txBody>
            </p:sp>
            <p:sp>
              <p:nvSpPr>
                <p:cNvPr id="6380" name="Line 39"/>
                <p:cNvSpPr>
                  <a:spLocks noChangeShapeType="1"/>
                </p:cNvSpPr>
                <p:nvPr/>
              </p:nvSpPr>
              <p:spPr bwMode="auto">
                <a:xfrm>
                  <a:off x="1500" y="3048"/>
                  <a:ext cx="871" cy="1"/>
                </a:xfrm>
                <a:prstGeom prst="line">
                  <a:avLst/>
                </a:prstGeom>
                <a:noFill/>
                <a:ln w="20638">
                  <a:solidFill>
                    <a:srgbClr val="000000"/>
                  </a:solidFill>
                  <a:round/>
                  <a:headEnd/>
                  <a:tailEnd/>
                </a:ln>
              </p:spPr>
              <p:txBody>
                <a:bodyPr/>
                <a:lstStyle/>
                <a:p>
                  <a:endParaRPr lang="en-US"/>
                </a:p>
              </p:txBody>
            </p:sp>
            <p:sp>
              <p:nvSpPr>
                <p:cNvPr id="6381" name="Line 40"/>
                <p:cNvSpPr>
                  <a:spLocks noChangeShapeType="1"/>
                </p:cNvSpPr>
                <p:nvPr/>
              </p:nvSpPr>
              <p:spPr bwMode="auto">
                <a:xfrm>
                  <a:off x="811" y="1293"/>
                  <a:ext cx="1170" cy="1"/>
                </a:xfrm>
                <a:prstGeom prst="line">
                  <a:avLst/>
                </a:prstGeom>
                <a:noFill/>
                <a:ln w="20638">
                  <a:solidFill>
                    <a:srgbClr val="000000"/>
                  </a:solidFill>
                  <a:round/>
                  <a:headEnd/>
                  <a:tailEnd/>
                </a:ln>
              </p:spPr>
              <p:txBody>
                <a:bodyPr/>
                <a:lstStyle/>
                <a:p>
                  <a:endParaRPr lang="en-US"/>
                </a:p>
              </p:txBody>
            </p:sp>
            <p:sp>
              <p:nvSpPr>
                <p:cNvPr id="6382" name="Line 41"/>
                <p:cNvSpPr>
                  <a:spLocks noChangeShapeType="1"/>
                </p:cNvSpPr>
                <p:nvPr/>
              </p:nvSpPr>
              <p:spPr bwMode="auto">
                <a:xfrm>
                  <a:off x="629" y="1436"/>
                  <a:ext cx="1508" cy="1"/>
                </a:xfrm>
                <a:prstGeom prst="line">
                  <a:avLst/>
                </a:prstGeom>
                <a:noFill/>
                <a:ln w="20638">
                  <a:solidFill>
                    <a:srgbClr val="000000"/>
                  </a:solidFill>
                  <a:round/>
                  <a:headEnd/>
                  <a:tailEnd/>
                </a:ln>
              </p:spPr>
              <p:txBody>
                <a:bodyPr/>
                <a:lstStyle/>
                <a:p>
                  <a:endParaRPr lang="en-US"/>
                </a:p>
              </p:txBody>
            </p:sp>
            <p:sp>
              <p:nvSpPr>
                <p:cNvPr id="6383" name="Line 42"/>
                <p:cNvSpPr>
                  <a:spLocks noChangeShapeType="1"/>
                </p:cNvSpPr>
                <p:nvPr/>
              </p:nvSpPr>
              <p:spPr bwMode="auto">
                <a:xfrm>
                  <a:off x="967" y="1202"/>
                  <a:ext cx="819" cy="1"/>
                </a:xfrm>
                <a:prstGeom prst="line">
                  <a:avLst/>
                </a:prstGeom>
                <a:noFill/>
                <a:ln w="20638">
                  <a:solidFill>
                    <a:srgbClr val="000000"/>
                  </a:solidFill>
                  <a:round/>
                  <a:headEnd/>
                  <a:tailEnd/>
                </a:ln>
              </p:spPr>
              <p:txBody>
                <a:bodyPr/>
                <a:lstStyle/>
                <a:p>
                  <a:endParaRPr lang="en-US"/>
                </a:p>
              </p:txBody>
            </p:sp>
            <p:sp>
              <p:nvSpPr>
                <p:cNvPr id="6384" name="Freeform 43"/>
                <p:cNvSpPr>
                  <a:spLocks/>
                </p:cNvSpPr>
                <p:nvPr/>
              </p:nvSpPr>
              <p:spPr bwMode="auto">
                <a:xfrm>
                  <a:off x="4634" y="1332"/>
                  <a:ext cx="429" cy="260"/>
                </a:xfrm>
                <a:custGeom>
                  <a:avLst/>
                  <a:gdLst>
                    <a:gd name="T0" fmla="*/ 0 w 429"/>
                    <a:gd name="T1" fmla="*/ 0 h 260"/>
                    <a:gd name="T2" fmla="*/ 195 w 429"/>
                    <a:gd name="T3" fmla="*/ 117 h 260"/>
                    <a:gd name="T4" fmla="*/ 429 w 429"/>
                    <a:gd name="T5" fmla="*/ 260 h 260"/>
                    <a:gd name="T6" fmla="*/ 0 60000 65536"/>
                    <a:gd name="T7" fmla="*/ 0 60000 65536"/>
                    <a:gd name="T8" fmla="*/ 0 60000 65536"/>
                    <a:gd name="T9" fmla="*/ 0 w 429"/>
                    <a:gd name="T10" fmla="*/ 0 h 260"/>
                    <a:gd name="T11" fmla="*/ 429 w 429"/>
                    <a:gd name="T12" fmla="*/ 260 h 260"/>
                  </a:gdLst>
                  <a:ahLst/>
                  <a:cxnLst>
                    <a:cxn ang="T6">
                      <a:pos x="T0" y="T1"/>
                    </a:cxn>
                    <a:cxn ang="T7">
                      <a:pos x="T2" y="T3"/>
                    </a:cxn>
                    <a:cxn ang="T8">
                      <a:pos x="T4" y="T5"/>
                    </a:cxn>
                  </a:cxnLst>
                  <a:rect l="T9" t="T10" r="T11" b="T12"/>
                  <a:pathLst>
                    <a:path w="429" h="260">
                      <a:moveTo>
                        <a:pt x="0" y="0"/>
                      </a:moveTo>
                      <a:lnTo>
                        <a:pt x="195" y="117"/>
                      </a:lnTo>
                      <a:lnTo>
                        <a:pt x="429" y="260"/>
                      </a:lnTo>
                    </a:path>
                  </a:pathLst>
                </a:custGeom>
                <a:noFill/>
                <a:ln w="20638">
                  <a:solidFill>
                    <a:srgbClr val="000000"/>
                  </a:solidFill>
                  <a:round/>
                  <a:headEnd/>
                  <a:tailEnd/>
                </a:ln>
              </p:spPr>
              <p:txBody>
                <a:bodyPr/>
                <a:lstStyle/>
                <a:p>
                  <a:endParaRPr lang="en-US"/>
                </a:p>
              </p:txBody>
            </p:sp>
            <p:sp>
              <p:nvSpPr>
                <p:cNvPr id="6385" name="Line 44"/>
                <p:cNvSpPr>
                  <a:spLocks noChangeShapeType="1"/>
                </p:cNvSpPr>
                <p:nvPr/>
              </p:nvSpPr>
              <p:spPr bwMode="auto">
                <a:xfrm>
                  <a:off x="2748" y="1293"/>
                  <a:ext cx="1782" cy="1"/>
                </a:xfrm>
                <a:prstGeom prst="line">
                  <a:avLst/>
                </a:prstGeom>
                <a:noFill/>
                <a:ln w="20638">
                  <a:solidFill>
                    <a:srgbClr val="000000"/>
                  </a:solidFill>
                  <a:round/>
                  <a:headEnd/>
                  <a:tailEnd/>
                </a:ln>
              </p:spPr>
              <p:txBody>
                <a:bodyPr/>
                <a:lstStyle/>
                <a:p>
                  <a:endParaRPr lang="en-US"/>
                </a:p>
              </p:txBody>
            </p:sp>
            <p:sp>
              <p:nvSpPr>
                <p:cNvPr id="6386" name="Freeform 45"/>
                <p:cNvSpPr>
                  <a:spLocks/>
                </p:cNvSpPr>
                <p:nvPr/>
              </p:nvSpPr>
              <p:spPr bwMode="auto">
                <a:xfrm>
                  <a:off x="2670" y="1176"/>
                  <a:ext cx="300" cy="299"/>
                </a:xfrm>
                <a:custGeom>
                  <a:avLst/>
                  <a:gdLst>
                    <a:gd name="T0" fmla="*/ 300 w 300"/>
                    <a:gd name="T1" fmla="*/ 0 h 299"/>
                    <a:gd name="T2" fmla="*/ 169 w 300"/>
                    <a:gd name="T3" fmla="*/ 117 h 299"/>
                    <a:gd name="T4" fmla="*/ 78 w 300"/>
                    <a:gd name="T5" fmla="*/ 208 h 299"/>
                    <a:gd name="T6" fmla="*/ 0 w 300"/>
                    <a:gd name="T7" fmla="*/ 299 h 299"/>
                    <a:gd name="T8" fmla="*/ 0 60000 65536"/>
                    <a:gd name="T9" fmla="*/ 0 60000 65536"/>
                    <a:gd name="T10" fmla="*/ 0 60000 65536"/>
                    <a:gd name="T11" fmla="*/ 0 60000 65536"/>
                    <a:gd name="T12" fmla="*/ 0 w 300"/>
                    <a:gd name="T13" fmla="*/ 0 h 299"/>
                    <a:gd name="T14" fmla="*/ 300 w 300"/>
                    <a:gd name="T15" fmla="*/ 299 h 299"/>
                  </a:gdLst>
                  <a:ahLst/>
                  <a:cxnLst>
                    <a:cxn ang="T8">
                      <a:pos x="T0" y="T1"/>
                    </a:cxn>
                    <a:cxn ang="T9">
                      <a:pos x="T2" y="T3"/>
                    </a:cxn>
                    <a:cxn ang="T10">
                      <a:pos x="T4" y="T5"/>
                    </a:cxn>
                    <a:cxn ang="T11">
                      <a:pos x="T6" y="T7"/>
                    </a:cxn>
                  </a:cxnLst>
                  <a:rect l="T12" t="T13" r="T14" b="T15"/>
                  <a:pathLst>
                    <a:path w="300" h="299">
                      <a:moveTo>
                        <a:pt x="300" y="0"/>
                      </a:moveTo>
                      <a:lnTo>
                        <a:pt x="169" y="117"/>
                      </a:lnTo>
                      <a:lnTo>
                        <a:pt x="78" y="208"/>
                      </a:lnTo>
                      <a:lnTo>
                        <a:pt x="0" y="299"/>
                      </a:lnTo>
                    </a:path>
                  </a:pathLst>
                </a:custGeom>
                <a:noFill/>
                <a:ln w="20638">
                  <a:solidFill>
                    <a:srgbClr val="000000"/>
                  </a:solidFill>
                  <a:round/>
                  <a:headEnd/>
                  <a:tailEnd/>
                </a:ln>
              </p:spPr>
              <p:txBody>
                <a:bodyPr/>
                <a:lstStyle/>
                <a:p>
                  <a:endParaRPr lang="en-US"/>
                </a:p>
              </p:txBody>
            </p:sp>
            <p:sp>
              <p:nvSpPr>
                <p:cNvPr id="6387" name="Freeform 46"/>
                <p:cNvSpPr>
                  <a:spLocks/>
                </p:cNvSpPr>
                <p:nvPr/>
              </p:nvSpPr>
              <p:spPr bwMode="auto">
                <a:xfrm>
                  <a:off x="4062" y="1176"/>
                  <a:ext cx="1053" cy="2288"/>
                </a:xfrm>
                <a:custGeom>
                  <a:avLst/>
                  <a:gdLst>
                    <a:gd name="T0" fmla="*/ 0 w 1053"/>
                    <a:gd name="T1" fmla="*/ 0 h 2288"/>
                    <a:gd name="T2" fmla="*/ 169 w 1053"/>
                    <a:gd name="T3" fmla="*/ 104 h 2288"/>
                    <a:gd name="T4" fmla="*/ 273 w 1053"/>
                    <a:gd name="T5" fmla="*/ 182 h 2288"/>
                    <a:gd name="T6" fmla="*/ 351 w 1053"/>
                    <a:gd name="T7" fmla="*/ 247 h 2288"/>
                    <a:gd name="T8" fmla="*/ 481 w 1053"/>
                    <a:gd name="T9" fmla="*/ 351 h 2288"/>
                    <a:gd name="T10" fmla="*/ 663 w 1053"/>
                    <a:gd name="T11" fmla="*/ 520 h 2288"/>
                    <a:gd name="T12" fmla="*/ 832 w 1053"/>
                    <a:gd name="T13" fmla="*/ 676 h 2288"/>
                    <a:gd name="T14" fmla="*/ 962 w 1053"/>
                    <a:gd name="T15" fmla="*/ 832 h 2288"/>
                    <a:gd name="T16" fmla="*/ 1040 w 1053"/>
                    <a:gd name="T17" fmla="*/ 975 h 2288"/>
                    <a:gd name="T18" fmla="*/ 1040 w 1053"/>
                    <a:gd name="T19" fmla="*/ 1105 h 2288"/>
                    <a:gd name="T20" fmla="*/ 1053 w 1053"/>
                    <a:gd name="T21" fmla="*/ 1261 h 2288"/>
                    <a:gd name="T22" fmla="*/ 1053 w 1053"/>
                    <a:gd name="T23" fmla="*/ 1404 h 2288"/>
                    <a:gd name="T24" fmla="*/ 1040 w 1053"/>
                    <a:gd name="T25" fmla="*/ 1573 h 2288"/>
                    <a:gd name="T26" fmla="*/ 1027 w 1053"/>
                    <a:gd name="T27" fmla="*/ 1716 h 2288"/>
                    <a:gd name="T28" fmla="*/ 1014 w 1053"/>
                    <a:gd name="T29" fmla="*/ 1872 h 2288"/>
                    <a:gd name="T30" fmla="*/ 1001 w 1053"/>
                    <a:gd name="T31" fmla="*/ 1989 h 2288"/>
                    <a:gd name="T32" fmla="*/ 988 w 1053"/>
                    <a:gd name="T33" fmla="*/ 2158 h 2288"/>
                    <a:gd name="T34" fmla="*/ 949 w 1053"/>
                    <a:gd name="T35" fmla="*/ 2288 h 22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53"/>
                    <a:gd name="T55" fmla="*/ 0 h 2288"/>
                    <a:gd name="T56" fmla="*/ 1053 w 1053"/>
                    <a:gd name="T57" fmla="*/ 2288 h 22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53" h="2288">
                      <a:moveTo>
                        <a:pt x="0" y="0"/>
                      </a:moveTo>
                      <a:lnTo>
                        <a:pt x="169" y="104"/>
                      </a:lnTo>
                      <a:lnTo>
                        <a:pt x="273" y="182"/>
                      </a:lnTo>
                      <a:lnTo>
                        <a:pt x="351" y="247"/>
                      </a:lnTo>
                      <a:lnTo>
                        <a:pt x="481" y="351"/>
                      </a:lnTo>
                      <a:lnTo>
                        <a:pt x="663" y="520"/>
                      </a:lnTo>
                      <a:lnTo>
                        <a:pt x="832" y="676"/>
                      </a:lnTo>
                      <a:lnTo>
                        <a:pt x="962" y="832"/>
                      </a:lnTo>
                      <a:lnTo>
                        <a:pt x="1040" y="975"/>
                      </a:lnTo>
                      <a:lnTo>
                        <a:pt x="1040" y="1105"/>
                      </a:lnTo>
                      <a:lnTo>
                        <a:pt x="1053" y="1261"/>
                      </a:lnTo>
                      <a:lnTo>
                        <a:pt x="1053" y="1404"/>
                      </a:lnTo>
                      <a:lnTo>
                        <a:pt x="1040" y="1573"/>
                      </a:lnTo>
                      <a:lnTo>
                        <a:pt x="1027" y="1716"/>
                      </a:lnTo>
                      <a:lnTo>
                        <a:pt x="1014" y="1872"/>
                      </a:lnTo>
                      <a:lnTo>
                        <a:pt x="1001" y="1989"/>
                      </a:lnTo>
                      <a:lnTo>
                        <a:pt x="988" y="2158"/>
                      </a:lnTo>
                      <a:lnTo>
                        <a:pt x="949" y="2288"/>
                      </a:lnTo>
                    </a:path>
                  </a:pathLst>
                </a:custGeom>
                <a:noFill/>
                <a:ln w="20638">
                  <a:solidFill>
                    <a:srgbClr val="000000"/>
                  </a:solidFill>
                  <a:round/>
                  <a:headEnd/>
                  <a:tailEnd/>
                </a:ln>
              </p:spPr>
              <p:txBody>
                <a:bodyPr/>
                <a:lstStyle/>
                <a:p>
                  <a:endParaRPr lang="en-US"/>
                </a:p>
              </p:txBody>
            </p:sp>
            <p:sp>
              <p:nvSpPr>
                <p:cNvPr id="6388" name="Freeform 47"/>
                <p:cNvSpPr>
                  <a:spLocks/>
                </p:cNvSpPr>
                <p:nvPr/>
              </p:nvSpPr>
              <p:spPr bwMode="auto">
                <a:xfrm>
                  <a:off x="4166" y="1189"/>
                  <a:ext cx="1105" cy="2275"/>
                </a:xfrm>
                <a:custGeom>
                  <a:avLst/>
                  <a:gdLst>
                    <a:gd name="T0" fmla="*/ 0 w 1105"/>
                    <a:gd name="T1" fmla="*/ 0 h 2275"/>
                    <a:gd name="T2" fmla="*/ 156 w 1105"/>
                    <a:gd name="T3" fmla="*/ 91 h 2275"/>
                    <a:gd name="T4" fmla="*/ 260 w 1105"/>
                    <a:gd name="T5" fmla="*/ 182 h 2275"/>
                    <a:gd name="T6" fmla="*/ 364 w 1105"/>
                    <a:gd name="T7" fmla="*/ 260 h 2275"/>
                    <a:gd name="T8" fmla="*/ 494 w 1105"/>
                    <a:gd name="T9" fmla="*/ 364 h 2275"/>
                    <a:gd name="T10" fmla="*/ 663 w 1105"/>
                    <a:gd name="T11" fmla="*/ 507 h 2275"/>
                    <a:gd name="T12" fmla="*/ 845 w 1105"/>
                    <a:gd name="T13" fmla="*/ 650 h 2275"/>
                    <a:gd name="T14" fmla="*/ 1001 w 1105"/>
                    <a:gd name="T15" fmla="*/ 806 h 2275"/>
                    <a:gd name="T16" fmla="*/ 1079 w 1105"/>
                    <a:gd name="T17" fmla="*/ 975 h 2275"/>
                    <a:gd name="T18" fmla="*/ 1092 w 1105"/>
                    <a:gd name="T19" fmla="*/ 1118 h 2275"/>
                    <a:gd name="T20" fmla="*/ 1105 w 1105"/>
                    <a:gd name="T21" fmla="*/ 1261 h 2275"/>
                    <a:gd name="T22" fmla="*/ 1092 w 1105"/>
                    <a:gd name="T23" fmla="*/ 1404 h 2275"/>
                    <a:gd name="T24" fmla="*/ 1066 w 1105"/>
                    <a:gd name="T25" fmla="*/ 1560 h 2275"/>
                    <a:gd name="T26" fmla="*/ 1040 w 1105"/>
                    <a:gd name="T27" fmla="*/ 1703 h 2275"/>
                    <a:gd name="T28" fmla="*/ 1014 w 1105"/>
                    <a:gd name="T29" fmla="*/ 1846 h 2275"/>
                    <a:gd name="T30" fmla="*/ 988 w 1105"/>
                    <a:gd name="T31" fmla="*/ 2002 h 2275"/>
                    <a:gd name="T32" fmla="*/ 949 w 1105"/>
                    <a:gd name="T33" fmla="*/ 2106 h 2275"/>
                    <a:gd name="T34" fmla="*/ 884 w 1105"/>
                    <a:gd name="T35" fmla="*/ 2275 h 22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05"/>
                    <a:gd name="T55" fmla="*/ 0 h 2275"/>
                    <a:gd name="T56" fmla="*/ 1105 w 1105"/>
                    <a:gd name="T57" fmla="*/ 2275 h 22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05" h="2275">
                      <a:moveTo>
                        <a:pt x="0" y="0"/>
                      </a:moveTo>
                      <a:lnTo>
                        <a:pt x="156" y="91"/>
                      </a:lnTo>
                      <a:lnTo>
                        <a:pt x="260" y="182"/>
                      </a:lnTo>
                      <a:lnTo>
                        <a:pt x="364" y="260"/>
                      </a:lnTo>
                      <a:lnTo>
                        <a:pt x="494" y="364"/>
                      </a:lnTo>
                      <a:lnTo>
                        <a:pt x="663" y="507"/>
                      </a:lnTo>
                      <a:lnTo>
                        <a:pt x="845" y="650"/>
                      </a:lnTo>
                      <a:lnTo>
                        <a:pt x="1001" y="806"/>
                      </a:lnTo>
                      <a:lnTo>
                        <a:pt x="1079" y="975"/>
                      </a:lnTo>
                      <a:lnTo>
                        <a:pt x="1092" y="1118"/>
                      </a:lnTo>
                      <a:lnTo>
                        <a:pt x="1105" y="1261"/>
                      </a:lnTo>
                      <a:lnTo>
                        <a:pt x="1092" y="1404"/>
                      </a:lnTo>
                      <a:lnTo>
                        <a:pt x="1066" y="1560"/>
                      </a:lnTo>
                      <a:lnTo>
                        <a:pt x="1040" y="1703"/>
                      </a:lnTo>
                      <a:lnTo>
                        <a:pt x="1014" y="1846"/>
                      </a:lnTo>
                      <a:lnTo>
                        <a:pt x="988" y="2002"/>
                      </a:lnTo>
                      <a:lnTo>
                        <a:pt x="949" y="2106"/>
                      </a:lnTo>
                      <a:lnTo>
                        <a:pt x="884" y="2275"/>
                      </a:lnTo>
                    </a:path>
                  </a:pathLst>
                </a:custGeom>
                <a:noFill/>
                <a:ln w="20638">
                  <a:solidFill>
                    <a:srgbClr val="000000"/>
                  </a:solidFill>
                  <a:round/>
                  <a:headEnd/>
                  <a:tailEnd/>
                </a:ln>
              </p:spPr>
              <p:txBody>
                <a:bodyPr/>
                <a:lstStyle/>
                <a:p>
                  <a:endParaRPr lang="en-US"/>
                </a:p>
              </p:txBody>
            </p:sp>
            <p:sp>
              <p:nvSpPr>
                <p:cNvPr id="6389" name="Freeform 48"/>
                <p:cNvSpPr>
                  <a:spLocks/>
                </p:cNvSpPr>
                <p:nvPr/>
              </p:nvSpPr>
              <p:spPr bwMode="auto">
                <a:xfrm>
                  <a:off x="4296" y="1228"/>
                  <a:ext cx="1131" cy="2210"/>
                </a:xfrm>
                <a:custGeom>
                  <a:avLst/>
                  <a:gdLst>
                    <a:gd name="T0" fmla="*/ 0 w 1131"/>
                    <a:gd name="T1" fmla="*/ 0 h 2210"/>
                    <a:gd name="T2" fmla="*/ 143 w 1131"/>
                    <a:gd name="T3" fmla="*/ 91 h 2210"/>
                    <a:gd name="T4" fmla="*/ 312 w 1131"/>
                    <a:gd name="T5" fmla="*/ 208 h 2210"/>
                    <a:gd name="T6" fmla="*/ 468 w 1131"/>
                    <a:gd name="T7" fmla="*/ 312 h 2210"/>
                    <a:gd name="T8" fmla="*/ 663 w 1131"/>
                    <a:gd name="T9" fmla="*/ 468 h 2210"/>
                    <a:gd name="T10" fmla="*/ 845 w 1131"/>
                    <a:gd name="T11" fmla="*/ 624 h 2210"/>
                    <a:gd name="T12" fmla="*/ 1001 w 1131"/>
                    <a:gd name="T13" fmla="*/ 767 h 2210"/>
                    <a:gd name="T14" fmla="*/ 1105 w 1131"/>
                    <a:gd name="T15" fmla="*/ 923 h 2210"/>
                    <a:gd name="T16" fmla="*/ 1118 w 1131"/>
                    <a:gd name="T17" fmla="*/ 1066 h 2210"/>
                    <a:gd name="T18" fmla="*/ 1131 w 1131"/>
                    <a:gd name="T19" fmla="*/ 1209 h 2210"/>
                    <a:gd name="T20" fmla="*/ 1105 w 1131"/>
                    <a:gd name="T21" fmla="*/ 1352 h 2210"/>
                    <a:gd name="T22" fmla="*/ 1066 w 1131"/>
                    <a:gd name="T23" fmla="*/ 1508 h 2210"/>
                    <a:gd name="T24" fmla="*/ 1027 w 1131"/>
                    <a:gd name="T25" fmla="*/ 1664 h 2210"/>
                    <a:gd name="T26" fmla="*/ 988 w 1131"/>
                    <a:gd name="T27" fmla="*/ 1820 h 2210"/>
                    <a:gd name="T28" fmla="*/ 949 w 1131"/>
                    <a:gd name="T29" fmla="*/ 1963 h 2210"/>
                    <a:gd name="T30" fmla="*/ 884 w 1131"/>
                    <a:gd name="T31" fmla="*/ 2080 h 2210"/>
                    <a:gd name="T32" fmla="*/ 806 w 1131"/>
                    <a:gd name="T33" fmla="*/ 2210 h 22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1"/>
                    <a:gd name="T52" fmla="*/ 0 h 2210"/>
                    <a:gd name="T53" fmla="*/ 1131 w 1131"/>
                    <a:gd name="T54" fmla="*/ 2210 h 22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1" h="2210">
                      <a:moveTo>
                        <a:pt x="0" y="0"/>
                      </a:moveTo>
                      <a:lnTo>
                        <a:pt x="143" y="91"/>
                      </a:lnTo>
                      <a:lnTo>
                        <a:pt x="312" y="208"/>
                      </a:lnTo>
                      <a:lnTo>
                        <a:pt x="468" y="312"/>
                      </a:lnTo>
                      <a:lnTo>
                        <a:pt x="663" y="468"/>
                      </a:lnTo>
                      <a:lnTo>
                        <a:pt x="845" y="624"/>
                      </a:lnTo>
                      <a:lnTo>
                        <a:pt x="1001" y="767"/>
                      </a:lnTo>
                      <a:lnTo>
                        <a:pt x="1105" y="923"/>
                      </a:lnTo>
                      <a:lnTo>
                        <a:pt x="1118" y="1066"/>
                      </a:lnTo>
                      <a:lnTo>
                        <a:pt x="1131" y="1209"/>
                      </a:lnTo>
                      <a:lnTo>
                        <a:pt x="1105" y="1352"/>
                      </a:lnTo>
                      <a:lnTo>
                        <a:pt x="1066" y="1508"/>
                      </a:lnTo>
                      <a:lnTo>
                        <a:pt x="1027" y="1664"/>
                      </a:lnTo>
                      <a:lnTo>
                        <a:pt x="988" y="1820"/>
                      </a:lnTo>
                      <a:lnTo>
                        <a:pt x="949" y="1963"/>
                      </a:lnTo>
                      <a:lnTo>
                        <a:pt x="884" y="2080"/>
                      </a:lnTo>
                      <a:lnTo>
                        <a:pt x="806" y="2210"/>
                      </a:lnTo>
                    </a:path>
                  </a:pathLst>
                </a:custGeom>
                <a:noFill/>
                <a:ln w="20638">
                  <a:solidFill>
                    <a:srgbClr val="000000"/>
                  </a:solidFill>
                  <a:round/>
                  <a:headEnd/>
                  <a:tailEnd/>
                </a:ln>
              </p:spPr>
              <p:txBody>
                <a:bodyPr/>
                <a:lstStyle/>
                <a:p>
                  <a:endParaRPr lang="en-US"/>
                </a:p>
              </p:txBody>
            </p:sp>
            <p:sp>
              <p:nvSpPr>
                <p:cNvPr id="6390" name="Freeform 49"/>
                <p:cNvSpPr>
                  <a:spLocks/>
                </p:cNvSpPr>
                <p:nvPr/>
              </p:nvSpPr>
              <p:spPr bwMode="auto">
                <a:xfrm>
                  <a:off x="3191" y="1137"/>
                  <a:ext cx="117" cy="2340"/>
                </a:xfrm>
                <a:custGeom>
                  <a:avLst/>
                  <a:gdLst>
                    <a:gd name="T0" fmla="*/ 104 w 117"/>
                    <a:gd name="T1" fmla="*/ 0 h 2340"/>
                    <a:gd name="T2" fmla="*/ 104 w 117"/>
                    <a:gd name="T3" fmla="*/ 65 h 2340"/>
                    <a:gd name="T4" fmla="*/ 117 w 117"/>
                    <a:gd name="T5" fmla="*/ 182 h 2340"/>
                    <a:gd name="T6" fmla="*/ 117 w 117"/>
                    <a:gd name="T7" fmla="*/ 312 h 2340"/>
                    <a:gd name="T8" fmla="*/ 117 w 117"/>
                    <a:gd name="T9" fmla="*/ 429 h 2340"/>
                    <a:gd name="T10" fmla="*/ 117 w 117"/>
                    <a:gd name="T11" fmla="*/ 559 h 2340"/>
                    <a:gd name="T12" fmla="*/ 117 w 117"/>
                    <a:gd name="T13" fmla="*/ 702 h 2340"/>
                    <a:gd name="T14" fmla="*/ 117 w 117"/>
                    <a:gd name="T15" fmla="*/ 871 h 2340"/>
                    <a:gd name="T16" fmla="*/ 117 w 117"/>
                    <a:gd name="T17" fmla="*/ 1040 h 2340"/>
                    <a:gd name="T18" fmla="*/ 117 w 117"/>
                    <a:gd name="T19" fmla="*/ 1157 h 2340"/>
                    <a:gd name="T20" fmla="*/ 117 w 117"/>
                    <a:gd name="T21" fmla="*/ 1300 h 2340"/>
                    <a:gd name="T22" fmla="*/ 91 w 117"/>
                    <a:gd name="T23" fmla="*/ 1443 h 2340"/>
                    <a:gd name="T24" fmla="*/ 91 w 117"/>
                    <a:gd name="T25" fmla="*/ 1599 h 2340"/>
                    <a:gd name="T26" fmla="*/ 65 w 117"/>
                    <a:gd name="T27" fmla="*/ 1768 h 2340"/>
                    <a:gd name="T28" fmla="*/ 52 w 117"/>
                    <a:gd name="T29" fmla="*/ 1911 h 2340"/>
                    <a:gd name="T30" fmla="*/ 52 w 117"/>
                    <a:gd name="T31" fmla="*/ 2054 h 2340"/>
                    <a:gd name="T32" fmla="*/ 26 w 117"/>
                    <a:gd name="T33" fmla="*/ 2210 h 2340"/>
                    <a:gd name="T34" fmla="*/ 0 w 117"/>
                    <a:gd name="T35" fmla="*/ 2340 h 23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7"/>
                    <a:gd name="T55" fmla="*/ 0 h 2340"/>
                    <a:gd name="T56" fmla="*/ 117 w 117"/>
                    <a:gd name="T57" fmla="*/ 2340 h 23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7" h="2340">
                      <a:moveTo>
                        <a:pt x="104" y="0"/>
                      </a:moveTo>
                      <a:lnTo>
                        <a:pt x="104" y="65"/>
                      </a:lnTo>
                      <a:lnTo>
                        <a:pt x="117" y="182"/>
                      </a:lnTo>
                      <a:lnTo>
                        <a:pt x="117" y="312"/>
                      </a:lnTo>
                      <a:lnTo>
                        <a:pt x="117" y="429"/>
                      </a:lnTo>
                      <a:lnTo>
                        <a:pt x="117" y="559"/>
                      </a:lnTo>
                      <a:lnTo>
                        <a:pt x="117" y="702"/>
                      </a:lnTo>
                      <a:lnTo>
                        <a:pt x="117" y="871"/>
                      </a:lnTo>
                      <a:lnTo>
                        <a:pt x="117" y="1040"/>
                      </a:lnTo>
                      <a:lnTo>
                        <a:pt x="117" y="1157"/>
                      </a:lnTo>
                      <a:lnTo>
                        <a:pt x="117" y="1300"/>
                      </a:lnTo>
                      <a:lnTo>
                        <a:pt x="91" y="1443"/>
                      </a:lnTo>
                      <a:lnTo>
                        <a:pt x="91" y="1599"/>
                      </a:lnTo>
                      <a:lnTo>
                        <a:pt x="65" y="1768"/>
                      </a:lnTo>
                      <a:lnTo>
                        <a:pt x="52" y="1911"/>
                      </a:lnTo>
                      <a:lnTo>
                        <a:pt x="52" y="2054"/>
                      </a:lnTo>
                      <a:lnTo>
                        <a:pt x="26" y="2210"/>
                      </a:lnTo>
                      <a:lnTo>
                        <a:pt x="0" y="2340"/>
                      </a:lnTo>
                    </a:path>
                  </a:pathLst>
                </a:custGeom>
                <a:noFill/>
                <a:ln w="20638">
                  <a:solidFill>
                    <a:srgbClr val="000000"/>
                  </a:solidFill>
                  <a:round/>
                  <a:headEnd/>
                  <a:tailEnd/>
                </a:ln>
              </p:spPr>
              <p:txBody>
                <a:bodyPr/>
                <a:lstStyle/>
                <a:p>
                  <a:endParaRPr lang="en-US"/>
                </a:p>
              </p:txBody>
            </p:sp>
            <p:sp>
              <p:nvSpPr>
                <p:cNvPr id="6391" name="Freeform 50"/>
                <p:cNvSpPr>
                  <a:spLocks/>
                </p:cNvSpPr>
                <p:nvPr/>
              </p:nvSpPr>
              <p:spPr bwMode="auto">
                <a:xfrm>
                  <a:off x="3230" y="1124"/>
                  <a:ext cx="247" cy="2353"/>
                </a:xfrm>
                <a:custGeom>
                  <a:avLst/>
                  <a:gdLst>
                    <a:gd name="T0" fmla="*/ 91 w 247"/>
                    <a:gd name="T1" fmla="*/ 0 h 2353"/>
                    <a:gd name="T2" fmla="*/ 117 w 247"/>
                    <a:gd name="T3" fmla="*/ 65 h 2353"/>
                    <a:gd name="T4" fmla="*/ 143 w 247"/>
                    <a:gd name="T5" fmla="*/ 169 h 2353"/>
                    <a:gd name="T6" fmla="*/ 169 w 247"/>
                    <a:gd name="T7" fmla="*/ 299 h 2353"/>
                    <a:gd name="T8" fmla="*/ 182 w 247"/>
                    <a:gd name="T9" fmla="*/ 416 h 2353"/>
                    <a:gd name="T10" fmla="*/ 208 w 247"/>
                    <a:gd name="T11" fmla="*/ 559 h 2353"/>
                    <a:gd name="T12" fmla="*/ 221 w 247"/>
                    <a:gd name="T13" fmla="*/ 715 h 2353"/>
                    <a:gd name="T14" fmla="*/ 247 w 247"/>
                    <a:gd name="T15" fmla="*/ 884 h 2353"/>
                    <a:gd name="T16" fmla="*/ 247 w 247"/>
                    <a:gd name="T17" fmla="*/ 1027 h 2353"/>
                    <a:gd name="T18" fmla="*/ 247 w 247"/>
                    <a:gd name="T19" fmla="*/ 1183 h 2353"/>
                    <a:gd name="T20" fmla="*/ 221 w 247"/>
                    <a:gd name="T21" fmla="*/ 1326 h 2353"/>
                    <a:gd name="T22" fmla="*/ 208 w 247"/>
                    <a:gd name="T23" fmla="*/ 1469 h 2353"/>
                    <a:gd name="T24" fmla="*/ 182 w 247"/>
                    <a:gd name="T25" fmla="*/ 1625 h 2353"/>
                    <a:gd name="T26" fmla="*/ 156 w 247"/>
                    <a:gd name="T27" fmla="*/ 1781 h 2353"/>
                    <a:gd name="T28" fmla="*/ 117 w 247"/>
                    <a:gd name="T29" fmla="*/ 1924 h 2353"/>
                    <a:gd name="T30" fmla="*/ 91 w 247"/>
                    <a:gd name="T31" fmla="*/ 2067 h 2353"/>
                    <a:gd name="T32" fmla="*/ 52 w 247"/>
                    <a:gd name="T33" fmla="*/ 2210 h 2353"/>
                    <a:gd name="T34" fmla="*/ 0 w 247"/>
                    <a:gd name="T35" fmla="*/ 2353 h 23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7"/>
                    <a:gd name="T55" fmla="*/ 0 h 2353"/>
                    <a:gd name="T56" fmla="*/ 247 w 247"/>
                    <a:gd name="T57" fmla="*/ 2353 h 23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7" h="2353">
                      <a:moveTo>
                        <a:pt x="91" y="0"/>
                      </a:moveTo>
                      <a:lnTo>
                        <a:pt x="117" y="65"/>
                      </a:lnTo>
                      <a:lnTo>
                        <a:pt x="143" y="169"/>
                      </a:lnTo>
                      <a:lnTo>
                        <a:pt x="169" y="299"/>
                      </a:lnTo>
                      <a:lnTo>
                        <a:pt x="182" y="416"/>
                      </a:lnTo>
                      <a:lnTo>
                        <a:pt x="208" y="559"/>
                      </a:lnTo>
                      <a:lnTo>
                        <a:pt x="221" y="715"/>
                      </a:lnTo>
                      <a:lnTo>
                        <a:pt x="247" y="884"/>
                      </a:lnTo>
                      <a:lnTo>
                        <a:pt x="247" y="1027"/>
                      </a:lnTo>
                      <a:lnTo>
                        <a:pt x="247" y="1183"/>
                      </a:lnTo>
                      <a:lnTo>
                        <a:pt x="221" y="1326"/>
                      </a:lnTo>
                      <a:lnTo>
                        <a:pt x="208" y="1469"/>
                      </a:lnTo>
                      <a:lnTo>
                        <a:pt x="182" y="1625"/>
                      </a:lnTo>
                      <a:lnTo>
                        <a:pt x="156" y="1781"/>
                      </a:lnTo>
                      <a:lnTo>
                        <a:pt x="117" y="1924"/>
                      </a:lnTo>
                      <a:lnTo>
                        <a:pt x="91" y="2067"/>
                      </a:lnTo>
                      <a:lnTo>
                        <a:pt x="52" y="2210"/>
                      </a:lnTo>
                      <a:lnTo>
                        <a:pt x="0" y="2353"/>
                      </a:lnTo>
                    </a:path>
                  </a:pathLst>
                </a:custGeom>
                <a:noFill/>
                <a:ln w="20638">
                  <a:solidFill>
                    <a:srgbClr val="000000"/>
                  </a:solidFill>
                  <a:round/>
                  <a:headEnd/>
                  <a:tailEnd/>
                </a:ln>
              </p:spPr>
              <p:txBody>
                <a:bodyPr/>
                <a:lstStyle/>
                <a:p>
                  <a:endParaRPr lang="en-US"/>
                </a:p>
              </p:txBody>
            </p:sp>
            <p:sp>
              <p:nvSpPr>
                <p:cNvPr id="6392" name="Freeform 51"/>
                <p:cNvSpPr>
                  <a:spLocks/>
                </p:cNvSpPr>
                <p:nvPr/>
              </p:nvSpPr>
              <p:spPr bwMode="auto">
                <a:xfrm>
                  <a:off x="3269" y="1124"/>
                  <a:ext cx="338" cy="2353"/>
                </a:xfrm>
                <a:custGeom>
                  <a:avLst/>
                  <a:gdLst>
                    <a:gd name="T0" fmla="*/ 78 w 338"/>
                    <a:gd name="T1" fmla="*/ 0 h 2353"/>
                    <a:gd name="T2" fmla="*/ 117 w 338"/>
                    <a:gd name="T3" fmla="*/ 78 h 2353"/>
                    <a:gd name="T4" fmla="*/ 169 w 338"/>
                    <a:gd name="T5" fmla="*/ 169 h 2353"/>
                    <a:gd name="T6" fmla="*/ 221 w 338"/>
                    <a:gd name="T7" fmla="*/ 299 h 2353"/>
                    <a:gd name="T8" fmla="*/ 260 w 338"/>
                    <a:gd name="T9" fmla="*/ 442 h 2353"/>
                    <a:gd name="T10" fmla="*/ 286 w 338"/>
                    <a:gd name="T11" fmla="*/ 572 h 2353"/>
                    <a:gd name="T12" fmla="*/ 312 w 338"/>
                    <a:gd name="T13" fmla="*/ 715 h 2353"/>
                    <a:gd name="T14" fmla="*/ 325 w 338"/>
                    <a:gd name="T15" fmla="*/ 884 h 2353"/>
                    <a:gd name="T16" fmla="*/ 338 w 338"/>
                    <a:gd name="T17" fmla="*/ 1027 h 2353"/>
                    <a:gd name="T18" fmla="*/ 338 w 338"/>
                    <a:gd name="T19" fmla="*/ 1183 h 2353"/>
                    <a:gd name="T20" fmla="*/ 325 w 338"/>
                    <a:gd name="T21" fmla="*/ 1326 h 2353"/>
                    <a:gd name="T22" fmla="*/ 299 w 338"/>
                    <a:gd name="T23" fmla="*/ 1469 h 2353"/>
                    <a:gd name="T24" fmla="*/ 273 w 338"/>
                    <a:gd name="T25" fmla="*/ 1612 h 2353"/>
                    <a:gd name="T26" fmla="*/ 234 w 338"/>
                    <a:gd name="T27" fmla="*/ 1781 h 2353"/>
                    <a:gd name="T28" fmla="*/ 182 w 338"/>
                    <a:gd name="T29" fmla="*/ 1937 h 2353"/>
                    <a:gd name="T30" fmla="*/ 143 w 338"/>
                    <a:gd name="T31" fmla="*/ 2067 h 2353"/>
                    <a:gd name="T32" fmla="*/ 78 w 338"/>
                    <a:gd name="T33" fmla="*/ 2210 h 2353"/>
                    <a:gd name="T34" fmla="*/ 0 w 338"/>
                    <a:gd name="T35" fmla="*/ 2353 h 23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8"/>
                    <a:gd name="T55" fmla="*/ 0 h 2353"/>
                    <a:gd name="T56" fmla="*/ 338 w 338"/>
                    <a:gd name="T57" fmla="*/ 2353 h 23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8" h="2353">
                      <a:moveTo>
                        <a:pt x="78" y="0"/>
                      </a:moveTo>
                      <a:lnTo>
                        <a:pt x="117" y="78"/>
                      </a:lnTo>
                      <a:lnTo>
                        <a:pt x="169" y="169"/>
                      </a:lnTo>
                      <a:lnTo>
                        <a:pt x="221" y="299"/>
                      </a:lnTo>
                      <a:lnTo>
                        <a:pt x="260" y="442"/>
                      </a:lnTo>
                      <a:lnTo>
                        <a:pt x="286" y="572"/>
                      </a:lnTo>
                      <a:lnTo>
                        <a:pt x="312" y="715"/>
                      </a:lnTo>
                      <a:lnTo>
                        <a:pt x="325" y="884"/>
                      </a:lnTo>
                      <a:lnTo>
                        <a:pt x="338" y="1027"/>
                      </a:lnTo>
                      <a:lnTo>
                        <a:pt x="338" y="1183"/>
                      </a:lnTo>
                      <a:lnTo>
                        <a:pt x="325" y="1326"/>
                      </a:lnTo>
                      <a:lnTo>
                        <a:pt x="299" y="1469"/>
                      </a:lnTo>
                      <a:lnTo>
                        <a:pt x="273" y="1612"/>
                      </a:lnTo>
                      <a:lnTo>
                        <a:pt x="234" y="1781"/>
                      </a:lnTo>
                      <a:lnTo>
                        <a:pt x="182" y="1937"/>
                      </a:lnTo>
                      <a:lnTo>
                        <a:pt x="143" y="2067"/>
                      </a:lnTo>
                      <a:lnTo>
                        <a:pt x="78" y="2210"/>
                      </a:lnTo>
                      <a:lnTo>
                        <a:pt x="0" y="2353"/>
                      </a:lnTo>
                    </a:path>
                  </a:pathLst>
                </a:custGeom>
                <a:noFill/>
                <a:ln w="20638">
                  <a:solidFill>
                    <a:srgbClr val="000000"/>
                  </a:solidFill>
                  <a:round/>
                  <a:headEnd/>
                  <a:tailEnd/>
                </a:ln>
              </p:spPr>
              <p:txBody>
                <a:bodyPr/>
                <a:lstStyle/>
                <a:p>
                  <a:endParaRPr lang="en-US"/>
                </a:p>
              </p:txBody>
            </p:sp>
            <p:sp>
              <p:nvSpPr>
                <p:cNvPr id="6393" name="Freeform 52"/>
                <p:cNvSpPr>
                  <a:spLocks/>
                </p:cNvSpPr>
                <p:nvPr/>
              </p:nvSpPr>
              <p:spPr bwMode="auto">
                <a:xfrm>
                  <a:off x="3347" y="1111"/>
                  <a:ext cx="416" cy="2340"/>
                </a:xfrm>
                <a:custGeom>
                  <a:avLst/>
                  <a:gdLst>
                    <a:gd name="T0" fmla="*/ 26 w 416"/>
                    <a:gd name="T1" fmla="*/ 0 h 2340"/>
                    <a:gd name="T2" fmla="*/ 91 w 416"/>
                    <a:gd name="T3" fmla="*/ 78 h 2340"/>
                    <a:gd name="T4" fmla="*/ 156 w 416"/>
                    <a:gd name="T5" fmla="*/ 195 h 2340"/>
                    <a:gd name="T6" fmla="*/ 221 w 416"/>
                    <a:gd name="T7" fmla="*/ 286 h 2340"/>
                    <a:gd name="T8" fmla="*/ 273 w 416"/>
                    <a:gd name="T9" fmla="*/ 403 h 2340"/>
                    <a:gd name="T10" fmla="*/ 325 w 416"/>
                    <a:gd name="T11" fmla="*/ 546 h 2340"/>
                    <a:gd name="T12" fmla="*/ 364 w 416"/>
                    <a:gd name="T13" fmla="*/ 715 h 2340"/>
                    <a:gd name="T14" fmla="*/ 390 w 416"/>
                    <a:gd name="T15" fmla="*/ 897 h 2340"/>
                    <a:gd name="T16" fmla="*/ 416 w 416"/>
                    <a:gd name="T17" fmla="*/ 1040 h 2340"/>
                    <a:gd name="T18" fmla="*/ 416 w 416"/>
                    <a:gd name="T19" fmla="*/ 1183 h 2340"/>
                    <a:gd name="T20" fmla="*/ 390 w 416"/>
                    <a:gd name="T21" fmla="*/ 1339 h 2340"/>
                    <a:gd name="T22" fmla="*/ 364 w 416"/>
                    <a:gd name="T23" fmla="*/ 1482 h 2340"/>
                    <a:gd name="T24" fmla="*/ 325 w 416"/>
                    <a:gd name="T25" fmla="*/ 1638 h 2340"/>
                    <a:gd name="T26" fmla="*/ 273 w 416"/>
                    <a:gd name="T27" fmla="*/ 1781 h 2340"/>
                    <a:gd name="T28" fmla="*/ 208 w 416"/>
                    <a:gd name="T29" fmla="*/ 1937 h 2340"/>
                    <a:gd name="T30" fmla="*/ 143 w 416"/>
                    <a:gd name="T31" fmla="*/ 2080 h 2340"/>
                    <a:gd name="T32" fmla="*/ 78 w 416"/>
                    <a:gd name="T33" fmla="*/ 2197 h 2340"/>
                    <a:gd name="T34" fmla="*/ 0 w 416"/>
                    <a:gd name="T35" fmla="*/ 2340 h 23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6"/>
                    <a:gd name="T55" fmla="*/ 0 h 2340"/>
                    <a:gd name="T56" fmla="*/ 416 w 416"/>
                    <a:gd name="T57" fmla="*/ 2340 h 23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6" h="2340">
                      <a:moveTo>
                        <a:pt x="26" y="0"/>
                      </a:moveTo>
                      <a:lnTo>
                        <a:pt x="91" y="78"/>
                      </a:lnTo>
                      <a:lnTo>
                        <a:pt x="156" y="195"/>
                      </a:lnTo>
                      <a:lnTo>
                        <a:pt x="221" y="286"/>
                      </a:lnTo>
                      <a:lnTo>
                        <a:pt x="273" y="403"/>
                      </a:lnTo>
                      <a:lnTo>
                        <a:pt x="325" y="546"/>
                      </a:lnTo>
                      <a:lnTo>
                        <a:pt x="364" y="715"/>
                      </a:lnTo>
                      <a:lnTo>
                        <a:pt x="390" y="897"/>
                      </a:lnTo>
                      <a:lnTo>
                        <a:pt x="416" y="1040"/>
                      </a:lnTo>
                      <a:lnTo>
                        <a:pt x="416" y="1183"/>
                      </a:lnTo>
                      <a:lnTo>
                        <a:pt x="390" y="1339"/>
                      </a:lnTo>
                      <a:lnTo>
                        <a:pt x="364" y="1482"/>
                      </a:lnTo>
                      <a:lnTo>
                        <a:pt x="325" y="1638"/>
                      </a:lnTo>
                      <a:lnTo>
                        <a:pt x="273" y="1781"/>
                      </a:lnTo>
                      <a:lnTo>
                        <a:pt x="208" y="1937"/>
                      </a:lnTo>
                      <a:lnTo>
                        <a:pt x="143" y="2080"/>
                      </a:lnTo>
                      <a:lnTo>
                        <a:pt x="78" y="2197"/>
                      </a:lnTo>
                      <a:lnTo>
                        <a:pt x="0" y="2340"/>
                      </a:lnTo>
                    </a:path>
                  </a:pathLst>
                </a:custGeom>
                <a:noFill/>
                <a:ln w="20638">
                  <a:solidFill>
                    <a:srgbClr val="000000"/>
                  </a:solidFill>
                  <a:round/>
                  <a:headEnd/>
                  <a:tailEnd/>
                </a:ln>
              </p:spPr>
              <p:txBody>
                <a:bodyPr/>
                <a:lstStyle/>
                <a:p>
                  <a:endParaRPr lang="en-US"/>
                </a:p>
              </p:txBody>
            </p:sp>
            <p:sp>
              <p:nvSpPr>
                <p:cNvPr id="6394" name="Freeform 53"/>
                <p:cNvSpPr>
                  <a:spLocks/>
                </p:cNvSpPr>
                <p:nvPr/>
              </p:nvSpPr>
              <p:spPr bwMode="auto">
                <a:xfrm>
                  <a:off x="3399" y="1111"/>
                  <a:ext cx="507" cy="2314"/>
                </a:xfrm>
                <a:custGeom>
                  <a:avLst/>
                  <a:gdLst>
                    <a:gd name="T0" fmla="*/ 0 w 507"/>
                    <a:gd name="T1" fmla="*/ 0 h 2314"/>
                    <a:gd name="T2" fmla="*/ 78 w 507"/>
                    <a:gd name="T3" fmla="*/ 78 h 2314"/>
                    <a:gd name="T4" fmla="*/ 169 w 507"/>
                    <a:gd name="T5" fmla="*/ 182 h 2314"/>
                    <a:gd name="T6" fmla="*/ 234 w 507"/>
                    <a:gd name="T7" fmla="*/ 299 h 2314"/>
                    <a:gd name="T8" fmla="*/ 299 w 507"/>
                    <a:gd name="T9" fmla="*/ 416 h 2314"/>
                    <a:gd name="T10" fmla="*/ 364 w 507"/>
                    <a:gd name="T11" fmla="*/ 559 h 2314"/>
                    <a:gd name="T12" fmla="*/ 429 w 507"/>
                    <a:gd name="T13" fmla="*/ 715 h 2314"/>
                    <a:gd name="T14" fmla="*/ 481 w 507"/>
                    <a:gd name="T15" fmla="*/ 910 h 2314"/>
                    <a:gd name="T16" fmla="*/ 494 w 507"/>
                    <a:gd name="T17" fmla="*/ 1040 h 2314"/>
                    <a:gd name="T18" fmla="*/ 507 w 507"/>
                    <a:gd name="T19" fmla="*/ 1183 h 2314"/>
                    <a:gd name="T20" fmla="*/ 481 w 507"/>
                    <a:gd name="T21" fmla="*/ 1326 h 2314"/>
                    <a:gd name="T22" fmla="*/ 442 w 507"/>
                    <a:gd name="T23" fmla="*/ 1482 h 2314"/>
                    <a:gd name="T24" fmla="*/ 390 w 507"/>
                    <a:gd name="T25" fmla="*/ 1651 h 2314"/>
                    <a:gd name="T26" fmla="*/ 312 w 507"/>
                    <a:gd name="T27" fmla="*/ 1807 h 2314"/>
                    <a:gd name="T28" fmla="*/ 247 w 507"/>
                    <a:gd name="T29" fmla="*/ 1950 h 2314"/>
                    <a:gd name="T30" fmla="*/ 156 w 507"/>
                    <a:gd name="T31" fmla="*/ 2093 h 2314"/>
                    <a:gd name="T32" fmla="*/ 78 w 507"/>
                    <a:gd name="T33" fmla="*/ 2223 h 2314"/>
                    <a:gd name="T34" fmla="*/ 0 w 507"/>
                    <a:gd name="T35" fmla="*/ 2314 h 23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7"/>
                    <a:gd name="T55" fmla="*/ 0 h 2314"/>
                    <a:gd name="T56" fmla="*/ 507 w 507"/>
                    <a:gd name="T57" fmla="*/ 2314 h 23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7" h="2314">
                      <a:moveTo>
                        <a:pt x="0" y="0"/>
                      </a:moveTo>
                      <a:lnTo>
                        <a:pt x="78" y="78"/>
                      </a:lnTo>
                      <a:lnTo>
                        <a:pt x="169" y="182"/>
                      </a:lnTo>
                      <a:lnTo>
                        <a:pt x="234" y="299"/>
                      </a:lnTo>
                      <a:lnTo>
                        <a:pt x="299" y="416"/>
                      </a:lnTo>
                      <a:lnTo>
                        <a:pt x="364" y="559"/>
                      </a:lnTo>
                      <a:lnTo>
                        <a:pt x="429" y="715"/>
                      </a:lnTo>
                      <a:lnTo>
                        <a:pt x="481" y="910"/>
                      </a:lnTo>
                      <a:lnTo>
                        <a:pt x="494" y="1040"/>
                      </a:lnTo>
                      <a:lnTo>
                        <a:pt x="507" y="1183"/>
                      </a:lnTo>
                      <a:lnTo>
                        <a:pt x="481" y="1326"/>
                      </a:lnTo>
                      <a:lnTo>
                        <a:pt x="442" y="1482"/>
                      </a:lnTo>
                      <a:lnTo>
                        <a:pt x="390" y="1651"/>
                      </a:lnTo>
                      <a:lnTo>
                        <a:pt x="312" y="1807"/>
                      </a:lnTo>
                      <a:lnTo>
                        <a:pt x="247" y="1950"/>
                      </a:lnTo>
                      <a:lnTo>
                        <a:pt x="156" y="2093"/>
                      </a:lnTo>
                      <a:lnTo>
                        <a:pt x="78" y="2223"/>
                      </a:lnTo>
                      <a:lnTo>
                        <a:pt x="0" y="2314"/>
                      </a:lnTo>
                    </a:path>
                  </a:pathLst>
                </a:custGeom>
                <a:noFill/>
                <a:ln w="20638">
                  <a:solidFill>
                    <a:srgbClr val="000000"/>
                  </a:solidFill>
                  <a:round/>
                  <a:headEnd/>
                  <a:tailEnd/>
                </a:ln>
              </p:spPr>
              <p:txBody>
                <a:bodyPr/>
                <a:lstStyle/>
                <a:p>
                  <a:endParaRPr lang="en-US"/>
                </a:p>
              </p:txBody>
            </p:sp>
            <p:sp>
              <p:nvSpPr>
                <p:cNvPr id="6395" name="Freeform 54"/>
                <p:cNvSpPr>
                  <a:spLocks/>
                </p:cNvSpPr>
                <p:nvPr/>
              </p:nvSpPr>
              <p:spPr bwMode="auto">
                <a:xfrm>
                  <a:off x="3438" y="1111"/>
                  <a:ext cx="611" cy="1404"/>
                </a:xfrm>
                <a:custGeom>
                  <a:avLst/>
                  <a:gdLst>
                    <a:gd name="T0" fmla="*/ 0 w 611"/>
                    <a:gd name="T1" fmla="*/ 0 h 1404"/>
                    <a:gd name="T2" fmla="*/ 117 w 611"/>
                    <a:gd name="T3" fmla="*/ 104 h 1404"/>
                    <a:gd name="T4" fmla="*/ 208 w 611"/>
                    <a:gd name="T5" fmla="*/ 208 h 1404"/>
                    <a:gd name="T6" fmla="*/ 312 w 611"/>
                    <a:gd name="T7" fmla="*/ 312 h 1404"/>
                    <a:gd name="T8" fmla="*/ 403 w 611"/>
                    <a:gd name="T9" fmla="*/ 429 h 1404"/>
                    <a:gd name="T10" fmla="*/ 481 w 611"/>
                    <a:gd name="T11" fmla="*/ 572 h 1404"/>
                    <a:gd name="T12" fmla="*/ 546 w 611"/>
                    <a:gd name="T13" fmla="*/ 715 h 1404"/>
                    <a:gd name="T14" fmla="*/ 598 w 611"/>
                    <a:gd name="T15" fmla="*/ 910 h 1404"/>
                    <a:gd name="T16" fmla="*/ 611 w 611"/>
                    <a:gd name="T17" fmla="*/ 1053 h 1404"/>
                    <a:gd name="T18" fmla="*/ 611 w 611"/>
                    <a:gd name="T19" fmla="*/ 1196 h 1404"/>
                    <a:gd name="T20" fmla="*/ 585 w 611"/>
                    <a:gd name="T21" fmla="*/ 1404 h 14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1"/>
                    <a:gd name="T34" fmla="*/ 0 h 1404"/>
                    <a:gd name="T35" fmla="*/ 611 w 611"/>
                    <a:gd name="T36" fmla="*/ 1404 h 14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1" h="1404">
                      <a:moveTo>
                        <a:pt x="0" y="0"/>
                      </a:moveTo>
                      <a:lnTo>
                        <a:pt x="117" y="104"/>
                      </a:lnTo>
                      <a:lnTo>
                        <a:pt x="208" y="208"/>
                      </a:lnTo>
                      <a:lnTo>
                        <a:pt x="312" y="312"/>
                      </a:lnTo>
                      <a:lnTo>
                        <a:pt x="403" y="429"/>
                      </a:lnTo>
                      <a:lnTo>
                        <a:pt x="481" y="572"/>
                      </a:lnTo>
                      <a:lnTo>
                        <a:pt x="546" y="715"/>
                      </a:lnTo>
                      <a:lnTo>
                        <a:pt x="598" y="910"/>
                      </a:lnTo>
                      <a:lnTo>
                        <a:pt x="611" y="1053"/>
                      </a:lnTo>
                      <a:lnTo>
                        <a:pt x="611" y="1196"/>
                      </a:lnTo>
                      <a:lnTo>
                        <a:pt x="585" y="1404"/>
                      </a:lnTo>
                    </a:path>
                  </a:pathLst>
                </a:custGeom>
                <a:noFill/>
                <a:ln w="20638">
                  <a:solidFill>
                    <a:srgbClr val="000000"/>
                  </a:solidFill>
                  <a:round/>
                  <a:headEnd/>
                  <a:tailEnd/>
                </a:ln>
              </p:spPr>
              <p:txBody>
                <a:bodyPr/>
                <a:lstStyle/>
                <a:p>
                  <a:endParaRPr lang="en-US"/>
                </a:p>
              </p:txBody>
            </p:sp>
            <p:sp>
              <p:nvSpPr>
                <p:cNvPr id="6396" name="Freeform 55"/>
                <p:cNvSpPr>
                  <a:spLocks/>
                </p:cNvSpPr>
                <p:nvPr/>
              </p:nvSpPr>
              <p:spPr bwMode="auto">
                <a:xfrm>
                  <a:off x="3490" y="1111"/>
                  <a:ext cx="1261" cy="2340"/>
                </a:xfrm>
                <a:custGeom>
                  <a:avLst/>
                  <a:gdLst>
                    <a:gd name="T0" fmla="*/ 0 w 1261"/>
                    <a:gd name="T1" fmla="*/ 0 h 2340"/>
                    <a:gd name="T2" fmla="*/ 117 w 1261"/>
                    <a:gd name="T3" fmla="*/ 78 h 2340"/>
                    <a:gd name="T4" fmla="*/ 221 w 1261"/>
                    <a:gd name="T5" fmla="*/ 169 h 2340"/>
                    <a:gd name="T6" fmla="*/ 364 w 1261"/>
                    <a:gd name="T7" fmla="*/ 312 h 2340"/>
                    <a:gd name="T8" fmla="*/ 468 w 1261"/>
                    <a:gd name="T9" fmla="*/ 442 h 2340"/>
                    <a:gd name="T10" fmla="*/ 559 w 1261"/>
                    <a:gd name="T11" fmla="*/ 585 h 2340"/>
                    <a:gd name="T12" fmla="*/ 624 w 1261"/>
                    <a:gd name="T13" fmla="*/ 741 h 2340"/>
                    <a:gd name="T14" fmla="*/ 676 w 1261"/>
                    <a:gd name="T15" fmla="*/ 897 h 2340"/>
                    <a:gd name="T16" fmla="*/ 702 w 1261"/>
                    <a:gd name="T17" fmla="*/ 1053 h 2340"/>
                    <a:gd name="T18" fmla="*/ 715 w 1261"/>
                    <a:gd name="T19" fmla="*/ 1183 h 2340"/>
                    <a:gd name="T20" fmla="*/ 728 w 1261"/>
                    <a:gd name="T21" fmla="*/ 1326 h 2340"/>
                    <a:gd name="T22" fmla="*/ 754 w 1261"/>
                    <a:gd name="T23" fmla="*/ 1469 h 2340"/>
                    <a:gd name="T24" fmla="*/ 806 w 1261"/>
                    <a:gd name="T25" fmla="*/ 1638 h 2340"/>
                    <a:gd name="T26" fmla="*/ 884 w 1261"/>
                    <a:gd name="T27" fmla="*/ 1794 h 2340"/>
                    <a:gd name="T28" fmla="*/ 962 w 1261"/>
                    <a:gd name="T29" fmla="*/ 1937 h 2340"/>
                    <a:gd name="T30" fmla="*/ 1040 w 1261"/>
                    <a:gd name="T31" fmla="*/ 2067 h 2340"/>
                    <a:gd name="T32" fmla="*/ 1144 w 1261"/>
                    <a:gd name="T33" fmla="*/ 2210 h 2340"/>
                    <a:gd name="T34" fmla="*/ 1261 w 1261"/>
                    <a:gd name="T35" fmla="*/ 2340 h 23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61"/>
                    <a:gd name="T55" fmla="*/ 0 h 2340"/>
                    <a:gd name="T56" fmla="*/ 1261 w 1261"/>
                    <a:gd name="T57" fmla="*/ 2340 h 23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61" h="2340">
                      <a:moveTo>
                        <a:pt x="0" y="0"/>
                      </a:moveTo>
                      <a:lnTo>
                        <a:pt x="117" y="78"/>
                      </a:lnTo>
                      <a:lnTo>
                        <a:pt x="221" y="169"/>
                      </a:lnTo>
                      <a:lnTo>
                        <a:pt x="364" y="312"/>
                      </a:lnTo>
                      <a:lnTo>
                        <a:pt x="468" y="442"/>
                      </a:lnTo>
                      <a:lnTo>
                        <a:pt x="559" y="585"/>
                      </a:lnTo>
                      <a:lnTo>
                        <a:pt x="624" y="741"/>
                      </a:lnTo>
                      <a:lnTo>
                        <a:pt x="676" y="897"/>
                      </a:lnTo>
                      <a:lnTo>
                        <a:pt x="702" y="1053"/>
                      </a:lnTo>
                      <a:lnTo>
                        <a:pt x="715" y="1183"/>
                      </a:lnTo>
                      <a:lnTo>
                        <a:pt x="728" y="1326"/>
                      </a:lnTo>
                      <a:lnTo>
                        <a:pt x="754" y="1469"/>
                      </a:lnTo>
                      <a:lnTo>
                        <a:pt x="806" y="1638"/>
                      </a:lnTo>
                      <a:lnTo>
                        <a:pt x="884" y="1794"/>
                      </a:lnTo>
                      <a:lnTo>
                        <a:pt x="962" y="1937"/>
                      </a:lnTo>
                      <a:lnTo>
                        <a:pt x="1040" y="2067"/>
                      </a:lnTo>
                      <a:lnTo>
                        <a:pt x="1144" y="2210"/>
                      </a:lnTo>
                      <a:lnTo>
                        <a:pt x="1261" y="2340"/>
                      </a:lnTo>
                    </a:path>
                  </a:pathLst>
                </a:custGeom>
                <a:noFill/>
                <a:ln w="20638">
                  <a:solidFill>
                    <a:srgbClr val="000000"/>
                  </a:solidFill>
                  <a:round/>
                  <a:headEnd/>
                  <a:tailEnd/>
                </a:ln>
              </p:spPr>
              <p:txBody>
                <a:bodyPr/>
                <a:lstStyle/>
                <a:p>
                  <a:endParaRPr lang="en-US"/>
                </a:p>
              </p:txBody>
            </p:sp>
            <p:sp>
              <p:nvSpPr>
                <p:cNvPr id="6397" name="Freeform 56"/>
                <p:cNvSpPr>
                  <a:spLocks/>
                </p:cNvSpPr>
                <p:nvPr/>
              </p:nvSpPr>
              <p:spPr bwMode="auto">
                <a:xfrm>
                  <a:off x="3568" y="1124"/>
                  <a:ext cx="1261" cy="2340"/>
                </a:xfrm>
                <a:custGeom>
                  <a:avLst/>
                  <a:gdLst>
                    <a:gd name="T0" fmla="*/ 0 w 1261"/>
                    <a:gd name="T1" fmla="*/ 0 h 2340"/>
                    <a:gd name="T2" fmla="*/ 169 w 1261"/>
                    <a:gd name="T3" fmla="*/ 91 h 2340"/>
                    <a:gd name="T4" fmla="*/ 286 w 1261"/>
                    <a:gd name="T5" fmla="*/ 195 h 2340"/>
                    <a:gd name="T6" fmla="*/ 429 w 1261"/>
                    <a:gd name="T7" fmla="*/ 338 h 2340"/>
                    <a:gd name="T8" fmla="*/ 533 w 1261"/>
                    <a:gd name="T9" fmla="*/ 468 h 2340"/>
                    <a:gd name="T10" fmla="*/ 624 w 1261"/>
                    <a:gd name="T11" fmla="*/ 611 h 2340"/>
                    <a:gd name="T12" fmla="*/ 702 w 1261"/>
                    <a:gd name="T13" fmla="*/ 767 h 2340"/>
                    <a:gd name="T14" fmla="*/ 754 w 1261"/>
                    <a:gd name="T15" fmla="*/ 910 h 2340"/>
                    <a:gd name="T16" fmla="*/ 780 w 1261"/>
                    <a:gd name="T17" fmla="*/ 1066 h 2340"/>
                    <a:gd name="T18" fmla="*/ 793 w 1261"/>
                    <a:gd name="T19" fmla="*/ 1196 h 2340"/>
                    <a:gd name="T20" fmla="*/ 793 w 1261"/>
                    <a:gd name="T21" fmla="*/ 1339 h 2340"/>
                    <a:gd name="T22" fmla="*/ 832 w 1261"/>
                    <a:gd name="T23" fmla="*/ 1495 h 2340"/>
                    <a:gd name="T24" fmla="*/ 884 w 1261"/>
                    <a:gd name="T25" fmla="*/ 1651 h 2340"/>
                    <a:gd name="T26" fmla="*/ 936 w 1261"/>
                    <a:gd name="T27" fmla="*/ 1781 h 2340"/>
                    <a:gd name="T28" fmla="*/ 988 w 1261"/>
                    <a:gd name="T29" fmla="*/ 1924 h 2340"/>
                    <a:gd name="T30" fmla="*/ 1053 w 1261"/>
                    <a:gd name="T31" fmla="*/ 2054 h 2340"/>
                    <a:gd name="T32" fmla="*/ 1131 w 1261"/>
                    <a:gd name="T33" fmla="*/ 2184 h 2340"/>
                    <a:gd name="T34" fmla="*/ 1261 w 1261"/>
                    <a:gd name="T35" fmla="*/ 2340 h 23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61"/>
                    <a:gd name="T55" fmla="*/ 0 h 2340"/>
                    <a:gd name="T56" fmla="*/ 1261 w 1261"/>
                    <a:gd name="T57" fmla="*/ 2340 h 23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61" h="2340">
                      <a:moveTo>
                        <a:pt x="0" y="0"/>
                      </a:moveTo>
                      <a:lnTo>
                        <a:pt x="169" y="91"/>
                      </a:lnTo>
                      <a:lnTo>
                        <a:pt x="286" y="195"/>
                      </a:lnTo>
                      <a:lnTo>
                        <a:pt x="429" y="338"/>
                      </a:lnTo>
                      <a:lnTo>
                        <a:pt x="533" y="468"/>
                      </a:lnTo>
                      <a:lnTo>
                        <a:pt x="624" y="611"/>
                      </a:lnTo>
                      <a:lnTo>
                        <a:pt x="702" y="767"/>
                      </a:lnTo>
                      <a:lnTo>
                        <a:pt x="754" y="910"/>
                      </a:lnTo>
                      <a:lnTo>
                        <a:pt x="780" y="1066"/>
                      </a:lnTo>
                      <a:lnTo>
                        <a:pt x="793" y="1196"/>
                      </a:lnTo>
                      <a:lnTo>
                        <a:pt x="793" y="1339"/>
                      </a:lnTo>
                      <a:lnTo>
                        <a:pt x="832" y="1495"/>
                      </a:lnTo>
                      <a:lnTo>
                        <a:pt x="884" y="1651"/>
                      </a:lnTo>
                      <a:lnTo>
                        <a:pt x="936" y="1781"/>
                      </a:lnTo>
                      <a:lnTo>
                        <a:pt x="988" y="1924"/>
                      </a:lnTo>
                      <a:lnTo>
                        <a:pt x="1053" y="2054"/>
                      </a:lnTo>
                      <a:lnTo>
                        <a:pt x="1131" y="2184"/>
                      </a:lnTo>
                      <a:lnTo>
                        <a:pt x="1261" y="2340"/>
                      </a:lnTo>
                    </a:path>
                  </a:pathLst>
                </a:custGeom>
                <a:noFill/>
                <a:ln w="20638">
                  <a:solidFill>
                    <a:srgbClr val="000000"/>
                  </a:solidFill>
                  <a:round/>
                  <a:headEnd/>
                  <a:tailEnd/>
                </a:ln>
              </p:spPr>
              <p:txBody>
                <a:bodyPr/>
                <a:lstStyle/>
                <a:p>
                  <a:endParaRPr lang="en-US"/>
                </a:p>
              </p:txBody>
            </p:sp>
            <p:sp>
              <p:nvSpPr>
                <p:cNvPr id="6398" name="Freeform 57"/>
                <p:cNvSpPr>
                  <a:spLocks/>
                </p:cNvSpPr>
                <p:nvPr/>
              </p:nvSpPr>
              <p:spPr bwMode="auto">
                <a:xfrm>
                  <a:off x="2033" y="1163"/>
                  <a:ext cx="989" cy="2327"/>
                </a:xfrm>
                <a:custGeom>
                  <a:avLst/>
                  <a:gdLst>
                    <a:gd name="T0" fmla="*/ 989 w 989"/>
                    <a:gd name="T1" fmla="*/ 0 h 2327"/>
                    <a:gd name="T2" fmla="*/ 885 w 989"/>
                    <a:gd name="T3" fmla="*/ 104 h 2327"/>
                    <a:gd name="T4" fmla="*/ 767 w 989"/>
                    <a:gd name="T5" fmla="*/ 260 h 2327"/>
                    <a:gd name="T6" fmla="*/ 676 w 989"/>
                    <a:gd name="T7" fmla="*/ 390 h 2327"/>
                    <a:gd name="T8" fmla="*/ 585 w 989"/>
                    <a:gd name="T9" fmla="*/ 546 h 2327"/>
                    <a:gd name="T10" fmla="*/ 520 w 989"/>
                    <a:gd name="T11" fmla="*/ 689 h 2327"/>
                    <a:gd name="T12" fmla="*/ 442 w 989"/>
                    <a:gd name="T13" fmla="*/ 845 h 2327"/>
                    <a:gd name="T14" fmla="*/ 390 w 989"/>
                    <a:gd name="T15" fmla="*/ 988 h 2327"/>
                    <a:gd name="T16" fmla="*/ 377 w 989"/>
                    <a:gd name="T17" fmla="*/ 1131 h 2327"/>
                    <a:gd name="T18" fmla="*/ 351 w 989"/>
                    <a:gd name="T19" fmla="*/ 1274 h 2327"/>
                    <a:gd name="T20" fmla="*/ 325 w 989"/>
                    <a:gd name="T21" fmla="*/ 1430 h 2327"/>
                    <a:gd name="T22" fmla="*/ 286 w 989"/>
                    <a:gd name="T23" fmla="*/ 1586 h 2327"/>
                    <a:gd name="T24" fmla="*/ 247 w 989"/>
                    <a:gd name="T25" fmla="*/ 1742 h 2327"/>
                    <a:gd name="T26" fmla="*/ 208 w 989"/>
                    <a:gd name="T27" fmla="*/ 1885 h 2327"/>
                    <a:gd name="T28" fmla="*/ 169 w 989"/>
                    <a:gd name="T29" fmla="*/ 2028 h 2327"/>
                    <a:gd name="T30" fmla="*/ 117 w 989"/>
                    <a:gd name="T31" fmla="*/ 2132 h 2327"/>
                    <a:gd name="T32" fmla="*/ 65 w 989"/>
                    <a:gd name="T33" fmla="*/ 2223 h 2327"/>
                    <a:gd name="T34" fmla="*/ 0 w 989"/>
                    <a:gd name="T35" fmla="*/ 2327 h 23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89"/>
                    <a:gd name="T55" fmla="*/ 0 h 2327"/>
                    <a:gd name="T56" fmla="*/ 989 w 989"/>
                    <a:gd name="T57" fmla="*/ 2327 h 23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89" h="2327">
                      <a:moveTo>
                        <a:pt x="989" y="0"/>
                      </a:moveTo>
                      <a:lnTo>
                        <a:pt x="885" y="104"/>
                      </a:lnTo>
                      <a:lnTo>
                        <a:pt x="767" y="260"/>
                      </a:lnTo>
                      <a:lnTo>
                        <a:pt x="676" y="390"/>
                      </a:lnTo>
                      <a:lnTo>
                        <a:pt x="585" y="546"/>
                      </a:lnTo>
                      <a:lnTo>
                        <a:pt x="520" y="689"/>
                      </a:lnTo>
                      <a:lnTo>
                        <a:pt x="442" y="845"/>
                      </a:lnTo>
                      <a:lnTo>
                        <a:pt x="390" y="988"/>
                      </a:lnTo>
                      <a:lnTo>
                        <a:pt x="377" y="1131"/>
                      </a:lnTo>
                      <a:lnTo>
                        <a:pt x="351" y="1274"/>
                      </a:lnTo>
                      <a:lnTo>
                        <a:pt x="325" y="1430"/>
                      </a:lnTo>
                      <a:lnTo>
                        <a:pt x="286" y="1586"/>
                      </a:lnTo>
                      <a:lnTo>
                        <a:pt x="247" y="1742"/>
                      </a:lnTo>
                      <a:lnTo>
                        <a:pt x="208" y="1885"/>
                      </a:lnTo>
                      <a:lnTo>
                        <a:pt x="169" y="2028"/>
                      </a:lnTo>
                      <a:lnTo>
                        <a:pt x="117" y="2132"/>
                      </a:lnTo>
                      <a:lnTo>
                        <a:pt x="65" y="2223"/>
                      </a:lnTo>
                      <a:lnTo>
                        <a:pt x="0" y="2327"/>
                      </a:lnTo>
                    </a:path>
                  </a:pathLst>
                </a:custGeom>
                <a:noFill/>
                <a:ln w="20638">
                  <a:solidFill>
                    <a:srgbClr val="000000"/>
                  </a:solidFill>
                  <a:round/>
                  <a:headEnd/>
                  <a:tailEnd/>
                </a:ln>
              </p:spPr>
              <p:txBody>
                <a:bodyPr/>
                <a:lstStyle/>
                <a:p>
                  <a:endParaRPr lang="en-US"/>
                </a:p>
              </p:txBody>
            </p:sp>
            <p:sp>
              <p:nvSpPr>
                <p:cNvPr id="6399" name="Freeform 58"/>
                <p:cNvSpPr>
                  <a:spLocks/>
                </p:cNvSpPr>
                <p:nvPr/>
              </p:nvSpPr>
              <p:spPr bwMode="auto">
                <a:xfrm>
                  <a:off x="2553" y="1124"/>
                  <a:ext cx="560" cy="1352"/>
                </a:xfrm>
                <a:custGeom>
                  <a:avLst/>
                  <a:gdLst>
                    <a:gd name="T0" fmla="*/ 560 w 560"/>
                    <a:gd name="T1" fmla="*/ 0 h 1352"/>
                    <a:gd name="T2" fmla="*/ 417 w 560"/>
                    <a:gd name="T3" fmla="*/ 182 h 1352"/>
                    <a:gd name="T4" fmla="*/ 326 w 560"/>
                    <a:gd name="T5" fmla="*/ 312 h 1352"/>
                    <a:gd name="T6" fmla="*/ 260 w 560"/>
                    <a:gd name="T7" fmla="*/ 429 h 1352"/>
                    <a:gd name="T8" fmla="*/ 182 w 560"/>
                    <a:gd name="T9" fmla="*/ 572 h 1352"/>
                    <a:gd name="T10" fmla="*/ 117 w 560"/>
                    <a:gd name="T11" fmla="*/ 741 h 1352"/>
                    <a:gd name="T12" fmla="*/ 52 w 560"/>
                    <a:gd name="T13" fmla="*/ 884 h 1352"/>
                    <a:gd name="T14" fmla="*/ 13 w 560"/>
                    <a:gd name="T15" fmla="*/ 1040 h 1352"/>
                    <a:gd name="T16" fmla="*/ 0 w 560"/>
                    <a:gd name="T17" fmla="*/ 1157 h 1352"/>
                    <a:gd name="T18" fmla="*/ 0 w 560"/>
                    <a:gd name="T19" fmla="*/ 1352 h 13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0"/>
                    <a:gd name="T31" fmla="*/ 0 h 1352"/>
                    <a:gd name="T32" fmla="*/ 560 w 560"/>
                    <a:gd name="T33" fmla="*/ 1352 h 13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0" h="1352">
                      <a:moveTo>
                        <a:pt x="560" y="0"/>
                      </a:moveTo>
                      <a:lnTo>
                        <a:pt x="417" y="182"/>
                      </a:lnTo>
                      <a:lnTo>
                        <a:pt x="326" y="312"/>
                      </a:lnTo>
                      <a:lnTo>
                        <a:pt x="260" y="429"/>
                      </a:lnTo>
                      <a:lnTo>
                        <a:pt x="182" y="572"/>
                      </a:lnTo>
                      <a:lnTo>
                        <a:pt x="117" y="741"/>
                      </a:lnTo>
                      <a:lnTo>
                        <a:pt x="52" y="884"/>
                      </a:lnTo>
                      <a:lnTo>
                        <a:pt x="13" y="1040"/>
                      </a:lnTo>
                      <a:lnTo>
                        <a:pt x="0" y="1157"/>
                      </a:lnTo>
                      <a:lnTo>
                        <a:pt x="0" y="1352"/>
                      </a:lnTo>
                    </a:path>
                  </a:pathLst>
                </a:custGeom>
                <a:noFill/>
                <a:ln w="20638">
                  <a:solidFill>
                    <a:srgbClr val="000000"/>
                  </a:solidFill>
                  <a:round/>
                  <a:headEnd/>
                  <a:tailEnd/>
                </a:ln>
              </p:spPr>
              <p:txBody>
                <a:bodyPr/>
                <a:lstStyle/>
                <a:p>
                  <a:endParaRPr lang="en-US"/>
                </a:p>
              </p:txBody>
            </p:sp>
            <p:sp>
              <p:nvSpPr>
                <p:cNvPr id="6400" name="Freeform 59"/>
                <p:cNvSpPr>
                  <a:spLocks/>
                </p:cNvSpPr>
                <p:nvPr/>
              </p:nvSpPr>
              <p:spPr bwMode="auto">
                <a:xfrm>
                  <a:off x="2709" y="1124"/>
                  <a:ext cx="456" cy="2340"/>
                </a:xfrm>
                <a:custGeom>
                  <a:avLst/>
                  <a:gdLst>
                    <a:gd name="T0" fmla="*/ 456 w 456"/>
                    <a:gd name="T1" fmla="*/ 0 h 2340"/>
                    <a:gd name="T2" fmla="*/ 417 w 456"/>
                    <a:gd name="T3" fmla="*/ 65 h 2340"/>
                    <a:gd name="T4" fmla="*/ 339 w 456"/>
                    <a:gd name="T5" fmla="*/ 169 h 2340"/>
                    <a:gd name="T6" fmla="*/ 261 w 456"/>
                    <a:gd name="T7" fmla="*/ 299 h 2340"/>
                    <a:gd name="T8" fmla="*/ 183 w 456"/>
                    <a:gd name="T9" fmla="*/ 429 h 2340"/>
                    <a:gd name="T10" fmla="*/ 130 w 456"/>
                    <a:gd name="T11" fmla="*/ 585 h 2340"/>
                    <a:gd name="T12" fmla="*/ 78 w 456"/>
                    <a:gd name="T13" fmla="*/ 741 h 2340"/>
                    <a:gd name="T14" fmla="*/ 26 w 456"/>
                    <a:gd name="T15" fmla="*/ 884 h 2340"/>
                    <a:gd name="T16" fmla="*/ 13 w 456"/>
                    <a:gd name="T17" fmla="*/ 1014 h 2340"/>
                    <a:gd name="T18" fmla="*/ 0 w 456"/>
                    <a:gd name="T19" fmla="*/ 1170 h 2340"/>
                    <a:gd name="T20" fmla="*/ 0 w 456"/>
                    <a:gd name="T21" fmla="*/ 1313 h 2340"/>
                    <a:gd name="T22" fmla="*/ 13 w 456"/>
                    <a:gd name="T23" fmla="*/ 1456 h 2340"/>
                    <a:gd name="T24" fmla="*/ 52 w 456"/>
                    <a:gd name="T25" fmla="*/ 1625 h 2340"/>
                    <a:gd name="T26" fmla="*/ 91 w 456"/>
                    <a:gd name="T27" fmla="*/ 1768 h 2340"/>
                    <a:gd name="T28" fmla="*/ 130 w 456"/>
                    <a:gd name="T29" fmla="*/ 1937 h 2340"/>
                    <a:gd name="T30" fmla="*/ 183 w 456"/>
                    <a:gd name="T31" fmla="*/ 2067 h 2340"/>
                    <a:gd name="T32" fmla="*/ 235 w 456"/>
                    <a:gd name="T33" fmla="*/ 2184 h 2340"/>
                    <a:gd name="T34" fmla="*/ 313 w 456"/>
                    <a:gd name="T35" fmla="*/ 2340 h 23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6"/>
                    <a:gd name="T55" fmla="*/ 0 h 2340"/>
                    <a:gd name="T56" fmla="*/ 456 w 456"/>
                    <a:gd name="T57" fmla="*/ 2340 h 23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6" h="2340">
                      <a:moveTo>
                        <a:pt x="456" y="0"/>
                      </a:moveTo>
                      <a:lnTo>
                        <a:pt x="417" y="65"/>
                      </a:lnTo>
                      <a:lnTo>
                        <a:pt x="339" y="169"/>
                      </a:lnTo>
                      <a:lnTo>
                        <a:pt x="261" y="299"/>
                      </a:lnTo>
                      <a:lnTo>
                        <a:pt x="183" y="429"/>
                      </a:lnTo>
                      <a:lnTo>
                        <a:pt x="130" y="585"/>
                      </a:lnTo>
                      <a:lnTo>
                        <a:pt x="78" y="741"/>
                      </a:lnTo>
                      <a:lnTo>
                        <a:pt x="26" y="884"/>
                      </a:lnTo>
                      <a:lnTo>
                        <a:pt x="13" y="1014"/>
                      </a:lnTo>
                      <a:lnTo>
                        <a:pt x="0" y="1170"/>
                      </a:lnTo>
                      <a:lnTo>
                        <a:pt x="0" y="1313"/>
                      </a:lnTo>
                      <a:lnTo>
                        <a:pt x="13" y="1456"/>
                      </a:lnTo>
                      <a:lnTo>
                        <a:pt x="52" y="1625"/>
                      </a:lnTo>
                      <a:lnTo>
                        <a:pt x="91" y="1768"/>
                      </a:lnTo>
                      <a:lnTo>
                        <a:pt x="130" y="1937"/>
                      </a:lnTo>
                      <a:lnTo>
                        <a:pt x="183" y="2067"/>
                      </a:lnTo>
                      <a:lnTo>
                        <a:pt x="235" y="2184"/>
                      </a:lnTo>
                      <a:lnTo>
                        <a:pt x="313" y="2340"/>
                      </a:lnTo>
                    </a:path>
                  </a:pathLst>
                </a:custGeom>
                <a:noFill/>
                <a:ln w="20638">
                  <a:solidFill>
                    <a:srgbClr val="000000"/>
                  </a:solidFill>
                  <a:round/>
                  <a:headEnd/>
                  <a:tailEnd/>
                </a:ln>
              </p:spPr>
              <p:txBody>
                <a:bodyPr/>
                <a:lstStyle/>
                <a:p>
                  <a:endParaRPr lang="en-US"/>
                </a:p>
              </p:txBody>
            </p:sp>
            <p:sp>
              <p:nvSpPr>
                <p:cNvPr id="6401" name="Freeform 60"/>
                <p:cNvSpPr>
                  <a:spLocks/>
                </p:cNvSpPr>
                <p:nvPr/>
              </p:nvSpPr>
              <p:spPr bwMode="auto">
                <a:xfrm>
                  <a:off x="2853" y="1124"/>
                  <a:ext cx="377" cy="2340"/>
                </a:xfrm>
                <a:custGeom>
                  <a:avLst/>
                  <a:gdLst>
                    <a:gd name="T0" fmla="*/ 377 w 377"/>
                    <a:gd name="T1" fmla="*/ 0 h 2340"/>
                    <a:gd name="T2" fmla="*/ 325 w 377"/>
                    <a:gd name="T3" fmla="*/ 65 h 2340"/>
                    <a:gd name="T4" fmla="*/ 260 w 377"/>
                    <a:gd name="T5" fmla="*/ 169 h 2340"/>
                    <a:gd name="T6" fmla="*/ 182 w 377"/>
                    <a:gd name="T7" fmla="*/ 312 h 2340"/>
                    <a:gd name="T8" fmla="*/ 143 w 377"/>
                    <a:gd name="T9" fmla="*/ 442 h 2340"/>
                    <a:gd name="T10" fmla="*/ 104 w 377"/>
                    <a:gd name="T11" fmla="*/ 585 h 2340"/>
                    <a:gd name="T12" fmla="*/ 65 w 377"/>
                    <a:gd name="T13" fmla="*/ 728 h 2340"/>
                    <a:gd name="T14" fmla="*/ 39 w 377"/>
                    <a:gd name="T15" fmla="*/ 871 h 2340"/>
                    <a:gd name="T16" fmla="*/ 13 w 377"/>
                    <a:gd name="T17" fmla="*/ 1014 h 2340"/>
                    <a:gd name="T18" fmla="*/ 0 w 377"/>
                    <a:gd name="T19" fmla="*/ 1170 h 2340"/>
                    <a:gd name="T20" fmla="*/ 0 w 377"/>
                    <a:gd name="T21" fmla="*/ 1300 h 2340"/>
                    <a:gd name="T22" fmla="*/ 13 w 377"/>
                    <a:gd name="T23" fmla="*/ 1469 h 2340"/>
                    <a:gd name="T24" fmla="*/ 39 w 377"/>
                    <a:gd name="T25" fmla="*/ 1625 h 2340"/>
                    <a:gd name="T26" fmla="*/ 65 w 377"/>
                    <a:gd name="T27" fmla="*/ 1768 h 2340"/>
                    <a:gd name="T28" fmla="*/ 91 w 377"/>
                    <a:gd name="T29" fmla="*/ 1924 h 2340"/>
                    <a:gd name="T30" fmla="*/ 130 w 377"/>
                    <a:gd name="T31" fmla="*/ 2054 h 2340"/>
                    <a:gd name="T32" fmla="*/ 156 w 377"/>
                    <a:gd name="T33" fmla="*/ 2184 h 2340"/>
                    <a:gd name="T34" fmla="*/ 208 w 377"/>
                    <a:gd name="T35" fmla="*/ 2340 h 23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7"/>
                    <a:gd name="T55" fmla="*/ 0 h 2340"/>
                    <a:gd name="T56" fmla="*/ 377 w 377"/>
                    <a:gd name="T57" fmla="*/ 2340 h 23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7" h="2340">
                      <a:moveTo>
                        <a:pt x="377" y="0"/>
                      </a:moveTo>
                      <a:lnTo>
                        <a:pt x="325" y="65"/>
                      </a:lnTo>
                      <a:lnTo>
                        <a:pt x="260" y="169"/>
                      </a:lnTo>
                      <a:lnTo>
                        <a:pt x="182" y="312"/>
                      </a:lnTo>
                      <a:lnTo>
                        <a:pt x="143" y="442"/>
                      </a:lnTo>
                      <a:lnTo>
                        <a:pt x="104" y="585"/>
                      </a:lnTo>
                      <a:lnTo>
                        <a:pt x="65" y="728"/>
                      </a:lnTo>
                      <a:lnTo>
                        <a:pt x="39" y="871"/>
                      </a:lnTo>
                      <a:lnTo>
                        <a:pt x="13" y="1014"/>
                      </a:lnTo>
                      <a:lnTo>
                        <a:pt x="0" y="1170"/>
                      </a:lnTo>
                      <a:lnTo>
                        <a:pt x="0" y="1300"/>
                      </a:lnTo>
                      <a:lnTo>
                        <a:pt x="13" y="1469"/>
                      </a:lnTo>
                      <a:lnTo>
                        <a:pt x="39" y="1625"/>
                      </a:lnTo>
                      <a:lnTo>
                        <a:pt x="65" y="1768"/>
                      </a:lnTo>
                      <a:lnTo>
                        <a:pt x="91" y="1924"/>
                      </a:lnTo>
                      <a:lnTo>
                        <a:pt x="130" y="2054"/>
                      </a:lnTo>
                      <a:lnTo>
                        <a:pt x="156" y="2184"/>
                      </a:lnTo>
                      <a:lnTo>
                        <a:pt x="208" y="2340"/>
                      </a:lnTo>
                    </a:path>
                  </a:pathLst>
                </a:custGeom>
                <a:noFill/>
                <a:ln w="20638">
                  <a:solidFill>
                    <a:srgbClr val="000000"/>
                  </a:solidFill>
                  <a:round/>
                  <a:headEnd/>
                  <a:tailEnd/>
                </a:ln>
              </p:spPr>
              <p:txBody>
                <a:bodyPr/>
                <a:lstStyle/>
                <a:p>
                  <a:endParaRPr lang="en-US"/>
                </a:p>
              </p:txBody>
            </p:sp>
            <p:sp>
              <p:nvSpPr>
                <p:cNvPr id="6402" name="Freeform 61"/>
                <p:cNvSpPr>
                  <a:spLocks/>
                </p:cNvSpPr>
                <p:nvPr/>
              </p:nvSpPr>
              <p:spPr bwMode="auto">
                <a:xfrm>
                  <a:off x="3009" y="1124"/>
                  <a:ext cx="247" cy="2340"/>
                </a:xfrm>
                <a:custGeom>
                  <a:avLst/>
                  <a:gdLst>
                    <a:gd name="T0" fmla="*/ 247 w 247"/>
                    <a:gd name="T1" fmla="*/ 0 h 2340"/>
                    <a:gd name="T2" fmla="*/ 208 w 247"/>
                    <a:gd name="T3" fmla="*/ 65 h 2340"/>
                    <a:gd name="T4" fmla="*/ 169 w 247"/>
                    <a:gd name="T5" fmla="*/ 182 h 2340"/>
                    <a:gd name="T6" fmla="*/ 117 w 247"/>
                    <a:gd name="T7" fmla="*/ 312 h 2340"/>
                    <a:gd name="T8" fmla="*/ 91 w 247"/>
                    <a:gd name="T9" fmla="*/ 429 h 2340"/>
                    <a:gd name="T10" fmla="*/ 65 w 247"/>
                    <a:gd name="T11" fmla="*/ 598 h 2340"/>
                    <a:gd name="T12" fmla="*/ 52 w 247"/>
                    <a:gd name="T13" fmla="*/ 754 h 2340"/>
                    <a:gd name="T14" fmla="*/ 26 w 247"/>
                    <a:gd name="T15" fmla="*/ 871 h 2340"/>
                    <a:gd name="T16" fmla="*/ 13 w 247"/>
                    <a:gd name="T17" fmla="*/ 1014 h 2340"/>
                    <a:gd name="T18" fmla="*/ 0 w 247"/>
                    <a:gd name="T19" fmla="*/ 1170 h 2340"/>
                    <a:gd name="T20" fmla="*/ 0 w 247"/>
                    <a:gd name="T21" fmla="*/ 1326 h 2340"/>
                    <a:gd name="T22" fmla="*/ 0 w 247"/>
                    <a:gd name="T23" fmla="*/ 1456 h 2340"/>
                    <a:gd name="T24" fmla="*/ 13 w 247"/>
                    <a:gd name="T25" fmla="*/ 1612 h 2340"/>
                    <a:gd name="T26" fmla="*/ 26 w 247"/>
                    <a:gd name="T27" fmla="*/ 1768 h 2340"/>
                    <a:gd name="T28" fmla="*/ 39 w 247"/>
                    <a:gd name="T29" fmla="*/ 1911 h 2340"/>
                    <a:gd name="T30" fmla="*/ 65 w 247"/>
                    <a:gd name="T31" fmla="*/ 2067 h 2340"/>
                    <a:gd name="T32" fmla="*/ 78 w 247"/>
                    <a:gd name="T33" fmla="*/ 2184 h 2340"/>
                    <a:gd name="T34" fmla="*/ 91 w 247"/>
                    <a:gd name="T35" fmla="*/ 2340 h 23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7"/>
                    <a:gd name="T55" fmla="*/ 0 h 2340"/>
                    <a:gd name="T56" fmla="*/ 247 w 247"/>
                    <a:gd name="T57" fmla="*/ 2340 h 23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7" h="2340">
                      <a:moveTo>
                        <a:pt x="247" y="0"/>
                      </a:moveTo>
                      <a:lnTo>
                        <a:pt x="208" y="65"/>
                      </a:lnTo>
                      <a:lnTo>
                        <a:pt x="169" y="182"/>
                      </a:lnTo>
                      <a:lnTo>
                        <a:pt x="117" y="312"/>
                      </a:lnTo>
                      <a:lnTo>
                        <a:pt x="91" y="429"/>
                      </a:lnTo>
                      <a:lnTo>
                        <a:pt x="65" y="598"/>
                      </a:lnTo>
                      <a:lnTo>
                        <a:pt x="52" y="754"/>
                      </a:lnTo>
                      <a:lnTo>
                        <a:pt x="26" y="871"/>
                      </a:lnTo>
                      <a:lnTo>
                        <a:pt x="13" y="1014"/>
                      </a:lnTo>
                      <a:lnTo>
                        <a:pt x="0" y="1170"/>
                      </a:lnTo>
                      <a:lnTo>
                        <a:pt x="0" y="1326"/>
                      </a:lnTo>
                      <a:lnTo>
                        <a:pt x="0" y="1456"/>
                      </a:lnTo>
                      <a:lnTo>
                        <a:pt x="13" y="1612"/>
                      </a:lnTo>
                      <a:lnTo>
                        <a:pt x="26" y="1768"/>
                      </a:lnTo>
                      <a:lnTo>
                        <a:pt x="39" y="1911"/>
                      </a:lnTo>
                      <a:lnTo>
                        <a:pt x="65" y="2067"/>
                      </a:lnTo>
                      <a:lnTo>
                        <a:pt x="78" y="2184"/>
                      </a:lnTo>
                      <a:lnTo>
                        <a:pt x="91" y="2340"/>
                      </a:lnTo>
                    </a:path>
                  </a:pathLst>
                </a:custGeom>
                <a:noFill/>
                <a:ln w="20638">
                  <a:solidFill>
                    <a:srgbClr val="000000"/>
                  </a:solidFill>
                  <a:round/>
                  <a:headEnd/>
                  <a:tailEnd/>
                </a:ln>
              </p:spPr>
              <p:txBody>
                <a:bodyPr/>
                <a:lstStyle/>
                <a:p>
                  <a:endParaRPr lang="en-US"/>
                </a:p>
              </p:txBody>
            </p:sp>
            <p:sp>
              <p:nvSpPr>
                <p:cNvPr id="6403" name="Freeform 62"/>
                <p:cNvSpPr>
                  <a:spLocks/>
                </p:cNvSpPr>
                <p:nvPr/>
              </p:nvSpPr>
              <p:spPr bwMode="auto">
                <a:xfrm>
                  <a:off x="3139" y="1124"/>
                  <a:ext cx="143" cy="2353"/>
                </a:xfrm>
                <a:custGeom>
                  <a:avLst/>
                  <a:gdLst>
                    <a:gd name="T0" fmla="*/ 143 w 143"/>
                    <a:gd name="T1" fmla="*/ 0 h 2353"/>
                    <a:gd name="T2" fmla="*/ 117 w 143"/>
                    <a:gd name="T3" fmla="*/ 78 h 2353"/>
                    <a:gd name="T4" fmla="*/ 91 w 143"/>
                    <a:gd name="T5" fmla="*/ 195 h 2353"/>
                    <a:gd name="T6" fmla="*/ 65 w 143"/>
                    <a:gd name="T7" fmla="*/ 312 h 2353"/>
                    <a:gd name="T8" fmla="*/ 52 w 143"/>
                    <a:gd name="T9" fmla="*/ 429 h 2353"/>
                    <a:gd name="T10" fmla="*/ 52 w 143"/>
                    <a:gd name="T11" fmla="*/ 572 h 2353"/>
                    <a:gd name="T12" fmla="*/ 39 w 143"/>
                    <a:gd name="T13" fmla="*/ 715 h 2353"/>
                    <a:gd name="T14" fmla="*/ 39 w 143"/>
                    <a:gd name="T15" fmla="*/ 871 h 2353"/>
                    <a:gd name="T16" fmla="*/ 39 w 143"/>
                    <a:gd name="T17" fmla="*/ 1001 h 2353"/>
                    <a:gd name="T18" fmla="*/ 39 w 143"/>
                    <a:gd name="T19" fmla="*/ 1157 h 2353"/>
                    <a:gd name="T20" fmla="*/ 26 w 143"/>
                    <a:gd name="T21" fmla="*/ 1313 h 2353"/>
                    <a:gd name="T22" fmla="*/ 13 w 143"/>
                    <a:gd name="T23" fmla="*/ 1469 h 2353"/>
                    <a:gd name="T24" fmla="*/ 13 w 143"/>
                    <a:gd name="T25" fmla="*/ 1612 h 2353"/>
                    <a:gd name="T26" fmla="*/ 13 w 143"/>
                    <a:gd name="T27" fmla="*/ 1768 h 2353"/>
                    <a:gd name="T28" fmla="*/ 13 w 143"/>
                    <a:gd name="T29" fmla="*/ 1924 h 2353"/>
                    <a:gd name="T30" fmla="*/ 13 w 143"/>
                    <a:gd name="T31" fmla="*/ 2054 h 2353"/>
                    <a:gd name="T32" fmla="*/ 13 w 143"/>
                    <a:gd name="T33" fmla="*/ 2184 h 2353"/>
                    <a:gd name="T34" fmla="*/ 0 w 143"/>
                    <a:gd name="T35" fmla="*/ 2353 h 23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3"/>
                    <a:gd name="T55" fmla="*/ 0 h 2353"/>
                    <a:gd name="T56" fmla="*/ 143 w 143"/>
                    <a:gd name="T57" fmla="*/ 2353 h 23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3" h="2353">
                      <a:moveTo>
                        <a:pt x="143" y="0"/>
                      </a:moveTo>
                      <a:lnTo>
                        <a:pt x="117" y="78"/>
                      </a:lnTo>
                      <a:lnTo>
                        <a:pt x="91" y="195"/>
                      </a:lnTo>
                      <a:lnTo>
                        <a:pt x="65" y="312"/>
                      </a:lnTo>
                      <a:lnTo>
                        <a:pt x="52" y="429"/>
                      </a:lnTo>
                      <a:lnTo>
                        <a:pt x="52" y="572"/>
                      </a:lnTo>
                      <a:lnTo>
                        <a:pt x="39" y="715"/>
                      </a:lnTo>
                      <a:lnTo>
                        <a:pt x="39" y="871"/>
                      </a:lnTo>
                      <a:lnTo>
                        <a:pt x="39" y="1001"/>
                      </a:lnTo>
                      <a:lnTo>
                        <a:pt x="39" y="1157"/>
                      </a:lnTo>
                      <a:lnTo>
                        <a:pt x="26" y="1313"/>
                      </a:lnTo>
                      <a:lnTo>
                        <a:pt x="13" y="1469"/>
                      </a:lnTo>
                      <a:lnTo>
                        <a:pt x="13" y="1612"/>
                      </a:lnTo>
                      <a:lnTo>
                        <a:pt x="13" y="1768"/>
                      </a:lnTo>
                      <a:lnTo>
                        <a:pt x="13" y="1924"/>
                      </a:lnTo>
                      <a:lnTo>
                        <a:pt x="13" y="2054"/>
                      </a:lnTo>
                      <a:lnTo>
                        <a:pt x="13" y="2184"/>
                      </a:lnTo>
                      <a:lnTo>
                        <a:pt x="0" y="2353"/>
                      </a:lnTo>
                    </a:path>
                  </a:pathLst>
                </a:custGeom>
                <a:noFill/>
                <a:ln w="20638">
                  <a:solidFill>
                    <a:srgbClr val="000000"/>
                  </a:solidFill>
                  <a:round/>
                  <a:headEnd/>
                  <a:tailEnd/>
                </a:ln>
              </p:spPr>
              <p:txBody>
                <a:bodyPr/>
                <a:lstStyle/>
                <a:p>
                  <a:endParaRPr lang="en-US"/>
                </a:p>
              </p:txBody>
            </p:sp>
            <p:sp>
              <p:nvSpPr>
                <p:cNvPr id="6404" name="Line 63"/>
                <p:cNvSpPr>
                  <a:spLocks noChangeShapeType="1"/>
                </p:cNvSpPr>
                <p:nvPr/>
              </p:nvSpPr>
              <p:spPr bwMode="auto">
                <a:xfrm>
                  <a:off x="2761" y="3191"/>
                  <a:ext cx="911" cy="1"/>
                </a:xfrm>
                <a:prstGeom prst="line">
                  <a:avLst/>
                </a:prstGeom>
                <a:noFill/>
                <a:ln w="20638">
                  <a:solidFill>
                    <a:srgbClr val="000000"/>
                  </a:solidFill>
                  <a:round/>
                  <a:headEnd/>
                  <a:tailEnd/>
                </a:ln>
              </p:spPr>
              <p:txBody>
                <a:bodyPr/>
                <a:lstStyle/>
                <a:p>
                  <a:endParaRPr lang="en-US"/>
                </a:p>
              </p:txBody>
            </p:sp>
            <p:sp>
              <p:nvSpPr>
                <p:cNvPr id="6405" name="Line 64"/>
                <p:cNvSpPr>
                  <a:spLocks noChangeShapeType="1"/>
                </p:cNvSpPr>
                <p:nvPr/>
              </p:nvSpPr>
              <p:spPr bwMode="auto">
                <a:xfrm>
                  <a:off x="2839" y="3308"/>
                  <a:ext cx="729" cy="1"/>
                </a:xfrm>
                <a:prstGeom prst="line">
                  <a:avLst/>
                </a:prstGeom>
                <a:noFill/>
                <a:ln w="20638">
                  <a:solidFill>
                    <a:srgbClr val="000000"/>
                  </a:solidFill>
                  <a:round/>
                  <a:headEnd/>
                  <a:tailEnd/>
                </a:ln>
              </p:spPr>
              <p:txBody>
                <a:bodyPr/>
                <a:lstStyle/>
                <a:p>
                  <a:endParaRPr lang="en-US"/>
                </a:p>
              </p:txBody>
            </p:sp>
            <p:sp>
              <p:nvSpPr>
                <p:cNvPr id="6406" name="Freeform 65"/>
                <p:cNvSpPr>
                  <a:spLocks/>
                </p:cNvSpPr>
                <p:nvPr/>
              </p:nvSpPr>
              <p:spPr bwMode="auto">
                <a:xfrm>
                  <a:off x="1357" y="1137"/>
                  <a:ext cx="455" cy="2327"/>
                </a:xfrm>
                <a:custGeom>
                  <a:avLst/>
                  <a:gdLst>
                    <a:gd name="T0" fmla="*/ 0 w 455"/>
                    <a:gd name="T1" fmla="*/ 0 h 2327"/>
                    <a:gd name="T2" fmla="*/ 26 w 455"/>
                    <a:gd name="T3" fmla="*/ 52 h 2327"/>
                    <a:gd name="T4" fmla="*/ 39 w 455"/>
                    <a:gd name="T5" fmla="*/ 169 h 2327"/>
                    <a:gd name="T6" fmla="*/ 65 w 455"/>
                    <a:gd name="T7" fmla="*/ 299 h 2327"/>
                    <a:gd name="T8" fmla="*/ 91 w 455"/>
                    <a:gd name="T9" fmla="*/ 468 h 2327"/>
                    <a:gd name="T10" fmla="*/ 104 w 455"/>
                    <a:gd name="T11" fmla="*/ 715 h 2327"/>
                    <a:gd name="T12" fmla="*/ 117 w 455"/>
                    <a:gd name="T13" fmla="*/ 858 h 2327"/>
                    <a:gd name="T14" fmla="*/ 130 w 455"/>
                    <a:gd name="T15" fmla="*/ 1001 h 2327"/>
                    <a:gd name="T16" fmla="*/ 130 w 455"/>
                    <a:gd name="T17" fmla="*/ 1144 h 2327"/>
                    <a:gd name="T18" fmla="*/ 143 w 455"/>
                    <a:gd name="T19" fmla="*/ 1300 h 2327"/>
                    <a:gd name="T20" fmla="*/ 156 w 455"/>
                    <a:gd name="T21" fmla="*/ 1443 h 2327"/>
                    <a:gd name="T22" fmla="*/ 182 w 455"/>
                    <a:gd name="T23" fmla="*/ 1599 h 2327"/>
                    <a:gd name="T24" fmla="*/ 221 w 455"/>
                    <a:gd name="T25" fmla="*/ 1755 h 2327"/>
                    <a:gd name="T26" fmla="*/ 260 w 455"/>
                    <a:gd name="T27" fmla="*/ 1924 h 2327"/>
                    <a:gd name="T28" fmla="*/ 299 w 455"/>
                    <a:gd name="T29" fmla="*/ 2041 h 2327"/>
                    <a:gd name="T30" fmla="*/ 364 w 455"/>
                    <a:gd name="T31" fmla="*/ 2171 h 2327"/>
                    <a:gd name="T32" fmla="*/ 455 w 455"/>
                    <a:gd name="T33" fmla="*/ 2327 h 23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5"/>
                    <a:gd name="T52" fmla="*/ 0 h 2327"/>
                    <a:gd name="T53" fmla="*/ 455 w 455"/>
                    <a:gd name="T54" fmla="*/ 2327 h 23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5" h="2327">
                      <a:moveTo>
                        <a:pt x="0" y="0"/>
                      </a:moveTo>
                      <a:lnTo>
                        <a:pt x="26" y="52"/>
                      </a:lnTo>
                      <a:lnTo>
                        <a:pt x="39" y="169"/>
                      </a:lnTo>
                      <a:lnTo>
                        <a:pt x="65" y="299"/>
                      </a:lnTo>
                      <a:lnTo>
                        <a:pt x="91" y="468"/>
                      </a:lnTo>
                      <a:lnTo>
                        <a:pt x="104" y="715"/>
                      </a:lnTo>
                      <a:lnTo>
                        <a:pt x="117" y="858"/>
                      </a:lnTo>
                      <a:lnTo>
                        <a:pt x="130" y="1001"/>
                      </a:lnTo>
                      <a:lnTo>
                        <a:pt x="130" y="1144"/>
                      </a:lnTo>
                      <a:lnTo>
                        <a:pt x="143" y="1300"/>
                      </a:lnTo>
                      <a:lnTo>
                        <a:pt x="156" y="1443"/>
                      </a:lnTo>
                      <a:lnTo>
                        <a:pt x="182" y="1599"/>
                      </a:lnTo>
                      <a:lnTo>
                        <a:pt x="221" y="1755"/>
                      </a:lnTo>
                      <a:lnTo>
                        <a:pt x="260" y="1924"/>
                      </a:lnTo>
                      <a:lnTo>
                        <a:pt x="299" y="2041"/>
                      </a:lnTo>
                      <a:lnTo>
                        <a:pt x="364" y="2171"/>
                      </a:lnTo>
                      <a:lnTo>
                        <a:pt x="455" y="2327"/>
                      </a:lnTo>
                    </a:path>
                  </a:pathLst>
                </a:custGeom>
                <a:noFill/>
                <a:ln w="20638">
                  <a:solidFill>
                    <a:srgbClr val="000000"/>
                  </a:solidFill>
                  <a:round/>
                  <a:headEnd/>
                  <a:tailEnd/>
                </a:ln>
              </p:spPr>
              <p:txBody>
                <a:bodyPr/>
                <a:lstStyle/>
                <a:p>
                  <a:endParaRPr lang="en-US"/>
                </a:p>
              </p:txBody>
            </p:sp>
            <p:sp>
              <p:nvSpPr>
                <p:cNvPr id="6407" name="Freeform 66"/>
                <p:cNvSpPr>
                  <a:spLocks/>
                </p:cNvSpPr>
                <p:nvPr/>
              </p:nvSpPr>
              <p:spPr bwMode="auto">
                <a:xfrm>
                  <a:off x="1383" y="1137"/>
                  <a:ext cx="494" cy="2353"/>
                </a:xfrm>
                <a:custGeom>
                  <a:avLst/>
                  <a:gdLst>
                    <a:gd name="T0" fmla="*/ 0 w 494"/>
                    <a:gd name="T1" fmla="*/ 0 h 2353"/>
                    <a:gd name="T2" fmla="*/ 52 w 494"/>
                    <a:gd name="T3" fmla="*/ 78 h 2353"/>
                    <a:gd name="T4" fmla="*/ 91 w 494"/>
                    <a:gd name="T5" fmla="*/ 156 h 2353"/>
                    <a:gd name="T6" fmla="*/ 143 w 494"/>
                    <a:gd name="T7" fmla="*/ 286 h 2353"/>
                    <a:gd name="T8" fmla="*/ 208 w 494"/>
                    <a:gd name="T9" fmla="*/ 559 h 2353"/>
                    <a:gd name="T10" fmla="*/ 221 w 494"/>
                    <a:gd name="T11" fmla="*/ 702 h 2353"/>
                    <a:gd name="T12" fmla="*/ 234 w 494"/>
                    <a:gd name="T13" fmla="*/ 858 h 2353"/>
                    <a:gd name="T14" fmla="*/ 247 w 494"/>
                    <a:gd name="T15" fmla="*/ 1014 h 2353"/>
                    <a:gd name="T16" fmla="*/ 260 w 494"/>
                    <a:gd name="T17" fmla="*/ 1157 h 2353"/>
                    <a:gd name="T18" fmla="*/ 260 w 494"/>
                    <a:gd name="T19" fmla="*/ 1287 h 2353"/>
                    <a:gd name="T20" fmla="*/ 273 w 494"/>
                    <a:gd name="T21" fmla="*/ 1443 h 2353"/>
                    <a:gd name="T22" fmla="*/ 299 w 494"/>
                    <a:gd name="T23" fmla="*/ 1612 h 2353"/>
                    <a:gd name="T24" fmla="*/ 325 w 494"/>
                    <a:gd name="T25" fmla="*/ 1768 h 2353"/>
                    <a:gd name="T26" fmla="*/ 338 w 494"/>
                    <a:gd name="T27" fmla="*/ 1898 h 2353"/>
                    <a:gd name="T28" fmla="*/ 377 w 494"/>
                    <a:gd name="T29" fmla="*/ 2054 h 2353"/>
                    <a:gd name="T30" fmla="*/ 416 w 494"/>
                    <a:gd name="T31" fmla="*/ 2158 h 2353"/>
                    <a:gd name="T32" fmla="*/ 494 w 494"/>
                    <a:gd name="T33" fmla="*/ 2353 h 23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4"/>
                    <a:gd name="T52" fmla="*/ 0 h 2353"/>
                    <a:gd name="T53" fmla="*/ 494 w 494"/>
                    <a:gd name="T54" fmla="*/ 2353 h 23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4" h="2353">
                      <a:moveTo>
                        <a:pt x="0" y="0"/>
                      </a:moveTo>
                      <a:lnTo>
                        <a:pt x="52" y="78"/>
                      </a:lnTo>
                      <a:lnTo>
                        <a:pt x="91" y="156"/>
                      </a:lnTo>
                      <a:lnTo>
                        <a:pt x="143" y="286"/>
                      </a:lnTo>
                      <a:lnTo>
                        <a:pt x="208" y="559"/>
                      </a:lnTo>
                      <a:lnTo>
                        <a:pt x="221" y="702"/>
                      </a:lnTo>
                      <a:lnTo>
                        <a:pt x="234" y="858"/>
                      </a:lnTo>
                      <a:lnTo>
                        <a:pt x="247" y="1014"/>
                      </a:lnTo>
                      <a:lnTo>
                        <a:pt x="260" y="1157"/>
                      </a:lnTo>
                      <a:lnTo>
                        <a:pt x="260" y="1287"/>
                      </a:lnTo>
                      <a:lnTo>
                        <a:pt x="273" y="1443"/>
                      </a:lnTo>
                      <a:lnTo>
                        <a:pt x="299" y="1612"/>
                      </a:lnTo>
                      <a:lnTo>
                        <a:pt x="325" y="1768"/>
                      </a:lnTo>
                      <a:lnTo>
                        <a:pt x="338" y="1898"/>
                      </a:lnTo>
                      <a:lnTo>
                        <a:pt x="377" y="2054"/>
                      </a:lnTo>
                      <a:lnTo>
                        <a:pt x="416" y="2158"/>
                      </a:lnTo>
                      <a:lnTo>
                        <a:pt x="494" y="2353"/>
                      </a:lnTo>
                    </a:path>
                  </a:pathLst>
                </a:custGeom>
                <a:noFill/>
                <a:ln w="20638">
                  <a:solidFill>
                    <a:srgbClr val="000000"/>
                  </a:solidFill>
                  <a:round/>
                  <a:headEnd/>
                  <a:tailEnd/>
                </a:ln>
              </p:spPr>
              <p:txBody>
                <a:bodyPr/>
                <a:lstStyle/>
                <a:p>
                  <a:endParaRPr lang="en-US"/>
                </a:p>
              </p:txBody>
            </p:sp>
            <p:sp>
              <p:nvSpPr>
                <p:cNvPr id="6408" name="Freeform 67"/>
                <p:cNvSpPr>
                  <a:spLocks/>
                </p:cNvSpPr>
                <p:nvPr/>
              </p:nvSpPr>
              <p:spPr bwMode="auto">
                <a:xfrm>
                  <a:off x="1435" y="1137"/>
                  <a:ext cx="494" cy="2340"/>
                </a:xfrm>
                <a:custGeom>
                  <a:avLst/>
                  <a:gdLst>
                    <a:gd name="T0" fmla="*/ 0 w 494"/>
                    <a:gd name="T1" fmla="*/ 0 h 2340"/>
                    <a:gd name="T2" fmla="*/ 65 w 494"/>
                    <a:gd name="T3" fmla="*/ 91 h 2340"/>
                    <a:gd name="T4" fmla="*/ 117 w 494"/>
                    <a:gd name="T5" fmla="*/ 195 h 2340"/>
                    <a:gd name="T6" fmla="*/ 182 w 494"/>
                    <a:gd name="T7" fmla="*/ 312 h 2340"/>
                    <a:gd name="T8" fmla="*/ 221 w 494"/>
                    <a:gd name="T9" fmla="*/ 416 h 2340"/>
                    <a:gd name="T10" fmla="*/ 260 w 494"/>
                    <a:gd name="T11" fmla="*/ 546 h 2340"/>
                    <a:gd name="T12" fmla="*/ 299 w 494"/>
                    <a:gd name="T13" fmla="*/ 741 h 2340"/>
                    <a:gd name="T14" fmla="*/ 325 w 494"/>
                    <a:gd name="T15" fmla="*/ 884 h 2340"/>
                    <a:gd name="T16" fmla="*/ 351 w 494"/>
                    <a:gd name="T17" fmla="*/ 988 h 2340"/>
                    <a:gd name="T18" fmla="*/ 377 w 494"/>
                    <a:gd name="T19" fmla="*/ 1157 h 2340"/>
                    <a:gd name="T20" fmla="*/ 377 w 494"/>
                    <a:gd name="T21" fmla="*/ 1300 h 2340"/>
                    <a:gd name="T22" fmla="*/ 364 w 494"/>
                    <a:gd name="T23" fmla="*/ 1469 h 2340"/>
                    <a:gd name="T24" fmla="*/ 377 w 494"/>
                    <a:gd name="T25" fmla="*/ 1612 h 2340"/>
                    <a:gd name="T26" fmla="*/ 377 w 494"/>
                    <a:gd name="T27" fmla="*/ 1755 h 2340"/>
                    <a:gd name="T28" fmla="*/ 390 w 494"/>
                    <a:gd name="T29" fmla="*/ 1911 h 2340"/>
                    <a:gd name="T30" fmla="*/ 403 w 494"/>
                    <a:gd name="T31" fmla="*/ 2041 h 2340"/>
                    <a:gd name="T32" fmla="*/ 429 w 494"/>
                    <a:gd name="T33" fmla="*/ 2158 h 2340"/>
                    <a:gd name="T34" fmla="*/ 455 w 494"/>
                    <a:gd name="T35" fmla="*/ 2262 h 2340"/>
                    <a:gd name="T36" fmla="*/ 494 w 494"/>
                    <a:gd name="T37" fmla="*/ 2340 h 23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4"/>
                    <a:gd name="T58" fmla="*/ 0 h 2340"/>
                    <a:gd name="T59" fmla="*/ 494 w 494"/>
                    <a:gd name="T60" fmla="*/ 2340 h 23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4" h="2340">
                      <a:moveTo>
                        <a:pt x="0" y="0"/>
                      </a:moveTo>
                      <a:lnTo>
                        <a:pt x="65" y="91"/>
                      </a:lnTo>
                      <a:lnTo>
                        <a:pt x="117" y="195"/>
                      </a:lnTo>
                      <a:lnTo>
                        <a:pt x="182" y="312"/>
                      </a:lnTo>
                      <a:lnTo>
                        <a:pt x="221" y="416"/>
                      </a:lnTo>
                      <a:lnTo>
                        <a:pt x="260" y="546"/>
                      </a:lnTo>
                      <a:lnTo>
                        <a:pt x="299" y="741"/>
                      </a:lnTo>
                      <a:lnTo>
                        <a:pt x="325" y="884"/>
                      </a:lnTo>
                      <a:lnTo>
                        <a:pt x="351" y="988"/>
                      </a:lnTo>
                      <a:lnTo>
                        <a:pt x="377" y="1157"/>
                      </a:lnTo>
                      <a:lnTo>
                        <a:pt x="377" y="1300"/>
                      </a:lnTo>
                      <a:lnTo>
                        <a:pt x="364" y="1469"/>
                      </a:lnTo>
                      <a:lnTo>
                        <a:pt x="377" y="1612"/>
                      </a:lnTo>
                      <a:lnTo>
                        <a:pt x="377" y="1755"/>
                      </a:lnTo>
                      <a:lnTo>
                        <a:pt x="390" y="1911"/>
                      </a:lnTo>
                      <a:lnTo>
                        <a:pt x="403" y="2041"/>
                      </a:lnTo>
                      <a:lnTo>
                        <a:pt x="429" y="2158"/>
                      </a:lnTo>
                      <a:lnTo>
                        <a:pt x="455" y="2262"/>
                      </a:lnTo>
                      <a:lnTo>
                        <a:pt x="494" y="2340"/>
                      </a:lnTo>
                    </a:path>
                  </a:pathLst>
                </a:custGeom>
                <a:noFill/>
                <a:ln w="20638">
                  <a:solidFill>
                    <a:srgbClr val="000000"/>
                  </a:solidFill>
                  <a:round/>
                  <a:headEnd/>
                  <a:tailEnd/>
                </a:ln>
              </p:spPr>
              <p:txBody>
                <a:bodyPr/>
                <a:lstStyle/>
                <a:p>
                  <a:endParaRPr lang="en-US"/>
                </a:p>
              </p:txBody>
            </p:sp>
            <p:sp>
              <p:nvSpPr>
                <p:cNvPr id="6409" name="Freeform 68"/>
                <p:cNvSpPr>
                  <a:spLocks/>
                </p:cNvSpPr>
                <p:nvPr/>
              </p:nvSpPr>
              <p:spPr bwMode="auto">
                <a:xfrm>
                  <a:off x="1474" y="1137"/>
                  <a:ext cx="481" cy="2353"/>
                </a:xfrm>
                <a:custGeom>
                  <a:avLst/>
                  <a:gdLst>
                    <a:gd name="T0" fmla="*/ 0 w 481"/>
                    <a:gd name="T1" fmla="*/ 0 h 2353"/>
                    <a:gd name="T2" fmla="*/ 65 w 481"/>
                    <a:gd name="T3" fmla="*/ 78 h 2353"/>
                    <a:gd name="T4" fmla="*/ 130 w 481"/>
                    <a:gd name="T5" fmla="*/ 156 h 2353"/>
                    <a:gd name="T6" fmla="*/ 221 w 481"/>
                    <a:gd name="T7" fmla="*/ 286 h 2353"/>
                    <a:gd name="T8" fmla="*/ 273 w 481"/>
                    <a:gd name="T9" fmla="*/ 416 h 2353"/>
                    <a:gd name="T10" fmla="*/ 338 w 481"/>
                    <a:gd name="T11" fmla="*/ 559 h 2353"/>
                    <a:gd name="T12" fmla="*/ 390 w 481"/>
                    <a:gd name="T13" fmla="*/ 715 h 2353"/>
                    <a:gd name="T14" fmla="*/ 429 w 481"/>
                    <a:gd name="T15" fmla="*/ 871 h 2353"/>
                    <a:gd name="T16" fmla="*/ 455 w 481"/>
                    <a:gd name="T17" fmla="*/ 1014 h 2353"/>
                    <a:gd name="T18" fmla="*/ 468 w 481"/>
                    <a:gd name="T19" fmla="*/ 1157 h 2353"/>
                    <a:gd name="T20" fmla="*/ 468 w 481"/>
                    <a:gd name="T21" fmla="*/ 1287 h 2353"/>
                    <a:gd name="T22" fmla="*/ 468 w 481"/>
                    <a:gd name="T23" fmla="*/ 1456 h 2353"/>
                    <a:gd name="T24" fmla="*/ 468 w 481"/>
                    <a:gd name="T25" fmla="*/ 1599 h 2353"/>
                    <a:gd name="T26" fmla="*/ 455 w 481"/>
                    <a:gd name="T27" fmla="*/ 1755 h 2353"/>
                    <a:gd name="T28" fmla="*/ 455 w 481"/>
                    <a:gd name="T29" fmla="*/ 1911 h 2353"/>
                    <a:gd name="T30" fmla="*/ 455 w 481"/>
                    <a:gd name="T31" fmla="*/ 2041 h 2353"/>
                    <a:gd name="T32" fmla="*/ 455 w 481"/>
                    <a:gd name="T33" fmla="*/ 2158 h 2353"/>
                    <a:gd name="T34" fmla="*/ 468 w 481"/>
                    <a:gd name="T35" fmla="*/ 2249 h 2353"/>
                    <a:gd name="T36" fmla="*/ 481 w 481"/>
                    <a:gd name="T37" fmla="*/ 2353 h 23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1"/>
                    <a:gd name="T58" fmla="*/ 0 h 2353"/>
                    <a:gd name="T59" fmla="*/ 481 w 481"/>
                    <a:gd name="T60" fmla="*/ 2353 h 23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1" h="2353">
                      <a:moveTo>
                        <a:pt x="0" y="0"/>
                      </a:moveTo>
                      <a:lnTo>
                        <a:pt x="65" y="78"/>
                      </a:lnTo>
                      <a:lnTo>
                        <a:pt x="130" y="156"/>
                      </a:lnTo>
                      <a:lnTo>
                        <a:pt x="221" y="286"/>
                      </a:lnTo>
                      <a:lnTo>
                        <a:pt x="273" y="416"/>
                      </a:lnTo>
                      <a:lnTo>
                        <a:pt x="338" y="559"/>
                      </a:lnTo>
                      <a:lnTo>
                        <a:pt x="390" y="715"/>
                      </a:lnTo>
                      <a:lnTo>
                        <a:pt x="429" y="871"/>
                      </a:lnTo>
                      <a:lnTo>
                        <a:pt x="455" y="1014"/>
                      </a:lnTo>
                      <a:lnTo>
                        <a:pt x="468" y="1157"/>
                      </a:lnTo>
                      <a:lnTo>
                        <a:pt x="468" y="1287"/>
                      </a:lnTo>
                      <a:lnTo>
                        <a:pt x="468" y="1456"/>
                      </a:lnTo>
                      <a:lnTo>
                        <a:pt x="468" y="1599"/>
                      </a:lnTo>
                      <a:lnTo>
                        <a:pt x="455" y="1755"/>
                      </a:lnTo>
                      <a:lnTo>
                        <a:pt x="455" y="1911"/>
                      </a:lnTo>
                      <a:lnTo>
                        <a:pt x="455" y="2041"/>
                      </a:lnTo>
                      <a:lnTo>
                        <a:pt x="455" y="2158"/>
                      </a:lnTo>
                      <a:lnTo>
                        <a:pt x="468" y="2249"/>
                      </a:lnTo>
                      <a:lnTo>
                        <a:pt x="481" y="2353"/>
                      </a:lnTo>
                    </a:path>
                  </a:pathLst>
                </a:custGeom>
                <a:noFill/>
                <a:ln w="20638">
                  <a:solidFill>
                    <a:srgbClr val="000000"/>
                  </a:solidFill>
                  <a:round/>
                  <a:headEnd/>
                  <a:tailEnd/>
                </a:ln>
              </p:spPr>
              <p:txBody>
                <a:bodyPr/>
                <a:lstStyle/>
                <a:p>
                  <a:endParaRPr lang="en-US"/>
                </a:p>
              </p:txBody>
            </p:sp>
            <p:sp>
              <p:nvSpPr>
                <p:cNvPr id="6410" name="Freeform 69"/>
                <p:cNvSpPr>
                  <a:spLocks/>
                </p:cNvSpPr>
                <p:nvPr/>
              </p:nvSpPr>
              <p:spPr bwMode="auto">
                <a:xfrm>
                  <a:off x="1526" y="1150"/>
                  <a:ext cx="572" cy="2340"/>
                </a:xfrm>
                <a:custGeom>
                  <a:avLst/>
                  <a:gdLst>
                    <a:gd name="T0" fmla="*/ 0 w 572"/>
                    <a:gd name="T1" fmla="*/ 0 h 2340"/>
                    <a:gd name="T2" fmla="*/ 78 w 572"/>
                    <a:gd name="T3" fmla="*/ 65 h 2340"/>
                    <a:gd name="T4" fmla="*/ 143 w 572"/>
                    <a:gd name="T5" fmla="*/ 143 h 2340"/>
                    <a:gd name="T6" fmla="*/ 260 w 572"/>
                    <a:gd name="T7" fmla="*/ 286 h 2340"/>
                    <a:gd name="T8" fmla="*/ 325 w 572"/>
                    <a:gd name="T9" fmla="*/ 390 h 2340"/>
                    <a:gd name="T10" fmla="*/ 403 w 572"/>
                    <a:gd name="T11" fmla="*/ 546 h 2340"/>
                    <a:gd name="T12" fmla="*/ 468 w 572"/>
                    <a:gd name="T13" fmla="*/ 702 h 2340"/>
                    <a:gd name="T14" fmla="*/ 533 w 572"/>
                    <a:gd name="T15" fmla="*/ 858 h 2340"/>
                    <a:gd name="T16" fmla="*/ 559 w 572"/>
                    <a:gd name="T17" fmla="*/ 1014 h 2340"/>
                    <a:gd name="T18" fmla="*/ 572 w 572"/>
                    <a:gd name="T19" fmla="*/ 1144 h 2340"/>
                    <a:gd name="T20" fmla="*/ 572 w 572"/>
                    <a:gd name="T21" fmla="*/ 1287 h 2340"/>
                    <a:gd name="T22" fmla="*/ 559 w 572"/>
                    <a:gd name="T23" fmla="*/ 1417 h 2340"/>
                    <a:gd name="T24" fmla="*/ 546 w 572"/>
                    <a:gd name="T25" fmla="*/ 1586 h 2340"/>
                    <a:gd name="T26" fmla="*/ 533 w 572"/>
                    <a:gd name="T27" fmla="*/ 1729 h 2340"/>
                    <a:gd name="T28" fmla="*/ 507 w 572"/>
                    <a:gd name="T29" fmla="*/ 1898 h 2340"/>
                    <a:gd name="T30" fmla="*/ 494 w 572"/>
                    <a:gd name="T31" fmla="*/ 2041 h 2340"/>
                    <a:gd name="T32" fmla="*/ 481 w 572"/>
                    <a:gd name="T33" fmla="*/ 2145 h 2340"/>
                    <a:gd name="T34" fmla="*/ 468 w 572"/>
                    <a:gd name="T35" fmla="*/ 2249 h 2340"/>
                    <a:gd name="T36" fmla="*/ 455 w 572"/>
                    <a:gd name="T37" fmla="*/ 2340 h 23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72"/>
                    <a:gd name="T58" fmla="*/ 0 h 2340"/>
                    <a:gd name="T59" fmla="*/ 572 w 572"/>
                    <a:gd name="T60" fmla="*/ 2340 h 23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72" h="2340">
                      <a:moveTo>
                        <a:pt x="0" y="0"/>
                      </a:moveTo>
                      <a:lnTo>
                        <a:pt x="78" y="65"/>
                      </a:lnTo>
                      <a:lnTo>
                        <a:pt x="143" y="143"/>
                      </a:lnTo>
                      <a:lnTo>
                        <a:pt x="260" y="286"/>
                      </a:lnTo>
                      <a:lnTo>
                        <a:pt x="325" y="390"/>
                      </a:lnTo>
                      <a:lnTo>
                        <a:pt x="403" y="546"/>
                      </a:lnTo>
                      <a:lnTo>
                        <a:pt x="468" y="702"/>
                      </a:lnTo>
                      <a:lnTo>
                        <a:pt x="533" y="858"/>
                      </a:lnTo>
                      <a:lnTo>
                        <a:pt x="559" y="1014"/>
                      </a:lnTo>
                      <a:lnTo>
                        <a:pt x="572" y="1144"/>
                      </a:lnTo>
                      <a:lnTo>
                        <a:pt x="572" y="1287"/>
                      </a:lnTo>
                      <a:lnTo>
                        <a:pt x="559" y="1417"/>
                      </a:lnTo>
                      <a:lnTo>
                        <a:pt x="546" y="1586"/>
                      </a:lnTo>
                      <a:lnTo>
                        <a:pt x="533" y="1729"/>
                      </a:lnTo>
                      <a:lnTo>
                        <a:pt x="507" y="1898"/>
                      </a:lnTo>
                      <a:lnTo>
                        <a:pt x="494" y="2041"/>
                      </a:lnTo>
                      <a:lnTo>
                        <a:pt x="481" y="2145"/>
                      </a:lnTo>
                      <a:lnTo>
                        <a:pt x="468" y="2249"/>
                      </a:lnTo>
                      <a:lnTo>
                        <a:pt x="455" y="2340"/>
                      </a:lnTo>
                    </a:path>
                  </a:pathLst>
                </a:custGeom>
                <a:noFill/>
                <a:ln w="20638">
                  <a:solidFill>
                    <a:srgbClr val="000000"/>
                  </a:solidFill>
                  <a:round/>
                  <a:headEnd/>
                  <a:tailEnd/>
                </a:ln>
              </p:spPr>
              <p:txBody>
                <a:bodyPr/>
                <a:lstStyle/>
                <a:p>
                  <a:endParaRPr lang="en-US"/>
                </a:p>
              </p:txBody>
            </p:sp>
            <p:grpSp>
              <p:nvGrpSpPr>
                <p:cNvPr id="5" name="Group 70"/>
                <p:cNvGrpSpPr>
                  <a:grpSpLocks/>
                </p:cNvGrpSpPr>
                <p:nvPr/>
              </p:nvGrpSpPr>
              <p:grpSpPr bwMode="auto">
                <a:xfrm>
                  <a:off x="109" y="1111"/>
                  <a:ext cx="5461" cy="2392"/>
                  <a:chOff x="109" y="1111"/>
                  <a:chExt cx="5461" cy="2392"/>
                </a:xfrm>
              </p:grpSpPr>
              <p:sp>
                <p:nvSpPr>
                  <p:cNvPr id="6432" name="Freeform 71"/>
                  <p:cNvSpPr>
                    <a:spLocks/>
                  </p:cNvSpPr>
                  <p:nvPr/>
                </p:nvSpPr>
                <p:spPr bwMode="auto">
                  <a:xfrm>
                    <a:off x="109" y="1111"/>
                    <a:ext cx="5461" cy="2392"/>
                  </a:xfrm>
                  <a:custGeom>
                    <a:avLst/>
                    <a:gdLst>
                      <a:gd name="T0" fmla="*/ 1859 w 5461"/>
                      <a:gd name="T1" fmla="*/ 182 h 2392"/>
                      <a:gd name="T2" fmla="*/ 1443 w 5461"/>
                      <a:gd name="T3" fmla="*/ 39 h 2392"/>
                      <a:gd name="T4" fmla="*/ 1027 w 5461"/>
                      <a:gd name="T5" fmla="*/ 26 h 2392"/>
                      <a:gd name="T6" fmla="*/ 611 w 5461"/>
                      <a:gd name="T7" fmla="*/ 247 h 2392"/>
                      <a:gd name="T8" fmla="*/ 312 w 5461"/>
                      <a:gd name="T9" fmla="*/ 533 h 2392"/>
                      <a:gd name="T10" fmla="*/ 91 w 5461"/>
                      <a:gd name="T11" fmla="*/ 845 h 2392"/>
                      <a:gd name="T12" fmla="*/ 0 w 5461"/>
                      <a:gd name="T13" fmla="*/ 1144 h 2392"/>
                      <a:gd name="T14" fmla="*/ 26 w 5461"/>
                      <a:gd name="T15" fmla="*/ 1521 h 2392"/>
                      <a:gd name="T16" fmla="*/ 91 w 5461"/>
                      <a:gd name="T17" fmla="*/ 1950 h 2392"/>
                      <a:gd name="T18" fmla="*/ 208 w 5461"/>
                      <a:gd name="T19" fmla="*/ 2262 h 2392"/>
                      <a:gd name="T20" fmla="*/ 377 w 5461"/>
                      <a:gd name="T21" fmla="*/ 2379 h 2392"/>
                      <a:gd name="T22" fmla="*/ 689 w 5461"/>
                      <a:gd name="T23" fmla="*/ 2275 h 2392"/>
                      <a:gd name="T24" fmla="*/ 923 w 5461"/>
                      <a:gd name="T25" fmla="*/ 2028 h 2392"/>
                      <a:gd name="T26" fmla="*/ 1157 w 5461"/>
                      <a:gd name="T27" fmla="*/ 1612 h 2392"/>
                      <a:gd name="T28" fmla="*/ 1235 w 5461"/>
                      <a:gd name="T29" fmla="*/ 1326 h 2392"/>
                      <a:gd name="T30" fmla="*/ 1417 w 5461"/>
                      <a:gd name="T31" fmla="*/ 2015 h 2392"/>
                      <a:gd name="T32" fmla="*/ 1651 w 5461"/>
                      <a:gd name="T33" fmla="*/ 2327 h 2392"/>
                      <a:gd name="T34" fmla="*/ 1976 w 5461"/>
                      <a:gd name="T35" fmla="*/ 2366 h 2392"/>
                      <a:gd name="T36" fmla="*/ 2223 w 5461"/>
                      <a:gd name="T37" fmla="*/ 2067 h 2392"/>
                      <a:gd name="T38" fmla="*/ 2444 w 5461"/>
                      <a:gd name="T39" fmla="*/ 1365 h 2392"/>
                      <a:gd name="T40" fmla="*/ 2587 w 5461"/>
                      <a:gd name="T41" fmla="*/ 1950 h 2392"/>
                      <a:gd name="T42" fmla="*/ 2809 w 5461"/>
                      <a:gd name="T43" fmla="*/ 2301 h 2392"/>
                      <a:gd name="T44" fmla="*/ 3173 w 5461"/>
                      <a:gd name="T45" fmla="*/ 2366 h 2392"/>
                      <a:gd name="T46" fmla="*/ 3485 w 5461"/>
                      <a:gd name="T47" fmla="*/ 2171 h 2392"/>
                      <a:gd name="T48" fmla="*/ 3758 w 5461"/>
                      <a:gd name="T49" fmla="*/ 1781 h 2392"/>
                      <a:gd name="T50" fmla="*/ 3914 w 5461"/>
                      <a:gd name="T51" fmla="*/ 1404 h 2392"/>
                      <a:gd name="T52" fmla="*/ 4135 w 5461"/>
                      <a:gd name="T53" fmla="*/ 1859 h 2392"/>
                      <a:gd name="T54" fmla="*/ 4408 w 5461"/>
                      <a:gd name="T55" fmla="*/ 2210 h 2392"/>
                      <a:gd name="T56" fmla="*/ 4850 w 5461"/>
                      <a:gd name="T57" fmla="*/ 2379 h 2392"/>
                      <a:gd name="T58" fmla="*/ 5162 w 5461"/>
                      <a:gd name="T59" fmla="*/ 2145 h 2392"/>
                      <a:gd name="T60" fmla="*/ 5383 w 5461"/>
                      <a:gd name="T61" fmla="*/ 1664 h 2392"/>
                      <a:gd name="T62" fmla="*/ 5461 w 5461"/>
                      <a:gd name="T63" fmla="*/ 1183 h 2392"/>
                      <a:gd name="T64" fmla="*/ 5175 w 5461"/>
                      <a:gd name="T65" fmla="*/ 741 h 2392"/>
                      <a:gd name="T66" fmla="*/ 4980 w 5461"/>
                      <a:gd name="T67" fmla="*/ 481 h 2392"/>
                      <a:gd name="T68" fmla="*/ 4512 w 5461"/>
                      <a:gd name="T69" fmla="*/ 221 h 2392"/>
                      <a:gd name="T70" fmla="*/ 3901 w 5461"/>
                      <a:gd name="T71" fmla="*/ 52 h 2392"/>
                      <a:gd name="T72" fmla="*/ 3225 w 5461"/>
                      <a:gd name="T73" fmla="*/ 0 h 2392"/>
                      <a:gd name="T74" fmla="*/ 2744 w 5461"/>
                      <a:gd name="T75" fmla="*/ 117 h 2392"/>
                      <a:gd name="T76" fmla="*/ 2457 w 5461"/>
                      <a:gd name="T77" fmla="*/ 364 h 2392"/>
                      <a:gd name="T78" fmla="*/ 2418 w 5461"/>
                      <a:gd name="T79" fmla="*/ 520 h 2392"/>
                      <a:gd name="T80" fmla="*/ 2210 w 5461"/>
                      <a:gd name="T81" fmla="*/ 884 h 2392"/>
                      <a:gd name="T82" fmla="*/ 2041 w 5461"/>
                      <a:gd name="T83" fmla="*/ 754 h 2392"/>
                      <a:gd name="T84" fmla="*/ 1794 w 5461"/>
                      <a:gd name="T85" fmla="*/ 364 h 23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461"/>
                      <a:gd name="T130" fmla="*/ 0 h 2392"/>
                      <a:gd name="T131" fmla="*/ 5461 w 5461"/>
                      <a:gd name="T132" fmla="*/ 2392 h 23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461" h="2392">
                        <a:moveTo>
                          <a:pt x="2067" y="364"/>
                        </a:moveTo>
                        <a:lnTo>
                          <a:pt x="1963" y="260"/>
                        </a:lnTo>
                        <a:lnTo>
                          <a:pt x="1859" y="182"/>
                        </a:lnTo>
                        <a:lnTo>
                          <a:pt x="1729" y="117"/>
                        </a:lnTo>
                        <a:lnTo>
                          <a:pt x="1573" y="65"/>
                        </a:lnTo>
                        <a:lnTo>
                          <a:pt x="1443" y="39"/>
                        </a:lnTo>
                        <a:lnTo>
                          <a:pt x="1287" y="26"/>
                        </a:lnTo>
                        <a:lnTo>
                          <a:pt x="1170" y="26"/>
                        </a:lnTo>
                        <a:lnTo>
                          <a:pt x="1027" y="26"/>
                        </a:lnTo>
                        <a:lnTo>
                          <a:pt x="858" y="78"/>
                        </a:lnTo>
                        <a:lnTo>
                          <a:pt x="728" y="156"/>
                        </a:lnTo>
                        <a:lnTo>
                          <a:pt x="611" y="247"/>
                        </a:lnTo>
                        <a:lnTo>
                          <a:pt x="520" y="325"/>
                        </a:lnTo>
                        <a:lnTo>
                          <a:pt x="416" y="429"/>
                        </a:lnTo>
                        <a:lnTo>
                          <a:pt x="312" y="533"/>
                        </a:lnTo>
                        <a:lnTo>
                          <a:pt x="234" y="650"/>
                        </a:lnTo>
                        <a:lnTo>
                          <a:pt x="156" y="741"/>
                        </a:lnTo>
                        <a:lnTo>
                          <a:pt x="91" y="845"/>
                        </a:lnTo>
                        <a:lnTo>
                          <a:pt x="52" y="923"/>
                        </a:lnTo>
                        <a:lnTo>
                          <a:pt x="13" y="1027"/>
                        </a:lnTo>
                        <a:lnTo>
                          <a:pt x="0" y="1144"/>
                        </a:lnTo>
                        <a:lnTo>
                          <a:pt x="0" y="1274"/>
                        </a:lnTo>
                        <a:lnTo>
                          <a:pt x="13" y="1404"/>
                        </a:lnTo>
                        <a:lnTo>
                          <a:pt x="26" y="1521"/>
                        </a:lnTo>
                        <a:lnTo>
                          <a:pt x="39" y="1651"/>
                        </a:lnTo>
                        <a:lnTo>
                          <a:pt x="65" y="1807"/>
                        </a:lnTo>
                        <a:lnTo>
                          <a:pt x="91" y="1950"/>
                        </a:lnTo>
                        <a:lnTo>
                          <a:pt x="130" y="2093"/>
                        </a:lnTo>
                        <a:lnTo>
                          <a:pt x="169" y="2197"/>
                        </a:lnTo>
                        <a:lnTo>
                          <a:pt x="208" y="2262"/>
                        </a:lnTo>
                        <a:lnTo>
                          <a:pt x="260" y="2327"/>
                        </a:lnTo>
                        <a:lnTo>
                          <a:pt x="325" y="2379"/>
                        </a:lnTo>
                        <a:lnTo>
                          <a:pt x="377" y="2379"/>
                        </a:lnTo>
                        <a:lnTo>
                          <a:pt x="468" y="2366"/>
                        </a:lnTo>
                        <a:lnTo>
                          <a:pt x="585" y="2327"/>
                        </a:lnTo>
                        <a:lnTo>
                          <a:pt x="689" y="2275"/>
                        </a:lnTo>
                        <a:lnTo>
                          <a:pt x="754" y="2223"/>
                        </a:lnTo>
                        <a:lnTo>
                          <a:pt x="845" y="2132"/>
                        </a:lnTo>
                        <a:lnTo>
                          <a:pt x="923" y="2028"/>
                        </a:lnTo>
                        <a:lnTo>
                          <a:pt x="1001" y="1898"/>
                        </a:lnTo>
                        <a:lnTo>
                          <a:pt x="1092" y="1742"/>
                        </a:lnTo>
                        <a:lnTo>
                          <a:pt x="1157" y="1612"/>
                        </a:lnTo>
                        <a:lnTo>
                          <a:pt x="1196" y="1495"/>
                        </a:lnTo>
                        <a:lnTo>
                          <a:pt x="1222" y="1404"/>
                        </a:lnTo>
                        <a:lnTo>
                          <a:pt x="1235" y="1326"/>
                        </a:lnTo>
                        <a:lnTo>
                          <a:pt x="1261" y="1534"/>
                        </a:lnTo>
                        <a:lnTo>
                          <a:pt x="1339" y="1755"/>
                        </a:lnTo>
                        <a:lnTo>
                          <a:pt x="1417" y="2015"/>
                        </a:lnTo>
                        <a:lnTo>
                          <a:pt x="1482" y="2132"/>
                        </a:lnTo>
                        <a:lnTo>
                          <a:pt x="1547" y="2236"/>
                        </a:lnTo>
                        <a:lnTo>
                          <a:pt x="1651" y="2327"/>
                        </a:lnTo>
                        <a:lnTo>
                          <a:pt x="1781" y="2379"/>
                        </a:lnTo>
                        <a:lnTo>
                          <a:pt x="1872" y="2392"/>
                        </a:lnTo>
                        <a:lnTo>
                          <a:pt x="1976" y="2366"/>
                        </a:lnTo>
                        <a:lnTo>
                          <a:pt x="2054" y="2314"/>
                        </a:lnTo>
                        <a:lnTo>
                          <a:pt x="2145" y="2210"/>
                        </a:lnTo>
                        <a:lnTo>
                          <a:pt x="2223" y="2067"/>
                        </a:lnTo>
                        <a:lnTo>
                          <a:pt x="2314" y="1833"/>
                        </a:lnTo>
                        <a:lnTo>
                          <a:pt x="2392" y="1599"/>
                        </a:lnTo>
                        <a:lnTo>
                          <a:pt x="2444" y="1365"/>
                        </a:lnTo>
                        <a:lnTo>
                          <a:pt x="2470" y="1573"/>
                        </a:lnTo>
                        <a:lnTo>
                          <a:pt x="2535" y="1781"/>
                        </a:lnTo>
                        <a:lnTo>
                          <a:pt x="2587" y="1950"/>
                        </a:lnTo>
                        <a:lnTo>
                          <a:pt x="2652" y="2080"/>
                        </a:lnTo>
                        <a:lnTo>
                          <a:pt x="2730" y="2197"/>
                        </a:lnTo>
                        <a:lnTo>
                          <a:pt x="2809" y="2301"/>
                        </a:lnTo>
                        <a:lnTo>
                          <a:pt x="2900" y="2353"/>
                        </a:lnTo>
                        <a:lnTo>
                          <a:pt x="3030" y="2379"/>
                        </a:lnTo>
                        <a:lnTo>
                          <a:pt x="3173" y="2366"/>
                        </a:lnTo>
                        <a:lnTo>
                          <a:pt x="3277" y="2327"/>
                        </a:lnTo>
                        <a:lnTo>
                          <a:pt x="3381" y="2262"/>
                        </a:lnTo>
                        <a:lnTo>
                          <a:pt x="3485" y="2171"/>
                        </a:lnTo>
                        <a:lnTo>
                          <a:pt x="3589" y="2041"/>
                        </a:lnTo>
                        <a:lnTo>
                          <a:pt x="3680" y="1911"/>
                        </a:lnTo>
                        <a:lnTo>
                          <a:pt x="3758" y="1781"/>
                        </a:lnTo>
                        <a:lnTo>
                          <a:pt x="3823" y="1664"/>
                        </a:lnTo>
                        <a:lnTo>
                          <a:pt x="3875" y="1547"/>
                        </a:lnTo>
                        <a:lnTo>
                          <a:pt x="3914" y="1404"/>
                        </a:lnTo>
                        <a:lnTo>
                          <a:pt x="3979" y="1547"/>
                        </a:lnTo>
                        <a:lnTo>
                          <a:pt x="4057" y="1716"/>
                        </a:lnTo>
                        <a:lnTo>
                          <a:pt x="4135" y="1859"/>
                        </a:lnTo>
                        <a:lnTo>
                          <a:pt x="4200" y="1976"/>
                        </a:lnTo>
                        <a:lnTo>
                          <a:pt x="4291" y="2093"/>
                        </a:lnTo>
                        <a:lnTo>
                          <a:pt x="4408" y="2210"/>
                        </a:lnTo>
                        <a:lnTo>
                          <a:pt x="4538" y="2301"/>
                        </a:lnTo>
                        <a:lnTo>
                          <a:pt x="4681" y="2353"/>
                        </a:lnTo>
                        <a:lnTo>
                          <a:pt x="4850" y="2379"/>
                        </a:lnTo>
                        <a:lnTo>
                          <a:pt x="4967" y="2340"/>
                        </a:lnTo>
                        <a:lnTo>
                          <a:pt x="5071" y="2275"/>
                        </a:lnTo>
                        <a:lnTo>
                          <a:pt x="5162" y="2145"/>
                        </a:lnTo>
                        <a:lnTo>
                          <a:pt x="5253" y="2002"/>
                        </a:lnTo>
                        <a:lnTo>
                          <a:pt x="5318" y="1846"/>
                        </a:lnTo>
                        <a:lnTo>
                          <a:pt x="5383" y="1664"/>
                        </a:lnTo>
                        <a:lnTo>
                          <a:pt x="5422" y="1495"/>
                        </a:lnTo>
                        <a:lnTo>
                          <a:pt x="5448" y="1352"/>
                        </a:lnTo>
                        <a:lnTo>
                          <a:pt x="5461" y="1183"/>
                        </a:lnTo>
                        <a:lnTo>
                          <a:pt x="5435" y="1053"/>
                        </a:lnTo>
                        <a:lnTo>
                          <a:pt x="5331" y="884"/>
                        </a:lnTo>
                        <a:lnTo>
                          <a:pt x="5175" y="741"/>
                        </a:lnTo>
                        <a:lnTo>
                          <a:pt x="4967" y="585"/>
                        </a:lnTo>
                        <a:lnTo>
                          <a:pt x="4824" y="481"/>
                        </a:lnTo>
                        <a:lnTo>
                          <a:pt x="4980" y="481"/>
                        </a:lnTo>
                        <a:lnTo>
                          <a:pt x="4876" y="390"/>
                        </a:lnTo>
                        <a:lnTo>
                          <a:pt x="4720" y="299"/>
                        </a:lnTo>
                        <a:lnTo>
                          <a:pt x="4512" y="221"/>
                        </a:lnTo>
                        <a:lnTo>
                          <a:pt x="4304" y="143"/>
                        </a:lnTo>
                        <a:lnTo>
                          <a:pt x="4109" y="91"/>
                        </a:lnTo>
                        <a:lnTo>
                          <a:pt x="3901" y="52"/>
                        </a:lnTo>
                        <a:lnTo>
                          <a:pt x="3706" y="26"/>
                        </a:lnTo>
                        <a:lnTo>
                          <a:pt x="3446" y="0"/>
                        </a:lnTo>
                        <a:lnTo>
                          <a:pt x="3225" y="0"/>
                        </a:lnTo>
                        <a:lnTo>
                          <a:pt x="3017" y="13"/>
                        </a:lnTo>
                        <a:lnTo>
                          <a:pt x="2874" y="52"/>
                        </a:lnTo>
                        <a:lnTo>
                          <a:pt x="2744" y="117"/>
                        </a:lnTo>
                        <a:lnTo>
                          <a:pt x="2639" y="195"/>
                        </a:lnTo>
                        <a:lnTo>
                          <a:pt x="2522" y="286"/>
                        </a:lnTo>
                        <a:lnTo>
                          <a:pt x="2457" y="364"/>
                        </a:lnTo>
                        <a:lnTo>
                          <a:pt x="2561" y="364"/>
                        </a:lnTo>
                        <a:lnTo>
                          <a:pt x="2483" y="442"/>
                        </a:lnTo>
                        <a:lnTo>
                          <a:pt x="2418" y="520"/>
                        </a:lnTo>
                        <a:lnTo>
                          <a:pt x="2340" y="637"/>
                        </a:lnTo>
                        <a:lnTo>
                          <a:pt x="2275" y="754"/>
                        </a:lnTo>
                        <a:lnTo>
                          <a:pt x="2210" y="884"/>
                        </a:lnTo>
                        <a:lnTo>
                          <a:pt x="2158" y="1066"/>
                        </a:lnTo>
                        <a:lnTo>
                          <a:pt x="2106" y="884"/>
                        </a:lnTo>
                        <a:lnTo>
                          <a:pt x="2041" y="754"/>
                        </a:lnTo>
                        <a:lnTo>
                          <a:pt x="1976" y="598"/>
                        </a:lnTo>
                        <a:lnTo>
                          <a:pt x="1898" y="481"/>
                        </a:lnTo>
                        <a:lnTo>
                          <a:pt x="1794" y="364"/>
                        </a:lnTo>
                        <a:lnTo>
                          <a:pt x="2067" y="364"/>
                        </a:lnTo>
                        <a:close/>
                      </a:path>
                    </a:pathLst>
                  </a:custGeom>
                  <a:noFill/>
                  <a:ln w="20638">
                    <a:solidFill>
                      <a:srgbClr val="000000"/>
                    </a:solidFill>
                    <a:round/>
                    <a:headEnd/>
                    <a:tailEnd/>
                  </a:ln>
                </p:spPr>
                <p:txBody>
                  <a:bodyPr/>
                  <a:lstStyle/>
                  <a:p>
                    <a:endParaRPr lang="en-US"/>
                  </a:p>
                </p:txBody>
              </p:sp>
              <p:sp>
                <p:nvSpPr>
                  <p:cNvPr id="6433" name="Line 72"/>
                  <p:cNvSpPr>
                    <a:spLocks noChangeShapeType="1"/>
                  </p:cNvSpPr>
                  <p:nvPr/>
                </p:nvSpPr>
                <p:spPr bwMode="auto">
                  <a:xfrm>
                    <a:off x="343" y="3399"/>
                    <a:ext cx="429" cy="1"/>
                  </a:xfrm>
                  <a:prstGeom prst="line">
                    <a:avLst/>
                  </a:prstGeom>
                  <a:noFill/>
                  <a:ln w="20638">
                    <a:solidFill>
                      <a:srgbClr val="000000"/>
                    </a:solidFill>
                    <a:round/>
                    <a:headEnd/>
                    <a:tailEnd/>
                  </a:ln>
                </p:spPr>
                <p:txBody>
                  <a:bodyPr/>
                  <a:lstStyle/>
                  <a:p>
                    <a:endParaRPr lang="en-US"/>
                  </a:p>
                </p:txBody>
              </p:sp>
              <p:grpSp>
                <p:nvGrpSpPr>
                  <p:cNvPr id="6" name="Group 73"/>
                  <p:cNvGrpSpPr>
                    <a:grpSpLocks/>
                  </p:cNvGrpSpPr>
                  <p:nvPr/>
                </p:nvGrpSpPr>
                <p:grpSpPr bwMode="auto">
                  <a:xfrm>
                    <a:off x="226" y="3191"/>
                    <a:ext cx="2093" cy="118"/>
                    <a:chOff x="226" y="3191"/>
                    <a:chExt cx="2093" cy="118"/>
                  </a:xfrm>
                </p:grpSpPr>
                <p:sp>
                  <p:nvSpPr>
                    <p:cNvPr id="6435" name="Line 74"/>
                    <p:cNvSpPr>
                      <a:spLocks noChangeShapeType="1"/>
                    </p:cNvSpPr>
                    <p:nvPr/>
                  </p:nvSpPr>
                  <p:spPr bwMode="auto">
                    <a:xfrm>
                      <a:off x="226" y="3191"/>
                      <a:ext cx="780" cy="1"/>
                    </a:xfrm>
                    <a:prstGeom prst="line">
                      <a:avLst/>
                    </a:prstGeom>
                    <a:noFill/>
                    <a:ln w="20638">
                      <a:solidFill>
                        <a:srgbClr val="000000"/>
                      </a:solidFill>
                      <a:round/>
                      <a:headEnd/>
                      <a:tailEnd/>
                    </a:ln>
                  </p:spPr>
                  <p:txBody>
                    <a:bodyPr/>
                    <a:lstStyle/>
                    <a:p>
                      <a:endParaRPr lang="en-US"/>
                    </a:p>
                  </p:txBody>
                </p:sp>
                <p:sp>
                  <p:nvSpPr>
                    <p:cNvPr id="6436" name="Line 75"/>
                    <p:cNvSpPr>
                      <a:spLocks noChangeShapeType="1"/>
                    </p:cNvSpPr>
                    <p:nvPr/>
                  </p:nvSpPr>
                  <p:spPr bwMode="auto">
                    <a:xfrm>
                      <a:off x="278" y="3308"/>
                      <a:ext cx="624" cy="1"/>
                    </a:xfrm>
                    <a:prstGeom prst="line">
                      <a:avLst/>
                    </a:prstGeom>
                    <a:noFill/>
                    <a:ln w="20638">
                      <a:solidFill>
                        <a:srgbClr val="000000"/>
                      </a:solidFill>
                      <a:round/>
                      <a:headEnd/>
                      <a:tailEnd/>
                    </a:ln>
                  </p:spPr>
                  <p:txBody>
                    <a:bodyPr/>
                    <a:lstStyle/>
                    <a:p>
                      <a:endParaRPr lang="en-US"/>
                    </a:p>
                  </p:txBody>
                </p:sp>
                <p:sp>
                  <p:nvSpPr>
                    <p:cNvPr id="6437" name="Line 76"/>
                    <p:cNvSpPr>
                      <a:spLocks noChangeShapeType="1"/>
                    </p:cNvSpPr>
                    <p:nvPr/>
                  </p:nvSpPr>
                  <p:spPr bwMode="auto">
                    <a:xfrm>
                      <a:off x="1552" y="3191"/>
                      <a:ext cx="767" cy="1"/>
                    </a:xfrm>
                    <a:prstGeom prst="line">
                      <a:avLst/>
                    </a:prstGeom>
                    <a:noFill/>
                    <a:ln w="20638">
                      <a:solidFill>
                        <a:srgbClr val="000000"/>
                      </a:solidFill>
                      <a:round/>
                      <a:headEnd/>
                      <a:tailEnd/>
                    </a:ln>
                  </p:spPr>
                  <p:txBody>
                    <a:bodyPr/>
                    <a:lstStyle/>
                    <a:p>
                      <a:endParaRPr lang="en-US"/>
                    </a:p>
                  </p:txBody>
                </p:sp>
                <p:sp>
                  <p:nvSpPr>
                    <p:cNvPr id="6438" name="Line 77"/>
                    <p:cNvSpPr>
                      <a:spLocks noChangeShapeType="1"/>
                    </p:cNvSpPr>
                    <p:nvPr/>
                  </p:nvSpPr>
                  <p:spPr bwMode="auto">
                    <a:xfrm>
                      <a:off x="1643" y="3308"/>
                      <a:ext cx="624" cy="1"/>
                    </a:xfrm>
                    <a:prstGeom prst="line">
                      <a:avLst/>
                    </a:prstGeom>
                    <a:noFill/>
                    <a:ln w="20638">
                      <a:solidFill>
                        <a:srgbClr val="000000"/>
                      </a:solidFill>
                      <a:round/>
                      <a:headEnd/>
                      <a:tailEnd/>
                    </a:ln>
                  </p:spPr>
                  <p:txBody>
                    <a:bodyPr/>
                    <a:lstStyle/>
                    <a:p>
                      <a:endParaRPr lang="en-US"/>
                    </a:p>
                  </p:txBody>
                </p:sp>
              </p:grpSp>
            </p:grpSp>
            <p:sp>
              <p:nvSpPr>
                <p:cNvPr id="6412" name="Line 78"/>
                <p:cNvSpPr>
                  <a:spLocks noChangeShapeType="1"/>
                </p:cNvSpPr>
                <p:nvPr/>
              </p:nvSpPr>
              <p:spPr bwMode="auto">
                <a:xfrm>
                  <a:off x="1721" y="3399"/>
                  <a:ext cx="468" cy="1"/>
                </a:xfrm>
                <a:prstGeom prst="line">
                  <a:avLst/>
                </a:prstGeom>
                <a:noFill/>
                <a:ln w="20638">
                  <a:solidFill>
                    <a:srgbClr val="000000"/>
                  </a:solidFill>
                  <a:round/>
                  <a:headEnd/>
                  <a:tailEnd/>
                </a:ln>
              </p:spPr>
              <p:txBody>
                <a:bodyPr/>
                <a:lstStyle/>
                <a:p>
                  <a:endParaRPr lang="en-US"/>
                </a:p>
              </p:txBody>
            </p:sp>
            <p:sp>
              <p:nvSpPr>
                <p:cNvPr id="6413" name="Line 79"/>
                <p:cNvSpPr>
                  <a:spLocks noChangeShapeType="1"/>
                </p:cNvSpPr>
                <p:nvPr/>
              </p:nvSpPr>
              <p:spPr bwMode="auto">
                <a:xfrm>
                  <a:off x="2579" y="2593"/>
                  <a:ext cx="1418" cy="1"/>
                </a:xfrm>
                <a:prstGeom prst="line">
                  <a:avLst/>
                </a:prstGeom>
                <a:noFill/>
                <a:ln w="20638">
                  <a:solidFill>
                    <a:srgbClr val="000000"/>
                  </a:solidFill>
                  <a:round/>
                  <a:headEnd/>
                  <a:tailEnd/>
                </a:ln>
              </p:spPr>
              <p:txBody>
                <a:bodyPr/>
                <a:lstStyle/>
                <a:p>
                  <a:endParaRPr lang="en-US"/>
                </a:p>
              </p:txBody>
            </p:sp>
            <p:sp>
              <p:nvSpPr>
                <p:cNvPr id="6414" name="Line 80"/>
                <p:cNvSpPr>
                  <a:spLocks noChangeShapeType="1"/>
                </p:cNvSpPr>
                <p:nvPr/>
              </p:nvSpPr>
              <p:spPr bwMode="auto">
                <a:xfrm>
                  <a:off x="2592" y="2736"/>
                  <a:ext cx="1353" cy="1"/>
                </a:xfrm>
                <a:prstGeom prst="line">
                  <a:avLst/>
                </a:prstGeom>
                <a:noFill/>
                <a:ln w="20638">
                  <a:solidFill>
                    <a:srgbClr val="000000"/>
                  </a:solidFill>
                  <a:round/>
                  <a:headEnd/>
                  <a:tailEnd/>
                </a:ln>
              </p:spPr>
              <p:txBody>
                <a:bodyPr/>
                <a:lstStyle/>
                <a:p>
                  <a:endParaRPr lang="en-US"/>
                </a:p>
              </p:txBody>
            </p:sp>
            <p:sp>
              <p:nvSpPr>
                <p:cNvPr id="6415" name="Line 81"/>
                <p:cNvSpPr>
                  <a:spLocks noChangeShapeType="1"/>
                </p:cNvSpPr>
                <p:nvPr/>
              </p:nvSpPr>
              <p:spPr bwMode="auto">
                <a:xfrm>
                  <a:off x="2657" y="2905"/>
                  <a:ext cx="1210" cy="1"/>
                </a:xfrm>
                <a:prstGeom prst="line">
                  <a:avLst/>
                </a:prstGeom>
                <a:noFill/>
                <a:ln w="20638">
                  <a:solidFill>
                    <a:srgbClr val="000000"/>
                  </a:solidFill>
                  <a:round/>
                  <a:headEnd/>
                  <a:tailEnd/>
                </a:ln>
              </p:spPr>
              <p:txBody>
                <a:bodyPr/>
                <a:lstStyle/>
                <a:p>
                  <a:endParaRPr lang="en-US"/>
                </a:p>
              </p:txBody>
            </p:sp>
            <p:sp>
              <p:nvSpPr>
                <p:cNvPr id="6416" name="Line 82"/>
                <p:cNvSpPr>
                  <a:spLocks noChangeShapeType="1"/>
                </p:cNvSpPr>
                <p:nvPr/>
              </p:nvSpPr>
              <p:spPr bwMode="auto">
                <a:xfrm>
                  <a:off x="2722" y="3061"/>
                  <a:ext cx="1054" cy="1"/>
                </a:xfrm>
                <a:prstGeom prst="line">
                  <a:avLst/>
                </a:prstGeom>
                <a:noFill/>
                <a:ln w="20638">
                  <a:solidFill>
                    <a:srgbClr val="000000"/>
                  </a:solidFill>
                  <a:round/>
                  <a:headEnd/>
                  <a:tailEnd/>
                </a:ln>
              </p:spPr>
              <p:txBody>
                <a:bodyPr/>
                <a:lstStyle/>
                <a:p>
                  <a:endParaRPr lang="en-US"/>
                </a:p>
              </p:txBody>
            </p:sp>
            <p:grpSp>
              <p:nvGrpSpPr>
                <p:cNvPr id="7" name="Group 83"/>
                <p:cNvGrpSpPr>
                  <a:grpSpLocks/>
                </p:cNvGrpSpPr>
                <p:nvPr/>
              </p:nvGrpSpPr>
              <p:grpSpPr bwMode="auto">
                <a:xfrm>
                  <a:off x="265" y="1124"/>
                  <a:ext cx="5279" cy="2366"/>
                  <a:chOff x="265" y="1124"/>
                  <a:chExt cx="5279" cy="2366"/>
                </a:xfrm>
              </p:grpSpPr>
              <p:sp>
                <p:nvSpPr>
                  <p:cNvPr id="6418" name="Freeform 84"/>
                  <p:cNvSpPr>
                    <a:spLocks/>
                  </p:cNvSpPr>
                  <p:nvPr/>
                </p:nvSpPr>
                <p:spPr bwMode="auto">
                  <a:xfrm>
                    <a:off x="265" y="1150"/>
                    <a:ext cx="845" cy="2301"/>
                  </a:xfrm>
                  <a:custGeom>
                    <a:avLst/>
                    <a:gdLst>
                      <a:gd name="T0" fmla="*/ 845 w 845"/>
                      <a:gd name="T1" fmla="*/ 0 h 2301"/>
                      <a:gd name="T2" fmla="*/ 741 w 845"/>
                      <a:gd name="T3" fmla="*/ 52 h 2301"/>
                      <a:gd name="T4" fmla="*/ 585 w 845"/>
                      <a:gd name="T5" fmla="*/ 156 h 2301"/>
                      <a:gd name="T6" fmla="*/ 455 w 845"/>
                      <a:gd name="T7" fmla="*/ 260 h 2301"/>
                      <a:gd name="T8" fmla="*/ 351 w 845"/>
                      <a:gd name="T9" fmla="*/ 390 h 2301"/>
                      <a:gd name="T10" fmla="*/ 260 w 845"/>
                      <a:gd name="T11" fmla="*/ 533 h 2301"/>
                      <a:gd name="T12" fmla="*/ 156 w 845"/>
                      <a:gd name="T13" fmla="*/ 702 h 2301"/>
                      <a:gd name="T14" fmla="*/ 78 w 845"/>
                      <a:gd name="T15" fmla="*/ 845 h 2301"/>
                      <a:gd name="T16" fmla="*/ 13 w 845"/>
                      <a:gd name="T17" fmla="*/ 988 h 2301"/>
                      <a:gd name="T18" fmla="*/ 0 w 845"/>
                      <a:gd name="T19" fmla="*/ 1131 h 2301"/>
                      <a:gd name="T20" fmla="*/ 0 w 845"/>
                      <a:gd name="T21" fmla="*/ 1274 h 2301"/>
                      <a:gd name="T22" fmla="*/ 13 w 845"/>
                      <a:gd name="T23" fmla="*/ 1417 h 2301"/>
                      <a:gd name="T24" fmla="*/ 13 w 845"/>
                      <a:gd name="T25" fmla="*/ 1586 h 2301"/>
                      <a:gd name="T26" fmla="*/ 39 w 845"/>
                      <a:gd name="T27" fmla="*/ 1755 h 2301"/>
                      <a:gd name="T28" fmla="*/ 52 w 845"/>
                      <a:gd name="T29" fmla="*/ 1898 h 2301"/>
                      <a:gd name="T30" fmla="*/ 65 w 845"/>
                      <a:gd name="T31" fmla="*/ 2028 h 2301"/>
                      <a:gd name="T32" fmla="*/ 78 w 845"/>
                      <a:gd name="T33" fmla="*/ 2145 h 2301"/>
                      <a:gd name="T34" fmla="*/ 130 w 845"/>
                      <a:gd name="T35" fmla="*/ 2301 h 23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45"/>
                      <a:gd name="T55" fmla="*/ 0 h 2301"/>
                      <a:gd name="T56" fmla="*/ 845 w 845"/>
                      <a:gd name="T57" fmla="*/ 2301 h 23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45" h="2301">
                        <a:moveTo>
                          <a:pt x="845" y="0"/>
                        </a:moveTo>
                        <a:lnTo>
                          <a:pt x="741" y="52"/>
                        </a:lnTo>
                        <a:lnTo>
                          <a:pt x="585" y="156"/>
                        </a:lnTo>
                        <a:lnTo>
                          <a:pt x="455" y="260"/>
                        </a:lnTo>
                        <a:lnTo>
                          <a:pt x="351" y="390"/>
                        </a:lnTo>
                        <a:lnTo>
                          <a:pt x="260" y="533"/>
                        </a:lnTo>
                        <a:lnTo>
                          <a:pt x="156" y="702"/>
                        </a:lnTo>
                        <a:lnTo>
                          <a:pt x="78" y="845"/>
                        </a:lnTo>
                        <a:lnTo>
                          <a:pt x="13" y="988"/>
                        </a:lnTo>
                        <a:lnTo>
                          <a:pt x="0" y="1131"/>
                        </a:lnTo>
                        <a:lnTo>
                          <a:pt x="0" y="1274"/>
                        </a:lnTo>
                        <a:lnTo>
                          <a:pt x="13" y="1417"/>
                        </a:lnTo>
                        <a:lnTo>
                          <a:pt x="13" y="1586"/>
                        </a:lnTo>
                        <a:lnTo>
                          <a:pt x="39" y="1755"/>
                        </a:lnTo>
                        <a:lnTo>
                          <a:pt x="52" y="1898"/>
                        </a:lnTo>
                        <a:lnTo>
                          <a:pt x="65" y="2028"/>
                        </a:lnTo>
                        <a:lnTo>
                          <a:pt x="78" y="2145"/>
                        </a:lnTo>
                        <a:lnTo>
                          <a:pt x="130" y="2301"/>
                        </a:lnTo>
                      </a:path>
                    </a:pathLst>
                  </a:custGeom>
                  <a:noFill/>
                  <a:ln w="20638">
                    <a:solidFill>
                      <a:srgbClr val="000000"/>
                    </a:solidFill>
                    <a:round/>
                    <a:headEnd/>
                    <a:tailEnd/>
                  </a:ln>
                </p:spPr>
                <p:txBody>
                  <a:bodyPr/>
                  <a:lstStyle/>
                  <a:p>
                    <a:endParaRPr lang="en-US"/>
                  </a:p>
                </p:txBody>
              </p:sp>
              <p:sp>
                <p:nvSpPr>
                  <p:cNvPr id="6419" name="Freeform 85"/>
                  <p:cNvSpPr>
                    <a:spLocks/>
                  </p:cNvSpPr>
                  <p:nvPr/>
                </p:nvSpPr>
                <p:spPr bwMode="auto">
                  <a:xfrm>
                    <a:off x="3828" y="1137"/>
                    <a:ext cx="1144" cy="2340"/>
                  </a:xfrm>
                  <a:custGeom>
                    <a:avLst/>
                    <a:gdLst>
                      <a:gd name="T0" fmla="*/ 0 w 1144"/>
                      <a:gd name="T1" fmla="*/ 0 h 2340"/>
                      <a:gd name="T2" fmla="*/ 195 w 1144"/>
                      <a:gd name="T3" fmla="*/ 104 h 2340"/>
                      <a:gd name="T4" fmla="*/ 312 w 1144"/>
                      <a:gd name="T5" fmla="*/ 195 h 2340"/>
                      <a:gd name="T6" fmla="*/ 429 w 1144"/>
                      <a:gd name="T7" fmla="*/ 286 h 2340"/>
                      <a:gd name="T8" fmla="*/ 533 w 1144"/>
                      <a:gd name="T9" fmla="*/ 403 h 2340"/>
                      <a:gd name="T10" fmla="*/ 663 w 1144"/>
                      <a:gd name="T11" fmla="*/ 546 h 2340"/>
                      <a:gd name="T12" fmla="*/ 806 w 1144"/>
                      <a:gd name="T13" fmla="*/ 715 h 2340"/>
                      <a:gd name="T14" fmla="*/ 910 w 1144"/>
                      <a:gd name="T15" fmla="*/ 871 h 2340"/>
                      <a:gd name="T16" fmla="*/ 975 w 1144"/>
                      <a:gd name="T17" fmla="*/ 1014 h 2340"/>
                      <a:gd name="T18" fmla="*/ 988 w 1144"/>
                      <a:gd name="T19" fmla="*/ 1157 h 2340"/>
                      <a:gd name="T20" fmla="*/ 975 w 1144"/>
                      <a:gd name="T21" fmla="*/ 1300 h 2340"/>
                      <a:gd name="T22" fmla="*/ 988 w 1144"/>
                      <a:gd name="T23" fmla="*/ 1456 h 2340"/>
                      <a:gd name="T24" fmla="*/ 1001 w 1144"/>
                      <a:gd name="T25" fmla="*/ 1612 h 2340"/>
                      <a:gd name="T26" fmla="*/ 1014 w 1144"/>
                      <a:gd name="T27" fmla="*/ 1755 h 2340"/>
                      <a:gd name="T28" fmla="*/ 1040 w 1144"/>
                      <a:gd name="T29" fmla="*/ 1924 h 2340"/>
                      <a:gd name="T30" fmla="*/ 1053 w 1144"/>
                      <a:gd name="T31" fmla="*/ 2067 h 2340"/>
                      <a:gd name="T32" fmla="*/ 1092 w 1144"/>
                      <a:gd name="T33" fmla="*/ 2210 h 2340"/>
                      <a:gd name="T34" fmla="*/ 1144 w 1144"/>
                      <a:gd name="T35" fmla="*/ 2340 h 23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44"/>
                      <a:gd name="T55" fmla="*/ 0 h 2340"/>
                      <a:gd name="T56" fmla="*/ 1144 w 1144"/>
                      <a:gd name="T57" fmla="*/ 2340 h 23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44" h="2340">
                        <a:moveTo>
                          <a:pt x="0" y="0"/>
                        </a:moveTo>
                        <a:lnTo>
                          <a:pt x="195" y="104"/>
                        </a:lnTo>
                        <a:lnTo>
                          <a:pt x="312" y="195"/>
                        </a:lnTo>
                        <a:lnTo>
                          <a:pt x="429" y="286"/>
                        </a:lnTo>
                        <a:lnTo>
                          <a:pt x="533" y="403"/>
                        </a:lnTo>
                        <a:lnTo>
                          <a:pt x="663" y="546"/>
                        </a:lnTo>
                        <a:lnTo>
                          <a:pt x="806" y="715"/>
                        </a:lnTo>
                        <a:lnTo>
                          <a:pt x="910" y="871"/>
                        </a:lnTo>
                        <a:lnTo>
                          <a:pt x="975" y="1014"/>
                        </a:lnTo>
                        <a:lnTo>
                          <a:pt x="988" y="1157"/>
                        </a:lnTo>
                        <a:lnTo>
                          <a:pt x="975" y="1300"/>
                        </a:lnTo>
                        <a:lnTo>
                          <a:pt x="988" y="1456"/>
                        </a:lnTo>
                        <a:lnTo>
                          <a:pt x="1001" y="1612"/>
                        </a:lnTo>
                        <a:lnTo>
                          <a:pt x="1014" y="1755"/>
                        </a:lnTo>
                        <a:lnTo>
                          <a:pt x="1040" y="1924"/>
                        </a:lnTo>
                        <a:lnTo>
                          <a:pt x="1053" y="2067"/>
                        </a:lnTo>
                        <a:lnTo>
                          <a:pt x="1092" y="2210"/>
                        </a:lnTo>
                        <a:lnTo>
                          <a:pt x="1144" y="2340"/>
                        </a:lnTo>
                      </a:path>
                    </a:pathLst>
                  </a:custGeom>
                  <a:noFill/>
                  <a:ln w="20638">
                    <a:solidFill>
                      <a:srgbClr val="000000"/>
                    </a:solidFill>
                    <a:round/>
                    <a:headEnd/>
                    <a:tailEnd/>
                  </a:ln>
                </p:spPr>
                <p:txBody>
                  <a:bodyPr/>
                  <a:lstStyle/>
                  <a:p>
                    <a:endParaRPr lang="en-US"/>
                  </a:p>
                </p:txBody>
              </p:sp>
              <p:sp>
                <p:nvSpPr>
                  <p:cNvPr id="6420" name="Line 86"/>
                  <p:cNvSpPr>
                    <a:spLocks noChangeShapeType="1"/>
                  </p:cNvSpPr>
                  <p:nvPr/>
                </p:nvSpPr>
                <p:spPr bwMode="auto">
                  <a:xfrm>
                    <a:off x="2892" y="1202"/>
                    <a:ext cx="1196" cy="1"/>
                  </a:xfrm>
                  <a:prstGeom prst="line">
                    <a:avLst/>
                  </a:prstGeom>
                  <a:noFill/>
                  <a:ln w="20638">
                    <a:solidFill>
                      <a:srgbClr val="000000"/>
                    </a:solidFill>
                    <a:round/>
                    <a:headEnd/>
                    <a:tailEnd/>
                  </a:ln>
                </p:spPr>
                <p:txBody>
                  <a:bodyPr/>
                  <a:lstStyle/>
                  <a:p>
                    <a:endParaRPr lang="en-US"/>
                  </a:p>
                </p:txBody>
              </p:sp>
              <p:grpSp>
                <p:nvGrpSpPr>
                  <p:cNvPr id="8" name="Group 87"/>
                  <p:cNvGrpSpPr>
                    <a:grpSpLocks/>
                  </p:cNvGrpSpPr>
                  <p:nvPr/>
                </p:nvGrpSpPr>
                <p:grpSpPr bwMode="auto">
                  <a:xfrm>
                    <a:off x="3659" y="1124"/>
                    <a:ext cx="1885" cy="2366"/>
                    <a:chOff x="3659" y="1124"/>
                    <a:chExt cx="1885" cy="2366"/>
                  </a:xfrm>
                </p:grpSpPr>
                <p:sp>
                  <p:nvSpPr>
                    <p:cNvPr id="6422" name="Freeform 88"/>
                    <p:cNvSpPr>
                      <a:spLocks/>
                    </p:cNvSpPr>
                    <p:nvPr/>
                  </p:nvSpPr>
                  <p:spPr bwMode="auto">
                    <a:xfrm>
                      <a:off x="3659" y="1124"/>
                      <a:ext cx="1274" cy="2366"/>
                    </a:xfrm>
                    <a:custGeom>
                      <a:avLst/>
                      <a:gdLst>
                        <a:gd name="T0" fmla="*/ 0 w 1274"/>
                        <a:gd name="T1" fmla="*/ 0 h 2366"/>
                        <a:gd name="T2" fmla="*/ 156 w 1274"/>
                        <a:gd name="T3" fmla="*/ 104 h 2366"/>
                        <a:gd name="T4" fmla="*/ 299 w 1274"/>
                        <a:gd name="T5" fmla="*/ 208 h 2366"/>
                        <a:gd name="T6" fmla="*/ 403 w 1274"/>
                        <a:gd name="T7" fmla="*/ 299 h 2366"/>
                        <a:gd name="T8" fmla="*/ 520 w 1274"/>
                        <a:gd name="T9" fmla="*/ 429 h 2366"/>
                        <a:gd name="T10" fmla="*/ 624 w 1274"/>
                        <a:gd name="T11" fmla="*/ 572 h 2366"/>
                        <a:gd name="T12" fmla="*/ 728 w 1274"/>
                        <a:gd name="T13" fmla="*/ 715 h 2366"/>
                        <a:gd name="T14" fmla="*/ 793 w 1274"/>
                        <a:gd name="T15" fmla="*/ 871 h 2366"/>
                        <a:gd name="T16" fmla="*/ 832 w 1274"/>
                        <a:gd name="T17" fmla="*/ 1027 h 2366"/>
                        <a:gd name="T18" fmla="*/ 845 w 1274"/>
                        <a:gd name="T19" fmla="*/ 1157 h 2366"/>
                        <a:gd name="T20" fmla="*/ 858 w 1274"/>
                        <a:gd name="T21" fmla="*/ 1313 h 2366"/>
                        <a:gd name="T22" fmla="*/ 884 w 1274"/>
                        <a:gd name="T23" fmla="*/ 1469 h 2366"/>
                        <a:gd name="T24" fmla="*/ 910 w 1274"/>
                        <a:gd name="T25" fmla="*/ 1612 h 2366"/>
                        <a:gd name="T26" fmla="*/ 949 w 1274"/>
                        <a:gd name="T27" fmla="*/ 1768 h 2366"/>
                        <a:gd name="T28" fmla="*/ 988 w 1274"/>
                        <a:gd name="T29" fmla="*/ 1937 h 2366"/>
                        <a:gd name="T30" fmla="*/ 1053 w 1274"/>
                        <a:gd name="T31" fmla="*/ 2067 h 2366"/>
                        <a:gd name="T32" fmla="*/ 1144 w 1274"/>
                        <a:gd name="T33" fmla="*/ 2210 h 2366"/>
                        <a:gd name="T34" fmla="*/ 1274 w 1274"/>
                        <a:gd name="T35" fmla="*/ 2366 h 23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74"/>
                        <a:gd name="T55" fmla="*/ 0 h 2366"/>
                        <a:gd name="T56" fmla="*/ 1274 w 1274"/>
                        <a:gd name="T57" fmla="*/ 2366 h 23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74" h="2366">
                          <a:moveTo>
                            <a:pt x="0" y="0"/>
                          </a:moveTo>
                          <a:lnTo>
                            <a:pt x="156" y="104"/>
                          </a:lnTo>
                          <a:lnTo>
                            <a:pt x="299" y="208"/>
                          </a:lnTo>
                          <a:lnTo>
                            <a:pt x="403" y="299"/>
                          </a:lnTo>
                          <a:lnTo>
                            <a:pt x="520" y="429"/>
                          </a:lnTo>
                          <a:lnTo>
                            <a:pt x="624" y="572"/>
                          </a:lnTo>
                          <a:lnTo>
                            <a:pt x="728" y="715"/>
                          </a:lnTo>
                          <a:lnTo>
                            <a:pt x="793" y="871"/>
                          </a:lnTo>
                          <a:lnTo>
                            <a:pt x="832" y="1027"/>
                          </a:lnTo>
                          <a:lnTo>
                            <a:pt x="845" y="1157"/>
                          </a:lnTo>
                          <a:lnTo>
                            <a:pt x="858" y="1313"/>
                          </a:lnTo>
                          <a:lnTo>
                            <a:pt x="884" y="1469"/>
                          </a:lnTo>
                          <a:lnTo>
                            <a:pt x="910" y="1612"/>
                          </a:lnTo>
                          <a:lnTo>
                            <a:pt x="949" y="1768"/>
                          </a:lnTo>
                          <a:lnTo>
                            <a:pt x="988" y="1937"/>
                          </a:lnTo>
                          <a:lnTo>
                            <a:pt x="1053" y="2067"/>
                          </a:lnTo>
                          <a:lnTo>
                            <a:pt x="1144" y="2210"/>
                          </a:lnTo>
                          <a:lnTo>
                            <a:pt x="1274" y="2366"/>
                          </a:lnTo>
                        </a:path>
                      </a:pathLst>
                    </a:custGeom>
                    <a:noFill/>
                    <a:ln w="20638">
                      <a:solidFill>
                        <a:srgbClr val="000000"/>
                      </a:solidFill>
                      <a:round/>
                      <a:headEnd/>
                      <a:tailEnd/>
                    </a:ln>
                  </p:spPr>
                  <p:txBody>
                    <a:bodyPr/>
                    <a:lstStyle/>
                    <a:p>
                      <a:endParaRPr lang="en-US"/>
                    </a:p>
                  </p:txBody>
                </p:sp>
                <p:sp>
                  <p:nvSpPr>
                    <p:cNvPr id="6423" name="Freeform 89"/>
                    <p:cNvSpPr>
                      <a:spLocks/>
                    </p:cNvSpPr>
                    <p:nvPr/>
                  </p:nvSpPr>
                  <p:spPr bwMode="auto">
                    <a:xfrm>
                      <a:off x="3750" y="1137"/>
                      <a:ext cx="1209" cy="2353"/>
                    </a:xfrm>
                    <a:custGeom>
                      <a:avLst/>
                      <a:gdLst>
                        <a:gd name="T0" fmla="*/ 0 w 1209"/>
                        <a:gd name="T1" fmla="*/ 0 h 2353"/>
                        <a:gd name="T2" fmla="*/ 182 w 1209"/>
                        <a:gd name="T3" fmla="*/ 104 h 2353"/>
                        <a:gd name="T4" fmla="*/ 325 w 1209"/>
                        <a:gd name="T5" fmla="*/ 208 h 2353"/>
                        <a:gd name="T6" fmla="*/ 429 w 1209"/>
                        <a:gd name="T7" fmla="*/ 299 h 2353"/>
                        <a:gd name="T8" fmla="*/ 520 w 1209"/>
                        <a:gd name="T9" fmla="*/ 416 h 2353"/>
                        <a:gd name="T10" fmla="*/ 624 w 1209"/>
                        <a:gd name="T11" fmla="*/ 546 h 2353"/>
                        <a:gd name="T12" fmla="*/ 754 w 1209"/>
                        <a:gd name="T13" fmla="*/ 715 h 2353"/>
                        <a:gd name="T14" fmla="*/ 845 w 1209"/>
                        <a:gd name="T15" fmla="*/ 871 h 2353"/>
                        <a:gd name="T16" fmla="*/ 897 w 1209"/>
                        <a:gd name="T17" fmla="*/ 1027 h 2353"/>
                        <a:gd name="T18" fmla="*/ 910 w 1209"/>
                        <a:gd name="T19" fmla="*/ 1170 h 2353"/>
                        <a:gd name="T20" fmla="*/ 910 w 1209"/>
                        <a:gd name="T21" fmla="*/ 1300 h 2353"/>
                        <a:gd name="T22" fmla="*/ 923 w 1209"/>
                        <a:gd name="T23" fmla="*/ 1430 h 2353"/>
                        <a:gd name="T24" fmla="*/ 949 w 1209"/>
                        <a:gd name="T25" fmla="*/ 1586 h 2353"/>
                        <a:gd name="T26" fmla="*/ 975 w 1209"/>
                        <a:gd name="T27" fmla="*/ 1755 h 2353"/>
                        <a:gd name="T28" fmla="*/ 1014 w 1209"/>
                        <a:gd name="T29" fmla="*/ 1911 h 2353"/>
                        <a:gd name="T30" fmla="*/ 1040 w 1209"/>
                        <a:gd name="T31" fmla="*/ 2041 h 2353"/>
                        <a:gd name="T32" fmla="*/ 1092 w 1209"/>
                        <a:gd name="T33" fmla="*/ 2171 h 2353"/>
                        <a:gd name="T34" fmla="*/ 1209 w 1209"/>
                        <a:gd name="T35" fmla="*/ 2353 h 23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09"/>
                        <a:gd name="T55" fmla="*/ 0 h 2353"/>
                        <a:gd name="T56" fmla="*/ 1209 w 1209"/>
                        <a:gd name="T57" fmla="*/ 2353 h 23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09" h="2353">
                          <a:moveTo>
                            <a:pt x="0" y="0"/>
                          </a:moveTo>
                          <a:lnTo>
                            <a:pt x="182" y="104"/>
                          </a:lnTo>
                          <a:lnTo>
                            <a:pt x="325" y="208"/>
                          </a:lnTo>
                          <a:lnTo>
                            <a:pt x="429" y="299"/>
                          </a:lnTo>
                          <a:lnTo>
                            <a:pt x="520" y="416"/>
                          </a:lnTo>
                          <a:lnTo>
                            <a:pt x="624" y="546"/>
                          </a:lnTo>
                          <a:lnTo>
                            <a:pt x="754" y="715"/>
                          </a:lnTo>
                          <a:lnTo>
                            <a:pt x="845" y="871"/>
                          </a:lnTo>
                          <a:lnTo>
                            <a:pt x="897" y="1027"/>
                          </a:lnTo>
                          <a:lnTo>
                            <a:pt x="910" y="1170"/>
                          </a:lnTo>
                          <a:lnTo>
                            <a:pt x="910" y="1300"/>
                          </a:lnTo>
                          <a:lnTo>
                            <a:pt x="923" y="1430"/>
                          </a:lnTo>
                          <a:lnTo>
                            <a:pt x="949" y="1586"/>
                          </a:lnTo>
                          <a:lnTo>
                            <a:pt x="975" y="1755"/>
                          </a:lnTo>
                          <a:lnTo>
                            <a:pt x="1014" y="1911"/>
                          </a:lnTo>
                          <a:lnTo>
                            <a:pt x="1040" y="2041"/>
                          </a:lnTo>
                          <a:lnTo>
                            <a:pt x="1092" y="2171"/>
                          </a:lnTo>
                          <a:lnTo>
                            <a:pt x="1209" y="2353"/>
                          </a:lnTo>
                        </a:path>
                      </a:pathLst>
                    </a:custGeom>
                    <a:noFill/>
                    <a:ln w="20638">
                      <a:solidFill>
                        <a:srgbClr val="000000"/>
                      </a:solidFill>
                      <a:round/>
                      <a:headEnd/>
                      <a:tailEnd/>
                    </a:ln>
                  </p:spPr>
                  <p:txBody>
                    <a:bodyPr/>
                    <a:lstStyle/>
                    <a:p>
                      <a:endParaRPr lang="en-US"/>
                    </a:p>
                  </p:txBody>
                </p:sp>
                <p:sp>
                  <p:nvSpPr>
                    <p:cNvPr id="6424" name="Freeform 90"/>
                    <p:cNvSpPr>
                      <a:spLocks/>
                    </p:cNvSpPr>
                    <p:nvPr/>
                  </p:nvSpPr>
                  <p:spPr bwMode="auto">
                    <a:xfrm>
                      <a:off x="3932" y="1150"/>
                      <a:ext cx="1053" cy="2327"/>
                    </a:xfrm>
                    <a:custGeom>
                      <a:avLst/>
                      <a:gdLst>
                        <a:gd name="T0" fmla="*/ 0 w 1053"/>
                        <a:gd name="T1" fmla="*/ 0 h 2327"/>
                        <a:gd name="T2" fmla="*/ 156 w 1053"/>
                        <a:gd name="T3" fmla="*/ 78 h 2327"/>
                        <a:gd name="T4" fmla="*/ 260 w 1053"/>
                        <a:gd name="T5" fmla="*/ 156 h 2327"/>
                        <a:gd name="T6" fmla="*/ 377 w 1053"/>
                        <a:gd name="T7" fmla="*/ 247 h 2327"/>
                        <a:gd name="T8" fmla="*/ 507 w 1053"/>
                        <a:gd name="T9" fmla="*/ 377 h 2327"/>
                        <a:gd name="T10" fmla="*/ 676 w 1053"/>
                        <a:gd name="T11" fmla="*/ 546 h 2327"/>
                        <a:gd name="T12" fmla="*/ 819 w 1053"/>
                        <a:gd name="T13" fmla="*/ 702 h 2327"/>
                        <a:gd name="T14" fmla="*/ 936 w 1053"/>
                        <a:gd name="T15" fmla="*/ 845 h 2327"/>
                        <a:gd name="T16" fmla="*/ 1014 w 1053"/>
                        <a:gd name="T17" fmla="*/ 1001 h 2327"/>
                        <a:gd name="T18" fmla="*/ 1027 w 1053"/>
                        <a:gd name="T19" fmla="*/ 1144 h 2327"/>
                        <a:gd name="T20" fmla="*/ 1040 w 1053"/>
                        <a:gd name="T21" fmla="*/ 1287 h 2327"/>
                        <a:gd name="T22" fmla="*/ 1040 w 1053"/>
                        <a:gd name="T23" fmla="*/ 1430 h 2327"/>
                        <a:gd name="T24" fmla="*/ 1040 w 1053"/>
                        <a:gd name="T25" fmla="*/ 1599 h 2327"/>
                        <a:gd name="T26" fmla="*/ 1040 w 1053"/>
                        <a:gd name="T27" fmla="*/ 1742 h 2327"/>
                        <a:gd name="T28" fmla="*/ 1027 w 1053"/>
                        <a:gd name="T29" fmla="*/ 1898 h 2327"/>
                        <a:gd name="T30" fmla="*/ 1027 w 1053"/>
                        <a:gd name="T31" fmla="*/ 2041 h 2327"/>
                        <a:gd name="T32" fmla="*/ 1040 w 1053"/>
                        <a:gd name="T33" fmla="*/ 2197 h 2327"/>
                        <a:gd name="T34" fmla="*/ 1053 w 1053"/>
                        <a:gd name="T35" fmla="*/ 2327 h 23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53"/>
                        <a:gd name="T55" fmla="*/ 0 h 2327"/>
                        <a:gd name="T56" fmla="*/ 1053 w 1053"/>
                        <a:gd name="T57" fmla="*/ 2327 h 23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53" h="2327">
                          <a:moveTo>
                            <a:pt x="0" y="0"/>
                          </a:moveTo>
                          <a:lnTo>
                            <a:pt x="156" y="78"/>
                          </a:lnTo>
                          <a:lnTo>
                            <a:pt x="260" y="156"/>
                          </a:lnTo>
                          <a:lnTo>
                            <a:pt x="377" y="247"/>
                          </a:lnTo>
                          <a:lnTo>
                            <a:pt x="507" y="377"/>
                          </a:lnTo>
                          <a:lnTo>
                            <a:pt x="676" y="546"/>
                          </a:lnTo>
                          <a:lnTo>
                            <a:pt x="819" y="702"/>
                          </a:lnTo>
                          <a:lnTo>
                            <a:pt x="936" y="845"/>
                          </a:lnTo>
                          <a:lnTo>
                            <a:pt x="1014" y="1001"/>
                          </a:lnTo>
                          <a:lnTo>
                            <a:pt x="1027" y="1144"/>
                          </a:lnTo>
                          <a:lnTo>
                            <a:pt x="1040" y="1287"/>
                          </a:lnTo>
                          <a:lnTo>
                            <a:pt x="1040" y="1430"/>
                          </a:lnTo>
                          <a:lnTo>
                            <a:pt x="1040" y="1599"/>
                          </a:lnTo>
                          <a:lnTo>
                            <a:pt x="1040" y="1742"/>
                          </a:lnTo>
                          <a:lnTo>
                            <a:pt x="1027" y="1898"/>
                          </a:lnTo>
                          <a:lnTo>
                            <a:pt x="1027" y="2041"/>
                          </a:lnTo>
                          <a:lnTo>
                            <a:pt x="1040" y="2197"/>
                          </a:lnTo>
                          <a:lnTo>
                            <a:pt x="1053" y="2327"/>
                          </a:lnTo>
                        </a:path>
                      </a:pathLst>
                    </a:custGeom>
                    <a:noFill/>
                    <a:ln w="20638">
                      <a:solidFill>
                        <a:srgbClr val="000000"/>
                      </a:solidFill>
                      <a:round/>
                      <a:headEnd/>
                      <a:tailEnd/>
                    </a:ln>
                  </p:spPr>
                  <p:txBody>
                    <a:bodyPr/>
                    <a:lstStyle/>
                    <a:p>
                      <a:endParaRPr lang="en-US"/>
                    </a:p>
                  </p:txBody>
                </p:sp>
                <p:sp>
                  <p:nvSpPr>
                    <p:cNvPr id="6425" name="Line 91"/>
                    <p:cNvSpPr>
                      <a:spLocks noChangeShapeType="1"/>
                    </p:cNvSpPr>
                    <p:nvPr/>
                  </p:nvSpPr>
                  <p:spPr bwMode="auto">
                    <a:xfrm>
                      <a:off x="4075" y="2593"/>
                      <a:ext cx="1469" cy="1"/>
                    </a:xfrm>
                    <a:prstGeom prst="line">
                      <a:avLst/>
                    </a:prstGeom>
                    <a:noFill/>
                    <a:ln w="20638">
                      <a:solidFill>
                        <a:srgbClr val="000000"/>
                      </a:solidFill>
                      <a:round/>
                      <a:headEnd/>
                      <a:tailEnd/>
                    </a:ln>
                  </p:spPr>
                  <p:txBody>
                    <a:bodyPr/>
                    <a:lstStyle/>
                    <a:p>
                      <a:endParaRPr lang="en-US"/>
                    </a:p>
                  </p:txBody>
                </p:sp>
                <p:sp>
                  <p:nvSpPr>
                    <p:cNvPr id="6426" name="Line 92"/>
                    <p:cNvSpPr>
                      <a:spLocks noChangeShapeType="1"/>
                    </p:cNvSpPr>
                    <p:nvPr/>
                  </p:nvSpPr>
                  <p:spPr bwMode="auto">
                    <a:xfrm>
                      <a:off x="4127" y="2736"/>
                      <a:ext cx="1365" cy="1"/>
                    </a:xfrm>
                    <a:prstGeom prst="line">
                      <a:avLst/>
                    </a:prstGeom>
                    <a:noFill/>
                    <a:ln w="20638">
                      <a:solidFill>
                        <a:srgbClr val="000000"/>
                      </a:solidFill>
                      <a:round/>
                      <a:headEnd/>
                      <a:tailEnd/>
                    </a:ln>
                  </p:spPr>
                  <p:txBody>
                    <a:bodyPr/>
                    <a:lstStyle/>
                    <a:p>
                      <a:endParaRPr lang="en-US"/>
                    </a:p>
                  </p:txBody>
                </p:sp>
                <p:sp>
                  <p:nvSpPr>
                    <p:cNvPr id="6427" name="Line 93"/>
                    <p:cNvSpPr>
                      <a:spLocks noChangeShapeType="1"/>
                    </p:cNvSpPr>
                    <p:nvPr/>
                  </p:nvSpPr>
                  <p:spPr bwMode="auto">
                    <a:xfrm>
                      <a:off x="4205" y="2905"/>
                      <a:ext cx="1222" cy="1"/>
                    </a:xfrm>
                    <a:prstGeom prst="line">
                      <a:avLst/>
                    </a:prstGeom>
                    <a:noFill/>
                    <a:ln w="20638">
                      <a:solidFill>
                        <a:srgbClr val="000000"/>
                      </a:solidFill>
                      <a:round/>
                      <a:headEnd/>
                      <a:tailEnd/>
                    </a:ln>
                  </p:spPr>
                  <p:txBody>
                    <a:bodyPr/>
                    <a:lstStyle/>
                    <a:p>
                      <a:endParaRPr lang="en-US"/>
                    </a:p>
                  </p:txBody>
                </p:sp>
                <p:sp>
                  <p:nvSpPr>
                    <p:cNvPr id="6428" name="Line 94"/>
                    <p:cNvSpPr>
                      <a:spLocks noChangeShapeType="1"/>
                    </p:cNvSpPr>
                    <p:nvPr/>
                  </p:nvSpPr>
                  <p:spPr bwMode="auto">
                    <a:xfrm>
                      <a:off x="4296" y="3048"/>
                      <a:ext cx="1079" cy="1"/>
                    </a:xfrm>
                    <a:prstGeom prst="line">
                      <a:avLst/>
                    </a:prstGeom>
                    <a:noFill/>
                    <a:ln w="20638">
                      <a:solidFill>
                        <a:srgbClr val="000000"/>
                      </a:solidFill>
                      <a:round/>
                      <a:headEnd/>
                      <a:tailEnd/>
                    </a:ln>
                  </p:spPr>
                  <p:txBody>
                    <a:bodyPr/>
                    <a:lstStyle/>
                    <a:p>
                      <a:endParaRPr lang="en-US"/>
                    </a:p>
                  </p:txBody>
                </p:sp>
                <p:sp>
                  <p:nvSpPr>
                    <p:cNvPr id="6429" name="Line 95"/>
                    <p:cNvSpPr>
                      <a:spLocks noChangeShapeType="1"/>
                    </p:cNvSpPr>
                    <p:nvPr/>
                  </p:nvSpPr>
                  <p:spPr bwMode="auto">
                    <a:xfrm>
                      <a:off x="4400" y="3191"/>
                      <a:ext cx="910" cy="1"/>
                    </a:xfrm>
                    <a:prstGeom prst="line">
                      <a:avLst/>
                    </a:prstGeom>
                    <a:noFill/>
                    <a:ln w="20638">
                      <a:solidFill>
                        <a:srgbClr val="000000"/>
                      </a:solidFill>
                      <a:round/>
                      <a:headEnd/>
                      <a:tailEnd/>
                    </a:ln>
                  </p:spPr>
                  <p:txBody>
                    <a:bodyPr/>
                    <a:lstStyle/>
                    <a:p>
                      <a:endParaRPr lang="en-US"/>
                    </a:p>
                  </p:txBody>
                </p:sp>
                <p:sp>
                  <p:nvSpPr>
                    <p:cNvPr id="6430" name="Line 96"/>
                    <p:cNvSpPr>
                      <a:spLocks noChangeShapeType="1"/>
                    </p:cNvSpPr>
                    <p:nvPr/>
                  </p:nvSpPr>
                  <p:spPr bwMode="auto">
                    <a:xfrm>
                      <a:off x="4504" y="3308"/>
                      <a:ext cx="728" cy="1"/>
                    </a:xfrm>
                    <a:prstGeom prst="line">
                      <a:avLst/>
                    </a:prstGeom>
                    <a:noFill/>
                    <a:ln w="20638">
                      <a:solidFill>
                        <a:srgbClr val="000000"/>
                      </a:solidFill>
                      <a:round/>
                      <a:headEnd/>
                      <a:tailEnd/>
                    </a:ln>
                  </p:spPr>
                  <p:txBody>
                    <a:bodyPr/>
                    <a:lstStyle/>
                    <a:p>
                      <a:endParaRPr lang="en-US"/>
                    </a:p>
                  </p:txBody>
                </p:sp>
                <p:sp>
                  <p:nvSpPr>
                    <p:cNvPr id="6431" name="Line 97"/>
                    <p:cNvSpPr>
                      <a:spLocks noChangeShapeType="1"/>
                    </p:cNvSpPr>
                    <p:nvPr/>
                  </p:nvSpPr>
                  <p:spPr bwMode="auto">
                    <a:xfrm>
                      <a:off x="4647" y="3412"/>
                      <a:ext cx="507" cy="1"/>
                    </a:xfrm>
                    <a:prstGeom prst="line">
                      <a:avLst/>
                    </a:prstGeom>
                    <a:noFill/>
                    <a:ln w="20638">
                      <a:solidFill>
                        <a:srgbClr val="000000"/>
                      </a:solidFill>
                      <a:round/>
                      <a:headEnd/>
                      <a:tailEnd/>
                    </a:ln>
                  </p:spPr>
                  <p:txBody>
                    <a:bodyPr/>
                    <a:lstStyle/>
                    <a:p>
                      <a:endParaRPr lang="en-US"/>
                    </a:p>
                  </p:txBody>
                </p:sp>
              </p:grpSp>
            </p:grpSp>
          </p:grpSp>
          <p:grpSp>
            <p:nvGrpSpPr>
              <p:cNvPr id="9" name="Group 98"/>
              <p:cNvGrpSpPr>
                <a:grpSpLocks/>
              </p:cNvGrpSpPr>
              <p:nvPr/>
            </p:nvGrpSpPr>
            <p:grpSpPr bwMode="auto">
              <a:xfrm>
                <a:off x="369" y="1189"/>
                <a:ext cx="5045" cy="2301"/>
                <a:chOff x="369" y="1189"/>
                <a:chExt cx="5045" cy="2301"/>
              </a:xfrm>
            </p:grpSpPr>
            <p:sp>
              <p:nvSpPr>
                <p:cNvPr id="6304" name="Freeform 99"/>
                <p:cNvSpPr>
                  <a:spLocks/>
                </p:cNvSpPr>
                <p:nvPr/>
              </p:nvSpPr>
              <p:spPr bwMode="auto">
                <a:xfrm>
                  <a:off x="3100" y="1735"/>
                  <a:ext cx="26" cy="26"/>
                </a:xfrm>
                <a:custGeom>
                  <a:avLst/>
                  <a:gdLst>
                    <a:gd name="T0" fmla="*/ 26 w 26"/>
                    <a:gd name="T1" fmla="*/ 0 h 26"/>
                    <a:gd name="T2" fmla="*/ 26 w 26"/>
                    <a:gd name="T3" fmla="*/ 26 h 26"/>
                    <a:gd name="T4" fmla="*/ 13 w 26"/>
                    <a:gd name="T5" fmla="*/ 26 h 26"/>
                    <a:gd name="T6" fmla="*/ 0 w 26"/>
                    <a:gd name="T7" fmla="*/ 13 h 26"/>
                    <a:gd name="T8" fmla="*/ 0 w 26"/>
                    <a:gd name="T9" fmla="*/ 0 h 26"/>
                    <a:gd name="T10" fmla="*/ 26 w 26"/>
                    <a:gd name="T11" fmla="*/ 0 h 26"/>
                    <a:gd name="T12" fmla="*/ 0 60000 65536"/>
                    <a:gd name="T13" fmla="*/ 0 60000 65536"/>
                    <a:gd name="T14" fmla="*/ 0 60000 65536"/>
                    <a:gd name="T15" fmla="*/ 0 60000 65536"/>
                    <a:gd name="T16" fmla="*/ 0 60000 65536"/>
                    <a:gd name="T17" fmla="*/ 0 60000 65536"/>
                    <a:gd name="T18" fmla="*/ 0 w 26"/>
                    <a:gd name="T19" fmla="*/ 0 h 26"/>
                    <a:gd name="T20" fmla="*/ 26 w 26"/>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6" h="26">
                      <a:moveTo>
                        <a:pt x="26" y="0"/>
                      </a:moveTo>
                      <a:lnTo>
                        <a:pt x="26" y="26"/>
                      </a:lnTo>
                      <a:lnTo>
                        <a:pt x="13" y="26"/>
                      </a:lnTo>
                      <a:lnTo>
                        <a:pt x="0" y="13"/>
                      </a:lnTo>
                      <a:lnTo>
                        <a:pt x="0" y="0"/>
                      </a:lnTo>
                      <a:lnTo>
                        <a:pt x="26" y="0"/>
                      </a:lnTo>
                      <a:close/>
                    </a:path>
                  </a:pathLst>
                </a:custGeom>
                <a:solidFill>
                  <a:srgbClr val="008000"/>
                </a:solidFill>
                <a:ln w="20638">
                  <a:solidFill>
                    <a:srgbClr val="000000"/>
                  </a:solidFill>
                  <a:round/>
                  <a:headEnd/>
                  <a:tailEnd/>
                </a:ln>
              </p:spPr>
              <p:txBody>
                <a:bodyPr/>
                <a:lstStyle/>
                <a:p>
                  <a:endParaRPr lang="en-US"/>
                </a:p>
              </p:txBody>
            </p:sp>
            <p:sp>
              <p:nvSpPr>
                <p:cNvPr id="6305" name="Freeform 100"/>
                <p:cNvSpPr>
                  <a:spLocks/>
                </p:cNvSpPr>
                <p:nvPr/>
              </p:nvSpPr>
              <p:spPr bwMode="auto">
                <a:xfrm>
                  <a:off x="3048" y="1696"/>
                  <a:ext cx="26" cy="39"/>
                </a:xfrm>
                <a:custGeom>
                  <a:avLst/>
                  <a:gdLst>
                    <a:gd name="T0" fmla="*/ 26 w 26"/>
                    <a:gd name="T1" fmla="*/ 0 h 39"/>
                    <a:gd name="T2" fmla="*/ 0 w 26"/>
                    <a:gd name="T3" fmla="*/ 0 h 39"/>
                    <a:gd name="T4" fmla="*/ 0 w 26"/>
                    <a:gd name="T5" fmla="*/ 39 h 39"/>
                    <a:gd name="T6" fmla="*/ 26 w 26"/>
                    <a:gd name="T7" fmla="*/ 26 h 39"/>
                    <a:gd name="T8" fmla="*/ 26 w 26"/>
                    <a:gd name="T9" fmla="*/ 0 h 39"/>
                    <a:gd name="T10" fmla="*/ 0 60000 65536"/>
                    <a:gd name="T11" fmla="*/ 0 60000 65536"/>
                    <a:gd name="T12" fmla="*/ 0 60000 65536"/>
                    <a:gd name="T13" fmla="*/ 0 60000 65536"/>
                    <a:gd name="T14" fmla="*/ 0 60000 65536"/>
                    <a:gd name="T15" fmla="*/ 0 w 26"/>
                    <a:gd name="T16" fmla="*/ 0 h 39"/>
                    <a:gd name="T17" fmla="*/ 26 w 26"/>
                    <a:gd name="T18" fmla="*/ 39 h 39"/>
                  </a:gdLst>
                  <a:ahLst/>
                  <a:cxnLst>
                    <a:cxn ang="T10">
                      <a:pos x="T0" y="T1"/>
                    </a:cxn>
                    <a:cxn ang="T11">
                      <a:pos x="T2" y="T3"/>
                    </a:cxn>
                    <a:cxn ang="T12">
                      <a:pos x="T4" y="T5"/>
                    </a:cxn>
                    <a:cxn ang="T13">
                      <a:pos x="T6" y="T7"/>
                    </a:cxn>
                    <a:cxn ang="T14">
                      <a:pos x="T8" y="T9"/>
                    </a:cxn>
                  </a:cxnLst>
                  <a:rect l="T15" t="T16" r="T17" b="T18"/>
                  <a:pathLst>
                    <a:path w="26" h="39">
                      <a:moveTo>
                        <a:pt x="26" y="0"/>
                      </a:moveTo>
                      <a:lnTo>
                        <a:pt x="0" y="0"/>
                      </a:lnTo>
                      <a:lnTo>
                        <a:pt x="0" y="39"/>
                      </a:lnTo>
                      <a:lnTo>
                        <a:pt x="26" y="26"/>
                      </a:lnTo>
                      <a:lnTo>
                        <a:pt x="26" y="0"/>
                      </a:lnTo>
                      <a:close/>
                    </a:path>
                  </a:pathLst>
                </a:custGeom>
                <a:solidFill>
                  <a:srgbClr val="008000"/>
                </a:solidFill>
                <a:ln w="20638">
                  <a:solidFill>
                    <a:srgbClr val="000000"/>
                  </a:solidFill>
                  <a:round/>
                  <a:headEnd/>
                  <a:tailEnd/>
                </a:ln>
              </p:spPr>
              <p:txBody>
                <a:bodyPr/>
                <a:lstStyle/>
                <a:p>
                  <a:endParaRPr lang="en-US"/>
                </a:p>
              </p:txBody>
            </p:sp>
            <p:grpSp>
              <p:nvGrpSpPr>
                <p:cNvPr id="10" name="Group 101"/>
                <p:cNvGrpSpPr>
                  <a:grpSpLocks/>
                </p:cNvGrpSpPr>
                <p:nvPr/>
              </p:nvGrpSpPr>
              <p:grpSpPr bwMode="auto">
                <a:xfrm>
                  <a:off x="369" y="1189"/>
                  <a:ext cx="5045" cy="2301"/>
                  <a:chOff x="369" y="1189"/>
                  <a:chExt cx="5045" cy="2301"/>
                </a:xfrm>
              </p:grpSpPr>
              <p:grpSp>
                <p:nvGrpSpPr>
                  <p:cNvPr id="11" name="Group 102"/>
                  <p:cNvGrpSpPr>
                    <a:grpSpLocks/>
                  </p:cNvGrpSpPr>
                  <p:nvPr/>
                </p:nvGrpSpPr>
                <p:grpSpPr bwMode="auto">
                  <a:xfrm>
                    <a:off x="2605" y="1202"/>
                    <a:ext cx="2809" cy="2288"/>
                    <a:chOff x="2605" y="1202"/>
                    <a:chExt cx="2809" cy="2288"/>
                  </a:xfrm>
                </p:grpSpPr>
                <p:grpSp>
                  <p:nvGrpSpPr>
                    <p:cNvPr id="12" name="Group 103"/>
                    <p:cNvGrpSpPr>
                      <a:grpSpLocks/>
                    </p:cNvGrpSpPr>
                    <p:nvPr/>
                  </p:nvGrpSpPr>
                  <p:grpSpPr bwMode="auto">
                    <a:xfrm>
                      <a:off x="4530" y="2346"/>
                      <a:ext cx="884" cy="1144"/>
                      <a:chOff x="4530" y="2346"/>
                      <a:chExt cx="884" cy="1144"/>
                    </a:xfrm>
                  </p:grpSpPr>
                  <p:sp>
                    <p:nvSpPr>
                      <p:cNvPr id="6342" name="Freeform 104"/>
                      <p:cNvSpPr>
                        <a:spLocks/>
                      </p:cNvSpPr>
                      <p:nvPr/>
                    </p:nvSpPr>
                    <p:spPr bwMode="auto">
                      <a:xfrm>
                        <a:off x="4530" y="3269"/>
                        <a:ext cx="624" cy="221"/>
                      </a:xfrm>
                      <a:custGeom>
                        <a:avLst/>
                        <a:gdLst>
                          <a:gd name="T0" fmla="*/ 130 w 624"/>
                          <a:gd name="T1" fmla="*/ 13 h 221"/>
                          <a:gd name="T2" fmla="*/ 169 w 624"/>
                          <a:gd name="T3" fmla="*/ 13 h 221"/>
                          <a:gd name="T4" fmla="*/ 195 w 624"/>
                          <a:gd name="T5" fmla="*/ 13 h 221"/>
                          <a:gd name="T6" fmla="*/ 221 w 624"/>
                          <a:gd name="T7" fmla="*/ 0 h 221"/>
                          <a:gd name="T8" fmla="*/ 234 w 624"/>
                          <a:gd name="T9" fmla="*/ 0 h 221"/>
                          <a:gd name="T10" fmla="*/ 247 w 624"/>
                          <a:gd name="T11" fmla="*/ 0 h 221"/>
                          <a:gd name="T12" fmla="*/ 273 w 624"/>
                          <a:gd name="T13" fmla="*/ 13 h 221"/>
                          <a:gd name="T14" fmla="*/ 286 w 624"/>
                          <a:gd name="T15" fmla="*/ 26 h 221"/>
                          <a:gd name="T16" fmla="*/ 299 w 624"/>
                          <a:gd name="T17" fmla="*/ 26 h 221"/>
                          <a:gd name="T18" fmla="*/ 325 w 624"/>
                          <a:gd name="T19" fmla="*/ 26 h 221"/>
                          <a:gd name="T20" fmla="*/ 338 w 624"/>
                          <a:gd name="T21" fmla="*/ 13 h 221"/>
                          <a:gd name="T22" fmla="*/ 351 w 624"/>
                          <a:gd name="T23" fmla="*/ 13 h 221"/>
                          <a:gd name="T24" fmla="*/ 364 w 624"/>
                          <a:gd name="T25" fmla="*/ 13 h 221"/>
                          <a:gd name="T26" fmla="*/ 390 w 624"/>
                          <a:gd name="T27" fmla="*/ 13 h 221"/>
                          <a:gd name="T28" fmla="*/ 429 w 624"/>
                          <a:gd name="T29" fmla="*/ 13 h 221"/>
                          <a:gd name="T30" fmla="*/ 468 w 624"/>
                          <a:gd name="T31" fmla="*/ 26 h 221"/>
                          <a:gd name="T32" fmla="*/ 494 w 624"/>
                          <a:gd name="T33" fmla="*/ 26 h 221"/>
                          <a:gd name="T34" fmla="*/ 507 w 624"/>
                          <a:gd name="T35" fmla="*/ 39 h 221"/>
                          <a:gd name="T36" fmla="*/ 520 w 624"/>
                          <a:gd name="T37" fmla="*/ 26 h 221"/>
                          <a:gd name="T38" fmla="*/ 546 w 624"/>
                          <a:gd name="T39" fmla="*/ 39 h 221"/>
                          <a:gd name="T40" fmla="*/ 572 w 624"/>
                          <a:gd name="T41" fmla="*/ 39 h 221"/>
                          <a:gd name="T42" fmla="*/ 585 w 624"/>
                          <a:gd name="T43" fmla="*/ 39 h 221"/>
                          <a:gd name="T44" fmla="*/ 598 w 624"/>
                          <a:gd name="T45" fmla="*/ 52 h 221"/>
                          <a:gd name="T46" fmla="*/ 611 w 624"/>
                          <a:gd name="T47" fmla="*/ 65 h 221"/>
                          <a:gd name="T48" fmla="*/ 624 w 624"/>
                          <a:gd name="T49" fmla="*/ 78 h 221"/>
                          <a:gd name="T50" fmla="*/ 624 w 624"/>
                          <a:gd name="T51" fmla="*/ 78 h 221"/>
                          <a:gd name="T52" fmla="*/ 611 w 624"/>
                          <a:gd name="T53" fmla="*/ 91 h 221"/>
                          <a:gd name="T54" fmla="*/ 585 w 624"/>
                          <a:gd name="T55" fmla="*/ 104 h 221"/>
                          <a:gd name="T56" fmla="*/ 572 w 624"/>
                          <a:gd name="T57" fmla="*/ 117 h 221"/>
                          <a:gd name="T58" fmla="*/ 572 w 624"/>
                          <a:gd name="T59" fmla="*/ 130 h 221"/>
                          <a:gd name="T60" fmla="*/ 559 w 624"/>
                          <a:gd name="T61" fmla="*/ 143 h 221"/>
                          <a:gd name="T62" fmla="*/ 546 w 624"/>
                          <a:gd name="T63" fmla="*/ 156 h 221"/>
                          <a:gd name="T64" fmla="*/ 533 w 624"/>
                          <a:gd name="T65" fmla="*/ 156 h 221"/>
                          <a:gd name="T66" fmla="*/ 520 w 624"/>
                          <a:gd name="T67" fmla="*/ 169 h 221"/>
                          <a:gd name="T68" fmla="*/ 546 w 624"/>
                          <a:gd name="T69" fmla="*/ 182 h 221"/>
                          <a:gd name="T70" fmla="*/ 533 w 624"/>
                          <a:gd name="T71" fmla="*/ 195 h 221"/>
                          <a:gd name="T72" fmla="*/ 481 w 624"/>
                          <a:gd name="T73" fmla="*/ 195 h 221"/>
                          <a:gd name="T74" fmla="*/ 442 w 624"/>
                          <a:gd name="T75" fmla="*/ 208 h 221"/>
                          <a:gd name="T76" fmla="*/ 416 w 624"/>
                          <a:gd name="T77" fmla="*/ 221 h 221"/>
                          <a:gd name="T78" fmla="*/ 364 w 624"/>
                          <a:gd name="T79" fmla="*/ 208 h 221"/>
                          <a:gd name="T80" fmla="*/ 325 w 624"/>
                          <a:gd name="T81" fmla="*/ 208 h 221"/>
                          <a:gd name="T82" fmla="*/ 286 w 624"/>
                          <a:gd name="T83" fmla="*/ 195 h 221"/>
                          <a:gd name="T84" fmla="*/ 247 w 624"/>
                          <a:gd name="T85" fmla="*/ 182 h 221"/>
                          <a:gd name="T86" fmla="*/ 234 w 624"/>
                          <a:gd name="T87" fmla="*/ 182 h 221"/>
                          <a:gd name="T88" fmla="*/ 182 w 624"/>
                          <a:gd name="T89" fmla="*/ 156 h 221"/>
                          <a:gd name="T90" fmla="*/ 143 w 624"/>
                          <a:gd name="T91" fmla="*/ 143 h 221"/>
                          <a:gd name="T92" fmla="*/ 117 w 624"/>
                          <a:gd name="T93" fmla="*/ 130 h 221"/>
                          <a:gd name="T94" fmla="*/ 91 w 624"/>
                          <a:gd name="T95" fmla="*/ 117 h 221"/>
                          <a:gd name="T96" fmla="*/ 65 w 624"/>
                          <a:gd name="T97" fmla="*/ 104 h 221"/>
                          <a:gd name="T98" fmla="*/ 39 w 624"/>
                          <a:gd name="T99" fmla="*/ 78 h 221"/>
                          <a:gd name="T100" fmla="*/ 13 w 624"/>
                          <a:gd name="T101" fmla="*/ 65 h 221"/>
                          <a:gd name="T102" fmla="*/ 26 w 624"/>
                          <a:gd name="T103" fmla="*/ 52 h 221"/>
                          <a:gd name="T104" fmla="*/ 39 w 624"/>
                          <a:gd name="T105" fmla="*/ 26 h 221"/>
                          <a:gd name="T106" fmla="*/ 52 w 624"/>
                          <a:gd name="T107" fmla="*/ 13 h 22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24"/>
                          <a:gd name="T163" fmla="*/ 0 h 221"/>
                          <a:gd name="T164" fmla="*/ 624 w 624"/>
                          <a:gd name="T165" fmla="*/ 221 h 22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24" h="221">
                            <a:moveTo>
                              <a:pt x="65" y="13"/>
                            </a:moveTo>
                            <a:lnTo>
                              <a:pt x="130" y="13"/>
                            </a:lnTo>
                            <a:lnTo>
                              <a:pt x="143" y="13"/>
                            </a:lnTo>
                            <a:lnTo>
                              <a:pt x="169" y="13"/>
                            </a:lnTo>
                            <a:lnTo>
                              <a:pt x="182" y="26"/>
                            </a:lnTo>
                            <a:lnTo>
                              <a:pt x="195" y="13"/>
                            </a:lnTo>
                            <a:lnTo>
                              <a:pt x="208" y="13"/>
                            </a:lnTo>
                            <a:lnTo>
                              <a:pt x="221" y="0"/>
                            </a:lnTo>
                            <a:lnTo>
                              <a:pt x="234" y="0"/>
                            </a:lnTo>
                            <a:lnTo>
                              <a:pt x="247" y="0"/>
                            </a:lnTo>
                            <a:lnTo>
                              <a:pt x="273" y="13"/>
                            </a:lnTo>
                            <a:lnTo>
                              <a:pt x="273" y="26"/>
                            </a:lnTo>
                            <a:lnTo>
                              <a:pt x="286" y="26"/>
                            </a:lnTo>
                            <a:lnTo>
                              <a:pt x="299" y="26"/>
                            </a:lnTo>
                            <a:lnTo>
                              <a:pt x="312" y="26"/>
                            </a:lnTo>
                            <a:lnTo>
                              <a:pt x="325" y="26"/>
                            </a:lnTo>
                            <a:lnTo>
                              <a:pt x="338" y="13"/>
                            </a:lnTo>
                            <a:lnTo>
                              <a:pt x="351" y="13"/>
                            </a:lnTo>
                            <a:lnTo>
                              <a:pt x="364" y="13"/>
                            </a:lnTo>
                            <a:lnTo>
                              <a:pt x="377" y="13"/>
                            </a:lnTo>
                            <a:lnTo>
                              <a:pt x="390" y="13"/>
                            </a:lnTo>
                            <a:lnTo>
                              <a:pt x="403" y="13"/>
                            </a:lnTo>
                            <a:lnTo>
                              <a:pt x="429" y="13"/>
                            </a:lnTo>
                            <a:lnTo>
                              <a:pt x="455" y="26"/>
                            </a:lnTo>
                            <a:lnTo>
                              <a:pt x="468" y="26"/>
                            </a:lnTo>
                            <a:lnTo>
                              <a:pt x="481" y="26"/>
                            </a:lnTo>
                            <a:lnTo>
                              <a:pt x="494" y="26"/>
                            </a:lnTo>
                            <a:lnTo>
                              <a:pt x="494" y="39"/>
                            </a:lnTo>
                            <a:lnTo>
                              <a:pt x="507" y="39"/>
                            </a:lnTo>
                            <a:lnTo>
                              <a:pt x="520" y="39"/>
                            </a:lnTo>
                            <a:lnTo>
                              <a:pt x="520" y="26"/>
                            </a:lnTo>
                            <a:lnTo>
                              <a:pt x="533" y="26"/>
                            </a:lnTo>
                            <a:lnTo>
                              <a:pt x="546" y="39"/>
                            </a:lnTo>
                            <a:lnTo>
                              <a:pt x="559" y="39"/>
                            </a:lnTo>
                            <a:lnTo>
                              <a:pt x="572" y="39"/>
                            </a:lnTo>
                            <a:lnTo>
                              <a:pt x="585" y="39"/>
                            </a:lnTo>
                            <a:lnTo>
                              <a:pt x="598" y="52"/>
                            </a:lnTo>
                            <a:lnTo>
                              <a:pt x="611" y="52"/>
                            </a:lnTo>
                            <a:lnTo>
                              <a:pt x="611" y="65"/>
                            </a:lnTo>
                            <a:lnTo>
                              <a:pt x="624" y="65"/>
                            </a:lnTo>
                            <a:lnTo>
                              <a:pt x="624" y="78"/>
                            </a:lnTo>
                            <a:lnTo>
                              <a:pt x="624" y="91"/>
                            </a:lnTo>
                            <a:lnTo>
                              <a:pt x="611" y="91"/>
                            </a:lnTo>
                            <a:lnTo>
                              <a:pt x="598" y="104"/>
                            </a:lnTo>
                            <a:lnTo>
                              <a:pt x="585" y="104"/>
                            </a:lnTo>
                            <a:lnTo>
                              <a:pt x="572" y="117"/>
                            </a:lnTo>
                            <a:lnTo>
                              <a:pt x="559" y="117"/>
                            </a:lnTo>
                            <a:lnTo>
                              <a:pt x="572" y="130"/>
                            </a:lnTo>
                            <a:lnTo>
                              <a:pt x="559" y="143"/>
                            </a:lnTo>
                            <a:lnTo>
                              <a:pt x="546" y="156"/>
                            </a:lnTo>
                            <a:lnTo>
                              <a:pt x="533" y="156"/>
                            </a:lnTo>
                            <a:lnTo>
                              <a:pt x="520" y="156"/>
                            </a:lnTo>
                            <a:lnTo>
                              <a:pt x="520" y="169"/>
                            </a:lnTo>
                            <a:lnTo>
                              <a:pt x="507" y="169"/>
                            </a:lnTo>
                            <a:lnTo>
                              <a:pt x="546" y="182"/>
                            </a:lnTo>
                            <a:lnTo>
                              <a:pt x="533" y="195"/>
                            </a:lnTo>
                            <a:lnTo>
                              <a:pt x="494" y="182"/>
                            </a:lnTo>
                            <a:lnTo>
                              <a:pt x="481" y="195"/>
                            </a:lnTo>
                            <a:lnTo>
                              <a:pt x="455" y="195"/>
                            </a:lnTo>
                            <a:lnTo>
                              <a:pt x="442" y="208"/>
                            </a:lnTo>
                            <a:lnTo>
                              <a:pt x="442" y="221"/>
                            </a:lnTo>
                            <a:lnTo>
                              <a:pt x="416" y="221"/>
                            </a:lnTo>
                            <a:lnTo>
                              <a:pt x="403" y="221"/>
                            </a:lnTo>
                            <a:lnTo>
                              <a:pt x="364" y="208"/>
                            </a:lnTo>
                            <a:lnTo>
                              <a:pt x="351" y="208"/>
                            </a:lnTo>
                            <a:lnTo>
                              <a:pt x="325" y="208"/>
                            </a:lnTo>
                            <a:lnTo>
                              <a:pt x="312" y="195"/>
                            </a:lnTo>
                            <a:lnTo>
                              <a:pt x="286" y="195"/>
                            </a:lnTo>
                            <a:lnTo>
                              <a:pt x="273" y="195"/>
                            </a:lnTo>
                            <a:lnTo>
                              <a:pt x="247" y="182"/>
                            </a:lnTo>
                            <a:lnTo>
                              <a:pt x="234" y="182"/>
                            </a:lnTo>
                            <a:lnTo>
                              <a:pt x="208" y="169"/>
                            </a:lnTo>
                            <a:lnTo>
                              <a:pt x="182" y="156"/>
                            </a:lnTo>
                            <a:lnTo>
                              <a:pt x="156" y="156"/>
                            </a:lnTo>
                            <a:lnTo>
                              <a:pt x="143" y="143"/>
                            </a:lnTo>
                            <a:lnTo>
                              <a:pt x="130" y="143"/>
                            </a:lnTo>
                            <a:lnTo>
                              <a:pt x="117" y="130"/>
                            </a:lnTo>
                            <a:lnTo>
                              <a:pt x="104" y="130"/>
                            </a:lnTo>
                            <a:lnTo>
                              <a:pt x="91" y="117"/>
                            </a:lnTo>
                            <a:lnTo>
                              <a:pt x="78" y="117"/>
                            </a:lnTo>
                            <a:lnTo>
                              <a:pt x="65" y="104"/>
                            </a:lnTo>
                            <a:lnTo>
                              <a:pt x="52" y="91"/>
                            </a:lnTo>
                            <a:lnTo>
                              <a:pt x="39" y="78"/>
                            </a:lnTo>
                            <a:lnTo>
                              <a:pt x="26" y="78"/>
                            </a:lnTo>
                            <a:lnTo>
                              <a:pt x="13" y="65"/>
                            </a:lnTo>
                            <a:lnTo>
                              <a:pt x="0" y="52"/>
                            </a:lnTo>
                            <a:lnTo>
                              <a:pt x="26" y="52"/>
                            </a:lnTo>
                            <a:lnTo>
                              <a:pt x="13" y="39"/>
                            </a:lnTo>
                            <a:lnTo>
                              <a:pt x="39" y="26"/>
                            </a:lnTo>
                            <a:lnTo>
                              <a:pt x="26" y="26"/>
                            </a:lnTo>
                            <a:lnTo>
                              <a:pt x="52" y="13"/>
                            </a:lnTo>
                            <a:lnTo>
                              <a:pt x="65" y="13"/>
                            </a:lnTo>
                            <a:close/>
                          </a:path>
                        </a:pathLst>
                      </a:custGeom>
                      <a:solidFill>
                        <a:srgbClr val="008000"/>
                      </a:solidFill>
                      <a:ln w="20638">
                        <a:solidFill>
                          <a:srgbClr val="000000"/>
                        </a:solidFill>
                        <a:round/>
                        <a:headEnd/>
                        <a:tailEnd/>
                      </a:ln>
                    </p:spPr>
                    <p:txBody>
                      <a:bodyPr/>
                      <a:lstStyle/>
                      <a:p>
                        <a:endParaRPr lang="en-US"/>
                      </a:p>
                    </p:txBody>
                  </p:sp>
                  <p:grpSp>
                    <p:nvGrpSpPr>
                      <p:cNvPr id="13" name="Group 105"/>
                      <p:cNvGrpSpPr>
                        <a:grpSpLocks/>
                      </p:cNvGrpSpPr>
                      <p:nvPr/>
                    </p:nvGrpSpPr>
                    <p:grpSpPr bwMode="auto">
                      <a:xfrm>
                        <a:off x="4998" y="2801"/>
                        <a:ext cx="416" cy="195"/>
                        <a:chOff x="4998" y="2801"/>
                        <a:chExt cx="416" cy="195"/>
                      </a:xfrm>
                    </p:grpSpPr>
                    <p:sp>
                      <p:nvSpPr>
                        <p:cNvPr id="6345" name="Freeform 106"/>
                        <p:cNvSpPr>
                          <a:spLocks/>
                        </p:cNvSpPr>
                        <p:nvPr/>
                      </p:nvSpPr>
                      <p:spPr bwMode="auto">
                        <a:xfrm>
                          <a:off x="5349" y="2801"/>
                          <a:ext cx="65" cy="117"/>
                        </a:xfrm>
                        <a:custGeom>
                          <a:avLst/>
                          <a:gdLst>
                            <a:gd name="T0" fmla="*/ 13 w 65"/>
                            <a:gd name="T1" fmla="*/ 0 h 117"/>
                            <a:gd name="T2" fmla="*/ 26 w 65"/>
                            <a:gd name="T3" fmla="*/ 0 h 117"/>
                            <a:gd name="T4" fmla="*/ 39 w 65"/>
                            <a:gd name="T5" fmla="*/ 13 h 117"/>
                            <a:gd name="T6" fmla="*/ 39 w 65"/>
                            <a:gd name="T7" fmla="*/ 52 h 117"/>
                            <a:gd name="T8" fmla="*/ 39 w 65"/>
                            <a:gd name="T9" fmla="*/ 52 h 117"/>
                            <a:gd name="T10" fmla="*/ 39 w 65"/>
                            <a:gd name="T11" fmla="*/ 52 h 117"/>
                            <a:gd name="T12" fmla="*/ 52 w 65"/>
                            <a:gd name="T13" fmla="*/ 65 h 117"/>
                            <a:gd name="T14" fmla="*/ 52 w 65"/>
                            <a:gd name="T15" fmla="*/ 65 h 117"/>
                            <a:gd name="T16" fmla="*/ 52 w 65"/>
                            <a:gd name="T17" fmla="*/ 65 h 117"/>
                            <a:gd name="T18" fmla="*/ 65 w 65"/>
                            <a:gd name="T19" fmla="*/ 52 h 117"/>
                            <a:gd name="T20" fmla="*/ 65 w 65"/>
                            <a:gd name="T21" fmla="*/ 65 h 117"/>
                            <a:gd name="T22" fmla="*/ 52 w 65"/>
                            <a:gd name="T23" fmla="*/ 65 h 117"/>
                            <a:gd name="T24" fmla="*/ 52 w 65"/>
                            <a:gd name="T25" fmla="*/ 78 h 117"/>
                            <a:gd name="T26" fmla="*/ 52 w 65"/>
                            <a:gd name="T27" fmla="*/ 78 h 117"/>
                            <a:gd name="T28" fmla="*/ 39 w 65"/>
                            <a:gd name="T29" fmla="*/ 91 h 117"/>
                            <a:gd name="T30" fmla="*/ 39 w 65"/>
                            <a:gd name="T31" fmla="*/ 91 h 117"/>
                            <a:gd name="T32" fmla="*/ 39 w 65"/>
                            <a:gd name="T33" fmla="*/ 91 h 117"/>
                            <a:gd name="T34" fmla="*/ 26 w 65"/>
                            <a:gd name="T35" fmla="*/ 104 h 117"/>
                            <a:gd name="T36" fmla="*/ 39 w 65"/>
                            <a:gd name="T37" fmla="*/ 104 h 117"/>
                            <a:gd name="T38" fmla="*/ 39 w 65"/>
                            <a:gd name="T39" fmla="*/ 117 h 117"/>
                            <a:gd name="T40" fmla="*/ 26 w 65"/>
                            <a:gd name="T41" fmla="*/ 117 h 117"/>
                            <a:gd name="T42" fmla="*/ 26 w 65"/>
                            <a:gd name="T43" fmla="*/ 117 h 117"/>
                            <a:gd name="T44" fmla="*/ 13 w 65"/>
                            <a:gd name="T45" fmla="*/ 117 h 117"/>
                            <a:gd name="T46" fmla="*/ 13 w 65"/>
                            <a:gd name="T47" fmla="*/ 117 h 117"/>
                            <a:gd name="T48" fmla="*/ 0 w 65"/>
                            <a:gd name="T49" fmla="*/ 117 h 117"/>
                            <a:gd name="T50" fmla="*/ 0 w 65"/>
                            <a:gd name="T51" fmla="*/ 117 h 117"/>
                            <a:gd name="T52" fmla="*/ 0 w 65"/>
                            <a:gd name="T53" fmla="*/ 104 h 117"/>
                            <a:gd name="T54" fmla="*/ 13 w 65"/>
                            <a:gd name="T55" fmla="*/ 104 h 117"/>
                            <a:gd name="T56" fmla="*/ 13 w 65"/>
                            <a:gd name="T57" fmla="*/ 91 h 117"/>
                            <a:gd name="T58" fmla="*/ 13 w 65"/>
                            <a:gd name="T59" fmla="*/ 91 h 117"/>
                            <a:gd name="T60" fmla="*/ 13 w 65"/>
                            <a:gd name="T61" fmla="*/ 91 h 117"/>
                            <a:gd name="T62" fmla="*/ 0 w 65"/>
                            <a:gd name="T63" fmla="*/ 91 h 117"/>
                            <a:gd name="T64" fmla="*/ 0 w 65"/>
                            <a:gd name="T65" fmla="*/ 91 h 117"/>
                            <a:gd name="T66" fmla="*/ 0 w 65"/>
                            <a:gd name="T67" fmla="*/ 78 h 117"/>
                            <a:gd name="T68" fmla="*/ 0 w 65"/>
                            <a:gd name="T69" fmla="*/ 78 h 117"/>
                            <a:gd name="T70" fmla="*/ 0 w 65"/>
                            <a:gd name="T71" fmla="*/ 78 h 117"/>
                            <a:gd name="T72" fmla="*/ 0 w 65"/>
                            <a:gd name="T73" fmla="*/ 78 h 117"/>
                            <a:gd name="T74" fmla="*/ 0 w 65"/>
                            <a:gd name="T75" fmla="*/ 78 h 117"/>
                            <a:gd name="T76" fmla="*/ 13 w 65"/>
                            <a:gd name="T77" fmla="*/ 65 h 117"/>
                            <a:gd name="T78" fmla="*/ 13 w 65"/>
                            <a:gd name="T79" fmla="*/ 65 h 117"/>
                            <a:gd name="T80" fmla="*/ 13 w 65"/>
                            <a:gd name="T81" fmla="*/ 52 h 117"/>
                            <a:gd name="T82" fmla="*/ 13 w 65"/>
                            <a:gd name="T83" fmla="*/ 39 h 117"/>
                            <a:gd name="T84" fmla="*/ 13 w 65"/>
                            <a:gd name="T85" fmla="*/ 39 h 117"/>
                            <a:gd name="T86" fmla="*/ 13 w 65"/>
                            <a:gd name="T87" fmla="*/ 26 h 117"/>
                            <a:gd name="T88" fmla="*/ 13 w 65"/>
                            <a:gd name="T89" fmla="*/ 26 h 117"/>
                            <a:gd name="T90" fmla="*/ 13 w 65"/>
                            <a:gd name="T91" fmla="*/ 13 h 117"/>
                            <a:gd name="T92" fmla="*/ 13 w 65"/>
                            <a:gd name="T93" fmla="*/ 0 h 1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
                            <a:gd name="T142" fmla="*/ 0 h 117"/>
                            <a:gd name="T143" fmla="*/ 65 w 65"/>
                            <a:gd name="T144" fmla="*/ 117 h 1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 h="117">
                              <a:moveTo>
                                <a:pt x="13" y="0"/>
                              </a:moveTo>
                              <a:lnTo>
                                <a:pt x="26" y="0"/>
                              </a:lnTo>
                              <a:lnTo>
                                <a:pt x="39" y="13"/>
                              </a:lnTo>
                              <a:lnTo>
                                <a:pt x="39" y="52"/>
                              </a:lnTo>
                              <a:lnTo>
                                <a:pt x="52" y="65"/>
                              </a:lnTo>
                              <a:lnTo>
                                <a:pt x="65" y="52"/>
                              </a:lnTo>
                              <a:lnTo>
                                <a:pt x="65" y="65"/>
                              </a:lnTo>
                              <a:lnTo>
                                <a:pt x="52" y="65"/>
                              </a:lnTo>
                              <a:lnTo>
                                <a:pt x="52" y="78"/>
                              </a:lnTo>
                              <a:lnTo>
                                <a:pt x="39" y="91"/>
                              </a:lnTo>
                              <a:lnTo>
                                <a:pt x="26" y="104"/>
                              </a:lnTo>
                              <a:lnTo>
                                <a:pt x="39" y="104"/>
                              </a:lnTo>
                              <a:lnTo>
                                <a:pt x="39" y="117"/>
                              </a:lnTo>
                              <a:lnTo>
                                <a:pt x="26" y="117"/>
                              </a:lnTo>
                              <a:lnTo>
                                <a:pt x="13" y="117"/>
                              </a:lnTo>
                              <a:lnTo>
                                <a:pt x="0" y="117"/>
                              </a:lnTo>
                              <a:lnTo>
                                <a:pt x="0" y="104"/>
                              </a:lnTo>
                              <a:lnTo>
                                <a:pt x="13" y="104"/>
                              </a:lnTo>
                              <a:lnTo>
                                <a:pt x="13" y="91"/>
                              </a:lnTo>
                              <a:lnTo>
                                <a:pt x="0" y="91"/>
                              </a:lnTo>
                              <a:lnTo>
                                <a:pt x="0" y="78"/>
                              </a:lnTo>
                              <a:lnTo>
                                <a:pt x="13" y="65"/>
                              </a:lnTo>
                              <a:lnTo>
                                <a:pt x="13" y="52"/>
                              </a:lnTo>
                              <a:lnTo>
                                <a:pt x="13" y="39"/>
                              </a:lnTo>
                              <a:lnTo>
                                <a:pt x="13" y="26"/>
                              </a:lnTo>
                              <a:lnTo>
                                <a:pt x="13" y="13"/>
                              </a:lnTo>
                              <a:lnTo>
                                <a:pt x="13" y="0"/>
                              </a:lnTo>
                              <a:close/>
                            </a:path>
                          </a:pathLst>
                        </a:custGeom>
                        <a:solidFill>
                          <a:srgbClr val="008000"/>
                        </a:solidFill>
                        <a:ln w="20638">
                          <a:solidFill>
                            <a:srgbClr val="000000"/>
                          </a:solidFill>
                          <a:round/>
                          <a:headEnd/>
                          <a:tailEnd/>
                        </a:ln>
                      </p:spPr>
                      <p:txBody>
                        <a:bodyPr/>
                        <a:lstStyle/>
                        <a:p>
                          <a:endParaRPr lang="en-US"/>
                        </a:p>
                      </p:txBody>
                    </p:sp>
                    <p:sp>
                      <p:nvSpPr>
                        <p:cNvPr id="6346" name="Freeform 107"/>
                        <p:cNvSpPr>
                          <a:spLocks/>
                        </p:cNvSpPr>
                        <p:nvPr/>
                      </p:nvSpPr>
                      <p:spPr bwMode="auto">
                        <a:xfrm>
                          <a:off x="5219" y="2892"/>
                          <a:ext cx="117" cy="104"/>
                        </a:xfrm>
                        <a:custGeom>
                          <a:avLst/>
                          <a:gdLst>
                            <a:gd name="T0" fmla="*/ 91 w 117"/>
                            <a:gd name="T1" fmla="*/ 0 h 104"/>
                            <a:gd name="T2" fmla="*/ 104 w 117"/>
                            <a:gd name="T3" fmla="*/ 0 h 104"/>
                            <a:gd name="T4" fmla="*/ 117 w 117"/>
                            <a:gd name="T5" fmla="*/ 26 h 104"/>
                            <a:gd name="T6" fmla="*/ 104 w 117"/>
                            <a:gd name="T7" fmla="*/ 52 h 104"/>
                            <a:gd name="T8" fmla="*/ 104 w 117"/>
                            <a:gd name="T9" fmla="*/ 65 h 104"/>
                            <a:gd name="T10" fmla="*/ 91 w 117"/>
                            <a:gd name="T11" fmla="*/ 65 h 104"/>
                            <a:gd name="T12" fmla="*/ 78 w 117"/>
                            <a:gd name="T13" fmla="*/ 65 h 104"/>
                            <a:gd name="T14" fmla="*/ 65 w 117"/>
                            <a:gd name="T15" fmla="*/ 78 h 104"/>
                            <a:gd name="T16" fmla="*/ 52 w 117"/>
                            <a:gd name="T17" fmla="*/ 91 h 104"/>
                            <a:gd name="T18" fmla="*/ 39 w 117"/>
                            <a:gd name="T19" fmla="*/ 104 h 104"/>
                            <a:gd name="T20" fmla="*/ 39 w 117"/>
                            <a:gd name="T21" fmla="*/ 91 h 104"/>
                            <a:gd name="T22" fmla="*/ 26 w 117"/>
                            <a:gd name="T23" fmla="*/ 91 h 104"/>
                            <a:gd name="T24" fmla="*/ 13 w 117"/>
                            <a:gd name="T25" fmla="*/ 91 h 104"/>
                            <a:gd name="T26" fmla="*/ 0 w 117"/>
                            <a:gd name="T27" fmla="*/ 91 h 104"/>
                            <a:gd name="T28" fmla="*/ 13 w 117"/>
                            <a:gd name="T29" fmla="*/ 78 h 104"/>
                            <a:gd name="T30" fmla="*/ 26 w 117"/>
                            <a:gd name="T31" fmla="*/ 65 h 104"/>
                            <a:gd name="T32" fmla="*/ 26 w 117"/>
                            <a:gd name="T33" fmla="*/ 65 h 104"/>
                            <a:gd name="T34" fmla="*/ 39 w 117"/>
                            <a:gd name="T35" fmla="*/ 52 h 104"/>
                            <a:gd name="T36" fmla="*/ 52 w 117"/>
                            <a:gd name="T37" fmla="*/ 52 h 104"/>
                            <a:gd name="T38" fmla="*/ 52 w 117"/>
                            <a:gd name="T39" fmla="*/ 52 h 104"/>
                            <a:gd name="T40" fmla="*/ 52 w 117"/>
                            <a:gd name="T41" fmla="*/ 52 h 104"/>
                            <a:gd name="T42" fmla="*/ 65 w 117"/>
                            <a:gd name="T43" fmla="*/ 52 h 104"/>
                            <a:gd name="T44" fmla="*/ 65 w 117"/>
                            <a:gd name="T45" fmla="*/ 39 h 104"/>
                            <a:gd name="T46" fmla="*/ 65 w 117"/>
                            <a:gd name="T47" fmla="*/ 39 h 104"/>
                            <a:gd name="T48" fmla="*/ 65 w 117"/>
                            <a:gd name="T49" fmla="*/ 26 h 104"/>
                            <a:gd name="T50" fmla="*/ 78 w 117"/>
                            <a:gd name="T51" fmla="*/ 39 h 104"/>
                            <a:gd name="T52" fmla="*/ 91 w 117"/>
                            <a:gd name="T53" fmla="*/ 26 h 104"/>
                            <a:gd name="T54" fmla="*/ 91 w 117"/>
                            <a:gd name="T55" fmla="*/ 0 h 10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7"/>
                            <a:gd name="T85" fmla="*/ 0 h 104"/>
                            <a:gd name="T86" fmla="*/ 117 w 117"/>
                            <a:gd name="T87" fmla="*/ 104 h 10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7" h="104">
                              <a:moveTo>
                                <a:pt x="91" y="0"/>
                              </a:moveTo>
                              <a:lnTo>
                                <a:pt x="104" y="0"/>
                              </a:lnTo>
                              <a:lnTo>
                                <a:pt x="117" y="26"/>
                              </a:lnTo>
                              <a:lnTo>
                                <a:pt x="104" y="52"/>
                              </a:lnTo>
                              <a:lnTo>
                                <a:pt x="104" y="65"/>
                              </a:lnTo>
                              <a:lnTo>
                                <a:pt x="91" y="65"/>
                              </a:lnTo>
                              <a:lnTo>
                                <a:pt x="78" y="65"/>
                              </a:lnTo>
                              <a:lnTo>
                                <a:pt x="65" y="78"/>
                              </a:lnTo>
                              <a:lnTo>
                                <a:pt x="52" y="91"/>
                              </a:lnTo>
                              <a:lnTo>
                                <a:pt x="39" y="104"/>
                              </a:lnTo>
                              <a:lnTo>
                                <a:pt x="39" y="91"/>
                              </a:lnTo>
                              <a:lnTo>
                                <a:pt x="26" y="91"/>
                              </a:lnTo>
                              <a:lnTo>
                                <a:pt x="13" y="91"/>
                              </a:lnTo>
                              <a:lnTo>
                                <a:pt x="0" y="91"/>
                              </a:lnTo>
                              <a:lnTo>
                                <a:pt x="13" y="78"/>
                              </a:lnTo>
                              <a:lnTo>
                                <a:pt x="26" y="65"/>
                              </a:lnTo>
                              <a:lnTo>
                                <a:pt x="39" y="52"/>
                              </a:lnTo>
                              <a:lnTo>
                                <a:pt x="52" y="52"/>
                              </a:lnTo>
                              <a:lnTo>
                                <a:pt x="65" y="52"/>
                              </a:lnTo>
                              <a:lnTo>
                                <a:pt x="65" y="39"/>
                              </a:lnTo>
                              <a:lnTo>
                                <a:pt x="65" y="26"/>
                              </a:lnTo>
                              <a:lnTo>
                                <a:pt x="78" y="39"/>
                              </a:lnTo>
                              <a:lnTo>
                                <a:pt x="91" y="26"/>
                              </a:lnTo>
                              <a:lnTo>
                                <a:pt x="91" y="0"/>
                              </a:lnTo>
                              <a:close/>
                            </a:path>
                          </a:pathLst>
                        </a:custGeom>
                        <a:solidFill>
                          <a:srgbClr val="008000"/>
                        </a:solidFill>
                        <a:ln w="20638">
                          <a:solidFill>
                            <a:srgbClr val="000000"/>
                          </a:solidFill>
                          <a:round/>
                          <a:headEnd/>
                          <a:tailEnd/>
                        </a:ln>
                      </p:spPr>
                      <p:txBody>
                        <a:bodyPr/>
                        <a:lstStyle/>
                        <a:p>
                          <a:endParaRPr lang="en-US"/>
                        </a:p>
                      </p:txBody>
                    </p:sp>
                    <p:sp>
                      <p:nvSpPr>
                        <p:cNvPr id="6347" name="Freeform 108"/>
                        <p:cNvSpPr>
                          <a:spLocks/>
                        </p:cNvSpPr>
                        <p:nvPr/>
                      </p:nvSpPr>
                      <p:spPr bwMode="auto">
                        <a:xfrm>
                          <a:off x="4998" y="2905"/>
                          <a:ext cx="52" cy="52"/>
                        </a:xfrm>
                        <a:custGeom>
                          <a:avLst/>
                          <a:gdLst>
                            <a:gd name="T0" fmla="*/ 0 w 52"/>
                            <a:gd name="T1" fmla="*/ 0 h 52"/>
                            <a:gd name="T2" fmla="*/ 13 w 52"/>
                            <a:gd name="T3" fmla="*/ 0 h 52"/>
                            <a:gd name="T4" fmla="*/ 26 w 52"/>
                            <a:gd name="T5" fmla="*/ 0 h 52"/>
                            <a:gd name="T6" fmla="*/ 52 w 52"/>
                            <a:gd name="T7" fmla="*/ 0 h 52"/>
                            <a:gd name="T8" fmla="*/ 39 w 52"/>
                            <a:gd name="T9" fmla="*/ 13 h 52"/>
                            <a:gd name="T10" fmla="*/ 52 w 52"/>
                            <a:gd name="T11" fmla="*/ 26 h 52"/>
                            <a:gd name="T12" fmla="*/ 39 w 52"/>
                            <a:gd name="T13" fmla="*/ 26 h 52"/>
                            <a:gd name="T14" fmla="*/ 39 w 52"/>
                            <a:gd name="T15" fmla="*/ 26 h 52"/>
                            <a:gd name="T16" fmla="*/ 26 w 52"/>
                            <a:gd name="T17" fmla="*/ 26 h 52"/>
                            <a:gd name="T18" fmla="*/ 39 w 52"/>
                            <a:gd name="T19" fmla="*/ 52 h 52"/>
                            <a:gd name="T20" fmla="*/ 26 w 52"/>
                            <a:gd name="T21" fmla="*/ 52 h 52"/>
                            <a:gd name="T22" fmla="*/ 13 w 52"/>
                            <a:gd name="T23" fmla="*/ 39 h 52"/>
                            <a:gd name="T24" fmla="*/ 13 w 52"/>
                            <a:gd name="T25" fmla="*/ 26 h 52"/>
                            <a:gd name="T26" fmla="*/ 13 w 52"/>
                            <a:gd name="T27" fmla="*/ 13 h 52"/>
                            <a:gd name="T28" fmla="*/ 0 w 52"/>
                            <a:gd name="T29" fmla="*/ 13 h 52"/>
                            <a:gd name="T30" fmla="*/ 0 w 52"/>
                            <a:gd name="T31" fmla="*/ 0 h 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
                            <a:gd name="T49" fmla="*/ 0 h 52"/>
                            <a:gd name="T50" fmla="*/ 52 w 52"/>
                            <a:gd name="T51" fmla="*/ 52 h 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 h="52">
                              <a:moveTo>
                                <a:pt x="0" y="0"/>
                              </a:moveTo>
                              <a:lnTo>
                                <a:pt x="13" y="0"/>
                              </a:lnTo>
                              <a:lnTo>
                                <a:pt x="26" y="0"/>
                              </a:lnTo>
                              <a:lnTo>
                                <a:pt x="52" y="0"/>
                              </a:lnTo>
                              <a:lnTo>
                                <a:pt x="39" y="13"/>
                              </a:lnTo>
                              <a:lnTo>
                                <a:pt x="52" y="26"/>
                              </a:lnTo>
                              <a:lnTo>
                                <a:pt x="39" y="26"/>
                              </a:lnTo>
                              <a:lnTo>
                                <a:pt x="26" y="26"/>
                              </a:lnTo>
                              <a:lnTo>
                                <a:pt x="39" y="52"/>
                              </a:lnTo>
                              <a:lnTo>
                                <a:pt x="26" y="52"/>
                              </a:lnTo>
                              <a:lnTo>
                                <a:pt x="13" y="39"/>
                              </a:lnTo>
                              <a:lnTo>
                                <a:pt x="13" y="26"/>
                              </a:lnTo>
                              <a:lnTo>
                                <a:pt x="13" y="13"/>
                              </a:lnTo>
                              <a:lnTo>
                                <a:pt x="0" y="13"/>
                              </a:lnTo>
                              <a:lnTo>
                                <a:pt x="0" y="0"/>
                              </a:lnTo>
                              <a:close/>
                            </a:path>
                          </a:pathLst>
                        </a:custGeom>
                        <a:solidFill>
                          <a:srgbClr val="008000"/>
                        </a:solidFill>
                        <a:ln w="20638">
                          <a:solidFill>
                            <a:srgbClr val="000000"/>
                          </a:solidFill>
                          <a:round/>
                          <a:headEnd/>
                          <a:tailEnd/>
                        </a:ln>
                      </p:spPr>
                      <p:txBody>
                        <a:bodyPr/>
                        <a:lstStyle/>
                        <a:p>
                          <a:endParaRPr lang="en-US"/>
                        </a:p>
                      </p:txBody>
                    </p:sp>
                  </p:grpSp>
                  <p:sp>
                    <p:nvSpPr>
                      <p:cNvPr id="6344" name="Freeform 109"/>
                      <p:cNvSpPr>
                        <a:spLocks/>
                      </p:cNvSpPr>
                      <p:nvPr/>
                    </p:nvSpPr>
                    <p:spPr bwMode="auto">
                      <a:xfrm>
                        <a:off x="5076" y="2346"/>
                        <a:ext cx="78" cy="52"/>
                      </a:xfrm>
                      <a:custGeom>
                        <a:avLst/>
                        <a:gdLst>
                          <a:gd name="T0" fmla="*/ 13 w 78"/>
                          <a:gd name="T1" fmla="*/ 13 h 52"/>
                          <a:gd name="T2" fmla="*/ 0 w 78"/>
                          <a:gd name="T3" fmla="*/ 39 h 52"/>
                          <a:gd name="T4" fmla="*/ 13 w 78"/>
                          <a:gd name="T5" fmla="*/ 52 h 52"/>
                          <a:gd name="T6" fmla="*/ 26 w 78"/>
                          <a:gd name="T7" fmla="*/ 52 h 52"/>
                          <a:gd name="T8" fmla="*/ 52 w 78"/>
                          <a:gd name="T9" fmla="*/ 52 h 52"/>
                          <a:gd name="T10" fmla="*/ 52 w 78"/>
                          <a:gd name="T11" fmla="*/ 39 h 52"/>
                          <a:gd name="T12" fmla="*/ 65 w 78"/>
                          <a:gd name="T13" fmla="*/ 26 h 52"/>
                          <a:gd name="T14" fmla="*/ 78 w 78"/>
                          <a:gd name="T15" fmla="*/ 26 h 52"/>
                          <a:gd name="T16" fmla="*/ 78 w 78"/>
                          <a:gd name="T17" fmla="*/ 13 h 52"/>
                          <a:gd name="T18" fmla="*/ 78 w 78"/>
                          <a:gd name="T19" fmla="*/ 0 h 52"/>
                          <a:gd name="T20" fmla="*/ 52 w 78"/>
                          <a:gd name="T21" fmla="*/ 0 h 52"/>
                          <a:gd name="T22" fmla="*/ 52 w 78"/>
                          <a:gd name="T23" fmla="*/ 13 h 52"/>
                          <a:gd name="T24" fmla="*/ 65 w 78"/>
                          <a:gd name="T25" fmla="*/ 26 h 52"/>
                          <a:gd name="T26" fmla="*/ 52 w 78"/>
                          <a:gd name="T27" fmla="*/ 26 h 52"/>
                          <a:gd name="T28" fmla="*/ 39 w 78"/>
                          <a:gd name="T29" fmla="*/ 26 h 52"/>
                          <a:gd name="T30" fmla="*/ 13 w 78"/>
                          <a:gd name="T31" fmla="*/ 13 h 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8"/>
                          <a:gd name="T49" fmla="*/ 0 h 52"/>
                          <a:gd name="T50" fmla="*/ 78 w 78"/>
                          <a:gd name="T51" fmla="*/ 52 h 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8" h="52">
                            <a:moveTo>
                              <a:pt x="13" y="13"/>
                            </a:moveTo>
                            <a:lnTo>
                              <a:pt x="0" y="39"/>
                            </a:lnTo>
                            <a:lnTo>
                              <a:pt x="13" y="52"/>
                            </a:lnTo>
                            <a:lnTo>
                              <a:pt x="26" y="52"/>
                            </a:lnTo>
                            <a:lnTo>
                              <a:pt x="52" y="52"/>
                            </a:lnTo>
                            <a:lnTo>
                              <a:pt x="52" y="39"/>
                            </a:lnTo>
                            <a:lnTo>
                              <a:pt x="65" y="26"/>
                            </a:lnTo>
                            <a:lnTo>
                              <a:pt x="78" y="26"/>
                            </a:lnTo>
                            <a:lnTo>
                              <a:pt x="78" y="13"/>
                            </a:lnTo>
                            <a:lnTo>
                              <a:pt x="78" y="0"/>
                            </a:lnTo>
                            <a:lnTo>
                              <a:pt x="52" y="0"/>
                            </a:lnTo>
                            <a:lnTo>
                              <a:pt x="52" y="13"/>
                            </a:lnTo>
                            <a:lnTo>
                              <a:pt x="65" y="26"/>
                            </a:lnTo>
                            <a:lnTo>
                              <a:pt x="52" y="26"/>
                            </a:lnTo>
                            <a:lnTo>
                              <a:pt x="39" y="26"/>
                            </a:lnTo>
                            <a:lnTo>
                              <a:pt x="13" y="13"/>
                            </a:lnTo>
                            <a:close/>
                          </a:path>
                        </a:pathLst>
                      </a:custGeom>
                      <a:solidFill>
                        <a:srgbClr val="008000"/>
                      </a:solidFill>
                      <a:ln w="20638">
                        <a:solidFill>
                          <a:srgbClr val="000000"/>
                        </a:solidFill>
                        <a:round/>
                        <a:headEnd/>
                        <a:tailEnd/>
                      </a:ln>
                    </p:spPr>
                    <p:txBody>
                      <a:bodyPr/>
                      <a:lstStyle/>
                      <a:p>
                        <a:endParaRPr lang="en-US"/>
                      </a:p>
                    </p:txBody>
                  </p:sp>
                </p:grpSp>
                <p:grpSp>
                  <p:nvGrpSpPr>
                    <p:cNvPr id="14" name="Group 110"/>
                    <p:cNvGrpSpPr>
                      <a:grpSpLocks/>
                    </p:cNvGrpSpPr>
                    <p:nvPr/>
                  </p:nvGrpSpPr>
                  <p:grpSpPr bwMode="auto">
                    <a:xfrm>
                      <a:off x="4270" y="1475"/>
                      <a:ext cx="871" cy="1404"/>
                      <a:chOff x="4270" y="1475"/>
                      <a:chExt cx="871" cy="1404"/>
                    </a:xfrm>
                  </p:grpSpPr>
                  <p:grpSp>
                    <p:nvGrpSpPr>
                      <p:cNvPr id="15" name="Group 111"/>
                      <p:cNvGrpSpPr>
                        <a:grpSpLocks/>
                      </p:cNvGrpSpPr>
                      <p:nvPr/>
                    </p:nvGrpSpPr>
                    <p:grpSpPr bwMode="auto">
                      <a:xfrm>
                        <a:off x="4413" y="1618"/>
                        <a:ext cx="182" cy="429"/>
                        <a:chOff x="4413" y="1618"/>
                        <a:chExt cx="182" cy="429"/>
                      </a:xfrm>
                    </p:grpSpPr>
                    <p:sp>
                      <p:nvSpPr>
                        <p:cNvPr id="6339" name="Freeform 112"/>
                        <p:cNvSpPr>
                          <a:spLocks/>
                        </p:cNvSpPr>
                        <p:nvPr/>
                      </p:nvSpPr>
                      <p:spPr bwMode="auto">
                        <a:xfrm>
                          <a:off x="4413" y="1995"/>
                          <a:ext cx="39" cy="52"/>
                        </a:xfrm>
                        <a:custGeom>
                          <a:avLst/>
                          <a:gdLst>
                            <a:gd name="T0" fmla="*/ 0 w 39"/>
                            <a:gd name="T1" fmla="*/ 39 h 52"/>
                            <a:gd name="T2" fmla="*/ 0 w 39"/>
                            <a:gd name="T3" fmla="*/ 39 h 52"/>
                            <a:gd name="T4" fmla="*/ 13 w 39"/>
                            <a:gd name="T5" fmla="*/ 39 h 52"/>
                            <a:gd name="T6" fmla="*/ 26 w 39"/>
                            <a:gd name="T7" fmla="*/ 52 h 52"/>
                            <a:gd name="T8" fmla="*/ 39 w 39"/>
                            <a:gd name="T9" fmla="*/ 52 h 52"/>
                            <a:gd name="T10" fmla="*/ 39 w 39"/>
                            <a:gd name="T11" fmla="*/ 26 h 52"/>
                            <a:gd name="T12" fmla="*/ 39 w 39"/>
                            <a:gd name="T13" fmla="*/ 26 h 52"/>
                            <a:gd name="T14" fmla="*/ 26 w 39"/>
                            <a:gd name="T15" fmla="*/ 13 h 52"/>
                            <a:gd name="T16" fmla="*/ 26 w 39"/>
                            <a:gd name="T17" fmla="*/ 13 h 52"/>
                            <a:gd name="T18" fmla="*/ 13 w 39"/>
                            <a:gd name="T19" fmla="*/ 0 h 52"/>
                            <a:gd name="T20" fmla="*/ 0 w 39"/>
                            <a:gd name="T21" fmla="*/ 0 h 52"/>
                            <a:gd name="T22" fmla="*/ 0 w 39"/>
                            <a:gd name="T23" fmla="*/ 13 h 52"/>
                            <a:gd name="T24" fmla="*/ 0 w 39"/>
                            <a:gd name="T25" fmla="*/ 39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52"/>
                            <a:gd name="T41" fmla="*/ 39 w 39"/>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52">
                              <a:moveTo>
                                <a:pt x="0" y="39"/>
                              </a:moveTo>
                              <a:lnTo>
                                <a:pt x="0" y="39"/>
                              </a:lnTo>
                              <a:lnTo>
                                <a:pt x="13" y="39"/>
                              </a:lnTo>
                              <a:lnTo>
                                <a:pt x="26" y="52"/>
                              </a:lnTo>
                              <a:lnTo>
                                <a:pt x="39" y="52"/>
                              </a:lnTo>
                              <a:lnTo>
                                <a:pt x="39" y="26"/>
                              </a:lnTo>
                              <a:lnTo>
                                <a:pt x="26" y="13"/>
                              </a:lnTo>
                              <a:lnTo>
                                <a:pt x="13" y="0"/>
                              </a:lnTo>
                              <a:lnTo>
                                <a:pt x="0" y="0"/>
                              </a:lnTo>
                              <a:lnTo>
                                <a:pt x="0" y="13"/>
                              </a:lnTo>
                              <a:lnTo>
                                <a:pt x="0" y="39"/>
                              </a:lnTo>
                              <a:close/>
                            </a:path>
                          </a:pathLst>
                        </a:custGeom>
                        <a:solidFill>
                          <a:srgbClr val="008000"/>
                        </a:solidFill>
                        <a:ln w="20638">
                          <a:solidFill>
                            <a:srgbClr val="000000"/>
                          </a:solidFill>
                          <a:round/>
                          <a:headEnd/>
                          <a:tailEnd/>
                        </a:ln>
                      </p:spPr>
                      <p:txBody>
                        <a:bodyPr/>
                        <a:lstStyle/>
                        <a:p>
                          <a:endParaRPr lang="en-US"/>
                        </a:p>
                      </p:txBody>
                    </p:sp>
                    <p:sp>
                      <p:nvSpPr>
                        <p:cNvPr id="6340" name="Freeform 113"/>
                        <p:cNvSpPr>
                          <a:spLocks/>
                        </p:cNvSpPr>
                        <p:nvPr/>
                      </p:nvSpPr>
                      <p:spPr bwMode="auto">
                        <a:xfrm>
                          <a:off x="4530" y="1930"/>
                          <a:ext cx="39" cy="52"/>
                        </a:xfrm>
                        <a:custGeom>
                          <a:avLst/>
                          <a:gdLst>
                            <a:gd name="T0" fmla="*/ 13 w 39"/>
                            <a:gd name="T1" fmla="*/ 0 h 52"/>
                            <a:gd name="T2" fmla="*/ 26 w 39"/>
                            <a:gd name="T3" fmla="*/ 0 h 52"/>
                            <a:gd name="T4" fmla="*/ 39 w 39"/>
                            <a:gd name="T5" fmla="*/ 13 h 52"/>
                            <a:gd name="T6" fmla="*/ 39 w 39"/>
                            <a:gd name="T7" fmla="*/ 26 h 52"/>
                            <a:gd name="T8" fmla="*/ 39 w 39"/>
                            <a:gd name="T9" fmla="*/ 26 h 52"/>
                            <a:gd name="T10" fmla="*/ 39 w 39"/>
                            <a:gd name="T11" fmla="*/ 39 h 52"/>
                            <a:gd name="T12" fmla="*/ 39 w 39"/>
                            <a:gd name="T13" fmla="*/ 39 h 52"/>
                            <a:gd name="T14" fmla="*/ 39 w 39"/>
                            <a:gd name="T15" fmla="*/ 52 h 52"/>
                            <a:gd name="T16" fmla="*/ 26 w 39"/>
                            <a:gd name="T17" fmla="*/ 52 h 52"/>
                            <a:gd name="T18" fmla="*/ 13 w 39"/>
                            <a:gd name="T19" fmla="*/ 52 h 52"/>
                            <a:gd name="T20" fmla="*/ 13 w 39"/>
                            <a:gd name="T21" fmla="*/ 39 h 52"/>
                            <a:gd name="T22" fmla="*/ 0 w 39"/>
                            <a:gd name="T23" fmla="*/ 39 h 52"/>
                            <a:gd name="T24" fmla="*/ 0 w 39"/>
                            <a:gd name="T25" fmla="*/ 26 h 52"/>
                            <a:gd name="T26" fmla="*/ 0 w 39"/>
                            <a:gd name="T27" fmla="*/ 13 h 52"/>
                            <a:gd name="T28" fmla="*/ 13 w 39"/>
                            <a:gd name="T29" fmla="*/ 0 h 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
                            <a:gd name="T46" fmla="*/ 0 h 52"/>
                            <a:gd name="T47" fmla="*/ 39 w 39"/>
                            <a:gd name="T48" fmla="*/ 52 h 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 h="52">
                              <a:moveTo>
                                <a:pt x="13" y="0"/>
                              </a:moveTo>
                              <a:lnTo>
                                <a:pt x="26" y="0"/>
                              </a:lnTo>
                              <a:lnTo>
                                <a:pt x="39" y="13"/>
                              </a:lnTo>
                              <a:lnTo>
                                <a:pt x="39" y="26"/>
                              </a:lnTo>
                              <a:lnTo>
                                <a:pt x="39" y="39"/>
                              </a:lnTo>
                              <a:lnTo>
                                <a:pt x="39" y="52"/>
                              </a:lnTo>
                              <a:lnTo>
                                <a:pt x="26" y="52"/>
                              </a:lnTo>
                              <a:lnTo>
                                <a:pt x="13" y="52"/>
                              </a:lnTo>
                              <a:lnTo>
                                <a:pt x="13" y="39"/>
                              </a:lnTo>
                              <a:lnTo>
                                <a:pt x="0" y="39"/>
                              </a:lnTo>
                              <a:lnTo>
                                <a:pt x="0" y="26"/>
                              </a:lnTo>
                              <a:lnTo>
                                <a:pt x="0" y="13"/>
                              </a:lnTo>
                              <a:lnTo>
                                <a:pt x="13" y="0"/>
                              </a:lnTo>
                              <a:close/>
                            </a:path>
                          </a:pathLst>
                        </a:custGeom>
                        <a:solidFill>
                          <a:srgbClr val="008000"/>
                        </a:solidFill>
                        <a:ln w="20638">
                          <a:solidFill>
                            <a:srgbClr val="000000"/>
                          </a:solidFill>
                          <a:round/>
                          <a:headEnd/>
                          <a:tailEnd/>
                        </a:ln>
                      </p:spPr>
                      <p:txBody>
                        <a:bodyPr/>
                        <a:lstStyle/>
                        <a:p>
                          <a:endParaRPr lang="en-US"/>
                        </a:p>
                      </p:txBody>
                    </p:sp>
                    <p:sp>
                      <p:nvSpPr>
                        <p:cNvPr id="6341" name="Freeform 114"/>
                        <p:cNvSpPr>
                          <a:spLocks/>
                        </p:cNvSpPr>
                        <p:nvPr/>
                      </p:nvSpPr>
                      <p:spPr bwMode="auto">
                        <a:xfrm>
                          <a:off x="4517" y="1618"/>
                          <a:ext cx="78" cy="52"/>
                        </a:xfrm>
                        <a:custGeom>
                          <a:avLst/>
                          <a:gdLst>
                            <a:gd name="T0" fmla="*/ 13 w 78"/>
                            <a:gd name="T1" fmla="*/ 0 h 52"/>
                            <a:gd name="T2" fmla="*/ 26 w 78"/>
                            <a:gd name="T3" fmla="*/ 13 h 52"/>
                            <a:gd name="T4" fmla="*/ 39 w 78"/>
                            <a:gd name="T5" fmla="*/ 13 h 52"/>
                            <a:gd name="T6" fmla="*/ 52 w 78"/>
                            <a:gd name="T7" fmla="*/ 13 h 52"/>
                            <a:gd name="T8" fmla="*/ 65 w 78"/>
                            <a:gd name="T9" fmla="*/ 13 h 52"/>
                            <a:gd name="T10" fmla="*/ 65 w 78"/>
                            <a:gd name="T11" fmla="*/ 13 h 52"/>
                            <a:gd name="T12" fmla="*/ 78 w 78"/>
                            <a:gd name="T13" fmla="*/ 26 h 52"/>
                            <a:gd name="T14" fmla="*/ 78 w 78"/>
                            <a:gd name="T15" fmla="*/ 39 h 52"/>
                            <a:gd name="T16" fmla="*/ 65 w 78"/>
                            <a:gd name="T17" fmla="*/ 39 h 52"/>
                            <a:gd name="T18" fmla="*/ 65 w 78"/>
                            <a:gd name="T19" fmla="*/ 39 h 52"/>
                            <a:gd name="T20" fmla="*/ 65 w 78"/>
                            <a:gd name="T21" fmla="*/ 52 h 52"/>
                            <a:gd name="T22" fmla="*/ 65 w 78"/>
                            <a:gd name="T23" fmla="*/ 52 h 52"/>
                            <a:gd name="T24" fmla="*/ 52 w 78"/>
                            <a:gd name="T25" fmla="*/ 52 h 52"/>
                            <a:gd name="T26" fmla="*/ 39 w 78"/>
                            <a:gd name="T27" fmla="*/ 39 h 52"/>
                            <a:gd name="T28" fmla="*/ 26 w 78"/>
                            <a:gd name="T29" fmla="*/ 39 h 52"/>
                            <a:gd name="T30" fmla="*/ 26 w 78"/>
                            <a:gd name="T31" fmla="*/ 52 h 52"/>
                            <a:gd name="T32" fmla="*/ 13 w 78"/>
                            <a:gd name="T33" fmla="*/ 52 h 52"/>
                            <a:gd name="T34" fmla="*/ 13 w 78"/>
                            <a:gd name="T35" fmla="*/ 52 h 52"/>
                            <a:gd name="T36" fmla="*/ 13 w 78"/>
                            <a:gd name="T37" fmla="*/ 39 h 52"/>
                            <a:gd name="T38" fmla="*/ 0 w 78"/>
                            <a:gd name="T39" fmla="*/ 39 h 52"/>
                            <a:gd name="T40" fmla="*/ 13 w 78"/>
                            <a:gd name="T41" fmla="*/ 26 h 52"/>
                            <a:gd name="T42" fmla="*/ 13 w 78"/>
                            <a:gd name="T43" fmla="*/ 26 h 52"/>
                            <a:gd name="T44" fmla="*/ 13 w 78"/>
                            <a:gd name="T45" fmla="*/ 0 h 5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8"/>
                            <a:gd name="T70" fmla="*/ 0 h 52"/>
                            <a:gd name="T71" fmla="*/ 78 w 78"/>
                            <a:gd name="T72" fmla="*/ 52 h 5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8" h="52">
                              <a:moveTo>
                                <a:pt x="13" y="0"/>
                              </a:moveTo>
                              <a:lnTo>
                                <a:pt x="26" y="13"/>
                              </a:lnTo>
                              <a:lnTo>
                                <a:pt x="39" y="13"/>
                              </a:lnTo>
                              <a:lnTo>
                                <a:pt x="52" y="13"/>
                              </a:lnTo>
                              <a:lnTo>
                                <a:pt x="65" y="13"/>
                              </a:lnTo>
                              <a:lnTo>
                                <a:pt x="78" y="26"/>
                              </a:lnTo>
                              <a:lnTo>
                                <a:pt x="78" y="39"/>
                              </a:lnTo>
                              <a:lnTo>
                                <a:pt x="65" y="39"/>
                              </a:lnTo>
                              <a:lnTo>
                                <a:pt x="65" y="52"/>
                              </a:lnTo>
                              <a:lnTo>
                                <a:pt x="52" y="52"/>
                              </a:lnTo>
                              <a:lnTo>
                                <a:pt x="39" y="39"/>
                              </a:lnTo>
                              <a:lnTo>
                                <a:pt x="26" y="39"/>
                              </a:lnTo>
                              <a:lnTo>
                                <a:pt x="26" y="52"/>
                              </a:lnTo>
                              <a:lnTo>
                                <a:pt x="13" y="52"/>
                              </a:lnTo>
                              <a:lnTo>
                                <a:pt x="13" y="39"/>
                              </a:lnTo>
                              <a:lnTo>
                                <a:pt x="0" y="39"/>
                              </a:lnTo>
                              <a:lnTo>
                                <a:pt x="13" y="26"/>
                              </a:lnTo>
                              <a:lnTo>
                                <a:pt x="13" y="0"/>
                              </a:lnTo>
                              <a:close/>
                            </a:path>
                          </a:pathLst>
                        </a:custGeom>
                        <a:solidFill>
                          <a:srgbClr val="008000"/>
                        </a:solidFill>
                        <a:ln w="20638">
                          <a:solidFill>
                            <a:srgbClr val="000000"/>
                          </a:solidFill>
                          <a:round/>
                          <a:headEnd/>
                          <a:tailEnd/>
                        </a:ln>
                      </p:spPr>
                      <p:txBody>
                        <a:bodyPr/>
                        <a:lstStyle/>
                        <a:p>
                          <a:endParaRPr lang="en-US"/>
                        </a:p>
                      </p:txBody>
                    </p:sp>
                  </p:grpSp>
                  <p:sp>
                    <p:nvSpPr>
                      <p:cNvPr id="6330" name="Freeform 115"/>
                      <p:cNvSpPr>
                        <a:spLocks/>
                      </p:cNvSpPr>
                      <p:nvPr/>
                    </p:nvSpPr>
                    <p:spPr bwMode="auto">
                      <a:xfrm>
                        <a:off x="4595" y="2476"/>
                        <a:ext cx="546" cy="403"/>
                      </a:xfrm>
                      <a:custGeom>
                        <a:avLst/>
                        <a:gdLst>
                          <a:gd name="T0" fmla="*/ 416 w 546"/>
                          <a:gd name="T1" fmla="*/ 26 h 403"/>
                          <a:gd name="T2" fmla="*/ 442 w 546"/>
                          <a:gd name="T3" fmla="*/ 39 h 403"/>
                          <a:gd name="T4" fmla="*/ 455 w 546"/>
                          <a:gd name="T5" fmla="*/ 104 h 403"/>
                          <a:gd name="T6" fmla="*/ 507 w 546"/>
                          <a:gd name="T7" fmla="*/ 169 h 403"/>
                          <a:gd name="T8" fmla="*/ 546 w 546"/>
                          <a:gd name="T9" fmla="*/ 221 h 403"/>
                          <a:gd name="T10" fmla="*/ 520 w 546"/>
                          <a:gd name="T11" fmla="*/ 286 h 403"/>
                          <a:gd name="T12" fmla="*/ 494 w 546"/>
                          <a:gd name="T13" fmla="*/ 325 h 403"/>
                          <a:gd name="T14" fmla="*/ 481 w 546"/>
                          <a:gd name="T15" fmla="*/ 364 h 403"/>
                          <a:gd name="T16" fmla="*/ 468 w 546"/>
                          <a:gd name="T17" fmla="*/ 377 h 403"/>
                          <a:gd name="T18" fmla="*/ 442 w 546"/>
                          <a:gd name="T19" fmla="*/ 390 h 403"/>
                          <a:gd name="T20" fmla="*/ 403 w 546"/>
                          <a:gd name="T21" fmla="*/ 390 h 403"/>
                          <a:gd name="T22" fmla="*/ 364 w 546"/>
                          <a:gd name="T23" fmla="*/ 377 h 403"/>
                          <a:gd name="T24" fmla="*/ 338 w 546"/>
                          <a:gd name="T25" fmla="*/ 351 h 403"/>
                          <a:gd name="T26" fmla="*/ 338 w 546"/>
                          <a:gd name="T27" fmla="*/ 325 h 403"/>
                          <a:gd name="T28" fmla="*/ 312 w 546"/>
                          <a:gd name="T29" fmla="*/ 312 h 403"/>
                          <a:gd name="T30" fmla="*/ 299 w 546"/>
                          <a:gd name="T31" fmla="*/ 312 h 403"/>
                          <a:gd name="T32" fmla="*/ 273 w 546"/>
                          <a:gd name="T33" fmla="*/ 299 h 403"/>
                          <a:gd name="T34" fmla="*/ 260 w 546"/>
                          <a:gd name="T35" fmla="*/ 286 h 403"/>
                          <a:gd name="T36" fmla="*/ 221 w 546"/>
                          <a:gd name="T37" fmla="*/ 299 h 403"/>
                          <a:gd name="T38" fmla="*/ 208 w 546"/>
                          <a:gd name="T39" fmla="*/ 299 h 403"/>
                          <a:gd name="T40" fmla="*/ 182 w 546"/>
                          <a:gd name="T41" fmla="*/ 312 h 403"/>
                          <a:gd name="T42" fmla="*/ 156 w 546"/>
                          <a:gd name="T43" fmla="*/ 325 h 403"/>
                          <a:gd name="T44" fmla="*/ 117 w 546"/>
                          <a:gd name="T45" fmla="*/ 338 h 403"/>
                          <a:gd name="T46" fmla="*/ 104 w 546"/>
                          <a:gd name="T47" fmla="*/ 338 h 403"/>
                          <a:gd name="T48" fmla="*/ 52 w 546"/>
                          <a:gd name="T49" fmla="*/ 338 h 403"/>
                          <a:gd name="T50" fmla="*/ 52 w 546"/>
                          <a:gd name="T51" fmla="*/ 325 h 403"/>
                          <a:gd name="T52" fmla="*/ 52 w 546"/>
                          <a:gd name="T53" fmla="*/ 286 h 403"/>
                          <a:gd name="T54" fmla="*/ 39 w 546"/>
                          <a:gd name="T55" fmla="*/ 260 h 403"/>
                          <a:gd name="T56" fmla="*/ 13 w 546"/>
                          <a:gd name="T57" fmla="*/ 234 h 403"/>
                          <a:gd name="T58" fmla="*/ 0 w 546"/>
                          <a:gd name="T59" fmla="*/ 169 h 403"/>
                          <a:gd name="T60" fmla="*/ 0 w 546"/>
                          <a:gd name="T61" fmla="*/ 143 h 403"/>
                          <a:gd name="T62" fmla="*/ 39 w 546"/>
                          <a:gd name="T63" fmla="*/ 130 h 403"/>
                          <a:gd name="T64" fmla="*/ 65 w 546"/>
                          <a:gd name="T65" fmla="*/ 117 h 403"/>
                          <a:gd name="T66" fmla="*/ 91 w 546"/>
                          <a:gd name="T67" fmla="*/ 117 h 403"/>
                          <a:gd name="T68" fmla="*/ 91 w 546"/>
                          <a:gd name="T69" fmla="*/ 91 h 403"/>
                          <a:gd name="T70" fmla="*/ 91 w 546"/>
                          <a:gd name="T71" fmla="*/ 78 h 403"/>
                          <a:gd name="T72" fmla="*/ 130 w 546"/>
                          <a:gd name="T73" fmla="*/ 52 h 403"/>
                          <a:gd name="T74" fmla="*/ 156 w 546"/>
                          <a:gd name="T75" fmla="*/ 26 h 403"/>
                          <a:gd name="T76" fmla="*/ 195 w 546"/>
                          <a:gd name="T77" fmla="*/ 52 h 403"/>
                          <a:gd name="T78" fmla="*/ 208 w 546"/>
                          <a:gd name="T79" fmla="*/ 26 h 403"/>
                          <a:gd name="T80" fmla="*/ 234 w 546"/>
                          <a:gd name="T81" fmla="*/ 13 h 403"/>
                          <a:gd name="T82" fmla="*/ 260 w 546"/>
                          <a:gd name="T83" fmla="*/ 0 h 403"/>
                          <a:gd name="T84" fmla="*/ 286 w 546"/>
                          <a:gd name="T85" fmla="*/ 0 h 403"/>
                          <a:gd name="T86" fmla="*/ 299 w 546"/>
                          <a:gd name="T87" fmla="*/ 13 h 403"/>
                          <a:gd name="T88" fmla="*/ 299 w 546"/>
                          <a:gd name="T89" fmla="*/ 39 h 403"/>
                          <a:gd name="T90" fmla="*/ 338 w 546"/>
                          <a:gd name="T91" fmla="*/ 65 h 403"/>
                          <a:gd name="T92" fmla="*/ 364 w 546"/>
                          <a:gd name="T93" fmla="*/ 78 h 403"/>
                          <a:gd name="T94" fmla="*/ 377 w 546"/>
                          <a:gd name="T95" fmla="*/ 52 h 403"/>
                          <a:gd name="T96" fmla="*/ 390 w 546"/>
                          <a:gd name="T97" fmla="*/ 0 h 4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6"/>
                          <a:gd name="T148" fmla="*/ 0 h 403"/>
                          <a:gd name="T149" fmla="*/ 546 w 546"/>
                          <a:gd name="T150" fmla="*/ 403 h 4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6" h="403">
                            <a:moveTo>
                              <a:pt x="390" y="0"/>
                            </a:moveTo>
                            <a:lnTo>
                              <a:pt x="416" y="0"/>
                            </a:lnTo>
                            <a:lnTo>
                              <a:pt x="416" y="26"/>
                            </a:lnTo>
                            <a:lnTo>
                              <a:pt x="429" y="39"/>
                            </a:lnTo>
                            <a:lnTo>
                              <a:pt x="442" y="39"/>
                            </a:lnTo>
                            <a:lnTo>
                              <a:pt x="442" y="52"/>
                            </a:lnTo>
                            <a:lnTo>
                              <a:pt x="442" y="78"/>
                            </a:lnTo>
                            <a:lnTo>
                              <a:pt x="455" y="104"/>
                            </a:lnTo>
                            <a:lnTo>
                              <a:pt x="481" y="130"/>
                            </a:lnTo>
                            <a:lnTo>
                              <a:pt x="481" y="143"/>
                            </a:lnTo>
                            <a:lnTo>
                              <a:pt x="507" y="169"/>
                            </a:lnTo>
                            <a:lnTo>
                              <a:pt x="533" y="195"/>
                            </a:lnTo>
                            <a:lnTo>
                              <a:pt x="546" y="221"/>
                            </a:lnTo>
                            <a:lnTo>
                              <a:pt x="533" y="260"/>
                            </a:lnTo>
                            <a:lnTo>
                              <a:pt x="533" y="273"/>
                            </a:lnTo>
                            <a:lnTo>
                              <a:pt x="520" y="286"/>
                            </a:lnTo>
                            <a:lnTo>
                              <a:pt x="520" y="299"/>
                            </a:lnTo>
                            <a:lnTo>
                              <a:pt x="507" y="312"/>
                            </a:lnTo>
                            <a:lnTo>
                              <a:pt x="494" y="325"/>
                            </a:lnTo>
                            <a:lnTo>
                              <a:pt x="494" y="338"/>
                            </a:lnTo>
                            <a:lnTo>
                              <a:pt x="481" y="364"/>
                            </a:lnTo>
                            <a:lnTo>
                              <a:pt x="468" y="377"/>
                            </a:lnTo>
                            <a:lnTo>
                              <a:pt x="468" y="390"/>
                            </a:lnTo>
                            <a:lnTo>
                              <a:pt x="455" y="390"/>
                            </a:lnTo>
                            <a:lnTo>
                              <a:pt x="442" y="390"/>
                            </a:lnTo>
                            <a:lnTo>
                              <a:pt x="429" y="403"/>
                            </a:lnTo>
                            <a:lnTo>
                              <a:pt x="416" y="390"/>
                            </a:lnTo>
                            <a:lnTo>
                              <a:pt x="403" y="390"/>
                            </a:lnTo>
                            <a:lnTo>
                              <a:pt x="377" y="390"/>
                            </a:lnTo>
                            <a:lnTo>
                              <a:pt x="364" y="377"/>
                            </a:lnTo>
                            <a:lnTo>
                              <a:pt x="351" y="364"/>
                            </a:lnTo>
                            <a:lnTo>
                              <a:pt x="338" y="351"/>
                            </a:lnTo>
                            <a:lnTo>
                              <a:pt x="338" y="338"/>
                            </a:lnTo>
                            <a:lnTo>
                              <a:pt x="338" y="325"/>
                            </a:lnTo>
                            <a:lnTo>
                              <a:pt x="338" y="312"/>
                            </a:lnTo>
                            <a:lnTo>
                              <a:pt x="325" y="312"/>
                            </a:lnTo>
                            <a:lnTo>
                              <a:pt x="312" y="312"/>
                            </a:lnTo>
                            <a:lnTo>
                              <a:pt x="299" y="312"/>
                            </a:lnTo>
                            <a:lnTo>
                              <a:pt x="286" y="312"/>
                            </a:lnTo>
                            <a:lnTo>
                              <a:pt x="273" y="299"/>
                            </a:lnTo>
                            <a:lnTo>
                              <a:pt x="260" y="299"/>
                            </a:lnTo>
                            <a:lnTo>
                              <a:pt x="260" y="286"/>
                            </a:lnTo>
                            <a:lnTo>
                              <a:pt x="247" y="299"/>
                            </a:lnTo>
                            <a:lnTo>
                              <a:pt x="234" y="299"/>
                            </a:lnTo>
                            <a:lnTo>
                              <a:pt x="221" y="299"/>
                            </a:lnTo>
                            <a:lnTo>
                              <a:pt x="221" y="286"/>
                            </a:lnTo>
                            <a:lnTo>
                              <a:pt x="221" y="299"/>
                            </a:lnTo>
                            <a:lnTo>
                              <a:pt x="208" y="299"/>
                            </a:lnTo>
                            <a:lnTo>
                              <a:pt x="195" y="299"/>
                            </a:lnTo>
                            <a:lnTo>
                              <a:pt x="182" y="312"/>
                            </a:lnTo>
                            <a:lnTo>
                              <a:pt x="169" y="312"/>
                            </a:lnTo>
                            <a:lnTo>
                              <a:pt x="169" y="325"/>
                            </a:lnTo>
                            <a:lnTo>
                              <a:pt x="156" y="325"/>
                            </a:lnTo>
                            <a:lnTo>
                              <a:pt x="143" y="325"/>
                            </a:lnTo>
                            <a:lnTo>
                              <a:pt x="130" y="325"/>
                            </a:lnTo>
                            <a:lnTo>
                              <a:pt x="117" y="338"/>
                            </a:lnTo>
                            <a:lnTo>
                              <a:pt x="104" y="338"/>
                            </a:lnTo>
                            <a:lnTo>
                              <a:pt x="91" y="351"/>
                            </a:lnTo>
                            <a:lnTo>
                              <a:pt x="65" y="351"/>
                            </a:lnTo>
                            <a:lnTo>
                              <a:pt x="52" y="338"/>
                            </a:lnTo>
                            <a:lnTo>
                              <a:pt x="52" y="325"/>
                            </a:lnTo>
                            <a:lnTo>
                              <a:pt x="52" y="312"/>
                            </a:lnTo>
                            <a:lnTo>
                              <a:pt x="52" y="299"/>
                            </a:lnTo>
                            <a:lnTo>
                              <a:pt x="52" y="286"/>
                            </a:lnTo>
                            <a:lnTo>
                              <a:pt x="39" y="273"/>
                            </a:lnTo>
                            <a:lnTo>
                              <a:pt x="39" y="260"/>
                            </a:lnTo>
                            <a:lnTo>
                              <a:pt x="26" y="260"/>
                            </a:lnTo>
                            <a:lnTo>
                              <a:pt x="26" y="247"/>
                            </a:lnTo>
                            <a:lnTo>
                              <a:pt x="13" y="234"/>
                            </a:lnTo>
                            <a:lnTo>
                              <a:pt x="0" y="208"/>
                            </a:lnTo>
                            <a:lnTo>
                              <a:pt x="0" y="182"/>
                            </a:lnTo>
                            <a:lnTo>
                              <a:pt x="0" y="169"/>
                            </a:lnTo>
                            <a:lnTo>
                              <a:pt x="0" y="156"/>
                            </a:lnTo>
                            <a:lnTo>
                              <a:pt x="0" y="143"/>
                            </a:lnTo>
                            <a:lnTo>
                              <a:pt x="13" y="117"/>
                            </a:lnTo>
                            <a:lnTo>
                              <a:pt x="39" y="117"/>
                            </a:lnTo>
                            <a:lnTo>
                              <a:pt x="39" y="130"/>
                            </a:lnTo>
                            <a:lnTo>
                              <a:pt x="65" y="130"/>
                            </a:lnTo>
                            <a:lnTo>
                              <a:pt x="65" y="117"/>
                            </a:lnTo>
                            <a:lnTo>
                              <a:pt x="78" y="117"/>
                            </a:lnTo>
                            <a:lnTo>
                              <a:pt x="91" y="117"/>
                            </a:lnTo>
                            <a:lnTo>
                              <a:pt x="78" y="117"/>
                            </a:lnTo>
                            <a:lnTo>
                              <a:pt x="91" y="104"/>
                            </a:lnTo>
                            <a:lnTo>
                              <a:pt x="91" y="91"/>
                            </a:lnTo>
                            <a:lnTo>
                              <a:pt x="91" y="78"/>
                            </a:lnTo>
                            <a:lnTo>
                              <a:pt x="104" y="78"/>
                            </a:lnTo>
                            <a:lnTo>
                              <a:pt x="117" y="78"/>
                            </a:lnTo>
                            <a:lnTo>
                              <a:pt x="130" y="52"/>
                            </a:lnTo>
                            <a:lnTo>
                              <a:pt x="143" y="39"/>
                            </a:lnTo>
                            <a:lnTo>
                              <a:pt x="156" y="39"/>
                            </a:lnTo>
                            <a:lnTo>
                              <a:pt x="156" y="26"/>
                            </a:lnTo>
                            <a:lnTo>
                              <a:pt x="169" y="26"/>
                            </a:lnTo>
                            <a:lnTo>
                              <a:pt x="182" y="52"/>
                            </a:lnTo>
                            <a:lnTo>
                              <a:pt x="195" y="52"/>
                            </a:lnTo>
                            <a:lnTo>
                              <a:pt x="195" y="39"/>
                            </a:lnTo>
                            <a:lnTo>
                              <a:pt x="208" y="26"/>
                            </a:lnTo>
                            <a:lnTo>
                              <a:pt x="221" y="13"/>
                            </a:lnTo>
                            <a:lnTo>
                              <a:pt x="234" y="13"/>
                            </a:lnTo>
                            <a:lnTo>
                              <a:pt x="234" y="0"/>
                            </a:lnTo>
                            <a:lnTo>
                              <a:pt x="247" y="0"/>
                            </a:lnTo>
                            <a:lnTo>
                              <a:pt x="260" y="0"/>
                            </a:lnTo>
                            <a:lnTo>
                              <a:pt x="273" y="0"/>
                            </a:lnTo>
                            <a:lnTo>
                              <a:pt x="286" y="0"/>
                            </a:lnTo>
                            <a:lnTo>
                              <a:pt x="299" y="13"/>
                            </a:lnTo>
                            <a:lnTo>
                              <a:pt x="299" y="26"/>
                            </a:lnTo>
                            <a:lnTo>
                              <a:pt x="299" y="39"/>
                            </a:lnTo>
                            <a:lnTo>
                              <a:pt x="325" y="65"/>
                            </a:lnTo>
                            <a:lnTo>
                              <a:pt x="338" y="65"/>
                            </a:lnTo>
                            <a:lnTo>
                              <a:pt x="338" y="78"/>
                            </a:lnTo>
                            <a:lnTo>
                              <a:pt x="351" y="78"/>
                            </a:lnTo>
                            <a:lnTo>
                              <a:pt x="364" y="78"/>
                            </a:lnTo>
                            <a:lnTo>
                              <a:pt x="377" y="65"/>
                            </a:lnTo>
                            <a:lnTo>
                              <a:pt x="377" y="52"/>
                            </a:lnTo>
                            <a:lnTo>
                              <a:pt x="390" y="26"/>
                            </a:lnTo>
                            <a:lnTo>
                              <a:pt x="390" y="13"/>
                            </a:lnTo>
                            <a:lnTo>
                              <a:pt x="390" y="0"/>
                            </a:lnTo>
                            <a:close/>
                          </a:path>
                        </a:pathLst>
                      </a:custGeom>
                      <a:solidFill>
                        <a:srgbClr val="008000"/>
                      </a:solidFill>
                      <a:ln w="20638">
                        <a:solidFill>
                          <a:srgbClr val="000000"/>
                        </a:solidFill>
                        <a:round/>
                        <a:headEnd/>
                        <a:tailEnd/>
                      </a:ln>
                    </p:spPr>
                    <p:txBody>
                      <a:bodyPr/>
                      <a:lstStyle/>
                      <a:p>
                        <a:endParaRPr lang="en-US"/>
                      </a:p>
                    </p:txBody>
                  </p:sp>
                  <p:sp>
                    <p:nvSpPr>
                      <p:cNvPr id="6331" name="Freeform 116"/>
                      <p:cNvSpPr>
                        <a:spLocks/>
                      </p:cNvSpPr>
                      <p:nvPr/>
                    </p:nvSpPr>
                    <p:spPr bwMode="auto">
                      <a:xfrm>
                        <a:off x="4465" y="2385"/>
                        <a:ext cx="299" cy="52"/>
                      </a:xfrm>
                      <a:custGeom>
                        <a:avLst/>
                        <a:gdLst>
                          <a:gd name="T0" fmla="*/ 13 w 299"/>
                          <a:gd name="T1" fmla="*/ 13 h 52"/>
                          <a:gd name="T2" fmla="*/ 52 w 299"/>
                          <a:gd name="T3" fmla="*/ 13 h 52"/>
                          <a:gd name="T4" fmla="*/ 78 w 299"/>
                          <a:gd name="T5" fmla="*/ 13 h 52"/>
                          <a:gd name="T6" fmla="*/ 104 w 299"/>
                          <a:gd name="T7" fmla="*/ 26 h 52"/>
                          <a:gd name="T8" fmla="*/ 117 w 299"/>
                          <a:gd name="T9" fmla="*/ 26 h 52"/>
                          <a:gd name="T10" fmla="*/ 143 w 299"/>
                          <a:gd name="T11" fmla="*/ 39 h 52"/>
                          <a:gd name="T12" fmla="*/ 156 w 299"/>
                          <a:gd name="T13" fmla="*/ 39 h 52"/>
                          <a:gd name="T14" fmla="*/ 169 w 299"/>
                          <a:gd name="T15" fmla="*/ 26 h 52"/>
                          <a:gd name="T16" fmla="*/ 208 w 299"/>
                          <a:gd name="T17" fmla="*/ 26 h 52"/>
                          <a:gd name="T18" fmla="*/ 234 w 299"/>
                          <a:gd name="T19" fmla="*/ 39 h 52"/>
                          <a:gd name="T20" fmla="*/ 247 w 299"/>
                          <a:gd name="T21" fmla="*/ 39 h 52"/>
                          <a:gd name="T22" fmla="*/ 260 w 299"/>
                          <a:gd name="T23" fmla="*/ 26 h 52"/>
                          <a:gd name="T24" fmla="*/ 286 w 299"/>
                          <a:gd name="T25" fmla="*/ 26 h 52"/>
                          <a:gd name="T26" fmla="*/ 299 w 299"/>
                          <a:gd name="T27" fmla="*/ 26 h 52"/>
                          <a:gd name="T28" fmla="*/ 299 w 299"/>
                          <a:gd name="T29" fmla="*/ 39 h 52"/>
                          <a:gd name="T30" fmla="*/ 286 w 299"/>
                          <a:gd name="T31" fmla="*/ 39 h 52"/>
                          <a:gd name="T32" fmla="*/ 273 w 299"/>
                          <a:gd name="T33" fmla="*/ 52 h 52"/>
                          <a:gd name="T34" fmla="*/ 260 w 299"/>
                          <a:gd name="T35" fmla="*/ 52 h 52"/>
                          <a:gd name="T36" fmla="*/ 247 w 299"/>
                          <a:gd name="T37" fmla="*/ 52 h 52"/>
                          <a:gd name="T38" fmla="*/ 234 w 299"/>
                          <a:gd name="T39" fmla="*/ 52 h 52"/>
                          <a:gd name="T40" fmla="*/ 221 w 299"/>
                          <a:gd name="T41" fmla="*/ 52 h 52"/>
                          <a:gd name="T42" fmla="*/ 208 w 299"/>
                          <a:gd name="T43" fmla="*/ 39 h 52"/>
                          <a:gd name="T44" fmla="*/ 195 w 299"/>
                          <a:gd name="T45" fmla="*/ 52 h 52"/>
                          <a:gd name="T46" fmla="*/ 169 w 299"/>
                          <a:gd name="T47" fmla="*/ 39 h 52"/>
                          <a:gd name="T48" fmla="*/ 169 w 299"/>
                          <a:gd name="T49" fmla="*/ 52 h 52"/>
                          <a:gd name="T50" fmla="*/ 143 w 299"/>
                          <a:gd name="T51" fmla="*/ 52 h 52"/>
                          <a:gd name="T52" fmla="*/ 130 w 299"/>
                          <a:gd name="T53" fmla="*/ 52 h 52"/>
                          <a:gd name="T54" fmla="*/ 117 w 299"/>
                          <a:gd name="T55" fmla="*/ 52 h 52"/>
                          <a:gd name="T56" fmla="*/ 104 w 299"/>
                          <a:gd name="T57" fmla="*/ 52 h 52"/>
                          <a:gd name="T58" fmla="*/ 78 w 299"/>
                          <a:gd name="T59" fmla="*/ 39 h 52"/>
                          <a:gd name="T60" fmla="*/ 52 w 299"/>
                          <a:gd name="T61" fmla="*/ 39 h 52"/>
                          <a:gd name="T62" fmla="*/ 26 w 299"/>
                          <a:gd name="T63" fmla="*/ 39 h 52"/>
                          <a:gd name="T64" fmla="*/ 13 w 299"/>
                          <a:gd name="T65" fmla="*/ 26 h 52"/>
                          <a:gd name="T66" fmla="*/ 0 w 299"/>
                          <a:gd name="T67" fmla="*/ 26 h 52"/>
                          <a:gd name="T68" fmla="*/ 0 w 299"/>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9"/>
                          <a:gd name="T106" fmla="*/ 0 h 52"/>
                          <a:gd name="T107" fmla="*/ 299 w 299"/>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9" h="52">
                            <a:moveTo>
                              <a:pt x="0" y="0"/>
                            </a:moveTo>
                            <a:lnTo>
                              <a:pt x="13" y="13"/>
                            </a:lnTo>
                            <a:lnTo>
                              <a:pt x="39" y="13"/>
                            </a:lnTo>
                            <a:lnTo>
                              <a:pt x="52" y="13"/>
                            </a:lnTo>
                            <a:lnTo>
                              <a:pt x="65" y="13"/>
                            </a:lnTo>
                            <a:lnTo>
                              <a:pt x="78" y="13"/>
                            </a:lnTo>
                            <a:lnTo>
                              <a:pt x="91" y="13"/>
                            </a:lnTo>
                            <a:lnTo>
                              <a:pt x="104" y="26"/>
                            </a:lnTo>
                            <a:lnTo>
                              <a:pt x="117" y="26"/>
                            </a:lnTo>
                            <a:lnTo>
                              <a:pt x="130" y="26"/>
                            </a:lnTo>
                            <a:lnTo>
                              <a:pt x="143" y="39"/>
                            </a:lnTo>
                            <a:lnTo>
                              <a:pt x="156" y="39"/>
                            </a:lnTo>
                            <a:lnTo>
                              <a:pt x="156" y="26"/>
                            </a:lnTo>
                            <a:lnTo>
                              <a:pt x="169" y="26"/>
                            </a:lnTo>
                            <a:lnTo>
                              <a:pt x="182" y="26"/>
                            </a:lnTo>
                            <a:lnTo>
                              <a:pt x="208" y="26"/>
                            </a:lnTo>
                            <a:lnTo>
                              <a:pt x="221" y="26"/>
                            </a:lnTo>
                            <a:lnTo>
                              <a:pt x="234" y="39"/>
                            </a:lnTo>
                            <a:lnTo>
                              <a:pt x="247" y="39"/>
                            </a:lnTo>
                            <a:lnTo>
                              <a:pt x="260" y="39"/>
                            </a:lnTo>
                            <a:lnTo>
                              <a:pt x="260" y="26"/>
                            </a:lnTo>
                            <a:lnTo>
                              <a:pt x="273" y="26"/>
                            </a:lnTo>
                            <a:lnTo>
                              <a:pt x="286" y="26"/>
                            </a:lnTo>
                            <a:lnTo>
                              <a:pt x="299" y="26"/>
                            </a:lnTo>
                            <a:lnTo>
                              <a:pt x="299" y="39"/>
                            </a:lnTo>
                            <a:lnTo>
                              <a:pt x="286" y="39"/>
                            </a:lnTo>
                            <a:lnTo>
                              <a:pt x="273" y="39"/>
                            </a:lnTo>
                            <a:lnTo>
                              <a:pt x="273" y="52"/>
                            </a:lnTo>
                            <a:lnTo>
                              <a:pt x="260" y="52"/>
                            </a:lnTo>
                            <a:lnTo>
                              <a:pt x="247" y="52"/>
                            </a:lnTo>
                            <a:lnTo>
                              <a:pt x="234" y="52"/>
                            </a:lnTo>
                            <a:lnTo>
                              <a:pt x="221" y="52"/>
                            </a:lnTo>
                            <a:lnTo>
                              <a:pt x="208" y="52"/>
                            </a:lnTo>
                            <a:lnTo>
                              <a:pt x="208" y="39"/>
                            </a:lnTo>
                            <a:lnTo>
                              <a:pt x="195" y="52"/>
                            </a:lnTo>
                            <a:lnTo>
                              <a:pt x="182" y="52"/>
                            </a:lnTo>
                            <a:lnTo>
                              <a:pt x="169" y="39"/>
                            </a:lnTo>
                            <a:lnTo>
                              <a:pt x="169" y="52"/>
                            </a:lnTo>
                            <a:lnTo>
                              <a:pt x="156" y="52"/>
                            </a:lnTo>
                            <a:lnTo>
                              <a:pt x="143" y="52"/>
                            </a:lnTo>
                            <a:lnTo>
                              <a:pt x="130" y="52"/>
                            </a:lnTo>
                            <a:lnTo>
                              <a:pt x="130" y="39"/>
                            </a:lnTo>
                            <a:lnTo>
                              <a:pt x="117" y="52"/>
                            </a:lnTo>
                            <a:lnTo>
                              <a:pt x="104" y="52"/>
                            </a:lnTo>
                            <a:lnTo>
                              <a:pt x="91" y="52"/>
                            </a:lnTo>
                            <a:lnTo>
                              <a:pt x="78" y="39"/>
                            </a:lnTo>
                            <a:lnTo>
                              <a:pt x="65" y="39"/>
                            </a:lnTo>
                            <a:lnTo>
                              <a:pt x="52" y="39"/>
                            </a:lnTo>
                            <a:lnTo>
                              <a:pt x="39" y="39"/>
                            </a:lnTo>
                            <a:lnTo>
                              <a:pt x="26" y="39"/>
                            </a:lnTo>
                            <a:lnTo>
                              <a:pt x="13" y="26"/>
                            </a:lnTo>
                            <a:lnTo>
                              <a:pt x="0" y="26"/>
                            </a:lnTo>
                            <a:lnTo>
                              <a:pt x="0" y="13"/>
                            </a:lnTo>
                            <a:lnTo>
                              <a:pt x="0" y="0"/>
                            </a:lnTo>
                            <a:close/>
                          </a:path>
                        </a:pathLst>
                      </a:custGeom>
                      <a:solidFill>
                        <a:srgbClr val="008000"/>
                      </a:solidFill>
                      <a:ln w="20638">
                        <a:solidFill>
                          <a:srgbClr val="000000"/>
                        </a:solidFill>
                        <a:round/>
                        <a:headEnd/>
                        <a:tailEnd/>
                      </a:ln>
                    </p:spPr>
                    <p:txBody>
                      <a:bodyPr/>
                      <a:lstStyle/>
                      <a:p>
                        <a:endParaRPr lang="en-US"/>
                      </a:p>
                    </p:txBody>
                  </p:sp>
                  <p:sp>
                    <p:nvSpPr>
                      <p:cNvPr id="6332" name="Freeform 117"/>
                      <p:cNvSpPr>
                        <a:spLocks/>
                      </p:cNvSpPr>
                      <p:nvPr/>
                    </p:nvSpPr>
                    <p:spPr bwMode="auto">
                      <a:xfrm>
                        <a:off x="4621" y="2281"/>
                        <a:ext cx="143" cy="104"/>
                      </a:xfrm>
                      <a:custGeom>
                        <a:avLst/>
                        <a:gdLst>
                          <a:gd name="T0" fmla="*/ 78 w 143"/>
                          <a:gd name="T1" fmla="*/ 0 h 104"/>
                          <a:gd name="T2" fmla="*/ 117 w 143"/>
                          <a:gd name="T3" fmla="*/ 0 h 104"/>
                          <a:gd name="T4" fmla="*/ 130 w 143"/>
                          <a:gd name="T5" fmla="*/ 13 h 104"/>
                          <a:gd name="T6" fmla="*/ 117 w 143"/>
                          <a:gd name="T7" fmla="*/ 13 h 104"/>
                          <a:gd name="T8" fmla="*/ 117 w 143"/>
                          <a:gd name="T9" fmla="*/ 26 h 104"/>
                          <a:gd name="T10" fmla="*/ 104 w 143"/>
                          <a:gd name="T11" fmla="*/ 26 h 104"/>
                          <a:gd name="T12" fmla="*/ 91 w 143"/>
                          <a:gd name="T13" fmla="*/ 39 h 104"/>
                          <a:gd name="T14" fmla="*/ 78 w 143"/>
                          <a:gd name="T15" fmla="*/ 26 h 104"/>
                          <a:gd name="T16" fmla="*/ 65 w 143"/>
                          <a:gd name="T17" fmla="*/ 13 h 104"/>
                          <a:gd name="T18" fmla="*/ 52 w 143"/>
                          <a:gd name="T19" fmla="*/ 13 h 104"/>
                          <a:gd name="T20" fmla="*/ 52 w 143"/>
                          <a:gd name="T21" fmla="*/ 39 h 104"/>
                          <a:gd name="T22" fmla="*/ 52 w 143"/>
                          <a:gd name="T23" fmla="*/ 39 h 104"/>
                          <a:gd name="T24" fmla="*/ 65 w 143"/>
                          <a:gd name="T25" fmla="*/ 39 h 104"/>
                          <a:gd name="T26" fmla="*/ 78 w 143"/>
                          <a:gd name="T27" fmla="*/ 39 h 104"/>
                          <a:gd name="T28" fmla="*/ 78 w 143"/>
                          <a:gd name="T29" fmla="*/ 52 h 104"/>
                          <a:gd name="T30" fmla="*/ 78 w 143"/>
                          <a:gd name="T31" fmla="*/ 52 h 104"/>
                          <a:gd name="T32" fmla="*/ 78 w 143"/>
                          <a:gd name="T33" fmla="*/ 65 h 104"/>
                          <a:gd name="T34" fmla="*/ 78 w 143"/>
                          <a:gd name="T35" fmla="*/ 65 h 104"/>
                          <a:gd name="T36" fmla="*/ 78 w 143"/>
                          <a:gd name="T37" fmla="*/ 78 h 104"/>
                          <a:gd name="T38" fmla="*/ 78 w 143"/>
                          <a:gd name="T39" fmla="*/ 91 h 104"/>
                          <a:gd name="T40" fmla="*/ 65 w 143"/>
                          <a:gd name="T41" fmla="*/ 104 h 104"/>
                          <a:gd name="T42" fmla="*/ 52 w 143"/>
                          <a:gd name="T43" fmla="*/ 91 h 104"/>
                          <a:gd name="T44" fmla="*/ 52 w 143"/>
                          <a:gd name="T45" fmla="*/ 78 h 104"/>
                          <a:gd name="T46" fmla="*/ 52 w 143"/>
                          <a:gd name="T47" fmla="*/ 65 h 104"/>
                          <a:gd name="T48" fmla="*/ 39 w 143"/>
                          <a:gd name="T49" fmla="*/ 65 h 104"/>
                          <a:gd name="T50" fmla="*/ 26 w 143"/>
                          <a:gd name="T51" fmla="*/ 65 h 104"/>
                          <a:gd name="T52" fmla="*/ 39 w 143"/>
                          <a:gd name="T53" fmla="*/ 65 h 104"/>
                          <a:gd name="T54" fmla="*/ 39 w 143"/>
                          <a:gd name="T55" fmla="*/ 78 h 104"/>
                          <a:gd name="T56" fmla="*/ 39 w 143"/>
                          <a:gd name="T57" fmla="*/ 91 h 104"/>
                          <a:gd name="T58" fmla="*/ 26 w 143"/>
                          <a:gd name="T59" fmla="*/ 104 h 104"/>
                          <a:gd name="T60" fmla="*/ 26 w 143"/>
                          <a:gd name="T61" fmla="*/ 91 h 104"/>
                          <a:gd name="T62" fmla="*/ 26 w 143"/>
                          <a:gd name="T63" fmla="*/ 78 h 104"/>
                          <a:gd name="T64" fmla="*/ 13 w 143"/>
                          <a:gd name="T65" fmla="*/ 65 h 104"/>
                          <a:gd name="T66" fmla="*/ 13 w 143"/>
                          <a:gd name="T67" fmla="*/ 65 h 104"/>
                          <a:gd name="T68" fmla="*/ 13 w 143"/>
                          <a:gd name="T69" fmla="*/ 52 h 104"/>
                          <a:gd name="T70" fmla="*/ 26 w 143"/>
                          <a:gd name="T71" fmla="*/ 26 h 104"/>
                          <a:gd name="T72" fmla="*/ 26 w 143"/>
                          <a:gd name="T73" fmla="*/ 13 h 104"/>
                          <a:gd name="T74" fmla="*/ 26 w 143"/>
                          <a:gd name="T75" fmla="*/ 13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3"/>
                          <a:gd name="T115" fmla="*/ 0 h 104"/>
                          <a:gd name="T116" fmla="*/ 143 w 143"/>
                          <a:gd name="T117" fmla="*/ 104 h 1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3" h="104">
                            <a:moveTo>
                              <a:pt x="39" y="0"/>
                            </a:moveTo>
                            <a:lnTo>
                              <a:pt x="78" y="0"/>
                            </a:lnTo>
                            <a:lnTo>
                              <a:pt x="104" y="0"/>
                            </a:lnTo>
                            <a:lnTo>
                              <a:pt x="117" y="0"/>
                            </a:lnTo>
                            <a:lnTo>
                              <a:pt x="143" y="0"/>
                            </a:lnTo>
                            <a:lnTo>
                              <a:pt x="130" y="13"/>
                            </a:lnTo>
                            <a:lnTo>
                              <a:pt x="117" y="13"/>
                            </a:lnTo>
                            <a:lnTo>
                              <a:pt x="117" y="26"/>
                            </a:lnTo>
                            <a:lnTo>
                              <a:pt x="104" y="26"/>
                            </a:lnTo>
                            <a:lnTo>
                              <a:pt x="91" y="26"/>
                            </a:lnTo>
                            <a:lnTo>
                              <a:pt x="91" y="39"/>
                            </a:lnTo>
                            <a:lnTo>
                              <a:pt x="78" y="39"/>
                            </a:lnTo>
                            <a:lnTo>
                              <a:pt x="78" y="26"/>
                            </a:lnTo>
                            <a:lnTo>
                              <a:pt x="65" y="13"/>
                            </a:lnTo>
                            <a:lnTo>
                              <a:pt x="52" y="13"/>
                            </a:lnTo>
                            <a:lnTo>
                              <a:pt x="52" y="26"/>
                            </a:lnTo>
                            <a:lnTo>
                              <a:pt x="52" y="39"/>
                            </a:lnTo>
                            <a:lnTo>
                              <a:pt x="65" y="39"/>
                            </a:lnTo>
                            <a:lnTo>
                              <a:pt x="78" y="39"/>
                            </a:lnTo>
                            <a:lnTo>
                              <a:pt x="78" y="52"/>
                            </a:lnTo>
                            <a:lnTo>
                              <a:pt x="65" y="65"/>
                            </a:lnTo>
                            <a:lnTo>
                              <a:pt x="78" y="65"/>
                            </a:lnTo>
                            <a:lnTo>
                              <a:pt x="78" y="78"/>
                            </a:lnTo>
                            <a:lnTo>
                              <a:pt x="78" y="65"/>
                            </a:lnTo>
                            <a:lnTo>
                              <a:pt x="78" y="78"/>
                            </a:lnTo>
                            <a:lnTo>
                              <a:pt x="78" y="91"/>
                            </a:lnTo>
                            <a:lnTo>
                              <a:pt x="65" y="104"/>
                            </a:lnTo>
                            <a:lnTo>
                              <a:pt x="52" y="104"/>
                            </a:lnTo>
                            <a:lnTo>
                              <a:pt x="52" y="91"/>
                            </a:lnTo>
                            <a:lnTo>
                              <a:pt x="52" y="78"/>
                            </a:lnTo>
                            <a:lnTo>
                              <a:pt x="52" y="65"/>
                            </a:lnTo>
                            <a:lnTo>
                              <a:pt x="39" y="65"/>
                            </a:lnTo>
                            <a:lnTo>
                              <a:pt x="26" y="65"/>
                            </a:lnTo>
                            <a:lnTo>
                              <a:pt x="39" y="65"/>
                            </a:lnTo>
                            <a:lnTo>
                              <a:pt x="39" y="78"/>
                            </a:lnTo>
                            <a:lnTo>
                              <a:pt x="39" y="91"/>
                            </a:lnTo>
                            <a:lnTo>
                              <a:pt x="39" y="104"/>
                            </a:lnTo>
                            <a:lnTo>
                              <a:pt x="26" y="104"/>
                            </a:lnTo>
                            <a:lnTo>
                              <a:pt x="26" y="91"/>
                            </a:lnTo>
                            <a:lnTo>
                              <a:pt x="26" y="78"/>
                            </a:lnTo>
                            <a:lnTo>
                              <a:pt x="13" y="78"/>
                            </a:lnTo>
                            <a:lnTo>
                              <a:pt x="13" y="65"/>
                            </a:lnTo>
                            <a:lnTo>
                              <a:pt x="0" y="65"/>
                            </a:lnTo>
                            <a:lnTo>
                              <a:pt x="13" y="65"/>
                            </a:lnTo>
                            <a:lnTo>
                              <a:pt x="13" y="52"/>
                            </a:lnTo>
                            <a:lnTo>
                              <a:pt x="26" y="39"/>
                            </a:lnTo>
                            <a:lnTo>
                              <a:pt x="26" y="26"/>
                            </a:lnTo>
                            <a:lnTo>
                              <a:pt x="26" y="13"/>
                            </a:lnTo>
                            <a:lnTo>
                              <a:pt x="39" y="0"/>
                            </a:lnTo>
                            <a:close/>
                          </a:path>
                        </a:pathLst>
                      </a:custGeom>
                      <a:solidFill>
                        <a:srgbClr val="008000"/>
                      </a:solidFill>
                      <a:ln w="20638">
                        <a:solidFill>
                          <a:srgbClr val="000000"/>
                        </a:solidFill>
                        <a:round/>
                        <a:headEnd/>
                        <a:tailEnd/>
                      </a:ln>
                    </p:spPr>
                    <p:txBody>
                      <a:bodyPr/>
                      <a:lstStyle/>
                      <a:p>
                        <a:endParaRPr lang="en-US"/>
                      </a:p>
                    </p:txBody>
                  </p:sp>
                  <p:sp>
                    <p:nvSpPr>
                      <p:cNvPr id="6333" name="Freeform 118"/>
                      <p:cNvSpPr>
                        <a:spLocks/>
                      </p:cNvSpPr>
                      <p:nvPr/>
                    </p:nvSpPr>
                    <p:spPr bwMode="auto">
                      <a:xfrm>
                        <a:off x="4478" y="2229"/>
                        <a:ext cx="156" cy="143"/>
                      </a:xfrm>
                      <a:custGeom>
                        <a:avLst/>
                        <a:gdLst>
                          <a:gd name="T0" fmla="*/ 0 w 156"/>
                          <a:gd name="T1" fmla="*/ 52 h 143"/>
                          <a:gd name="T2" fmla="*/ 39 w 156"/>
                          <a:gd name="T3" fmla="*/ 26 h 143"/>
                          <a:gd name="T4" fmla="*/ 52 w 156"/>
                          <a:gd name="T5" fmla="*/ 13 h 143"/>
                          <a:gd name="T6" fmla="*/ 65 w 156"/>
                          <a:gd name="T7" fmla="*/ 13 h 143"/>
                          <a:gd name="T8" fmla="*/ 78 w 156"/>
                          <a:gd name="T9" fmla="*/ 0 h 143"/>
                          <a:gd name="T10" fmla="*/ 91 w 156"/>
                          <a:gd name="T11" fmla="*/ 13 h 143"/>
                          <a:gd name="T12" fmla="*/ 104 w 156"/>
                          <a:gd name="T13" fmla="*/ 13 h 143"/>
                          <a:gd name="T14" fmla="*/ 117 w 156"/>
                          <a:gd name="T15" fmla="*/ 0 h 143"/>
                          <a:gd name="T16" fmla="*/ 130 w 156"/>
                          <a:gd name="T17" fmla="*/ 0 h 143"/>
                          <a:gd name="T18" fmla="*/ 130 w 156"/>
                          <a:gd name="T19" fmla="*/ 0 h 143"/>
                          <a:gd name="T20" fmla="*/ 130 w 156"/>
                          <a:gd name="T21" fmla="*/ 13 h 143"/>
                          <a:gd name="T22" fmla="*/ 130 w 156"/>
                          <a:gd name="T23" fmla="*/ 13 h 143"/>
                          <a:gd name="T24" fmla="*/ 130 w 156"/>
                          <a:gd name="T25" fmla="*/ 26 h 143"/>
                          <a:gd name="T26" fmla="*/ 130 w 156"/>
                          <a:gd name="T27" fmla="*/ 26 h 143"/>
                          <a:gd name="T28" fmla="*/ 143 w 156"/>
                          <a:gd name="T29" fmla="*/ 52 h 143"/>
                          <a:gd name="T30" fmla="*/ 143 w 156"/>
                          <a:gd name="T31" fmla="*/ 65 h 143"/>
                          <a:gd name="T32" fmla="*/ 156 w 156"/>
                          <a:gd name="T33" fmla="*/ 65 h 143"/>
                          <a:gd name="T34" fmla="*/ 156 w 156"/>
                          <a:gd name="T35" fmla="*/ 65 h 143"/>
                          <a:gd name="T36" fmla="*/ 143 w 156"/>
                          <a:gd name="T37" fmla="*/ 78 h 143"/>
                          <a:gd name="T38" fmla="*/ 143 w 156"/>
                          <a:gd name="T39" fmla="*/ 65 h 143"/>
                          <a:gd name="T40" fmla="*/ 130 w 156"/>
                          <a:gd name="T41" fmla="*/ 78 h 143"/>
                          <a:gd name="T42" fmla="*/ 130 w 156"/>
                          <a:gd name="T43" fmla="*/ 91 h 143"/>
                          <a:gd name="T44" fmla="*/ 117 w 156"/>
                          <a:gd name="T45" fmla="*/ 91 h 143"/>
                          <a:gd name="T46" fmla="*/ 117 w 156"/>
                          <a:gd name="T47" fmla="*/ 117 h 143"/>
                          <a:gd name="T48" fmla="*/ 117 w 156"/>
                          <a:gd name="T49" fmla="*/ 130 h 143"/>
                          <a:gd name="T50" fmla="*/ 117 w 156"/>
                          <a:gd name="T51" fmla="*/ 143 h 143"/>
                          <a:gd name="T52" fmla="*/ 104 w 156"/>
                          <a:gd name="T53" fmla="*/ 143 h 143"/>
                          <a:gd name="T54" fmla="*/ 104 w 156"/>
                          <a:gd name="T55" fmla="*/ 143 h 143"/>
                          <a:gd name="T56" fmla="*/ 91 w 156"/>
                          <a:gd name="T57" fmla="*/ 143 h 143"/>
                          <a:gd name="T58" fmla="*/ 91 w 156"/>
                          <a:gd name="T59" fmla="*/ 130 h 143"/>
                          <a:gd name="T60" fmla="*/ 78 w 156"/>
                          <a:gd name="T61" fmla="*/ 130 h 143"/>
                          <a:gd name="T62" fmla="*/ 52 w 156"/>
                          <a:gd name="T63" fmla="*/ 130 h 143"/>
                          <a:gd name="T64" fmla="*/ 39 w 156"/>
                          <a:gd name="T65" fmla="*/ 130 h 143"/>
                          <a:gd name="T66" fmla="*/ 26 w 156"/>
                          <a:gd name="T67" fmla="*/ 117 h 143"/>
                          <a:gd name="T68" fmla="*/ 13 w 156"/>
                          <a:gd name="T69" fmla="*/ 104 h 143"/>
                          <a:gd name="T70" fmla="*/ 13 w 156"/>
                          <a:gd name="T71" fmla="*/ 91 h 143"/>
                          <a:gd name="T72" fmla="*/ 13 w 156"/>
                          <a:gd name="T73" fmla="*/ 78 h 143"/>
                          <a:gd name="T74" fmla="*/ 0 w 156"/>
                          <a:gd name="T75" fmla="*/ 52 h 1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6"/>
                          <a:gd name="T115" fmla="*/ 0 h 143"/>
                          <a:gd name="T116" fmla="*/ 156 w 156"/>
                          <a:gd name="T117" fmla="*/ 143 h 1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6" h="143">
                            <a:moveTo>
                              <a:pt x="0" y="52"/>
                            </a:moveTo>
                            <a:lnTo>
                              <a:pt x="39" y="26"/>
                            </a:lnTo>
                            <a:lnTo>
                              <a:pt x="52" y="13"/>
                            </a:lnTo>
                            <a:lnTo>
                              <a:pt x="65" y="13"/>
                            </a:lnTo>
                            <a:lnTo>
                              <a:pt x="78" y="0"/>
                            </a:lnTo>
                            <a:lnTo>
                              <a:pt x="91" y="13"/>
                            </a:lnTo>
                            <a:lnTo>
                              <a:pt x="104" y="13"/>
                            </a:lnTo>
                            <a:lnTo>
                              <a:pt x="117" y="0"/>
                            </a:lnTo>
                            <a:lnTo>
                              <a:pt x="130" y="0"/>
                            </a:lnTo>
                            <a:lnTo>
                              <a:pt x="130" y="13"/>
                            </a:lnTo>
                            <a:lnTo>
                              <a:pt x="130" y="26"/>
                            </a:lnTo>
                            <a:lnTo>
                              <a:pt x="143" y="52"/>
                            </a:lnTo>
                            <a:lnTo>
                              <a:pt x="143" y="65"/>
                            </a:lnTo>
                            <a:lnTo>
                              <a:pt x="156" y="65"/>
                            </a:lnTo>
                            <a:lnTo>
                              <a:pt x="143" y="78"/>
                            </a:lnTo>
                            <a:lnTo>
                              <a:pt x="143" y="65"/>
                            </a:lnTo>
                            <a:lnTo>
                              <a:pt x="130" y="78"/>
                            </a:lnTo>
                            <a:lnTo>
                              <a:pt x="130" y="91"/>
                            </a:lnTo>
                            <a:lnTo>
                              <a:pt x="117" y="91"/>
                            </a:lnTo>
                            <a:lnTo>
                              <a:pt x="117" y="117"/>
                            </a:lnTo>
                            <a:lnTo>
                              <a:pt x="117" y="130"/>
                            </a:lnTo>
                            <a:lnTo>
                              <a:pt x="117" y="143"/>
                            </a:lnTo>
                            <a:lnTo>
                              <a:pt x="104" y="143"/>
                            </a:lnTo>
                            <a:lnTo>
                              <a:pt x="91" y="143"/>
                            </a:lnTo>
                            <a:lnTo>
                              <a:pt x="91" y="130"/>
                            </a:lnTo>
                            <a:lnTo>
                              <a:pt x="78" y="130"/>
                            </a:lnTo>
                            <a:lnTo>
                              <a:pt x="52" y="130"/>
                            </a:lnTo>
                            <a:lnTo>
                              <a:pt x="39" y="130"/>
                            </a:lnTo>
                            <a:lnTo>
                              <a:pt x="26" y="117"/>
                            </a:lnTo>
                            <a:lnTo>
                              <a:pt x="13" y="104"/>
                            </a:lnTo>
                            <a:lnTo>
                              <a:pt x="13" y="91"/>
                            </a:lnTo>
                            <a:lnTo>
                              <a:pt x="13" y="78"/>
                            </a:lnTo>
                            <a:lnTo>
                              <a:pt x="0" y="52"/>
                            </a:lnTo>
                            <a:close/>
                          </a:path>
                        </a:pathLst>
                      </a:custGeom>
                      <a:solidFill>
                        <a:srgbClr val="008000"/>
                      </a:solidFill>
                      <a:ln w="20638">
                        <a:solidFill>
                          <a:srgbClr val="000000"/>
                        </a:solidFill>
                        <a:round/>
                        <a:headEnd/>
                        <a:tailEnd/>
                      </a:ln>
                    </p:spPr>
                    <p:txBody>
                      <a:bodyPr/>
                      <a:lstStyle/>
                      <a:p>
                        <a:endParaRPr lang="en-US"/>
                      </a:p>
                    </p:txBody>
                  </p:sp>
                  <p:sp>
                    <p:nvSpPr>
                      <p:cNvPr id="6334" name="Freeform 119"/>
                      <p:cNvSpPr>
                        <a:spLocks/>
                      </p:cNvSpPr>
                      <p:nvPr/>
                    </p:nvSpPr>
                    <p:spPr bwMode="auto">
                      <a:xfrm>
                        <a:off x="4803" y="2307"/>
                        <a:ext cx="286" cy="143"/>
                      </a:xfrm>
                      <a:custGeom>
                        <a:avLst/>
                        <a:gdLst>
                          <a:gd name="T0" fmla="*/ 26 w 286"/>
                          <a:gd name="T1" fmla="*/ 13 h 143"/>
                          <a:gd name="T2" fmla="*/ 52 w 286"/>
                          <a:gd name="T3" fmla="*/ 26 h 143"/>
                          <a:gd name="T4" fmla="*/ 65 w 286"/>
                          <a:gd name="T5" fmla="*/ 39 h 143"/>
                          <a:gd name="T6" fmla="*/ 78 w 286"/>
                          <a:gd name="T7" fmla="*/ 39 h 143"/>
                          <a:gd name="T8" fmla="*/ 91 w 286"/>
                          <a:gd name="T9" fmla="*/ 39 h 143"/>
                          <a:gd name="T10" fmla="*/ 104 w 286"/>
                          <a:gd name="T11" fmla="*/ 26 h 143"/>
                          <a:gd name="T12" fmla="*/ 117 w 286"/>
                          <a:gd name="T13" fmla="*/ 26 h 143"/>
                          <a:gd name="T14" fmla="*/ 156 w 286"/>
                          <a:gd name="T15" fmla="*/ 39 h 143"/>
                          <a:gd name="T16" fmla="*/ 182 w 286"/>
                          <a:gd name="T17" fmla="*/ 39 h 143"/>
                          <a:gd name="T18" fmla="*/ 195 w 286"/>
                          <a:gd name="T19" fmla="*/ 52 h 143"/>
                          <a:gd name="T20" fmla="*/ 221 w 286"/>
                          <a:gd name="T21" fmla="*/ 65 h 143"/>
                          <a:gd name="T22" fmla="*/ 234 w 286"/>
                          <a:gd name="T23" fmla="*/ 78 h 143"/>
                          <a:gd name="T24" fmla="*/ 247 w 286"/>
                          <a:gd name="T25" fmla="*/ 91 h 143"/>
                          <a:gd name="T26" fmla="*/ 260 w 286"/>
                          <a:gd name="T27" fmla="*/ 91 h 143"/>
                          <a:gd name="T28" fmla="*/ 273 w 286"/>
                          <a:gd name="T29" fmla="*/ 104 h 143"/>
                          <a:gd name="T30" fmla="*/ 273 w 286"/>
                          <a:gd name="T31" fmla="*/ 117 h 143"/>
                          <a:gd name="T32" fmla="*/ 286 w 286"/>
                          <a:gd name="T33" fmla="*/ 143 h 143"/>
                          <a:gd name="T34" fmla="*/ 273 w 286"/>
                          <a:gd name="T35" fmla="*/ 143 h 143"/>
                          <a:gd name="T36" fmla="*/ 260 w 286"/>
                          <a:gd name="T37" fmla="*/ 143 h 143"/>
                          <a:gd name="T38" fmla="*/ 234 w 286"/>
                          <a:gd name="T39" fmla="*/ 117 h 143"/>
                          <a:gd name="T40" fmla="*/ 195 w 286"/>
                          <a:gd name="T41" fmla="*/ 117 h 143"/>
                          <a:gd name="T42" fmla="*/ 195 w 286"/>
                          <a:gd name="T43" fmla="*/ 117 h 143"/>
                          <a:gd name="T44" fmla="*/ 182 w 286"/>
                          <a:gd name="T45" fmla="*/ 130 h 143"/>
                          <a:gd name="T46" fmla="*/ 169 w 286"/>
                          <a:gd name="T47" fmla="*/ 130 h 143"/>
                          <a:gd name="T48" fmla="*/ 143 w 286"/>
                          <a:gd name="T49" fmla="*/ 130 h 143"/>
                          <a:gd name="T50" fmla="*/ 130 w 286"/>
                          <a:gd name="T51" fmla="*/ 130 h 143"/>
                          <a:gd name="T52" fmla="*/ 117 w 286"/>
                          <a:gd name="T53" fmla="*/ 104 h 143"/>
                          <a:gd name="T54" fmla="*/ 91 w 286"/>
                          <a:gd name="T55" fmla="*/ 65 h 143"/>
                          <a:gd name="T56" fmla="*/ 65 w 286"/>
                          <a:gd name="T57" fmla="*/ 65 h 143"/>
                          <a:gd name="T58" fmla="*/ 39 w 286"/>
                          <a:gd name="T59" fmla="*/ 65 h 143"/>
                          <a:gd name="T60" fmla="*/ 26 w 286"/>
                          <a:gd name="T61" fmla="*/ 52 h 143"/>
                          <a:gd name="T62" fmla="*/ 26 w 286"/>
                          <a:gd name="T63" fmla="*/ 26 h 1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6"/>
                          <a:gd name="T97" fmla="*/ 0 h 143"/>
                          <a:gd name="T98" fmla="*/ 286 w 286"/>
                          <a:gd name="T99" fmla="*/ 143 h 14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6" h="143">
                            <a:moveTo>
                              <a:pt x="0" y="0"/>
                            </a:moveTo>
                            <a:lnTo>
                              <a:pt x="26" y="13"/>
                            </a:lnTo>
                            <a:lnTo>
                              <a:pt x="52" y="13"/>
                            </a:lnTo>
                            <a:lnTo>
                              <a:pt x="52" y="26"/>
                            </a:lnTo>
                            <a:lnTo>
                              <a:pt x="65" y="39"/>
                            </a:lnTo>
                            <a:lnTo>
                              <a:pt x="78" y="39"/>
                            </a:lnTo>
                            <a:lnTo>
                              <a:pt x="91" y="39"/>
                            </a:lnTo>
                            <a:lnTo>
                              <a:pt x="104" y="26"/>
                            </a:lnTo>
                            <a:lnTo>
                              <a:pt x="117" y="26"/>
                            </a:lnTo>
                            <a:lnTo>
                              <a:pt x="143" y="39"/>
                            </a:lnTo>
                            <a:lnTo>
                              <a:pt x="156" y="39"/>
                            </a:lnTo>
                            <a:lnTo>
                              <a:pt x="169" y="39"/>
                            </a:lnTo>
                            <a:lnTo>
                              <a:pt x="182" y="39"/>
                            </a:lnTo>
                            <a:lnTo>
                              <a:pt x="182" y="52"/>
                            </a:lnTo>
                            <a:lnTo>
                              <a:pt x="195" y="52"/>
                            </a:lnTo>
                            <a:lnTo>
                              <a:pt x="221" y="65"/>
                            </a:lnTo>
                            <a:lnTo>
                              <a:pt x="234" y="78"/>
                            </a:lnTo>
                            <a:lnTo>
                              <a:pt x="234" y="91"/>
                            </a:lnTo>
                            <a:lnTo>
                              <a:pt x="247" y="91"/>
                            </a:lnTo>
                            <a:lnTo>
                              <a:pt x="260" y="91"/>
                            </a:lnTo>
                            <a:lnTo>
                              <a:pt x="273" y="104"/>
                            </a:lnTo>
                            <a:lnTo>
                              <a:pt x="273" y="117"/>
                            </a:lnTo>
                            <a:lnTo>
                              <a:pt x="286" y="130"/>
                            </a:lnTo>
                            <a:lnTo>
                              <a:pt x="286" y="143"/>
                            </a:lnTo>
                            <a:lnTo>
                              <a:pt x="273" y="143"/>
                            </a:lnTo>
                            <a:lnTo>
                              <a:pt x="260" y="143"/>
                            </a:lnTo>
                            <a:lnTo>
                              <a:pt x="234" y="117"/>
                            </a:lnTo>
                            <a:lnTo>
                              <a:pt x="221" y="117"/>
                            </a:lnTo>
                            <a:lnTo>
                              <a:pt x="195" y="117"/>
                            </a:lnTo>
                            <a:lnTo>
                              <a:pt x="182" y="130"/>
                            </a:lnTo>
                            <a:lnTo>
                              <a:pt x="169" y="143"/>
                            </a:lnTo>
                            <a:lnTo>
                              <a:pt x="169" y="130"/>
                            </a:lnTo>
                            <a:lnTo>
                              <a:pt x="156" y="130"/>
                            </a:lnTo>
                            <a:lnTo>
                              <a:pt x="143" y="130"/>
                            </a:lnTo>
                            <a:lnTo>
                              <a:pt x="130" y="130"/>
                            </a:lnTo>
                            <a:lnTo>
                              <a:pt x="130" y="117"/>
                            </a:lnTo>
                            <a:lnTo>
                              <a:pt x="117" y="104"/>
                            </a:lnTo>
                            <a:lnTo>
                              <a:pt x="104" y="78"/>
                            </a:lnTo>
                            <a:lnTo>
                              <a:pt x="91" y="65"/>
                            </a:lnTo>
                            <a:lnTo>
                              <a:pt x="65" y="65"/>
                            </a:lnTo>
                            <a:lnTo>
                              <a:pt x="52" y="65"/>
                            </a:lnTo>
                            <a:lnTo>
                              <a:pt x="39" y="65"/>
                            </a:lnTo>
                            <a:lnTo>
                              <a:pt x="26" y="52"/>
                            </a:lnTo>
                            <a:lnTo>
                              <a:pt x="26" y="26"/>
                            </a:lnTo>
                            <a:lnTo>
                              <a:pt x="0" y="0"/>
                            </a:lnTo>
                            <a:close/>
                          </a:path>
                        </a:pathLst>
                      </a:custGeom>
                      <a:solidFill>
                        <a:srgbClr val="008000"/>
                      </a:solidFill>
                      <a:ln w="20638">
                        <a:solidFill>
                          <a:srgbClr val="000000"/>
                        </a:solidFill>
                        <a:round/>
                        <a:headEnd/>
                        <a:tailEnd/>
                      </a:ln>
                    </p:spPr>
                    <p:txBody>
                      <a:bodyPr/>
                      <a:lstStyle/>
                      <a:p>
                        <a:endParaRPr lang="en-US"/>
                      </a:p>
                    </p:txBody>
                  </p:sp>
                  <p:sp>
                    <p:nvSpPr>
                      <p:cNvPr id="6335" name="Freeform 120"/>
                      <p:cNvSpPr>
                        <a:spLocks/>
                      </p:cNvSpPr>
                      <p:nvPr/>
                    </p:nvSpPr>
                    <p:spPr bwMode="auto">
                      <a:xfrm>
                        <a:off x="4270" y="2216"/>
                        <a:ext cx="169" cy="182"/>
                      </a:xfrm>
                      <a:custGeom>
                        <a:avLst/>
                        <a:gdLst>
                          <a:gd name="T0" fmla="*/ 0 w 169"/>
                          <a:gd name="T1" fmla="*/ 0 h 182"/>
                          <a:gd name="T2" fmla="*/ 13 w 169"/>
                          <a:gd name="T3" fmla="*/ 0 h 182"/>
                          <a:gd name="T4" fmla="*/ 39 w 169"/>
                          <a:gd name="T5" fmla="*/ 13 h 182"/>
                          <a:gd name="T6" fmla="*/ 39 w 169"/>
                          <a:gd name="T7" fmla="*/ 13 h 182"/>
                          <a:gd name="T8" fmla="*/ 39 w 169"/>
                          <a:gd name="T9" fmla="*/ 13 h 182"/>
                          <a:gd name="T10" fmla="*/ 39 w 169"/>
                          <a:gd name="T11" fmla="*/ 26 h 182"/>
                          <a:gd name="T12" fmla="*/ 39 w 169"/>
                          <a:gd name="T13" fmla="*/ 26 h 182"/>
                          <a:gd name="T14" fmla="*/ 52 w 169"/>
                          <a:gd name="T15" fmla="*/ 26 h 182"/>
                          <a:gd name="T16" fmla="*/ 52 w 169"/>
                          <a:gd name="T17" fmla="*/ 26 h 182"/>
                          <a:gd name="T18" fmla="*/ 78 w 169"/>
                          <a:gd name="T19" fmla="*/ 52 h 182"/>
                          <a:gd name="T20" fmla="*/ 78 w 169"/>
                          <a:gd name="T21" fmla="*/ 52 h 182"/>
                          <a:gd name="T22" fmla="*/ 78 w 169"/>
                          <a:gd name="T23" fmla="*/ 52 h 182"/>
                          <a:gd name="T24" fmla="*/ 78 w 169"/>
                          <a:gd name="T25" fmla="*/ 65 h 182"/>
                          <a:gd name="T26" fmla="*/ 91 w 169"/>
                          <a:gd name="T27" fmla="*/ 65 h 182"/>
                          <a:gd name="T28" fmla="*/ 104 w 169"/>
                          <a:gd name="T29" fmla="*/ 65 h 182"/>
                          <a:gd name="T30" fmla="*/ 130 w 169"/>
                          <a:gd name="T31" fmla="*/ 65 h 182"/>
                          <a:gd name="T32" fmla="*/ 130 w 169"/>
                          <a:gd name="T33" fmla="*/ 91 h 182"/>
                          <a:gd name="T34" fmla="*/ 130 w 169"/>
                          <a:gd name="T35" fmla="*/ 91 h 182"/>
                          <a:gd name="T36" fmla="*/ 130 w 169"/>
                          <a:gd name="T37" fmla="*/ 104 h 182"/>
                          <a:gd name="T38" fmla="*/ 156 w 169"/>
                          <a:gd name="T39" fmla="*/ 117 h 182"/>
                          <a:gd name="T40" fmla="*/ 169 w 169"/>
                          <a:gd name="T41" fmla="*/ 117 h 182"/>
                          <a:gd name="T42" fmla="*/ 169 w 169"/>
                          <a:gd name="T43" fmla="*/ 156 h 182"/>
                          <a:gd name="T44" fmla="*/ 169 w 169"/>
                          <a:gd name="T45" fmla="*/ 169 h 182"/>
                          <a:gd name="T46" fmla="*/ 169 w 169"/>
                          <a:gd name="T47" fmla="*/ 182 h 182"/>
                          <a:gd name="T48" fmla="*/ 156 w 169"/>
                          <a:gd name="T49" fmla="*/ 182 h 182"/>
                          <a:gd name="T50" fmla="*/ 156 w 169"/>
                          <a:gd name="T51" fmla="*/ 169 h 182"/>
                          <a:gd name="T52" fmla="*/ 143 w 169"/>
                          <a:gd name="T53" fmla="*/ 182 h 182"/>
                          <a:gd name="T54" fmla="*/ 130 w 169"/>
                          <a:gd name="T55" fmla="*/ 156 h 182"/>
                          <a:gd name="T56" fmla="*/ 117 w 169"/>
                          <a:gd name="T57" fmla="*/ 143 h 182"/>
                          <a:gd name="T58" fmla="*/ 104 w 169"/>
                          <a:gd name="T59" fmla="*/ 130 h 182"/>
                          <a:gd name="T60" fmla="*/ 104 w 169"/>
                          <a:gd name="T61" fmla="*/ 130 h 182"/>
                          <a:gd name="T62" fmla="*/ 78 w 169"/>
                          <a:gd name="T63" fmla="*/ 117 h 182"/>
                          <a:gd name="T64" fmla="*/ 78 w 169"/>
                          <a:gd name="T65" fmla="*/ 104 h 182"/>
                          <a:gd name="T66" fmla="*/ 78 w 169"/>
                          <a:gd name="T67" fmla="*/ 104 h 182"/>
                          <a:gd name="T68" fmla="*/ 65 w 169"/>
                          <a:gd name="T69" fmla="*/ 78 h 182"/>
                          <a:gd name="T70" fmla="*/ 52 w 169"/>
                          <a:gd name="T71" fmla="*/ 65 h 182"/>
                          <a:gd name="T72" fmla="*/ 39 w 169"/>
                          <a:gd name="T73" fmla="*/ 52 h 182"/>
                          <a:gd name="T74" fmla="*/ 13 w 169"/>
                          <a:gd name="T75" fmla="*/ 26 h 182"/>
                          <a:gd name="T76" fmla="*/ 0 w 169"/>
                          <a:gd name="T77" fmla="*/ 0 h 18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9"/>
                          <a:gd name="T118" fmla="*/ 0 h 182"/>
                          <a:gd name="T119" fmla="*/ 169 w 169"/>
                          <a:gd name="T120" fmla="*/ 182 h 18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9" h="182">
                            <a:moveTo>
                              <a:pt x="0" y="0"/>
                            </a:moveTo>
                            <a:lnTo>
                              <a:pt x="13" y="0"/>
                            </a:lnTo>
                            <a:lnTo>
                              <a:pt x="39" y="13"/>
                            </a:lnTo>
                            <a:lnTo>
                              <a:pt x="39" y="26"/>
                            </a:lnTo>
                            <a:lnTo>
                              <a:pt x="52" y="26"/>
                            </a:lnTo>
                            <a:lnTo>
                              <a:pt x="78" y="52"/>
                            </a:lnTo>
                            <a:lnTo>
                              <a:pt x="78" y="65"/>
                            </a:lnTo>
                            <a:lnTo>
                              <a:pt x="91" y="65"/>
                            </a:lnTo>
                            <a:lnTo>
                              <a:pt x="104" y="65"/>
                            </a:lnTo>
                            <a:lnTo>
                              <a:pt x="130" y="65"/>
                            </a:lnTo>
                            <a:lnTo>
                              <a:pt x="130" y="91"/>
                            </a:lnTo>
                            <a:lnTo>
                              <a:pt x="130" y="104"/>
                            </a:lnTo>
                            <a:lnTo>
                              <a:pt x="156" y="117"/>
                            </a:lnTo>
                            <a:lnTo>
                              <a:pt x="169" y="117"/>
                            </a:lnTo>
                            <a:lnTo>
                              <a:pt x="169" y="156"/>
                            </a:lnTo>
                            <a:lnTo>
                              <a:pt x="169" y="169"/>
                            </a:lnTo>
                            <a:lnTo>
                              <a:pt x="169" y="182"/>
                            </a:lnTo>
                            <a:lnTo>
                              <a:pt x="156" y="182"/>
                            </a:lnTo>
                            <a:lnTo>
                              <a:pt x="156" y="169"/>
                            </a:lnTo>
                            <a:lnTo>
                              <a:pt x="143" y="182"/>
                            </a:lnTo>
                            <a:lnTo>
                              <a:pt x="130" y="156"/>
                            </a:lnTo>
                            <a:lnTo>
                              <a:pt x="117" y="143"/>
                            </a:lnTo>
                            <a:lnTo>
                              <a:pt x="104" y="130"/>
                            </a:lnTo>
                            <a:lnTo>
                              <a:pt x="78" y="117"/>
                            </a:lnTo>
                            <a:lnTo>
                              <a:pt x="78" y="104"/>
                            </a:lnTo>
                            <a:lnTo>
                              <a:pt x="65" y="78"/>
                            </a:lnTo>
                            <a:lnTo>
                              <a:pt x="52" y="65"/>
                            </a:lnTo>
                            <a:lnTo>
                              <a:pt x="39" y="52"/>
                            </a:lnTo>
                            <a:lnTo>
                              <a:pt x="13" y="26"/>
                            </a:lnTo>
                            <a:lnTo>
                              <a:pt x="0" y="0"/>
                            </a:lnTo>
                            <a:close/>
                          </a:path>
                        </a:pathLst>
                      </a:custGeom>
                      <a:solidFill>
                        <a:srgbClr val="008000"/>
                      </a:solidFill>
                      <a:ln w="20638">
                        <a:solidFill>
                          <a:srgbClr val="000000"/>
                        </a:solidFill>
                        <a:round/>
                        <a:headEnd/>
                        <a:tailEnd/>
                      </a:ln>
                    </p:spPr>
                    <p:txBody>
                      <a:bodyPr/>
                      <a:lstStyle/>
                      <a:p>
                        <a:endParaRPr lang="en-US"/>
                      </a:p>
                    </p:txBody>
                  </p:sp>
                  <p:sp>
                    <p:nvSpPr>
                      <p:cNvPr id="6336" name="Freeform 121"/>
                      <p:cNvSpPr>
                        <a:spLocks/>
                      </p:cNvSpPr>
                      <p:nvPr/>
                    </p:nvSpPr>
                    <p:spPr bwMode="auto">
                      <a:xfrm>
                        <a:off x="4582" y="2021"/>
                        <a:ext cx="169" cy="195"/>
                      </a:xfrm>
                      <a:custGeom>
                        <a:avLst/>
                        <a:gdLst>
                          <a:gd name="T0" fmla="*/ 13 w 169"/>
                          <a:gd name="T1" fmla="*/ 0 h 195"/>
                          <a:gd name="T2" fmla="*/ 26 w 169"/>
                          <a:gd name="T3" fmla="*/ 0 h 195"/>
                          <a:gd name="T4" fmla="*/ 39 w 169"/>
                          <a:gd name="T5" fmla="*/ 26 h 195"/>
                          <a:gd name="T6" fmla="*/ 39 w 169"/>
                          <a:gd name="T7" fmla="*/ 39 h 195"/>
                          <a:gd name="T8" fmla="*/ 52 w 169"/>
                          <a:gd name="T9" fmla="*/ 52 h 195"/>
                          <a:gd name="T10" fmla="*/ 52 w 169"/>
                          <a:gd name="T11" fmla="*/ 65 h 195"/>
                          <a:gd name="T12" fmla="*/ 65 w 169"/>
                          <a:gd name="T13" fmla="*/ 65 h 195"/>
                          <a:gd name="T14" fmla="*/ 78 w 169"/>
                          <a:gd name="T15" fmla="*/ 65 h 195"/>
                          <a:gd name="T16" fmla="*/ 91 w 169"/>
                          <a:gd name="T17" fmla="*/ 78 h 195"/>
                          <a:gd name="T18" fmla="*/ 104 w 169"/>
                          <a:gd name="T19" fmla="*/ 91 h 195"/>
                          <a:gd name="T20" fmla="*/ 117 w 169"/>
                          <a:gd name="T21" fmla="*/ 91 h 195"/>
                          <a:gd name="T22" fmla="*/ 130 w 169"/>
                          <a:gd name="T23" fmla="*/ 104 h 195"/>
                          <a:gd name="T24" fmla="*/ 130 w 169"/>
                          <a:gd name="T25" fmla="*/ 130 h 195"/>
                          <a:gd name="T26" fmla="*/ 130 w 169"/>
                          <a:gd name="T27" fmla="*/ 130 h 195"/>
                          <a:gd name="T28" fmla="*/ 143 w 169"/>
                          <a:gd name="T29" fmla="*/ 143 h 195"/>
                          <a:gd name="T30" fmla="*/ 143 w 169"/>
                          <a:gd name="T31" fmla="*/ 143 h 195"/>
                          <a:gd name="T32" fmla="*/ 156 w 169"/>
                          <a:gd name="T33" fmla="*/ 156 h 195"/>
                          <a:gd name="T34" fmla="*/ 156 w 169"/>
                          <a:gd name="T35" fmla="*/ 169 h 195"/>
                          <a:gd name="T36" fmla="*/ 169 w 169"/>
                          <a:gd name="T37" fmla="*/ 169 h 195"/>
                          <a:gd name="T38" fmla="*/ 169 w 169"/>
                          <a:gd name="T39" fmla="*/ 182 h 195"/>
                          <a:gd name="T40" fmla="*/ 156 w 169"/>
                          <a:gd name="T41" fmla="*/ 182 h 195"/>
                          <a:gd name="T42" fmla="*/ 143 w 169"/>
                          <a:gd name="T43" fmla="*/ 182 h 195"/>
                          <a:gd name="T44" fmla="*/ 143 w 169"/>
                          <a:gd name="T45" fmla="*/ 182 h 195"/>
                          <a:gd name="T46" fmla="*/ 143 w 169"/>
                          <a:gd name="T47" fmla="*/ 195 h 195"/>
                          <a:gd name="T48" fmla="*/ 130 w 169"/>
                          <a:gd name="T49" fmla="*/ 195 h 195"/>
                          <a:gd name="T50" fmla="*/ 117 w 169"/>
                          <a:gd name="T51" fmla="*/ 195 h 195"/>
                          <a:gd name="T52" fmla="*/ 117 w 169"/>
                          <a:gd name="T53" fmla="*/ 182 h 195"/>
                          <a:gd name="T54" fmla="*/ 117 w 169"/>
                          <a:gd name="T55" fmla="*/ 169 h 195"/>
                          <a:gd name="T56" fmla="*/ 104 w 169"/>
                          <a:gd name="T57" fmla="*/ 169 h 195"/>
                          <a:gd name="T58" fmla="*/ 91 w 169"/>
                          <a:gd name="T59" fmla="*/ 182 h 195"/>
                          <a:gd name="T60" fmla="*/ 91 w 169"/>
                          <a:gd name="T61" fmla="*/ 169 h 195"/>
                          <a:gd name="T62" fmla="*/ 91 w 169"/>
                          <a:gd name="T63" fmla="*/ 156 h 195"/>
                          <a:gd name="T64" fmla="*/ 104 w 169"/>
                          <a:gd name="T65" fmla="*/ 156 h 195"/>
                          <a:gd name="T66" fmla="*/ 117 w 169"/>
                          <a:gd name="T67" fmla="*/ 156 h 195"/>
                          <a:gd name="T68" fmla="*/ 117 w 169"/>
                          <a:gd name="T69" fmla="*/ 143 h 195"/>
                          <a:gd name="T70" fmla="*/ 104 w 169"/>
                          <a:gd name="T71" fmla="*/ 130 h 195"/>
                          <a:gd name="T72" fmla="*/ 104 w 169"/>
                          <a:gd name="T73" fmla="*/ 117 h 195"/>
                          <a:gd name="T74" fmla="*/ 91 w 169"/>
                          <a:gd name="T75" fmla="*/ 104 h 195"/>
                          <a:gd name="T76" fmla="*/ 78 w 169"/>
                          <a:gd name="T77" fmla="*/ 91 h 195"/>
                          <a:gd name="T78" fmla="*/ 65 w 169"/>
                          <a:gd name="T79" fmla="*/ 78 h 195"/>
                          <a:gd name="T80" fmla="*/ 52 w 169"/>
                          <a:gd name="T81" fmla="*/ 78 h 195"/>
                          <a:gd name="T82" fmla="*/ 65 w 169"/>
                          <a:gd name="T83" fmla="*/ 91 h 195"/>
                          <a:gd name="T84" fmla="*/ 52 w 169"/>
                          <a:gd name="T85" fmla="*/ 104 h 195"/>
                          <a:gd name="T86" fmla="*/ 39 w 169"/>
                          <a:gd name="T87" fmla="*/ 78 h 195"/>
                          <a:gd name="T88" fmla="*/ 26 w 169"/>
                          <a:gd name="T89" fmla="*/ 78 h 195"/>
                          <a:gd name="T90" fmla="*/ 26 w 169"/>
                          <a:gd name="T91" fmla="*/ 65 h 195"/>
                          <a:gd name="T92" fmla="*/ 13 w 169"/>
                          <a:gd name="T93" fmla="*/ 52 h 195"/>
                          <a:gd name="T94" fmla="*/ 0 w 169"/>
                          <a:gd name="T95" fmla="*/ 52 h 195"/>
                          <a:gd name="T96" fmla="*/ 0 w 169"/>
                          <a:gd name="T97" fmla="*/ 39 h 195"/>
                          <a:gd name="T98" fmla="*/ 0 w 169"/>
                          <a:gd name="T99" fmla="*/ 26 h 195"/>
                          <a:gd name="T100" fmla="*/ 13 w 169"/>
                          <a:gd name="T101" fmla="*/ 39 h 195"/>
                          <a:gd name="T102" fmla="*/ 13 w 169"/>
                          <a:gd name="T103" fmla="*/ 26 h 195"/>
                          <a:gd name="T104" fmla="*/ 13 w 169"/>
                          <a:gd name="T105" fmla="*/ 13 h 195"/>
                          <a:gd name="T106" fmla="*/ 13 w 169"/>
                          <a:gd name="T107" fmla="*/ 0 h 19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9"/>
                          <a:gd name="T163" fmla="*/ 0 h 195"/>
                          <a:gd name="T164" fmla="*/ 169 w 169"/>
                          <a:gd name="T165" fmla="*/ 195 h 19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9" h="195">
                            <a:moveTo>
                              <a:pt x="13" y="0"/>
                            </a:moveTo>
                            <a:lnTo>
                              <a:pt x="26" y="0"/>
                            </a:lnTo>
                            <a:lnTo>
                              <a:pt x="39" y="26"/>
                            </a:lnTo>
                            <a:lnTo>
                              <a:pt x="39" y="39"/>
                            </a:lnTo>
                            <a:lnTo>
                              <a:pt x="52" y="52"/>
                            </a:lnTo>
                            <a:lnTo>
                              <a:pt x="52" y="65"/>
                            </a:lnTo>
                            <a:lnTo>
                              <a:pt x="65" y="65"/>
                            </a:lnTo>
                            <a:lnTo>
                              <a:pt x="78" y="65"/>
                            </a:lnTo>
                            <a:lnTo>
                              <a:pt x="91" y="78"/>
                            </a:lnTo>
                            <a:lnTo>
                              <a:pt x="104" y="91"/>
                            </a:lnTo>
                            <a:lnTo>
                              <a:pt x="117" y="91"/>
                            </a:lnTo>
                            <a:lnTo>
                              <a:pt x="130" y="104"/>
                            </a:lnTo>
                            <a:lnTo>
                              <a:pt x="130" y="130"/>
                            </a:lnTo>
                            <a:lnTo>
                              <a:pt x="143" y="143"/>
                            </a:lnTo>
                            <a:lnTo>
                              <a:pt x="156" y="156"/>
                            </a:lnTo>
                            <a:lnTo>
                              <a:pt x="156" y="169"/>
                            </a:lnTo>
                            <a:lnTo>
                              <a:pt x="169" y="169"/>
                            </a:lnTo>
                            <a:lnTo>
                              <a:pt x="169" y="182"/>
                            </a:lnTo>
                            <a:lnTo>
                              <a:pt x="156" y="182"/>
                            </a:lnTo>
                            <a:lnTo>
                              <a:pt x="143" y="182"/>
                            </a:lnTo>
                            <a:lnTo>
                              <a:pt x="143" y="195"/>
                            </a:lnTo>
                            <a:lnTo>
                              <a:pt x="130" y="195"/>
                            </a:lnTo>
                            <a:lnTo>
                              <a:pt x="117" y="195"/>
                            </a:lnTo>
                            <a:lnTo>
                              <a:pt x="117" y="182"/>
                            </a:lnTo>
                            <a:lnTo>
                              <a:pt x="117" y="169"/>
                            </a:lnTo>
                            <a:lnTo>
                              <a:pt x="104" y="169"/>
                            </a:lnTo>
                            <a:lnTo>
                              <a:pt x="91" y="182"/>
                            </a:lnTo>
                            <a:lnTo>
                              <a:pt x="91" y="169"/>
                            </a:lnTo>
                            <a:lnTo>
                              <a:pt x="91" y="156"/>
                            </a:lnTo>
                            <a:lnTo>
                              <a:pt x="104" y="156"/>
                            </a:lnTo>
                            <a:lnTo>
                              <a:pt x="117" y="156"/>
                            </a:lnTo>
                            <a:lnTo>
                              <a:pt x="117" y="143"/>
                            </a:lnTo>
                            <a:lnTo>
                              <a:pt x="104" y="130"/>
                            </a:lnTo>
                            <a:lnTo>
                              <a:pt x="104" y="117"/>
                            </a:lnTo>
                            <a:lnTo>
                              <a:pt x="91" y="104"/>
                            </a:lnTo>
                            <a:lnTo>
                              <a:pt x="78" y="91"/>
                            </a:lnTo>
                            <a:lnTo>
                              <a:pt x="65" y="78"/>
                            </a:lnTo>
                            <a:lnTo>
                              <a:pt x="52" y="78"/>
                            </a:lnTo>
                            <a:lnTo>
                              <a:pt x="65" y="91"/>
                            </a:lnTo>
                            <a:lnTo>
                              <a:pt x="52" y="104"/>
                            </a:lnTo>
                            <a:lnTo>
                              <a:pt x="39" y="78"/>
                            </a:lnTo>
                            <a:lnTo>
                              <a:pt x="26" y="78"/>
                            </a:lnTo>
                            <a:lnTo>
                              <a:pt x="26" y="65"/>
                            </a:lnTo>
                            <a:lnTo>
                              <a:pt x="13" y="52"/>
                            </a:lnTo>
                            <a:lnTo>
                              <a:pt x="0" y="52"/>
                            </a:lnTo>
                            <a:lnTo>
                              <a:pt x="0" y="39"/>
                            </a:lnTo>
                            <a:lnTo>
                              <a:pt x="0" y="26"/>
                            </a:lnTo>
                            <a:lnTo>
                              <a:pt x="13" y="39"/>
                            </a:lnTo>
                            <a:lnTo>
                              <a:pt x="13" y="26"/>
                            </a:lnTo>
                            <a:lnTo>
                              <a:pt x="13" y="13"/>
                            </a:lnTo>
                            <a:lnTo>
                              <a:pt x="13" y="0"/>
                            </a:lnTo>
                            <a:close/>
                          </a:path>
                        </a:pathLst>
                      </a:custGeom>
                      <a:solidFill>
                        <a:srgbClr val="008000"/>
                      </a:solidFill>
                      <a:ln w="20638">
                        <a:solidFill>
                          <a:srgbClr val="000000"/>
                        </a:solidFill>
                        <a:round/>
                        <a:headEnd/>
                        <a:tailEnd/>
                      </a:ln>
                    </p:spPr>
                    <p:txBody>
                      <a:bodyPr/>
                      <a:lstStyle/>
                      <a:p>
                        <a:endParaRPr lang="en-US"/>
                      </a:p>
                    </p:txBody>
                  </p:sp>
                  <p:sp>
                    <p:nvSpPr>
                      <p:cNvPr id="6337" name="Freeform 122"/>
                      <p:cNvSpPr>
                        <a:spLocks/>
                      </p:cNvSpPr>
                      <p:nvPr/>
                    </p:nvSpPr>
                    <p:spPr bwMode="auto">
                      <a:xfrm>
                        <a:off x="4543" y="1683"/>
                        <a:ext cx="117" cy="169"/>
                      </a:xfrm>
                      <a:custGeom>
                        <a:avLst/>
                        <a:gdLst>
                          <a:gd name="T0" fmla="*/ 26 w 117"/>
                          <a:gd name="T1" fmla="*/ 0 h 169"/>
                          <a:gd name="T2" fmla="*/ 52 w 117"/>
                          <a:gd name="T3" fmla="*/ 13 h 169"/>
                          <a:gd name="T4" fmla="*/ 65 w 117"/>
                          <a:gd name="T5" fmla="*/ 26 h 169"/>
                          <a:gd name="T6" fmla="*/ 78 w 117"/>
                          <a:gd name="T7" fmla="*/ 39 h 169"/>
                          <a:gd name="T8" fmla="*/ 78 w 117"/>
                          <a:gd name="T9" fmla="*/ 39 h 169"/>
                          <a:gd name="T10" fmla="*/ 78 w 117"/>
                          <a:gd name="T11" fmla="*/ 52 h 169"/>
                          <a:gd name="T12" fmla="*/ 91 w 117"/>
                          <a:gd name="T13" fmla="*/ 52 h 169"/>
                          <a:gd name="T14" fmla="*/ 91 w 117"/>
                          <a:gd name="T15" fmla="*/ 65 h 169"/>
                          <a:gd name="T16" fmla="*/ 117 w 117"/>
                          <a:gd name="T17" fmla="*/ 78 h 169"/>
                          <a:gd name="T18" fmla="*/ 117 w 117"/>
                          <a:gd name="T19" fmla="*/ 104 h 169"/>
                          <a:gd name="T20" fmla="*/ 104 w 117"/>
                          <a:gd name="T21" fmla="*/ 104 h 169"/>
                          <a:gd name="T22" fmla="*/ 91 w 117"/>
                          <a:gd name="T23" fmla="*/ 104 h 169"/>
                          <a:gd name="T24" fmla="*/ 91 w 117"/>
                          <a:gd name="T25" fmla="*/ 117 h 169"/>
                          <a:gd name="T26" fmla="*/ 91 w 117"/>
                          <a:gd name="T27" fmla="*/ 130 h 169"/>
                          <a:gd name="T28" fmla="*/ 91 w 117"/>
                          <a:gd name="T29" fmla="*/ 143 h 169"/>
                          <a:gd name="T30" fmla="*/ 91 w 117"/>
                          <a:gd name="T31" fmla="*/ 130 h 169"/>
                          <a:gd name="T32" fmla="*/ 78 w 117"/>
                          <a:gd name="T33" fmla="*/ 130 h 169"/>
                          <a:gd name="T34" fmla="*/ 65 w 117"/>
                          <a:gd name="T35" fmla="*/ 117 h 169"/>
                          <a:gd name="T36" fmla="*/ 65 w 117"/>
                          <a:gd name="T37" fmla="*/ 104 h 169"/>
                          <a:gd name="T38" fmla="*/ 52 w 117"/>
                          <a:gd name="T39" fmla="*/ 117 h 169"/>
                          <a:gd name="T40" fmla="*/ 39 w 117"/>
                          <a:gd name="T41" fmla="*/ 117 h 169"/>
                          <a:gd name="T42" fmla="*/ 39 w 117"/>
                          <a:gd name="T43" fmla="*/ 130 h 169"/>
                          <a:gd name="T44" fmla="*/ 52 w 117"/>
                          <a:gd name="T45" fmla="*/ 130 h 169"/>
                          <a:gd name="T46" fmla="*/ 65 w 117"/>
                          <a:gd name="T47" fmla="*/ 143 h 169"/>
                          <a:gd name="T48" fmla="*/ 78 w 117"/>
                          <a:gd name="T49" fmla="*/ 156 h 169"/>
                          <a:gd name="T50" fmla="*/ 78 w 117"/>
                          <a:gd name="T51" fmla="*/ 169 h 169"/>
                          <a:gd name="T52" fmla="*/ 78 w 117"/>
                          <a:gd name="T53" fmla="*/ 169 h 169"/>
                          <a:gd name="T54" fmla="*/ 65 w 117"/>
                          <a:gd name="T55" fmla="*/ 169 h 169"/>
                          <a:gd name="T56" fmla="*/ 65 w 117"/>
                          <a:gd name="T57" fmla="*/ 169 h 169"/>
                          <a:gd name="T58" fmla="*/ 52 w 117"/>
                          <a:gd name="T59" fmla="*/ 169 h 169"/>
                          <a:gd name="T60" fmla="*/ 52 w 117"/>
                          <a:gd name="T61" fmla="*/ 156 h 169"/>
                          <a:gd name="T62" fmla="*/ 52 w 117"/>
                          <a:gd name="T63" fmla="*/ 169 h 169"/>
                          <a:gd name="T64" fmla="*/ 39 w 117"/>
                          <a:gd name="T65" fmla="*/ 169 h 169"/>
                          <a:gd name="T66" fmla="*/ 26 w 117"/>
                          <a:gd name="T67" fmla="*/ 169 h 169"/>
                          <a:gd name="T68" fmla="*/ 26 w 117"/>
                          <a:gd name="T69" fmla="*/ 143 h 169"/>
                          <a:gd name="T70" fmla="*/ 26 w 117"/>
                          <a:gd name="T71" fmla="*/ 143 h 169"/>
                          <a:gd name="T72" fmla="*/ 26 w 117"/>
                          <a:gd name="T73" fmla="*/ 130 h 169"/>
                          <a:gd name="T74" fmla="*/ 13 w 117"/>
                          <a:gd name="T75" fmla="*/ 143 h 169"/>
                          <a:gd name="T76" fmla="*/ 0 w 117"/>
                          <a:gd name="T77" fmla="*/ 143 h 169"/>
                          <a:gd name="T78" fmla="*/ 0 w 117"/>
                          <a:gd name="T79" fmla="*/ 143 h 169"/>
                          <a:gd name="T80" fmla="*/ 0 w 117"/>
                          <a:gd name="T81" fmla="*/ 117 h 169"/>
                          <a:gd name="T82" fmla="*/ 13 w 117"/>
                          <a:gd name="T83" fmla="*/ 117 h 169"/>
                          <a:gd name="T84" fmla="*/ 13 w 117"/>
                          <a:gd name="T85" fmla="*/ 91 h 169"/>
                          <a:gd name="T86" fmla="*/ 13 w 117"/>
                          <a:gd name="T87" fmla="*/ 78 h 169"/>
                          <a:gd name="T88" fmla="*/ 13 w 117"/>
                          <a:gd name="T89" fmla="*/ 78 h 169"/>
                          <a:gd name="T90" fmla="*/ 26 w 117"/>
                          <a:gd name="T91" fmla="*/ 78 h 169"/>
                          <a:gd name="T92" fmla="*/ 39 w 117"/>
                          <a:gd name="T93" fmla="*/ 91 h 169"/>
                          <a:gd name="T94" fmla="*/ 39 w 117"/>
                          <a:gd name="T95" fmla="*/ 78 h 169"/>
                          <a:gd name="T96" fmla="*/ 39 w 117"/>
                          <a:gd name="T97" fmla="*/ 65 h 169"/>
                          <a:gd name="T98" fmla="*/ 26 w 117"/>
                          <a:gd name="T99" fmla="*/ 65 h 169"/>
                          <a:gd name="T100" fmla="*/ 39 w 117"/>
                          <a:gd name="T101" fmla="*/ 65 h 169"/>
                          <a:gd name="T102" fmla="*/ 39 w 117"/>
                          <a:gd name="T103" fmla="*/ 65 h 169"/>
                          <a:gd name="T104" fmla="*/ 39 w 117"/>
                          <a:gd name="T105" fmla="*/ 65 h 169"/>
                          <a:gd name="T106" fmla="*/ 52 w 117"/>
                          <a:gd name="T107" fmla="*/ 65 h 169"/>
                          <a:gd name="T108" fmla="*/ 52 w 117"/>
                          <a:gd name="T109" fmla="*/ 65 h 169"/>
                          <a:gd name="T110" fmla="*/ 52 w 117"/>
                          <a:gd name="T111" fmla="*/ 52 h 169"/>
                          <a:gd name="T112" fmla="*/ 39 w 117"/>
                          <a:gd name="T113" fmla="*/ 39 h 169"/>
                          <a:gd name="T114" fmla="*/ 39 w 117"/>
                          <a:gd name="T115" fmla="*/ 26 h 169"/>
                          <a:gd name="T116" fmla="*/ 26 w 117"/>
                          <a:gd name="T117" fmla="*/ 26 h 169"/>
                          <a:gd name="T118" fmla="*/ 13 w 117"/>
                          <a:gd name="T119" fmla="*/ 13 h 169"/>
                          <a:gd name="T120" fmla="*/ 26 w 117"/>
                          <a:gd name="T121" fmla="*/ 0 h 1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7"/>
                          <a:gd name="T184" fmla="*/ 0 h 169"/>
                          <a:gd name="T185" fmla="*/ 117 w 117"/>
                          <a:gd name="T186" fmla="*/ 169 h 1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7" h="169">
                            <a:moveTo>
                              <a:pt x="26" y="0"/>
                            </a:moveTo>
                            <a:lnTo>
                              <a:pt x="52" y="13"/>
                            </a:lnTo>
                            <a:lnTo>
                              <a:pt x="65" y="26"/>
                            </a:lnTo>
                            <a:lnTo>
                              <a:pt x="78" y="39"/>
                            </a:lnTo>
                            <a:lnTo>
                              <a:pt x="78" y="52"/>
                            </a:lnTo>
                            <a:lnTo>
                              <a:pt x="91" y="52"/>
                            </a:lnTo>
                            <a:lnTo>
                              <a:pt x="91" y="65"/>
                            </a:lnTo>
                            <a:lnTo>
                              <a:pt x="117" y="78"/>
                            </a:lnTo>
                            <a:lnTo>
                              <a:pt x="117" y="104"/>
                            </a:lnTo>
                            <a:lnTo>
                              <a:pt x="104" y="104"/>
                            </a:lnTo>
                            <a:lnTo>
                              <a:pt x="91" y="104"/>
                            </a:lnTo>
                            <a:lnTo>
                              <a:pt x="91" y="117"/>
                            </a:lnTo>
                            <a:lnTo>
                              <a:pt x="91" y="130"/>
                            </a:lnTo>
                            <a:lnTo>
                              <a:pt x="91" y="143"/>
                            </a:lnTo>
                            <a:lnTo>
                              <a:pt x="91" y="130"/>
                            </a:lnTo>
                            <a:lnTo>
                              <a:pt x="78" y="130"/>
                            </a:lnTo>
                            <a:lnTo>
                              <a:pt x="65" y="117"/>
                            </a:lnTo>
                            <a:lnTo>
                              <a:pt x="65" y="104"/>
                            </a:lnTo>
                            <a:lnTo>
                              <a:pt x="52" y="117"/>
                            </a:lnTo>
                            <a:lnTo>
                              <a:pt x="39" y="117"/>
                            </a:lnTo>
                            <a:lnTo>
                              <a:pt x="39" y="130"/>
                            </a:lnTo>
                            <a:lnTo>
                              <a:pt x="52" y="130"/>
                            </a:lnTo>
                            <a:lnTo>
                              <a:pt x="65" y="143"/>
                            </a:lnTo>
                            <a:lnTo>
                              <a:pt x="78" y="156"/>
                            </a:lnTo>
                            <a:lnTo>
                              <a:pt x="78" y="169"/>
                            </a:lnTo>
                            <a:lnTo>
                              <a:pt x="65" y="169"/>
                            </a:lnTo>
                            <a:lnTo>
                              <a:pt x="52" y="169"/>
                            </a:lnTo>
                            <a:lnTo>
                              <a:pt x="52" y="156"/>
                            </a:lnTo>
                            <a:lnTo>
                              <a:pt x="52" y="169"/>
                            </a:lnTo>
                            <a:lnTo>
                              <a:pt x="39" y="169"/>
                            </a:lnTo>
                            <a:lnTo>
                              <a:pt x="26" y="169"/>
                            </a:lnTo>
                            <a:lnTo>
                              <a:pt x="26" y="143"/>
                            </a:lnTo>
                            <a:lnTo>
                              <a:pt x="26" y="130"/>
                            </a:lnTo>
                            <a:lnTo>
                              <a:pt x="13" y="143"/>
                            </a:lnTo>
                            <a:lnTo>
                              <a:pt x="0" y="143"/>
                            </a:lnTo>
                            <a:lnTo>
                              <a:pt x="0" y="117"/>
                            </a:lnTo>
                            <a:lnTo>
                              <a:pt x="13" y="117"/>
                            </a:lnTo>
                            <a:lnTo>
                              <a:pt x="13" y="91"/>
                            </a:lnTo>
                            <a:lnTo>
                              <a:pt x="13" y="78"/>
                            </a:lnTo>
                            <a:lnTo>
                              <a:pt x="26" y="78"/>
                            </a:lnTo>
                            <a:lnTo>
                              <a:pt x="39" y="91"/>
                            </a:lnTo>
                            <a:lnTo>
                              <a:pt x="39" y="78"/>
                            </a:lnTo>
                            <a:lnTo>
                              <a:pt x="39" y="65"/>
                            </a:lnTo>
                            <a:lnTo>
                              <a:pt x="26" y="65"/>
                            </a:lnTo>
                            <a:lnTo>
                              <a:pt x="39" y="65"/>
                            </a:lnTo>
                            <a:lnTo>
                              <a:pt x="52" y="65"/>
                            </a:lnTo>
                            <a:lnTo>
                              <a:pt x="52" y="52"/>
                            </a:lnTo>
                            <a:lnTo>
                              <a:pt x="39" y="39"/>
                            </a:lnTo>
                            <a:lnTo>
                              <a:pt x="39" y="26"/>
                            </a:lnTo>
                            <a:lnTo>
                              <a:pt x="26" y="26"/>
                            </a:lnTo>
                            <a:lnTo>
                              <a:pt x="13" y="13"/>
                            </a:lnTo>
                            <a:lnTo>
                              <a:pt x="26" y="0"/>
                            </a:lnTo>
                            <a:close/>
                          </a:path>
                        </a:pathLst>
                      </a:custGeom>
                      <a:solidFill>
                        <a:srgbClr val="008000"/>
                      </a:solidFill>
                      <a:ln w="20638">
                        <a:solidFill>
                          <a:srgbClr val="000000"/>
                        </a:solidFill>
                        <a:round/>
                        <a:headEnd/>
                        <a:tailEnd/>
                      </a:ln>
                    </p:spPr>
                    <p:txBody>
                      <a:bodyPr/>
                      <a:lstStyle/>
                      <a:p>
                        <a:endParaRPr lang="en-US"/>
                      </a:p>
                    </p:txBody>
                  </p:sp>
                  <p:sp>
                    <p:nvSpPr>
                      <p:cNvPr id="6338" name="Freeform 123"/>
                      <p:cNvSpPr>
                        <a:spLocks/>
                      </p:cNvSpPr>
                      <p:nvPr/>
                    </p:nvSpPr>
                    <p:spPr bwMode="auto">
                      <a:xfrm>
                        <a:off x="4400" y="1475"/>
                        <a:ext cx="130" cy="143"/>
                      </a:xfrm>
                      <a:custGeom>
                        <a:avLst/>
                        <a:gdLst>
                          <a:gd name="T0" fmla="*/ 0 w 130"/>
                          <a:gd name="T1" fmla="*/ 0 h 143"/>
                          <a:gd name="T2" fmla="*/ 13 w 130"/>
                          <a:gd name="T3" fmla="*/ 0 h 143"/>
                          <a:gd name="T4" fmla="*/ 13 w 130"/>
                          <a:gd name="T5" fmla="*/ 13 h 143"/>
                          <a:gd name="T6" fmla="*/ 39 w 130"/>
                          <a:gd name="T7" fmla="*/ 26 h 143"/>
                          <a:gd name="T8" fmla="*/ 39 w 130"/>
                          <a:gd name="T9" fmla="*/ 52 h 143"/>
                          <a:gd name="T10" fmla="*/ 52 w 130"/>
                          <a:gd name="T11" fmla="*/ 52 h 143"/>
                          <a:gd name="T12" fmla="*/ 65 w 130"/>
                          <a:gd name="T13" fmla="*/ 52 h 143"/>
                          <a:gd name="T14" fmla="*/ 78 w 130"/>
                          <a:gd name="T15" fmla="*/ 52 h 143"/>
                          <a:gd name="T16" fmla="*/ 78 w 130"/>
                          <a:gd name="T17" fmla="*/ 52 h 143"/>
                          <a:gd name="T18" fmla="*/ 91 w 130"/>
                          <a:gd name="T19" fmla="*/ 65 h 143"/>
                          <a:gd name="T20" fmla="*/ 104 w 130"/>
                          <a:gd name="T21" fmla="*/ 78 h 143"/>
                          <a:gd name="T22" fmla="*/ 117 w 130"/>
                          <a:gd name="T23" fmla="*/ 78 h 143"/>
                          <a:gd name="T24" fmla="*/ 117 w 130"/>
                          <a:gd name="T25" fmla="*/ 78 h 143"/>
                          <a:gd name="T26" fmla="*/ 104 w 130"/>
                          <a:gd name="T27" fmla="*/ 91 h 143"/>
                          <a:gd name="T28" fmla="*/ 104 w 130"/>
                          <a:gd name="T29" fmla="*/ 91 h 143"/>
                          <a:gd name="T30" fmla="*/ 91 w 130"/>
                          <a:gd name="T31" fmla="*/ 91 h 143"/>
                          <a:gd name="T32" fmla="*/ 104 w 130"/>
                          <a:gd name="T33" fmla="*/ 104 h 143"/>
                          <a:gd name="T34" fmla="*/ 117 w 130"/>
                          <a:gd name="T35" fmla="*/ 117 h 143"/>
                          <a:gd name="T36" fmla="*/ 130 w 130"/>
                          <a:gd name="T37" fmla="*/ 117 h 143"/>
                          <a:gd name="T38" fmla="*/ 130 w 130"/>
                          <a:gd name="T39" fmla="*/ 130 h 143"/>
                          <a:gd name="T40" fmla="*/ 117 w 130"/>
                          <a:gd name="T41" fmla="*/ 130 h 143"/>
                          <a:gd name="T42" fmla="*/ 117 w 130"/>
                          <a:gd name="T43" fmla="*/ 143 h 143"/>
                          <a:gd name="T44" fmla="*/ 104 w 130"/>
                          <a:gd name="T45" fmla="*/ 143 h 143"/>
                          <a:gd name="T46" fmla="*/ 104 w 130"/>
                          <a:gd name="T47" fmla="*/ 143 h 143"/>
                          <a:gd name="T48" fmla="*/ 91 w 130"/>
                          <a:gd name="T49" fmla="*/ 130 h 143"/>
                          <a:gd name="T50" fmla="*/ 78 w 130"/>
                          <a:gd name="T51" fmla="*/ 117 h 143"/>
                          <a:gd name="T52" fmla="*/ 65 w 130"/>
                          <a:gd name="T53" fmla="*/ 91 h 143"/>
                          <a:gd name="T54" fmla="*/ 52 w 130"/>
                          <a:gd name="T55" fmla="*/ 78 h 143"/>
                          <a:gd name="T56" fmla="*/ 39 w 130"/>
                          <a:gd name="T57" fmla="*/ 52 h 143"/>
                          <a:gd name="T58" fmla="*/ 26 w 130"/>
                          <a:gd name="T59" fmla="*/ 52 h 143"/>
                          <a:gd name="T60" fmla="*/ 13 w 130"/>
                          <a:gd name="T61" fmla="*/ 52 h 143"/>
                          <a:gd name="T62" fmla="*/ 13 w 130"/>
                          <a:gd name="T63" fmla="*/ 39 h 143"/>
                          <a:gd name="T64" fmla="*/ 0 w 130"/>
                          <a:gd name="T65" fmla="*/ 26 h 143"/>
                          <a:gd name="T66" fmla="*/ 0 w 130"/>
                          <a:gd name="T67" fmla="*/ 26 h 143"/>
                          <a:gd name="T68" fmla="*/ 0 w 130"/>
                          <a:gd name="T69" fmla="*/ 0 h 1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0"/>
                          <a:gd name="T106" fmla="*/ 0 h 143"/>
                          <a:gd name="T107" fmla="*/ 130 w 130"/>
                          <a:gd name="T108" fmla="*/ 143 h 14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0" h="143">
                            <a:moveTo>
                              <a:pt x="0" y="0"/>
                            </a:moveTo>
                            <a:lnTo>
                              <a:pt x="13" y="0"/>
                            </a:lnTo>
                            <a:lnTo>
                              <a:pt x="13" y="13"/>
                            </a:lnTo>
                            <a:lnTo>
                              <a:pt x="39" y="26"/>
                            </a:lnTo>
                            <a:lnTo>
                              <a:pt x="39" y="52"/>
                            </a:lnTo>
                            <a:lnTo>
                              <a:pt x="52" y="52"/>
                            </a:lnTo>
                            <a:lnTo>
                              <a:pt x="65" y="52"/>
                            </a:lnTo>
                            <a:lnTo>
                              <a:pt x="78" y="52"/>
                            </a:lnTo>
                            <a:lnTo>
                              <a:pt x="91" y="65"/>
                            </a:lnTo>
                            <a:lnTo>
                              <a:pt x="104" y="78"/>
                            </a:lnTo>
                            <a:lnTo>
                              <a:pt x="117" y="78"/>
                            </a:lnTo>
                            <a:lnTo>
                              <a:pt x="104" y="91"/>
                            </a:lnTo>
                            <a:lnTo>
                              <a:pt x="91" y="91"/>
                            </a:lnTo>
                            <a:lnTo>
                              <a:pt x="104" y="104"/>
                            </a:lnTo>
                            <a:lnTo>
                              <a:pt x="117" y="117"/>
                            </a:lnTo>
                            <a:lnTo>
                              <a:pt x="130" y="117"/>
                            </a:lnTo>
                            <a:lnTo>
                              <a:pt x="130" y="130"/>
                            </a:lnTo>
                            <a:lnTo>
                              <a:pt x="117" y="130"/>
                            </a:lnTo>
                            <a:lnTo>
                              <a:pt x="117" y="143"/>
                            </a:lnTo>
                            <a:lnTo>
                              <a:pt x="104" y="143"/>
                            </a:lnTo>
                            <a:lnTo>
                              <a:pt x="91" y="130"/>
                            </a:lnTo>
                            <a:lnTo>
                              <a:pt x="78" y="117"/>
                            </a:lnTo>
                            <a:lnTo>
                              <a:pt x="65" y="91"/>
                            </a:lnTo>
                            <a:lnTo>
                              <a:pt x="52" y="78"/>
                            </a:lnTo>
                            <a:lnTo>
                              <a:pt x="39" y="52"/>
                            </a:lnTo>
                            <a:lnTo>
                              <a:pt x="26" y="52"/>
                            </a:lnTo>
                            <a:lnTo>
                              <a:pt x="13" y="52"/>
                            </a:lnTo>
                            <a:lnTo>
                              <a:pt x="13" y="39"/>
                            </a:lnTo>
                            <a:lnTo>
                              <a:pt x="0" y="26"/>
                            </a:lnTo>
                            <a:lnTo>
                              <a:pt x="0" y="0"/>
                            </a:lnTo>
                            <a:close/>
                          </a:path>
                        </a:pathLst>
                      </a:custGeom>
                      <a:solidFill>
                        <a:srgbClr val="008000"/>
                      </a:solidFill>
                      <a:ln w="20638">
                        <a:solidFill>
                          <a:srgbClr val="000000"/>
                        </a:solidFill>
                        <a:round/>
                        <a:headEnd/>
                        <a:tailEnd/>
                      </a:ln>
                    </p:spPr>
                    <p:txBody>
                      <a:bodyPr/>
                      <a:lstStyle/>
                      <a:p>
                        <a:endParaRPr lang="en-US"/>
                      </a:p>
                    </p:txBody>
                  </p:sp>
                </p:grpSp>
                <p:grpSp>
                  <p:nvGrpSpPr>
                    <p:cNvPr id="16" name="Group 124"/>
                    <p:cNvGrpSpPr>
                      <a:grpSpLocks/>
                    </p:cNvGrpSpPr>
                    <p:nvPr/>
                  </p:nvGrpSpPr>
                  <p:grpSpPr bwMode="auto">
                    <a:xfrm>
                      <a:off x="2605" y="1202"/>
                      <a:ext cx="2003" cy="2275"/>
                      <a:chOff x="2605" y="1202"/>
                      <a:chExt cx="2003" cy="2275"/>
                    </a:xfrm>
                  </p:grpSpPr>
                  <p:sp>
                    <p:nvSpPr>
                      <p:cNvPr id="6320" name="Freeform 125"/>
                      <p:cNvSpPr>
                        <a:spLocks/>
                      </p:cNvSpPr>
                      <p:nvPr/>
                    </p:nvSpPr>
                    <p:spPr bwMode="auto">
                      <a:xfrm>
                        <a:off x="2605" y="1761"/>
                        <a:ext cx="1002" cy="1053"/>
                      </a:xfrm>
                      <a:custGeom>
                        <a:avLst/>
                        <a:gdLst>
                          <a:gd name="T0" fmla="*/ 768 w 1002"/>
                          <a:gd name="T1" fmla="*/ 169 h 1053"/>
                          <a:gd name="T2" fmla="*/ 859 w 1002"/>
                          <a:gd name="T3" fmla="*/ 338 h 1053"/>
                          <a:gd name="T4" fmla="*/ 898 w 1002"/>
                          <a:gd name="T5" fmla="*/ 390 h 1053"/>
                          <a:gd name="T6" fmla="*/ 976 w 1002"/>
                          <a:gd name="T7" fmla="*/ 377 h 1053"/>
                          <a:gd name="T8" fmla="*/ 1002 w 1002"/>
                          <a:gd name="T9" fmla="*/ 416 h 1053"/>
                          <a:gd name="T10" fmla="*/ 898 w 1002"/>
                          <a:gd name="T11" fmla="*/ 533 h 1053"/>
                          <a:gd name="T12" fmla="*/ 820 w 1002"/>
                          <a:gd name="T13" fmla="*/ 676 h 1053"/>
                          <a:gd name="T14" fmla="*/ 833 w 1002"/>
                          <a:gd name="T15" fmla="*/ 715 h 1053"/>
                          <a:gd name="T16" fmla="*/ 833 w 1002"/>
                          <a:gd name="T17" fmla="*/ 767 h 1053"/>
                          <a:gd name="T18" fmla="*/ 794 w 1002"/>
                          <a:gd name="T19" fmla="*/ 793 h 1053"/>
                          <a:gd name="T20" fmla="*/ 742 w 1002"/>
                          <a:gd name="T21" fmla="*/ 858 h 1053"/>
                          <a:gd name="T22" fmla="*/ 729 w 1002"/>
                          <a:gd name="T23" fmla="*/ 910 h 1053"/>
                          <a:gd name="T24" fmla="*/ 677 w 1002"/>
                          <a:gd name="T25" fmla="*/ 988 h 1053"/>
                          <a:gd name="T26" fmla="*/ 651 w 1002"/>
                          <a:gd name="T27" fmla="*/ 1001 h 1053"/>
                          <a:gd name="T28" fmla="*/ 586 w 1002"/>
                          <a:gd name="T29" fmla="*/ 1040 h 1053"/>
                          <a:gd name="T30" fmla="*/ 508 w 1002"/>
                          <a:gd name="T31" fmla="*/ 1027 h 1053"/>
                          <a:gd name="T32" fmla="*/ 508 w 1002"/>
                          <a:gd name="T33" fmla="*/ 1001 h 1053"/>
                          <a:gd name="T34" fmla="*/ 469 w 1002"/>
                          <a:gd name="T35" fmla="*/ 949 h 1053"/>
                          <a:gd name="T36" fmla="*/ 469 w 1002"/>
                          <a:gd name="T37" fmla="*/ 897 h 1053"/>
                          <a:gd name="T38" fmla="*/ 456 w 1002"/>
                          <a:gd name="T39" fmla="*/ 871 h 1053"/>
                          <a:gd name="T40" fmla="*/ 430 w 1002"/>
                          <a:gd name="T41" fmla="*/ 832 h 1053"/>
                          <a:gd name="T42" fmla="*/ 404 w 1002"/>
                          <a:gd name="T43" fmla="*/ 793 h 1053"/>
                          <a:gd name="T44" fmla="*/ 430 w 1002"/>
                          <a:gd name="T45" fmla="*/ 728 h 1053"/>
                          <a:gd name="T46" fmla="*/ 417 w 1002"/>
                          <a:gd name="T47" fmla="*/ 624 h 1053"/>
                          <a:gd name="T48" fmla="*/ 378 w 1002"/>
                          <a:gd name="T49" fmla="*/ 572 h 1053"/>
                          <a:gd name="T50" fmla="*/ 365 w 1002"/>
                          <a:gd name="T51" fmla="*/ 494 h 1053"/>
                          <a:gd name="T52" fmla="*/ 300 w 1002"/>
                          <a:gd name="T53" fmla="*/ 468 h 1053"/>
                          <a:gd name="T54" fmla="*/ 221 w 1002"/>
                          <a:gd name="T55" fmla="*/ 468 h 1053"/>
                          <a:gd name="T56" fmla="*/ 52 w 1002"/>
                          <a:gd name="T57" fmla="*/ 403 h 1053"/>
                          <a:gd name="T58" fmla="*/ 13 w 1002"/>
                          <a:gd name="T59" fmla="*/ 299 h 1053"/>
                          <a:gd name="T60" fmla="*/ 39 w 1002"/>
                          <a:gd name="T61" fmla="*/ 234 h 1053"/>
                          <a:gd name="T62" fmla="*/ 104 w 1002"/>
                          <a:gd name="T63" fmla="*/ 156 h 1053"/>
                          <a:gd name="T64" fmla="*/ 182 w 1002"/>
                          <a:gd name="T65" fmla="*/ 91 h 1053"/>
                          <a:gd name="T66" fmla="*/ 248 w 1002"/>
                          <a:gd name="T67" fmla="*/ 26 h 1053"/>
                          <a:gd name="T68" fmla="*/ 313 w 1002"/>
                          <a:gd name="T69" fmla="*/ 52 h 1053"/>
                          <a:gd name="T70" fmla="*/ 365 w 1002"/>
                          <a:gd name="T71" fmla="*/ 13 h 1053"/>
                          <a:gd name="T72" fmla="*/ 417 w 1002"/>
                          <a:gd name="T73" fmla="*/ 0 h 1053"/>
                          <a:gd name="T74" fmla="*/ 443 w 1002"/>
                          <a:gd name="T75" fmla="*/ 39 h 1053"/>
                          <a:gd name="T76" fmla="*/ 521 w 1002"/>
                          <a:gd name="T77" fmla="*/ 91 h 1053"/>
                          <a:gd name="T78" fmla="*/ 560 w 1002"/>
                          <a:gd name="T79" fmla="*/ 65 h 1053"/>
                          <a:gd name="T80" fmla="*/ 638 w 1002"/>
                          <a:gd name="T81" fmla="*/ 78 h 1053"/>
                          <a:gd name="T82" fmla="*/ 716 w 1002"/>
                          <a:gd name="T83" fmla="*/ 78 h 10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02"/>
                          <a:gd name="T127" fmla="*/ 0 h 1053"/>
                          <a:gd name="T128" fmla="*/ 1002 w 1002"/>
                          <a:gd name="T129" fmla="*/ 1053 h 105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02" h="1053">
                            <a:moveTo>
                              <a:pt x="742" y="130"/>
                            </a:moveTo>
                            <a:lnTo>
                              <a:pt x="768" y="169"/>
                            </a:lnTo>
                            <a:lnTo>
                              <a:pt x="794" y="234"/>
                            </a:lnTo>
                            <a:lnTo>
                              <a:pt x="859" y="338"/>
                            </a:lnTo>
                            <a:lnTo>
                              <a:pt x="885" y="364"/>
                            </a:lnTo>
                            <a:lnTo>
                              <a:pt x="898" y="390"/>
                            </a:lnTo>
                            <a:lnTo>
                              <a:pt x="937" y="390"/>
                            </a:lnTo>
                            <a:lnTo>
                              <a:pt x="976" y="377"/>
                            </a:lnTo>
                            <a:lnTo>
                              <a:pt x="1002" y="377"/>
                            </a:lnTo>
                            <a:lnTo>
                              <a:pt x="1002" y="416"/>
                            </a:lnTo>
                            <a:lnTo>
                              <a:pt x="989" y="442"/>
                            </a:lnTo>
                            <a:lnTo>
                              <a:pt x="898" y="533"/>
                            </a:lnTo>
                            <a:lnTo>
                              <a:pt x="820" y="637"/>
                            </a:lnTo>
                            <a:lnTo>
                              <a:pt x="820" y="676"/>
                            </a:lnTo>
                            <a:lnTo>
                              <a:pt x="846" y="702"/>
                            </a:lnTo>
                            <a:lnTo>
                              <a:pt x="833" y="715"/>
                            </a:lnTo>
                            <a:lnTo>
                              <a:pt x="833" y="754"/>
                            </a:lnTo>
                            <a:lnTo>
                              <a:pt x="833" y="767"/>
                            </a:lnTo>
                            <a:lnTo>
                              <a:pt x="807" y="793"/>
                            </a:lnTo>
                            <a:lnTo>
                              <a:pt x="794" y="793"/>
                            </a:lnTo>
                            <a:lnTo>
                              <a:pt x="768" y="819"/>
                            </a:lnTo>
                            <a:lnTo>
                              <a:pt x="742" y="858"/>
                            </a:lnTo>
                            <a:lnTo>
                              <a:pt x="742" y="897"/>
                            </a:lnTo>
                            <a:lnTo>
                              <a:pt x="729" y="910"/>
                            </a:lnTo>
                            <a:lnTo>
                              <a:pt x="703" y="949"/>
                            </a:lnTo>
                            <a:lnTo>
                              <a:pt x="677" y="988"/>
                            </a:lnTo>
                            <a:lnTo>
                              <a:pt x="664" y="1001"/>
                            </a:lnTo>
                            <a:lnTo>
                              <a:pt x="651" y="1001"/>
                            </a:lnTo>
                            <a:lnTo>
                              <a:pt x="625" y="1027"/>
                            </a:lnTo>
                            <a:lnTo>
                              <a:pt x="586" y="1040"/>
                            </a:lnTo>
                            <a:lnTo>
                              <a:pt x="534" y="1053"/>
                            </a:lnTo>
                            <a:lnTo>
                              <a:pt x="508" y="1027"/>
                            </a:lnTo>
                            <a:lnTo>
                              <a:pt x="508" y="1014"/>
                            </a:lnTo>
                            <a:lnTo>
                              <a:pt x="508" y="1001"/>
                            </a:lnTo>
                            <a:lnTo>
                              <a:pt x="482" y="988"/>
                            </a:lnTo>
                            <a:lnTo>
                              <a:pt x="469" y="949"/>
                            </a:lnTo>
                            <a:lnTo>
                              <a:pt x="469" y="923"/>
                            </a:lnTo>
                            <a:lnTo>
                              <a:pt x="469" y="897"/>
                            </a:lnTo>
                            <a:lnTo>
                              <a:pt x="456" y="884"/>
                            </a:lnTo>
                            <a:lnTo>
                              <a:pt x="456" y="871"/>
                            </a:lnTo>
                            <a:lnTo>
                              <a:pt x="443" y="858"/>
                            </a:lnTo>
                            <a:lnTo>
                              <a:pt x="430" y="832"/>
                            </a:lnTo>
                            <a:lnTo>
                              <a:pt x="417" y="819"/>
                            </a:lnTo>
                            <a:lnTo>
                              <a:pt x="404" y="793"/>
                            </a:lnTo>
                            <a:lnTo>
                              <a:pt x="404" y="767"/>
                            </a:lnTo>
                            <a:lnTo>
                              <a:pt x="430" y="728"/>
                            </a:lnTo>
                            <a:lnTo>
                              <a:pt x="443" y="676"/>
                            </a:lnTo>
                            <a:lnTo>
                              <a:pt x="417" y="624"/>
                            </a:lnTo>
                            <a:lnTo>
                              <a:pt x="391" y="598"/>
                            </a:lnTo>
                            <a:lnTo>
                              <a:pt x="378" y="572"/>
                            </a:lnTo>
                            <a:lnTo>
                              <a:pt x="378" y="533"/>
                            </a:lnTo>
                            <a:lnTo>
                              <a:pt x="365" y="494"/>
                            </a:lnTo>
                            <a:lnTo>
                              <a:pt x="339" y="494"/>
                            </a:lnTo>
                            <a:lnTo>
                              <a:pt x="300" y="468"/>
                            </a:lnTo>
                            <a:lnTo>
                              <a:pt x="261" y="455"/>
                            </a:lnTo>
                            <a:lnTo>
                              <a:pt x="221" y="468"/>
                            </a:lnTo>
                            <a:lnTo>
                              <a:pt x="117" y="468"/>
                            </a:lnTo>
                            <a:lnTo>
                              <a:pt x="52" y="403"/>
                            </a:lnTo>
                            <a:lnTo>
                              <a:pt x="0" y="325"/>
                            </a:lnTo>
                            <a:lnTo>
                              <a:pt x="13" y="299"/>
                            </a:lnTo>
                            <a:lnTo>
                              <a:pt x="39" y="286"/>
                            </a:lnTo>
                            <a:lnTo>
                              <a:pt x="39" y="234"/>
                            </a:lnTo>
                            <a:lnTo>
                              <a:pt x="65" y="195"/>
                            </a:lnTo>
                            <a:lnTo>
                              <a:pt x="104" y="156"/>
                            </a:lnTo>
                            <a:lnTo>
                              <a:pt x="143" y="130"/>
                            </a:lnTo>
                            <a:lnTo>
                              <a:pt x="182" y="91"/>
                            </a:lnTo>
                            <a:lnTo>
                              <a:pt x="195" y="78"/>
                            </a:lnTo>
                            <a:lnTo>
                              <a:pt x="248" y="26"/>
                            </a:lnTo>
                            <a:lnTo>
                              <a:pt x="287" y="52"/>
                            </a:lnTo>
                            <a:lnTo>
                              <a:pt x="313" y="52"/>
                            </a:lnTo>
                            <a:lnTo>
                              <a:pt x="339" y="26"/>
                            </a:lnTo>
                            <a:lnTo>
                              <a:pt x="365" y="13"/>
                            </a:lnTo>
                            <a:lnTo>
                              <a:pt x="391" y="26"/>
                            </a:lnTo>
                            <a:lnTo>
                              <a:pt x="417" y="0"/>
                            </a:lnTo>
                            <a:lnTo>
                              <a:pt x="443" y="0"/>
                            </a:lnTo>
                            <a:lnTo>
                              <a:pt x="443" y="39"/>
                            </a:lnTo>
                            <a:lnTo>
                              <a:pt x="469" y="65"/>
                            </a:lnTo>
                            <a:lnTo>
                              <a:pt x="521" y="91"/>
                            </a:lnTo>
                            <a:lnTo>
                              <a:pt x="560" y="91"/>
                            </a:lnTo>
                            <a:lnTo>
                              <a:pt x="560" y="65"/>
                            </a:lnTo>
                            <a:lnTo>
                              <a:pt x="599" y="65"/>
                            </a:lnTo>
                            <a:lnTo>
                              <a:pt x="638" y="78"/>
                            </a:lnTo>
                            <a:lnTo>
                              <a:pt x="677" y="91"/>
                            </a:lnTo>
                            <a:lnTo>
                              <a:pt x="716" y="78"/>
                            </a:lnTo>
                            <a:lnTo>
                              <a:pt x="742" y="130"/>
                            </a:lnTo>
                            <a:close/>
                          </a:path>
                        </a:pathLst>
                      </a:custGeom>
                      <a:solidFill>
                        <a:srgbClr val="008000"/>
                      </a:solidFill>
                      <a:ln w="20638">
                        <a:solidFill>
                          <a:srgbClr val="000000"/>
                        </a:solidFill>
                        <a:round/>
                        <a:headEnd/>
                        <a:tailEnd/>
                      </a:ln>
                    </p:spPr>
                    <p:txBody>
                      <a:bodyPr/>
                      <a:lstStyle/>
                      <a:p>
                        <a:endParaRPr lang="en-US"/>
                      </a:p>
                    </p:txBody>
                  </p:sp>
                  <p:grpSp>
                    <p:nvGrpSpPr>
                      <p:cNvPr id="17" name="Group 126"/>
                      <p:cNvGrpSpPr>
                        <a:grpSpLocks/>
                      </p:cNvGrpSpPr>
                      <p:nvPr/>
                    </p:nvGrpSpPr>
                    <p:grpSpPr bwMode="auto">
                      <a:xfrm>
                        <a:off x="2683" y="1202"/>
                        <a:ext cx="430" cy="351"/>
                        <a:chOff x="2683" y="1202"/>
                        <a:chExt cx="430" cy="351"/>
                      </a:xfrm>
                    </p:grpSpPr>
                    <p:grpSp>
                      <p:nvGrpSpPr>
                        <p:cNvPr id="18" name="Group 127"/>
                        <p:cNvGrpSpPr>
                          <a:grpSpLocks/>
                        </p:cNvGrpSpPr>
                        <p:nvPr/>
                      </p:nvGrpSpPr>
                      <p:grpSpPr bwMode="auto">
                        <a:xfrm>
                          <a:off x="2853" y="1423"/>
                          <a:ext cx="130" cy="130"/>
                          <a:chOff x="2853" y="1423"/>
                          <a:chExt cx="130" cy="130"/>
                        </a:xfrm>
                      </p:grpSpPr>
                      <p:sp>
                        <p:nvSpPr>
                          <p:cNvPr id="6327" name="Freeform 128"/>
                          <p:cNvSpPr>
                            <a:spLocks/>
                          </p:cNvSpPr>
                          <p:nvPr/>
                        </p:nvSpPr>
                        <p:spPr bwMode="auto">
                          <a:xfrm>
                            <a:off x="2853" y="1475"/>
                            <a:ext cx="65" cy="65"/>
                          </a:xfrm>
                          <a:custGeom>
                            <a:avLst/>
                            <a:gdLst>
                              <a:gd name="T0" fmla="*/ 13 w 65"/>
                              <a:gd name="T1" fmla="*/ 26 h 65"/>
                              <a:gd name="T2" fmla="*/ 13 w 65"/>
                              <a:gd name="T3" fmla="*/ 13 h 65"/>
                              <a:gd name="T4" fmla="*/ 26 w 65"/>
                              <a:gd name="T5" fmla="*/ 13 h 65"/>
                              <a:gd name="T6" fmla="*/ 52 w 65"/>
                              <a:gd name="T7" fmla="*/ 0 h 65"/>
                              <a:gd name="T8" fmla="*/ 52 w 65"/>
                              <a:gd name="T9" fmla="*/ 13 h 65"/>
                              <a:gd name="T10" fmla="*/ 65 w 65"/>
                              <a:gd name="T11" fmla="*/ 13 h 65"/>
                              <a:gd name="T12" fmla="*/ 65 w 65"/>
                              <a:gd name="T13" fmla="*/ 13 h 65"/>
                              <a:gd name="T14" fmla="*/ 52 w 65"/>
                              <a:gd name="T15" fmla="*/ 26 h 65"/>
                              <a:gd name="T16" fmla="*/ 52 w 65"/>
                              <a:gd name="T17" fmla="*/ 26 h 65"/>
                              <a:gd name="T18" fmla="*/ 52 w 65"/>
                              <a:gd name="T19" fmla="*/ 26 h 65"/>
                              <a:gd name="T20" fmla="*/ 52 w 65"/>
                              <a:gd name="T21" fmla="*/ 39 h 65"/>
                              <a:gd name="T22" fmla="*/ 52 w 65"/>
                              <a:gd name="T23" fmla="*/ 39 h 65"/>
                              <a:gd name="T24" fmla="*/ 52 w 65"/>
                              <a:gd name="T25" fmla="*/ 39 h 65"/>
                              <a:gd name="T26" fmla="*/ 52 w 65"/>
                              <a:gd name="T27" fmla="*/ 52 h 65"/>
                              <a:gd name="T28" fmla="*/ 39 w 65"/>
                              <a:gd name="T29" fmla="*/ 52 h 65"/>
                              <a:gd name="T30" fmla="*/ 39 w 65"/>
                              <a:gd name="T31" fmla="*/ 52 h 65"/>
                              <a:gd name="T32" fmla="*/ 39 w 65"/>
                              <a:gd name="T33" fmla="*/ 52 h 65"/>
                              <a:gd name="T34" fmla="*/ 39 w 65"/>
                              <a:gd name="T35" fmla="*/ 65 h 65"/>
                              <a:gd name="T36" fmla="*/ 26 w 65"/>
                              <a:gd name="T37" fmla="*/ 65 h 65"/>
                              <a:gd name="T38" fmla="*/ 26 w 65"/>
                              <a:gd name="T39" fmla="*/ 65 h 65"/>
                              <a:gd name="T40" fmla="*/ 13 w 65"/>
                              <a:gd name="T41" fmla="*/ 65 h 65"/>
                              <a:gd name="T42" fmla="*/ 13 w 65"/>
                              <a:gd name="T43" fmla="*/ 65 h 65"/>
                              <a:gd name="T44" fmla="*/ 13 w 65"/>
                              <a:gd name="T45" fmla="*/ 65 h 65"/>
                              <a:gd name="T46" fmla="*/ 0 w 65"/>
                              <a:gd name="T47" fmla="*/ 65 h 65"/>
                              <a:gd name="T48" fmla="*/ 0 w 65"/>
                              <a:gd name="T49" fmla="*/ 65 h 65"/>
                              <a:gd name="T50" fmla="*/ 0 w 65"/>
                              <a:gd name="T51" fmla="*/ 65 h 65"/>
                              <a:gd name="T52" fmla="*/ 0 w 65"/>
                              <a:gd name="T53" fmla="*/ 52 h 65"/>
                              <a:gd name="T54" fmla="*/ 0 w 65"/>
                              <a:gd name="T55" fmla="*/ 52 h 65"/>
                              <a:gd name="T56" fmla="*/ 0 w 65"/>
                              <a:gd name="T57" fmla="*/ 52 h 65"/>
                              <a:gd name="T58" fmla="*/ 13 w 65"/>
                              <a:gd name="T59" fmla="*/ 52 h 65"/>
                              <a:gd name="T60" fmla="*/ 13 w 65"/>
                              <a:gd name="T61" fmla="*/ 39 h 65"/>
                              <a:gd name="T62" fmla="*/ 13 w 65"/>
                              <a:gd name="T63" fmla="*/ 39 h 65"/>
                              <a:gd name="T64" fmla="*/ 26 w 65"/>
                              <a:gd name="T65" fmla="*/ 39 h 65"/>
                              <a:gd name="T66" fmla="*/ 26 w 65"/>
                              <a:gd name="T67" fmla="*/ 39 h 65"/>
                              <a:gd name="T68" fmla="*/ 26 w 65"/>
                              <a:gd name="T69" fmla="*/ 39 h 65"/>
                              <a:gd name="T70" fmla="*/ 13 w 65"/>
                              <a:gd name="T71" fmla="*/ 26 h 6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5"/>
                              <a:gd name="T109" fmla="*/ 0 h 65"/>
                              <a:gd name="T110" fmla="*/ 65 w 65"/>
                              <a:gd name="T111" fmla="*/ 65 h 6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5" h="65">
                                <a:moveTo>
                                  <a:pt x="13" y="26"/>
                                </a:moveTo>
                                <a:lnTo>
                                  <a:pt x="13" y="13"/>
                                </a:lnTo>
                                <a:lnTo>
                                  <a:pt x="26" y="13"/>
                                </a:lnTo>
                                <a:lnTo>
                                  <a:pt x="52" y="0"/>
                                </a:lnTo>
                                <a:lnTo>
                                  <a:pt x="52" y="13"/>
                                </a:lnTo>
                                <a:lnTo>
                                  <a:pt x="65" y="13"/>
                                </a:lnTo>
                                <a:lnTo>
                                  <a:pt x="52" y="26"/>
                                </a:lnTo>
                                <a:lnTo>
                                  <a:pt x="52" y="39"/>
                                </a:lnTo>
                                <a:lnTo>
                                  <a:pt x="52" y="52"/>
                                </a:lnTo>
                                <a:lnTo>
                                  <a:pt x="39" y="52"/>
                                </a:lnTo>
                                <a:lnTo>
                                  <a:pt x="39" y="65"/>
                                </a:lnTo>
                                <a:lnTo>
                                  <a:pt x="26" y="65"/>
                                </a:lnTo>
                                <a:lnTo>
                                  <a:pt x="13" y="65"/>
                                </a:lnTo>
                                <a:lnTo>
                                  <a:pt x="0" y="65"/>
                                </a:lnTo>
                                <a:lnTo>
                                  <a:pt x="0" y="52"/>
                                </a:lnTo>
                                <a:lnTo>
                                  <a:pt x="13" y="52"/>
                                </a:lnTo>
                                <a:lnTo>
                                  <a:pt x="13" y="39"/>
                                </a:lnTo>
                                <a:lnTo>
                                  <a:pt x="26" y="39"/>
                                </a:lnTo>
                                <a:lnTo>
                                  <a:pt x="13" y="26"/>
                                </a:lnTo>
                                <a:close/>
                              </a:path>
                            </a:pathLst>
                          </a:custGeom>
                          <a:solidFill>
                            <a:srgbClr val="008000"/>
                          </a:solidFill>
                          <a:ln w="20638">
                            <a:solidFill>
                              <a:srgbClr val="000000"/>
                            </a:solidFill>
                            <a:round/>
                            <a:headEnd/>
                            <a:tailEnd/>
                          </a:ln>
                        </p:spPr>
                        <p:txBody>
                          <a:bodyPr/>
                          <a:lstStyle/>
                          <a:p>
                            <a:endParaRPr lang="en-US"/>
                          </a:p>
                        </p:txBody>
                      </p:sp>
                      <p:sp>
                        <p:nvSpPr>
                          <p:cNvPr id="6328" name="Freeform 129"/>
                          <p:cNvSpPr>
                            <a:spLocks/>
                          </p:cNvSpPr>
                          <p:nvPr/>
                        </p:nvSpPr>
                        <p:spPr bwMode="auto">
                          <a:xfrm>
                            <a:off x="2905" y="1423"/>
                            <a:ext cx="78" cy="130"/>
                          </a:xfrm>
                          <a:custGeom>
                            <a:avLst/>
                            <a:gdLst>
                              <a:gd name="T0" fmla="*/ 39 w 78"/>
                              <a:gd name="T1" fmla="*/ 13 h 130"/>
                              <a:gd name="T2" fmla="*/ 52 w 78"/>
                              <a:gd name="T3" fmla="*/ 13 h 130"/>
                              <a:gd name="T4" fmla="*/ 65 w 78"/>
                              <a:gd name="T5" fmla="*/ 13 h 130"/>
                              <a:gd name="T6" fmla="*/ 65 w 78"/>
                              <a:gd name="T7" fmla="*/ 0 h 130"/>
                              <a:gd name="T8" fmla="*/ 78 w 78"/>
                              <a:gd name="T9" fmla="*/ 0 h 130"/>
                              <a:gd name="T10" fmla="*/ 78 w 78"/>
                              <a:gd name="T11" fmla="*/ 13 h 130"/>
                              <a:gd name="T12" fmla="*/ 65 w 78"/>
                              <a:gd name="T13" fmla="*/ 13 h 130"/>
                              <a:gd name="T14" fmla="*/ 65 w 78"/>
                              <a:gd name="T15" fmla="*/ 26 h 130"/>
                              <a:gd name="T16" fmla="*/ 78 w 78"/>
                              <a:gd name="T17" fmla="*/ 26 h 130"/>
                              <a:gd name="T18" fmla="*/ 78 w 78"/>
                              <a:gd name="T19" fmla="*/ 26 h 130"/>
                              <a:gd name="T20" fmla="*/ 78 w 78"/>
                              <a:gd name="T21" fmla="*/ 39 h 130"/>
                              <a:gd name="T22" fmla="*/ 65 w 78"/>
                              <a:gd name="T23" fmla="*/ 39 h 130"/>
                              <a:gd name="T24" fmla="*/ 65 w 78"/>
                              <a:gd name="T25" fmla="*/ 52 h 130"/>
                              <a:gd name="T26" fmla="*/ 78 w 78"/>
                              <a:gd name="T27" fmla="*/ 65 h 130"/>
                              <a:gd name="T28" fmla="*/ 78 w 78"/>
                              <a:gd name="T29" fmla="*/ 78 h 130"/>
                              <a:gd name="T30" fmla="*/ 78 w 78"/>
                              <a:gd name="T31" fmla="*/ 91 h 130"/>
                              <a:gd name="T32" fmla="*/ 78 w 78"/>
                              <a:gd name="T33" fmla="*/ 104 h 130"/>
                              <a:gd name="T34" fmla="*/ 65 w 78"/>
                              <a:gd name="T35" fmla="*/ 117 h 130"/>
                              <a:gd name="T36" fmla="*/ 78 w 78"/>
                              <a:gd name="T37" fmla="*/ 130 h 130"/>
                              <a:gd name="T38" fmla="*/ 65 w 78"/>
                              <a:gd name="T39" fmla="*/ 130 h 130"/>
                              <a:gd name="T40" fmla="*/ 52 w 78"/>
                              <a:gd name="T41" fmla="*/ 117 h 130"/>
                              <a:gd name="T42" fmla="*/ 39 w 78"/>
                              <a:gd name="T43" fmla="*/ 130 h 130"/>
                              <a:gd name="T44" fmla="*/ 26 w 78"/>
                              <a:gd name="T45" fmla="*/ 130 h 130"/>
                              <a:gd name="T46" fmla="*/ 13 w 78"/>
                              <a:gd name="T47" fmla="*/ 130 h 130"/>
                              <a:gd name="T48" fmla="*/ 13 w 78"/>
                              <a:gd name="T49" fmla="*/ 130 h 130"/>
                              <a:gd name="T50" fmla="*/ 0 w 78"/>
                              <a:gd name="T51" fmla="*/ 117 h 130"/>
                              <a:gd name="T52" fmla="*/ 13 w 78"/>
                              <a:gd name="T53" fmla="*/ 104 h 130"/>
                              <a:gd name="T54" fmla="*/ 26 w 78"/>
                              <a:gd name="T55" fmla="*/ 104 h 130"/>
                              <a:gd name="T56" fmla="*/ 13 w 78"/>
                              <a:gd name="T57" fmla="*/ 104 h 130"/>
                              <a:gd name="T58" fmla="*/ 13 w 78"/>
                              <a:gd name="T59" fmla="*/ 91 h 130"/>
                              <a:gd name="T60" fmla="*/ 26 w 78"/>
                              <a:gd name="T61" fmla="*/ 91 h 130"/>
                              <a:gd name="T62" fmla="*/ 39 w 78"/>
                              <a:gd name="T63" fmla="*/ 91 h 130"/>
                              <a:gd name="T64" fmla="*/ 39 w 78"/>
                              <a:gd name="T65" fmla="*/ 78 h 130"/>
                              <a:gd name="T66" fmla="*/ 52 w 78"/>
                              <a:gd name="T67" fmla="*/ 65 h 130"/>
                              <a:gd name="T68" fmla="*/ 39 w 78"/>
                              <a:gd name="T69" fmla="*/ 52 h 130"/>
                              <a:gd name="T70" fmla="*/ 26 w 78"/>
                              <a:gd name="T71" fmla="*/ 52 h 130"/>
                              <a:gd name="T72" fmla="*/ 26 w 78"/>
                              <a:gd name="T73" fmla="*/ 13 h 13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8"/>
                              <a:gd name="T112" fmla="*/ 0 h 130"/>
                              <a:gd name="T113" fmla="*/ 78 w 78"/>
                              <a:gd name="T114" fmla="*/ 130 h 13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8" h="130">
                                <a:moveTo>
                                  <a:pt x="26" y="13"/>
                                </a:moveTo>
                                <a:lnTo>
                                  <a:pt x="39" y="13"/>
                                </a:lnTo>
                                <a:lnTo>
                                  <a:pt x="52" y="13"/>
                                </a:lnTo>
                                <a:lnTo>
                                  <a:pt x="65" y="13"/>
                                </a:lnTo>
                                <a:lnTo>
                                  <a:pt x="65" y="0"/>
                                </a:lnTo>
                                <a:lnTo>
                                  <a:pt x="78" y="0"/>
                                </a:lnTo>
                                <a:lnTo>
                                  <a:pt x="78" y="13"/>
                                </a:lnTo>
                                <a:lnTo>
                                  <a:pt x="65" y="13"/>
                                </a:lnTo>
                                <a:lnTo>
                                  <a:pt x="65" y="26"/>
                                </a:lnTo>
                                <a:lnTo>
                                  <a:pt x="78" y="26"/>
                                </a:lnTo>
                                <a:lnTo>
                                  <a:pt x="78" y="39"/>
                                </a:lnTo>
                                <a:lnTo>
                                  <a:pt x="65" y="39"/>
                                </a:lnTo>
                                <a:lnTo>
                                  <a:pt x="65" y="52"/>
                                </a:lnTo>
                                <a:lnTo>
                                  <a:pt x="78" y="65"/>
                                </a:lnTo>
                                <a:lnTo>
                                  <a:pt x="78" y="78"/>
                                </a:lnTo>
                                <a:lnTo>
                                  <a:pt x="78" y="91"/>
                                </a:lnTo>
                                <a:lnTo>
                                  <a:pt x="78" y="104"/>
                                </a:lnTo>
                                <a:lnTo>
                                  <a:pt x="65" y="117"/>
                                </a:lnTo>
                                <a:lnTo>
                                  <a:pt x="78" y="117"/>
                                </a:lnTo>
                                <a:lnTo>
                                  <a:pt x="78" y="130"/>
                                </a:lnTo>
                                <a:lnTo>
                                  <a:pt x="65" y="130"/>
                                </a:lnTo>
                                <a:lnTo>
                                  <a:pt x="52" y="117"/>
                                </a:lnTo>
                                <a:lnTo>
                                  <a:pt x="39" y="130"/>
                                </a:lnTo>
                                <a:lnTo>
                                  <a:pt x="26" y="130"/>
                                </a:lnTo>
                                <a:lnTo>
                                  <a:pt x="13" y="130"/>
                                </a:lnTo>
                                <a:lnTo>
                                  <a:pt x="0" y="130"/>
                                </a:lnTo>
                                <a:lnTo>
                                  <a:pt x="0" y="117"/>
                                </a:lnTo>
                                <a:lnTo>
                                  <a:pt x="13" y="104"/>
                                </a:lnTo>
                                <a:lnTo>
                                  <a:pt x="26" y="104"/>
                                </a:lnTo>
                                <a:lnTo>
                                  <a:pt x="13" y="104"/>
                                </a:lnTo>
                                <a:lnTo>
                                  <a:pt x="13" y="91"/>
                                </a:lnTo>
                                <a:lnTo>
                                  <a:pt x="26" y="91"/>
                                </a:lnTo>
                                <a:lnTo>
                                  <a:pt x="39" y="91"/>
                                </a:lnTo>
                                <a:lnTo>
                                  <a:pt x="39" y="78"/>
                                </a:lnTo>
                                <a:lnTo>
                                  <a:pt x="52" y="65"/>
                                </a:lnTo>
                                <a:lnTo>
                                  <a:pt x="39" y="65"/>
                                </a:lnTo>
                                <a:lnTo>
                                  <a:pt x="39" y="52"/>
                                </a:lnTo>
                                <a:lnTo>
                                  <a:pt x="26" y="52"/>
                                </a:lnTo>
                                <a:lnTo>
                                  <a:pt x="26" y="39"/>
                                </a:lnTo>
                                <a:lnTo>
                                  <a:pt x="26" y="13"/>
                                </a:lnTo>
                                <a:close/>
                              </a:path>
                            </a:pathLst>
                          </a:custGeom>
                          <a:solidFill>
                            <a:srgbClr val="008000"/>
                          </a:solidFill>
                          <a:ln w="20638">
                            <a:solidFill>
                              <a:srgbClr val="000000"/>
                            </a:solidFill>
                            <a:round/>
                            <a:headEnd/>
                            <a:tailEnd/>
                          </a:ln>
                        </p:spPr>
                        <p:txBody>
                          <a:bodyPr/>
                          <a:lstStyle/>
                          <a:p>
                            <a:endParaRPr lang="en-US"/>
                          </a:p>
                        </p:txBody>
                      </p:sp>
                    </p:grpSp>
                    <p:sp>
                      <p:nvSpPr>
                        <p:cNvPr id="6326" name="Freeform 130"/>
                        <p:cNvSpPr>
                          <a:spLocks/>
                        </p:cNvSpPr>
                        <p:nvPr/>
                      </p:nvSpPr>
                      <p:spPr bwMode="auto">
                        <a:xfrm>
                          <a:off x="2683" y="1202"/>
                          <a:ext cx="430" cy="221"/>
                        </a:xfrm>
                        <a:custGeom>
                          <a:avLst/>
                          <a:gdLst>
                            <a:gd name="T0" fmla="*/ 26 w 430"/>
                            <a:gd name="T1" fmla="*/ 221 h 221"/>
                            <a:gd name="T2" fmla="*/ 39 w 430"/>
                            <a:gd name="T3" fmla="*/ 195 h 221"/>
                            <a:gd name="T4" fmla="*/ 52 w 430"/>
                            <a:gd name="T5" fmla="*/ 195 h 221"/>
                            <a:gd name="T6" fmla="*/ 65 w 430"/>
                            <a:gd name="T7" fmla="*/ 195 h 221"/>
                            <a:gd name="T8" fmla="*/ 78 w 430"/>
                            <a:gd name="T9" fmla="*/ 195 h 221"/>
                            <a:gd name="T10" fmla="*/ 78 w 430"/>
                            <a:gd name="T11" fmla="*/ 182 h 221"/>
                            <a:gd name="T12" fmla="*/ 91 w 430"/>
                            <a:gd name="T13" fmla="*/ 169 h 221"/>
                            <a:gd name="T14" fmla="*/ 104 w 430"/>
                            <a:gd name="T15" fmla="*/ 169 h 221"/>
                            <a:gd name="T16" fmla="*/ 117 w 430"/>
                            <a:gd name="T17" fmla="*/ 169 h 221"/>
                            <a:gd name="T18" fmla="*/ 130 w 430"/>
                            <a:gd name="T19" fmla="*/ 156 h 221"/>
                            <a:gd name="T20" fmla="*/ 143 w 430"/>
                            <a:gd name="T21" fmla="*/ 156 h 221"/>
                            <a:gd name="T22" fmla="*/ 170 w 430"/>
                            <a:gd name="T23" fmla="*/ 156 h 221"/>
                            <a:gd name="T24" fmla="*/ 196 w 430"/>
                            <a:gd name="T25" fmla="*/ 156 h 221"/>
                            <a:gd name="T26" fmla="*/ 209 w 430"/>
                            <a:gd name="T27" fmla="*/ 130 h 221"/>
                            <a:gd name="T28" fmla="*/ 222 w 430"/>
                            <a:gd name="T29" fmla="*/ 117 h 221"/>
                            <a:gd name="T30" fmla="*/ 235 w 430"/>
                            <a:gd name="T31" fmla="*/ 117 h 221"/>
                            <a:gd name="T32" fmla="*/ 235 w 430"/>
                            <a:gd name="T33" fmla="*/ 104 h 221"/>
                            <a:gd name="T34" fmla="*/ 261 w 430"/>
                            <a:gd name="T35" fmla="*/ 91 h 221"/>
                            <a:gd name="T36" fmla="*/ 248 w 430"/>
                            <a:gd name="T37" fmla="*/ 104 h 221"/>
                            <a:gd name="T38" fmla="*/ 274 w 430"/>
                            <a:gd name="T39" fmla="*/ 117 h 221"/>
                            <a:gd name="T40" fmla="*/ 287 w 430"/>
                            <a:gd name="T41" fmla="*/ 104 h 221"/>
                            <a:gd name="T42" fmla="*/ 287 w 430"/>
                            <a:gd name="T43" fmla="*/ 91 h 221"/>
                            <a:gd name="T44" fmla="*/ 287 w 430"/>
                            <a:gd name="T45" fmla="*/ 91 h 221"/>
                            <a:gd name="T46" fmla="*/ 300 w 430"/>
                            <a:gd name="T47" fmla="*/ 78 h 221"/>
                            <a:gd name="T48" fmla="*/ 326 w 430"/>
                            <a:gd name="T49" fmla="*/ 78 h 221"/>
                            <a:gd name="T50" fmla="*/ 352 w 430"/>
                            <a:gd name="T51" fmla="*/ 65 h 221"/>
                            <a:gd name="T52" fmla="*/ 378 w 430"/>
                            <a:gd name="T53" fmla="*/ 52 h 221"/>
                            <a:gd name="T54" fmla="*/ 404 w 430"/>
                            <a:gd name="T55" fmla="*/ 26 h 221"/>
                            <a:gd name="T56" fmla="*/ 417 w 430"/>
                            <a:gd name="T57" fmla="*/ 13 h 221"/>
                            <a:gd name="T58" fmla="*/ 417 w 430"/>
                            <a:gd name="T59" fmla="*/ 0 h 221"/>
                            <a:gd name="T60" fmla="*/ 378 w 430"/>
                            <a:gd name="T61" fmla="*/ 0 h 221"/>
                            <a:gd name="T62" fmla="*/ 352 w 430"/>
                            <a:gd name="T63" fmla="*/ 13 h 221"/>
                            <a:gd name="T64" fmla="*/ 326 w 430"/>
                            <a:gd name="T65" fmla="*/ 13 h 221"/>
                            <a:gd name="T66" fmla="*/ 287 w 430"/>
                            <a:gd name="T67" fmla="*/ 26 h 221"/>
                            <a:gd name="T68" fmla="*/ 261 w 430"/>
                            <a:gd name="T69" fmla="*/ 39 h 221"/>
                            <a:gd name="T70" fmla="*/ 222 w 430"/>
                            <a:gd name="T71" fmla="*/ 52 h 221"/>
                            <a:gd name="T72" fmla="*/ 209 w 430"/>
                            <a:gd name="T73" fmla="*/ 65 h 221"/>
                            <a:gd name="T74" fmla="*/ 183 w 430"/>
                            <a:gd name="T75" fmla="*/ 78 h 221"/>
                            <a:gd name="T76" fmla="*/ 156 w 430"/>
                            <a:gd name="T77" fmla="*/ 91 h 221"/>
                            <a:gd name="T78" fmla="*/ 117 w 430"/>
                            <a:gd name="T79" fmla="*/ 117 h 221"/>
                            <a:gd name="T80" fmla="*/ 91 w 430"/>
                            <a:gd name="T81" fmla="*/ 143 h 221"/>
                            <a:gd name="T82" fmla="*/ 65 w 430"/>
                            <a:gd name="T83" fmla="*/ 169 h 221"/>
                            <a:gd name="T84" fmla="*/ 39 w 430"/>
                            <a:gd name="T85" fmla="*/ 182 h 221"/>
                            <a:gd name="T86" fmla="*/ 0 w 430"/>
                            <a:gd name="T87" fmla="*/ 221 h 22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30"/>
                            <a:gd name="T133" fmla="*/ 0 h 221"/>
                            <a:gd name="T134" fmla="*/ 430 w 430"/>
                            <a:gd name="T135" fmla="*/ 221 h 22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30" h="221">
                              <a:moveTo>
                                <a:pt x="0" y="221"/>
                              </a:moveTo>
                              <a:lnTo>
                                <a:pt x="26" y="221"/>
                              </a:lnTo>
                              <a:lnTo>
                                <a:pt x="26" y="208"/>
                              </a:lnTo>
                              <a:lnTo>
                                <a:pt x="39" y="195"/>
                              </a:lnTo>
                              <a:lnTo>
                                <a:pt x="52" y="195"/>
                              </a:lnTo>
                              <a:lnTo>
                                <a:pt x="65" y="195"/>
                              </a:lnTo>
                              <a:lnTo>
                                <a:pt x="78" y="195"/>
                              </a:lnTo>
                              <a:lnTo>
                                <a:pt x="78" y="182"/>
                              </a:lnTo>
                              <a:lnTo>
                                <a:pt x="91" y="182"/>
                              </a:lnTo>
                              <a:lnTo>
                                <a:pt x="91" y="169"/>
                              </a:lnTo>
                              <a:lnTo>
                                <a:pt x="104" y="169"/>
                              </a:lnTo>
                              <a:lnTo>
                                <a:pt x="117" y="169"/>
                              </a:lnTo>
                              <a:lnTo>
                                <a:pt x="130" y="156"/>
                              </a:lnTo>
                              <a:lnTo>
                                <a:pt x="143" y="156"/>
                              </a:lnTo>
                              <a:lnTo>
                                <a:pt x="156" y="156"/>
                              </a:lnTo>
                              <a:lnTo>
                                <a:pt x="170" y="156"/>
                              </a:lnTo>
                              <a:lnTo>
                                <a:pt x="183" y="156"/>
                              </a:lnTo>
                              <a:lnTo>
                                <a:pt x="196" y="156"/>
                              </a:lnTo>
                              <a:lnTo>
                                <a:pt x="196" y="143"/>
                              </a:lnTo>
                              <a:lnTo>
                                <a:pt x="209" y="130"/>
                              </a:lnTo>
                              <a:lnTo>
                                <a:pt x="222" y="130"/>
                              </a:lnTo>
                              <a:lnTo>
                                <a:pt x="222" y="117"/>
                              </a:lnTo>
                              <a:lnTo>
                                <a:pt x="235" y="117"/>
                              </a:lnTo>
                              <a:lnTo>
                                <a:pt x="235" y="104"/>
                              </a:lnTo>
                              <a:lnTo>
                                <a:pt x="261" y="91"/>
                              </a:lnTo>
                              <a:lnTo>
                                <a:pt x="261" y="104"/>
                              </a:lnTo>
                              <a:lnTo>
                                <a:pt x="248" y="104"/>
                              </a:lnTo>
                              <a:lnTo>
                                <a:pt x="261" y="104"/>
                              </a:lnTo>
                              <a:lnTo>
                                <a:pt x="274" y="117"/>
                              </a:lnTo>
                              <a:lnTo>
                                <a:pt x="287" y="104"/>
                              </a:lnTo>
                              <a:lnTo>
                                <a:pt x="287" y="91"/>
                              </a:lnTo>
                              <a:lnTo>
                                <a:pt x="300" y="78"/>
                              </a:lnTo>
                              <a:lnTo>
                                <a:pt x="313" y="78"/>
                              </a:lnTo>
                              <a:lnTo>
                                <a:pt x="326" y="78"/>
                              </a:lnTo>
                              <a:lnTo>
                                <a:pt x="339" y="65"/>
                              </a:lnTo>
                              <a:lnTo>
                                <a:pt x="352" y="65"/>
                              </a:lnTo>
                              <a:lnTo>
                                <a:pt x="365" y="52"/>
                              </a:lnTo>
                              <a:lnTo>
                                <a:pt x="378" y="52"/>
                              </a:lnTo>
                              <a:lnTo>
                                <a:pt x="378" y="39"/>
                              </a:lnTo>
                              <a:lnTo>
                                <a:pt x="404" y="26"/>
                              </a:lnTo>
                              <a:lnTo>
                                <a:pt x="404" y="13"/>
                              </a:lnTo>
                              <a:lnTo>
                                <a:pt x="417" y="13"/>
                              </a:lnTo>
                              <a:lnTo>
                                <a:pt x="430" y="0"/>
                              </a:lnTo>
                              <a:lnTo>
                                <a:pt x="417" y="0"/>
                              </a:lnTo>
                              <a:lnTo>
                                <a:pt x="391" y="0"/>
                              </a:lnTo>
                              <a:lnTo>
                                <a:pt x="378" y="0"/>
                              </a:lnTo>
                              <a:lnTo>
                                <a:pt x="365" y="13"/>
                              </a:lnTo>
                              <a:lnTo>
                                <a:pt x="352" y="13"/>
                              </a:lnTo>
                              <a:lnTo>
                                <a:pt x="326" y="13"/>
                              </a:lnTo>
                              <a:lnTo>
                                <a:pt x="300" y="26"/>
                              </a:lnTo>
                              <a:lnTo>
                                <a:pt x="287" y="26"/>
                              </a:lnTo>
                              <a:lnTo>
                                <a:pt x="274" y="39"/>
                              </a:lnTo>
                              <a:lnTo>
                                <a:pt x="261" y="39"/>
                              </a:lnTo>
                              <a:lnTo>
                                <a:pt x="235" y="39"/>
                              </a:lnTo>
                              <a:lnTo>
                                <a:pt x="222" y="52"/>
                              </a:lnTo>
                              <a:lnTo>
                                <a:pt x="209" y="52"/>
                              </a:lnTo>
                              <a:lnTo>
                                <a:pt x="209" y="65"/>
                              </a:lnTo>
                              <a:lnTo>
                                <a:pt x="196" y="65"/>
                              </a:lnTo>
                              <a:lnTo>
                                <a:pt x="183" y="78"/>
                              </a:lnTo>
                              <a:lnTo>
                                <a:pt x="170" y="91"/>
                              </a:lnTo>
                              <a:lnTo>
                                <a:pt x="156" y="91"/>
                              </a:lnTo>
                              <a:lnTo>
                                <a:pt x="130" y="104"/>
                              </a:lnTo>
                              <a:lnTo>
                                <a:pt x="117" y="117"/>
                              </a:lnTo>
                              <a:lnTo>
                                <a:pt x="104" y="130"/>
                              </a:lnTo>
                              <a:lnTo>
                                <a:pt x="91" y="143"/>
                              </a:lnTo>
                              <a:lnTo>
                                <a:pt x="65" y="156"/>
                              </a:lnTo>
                              <a:lnTo>
                                <a:pt x="65" y="169"/>
                              </a:lnTo>
                              <a:lnTo>
                                <a:pt x="52" y="169"/>
                              </a:lnTo>
                              <a:lnTo>
                                <a:pt x="39" y="182"/>
                              </a:lnTo>
                              <a:lnTo>
                                <a:pt x="26" y="182"/>
                              </a:lnTo>
                              <a:lnTo>
                                <a:pt x="0" y="221"/>
                              </a:lnTo>
                              <a:close/>
                            </a:path>
                          </a:pathLst>
                        </a:custGeom>
                        <a:solidFill>
                          <a:srgbClr val="008000"/>
                        </a:solidFill>
                        <a:ln w="20638">
                          <a:solidFill>
                            <a:srgbClr val="000000"/>
                          </a:solidFill>
                          <a:round/>
                          <a:headEnd/>
                          <a:tailEnd/>
                        </a:ln>
                      </p:spPr>
                      <p:txBody>
                        <a:bodyPr/>
                        <a:lstStyle/>
                        <a:p>
                          <a:endParaRPr lang="en-US"/>
                        </a:p>
                      </p:txBody>
                    </p:sp>
                  </p:grpSp>
                  <p:sp>
                    <p:nvSpPr>
                      <p:cNvPr id="6322" name="Freeform 131"/>
                      <p:cNvSpPr>
                        <a:spLocks/>
                      </p:cNvSpPr>
                      <p:nvPr/>
                    </p:nvSpPr>
                    <p:spPr bwMode="auto">
                      <a:xfrm>
                        <a:off x="2879" y="3269"/>
                        <a:ext cx="650" cy="208"/>
                      </a:xfrm>
                      <a:custGeom>
                        <a:avLst/>
                        <a:gdLst>
                          <a:gd name="T0" fmla="*/ 65 w 650"/>
                          <a:gd name="T1" fmla="*/ 65 h 208"/>
                          <a:gd name="T2" fmla="*/ 91 w 650"/>
                          <a:gd name="T3" fmla="*/ 65 h 208"/>
                          <a:gd name="T4" fmla="*/ 169 w 650"/>
                          <a:gd name="T5" fmla="*/ 52 h 208"/>
                          <a:gd name="T6" fmla="*/ 195 w 650"/>
                          <a:gd name="T7" fmla="*/ 52 h 208"/>
                          <a:gd name="T8" fmla="*/ 208 w 650"/>
                          <a:gd name="T9" fmla="*/ 39 h 208"/>
                          <a:gd name="T10" fmla="*/ 221 w 650"/>
                          <a:gd name="T11" fmla="*/ 39 h 208"/>
                          <a:gd name="T12" fmla="*/ 247 w 650"/>
                          <a:gd name="T13" fmla="*/ 52 h 208"/>
                          <a:gd name="T14" fmla="*/ 260 w 650"/>
                          <a:gd name="T15" fmla="*/ 52 h 208"/>
                          <a:gd name="T16" fmla="*/ 273 w 650"/>
                          <a:gd name="T17" fmla="*/ 65 h 208"/>
                          <a:gd name="T18" fmla="*/ 299 w 650"/>
                          <a:gd name="T19" fmla="*/ 52 h 208"/>
                          <a:gd name="T20" fmla="*/ 325 w 650"/>
                          <a:gd name="T21" fmla="*/ 52 h 208"/>
                          <a:gd name="T22" fmla="*/ 351 w 650"/>
                          <a:gd name="T23" fmla="*/ 39 h 208"/>
                          <a:gd name="T24" fmla="*/ 364 w 650"/>
                          <a:gd name="T25" fmla="*/ 39 h 208"/>
                          <a:gd name="T26" fmla="*/ 403 w 650"/>
                          <a:gd name="T27" fmla="*/ 52 h 208"/>
                          <a:gd name="T28" fmla="*/ 429 w 650"/>
                          <a:gd name="T29" fmla="*/ 39 h 208"/>
                          <a:gd name="T30" fmla="*/ 442 w 650"/>
                          <a:gd name="T31" fmla="*/ 39 h 208"/>
                          <a:gd name="T32" fmla="*/ 468 w 650"/>
                          <a:gd name="T33" fmla="*/ 26 h 208"/>
                          <a:gd name="T34" fmla="*/ 494 w 650"/>
                          <a:gd name="T35" fmla="*/ 26 h 208"/>
                          <a:gd name="T36" fmla="*/ 520 w 650"/>
                          <a:gd name="T37" fmla="*/ 13 h 208"/>
                          <a:gd name="T38" fmla="*/ 533 w 650"/>
                          <a:gd name="T39" fmla="*/ 0 h 208"/>
                          <a:gd name="T40" fmla="*/ 533 w 650"/>
                          <a:gd name="T41" fmla="*/ 0 h 208"/>
                          <a:gd name="T42" fmla="*/ 546 w 650"/>
                          <a:gd name="T43" fmla="*/ 13 h 208"/>
                          <a:gd name="T44" fmla="*/ 559 w 650"/>
                          <a:gd name="T45" fmla="*/ 26 h 208"/>
                          <a:gd name="T46" fmla="*/ 559 w 650"/>
                          <a:gd name="T47" fmla="*/ 26 h 208"/>
                          <a:gd name="T48" fmla="*/ 572 w 650"/>
                          <a:gd name="T49" fmla="*/ 39 h 208"/>
                          <a:gd name="T50" fmla="*/ 611 w 650"/>
                          <a:gd name="T51" fmla="*/ 39 h 208"/>
                          <a:gd name="T52" fmla="*/ 624 w 650"/>
                          <a:gd name="T53" fmla="*/ 52 h 208"/>
                          <a:gd name="T54" fmla="*/ 650 w 650"/>
                          <a:gd name="T55" fmla="*/ 52 h 208"/>
                          <a:gd name="T56" fmla="*/ 650 w 650"/>
                          <a:gd name="T57" fmla="*/ 65 h 208"/>
                          <a:gd name="T58" fmla="*/ 611 w 650"/>
                          <a:gd name="T59" fmla="*/ 104 h 208"/>
                          <a:gd name="T60" fmla="*/ 546 w 650"/>
                          <a:gd name="T61" fmla="*/ 156 h 208"/>
                          <a:gd name="T62" fmla="*/ 468 w 650"/>
                          <a:gd name="T63" fmla="*/ 182 h 208"/>
                          <a:gd name="T64" fmla="*/ 429 w 650"/>
                          <a:gd name="T65" fmla="*/ 195 h 208"/>
                          <a:gd name="T66" fmla="*/ 390 w 650"/>
                          <a:gd name="T67" fmla="*/ 195 h 208"/>
                          <a:gd name="T68" fmla="*/ 351 w 650"/>
                          <a:gd name="T69" fmla="*/ 208 h 208"/>
                          <a:gd name="T70" fmla="*/ 312 w 650"/>
                          <a:gd name="T71" fmla="*/ 208 h 208"/>
                          <a:gd name="T72" fmla="*/ 273 w 650"/>
                          <a:gd name="T73" fmla="*/ 208 h 208"/>
                          <a:gd name="T74" fmla="*/ 234 w 650"/>
                          <a:gd name="T75" fmla="*/ 208 h 208"/>
                          <a:gd name="T76" fmla="*/ 195 w 650"/>
                          <a:gd name="T77" fmla="*/ 208 h 208"/>
                          <a:gd name="T78" fmla="*/ 169 w 650"/>
                          <a:gd name="T79" fmla="*/ 195 h 208"/>
                          <a:gd name="T80" fmla="*/ 143 w 650"/>
                          <a:gd name="T81" fmla="*/ 195 h 208"/>
                          <a:gd name="T82" fmla="*/ 104 w 650"/>
                          <a:gd name="T83" fmla="*/ 169 h 208"/>
                          <a:gd name="T84" fmla="*/ 65 w 650"/>
                          <a:gd name="T85" fmla="*/ 143 h 208"/>
                          <a:gd name="T86" fmla="*/ 26 w 650"/>
                          <a:gd name="T87" fmla="*/ 117 h 208"/>
                          <a:gd name="T88" fmla="*/ 0 w 650"/>
                          <a:gd name="T89" fmla="*/ 91 h 20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50"/>
                          <a:gd name="T136" fmla="*/ 0 h 208"/>
                          <a:gd name="T137" fmla="*/ 650 w 650"/>
                          <a:gd name="T138" fmla="*/ 208 h 20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50" h="208">
                            <a:moveTo>
                              <a:pt x="0" y="91"/>
                            </a:moveTo>
                            <a:lnTo>
                              <a:pt x="65" y="65"/>
                            </a:lnTo>
                            <a:lnTo>
                              <a:pt x="78" y="65"/>
                            </a:lnTo>
                            <a:lnTo>
                              <a:pt x="91" y="65"/>
                            </a:lnTo>
                            <a:lnTo>
                              <a:pt x="156" y="65"/>
                            </a:lnTo>
                            <a:lnTo>
                              <a:pt x="169" y="52"/>
                            </a:lnTo>
                            <a:lnTo>
                              <a:pt x="195" y="52"/>
                            </a:lnTo>
                            <a:lnTo>
                              <a:pt x="195" y="39"/>
                            </a:lnTo>
                            <a:lnTo>
                              <a:pt x="208" y="39"/>
                            </a:lnTo>
                            <a:lnTo>
                              <a:pt x="221" y="39"/>
                            </a:lnTo>
                            <a:lnTo>
                              <a:pt x="234" y="39"/>
                            </a:lnTo>
                            <a:lnTo>
                              <a:pt x="247" y="52"/>
                            </a:lnTo>
                            <a:lnTo>
                              <a:pt x="260" y="52"/>
                            </a:lnTo>
                            <a:lnTo>
                              <a:pt x="260" y="65"/>
                            </a:lnTo>
                            <a:lnTo>
                              <a:pt x="273" y="65"/>
                            </a:lnTo>
                            <a:lnTo>
                              <a:pt x="286" y="52"/>
                            </a:lnTo>
                            <a:lnTo>
                              <a:pt x="299" y="52"/>
                            </a:lnTo>
                            <a:lnTo>
                              <a:pt x="312" y="52"/>
                            </a:lnTo>
                            <a:lnTo>
                              <a:pt x="325" y="52"/>
                            </a:lnTo>
                            <a:lnTo>
                              <a:pt x="338" y="52"/>
                            </a:lnTo>
                            <a:lnTo>
                              <a:pt x="351" y="39"/>
                            </a:lnTo>
                            <a:lnTo>
                              <a:pt x="364" y="39"/>
                            </a:lnTo>
                            <a:lnTo>
                              <a:pt x="377" y="52"/>
                            </a:lnTo>
                            <a:lnTo>
                              <a:pt x="403" y="52"/>
                            </a:lnTo>
                            <a:lnTo>
                              <a:pt x="416" y="52"/>
                            </a:lnTo>
                            <a:lnTo>
                              <a:pt x="429" y="39"/>
                            </a:lnTo>
                            <a:lnTo>
                              <a:pt x="442" y="39"/>
                            </a:lnTo>
                            <a:lnTo>
                              <a:pt x="455" y="26"/>
                            </a:lnTo>
                            <a:lnTo>
                              <a:pt x="468" y="26"/>
                            </a:lnTo>
                            <a:lnTo>
                              <a:pt x="481" y="26"/>
                            </a:lnTo>
                            <a:lnTo>
                              <a:pt x="494" y="26"/>
                            </a:lnTo>
                            <a:lnTo>
                              <a:pt x="507" y="26"/>
                            </a:lnTo>
                            <a:lnTo>
                              <a:pt x="520" y="13"/>
                            </a:lnTo>
                            <a:lnTo>
                              <a:pt x="533" y="0"/>
                            </a:lnTo>
                            <a:lnTo>
                              <a:pt x="533" y="13"/>
                            </a:lnTo>
                            <a:lnTo>
                              <a:pt x="546" y="13"/>
                            </a:lnTo>
                            <a:lnTo>
                              <a:pt x="546" y="26"/>
                            </a:lnTo>
                            <a:lnTo>
                              <a:pt x="559" y="26"/>
                            </a:lnTo>
                            <a:lnTo>
                              <a:pt x="572" y="26"/>
                            </a:lnTo>
                            <a:lnTo>
                              <a:pt x="572" y="39"/>
                            </a:lnTo>
                            <a:lnTo>
                              <a:pt x="598" y="39"/>
                            </a:lnTo>
                            <a:lnTo>
                              <a:pt x="611" y="39"/>
                            </a:lnTo>
                            <a:lnTo>
                              <a:pt x="624" y="39"/>
                            </a:lnTo>
                            <a:lnTo>
                              <a:pt x="624" y="52"/>
                            </a:lnTo>
                            <a:lnTo>
                              <a:pt x="637" y="52"/>
                            </a:lnTo>
                            <a:lnTo>
                              <a:pt x="650" y="52"/>
                            </a:lnTo>
                            <a:lnTo>
                              <a:pt x="650" y="65"/>
                            </a:lnTo>
                            <a:lnTo>
                              <a:pt x="624" y="91"/>
                            </a:lnTo>
                            <a:lnTo>
                              <a:pt x="611" y="104"/>
                            </a:lnTo>
                            <a:lnTo>
                              <a:pt x="585" y="130"/>
                            </a:lnTo>
                            <a:lnTo>
                              <a:pt x="546" y="156"/>
                            </a:lnTo>
                            <a:lnTo>
                              <a:pt x="507" y="169"/>
                            </a:lnTo>
                            <a:lnTo>
                              <a:pt x="468" y="182"/>
                            </a:lnTo>
                            <a:lnTo>
                              <a:pt x="455" y="195"/>
                            </a:lnTo>
                            <a:lnTo>
                              <a:pt x="429" y="195"/>
                            </a:lnTo>
                            <a:lnTo>
                              <a:pt x="403" y="195"/>
                            </a:lnTo>
                            <a:lnTo>
                              <a:pt x="390" y="195"/>
                            </a:lnTo>
                            <a:lnTo>
                              <a:pt x="364" y="208"/>
                            </a:lnTo>
                            <a:lnTo>
                              <a:pt x="351" y="208"/>
                            </a:lnTo>
                            <a:lnTo>
                              <a:pt x="338" y="208"/>
                            </a:lnTo>
                            <a:lnTo>
                              <a:pt x="312" y="208"/>
                            </a:lnTo>
                            <a:lnTo>
                              <a:pt x="286" y="208"/>
                            </a:lnTo>
                            <a:lnTo>
                              <a:pt x="273" y="208"/>
                            </a:lnTo>
                            <a:lnTo>
                              <a:pt x="260" y="208"/>
                            </a:lnTo>
                            <a:lnTo>
                              <a:pt x="234" y="208"/>
                            </a:lnTo>
                            <a:lnTo>
                              <a:pt x="221" y="208"/>
                            </a:lnTo>
                            <a:lnTo>
                              <a:pt x="195" y="208"/>
                            </a:lnTo>
                            <a:lnTo>
                              <a:pt x="182" y="195"/>
                            </a:lnTo>
                            <a:lnTo>
                              <a:pt x="169" y="195"/>
                            </a:lnTo>
                            <a:lnTo>
                              <a:pt x="156" y="195"/>
                            </a:lnTo>
                            <a:lnTo>
                              <a:pt x="143" y="195"/>
                            </a:lnTo>
                            <a:lnTo>
                              <a:pt x="117" y="182"/>
                            </a:lnTo>
                            <a:lnTo>
                              <a:pt x="104" y="169"/>
                            </a:lnTo>
                            <a:lnTo>
                              <a:pt x="78" y="156"/>
                            </a:lnTo>
                            <a:lnTo>
                              <a:pt x="65" y="143"/>
                            </a:lnTo>
                            <a:lnTo>
                              <a:pt x="39" y="130"/>
                            </a:lnTo>
                            <a:lnTo>
                              <a:pt x="26" y="117"/>
                            </a:lnTo>
                            <a:lnTo>
                              <a:pt x="13" y="117"/>
                            </a:lnTo>
                            <a:lnTo>
                              <a:pt x="0" y="91"/>
                            </a:lnTo>
                            <a:close/>
                          </a:path>
                        </a:pathLst>
                      </a:custGeom>
                      <a:solidFill>
                        <a:srgbClr val="008000"/>
                      </a:solidFill>
                      <a:ln w="20638">
                        <a:solidFill>
                          <a:srgbClr val="000000"/>
                        </a:solidFill>
                        <a:round/>
                        <a:headEnd/>
                        <a:tailEnd/>
                      </a:ln>
                    </p:spPr>
                    <p:txBody>
                      <a:bodyPr/>
                      <a:lstStyle/>
                      <a:p>
                        <a:endParaRPr lang="en-US"/>
                      </a:p>
                    </p:txBody>
                  </p:sp>
                  <p:sp>
                    <p:nvSpPr>
                      <p:cNvPr id="6323" name="Freeform 132"/>
                      <p:cNvSpPr>
                        <a:spLocks/>
                      </p:cNvSpPr>
                      <p:nvPr/>
                    </p:nvSpPr>
                    <p:spPr bwMode="auto">
                      <a:xfrm>
                        <a:off x="3451" y="2476"/>
                        <a:ext cx="130" cy="221"/>
                      </a:xfrm>
                      <a:custGeom>
                        <a:avLst/>
                        <a:gdLst>
                          <a:gd name="T0" fmla="*/ 26 w 130"/>
                          <a:gd name="T1" fmla="*/ 78 h 221"/>
                          <a:gd name="T2" fmla="*/ 26 w 130"/>
                          <a:gd name="T3" fmla="*/ 117 h 221"/>
                          <a:gd name="T4" fmla="*/ 13 w 130"/>
                          <a:gd name="T5" fmla="*/ 143 h 221"/>
                          <a:gd name="T6" fmla="*/ 0 w 130"/>
                          <a:gd name="T7" fmla="*/ 169 h 221"/>
                          <a:gd name="T8" fmla="*/ 0 w 130"/>
                          <a:gd name="T9" fmla="*/ 195 h 221"/>
                          <a:gd name="T10" fmla="*/ 13 w 130"/>
                          <a:gd name="T11" fmla="*/ 208 h 221"/>
                          <a:gd name="T12" fmla="*/ 26 w 130"/>
                          <a:gd name="T13" fmla="*/ 221 h 221"/>
                          <a:gd name="T14" fmla="*/ 26 w 130"/>
                          <a:gd name="T15" fmla="*/ 221 h 221"/>
                          <a:gd name="T16" fmla="*/ 39 w 130"/>
                          <a:gd name="T17" fmla="*/ 221 h 221"/>
                          <a:gd name="T18" fmla="*/ 52 w 130"/>
                          <a:gd name="T19" fmla="*/ 221 h 221"/>
                          <a:gd name="T20" fmla="*/ 52 w 130"/>
                          <a:gd name="T21" fmla="*/ 208 h 221"/>
                          <a:gd name="T22" fmla="*/ 52 w 130"/>
                          <a:gd name="T23" fmla="*/ 182 h 221"/>
                          <a:gd name="T24" fmla="*/ 78 w 130"/>
                          <a:gd name="T25" fmla="*/ 169 h 221"/>
                          <a:gd name="T26" fmla="*/ 78 w 130"/>
                          <a:gd name="T27" fmla="*/ 130 h 221"/>
                          <a:gd name="T28" fmla="*/ 78 w 130"/>
                          <a:gd name="T29" fmla="*/ 117 h 221"/>
                          <a:gd name="T30" fmla="*/ 91 w 130"/>
                          <a:gd name="T31" fmla="*/ 117 h 221"/>
                          <a:gd name="T32" fmla="*/ 91 w 130"/>
                          <a:gd name="T33" fmla="*/ 91 h 221"/>
                          <a:gd name="T34" fmla="*/ 104 w 130"/>
                          <a:gd name="T35" fmla="*/ 78 h 221"/>
                          <a:gd name="T36" fmla="*/ 104 w 130"/>
                          <a:gd name="T37" fmla="*/ 65 h 221"/>
                          <a:gd name="T38" fmla="*/ 117 w 130"/>
                          <a:gd name="T39" fmla="*/ 65 h 221"/>
                          <a:gd name="T40" fmla="*/ 117 w 130"/>
                          <a:gd name="T41" fmla="*/ 52 h 221"/>
                          <a:gd name="T42" fmla="*/ 130 w 130"/>
                          <a:gd name="T43" fmla="*/ 52 h 221"/>
                          <a:gd name="T44" fmla="*/ 130 w 130"/>
                          <a:gd name="T45" fmla="*/ 26 h 221"/>
                          <a:gd name="T46" fmla="*/ 130 w 130"/>
                          <a:gd name="T47" fmla="*/ 13 h 221"/>
                          <a:gd name="T48" fmla="*/ 117 w 130"/>
                          <a:gd name="T49" fmla="*/ 13 h 221"/>
                          <a:gd name="T50" fmla="*/ 117 w 130"/>
                          <a:gd name="T51" fmla="*/ 0 h 221"/>
                          <a:gd name="T52" fmla="*/ 104 w 130"/>
                          <a:gd name="T53" fmla="*/ 13 h 221"/>
                          <a:gd name="T54" fmla="*/ 91 w 130"/>
                          <a:gd name="T55" fmla="*/ 26 h 221"/>
                          <a:gd name="T56" fmla="*/ 78 w 130"/>
                          <a:gd name="T57" fmla="*/ 39 h 221"/>
                          <a:gd name="T58" fmla="*/ 78 w 130"/>
                          <a:gd name="T59" fmla="*/ 52 h 221"/>
                          <a:gd name="T60" fmla="*/ 65 w 130"/>
                          <a:gd name="T61" fmla="*/ 52 h 221"/>
                          <a:gd name="T62" fmla="*/ 52 w 130"/>
                          <a:gd name="T63" fmla="*/ 65 h 221"/>
                          <a:gd name="T64" fmla="*/ 52 w 130"/>
                          <a:gd name="T65" fmla="*/ 65 h 221"/>
                          <a:gd name="T66" fmla="*/ 26 w 130"/>
                          <a:gd name="T67" fmla="*/ 78 h 2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0"/>
                          <a:gd name="T103" fmla="*/ 0 h 221"/>
                          <a:gd name="T104" fmla="*/ 130 w 130"/>
                          <a:gd name="T105" fmla="*/ 221 h 22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0" h="221">
                            <a:moveTo>
                              <a:pt x="26" y="78"/>
                            </a:moveTo>
                            <a:lnTo>
                              <a:pt x="26" y="117"/>
                            </a:lnTo>
                            <a:lnTo>
                              <a:pt x="13" y="143"/>
                            </a:lnTo>
                            <a:lnTo>
                              <a:pt x="0" y="169"/>
                            </a:lnTo>
                            <a:lnTo>
                              <a:pt x="0" y="195"/>
                            </a:lnTo>
                            <a:lnTo>
                              <a:pt x="13" y="208"/>
                            </a:lnTo>
                            <a:lnTo>
                              <a:pt x="26" y="221"/>
                            </a:lnTo>
                            <a:lnTo>
                              <a:pt x="39" y="221"/>
                            </a:lnTo>
                            <a:lnTo>
                              <a:pt x="52" y="221"/>
                            </a:lnTo>
                            <a:lnTo>
                              <a:pt x="52" y="208"/>
                            </a:lnTo>
                            <a:lnTo>
                              <a:pt x="52" y="182"/>
                            </a:lnTo>
                            <a:lnTo>
                              <a:pt x="78" y="169"/>
                            </a:lnTo>
                            <a:lnTo>
                              <a:pt x="78" y="130"/>
                            </a:lnTo>
                            <a:lnTo>
                              <a:pt x="78" y="117"/>
                            </a:lnTo>
                            <a:lnTo>
                              <a:pt x="91" y="117"/>
                            </a:lnTo>
                            <a:lnTo>
                              <a:pt x="91" y="91"/>
                            </a:lnTo>
                            <a:lnTo>
                              <a:pt x="104" y="78"/>
                            </a:lnTo>
                            <a:lnTo>
                              <a:pt x="104" y="65"/>
                            </a:lnTo>
                            <a:lnTo>
                              <a:pt x="117" y="65"/>
                            </a:lnTo>
                            <a:lnTo>
                              <a:pt x="117" y="52"/>
                            </a:lnTo>
                            <a:lnTo>
                              <a:pt x="130" y="52"/>
                            </a:lnTo>
                            <a:lnTo>
                              <a:pt x="130" y="26"/>
                            </a:lnTo>
                            <a:lnTo>
                              <a:pt x="130" y="13"/>
                            </a:lnTo>
                            <a:lnTo>
                              <a:pt x="117" y="13"/>
                            </a:lnTo>
                            <a:lnTo>
                              <a:pt x="117" y="0"/>
                            </a:lnTo>
                            <a:lnTo>
                              <a:pt x="104" y="13"/>
                            </a:lnTo>
                            <a:lnTo>
                              <a:pt x="91" y="26"/>
                            </a:lnTo>
                            <a:lnTo>
                              <a:pt x="78" y="39"/>
                            </a:lnTo>
                            <a:lnTo>
                              <a:pt x="78" y="52"/>
                            </a:lnTo>
                            <a:lnTo>
                              <a:pt x="65" y="52"/>
                            </a:lnTo>
                            <a:lnTo>
                              <a:pt x="52" y="65"/>
                            </a:lnTo>
                            <a:lnTo>
                              <a:pt x="26" y="78"/>
                            </a:lnTo>
                            <a:close/>
                          </a:path>
                        </a:pathLst>
                      </a:custGeom>
                      <a:solidFill>
                        <a:srgbClr val="008000"/>
                      </a:solidFill>
                      <a:ln w="20638">
                        <a:solidFill>
                          <a:srgbClr val="000000"/>
                        </a:solidFill>
                        <a:round/>
                        <a:headEnd/>
                        <a:tailEnd/>
                      </a:ln>
                    </p:spPr>
                    <p:txBody>
                      <a:bodyPr/>
                      <a:lstStyle/>
                      <a:p>
                        <a:endParaRPr lang="en-US"/>
                      </a:p>
                    </p:txBody>
                  </p:sp>
                  <p:sp>
                    <p:nvSpPr>
                      <p:cNvPr id="6324" name="Freeform 133"/>
                      <p:cNvSpPr>
                        <a:spLocks/>
                      </p:cNvSpPr>
                      <p:nvPr/>
                    </p:nvSpPr>
                    <p:spPr bwMode="auto">
                      <a:xfrm>
                        <a:off x="2826" y="1215"/>
                        <a:ext cx="1782" cy="1053"/>
                      </a:xfrm>
                      <a:custGeom>
                        <a:avLst/>
                        <a:gdLst>
                          <a:gd name="T0" fmla="*/ 105 w 1782"/>
                          <a:gd name="T1" fmla="*/ 442 h 1053"/>
                          <a:gd name="T2" fmla="*/ 118 w 1782"/>
                          <a:gd name="T3" fmla="*/ 364 h 1053"/>
                          <a:gd name="T4" fmla="*/ 183 w 1782"/>
                          <a:gd name="T5" fmla="*/ 325 h 1053"/>
                          <a:gd name="T6" fmla="*/ 248 w 1782"/>
                          <a:gd name="T7" fmla="*/ 299 h 1053"/>
                          <a:gd name="T8" fmla="*/ 274 w 1782"/>
                          <a:gd name="T9" fmla="*/ 260 h 1053"/>
                          <a:gd name="T10" fmla="*/ 352 w 1782"/>
                          <a:gd name="T11" fmla="*/ 221 h 1053"/>
                          <a:gd name="T12" fmla="*/ 417 w 1782"/>
                          <a:gd name="T13" fmla="*/ 156 h 1053"/>
                          <a:gd name="T14" fmla="*/ 391 w 1782"/>
                          <a:gd name="T15" fmla="*/ 130 h 1053"/>
                          <a:gd name="T16" fmla="*/ 391 w 1782"/>
                          <a:gd name="T17" fmla="*/ 104 h 1053"/>
                          <a:gd name="T18" fmla="*/ 339 w 1782"/>
                          <a:gd name="T19" fmla="*/ 143 h 1053"/>
                          <a:gd name="T20" fmla="*/ 313 w 1782"/>
                          <a:gd name="T21" fmla="*/ 221 h 1053"/>
                          <a:gd name="T22" fmla="*/ 274 w 1782"/>
                          <a:gd name="T23" fmla="*/ 247 h 1053"/>
                          <a:gd name="T24" fmla="*/ 261 w 1782"/>
                          <a:gd name="T25" fmla="*/ 208 h 1053"/>
                          <a:gd name="T26" fmla="*/ 209 w 1782"/>
                          <a:gd name="T27" fmla="*/ 221 h 1053"/>
                          <a:gd name="T28" fmla="*/ 196 w 1782"/>
                          <a:gd name="T29" fmla="*/ 195 h 1053"/>
                          <a:gd name="T30" fmla="*/ 196 w 1782"/>
                          <a:gd name="T31" fmla="*/ 169 h 1053"/>
                          <a:gd name="T32" fmla="*/ 248 w 1782"/>
                          <a:gd name="T33" fmla="*/ 143 h 1053"/>
                          <a:gd name="T34" fmla="*/ 287 w 1782"/>
                          <a:gd name="T35" fmla="*/ 91 h 1053"/>
                          <a:gd name="T36" fmla="*/ 352 w 1782"/>
                          <a:gd name="T37" fmla="*/ 39 h 1053"/>
                          <a:gd name="T38" fmla="*/ 430 w 1782"/>
                          <a:gd name="T39" fmla="*/ 13 h 1053"/>
                          <a:gd name="T40" fmla="*/ 534 w 1782"/>
                          <a:gd name="T41" fmla="*/ 65 h 1053"/>
                          <a:gd name="T42" fmla="*/ 495 w 1782"/>
                          <a:gd name="T43" fmla="*/ 130 h 1053"/>
                          <a:gd name="T44" fmla="*/ 534 w 1782"/>
                          <a:gd name="T45" fmla="*/ 169 h 1053"/>
                          <a:gd name="T46" fmla="*/ 573 w 1782"/>
                          <a:gd name="T47" fmla="*/ 130 h 1053"/>
                          <a:gd name="T48" fmla="*/ 716 w 1782"/>
                          <a:gd name="T49" fmla="*/ 117 h 1053"/>
                          <a:gd name="T50" fmla="*/ 898 w 1782"/>
                          <a:gd name="T51" fmla="*/ 26 h 1053"/>
                          <a:gd name="T52" fmla="*/ 1184 w 1782"/>
                          <a:gd name="T53" fmla="*/ 65 h 1053"/>
                          <a:gd name="T54" fmla="*/ 1678 w 1782"/>
                          <a:gd name="T55" fmla="*/ 130 h 1053"/>
                          <a:gd name="T56" fmla="*/ 1730 w 1782"/>
                          <a:gd name="T57" fmla="*/ 182 h 1053"/>
                          <a:gd name="T58" fmla="*/ 1743 w 1782"/>
                          <a:gd name="T59" fmla="*/ 312 h 1053"/>
                          <a:gd name="T60" fmla="*/ 1600 w 1782"/>
                          <a:gd name="T61" fmla="*/ 208 h 1053"/>
                          <a:gd name="T62" fmla="*/ 1483 w 1782"/>
                          <a:gd name="T63" fmla="*/ 260 h 1053"/>
                          <a:gd name="T64" fmla="*/ 1639 w 1782"/>
                          <a:gd name="T65" fmla="*/ 455 h 1053"/>
                          <a:gd name="T66" fmla="*/ 1574 w 1782"/>
                          <a:gd name="T67" fmla="*/ 546 h 1053"/>
                          <a:gd name="T68" fmla="*/ 1678 w 1782"/>
                          <a:gd name="T69" fmla="*/ 741 h 1053"/>
                          <a:gd name="T70" fmla="*/ 1574 w 1782"/>
                          <a:gd name="T71" fmla="*/ 832 h 1053"/>
                          <a:gd name="T72" fmla="*/ 1548 w 1782"/>
                          <a:gd name="T73" fmla="*/ 910 h 1053"/>
                          <a:gd name="T74" fmla="*/ 1535 w 1782"/>
                          <a:gd name="T75" fmla="*/ 988 h 1053"/>
                          <a:gd name="T76" fmla="*/ 1496 w 1782"/>
                          <a:gd name="T77" fmla="*/ 988 h 1053"/>
                          <a:gd name="T78" fmla="*/ 1392 w 1782"/>
                          <a:gd name="T79" fmla="*/ 832 h 1053"/>
                          <a:gd name="T80" fmla="*/ 1236 w 1782"/>
                          <a:gd name="T81" fmla="*/ 819 h 1053"/>
                          <a:gd name="T82" fmla="*/ 1145 w 1782"/>
                          <a:gd name="T83" fmla="*/ 910 h 1053"/>
                          <a:gd name="T84" fmla="*/ 950 w 1782"/>
                          <a:gd name="T85" fmla="*/ 715 h 1053"/>
                          <a:gd name="T86" fmla="*/ 690 w 1782"/>
                          <a:gd name="T87" fmla="*/ 637 h 1053"/>
                          <a:gd name="T88" fmla="*/ 885 w 1782"/>
                          <a:gd name="T89" fmla="*/ 767 h 1053"/>
                          <a:gd name="T90" fmla="*/ 664 w 1782"/>
                          <a:gd name="T91" fmla="*/ 884 h 1053"/>
                          <a:gd name="T92" fmla="*/ 599 w 1782"/>
                          <a:gd name="T93" fmla="*/ 780 h 1053"/>
                          <a:gd name="T94" fmla="*/ 508 w 1782"/>
                          <a:gd name="T95" fmla="*/ 650 h 1053"/>
                          <a:gd name="T96" fmla="*/ 456 w 1782"/>
                          <a:gd name="T97" fmla="*/ 559 h 1053"/>
                          <a:gd name="T98" fmla="*/ 430 w 1782"/>
                          <a:gd name="T99" fmla="*/ 520 h 1053"/>
                          <a:gd name="T100" fmla="*/ 391 w 1782"/>
                          <a:gd name="T101" fmla="*/ 481 h 1053"/>
                          <a:gd name="T102" fmla="*/ 378 w 1782"/>
                          <a:gd name="T103" fmla="*/ 533 h 1053"/>
                          <a:gd name="T104" fmla="*/ 326 w 1782"/>
                          <a:gd name="T105" fmla="*/ 455 h 1053"/>
                          <a:gd name="T106" fmla="*/ 274 w 1782"/>
                          <a:gd name="T107" fmla="*/ 429 h 1053"/>
                          <a:gd name="T108" fmla="*/ 339 w 1782"/>
                          <a:gd name="T109" fmla="*/ 494 h 1053"/>
                          <a:gd name="T110" fmla="*/ 313 w 1782"/>
                          <a:gd name="T111" fmla="*/ 520 h 1053"/>
                          <a:gd name="T112" fmla="*/ 261 w 1782"/>
                          <a:gd name="T113" fmla="*/ 468 h 1053"/>
                          <a:gd name="T114" fmla="*/ 209 w 1782"/>
                          <a:gd name="T115" fmla="*/ 442 h 1053"/>
                          <a:gd name="T116" fmla="*/ 144 w 1782"/>
                          <a:gd name="T117" fmla="*/ 481 h 1053"/>
                          <a:gd name="T118" fmla="*/ 131 w 1782"/>
                          <a:gd name="T119" fmla="*/ 520 h 1053"/>
                          <a:gd name="T120" fmla="*/ 79 w 1782"/>
                          <a:gd name="T121" fmla="*/ 559 h 1053"/>
                          <a:gd name="T122" fmla="*/ 13 w 1782"/>
                          <a:gd name="T123" fmla="*/ 533 h 105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82"/>
                          <a:gd name="T187" fmla="*/ 0 h 1053"/>
                          <a:gd name="T188" fmla="*/ 1782 w 1782"/>
                          <a:gd name="T189" fmla="*/ 1053 h 105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82" h="1053">
                            <a:moveTo>
                              <a:pt x="0" y="468"/>
                            </a:moveTo>
                            <a:lnTo>
                              <a:pt x="13" y="455"/>
                            </a:lnTo>
                            <a:lnTo>
                              <a:pt x="27" y="442"/>
                            </a:lnTo>
                            <a:lnTo>
                              <a:pt x="53" y="442"/>
                            </a:lnTo>
                            <a:lnTo>
                              <a:pt x="66" y="442"/>
                            </a:lnTo>
                            <a:lnTo>
                              <a:pt x="92" y="442"/>
                            </a:lnTo>
                            <a:lnTo>
                              <a:pt x="105" y="442"/>
                            </a:lnTo>
                            <a:lnTo>
                              <a:pt x="105" y="416"/>
                            </a:lnTo>
                            <a:lnTo>
                              <a:pt x="118" y="403"/>
                            </a:lnTo>
                            <a:lnTo>
                              <a:pt x="92" y="390"/>
                            </a:lnTo>
                            <a:lnTo>
                              <a:pt x="92" y="377"/>
                            </a:lnTo>
                            <a:lnTo>
                              <a:pt x="92" y="364"/>
                            </a:lnTo>
                            <a:lnTo>
                              <a:pt x="105" y="364"/>
                            </a:lnTo>
                            <a:lnTo>
                              <a:pt x="118" y="364"/>
                            </a:lnTo>
                            <a:lnTo>
                              <a:pt x="131" y="351"/>
                            </a:lnTo>
                            <a:lnTo>
                              <a:pt x="144" y="351"/>
                            </a:lnTo>
                            <a:lnTo>
                              <a:pt x="157" y="351"/>
                            </a:lnTo>
                            <a:lnTo>
                              <a:pt x="157" y="338"/>
                            </a:lnTo>
                            <a:lnTo>
                              <a:pt x="170" y="338"/>
                            </a:lnTo>
                            <a:lnTo>
                              <a:pt x="183" y="325"/>
                            </a:lnTo>
                            <a:lnTo>
                              <a:pt x="196" y="312"/>
                            </a:lnTo>
                            <a:lnTo>
                              <a:pt x="222" y="299"/>
                            </a:lnTo>
                            <a:lnTo>
                              <a:pt x="235" y="299"/>
                            </a:lnTo>
                            <a:lnTo>
                              <a:pt x="248" y="299"/>
                            </a:lnTo>
                            <a:lnTo>
                              <a:pt x="248" y="286"/>
                            </a:lnTo>
                            <a:lnTo>
                              <a:pt x="235" y="273"/>
                            </a:lnTo>
                            <a:lnTo>
                              <a:pt x="235" y="247"/>
                            </a:lnTo>
                            <a:lnTo>
                              <a:pt x="261" y="247"/>
                            </a:lnTo>
                            <a:lnTo>
                              <a:pt x="261" y="234"/>
                            </a:lnTo>
                            <a:lnTo>
                              <a:pt x="261" y="247"/>
                            </a:lnTo>
                            <a:lnTo>
                              <a:pt x="274" y="260"/>
                            </a:lnTo>
                            <a:lnTo>
                              <a:pt x="287" y="273"/>
                            </a:lnTo>
                            <a:lnTo>
                              <a:pt x="300" y="273"/>
                            </a:lnTo>
                            <a:lnTo>
                              <a:pt x="326" y="247"/>
                            </a:lnTo>
                            <a:lnTo>
                              <a:pt x="339" y="234"/>
                            </a:lnTo>
                            <a:lnTo>
                              <a:pt x="352" y="221"/>
                            </a:lnTo>
                            <a:lnTo>
                              <a:pt x="365" y="208"/>
                            </a:lnTo>
                            <a:lnTo>
                              <a:pt x="378" y="208"/>
                            </a:lnTo>
                            <a:lnTo>
                              <a:pt x="378" y="195"/>
                            </a:lnTo>
                            <a:lnTo>
                              <a:pt x="391" y="195"/>
                            </a:lnTo>
                            <a:lnTo>
                              <a:pt x="417" y="221"/>
                            </a:lnTo>
                            <a:lnTo>
                              <a:pt x="417" y="156"/>
                            </a:lnTo>
                            <a:lnTo>
                              <a:pt x="391" y="182"/>
                            </a:lnTo>
                            <a:lnTo>
                              <a:pt x="378" y="182"/>
                            </a:lnTo>
                            <a:lnTo>
                              <a:pt x="365" y="169"/>
                            </a:lnTo>
                            <a:lnTo>
                              <a:pt x="365" y="156"/>
                            </a:lnTo>
                            <a:lnTo>
                              <a:pt x="378" y="143"/>
                            </a:lnTo>
                            <a:lnTo>
                              <a:pt x="391" y="130"/>
                            </a:lnTo>
                            <a:lnTo>
                              <a:pt x="404" y="130"/>
                            </a:lnTo>
                            <a:lnTo>
                              <a:pt x="404" y="117"/>
                            </a:lnTo>
                            <a:lnTo>
                              <a:pt x="417" y="117"/>
                            </a:lnTo>
                            <a:lnTo>
                              <a:pt x="404" y="104"/>
                            </a:lnTo>
                            <a:lnTo>
                              <a:pt x="391" y="104"/>
                            </a:lnTo>
                            <a:lnTo>
                              <a:pt x="378" y="104"/>
                            </a:lnTo>
                            <a:lnTo>
                              <a:pt x="378" y="117"/>
                            </a:lnTo>
                            <a:lnTo>
                              <a:pt x="365" y="117"/>
                            </a:lnTo>
                            <a:lnTo>
                              <a:pt x="352" y="143"/>
                            </a:lnTo>
                            <a:lnTo>
                              <a:pt x="339" y="143"/>
                            </a:lnTo>
                            <a:lnTo>
                              <a:pt x="326" y="156"/>
                            </a:lnTo>
                            <a:lnTo>
                              <a:pt x="326" y="169"/>
                            </a:lnTo>
                            <a:lnTo>
                              <a:pt x="339" y="182"/>
                            </a:lnTo>
                            <a:lnTo>
                              <a:pt x="339" y="195"/>
                            </a:lnTo>
                            <a:lnTo>
                              <a:pt x="326" y="208"/>
                            </a:lnTo>
                            <a:lnTo>
                              <a:pt x="313" y="221"/>
                            </a:lnTo>
                            <a:lnTo>
                              <a:pt x="313" y="234"/>
                            </a:lnTo>
                            <a:lnTo>
                              <a:pt x="313" y="247"/>
                            </a:lnTo>
                            <a:lnTo>
                              <a:pt x="300" y="247"/>
                            </a:lnTo>
                            <a:lnTo>
                              <a:pt x="287" y="247"/>
                            </a:lnTo>
                            <a:lnTo>
                              <a:pt x="274" y="247"/>
                            </a:lnTo>
                            <a:lnTo>
                              <a:pt x="274" y="234"/>
                            </a:lnTo>
                            <a:lnTo>
                              <a:pt x="261" y="221"/>
                            </a:lnTo>
                            <a:lnTo>
                              <a:pt x="261" y="208"/>
                            </a:lnTo>
                            <a:lnTo>
                              <a:pt x="261" y="195"/>
                            </a:lnTo>
                            <a:lnTo>
                              <a:pt x="261" y="208"/>
                            </a:lnTo>
                            <a:lnTo>
                              <a:pt x="248" y="208"/>
                            </a:lnTo>
                            <a:lnTo>
                              <a:pt x="248" y="195"/>
                            </a:lnTo>
                            <a:lnTo>
                              <a:pt x="235" y="208"/>
                            </a:lnTo>
                            <a:lnTo>
                              <a:pt x="235" y="221"/>
                            </a:lnTo>
                            <a:lnTo>
                              <a:pt x="222" y="221"/>
                            </a:lnTo>
                            <a:lnTo>
                              <a:pt x="209" y="221"/>
                            </a:lnTo>
                            <a:lnTo>
                              <a:pt x="196" y="221"/>
                            </a:lnTo>
                            <a:lnTo>
                              <a:pt x="183" y="208"/>
                            </a:lnTo>
                            <a:lnTo>
                              <a:pt x="196" y="195"/>
                            </a:lnTo>
                            <a:lnTo>
                              <a:pt x="183" y="182"/>
                            </a:lnTo>
                            <a:lnTo>
                              <a:pt x="196" y="182"/>
                            </a:lnTo>
                            <a:lnTo>
                              <a:pt x="222" y="182"/>
                            </a:lnTo>
                            <a:lnTo>
                              <a:pt x="209" y="169"/>
                            </a:lnTo>
                            <a:lnTo>
                              <a:pt x="196" y="169"/>
                            </a:lnTo>
                            <a:lnTo>
                              <a:pt x="196" y="156"/>
                            </a:lnTo>
                            <a:lnTo>
                              <a:pt x="209" y="156"/>
                            </a:lnTo>
                            <a:lnTo>
                              <a:pt x="222" y="143"/>
                            </a:lnTo>
                            <a:lnTo>
                              <a:pt x="235" y="143"/>
                            </a:lnTo>
                            <a:lnTo>
                              <a:pt x="248" y="143"/>
                            </a:lnTo>
                            <a:lnTo>
                              <a:pt x="261" y="143"/>
                            </a:lnTo>
                            <a:lnTo>
                              <a:pt x="248" y="143"/>
                            </a:lnTo>
                            <a:lnTo>
                              <a:pt x="248" y="130"/>
                            </a:lnTo>
                            <a:lnTo>
                              <a:pt x="274" y="104"/>
                            </a:lnTo>
                            <a:lnTo>
                              <a:pt x="287" y="104"/>
                            </a:lnTo>
                            <a:lnTo>
                              <a:pt x="287" y="91"/>
                            </a:lnTo>
                            <a:lnTo>
                              <a:pt x="300" y="78"/>
                            </a:lnTo>
                            <a:lnTo>
                              <a:pt x="313" y="65"/>
                            </a:lnTo>
                            <a:lnTo>
                              <a:pt x="326" y="65"/>
                            </a:lnTo>
                            <a:lnTo>
                              <a:pt x="313" y="52"/>
                            </a:lnTo>
                            <a:lnTo>
                              <a:pt x="339" y="39"/>
                            </a:lnTo>
                            <a:lnTo>
                              <a:pt x="352" y="39"/>
                            </a:lnTo>
                            <a:lnTo>
                              <a:pt x="365" y="26"/>
                            </a:lnTo>
                            <a:lnTo>
                              <a:pt x="417" y="0"/>
                            </a:lnTo>
                            <a:lnTo>
                              <a:pt x="404" y="26"/>
                            </a:lnTo>
                            <a:lnTo>
                              <a:pt x="417" y="13"/>
                            </a:lnTo>
                            <a:lnTo>
                              <a:pt x="430" y="13"/>
                            </a:lnTo>
                            <a:lnTo>
                              <a:pt x="456" y="13"/>
                            </a:lnTo>
                            <a:lnTo>
                              <a:pt x="482" y="13"/>
                            </a:lnTo>
                            <a:lnTo>
                              <a:pt x="456" y="26"/>
                            </a:lnTo>
                            <a:lnTo>
                              <a:pt x="469" y="39"/>
                            </a:lnTo>
                            <a:lnTo>
                              <a:pt x="495" y="26"/>
                            </a:lnTo>
                            <a:lnTo>
                              <a:pt x="547" y="52"/>
                            </a:lnTo>
                            <a:lnTo>
                              <a:pt x="534" y="65"/>
                            </a:lnTo>
                            <a:lnTo>
                              <a:pt x="521" y="78"/>
                            </a:lnTo>
                            <a:lnTo>
                              <a:pt x="495" y="91"/>
                            </a:lnTo>
                            <a:lnTo>
                              <a:pt x="482" y="104"/>
                            </a:lnTo>
                            <a:lnTo>
                              <a:pt x="482" y="117"/>
                            </a:lnTo>
                            <a:lnTo>
                              <a:pt x="495" y="117"/>
                            </a:lnTo>
                            <a:lnTo>
                              <a:pt x="495" y="130"/>
                            </a:lnTo>
                            <a:lnTo>
                              <a:pt x="508" y="143"/>
                            </a:lnTo>
                            <a:lnTo>
                              <a:pt x="521" y="156"/>
                            </a:lnTo>
                            <a:lnTo>
                              <a:pt x="521" y="169"/>
                            </a:lnTo>
                            <a:lnTo>
                              <a:pt x="534" y="169"/>
                            </a:lnTo>
                            <a:lnTo>
                              <a:pt x="547" y="169"/>
                            </a:lnTo>
                            <a:lnTo>
                              <a:pt x="547" y="156"/>
                            </a:lnTo>
                            <a:lnTo>
                              <a:pt x="560" y="156"/>
                            </a:lnTo>
                            <a:lnTo>
                              <a:pt x="573" y="143"/>
                            </a:lnTo>
                            <a:lnTo>
                              <a:pt x="573" y="130"/>
                            </a:lnTo>
                            <a:lnTo>
                              <a:pt x="599" y="117"/>
                            </a:lnTo>
                            <a:lnTo>
                              <a:pt x="612" y="117"/>
                            </a:lnTo>
                            <a:lnTo>
                              <a:pt x="638" y="104"/>
                            </a:lnTo>
                            <a:lnTo>
                              <a:pt x="651" y="117"/>
                            </a:lnTo>
                            <a:lnTo>
                              <a:pt x="677" y="117"/>
                            </a:lnTo>
                            <a:lnTo>
                              <a:pt x="716" y="117"/>
                            </a:lnTo>
                            <a:lnTo>
                              <a:pt x="729" y="78"/>
                            </a:lnTo>
                            <a:lnTo>
                              <a:pt x="755" y="78"/>
                            </a:lnTo>
                            <a:lnTo>
                              <a:pt x="768" y="104"/>
                            </a:lnTo>
                            <a:lnTo>
                              <a:pt x="768" y="78"/>
                            </a:lnTo>
                            <a:lnTo>
                              <a:pt x="846" y="13"/>
                            </a:lnTo>
                            <a:lnTo>
                              <a:pt x="872" y="13"/>
                            </a:lnTo>
                            <a:lnTo>
                              <a:pt x="898" y="26"/>
                            </a:lnTo>
                            <a:lnTo>
                              <a:pt x="937" y="26"/>
                            </a:lnTo>
                            <a:lnTo>
                              <a:pt x="976" y="52"/>
                            </a:lnTo>
                            <a:lnTo>
                              <a:pt x="1028" y="65"/>
                            </a:lnTo>
                            <a:lnTo>
                              <a:pt x="1067" y="52"/>
                            </a:lnTo>
                            <a:lnTo>
                              <a:pt x="1119" y="78"/>
                            </a:lnTo>
                            <a:lnTo>
                              <a:pt x="1158" y="78"/>
                            </a:lnTo>
                            <a:lnTo>
                              <a:pt x="1184" y="65"/>
                            </a:lnTo>
                            <a:lnTo>
                              <a:pt x="1223" y="65"/>
                            </a:lnTo>
                            <a:lnTo>
                              <a:pt x="1249" y="78"/>
                            </a:lnTo>
                            <a:lnTo>
                              <a:pt x="1314" y="78"/>
                            </a:lnTo>
                            <a:lnTo>
                              <a:pt x="1366" y="104"/>
                            </a:lnTo>
                            <a:lnTo>
                              <a:pt x="1457" y="91"/>
                            </a:lnTo>
                            <a:lnTo>
                              <a:pt x="1613" y="104"/>
                            </a:lnTo>
                            <a:lnTo>
                              <a:pt x="1678" y="130"/>
                            </a:lnTo>
                            <a:lnTo>
                              <a:pt x="1743" y="156"/>
                            </a:lnTo>
                            <a:lnTo>
                              <a:pt x="1782" y="169"/>
                            </a:lnTo>
                            <a:lnTo>
                              <a:pt x="1769" y="182"/>
                            </a:lnTo>
                            <a:lnTo>
                              <a:pt x="1743" y="169"/>
                            </a:lnTo>
                            <a:lnTo>
                              <a:pt x="1678" y="156"/>
                            </a:lnTo>
                            <a:lnTo>
                              <a:pt x="1691" y="169"/>
                            </a:lnTo>
                            <a:lnTo>
                              <a:pt x="1730" y="182"/>
                            </a:lnTo>
                            <a:lnTo>
                              <a:pt x="1717" y="195"/>
                            </a:lnTo>
                            <a:lnTo>
                              <a:pt x="1691" y="208"/>
                            </a:lnTo>
                            <a:lnTo>
                              <a:pt x="1678" y="234"/>
                            </a:lnTo>
                            <a:lnTo>
                              <a:pt x="1717" y="247"/>
                            </a:lnTo>
                            <a:lnTo>
                              <a:pt x="1743" y="273"/>
                            </a:lnTo>
                            <a:lnTo>
                              <a:pt x="1756" y="312"/>
                            </a:lnTo>
                            <a:lnTo>
                              <a:pt x="1743" y="312"/>
                            </a:lnTo>
                            <a:lnTo>
                              <a:pt x="1704" y="312"/>
                            </a:lnTo>
                            <a:lnTo>
                              <a:pt x="1665" y="286"/>
                            </a:lnTo>
                            <a:lnTo>
                              <a:pt x="1639" y="260"/>
                            </a:lnTo>
                            <a:lnTo>
                              <a:pt x="1639" y="247"/>
                            </a:lnTo>
                            <a:lnTo>
                              <a:pt x="1626" y="221"/>
                            </a:lnTo>
                            <a:lnTo>
                              <a:pt x="1613" y="208"/>
                            </a:lnTo>
                            <a:lnTo>
                              <a:pt x="1600" y="208"/>
                            </a:lnTo>
                            <a:lnTo>
                              <a:pt x="1587" y="208"/>
                            </a:lnTo>
                            <a:lnTo>
                              <a:pt x="1600" y="234"/>
                            </a:lnTo>
                            <a:lnTo>
                              <a:pt x="1561" y="234"/>
                            </a:lnTo>
                            <a:lnTo>
                              <a:pt x="1535" y="221"/>
                            </a:lnTo>
                            <a:lnTo>
                              <a:pt x="1509" y="234"/>
                            </a:lnTo>
                            <a:lnTo>
                              <a:pt x="1483" y="247"/>
                            </a:lnTo>
                            <a:lnTo>
                              <a:pt x="1483" y="260"/>
                            </a:lnTo>
                            <a:lnTo>
                              <a:pt x="1483" y="273"/>
                            </a:lnTo>
                            <a:lnTo>
                              <a:pt x="1535" y="273"/>
                            </a:lnTo>
                            <a:lnTo>
                              <a:pt x="1561" y="299"/>
                            </a:lnTo>
                            <a:lnTo>
                              <a:pt x="1613" y="351"/>
                            </a:lnTo>
                            <a:lnTo>
                              <a:pt x="1639" y="390"/>
                            </a:lnTo>
                            <a:lnTo>
                              <a:pt x="1639" y="429"/>
                            </a:lnTo>
                            <a:lnTo>
                              <a:pt x="1639" y="455"/>
                            </a:lnTo>
                            <a:lnTo>
                              <a:pt x="1626" y="455"/>
                            </a:lnTo>
                            <a:lnTo>
                              <a:pt x="1613" y="442"/>
                            </a:lnTo>
                            <a:lnTo>
                              <a:pt x="1587" y="455"/>
                            </a:lnTo>
                            <a:lnTo>
                              <a:pt x="1574" y="468"/>
                            </a:lnTo>
                            <a:lnTo>
                              <a:pt x="1561" y="494"/>
                            </a:lnTo>
                            <a:lnTo>
                              <a:pt x="1587" y="520"/>
                            </a:lnTo>
                            <a:lnTo>
                              <a:pt x="1574" y="546"/>
                            </a:lnTo>
                            <a:lnTo>
                              <a:pt x="1574" y="572"/>
                            </a:lnTo>
                            <a:lnTo>
                              <a:pt x="1600" y="598"/>
                            </a:lnTo>
                            <a:lnTo>
                              <a:pt x="1626" y="611"/>
                            </a:lnTo>
                            <a:lnTo>
                              <a:pt x="1665" y="637"/>
                            </a:lnTo>
                            <a:lnTo>
                              <a:pt x="1691" y="663"/>
                            </a:lnTo>
                            <a:lnTo>
                              <a:pt x="1691" y="715"/>
                            </a:lnTo>
                            <a:lnTo>
                              <a:pt x="1678" y="741"/>
                            </a:lnTo>
                            <a:lnTo>
                              <a:pt x="1652" y="754"/>
                            </a:lnTo>
                            <a:lnTo>
                              <a:pt x="1613" y="767"/>
                            </a:lnTo>
                            <a:lnTo>
                              <a:pt x="1587" y="780"/>
                            </a:lnTo>
                            <a:lnTo>
                              <a:pt x="1574" y="767"/>
                            </a:lnTo>
                            <a:lnTo>
                              <a:pt x="1561" y="780"/>
                            </a:lnTo>
                            <a:lnTo>
                              <a:pt x="1561" y="819"/>
                            </a:lnTo>
                            <a:lnTo>
                              <a:pt x="1574" y="832"/>
                            </a:lnTo>
                            <a:lnTo>
                              <a:pt x="1613" y="858"/>
                            </a:lnTo>
                            <a:lnTo>
                              <a:pt x="1626" y="884"/>
                            </a:lnTo>
                            <a:lnTo>
                              <a:pt x="1639" y="897"/>
                            </a:lnTo>
                            <a:lnTo>
                              <a:pt x="1626" y="923"/>
                            </a:lnTo>
                            <a:lnTo>
                              <a:pt x="1613" y="949"/>
                            </a:lnTo>
                            <a:lnTo>
                              <a:pt x="1587" y="949"/>
                            </a:lnTo>
                            <a:lnTo>
                              <a:pt x="1548" y="910"/>
                            </a:lnTo>
                            <a:lnTo>
                              <a:pt x="1522" y="897"/>
                            </a:lnTo>
                            <a:lnTo>
                              <a:pt x="1509" y="897"/>
                            </a:lnTo>
                            <a:lnTo>
                              <a:pt x="1496" y="910"/>
                            </a:lnTo>
                            <a:lnTo>
                              <a:pt x="1496" y="936"/>
                            </a:lnTo>
                            <a:lnTo>
                              <a:pt x="1509" y="949"/>
                            </a:lnTo>
                            <a:lnTo>
                              <a:pt x="1509" y="975"/>
                            </a:lnTo>
                            <a:lnTo>
                              <a:pt x="1535" y="988"/>
                            </a:lnTo>
                            <a:lnTo>
                              <a:pt x="1535" y="1001"/>
                            </a:lnTo>
                            <a:lnTo>
                              <a:pt x="1535" y="1027"/>
                            </a:lnTo>
                            <a:lnTo>
                              <a:pt x="1535" y="1053"/>
                            </a:lnTo>
                            <a:lnTo>
                              <a:pt x="1522" y="1040"/>
                            </a:lnTo>
                            <a:lnTo>
                              <a:pt x="1509" y="1027"/>
                            </a:lnTo>
                            <a:lnTo>
                              <a:pt x="1509" y="1001"/>
                            </a:lnTo>
                            <a:lnTo>
                              <a:pt x="1496" y="988"/>
                            </a:lnTo>
                            <a:lnTo>
                              <a:pt x="1496" y="962"/>
                            </a:lnTo>
                            <a:lnTo>
                              <a:pt x="1483" y="949"/>
                            </a:lnTo>
                            <a:lnTo>
                              <a:pt x="1483" y="910"/>
                            </a:lnTo>
                            <a:lnTo>
                              <a:pt x="1470" y="884"/>
                            </a:lnTo>
                            <a:lnTo>
                              <a:pt x="1457" y="858"/>
                            </a:lnTo>
                            <a:lnTo>
                              <a:pt x="1418" y="845"/>
                            </a:lnTo>
                            <a:lnTo>
                              <a:pt x="1392" y="832"/>
                            </a:lnTo>
                            <a:lnTo>
                              <a:pt x="1379" y="806"/>
                            </a:lnTo>
                            <a:lnTo>
                              <a:pt x="1366" y="793"/>
                            </a:lnTo>
                            <a:lnTo>
                              <a:pt x="1340" y="754"/>
                            </a:lnTo>
                            <a:lnTo>
                              <a:pt x="1314" y="754"/>
                            </a:lnTo>
                            <a:lnTo>
                              <a:pt x="1275" y="780"/>
                            </a:lnTo>
                            <a:lnTo>
                              <a:pt x="1262" y="793"/>
                            </a:lnTo>
                            <a:lnTo>
                              <a:pt x="1236" y="819"/>
                            </a:lnTo>
                            <a:lnTo>
                              <a:pt x="1210" y="858"/>
                            </a:lnTo>
                            <a:lnTo>
                              <a:pt x="1210" y="871"/>
                            </a:lnTo>
                            <a:lnTo>
                              <a:pt x="1210" y="910"/>
                            </a:lnTo>
                            <a:lnTo>
                              <a:pt x="1210" y="936"/>
                            </a:lnTo>
                            <a:lnTo>
                              <a:pt x="1184" y="962"/>
                            </a:lnTo>
                            <a:lnTo>
                              <a:pt x="1171" y="975"/>
                            </a:lnTo>
                            <a:lnTo>
                              <a:pt x="1145" y="910"/>
                            </a:lnTo>
                            <a:lnTo>
                              <a:pt x="1119" y="871"/>
                            </a:lnTo>
                            <a:lnTo>
                              <a:pt x="1067" y="806"/>
                            </a:lnTo>
                            <a:lnTo>
                              <a:pt x="1067" y="780"/>
                            </a:lnTo>
                            <a:lnTo>
                              <a:pt x="1054" y="767"/>
                            </a:lnTo>
                            <a:lnTo>
                              <a:pt x="1041" y="780"/>
                            </a:lnTo>
                            <a:lnTo>
                              <a:pt x="1002" y="741"/>
                            </a:lnTo>
                            <a:lnTo>
                              <a:pt x="950" y="715"/>
                            </a:lnTo>
                            <a:lnTo>
                              <a:pt x="911" y="715"/>
                            </a:lnTo>
                            <a:lnTo>
                              <a:pt x="859" y="715"/>
                            </a:lnTo>
                            <a:lnTo>
                              <a:pt x="833" y="689"/>
                            </a:lnTo>
                            <a:lnTo>
                              <a:pt x="807" y="702"/>
                            </a:lnTo>
                            <a:lnTo>
                              <a:pt x="768" y="689"/>
                            </a:lnTo>
                            <a:lnTo>
                              <a:pt x="690" y="611"/>
                            </a:lnTo>
                            <a:lnTo>
                              <a:pt x="690" y="637"/>
                            </a:lnTo>
                            <a:lnTo>
                              <a:pt x="716" y="689"/>
                            </a:lnTo>
                            <a:lnTo>
                              <a:pt x="742" y="715"/>
                            </a:lnTo>
                            <a:lnTo>
                              <a:pt x="768" y="728"/>
                            </a:lnTo>
                            <a:lnTo>
                              <a:pt x="807" y="715"/>
                            </a:lnTo>
                            <a:lnTo>
                              <a:pt x="833" y="715"/>
                            </a:lnTo>
                            <a:lnTo>
                              <a:pt x="859" y="741"/>
                            </a:lnTo>
                            <a:lnTo>
                              <a:pt x="885" y="767"/>
                            </a:lnTo>
                            <a:lnTo>
                              <a:pt x="885" y="780"/>
                            </a:lnTo>
                            <a:lnTo>
                              <a:pt x="820" y="845"/>
                            </a:lnTo>
                            <a:lnTo>
                              <a:pt x="781" y="858"/>
                            </a:lnTo>
                            <a:lnTo>
                              <a:pt x="703" y="897"/>
                            </a:lnTo>
                            <a:lnTo>
                              <a:pt x="677" y="897"/>
                            </a:lnTo>
                            <a:lnTo>
                              <a:pt x="664" y="897"/>
                            </a:lnTo>
                            <a:lnTo>
                              <a:pt x="664" y="884"/>
                            </a:lnTo>
                            <a:lnTo>
                              <a:pt x="651" y="858"/>
                            </a:lnTo>
                            <a:lnTo>
                              <a:pt x="651" y="845"/>
                            </a:lnTo>
                            <a:lnTo>
                              <a:pt x="638" y="832"/>
                            </a:lnTo>
                            <a:lnTo>
                              <a:pt x="625" y="819"/>
                            </a:lnTo>
                            <a:lnTo>
                              <a:pt x="612" y="793"/>
                            </a:lnTo>
                            <a:lnTo>
                              <a:pt x="599" y="780"/>
                            </a:lnTo>
                            <a:lnTo>
                              <a:pt x="586" y="767"/>
                            </a:lnTo>
                            <a:lnTo>
                              <a:pt x="573" y="728"/>
                            </a:lnTo>
                            <a:lnTo>
                              <a:pt x="560" y="715"/>
                            </a:lnTo>
                            <a:lnTo>
                              <a:pt x="547" y="702"/>
                            </a:lnTo>
                            <a:lnTo>
                              <a:pt x="521" y="676"/>
                            </a:lnTo>
                            <a:lnTo>
                              <a:pt x="521" y="663"/>
                            </a:lnTo>
                            <a:lnTo>
                              <a:pt x="508" y="650"/>
                            </a:lnTo>
                            <a:lnTo>
                              <a:pt x="495" y="624"/>
                            </a:lnTo>
                            <a:lnTo>
                              <a:pt x="534" y="611"/>
                            </a:lnTo>
                            <a:lnTo>
                              <a:pt x="547" y="572"/>
                            </a:lnTo>
                            <a:lnTo>
                              <a:pt x="508" y="559"/>
                            </a:lnTo>
                            <a:lnTo>
                              <a:pt x="469" y="559"/>
                            </a:lnTo>
                            <a:lnTo>
                              <a:pt x="456" y="559"/>
                            </a:lnTo>
                            <a:lnTo>
                              <a:pt x="443" y="559"/>
                            </a:lnTo>
                            <a:lnTo>
                              <a:pt x="443" y="546"/>
                            </a:lnTo>
                            <a:lnTo>
                              <a:pt x="430" y="546"/>
                            </a:lnTo>
                            <a:lnTo>
                              <a:pt x="430" y="533"/>
                            </a:lnTo>
                            <a:lnTo>
                              <a:pt x="430" y="520"/>
                            </a:lnTo>
                            <a:lnTo>
                              <a:pt x="417" y="507"/>
                            </a:lnTo>
                            <a:lnTo>
                              <a:pt x="417" y="494"/>
                            </a:lnTo>
                            <a:lnTo>
                              <a:pt x="404" y="494"/>
                            </a:lnTo>
                            <a:lnTo>
                              <a:pt x="404" y="481"/>
                            </a:lnTo>
                            <a:lnTo>
                              <a:pt x="391" y="481"/>
                            </a:lnTo>
                            <a:lnTo>
                              <a:pt x="391" y="494"/>
                            </a:lnTo>
                            <a:lnTo>
                              <a:pt x="391" y="507"/>
                            </a:lnTo>
                            <a:lnTo>
                              <a:pt x="391" y="520"/>
                            </a:lnTo>
                            <a:lnTo>
                              <a:pt x="391" y="533"/>
                            </a:lnTo>
                            <a:lnTo>
                              <a:pt x="378" y="533"/>
                            </a:lnTo>
                            <a:lnTo>
                              <a:pt x="365" y="546"/>
                            </a:lnTo>
                            <a:lnTo>
                              <a:pt x="365" y="533"/>
                            </a:lnTo>
                            <a:lnTo>
                              <a:pt x="352" y="520"/>
                            </a:lnTo>
                            <a:lnTo>
                              <a:pt x="352" y="507"/>
                            </a:lnTo>
                            <a:lnTo>
                              <a:pt x="352" y="481"/>
                            </a:lnTo>
                            <a:lnTo>
                              <a:pt x="339" y="468"/>
                            </a:lnTo>
                            <a:lnTo>
                              <a:pt x="326" y="455"/>
                            </a:lnTo>
                            <a:lnTo>
                              <a:pt x="313" y="455"/>
                            </a:lnTo>
                            <a:lnTo>
                              <a:pt x="313" y="442"/>
                            </a:lnTo>
                            <a:lnTo>
                              <a:pt x="300" y="429"/>
                            </a:lnTo>
                            <a:lnTo>
                              <a:pt x="287" y="429"/>
                            </a:lnTo>
                            <a:lnTo>
                              <a:pt x="274" y="429"/>
                            </a:lnTo>
                            <a:lnTo>
                              <a:pt x="274" y="442"/>
                            </a:lnTo>
                            <a:lnTo>
                              <a:pt x="287" y="455"/>
                            </a:lnTo>
                            <a:lnTo>
                              <a:pt x="313" y="481"/>
                            </a:lnTo>
                            <a:lnTo>
                              <a:pt x="326" y="481"/>
                            </a:lnTo>
                            <a:lnTo>
                              <a:pt x="339" y="494"/>
                            </a:lnTo>
                            <a:lnTo>
                              <a:pt x="326" y="507"/>
                            </a:lnTo>
                            <a:lnTo>
                              <a:pt x="326" y="494"/>
                            </a:lnTo>
                            <a:lnTo>
                              <a:pt x="313" y="520"/>
                            </a:lnTo>
                            <a:lnTo>
                              <a:pt x="313" y="533"/>
                            </a:lnTo>
                            <a:lnTo>
                              <a:pt x="300" y="533"/>
                            </a:lnTo>
                            <a:lnTo>
                              <a:pt x="313" y="520"/>
                            </a:lnTo>
                            <a:lnTo>
                              <a:pt x="313" y="507"/>
                            </a:lnTo>
                            <a:lnTo>
                              <a:pt x="300" y="507"/>
                            </a:lnTo>
                            <a:lnTo>
                              <a:pt x="287" y="494"/>
                            </a:lnTo>
                            <a:lnTo>
                              <a:pt x="274" y="481"/>
                            </a:lnTo>
                            <a:lnTo>
                              <a:pt x="261" y="468"/>
                            </a:lnTo>
                            <a:lnTo>
                              <a:pt x="248" y="455"/>
                            </a:lnTo>
                            <a:lnTo>
                              <a:pt x="248" y="442"/>
                            </a:lnTo>
                            <a:lnTo>
                              <a:pt x="235" y="442"/>
                            </a:lnTo>
                            <a:lnTo>
                              <a:pt x="222" y="442"/>
                            </a:lnTo>
                            <a:lnTo>
                              <a:pt x="209" y="442"/>
                            </a:lnTo>
                            <a:lnTo>
                              <a:pt x="196" y="442"/>
                            </a:lnTo>
                            <a:lnTo>
                              <a:pt x="170" y="442"/>
                            </a:lnTo>
                            <a:lnTo>
                              <a:pt x="157" y="442"/>
                            </a:lnTo>
                            <a:lnTo>
                              <a:pt x="157" y="455"/>
                            </a:lnTo>
                            <a:lnTo>
                              <a:pt x="157" y="468"/>
                            </a:lnTo>
                            <a:lnTo>
                              <a:pt x="144" y="481"/>
                            </a:lnTo>
                            <a:lnTo>
                              <a:pt x="131" y="481"/>
                            </a:lnTo>
                            <a:lnTo>
                              <a:pt x="131" y="494"/>
                            </a:lnTo>
                            <a:lnTo>
                              <a:pt x="131" y="507"/>
                            </a:lnTo>
                            <a:lnTo>
                              <a:pt x="131" y="520"/>
                            </a:lnTo>
                            <a:lnTo>
                              <a:pt x="131" y="533"/>
                            </a:lnTo>
                            <a:lnTo>
                              <a:pt x="118" y="546"/>
                            </a:lnTo>
                            <a:lnTo>
                              <a:pt x="118" y="533"/>
                            </a:lnTo>
                            <a:lnTo>
                              <a:pt x="105" y="546"/>
                            </a:lnTo>
                            <a:lnTo>
                              <a:pt x="92" y="546"/>
                            </a:lnTo>
                            <a:lnTo>
                              <a:pt x="79" y="559"/>
                            </a:lnTo>
                            <a:lnTo>
                              <a:pt x="66" y="559"/>
                            </a:lnTo>
                            <a:lnTo>
                              <a:pt x="53" y="559"/>
                            </a:lnTo>
                            <a:lnTo>
                              <a:pt x="27" y="559"/>
                            </a:lnTo>
                            <a:lnTo>
                              <a:pt x="13" y="546"/>
                            </a:lnTo>
                            <a:lnTo>
                              <a:pt x="13" y="533"/>
                            </a:lnTo>
                            <a:lnTo>
                              <a:pt x="13" y="520"/>
                            </a:lnTo>
                            <a:lnTo>
                              <a:pt x="13" y="507"/>
                            </a:lnTo>
                            <a:lnTo>
                              <a:pt x="13" y="494"/>
                            </a:lnTo>
                            <a:lnTo>
                              <a:pt x="0" y="468"/>
                            </a:lnTo>
                            <a:close/>
                          </a:path>
                        </a:pathLst>
                      </a:custGeom>
                      <a:solidFill>
                        <a:srgbClr val="008000"/>
                      </a:solidFill>
                      <a:ln w="20638">
                        <a:solidFill>
                          <a:srgbClr val="000000"/>
                        </a:solidFill>
                        <a:round/>
                        <a:headEnd/>
                        <a:tailEnd/>
                      </a:ln>
                    </p:spPr>
                    <p:txBody>
                      <a:bodyPr/>
                      <a:lstStyle/>
                      <a:p>
                        <a:endParaRPr lang="en-US"/>
                      </a:p>
                    </p:txBody>
                  </p:sp>
                </p:grpSp>
              </p:grpSp>
              <p:grpSp>
                <p:nvGrpSpPr>
                  <p:cNvPr id="19" name="Group 134"/>
                  <p:cNvGrpSpPr>
                    <a:grpSpLocks/>
                  </p:cNvGrpSpPr>
                  <p:nvPr/>
                </p:nvGrpSpPr>
                <p:grpSpPr bwMode="auto">
                  <a:xfrm>
                    <a:off x="369" y="1189"/>
                    <a:ext cx="1937" cy="2301"/>
                    <a:chOff x="369" y="1189"/>
                    <a:chExt cx="1937" cy="2301"/>
                  </a:xfrm>
                </p:grpSpPr>
                <p:sp>
                  <p:nvSpPr>
                    <p:cNvPr id="6309" name="Freeform 135"/>
                    <p:cNvSpPr>
                      <a:spLocks/>
                    </p:cNvSpPr>
                    <p:nvPr/>
                  </p:nvSpPr>
                  <p:spPr bwMode="auto">
                    <a:xfrm>
                      <a:off x="369" y="3334"/>
                      <a:ext cx="494" cy="156"/>
                    </a:xfrm>
                    <a:custGeom>
                      <a:avLst/>
                      <a:gdLst>
                        <a:gd name="T0" fmla="*/ 104 w 494"/>
                        <a:gd name="T1" fmla="*/ 52 h 156"/>
                        <a:gd name="T2" fmla="*/ 130 w 494"/>
                        <a:gd name="T3" fmla="*/ 52 h 156"/>
                        <a:gd name="T4" fmla="*/ 156 w 494"/>
                        <a:gd name="T5" fmla="*/ 52 h 156"/>
                        <a:gd name="T6" fmla="*/ 182 w 494"/>
                        <a:gd name="T7" fmla="*/ 39 h 156"/>
                        <a:gd name="T8" fmla="*/ 208 w 494"/>
                        <a:gd name="T9" fmla="*/ 52 h 156"/>
                        <a:gd name="T10" fmla="*/ 247 w 494"/>
                        <a:gd name="T11" fmla="*/ 26 h 156"/>
                        <a:gd name="T12" fmla="*/ 273 w 494"/>
                        <a:gd name="T13" fmla="*/ 26 h 156"/>
                        <a:gd name="T14" fmla="*/ 312 w 494"/>
                        <a:gd name="T15" fmla="*/ 26 h 156"/>
                        <a:gd name="T16" fmla="*/ 351 w 494"/>
                        <a:gd name="T17" fmla="*/ 26 h 156"/>
                        <a:gd name="T18" fmla="*/ 390 w 494"/>
                        <a:gd name="T19" fmla="*/ 39 h 156"/>
                        <a:gd name="T20" fmla="*/ 429 w 494"/>
                        <a:gd name="T21" fmla="*/ 13 h 156"/>
                        <a:gd name="T22" fmla="*/ 468 w 494"/>
                        <a:gd name="T23" fmla="*/ 0 h 156"/>
                        <a:gd name="T24" fmla="*/ 481 w 494"/>
                        <a:gd name="T25" fmla="*/ 13 h 156"/>
                        <a:gd name="T26" fmla="*/ 455 w 494"/>
                        <a:gd name="T27" fmla="*/ 26 h 156"/>
                        <a:gd name="T28" fmla="*/ 442 w 494"/>
                        <a:gd name="T29" fmla="*/ 52 h 156"/>
                        <a:gd name="T30" fmla="*/ 416 w 494"/>
                        <a:gd name="T31" fmla="*/ 65 h 156"/>
                        <a:gd name="T32" fmla="*/ 403 w 494"/>
                        <a:gd name="T33" fmla="*/ 65 h 156"/>
                        <a:gd name="T34" fmla="*/ 377 w 494"/>
                        <a:gd name="T35" fmla="*/ 78 h 156"/>
                        <a:gd name="T36" fmla="*/ 351 w 494"/>
                        <a:gd name="T37" fmla="*/ 91 h 156"/>
                        <a:gd name="T38" fmla="*/ 312 w 494"/>
                        <a:gd name="T39" fmla="*/ 104 h 156"/>
                        <a:gd name="T40" fmla="*/ 286 w 494"/>
                        <a:gd name="T41" fmla="*/ 117 h 156"/>
                        <a:gd name="T42" fmla="*/ 247 w 494"/>
                        <a:gd name="T43" fmla="*/ 130 h 156"/>
                        <a:gd name="T44" fmla="*/ 221 w 494"/>
                        <a:gd name="T45" fmla="*/ 130 h 156"/>
                        <a:gd name="T46" fmla="*/ 182 w 494"/>
                        <a:gd name="T47" fmla="*/ 143 h 156"/>
                        <a:gd name="T48" fmla="*/ 156 w 494"/>
                        <a:gd name="T49" fmla="*/ 143 h 156"/>
                        <a:gd name="T50" fmla="*/ 117 w 494"/>
                        <a:gd name="T51" fmla="*/ 156 h 156"/>
                        <a:gd name="T52" fmla="*/ 78 w 494"/>
                        <a:gd name="T53" fmla="*/ 156 h 156"/>
                        <a:gd name="T54" fmla="*/ 52 w 494"/>
                        <a:gd name="T55" fmla="*/ 130 h 156"/>
                        <a:gd name="T56" fmla="*/ 13 w 494"/>
                        <a:gd name="T57" fmla="*/ 117 h 156"/>
                        <a:gd name="T58" fmla="*/ 52 w 494"/>
                        <a:gd name="T59" fmla="*/ 104 h 156"/>
                        <a:gd name="T60" fmla="*/ 52 w 494"/>
                        <a:gd name="T61" fmla="*/ 91 h 156"/>
                        <a:gd name="T62" fmla="*/ 78 w 494"/>
                        <a:gd name="T63" fmla="*/ 104 h 156"/>
                        <a:gd name="T64" fmla="*/ 91 w 494"/>
                        <a:gd name="T65" fmla="*/ 104 h 156"/>
                        <a:gd name="T66" fmla="*/ 117 w 494"/>
                        <a:gd name="T67" fmla="*/ 104 h 156"/>
                        <a:gd name="T68" fmla="*/ 117 w 494"/>
                        <a:gd name="T69" fmla="*/ 78 h 1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4"/>
                        <a:gd name="T106" fmla="*/ 0 h 156"/>
                        <a:gd name="T107" fmla="*/ 494 w 494"/>
                        <a:gd name="T108" fmla="*/ 156 h 1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4" h="156">
                          <a:moveTo>
                            <a:pt x="104" y="78"/>
                          </a:moveTo>
                          <a:lnTo>
                            <a:pt x="104" y="52"/>
                          </a:lnTo>
                          <a:lnTo>
                            <a:pt x="117" y="52"/>
                          </a:lnTo>
                          <a:lnTo>
                            <a:pt x="130" y="52"/>
                          </a:lnTo>
                          <a:lnTo>
                            <a:pt x="143" y="65"/>
                          </a:lnTo>
                          <a:lnTo>
                            <a:pt x="156" y="52"/>
                          </a:lnTo>
                          <a:lnTo>
                            <a:pt x="156" y="39"/>
                          </a:lnTo>
                          <a:lnTo>
                            <a:pt x="182" y="39"/>
                          </a:lnTo>
                          <a:lnTo>
                            <a:pt x="195" y="39"/>
                          </a:lnTo>
                          <a:lnTo>
                            <a:pt x="208" y="52"/>
                          </a:lnTo>
                          <a:lnTo>
                            <a:pt x="221" y="39"/>
                          </a:lnTo>
                          <a:lnTo>
                            <a:pt x="247" y="26"/>
                          </a:lnTo>
                          <a:lnTo>
                            <a:pt x="260" y="26"/>
                          </a:lnTo>
                          <a:lnTo>
                            <a:pt x="273" y="26"/>
                          </a:lnTo>
                          <a:lnTo>
                            <a:pt x="299" y="26"/>
                          </a:lnTo>
                          <a:lnTo>
                            <a:pt x="312" y="26"/>
                          </a:lnTo>
                          <a:lnTo>
                            <a:pt x="325" y="26"/>
                          </a:lnTo>
                          <a:lnTo>
                            <a:pt x="351" y="26"/>
                          </a:lnTo>
                          <a:lnTo>
                            <a:pt x="364" y="26"/>
                          </a:lnTo>
                          <a:lnTo>
                            <a:pt x="390" y="39"/>
                          </a:lnTo>
                          <a:lnTo>
                            <a:pt x="416" y="26"/>
                          </a:lnTo>
                          <a:lnTo>
                            <a:pt x="429" y="13"/>
                          </a:lnTo>
                          <a:lnTo>
                            <a:pt x="442" y="13"/>
                          </a:lnTo>
                          <a:lnTo>
                            <a:pt x="468" y="0"/>
                          </a:lnTo>
                          <a:lnTo>
                            <a:pt x="494" y="0"/>
                          </a:lnTo>
                          <a:lnTo>
                            <a:pt x="481" y="13"/>
                          </a:lnTo>
                          <a:lnTo>
                            <a:pt x="468" y="13"/>
                          </a:lnTo>
                          <a:lnTo>
                            <a:pt x="455" y="26"/>
                          </a:lnTo>
                          <a:lnTo>
                            <a:pt x="442" y="39"/>
                          </a:lnTo>
                          <a:lnTo>
                            <a:pt x="442" y="52"/>
                          </a:lnTo>
                          <a:lnTo>
                            <a:pt x="429" y="52"/>
                          </a:lnTo>
                          <a:lnTo>
                            <a:pt x="416" y="65"/>
                          </a:lnTo>
                          <a:lnTo>
                            <a:pt x="403" y="65"/>
                          </a:lnTo>
                          <a:lnTo>
                            <a:pt x="390" y="78"/>
                          </a:lnTo>
                          <a:lnTo>
                            <a:pt x="377" y="78"/>
                          </a:lnTo>
                          <a:lnTo>
                            <a:pt x="364" y="78"/>
                          </a:lnTo>
                          <a:lnTo>
                            <a:pt x="351" y="91"/>
                          </a:lnTo>
                          <a:lnTo>
                            <a:pt x="325" y="91"/>
                          </a:lnTo>
                          <a:lnTo>
                            <a:pt x="312" y="104"/>
                          </a:lnTo>
                          <a:lnTo>
                            <a:pt x="299" y="104"/>
                          </a:lnTo>
                          <a:lnTo>
                            <a:pt x="286" y="117"/>
                          </a:lnTo>
                          <a:lnTo>
                            <a:pt x="273" y="117"/>
                          </a:lnTo>
                          <a:lnTo>
                            <a:pt x="247" y="130"/>
                          </a:lnTo>
                          <a:lnTo>
                            <a:pt x="234" y="130"/>
                          </a:lnTo>
                          <a:lnTo>
                            <a:pt x="221" y="130"/>
                          </a:lnTo>
                          <a:lnTo>
                            <a:pt x="208" y="143"/>
                          </a:lnTo>
                          <a:lnTo>
                            <a:pt x="182" y="143"/>
                          </a:lnTo>
                          <a:lnTo>
                            <a:pt x="169" y="143"/>
                          </a:lnTo>
                          <a:lnTo>
                            <a:pt x="156" y="143"/>
                          </a:lnTo>
                          <a:lnTo>
                            <a:pt x="130" y="156"/>
                          </a:lnTo>
                          <a:lnTo>
                            <a:pt x="117" y="156"/>
                          </a:lnTo>
                          <a:lnTo>
                            <a:pt x="104" y="143"/>
                          </a:lnTo>
                          <a:lnTo>
                            <a:pt x="78" y="156"/>
                          </a:lnTo>
                          <a:lnTo>
                            <a:pt x="65" y="143"/>
                          </a:lnTo>
                          <a:lnTo>
                            <a:pt x="52" y="130"/>
                          </a:lnTo>
                          <a:lnTo>
                            <a:pt x="39" y="130"/>
                          </a:lnTo>
                          <a:lnTo>
                            <a:pt x="13" y="117"/>
                          </a:lnTo>
                          <a:lnTo>
                            <a:pt x="0" y="104"/>
                          </a:lnTo>
                          <a:lnTo>
                            <a:pt x="52" y="104"/>
                          </a:lnTo>
                          <a:lnTo>
                            <a:pt x="52" y="91"/>
                          </a:lnTo>
                          <a:lnTo>
                            <a:pt x="65" y="91"/>
                          </a:lnTo>
                          <a:lnTo>
                            <a:pt x="78" y="104"/>
                          </a:lnTo>
                          <a:lnTo>
                            <a:pt x="91" y="104"/>
                          </a:lnTo>
                          <a:lnTo>
                            <a:pt x="104" y="117"/>
                          </a:lnTo>
                          <a:lnTo>
                            <a:pt x="117" y="104"/>
                          </a:lnTo>
                          <a:lnTo>
                            <a:pt x="117" y="91"/>
                          </a:lnTo>
                          <a:lnTo>
                            <a:pt x="117" y="78"/>
                          </a:lnTo>
                          <a:lnTo>
                            <a:pt x="104" y="78"/>
                          </a:lnTo>
                          <a:close/>
                        </a:path>
                      </a:pathLst>
                    </a:custGeom>
                    <a:solidFill>
                      <a:srgbClr val="008000"/>
                    </a:solidFill>
                    <a:ln w="20638">
                      <a:solidFill>
                        <a:srgbClr val="000000"/>
                      </a:solidFill>
                      <a:round/>
                      <a:headEnd/>
                      <a:tailEnd/>
                    </a:ln>
                  </p:spPr>
                  <p:txBody>
                    <a:bodyPr/>
                    <a:lstStyle/>
                    <a:p>
                      <a:endParaRPr lang="en-US"/>
                    </a:p>
                  </p:txBody>
                </p:sp>
                <p:sp>
                  <p:nvSpPr>
                    <p:cNvPr id="6310" name="Freeform 136"/>
                    <p:cNvSpPr>
                      <a:spLocks/>
                    </p:cNvSpPr>
                    <p:nvPr/>
                  </p:nvSpPr>
                  <p:spPr bwMode="auto">
                    <a:xfrm>
                      <a:off x="1708" y="3230"/>
                      <a:ext cx="494" cy="260"/>
                    </a:xfrm>
                    <a:custGeom>
                      <a:avLst/>
                      <a:gdLst>
                        <a:gd name="T0" fmla="*/ 247 w 494"/>
                        <a:gd name="T1" fmla="*/ 39 h 260"/>
                        <a:gd name="T2" fmla="*/ 234 w 494"/>
                        <a:gd name="T3" fmla="*/ 52 h 260"/>
                        <a:gd name="T4" fmla="*/ 221 w 494"/>
                        <a:gd name="T5" fmla="*/ 52 h 260"/>
                        <a:gd name="T6" fmla="*/ 234 w 494"/>
                        <a:gd name="T7" fmla="*/ 78 h 260"/>
                        <a:gd name="T8" fmla="*/ 260 w 494"/>
                        <a:gd name="T9" fmla="*/ 117 h 260"/>
                        <a:gd name="T10" fmla="*/ 247 w 494"/>
                        <a:gd name="T11" fmla="*/ 156 h 260"/>
                        <a:gd name="T12" fmla="*/ 208 w 494"/>
                        <a:gd name="T13" fmla="*/ 182 h 260"/>
                        <a:gd name="T14" fmla="*/ 182 w 494"/>
                        <a:gd name="T15" fmla="*/ 182 h 260"/>
                        <a:gd name="T16" fmla="*/ 156 w 494"/>
                        <a:gd name="T17" fmla="*/ 182 h 260"/>
                        <a:gd name="T18" fmla="*/ 156 w 494"/>
                        <a:gd name="T19" fmla="*/ 195 h 260"/>
                        <a:gd name="T20" fmla="*/ 182 w 494"/>
                        <a:gd name="T21" fmla="*/ 208 h 260"/>
                        <a:gd name="T22" fmla="*/ 247 w 494"/>
                        <a:gd name="T23" fmla="*/ 221 h 260"/>
                        <a:gd name="T24" fmla="*/ 312 w 494"/>
                        <a:gd name="T25" fmla="*/ 221 h 260"/>
                        <a:gd name="T26" fmla="*/ 364 w 494"/>
                        <a:gd name="T27" fmla="*/ 195 h 260"/>
                        <a:gd name="T28" fmla="*/ 390 w 494"/>
                        <a:gd name="T29" fmla="*/ 182 h 260"/>
                        <a:gd name="T30" fmla="*/ 416 w 494"/>
                        <a:gd name="T31" fmla="*/ 169 h 260"/>
                        <a:gd name="T32" fmla="*/ 455 w 494"/>
                        <a:gd name="T33" fmla="*/ 156 h 260"/>
                        <a:gd name="T34" fmla="*/ 494 w 494"/>
                        <a:gd name="T35" fmla="*/ 156 h 260"/>
                        <a:gd name="T36" fmla="*/ 481 w 494"/>
                        <a:gd name="T37" fmla="*/ 182 h 260"/>
                        <a:gd name="T38" fmla="*/ 455 w 494"/>
                        <a:gd name="T39" fmla="*/ 195 h 260"/>
                        <a:gd name="T40" fmla="*/ 429 w 494"/>
                        <a:gd name="T41" fmla="*/ 221 h 260"/>
                        <a:gd name="T42" fmla="*/ 377 w 494"/>
                        <a:gd name="T43" fmla="*/ 247 h 260"/>
                        <a:gd name="T44" fmla="*/ 338 w 494"/>
                        <a:gd name="T45" fmla="*/ 260 h 260"/>
                        <a:gd name="T46" fmla="*/ 286 w 494"/>
                        <a:gd name="T47" fmla="*/ 260 h 260"/>
                        <a:gd name="T48" fmla="*/ 221 w 494"/>
                        <a:gd name="T49" fmla="*/ 260 h 260"/>
                        <a:gd name="T50" fmla="*/ 169 w 494"/>
                        <a:gd name="T51" fmla="*/ 260 h 260"/>
                        <a:gd name="T52" fmla="*/ 130 w 494"/>
                        <a:gd name="T53" fmla="*/ 234 h 260"/>
                        <a:gd name="T54" fmla="*/ 104 w 494"/>
                        <a:gd name="T55" fmla="*/ 221 h 260"/>
                        <a:gd name="T56" fmla="*/ 78 w 494"/>
                        <a:gd name="T57" fmla="*/ 221 h 260"/>
                        <a:gd name="T58" fmla="*/ 52 w 494"/>
                        <a:gd name="T59" fmla="*/ 195 h 260"/>
                        <a:gd name="T60" fmla="*/ 26 w 494"/>
                        <a:gd name="T61" fmla="*/ 182 h 260"/>
                        <a:gd name="T62" fmla="*/ 13 w 494"/>
                        <a:gd name="T63" fmla="*/ 169 h 260"/>
                        <a:gd name="T64" fmla="*/ 26 w 494"/>
                        <a:gd name="T65" fmla="*/ 143 h 260"/>
                        <a:gd name="T66" fmla="*/ 39 w 494"/>
                        <a:gd name="T67" fmla="*/ 143 h 260"/>
                        <a:gd name="T68" fmla="*/ 65 w 494"/>
                        <a:gd name="T69" fmla="*/ 143 h 260"/>
                        <a:gd name="T70" fmla="*/ 78 w 494"/>
                        <a:gd name="T71" fmla="*/ 143 h 260"/>
                        <a:gd name="T72" fmla="*/ 104 w 494"/>
                        <a:gd name="T73" fmla="*/ 143 h 260"/>
                        <a:gd name="T74" fmla="*/ 130 w 494"/>
                        <a:gd name="T75" fmla="*/ 143 h 260"/>
                        <a:gd name="T76" fmla="*/ 143 w 494"/>
                        <a:gd name="T77" fmla="*/ 143 h 260"/>
                        <a:gd name="T78" fmla="*/ 169 w 494"/>
                        <a:gd name="T79" fmla="*/ 143 h 260"/>
                        <a:gd name="T80" fmla="*/ 195 w 494"/>
                        <a:gd name="T81" fmla="*/ 143 h 260"/>
                        <a:gd name="T82" fmla="*/ 195 w 494"/>
                        <a:gd name="T83" fmla="*/ 130 h 260"/>
                        <a:gd name="T84" fmla="*/ 182 w 494"/>
                        <a:gd name="T85" fmla="*/ 117 h 260"/>
                        <a:gd name="T86" fmla="*/ 195 w 494"/>
                        <a:gd name="T87" fmla="*/ 104 h 260"/>
                        <a:gd name="T88" fmla="*/ 208 w 494"/>
                        <a:gd name="T89" fmla="*/ 78 h 260"/>
                        <a:gd name="T90" fmla="*/ 195 w 494"/>
                        <a:gd name="T91" fmla="*/ 65 h 260"/>
                        <a:gd name="T92" fmla="*/ 195 w 494"/>
                        <a:gd name="T93" fmla="*/ 52 h 260"/>
                        <a:gd name="T94" fmla="*/ 208 w 494"/>
                        <a:gd name="T95" fmla="*/ 26 h 260"/>
                        <a:gd name="T96" fmla="*/ 221 w 494"/>
                        <a:gd name="T97" fmla="*/ 26 h 260"/>
                        <a:gd name="T98" fmla="*/ 234 w 494"/>
                        <a:gd name="T99" fmla="*/ 0 h 260"/>
                        <a:gd name="T100" fmla="*/ 247 w 494"/>
                        <a:gd name="T101" fmla="*/ 0 h 260"/>
                        <a:gd name="T102" fmla="*/ 273 w 494"/>
                        <a:gd name="T103" fmla="*/ 0 h 26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94"/>
                        <a:gd name="T157" fmla="*/ 0 h 260"/>
                        <a:gd name="T158" fmla="*/ 494 w 494"/>
                        <a:gd name="T159" fmla="*/ 260 h 26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94" h="260">
                          <a:moveTo>
                            <a:pt x="273" y="13"/>
                          </a:moveTo>
                          <a:lnTo>
                            <a:pt x="247" y="39"/>
                          </a:lnTo>
                          <a:lnTo>
                            <a:pt x="234" y="52"/>
                          </a:lnTo>
                          <a:lnTo>
                            <a:pt x="221" y="52"/>
                          </a:lnTo>
                          <a:lnTo>
                            <a:pt x="221" y="65"/>
                          </a:lnTo>
                          <a:lnTo>
                            <a:pt x="234" y="78"/>
                          </a:lnTo>
                          <a:lnTo>
                            <a:pt x="234" y="91"/>
                          </a:lnTo>
                          <a:lnTo>
                            <a:pt x="260" y="117"/>
                          </a:lnTo>
                          <a:lnTo>
                            <a:pt x="260" y="130"/>
                          </a:lnTo>
                          <a:lnTo>
                            <a:pt x="247" y="156"/>
                          </a:lnTo>
                          <a:lnTo>
                            <a:pt x="221" y="182"/>
                          </a:lnTo>
                          <a:lnTo>
                            <a:pt x="208" y="182"/>
                          </a:lnTo>
                          <a:lnTo>
                            <a:pt x="195" y="195"/>
                          </a:lnTo>
                          <a:lnTo>
                            <a:pt x="182" y="182"/>
                          </a:lnTo>
                          <a:lnTo>
                            <a:pt x="169" y="182"/>
                          </a:lnTo>
                          <a:lnTo>
                            <a:pt x="156" y="182"/>
                          </a:lnTo>
                          <a:lnTo>
                            <a:pt x="156" y="195"/>
                          </a:lnTo>
                          <a:lnTo>
                            <a:pt x="169" y="208"/>
                          </a:lnTo>
                          <a:lnTo>
                            <a:pt x="182" y="208"/>
                          </a:lnTo>
                          <a:lnTo>
                            <a:pt x="195" y="221"/>
                          </a:lnTo>
                          <a:lnTo>
                            <a:pt x="247" y="221"/>
                          </a:lnTo>
                          <a:lnTo>
                            <a:pt x="312" y="221"/>
                          </a:lnTo>
                          <a:lnTo>
                            <a:pt x="351" y="208"/>
                          </a:lnTo>
                          <a:lnTo>
                            <a:pt x="364" y="195"/>
                          </a:lnTo>
                          <a:lnTo>
                            <a:pt x="390" y="182"/>
                          </a:lnTo>
                          <a:lnTo>
                            <a:pt x="403" y="182"/>
                          </a:lnTo>
                          <a:lnTo>
                            <a:pt x="416" y="169"/>
                          </a:lnTo>
                          <a:lnTo>
                            <a:pt x="429" y="156"/>
                          </a:lnTo>
                          <a:lnTo>
                            <a:pt x="455" y="156"/>
                          </a:lnTo>
                          <a:lnTo>
                            <a:pt x="494" y="130"/>
                          </a:lnTo>
                          <a:lnTo>
                            <a:pt x="494" y="156"/>
                          </a:lnTo>
                          <a:lnTo>
                            <a:pt x="481" y="169"/>
                          </a:lnTo>
                          <a:lnTo>
                            <a:pt x="481" y="182"/>
                          </a:lnTo>
                          <a:lnTo>
                            <a:pt x="468" y="195"/>
                          </a:lnTo>
                          <a:lnTo>
                            <a:pt x="455" y="195"/>
                          </a:lnTo>
                          <a:lnTo>
                            <a:pt x="442" y="208"/>
                          </a:lnTo>
                          <a:lnTo>
                            <a:pt x="429" y="221"/>
                          </a:lnTo>
                          <a:lnTo>
                            <a:pt x="403" y="234"/>
                          </a:lnTo>
                          <a:lnTo>
                            <a:pt x="377" y="247"/>
                          </a:lnTo>
                          <a:lnTo>
                            <a:pt x="364" y="247"/>
                          </a:lnTo>
                          <a:lnTo>
                            <a:pt x="338" y="260"/>
                          </a:lnTo>
                          <a:lnTo>
                            <a:pt x="312" y="260"/>
                          </a:lnTo>
                          <a:lnTo>
                            <a:pt x="286" y="260"/>
                          </a:lnTo>
                          <a:lnTo>
                            <a:pt x="247" y="260"/>
                          </a:lnTo>
                          <a:lnTo>
                            <a:pt x="221" y="260"/>
                          </a:lnTo>
                          <a:lnTo>
                            <a:pt x="195" y="260"/>
                          </a:lnTo>
                          <a:lnTo>
                            <a:pt x="169" y="260"/>
                          </a:lnTo>
                          <a:lnTo>
                            <a:pt x="156" y="247"/>
                          </a:lnTo>
                          <a:lnTo>
                            <a:pt x="130" y="234"/>
                          </a:lnTo>
                          <a:lnTo>
                            <a:pt x="117" y="234"/>
                          </a:lnTo>
                          <a:lnTo>
                            <a:pt x="104" y="221"/>
                          </a:lnTo>
                          <a:lnTo>
                            <a:pt x="91" y="221"/>
                          </a:lnTo>
                          <a:lnTo>
                            <a:pt x="78" y="221"/>
                          </a:lnTo>
                          <a:lnTo>
                            <a:pt x="65" y="208"/>
                          </a:lnTo>
                          <a:lnTo>
                            <a:pt x="52" y="195"/>
                          </a:lnTo>
                          <a:lnTo>
                            <a:pt x="39" y="195"/>
                          </a:lnTo>
                          <a:lnTo>
                            <a:pt x="26" y="182"/>
                          </a:lnTo>
                          <a:lnTo>
                            <a:pt x="13" y="169"/>
                          </a:lnTo>
                          <a:lnTo>
                            <a:pt x="0" y="169"/>
                          </a:lnTo>
                          <a:lnTo>
                            <a:pt x="26" y="143"/>
                          </a:lnTo>
                          <a:lnTo>
                            <a:pt x="39" y="143"/>
                          </a:lnTo>
                          <a:lnTo>
                            <a:pt x="52" y="143"/>
                          </a:lnTo>
                          <a:lnTo>
                            <a:pt x="65" y="143"/>
                          </a:lnTo>
                          <a:lnTo>
                            <a:pt x="78" y="143"/>
                          </a:lnTo>
                          <a:lnTo>
                            <a:pt x="104" y="143"/>
                          </a:lnTo>
                          <a:lnTo>
                            <a:pt x="117" y="143"/>
                          </a:lnTo>
                          <a:lnTo>
                            <a:pt x="130" y="143"/>
                          </a:lnTo>
                          <a:lnTo>
                            <a:pt x="143" y="143"/>
                          </a:lnTo>
                          <a:lnTo>
                            <a:pt x="169" y="143"/>
                          </a:lnTo>
                          <a:lnTo>
                            <a:pt x="182" y="130"/>
                          </a:lnTo>
                          <a:lnTo>
                            <a:pt x="195" y="143"/>
                          </a:lnTo>
                          <a:lnTo>
                            <a:pt x="195" y="130"/>
                          </a:lnTo>
                          <a:lnTo>
                            <a:pt x="195" y="117"/>
                          </a:lnTo>
                          <a:lnTo>
                            <a:pt x="182" y="117"/>
                          </a:lnTo>
                          <a:lnTo>
                            <a:pt x="182" y="104"/>
                          </a:lnTo>
                          <a:lnTo>
                            <a:pt x="195" y="104"/>
                          </a:lnTo>
                          <a:lnTo>
                            <a:pt x="195" y="91"/>
                          </a:lnTo>
                          <a:lnTo>
                            <a:pt x="208" y="78"/>
                          </a:lnTo>
                          <a:lnTo>
                            <a:pt x="195" y="78"/>
                          </a:lnTo>
                          <a:lnTo>
                            <a:pt x="195" y="65"/>
                          </a:lnTo>
                          <a:lnTo>
                            <a:pt x="195" y="52"/>
                          </a:lnTo>
                          <a:lnTo>
                            <a:pt x="208" y="39"/>
                          </a:lnTo>
                          <a:lnTo>
                            <a:pt x="208" y="26"/>
                          </a:lnTo>
                          <a:lnTo>
                            <a:pt x="221" y="26"/>
                          </a:lnTo>
                          <a:lnTo>
                            <a:pt x="234" y="13"/>
                          </a:lnTo>
                          <a:lnTo>
                            <a:pt x="234" y="0"/>
                          </a:lnTo>
                          <a:lnTo>
                            <a:pt x="247" y="0"/>
                          </a:lnTo>
                          <a:lnTo>
                            <a:pt x="260" y="0"/>
                          </a:lnTo>
                          <a:lnTo>
                            <a:pt x="273" y="0"/>
                          </a:lnTo>
                          <a:lnTo>
                            <a:pt x="273" y="13"/>
                          </a:lnTo>
                          <a:close/>
                        </a:path>
                      </a:pathLst>
                    </a:custGeom>
                    <a:solidFill>
                      <a:srgbClr val="008000"/>
                    </a:solidFill>
                    <a:ln w="20638">
                      <a:solidFill>
                        <a:srgbClr val="000000"/>
                      </a:solidFill>
                      <a:round/>
                      <a:headEnd/>
                      <a:tailEnd/>
                    </a:ln>
                  </p:spPr>
                  <p:txBody>
                    <a:bodyPr/>
                    <a:lstStyle/>
                    <a:p>
                      <a:endParaRPr lang="en-US"/>
                    </a:p>
                  </p:txBody>
                </p:sp>
                <p:sp>
                  <p:nvSpPr>
                    <p:cNvPr id="6311" name="Freeform 137"/>
                    <p:cNvSpPr>
                      <a:spLocks/>
                    </p:cNvSpPr>
                    <p:nvPr/>
                  </p:nvSpPr>
                  <p:spPr bwMode="auto">
                    <a:xfrm>
                      <a:off x="746" y="1280"/>
                      <a:ext cx="1053" cy="910"/>
                    </a:xfrm>
                    <a:custGeom>
                      <a:avLst/>
                      <a:gdLst>
                        <a:gd name="T0" fmla="*/ 91 w 1053"/>
                        <a:gd name="T1" fmla="*/ 169 h 910"/>
                        <a:gd name="T2" fmla="*/ 65 w 1053"/>
                        <a:gd name="T3" fmla="*/ 117 h 910"/>
                        <a:gd name="T4" fmla="*/ 156 w 1053"/>
                        <a:gd name="T5" fmla="*/ 78 h 910"/>
                        <a:gd name="T6" fmla="*/ 195 w 1053"/>
                        <a:gd name="T7" fmla="*/ 39 h 910"/>
                        <a:gd name="T8" fmla="*/ 260 w 1053"/>
                        <a:gd name="T9" fmla="*/ 39 h 910"/>
                        <a:gd name="T10" fmla="*/ 455 w 1053"/>
                        <a:gd name="T11" fmla="*/ 39 h 910"/>
                        <a:gd name="T12" fmla="*/ 559 w 1053"/>
                        <a:gd name="T13" fmla="*/ 52 h 910"/>
                        <a:gd name="T14" fmla="*/ 520 w 1053"/>
                        <a:gd name="T15" fmla="*/ 52 h 910"/>
                        <a:gd name="T16" fmla="*/ 494 w 1053"/>
                        <a:gd name="T17" fmla="*/ 0 h 910"/>
                        <a:gd name="T18" fmla="*/ 546 w 1053"/>
                        <a:gd name="T19" fmla="*/ 0 h 910"/>
                        <a:gd name="T20" fmla="*/ 585 w 1053"/>
                        <a:gd name="T21" fmla="*/ 26 h 910"/>
                        <a:gd name="T22" fmla="*/ 650 w 1053"/>
                        <a:gd name="T23" fmla="*/ 65 h 910"/>
                        <a:gd name="T24" fmla="*/ 637 w 1053"/>
                        <a:gd name="T25" fmla="*/ 13 h 910"/>
                        <a:gd name="T26" fmla="*/ 741 w 1053"/>
                        <a:gd name="T27" fmla="*/ 65 h 910"/>
                        <a:gd name="T28" fmla="*/ 741 w 1053"/>
                        <a:gd name="T29" fmla="*/ 78 h 910"/>
                        <a:gd name="T30" fmla="*/ 715 w 1053"/>
                        <a:gd name="T31" fmla="*/ 117 h 910"/>
                        <a:gd name="T32" fmla="*/ 689 w 1053"/>
                        <a:gd name="T33" fmla="*/ 182 h 910"/>
                        <a:gd name="T34" fmla="*/ 780 w 1053"/>
                        <a:gd name="T35" fmla="*/ 221 h 910"/>
                        <a:gd name="T36" fmla="*/ 793 w 1053"/>
                        <a:gd name="T37" fmla="*/ 273 h 910"/>
                        <a:gd name="T38" fmla="*/ 806 w 1053"/>
                        <a:gd name="T39" fmla="*/ 234 h 910"/>
                        <a:gd name="T40" fmla="*/ 806 w 1053"/>
                        <a:gd name="T41" fmla="*/ 143 h 910"/>
                        <a:gd name="T42" fmla="*/ 871 w 1053"/>
                        <a:gd name="T43" fmla="*/ 169 h 910"/>
                        <a:gd name="T44" fmla="*/ 923 w 1053"/>
                        <a:gd name="T45" fmla="*/ 143 h 910"/>
                        <a:gd name="T46" fmla="*/ 1001 w 1053"/>
                        <a:gd name="T47" fmla="*/ 208 h 910"/>
                        <a:gd name="T48" fmla="*/ 1053 w 1053"/>
                        <a:gd name="T49" fmla="*/ 260 h 910"/>
                        <a:gd name="T50" fmla="*/ 1014 w 1053"/>
                        <a:gd name="T51" fmla="*/ 286 h 910"/>
                        <a:gd name="T52" fmla="*/ 936 w 1053"/>
                        <a:gd name="T53" fmla="*/ 299 h 910"/>
                        <a:gd name="T54" fmla="*/ 988 w 1053"/>
                        <a:gd name="T55" fmla="*/ 312 h 910"/>
                        <a:gd name="T56" fmla="*/ 1014 w 1053"/>
                        <a:gd name="T57" fmla="*/ 364 h 910"/>
                        <a:gd name="T58" fmla="*/ 988 w 1053"/>
                        <a:gd name="T59" fmla="*/ 364 h 910"/>
                        <a:gd name="T60" fmla="*/ 962 w 1053"/>
                        <a:gd name="T61" fmla="*/ 377 h 910"/>
                        <a:gd name="T62" fmla="*/ 910 w 1053"/>
                        <a:gd name="T63" fmla="*/ 429 h 910"/>
                        <a:gd name="T64" fmla="*/ 910 w 1053"/>
                        <a:gd name="T65" fmla="*/ 494 h 910"/>
                        <a:gd name="T66" fmla="*/ 858 w 1053"/>
                        <a:gd name="T67" fmla="*/ 585 h 910"/>
                        <a:gd name="T68" fmla="*/ 871 w 1053"/>
                        <a:gd name="T69" fmla="*/ 663 h 910"/>
                        <a:gd name="T70" fmla="*/ 845 w 1053"/>
                        <a:gd name="T71" fmla="*/ 611 h 910"/>
                        <a:gd name="T72" fmla="*/ 793 w 1053"/>
                        <a:gd name="T73" fmla="*/ 585 h 910"/>
                        <a:gd name="T74" fmla="*/ 754 w 1053"/>
                        <a:gd name="T75" fmla="*/ 611 h 910"/>
                        <a:gd name="T76" fmla="*/ 676 w 1053"/>
                        <a:gd name="T77" fmla="*/ 611 h 910"/>
                        <a:gd name="T78" fmla="*/ 637 w 1053"/>
                        <a:gd name="T79" fmla="*/ 676 h 910"/>
                        <a:gd name="T80" fmla="*/ 728 w 1053"/>
                        <a:gd name="T81" fmla="*/ 754 h 910"/>
                        <a:gd name="T82" fmla="*/ 741 w 1053"/>
                        <a:gd name="T83" fmla="*/ 715 h 910"/>
                        <a:gd name="T84" fmla="*/ 780 w 1053"/>
                        <a:gd name="T85" fmla="*/ 741 h 910"/>
                        <a:gd name="T86" fmla="*/ 806 w 1053"/>
                        <a:gd name="T87" fmla="*/ 780 h 910"/>
                        <a:gd name="T88" fmla="*/ 832 w 1053"/>
                        <a:gd name="T89" fmla="*/ 832 h 910"/>
                        <a:gd name="T90" fmla="*/ 884 w 1053"/>
                        <a:gd name="T91" fmla="*/ 884 h 910"/>
                        <a:gd name="T92" fmla="*/ 949 w 1053"/>
                        <a:gd name="T93" fmla="*/ 884 h 910"/>
                        <a:gd name="T94" fmla="*/ 910 w 1053"/>
                        <a:gd name="T95" fmla="*/ 897 h 910"/>
                        <a:gd name="T96" fmla="*/ 819 w 1053"/>
                        <a:gd name="T97" fmla="*/ 884 h 910"/>
                        <a:gd name="T98" fmla="*/ 767 w 1053"/>
                        <a:gd name="T99" fmla="*/ 832 h 910"/>
                        <a:gd name="T100" fmla="*/ 715 w 1053"/>
                        <a:gd name="T101" fmla="*/ 806 h 910"/>
                        <a:gd name="T102" fmla="*/ 650 w 1053"/>
                        <a:gd name="T103" fmla="*/ 780 h 910"/>
                        <a:gd name="T104" fmla="*/ 520 w 1053"/>
                        <a:gd name="T105" fmla="*/ 702 h 910"/>
                        <a:gd name="T106" fmla="*/ 416 w 1053"/>
                        <a:gd name="T107" fmla="*/ 572 h 910"/>
                        <a:gd name="T108" fmla="*/ 455 w 1053"/>
                        <a:gd name="T109" fmla="*/ 689 h 910"/>
                        <a:gd name="T110" fmla="*/ 390 w 1053"/>
                        <a:gd name="T111" fmla="*/ 598 h 910"/>
                        <a:gd name="T112" fmla="*/ 325 w 1053"/>
                        <a:gd name="T113" fmla="*/ 442 h 910"/>
                        <a:gd name="T114" fmla="*/ 338 w 1053"/>
                        <a:gd name="T115" fmla="*/ 325 h 910"/>
                        <a:gd name="T116" fmla="*/ 312 w 1053"/>
                        <a:gd name="T117" fmla="*/ 247 h 910"/>
                        <a:gd name="T118" fmla="*/ 299 w 1053"/>
                        <a:gd name="T119" fmla="*/ 195 h 910"/>
                        <a:gd name="T120" fmla="*/ 260 w 1053"/>
                        <a:gd name="T121" fmla="*/ 156 h 910"/>
                        <a:gd name="T122" fmla="*/ 169 w 1053"/>
                        <a:gd name="T123" fmla="*/ 169 h 910"/>
                        <a:gd name="T124" fmla="*/ 104 w 1053"/>
                        <a:gd name="T125" fmla="*/ 208 h 91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53"/>
                        <a:gd name="T190" fmla="*/ 0 h 910"/>
                        <a:gd name="T191" fmla="*/ 1053 w 1053"/>
                        <a:gd name="T192" fmla="*/ 910 h 91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53" h="910">
                          <a:moveTo>
                            <a:pt x="0" y="234"/>
                          </a:moveTo>
                          <a:lnTo>
                            <a:pt x="52" y="208"/>
                          </a:lnTo>
                          <a:lnTo>
                            <a:pt x="78" y="195"/>
                          </a:lnTo>
                          <a:lnTo>
                            <a:pt x="91" y="169"/>
                          </a:lnTo>
                          <a:lnTo>
                            <a:pt x="65" y="156"/>
                          </a:lnTo>
                          <a:lnTo>
                            <a:pt x="65" y="130"/>
                          </a:lnTo>
                          <a:lnTo>
                            <a:pt x="78" y="130"/>
                          </a:lnTo>
                          <a:lnTo>
                            <a:pt x="65" y="117"/>
                          </a:lnTo>
                          <a:lnTo>
                            <a:pt x="104" y="117"/>
                          </a:lnTo>
                          <a:lnTo>
                            <a:pt x="117" y="104"/>
                          </a:lnTo>
                          <a:lnTo>
                            <a:pt x="117" y="78"/>
                          </a:lnTo>
                          <a:lnTo>
                            <a:pt x="156" y="78"/>
                          </a:lnTo>
                          <a:lnTo>
                            <a:pt x="156" y="65"/>
                          </a:lnTo>
                          <a:lnTo>
                            <a:pt x="130" y="52"/>
                          </a:lnTo>
                          <a:lnTo>
                            <a:pt x="143" y="39"/>
                          </a:lnTo>
                          <a:lnTo>
                            <a:pt x="195" y="39"/>
                          </a:lnTo>
                          <a:lnTo>
                            <a:pt x="208" y="26"/>
                          </a:lnTo>
                          <a:lnTo>
                            <a:pt x="221" y="26"/>
                          </a:lnTo>
                          <a:lnTo>
                            <a:pt x="234" y="13"/>
                          </a:lnTo>
                          <a:lnTo>
                            <a:pt x="260" y="39"/>
                          </a:lnTo>
                          <a:lnTo>
                            <a:pt x="325" y="39"/>
                          </a:lnTo>
                          <a:lnTo>
                            <a:pt x="351" y="52"/>
                          </a:lnTo>
                          <a:lnTo>
                            <a:pt x="442" y="52"/>
                          </a:lnTo>
                          <a:lnTo>
                            <a:pt x="455" y="39"/>
                          </a:lnTo>
                          <a:lnTo>
                            <a:pt x="494" y="52"/>
                          </a:lnTo>
                          <a:lnTo>
                            <a:pt x="533" y="65"/>
                          </a:lnTo>
                          <a:lnTo>
                            <a:pt x="546" y="65"/>
                          </a:lnTo>
                          <a:lnTo>
                            <a:pt x="559" y="52"/>
                          </a:lnTo>
                          <a:lnTo>
                            <a:pt x="585" y="65"/>
                          </a:lnTo>
                          <a:lnTo>
                            <a:pt x="572" y="52"/>
                          </a:lnTo>
                          <a:lnTo>
                            <a:pt x="546" y="52"/>
                          </a:lnTo>
                          <a:lnTo>
                            <a:pt x="520" y="52"/>
                          </a:lnTo>
                          <a:lnTo>
                            <a:pt x="507" y="39"/>
                          </a:lnTo>
                          <a:lnTo>
                            <a:pt x="494" y="26"/>
                          </a:lnTo>
                          <a:lnTo>
                            <a:pt x="494" y="13"/>
                          </a:lnTo>
                          <a:lnTo>
                            <a:pt x="494" y="0"/>
                          </a:lnTo>
                          <a:lnTo>
                            <a:pt x="507" y="0"/>
                          </a:lnTo>
                          <a:lnTo>
                            <a:pt x="520" y="13"/>
                          </a:lnTo>
                          <a:lnTo>
                            <a:pt x="533" y="0"/>
                          </a:lnTo>
                          <a:lnTo>
                            <a:pt x="546" y="0"/>
                          </a:lnTo>
                          <a:lnTo>
                            <a:pt x="559" y="13"/>
                          </a:lnTo>
                          <a:lnTo>
                            <a:pt x="572" y="0"/>
                          </a:lnTo>
                          <a:lnTo>
                            <a:pt x="585" y="13"/>
                          </a:lnTo>
                          <a:lnTo>
                            <a:pt x="585" y="26"/>
                          </a:lnTo>
                          <a:lnTo>
                            <a:pt x="611" y="39"/>
                          </a:lnTo>
                          <a:lnTo>
                            <a:pt x="598" y="39"/>
                          </a:lnTo>
                          <a:lnTo>
                            <a:pt x="598" y="52"/>
                          </a:lnTo>
                          <a:lnTo>
                            <a:pt x="650" y="65"/>
                          </a:lnTo>
                          <a:lnTo>
                            <a:pt x="650" y="39"/>
                          </a:lnTo>
                          <a:lnTo>
                            <a:pt x="624" y="39"/>
                          </a:lnTo>
                          <a:lnTo>
                            <a:pt x="637" y="13"/>
                          </a:lnTo>
                          <a:lnTo>
                            <a:pt x="676" y="26"/>
                          </a:lnTo>
                          <a:lnTo>
                            <a:pt x="676" y="39"/>
                          </a:lnTo>
                          <a:lnTo>
                            <a:pt x="715" y="39"/>
                          </a:lnTo>
                          <a:lnTo>
                            <a:pt x="741" y="65"/>
                          </a:lnTo>
                          <a:lnTo>
                            <a:pt x="767" y="52"/>
                          </a:lnTo>
                          <a:lnTo>
                            <a:pt x="780" y="65"/>
                          </a:lnTo>
                          <a:lnTo>
                            <a:pt x="767" y="91"/>
                          </a:lnTo>
                          <a:lnTo>
                            <a:pt x="741" y="78"/>
                          </a:lnTo>
                          <a:lnTo>
                            <a:pt x="728" y="91"/>
                          </a:lnTo>
                          <a:lnTo>
                            <a:pt x="702" y="104"/>
                          </a:lnTo>
                          <a:lnTo>
                            <a:pt x="715" y="117"/>
                          </a:lnTo>
                          <a:lnTo>
                            <a:pt x="689" y="117"/>
                          </a:lnTo>
                          <a:lnTo>
                            <a:pt x="676" y="143"/>
                          </a:lnTo>
                          <a:lnTo>
                            <a:pt x="663" y="156"/>
                          </a:lnTo>
                          <a:lnTo>
                            <a:pt x="689" y="182"/>
                          </a:lnTo>
                          <a:lnTo>
                            <a:pt x="702" y="208"/>
                          </a:lnTo>
                          <a:lnTo>
                            <a:pt x="741" y="208"/>
                          </a:lnTo>
                          <a:lnTo>
                            <a:pt x="767" y="208"/>
                          </a:lnTo>
                          <a:lnTo>
                            <a:pt x="780" y="221"/>
                          </a:lnTo>
                          <a:lnTo>
                            <a:pt x="767" y="234"/>
                          </a:lnTo>
                          <a:lnTo>
                            <a:pt x="780" y="260"/>
                          </a:lnTo>
                          <a:lnTo>
                            <a:pt x="793" y="273"/>
                          </a:lnTo>
                          <a:lnTo>
                            <a:pt x="806" y="286"/>
                          </a:lnTo>
                          <a:lnTo>
                            <a:pt x="832" y="273"/>
                          </a:lnTo>
                          <a:lnTo>
                            <a:pt x="819" y="247"/>
                          </a:lnTo>
                          <a:lnTo>
                            <a:pt x="806" y="234"/>
                          </a:lnTo>
                          <a:lnTo>
                            <a:pt x="832" y="208"/>
                          </a:lnTo>
                          <a:lnTo>
                            <a:pt x="806" y="182"/>
                          </a:lnTo>
                          <a:lnTo>
                            <a:pt x="793" y="156"/>
                          </a:lnTo>
                          <a:lnTo>
                            <a:pt x="806" y="143"/>
                          </a:lnTo>
                          <a:lnTo>
                            <a:pt x="806" y="130"/>
                          </a:lnTo>
                          <a:lnTo>
                            <a:pt x="806" y="117"/>
                          </a:lnTo>
                          <a:lnTo>
                            <a:pt x="832" y="130"/>
                          </a:lnTo>
                          <a:lnTo>
                            <a:pt x="871" y="169"/>
                          </a:lnTo>
                          <a:lnTo>
                            <a:pt x="910" y="182"/>
                          </a:lnTo>
                          <a:lnTo>
                            <a:pt x="910" y="169"/>
                          </a:lnTo>
                          <a:lnTo>
                            <a:pt x="910" y="143"/>
                          </a:lnTo>
                          <a:lnTo>
                            <a:pt x="923" y="143"/>
                          </a:lnTo>
                          <a:lnTo>
                            <a:pt x="949" y="169"/>
                          </a:lnTo>
                          <a:lnTo>
                            <a:pt x="949" y="182"/>
                          </a:lnTo>
                          <a:lnTo>
                            <a:pt x="975" y="195"/>
                          </a:lnTo>
                          <a:lnTo>
                            <a:pt x="1001" y="208"/>
                          </a:lnTo>
                          <a:lnTo>
                            <a:pt x="1014" y="234"/>
                          </a:lnTo>
                          <a:lnTo>
                            <a:pt x="1040" y="247"/>
                          </a:lnTo>
                          <a:lnTo>
                            <a:pt x="1053" y="247"/>
                          </a:lnTo>
                          <a:lnTo>
                            <a:pt x="1053" y="260"/>
                          </a:lnTo>
                          <a:lnTo>
                            <a:pt x="1040" y="273"/>
                          </a:lnTo>
                          <a:lnTo>
                            <a:pt x="1027" y="260"/>
                          </a:lnTo>
                          <a:lnTo>
                            <a:pt x="1014" y="260"/>
                          </a:lnTo>
                          <a:lnTo>
                            <a:pt x="1014" y="286"/>
                          </a:lnTo>
                          <a:lnTo>
                            <a:pt x="1001" y="286"/>
                          </a:lnTo>
                          <a:lnTo>
                            <a:pt x="975" y="273"/>
                          </a:lnTo>
                          <a:lnTo>
                            <a:pt x="949" y="273"/>
                          </a:lnTo>
                          <a:lnTo>
                            <a:pt x="936" y="299"/>
                          </a:lnTo>
                          <a:lnTo>
                            <a:pt x="949" y="312"/>
                          </a:lnTo>
                          <a:lnTo>
                            <a:pt x="962" y="312"/>
                          </a:lnTo>
                          <a:lnTo>
                            <a:pt x="975" y="299"/>
                          </a:lnTo>
                          <a:lnTo>
                            <a:pt x="988" y="312"/>
                          </a:lnTo>
                          <a:lnTo>
                            <a:pt x="975" y="325"/>
                          </a:lnTo>
                          <a:lnTo>
                            <a:pt x="988" y="351"/>
                          </a:lnTo>
                          <a:lnTo>
                            <a:pt x="1014" y="351"/>
                          </a:lnTo>
                          <a:lnTo>
                            <a:pt x="1014" y="364"/>
                          </a:lnTo>
                          <a:lnTo>
                            <a:pt x="1001" y="364"/>
                          </a:lnTo>
                          <a:lnTo>
                            <a:pt x="975" y="416"/>
                          </a:lnTo>
                          <a:lnTo>
                            <a:pt x="988" y="377"/>
                          </a:lnTo>
                          <a:lnTo>
                            <a:pt x="988" y="364"/>
                          </a:lnTo>
                          <a:lnTo>
                            <a:pt x="975" y="351"/>
                          </a:lnTo>
                          <a:lnTo>
                            <a:pt x="962" y="364"/>
                          </a:lnTo>
                          <a:lnTo>
                            <a:pt x="975" y="377"/>
                          </a:lnTo>
                          <a:lnTo>
                            <a:pt x="962" y="377"/>
                          </a:lnTo>
                          <a:lnTo>
                            <a:pt x="949" y="390"/>
                          </a:lnTo>
                          <a:lnTo>
                            <a:pt x="949" y="416"/>
                          </a:lnTo>
                          <a:lnTo>
                            <a:pt x="936" y="429"/>
                          </a:lnTo>
                          <a:lnTo>
                            <a:pt x="910" y="429"/>
                          </a:lnTo>
                          <a:lnTo>
                            <a:pt x="923" y="442"/>
                          </a:lnTo>
                          <a:lnTo>
                            <a:pt x="910" y="455"/>
                          </a:lnTo>
                          <a:lnTo>
                            <a:pt x="923" y="468"/>
                          </a:lnTo>
                          <a:lnTo>
                            <a:pt x="910" y="494"/>
                          </a:lnTo>
                          <a:lnTo>
                            <a:pt x="910" y="520"/>
                          </a:lnTo>
                          <a:lnTo>
                            <a:pt x="884" y="533"/>
                          </a:lnTo>
                          <a:lnTo>
                            <a:pt x="858" y="559"/>
                          </a:lnTo>
                          <a:lnTo>
                            <a:pt x="858" y="585"/>
                          </a:lnTo>
                          <a:lnTo>
                            <a:pt x="871" y="611"/>
                          </a:lnTo>
                          <a:lnTo>
                            <a:pt x="871" y="637"/>
                          </a:lnTo>
                          <a:lnTo>
                            <a:pt x="884" y="663"/>
                          </a:lnTo>
                          <a:lnTo>
                            <a:pt x="871" y="663"/>
                          </a:lnTo>
                          <a:lnTo>
                            <a:pt x="858" y="663"/>
                          </a:lnTo>
                          <a:lnTo>
                            <a:pt x="858" y="650"/>
                          </a:lnTo>
                          <a:lnTo>
                            <a:pt x="858" y="624"/>
                          </a:lnTo>
                          <a:lnTo>
                            <a:pt x="845" y="611"/>
                          </a:lnTo>
                          <a:lnTo>
                            <a:pt x="832" y="598"/>
                          </a:lnTo>
                          <a:lnTo>
                            <a:pt x="819" y="598"/>
                          </a:lnTo>
                          <a:lnTo>
                            <a:pt x="806" y="585"/>
                          </a:lnTo>
                          <a:lnTo>
                            <a:pt x="793" y="585"/>
                          </a:lnTo>
                          <a:lnTo>
                            <a:pt x="780" y="585"/>
                          </a:lnTo>
                          <a:lnTo>
                            <a:pt x="767" y="585"/>
                          </a:lnTo>
                          <a:lnTo>
                            <a:pt x="728" y="585"/>
                          </a:lnTo>
                          <a:lnTo>
                            <a:pt x="754" y="611"/>
                          </a:lnTo>
                          <a:lnTo>
                            <a:pt x="728" y="598"/>
                          </a:lnTo>
                          <a:lnTo>
                            <a:pt x="702" y="585"/>
                          </a:lnTo>
                          <a:lnTo>
                            <a:pt x="676" y="585"/>
                          </a:lnTo>
                          <a:lnTo>
                            <a:pt x="676" y="611"/>
                          </a:lnTo>
                          <a:lnTo>
                            <a:pt x="650" y="611"/>
                          </a:lnTo>
                          <a:lnTo>
                            <a:pt x="637" y="637"/>
                          </a:lnTo>
                          <a:lnTo>
                            <a:pt x="650" y="637"/>
                          </a:lnTo>
                          <a:lnTo>
                            <a:pt x="637" y="676"/>
                          </a:lnTo>
                          <a:lnTo>
                            <a:pt x="650" y="715"/>
                          </a:lnTo>
                          <a:lnTo>
                            <a:pt x="663" y="728"/>
                          </a:lnTo>
                          <a:lnTo>
                            <a:pt x="676" y="754"/>
                          </a:lnTo>
                          <a:lnTo>
                            <a:pt x="728" y="754"/>
                          </a:lnTo>
                          <a:lnTo>
                            <a:pt x="741" y="754"/>
                          </a:lnTo>
                          <a:lnTo>
                            <a:pt x="741" y="728"/>
                          </a:lnTo>
                          <a:lnTo>
                            <a:pt x="741" y="715"/>
                          </a:lnTo>
                          <a:lnTo>
                            <a:pt x="767" y="715"/>
                          </a:lnTo>
                          <a:lnTo>
                            <a:pt x="793" y="702"/>
                          </a:lnTo>
                          <a:lnTo>
                            <a:pt x="793" y="715"/>
                          </a:lnTo>
                          <a:lnTo>
                            <a:pt x="780" y="741"/>
                          </a:lnTo>
                          <a:lnTo>
                            <a:pt x="767" y="754"/>
                          </a:lnTo>
                          <a:lnTo>
                            <a:pt x="767" y="780"/>
                          </a:lnTo>
                          <a:lnTo>
                            <a:pt x="780" y="793"/>
                          </a:lnTo>
                          <a:lnTo>
                            <a:pt x="806" y="780"/>
                          </a:lnTo>
                          <a:lnTo>
                            <a:pt x="819" y="793"/>
                          </a:lnTo>
                          <a:lnTo>
                            <a:pt x="832" y="793"/>
                          </a:lnTo>
                          <a:lnTo>
                            <a:pt x="845" y="806"/>
                          </a:lnTo>
                          <a:lnTo>
                            <a:pt x="832" y="832"/>
                          </a:lnTo>
                          <a:lnTo>
                            <a:pt x="845" y="845"/>
                          </a:lnTo>
                          <a:lnTo>
                            <a:pt x="845" y="871"/>
                          </a:lnTo>
                          <a:lnTo>
                            <a:pt x="858" y="884"/>
                          </a:lnTo>
                          <a:lnTo>
                            <a:pt x="884" y="884"/>
                          </a:lnTo>
                          <a:lnTo>
                            <a:pt x="897" y="884"/>
                          </a:lnTo>
                          <a:lnTo>
                            <a:pt x="923" y="884"/>
                          </a:lnTo>
                          <a:lnTo>
                            <a:pt x="949" y="884"/>
                          </a:lnTo>
                          <a:lnTo>
                            <a:pt x="962" y="871"/>
                          </a:lnTo>
                          <a:lnTo>
                            <a:pt x="936" y="897"/>
                          </a:lnTo>
                          <a:lnTo>
                            <a:pt x="923" y="897"/>
                          </a:lnTo>
                          <a:lnTo>
                            <a:pt x="910" y="897"/>
                          </a:lnTo>
                          <a:lnTo>
                            <a:pt x="884" y="910"/>
                          </a:lnTo>
                          <a:lnTo>
                            <a:pt x="858" y="897"/>
                          </a:lnTo>
                          <a:lnTo>
                            <a:pt x="832" y="884"/>
                          </a:lnTo>
                          <a:lnTo>
                            <a:pt x="819" y="884"/>
                          </a:lnTo>
                          <a:lnTo>
                            <a:pt x="819" y="871"/>
                          </a:lnTo>
                          <a:lnTo>
                            <a:pt x="819" y="858"/>
                          </a:lnTo>
                          <a:lnTo>
                            <a:pt x="806" y="845"/>
                          </a:lnTo>
                          <a:lnTo>
                            <a:pt x="767" y="832"/>
                          </a:lnTo>
                          <a:lnTo>
                            <a:pt x="754" y="819"/>
                          </a:lnTo>
                          <a:lnTo>
                            <a:pt x="741" y="819"/>
                          </a:lnTo>
                          <a:lnTo>
                            <a:pt x="728" y="819"/>
                          </a:lnTo>
                          <a:lnTo>
                            <a:pt x="715" y="806"/>
                          </a:lnTo>
                          <a:lnTo>
                            <a:pt x="702" y="780"/>
                          </a:lnTo>
                          <a:lnTo>
                            <a:pt x="676" y="780"/>
                          </a:lnTo>
                          <a:lnTo>
                            <a:pt x="663" y="793"/>
                          </a:lnTo>
                          <a:lnTo>
                            <a:pt x="650" y="780"/>
                          </a:lnTo>
                          <a:lnTo>
                            <a:pt x="624" y="780"/>
                          </a:lnTo>
                          <a:lnTo>
                            <a:pt x="598" y="780"/>
                          </a:lnTo>
                          <a:lnTo>
                            <a:pt x="533" y="741"/>
                          </a:lnTo>
                          <a:lnTo>
                            <a:pt x="520" y="702"/>
                          </a:lnTo>
                          <a:lnTo>
                            <a:pt x="520" y="676"/>
                          </a:lnTo>
                          <a:lnTo>
                            <a:pt x="507" y="663"/>
                          </a:lnTo>
                          <a:lnTo>
                            <a:pt x="494" y="650"/>
                          </a:lnTo>
                          <a:lnTo>
                            <a:pt x="416" y="572"/>
                          </a:lnTo>
                          <a:lnTo>
                            <a:pt x="416" y="598"/>
                          </a:lnTo>
                          <a:lnTo>
                            <a:pt x="468" y="650"/>
                          </a:lnTo>
                          <a:lnTo>
                            <a:pt x="481" y="689"/>
                          </a:lnTo>
                          <a:lnTo>
                            <a:pt x="455" y="689"/>
                          </a:lnTo>
                          <a:lnTo>
                            <a:pt x="455" y="663"/>
                          </a:lnTo>
                          <a:lnTo>
                            <a:pt x="416" y="637"/>
                          </a:lnTo>
                          <a:lnTo>
                            <a:pt x="442" y="637"/>
                          </a:lnTo>
                          <a:lnTo>
                            <a:pt x="390" y="598"/>
                          </a:lnTo>
                          <a:lnTo>
                            <a:pt x="403" y="585"/>
                          </a:lnTo>
                          <a:lnTo>
                            <a:pt x="390" y="559"/>
                          </a:lnTo>
                          <a:lnTo>
                            <a:pt x="338" y="481"/>
                          </a:lnTo>
                          <a:lnTo>
                            <a:pt x="325" y="442"/>
                          </a:lnTo>
                          <a:lnTo>
                            <a:pt x="338" y="416"/>
                          </a:lnTo>
                          <a:lnTo>
                            <a:pt x="351" y="377"/>
                          </a:lnTo>
                          <a:lnTo>
                            <a:pt x="351" y="351"/>
                          </a:lnTo>
                          <a:lnTo>
                            <a:pt x="338" y="325"/>
                          </a:lnTo>
                          <a:lnTo>
                            <a:pt x="364" y="325"/>
                          </a:lnTo>
                          <a:lnTo>
                            <a:pt x="325" y="286"/>
                          </a:lnTo>
                          <a:lnTo>
                            <a:pt x="338" y="273"/>
                          </a:lnTo>
                          <a:lnTo>
                            <a:pt x="312" y="247"/>
                          </a:lnTo>
                          <a:lnTo>
                            <a:pt x="325" y="234"/>
                          </a:lnTo>
                          <a:lnTo>
                            <a:pt x="312" y="221"/>
                          </a:lnTo>
                          <a:lnTo>
                            <a:pt x="312" y="208"/>
                          </a:lnTo>
                          <a:lnTo>
                            <a:pt x="299" y="195"/>
                          </a:lnTo>
                          <a:lnTo>
                            <a:pt x="312" y="182"/>
                          </a:lnTo>
                          <a:lnTo>
                            <a:pt x="299" y="169"/>
                          </a:lnTo>
                          <a:lnTo>
                            <a:pt x="273" y="182"/>
                          </a:lnTo>
                          <a:lnTo>
                            <a:pt x="260" y="156"/>
                          </a:lnTo>
                          <a:lnTo>
                            <a:pt x="234" y="156"/>
                          </a:lnTo>
                          <a:lnTo>
                            <a:pt x="208" y="156"/>
                          </a:lnTo>
                          <a:lnTo>
                            <a:pt x="182" y="182"/>
                          </a:lnTo>
                          <a:lnTo>
                            <a:pt x="169" y="169"/>
                          </a:lnTo>
                          <a:lnTo>
                            <a:pt x="195" y="143"/>
                          </a:lnTo>
                          <a:lnTo>
                            <a:pt x="169" y="143"/>
                          </a:lnTo>
                          <a:lnTo>
                            <a:pt x="143" y="182"/>
                          </a:lnTo>
                          <a:lnTo>
                            <a:pt x="104" y="208"/>
                          </a:lnTo>
                          <a:lnTo>
                            <a:pt x="78" y="208"/>
                          </a:lnTo>
                          <a:lnTo>
                            <a:pt x="26" y="234"/>
                          </a:lnTo>
                          <a:lnTo>
                            <a:pt x="0" y="234"/>
                          </a:lnTo>
                          <a:close/>
                        </a:path>
                      </a:pathLst>
                    </a:custGeom>
                    <a:solidFill>
                      <a:srgbClr val="008000"/>
                    </a:solidFill>
                    <a:ln w="20638">
                      <a:solidFill>
                        <a:srgbClr val="000000"/>
                      </a:solidFill>
                      <a:round/>
                      <a:headEnd/>
                      <a:tailEnd/>
                    </a:ln>
                  </p:spPr>
                  <p:txBody>
                    <a:bodyPr/>
                    <a:lstStyle/>
                    <a:p>
                      <a:endParaRPr lang="en-US"/>
                    </a:p>
                  </p:txBody>
                </p:sp>
                <p:sp>
                  <p:nvSpPr>
                    <p:cNvPr id="6312" name="Freeform 138"/>
                    <p:cNvSpPr>
                      <a:spLocks/>
                    </p:cNvSpPr>
                    <p:nvPr/>
                  </p:nvSpPr>
                  <p:spPr bwMode="auto">
                    <a:xfrm>
                      <a:off x="1500" y="1189"/>
                      <a:ext cx="364" cy="247"/>
                    </a:xfrm>
                    <a:custGeom>
                      <a:avLst/>
                      <a:gdLst>
                        <a:gd name="T0" fmla="*/ 0 w 364"/>
                        <a:gd name="T1" fmla="*/ 52 h 247"/>
                        <a:gd name="T2" fmla="*/ 13 w 364"/>
                        <a:gd name="T3" fmla="*/ 39 h 247"/>
                        <a:gd name="T4" fmla="*/ 13 w 364"/>
                        <a:gd name="T5" fmla="*/ 26 h 247"/>
                        <a:gd name="T6" fmla="*/ 26 w 364"/>
                        <a:gd name="T7" fmla="*/ 0 h 247"/>
                        <a:gd name="T8" fmla="*/ 91 w 364"/>
                        <a:gd name="T9" fmla="*/ 13 h 247"/>
                        <a:gd name="T10" fmla="*/ 208 w 364"/>
                        <a:gd name="T11" fmla="*/ 39 h 247"/>
                        <a:gd name="T12" fmla="*/ 247 w 364"/>
                        <a:gd name="T13" fmla="*/ 52 h 247"/>
                        <a:gd name="T14" fmla="*/ 299 w 364"/>
                        <a:gd name="T15" fmla="*/ 65 h 247"/>
                        <a:gd name="T16" fmla="*/ 338 w 364"/>
                        <a:gd name="T17" fmla="*/ 104 h 247"/>
                        <a:gd name="T18" fmla="*/ 364 w 364"/>
                        <a:gd name="T19" fmla="*/ 117 h 247"/>
                        <a:gd name="T20" fmla="*/ 351 w 364"/>
                        <a:gd name="T21" fmla="*/ 130 h 247"/>
                        <a:gd name="T22" fmla="*/ 351 w 364"/>
                        <a:gd name="T23" fmla="*/ 143 h 247"/>
                        <a:gd name="T24" fmla="*/ 338 w 364"/>
                        <a:gd name="T25" fmla="*/ 143 h 247"/>
                        <a:gd name="T26" fmla="*/ 325 w 364"/>
                        <a:gd name="T27" fmla="*/ 156 h 247"/>
                        <a:gd name="T28" fmla="*/ 338 w 364"/>
                        <a:gd name="T29" fmla="*/ 169 h 247"/>
                        <a:gd name="T30" fmla="*/ 338 w 364"/>
                        <a:gd name="T31" fmla="*/ 182 h 247"/>
                        <a:gd name="T32" fmla="*/ 325 w 364"/>
                        <a:gd name="T33" fmla="*/ 195 h 247"/>
                        <a:gd name="T34" fmla="*/ 325 w 364"/>
                        <a:gd name="T35" fmla="*/ 208 h 247"/>
                        <a:gd name="T36" fmla="*/ 351 w 364"/>
                        <a:gd name="T37" fmla="*/ 221 h 247"/>
                        <a:gd name="T38" fmla="*/ 351 w 364"/>
                        <a:gd name="T39" fmla="*/ 234 h 247"/>
                        <a:gd name="T40" fmla="*/ 351 w 364"/>
                        <a:gd name="T41" fmla="*/ 247 h 247"/>
                        <a:gd name="T42" fmla="*/ 325 w 364"/>
                        <a:gd name="T43" fmla="*/ 247 h 247"/>
                        <a:gd name="T44" fmla="*/ 312 w 364"/>
                        <a:gd name="T45" fmla="*/ 234 h 247"/>
                        <a:gd name="T46" fmla="*/ 299 w 364"/>
                        <a:gd name="T47" fmla="*/ 221 h 247"/>
                        <a:gd name="T48" fmla="*/ 286 w 364"/>
                        <a:gd name="T49" fmla="*/ 221 h 247"/>
                        <a:gd name="T50" fmla="*/ 286 w 364"/>
                        <a:gd name="T51" fmla="*/ 208 h 247"/>
                        <a:gd name="T52" fmla="*/ 273 w 364"/>
                        <a:gd name="T53" fmla="*/ 195 h 247"/>
                        <a:gd name="T54" fmla="*/ 260 w 364"/>
                        <a:gd name="T55" fmla="*/ 182 h 247"/>
                        <a:gd name="T56" fmla="*/ 247 w 364"/>
                        <a:gd name="T57" fmla="*/ 182 h 247"/>
                        <a:gd name="T58" fmla="*/ 221 w 364"/>
                        <a:gd name="T59" fmla="*/ 169 h 247"/>
                        <a:gd name="T60" fmla="*/ 195 w 364"/>
                        <a:gd name="T61" fmla="*/ 156 h 247"/>
                        <a:gd name="T62" fmla="*/ 182 w 364"/>
                        <a:gd name="T63" fmla="*/ 143 h 247"/>
                        <a:gd name="T64" fmla="*/ 182 w 364"/>
                        <a:gd name="T65" fmla="*/ 130 h 247"/>
                        <a:gd name="T66" fmla="*/ 195 w 364"/>
                        <a:gd name="T67" fmla="*/ 117 h 247"/>
                        <a:gd name="T68" fmla="*/ 195 w 364"/>
                        <a:gd name="T69" fmla="*/ 117 h 247"/>
                        <a:gd name="T70" fmla="*/ 182 w 364"/>
                        <a:gd name="T71" fmla="*/ 117 h 247"/>
                        <a:gd name="T72" fmla="*/ 169 w 364"/>
                        <a:gd name="T73" fmla="*/ 104 h 247"/>
                        <a:gd name="T74" fmla="*/ 156 w 364"/>
                        <a:gd name="T75" fmla="*/ 104 h 247"/>
                        <a:gd name="T76" fmla="*/ 143 w 364"/>
                        <a:gd name="T77" fmla="*/ 104 h 247"/>
                        <a:gd name="T78" fmla="*/ 143 w 364"/>
                        <a:gd name="T79" fmla="*/ 104 h 247"/>
                        <a:gd name="T80" fmla="*/ 143 w 364"/>
                        <a:gd name="T81" fmla="*/ 91 h 247"/>
                        <a:gd name="T82" fmla="*/ 130 w 364"/>
                        <a:gd name="T83" fmla="*/ 91 h 247"/>
                        <a:gd name="T84" fmla="*/ 130 w 364"/>
                        <a:gd name="T85" fmla="*/ 91 h 247"/>
                        <a:gd name="T86" fmla="*/ 117 w 364"/>
                        <a:gd name="T87" fmla="*/ 65 h 247"/>
                        <a:gd name="T88" fmla="*/ 104 w 364"/>
                        <a:gd name="T89" fmla="*/ 65 h 247"/>
                        <a:gd name="T90" fmla="*/ 91 w 364"/>
                        <a:gd name="T91" fmla="*/ 65 h 247"/>
                        <a:gd name="T92" fmla="*/ 52 w 364"/>
                        <a:gd name="T93" fmla="*/ 65 h 247"/>
                        <a:gd name="T94" fmla="*/ 26 w 364"/>
                        <a:gd name="T95" fmla="*/ 65 h 247"/>
                        <a:gd name="T96" fmla="*/ 0 w 364"/>
                        <a:gd name="T97" fmla="*/ 52 h 2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4"/>
                        <a:gd name="T148" fmla="*/ 0 h 247"/>
                        <a:gd name="T149" fmla="*/ 364 w 364"/>
                        <a:gd name="T150" fmla="*/ 247 h 24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4" h="247">
                          <a:moveTo>
                            <a:pt x="0" y="52"/>
                          </a:moveTo>
                          <a:lnTo>
                            <a:pt x="13" y="39"/>
                          </a:lnTo>
                          <a:lnTo>
                            <a:pt x="13" y="26"/>
                          </a:lnTo>
                          <a:lnTo>
                            <a:pt x="26" y="0"/>
                          </a:lnTo>
                          <a:lnTo>
                            <a:pt x="91" y="13"/>
                          </a:lnTo>
                          <a:lnTo>
                            <a:pt x="208" y="39"/>
                          </a:lnTo>
                          <a:lnTo>
                            <a:pt x="247" y="52"/>
                          </a:lnTo>
                          <a:lnTo>
                            <a:pt x="299" y="65"/>
                          </a:lnTo>
                          <a:lnTo>
                            <a:pt x="338" y="104"/>
                          </a:lnTo>
                          <a:lnTo>
                            <a:pt x="364" y="117"/>
                          </a:lnTo>
                          <a:lnTo>
                            <a:pt x="351" y="130"/>
                          </a:lnTo>
                          <a:lnTo>
                            <a:pt x="351" y="143"/>
                          </a:lnTo>
                          <a:lnTo>
                            <a:pt x="338" y="143"/>
                          </a:lnTo>
                          <a:lnTo>
                            <a:pt x="325" y="156"/>
                          </a:lnTo>
                          <a:lnTo>
                            <a:pt x="338" y="169"/>
                          </a:lnTo>
                          <a:lnTo>
                            <a:pt x="338" y="182"/>
                          </a:lnTo>
                          <a:lnTo>
                            <a:pt x="325" y="195"/>
                          </a:lnTo>
                          <a:lnTo>
                            <a:pt x="325" y="208"/>
                          </a:lnTo>
                          <a:lnTo>
                            <a:pt x="351" y="221"/>
                          </a:lnTo>
                          <a:lnTo>
                            <a:pt x="351" y="234"/>
                          </a:lnTo>
                          <a:lnTo>
                            <a:pt x="351" y="247"/>
                          </a:lnTo>
                          <a:lnTo>
                            <a:pt x="325" y="247"/>
                          </a:lnTo>
                          <a:lnTo>
                            <a:pt x="312" y="234"/>
                          </a:lnTo>
                          <a:lnTo>
                            <a:pt x="299" y="221"/>
                          </a:lnTo>
                          <a:lnTo>
                            <a:pt x="286" y="221"/>
                          </a:lnTo>
                          <a:lnTo>
                            <a:pt x="286" y="208"/>
                          </a:lnTo>
                          <a:lnTo>
                            <a:pt x="273" y="195"/>
                          </a:lnTo>
                          <a:lnTo>
                            <a:pt x="260" y="182"/>
                          </a:lnTo>
                          <a:lnTo>
                            <a:pt x="247" y="182"/>
                          </a:lnTo>
                          <a:lnTo>
                            <a:pt x="221" y="169"/>
                          </a:lnTo>
                          <a:lnTo>
                            <a:pt x="195" y="156"/>
                          </a:lnTo>
                          <a:lnTo>
                            <a:pt x="182" y="143"/>
                          </a:lnTo>
                          <a:lnTo>
                            <a:pt x="182" y="130"/>
                          </a:lnTo>
                          <a:lnTo>
                            <a:pt x="195" y="117"/>
                          </a:lnTo>
                          <a:lnTo>
                            <a:pt x="182" y="117"/>
                          </a:lnTo>
                          <a:lnTo>
                            <a:pt x="169" y="104"/>
                          </a:lnTo>
                          <a:lnTo>
                            <a:pt x="156" y="104"/>
                          </a:lnTo>
                          <a:lnTo>
                            <a:pt x="143" y="104"/>
                          </a:lnTo>
                          <a:lnTo>
                            <a:pt x="143" y="91"/>
                          </a:lnTo>
                          <a:lnTo>
                            <a:pt x="130" y="91"/>
                          </a:lnTo>
                          <a:lnTo>
                            <a:pt x="117" y="65"/>
                          </a:lnTo>
                          <a:lnTo>
                            <a:pt x="104" y="65"/>
                          </a:lnTo>
                          <a:lnTo>
                            <a:pt x="91" y="65"/>
                          </a:lnTo>
                          <a:lnTo>
                            <a:pt x="52" y="65"/>
                          </a:lnTo>
                          <a:lnTo>
                            <a:pt x="26" y="65"/>
                          </a:lnTo>
                          <a:lnTo>
                            <a:pt x="0" y="52"/>
                          </a:lnTo>
                          <a:close/>
                        </a:path>
                      </a:pathLst>
                    </a:custGeom>
                    <a:solidFill>
                      <a:srgbClr val="008000"/>
                    </a:solidFill>
                    <a:ln w="20638">
                      <a:solidFill>
                        <a:srgbClr val="000000"/>
                      </a:solidFill>
                      <a:round/>
                      <a:headEnd/>
                      <a:tailEnd/>
                    </a:ln>
                  </p:spPr>
                  <p:txBody>
                    <a:bodyPr/>
                    <a:lstStyle/>
                    <a:p>
                      <a:endParaRPr lang="en-US"/>
                    </a:p>
                  </p:txBody>
                </p:sp>
                <p:sp>
                  <p:nvSpPr>
                    <p:cNvPr id="6313" name="Freeform 139"/>
                    <p:cNvSpPr>
                      <a:spLocks/>
                    </p:cNvSpPr>
                    <p:nvPr/>
                  </p:nvSpPr>
                  <p:spPr bwMode="auto">
                    <a:xfrm>
                      <a:off x="1435" y="1280"/>
                      <a:ext cx="221" cy="117"/>
                    </a:xfrm>
                    <a:custGeom>
                      <a:avLst/>
                      <a:gdLst>
                        <a:gd name="T0" fmla="*/ 0 w 221"/>
                        <a:gd name="T1" fmla="*/ 0 h 117"/>
                        <a:gd name="T2" fmla="*/ 0 w 221"/>
                        <a:gd name="T3" fmla="*/ 13 h 117"/>
                        <a:gd name="T4" fmla="*/ 0 w 221"/>
                        <a:gd name="T5" fmla="*/ 13 h 117"/>
                        <a:gd name="T6" fmla="*/ 13 w 221"/>
                        <a:gd name="T7" fmla="*/ 26 h 117"/>
                        <a:gd name="T8" fmla="*/ 26 w 221"/>
                        <a:gd name="T9" fmla="*/ 26 h 117"/>
                        <a:gd name="T10" fmla="*/ 26 w 221"/>
                        <a:gd name="T11" fmla="*/ 39 h 117"/>
                        <a:gd name="T12" fmla="*/ 39 w 221"/>
                        <a:gd name="T13" fmla="*/ 39 h 117"/>
                        <a:gd name="T14" fmla="*/ 39 w 221"/>
                        <a:gd name="T15" fmla="*/ 26 h 117"/>
                        <a:gd name="T16" fmla="*/ 65 w 221"/>
                        <a:gd name="T17" fmla="*/ 26 h 117"/>
                        <a:gd name="T18" fmla="*/ 65 w 221"/>
                        <a:gd name="T19" fmla="*/ 39 h 117"/>
                        <a:gd name="T20" fmla="*/ 78 w 221"/>
                        <a:gd name="T21" fmla="*/ 39 h 117"/>
                        <a:gd name="T22" fmla="*/ 91 w 221"/>
                        <a:gd name="T23" fmla="*/ 39 h 117"/>
                        <a:gd name="T24" fmla="*/ 104 w 221"/>
                        <a:gd name="T25" fmla="*/ 39 h 117"/>
                        <a:gd name="T26" fmla="*/ 117 w 221"/>
                        <a:gd name="T27" fmla="*/ 52 h 117"/>
                        <a:gd name="T28" fmla="*/ 117 w 221"/>
                        <a:gd name="T29" fmla="*/ 52 h 117"/>
                        <a:gd name="T30" fmla="*/ 117 w 221"/>
                        <a:gd name="T31" fmla="*/ 65 h 117"/>
                        <a:gd name="T32" fmla="*/ 117 w 221"/>
                        <a:gd name="T33" fmla="*/ 78 h 117"/>
                        <a:gd name="T34" fmla="*/ 117 w 221"/>
                        <a:gd name="T35" fmla="*/ 78 h 117"/>
                        <a:gd name="T36" fmla="*/ 104 w 221"/>
                        <a:gd name="T37" fmla="*/ 91 h 117"/>
                        <a:gd name="T38" fmla="*/ 104 w 221"/>
                        <a:gd name="T39" fmla="*/ 104 h 117"/>
                        <a:gd name="T40" fmla="*/ 117 w 221"/>
                        <a:gd name="T41" fmla="*/ 104 h 117"/>
                        <a:gd name="T42" fmla="*/ 130 w 221"/>
                        <a:gd name="T43" fmla="*/ 91 h 117"/>
                        <a:gd name="T44" fmla="*/ 130 w 221"/>
                        <a:gd name="T45" fmla="*/ 91 h 117"/>
                        <a:gd name="T46" fmla="*/ 143 w 221"/>
                        <a:gd name="T47" fmla="*/ 91 h 117"/>
                        <a:gd name="T48" fmla="*/ 143 w 221"/>
                        <a:gd name="T49" fmla="*/ 91 h 117"/>
                        <a:gd name="T50" fmla="*/ 169 w 221"/>
                        <a:gd name="T51" fmla="*/ 104 h 117"/>
                        <a:gd name="T52" fmla="*/ 169 w 221"/>
                        <a:gd name="T53" fmla="*/ 117 h 117"/>
                        <a:gd name="T54" fmla="*/ 182 w 221"/>
                        <a:gd name="T55" fmla="*/ 117 h 117"/>
                        <a:gd name="T56" fmla="*/ 182 w 221"/>
                        <a:gd name="T57" fmla="*/ 117 h 117"/>
                        <a:gd name="T58" fmla="*/ 195 w 221"/>
                        <a:gd name="T59" fmla="*/ 117 h 117"/>
                        <a:gd name="T60" fmla="*/ 208 w 221"/>
                        <a:gd name="T61" fmla="*/ 117 h 117"/>
                        <a:gd name="T62" fmla="*/ 195 w 221"/>
                        <a:gd name="T63" fmla="*/ 117 h 117"/>
                        <a:gd name="T64" fmla="*/ 195 w 221"/>
                        <a:gd name="T65" fmla="*/ 104 h 117"/>
                        <a:gd name="T66" fmla="*/ 208 w 221"/>
                        <a:gd name="T67" fmla="*/ 117 h 117"/>
                        <a:gd name="T68" fmla="*/ 221 w 221"/>
                        <a:gd name="T69" fmla="*/ 117 h 117"/>
                        <a:gd name="T70" fmla="*/ 221 w 221"/>
                        <a:gd name="T71" fmla="*/ 104 h 117"/>
                        <a:gd name="T72" fmla="*/ 208 w 221"/>
                        <a:gd name="T73" fmla="*/ 104 h 117"/>
                        <a:gd name="T74" fmla="*/ 208 w 221"/>
                        <a:gd name="T75" fmla="*/ 104 h 117"/>
                        <a:gd name="T76" fmla="*/ 195 w 221"/>
                        <a:gd name="T77" fmla="*/ 91 h 117"/>
                        <a:gd name="T78" fmla="*/ 208 w 221"/>
                        <a:gd name="T79" fmla="*/ 91 h 117"/>
                        <a:gd name="T80" fmla="*/ 208 w 221"/>
                        <a:gd name="T81" fmla="*/ 91 h 117"/>
                        <a:gd name="T82" fmla="*/ 221 w 221"/>
                        <a:gd name="T83" fmla="*/ 91 h 117"/>
                        <a:gd name="T84" fmla="*/ 221 w 221"/>
                        <a:gd name="T85" fmla="*/ 91 h 117"/>
                        <a:gd name="T86" fmla="*/ 208 w 221"/>
                        <a:gd name="T87" fmla="*/ 78 h 117"/>
                        <a:gd name="T88" fmla="*/ 195 w 221"/>
                        <a:gd name="T89" fmla="*/ 78 h 117"/>
                        <a:gd name="T90" fmla="*/ 182 w 221"/>
                        <a:gd name="T91" fmla="*/ 65 h 117"/>
                        <a:gd name="T92" fmla="*/ 169 w 221"/>
                        <a:gd name="T93" fmla="*/ 65 h 117"/>
                        <a:gd name="T94" fmla="*/ 156 w 221"/>
                        <a:gd name="T95" fmla="*/ 52 h 117"/>
                        <a:gd name="T96" fmla="*/ 143 w 221"/>
                        <a:gd name="T97" fmla="*/ 39 h 117"/>
                        <a:gd name="T98" fmla="*/ 130 w 221"/>
                        <a:gd name="T99" fmla="*/ 26 h 117"/>
                        <a:gd name="T100" fmla="*/ 117 w 221"/>
                        <a:gd name="T101" fmla="*/ 26 h 117"/>
                        <a:gd name="T102" fmla="*/ 117 w 221"/>
                        <a:gd name="T103" fmla="*/ 13 h 117"/>
                        <a:gd name="T104" fmla="*/ 117 w 221"/>
                        <a:gd name="T105" fmla="*/ 13 h 117"/>
                        <a:gd name="T106" fmla="*/ 104 w 221"/>
                        <a:gd name="T107" fmla="*/ 13 h 117"/>
                        <a:gd name="T108" fmla="*/ 78 w 221"/>
                        <a:gd name="T109" fmla="*/ 0 h 117"/>
                        <a:gd name="T110" fmla="*/ 78 w 221"/>
                        <a:gd name="T111" fmla="*/ 13 h 117"/>
                        <a:gd name="T112" fmla="*/ 52 w 221"/>
                        <a:gd name="T113" fmla="*/ 0 h 117"/>
                        <a:gd name="T114" fmla="*/ 39 w 221"/>
                        <a:gd name="T115" fmla="*/ 0 h 117"/>
                        <a:gd name="T116" fmla="*/ 39 w 221"/>
                        <a:gd name="T117" fmla="*/ 0 h 117"/>
                        <a:gd name="T118" fmla="*/ 39 w 221"/>
                        <a:gd name="T119" fmla="*/ 0 h 117"/>
                        <a:gd name="T120" fmla="*/ 26 w 221"/>
                        <a:gd name="T121" fmla="*/ 0 h 117"/>
                        <a:gd name="T122" fmla="*/ 0 w 221"/>
                        <a:gd name="T123" fmla="*/ 0 h 1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1"/>
                        <a:gd name="T187" fmla="*/ 0 h 117"/>
                        <a:gd name="T188" fmla="*/ 221 w 221"/>
                        <a:gd name="T189" fmla="*/ 117 h 11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1" h="117">
                          <a:moveTo>
                            <a:pt x="0" y="0"/>
                          </a:moveTo>
                          <a:lnTo>
                            <a:pt x="0" y="13"/>
                          </a:lnTo>
                          <a:lnTo>
                            <a:pt x="13" y="26"/>
                          </a:lnTo>
                          <a:lnTo>
                            <a:pt x="26" y="26"/>
                          </a:lnTo>
                          <a:lnTo>
                            <a:pt x="26" y="39"/>
                          </a:lnTo>
                          <a:lnTo>
                            <a:pt x="39" y="39"/>
                          </a:lnTo>
                          <a:lnTo>
                            <a:pt x="39" y="26"/>
                          </a:lnTo>
                          <a:lnTo>
                            <a:pt x="65" y="26"/>
                          </a:lnTo>
                          <a:lnTo>
                            <a:pt x="65" y="39"/>
                          </a:lnTo>
                          <a:lnTo>
                            <a:pt x="78" y="39"/>
                          </a:lnTo>
                          <a:lnTo>
                            <a:pt x="91" y="39"/>
                          </a:lnTo>
                          <a:lnTo>
                            <a:pt x="104" y="39"/>
                          </a:lnTo>
                          <a:lnTo>
                            <a:pt x="117" y="52"/>
                          </a:lnTo>
                          <a:lnTo>
                            <a:pt x="117" y="65"/>
                          </a:lnTo>
                          <a:lnTo>
                            <a:pt x="117" y="78"/>
                          </a:lnTo>
                          <a:lnTo>
                            <a:pt x="104" y="91"/>
                          </a:lnTo>
                          <a:lnTo>
                            <a:pt x="104" y="104"/>
                          </a:lnTo>
                          <a:lnTo>
                            <a:pt x="117" y="104"/>
                          </a:lnTo>
                          <a:lnTo>
                            <a:pt x="130" y="91"/>
                          </a:lnTo>
                          <a:lnTo>
                            <a:pt x="143" y="91"/>
                          </a:lnTo>
                          <a:lnTo>
                            <a:pt x="169" y="104"/>
                          </a:lnTo>
                          <a:lnTo>
                            <a:pt x="169" y="117"/>
                          </a:lnTo>
                          <a:lnTo>
                            <a:pt x="182" y="117"/>
                          </a:lnTo>
                          <a:lnTo>
                            <a:pt x="195" y="117"/>
                          </a:lnTo>
                          <a:lnTo>
                            <a:pt x="208" y="117"/>
                          </a:lnTo>
                          <a:lnTo>
                            <a:pt x="195" y="117"/>
                          </a:lnTo>
                          <a:lnTo>
                            <a:pt x="195" y="104"/>
                          </a:lnTo>
                          <a:lnTo>
                            <a:pt x="208" y="117"/>
                          </a:lnTo>
                          <a:lnTo>
                            <a:pt x="221" y="117"/>
                          </a:lnTo>
                          <a:lnTo>
                            <a:pt x="221" y="104"/>
                          </a:lnTo>
                          <a:lnTo>
                            <a:pt x="208" y="104"/>
                          </a:lnTo>
                          <a:lnTo>
                            <a:pt x="195" y="91"/>
                          </a:lnTo>
                          <a:lnTo>
                            <a:pt x="208" y="91"/>
                          </a:lnTo>
                          <a:lnTo>
                            <a:pt x="221" y="91"/>
                          </a:lnTo>
                          <a:lnTo>
                            <a:pt x="208" y="78"/>
                          </a:lnTo>
                          <a:lnTo>
                            <a:pt x="195" y="78"/>
                          </a:lnTo>
                          <a:lnTo>
                            <a:pt x="182" y="65"/>
                          </a:lnTo>
                          <a:lnTo>
                            <a:pt x="169" y="65"/>
                          </a:lnTo>
                          <a:lnTo>
                            <a:pt x="156" y="52"/>
                          </a:lnTo>
                          <a:lnTo>
                            <a:pt x="143" y="39"/>
                          </a:lnTo>
                          <a:lnTo>
                            <a:pt x="130" y="26"/>
                          </a:lnTo>
                          <a:lnTo>
                            <a:pt x="117" y="26"/>
                          </a:lnTo>
                          <a:lnTo>
                            <a:pt x="117" y="13"/>
                          </a:lnTo>
                          <a:lnTo>
                            <a:pt x="104" y="13"/>
                          </a:lnTo>
                          <a:lnTo>
                            <a:pt x="78" y="0"/>
                          </a:lnTo>
                          <a:lnTo>
                            <a:pt x="78" y="13"/>
                          </a:lnTo>
                          <a:lnTo>
                            <a:pt x="52" y="0"/>
                          </a:lnTo>
                          <a:lnTo>
                            <a:pt x="39" y="0"/>
                          </a:lnTo>
                          <a:lnTo>
                            <a:pt x="26" y="0"/>
                          </a:lnTo>
                          <a:lnTo>
                            <a:pt x="0" y="0"/>
                          </a:lnTo>
                          <a:close/>
                        </a:path>
                      </a:pathLst>
                    </a:custGeom>
                    <a:solidFill>
                      <a:srgbClr val="008000"/>
                    </a:solidFill>
                    <a:ln w="20638">
                      <a:solidFill>
                        <a:srgbClr val="000000"/>
                      </a:solidFill>
                      <a:round/>
                      <a:headEnd/>
                      <a:tailEnd/>
                    </a:ln>
                  </p:spPr>
                  <p:txBody>
                    <a:bodyPr/>
                    <a:lstStyle/>
                    <a:p>
                      <a:endParaRPr lang="en-US"/>
                    </a:p>
                  </p:txBody>
                </p:sp>
                <p:sp>
                  <p:nvSpPr>
                    <p:cNvPr id="6314" name="Freeform 140"/>
                    <p:cNvSpPr>
                      <a:spLocks/>
                    </p:cNvSpPr>
                    <p:nvPr/>
                  </p:nvSpPr>
                  <p:spPr bwMode="auto">
                    <a:xfrm>
                      <a:off x="1565" y="1956"/>
                      <a:ext cx="156" cy="65"/>
                    </a:xfrm>
                    <a:custGeom>
                      <a:avLst/>
                      <a:gdLst>
                        <a:gd name="T0" fmla="*/ 0 w 156"/>
                        <a:gd name="T1" fmla="*/ 39 h 65"/>
                        <a:gd name="T2" fmla="*/ 13 w 156"/>
                        <a:gd name="T3" fmla="*/ 13 h 65"/>
                        <a:gd name="T4" fmla="*/ 13 w 156"/>
                        <a:gd name="T5" fmla="*/ 13 h 65"/>
                        <a:gd name="T6" fmla="*/ 26 w 156"/>
                        <a:gd name="T7" fmla="*/ 13 h 65"/>
                        <a:gd name="T8" fmla="*/ 39 w 156"/>
                        <a:gd name="T9" fmla="*/ 13 h 65"/>
                        <a:gd name="T10" fmla="*/ 39 w 156"/>
                        <a:gd name="T11" fmla="*/ 13 h 65"/>
                        <a:gd name="T12" fmla="*/ 52 w 156"/>
                        <a:gd name="T13" fmla="*/ 0 h 65"/>
                        <a:gd name="T14" fmla="*/ 65 w 156"/>
                        <a:gd name="T15" fmla="*/ 13 h 65"/>
                        <a:gd name="T16" fmla="*/ 65 w 156"/>
                        <a:gd name="T17" fmla="*/ 26 h 65"/>
                        <a:gd name="T18" fmla="*/ 78 w 156"/>
                        <a:gd name="T19" fmla="*/ 13 h 65"/>
                        <a:gd name="T20" fmla="*/ 91 w 156"/>
                        <a:gd name="T21" fmla="*/ 26 h 65"/>
                        <a:gd name="T22" fmla="*/ 91 w 156"/>
                        <a:gd name="T23" fmla="*/ 26 h 65"/>
                        <a:gd name="T24" fmla="*/ 104 w 156"/>
                        <a:gd name="T25" fmla="*/ 26 h 65"/>
                        <a:gd name="T26" fmla="*/ 117 w 156"/>
                        <a:gd name="T27" fmla="*/ 39 h 65"/>
                        <a:gd name="T28" fmla="*/ 117 w 156"/>
                        <a:gd name="T29" fmla="*/ 39 h 65"/>
                        <a:gd name="T30" fmla="*/ 130 w 156"/>
                        <a:gd name="T31" fmla="*/ 39 h 65"/>
                        <a:gd name="T32" fmla="*/ 143 w 156"/>
                        <a:gd name="T33" fmla="*/ 52 h 65"/>
                        <a:gd name="T34" fmla="*/ 156 w 156"/>
                        <a:gd name="T35" fmla="*/ 52 h 65"/>
                        <a:gd name="T36" fmla="*/ 156 w 156"/>
                        <a:gd name="T37" fmla="*/ 52 h 65"/>
                        <a:gd name="T38" fmla="*/ 156 w 156"/>
                        <a:gd name="T39" fmla="*/ 65 h 65"/>
                        <a:gd name="T40" fmla="*/ 156 w 156"/>
                        <a:gd name="T41" fmla="*/ 52 h 65"/>
                        <a:gd name="T42" fmla="*/ 156 w 156"/>
                        <a:gd name="T43" fmla="*/ 52 h 65"/>
                        <a:gd name="T44" fmla="*/ 143 w 156"/>
                        <a:gd name="T45" fmla="*/ 52 h 65"/>
                        <a:gd name="T46" fmla="*/ 130 w 156"/>
                        <a:gd name="T47" fmla="*/ 52 h 65"/>
                        <a:gd name="T48" fmla="*/ 130 w 156"/>
                        <a:gd name="T49" fmla="*/ 65 h 65"/>
                        <a:gd name="T50" fmla="*/ 117 w 156"/>
                        <a:gd name="T51" fmla="*/ 65 h 65"/>
                        <a:gd name="T52" fmla="*/ 104 w 156"/>
                        <a:gd name="T53" fmla="*/ 65 h 65"/>
                        <a:gd name="T54" fmla="*/ 104 w 156"/>
                        <a:gd name="T55" fmla="*/ 52 h 65"/>
                        <a:gd name="T56" fmla="*/ 91 w 156"/>
                        <a:gd name="T57" fmla="*/ 39 h 65"/>
                        <a:gd name="T58" fmla="*/ 91 w 156"/>
                        <a:gd name="T59" fmla="*/ 39 h 65"/>
                        <a:gd name="T60" fmla="*/ 65 w 156"/>
                        <a:gd name="T61" fmla="*/ 39 h 65"/>
                        <a:gd name="T62" fmla="*/ 65 w 156"/>
                        <a:gd name="T63" fmla="*/ 26 h 65"/>
                        <a:gd name="T64" fmla="*/ 65 w 156"/>
                        <a:gd name="T65" fmla="*/ 39 h 65"/>
                        <a:gd name="T66" fmla="*/ 52 w 156"/>
                        <a:gd name="T67" fmla="*/ 26 h 65"/>
                        <a:gd name="T68" fmla="*/ 52 w 156"/>
                        <a:gd name="T69" fmla="*/ 26 h 65"/>
                        <a:gd name="T70" fmla="*/ 52 w 156"/>
                        <a:gd name="T71" fmla="*/ 26 h 65"/>
                        <a:gd name="T72" fmla="*/ 39 w 156"/>
                        <a:gd name="T73" fmla="*/ 13 h 65"/>
                        <a:gd name="T74" fmla="*/ 26 w 156"/>
                        <a:gd name="T75" fmla="*/ 13 h 65"/>
                        <a:gd name="T76" fmla="*/ 26 w 156"/>
                        <a:gd name="T77" fmla="*/ 26 h 65"/>
                        <a:gd name="T78" fmla="*/ 13 w 156"/>
                        <a:gd name="T79" fmla="*/ 26 h 65"/>
                        <a:gd name="T80" fmla="*/ 0 w 156"/>
                        <a:gd name="T81" fmla="*/ 39 h 6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6"/>
                        <a:gd name="T124" fmla="*/ 0 h 65"/>
                        <a:gd name="T125" fmla="*/ 156 w 156"/>
                        <a:gd name="T126" fmla="*/ 65 h 6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6" h="65">
                          <a:moveTo>
                            <a:pt x="0" y="39"/>
                          </a:moveTo>
                          <a:lnTo>
                            <a:pt x="13" y="13"/>
                          </a:lnTo>
                          <a:lnTo>
                            <a:pt x="26" y="13"/>
                          </a:lnTo>
                          <a:lnTo>
                            <a:pt x="39" y="13"/>
                          </a:lnTo>
                          <a:lnTo>
                            <a:pt x="52" y="0"/>
                          </a:lnTo>
                          <a:lnTo>
                            <a:pt x="65" y="13"/>
                          </a:lnTo>
                          <a:lnTo>
                            <a:pt x="65" y="26"/>
                          </a:lnTo>
                          <a:lnTo>
                            <a:pt x="78" y="13"/>
                          </a:lnTo>
                          <a:lnTo>
                            <a:pt x="91" y="26"/>
                          </a:lnTo>
                          <a:lnTo>
                            <a:pt x="104" y="26"/>
                          </a:lnTo>
                          <a:lnTo>
                            <a:pt x="117" y="39"/>
                          </a:lnTo>
                          <a:lnTo>
                            <a:pt x="130" y="39"/>
                          </a:lnTo>
                          <a:lnTo>
                            <a:pt x="143" y="52"/>
                          </a:lnTo>
                          <a:lnTo>
                            <a:pt x="156" y="52"/>
                          </a:lnTo>
                          <a:lnTo>
                            <a:pt x="156" y="65"/>
                          </a:lnTo>
                          <a:lnTo>
                            <a:pt x="156" y="52"/>
                          </a:lnTo>
                          <a:lnTo>
                            <a:pt x="143" y="52"/>
                          </a:lnTo>
                          <a:lnTo>
                            <a:pt x="130" y="52"/>
                          </a:lnTo>
                          <a:lnTo>
                            <a:pt x="130" y="65"/>
                          </a:lnTo>
                          <a:lnTo>
                            <a:pt x="117" y="65"/>
                          </a:lnTo>
                          <a:lnTo>
                            <a:pt x="104" y="65"/>
                          </a:lnTo>
                          <a:lnTo>
                            <a:pt x="104" y="52"/>
                          </a:lnTo>
                          <a:lnTo>
                            <a:pt x="91" y="39"/>
                          </a:lnTo>
                          <a:lnTo>
                            <a:pt x="65" y="39"/>
                          </a:lnTo>
                          <a:lnTo>
                            <a:pt x="65" y="26"/>
                          </a:lnTo>
                          <a:lnTo>
                            <a:pt x="65" y="39"/>
                          </a:lnTo>
                          <a:lnTo>
                            <a:pt x="52" y="26"/>
                          </a:lnTo>
                          <a:lnTo>
                            <a:pt x="39" y="13"/>
                          </a:lnTo>
                          <a:lnTo>
                            <a:pt x="26" y="13"/>
                          </a:lnTo>
                          <a:lnTo>
                            <a:pt x="26" y="26"/>
                          </a:lnTo>
                          <a:lnTo>
                            <a:pt x="13" y="26"/>
                          </a:lnTo>
                          <a:lnTo>
                            <a:pt x="0" y="39"/>
                          </a:lnTo>
                          <a:close/>
                        </a:path>
                      </a:pathLst>
                    </a:custGeom>
                    <a:solidFill>
                      <a:srgbClr val="008000"/>
                    </a:solidFill>
                    <a:ln w="20638">
                      <a:solidFill>
                        <a:srgbClr val="000000"/>
                      </a:solidFill>
                      <a:round/>
                      <a:headEnd/>
                      <a:tailEnd/>
                    </a:ln>
                  </p:spPr>
                  <p:txBody>
                    <a:bodyPr/>
                    <a:lstStyle/>
                    <a:p>
                      <a:endParaRPr lang="en-US"/>
                    </a:p>
                  </p:txBody>
                </p:sp>
                <p:sp>
                  <p:nvSpPr>
                    <p:cNvPr id="6315" name="Freeform 141"/>
                    <p:cNvSpPr>
                      <a:spLocks/>
                    </p:cNvSpPr>
                    <p:nvPr/>
                  </p:nvSpPr>
                  <p:spPr bwMode="auto">
                    <a:xfrm>
                      <a:off x="1708" y="1995"/>
                      <a:ext cx="104" cy="52"/>
                    </a:xfrm>
                    <a:custGeom>
                      <a:avLst/>
                      <a:gdLst>
                        <a:gd name="T0" fmla="*/ 0 w 104"/>
                        <a:gd name="T1" fmla="*/ 39 h 52"/>
                        <a:gd name="T2" fmla="*/ 13 w 104"/>
                        <a:gd name="T3" fmla="*/ 39 h 52"/>
                        <a:gd name="T4" fmla="*/ 26 w 104"/>
                        <a:gd name="T5" fmla="*/ 39 h 52"/>
                        <a:gd name="T6" fmla="*/ 39 w 104"/>
                        <a:gd name="T7" fmla="*/ 52 h 52"/>
                        <a:gd name="T8" fmla="*/ 52 w 104"/>
                        <a:gd name="T9" fmla="*/ 52 h 52"/>
                        <a:gd name="T10" fmla="*/ 65 w 104"/>
                        <a:gd name="T11" fmla="*/ 39 h 52"/>
                        <a:gd name="T12" fmla="*/ 52 w 104"/>
                        <a:gd name="T13" fmla="*/ 39 h 52"/>
                        <a:gd name="T14" fmla="*/ 65 w 104"/>
                        <a:gd name="T15" fmla="*/ 39 h 52"/>
                        <a:gd name="T16" fmla="*/ 78 w 104"/>
                        <a:gd name="T17" fmla="*/ 39 h 52"/>
                        <a:gd name="T18" fmla="*/ 91 w 104"/>
                        <a:gd name="T19" fmla="*/ 39 h 52"/>
                        <a:gd name="T20" fmla="*/ 91 w 104"/>
                        <a:gd name="T21" fmla="*/ 39 h 52"/>
                        <a:gd name="T22" fmla="*/ 91 w 104"/>
                        <a:gd name="T23" fmla="*/ 39 h 52"/>
                        <a:gd name="T24" fmla="*/ 104 w 104"/>
                        <a:gd name="T25" fmla="*/ 26 h 52"/>
                        <a:gd name="T26" fmla="*/ 91 w 104"/>
                        <a:gd name="T27" fmla="*/ 26 h 52"/>
                        <a:gd name="T28" fmla="*/ 91 w 104"/>
                        <a:gd name="T29" fmla="*/ 13 h 52"/>
                        <a:gd name="T30" fmla="*/ 91 w 104"/>
                        <a:gd name="T31" fmla="*/ 13 h 52"/>
                        <a:gd name="T32" fmla="*/ 78 w 104"/>
                        <a:gd name="T33" fmla="*/ 13 h 52"/>
                        <a:gd name="T34" fmla="*/ 65 w 104"/>
                        <a:gd name="T35" fmla="*/ 13 h 52"/>
                        <a:gd name="T36" fmla="*/ 65 w 104"/>
                        <a:gd name="T37" fmla="*/ 13 h 52"/>
                        <a:gd name="T38" fmla="*/ 39 w 104"/>
                        <a:gd name="T39" fmla="*/ 13 h 52"/>
                        <a:gd name="T40" fmla="*/ 39 w 104"/>
                        <a:gd name="T41" fmla="*/ 0 h 52"/>
                        <a:gd name="T42" fmla="*/ 26 w 104"/>
                        <a:gd name="T43" fmla="*/ 13 h 52"/>
                        <a:gd name="T44" fmla="*/ 26 w 104"/>
                        <a:gd name="T45" fmla="*/ 26 h 52"/>
                        <a:gd name="T46" fmla="*/ 13 w 104"/>
                        <a:gd name="T47" fmla="*/ 26 h 52"/>
                        <a:gd name="T48" fmla="*/ 13 w 104"/>
                        <a:gd name="T49" fmla="*/ 26 h 52"/>
                        <a:gd name="T50" fmla="*/ 13 w 104"/>
                        <a:gd name="T51" fmla="*/ 26 h 52"/>
                        <a:gd name="T52" fmla="*/ 0 w 104"/>
                        <a:gd name="T53" fmla="*/ 39 h 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4"/>
                        <a:gd name="T82" fmla="*/ 0 h 52"/>
                        <a:gd name="T83" fmla="*/ 104 w 104"/>
                        <a:gd name="T84" fmla="*/ 52 h 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4" h="52">
                          <a:moveTo>
                            <a:pt x="0" y="39"/>
                          </a:moveTo>
                          <a:lnTo>
                            <a:pt x="13" y="39"/>
                          </a:lnTo>
                          <a:lnTo>
                            <a:pt x="26" y="39"/>
                          </a:lnTo>
                          <a:lnTo>
                            <a:pt x="39" y="52"/>
                          </a:lnTo>
                          <a:lnTo>
                            <a:pt x="52" y="52"/>
                          </a:lnTo>
                          <a:lnTo>
                            <a:pt x="65" y="39"/>
                          </a:lnTo>
                          <a:lnTo>
                            <a:pt x="52" y="39"/>
                          </a:lnTo>
                          <a:lnTo>
                            <a:pt x="65" y="39"/>
                          </a:lnTo>
                          <a:lnTo>
                            <a:pt x="78" y="39"/>
                          </a:lnTo>
                          <a:lnTo>
                            <a:pt x="91" y="39"/>
                          </a:lnTo>
                          <a:lnTo>
                            <a:pt x="104" y="26"/>
                          </a:lnTo>
                          <a:lnTo>
                            <a:pt x="91" y="26"/>
                          </a:lnTo>
                          <a:lnTo>
                            <a:pt x="91" y="13"/>
                          </a:lnTo>
                          <a:lnTo>
                            <a:pt x="78" y="13"/>
                          </a:lnTo>
                          <a:lnTo>
                            <a:pt x="65" y="13"/>
                          </a:lnTo>
                          <a:lnTo>
                            <a:pt x="39" y="13"/>
                          </a:lnTo>
                          <a:lnTo>
                            <a:pt x="39" y="0"/>
                          </a:lnTo>
                          <a:lnTo>
                            <a:pt x="26" y="13"/>
                          </a:lnTo>
                          <a:lnTo>
                            <a:pt x="26" y="26"/>
                          </a:lnTo>
                          <a:lnTo>
                            <a:pt x="13" y="26"/>
                          </a:lnTo>
                          <a:lnTo>
                            <a:pt x="0" y="39"/>
                          </a:lnTo>
                          <a:close/>
                        </a:path>
                      </a:pathLst>
                    </a:custGeom>
                    <a:solidFill>
                      <a:srgbClr val="008000"/>
                    </a:solidFill>
                    <a:ln w="20638">
                      <a:solidFill>
                        <a:srgbClr val="000000"/>
                      </a:solidFill>
                      <a:round/>
                      <a:headEnd/>
                      <a:tailEnd/>
                    </a:ln>
                  </p:spPr>
                  <p:txBody>
                    <a:bodyPr/>
                    <a:lstStyle/>
                    <a:p>
                      <a:endParaRPr lang="en-US"/>
                    </a:p>
                  </p:txBody>
                </p:sp>
                <p:sp>
                  <p:nvSpPr>
                    <p:cNvPr id="6316" name="Freeform 142"/>
                    <p:cNvSpPr>
                      <a:spLocks/>
                    </p:cNvSpPr>
                    <p:nvPr/>
                  </p:nvSpPr>
                  <p:spPr bwMode="auto">
                    <a:xfrm>
                      <a:off x="1643" y="2138"/>
                      <a:ext cx="663" cy="988"/>
                    </a:xfrm>
                    <a:custGeom>
                      <a:avLst/>
                      <a:gdLst>
                        <a:gd name="T0" fmla="*/ 78 w 663"/>
                        <a:gd name="T1" fmla="*/ 13 h 988"/>
                        <a:gd name="T2" fmla="*/ 117 w 663"/>
                        <a:gd name="T3" fmla="*/ 0 h 988"/>
                        <a:gd name="T4" fmla="*/ 104 w 663"/>
                        <a:gd name="T5" fmla="*/ 39 h 988"/>
                        <a:gd name="T6" fmla="*/ 117 w 663"/>
                        <a:gd name="T7" fmla="*/ 39 h 988"/>
                        <a:gd name="T8" fmla="*/ 143 w 663"/>
                        <a:gd name="T9" fmla="*/ 26 h 988"/>
                        <a:gd name="T10" fmla="*/ 169 w 663"/>
                        <a:gd name="T11" fmla="*/ 39 h 988"/>
                        <a:gd name="T12" fmla="*/ 260 w 663"/>
                        <a:gd name="T13" fmla="*/ 65 h 988"/>
                        <a:gd name="T14" fmla="*/ 312 w 663"/>
                        <a:gd name="T15" fmla="*/ 78 h 988"/>
                        <a:gd name="T16" fmla="*/ 364 w 663"/>
                        <a:gd name="T17" fmla="*/ 91 h 988"/>
                        <a:gd name="T18" fmla="*/ 442 w 663"/>
                        <a:gd name="T19" fmla="*/ 143 h 988"/>
                        <a:gd name="T20" fmla="*/ 481 w 663"/>
                        <a:gd name="T21" fmla="*/ 195 h 988"/>
                        <a:gd name="T22" fmla="*/ 650 w 663"/>
                        <a:gd name="T23" fmla="*/ 247 h 988"/>
                        <a:gd name="T24" fmla="*/ 650 w 663"/>
                        <a:gd name="T25" fmla="*/ 325 h 988"/>
                        <a:gd name="T26" fmla="*/ 611 w 663"/>
                        <a:gd name="T27" fmla="*/ 377 h 988"/>
                        <a:gd name="T28" fmla="*/ 598 w 663"/>
                        <a:gd name="T29" fmla="*/ 442 h 988"/>
                        <a:gd name="T30" fmla="*/ 572 w 663"/>
                        <a:gd name="T31" fmla="*/ 468 h 988"/>
                        <a:gd name="T32" fmla="*/ 533 w 663"/>
                        <a:gd name="T33" fmla="*/ 507 h 988"/>
                        <a:gd name="T34" fmla="*/ 481 w 663"/>
                        <a:gd name="T35" fmla="*/ 533 h 988"/>
                        <a:gd name="T36" fmla="*/ 455 w 663"/>
                        <a:gd name="T37" fmla="*/ 572 h 988"/>
                        <a:gd name="T38" fmla="*/ 442 w 663"/>
                        <a:gd name="T39" fmla="*/ 624 h 988"/>
                        <a:gd name="T40" fmla="*/ 403 w 663"/>
                        <a:gd name="T41" fmla="*/ 650 h 988"/>
                        <a:gd name="T42" fmla="*/ 364 w 663"/>
                        <a:gd name="T43" fmla="*/ 689 h 988"/>
                        <a:gd name="T44" fmla="*/ 351 w 663"/>
                        <a:gd name="T45" fmla="*/ 702 h 988"/>
                        <a:gd name="T46" fmla="*/ 338 w 663"/>
                        <a:gd name="T47" fmla="*/ 741 h 988"/>
                        <a:gd name="T48" fmla="*/ 299 w 663"/>
                        <a:gd name="T49" fmla="*/ 754 h 988"/>
                        <a:gd name="T50" fmla="*/ 260 w 663"/>
                        <a:gd name="T51" fmla="*/ 767 h 988"/>
                        <a:gd name="T52" fmla="*/ 260 w 663"/>
                        <a:gd name="T53" fmla="*/ 806 h 988"/>
                        <a:gd name="T54" fmla="*/ 221 w 663"/>
                        <a:gd name="T55" fmla="*/ 845 h 988"/>
                        <a:gd name="T56" fmla="*/ 247 w 663"/>
                        <a:gd name="T57" fmla="*/ 871 h 988"/>
                        <a:gd name="T58" fmla="*/ 208 w 663"/>
                        <a:gd name="T59" fmla="*/ 884 h 988"/>
                        <a:gd name="T60" fmla="*/ 195 w 663"/>
                        <a:gd name="T61" fmla="*/ 936 h 988"/>
                        <a:gd name="T62" fmla="*/ 234 w 663"/>
                        <a:gd name="T63" fmla="*/ 988 h 988"/>
                        <a:gd name="T64" fmla="*/ 182 w 663"/>
                        <a:gd name="T65" fmla="*/ 962 h 988"/>
                        <a:gd name="T66" fmla="*/ 156 w 663"/>
                        <a:gd name="T67" fmla="*/ 910 h 988"/>
                        <a:gd name="T68" fmla="*/ 143 w 663"/>
                        <a:gd name="T69" fmla="*/ 767 h 988"/>
                        <a:gd name="T70" fmla="*/ 143 w 663"/>
                        <a:gd name="T71" fmla="*/ 715 h 988"/>
                        <a:gd name="T72" fmla="*/ 143 w 663"/>
                        <a:gd name="T73" fmla="*/ 650 h 988"/>
                        <a:gd name="T74" fmla="*/ 156 w 663"/>
                        <a:gd name="T75" fmla="*/ 598 h 988"/>
                        <a:gd name="T76" fmla="*/ 156 w 663"/>
                        <a:gd name="T77" fmla="*/ 520 h 988"/>
                        <a:gd name="T78" fmla="*/ 156 w 663"/>
                        <a:gd name="T79" fmla="*/ 455 h 988"/>
                        <a:gd name="T80" fmla="*/ 117 w 663"/>
                        <a:gd name="T81" fmla="*/ 403 h 988"/>
                        <a:gd name="T82" fmla="*/ 52 w 663"/>
                        <a:gd name="T83" fmla="*/ 364 h 988"/>
                        <a:gd name="T84" fmla="*/ 39 w 663"/>
                        <a:gd name="T85" fmla="*/ 312 h 988"/>
                        <a:gd name="T86" fmla="*/ 13 w 663"/>
                        <a:gd name="T87" fmla="*/ 286 h 988"/>
                        <a:gd name="T88" fmla="*/ 13 w 663"/>
                        <a:gd name="T89" fmla="*/ 234 h 988"/>
                        <a:gd name="T90" fmla="*/ 0 w 663"/>
                        <a:gd name="T91" fmla="*/ 182 h 988"/>
                        <a:gd name="T92" fmla="*/ 39 w 663"/>
                        <a:gd name="T93" fmla="*/ 78 h 98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3"/>
                        <a:gd name="T142" fmla="*/ 0 h 988"/>
                        <a:gd name="T143" fmla="*/ 663 w 663"/>
                        <a:gd name="T144" fmla="*/ 988 h 98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3" h="988">
                          <a:moveTo>
                            <a:pt x="52" y="39"/>
                          </a:moveTo>
                          <a:lnTo>
                            <a:pt x="52" y="39"/>
                          </a:lnTo>
                          <a:lnTo>
                            <a:pt x="78" y="13"/>
                          </a:lnTo>
                          <a:lnTo>
                            <a:pt x="91" y="13"/>
                          </a:lnTo>
                          <a:lnTo>
                            <a:pt x="104" y="0"/>
                          </a:lnTo>
                          <a:lnTo>
                            <a:pt x="117" y="0"/>
                          </a:lnTo>
                          <a:lnTo>
                            <a:pt x="117" y="13"/>
                          </a:lnTo>
                          <a:lnTo>
                            <a:pt x="104" y="13"/>
                          </a:lnTo>
                          <a:lnTo>
                            <a:pt x="104" y="39"/>
                          </a:lnTo>
                          <a:lnTo>
                            <a:pt x="104" y="52"/>
                          </a:lnTo>
                          <a:lnTo>
                            <a:pt x="117" y="52"/>
                          </a:lnTo>
                          <a:lnTo>
                            <a:pt x="117" y="39"/>
                          </a:lnTo>
                          <a:lnTo>
                            <a:pt x="130" y="13"/>
                          </a:lnTo>
                          <a:lnTo>
                            <a:pt x="130" y="26"/>
                          </a:lnTo>
                          <a:lnTo>
                            <a:pt x="143" y="26"/>
                          </a:lnTo>
                          <a:lnTo>
                            <a:pt x="156" y="26"/>
                          </a:lnTo>
                          <a:lnTo>
                            <a:pt x="169" y="39"/>
                          </a:lnTo>
                          <a:lnTo>
                            <a:pt x="195" y="39"/>
                          </a:lnTo>
                          <a:lnTo>
                            <a:pt x="247" y="39"/>
                          </a:lnTo>
                          <a:lnTo>
                            <a:pt x="260" y="65"/>
                          </a:lnTo>
                          <a:lnTo>
                            <a:pt x="299" y="78"/>
                          </a:lnTo>
                          <a:lnTo>
                            <a:pt x="299" y="91"/>
                          </a:lnTo>
                          <a:lnTo>
                            <a:pt x="312" y="78"/>
                          </a:lnTo>
                          <a:lnTo>
                            <a:pt x="325" y="78"/>
                          </a:lnTo>
                          <a:lnTo>
                            <a:pt x="338" y="91"/>
                          </a:lnTo>
                          <a:lnTo>
                            <a:pt x="364" y="91"/>
                          </a:lnTo>
                          <a:lnTo>
                            <a:pt x="377" y="91"/>
                          </a:lnTo>
                          <a:lnTo>
                            <a:pt x="403" y="117"/>
                          </a:lnTo>
                          <a:lnTo>
                            <a:pt x="442" y="143"/>
                          </a:lnTo>
                          <a:lnTo>
                            <a:pt x="455" y="169"/>
                          </a:lnTo>
                          <a:lnTo>
                            <a:pt x="442" y="195"/>
                          </a:lnTo>
                          <a:lnTo>
                            <a:pt x="481" y="195"/>
                          </a:lnTo>
                          <a:lnTo>
                            <a:pt x="546" y="208"/>
                          </a:lnTo>
                          <a:lnTo>
                            <a:pt x="611" y="221"/>
                          </a:lnTo>
                          <a:lnTo>
                            <a:pt x="650" y="247"/>
                          </a:lnTo>
                          <a:lnTo>
                            <a:pt x="663" y="273"/>
                          </a:lnTo>
                          <a:lnTo>
                            <a:pt x="663" y="299"/>
                          </a:lnTo>
                          <a:lnTo>
                            <a:pt x="650" y="325"/>
                          </a:lnTo>
                          <a:lnTo>
                            <a:pt x="624" y="338"/>
                          </a:lnTo>
                          <a:lnTo>
                            <a:pt x="624" y="351"/>
                          </a:lnTo>
                          <a:lnTo>
                            <a:pt x="611" y="377"/>
                          </a:lnTo>
                          <a:lnTo>
                            <a:pt x="598" y="390"/>
                          </a:lnTo>
                          <a:lnTo>
                            <a:pt x="611" y="416"/>
                          </a:lnTo>
                          <a:lnTo>
                            <a:pt x="598" y="442"/>
                          </a:lnTo>
                          <a:lnTo>
                            <a:pt x="585" y="442"/>
                          </a:lnTo>
                          <a:lnTo>
                            <a:pt x="585" y="455"/>
                          </a:lnTo>
                          <a:lnTo>
                            <a:pt x="572" y="468"/>
                          </a:lnTo>
                          <a:lnTo>
                            <a:pt x="572" y="481"/>
                          </a:lnTo>
                          <a:lnTo>
                            <a:pt x="559" y="494"/>
                          </a:lnTo>
                          <a:lnTo>
                            <a:pt x="533" y="507"/>
                          </a:lnTo>
                          <a:lnTo>
                            <a:pt x="520" y="520"/>
                          </a:lnTo>
                          <a:lnTo>
                            <a:pt x="507" y="520"/>
                          </a:lnTo>
                          <a:lnTo>
                            <a:pt x="481" y="533"/>
                          </a:lnTo>
                          <a:lnTo>
                            <a:pt x="455" y="559"/>
                          </a:lnTo>
                          <a:lnTo>
                            <a:pt x="455" y="572"/>
                          </a:lnTo>
                          <a:lnTo>
                            <a:pt x="455" y="598"/>
                          </a:lnTo>
                          <a:lnTo>
                            <a:pt x="442" y="611"/>
                          </a:lnTo>
                          <a:lnTo>
                            <a:pt x="442" y="624"/>
                          </a:lnTo>
                          <a:lnTo>
                            <a:pt x="429" y="637"/>
                          </a:lnTo>
                          <a:lnTo>
                            <a:pt x="403" y="637"/>
                          </a:lnTo>
                          <a:lnTo>
                            <a:pt x="403" y="650"/>
                          </a:lnTo>
                          <a:lnTo>
                            <a:pt x="390" y="676"/>
                          </a:lnTo>
                          <a:lnTo>
                            <a:pt x="377" y="689"/>
                          </a:lnTo>
                          <a:lnTo>
                            <a:pt x="364" y="689"/>
                          </a:lnTo>
                          <a:lnTo>
                            <a:pt x="351" y="689"/>
                          </a:lnTo>
                          <a:lnTo>
                            <a:pt x="338" y="689"/>
                          </a:lnTo>
                          <a:lnTo>
                            <a:pt x="351" y="702"/>
                          </a:lnTo>
                          <a:lnTo>
                            <a:pt x="351" y="715"/>
                          </a:lnTo>
                          <a:lnTo>
                            <a:pt x="351" y="728"/>
                          </a:lnTo>
                          <a:lnTo>
                            <a:pt x="338" y="741"/>
                          </a:lnTo>
                          <a:lnTo>
                            <a:pt x="325" y="741"/>
                          </a:lnTo>
                          <a:lnTo>
                            <a:pt x="299" y="741"/>
                          </a:lnTo>
                          <a:lnTo>
                            <a:pt x="299" y="754"/>
                          </a:lnTo>
                          <a:lnTo>
                            <a:pt x="299" y="767"/>
                          </a:lnTo>
                          <a:lnTo>
                            <a:pt x="273" y="780"/>
                          </a:lnTo>
                          <a:lnTo>
                            <a:pt x="260" y="767"/>
                          </a:lnTo>
                          <a:lnTo>
                            <a:pt x="260" y="780"/>
                          </a:lnTo>
                          <a:lnTo>
                            <a:pt x="260" y="793"/>
                          </a:lnTo>
                          <a:lnTo>
                            <a:pt x="260" y="806"/>
                          </a:lnTo>
                          <a:lnTo>
                            <a:pt x="247" y="832"/>
                          </a:lnTo>
                          <a:lnTo>
                            <a:pt x="234" y="832"/>
                          </a:lnTo>
                          <a:lnTo>
                            <a:pt x="221" y="845"/>
                          </a:lnTo>
                          <a:lnTo>
                            <a:pt x="221" y="858"/>
                          </a:lnTo>
                          <a:lnTo>
                            <a:pt x="234" y="858"/>
                          </a:lnTo>
                          <a:lnTo>
                            <a:pt x="247" y="871"/>
                          </a:lnTo>
                          <a:lnTo>
                            <a:pt x="247" y="884"/>
                          </a:lnTo>
                          <a:lnTo>
                            <a:pt x="234" y="884"/>
                          </a:lnTo>
                          <a:lnTo>
                            <a:pt x="208" y="884"/>
                          </a:lnTo>
                          <a:lnTo>
                            <a:pt x="208" y="897"/>
                          </a:lnTo>
                          <a:lnTo>
                            <a:pt x="208" y="923"/>
                          </a:lnTo>
                          <a:lnTo>
                            <a:pt x="195" y="936"/>
                          </a:lnTo>
                          <a:lnTo>
                            <a:pt x="234" y="962"/>
                          </a:lnTo>
                          <a:lnTo>
                            <a:pt x="247" y="975"/>
                          </a:lnTo>
                          <a:lnTo>
                            <a:pt x="234" y="988"/>
                          </a:lnTo>
                          <a:lnTo>
                            <a:pt x="221" y="988"/>
                          </a:lnTo>
                          <a:lnTo>
                            <a:pt x="208" y="975"/>
                          </a:lnTo>
                          <a:lnTo>
                            <a:pt x="182" y="962"/>
                          </a:lnTo>
                          <a:lnTo>
                            <a:pt x="169" y="949"/>
                          </a:lnTo>
                          <a:lnTo>
                            <a:pt x="156" y="923"/>
                          </a:lnTo>
                          <a:lnTo>
                            <a:pt x="156" y="910"/>
                          </a:lnTo>
                          <a:lnTo>
                            <a:pt x="156" y="897"/>
                          </a:lnTo>
                          <a:lnTo>
                            <a:pt x="156" y="793"/>
                          </a:lnTo>
                          <a:lnTo>
                            <a:pt x="143" y="767"/>
                          </a:lnTo>
                          <a:lnTo>
                            <a:pt x="130" y="754"/>
                          </a:lnTo>
                          <a:lnTo>
                            <a:pt x="130" y="728"/>
                          </a:lnTo>
                          <a:lnTo>
                            <a:pt x="143" y="715"/>
                          </a:lnTo>
                          <a:lnTo>
                            <a:pt x="156" y="689"/>
                          </a:lnTo>
                          <a:lnTo>
                            <a:pt x="143" y="663"/>
                          </a:lnTo>
                          <a:lnTo>
                            <a:pt x="143" y="650"/>
                          </a:lnTo>
                          <a:lnTo>
                            <a:pt x="143" y="637"/>
                          </a:lnTo>
                          <a:lnTo>
                            <a:pt x="156" y="624"/>
                          </a:lnTo>
                          <a:lnTo>
                            <a:pt x="156" y="598"/>
                          </a:lnTo>
                          <a:lnTo>
                            <a:pt x="156" y="585"/>
                          </a:lnTo>
                          <a:lnTo>
                            <a:pt x="156" y="546"/>
                          </a:lnTo>
                          <a:lnTo>
                            <a:pt x="156" y="520"/>
                          </a:lnTo>
                          <a:lnTo>
                            <a:pt x="156" y="507"/>
                          </a:lnTo>
                          <a:lnTo>
                            <a:pt x="169" y="468"/>
                          </a:lnTo>
                          <a:lnTo>
                            <a:pt x="156" y="455"/>
                          </a:lnTo>
                          <a:lnTo>
                            <a:pt x="143" y="442"/>
                          </a:lnTo>
                          <a:lnTo>
                            <a:pt x="130" y="416"/>
                          </a:lnTo>
                          <a:lnTo>
                            <a:pt x="117" y="403"/>
                          </a:lnTo>
                          <a:lnTo>
                            <a:pt x="91" y="390"/>
                          </a:lnTo>
                          <a:lnTo>
                            <a:pt x="65" y="390"/>
                          </a:lnTo>
                          <a:lnTo>
                            <a:pt x="52" y="364"/>
                          </a:lnTo>
                          <a:lnTo>
                            <a:pt x="39" y="351"/>
                          </a:lnTo>
                          <a:lnTo>
                            <a:pt x="39" y="325"/>
                          </a:lnTo>
                          <a:lnTo>
                            <a:pt x="39" y="312"/>
                          </a:lnTo>
                          <a:lnTo>
                            <a:pt x="26" y="299"/>
                          </a:lnTo>
                          <a:lnTo>
                            <a:pt x="26" y="286"/>
                          </a:lnTo>
                          <a:lnTo>
                            <a:pt x="13" y="286"/>
                          </a:lnTo>
                          <a:lnTo>
                            <a:pt x="0" y="273"/>
                          </a:lnTo>
                          <a:lnTo>
                            <a:pt x="13" y="260"/>
                          </a:lnTo>
                          <a:lnTo>
                            <a:pt x="13" y="234"/>
                          </a:lnTo>
                          <a:lnTo>
                            <a:pt x="0" y="221"/>
                          </a:lnTo>
                          <a:lnTo>
                            <a:pt x="0" y="208"/>
                          </a:lnTo>
                          <a:lnTo>
                            <a:pt x="0" y="182"/>
                          </a:lnTo>
                          <a:lnTo>
                            <a:pt x="26" y="130"/>
                          </a:lnTo>
                          <a:lnTo>
                            <a:pt x="26" y="104"/>
                          </a:lnTo>
                          <a:lnTo>
                            <a:pt x="39" y="78"/>
                          </a:lnTo>
                          <a:lnTo>
                            <a:pt x="39" y="65"/>
                          </a:lnTo>
                          <a:lnTo>
                            <a:pt x="52" y="39"/>
                          </a:lnTo>
                          <a:close/>
                        </a:path>
                      </a:pathLst>
                    </a:custGeom>
                    <a:solidFill>
                      <a:srgbClr val="008000"/>
                    </a:solidFill>
                    <a:ln w="20638">
                      <a:solidFill>
                        <a:srgbClr val="000000"/>
                      </a:solidFill>
                      <a:round/>
                      <a:headEnd/>
                      <a:tailEnd/>
                    </a:ln>
                  </p:spPr>
                  <p:txBody>
                    <a:bodyPr/>
                    <a:lstStyle/>
                    <a:p>
                      <a:endParaRPr lang="en-US"/>
                    </a:p>
                  </p:txBody>
                </p:sp>
              </p:grpSp>
            </p:grpSp>
          </p:grpSp>
        </p:grpSp>
        <p:sp>
          <p:nvSpPr>
            <p:cNvPr id="6278" name="Oval 143"/>
            <p:cNvSpPr>
              <a:spLocks noChangeArrowheads="1"/>
            </p:cNvSpPr>
            <p:nvPr/>
          </p:nvSpPr>
          <p:spPr bwMode="auto">
            <a:xfrm>
              <a:off x="5040" y="2976"/>
              <a:ext cx="96" cy="96"/>
            </a:xfrm>
            <a:prstGeom prst="ellipse">
              <a:avLst/>
            </a:prstGeom>
            <a:solidFill>
              <a:schemeClr val="hlink"/>
            </a:solidFill>
            <a:ln w="9525">
              <a:solidFill>
                <a:schemeClr val="tx1"/>
              </a:solidFill>
              <a:miter lim="800000"/>
              <a:headEnd/>
              <a:tailEnd/>
            </a:ln>
          </p:spPr>
          <p:txBody>
            <a:bodyPr wrap="none" anchor="ctr"/>
            <a:lstStyle/>
            <a:p>
              <a:endParaRPr lang="en-US"/>
            </a:p>
          </p:txBody>
        </p:sp>
        <p:sp>
          <p:nvSpPr>
            <p:cNvPr id="6279" name="Oval 144"/>
            <p:cNvSpPr>
              <a:spLocks noChangeArrowheads="1"/>
            </p:cNvSpPr>
            <p:nvPr/>
          </p:nvSpPr>
          <p:spPr bwMode="auto">
            <a:xfrm>
              <a:off x="1392" y="1824"/>
              <a:ext cx="96" cy="96"/>
            </a:xfrm>
            <a:prstGeom prst="ellipse">
              <a:avLst/>
            </a:prstGeom>
            <a:solidFill>
              <a:schemeClr val="hlink"/>
            </a:solidFill>
            <a:ln w="9525">
              <a:solidFill>
                <a:schemeClr val="tx1"/>
              </a:solidFill>
              <a:miter lim="800000"/>
              <a:headEnd/>
              <a:tailEnd/>
            </a:ln>
          </p:spPr>
          <p:txBody>
            <a:bodyPr wrap="none" anchor="ctr"/>
            <a:lstStyle/>
            <a:p>
              <a:endParaRPr lang="en-US"/>
            </a:p>
          </p:txBody>
        </p:sp>
        <p:sp>
          <p:nvSpPr>
            <p:cNvPr id="6280" name="Oval 145"/>
            <p:cNvSpPr>
              <a:spLocks noChangeArrowheads="1"/>
            </p:cNvSpPr>
            <p:nvPr/>
          </p:nvSpPr>
          <p:spPr bwMode="auto">
            <a:xfrm>
              <a:off x="2880" y="1680"/>
              <a:ext cx="48" cy="48"/>
            </a:xfrm>
            <a:prstGeom prst="ellipse">
              <a:avLst/>
            </a:prstGeom>
            <a:solidFill>
              <a:schemeClr val="hlink"/>
            </a:solidFill>
            <a:ln w="9525">
              <a:solidFill>
                <a:schemeClr val="tx1"/>
              </a:solidFill>
              <a:miter lim="800000"/>
              <a:headEnd/>
              <a:tailEnd/>
            </a:ln>
          </p:spPr>
          <p:txBody>
            <a:bodyPr wrap="none" anchor="ctr"/>
            <a:lstStyle/>
            <a:p>
              <a:endParaRPr lang="en-US"/>
            </a:p>
          </p:txBody>
        </p:sp>
        <p:sp>
          <p:nvSpPr>
            <p:cNvPr id="6281" name="Oval 146"/>
            <p:cNvSpPr>
              <a:spLocks noChangeArrowheads="1"/>
            </p:cNvSpPr>
            <p:nvPr/>
          </p:nvSpPr>
          <p:spPr bwMode="auto">
            <a:xfrm>
              <a:off x="2832" y="1728"/>
              <a:ext cx="48" cy="48"/>
            </a:xfrm>
            <a:prstGeom prst="ellipse">
              <a:avLst/>
            </a:prstGeom>
            <a:solidFill>
              <a:schemeClr val="hlink"/>
            </a:solidFill>
            <a:ln w="9525">
              <a:solidFill>
                <a:schemeClr val="tx1"/>
              </a:solidFill>
              <a:miter lim="800000"/>
              <a:headEnd/>
              <a:tailEnd/>
            </a:ln>
          </p:spPr>
          <p:txBody>
            <a:bodyPr wrap="none" anchor="ctr"/>
            <a:lstStyle/>
            <a:p>
              <a:endParaRPr lang="en-US"/>
            </a:p>
          </p:txBody>
        </p:sp>
        <p:sp>
          <p:nvSpPr>
            <p:cNvPr id="6282" name="Oval 147"/>
            <p:cNvSpPr>
              <a:spLocks noChangeArrowheads="1"/>
            </p:cNvSpPr>
            <p:nvPr/>
          </p:nvSpPr>
          <p:spPr bwMode="auto">
            <a:xfrm>
              <a:off x="2928" y="1680"/>
              <a:ext cx="48" cy="48"/>
            </a:xfrm>
            <a:prstGeom prst="ellipse">
              <a:avLst/>
            </a:prstGeom>
            <a:solidFill>
              <a:schemeClr val="hlink"/>
            </a:solidFill>
            <a:ln w="9525">
              <a:solidFill>
                <a:schemeClr val="tx1"/>
              </a:solidFill>
              <a:miter lim="800000"/>
              <a:headEnd/>
              <a:tailEnd/>
            </a:ln>
          </p:spPr>
          <p:txBody>
            <a:bodyPr wrap="none" anchor="ctr"/>
            <a:lstStyle/>
            <a:p>
              <a:endParaRPr lang="en-US"/>
            </a:p>
          </p:txBody>
        </p:sp>
        <p:sp>
          <p:nvSpPr>
            <p:cNvPr id="6283" name="Oval 148"/>
            <p:cNvSpPr>
              <a:spLocks noChangeArrowheads="1"/>
            </p:cNvSpPr>
            <p:nvPr/>
          </p:nvSpPr>
          <p:spPr bwMode="auto">
            <a:xfrm>
              <a:off x="2880" y="1728"/>
              <a:ext cx="48" cy="48"/>
            </a:xfrm>
            <a:prstGeom prst="ellipse">
              <a:avLst/>
            </a:prstGeom>
            <a:solidFill>
              <a:schemeClr val="hlink"/>
            </a:solidFill>
            <a:ln w="9525">
              <a:solidFill>
                <a:schemeClr val="tx1"/>
              </a:solidFill>
              <a:miter lim="800000"/>
              <a:headEnd/>
              <a:tailEnd/>
            </a:ln>
          </p:spPr>
          <p:txBody>
            <a:bodyPr wrap="none" anchor="ctr"/>
            <a:lstStyle/>
            <a:p>
              <a:endParaRPr lang="en-US"/>
            </a:p>
          </p:txBody>
        </p:sp>
        <p:sp>
          <p:nvSpPr>
            <p:cNvPr id="6284" name="Oval 149"/>
            <p:cNvSpPr>
              <a:spLocks noChangeArrowheads="1"/>
            </p:cNvSpPr>
            <p:nvPr/>
          </p:nvSpPr>
          <p:spPr bwMode="auto">
            <a:xfrm>
              <a:off x="3120" y="1824"/>
              <a:ext cx="48" cy="48"/>
            </a:xfrm>
            <a:prstGeom prst="ellipse">
              <a:avLst/>
            </a:prstGeom>
            <a:solidFill>
              <a:schemeClr val="hlink"/>
            </a:solidFill>
            <a:ln w="9525">
              <a:solidFill>
                <a:schemeClr val="tx1"/>
              </a:solidFill>
              <a:miter lim="800000"/>
              <a:headEnd/>
              <a:tailEnd/>
            </a:ln>
          </p:spPr>
          <p:txBody>
            <a:bodyPr wrap="none" anchor="ctr"/>
            <a:lstStyle/>
            <a:p>
              <a:endParaRPr lang="en-US"/>
            </a:p>
          </p:txBody>
        </p:sp>
        <p:sp>
          <p:nvSpPr>
            <p:cNvPr id="6285" name="Oval 150"/>
            <p:cNvSpPr>
              <a:spLocks noChangeArrowheads="1"/>
            </p:cNvSpPr>
            <p:nvPr/>
          </p:nvSpPr>
          <p:spPr bwMode="auto">
            <a:xfrm>
              <a:off x="3072" y="1920"/>
              <a:ext cx="48" cy="48"/>
            </a:xfrm>
            <a:prstGeom prst="ellipse">
              <a:avLst/>
            </a:prstGeom>
            <a:solidFill>
              <a:schemeClr val="hlink"/>
            </a:solidFill>
            <a:ln w="9525">
              <a:solidFill>
                <a:schemeClr val="tx1"/>
              </a:solidFill>
              <a:miter lim="800000"/>
              <a:headEnd/>
              <a:tailEnd/>
            </a:ln>
          </p:spPr>
          <p:txBody>
            <a:bodyPr wrap="none" anchor="ctr"/>
            <a:lstStyle/>
            <a:p>
              <a:endParaRPr lang="en-US"/>
            </a:p>
          </p:txBody>
        </p:sp>
        <p:sp>
          <p:nvSpPr>
            <p:cNvPr id="6286" name="Oval 151"/>
            <p:cNvSpPr>
              <a:spLocks noChangeArrowheads="1"/>
            </p:cNvSpPr>
            <p:nvPr/>
          </p:nvSpPr>
          <p:spPr bwMode="auto">
            <a:xfrm>
              <a:off x="2976" y="1776"/>
              <a:ext cx="48" cy="48"/>
            </a:xfrm>
            <a:prstGeom prst="ellipse">
              <a:avLst/>
            </a:prstGeom>
            <a:solidFill>
              <a:schemeClr val="hlink"/>
            </a:solidFill>
            <a:ln w="9525">
              <a:solidFill>
                <a:schemeClr val="tx1"/>
              </a:solidFill>
              <a:miter lim="800000"/>
              <a:headEnd/>
              <a:tailEnd/>
            </a:ln>
          </p:spPr>
          <p:txBody>
            <a:bodyPr wrap="none" anchor="ctr"/>
            <a:lstStyle/>
            <a:p>
              <a:endParaRPr lang="en-US"/>
            </a:p>
          </p:txBody>
        </p:sp>
        <p:sp>
          <p:nvSpPr>
            <p:cNvPr id="6287" name="Oval 152"/>
            <p:cNvSpPr>
              <a:spLocks noChangeArrowheads="1"/>
            </p:cNvSpPr>
            <p:nvPr/>
          </p:nvSpPr>
          <p:spPr bwMode="auto">
            <a:xfrm>
              <a:off x="3120" y="1728"/>
              <a:ext cx="48" cy="48"/>
            </a:xfrm>
            <a:prstGeom prst="ellipse">
              <a:avLst/>
            </a:prstGeom>
            <a:solidFill>
              <a:schemeClr val="hlink"/>
            </a:solidFill>
            <a:ln w="9525">
              <a:solidFill>
                <a:schemeClr val="tx1"/>
              </a:solidFill>
              <a:miter lim="800000"/>
              <a:headEnd/>
              <a:tailEnd/>
            </a:ln>
          </p:spPr>
          <p:txBody>
            <a:bodyPr wrap="none" anchor="ctr"/>
            <a:lstStyle/>
            <a:p>
              <a:endParaRPr lang="en-US"/>
            </a:p>
          </p:txBody>
        </p:sp>
        <p:sp>
          <p:nvSpPr>
            <p:cNvPr id="6288" name="Oval 153"/>
            <p:cNvSpPr>
              <a:spLocks noChangeArrowheads="1"/>
            </p:cNvSpPr>
            <p:nvPr/>
          </p:nvSpPr>
          <p:spPr bwMode="auto">
            <a:xfrm>
              <a:off x="3072" y="1776"/>
              <a:ext cx="48" cy="48"/>
            </a:xfrm>
            <a:prstGeom prst="ellipse">
              <a:avLst/>
            </a:prstGeom>
            <a:solidFill>
              <a:schemeClr val="hlink"/>
            </a:solidFill>
            <a:ln w="9525">
              <a:solidFill>
                <a:schemeClr val="tx1"/>
              </a:solidFill>
              <a:miter lim="800000"/>
              <a:headEnd/>
              <a:tailEnd/>
            </a:ln>
          </p:spPr>
          <p:txBody>
            <a:bodyPr wrap="none" anchor="ctr"/>
            <a:lstStyle/>
            <a:p>
              <a:endParaRPr lang="en-US"/>
            </a:p>
          </p:txBody>
        </p:sp>
        <p:sp>
          <p:nvSpPr>
            <p:cNvPr id="6289" name="Oval 154"/>
            <p:cNvSpPr>
              <a:spLocks noChangeArrowheads="1"/>
            </p:cNvSpPr>
            <p:nvPr/>
          </p:nvSpPr>
          <p:spPr bwMode="auto">
            <a:xfrm>
              <a:off x="4560" y="2064"/>
              <a:ext cx="48" cy="48"/>
            </a:xfrm>
            <a:prstGeom prst="ellipse">
              <a:avLst/>
            </a:prstGeom>
            <a:solidFill>
              <a:schemeClr val="hlink"/>
            </a:solidFill>
            <a:ln w="9525">
              <a:solidFill>
                <a:schemeClr val="tx1"/>
              </a:solidFill>
              <a:miter lim="800000"/>
              <a:headEnd/>
              <a:tailEnd/>
            </a:ln>
          </p:spPr>
          <p:txBody>
            <a:bodyPr wrap="none" anchor="ctr"/>
            <a:lstStyle/>
            <a:p>
              <a:endParaRPr lang="en-US"/>
            </a:p>
          </p:txBody>
        </p:sp>
        <p:sp>
          <p:nvSpPr>
            <p:cNvPr id="6290" name="Oval 155"/>
            <p:cNvSpPr>
              <a:spLocks noChangeArrowheads="1"/>
            </p:cNvSpPr>
            <p:nvPr/>
          </p:nvSpPr>
          <p:spPr bwMode="auto">
            <a:xfrm>
              <a:off x="5040" y="3072"/>
              <a:ext cx="48" cy="48"/>
            </a:xfrm>
            <a:prstGeom prst="ellipse">
              <a:avLst/>
            </a:prstGeom>
            <a:solidFill>
              <a:schemeClr val="hlink"/>
            </a:solidFill>
            <a:ln w="9525">
              <a:solidFill>
                <a:schemeClr val="tx1"/>
              </a:solidFill>
              <a:miter lim="800000"/>
              <a:headEnd/>
              <a:tailEnd/>
            </a:ln>
          </p:spPr>
          <p:txBody>
            <a:bodyPr wrap="none" anchor="ctr"/>
            <a:lstStyle/>
            <a:p>
              <a:endParaRPr lang="en-US"/>
            </a:p>
          </p:txBody>
        </p:sp>
        <p:sp>
          <p:nvSpPr>
            <p:cNvPr id="6291" name="Oval 156"/>
            <p:cNvSpPr>
              <a:spLocks noChangeArrowheads="1"/>
            </p:cNvSpPr>
            <p:nvPr/>
          </p:nvSpPr>
          <p:spPr bwMode="auto">
            <a:xfrm>
              <a:off x="3072" y="1584"/>
              <a:ext cx="48" cy="48"/>
            </a:xfrm>
            <a:prstGeom prst="ellipse">
              <a:avLst/>
            </a:prstGeom>
            <a:solidFill>
              <a:schemeClr val="hlink"/>
            </a:solidFill>
            <a:ln w="9525">
              <a:solidFill>
                <a:schemeClr val="tx1"/>
              </a:solidFill>
              <a:miter lim="800000"/>
              <a:headEnd/>
              <a:tailEnd/>
            </a:ln>
          </p:spPr>
          <p:txBody>
            <a:bodyPr wrap="none" anchor="ctr"/>
            <a:lstStyle/>
            <a:p>
              <a:endParaRPr lang="en-US"/>
            </a:p>
          </p:txBody>
        </p:sp>
        <p:sp>
          <p:nvSpPr>
            <p:cNvPr id="6292" name="Oval 157"/>
            <p:cNvSpPr>
              <a:spLocks noChangeArrowheads="1"/>
            </p:cNvSpPr>
            <p:nvPr/>
          </p:nvSpPr>
          <p:spPr bwMode="auto">
            <a:xfrm>
              <a:off x="3024" y="1824"/>
              <a:ext cx="48" cy="48"/>
            </a:xfrm>
            <a:prstGeom prst="ellipse">
              <a:avLst/>
            </a:prstGeom>
            <a:solidFill>
              <a:schemeClr val="hlink"/>
            </a:solidFill>
            <a:ln w="9525">
              <a:solidFill>
                <a:schemeClr val="tx1"/>
              </a:solidFill>
              <a:miter lim="800000"/>
              <a:headEnd/>
              <a:tailEnd/>
            </a:ln>
          </p:spPr>
          <p:txBody>
            <a:bodyPr wrap="none" anchor="ctr"/>
            <a:lstStyle/>
            <a:p>
              <a:endParaRPr lang="en-US"/>
            </a:p>
          </p:txBody>
        </p:sp>
        <p:sp>
          <p:nvSpPr>
            <p:cNvPr id="6293" name="Oval 158"/>
            <p:cNvSpPr>
              <a:spLocks noChangeArrowheads="1"/>
            </p:cNvSpPr>
            <p:nvPr/>
          </p:nvSpPr>
          <p:spPr bwMode="auto">
            <a:xfrm>
              <a:off x="1344" y="1920"/>
              <a:ext cx="48" cy="48"/>
            </a:xfrm>
            <a:prstGeom prst="ellipse">
              <a:avLst/>
            </a:prstGeom>
            <a:solidFill>
              <a:schemeClr val="hlink"/>
            </a:solidFill>
            <a:ln w="9525">
              <a:solidFill>
                <a:schemeClr val="tx1"/>
              </a:solidFill>
              <a:miter lim="800000"/>
              <a:headEnd/>
              <a:tailEnd/>
            </a:ln>
          </p:spPr>
          <p:txBody>
            <a:bodyPr wrap="none" anchor="ctr"/>
            <a:lstStyle/>
            <a:p>
              <a:endParaRPr lang="en-US"/>
            </a:p>
          </p:txBody>
        </p:sp>
        <p:sp>
          <p:nvSpPr>
            <p:cNvPr id="6294" name="Oval 159"/>
            <p:cNvSpPr>
              <a:spLocks noChangeArrowheads="1"/>
            </p:cNvSpPr>
            <p:nvPr/>
          </p:nvSpPr>
          <p:spPr bwMode="auto">
            <a:xfrm>
              <a:off x="1584" y="1920"/>
              <a:ext cx="48" cy="48"/>
            </a:xfrm>
            <a:prstGeom prst="ellipse">
              <a:avLst/>
            </a:prstGeom>
            <a:solidFill>
              <a:schemeClr val="hlink"/>
            </a:solidFill>
            <a:ln w="9525">
              <a:solidFill>
                <a:schemeClr val="tx1"/>
              </a:solidFill>
              <a:miter lim="800000"/>
              <a:headEnd/>
              <a:tailEnd/>
            </a:ln>
          </p:spPr>
          <p:txBody>
            <a:bodyPr wrap="none" anchor="ctr"/>
            <a:lstStyle/>
            <a:p>
              <a:endParaRPr lang="en-US"/>
            </a:p>
          </p:txBody>
        </p:sp>
        <p:sp>
          <p:nvSpPr>
            <p:cNvPr id="6295" name="Oval 160"/>
            <p:cNvSpPr>
              <a:spLocks noChangeArrowheads="1"/>
            </p:cNvSpPr>
            <p:nvPr/>
          </p:nvSpPr>
          <p:spPr bwMode="auto">
            <a:xfrm>
              <a:off x="1488" y="1968"/>
              <a:ext cx="48" cy="48"/>
            </a:xfrm>
            <a:prstGeom prst="ellipse">
              <a:avLst/>
            </a:prstGeom>
            <a:solidFill>
              <a:schemeClr val="hlink"/>
            </a:solidFill>
            <a:ln w="9525">
              <a:solidFill>
                <a:schemeClr val="tx1"/>
              </a:solidFill>
              <a:miter lim="800000"/>
              <a:headEnd/>
              <a:tailEnd/>
            </a:ln>
          </p:spPr>
          <p:txBody>
            <a:bodyPr wrap="none" anchor="ctr"/>
            <a:lstStyle/>
            <a:p>
              <a:endParaRPr lang="en-US"/>
            </a:p>
          </p:txBody>
        </p:sp>
        <p:sp>
          <p:nvSpPr>
            <p:cNvPr id="6296" name="Oval 161"/>
            <p:cNvSpPr>
              <a:spLocks noChangeArrowheads="1"/>
            </p:cNvSpPr>
            <p:nvPr/>
          </p:nvSpPr>
          <p:spPr bwMode="auto">
            <a:xfrm>
              <a:off x="1680" y="1872"/>
              <a:ext cx="48" cy="48"/>
            </a:xfrm>
            <a:prstGeom prst="ellipse">
              <a:avLst/>
            </a:prstGeom>
            <a:solidFill>
              <a:schemeClr val="hlink"/>
            </a:solidFill>
            <a:ln w="9525">
              <a:solidFill>
                <a:schemeClr val="tx1"/>
              </a:solidFill>
              <a:miter lim="800000"/>
              <a:headEnd/>
              <a:tailEnd/>
            </a:ln>
          </p:spPr>
          <p:txBody>
            <a:bodyPr wrap="none" anchor="ctr"/>
            <a:lstStyle/>
            <a:p>
              <a:endParaRPr lang="en-US"/>
            </a:p>
          </p:txBody>
        </p:sp>
        <p:sp>
          <p:nvSpPr>
            <p:cNvPr id="6297" name="Oval 162"/>
            <p:cNvSpPr>
              <a:spLocks noChangeArrowheads="1"/>
            </p:cNvSpPr>
            <p:nvPr/>
          </p:nvSpPr>
          <p:spPr bwMode="auto">
            <a:xfrm>
              <a:off x="4320" y="2256"/>
              <a:ext cx="48" cy="48"/>
            </a:xfrm>
            <a:prstGeom prst="ellipse">
              <a:avLst/>
            </a:prstGeom>
            <a:solidFill>
              <a:schemeClr val="hlink"/>
            </a:solidFill>
            <a:ln w="9525">
              <a:solidFill>
                <a:schemeClr val="tx1"/>
              </a:solidFill>
              <a:miter lim="800000"/>
              <a:headEnd/>
              <a:tailEnd/>
            </a:ln>
          </p:spPr>
          <p:txBody>
            <a:bodyPr wrap="none" anchor="ctr"/>
            <a:lstStyle/>
            <a:p>
              <a:endParaRPr lang="en-US"/>
            </a:p>
          </p:txBody>
        </p:sp>
        <p:sp>
          <p:nvSpPr>
            <p:cNvPr id="6298" name="Oval 163"/>
            <p:cNvSpPr>
              <a:spLocks noChangeArrowheads="1"/>
            </p:cNvSpPr>
            <p:nvPr/>
          </p:nvSpPr>
          <p:spPr bwMode="auto">
            <a:xfrm>
              <a:off x="4608" y="2016"/>
              <a:ext cx="48" cy="48"/>
            </a:xfrm>
            <a:prstGeom prst="ellipse">
              <a:avLst/>
            </a:prstGeom>
            <a:solidFill>
              <a:schemeClr val="hlink"/>
            </a:solidFill>
            <a:ln w="9525">
              <a:solidFill>
                <a:schemeClr val="tx1"/>
              </a:solidFill>
              <a:miter lim="800000"/>
              <a:headEnd/>
              <a:tailEnd/>
            </a:ln>
          </p:spPr>
          <p:txBody>
            <a:bodyPr wrap="none" anchor="ctr"/>
            <a:lstStyle/>
            <a:p>
              <a:endParaRPr lang="en-US"/>
            </a:p>
          </p:txBody>
        </p:sp>
        <p:sp>
          <p:nvSpPr>
            <p:cNvPr id="6299" name="Oval 164"/>
            <p:cNvSpPr>
              <a:spLocks noChangeArrowheads="1"/>
            </p:cNvSpPr>
            <p:nvPr/>
          </p:nvSpPr>
          <p:spPr bwMode="auto">
            <a:xfrm>
              <a:off x="1776" y="3024"/>
              <a:ext cx="48" cy="48"/>
            </a:xfrm>
            <a:prstGeom prst="ellipse">
              <a:avLst/>
            </a:prstGeom>
            <a:solidFill>
              <a:schemeClr val="hlink"/>
            </a:solidFill>
            <a:ln w="9525">
              <a:solidFill>
                <a:schemeClr val="tx1"/>
              </a:solidFill>
              <a:miter lim="800000"/>
              <a:headEnd/>
              <a:tailEnd/>
            </a:ln>
          </p:spPr>
          <p:txBody>
            <a:bodyPr wrap="none" anchor="ctr"/>
            <a:lstStyle/>
            <a:p>
              <a:endParaRPr lang="en-US"/>
            </a:p>
          </p:txBody>
        </p:sp>
        <p:sp>
          <p:nvSpPr>
            <p:cNvPr id="6300" name="Oval 165"/>
            <p:cNvSpPr>
              <a:spLocks noChangeArrowheads="1"/>
            </p:cNvSpPr>
            <p:nvPr/>
          </p:nvSpPr>
          <p:spPr bwMode="auto">
            <a:xfrm>
              <a:off x="1104" y="2016"/>
              <a:ext cx="48" cy="48"/>
            </a:xfrm>
            <a:prstGeom prst="ellipse">
              <a:avLst/>
            </a:prstGeom>
            <a:solidFill>
              <a:schemeClr val="hlink"/>
            </a:solidFill>
            <a:ln w="9525">
              <a:solidFill>
                <a:schemeClr val="tx1"/>
              </a:solidFill>
              <a:miter lim="800000"/>
              <a:headEnd/>
              <a:tailEnd/>
            </a:ln>
          </p:spPr>
          <p:txBody>
            <a:bodyPr wrap="none" anchor="ctr"/>
            <a:lstStyle/>
            <a:p>
              <a:endParaRPr lang="en-US"/>
            </a:p>
          </p:txBody>
        </p:sp>
        <p:sp>
          <p:nvSpPr>
            <p:cNvPr id="6301" name="Oval 166"/>
            <p:cNvSpPr>
              <a:spLocks noChangeArrowheads="1"/>
            </p:cNvSpPr>
            <p:nvPr/>
          </p:nvSpPr>
          <p:spPr bwMode="auto">
            <a:xfrm>
              <a:off x="1056" y="1968"/>
              <a:ext cx="48" cy="48"/>
            </a:xfrm>
            <a:prstGeom prst="ellipse">
              <a:avLst/>
            </a:prstGeom>
            <a:solidFill>
              <a:schemeClr val="hlink"/>
            </a:solidFill>
            <a:ln w="9525">
              <a:solidFill>
                <a:schemeClr val="tx1"/>
              </a:solidFill>
              <a:miter lim="800000"/>
              <a:headEnd/>
              <a:tailEnd/>
            </a:ln>
          </p:spPr>
          <p:txBody>
            <a:bodyPr wrap="none" anchor="ctr"/>
            <a:lstStyle/>
            <a:p>
              <a:endParaRPr lang="en-US"/>
            </a:p>
          </p:txBody>
        </p:sp>
      </p:grpSp>
      <p:sp>
        <p:nvSpPr>
          <p:cNvPr id="6151" name="Rectangle 167"/>
          <p:cNvSpPr>
            <a:spLocks noChangeArrowheads="1"/>
          </p:cNvSpPr>
          <p:nvPr/>
        </p:nvSpPr>
        <p:spPr bwMode="auto">
          <a:xfrm>
            <a:off x="6172200" y="2362200"/>
            <a:ext cx="2286000" cy="457200"/>
          </a:xfrm>
          <a:prstGeom prst="rect">
            <a:avLst/>
          </a:prstGeom>
          <a:solidFill>
            <a:srgbClr val="CCFFFF"/>
          </a:solidFill>
          <a:ln w="9525">
            <a:solidFill>
              <a:schemeClr val="tx1"/>
            </a:solidFill>
            <a:miter lim="800000"/>
            <a:headEnd/>
            <a:tailEnd/>
          </a:ln>
        </p:spPr>
        <p:txBody>
          <a:bodyPr wrap="none" anchor="ctr"/>
          <a:lstStyle/>
          <a:p>
            <a:r>
              <a:rPr lang="en-US" b="1">
                <a:latin typeface="Times New Roman" pitchFamily="18" charset="0"/>
              </a:rPr>
              <a:t>Grid Resource Broker</a:t>
            </a:r>
          </a:p>
        </p:txBody>
      </p:sp>
      <p:sp>
        <p:nvSpPr>
          <p:cNvPr id="6152" name="Line 168"/>
          <p:cNvSpPr>
            <a:spLocks noChangeShapeType="1"/>
          </p:cNvSpPr>
          <p:nvPr/>
        </p:nvSpPr>
        <p:spPr bwMode="auto">
          <a:xfrm flipH="1" flipV="1">
            <a:off x="3962400" y="2514600"/>
            <a:ext cx="2209800" cy="0"/>
          </a:xfrm>
          <a:prstGeom prst="line">
            <a:avLst/>
          </a:prstGeom>
          <a:noFill/>
          <a:ln w="19050">
            <a:solidFill>
              <a:srgbClr val="0000FF"/>
            </a:solidFill>
            <a:round/>
            <a:headEnd type="triangle" w="med" len="med"/>
            <a:tailEnd type="triangle" w="med" len="med"/>
          </a:ln>
        </p:spPr>
        <p:txBody>
          <a:bodyPr/>
          <a:lstStyle/>
          <a:p>
            <a:endParaRPr lang="en-US"/>
          </a:p>
        </p:txBody>
      </p:sp>
      <p:sp>
        <p:nvSpPr>
          <p:cNvPr id="6153" name="Line 169"/>
          <p:cNvSpPr>
            <a:spLocks noChangeShapeType="1"/>
          </p:cNvSpPr>
          <p:nvPr/>
        </p:nvSpPr>
        <p:spPr bwMode="auto">
          <a:xfrm flipV="1">
            <a:off x="5105400" y="2819400"/>
            <a:ext cx="2209800" cy="914400"/>
          </a:xfrm>
          <a:prstGeom prst="line">
            <a:avLst/>
          </a:prstGeom>
          <a:noFill/>
          <a:ln w="19050">
            <a:solidFill>
              <a:srgbClr val="FF0000"/>
            </a:solidFill>
            <a:round/>
            <a:headEnd type="arrow" w="med" len="med"/>
            <a:tailEnd/>
          </a:ln>
        </p:spPr>
        <p:txBody>
          <a:bodyPr/>
          <a:lstStyle/>
          <a:p>
            <a:endParaRPr lang="en-US"/>
          </a:p>
        </p:txBody>
      </p:sp>
      <p:sp>
        <p:nvSpPr>
          <p:cNvPr id="6154" name="Line 170"/>
          <p:cNvSpPr>
            <a:spLocks noChangeShapeType="1"/>
          </p:cNvSpPr>
          <p:nvPr/>
        </p:nvSpPr>
        <p:spPr bwMode="auto">
          <a:xfrm flipV="1">
            <a:off x="6705600" y="2819400"/>
            <a:ext cx="609600" cy="1676400"/>
          </a:xfrm>
          <a:prstGeom prst="line">
            <a:avLst/>
          </a:prstGeom>
          <a:noFill/>
          <a:ln w="19050">
            <a:solidFill>
              <a:srgbClr val="00FF00"/>
            </a:solidFill>
            <a:round/>
            <a:headEnd type="triangle" w="med" len="med"/>
            <a:tailEnd type="triangle" w="med" len="med"/>
          </a:ln>
        </p:spPr>
        <p:txBody>
          <a:bodyPr/>
          <a:lstStyle/>
          <a:p>
            <a:endParaRPr lang="en-US"/>
          </a:p>
        </p:txBody>
      </p:sp>
      <p:graphicFrame>
        <p:nvGraphicFramePr>
          <p:cNvPr id="6146" name="Object 171"/>
          <p:cNvGraphicFramePr>
            <a:graphicFrameLocks noChangeAspect="1"/>
          </p:cNvGraphicFramePr>
          <p:nvPr/>
        </p:nvGraphicFramePr>
        <p:xfrm>
          <a:off x="6705600" y="5276850"/>
          <a:ext cx="1111250" cy="920750"/>
        </p:xfrm>
        <a:graphic>
          <a:graphicData uri="http://schemas.openxmlformats.org/presentationml/2006/ole">
            <p:oleObj spid="_x0000_s6146" name="Clip" r:id="rId4" imgW="4046400" imgH="3352320" progId="">
              <p:embed/>
            </p:oleObj>
          </a:graphicData>
        </a:graphic>
      </p:graphicFrame>
      <p:graphicFrame>
        <p:nvGraphicFramePr>
          <p:cNvPr id="6147" name="Object 172"/>
          <p:cNvGraphicFramePr>
            <a:graphicFrameLocks noChangeAspect="1"/>
          </p:cNvGraphicFramePr>
          <p:nvPr/>
        </p:nvGraphicFramePr>
        <p:xfrm>
          <a:off x="7391400" y="5181600"/>
          <a:ext cx="1066800" cy="846138"/>
        </p:xfrm>
        <a:graphic>
          <a:graphicData uri="http://schemas.openxmlformats.org/presentationml/2006/ole">
            <p:oleObj spid="_x0000_s6147" name="Clip" r:id="rId5" imgW="3276720" imgH="2600280" progId="">
              <p:embed/>
            </p:oleObj>
          </a:graphicData>
        </a:graphic>
      </p:graphicFrame>
      <p:sp>
        <p:nvSpPr>
          <p:cNvPr id="6155" name="Rectangle 173"/>
          <p:cNvSpPr>
            <a:spLocks noChangeArrowheads="1"/>
          </p:cNvSpPr>
          <p:nvPr/>
        </p:nvSpPr>
        <p:spPr bwMode="auto">
          <a:xfrm>
            <a:off x="7315200" y="4572000"/>
            <a:ext cx="1828800" cy="457200"/>
          </a:xfrm>
          <a:prstGeom prst="rect">
            <a:avLst/>
          </a:prstGeom>
          <a:solidFill>
            <a:srgbClr val="CCFFFF"/>
          </a:solidFill>
          <a:ln w="9525">
            <a:solidFill>
              <a:schemeClr val="tx1"/>
            </a:solidFill>
            <a:miter lim="800000"/>
            <a:headEnd/>
            <a:tailEnd/>
          </a:ln>
        </p:spPr>
        <p:txBody>
          <a:bodyPr wrap="none" anchor="ctr"/>
          <a:lstStyle/>
          <a:p>
            <a:r>
              <a:rPr lang="en-US" b="1" dirty="0">
                <a:latin typeface="Times New Roman" pitchFamily="18" charset="0"/>
              </a:rPr>
              <a:t>Resource Broker</a:t>
            </a:r>
          </a:p>
        </p:txBody>
      </p:sp>
      <p:sp>
        <p:nvSpPr>
          <p:cNvPr id="6156" name="Freeform 174"/>
          <p:cNvSpPr>
            <a:spLocks/>
          </p:cNvSpPr>
          <p:nvPr/>
        </p:nvSpPr>
        <p:spPr bwMode="auto">
          <a:xfrm>
            <a:off x="8077200" y="5029200"/>
            <a:ext cx="254000" cy="457200"/>
          </a:xfrm>
          <a:custGeom>
            <a:avLst/>
            <a:gdLst>
              <a:gd name="T0" fmla="*/ 0 w 160"/>
              <a:gd name="T1" fmla="*/ 288 h 288"/>
              <a:gd name="T2" fmla="*/ 144 w 160"/>
              <a:gd name="T3" fmla="*/ 192 h 288"/>
              <a:gd name="T4" fmla="*/ 96 w 160"/>
              <a:gd name="T5" fmla="*/ 0 h 288"/>
              <a:gd name="T6" fmla="*/ 0 60000 65536"/>
              <a:gd name="T7" fmla="*/ 0 60000 65536"/>
              <a:gd name="T8" fmla="*/ 0 60000 65536"/>
              <a:gd name="T9" fmla="*/ 0 w 160"/>
              <a:gd name="T10" fmla="*/ 0 h 288"/>
              <a:gd name="T11" fmla="*/ 160 w 160"/>
              <a:gd name="T12" fmla="*/ 288 h 288"/>
            </a:gdLst>
            <a:ahLst/>
            <a:cxnLst>
              <a:cxn ang="T6">
                <a:pos x="T0" y="T1"/>
              </a:cxn>
              <a:cxn ang="T7">
                <a:pos x="T2" y="T3"/>
              </a:cxn>
              <a:cxn ang="T8">
                <a:pos x="T4" y="T5"/>
              </a:cxn>
            </a:cxnLst>
            <a:rect l="T9" t="T10" r="T11" b="T12"/>
            <a:pathLst>
              <a:path w="160" h="288">
                <a:moveTo>
                  <a:pt x="0" y="288"/>
                </a:moveTo>
                <a:cubicBezTo>
                  <a:pt x="64" y="264"/>
                  <a:pt x="128" y="240"/>
                  <a:pt x="144" y="192"/>
                </a:cubicBezTo>
                <a:cubicBezTo>
                  <a:pt x="160" y="144"/>
                  <a:pt x="104" y="32"/>
                  <a:pt x="96" y="0"/>
                </a:cubicBezTo>
              </a:path>
            </a:pathLst>
          </a:custGeom>
          <a:noFill/>
          <a:ln w="19050">
            <a:solidFill>
              <a:schemeClr val="tx1"/>
            </a:solidFill>
            <a:round/>
            <a:headEnd/>
            <a:tailEnd type="triangle" w="med" len="med"/>
          </a:ln>
        </p:spPr>
        <p:txBody>
          <a:bodyPr/>
          <a:lstStyle/>
          <a:p>
            <a:endParaRPr lang="en-US"/>
          </a:p>
        </p:txBody>
      </p:sp>
      <p:sp>
        <p:nvSpPr>
          <p:cNvPr id="6157" name="Freeform 175"/>
          <p:cNvSpPr>
            <a:spLocks/>
          </p:cNvSpPr>
          <p:nvPr/>
        </p:nvSpPr>
        <p:spPr bwMode="auto">
          <a:xfrm>
            <a:off x="4114800" y="4572000"/>
            <a:ext cx="3200400" cy="622300"/>
          </a:xfrm>
          <a:custGeom>
            <a:avLst/>
            <a:gdLst>
              <a:gd name="T0" fmla="*/ 1296 w 1296"/>
              <a:gd name="T1" fmla="*/ 336 h 584"/>
              <a:gd name="T2" fmla="*/ 912 w 1296"/>
              <a:gd name="T3" fmla="*/ 528 h 584"/>
              <a:gd name="T4" fmla="*/ 0 w 1296"/>
              <a:gd name="T5" fmla="*/ 0 h 584"/>
              <a:gd name="T6" fmla="*/ 0 60000 65536"/>
              <a:gd name="T7" fmla="*/ 0 60000 65536"/>
              <a:gd name="T8" fmla="*/ 0 60000 65536"/>
              <a:gd name="T9" fmla="*/ 0 w 1296"/>
              <a:gd name="T10" fmla="*/ 0 h 584"/>
              <a:gd name="T11" fmla="*/ 1296 w 1296"/>
              <a:gd name="T12" fmla="*/ 584 h 584"/>
            </a:gdLst>
            <a:ahLst/>
            <a:cxnLst>
              <a:cxn ang="T6">
                <a:pos x="T0" y="T1"/>
              </a:cxn>
              <a:cxn ang="T7">
                <a:pos x="T2" y="T3"/>
              </a:cxn>
              <a:cxn ang="T8">
                <a:pos x="T4" y="T5"/>
              </a:cxn>
            </a:cxnLst>
            <a:rect l="T9" t="T10" r="T11" b="T12"/>
            <a:pathLst>
              <a:path w="1296" h="584">
                <a:moveTo>
                  <a:pt x="1296" y="336"/>
                </a:moveTo>
                <a:cubicBezTo>
                  <a:pt x="1212" y="460"/>
                  <a:pt x="1128" y="584"/>
                  <a:pt x="912" y="528"/>
                </a:cubicBezTo>
                <a:cubicBezTo>
                  <a:pt x="696" y="472"/>
                  <a:pt x="348" y="236"/>
                  <a:pt x="0" y="0"/>
                </a:cubicBezTo>
              </a:path>
            </a:pathLst>
          </a:custGeom>
          <a:noFill/>
          <a:ln w="19050">
            <a:solidFill>
              <a:srgbClr val="FF00FF"/>
            </a:solidFill>
            <a:round/>
            <a:headEnd/>
            <a:tailEnd type="triangle" w="med" len="med"/>
          </a:ln>
        </p:spPr>
        <p:txBody>
          <a:bodyPr/>
          <a:lstStyle/>
          <a:p>
            <a:endParaRPr lang="en-US"/>
          </a:p>
        </p:txBody>
      </p:sp>
      <p:sp>
        <p:nvSpPr>
          <p:cNvPr id="6158" name="Rectangle 176"/>
          <p:cNvSpPr>
            <a:spLocks noChangeArrowheads="1"/>
          </p:cNvSpPr>
          <p:nvPr/>
        </p:nvSpPr>
        <p:spPr bwMode="auto">
          <a:xfrm>
            <a:off x="7620000" y="3048000"/>
            <a:ext cx="1371600" cy="304800"/>
          </a:xfrm>
          <a:prstGeom prst="rect">
            <a:avLst/>
          </a:prstGeom>
          <a:noFill/>
          <a:ln w="9525">
            <a:solidFill>
              <a:schemeClr val="tx1"/>
            </a:solidFill>
            <a:miter lim="800000"/>
            <a:headEnd/>
            <a:tailEnd/>
          </a:ln>
        </p:spPr>
        <p:txBody>
          <a:bodyPr wrap="none" anchor="ctr"/>
          <a:lstStyle/>
          <a:p>
            <a:r>
              <a:rPr lang="en-US" b="1" dirty="0">
                <a:latin typeface="Times New Roman" pitchFamily="18" charset="0"/>
              </a:rPr>
              <a:t>Application</a:t>
            </a:r>
          </a:p>
        </p:txBody>
      </p:sp>
      <p:sp>
        <p:nvSpPr>
          <p:cNvPr id="6159" name="Line 177"/>
          <p:cNvSpPr>
            <a:spLocks noChangeShapeType="1"/>
          </p:cNvSpPr>
          <p:nvPr/>
        </p:nvSpPr>
        <p:spPr bwMode="auto">
          <a:xfrm flipV="1">
            <a:off x="8305800" y="2819400"/>
            <a:ext cx="0" cy="228600"/>
          </a:xfrm>
          <a:prstGeom prst="line">
            <a:avLst/>
          </a:prstGeom>
          <a:noFill/>
          <a:ln w="19050">
            <a:solidFill>
              <a:schemeClr val="tx1"/>
            </a:solidFill>
            <a:round/>
            <a:headEnd/>
            <a:tailEnd/>
          </a:ln>
        </p:spPr>
        <p:txBody>
          <a:bodyPr/>
          <a:lstStyle/>
          <a:p>
            <a:endParaRPr lang="en-US"/>
          </a:p>
        </p:txBody>
      </p:sp>
      <p:sp>
        <p:nvSpPr>
          <p:cNvPr id="6160" name="Line 178"/>
          <p:cNvSpPr>
            <a:spLocks noChangeShapeType="1"/>
          </p:cNvSpPr>
          <p:nvPr/>
        </p:nvSpPr>
        <p:spPr bwMode="auto">
          <a:xfrm flipH="1">
            <a:off x="8077200" y="2667000"/>
            <a:ext cx="228600" cy="0"/>
          </a:xfrm>
          <a:prstGeom prst="line">
            <a:avLst/>
          </a:prstGeom>
          <a:noFill/>
          <a:ln w="19050">
            <a:solidFill>
              <a:schemeClr val="tx1"/>
            </a:solidFill>
            <a:round/>
            <a:headEnd/>
            <a:tailEnd type="triangle" w="med" len="med"/>
          </a:ln>
        </p:spPr>
        <p:txBody>
          <a:bodyPr/>
          <a:lstStyle/>
          <a:p>
            <a:endParaRPr lang="en-US"/>
          </a:p>
        </p:txBody>
      </p:sp>
      <p:sp>
        <p:nvSpPr>
          <p:cNvPr id="6161" name="Rectangle 179"/>
          <p:cNvSpPr>
            <a:spLocks noChangeArrowheads="1"/>
          </p:cNvSpPr>
          <p:nvPr/>
        </p:nvSpPr>
        <p:spPr bwMode="auto">
          <a:xfrm>
            <a:off x="1752600" y="2209800"/>
            <a:ext cx="2667000" cy="457200"/>
          </a:xfrm>
          <a:prstGeom prst="rect">
            <a:avLst/>
          </a:prstGeom>
          <a:solidFill>
            <a:srgbClr val="CCFFFF"/>
          </a:solidFill>
          <a:ln w="9525">
            <a:solidFill>
              <a:schemeClr val="tx1"/>
            </a:solidFill>
            <a:miter lim="800000"/>
            <a:headEnd/>
            <a:tailEnd/>
          </a:ln>
        </p:spPr>
        <p:txBody>
          <a:bodyPr wrap="none" anchor="ctr"/>
          <a:lstStyle/>
          <a:p>
            <a:r>
              <a:rPr lang="en-US" b="1" dirty="0">
                <a:latin typeface="Times New Roman" pitchFamily="18" charset="0"/>
              </a:rPr>
              <a:t>Grid Information Service</a:t>
            </a:r>
          </a:p>
        </p:txBody>
      </p:sp>
      <p:sp>
        <p:nvSpPr>
          <p:cNvPr id="6162" name="Rectangle 180"/>
          <p:cNvSpPr>
            <a:spLocks noChangeArrowheads="1"/>
          </p:cNvSpPr>
          <p:nvPr/>
        </p:nvSpPr>
        <p:spPr bwMode="auto">
          <a:xfrm>
            <a:off x="0" y="4038600"/>
            <a:ext cx="2286000" cy="457200"/>
          </a:xfrm>
          <a:prstGeom prst="rect">
            <a:avLst/>
          </a:prstGeom>
          <a:solidFill>
            <a:srgbClr val="CCFFFF"/>
          </a:solidFill>
          <a:ln w="9525">
            <a:solidFill>
              <a:schemeClr val="tx1"/>
            </a:solidFill>
            <a:miter lim="800000"/>
            <a:headEnd/>
            <a:tailEnd/>
          </a:ln>
        </p:spPr>
        <p:txBody>
          <a:bodyPr wrap="none" anchor="ctr"/>
          <a:lstStyle/>
          <a:p>
            <a:r>
              <a:rPr lang="en-US" b="1">
                <a:latin typeface="Times New Roman" pitchFamily="18" charset="0"/>
              </a:rPr>
              <a:t>Grid Resource Broker</a:t>
            </a:r>
          </a:p>
        </p:txBody>
      </p:sp>
      <p:sp>
        <p:nvSpPr>
          <p:cNvPr id="6163" name="Line 181"/>
          <p:cNvSpPr>
            <a:spLocks noChangeShapeType="1"/>
          </p:cNvSpPr>
          <p:nvPr/>
        </p:nvSpPr>
        <p:spPr bwMode="auto">
          <a:xfrm flipV="1">
            <a:off x="838200" y="2667000"/>
            <a:ext cx="1143000" cy="1371600"/>
          </a:xfrm>
          <a:prstGeom prst="line">
            <a:avLst/>
          </a:prstGeom>
          <a:noFill/>
          <a:ln w="19050">
            <a:solidFill>
              <a:srgbClr val="0000FF"/>
            </a:solidFill>
            <a:round/>
            <a:headEnd type="triangle" w="med" len="med"/>
            <a:tailEnd type="triangle" w="med" len="med"/>
          </a:ln>
        </p:spPr>
        <p:txBody>
          <a:bodyPr/>
          <a:lstStyle/>
          <a:p>
            <a:endParaRPr lang="en-US"/>
          </a:p>
        </p:txBody>
      </p:sp>
      <p:pic>
        <p:nvPicPr>
          <p:cNvPr id="6164" name="Picture 182" descr="Sp-cropped"/>
          <p:cNvPicPr>
            <a:picLocks noChangeAspect="1" noChangeArrowheads="1"/>
          </p:cNvPicPr>
          <p:nvPr/>
        </p:nvPicPr>
        <p:blipFill>
          <a:blip r:embed="rId6" cstate="print">
            <a:lum bright="36000" contrast="48000"/>
          </a:blip>
          <a:srcRect/>
          <a:stretch>
            <a:fillRect/>
          </a:stretch>
        </p:blipFill>
        <p:spPr bwMode="auto">
          <a:xfrm>
            <a:off x="3352800" y="2819400"/>
            <a:ext cx="525463" cy="762000"/>
          </a:xfrm>
          <a:prstGeom prst="rect">
            <a:avLst/>
          </a:prstGeom>
          <a:noFill/>
          <a:ln w="19050">
            <a:noFill/>
            <a:miter lim="800000"/>
            <a:headEnd/>
            <a:tailEnd/>
          </a:ln>
        </p:spPr>
      </p:pic>
      <p:pic>
        <p:nvPicPr>
          <p:cNvPr id="6165" name="Picture 183" descr="OriginRack"/>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953000" y="2743200"/>
            <a:ext cx="409575" cy="762000"/>
          </a:xfrm>
          <a:prstGeom prst="rect">
            <a:avLst/>
          </a:prstGeom>
          <a:noFill/>
          <a:ln w="9525">
            <a:noFill/>
            <a:miter lim="800000"/>
            <a:headEnd/>
            <a:tailEnd/>
          </a:ln>
        </p:spPr>
      </p:pic>
      <p:grpSp>
        <p:nvGrpSpPr>
          <p:cNvPr id="20" name="Group 184"/>
          <p:cNvGrpSpPr>
            <a:grpSpLocks/>
          </p:cNvGrpSpPr>
          <p:nvPr/>
        </p:nvGrpSpPr>
        <p:grpSpPr bwMode="auto">
          <a:xfrm>
            <a:off x="4724400" y="3657600"/>
            <a:ext cx="304800" cy="381000"/>
            <a:chOff x="1296" y="3168"/>
            <a:chExt cx="288" cy="336"/>
          </a:xfrm>
        </p:grpSpPr>
        <p:sp>
          <p:nvSpPr>
            <p:cNvPr id="6256" name="Rectangle 185"/>
            <p:cNvSpPr>
              <a:spLocks noChangeArrowheads="1"/>
            </p:cNvSpPr>
            <p:nvPr/>
          </p:nvSpPr>
          <p:spPr bwMode="auto">
            <a:xfrm>
              <a:off x="1296" y="3168"/>
              <a:ext cx="288" cy="336"/>
            </a:xfrm>
            <a:prstGeom prst="rect">
              <a:avLst/>
            </a:prstGeom>
            <a:solidFill>
              <a:schemeClr val="bg1"/>
            </a:solidFill>
            <a:ln w="9525">
              <a:noFill/>
              <a:miter lim="800000"/>
              <a:headEnd/>
              <a:tailEnd/>
            </a:ln>
          </p:spPr>
          <p:txBody>
            <a:bodyPr wrap="none" anchor="ctr"/>
            <a:lstStyle/>
            <a:p>
              <a:endParaRPr lang="en-US"/>
            </a:p>
          </p:txBody>
        </p:sp>
        <p:grpSp>
          <p:nvGrpSpPr>
            <p:cNvPr id="21" name="Group 186"/>
            <p:cNvGrpSpPr>
              <a:grpSpLocks/>
            </p:cNvGrpSpPr>
            <p:nvPr/>
          </p:nvGrpSpPr>
          <p:grpSpPr bwMode="auto">
            <a:xfrm>
              <a:off x="1344" y="3216"/>
              <a:ext cx="173" cy="202"/>
              <a:chOff x="4473" y="1640"/>
              <a:chExt cx="212" cy="282"/>
            </a:xfrm>
          </p:grpSpPr>
          <p:sp>
            <p:nvSpPr>
              <p:cNvPr id="6258" name="Rectangle 187"/>
              <p:cNvSpPr>
                <a:spLocks noChangeArrowheads="1"/>
              </p:cNvSpPr>
              <p:nvPr/>
            </p:nvSpPr>
            <p:spPr bwMode="auto">
              <a:xfrm>
                <a:off x="4534" y="1764"/>
                <a:ext cx="95" cy="41"/>
              </a:xfrm>
              <a:prstGeom prst="rect">
                <a:avLst/>
              </a:prstGeom>
              <a:solidFill>
                <a:schemeClr val="bg1"/>
              </a:solidFill>
              <a:ln w="12700">
                <a:solidFill>
                  <a:schemeClr val="tx1"/>
                </a:solidFill>
                <a:miter lim="800000"/>
                <a:headEnd/>
                <a:tailEnd/>
              </a:ln>
            </p:spPr>
            <p:txBody>
              <a:bodyPr wrap="none" anchor="ctr"/>
              <a:lstStyle/>
              <a:p>
                <a:endParaRPr lang="en-US"/>
              </a:p>
            </p:txBody>
          </p:sp>
          <p:grpSp>
            <p:nvGrpSpPr>
              <p:cNvPr id="22" name="Group 188"/>
              <p:cNvGrpSpPr>
                <a:grpSpLocks/>
              </p:cNvGrpSpPr>
              <p:nvPr/>
            </p:nvGrpSpPr>
            <p:grpSpPr bwMode="auto">
              <a:xfrm>
                <a:off x="4473" y="1805"/>
                <a:ext cx="212" cy="117"/>
                <a:chOff x="4473" y="1805"/>
                <a:chExt cx="212" cy="117"/>
              </a:xfrm>
            </p:grpSpPr>
            <p:sp>
              <p:nvSpPr>
                <p:cNvPr id="6269" name="Line 189"/>
                <p:cNvSpPr>
                  <a:spLocks noChangeShapeType="1"/>
                </p:cNvSpPr>
                <p:nvPr/>
              </p:nvSpPr>
              <p:spPr bwMode="auto">
                <a:xfrm flipV="1">
                  <a:off x="4485" y="1806"/>
                  <a:ext cx="41" cy="72"/>
                </a:xfrm>
                <a:prstGeom prst="line">
                  <a:avLst/>
                </a:prstGeom>
                <a:noFill/>
                <a:ln w="12700">
                  <a:solidFill>
                    <a:schemeClr val="tx1"/>
                  </a:solidFill>
                  <a:round/>
                  <a:headEnd/>
                  <a:tailEnd/>
                </a:ln>
              </p:spPr>
              <p:txBody>
                <a:bodyPr wrap="none" anchor="ctr"/>
                <a:lstStyle/>
                <a:p>
                  <a:endParaRPr lang="en-US"/>
                </a:p>
              </p:txBody>
            </p:sp>
            <p:sp>
              <p:nvSpPr>
                <p:cNvPr id="6270" name="Line 190"/>
                <p:cNvSpPr>
                  <a:spLocks noChangeShapeType="1"/>
                </p:cNvSpPr>
                <p:nvPr/>
              </p:nvSpPr>
              <p:spPr bwMode="auto">
                <a:xfrm flipV="1">
                  <a:off x="4552" y="1807"/>
                  <a:ext cx="0" cy="66"/>
                </a:xfrm>
                <a:prstGeom prst="line">
                  <a:avLst/>
                </a:prstGeom>
                <a:noFill/>
                <a:ln w="12700">
                  <a:solidFill>
                    <a:schemeClr val="tx1"/>
                  </a:solidFill>
                  <a:round/>
                  <a:headEnd/>
                  <a:tailEnd/>
                </a:ln>
              </p:spPr>
              <p:txBody>
                <a:bodyPr wrap="none" anchor="ctr"/>
                <a:lstStyle/>
                <a:p>
                  <a:endParaRPr lang="en-US"/>
                </a:p>
              </p:txBody>
            </p:sp>
            <p:sp>
              <p:nvSpPr>
                <p:cNvPr id="6271" name="Line 191"/>
                <p:cNvSpPr>
                  <a:spLocks noChangeShapeType="1"/>
                </p:cNvSpPr>
                <p:nvPr/>
              </p:nvSpPr>
              <p:spPr bwMode="auto">
                <a:xfrm flipV="1">
                  <a:off x="4607" y="1805"/>
                  <a:ext cx="0" cy="70"/>
                </a:xfrm>
                <a:prstGeom prst="line">
                  <a:avLst/>
                </a:prstGeom>
                <a:noFill/>
                <a:ln w="12700">
                  <a:solidFill>
                    <a:schemeClr val="tx1"/>
                  </a:solidFill>
                  <a:round/>
                  <a:headEnd/>
                  <a:tailEnd/>
                </a:ln>
              </p:spPr>
              <p:txBody>
                <a:bodyPr wrap="none" anchor="ctr"/>
                <a:lstStyle/>
                <a:p>
                  <a:endParaRPr lang="en-US"/>
                </a:p>
              </p:txBody>
            </p:sp>
            <p:sp>
              <p:nvSpPr>
                <p:cNvPr id="6272" name="Rectangle 192"/>
                <p:cNvSpPr>
                  <a:spLocks noChangeArrowheads="1"/>
                </p:cNvSpPr>
                <p:nvPr/>
              </p:nvSpPr>
              <p:spPr bwMode="auto">
                <a:xfrm>
                  <a:off x="4473" y="1878"/>
                  <a:ext cx="17" cy="40"/>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6273" name="Rectangle 193"/>
                <p:cNvSpPr>
                  <a:spLocks noChangeArrowheads="1"/>
                </p:cNvSpPr>
                <p:nvPr/>
              </p:nvSpPr>
              <p:spPr bwMode="auto">
                <a:xfrm>
                  <a:off x="4541" y="1875"/>
                  <a:ext cx="20" cy="47"/>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6274" name="Rectangle 194"/>
                <p:cNvSpPr>
                  <a:spLocks noChangeArrowheads="1"/>
                </p:cNvSpPr>
                <p:nvPr/>
              </p:nvSpPr>
              <p:spPr bwMode="auto">
                <a:xfrm>
                  <a:off x="4596" y="1873"/>
                  <a:ext cx="18" cy="48"/>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6275" name="Rectangle 195"/>
                <p:cNvSpPr>
                  <a:spLocks noChangeArrowheads="1"/>
                </p:cNvSpPr>
                <p:nvPr/>
              </p:nvSpPr>
              <p:spPr bwMode="auto">
                <a:xfrm>
                  <a:off x="4667" y="1878"/>
                  <a:ext cx="18" cy="40"/>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6276" name="Line 196"/>
                <p:cNvSpPr>
                  <a:spLocks noChangeShapeType="1"/>
                </p:cNvSpPr>
                <p:nvPr/>
              </p:nvSpPr>
              <p:spPr bwMode="auto">
                <a:xfrm flipH="1" flipV="1">
                  <a:off x="4624" y="1806"/>
                  <a:ext cx="60" cy="72"/>
                </a:xfrm>
                <a:prstGeom prst="line">
                  <a:avLst/>
                </a:prstGeom>
                <a:noFill/>
                <a:ln w="12700">
                  <a:solidFill>
                    <a:schemeClr val="tx1"/>
                  </a:solidFill>
                  <a:round/>
                  <a:headEnd/>
                  <a:tailEnd/>
                </a:ln>
              </p:spPr>
              <p:txBody>
                <a:bodyPr wrap="none" anchor="ctr"/>
                <a:lstStyle/>
                <a:p>
                  <a:endParaRPr lang="en-US"/>
                </a:p>
              </p:txBody>
            </p:sp>
          </p:grpSp>
          <p:grpSp>
            <p:nvGrpSpPr>
              <p:cNvPr id="23" name="Group 197"/>
              <p:cNvGrpSpPr>
                <a:grpSpLocks/>
              </p:cNvGrpSpPr>
              <p:nvPr/>
            </p:nvGrpSpPr>
            <p:grpSpPr bwMode="auto">
              <a:xfrm>
                <a:off x="4473" y="1640"/>
                <a:ext cx="212" cy="109"/>
                <a:chOff x="4473" y="1640"/>
                <a:chExt cx="212" cy="109"/>
              </a:xfrm>
            </p:grpSpPr>
            <p:sp>
              <p:nvSpPr>
                <p:cNvPr id="6261" name="Line 198"/>
                <p:cNvSpPr>
                  <a:spLocks noChangeShapeType="1"/>
                </p:cNvSpPr>
                <p:nvPr/>
              </p:nvSpPr>
              <p:spPr bwMode="auto">
                <a:xfrm>
                  <a:off x="4485" y="1692"/>
                  <a:ext cx="41" cy="57"/>
                </a:xfrm>
                <a:prstGeom prst="line">
                  <a:avLst/>
                </a:prstGeom>
                <a:noFill/>
                <a:ln w="12700">
                  <a:solidFill>
                    <a:schemeClr val="tx1"/>
                  </a:solidFill>
                  <a:round/>
                  <a:headEnd/>
                  <a:tailEnd/>
                </a:ln>
              </p:spPr>
              <p:txBody>
                <a:bodyPr wrap="none" anchor="ctr"/>
                <a:lstStyle/>
                <a:p>
                  <a:endParaRPr lang="en-US"/>
                </a:p>
              </p:txBody>
            </p:sp>
            <p:sp>
              <p:nvSpPr>
                <p:cNvPr id="6262" name="Line 199"/>
                <p:cNvSpPr>
                  <a:spLocks noChangeShapeType="1"/>
                </p:cNvSpPr>
                <p:nvPr/>
              </p:nvSpPr>
              <p:spPr bwMode="auto">
                <a:xfrm>
                  <a:off x="4552" y="1698"/>
                  <a:ext cx="0" cy="50"/>
                </a:xfrm>
                <a:prstGeom prst="line">
                  <a:avLst/>
                </a:prstGeom>
                <a:noFill/>
                <a:ln w="12700">
                  <a:solidFill>
                    <a:schemeClr val="tx1"/>
                  </a:solidFill>
                  <a:round/>
                  <a:headEnd/>
                  <a:tailEnd/>
                </a:ln>
              </p:spPr>
              <p:txBody>
                <a:bodyPr wrap="none" anchor="ctr"/>
                <a:lstStyle/>
                <a:p>
                  <a:endParaRPr lang="en-US"/>
                </a:p>
              </p:txBody>
            </p:sp>
            <p:sp>
              <p:nvSpPr>
                <p:cNvPr id="6263" name="Line 200"/>
                <p:cNvSpPr>
                  <a:spLocks noChangeShapeType="1"/>
                </p:cNvSpPr>
                <p:nvPr/>
              </p:nvSpPr>
              <p:spPr bwMode="auto">
                <a:xfrm>
                  <a:off x="4607" y="1696"/>
                  <a:ext cx="0" cy="53"/>
                </a:xfrm>
                <a:prstGeom prst="line">
                  <a:avLst/>
                </a:prstGeom>
                <a:noFill/>
                <a:ln w="12700">
                  <a:solidFill>
                    <a:schemeClr val="tx1"/>
                  </a:solidFill>
                  <a:round/>
                  <a:headEnd/>
                  <a:tailEnd/>
                </a:ln>
              </p:spPr>
              <p:txBody>
                <a:bodyPr wrap="none" anchor="ctr"/>
                <a:lstStyle/>
                <a:p>
                  <a:endParaRPr lang="en-US"/>
                </a:p>
              </p:txBody>
            </p:sp>
            <p:sp>
              <p:nvSpPr>
                <p:cNvPr id="6264" name="Rectangle 201"/>
                <p:cNvSpPr>
                  <a:spLocks noChangeArrowheads="1"/>
                </p:cNvSpPr>
                <p:nvPr/>
              </p:nvSpPr>
              <p:spPr bwMode="auto">
                <a:xfrm>
                  <a:off x="4473" y="1644"/>
                  <a:ext cx="17" cy="40"/>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6265" name="Rectangle 202"/>
                <p:cNvSpPr>
                  <a:spLocks noChangeArrowheads="1"/>
                </p:cNvSpPr>
                <p:nvPr/>
              </p:nvSpPr>
              <p:spPr bwMode="auto">
                <a:xfrm>
                  <a:off x="4541" y="1640"/>
                  <a:ext cx="20" cy="48"/>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6266" name="Rectangle 203"/>
                <p:cNvSpPr>
                  <a:spLocks noChangeArrowheads="1"/>
                </p:cNvSpPr>
                <p:nvPr/>
              </p:nvSpPr>
              <p:spPr bwMode="auto">
                <a:xfrm>
                  <a:off x="4596" y="1643"/>
                  <a:ext cx="18" cy="47"/>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6267" name="Rectangle 204"/>
                <p:cNvSpPr>
                  <a:spLocks noChangeArrowheads="1"/>
                </p:cNvSpPr>
                <p:nvPr/>
              </p:nvSpPr>
              <p:spPr bwMode="auto">
                <a:xfrm>
                  <a:off x="4667" y="1644"/>
                  <a:ext cx="18" cy="40"/>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6268" name="Line 205"/>
                <p:cNvSpPr>
                  <a:spLocks noChangeShapeType="1"/>
                </p:cNvSpPr>
                <p:nvPr/>
              </p:nvSpPr>
              <p:spPr bwMode="auto">
                <a:xfrm flipH="1">
                  <a:off x="4624" y="1692"/>
                  <a:ext cx="60" cy="57"/>
                </a:xfrm>
                <a:prstGeom prst="line">
                  <a:avLst/>
                </a:prstGeom>
                <a:noFill/>
                <a:ln w="12700">
                  <a:solidFill>
                    <a:schemeClr val="tx1"/>
                  </a:solidFill>
                  <a:round/>
                  <a:headEnd/>
                  <a:tailEnd/>
                </a:ln>
              </p:spPr>
              <p:txBody>
                <a:bodyPr wrap="none" anchor="ctr"/>
                <a:lstStyle/>
                <a:p>
                  <a:endParaRPr lang="en-US"/>
                </a:p>
              </p:txBody>
            </p:sp>
          </p:grpSp>
        </p:grpSp>
      </p:grpSp>
      <p:grpSp>
        <p:nvGrpSpPr>
          <p:cNvPr id="24" name="Group 206"/>
          <p:cNvGrpSpPr>
            <a:grpSpLocks/>
          </p:cNvGrpSpPr>
          <p:nvPr/>
        </p:nvGrpSpPr>
        <p:grpSpPr bwMode="auto">
          <a:xfrm>
            <a:off x="3733800" y="4191000"/>
            <a:ext cx="228600" cy="304800"/>
            <a:chOff x="1344" y="3216"/>
            <a:chExt cx="192" cy="202"/>
          </a:xfrm>
        </p:grpSpPr>
        <p:sp>
          <p:nvSpPr>
            <p:cNvPr id="6235" name="Rectangle 207"/>
            <p:cNvSpPr>
              <a:spLocks noChangeArrowheads="1"/>
            </p:cNvSpPr>
            <p:nvPr/>
          </p:nvSpPr>
          <p:spPr bwMode="auto">
            <a:xfrm>
              <a:off x="1344" y="3216"/>
              <a:ext cx="192" cy="192"/>
            </a:xfrm>
            <a:prstGeom prst="rect">
              <a:avLst/>
            </a:prstGeom>
            <a:solidFill>
              <a:schemeClr val="bg1"/>
            </a:solidFill>
            <a:ln w="9525">
              <a:noFill/>
              <a:miter lim="800000"/>
              <a:headEnd/>
              <a:tailEnd/>
            </a:ln>
          </p:spPr>
          <p:txBody>
            <a:bodyPr wrap="none" anchor="ctr"/>
            <a:lstStyle/>
            <a:p>
              <a:endParaRPr lang="en-US"/>
            </a:p>
          </p:txBody>
        </p:sp>
        <p:grpSp>
          <p:nvGrpSpPr>
            <p:cNvPr id="25" name="Group 208"/>
            <p:cNvGrpSpPr>
              <a:grpSpLocks/>
            </p:cNvGrpSpPr>
            <p:nvPr/>
          </p:nvGrpSpPr>
          <p:grpSpPr bwMode="auto">
            <a:xfrm>
              <a:off x="1344" y="3216"/>
              <a:ext cx="173" cy="202"/>
              <a:chOff x="4473" y="1640"/>
              <a:chExt cx="212" cy="282"/>
            </a:xfrm>
          </p:grpSpPr>
          <p:sp>
            <p:nvSpPr>
              <p:cNvPr id="6237" name="Rectangle 209"/>
              <p:cNvSpPr>
                <a:spLocks noChangeArrowheads="1"/>
              </p:cNvSpPr>
              <p:nvPr/>
            </p:nvSpPr>
            <p:spPr bwMode="auto">
              <a:xfrm>
                <a:off x="4534" y="1764"/>
                <a:ext cx="95" cy="41"/>
              </a:xfrm>
              <a:prstGeom prst="rect">
                <a:avLst/>
              </a:prstGeom>
              <a:solidFill>
                <a:schemeClr val="bg1"/>
              </a:solidFill>
              <a:ln w="12700">
                <a:solidFill>
                  <a:schemeClr val="tx1"/>
                </a:solidFill>
                <a:miter lim="800000"/>
                <a:headEnd/>
                <a:tailEnd/>
              </a:ln>
            </p:spPr>
            <p:txBody>
              <a:bodyPr wrap="none" anchor="ctr"/>
              <a:lstStyle/>
              <a:p>
                <a:endParaRPr lang="en-US"/>
              </a:p>
            </p:txBody>
          </p:sp>
          <p:grpSp>
            <p:nvGrpSpPr>
              <p:cNvPr id="26" name="Group 210"/>
              <p:cNvGrpSpPr>
                <a:grpSpLocks/>
              </p:cNvGrpSpPr>
              <p:nvPr/>
            </p:nvGrpSpPr>
            <p:grpSpPr bwMode="auto">
              <a:xfrm>
                <a:off x="4473" y="1805"/>
                <a:ext cx="212" cy="117"/>
                <a:chOff x="4473" y="1805"/>
                <a:chExt cx="212" cy="117"/>
              </a:xfrm>
            </p:grpSpPr>
            <p:sp>
              <p:nvSpPr>
                <p:cNvPr id="6248" name="Line 211"/>
                <p:cNvSpPr>
                  <a:spLocks noChangeShapeType="1"/>
                </p:cNvSpPr>
                <p:nvPr/>
              </p:nvSpPr>
              <p:spPr bwMode="auto">
                <a:xfrm flipV="1">
                  <a:off x="4485" y="1806"/>
                  <a:ext cx="41" cy="72"/>
                </a:xfrm>
                <a:prstGeom prst="line">
                  <a:avLst/>
                </a:prstGeom>
                <a:noFill/>
                <a:ln w="12700">
                  <a:solidFill>
                    <a:schemeClr val="tx1"/>
                  </a:solidFill>
                  <a:round/>
                  <a:headEnd/>
                  <a:tailEnd/>
                </a:ln>
              </p:spPr>
              <p:txBody>
                <a:bodyPr wrap="none" anchor="ctr"/>
                <a:lstStyle/>
                <a:p>
                  <a:endParaRPr lang="en-US"/>
                </a:p>
              </p:txBody>
            </p:sp>
            <p:sp>
              <p:nvSpPr>
                <p:cNvPr id="6249" name="Line 212"/>
                <p:cNvSpPr>
                  <a:spLocks noChangeShapeType="1"/>
                </p:cNvSpPr>
                <p:nvPr/>
              </p:nvSpPr>
              <p:spPr bwMode="auto">
                <a:xfrm flipV="1">
                  <a:off x="4552" y="1807"/>
                  <a:ext cx="0" cy="66"/>
                </a:xfrm>
                <a:prstGeom prst="line">
                  <a:avLst/>
                </a:prstGeom>
                <a:noFill/>
                <a:ln w="12700">
                  <a:solidFill>
                    <a:schemeClr val="tx1"/>
                  </a:solidFill>
                  <a:round/>
                  <a:headEnd/>
                  <a:tailEnd/>
                </a:ln>
              </p:spPr>
              <p:txBody>
                <a:bodyPr wrap="none" anchor="ctr"/>
                <a:lstStyle/>
                <a:p>
                  <a:endParaRPr lang="en-US"/>
                </a:p>
              </p:txBody>
            </p:sp>
            <p:sp>
              <p:nvSpPr>
                <p:cNvPr id="6250" name="Line 213"/>
                <p:cNvSpPr>
                  <a:spLocks noChangeShapeType="1"/>
                </p:cNvSpPr>
                <p:nvPr/>
              </p:nvSpPr>
              <p:spPr bwMode="auto">
                <a:xfrm flipV="1">
                  <a:off x="4607" y="1805"/>
                  <a:ext cx="0" cy="70"/>
                </a:xfrm>
                <a:prstGeom prst="line">
                  <a:avLst/>
                </a:prstGeom>
                <a:noFill/>
                <a:ln w="12700">
                  <a:solidFill>
                    <a:schemeClr val="tx1"/>
                  </a:solidFill>
                  <a:round/>
                  <a:headEnd/>
                  <a:tailEnd/>
                </a:ln>
              </p:spPr>
              <p:txBody>
                <a:bodyPr wrap="none" anchor="ctr"/>
                <a:lstStyle/>
                <a:p>
                  <a:endParaRPr lang="en-US"/>
                </a:p>
              </p:txBody>
            </p:sp>
            <p:sp>
              <p:nvSpPr>
                <p:cNvPr id="6251" name="Rectangle 214"/>
                <p:cNvSpPr>
                  <a:spLocks noChangeArrowheads="1"/>
                </p:cNvSpPr>
                <p:nvPr/>
              </p:nvSpPr>
              <p:spPr bwMode="auto">
                <a:xfrm>
                  <a:off x="4473" y="1878"/>
                  <a:ext cx="17" cy="40"/>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6252" name="Rectangle 215"/>
                <p:cNvSpPr>
                  <a:spLocks noChangeArrowheads="1"/>
                </p:cNvSpPr>
                <p:nvPr/>
              </p:nvSpPr>
              <p:spPr bwMode="auto">
                <a:xfrm>
                  <a:off x="4541" y="1875"/>
                  <a:ext cx="20" cy="47"/>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6253" name="Rectangle 216"/>
                <p:cNvSpPr>
                  <a:spLocks noChangeArrowheads="1"/>
                </p:cNvSpPr>
                <p:nvPr/>
              </p:nvSpPr>
              <p:spPr bwMode="auto">
                <a:xfrm>
                  <a:off x="4596" y="1873"/>
                  <a:ext cx="18" cy="48"/>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6254" name="Rectangle 217"/>
                <p:cNvSpPr>
                  <a:spLocks noChangeArrowheads="1"/>
                </p:cNvSpPr>
                <p:nvPr/>
              </p:nvSpPr>
              <p:spPr bwMode="auto">
                <a:xfrm>
                  <a:off x="4667" y="1878"/>
                  <a:ext cx="18" cy="40"/>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6255" name="Line 218"/>
                <p:cNvSpPr>
                  <a:spLocks noChangeShapeType="1"/>
                </p:cNvSpPr>
                <p:nvPr/>
              </p:nvSpPr>
              <p:spPr bwMode="auto">
                <a:xfrm flipH="1" flipV="1">
                  <a:off x="4624" y="1806"/>
                  <a:ext cx="60" cy="72"/>
                </a:xfrm>
                <a:prstGeom prst="line">
                  <a:avLst/>
                </a:prstGeom>
                <a:noFill/>
                <a:ln w="12700">
                  <a:solidFill>
                    <a:schemeClr val="tx1"/>
                  </a:solidFill>
                  <a:round/>
                  <a:headEnd/>
                  <a:tailEnd/>
                </a:ln>
              </p:spPr>
              <p:txBody>
                <a:bodyPr wrap="none" anchor="ctr"/>
                <a:lstStyle/>
                <a:p>
                  <a:endParaRPr lang="en-US"/>
                </a:p>
              </p:txBody>
            </p:sp>
          </p:grpSp>
          <p:grpSp>
            <p:nvGrpSpPr>
              <p:cNvPr id="27" name="Group 219"/>
              <p:cNvGrpSpPr>
                <a:grpSpLocks/>
              </p:cNvGrpSpPr>
              <p:nvPr/>
            </p:nvGrpSpPr>
            <p:grpSpPr bwMode="auto">
              <a:xfrm>
                <a:off x="4473" y="1640"/>
                <a:ext cx="212" cy="109"/>
                <a:chOff x="4473" y="1640"/>
                <a:chExt cx="212" cy="109"/>
              </a:xfrm>
            </p:grpSpPr>
            <p:sp>
              <p:nvSpPr>
                <p:cNvPr id="6240" name="Line 220"/>
                <p:cNvSpPr>
                  <a:spLocks noChangeShapeType="1"/>
                </p:cNvSpPr>
                <p:nvPr/>
              </p:nvSpPr>
              <p:spPr bwMode="auto">
                <a:xfrm>
                  <a:off x="4485" y="1692"/>
                  <a:ext cx="41" cy="57"/>
                </a:xfrm>
                <a:prstGeom prst="line">
                  <a:avLst/>
                </a:prstGeom>
                <a:noFill/>
                <a:ln w="12700">
                  <a:solidFill>
                    <a:schemeClr val="tx1"/>
                  </a:solidFill>
                  <a:round/>
                  <a:headEnd/>
                  <a:tailEnd/>
                </a:ln>
              </p:spPr>
              <p:txBody>
                <a:bodyPr wrap="none" anchor="ctr"/>
                <a:lstStyle/>
                <a:p>
                  <a:endParaRPr lang="en-US"/>
                </a:p>
              </p:txBody>
            </p:sp>
            <p:sp>
              <p:nvSpPr>
                <p:cNvPr id="6241" name="Line 221"/>
                <p:cNvSpPr>
                  <a:spLocks noChangeShapeType="1"/>
                </p:cNvSpPr>
                <p:nvPr/>
              </p:nvSpPr>
              <p:spPr bwMode="auto">
                <a:xfrm>
                  <a:off x="4552" y="1698"/>
                  <a:ext cx="0" cy="50"/>
                </a:xfrm>
                <a:prstGeom prst="line">
                  <a:avLst/>
                </a:prstGeom>
                <a:noFill/>
                <a:ln w="12700">
                  <a:solidFill>
                    <a:schemeClr val="tx1"/>
                  </a:solidFill>
                  <a:round/>
                  <a:headEnd/>
                  <a:tailEnd/>
                </a:ln>
              </p:spPr>
              <p:txBody>
                <a:bodyPr wrap="none" anchor="ctr"/>
                <a:lstStyle/>
                <a:p>
                  <a:endParaRPr lang="en-US"/>
                </a:p>
              </p:txBody>
            </p:sp>
            <p:sp>
              <p:nvSpPr>
                <p:cNvPr id="6242" name="Line 222"/>
                <p:cNvSpPr>
                  <a:spLocks noChangeShapeType="1"/>
                </p:cNvSpPr>
                <p:nvPr/>
              </p:nvSpPr>
              <p:spPr bwMode="auto">
                <a:xfrm>
                  <a:off x="4607" y="1696"/>
                  <a:ext cx="0" cy="53"/>
                </a:xfrm>
                <a:prstGeom prst="line">
                  <a:avLst/>
                </a:prstGeom>
                <a:noFill/>
                <a:ln w="12700">
                  <a:solidFill>
                    <a:schemeClr val="tx1"/>
                  </a:solidFill>
                  <a:round/>
                  <a:headEnd/>
                  <a:tailEnd/>
                </a:ln>
              </p:spPr>
              <p:txBody>
                <a:bodyPr wrap="none" anchor="ctr"/>
                <a:lstStyle/>
                <a:p>
                  <a:endParaRPr lang="en-US"/>
                </a:p>
              </p:txBody>
            </p:sp>
            <p:sp>
              <p:nvSpPr>
                <p:cNvPr id="6243" name="Rectangle 223"/>
                <p:cNvSpPr>
                  <a:spLocks noChangeArrowheads="1"/>
                </p:cNvSpPr>
                <p:nvPr/>
              </p:nvSpPr>
              <p:spPr bwMode="auto">
                <a:xfrm>
                  <a:off x="4473" y="1644"/>
                  <a:ext cx="17" cy="40"/>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6244" name="Rectangle 224"/>
                <p:cNvSpPr>
                  <a:spLocks noChangeArrowheads="1"/>
                </p:cNvSpPr>
                <p:nvPr/>
              </p:nvSpPr>
              <p:spPr bwMode="auto">
                <a:xfrm>
                  <a:off x="4541" y="1640"/>
                  <a:ext cx="20" cy="48"/>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6245" name="Rectangle 225"/>
                <p:cNvSpPr>
                  <a:spLocks noChangeArrowheads="1"/>
                </p:cNvSpPr>
                <p:nvPr/>
              </p:nvSpPr>
              <p:spPr bwMode="auto">
                <a:xfrm>
                  <a:off x="4596" y="1643"/>
                  <a:ext cx="18" cy="47"/>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6246" name="Rectangle 226"/>
                <p:cNvSpPr>
                  <a:spLocks noChangeArrowheads="1"/>
                </p:cNvSpPr>
                <p:nvPr/>
              </p:nvSpPr>
              <p:spPr bwMode="auto">
                <a:xfrm>
                  <a:off x="4667" y="1644"/>
                  <a:ext cx="18" cy="40"/>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6247" name="Line 227"/>
                <p:cNvSpPr>
                  <a:spLocks noChangeShapeType="1"/>
                </p:cNvSpPr>
                <p:nvPr/>
              </p:nvSpPr>
              <p:spPr bwMode="auto">
                <a:xfrm flipH="1">
                  <a:off x="4624" y="1692"/>
                  <a:ext cx="60" cy="57"/>
                </a:xfrm>
                <a:prstGeom prst="line">
                  <a:avLst/>
                </a:prstGeom>
                <a:noFill/>
                <a:ln w="12700">
                  <a:solidFill>
                    <a:schemeClr val="tx1"/>
                  </a:solidFill>
                  <a:round/>
                  <a:headEnd/>
                  <a:tailEnd/>
                </a:ln>
              </p:spPr>
              <p:txBody>
                <a:bodyPr wrap="none" anchor="ctr"/>
                <a:lstStyle/>
                <a:p>
                  <a:endParaRPr lang="en-US"/>
                </a:p>
              </p:txBody>
            </p:sp>
          </p:grpSp>
        </p:grpSp>
      </p:grpSp>
      <p:grpSp>
        <p:nvGrpSpPr>
          <p:cNvPr id="28" name="Group 228"/>
          <p:cNvGrpSpPr>
            <a:grpSpLocks/>
          </p:cNvGrpSpPr>
          <p:nvPr/>
        </p:nvGrpSpPr>
        <p:grpSpPr bwMode="auto">
          <a:xfrm>
            <a:off x="5334000" y="2895600"/>
            <a:ext cx="711200" cy="542925"/>
            <a:chOff x="3660" y="3264"/>
            <a:chExt cx="448" cy="342"/>
          </a:xfrm>
        </p:grpSpPr>
        <p:sp>
          <p:nvSpPr>
            <p:cNvPr id="6233" name="AutoShape 229"/>
            <p:cNvSpPr>
              <a:spLocks noChangeAspect="1" noChangeArrowheads="1"/>
            </p:cNvSpPr>
            <p:nvPr/>
          </p:nvSpPr>
          <p:spPr bwMode="auto">
            <a:xfrm>
              <a:off x="3705" y="3264"/>
              <a:ext cx="171" cy="242"/>
            </a:xfrm>
            <a:prstGeom prst="can">
              <a:avLst>
                <a:gd name="adj" fmla="val 35380"/>
              </a:avLst>
            </a:prstGeom>
            <a:gradFill rotWithShape="0">
              <a:gsLst>
                <a:gs pos="0">
                  <a:schemeClr val="bg1"/>
                </a:gs>
                <a:gs pos="100000">
                  <a:schemeClr val="bg2"/>
                </a:gs>
              </a:gsLst>
              <a:lin ang="5400000" scaled="1"/>
            </a:gradFill>
            <a:ln w="12700" cap="sq">
              <a:solidFill>
                <a:schemeClr val="folHlink"/>
              </a:solidFill>
              <a:round/>
              <a:headEnd/>
              <a:tailEnd/>
            </a:ln>
          </p:spPr>
          <p:txBody>
            <a:bodyPr wrap="none" anchor="ctr"/>
            <a:lstStyle/>
            <a:p>
              <a:endParaRPr lang="en-US"/>
            </a:p>
          </p:txBody>
        </p:sp>
        <p:sp>
          <p:nvSpPr>
            <p:cNvPr id="6234" name="Rectangle 230"/>
            <p:cNvSpPr>
              <a:spLocks noChangeArrowheads="1"/>
            </p:cNvSpPr>
            <p:nvPr/>
          </p:nvSpPr>
          <p:spPr bwMode="auto">
            <a:xfrm>
              <a:off x="3660" y="3456"/>
              <a:ext cx="448" cy="150"/>
            </a:xfrm>
            <a:prstGeom prst="rect">
              <a:avLst/>
            </a:prstGeom>
            <a:noFill/>
            <a:ln w="28575">
              <a:noFill/>
              <a:miter lim="800000"/>
              <a:headEnd/>
              <a:tailEnd/>
            </a:ln>
          </p:spPr>
          <p:txBody>
            <a:bodyPr wrap="none" lIns="92075" tIns="46038" rIns="92075" bIns="46038" anchor="ctr">
              <a:spAutoFit/>
            </a:bodyPr>
            <a:lstStyle/>
            <a:p>
              <a:pPr eaLnBrk="0" hangingPunct="0">
                <a:lnSpc>
                  <a:spcPct val="80000"/>
                </a:lnSpc>
                <a:spcBef>
                  <a:spcPct val="20000"/>
                </a:spcBef>
              </a:pPr>
              <a:r>
                <a:rPr lang="en-US" sz="1200">
                  <a:solidFill>
                    <a:srgbClr val="FFFF00"/>
                  </a:solidFill>
                  <a:latin typeface="Times New Roman" pitchFamily="18" charset="0"/>
                </a:rPr>
                <a:t>database</a:t>
              </a:r>
            </a:p>
          </p:txBody>
        </p:sp>
      </p:grpSp>
      <p:grpSp>
        <p:nvGrpSpPr>
          <p:cNvPr id="29" name="Group 231"/>
          <p:cNvGrpSpPr>
            <a:grpSpLocks/>
          </p:cNvGrpSpPr>
          <p:nvPr/>
        </p:nvGrpSpPr>
        <p:grpSpPr bwMode="auto">
          <a:xfrm>
            <a:off x="2971800" y="3581400"/>
            <a:ext cx="304800" cy="304800"/>
            <a:chOff x="1296" y="3168"/>
            <a:chExt cx="288" cy="336"/>
          </a:xfrm>
        </p:grpSpPr>
        <p:sp>
          <p:nvSpPr>
            <p:cNvPr id="6212" name="Rectangle 232"/>
            <p:cNvSpPr>
              <a:spLocks noChangeArrowheads="1"/>
            </p:cNvSpPr>
            <p:nvPr/>
          </p:nvSpPr>
          <p:spPr bwMode="auto">
            <a:xfrm>
              <a:off x="1296" y="3168"/>
              <a:ext cx="288" cy="336"/>
            </a:xfrm>
            <a:prstGeom prst="rect">
              <a:avLst/>
            </a:prstGeom>
            <a:solidFill>
              <a:schemeClr val="bg1"/>
            </a:solidFill>
            <a:ln w="9525">
              <a:noFill/>
              <a:miter lim="800000"/>
              <a:headEnd/>
              <a:tailEnd/>
            </a:ln>
          </p:spPr>
          <p:txBody>
            <a:bodyPr wrap="none" anchor="ctr"/>
            <a:lstStyle/>
            <a:p>
              <a:endParaRPr lang="en-US"/>
            </a:p>
          </p:txBody>
        </p:sp>
        <p:grpSp>
          <p:nvGrpSpPr>
            <p:cNvPr id="30" name="Group 233"/>
            <p:cNvGrpSpPr>
              <a:grpSpLocks/>
            </p:cNvGrpSpPr>
            <p:nvPr/>
          </p:nvGrpSpPr>
          <p:grpSpPr bwMode="auto">
            <a:xfrm>
              <a:off x="1344" y="3216"/>
              <a:ext cx="173" cy="202"/>
              <a:chOff x="4473" y="1640"/>
              <a:chExt cx="212" cy="282"/>
            </a:xfrm>
          </p:grpSpPr>
          <p:sp>
            <p:nvSpPr>
              <p:cNvPr id="6214" name="Rectangle 234"/>
              <p:cNvSpPr>
                <a:spLocks noChangeArrowheads="1"/>
              </p:cNvSpPr>
              <p:nvPr/>
            </p:nvSpPr>
            <p:spPr bwMode="auto">
              <a:xfrm>
                <a:off x="4534" y="1764"/>
                <a:ext cx="95" cy="41"/>
              </a:xfrm>
              <a:prstGeom prst="rect">
                <a:avLst/>
              </a:prstGeom>
              <a:solidFill>
                <a:schemeClr val="bg1"/>
              </a:solidFill>
              <a:ln w="12700">
                <a:solidFill>
                  <a:schemeClr val="tx1"/>
                </a:solidFill>
                <a:miter lim="800000"/>
                <a:headEnd/>
                <a:tailEnd/>
              </a:ln>
            </p:spPr>
            <p:txBody>
              <a:bodyPr wrap="none" anchor="ctr"/>
              <a:lstStyle/>
              <a:p>
                <a:endParaRPr lang="en-US"/>
              </a:p>
            </p:txBody>
          </p:sp>
          <p:grpSp>
            <p:nvGrpSpPr>
              <p:cNvPr id="31" name="Group 235"/>
              <p:cNvGrpSpPr>
                <a:grpSpLocks/>
              </p:cNvGrpSpPr>
              <p:nvPr/>
            </p:nvGrpSpPr>
            <p:grpSpPr bwMode="auto">
              <a:xfrm>
                <a:off x="4473" y="1805"/>
                <a:ext cx="212" cy="117"/>
                <a:chOff x="4473" y="1805"/>
                <a:chExt cx="212" cy="117"/>
              </a:xfrm>
            </p:grpSpPr>
            <p:sp>
              <p:nvSpPr>
                <p:cNvPr id="6225" name="Line 236"/>
                <p:cNvSpPr>
                  <a:spLocks noChangeShapeType="1"/>
                </p:cNvSpPr>
                <p:nvPr/>
              </p:nvSpPr>
              <p:spPr bwMode="auto">
                <a:xfrm flipV="1">
                  <a:off x="4485" y="1806"/>
                  <a:ext cx="41" cy="72"/>
                </a:xfrm>
                <a:prstGeom prst="line">
                  <a:avLst/>
                </a:prstGeom>
                <a:noFill/>
                <a:ln w="12700">
                  <a:solidFill>
                    <a:schemeClr val="tx1"/>
                  </a:solidFill>
                  <a:round/>
                  <a:headEnd/>
                  <a:tailEnd/>
                </a:ln>
              </p:spPr>
              <p:txBody>
                <a:bodyPr wrap="none" anchor="ctr"/>
                <a:lstStyle/>
                <a:p>
                  <a:endParaRPr lang="en-US"/>
                </a:p>
              </p:txBody>
            </p:sp>
            <p:sp>
              <p:nvSpPr>
                <p:cNvPr id="6226" name="Line 237"/>
                <p:cNvSpPr>
                  <a:spLocks noChangeShapeType="1"/>
                </p:cNvSpPr>
                <p:nvPr/>
              </p:nvSpPr>
              <p:spPr bwMode="auto">
                <a:xfrm flipV="1">
                  <a:off x="4552" y="1807"/>
                  <a:ext cx="0" cy="66"/>
                </a:xfrm>
                <a:prstGeom prst="line">
                  <a:avLst/>
                </a:prstGeom>
                <a:noFill/>
                <a:ln w="12700">
                  <a:solidFill>
                    <a:schemeClr val="tx1"/>
                  </a:solidFill>
                  <a:round/>
                  <a:headEnd/>
                  <a:tailEnd/>
                </a:ln>
              </p:spPr>
              <p:txBody>
                <a:bodyPr wrap="none" anchor="ctr"/>
                <a:lstStyle/>
                <a:p>
                  <a:endParaRPr lang="en-US"/>
                </a:p>
              </p:txBody>
            </p:sp>
            <p:sp>
              <p:nvSpPr>
                <p:cNvPr id="6227" name="Line 238"/>
                <p:cNvSpPr>
                  <a:spLocks noChangeShapeType="1"/>
                </p:cNvSpPr>
                <p:nvPr/>
              </p:nvSpPr>
              <p:spPr bwMode="auto">
                <a:xfrm flipV="1">
                  <a:off x="4607" y="1805"/>
                  <a:ext cx="0" cy="70"/>
                </a:xfrm>
                <a:prstGeom prst="line">
                  <a:avLst/>
                </a:prstGeom>
                <a:noFill/>
                <a:ln w="12700">
                  <a:solidFill>
                    <a:schemeClr val="tx1"/>
                  </a:solidFill>
                  <a:round/>
                  <a:headEnd/>
                  <a:tailEnd/>
                </a:ln>
              </p:spPr>
              <p:txBody>
                <a:bodyPr wrap="none" anchor="ctr"/>
                <a:lstStyle/>
                <a:p>
                  <a:endParaRPr lang="en-US"/>
                </a:p>
              </p:txBody>
            </p:sp>
            <p:sp>
              <p:nvSpPr>
                <p:cNvPr id="6228" name="Rectangle 239"/>
                <p:cNvSpPr>
                  <a:spLocks noChangeArrowheads="1"/>
                </p:cNvSpPr>
                <p:nvPr/>
              </p:nvSpPr>
              <p:spPr bwMode="auto">
                <a:xfrm>
                  <a:off x="4473" y="1878"/>
                  <a:ext cx="17" cy="40"/>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6229" name="Rectangle 240"/>
                <p:cNvSpPr>
                  <a:spLocks noChangeArrowheads="1"/>
                </p:cNvSpPr>
                <p:nvPr/>
              </p:nvSpPr>
              <p:spPr bwMode="auto">
                <a:xfrm>
                  <a:off x="4541" y="1875"/>
                  <a:ext cx="20" cy="47"/>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6230" name="Rectangle 241"/>
                <p:cNvSpPr>
                  <a:spLocks noChangeArrowheads="1"/>
                </p:cNvSpPr>
                <p:nvPr/>
              </p:nvSpPr>
              <p:spPr bwMode="auto">
                <a:xfrm>
                  <a:off x="4596" y="1873"/>
                  <a:ext cx="18" cy="48"/>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6231" name="Rectangle 242"/>
                <p:cNvSpPr>
                  <a:spLocks noChangeArrowheads="1"/>
                </p:cNvSpPr>
                <p:nvPr/>
              </p:nvSpPr>
              <p:spPr bwMode="auto">
                <a:xfrm>
                  <a:off x="4667" y="1878"/>
                  <a:ext cx="18" cy="40"/>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6232" name="Line 243"/>
                <p:cNvSpPr>
                  <a:spLocks noChangeShapeType="1"/>
                </p:cNvSpPr>
                <p:nvPr/>
              </p:nvSpPr>
              <p:spPr bwMode="auto">
                <a:xfrm flipH="1" flipV="1">
                  <a:off x="4624" y="1806"/>
                  <a:ext cx="60" cy="72"/>
                </a:xfrm>
                <a:prstGeom prst="line">
                  <a:avLst/>
                </a:prstGeom>
                <a:noFill/>
                <a:ln w="12700">
                  <a:solidFill>
                    <a:schemeClr val="tx1"/>
                  </a:solidFill>
                  <a:round/>
                  <a:headEnd/>
                  <a:tailEnd/>
                </a:ln>
              </p:spPr>
              <p:txBody>
                <a:bodyPr wrap="none" anchor="ctr"/>
                <a:lstStyle/>
                <a:p>
                  <a:endParaRPr lang="en-US"/>
                </a:p>
              </p:txBody>
            </p:sp>
          </p:grpSp>
          <p:grpSp>
            <p:nvGrpSpPr>
              <p:cNvPr id="6144" name="Group 244"/>
              <p:cNvGrpSpPr>
                <a:grpSpLocks/>
              </p:cNvGrpSpPr>
              <p:nvPr/>
            </p:nvGrpSpPr>
            <p:grpSpPr bwMode="auto">
              <a:xfrm>
                <a:off x="4473" y="1640"/>
                <a:ext cx="212" cy="109"/>
                <a:chOff x="4473" y="1640"/>
                <a:chExt cx="212" cy="109"/>
              </a:xfrm>
            </p:grpSpPr>
            <p:sp>
              <p:nvSpPr>
                <p:cNvPr id="6217" name="Line 245"/>
                <p:cNvSpPr>
                  <a:spLocks noChangeShapeType="1"/>
                </p:cNvSpPr>
                <p:nvPr/>
              </p:nvSpPr>
              <p:spPr bwMode="auto">
                <a:xfrm>
                  <a:off x="4485" y="1692"/>
                  <a:ext cx="41" cy="57"/>
                </a:xfrm>
                <a:prstGeom prst="line">
                  <a:avLst/>
                </a:prstGeom>
                <a:noFill/>
                <a:ln w="12700">
                  <a:solidFill>
                    <a:schemeClr val="tx1"/>
                  </a:solidFill>
                  <a:round/>
                  <a:headEnd/>
                  <a:tailEnd/>
                </a:ln>
              </p:spPr>
              <p:txBody>
                <a:bodyPr wrap="none" anchor="ctr"/>
                <a:lstStyle/>
                <a:p>
                  <a:endParaRPr lang="en-US"/>
                </a:p>
              </p:txBody>
            </p:sp>
            <p:sp>
              <p:nvSpPr>
                <p:cNvPr id="6218" name="Line 246"/>
                <p:cNvSpPr>
                  <a:spLocks noChangeShapeType="1"/>
                </p:cNvSpPr>
                <p:nvPr/>
              </p:nvSpPr>
              <p:spPr bwMode="auto">
                <a:xfrm>
                  <a:off x="4552" y="1698"/>
                  <a:ext cx="0" cy="50"/>
                </a:xfrm>
                <a:prstGeom prst="line">
                  <a:avLst/>
                </a:prstGeom>
                <a:noFill/>
                <a:ln w="12700">
                  <a:solidFill>
                    <a:schemeClr val="tx1"/>
                  </a:solidFill>
                  <a:round/>
                  <a:headEnd/>
                  <a:tailEnd/>
                </a:ln>
              </p:spPr>
              <p:txBody>
                <a:bodyPr wrap="none" anchor="ctr"/>
                <a:lstStyle/>
                <a:p>
                  <a:endParaRPr lang="en-US"/>
                </a:p>
              </p:txBody>
            </p:sp>
            <p:sp>
              <p:nvSpPr>
                <p:cNvPr id="6219" name="Line 247"/>
                <p:cNvSpPr>
                  <a:spLocks noChangeShapeType="1"/>
                </p:cNvSpPr>
                <p:nvPr/>
              </p:nvSpPr>
              <p:spPr bwMode="auto">
                <a:xfrm>
                  <a:off x="4607" y="1696"/>
                  <a:ext cx="0" cy="53"/>
                </a:xfrm>
                <a:prstGeom prst="line">
                  <a:avLst/>
                </a:prstGeom>
                <a:noFill/>
                <a:ln w="12700">
                  <a:solidFill>
                    <a:schemeClr val="tx1"/>
                  </a:solidFill>
                  <a:round/>
                  <a:headEnd/>
                  <a:tailEnd/>
                </a:ln>
              </p:spPr>
              <p:txBody>
                <a:bodyPr wrap="none" anchor="ctr"/>
                <a:lstStyle/>
                <a:p>
                  <a:endParaRPr lang="en-US"/>
                </a:p>
              </p:txBody>
            </p:sp>
            <p:sp>
              <p:nvSpPr>
                <p:cNvPr id="6220" name="Rectangle 248"/>
                <p:cNvSpPr>
                  <a:spLocks noChangeArrowheads="1"/>
                </p:cNvSpPr>
                <p:nvPr/>
              </p:nvSpPr>
              <p:spPr bwMode="auto">
                <a:xfrm>
                  <a:off x="4473" y="1644"/>
                  <a:ext cx="17" cy="40"/>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6221" name="Rectangle 249"/>
                <p:cNvSpPr>
                  <a:spLocks noChangeArrowheads="1"/>
                </p:cNvSpPr>
                <p:nvPr/>
              </p:nvSpPr>
              <p:spPr bwMode="auto">
                <a:xfrm>
                  <a:off x="4541" y="1640"/>
                  <a:ext cx="20" cy="48"/>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6222" name="Rectangle 250"/>
                <p:cNvSpPr>
                  <a:spLocks noChangeArrowheads="1"/>
                </p:cNvSpPr>
                <p:nvPr/>
              </p:nvSpPr>
              <p:spPr bwMode="auto">
                <a:xfrm>
                  <a:off x="4596" y="1643"/>
                  <a:ext cx="18" cy="47"/>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6223" name="Rectangle 251"/>
                <p:cNvSpPr>
                  <a:spLocks noChangeArrowheads="1"/>
                </p:cNvSpPr>
                <p:nvPr/>
              </p:nvSpPr>
              <p:spPr bwMode="auto">
                <a:xfrm>
                  <a:off x="4667" y="1644"/>
                  <a:ext cx="18" cy="40"/>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6224" name="Line 252"/>
                <p:cNvSpPr>
                  <a:spLocks noChangeShapeType="1"/>
                </p:cNvSpPr>
                <p:nvPr/>
              </p:nvSpPr>
              <p:spPr bwMode="auto">
                <a:xfrm flipH="1">
                  <a:off x="4624" y="1692"/>
                  <a:ext cx="60" cy="57"/>
                </a:xfrm>
                <a:prstGeom prst="line">
                  <a:avLst/>
                </a:prstGeom>
                <a:noFill/>
                <a:ln w="12700">
                  <a:solidFill>
                    <a:schemeClr val="tx1"/>
                  </a:solidFill>
                  <a:round/>
                  <a:headEnd/>
                  <a:tailEnd/>
                </a:ln>
              </p:spPr>
              <p:txBody>
                <a:bodyPr wrap="none" anchor="ctr"/>
                <a:lstStyle/>
                <a:p>
                  <a:endParaRPr lang="en-US"/>
                </a:p>
              </p:txBody>
            </p:sp>
          </p:grpSp>
        </p:grpSp>
      </p:grpSp>
      <p:sp>
        <p:nvSpPr>
          <p:cNvPr id="6170" name="Oval 253"/>
          <p:cNvSpPr>
            <a:spLocks noChangeArrowheads="1"/>
          </p:cNvSpPr>
          <p:nvPr/>
        </p:nvSpPr>
        <p:spPr bwMode="auto">
          <a:xfrm>
            <a:off x="3581400" y="3124200"/>
            <a:ext cx="304800" cy="304800"/>
          </a:xfrm>
          <a:prstGeom prst="ellipse">
            <a:avLst/>
          </a:prstGeom>
          <a:solidFill>
            <a:srgbClr val="99CCFF"/>
          </a:solidFill>
          <a:ln w="9525">
            <a:solidFill>
              <a:schemeClr val="tx1"/>
            </a:solidFill>
            <a:round/>
            <a:headEnd/>
            <a:tailEnd/>
          </a:ln>
        </p:spPr>
        <p:txBody>
          <a:bodyPr wrap="none" anchor="ctr"/>
          <a:lstStyle/>
          <a:p>
            <a:r>
              <a:rPr lang="en-US">
                <a:latin typeface="Times New Roman" pitchFamily="18" charset="0"/>
              </a:rPr>
              <a:t>R</a:t>
            </a:r>
            <a:r>
              <a:rPr lang="en-US" baseline="-25000">
                <a:latin typeface="Times New Roman" pitchFamily="18" charset="0"/>
              </a:rPr>
              <a:t>2</a:t>
            </a:r>
          </a:p>
        </p:txBody>
      </p:sp>
      <p:sp>
        <p:nvSpPr>
          <p:cNvPr id="6171" name="Oval 254"/>
          <p:cNvSpPr>
            <a:spLocks noChangeArrowheads="1"/>
          </p:cNvSpPr>
          <p:nvPr/>
        </p:nvSpPr>
        <p:spPr bwMode="auto">
          <a:xfrm>
            <a:off x="5105400" y="3276600"/>
            <a:ext cx="304800" cy="304800"/>
          </a:xfrm>
          <a:prstGeom prst="ellipse">
            <a:avLst/>
          </a:prstGeom>
          <a:solidFill>
            <a:srgbClr val="99CCFF"/>
          </a:solidFill>
          <a:ln w="9525">
            <a:solidFill>
              <a:schemeClr val="tx1"/>
            </a:solidFill>
            <a:round/>
            <a:headEnd/>
            <a:tailEnd/>
          </a:ln>
        </p:spPr>
        <p:txBody>
          <a:bodyPr wrap="none" anchor="ctr"/>
          <a:lstStyle/>
          <a:p>
            <a:r>
              <a:rPr lang="en-US">
                <a:latin typeface="Times New Roman" pitchFamily="18" charset="0"/>
              </a:rPr>
              <a:t>R</a:t>
            </a:r>
            <a:r>
              <a:rPr lang="en-US" baseline="-25000">
                <a:latin typeface="Times New Roman" pitchFamily="18" charset="0"/>
              </a:rPr>
              <a:t>3</a:t>
            </a:r>
          </a:p>
        </p:txBody>
      </p:sp>
      <p:sp>
        <p:nvSpPr>
          <p:cNvPr id="6172" name="Oval 255"/>
          <p:cNvSpPr>
            <a:spLocks noChangeArrowheads="1"/>
          </p:cNvSpPr>
          <p:nvPr/>
        </p:nvSpPr>
        <p:spPr bwMode="auto">
          <a:xfrm>
            <a:off x="4876800" y="3886200"/>
            <a:ext cx="304800" cy="304800"/>
          </a:xfrm>
          <a:prstGeom prst="ellipse">
            <a:avLst/>
          </a:prstGeom>
          <a:solidFill>
            <a:srgbClr val="99CCFF"/>
          </a:solidFill>
          <a:ln w="9525">
            <a:solidFill>
              <a:schemeClr val="tx1"/>
            </a:solidFill>
            <a:round/>
            <a:headEnd/>
            <a:tailEnd/>
          </a:ln>
        </p:spPr>
        <p:txBody>
          <a:bodyPr wrap="none" anchor="ctr"/>
          <a:lstStyle/>
          <a:p>
            <a:r>
              <a:rPr lang="en-US">
                <a:latin typeface="Times New Roman" pitchFamily="18" charset="0"/>
              </a:rPr>
              <a:t>R</a:t>
            </a:r>
            <a:r>
              <a:rPr lang="en-US" baseline="-25000">
                <a:latin typeface="Times New Roman" pitchFamily="18" charset="0"/>
              </a:rPr>
              <a:t>N</a:t>
            </a:r>
          </a:p>
        </p:txBody>
      </p:sp>
      <p:grpSp>
        <p:nvGrpSpPr>
          <p:cNvPr id="6145" name="Group 256"/>
          <p:cNvGrpSpPr>
            <a:grpSpLocks/>
          </p:cNvGrpSpPr>
          <p:nvPr/>
        </p:nvGrpSpPr>
        <p:grpSpPr bwMode="auto">
          <a:xfrm>
            <a:off x="6553200" y="4267200"/>
            <a:ext cx="304800" cy="304800"/>
            <a:chOff x="1296" y="3168"/>
            <a:chExt cx="288" cy="336"/>
          </a:xfrm>
        </p:grpSpPr>
        <p:sp>
          <p:nvSpPr>
            <p:cNvPr id="6191" name="Rectangle 257"/>
            <p:cNvSpPr>
              <a:spLocks noChangeArrowheads="1"/>
            </p:cNvSpPr>
            <p:nvPr/>
          </p:nvSpPr>
          <p:spPr bwMode="auto">
            <a:xfrm>
              <a:off x="1296" y="3168"/>
              <a:ext cx="288" cy="336"/>
            </a:xfrm>
            <a:prstGeom prst="rect">
              <a:avLst/>
            </a:prstGeom>
            <a:solidFill>
              <a:schemeClr val="bg1"/>
            </a:solidFill>
            <a:ln w="9525">
              <a:noFill/>
              <a:miter lim="800000"/>
              <a:headEnd/>
              <a:tailEnd/>
            </a:ln>
          </p:spPr>
          <p:txBody>
            <a:bodyPr wrap="none" anchor="ctr"/>
            <a:lstStyle/>
            <a:p>
              <a:endParaRPr lang="en-US"/>
            </a:p>
          </p:txBody>
        </p:sp>
        <p:grpSp>
          <p:nvGrpSpPr>
            <p:cNvPr id="6150" name="Group 258"/>
            <p:cNvGrpSpPr>
              <a:grpSpLocks/>
            </p:cNvGrpSpPr>
            <p:nvPr/>
          </p:nvGrpSpPr>
          <p:grpSpPr bwMode="auto">
            <a:xfrm>
              <a:off x="1344" y="3216"/>
              <a:ext cx="173" cy="202"/>
              <a:chOff x="4473" y="1640"/>
              <a:chExt cx="212" cy="282"/>
            </a:xfrm>
          </p:grpSpPr>
          <p:sp>
            <p:nvSpPr>
              <p:cNvPr id="6193" name="Rectangle 259"/>
              <p:cNvSpPr>
                <a:spLocks noChangeArrowheads="1"/>
              </p:cNvSpPr>
              <p:nvPr/>
            </p:nvSpPr>
            <p:spPr bwMode="auto">
              <a:xfrm>
                <a:off x="4534" y="1764"/>
                <a:ext cx="95" cy="41"/>
              </a:xfrm>
              <a:prstGeom prst="rect">
                <a:avLst/>
              </a:prstGeom>
              <a:solidFill>
                <a:schemeClr val="bg1"/>
              </a:solidFill>
              <a:ln w="12700">
                <a:solidFill>
                  <a:schemeClr val="tx1"/>
                </a:solidFill>
                <a:miter lim="800000"/>
                <a:headEnd/>
                <a:tailEnd/>
              </a:ln>
            </p:spPr>
            <p:txBody>
              <a:bodyPr wrap="none" anchor="ctr"/>
              <a:lstStyle/>
              <a:p>
                <a:endParaRPr lang="en-US"/>
              </a:p>
            </p:txBody>
          </p:sp>
          <p:grpSp>
            <p:nvGrpSpPr>
              <p:cNvPr id="6166" name="Group 260"/>
              <p:cNvGrpSpPr>
                <a:grpSpLocks/>
              </p:cNvGrpSpPr>
              <p:nvPr/>
            </p:nvGrpSpPr>
            <p:grpSpPr bwMode="auto">
              <a:xfrm>
                <a:off x="4473" y="1805"/>
                <a:ext cx="212" cy="117"/>
                <a:chOff x="4473" y="1805"/>
                <a:chExt cx="212" cy="117"/>
              </a:xfrm>
            </p:grpSpPr>
            <p:sp>
              <p:nvSpPr>
                <p:cNvPr id="6204" name="Line 261"/>
                <p:cNvSpPr>
                  <a:spLocks noChangeShapeType="1"/>
                </p:cNvSpPr>
                <p:nvPr/>
              </p:nvSpPr>
              <p:spPr bwMode="auto">
                <a:xfrm flipV="1">
                  <a:off x="4485" y="1806"/>
                  <a:ext cx="41" cy="72"/>
                </a:xfrm>
                <a:prstGeom prst="line">
                  <a:avLst/>
                </a:prstGeom>
                <a:noFill/>
                <a:ln w="12700">
                  <a:solidFill>
                    <a:schemeClr val="tx1"/>
                  </a:solidFill>
                  <a:round/>
                  <a:headEnd/>
                  <a:tailEnd/>
                </a:ln>
              </p:spPr>
              <p:txBody>
                <a:bodyPr wrap="none" anchor="ctr"/>
                <a:lstStyle/>
                <a:p>
                  <a:endParaRPr lang="en-US"/>
                </a:p>
              </p:txBody>
            </p:sp>
            <p:sp>
              <p:nvSpPr>
                <p:cNvPr id="6205" name="Line 262"/>
                <p:cNvSpPr>
                  <a:spLocks noChangeShapeType="1"/>
                </p:cNvSpPr>
                <p:nvPr/>
              </p:nvSpPr>
              <p:spPr bwMode="auto">
                <a:xfrm flipV="1">
                  <a:off x="4552" y="1807"/>
                  <a:ext cx="0" cy="66"/>
                </a:xfrm>
                <a:prstGeom prst="line">
                  <a:avLst/>
                </a:prstGeom>
                <a:noFill/>
                <a:ln w="12700">
                  <a:solidFill>
                    <a:schemeClr val="tx1"/>
                  </a:solidFill>
                  <a:round/>
                  <a:headEnd/>
                  <a:tailEnd/>
                </a:ln>
              </p:spPr>
              <p:txBody>
                <a:bodyPr wrap="none" anchor="ctr"/>
                <a:lstStyle/>
                <a:p>
                  <a:endParaRPr lang="en-US"/>
                </a:p>
              </p:txBody>
            </p:sp>
            <p:sp>
              <p:nvSpPr>
                <p:cNvPr id="6206" name="Line 263"/>
                <p:cNvSpPr>
                  <a:spLocks noChangeShapeType="1"/>
                </p:cNvSpPr>
                <p:nvPr/>
              </p:nvSpPr>
              <p:spPr bwMode="auto">
                <a:xfrm flipV="1">
                  <a:off x="4607" y="1805"/>
                  <a:ext cx="0" cy="70"/>
                </a:xfrm>
                <a:prstGeom prst="line">
                  <a:avLst/>
                </a:prstGeom>
                <a:noFill/>
                <a:ln w="12700">
                  <a:solidFill>
                    <a:schemeClr val="tx1"/>
                  </a:solidFill>
                  <a:round/>
                  <a:headEnd/>
                  <a:tailEnd/>
                </a:ln>
              </p:spPr>
              <p:txBody>
                <a:bodyPr wrap="none" anchor="ctr"/>
                <a:lstStyle/>
                <a:p>
                  <a:endParaRPr lang="en-US"/>
                </a:p>
              </p:txBody>
            </p:sp>
            <p:sp>
              <p:nvSpPr>
                <p:cNvPr id="6207" name="Rectangle 264"/>
                <p:cNvSpPr>
                  <a:spLocks noChangeArrowheads="1"/>
                </p:cNvSpPr>
                <p:nvPr/>
              </p:nvSpPr>
              <p:spPr bwMode="auto">
                <a:xfrm>
                  <a:off x="4473" y="1878"/>
                  <a:ext cx="17" cy="40"/>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6208" name="Rectangle 265"/>
                <p:cNvSpPr>
                  <a:spLocks noChangeArrowheads="1"/>
                </p:cNvSpPr>
                <p:nvPr/>
              </p:nvSpPr>
              <p:spPr bwMode="auto">
                <a:xfrm>
                  <a:off x="4541" y="1875"/>
                  <a:ext cx="20" cy="47"/>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6209" name="Rectangle 266"/>
                <p:cNvSpPr>
                  <a:spLocks noChangeArrowheads="1"/>
                </p:cNvSpPr>
                <p:nvPr/>
              </p:nvSpPr>
              <p:spPr bwMode="auto">
                <a:xfrm>
                  <a:off x="4596" y="1873"/>
                  <a:ext cx="18" cy="48"/>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6210" name="Rectangle 267"/>
                <p:cNvSpPr>
                  <a:spLocks noChangeArrowheads="1"/>
                </p:cNvSpPr>
                <p:nvPr/>
              </p:nvSpPr>
              <p:spPr bwMode="auto">
                <a:xfrm>
                  <a:off x="4667" y="1878"/>
                  <a:ext cx="18" cy="40"/>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6211" name="Line 268"/>
                <p:cNvSpPr>
                  <a:spLocks noChangeShapeType="1"/>
                </p:cNvSpPr>
                <p:nvPr/>
              </p:nvSpPr>
              <p:spPr bwMode="auto">
                <a:xfrm flipH="1" flipV="1">
                  <a:off x="4624" y="1806"/>
                  <a:ext cx="60" cy="72"/>
                </a:xfrm>
                <a:prstGeom prst="line">
                  <a:avLst/>
                </a:prstGeom>
                <a:noFill/>
                <a:ln w="12700">
                  <a:solidFill>
                    <a:schemeClr val="tx1"/>
                  </a:solidFill>
                  <a:round/>
                  <a:headEnd/>
                  <a:tailEnd/>
                </a:ln>
              </p:spPr>
              <p:txBody>
                <a:bodyPr wrap="none" anchor="ctr"/>
                <a:lstStyle/>
                <a:p>
                  <a:endParaRPr lang="en-US"/>
                </a:p>
              </p:txBody>
            </p:sp>
          </p:grpSp>
          <p:grpSp>
            <p:nvGrpSpPr>
              <p:cNvPr id="6167" name="Group 269"/>
              <p:cNvGrpSpPr>
                <a:grpSpLocks/>
              </p:cNvGrpSpPr>
              <p:nvPr/>
            </p:nvGrpSpPr>
            <p:grpSpPr bwMode="auto">
              <a:xfrm>
                <a:off x="4473" y="1640"/>
                <a:ext cx="212" cy="109"/>
                <a:chOff x="4473" y="1640"/>
                <a:chExt cx="212" cy="109"/>
              </a:xfrm>
            </p:grpSpPr>
            <p:sp>
              <p:nvSpPr>
                <p:cNvPr id="6196" name="Line 270"/>
                <p:cNvSpPr>
                  <a:spLocks noChangeShapeType="1"/>
                </p:cNvSpPr>
                <p:nvPr/>
              </p:nvSpPr>
              <p:spPr bwMode="auto">
                <a:xfrm>
                  <a:off x="4485" y="1692"/>
                  <a:ext cx="41" cy="57"/>
                </a:xfrm>
                <a:prstGeom prst="line">
                  <a:avLst/>
                </a:prstGeom>
                <a:noFill/>
                <a:ln w="12700">
                  <a:solidFill>
                    <a:schemeClr val="tx1"/>
                  </a:solidFill>
                  <a:round/>
                  <a:headEnd/>
                  <a:tailEnd/>
                </a:ln>
              </p:spPr>
              <p:txBody>
                <a:bodyPr wrap="none" anchor="ctr"/>
                <a:lstStyle/>
                <a:p>
                  <a:endParaRPr lang="en-US"/>
                </a:p>
              </p:txBody>
            </p:sp>
            <p:sp>
              <p:nvSpPr>
                <p:cNvPr id="6197" name="Line 271"/>
                <p:cNvSpPr>
                  <a:spLocks noChangeShapeType="1"/>
                </p:cNvSpPr>
                <p:nvPr/>
              </p:nvSpPr>
              <p:spPr bwMode="auto">
                <a:xfrm>
                  <a:off x="4552" y="1698"/>
                  <a:ext cx="0" cy="50"/>
                </a:xfrm>
                <a:prstGeom prst="line">
                  <a:avLst/>
                </a:prstGeom>
                <a:noFill/>
                <a:ln w="12700">
                  <a:solidFill>
                    <a:schemeClr val="tx1"/>
                  </a:solidFill>
                  <a:round/>
                  <a:headEnd/>
                  <a:tailEnd/>
                </a:ln>
              </p:spPr>
              <p:txBody>
                <a:bodyPr wrap="none" anchor="ctr"/>
                <a:lstStyle/>
                <a:p>
                  <a:endParaRPr lang="en-US"/>
                </a:p>
              </p:txBody>
            </p:sp>
            <p:sp>
              <p:nvSpPr>
                <p:cNvPr id="6198" name="Line 272"/>
                <p:cNvSpPr>
                  <a:spLocks noChangeShapeType="1"/>
                </p:cNvSpPr>
                <p:nvPr/>
              </p:nvSpPr>
              <p:spPr bwMode="auto">
                <a:xfrm>
                  <a:off x="4607" y="1696"/>
                  <a:ext cx="0" cy="53"/>
                </a:xfrm>
                <a:prstGeom prst="line">
                  <a:avLst/>
                </a:prstGeom>
                <a:noFill/>
                <a:ln w="12700">
                  <a:solidFill>
                    <a:schemeClr val="tx1"/>
                  </a:solidFill>
                  <a:round/>
                  <a:headEnd/>
                  <a:tailEnd/>
                </a:ln>
              </p:spPr>
              <p:txBody>
                <a:bodyPr wrap="none" anchor="ctr"/>
                <a:lstStyle/>
                <a:p>
                  <a:endParaRPr lang="en-US"/>
                </a:p>
              </p:txBody>
            </p:sp>
            <p:sp>
              <p:nvSpPr>
                <p:cNvPr id="6199" name="Rectangle 273"/>
                <p:cNvSpPr>
                  <a:spLocks noChangeArrowheads="1"/>
                </p:cNvSpPr>
                <p:nvPr/>
              </p:nvSpPr>
              <p:spPr bwMode="auto">
                <a:xfrm>
                  <a:off x="4473" y="1644"/>
                  <a:ext cx="17" cy="40"/>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6200" name="Rectangle 274"/>
                <p:cNvSpPr>
                  <a:spLocks noChangeArrowheads="1"/>
                </p:cNvSpPr>
                <p:nvPr/>
              </p:nvSpPr>
              <p:spPr bwMode="auto">
                <a:xfrm>
                  <a:off x="4541" y="1640"/>
                  <a:ext cx="20" cy="48"/>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6201" name="Rectangle 275"/>
                <p:cNvSpPr>
                  <a:spLocks noChangeArrowheads="1"/>
                </p:cNvSpPr>
                <p:nvPr/>
              </p:nvSpPr>
              <p:spPr bwMode="auto">
                <a:xfrm>
                  <a:off x="4596" y="1643"/>
                  <a:ext cx="18" cy="47"/>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6202" name="Rectangle 276"/>
                <p:cNvSpPr>
                  <a:spLocks noChangeArrowheads="1"/>
                </p:cNvSpPr>
                <p:nvPr/>
              </p:nvSpPr>
              <p:spPr bwMode="auto">
                <a:xfrm>
                  <a:off x="4667" y="1644"/>
                  <a:ext cx="18" cy="40"/>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6203" name="Line 277"/>
                <p:cNvSpPr>
                  <a:spLocks noChangeShapeType="1"/>
                </p:cNvSpPr>
                <p:nvPr/>
              </p:nvSpPr>
              <p:spPr bwMode="auto">
                <a:xfrm flipH="1">
                  <a:off x="4624" y="1692"/>
                  <a:ext cx="60" cy="57"/>
                </a:xfrm>
                <a:prstGeom prst="line">
                  <a:avLst/>
                </a:prstGeom>
                <a:noFill/>
                <a:ln w="12700">
                  <a:solidFill>
                    <a:schemeClr val="tx1"/>
                  </a:solidFill>
                  <a:round/>
                  <a:headEnd/>
                  <a:tailEnd/>
                </a:ln>
              </p:spPr>
              <p:txBody>
                <a:bodyPr wrap="none" anchor="ctr"/>
                <a:lstStyle/>
                <a:p>
                  <a:endParaRPr lang="en-US"/>
                </a:p>
              </p:txBody>
            </p:sp>
          </p:grpSp>
        </p:grpSp>
      </p:grpSp>
      <p:sp>
        <p:nvSpPr>
          <p:cNvPr id="6174" name="Oval 278"/>
          <p:cNvSpPr>
            <a:spLocks noChangeArrowheads="1"/>
          </p:cNvSpPr>
          <p:nvPr/>
        </p:nvSpPr>
        <p:spPr bwMode="auto">
          <a:xfrm>
            <a:off x="6553200" y="4495800"/>
            <a:ext cx="304800" cy="304800"/>
          </a:xfrm>
          <a:prstGeom prst="ellipse">
            <a:avLst/>
          </a:prstGeom>
          <a:solidFill>
            <a:srgbClr val="99CCFF"/>
          </a:solidFill>
          <a:ln w="9525">
            <a:solidFill>
              <a:schemeClr val="tx1"/>
            </a:solidFill>
            <a:round/>
            <a:headEnd/>
            <a:tailEnd/>
          </a:ln>
        </p:spPr>
        <p:txBody>
          <a:bodyPr wrap="none" anchor="ctr"/>
          <a:lstStyle/>
          <a:p>
            <a:r>
              <a:rPr lang="en-US">
                <a:latin typeface="Times New Roman" pitchFamily="18" charset="0"/>
              </a:rPr>
              <a:t>R</a:t>
            </a:r>
            <a:r>
              <a:rPr lang="en-US" baseline="-25000">
                <a:latin typeface="Times New Roman" pitchFamily="18" charset="0"/>
              </a:rPr>
              <a:t>1</a:t>
            </a:r>
          </a:p>
        </p:txBody>
      </p:sp>
      <p:sp>
        <p:nvSpPr>
          <p:cNvPr id="6175" name="Freeform 279"/>
          <p:cNvSpPr>
            <a:spLocks/>
          </p:cNvSpPr>
          <p:nvPr/>
        </p:nvSpPr>
        <p:spPr bwMode="auto">
          <a:xfrm>
            <a:off x="6781800" y="4114800"/>
            <a:ext cx="1371600" cy="457200"/>
          </a:xfrm>
          <a:custGeom>
            <a:avLst/>
            <a:gdLst>
              <a:gd name="T0" fmla="*/ 1344 w 1512"/>
              <a:gd name="T1" fmla="*/ 808 h 808"/>
              <a:gd name="T2" fmla="*/ 1392 w 1512"/>
              <a:gd name="T3" fmla="*/ 520 h 808"/>
              <a:gd name="T4" fmla="*/ 624 w 1512"/>
              <a:gd name="T5" fmla="*/ 40 h 808"/>
              <a:gd name="T6" fmla="*/ 0 w 1512"/>
              <a:gd name="T7" fmla="*/ 280 h 808"/>
              <a:gd name="T8" fmla="*/ 0 60000 65536"/>
              <a:gd name="T9" fmla="*/ 0 60000 65536"/>
              <a:gd name="T10" fmla="*/ 0 60000 65536"/>
              <a:gd name="T11" fmla="*/ 0 60000 65536"/>
              <a:gd name="T12" fmla="*/ 0 w 1512"/>
              <a:gd name="T13" fmla="*/ 0 h 808"/>
              <a:gd name="T14" fmla="*/ 1512 w 1512"/>
              <a:gd name="T15" fmla="*/ 808 h 808"/>
            </a:gdLst>
            <a:ahLst/>
            <a:cxnLst>
              <a:cxn ang="T8">
                <a:pos x="T0" y="T1"/>
              </a:cxn>
              <a:cxn ang="T9">
                <a:pos x="T2" y="T3"/>
              </a:cxn>
              <a:cxn ang="T10">
                <a:pos x="T4" y="T5"/>
              </a:cxn>
              <a:cxn ang="T11">
                <a:pos x="T6" y="T7"/>
              </a:cxn>
            </a:cxnLst>
            <a:rect l="T12" t="T13" r="T14" b="T15"/>
            <a:pathLst>
              <a:path w="1512" h="808">
                <a:moveTo>
                  <a:pt x="1344" y="808"/>
                </a:moveTo>
                <a:cubicBezTo>
                  <a:pt x="1428" y="728"/>
                  <a:pt x="1512" y="648"/>
                  <a:pt x="1392" y="520"/>
                </a:cubicBezTo>
                <a:cubicBezTo>
                  <a:pt x="1272" y="392"/>
                  <a:pt x="856" y="80"/>
                  <a:pt x="624" y="40"/>
                </a:cubicBezTo>
                <a:cubicBezTo>
                  <a:pt x="392" y="0"/>
                  <a:pt x="72" y="248"/>
                  <a:pt x="0" y="280"/>
                </a:cubicBezTo>
              </a:path>
            </a:pathLst>
          </a:custGeom>
          <a:noFill/>
          <a:ln w="19050">
            <a:solidFill>
              <a:srgbClr val="00FF00"/>
            </a:solidFill>
            <a:round/>
            <a:headEnd/>
            <a:tailEnd type="triangle" w="med" len="med"/>
          </a:ln>
        </p:spPr>
        <p:txBody>
          <a:bodyPr/>
          <a:lstStyle/>
          <a:p>
            <a:endParaRPr lang="en-US"/>
          </a:p>
        </p:txBody>
      </p:sp>
      <p:pic>
        <p:nvPicPr>
          <p:cNvPr id="6176" name="Picture 280"/>
          <p:cNvPicPr>
            <a:picLocks noChangeAspect="1" noChangeArrowheads="1"/>
          </p:cNvPicPr>
          <p:nvPr/>
        </p:nvPicPr>
        <p:blipFill>
          <a:blip r:embed="rId8" cstate="print"/>
          <a:srcRect/>
          <a:stretch>
            <a:fillRect/>
          </a:stretch>
        </p:blipFill>
        <p:spPr bwMode="auto">
          <a:xfrm>
            <a:off x="6096000" y="3581400"/>
            <a:ext cx="366713" cy="381000"/>
          </a:xfrm>
          <a:prstGeom prst="rect">
            <a:avLst/>
          </a:prstGeom>
          <a:noFill/>
          <a:ln w="9525">
            <a:noFill/>
            <a:miter lim="800000"/>
            <a:headEnd/>
            <a:tailEnd/>
          </a:ln>
        </p:spPr>
      </p:pic>
      <p:sp>
        <p:nvSpPr>
          <p:cNvPr id="6177" name="Oval 281"/>
          <p:cNvSpPr>
            <a:spLocks noChangeArrowheads="1"/>
          </p:cNvSpPr>
          <p:nvPr/>
        </p:nvSpPr>
        <p:spPr bwMode="auto">
          <a:xfrm>
            <a:off x="6400800" y="3352800"/>
            <a:ext cx="304800" cy="304800"/>
          </a:xfrm>
          <a:prstGeom prst="ellipse">
            <a:avLst/>
          </a:prstGeom>
          <a:solidFill>
            <a:srgbClr val="99CCFF"/>
          </a:solidFill>
          <a:ln w="9525">
            <a:solidFill>
              <a:schemeClr val="tx1"/>
            </a:solidFill>
            <a:round/>
            <a:headEnd/>
            <a:tailEnd/>
          </a:ln>
        </p:spPr>
        <p:txBody>
          <a:bodyPr wrap="none" anchor="ctr"/>
          <a:lstStyle/>
          <a:p>
            <a:r>
              <a:rPr lang="en-US">
                <a:latin typeface="Times New Roman" pitchFamily="18" charset="0"/>
              </a:rPr>
              <a:t>R</a:t>
            </a:r>
            <a:r>
              <a:rPr lang="en-US" baseline="-25000">
                <a:latin typeface="Times New Roman" pitchFamily="18" charset="0"/>
              </a:rPr>
              <a:t>4</a:t>
            </a:r>
          </a:p>
        </p:txBody>
      </p:sp>
      <p:sp>
        <p:nvSpPr>
          <p:cNvPr id="6178" name="Oval 282"/>
          <p:cNvSpPr>
            <a:spLocks noChangeArrowheads="1"/>
          </p:cNvSpPr>
          <p:nvPr/>
        </p:nvSpPr>
        <p:spPr bwMode="auto">
          <a:xfrm>
            <a:off x="3048000" y="3810000"/>
            <a:ext cx="304800" cy="304800"/>
          </a:xfrm>
          <a:prstGeom prst="ellipse">
            <a:avLst/>
          </a:prstGeom>
          <a:solidFill>
            <a:srgbClr val="99CCFF"/>
          </a:solidFill>
          <a:ln w="9525">
            <a:solidFill>
              <a:schemeClr val="tx1"/>
            </a:solidFill>
            <a:round/>
            <a:headEnd/>
            <a:tailEnd/>
          </a:ln>
        </p:spPr>
        <p:txBody>
          <a:bodyPr wrap="none" anchor="ctr"/>
          <a:lstStyle/>
          <a:p>
            <a:r>
              <a:rPr lang="en-US">
                <a:latin typeface="Times New Roman" pitchFamily="18" charset="0"/>
              </a:rPr>
              <a:t>R</a:t>
            </a:r>
            <a:r>
              <a:rPr lang="en-US" baseline="-25000">
                <a:latin typeface="Times New Roman" pitchFamily="18" charset="0"/>
              </a:rPr>
              <a:t>5</a:t>
            </a:r>
          </a:p>
        </p:txBody>
      </p:sp>
      <p:sp>
        <p:nvSpPr>
          <p:cNvPr id="6179" name="Oval 283"/>
          <p:cNvSpPr>
            <a:spLocks noChangeArrowheads="1"/>
          </p:cNvSpPr>
          <p:nvPr/>
        </p:nvSpPr>
        <p:spPr bwMode="auto">
          <a:xfrm>
            <a:off x="3810000" y="4343400"/>
            <a:ext cx="304800" cy="304800"/>
          </a:xfrm>
          <a:prstGeom prst="ellipse">
            <a:avLst/>
          </a:prstGeom>
          <a:solidFill>
            <a:srgbClr val="99CCFF"/>
          </a:solidFill>
          <a:ln w="9525">
            <a:solidFill>
              <a:schemeClr val="tx1"/>
            </a:solidFill>
            <a:round/>
            <a:headEnd/>
            <a:tailEnd/>
          </a:ln>
        </p:spPr>
        <p:txBody>
          <a:bodyPr wrap="none" anchor="ctr"/>
          <a:lstStyle/>
          <a:p>
            <a:r>
              <a:rPr lang="en-US">
                <a:latin typeface="Times New Roman" pitchFamily="18" charset="0"/>
              </a:rPr>
              <a:t>R</a:t>
            </a:r>
            <a:r>
              <a:rPr lang="en-US" baseline="-25000">
                <a:latin typeface="Times New Roman" pitchFamily="18" charset="0"/>
              </a:rPr>
              <a:t>6</a:t>
            </a:r>
          </a:p>
        </p:txBody>
      </p:sp>
      <p:sp>
        <p:nvSpPr>
          <p:cNvPr id="6180" name="Rectangle 284"/>
          <p:cNvSpPr>
            <a:spLocks noChangeArrowheads="1"/>
          </p:cNvSpPr>
          <p:nvPr/>
        </p:nvSpPr>
        <p:spPr bwMode="auto">
          <a:xfrm>
            <a:off x="3657600" y="5486400"/>
            <a:ext cx="2590800" cy="457200"/>
          </a:xfrm>
          <a:prstGeom prst="rect">
            <a:avLst/>
          </a:prstGeom>
          <a:solidFill>
            <a:srgbClr val="CCFFFF"/>
          </a:solidFill>
          <a:ln w="9525">
            <a:solidFill>
              <a:schemeClr val="tx1"/>
            </a:solidFill>
            <a:miter lim="800000"/>
            <a:headEnd/>
            <a:tailEnd/>
          </a:ln>
        </p:spPr>
        <p:txBody>
          <a:bodyPr wrap="none" anchor="ctr"/>
          <a:lstStyle/>
          <a:p>
            <a:r>
              <a:rPr lang="en-US" b="1">
                <a:latin typeface="Times New Roman" pitchFamily="18" charset="0"/>
              </a:rPr>
              <a:t>Grid Information Service</a:t>
            </a:r>
          </a:p>
        </p:txBody>
      </p:sp>
      <p:sp>
        <p:nvSpPr>
          <p:cNvPr id="6181" name="Line 285"/>
          <p:cNvSpPr>
            <a:spLocks noChangeShapeType="1"/>
          </p:cNvSpPr>
          <p:nvPr/>
        </p:nvSpPr>
        <p:spPr bwMode="auto">
          <a:xfrm flipH="1">
            <a:off x="4876800" y="4724400"/>
            <a:ext cx="2438400" cy="762000"/>
          </a:xfrm>
          <a:prstGeom prst="line">
            <a:avLst/>
          </a:prstGeom>
          <a:noFill/>
          <a:ln w="19050">
            <a:solidFill>
              <a:srgbClr val="0000FF"/>
            </a:solidFill>
            <a:round/>
            <a:headEnd type="triangle" w="med" len="med"/>
            <a:tailEnd type="triangle" w="med" len="med"/>
          </a:ln>
        </p:spPr>
        <p:txBody>
          <a:bodyPr/>
          <a:lstStyle/>
          <a:p>
            <a:endParaRPr lang="en-US"/>
          </a:p>
        </p:txBody>
      </p:sp>
      <p:sp>
        <p:nvSpPr>
          <p:cNvPr id="6182" name="Line 286"/>
          <p:cNvSpPr>
            <a:spLocks noChangeShapeType="1"/>
          </p:cNvSpPr>
          <p:nvPr/>
        </p:nvSpPr>
        <p:spPr bwMode="auto">
          <a:xfrm flipH="1" flipV="1">
            <a:off x="3200400" y="2743200"/>
            <a:ext cx="304800" cy="457200"/>
          </a:xfrm>
          <a:prstGeom prst="line">
            <a:avLst/>
          </a:prstGeom>
          <a:noFill/>
          <a:ln w="19050">
            <a:solidFill>
              <a:srgbClr val="0000FF"/>
            </a:solidFill>
            <a:prstDash val="sysDot"/>
            <a:round/>
            <a:headEnd type="arrow" w="med" len="med"/>
            <a:tailEnd type="arrow" w="med" len="med"/>
          </a:ln>
        </p:spPr>
        <p:txBody>
          <a:bodyPr/>
          <a:lstStyle/>
          <a:p>
            <a:endParaRPr lang="en-US"/>
          </a:p>
        </p:txBody>
      </p:sp>
      <p:sp>
        <p:nvSpPr>
          <p:cNvPr id="6183" name="Line 287"/>
          <p:cNvSpPr>
            <a:spLocks noChangeShapeType="1"/>
          </p:cNvSpPr>
          <p:nvPr/>
        </p:nvSpPr>
        <p:spPr bwMode="auto">
          <a:xfrm flipV="1">
            <a:off x="1219200" y="4495800"/>
            <a:ext cx="0" cy="457200"/>
          </a:xfrm>
          <a:prstGeom prst="line">
            <a:avLst/>
          </a:prstGeom>
          <a:noFill/>
          <a:ln w="19050">
            <a:solidFill>
              <a:schemeClr val="tx1"/>
            </a:solidFill>
            <a:round/>
            <a:headEnd type="triangle" w="med" len="med"/>
            <a:tailEnd type="triangle" w="med" len="med"/>
          </a:ln>
        </p:spPr>
        <p:txBody>
          <a:bodyPr/>
          <a:lstStyle/>
          <a:p>
            <a:endParaRPr lang="en-US"/>
          </a:p>
        </p:txBody>
      </p:sp>
      <p:sp>
        <p:nvSpPr>
          <p:cNvPr id="6184" name="Line 288"/>
          <p:cNvSpPr>
            <a:spLocks noChangeShapeType="1"/>
          </p:cNvSpPr>
          <p:nvPr/>
        </p:nvSpPr>
        <p:spPr bwMode="auto">
          <a:xfrm flipH="1" flipV="1">
            <a:off x="3962400" y="4648200"/>
            <a:ext cx="76200" cy="838200"/>
          </a:xfrm>
          <a:prstGeom prst="line">
            <a:avLst/>
          </a:prstGeom>
          <a:noFill/>
          <a:ln w="19050">
            <a:solidFill>
              <a:srgbClr val="0000FF"/>
            </a:solidFill>
            <a:prstDash val="sysDot"/>
            <a:round/>
            <a:headEnd type="arrow" w="med" len="med"/>
            <a:tailEnd type="arrow" w="med" len="med"/>
          </a:ln>
        </p:spPr>
        <p:txBody>
          <a:bodyPr/>
          <a:lstStyle/>
          <a:p>
            <a:endParaRPr lang="en-US"/>
          </a:p>
        </p:txBody>
      </p:sp>
      <p:sp>
        <p:nvSpPr>
          <p:cNvPr id="6185" name="Freeform 289"/>
          <p:cNvSpPr>
            <a:spLocks/>
          </p:cNvSpPr>
          <p:nvPr/>
        </p:nvSpPr>
        <p:spPr bwMode="auto">
          <a:xfrm flipH="1">
            <a:off x="1524000" y="2895600"/>
            <a:ext cx="1905000" cy="1143000"/>
          </a:xfrm>
          <a:custGeom>
            <a:avLst/>
            <a:gdLst>
              <a:gd name="T0" fmla="*/ 1344 w 1512"/>
              <a:gd name="T1" fmla="*/ 808 h 808"/>
              <a:gd name="T2" fmla="*/ 1392 w 1512"/>
              <a:gd name="T3" fmla="*/ 520 h 808"/>
              <a:gd name="T4" fmla="*/ 624 w 1512"/>
              <a:gd name="T5" fmla="*/ 40 h 808"/>
              <a:gd name="T6" fmla="*/ 0 w 1512"/>
              <a:gd name="T7" fmla="*/ 280 h 808"/>
              <a:gd name="T8" fmla="*/ 0 60000 65536"/>
              <a:gd name="T9" fmla="*/ 0 60000 65536"/>
              <a:gd name="T10" fmla="*/ 0 60000 65536"/>
              <a:gd name="T11" fmla="*/ 0 60000 65536"/>
              <a:gd name="T12" fmla="*/ 0 w 1512"/>
              <a:gd name="T13" fmla="*/ 0 h 808"/>
              <a:gd name="T14" fmla="*/ 1512 w 1512"/>
              <a:gd name="T15" fmla="*/ 808 h 808"/>
            </a:gdLst>
            <a:ahLst/>
            <a:cxnLst>
              <a:cxn ang="T8">
                <a:pos x="T0" y="T1"/>
              </a:cxn>
              <a:cxn ang="T9">
                <a:pos x="T2" y="T3"/>
              </a:cxn>
              <a:cxn ang="T10">
                <a:pos x="T4" y="T5"/>
              </a:cxn>
              <a:cxn ang="T11">
                <a:pos x="T6" y="T7"/>
              </a:cxn>
            </a:cxnLst>
            <a:rect l="T12" t="T13" r="T14" b="T15"/>
            <a:pathLst>
              <a:path w="1512" h="808">
                <a:moveTo>
                  <a:pt x="1344" y="808"/>
                </a:moveTo>
                <a:cubicBezTo>
                  <a:pt x="1428" y="728"/>
                  <a:pt x="1512" y="648"/>
                  <a:pt x="1392" y="520"/>
                </a:cubicBezTo>
                <a:cubicBezTo>
                  <a:pt x="1272" y="392"/>
                  <a:pt x="856" y="80"/>
                  <a:pt x="624" y="40"/>
                </a:cubicBezTo>
                <a:cubicBezTo>
                  <a:pt x="392" y="0"/>
                  <a:pt x="72" y="248"/>
                  <a:pt x="0" y="280"/>
                </a:cubicBezTo>
              </a:path>
            </a:pathLst>
          </a:custGeom>
          <a:noFill/>
          <a:ln w="19050">
            <a:solidFill>
              <a:srgbClr val="99CC00"/>
            </a:solidFill>
            <a:round/>
            <a:headEnd/>
            <a:tailEnd type="triangle" w="med" len="med"/>
          </a:ln>
        </p:spPr>
        <p:txBody>
          <a:bodyPr/>
          <a:lstStyle/>
          <a:p>
            <a:endParaRPr lang="en-US"/>
          </a:p>
        </p:txBody>
      </p:sp>
      <p:sp>
        <p:nvSpPr>
          <p:cNvPr id="6186" name="Freeform 290"/>
          <p:cNvSpPr>
            <a:spLocks/>
          </p:cNvSpPr>
          <p:nvPr/>
        </p:nvSpPr>
        <p:spPr bwMode="auto">
          <a:xfrm flipH="1">
            <a:off x="1752600" y="3581400"/>
            <a:ext cx="3048000" cy="457200"/>
          </a:xfrm>
          <a:custGeom>
            <a:avLst/>
            <a:gdLst>
              <a:gd name="T0" fmla="*/ 1344 w 1512"/>
              <a:gd name="T1" fmla="*/ 808 h 808"/>
              <a:gd name="T2" fmla="*/ 1392 w 1512"/>
              <a:gd name="T3" fmla="*/ 520 h 808"/>
              <a:gd name="T4" fmla="*/ 624 w 1512"/>
              <a:gd name="T5" fmla="*/ 40 h 808"/>
              <a:gd name="T6" fmla="*/ 0 w 1512"/>
              <a:gd name="T7" fmla="*/ 280 h 808"/>
              <a:gd name="T8" fmla="*/ 0 60000 65536"/>
              <a:gd name="T9" fmla="*/ 0 60000 65536"/>
              <a:gd name="T10" fmla="*/ 0 60000 65536"/>
              <a:gd name="T11" fmla="*/ 0 60000 65536"/>
              <a:gd name="T12" fmla="*/ 0 w 1512"/>
              <a:gd name="T13" fmla="*/ 0 h 808"/>
              <a:gd name="T14" fmla="*/ 1512 w 1512"/>
              <a:gd name="T15" fmla="*/ 808 h 808"/>
            </a:gdLst>
            <a:ahLst/>
            <a:cxnLst>
              <a:cxn ang="T8">
                <a:pos x="T0" y="T1"/>
              </a:cxn>
              <a:cxn ang="T9">
                <a:pos x="T2" y="T3"/>
              </a:cxn>
              <a:cxn ang="T10">
                <a:pos x="T4" y="T5"/>
              </a:cxn>
              <a:cxn ang="T11">
                <a:pos x="T6" y="T7"/>
              </a:cxn>
            </a:cxnLst>
            <a:rect l="T12" t="T13" r="T14" b="T15"/>
            <a:pathLst>
              <a:path w="1512" h="808">
                <a:moveTo>
                  <a:pt x="1344" y="808"/>
                </a:moveTo>
                <a:cubicBezTo>
                  <a:pt x="1428" y="728"/>
                  <a:pt x="1512" y="648"/>
                  <a:pt x="1392" y="520"/>
                </a:cubicBezTo>
                <a:cubicBezTo>
                  <a:pt x="1272" y="392"/>
                  <a:pt x="856" y="80"/>
                  <a:pt x="624" y="40"/>
                </a:cubicBezTo>
                <a:cubicBezTo>
                  <a:pt x="392" y="0"/>
                  <a:pt x="72" y="248"/>
                  <a:pt x="0" y="280"/>
                </a:cubicBezTo>
              </a:path>
            </a:pathLst>
          </a:custGeom>
          <a:noFill/>
          <a:ln w="19050">
            <a:solidFill>
              <a:srgbClr val="FF0000"/>
            </a:solidFill>
            <a:round/>
            <a:headEnd/>
            <a:tailEnd type="triangle" w="med" len="med"/>
          </a:ln>
        </p:spPr>
        <p:txBody>
          <a:bodyPr/>
          <a:lstStyle/>
          <a:p>
            <a:endParaRPr lang="en-US"/>
          </a:p>
        </p:txBody>
      </p:sp>
      <p:sp>
        <p:nvSpPr>
          <p:cNvPr id="6187" name="Freeform 291"/>
          <p:cNvSpPr>
            <a:spLocks/>
          </p:cNvSpPr>
          <p:nvPr/>
        </p:nvSpPr>
        <p:spPr bwMode="auto">
          <a:xfrm>
            <a:off x="6705600" y="3581400"/>
            <a:ext cx="1676400" cy="990600"/>
          </a:xfrm>
          <a:custGeom>
            <a:avLst/>
            <a:gdLst>
              <a:gd name="T0" fmla="*/ 864 w 1056"/>
              <a:gd name="T1" fmla="*/ 576 h 576"/>
              <a:gd name="T2" fmla="*/ 912 w 1056"/>
              <a:gd name="T3" fmla="*/ 432 h 576"/>
              <a:gd name="T4" fmla="*/ 0 w 1056"/>
              <a:gd name="T5" fmla="*/ 0 h 576"/>
              <a:gd name="T6" fmla="*/ 0 60000 65536"/>
              <a:gd name="T7" fmla="*/ 0 60000 65536"/>
              <a:gd name="T8" fmla="*/ 0 60000 65536"/>
              <a:gd name="T9" fmla="*/ 0 w 1056"/>
              <a:gd name="T10" fmla="*/ 0 h 576"/>
              <a:gd name="T11" fmla="*/ 1056 w 1056"/>
              <a:gd name="T12" fmla="*/ 576 h 576"/>
            </a:gdLst>
            <a:ahLst/>
            <a:cxnLst>
              <a:cxn ang="T6">
                <a:pos x="T0" y="T1"/>
              </a:cxn>
              <a:cxn ang="T7">
                <a:pos x="T2" y="T3"/>
              </a:cxn>
              <a:cxn ang="T8">
                <a:pos x="T4" y="T5"/>
              </a:cxn>
            </a:cxnLst>
            <a:rect l="T9" t="T10" r="T11" b="T12"/>
            <a:pathLst>
              <a:path w="1056" h="576">
                <a:moveTo>
                  <a:pt x="864" y="576"/>
                </a:moveTo>
                <a:cubicBezTo>
                  <a:pt x="960" y="552"/>
                  <a:pt x="1056" y="528"/>
                  <a:pt x="912" y="432"/>
                </a:cubicBezTo>
                <a:cubicBezTo>
                  <a:pt x="768" y="336"/>
                  <a:pt x="384" y="168"/>
                  <a:pt x="0" y="0"/>
                </a:cubicBezTo>
              </a:path>
            </a:pathLst>
          </a:custGeom>
          <a:noFill/>
          <a:ln w="19050">
            <a:solidFill>
              <a:schemeClr val="tx1"/>
            </a:solidFill>
            <a:round/>
            <a:headEnd/>
            <a:tailEnd type="arrow" w="med" len="med"/>
          </a:ln>
        </p:spPr>
        <p:txBody>
          <a:bodyPr/>
          <a:lstStyle/>
          <a:p>
            <a:endParaRPr lang="en-US"/>
          </a:p>
        </p:txBody>
      </p:sp>
      <p:pic>
        <p:nvPicPr>
          <p:cNvPr id="6188" name="Picture 292" descr="j0195384"/>
          <p:cNvPicPr>
            <a:picLocks noChangeAspect="1" noChangeArrowheads="1"/>
          </p:cNvPicPr>
          <p:nvPr/>
        </p:nvPicPr>
        <p:blipFill>
          <a:blip r:embed="rId9" cstate="print"/>
          <a:srcRect/>
          <a:stretch>
            <a:fillRect/>
          </a:stretch>
        </p:blipFill>
        <p:spPr bwMode="auto">
          <a:xfrm>
            <a:off x="785813" y="4953000"/>
            <a:ext cx="1119187" cy="1143000"/>
          </a:xfrm>
          <a:prstGeom prst="rect">
            <a:avLst/>
          </a:prstGeom>
          <a:noFill/>
          <a:ln w="9525">
            <a:noFill/>
            <a:miter lim="800000"/>
            <a:headEnd/>
            <a:tailEnd/>
          </a:ln>
        </p:spPr>
      </p:pic>
      <p:pic>
        <p:nvPicPr>
          <p:cNvPr id="6189" name="Picture 293" descr="i1"/>
          <p:cNvPicPr>
            <a:picLocks noChangeAspect="1" noChangeArrowheads="1"/>
          </p:cNvPicPr>
          <p:nvPr/>
        </p:nvPicPr>
        <p:blipFill>
          <a:blip r:embed="rId10" cstate="print"/>
          <a:srcRect/>
          <a:stretch>
            <a:fillRect/>
          </a:stretch>
        </p:blipFill>
        <p:spPr bwMode="auto">
          <a:xfrm>
            <a:off x="3048000" y="5562600"/>
            <a:ext cx="609600" cy="609600"/>
          </a:xfrm>
          <a:prstGeom prst="rect">
            <a:avLst/>
          </a:prstGeom>
          <a:noFill/>
          <a:ln w="9525">
            <a:noFill/>
            <a:miter lim="800000"/>
            <a:headEnd/>
            <a:tailEnd/>
          </a:ln>
        </p:spPr>
      </p:pic>
      <p:pic>
        <p:nvPicPr>
          <p:cNvPr id="6190" name="Picture 294" descr="i2"/>
          <p:cNvPicPr>
            <a:picLocks noChangeAspect="1" noChangeArrowheads="1"/>
          </p:cNvPicPr>
          <p:nvPr/>
        </p:nvPicPr>
        <p:blipFill>
          <a:blip r:embed="rId11" cstate="print"/>
          <a:srcRect/>
          <a:stretch>
            <a:fillRect/>
          </a:stretch>
        </p:blipFill>
        <p:spPr bwMode="auto">
          <a:xfrm>
            <a:off x="1219200" y="1905000"/>
            <a:ext cx="533400" cy="533400"/>
          </a:xfrm>
          <a:prstGeom prst="rect">
            <a:avLst/>
          </a:prstGeom>
          <a:noFill/>
          <a:ln w="9525">
            <a:noFill/>
            <a:miter lim="800000"/>
            <a:headEnd/>
            <a:tailEnd/>
          </a:ln>
        </p:spPr>
      </p:pic>
      <p:sp>
        <p:nvSpPr>
          <p:cNvPr id="295" name="Date Placeholder 294"/>
          <p:cNvSpPr>
            <a:spLocks noGrp="1"/>
          </p:cNvSpPr>
          <p:nvPr>
            <p:ph type="dt" sz="half" idx="10"/>
          </p:nvPr>
        </p:nvSpPr>
        <p:spPr/>
        <p:txBody>
          <a:bodyPr/>
          <a:lstStyle/>
          <a:p>
            <a:r>
              <a:rPr lang="en-US" smtClean="0"/>
              <a:t>IAUT</a:t>
            </a:r>
            <a:endParaRPr lang="en-US"/>
          </a:p>
        </p:txBody>
      </p:sp>
      <p:sp>
        <p:nvSpPr>
          <p:cNvPr id="296" name="Slide Number Placeholder 295"/>
          <p:cNvSpPr>
            <a:spLocks noGrp="1"/>
          </p:cNvSpPr>
          <p:nvPr>
            <p:ph type="sldNum" sz="quarter" idx="12"/>
          </p:nvPr>
        </p:nvSpPr>
        <p:spPr/>
        <p:txBody>
          <a:bodyPr/>
          <a:lstStyle/>
          <a:p>
            <a:fld id="{B6F15528-21DE-4FAA-801E-634DDDAF4B2B}" type="slidenum">
              <a:rPr lang="en-US" smtClean="0"/>
              <a:pPr/>
              <a:t>25</a:t>
            </a:fld>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lgn="r" rtl="1"/>
            <a:r>
              <a:rPr lang="fa-IR" sz="2800" dirty="0" smtClean="0"/>
              <a:t>پروژه پردازشی جهانی توسط گرید مبتنی بر اینترنت است که با استفاده از کامپیوتر داوطلبان انجام می‌شود. </a:t>
            </a:r>
            <a:r>
              <a:rPr lang="en-US" sz="2800" dirty="0" smtClean="0"/>
              <a:t> SETI </a:t>
            </a:r>
            <a:r>
              <a:rPr lang="fa-IR" sz="2800" dirty="0" smtClean="0"/>
              <a:t>سرواژهٔ </a:t>
            </a:r>
            <a:r>
              <a:rPr lang="en-US" sz="2800" dirty="0" smtClean="0"/>
              <a:t>Search for Extra-) Terrestrial Intelligence </a:t>
            </a:r>
            <a:r>
              <a:rPr lang="fa-IR" sz="2800" dirty="0" smtClean="0"/>
              <a:t>جستجو برای هوش فرازمینی) است.</a:t>
            </a:r>
          </a:p>
          <a:p>
            <a:pPr algn="r" rtl="1"/>
            <a:r>
              <a:rPr lang="fa-IR" sz="2800" dirty="0" smtClean="0"/>
              <a:t>این پروژه در لابراتوار علوم فضایی دانشگاه برکلی</a:t>
            </a:r>
            <a:r>
              <a:rPr lang="en-US" sz="2800" dirty="0" smtClean="0"/>
              <a:t> </a:t>
            </a:r>
            <a:r>
              <a:rPr lang="fa-IR" sz="2800" dirty="0" smtClean="0"/>
              <a:t>کالیفرنیا اداره می‌شود. این پروژه وابسته به پردازشگرهای مردم جهان است، به طوری که هر کس می‌تواند با در اختیار قرار دادن کامپیوتر خود از طریق اینترنت در پیشرفت این پروژه کمک کند.</a:t>
            </a:r>
            <a:endParaRPr lang="en-US" sz="2800" dirty="0" smtClean="0"/>
          </a:p>
          <a:p>
            <a:pPr algn="r" rtl="1"/>
            <a:r>
              <a:rPr lang="fa-IR" sz="2800" dirty="0" smtClean="0"/>
              <a:t>هدف این پروژه یافتن سیگنال‌های تکرار شونده در داده‌هایی است که از سوی تلسکوپ‌های رادیویی جهان جمع آوری می‌شود. در صورت یافتن چنین چیزی، می‌توان انتظار داشت که یک موجود هوشمند فرازمینی این امواج را فرستاده باشد.</a:t>
            </a:r>
          </a:p>
          <a:p>
            <a:pPr algn="r" rtl="1"/>
            <a:endParaRPr lang="en-US" sz="2800" dirty="0"/>
          </a:p>
        </p:txBody>
      </p:sp>
      <p:pic>
        <p:nvPicPr>
          <p:cNvPr id="11266" name="Picture 2" descr="http://upload.wikimedia.org/wikipedia/fa/thumb/2/22/SETI%40Home_Logo_svg.png/250px-SETI%40Home_Logo_svg.png"/>
          <p:cNvPicPr>
            <a:picLocks noChangeAspect="1" noChangeArrowheads="1"/>
          </p:cNvPicPr>
          <p:nvPr/>
        </p:nvPicPr>
        <p:blipFill>
          <a:blip r:embed="rId2" cstate="print"/>
          <a:srcRect/>
          <a:stretch>
            <a:fillRect/>
          </a:stretch>
        </p:blipFill>
        <p:spPr bwMode="auto">
          <a:xfrm>
            <a:off x="3352800" y="457200"/>
            <a:ext cx="2381250" cy="714375"/>
          </a:xfrm>
          <a:prstGeom prst="rect">
            <a:avLst/>
          </a:prstGeom>
          <a:noFill/>
        </p:spPr>
      </p:pic>
      <p:sp>
        <p:nvSpPr>
          <p:cNvPr id="4" name="Date Placeholder 3"/>
          <p:cNvSpPr>
            <a:spLocks noGrp="1"/>
          </p:cNvSpPr>
          <p:nvPr>
            <p:ph type="dt" sz="half" idx="10"/>
          </p:nvPr>
        </p:nvSpPr>
        <p:spPr/>
        <p:txBody>
          <a:bodyPr/>
          <a:lstStyle/>
          <a:p>
            <a:r>
              <a:rPr lang="en-US" smtClean="0"/>
              <a:t>IAUT</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noFill/>
        </p:spPr>
        <p:txBody>
          <a:bodyPr wrap="none" anchor="ctr"/>
          <a:lstStyle/>
          <a:p>
            <a:pPr eaLnBrk="1" hangingPunct="1"/>
            <a:r>
              <a:rPr lang="en-AU" smtClean="0"/>
              <a:t>Grid Challenges</a:t>
            </a:r>
          </a:p>
        </p:txBody>
      </p:sp>
      <p:sp>
        <p:nvSpPr>
          <p:cNvPr id="3" name="Date Placeholder 2"/>
          <p:cNvSpPr>
            <a:spLocks noGrp="1"/>
          </p:cNvSpPr>
          <p:nvPr>
            <p:ph type="dt" sz="half" idx="10"/>
          </p:nvPr>
        </p:nvSpPr>
        <p:spPr/>
        <p:txBody>
          <a:bodyPr/>
          <a:lstStyle/>
          <a:p>
            <a:r>
              <a:rPr lang="en-US" smtClean="0"/>
              <a:t>IAUT</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Tree>
  </p:cSld>
  <p:clrMapOvr>
    <a:masterClrMapping/>
  </p:clrMapOvr>
  <p:transition advTm="1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Grid Challenges and Technologies</a:t>
            </a:r>
          </a:p>
        </p:txBody>
      </p:sp>
      <p:grpSp>
        <p:nvGrpSpPr>
          <p:cNvPr id="2" name="Group 3"/>
          <p:cNvGrpSpPr>
            <a:grpSpLocks/>
          </p:cNvGrpSpPr>
          <p:nvPr/>
        </p:nvGrpSpPr>
        <p:grpSpPr bwMode="auto">
          <a:xfrm>
            <a:off x="76200" y="1600200"/>
            <a:ext cx="2254250" cy="1727200"/>
            <a:chOff x="192" y="1296"/>
            <a:chExt cx="1420" cy="1088"/>
          </a:xfrm>
        </p:grpSpPr>
        <p:pic>
          <p:nvPicPr>
            <p:cNvPr id="33820" name="Picture 4" descr="PDLOCK06"/>
            <p:cNvPicPr>
              <a:picLocks noChangeAspect="1" noChangeArrowheads="1"/>
            </p:cNvPicPr>
            <p:nvPr/>
          </p:nvPicPr>
          <p:blipFill>
            <a:blip r:embed="rId2" cstate="print"/>
            <a:srcRect/>
            <a:stretch>
              <a:fillRect/>
            </a:stretch>
          </p:blipFill>
          <p:spPr bwMode="auto">
            <a:xfrm>
              <a:off x="425" y="1436"/>
              <a:ext cx="1187" cy="948"/>
            </a:xfrm>
            <a:prstGeom prst="rect">
              <a:avLst/>
            </a:prstGeom>
            <a:noFill/>
            <a:ln w="9525">
              <a:noFill/>
              <a:miter lim="800000"/>
              <a:headEnd/>
              <a:tailEnd/>
            </a:ln>
          </p:spPr>
        </p:pic>
        <p:sp>
          <p:nvSpPr>
            <p:cNvPr id="33821" name="Rectangle 5"/>
            <p:cNvSpPr>
              <a:spLocks noChangeArrowheads="1"/>
            </p:cNvSpPr>
            <p:nvPr/>
          </p:nvSpPr>
          <p:spPr bwMode="auto">
            <a:xfrm>
              <a:off x="192" y="1296"/>
              <a:ext cx="979" cy="280"/>
            </a:xfrm>
            <a:prstGeom prst="rect">
              <a:avLst/>
            </a:prstGeom>
            <a:solidFill>
              <a:srgbClr val="00FFFF"/>
            </a:solidFill>
            <a:ln w="12700">
              <a:solidFill>
                <a:schemeClr val="tx1"/>
              </a:solidFill>
              <a:miter lim="800000"/>
              <a:headEnd/>
              <a:tailEnd/>
            </a:ln>
          </p:spPr>
          <p:txBody>
            <a:bodyPr wrap="none" anchor="ctr"/>
            <a:lstStyle/>
            <a:p>
              <a:pPr defTabSz="931863"/>
              <a:r>
                <a:rPr lang="en-US" sz="2400">
                  <a:latin typeface="Times New Roman" pitchFamily="18" charset="0"/>
                </a:rPr>
                <a:t>Security</a:t>
              </a:r>
            </a:p>
          </p:txBody>
        </p:sp>
      </p:grpSp>
      <p:grpSp>
        <p:nvGrpSpPr>
          <p:cNvPr id="3" name="Group 6"/>
          <p:cNvGrpSpPr>
            <a:grpSpLocks/>
          </p:cNvGrpSpPr>
          <p:nvPr/>
        </p:nvGrpSpPr>
        <p:grpSpPr bwMode="auto">
          <a:xfrm>
            <a:off x="3200400" y="3429000"/>
            <a:ext cx="2560638" cy="2286000"/>
            <a:chOff x="3889" y="701"/>
            <a:chExt cx="1903" cy="1634"/>
          </a:xfrm>
        </p:grpSpPr>
        <p:sp>
          <p:nvSpPr>
            <p:cNvPr id="33818" name="Rectangle 7"/>
            <p:cNvSpPr>
              <a:spLocks noChangeArrowheads="1"/>
            </p:cNvSpPr>
            <p:nvPr/>
          </p:nvSpPr>
          <p:spPr bwMode="auto">
            <a:xfrm>
              <a:off x="3889" y="1915"/>
              <a:ext cx="1903" cy="420"/>
            </a:xfrm>
            <a:prstGeom prst="rect">
              <a:avLst/>
            </a:prstGeom>
            <a:solidFill>
              <a:srgbClr val="FFABDD"/>
            </a:solidFill>
            <a:ln w="12700">
              <a:solidFill>
                <a:schemeClr val="tx1"/>
              </a:solidFill>
              <a:miter lim="800000"/>
              <a:headEnd/>
              <a:tailEnd/>
            </a:ln>
          </p:spPr>
          <p:txBody>
            <a:bodyPr wrap="none" anchor="ctr"/>
            <a:lstStyle/>
            <a:p>
              <a:pPr defTabSz="931863"/>
              <a:r>
                <a:rPr lang="en-US" sz="2400">
                  <a:latin typeface="Times New Roman" pitchFamily="18" charset="0"/>
                </a:rPr>
                <a:t>Resource Allocation </a:t>
              </a:r>
            </a:p>
            <a:p>
              <a:pPr defTabSz="931863"/>
              <a:r>
                <a:rPr lang="en-US" sz="2400">
                  <a:latin typeface="Times New Roman" pitchFamily="18" charset="0"/>
                </a:rPr>
                <a:t>&amp; Scheduling</a:t>
              </a:r>
            </a:p>
          </p:txBody>
        </p:sp>
        <p:pic>
          <p:nvPicPr>
            <p:cNvPr id="33819" name="Picture 8" descr="clendar2"/>
            <p:cNvPicPr>
              <a:picLocks noChangeAspect="1" noChangeArrowheads="1"/>
            </p:cNvPicPr>
            <p:nvPr/>
          </p:nvPicPr>
          <p:blipFill>
            <a:blip r:embed="rId3" cstate="print"/>
            <a:srcRect/>
            <a:stretch>
              <a:fillRect/>
            </a:stretch>
          </p:blipFill>
          <p:spPr bwMode="auto">
            <a:xfrm>
              <a:off x="3889" y="701"/>
              <a:ext cx="1894" cy="1208"/>
            </a:xfrm>
            <a:prstGeom prst="rect">
              <a:avLst/>
            </a:prstGeom>
            <a:noFill/>
            <a:ln w="9525">
              <a:noFill/>
              <a:miter lim="800000"/>
              <a:headEnd/>
              <a:tailEnd/>
            </a:ln>
          </p:spPr>
        </p:pic>
      </p:grpSp>
      <p:grpSp>
        <p:nvGrpSpPr>
          <p:cNvPr id="4" name="Group 9"/>
          <p:cNvGrpSpPr>
            <a:grpSpLocks/>
          </p:cNvGrpSpPr>
          <p:nvPr/>
        </p:nvGrpSpPr>
        <p:grpSpPr bwMode="auto">
          <a:xfrm>
            <a:off x="6324600" y="3733800"/>
            <a:ext cx="1998663" cy="1482725"/>
            <a:chOff x="152" y="701"/>
            <a:chExt cx="1363" cy="934"/>
          </a:xfrm>
        </p:grpSpPr>
        <p:pic>
          <p:nvPicPr>
            <p:cNvPr id="33816" name="Picture 10" descr="TPDRIVE3"/>
            <p:cNvPicPr>
              <a:picLocks noChangeAspect="1" noChangeArrowheads="1"/>
            </p:cNvPicPr>
            <p:nvPr/>
          </p:nvPicPr>
          <p:blipFill>
            <a:blip r:embed="rId4" cstate="print"/>
            <a:srcRect/>
            <a:stretch>
              <a:fillRect/>
            </a:stretch>
          </p:blipFill>
          <p:spPr bwMode="auto">
            <a:xfrm>
              <a:off x="152" y="701"/>
              <a:ext cx="1363" cy="740"/>
            </a:xfrm>
            <a:prstGeom prst="rect">
              <a:avLst/>
            </a:prstGeom>
            <a:noFill/>
            <a:ln w="9525">
              <a:noFill/>
              <a:miter lim="800000"/>
              <a:headEnd/>
              <a:tailEnd/>
            </a:ln>
          </p:spPr>
        </p:pic>
        <p:sp>
          <p:nvSpPr>
            <p:cNvPr id="33817" name="Rectangle 11"/>
            <p:cNvSpPr>
              <a:spLocks noChangeArrowheads="1"/>
            </p:cNvSpPr>
            <p:nvPr/>
          </p:nvSpPr>
          <p:spPr bwMode="auto">
            <a:xfrm>
              <a:off x="152" y="1401"/>
              <a:ext cx="1363" cy="234"/>
            </a:xfrm>
            <a:prstGeom prst="rect">
              <a:avLst/>
            </a:prstGeom>
            <a:solidFill>
              <a:schemeClr val="accent1"/>
            </a:solidFill>
            <a:ln w="12700">
              <a:solidFill>
                <a:schemeClr val="tx1"/>
              </a:solidFill>
              <a:miter lim="800000"/>
              <a:headEnd/>
              <a:tailEnd/>
            </a:ln>
          </p:spPr>
          <p:txBody>
            <a:bodyPr wrap="none" anchor="ctr"/>
            <a:lstStyle/>
            <a:p>
              <a:pPr defTabSz="931863"/>
              <a:r>
                <a:rPr lang="en-US" sz="2400">
                  <a:latin typeface="Times New Roman" pitchFamily="18" charset="0"/>
                </a:rPr>
                <a:t>Data locality</a:t>
              </a:r>
            </a:p>
          </p:txBody>
        </p:sp>
      </p:grpSp>
      <p:grpSp>
        <p:nvGrpSpPr>
          <p:cNvPr id="5" name="Group 12"/>
          <p:cNvGrpSpPr>
            <a:grpSpLocks/>
          </p:cNvGrpSpPr>
          <p:nvPr/>
        </p:nvGrpSpPr>
        <p:grpSpPr bwMode="auto">
          <a:xfrm>
            <a:off x="6553200" y="5029200"/>
            <a:ext cx="1671638" cy="1828800"/>
            <a:chOff x="4464" y="2592"/>
            <a:chExt cx="1773" cy="1494"/>
          </a:xfrm>
        </p:grpSpPr>
        <p:sp>
          <p:nvSpPr>
            <p:cNvPr id="33814" name="Rectangle 13"/>
            <p:cNvSpPr>
              <a:spLocks noChangeArrowheads="1"/>
            </p:cNvSpPr>
            <p:nvPr/>
          </p:nvSpPr>
          <p:spPr bwMode="auto">
            <a:xfrm>
              <a:off x="4464" y="3853"/>
              <a:ext cx="1773" cy="233"/>
            </a:xfrm>
            <a:prstGeom prst="rect">
              <a:avLst/>
            </a:prstGeom>
            <a:solidFill>
              <a:srgbClr val="CCFFFF"/>
            </a:solidFill>
            <a:ln w="12700">
              <a:solidFill>
                <a:schemeClr val="tx1"/>
              </a:solidFill>
              <a:miter lim="800000"/>
              <a:headEnd/>
              <a:tailEnd/>
            </a:ln>
          </p:spPr>
          <p:txBody>
            <a:bodyPr wrap="none" anchor="ctr"/>
            <a:lstStyle/>
            <a:p>
              <a:pPr defTabSz="931863"/>
              <a:r>
                <a:rPr lang="en-US" sz="2400">
                  <a:latin typeface="Times New Roman" pitchFamily="18" charset="0"/>
                </a:rPr>
                <a:t>Network Management</a:t>
              </a:r>
            </a:p>
          </p:txBody>
        </p:sp>
        <p:pic>
          <p:nvPicPr>
            <p:cNvPr id="33815" name="Picture 14" descr="TELEPORT"/>
            <p:cNvPicPr>
              <a:picLocks noChangeAspect="1" noChangeArrowheads="1"/>
            </p:cNvPicPr>
            <p:nvPr/>
          </p:nvPicPr>
          <p:blipFill>
            <a:blip r:embed="rId5" cstate="print"/>
            <a:srcRect/>
            <a:stretch>
              <a:fillRect/>
            </a:stretch>
          </p:blipFill>
          <p:spPr bwMode="auto">
            <a:xfrm>
              <a:off x="4557" y="2592"/>
              <a:ext cx="1425" cy="1262"/>
            </a:xfrm>
            <a:prstGeom prst="rect">
              <a:avLst/>
            </a:prstGeom>
            <a:noFill/>
            <a:ln w="9525">
              <a:noFill/>
              <a:miter lim="800000"/>
              <a:headEnd/>
              <a:tailEnd/>
            </a:ln>
          </p:spPr>
        </p:pic>
      </p:grpSp>
      <p:grpSp>
        <p:nvGrpSpPr>
          <p:cNvPr id="6" name="Group 15"/>
          <p:cNvGrpSpPr>
            <a:grpSpLocks/>
          </p:cNvGrpSpPr>
          <p:nvPr/>
        </p:nvGrpSpPr>
        <p:grpSpPr bwMode="auto">
          <a:xfrm>
            <a:off x="6553200" y="1600200"/>
            <a:ext cx="2514600" cy="1905000"/>
            <a:chOff x="2930" y="2102"/>
            <a:chExt cx="1818" cy="1821"/>
          </a:xfrm>
        </p:grpSpPr>
        <p:pic>
          <p:nvPicPr>
            <p:cNvPr id="33812" name="Picture 16" descr="CNDCTR06"/>
            <p:cNvPicPr>
              <a:picLocks noChangeAspect="1" noChangeArrowheads="1"/>
            </p:cNvPicPr>
            <p:nvPr/>
          </p:nvPicPr>
          <p:blipFill>
            <a:blip r:embed="rId6" cstate="print"/>
            <a:srcRect/>
            <a:stretch>
              <a:fillRect/>
            </a:stretch>
          </p:blipFill>
          <p:spPr bwMode="auto">
            <a:xfrm>
              <a:off x="3132" y="2102"/>
              <a:ext cx="1509" cy="1700"/>
            </a:xfrm>
            <a:prstGeom prst="rect">
              <a:avLst/>
            </a:prstGeom>
            <a:noFill/>
            <a:ln w="9525">
              <a:noFill/>
              <a:miter lim="800000"/>
              <a:headEnd/>
              <a:tailEnd/>
            </a:ln>
          </p:spPr>
        </p:pic>
        <p:sp>
          <p:nvSpPr>
            <p:cNvPr id="33813" name="Rectangle 17"/>
            <p:cNvSpPr>
              <a:spLocks noChangeArrowheads="1"/>
            </p:cNvSpPr>
            <p:nvPr/>
          </p:nvSpPr>
          <p:spPr bwMode="auto">
            <a:xfrm>
              <a:off x="2930" y="3643"/>
              <a:ext cx="1818" cy="280"/>
            </a:xfrm>
            <a:prstGeom prst="rect">
              <a:avLst/>
            </a:prstGeom>
            <a:solidFill>
              <a:schemeClr val="accent1"/>
            </a:solidFill>
            <a:ln w="12700">
              <a:solidFill>
                <a:schemeClr val="tx1"/>
              </a:solidFill>
              <a:miter lim="800000"/>
              <a:headEnd/>
              <a:tailEnd/>
            </a:ln>
          </p:spPr>
          <p:txBody>
            <a:bodyPr wrap="none" anchor="ctr"/>
            <a:lstStyle/>
            <a:p>
              <a:pPr defTabSz="931863"/>
              <a:r>
                <a:rPr lang="en-US" sz="2400">
                  <a:latin typeface="Times New Roman" pitchFamily="18" charset="0"/>
                </a:rPr>
                <a:t>System Management</a:t>
              </a:r>
            </a:p>
          </p:txBody>
        </p:sp>
      </p:grpSp>
      <p:grpSp>
        <p:nvGrpSpPr>
          <p:cNvPr id="7" name="Group 18"/>
          <p:cNvGrpSpPr>
            <a:grpSpLocks/>
          </p:cNvGrpSpPr>
          <p:nvPr/>
        </p:nvGrpSpPr>
        <p:grpSpPr bwMode="auto">
          <a:xfrm>
            <a:off x="0" y="3352800"/>
            <a:ext cx="2643188" cy="2001838"/>
            <a:chOff x="1010" y="2662"/>
            <a:chExt cx="1804" cy="1261"/>
          </a:xfrm>
        </p:grpSpPr>
        <p:pic>
          <p:nvPicPr>
            <p:cNvPr id="33810" name="Picture 19" descr="CMPASS16"/>
            <p:cNvPicPr>
              <a:picLocks noChangeAspect="1" noChangeArrowheads="1"/>
            </p:cNvPicPr>
            <p:nvPr/>
          </p:nvPicPr>
          <p:blipFill>
            <a:blip r:embed="rId7" cstate="print"/>
            <a:srcRect/>
            <a:stretch>
              <a:fillRect/>
            </a:stretch>
          </p:blipFill>
          <p:spPr bwMode="auto">
            <a:xfrm>
              <a:off x="1061" y="2662"/>
              <a:ext cx="1753" cy="1086"/>
            </a:xfrm>
            <a:prstGeom prst="rect">
              <a:avLst/>
            </a:prstGeom>
            <a:noFill/>
            <a:ln w="9525">
              <a:noFill/>
              <a:miter lim="800000"/>
              <a:headEnd/>
              <a:tailEnd/>
            </a:ln>
          </p:spPr>
        </p:pic>
        <p:sp>
          <p:nvSpPr>
            <p:cNvPr id="33811" name="Rectangle 20"/>
            <p:cNvSpPr>
              <a:spLocks noChangeArrowheads="1"/>
            </p:cNvSpPr>
            <p:nvPr/>
          </p:nvSpPr>
          <p:spPr bwMode="auto">
            <a:xfrm>
              <a:off x="1010" y="3690"/>
              <a:ext cx="1768" cy="233"/>
            </a:xfrm>
            <a:prstGeom prst="rect">
              <a:avLst/>
            </a:prstGeom>
            <a:solidFill>
              <a:srgbClr val="9E73F3"/>
            </a:solidFill>
            <a:ln w="12700">
              <a:solidFill>
                <a:schemeClr val="tx1"/>
              </a:solidFill>
              <a:miter lim="800000"/>
              <a:headEnd/>
              <a:tailEnd/>
            </a:ln>
          </p:spPr>
          <p:txBody>
            <a:bodyPr wrap="none" anchor="ctr"/>
            <a:lstStyle/>
            <a:p>
              <a:pPr defTabSz="931863"/>
              <a:r>
                <a:rPr lang="en-US" sz="2400">
                  <a:latin typeface="Times New Roman" pitchFamily="18" charset="0"/>
                </a:rPr>
                <a:t>Resource Discovery</a:t>
              </a:r>
            </a:p>
          </p:txBody>
        </p:sp>
      </p:grpSp>
      <p:grpSp>
        <p:nvGrpSpPr>
          <p:cNvPr id="8" name="Group 21"/>
          <p:cNvGrpSpPr>
            <a:grpSpLocks/>
          </p:cNvGrpSpPr>
          <p:nvPr/>
        </p:nvGrpSpPr>
        <p:grpSpPr bwMode="auto">
          <a:xfrm>
            <a:off x="2362200" y="1524000"/>
            <a:ext cx="1998663" cy="1854200"/>
            <a:chOff x="240" y="1344"/>
            <a:chExt cx="1296" cy="1200"/>
          </a:xfrm>
        </p:grpSpPr>
        <p:sp>
          <p:nvSpPr>
            <p:cNvPr id="33808" name="Rectangle 22"/>
            <p:cNvSpPr>
              <a:spLocks noChangeArrowheads="1"/>
            </p:cNvSpPr>
            <p:nvPr/>
          </p:nvSpPr>
          <p:spPr bwMode="auto">
            <a:xfrm>
              <a:off x="240" y="2256"/>
              <a:ext cx="1296" cy="288"/>
            </a:xfrm>
            <a:prstGeom prst="rect">
              <a:avLst/>
            </a:prstGeom>
            <a:solidFill>
              <a:srgbClr val="FFABDD"/>
            </a:solidFill>
            <a:ln w="12700">
              <a:solidFill>
                <a:schemeClr val="tx1"/>
              </a:solidFill>
              <a:miter lim="800000"/>
              <a:headEnd/>
              <a:tailEnd/>
            </a:ln>
          </p:spPr>
          <p:txBody>
            <a:bodyPr wrap="none" anchor="ctr"/>
            <a:lstStyle/>
            <a:p>
              <a:pPr defTabSz="931863"/>
              <a:r>
                <a:rPr lang="en-US" sz="2400">
                  <a:latin typeface="Times New Roman" pitchFamily="18" charset="0"/>
                </a:rPr>
                <a:t>Uniform Access</a:t>
              </a:r>
            </a:p>
          </p:txBody>
        </p:sp>
        <p:pic>
          <p:nvPicPr>
            <p:cNvPr id="33809" name="Picture 23" descr="DOROPEN2"/>
            <p:cNvPicPr>
              <a:picLocks noChangeAspect="1" noChangeArrowheads="1"/>
            </p:cNvPicPr>
            <p:nvPr/>
          </p:nvPicPr>
          <p:blipFill>
            <a:blip r:embed="rId8" cstate="print"/>
            <a:srcRect/>
            <a:stretch>
              <a:fillRect/>
            </a:stretch>
          </p:blipFill>
          <p:spPr bwMode="auto">
            <a:xfrm>
              <a:off x="336" y="1344"/>
              <a:ext cx="1178" cy="1060"/>
            </a:xfrm>
            <a:prstGeom prst="rect">
              <a:avLst/>
            </a:prstGeom>
            <a:noFill/>
            <a:ln w="9525">
              <a:noFill/>
              <a:miter lim="800000"/>
              <a:headEnd/>
              <a:tailEnd/>
            </a:ln>
          </p:spPr>
        </p:pic>
      </p:grpSp>
      <p:grpSp>
        <p:nvGrpSpPr>
          <p:cNvPr id="9" name="Group 24"/>
          <p:cNvGrpSpPr>
            <a:grpSpLocks/>
          </p:cNvGrpSpPr>
          <p:nvPr/>
        </p:nvGrpSpPr>
        <p:grpSpPr bwMode="auto">
          <a:xfrm>
            <a:off x="4419600" y="1676400"/>
            <a:ext cx="3124200" cy="1749425"/>
            <a:chOff x="2784" y="1104"/>
            <a:chExt cx="1968" cy="1102"/>
          </a:xfrm>
        </p:grpSpPr>
        <p:sp>
          <p:nvSpPr>
            <p:cNvPr id="33806" name="Rectangle 25"/>
            <p:cNvSpPr>
              <a:spLocks noChangeArrowheads="1"/>
            </p:cNvSpPr>
            <p:nvPr/>
          </p:nvSpPr>
          <p:spPr bwMode="auto">
            <a:xfrm>
              <a:off x="2784" y="1104"/>
              <a:ext cx="1968" cy="240"/>
            </a:xfrm>
            <a:prstGeom prst="rect">
              <a:avLst/>
            </a:prstGeom>
            <a:solidFill>
              <a:srgbClr val="FF99CC"/>
            </a:solidFill>
            <a:ln w="12700">
              <a:solidFill>
                <a:schemeClr val="tx1"/>
              </a:solidFill>
              <a:miter lim="800000"/>
              <a:headEnd/>
              <a:tailEnd/>
            </a:ln>
          </p:spPr>
          <p:txBody>
            <a:bodyPr wrap="none" anchor="ctr"/>
            <a:lstStyle/>
            <a:p>
              <a:pPr defTabSz="931863"/>
              <a:r>
                <a:rPr lang="en-US" sz="2400">
                  <a:latin typeface="Times New Roman" pitchFamily="18" charset="0"/>
                </a:rPr>
                <a:t>Computational Economy</a:t>
              </a:r>
            </a:p>
          </p:txBody>
        </p:sp>
        <p:pic>
          <p:nvPicPr>
            <p:cNvPr id="33807" name="Picture 26" descr="eduflex_money"/>
            <p:cNvPicPr>
              <a:picLocks noChangeAspect="1" noChangeArrowheads="1"/>
            </p:cNvPicPr>
            <p:nvPr/>
          </p:nvPicPr>
          <p:blipFill>
            <a:blip r:embed="rId9" cstate="print"/>
            <a:srcRect/>
            <a:stretch>
              <a:fillRect/>
            </a:stretch>
          </p:blipFill>
          <p:spPr bwMode="auto">
            <a:xfrm>
              <a:off x="3216" y="1392"/>
              <a:ext cx="720" cy="814"/>
            </a:xfrm>
            <a:prstGeom prst="rect">
              <a:avLst/>
            </a:prstGeom>
            <a:noFill/>
            <a:ln w="9525">
              <a:noFill/>
              <a:miter lim="800000"/>
              <a:headEnd/>
              <a:tailEnd/>
            </a:ln>
          </p:spPr>
        </p:pic>
      </p:grpSp>
      <p:grpSp>
        <p:nvGrpSpPr>
          <p:cNvPr id="10" name="Group 27"/>
          <p:cNvGrpSpPr>
            <a:grpSpLocks/>
          </p:cNvGrpSpPr>
          <p:nvPr/>
        </p:nvGrpSpPr>
        <p:grpSpPr bwMode="auto">
          <a:xfrm>
            <a:off x="304800" y="5400675"/>
            <a:ext cx="5815013" cy="1457325"/>
            <a:chOff x="192" y="3402"/>
            <a:chExt cx="3663" cy="918"/>
          </a:xfrm>
        </p:grpSpPr>
        <p:sp>
          <p:nvSpPr>
            <p:cNvPr id="33804" name="Text Box 28"/>
            <p:cNvSpPr txBox="1">
              <a:spLocks noChangeArrowheads="1"/>
            </p:cNvSpPr>
            <p:nvPr/>
          </p:nvSpPr>
          <p:spPr bwMode="auto">
            <a:xfrm>
              <a:off x="1008" y="3792"/>
              <a:ext cx="2847" cy="365"/>
            </a:xfrm>
            <a:prstGeom prst="rect">
              <a:avLst/>
            </a:prstGeom>
            <a:solidFill>
              <a:schemeClr val="accent2"/>
            </a:solidFill>
            <a:ln w="9525">
              <a:noFill/>
              <a:miter lim="800000"/>
              <a:headEnd/>
              <a:tailEnd/>
            </a:ln>
          </p:spPr>
          <p:txBody>
            <a:bodyPr wrap="none">
              <a:spAutoFit/>
            </a:bodyPr>
            <a:lstStyle/>
            <a:p>
              <a:r>
                <a:rPr lang="en-US" sz="3200" i="1"/>
                <a:t>Application Construction</a:t>
              </a:r>
              <a:endParaRPr lang="en-US" i="1"/>
            </a:p>
          </p:txBody>
        </p:sp>
        <p:pic>
          <p:nvPicPr>
            <p:cNvPr id="33805" name="Picture 29" descr="j0291984"/>
            <p:cNvPicPr>
              <a:picLocks noChangeAspect="1" noChangeArrowheads="1"/>
            </p:cNvPicPr>
            <p:nvPr/>
          </p:nvPicPr>
          <p:blipFill>
            <a:blip r:embed="rId10" cstate="print"/>
            <a:srcRect/>
            <a:stretch>
              <a:fillRect/>
            </a:stretch>
          </p:blipFill>
          <p:spPr bwMode="auto">
            <a:xfrm>
              <a:off x="192" y="3402"/>
              <a:ext cx="867" cy="918"/>
            </a:xfrm>
            <a:prstGeom prst="rect">
              <a:avLst/>
            </a:prstGeom>
            <a:noFill/>
            <a:ln w="9525">
              <a:noFill/>
              <a:miter lim="800000"/>
              <a:headEnd/>
              <a:tailEnd/>
            </a:ln>
          </p:spPr>
        </p:pic>
      </p:grpSp>
      <p:sp>
        <p:nvSpPr>
          <p:cNvPr id="30" name="Date Placeholder 29"/>
          <p:cNvSpPr>
            <a:spLocks noGrp="1"/>
          </p:cNvSpPr>
          <p:nvPr>
            <p:ph type="dt" sz="half" idx="10"/>
          </p:nvPr>
        </p:nvSpPr>
        <p:spPr/>
        <p:txBody>
          <a:bodyPr/>
          <a:lstStyle/>
          <a:p>
            <a:r>
              <a:rPr lang="en-US" smtClean="0"/>
              <a:t>IAUT</a:t>
            </a:r>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28</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dissolv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dissolv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500" fill="hold"/>
                                        <p:tgtEl>
                                          <p:spTgt spid="5"/>
                                        </p:tgtEl>
                                        <p:attrNameLst>
                                          <p:attrName>ppt_x</p:attrName>
                                        </p:attrNameLst>
                                      </p:cBhvr>
                                      <p:tavLst>
                                        <p:tav tm="0">
                                          <p:val>
                                            <p:strVal val="0-#ppt_w/2"/>
                                          </p:val>
                                        </p:tav>
                                        <p:tav tm="100000">
                                          <p:val>
                                            <p:strVal val="#ppt_x"/>
                                          </p:val>
                                        </p:tav>
                                      </p:tavLst>
                                    </p:anim>
                                    <p:anim calcmode="lin" valueType="num">
                                      <p:cBhvr additive="base">
                                        <p:cTn id="47"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2"/>
          <p:cNvSpPr>
            <a:spLocks noGrp="1" noChangeArrowheads="1"/>
          </p:cNvSpPr>
          <p:nvPr>
            <p:ph type="title"/>
          </p:nvPr>
        </p:nvSpPr>
        <p:spPr/>
        <p:txBody>
          <a:bodyPr/>
          <a:lstStyle/>
          <a:p>
            <a:r>
              <a:rPr lang="en-US" sz="3200"/>
              <a:t>Classes of Grid Services / Types of Grids</a:t>
            </a:r>
          </a:p>
        </p:txBody>
      </p:sp>
      <p:sp>
        <p:nvSpPr>
          <p:cNvPr id="562179" name="Rectangle 3"/>
          <p:cNvSpPr>
            <a:spLocks noGrp="1" noChangeArrowheads="1"/>
          </p:cNvSpPr>
          <p:nvPr>
            <p:ph type="body" idx="1"/>
          </p:nvPr>
        </p:nvSpPr>
        <p:spPr>
          <a:xfrm>
            <a:off x="533400" y="1676400"/>
            <a:ext cx="5867400" cy="4456113"/>
          </a:xfrm>
        </p:spPr>
        <p:txBody>
          <a:bodyPr>
            <a:normAutofit lnSpcReduction="10000"/>
          </a:bodyPr>
          <a:lstStyle/>
          <a:p>
            <a:pPr>
              <a:lnSpc>
                <a:spcPct val="80000"/>
              </a:lnSpc>
            </a:pPr>
            <a:r>
              <a:rPr lang="en-US" sz="1800" dirty="0"/>
              <a:t>Computational Services – CPU cycles</a:t>
            </a:r>
          </a:p>
          <a:p>
            <a:pPr lvl="1">
              <a:lnSpc>
                <a:spcPct val="80000"/>
              </a:lnSpc>
            </a:pPr>
            <a:r>
              <a:rPr lang="en-US" sz="1700" dirty="0"/>
              <a:t>Pooling computing power: </a:t>
            </a:r>
            <a:r>
              <a:rPr lang="en-US" sz="1700" dirty="0" err="1"/>
              <a:t>SETI@Home</a:t>
            </a:r>
            <a:r>
              <a:rPr lang="en-US" sz="1700" dirty="0"/>
              <a:t>, </a:t>
            </a:r>
            <a:r>
              <a:rPr lang="en-US" sz="1700" dirty="0" err="1"/>
              <a:t>TeraGrid</a:t>
            </a:r>
            <a:r>
              <a:rPr lang="en-US" sz="1700" dirty="0"/>
              <a:t>, </a:t>
            </a:r>
            <a:r>
              <a:rPr lang="en-US" sz="1700" dirty="0" err="1"/>
              <a:t>AusGrid</a:t>
            </a:r>
            <a:r>
              <a:rPr lang="en-US" sz="1700" dirty="0"/>
              <a:t>, </a:t>
            </a:r>
            <a:r>
              <a:rPr lang="en-US" sz="1700" dirty="0" err="1"/>
              <a:t>ChinaGrid</a:t>
            </a:r>
            <a:r>
              <a:rPr lang="en-US" sz="1700" dirty="0"/>
              <a:t>, </a:t>
            </a:r>
            <a:r>
              <a:rPr lang="en-US" sz="1700" dirty="0" err="1"/>
              <a:t>IndiaGrid</a:t>
            </a:r>
            <a:r>
              <a:rPr lang="en-US" sz="1700" dirty="0"/>
              <a:t>, UK Grid,… </a:t>
            </a:r>
          </a:p>
          <a:p>
            <a:pPr>
              <a:lnSpc>
                <a:spcPct val="80000"/>
              </a:lnSpc>
            </a:pPr>
            <a:r>
              <a:rPr lang="en-US" sz="1800" dirty="0"/>
              <a:t>Data Services</a:t>
            </a:r>
          </a:p>
          <a:p>
            <a:pPr lvl="1">
              <a:lnSpc>
                <a:spcPct val="80000"/>
              </a:lnSpc>
            </a:pPr>
            <a:r>
              <a:rPr lang="en-US" sz="1700" dirty="0"/>
              <a:t>Collaborative data sharing generated by instruments, sensors, persons: LHC Grid, Napster</a:t>
            </a:r>
          </a:p>
          <a:p>
            <a:pPr>
              <a:lnSpc>
                <a:spcPct val="80000"/>
              </a:lnSpc>
            </a:pPr>
            <a:r>
              <a:rPr lang="en-US" sz="1800" dirty="0"/>
              <a:t>Application Services</a:t>
            </a:r>
          </a:p>
          <a:p>
            <a:pPr lvl="1">
              <a:lnSpc>
                <a:spcPct val="80000"/>
              </a:lnSpc>
            </a:pPr>
            <a:r>
              <a:rPr lang="en-US" sz="1700" dirty="0"/>
              <a:t>Access to remote software/libraries and license management—</a:t>
            </a:r>
            <a:r>
              <a:rPr lang="en-US" sz="1700" dirty="0" err="1"/>
              <a:t>NetSolve</a:t>
            </a:r>
            <a:r>
              <a:rPr lang="en-US" sz="1700" dirty="0"/>
              <a:t> </a:t>
            </a:r>
          </a:p>
          <a:p>
            <a:pPr>
              <a:lnSpc>
                <a:spcPct val="80000"/>
              </a:lnSpc>
            </a:pPr>
            <a:r>
              <a:rPr lang="en-US" sz="1800" dirty="0"/>
              <a:t>Interaction Services</a:t>
            </a:r>
          </a:p>
          <a:p>
            <a:pPr lvl="1">
              <a:lnSpc>
                <a:spcPct val="80000"/>
              </a:lnSpc>
            </a:pPr>
            <a:r>
              <a:rPr lang="en-US" sz="1700" dirty="0"/>
              <a:t>eLearning, Virtual Tables, Group Communication (Access Grid), Gaming</a:t>
            </a:r>
          </a:p>
          <a:p>
            <a:pPr>
              <a:lnSpc>
                <a:spcPct val="80000"/>
              </a:lnSpc>
            </a:pPr>
            <a:r>
              <a:rPr lang="en-US" sz="1800" dirty="0"/>
              <a:t>Knowledge Services</a:t>
            </a:r>
          </a:p>
          <a:p>
            <a:pPr lvl="1">
              <a:lnSpc>
                <a:spcPct val="80000"/>
              </a:lnSpc>
            </a:pPr>
            <a:r>
              <a:rPr lang="en-US" sz="1700" dirty="0"/>
              <a:t>The way knowledge is acquired, processed and managed—data mining.</a:t>
            </a:r>
          </a:p>
          <a:p>
            <a:pPr>
              <a:lnSpc>
                <a:spcPct val="80000"/>
              </a:lnSpc>
            </a:pPr>
            <a:r>
              <a:rPr lang="en-US" sz="1900" dirty="0"/>
              <a:t>Utility Computing Services</a:t>
            </a:r>
          </a:p>
          <a:p>
            <a:pPr lvl="1">
              <a:lnSpc>
                <a:spcPct val="80000"/>
              </a:lnSpc>
            </a:pPr>
            <a:r>
              <a:rPr lang="en-US" sz="1700" dirty="0"/>
              <a:t>Towards a market-based Grid computing: Leasing and delivering Grid services as ICT utilities.</a:t>
            </a:r>
          </a:p>
        </p:txBody>
      </p:sp>
      <p:sp>
        <p:nvSpPr>
          <p:cNvPr id="562180" name="Rectangle 4"/>
          <p:cNvSpPr>
            <a:spLocks noChangeArrowheads="1"/>
          </p:cNvSpPr>
          <p:nvPr/>
        </p:nvSpPr>
        <p:spPr bwMode="auto">
          <a:xfrm>
            <a:off x="6553200" y="5257800"/>
            <a:ext cx="2133600" cy="685800"/>
          </a:xfrm>
          <a:prstGeom prst="rect">
            <a:avLst/>
          </a:prstGeom>
          <a:solidFill>
            <a:schemeClr val="accent1"/>
          </a:solidFill>
          <a:ln w="9525">
            <a:solidFill>
              <a:schemeClr val="tx1"/>
            </a:solidFill>
            <a:miter lim="800000"/>
            <a:headEnd/>
            <a:tailEnd/>
          </a:ln>
          <a:effectLst/>
        </p:spPr>
        <p:txBody>
          <a:bodyPr wrap="none" anchor="ctr"/>
          <a:lstStyle/>
          <a:p>
            <a:r>
              <a:rPr lang="en-US"/>
              <a:t>Computational Grid</a:t>
            </a:r>
          </a:p>
        </p:txBody>
      </p:sp>
      <p:sp>
        <p:nvSpPr>
          <p:cNvPr id="562181" name="Rectangle 5"/>
          <p:cNvSpPr>
            <a:spLocks noChangeArrowheads="1"/>
          </p:cNvSpPr>
          <p:nvPr/>
        </p:nvSpPr>
        <p:spPr bwMode="auto">
          <a:xfrm>
            <a:off x="6553200" y="4572000"/>
            <a:ext cx="2133600" cy="685800"/>
          </a:xfrm>
          <a:prstGeom prst="rect">
            <a:avLst/>
          </a:prstGeom>
          <a:solidFill>
            <a:srgbClr val="FFCC99"/>
          </a:solidFill>
          <a:ln w="9525">
            <a:solidFill>
              <a:schemeClr val="tx1"/>
            </a:solidFill>
            <a:miter lim="800000"/>
            <a:headEnd/>
            <a:tailEnd/>
          </a:ln>
          <a:effectLst/>
        </p:spPr>
        <p:txBody>
          <a:bodyPr wrap="none" anchor="ctr"/>
          <a:lstStyle/>
          <a:p>
            <a:r>
              <a:rPr lang="en-US"/>
              <a:t>Data Grid</a:t>
            </a:r>
          </a:p>
        </p:txBody>
      </p:sp>
      <p:sp>
        <p:nvSpPr>
          <p:cNvPr id="562182" name="Rectangle 6"/>
          <p:cNvSpPr>
            <a:spLocks noChangeArrowheads="1"/>
          </p:cNvSpPr>
          <p:nvPr/>
        </p:nvSpPr>
        <p:spPr bwMode="auto">
          <a:xfrm>
            <a:off x="6553200" y="3886200"/>
            <a:ext cx="2133600" cy="685800"/>
          </a:xfrm>
          <a:prstGeom prst="rect">
            <a:avLst/>
          </a:prstGeom>
          <a:solidFill>
            <a:srgbClr val="FFFF99"/>
          </a:solidFill>
          <a:ln w="9525">
            <a:solidFill>
              <a:schemeClr val="tx1"/>
            </a:solidFill>
            <a:miter lim="800000"/>
            <a:headEnd/>
            <a:tailEnd/>
          </a:ln>
          <a:effectLst/>
        </p:spPr>
        <p:txBody>
          <a:bodyPr wrap="none" anchor="ctr"/>
          <a:lstStyle/>
          <a:p>
            <a:r>
              <a:rPr lang="en-US"/>
              <a:t>ASP Grid</a:t>
            </a:r>
          </a:p>
        </p:txBody>
      </p:sp>
      <p:sp>
        <p:nvSpPr>
          <p:cNvPr id="562183" name="Rectangle 7"/>
          <p:cNvSpPr>
            <a:spLocks noChangeArrowheads="1"/>
          </p:cNvSpPr>
          <p:nvPr/>
        </p:nvSpPr>
        <p:spPr bwMode="auto">
          <a:xfrm>
            <a:off x="6553200" y="3200400"/>
            <a:ext cx="2133600" cy="685800"/>
          </a:xfrm>
          <a:prstGeom prst="rect">
            <a:avLst/>
          </a:prstGeom>
          <a:solidFill>
            <a:srgbClr val="CC99FF"/>
          </a:solidFill>
          <a:ln w="9525">
            <a:solidFill>
              <a:schemeClr val="tx1"/>
            </a:solidFill>
            <a:miter lim="800000"/>
            <a:headEnd/>
            <a:tailEnd/>
          </a:ln>
          <a:effectLst/>
        </p:spPr>
        <p:txBody>
          <a:bodyPr wrap="none" anchor="ctr"/>
          <a:lstStyle/>
          <a:p>
            <a:r>
              <a:rPr lang="en-US"/>
              <a:t>Interaction Grid</a:t>
            </a:r>
          </a:p>
        </p:txBody>
      </p:sp>
      <p:sp>
        <p:nvSpPr>
          <p:cNvPr id="562184" name="Rectangle 8"/>
          <p:cNvSpPr>
            <a:spLocks noChangeArrowheads="1"/>
          </p:cNvSpPr>
          <p:nvPr/>
        </p:nvSpPr>
        <p:spPr bwMode="auto">
          <a:xfrm>
            <a:off x="6553200" y="2514600"/>
            <a:ext cx="2133600" cy="685800"/>
          </a:xfrm>
          <a:prstGeom prst="rect">
            <a:avLst/>
          </a:prstGeom>
          <a:solidFill>
            <a:srgbClr val="99CCFF"/>
          </a:solidFill>
          <a:ln w="9525">
            <a:solidFill>
              <a:schemeClr val="tx1"/>
            </a:solidFill>
            <a:miter lim="800000"/>
            <a:headEnd/>
            <a:tailEnd/>
          </a:ln>
          <a:effectLst/>
        </p:spPr>
        <p:txBody>
          <a:bodyPr wrap="none" anchor="ctr"/>
          <a:lstStyle/>
          <a:p>
            <a:r>
              <a:rPr lang="en-US"/>
              <a:t>Knowledge Grid</a:t>
            </a:r>
          </a:p>
        </p:txBody>
      </p:sp>
      <p:sp>
        <p:nvSpPr>
          <p:cNvPr id="562185" name="Rectangle 9"/>
          <p:cNvSpPr>
            <a:spLocks noChangeArrowheads="1"/>
          </p:cNvSpPr>
          <p:nvPr/>
        </p:nvSpPr>
        <p:spPr bwMode="auto">
          <a:xfrm>
            <a:off x="6553200" y="1828800"/>
            <a:ext cx="2133600" cy="685800"/>
          </a:xfrm>
          <a:prstGeom prst="rect">
            <a:avLst/>
          </a:prstGeom>
          <a:solidFill>
            <a:srgbClr val="CCFFFF"/>
          </a:solidFill>
          <a:ln w="9525">
            <a:solidFill>
              <a:schemeClr val="tx1"/>
            </a:solidFill>
            <a:miter lim="800000"/>
            <a:headEnd/>
            <a:tailEnd/>
          </a:ln>
          <a:effectLst/>
        </p:spPr>
        <p:txBody>
          <a:bodyPr wrap="none" anchor="ctr"/>
          <a:lstStyle/>
          <a:p>
            <a:r>
              <a:rPr lang="en-US"/>
              <a:t>Utility Grid</a:t>
            </a:r>
          </a:p>
        </p:txBody>
      </p:sp>
      <p:sp>
        <p:nvSpPr>
          <p:cNvPr id="562187" name="Line 11"/>
          <p:cNvSpPr>
            <a:spLocks noChangeShapeType="1"/>
          </p:cNvSpPr>
          <p:nvPr/>
        </p:nvSpPr>
        <p:spPr bwMode="auto">
          <a:xfrm>
            <a:off x="8915400" y="1676400"/>
            <a:ext cx="0" cy="4343400"/>
          </a:xfrm>
          <a:prstGeom prst="line">
            <a:avLst/>
          </a:prstGeom>
          <a:noFill/>
          <a:ln w="12700">
            <a:solidFill>
              <a:schemeClr val="hlink"/>
            </a:solidFill>
            <a:miter lim="800000"/>
            <a:headEnd type="triangle" w="med" len="med"/>
            <a:tailEnd type="triangle" w="med" len="med"/>
          </a:ln>
          <a:effectLst/>
        </p:spPr>
        <p:txBody>
          <a:bodyPr/>
          <a:lstStyle/>
          <a:p>
            <a:endParaRPr lang="en-US"/>
          </a:p>
        </p:txBody>
      </p:sp>
      <p:sp>
        <p:nvSpPr>
          <p:cNvPr id="562188" name="Text Box 12"/>
          <p:cNvSpPr txBox="1">
            <a:spLocks noChangeArrowheads="1"/>
          </p:cNvSpPr>
          <p:nvPr/>
        </p:nvSpPr>
        <p:spPr bwMode="auto">
          <a:xfrm rot="5400000">
            <a:off x="8200231" y="4885532"/>
            <a:ext cx="1430337" cy="304800"/>
          </a:xfrm>
          <a:prstGeom prst="rect">
            <a:avLst/>
          </a:prstGeom>
          <a:solidFill>
            <a:srgbClr val="CCFFFF"/>
          </a:solidFill>
          <a:ln w="9525" algn="ctr">
            <a:noFill/>
            <a:miter lim="800000"/>
            <a:headEnd/>
            <a:tailEnd/>
          </a:ln>
          <a:effectLst/>
        </p:spPr>
        <p:txBody>
          <a:bodyPr wrap="none">
            <a:spAutoFit/>
          </a:bodyPr>
          <a:lstStyle/>
          <a:p>
            <a:r>
              <a:rPr lang="en-AU" b="1"/>
              <a:t>infrastructure</a:t>
            </a:r>
            <a:endParaRPr lang="en-US" b="1"/>
          </a:p>
        </p:txBody>
      </p:sp>
      <p:sp>
        <p:nvSpPr>
          <p:cNvPr id="562189" name="Text Box 13"/>
          <p:cNvSpPr txBox="1">
            <a:spLocks noChangeArrowheads="1"/>
          </p:cNvSpPr>
          <p:nvPr/>
        </p:nvSpPr>
        <p:spPr bwMode="auto">
          <a:xfrm rot="16200000">
            <a:off x="8573293" y="2323307"/>
            <a:ext cx="684213" cy="304800"/>
          </a:xfrm>
          <a:prstGeom prst="rect">
            <a:avLst/>
          </a:prstGeom>
          <a:solidFill>
            <a:srgbClr val="CCFFCC"/>
          </a:solidFill>
          <a:ln w="9525" algn="ctr">
            <a:noFill/>
            <a:miter lim="800000"/>
            <a:headEnd/>
            <a:tailEnd/>
          </a:ln>
          <a:effectLst/>
        </p:spPr>
        <p:txBody>
          <a:bodyPr wrap="none">
            <a:spAutoFit/>
          </a:bodyPr>
          <a:lstStyle/>
          <a:p>
            <a:r>
              <a:rPr lang="en-AU" b="1"/>
              <a:t>Users</a:t>
            </a:r>
            <a:endParaRPr lang="en-US" b="1"/>
          </a:p>
        </p:txBody>
      </p:sp>
      <p:sp>
        <p:nvSpPr>
          <p:cNvPr id="14" name="Date Placeholder 13"/>
          <p:cNvSpPr>
            <a:spLocks noGrp="1"/>
          </p:cNvSpPr>
          <p:nvPr>
            <p:ph type="dt" sz="half" idx="10"/>
          </p:nvPr>
        </p:nvSpPr>
        <p:spPr/>
        <p:txBody>
          <a:bodyPr/>
          <a:lstStyle/>
          <a:p>
            <a:r>
              <a:rPr lang="en-US" smtClean="0"/>
              <a:t>IAUT</a:t>
            </a:r>
            <a:endParaRPr lang="en-US"/>
          </a:p>
        </p:txBody>
      </p:sp>
      <p:sp>
        <p:nvSpPr>
          <p:cNvPr id="15" name="Slide Number Placeholder 14"/>
          <p:cNvSpPr>
            <a:spLocks noGrp="1"/>
          </p:cNvSpPr>
          <p:nvPr>
            <p:ph type="sldNum" sz="quarter" idx="12"/>
          </p:nvPr>
        </p:nvSpPr>
        <p:spPr/>
        <p:txBody>
          <a:bodyPr/>
          <a:lstStyle/>
          <a:p>
            <a:fld id="{B6F15528-21DE-4FAA-801E-634DDDAF4B2B}" type="slidenum">
              <a:rPr lang="en-US" smtClean="0"/>
              <a:pPr/>
              <a:t>29</a:t>
            </a:fld>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00025" y="457200"/>
            <a:ext cx="8791575" cy="990600"/>
          </a:xfrm>
        </p:spPr>
        <p:txBody>
          <a:bodyPr>
            <a:normAutofit fontScale="90000"/>
          </a:bodyPr>
          <a:lstStyle/>
          <a:p>
            <a:pPr eaLnBrk="1" hangingPunct="1"/>
            <a:r>
              <a:rPr lang="en-US" sz="3600" smtClean="0"/>
              <a:t>Three Laws of Computing:</a:t>
            </a:r>
            <a:br>
              <a:rPr lang="en-US" sz="3600" smtClean="0"/>
            </a:br>
            <a:r>
              <a:rPr lang="en-US" sz="2800" smtClean="0"/>
              <a:t>Defining the growth rate of network &amp;  computing speed, and their value.</a:t>
            </a:r>
          </a:p>
        </p:txBody>
      </p:sp>
      <p:sp>
        <p:nvSpPr>
          <p:cNvPr id="19459" name="Rectangle 3"/>
          <p:cNvSpPr>
            <a:spLocks noGrp="1" noChangeArrowheads="1"/>
          </p:cNvSpPr>
          <p:nvPr>
            <p:ph type="body" sz="half" idx="1"/>
          </p:nvPr>
        </p:nvSpPr>
        <p:spPr>
          <a:xfrm>
            <a:off x="0" y="1676400"/>
            <a:ext cx="4191000" cy="4456113"/>
          </a:xfrm>
        </p:spPr>
        <p:txBody>
          <a:bodyPr/>
          <a:lstStyle/>
          <a:p>
            <a:pPr eaLnBrk="1" hangingPunct="1"/>
            <a:r>
              <a:rPr lang="en-US" sz="2600" smtClean="0"/>
              <a:t>Moore</a:t>
            </a:r>
            <a:r>
              <a:rPr lang="en-US" sz="2600" smtClean="0">
                <a:latin typeface="Tahoma" pitchFamily="34" charset="0"/>
              </a:rPr>
              <a:t>’</a:t>
            </a:r>
            <a:r>
              <a:rPr lang="en-US" sz="2600" smtClean="0"/>
              <a:t>s Law. </a:t>
            </a:r>
          </a:p>
          <a:p>
            <a:pPr lvl="1" eaLnBrk="1" hangingPunct="1"/>
            <a:r>
              <a:rPr lang="en-US" sz="2200" smtClean="0"/>
              <a:t>Transistors on a single </a:t>
            </a:r>
            <a:br>
              <a:rPr lang="en-US" sz="2200" smtClean="0"/>
            </a:br>
            <a:r>
              <a:rPr lang="en-US" sz="2200" smtClean="0"/>
              <a:t>chip doubles ~ every </a:t>
            </a:r>
            <a:br>
              <a:rPr lang="en-US" sz="2200" smtClean="0"/>
            </a:br>
            <a:r>
              <a:rPr lang="en-US" sz="2200" smtClean="0"/>
              <a:t>18</a:t>
            </a:r>
            <a:r>
              <a:rPr lang="en-US" sz="2200" smtClean="0">
                <a:latin typeface="Tahoma" pitchFamily="34" charset="0"/>
              </a:rPr>
              <a:t>–</a:t>
            </a:r>
            <a:r>
              <a:rPr lang="en-US" sz="2200" smtClean="0"/>
              <a:t>24 months.</a:t>
            </a:r>
          </a:p>
          <a:p>
            <a:pPr eaLnBrk="1" hangingPunct="1"/>
            <a:r>
              <a:rPr lang="en-US" sz="2600" smtClean="0"/>
              <a:t>Gilder</a:t>
            </a:r>
            <a:r>
              <a:rPr lang="en-US" sz="2600" smtClean="0">
                <a:latin typeface="Tahoma" pitchFamily="34" charset="0"/>
              </a:rPr>
              <a:t>’</a:t>
            </a:r>
            <a:r>
              <a:rPr lang="en-US" sz="2600" smtClean="0"/>
              <a:t>s Law. </a:t>
            </a:r>
          </a:p>
          <a:p>
            <a:pPr lvl="1" eaLnBrk="1" hangingPunct="1"/>
            <a:r>
              <a:rPr lang="en-US" sz="2200" smtClean="0"/>
              <a:t>Aggregate bandwidth triples ~ every year.</a:t>
            </a:r>
          </a:p>
          <a:p>
            <a:pPr eaLnBrk="1" hangingPunct="1"/>
            <a:r>
              <a:rPr lang="en-US" sz="2600" smtClean="0"/>
              <a:t>Metcalfe</a:t>
            </a:r>
            <a:r>
              <a:rPr lang="en-US" sz="2600" smtClean="0">
                <a:latin typeface="Tahoma" pitchFamily="34" charset="0"/>
              </a:rPr>
              <a:t>’</a:t>
            </a:r>
            <a:r>
              <a:rPr lang="en-US" sz="2600" smtClean="0"/>
              <a:t>s Law. </a:t>
            </a:r>
          </a:p>
          <a:p>
            <a:pPr lvl="1" eaLnBrk="1" hangingPunct="1"/>
            <a:r>
              <a:rPr lang="en-US" sz="2200" smtClean="0"/>
              <a:t>The value of a network may grow exponentially with the number of participants.</a:t>
            </a:r>
          </a:p>
        </p:txBody>
      </p:sp>
      <p:sp>
        <p:nvSpPr>
          <p:cNvPr id="19460" name="Rectangle 4"/>
          <p:cNvSpPr>
            <a:spLocks noGrp="1" noChangeArrowheads="1"/>
          </p:cNvSpPr>
          <p:nvPr>
            <p:ph type="body" sz="half" idx="2"/>
          </p:nvPr>
        </p:nvSpPr>
        <p:spPr/>
        <p:txBody>
          <a:bodyPr/>
          <a:lstStyle/>
          <a:p>
            <a:pPr eaLnBrk="1" hangingPunct="1"/>
            <a:endParaRPr lang="en-US" sz="2600" smtClean="0"/>
          </a:p>
        </p:txBody>
      </p:sp>
      <p:grpSp>
        <p:nvGrpSpPr>
          <p:cNvPr id="2" name="Group 5"/>
          <p:cNvGrpSpPr>
            <a:grpSpLocks/>
          </p:cNvGrpSpPr>
          <p:nvPr/>
        </p:nvGrpSpPr>
        <p:grpSpPr bwMode="auto">
          <a:xfrm>
            <a:off x="3505200" y="1447800"/>
            <a:ext cx="5562600" cy="4800600"/>
            <a:chOff x="1968" y="1268"/>
            <a:chExt cx="3312" cy="2284"/>
          </a:xfrm>
        </p:grpSpPr>
        <p:sp>
          <p:nvSpPr>
            <p:cNvPr id="19463" name="Rectangle 6"/>
            <p:cNvSpPr>
              <a:spLocks noChangeArrowheads="1"/>
            </p:cNvSpPr>
            <p:nvPr/>
          </p:nvSpPr>
          <p:spPr bwMode="auto">
            <a:xfrm>
              <a:off x="1968" y="1296"/>
              <a:ext cx="3312" cy="2256"/>
            </a:xfrm>
            <a:prstGeom prst="rect">
              <a:avLst/>
            </a:prstGeom>
            <a:noFill/>
            <a:ln w="9525">
              <a:noFill/>
              <a:miter lim="800000"/>
              <a:headEnd/>
              <a:tailEnd/>
            </a:ln>
          </p:spPr>
          <p:txBody>
            <a:bodyPr wrap="none" anchor="ctr"/>
            <a:lstStyle/>
            <a:p>
              <a:endParaRPr lang="en-US"/>
            </a:p>
          </p:txBody>
        </p:sp>
        <p:pic>
          <p:nvPicPr>
            <p:cNvPr id="19464" name="Picture 7"/>
            <p:cNvPicPr>
              <a:picLocks noChangeAspect="1" noChangeArrowheads="1"/>
            </p:cNvPicPr>
            <p:nvPr/>
          </p:nvPicPr>
          <p:blipFill>
            <a:blip r:embed="rId3" cstate="print"/>
            <a:srcRect/>
            <a:stretch>
              <a:fillRect/>
            </a:stretch>
          </p:blipFill>
          <p:spPr bwMode="auto">
            <a:xfrm>
              <a:off x="1968" y="1268"/>
              <a:ext cx="3312" cy="2284"/>
            </a:xfrm>
            <a:prstGeom prst="rect">
              <a:avLst/>
            </a:prstGeom>
            <a:noFill/>
            <a:ln w="9525">
              <a:noFill/>
              <a:miter lim="800000"/>
              <a:headEnd/>
              <a:tailEnd/>
            </a:ln>
          </p:spPr>
        </p:pic>
      </p:grpSp>
      <p:sp>
        <p:nvSpPr>
          <p:cNvPr id="19462" name="Text Box 8"/>
          <p:cNvSpPr txBox="1">
            <a:spLocks noChangeArrowheads="1"/>
          </p:cNvSpPr>
          <p:nvPr/>
        </p:nvSpPr>
        <p:spPr bwMode="auto">
          <a:xfrm>
            <a:off x="5353050" y="6324600"/>
            <a:ext cx="3486150" cy="274638"/>
          </a:xfrm>
          <a:prstGeom prst="rect">
            <a:avLst/>
          </a:prstGeom>
          <a:noFill/>
          <a:ln w="9525">
            <a:noFill/>
            <a:miter lim="800000"/>
            <a:headEnd/>
            <a:tailEnd/>
          </a:ln>
        </p:spPr>
        <p:txBody>
          <a:bodyPr wrap="none">
            <a:spAutoFit/>
          </a:bodyPr>
          <a:lstStyle/>
          <a:p>
            <a:pPr algn="r"/>
            <a:r>
              <a:rPr lang="en-US" sz="1200">
                <a:latin typeface="Arial" pitchFamily="34" charset="0"/>
                <a:cs typeface="Arial" pitchFamily="34" charset="0"/>
              </a:rPr>
              <a:t>Source: Cambridge Energy Resource Associates</a:t>
            </a:r>
          </a:p>
        </p:txBody>
      </p:sp>
      <p:sp>
        <p:nvSpPr>
          <p:cNvPr id="10" name="Slide Number Placeholder 9"/>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0" name="Rectangle 2"/>
          <p:cNvSpPr>
            <a:spLocks noGrp="1" noChangeArrowheads="1"/>
          </p:cNvSpPr>
          <p:nvPr>
            <p:ph type="title"/>
          </p:nvPr>
        </p:nvSpPr>
        <p:spPr/>
        <p:txBody>
          <a:bodyPr/>
          <a:lstStyle/>
          <a:p>
            <a:r>
              <a:rPr lang="en-US" altLang="ja-JP">
                <a:ea typeface="MS PGothic" pitchFamily="34" charset="-128"/>
              </a:rPr>
              <a:t>Grid &amp; Related Paradigms</a:t>
            </a:r>
          </a:p>
        </p:txBody>
      </p:sp>
      <p:grpSp>
        <p:nvGrpSpPr>
          <p:cNvPr id="2" name="Group 3"/>
          <p:cNvGrpSpPr>
            <a:grpSpLocks/>
          </p:cNvGrpSpPr>
          <p:nvPr/>
        </p:nvGrpSpPr>
        <p:grpSpPr bwMode="auto">
          <a:xfrm>
            <a:off x="82550" y="1247775"/>
            <a:ext cx="8961438" cy="5602288"/>
            <a:chOff x="54" y="691"/>
            <a:chExt cx="5645" cy="3529"/>
          </a:xfrm>
        </p:grpSpPr>
        <p:sp>
          <p:nvSpPr>
            <p:cNvPr id="718852" name="AutoShape 4"/>
            <p:cNvSpPr>
              <a:spLocks noChangeArrowheads="1"/>
            </p:cNvSpPr>
            <p:nvPr/>
          </p:nvSpPr>
          <p:spPr bwMode="auto">
            <a:xfrm>
              <a:off x="54" y="691"/>
              <a:ext cx="5645" cy="3365"/>
            </a:xfrm>
            <a:prstGeom prst="roundRect">
              <a:avLst>
                <a:gd name="adj" fmla="val 6255"/>
              </a:avLst>
            </a:prstGeom>
            <a:solidFill>
              <a:srgbClr val="F0FEE2"/>
            </a:solidFill>
            <a:ln w="25400">
              <a:solidFill>
                <a:schemeClr val="tx1"/>
              </a:solidFill>
              <a:prstDash val="lgDash"/>
              <a:round/>
              <a:headEnd/>
              <a:tailEnd/>
            </a:ln>
            <a:effectLst/>
          </p:spPr>
          <p:txBody>
            <a:bodyPr wrap="none" anchor="ctr"/>
            <a:lstStyle/>
            <a:p>
              <a:endParaRPr lang="en-US"/>
            </a:p>
          </p:txBody>
        </p:sp>
        <p:sp>
          <p:nvSpPr>
            <p:cNvPr id="718853" name="AutoShape 5"/>
            <p:cNvSpPr>
              <a:spLocks noChangeArrowheads="1"/>
            </p:cNvSpPr>
            <p:nvPr/>
          </p:nvSpPr>
          <p:spPr bwMode="auto">
            <a:xfrm>
              <a:off x="956" y="3488"/>
              <a:ext cx="1746" cy="732"/>
            </a:xfrm>
            <a:prstGeom prst="roundRect">
              <a:avLst>
                <a:gd name="adj" fmla="val 16667"/>
              </a:avLst>
            </a:prstGeom>
            <a:solidFill>
              <a:srgbClr val="F0FEE2"/>
            </a:solidFill>
            <a:ln w="9525">
              <a:solidFill>
                <a:schemeClr val="tx1"/>
              </a:solidFill>
              <a:round/>
              <a:headEnd/>
              <a:tailEnd/>
            </a:ln>
            <a:effectLst>
              <a:outerShdw dist="107763" dir="2700000" algn="ctr" rotWithShape="0">
                <a:schemeClr val="bg2">
                  <a:alpha val="50000"/>
                </a:schemeClr>
              </a:outerShdw>
            </a:effectLst>
          </p:spPr>
          <p:txBody>
            <a:bodyPr lIns="0" rIns="0"/>
            <a:lstStyle/>
            <a:p>
              <a:pPr marL="112713" indent="-112713"/>
              <a:r>
                <a:rPr lang="en-US" altLang="ja-JP" sz="1800" b="1">
                  <a:solidFill>
                    <a:srgbClr val="FF0000"/>
                  </a:solidFill>
                  <a:latin typeface="Arial" pitchFamily="34" charset="0"/>
                  <a:ea typeface="MS PGothic" pitchFamily="34" charset="-128"/>
                  <a:cs typeface="Arial" pitchFamily="34" charset="0"/>
                </a:rPr>
                <a:t>Utility Computing</a:t>
              </a:r>
            </a:p>
            <a:p>
              <a:pPr marL="112713" indent="-112713" algn="l">
                <a:buFontTx/>
                <a:buChar char="•"/>
              </a:pPr>
              <a:r>
                <a:rPr lang="en-US" altLang="ja-JP" sz="1600">
                  <a:solidFill>
                    <a:srgbClr val="FF0000"/>
                  </a:solidFill>
                  <a:latin typeface="Arial" pitchFamily="34" charset="0"/>
                  <a:ea typeface="MS PGothic" pitchFamily="34" charset="-128"/>
                  <a:cs typeface="Arial" pitchFamily="34" charset="0"/>
                </a:rPr>
                <a:t>Computing “services”</a:t>
              </a:r>
            </a:p>
            <a:p>
              <a:pPr marL="112713" indent="-112713" algn="l">
                <a:buFontTx/>
                <a:buChar char="•"/>
              </a:pPr>
              <a:r>
                <a:rPr lang="en-US" altLang="ja-JP" sz="1600">
                  <a:solidFill>
                    <a:srgbClr val="FF0000"/>
                  </a:solidFill>
                  <a:latin typeface="Arial" pitchFamily="34" charset="0"/>
                  <a:ea typeface="MS PGothic" pitchFamily="34" charset="-128"/>
                  <a:cs typeface="Arial" pitchFamily="34" charset="0"/>
                </a:rPr>
                <a:t>No knowledge of provider</a:t>
              </a:r>
            </a:p>
            <a:p>
              <a:pPr marL="112713" indent="-112713" algn="l">
                <a:buFontTx/>
                <a:buChar char="•"/>
              </a:pPr>
              <a:r>
                <a:rPr lang="en-US" altLang="ja-JP" sz="1600">
                  <a:solidFill>
                    <a:srgbClr val="FF0000"/>
                  </a:solidFill>
                  <a:latin typeface="Arial" pitchFamily="34" charset="0"/>
                  <a:ea typeface="MS PGothic" pitchFamily="34" charset="-128"/>
                  <a:cs typeface="Arial" pitchFamily="34" charset="0"/>
                </a:rPr>
                <a:t>Enabled by grid technology</a:t>
              </a:r>
            </a:p>
          </p:txBody>
        </p:sp>
      </p:grpSp>
      <p:sp>
        <p:nvSpPr>
          <p:cNvPr id="718854" name="Cloud"/>
          <p:cNvSpPr>
            <a:spLocks noChangeAspect="1" noEditPoints="1" noChangeArrowheads="1"/>
          </p:cNvSpPr>
          <p:nvPr/>
        </p:nvSpPr>
        <p:spPr bwMode="auto">
          <a:xfrm>
            <a:off x="1655763" y="1450975"/>
            <a:ext cx="7126287" cy="414337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EECE8"/>
          </a:solidFill>
          <a:ln w="9525">
            <a:solidFill>
              <a:srgbClr val="000000"/>
            </a:solidFill>
            <a:miter lim="800000"/>
            <a:headEnd/>
            <a:tailEnd/>
          </a:ln>
          <a:effectLst>
            <a:outerShdw dist="107763" dir="2700000" algn="ctr" rotWithShape="0">
              <a:srgbClr val="808080"/>
            </a:outerShdw>
          </a:effectLst>
        </p:spPr>
        <p:txBody>
          <a:bodyPr/>
          <a:lstStyle/>
          <a:p>
            <a:pPr algn="l"/>
            <a:endParaRPr lang="ja-JP" altLang="en-US" sz="1800">
              <a:latin typeface="Arial" pitchFamily="34" charset="0"/>
              <a:ea typeface="MS PGothic" pitchFamily="34" charset="-128"/>
              <a:cs typeface="Arial" pitchFamily="34" charset="0"/>
            </a:endParaRPr>
          </a:p>
        </p:txBody>
      </p:sp>
      <p:grpSp>
        <p:nvGrpSpPr>
          <p:cNvPr id="3" name="Group 7"/>
          <p:cNvGrpSpPr>
            <a:grpSpLocks/>
          </p:cNvGrpSpPr>
          <p:nvPr/>
        </p:nvGrpSpPr>
        <p:grpSpPr bwMode="auto">
          <a:xfrm>
            <a:off x="1225550" y="1155700"/>
            <a:ext cx="3454400" cy="3101975"/>
            <a:chOff x="812" y="859"/>
            <a:chExt cx="2299" cy="2103"/>
          </a:xfrm>
        </p:grpSpPr>
        <p:sp>
          <p:nvSpPr>
            <p:cNvPr id="718856" name="Cloud"/>
            <p:cNvSpPr>
              <a:spLocks noChangeAspect="1" noEditPoints="1" noChangeArrowheads="1"/>
            </p:cNvSpPr>
            <p:nvPr/>
          </p:nvSpPr>
          <p:spPr bwMode="auto">
            <a:xfrm>
              <a:off x="812" y="1131"/>
              <a:ext cx="2299" cy="173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chemeClr val="tx1"/>
              </a:solidFill>
              <a:miter lim="800000"/>
              <a:headEnd/>
              <a:tailEnd/>
            </a:ln>
            <a:effectLst>
              <a:outerShdw dist="107763" dir="2700000" algn="ctr" rotWithShape="0">
                <a:srgbClr val="808080"/>
              </a:outerShdw>
            </a:effectLst>
          </p:spPr>
          <p:txBody>
            <a:bodyPr/>
            <a:lstStyle/>
            <a:p>
              <a:pPr algn="l"/>
              <a:endParaRPr lang="ja-JP" altLang="en-US" sz="1800">
                <a:latin typeface="Arial" pitchFamily="34" charset="0"/>
                <a:ea typeface="MS PGothic" pitchFamily="34" charset="-128"/>
                <a:cs typeface="Arial" pitchFamily="34" charset="0"/>
              </a:endParaRPr>
            </a:p>
          </p:txBody>
        </p:sp>
        <p:sp>
          <p:nvSpPr>
            <p:cNvPr id="718857" name="tower"/>
            <p:cNvSpPr>
              <a:spLocks noEditPoints="1" noChangeArrowheads="1"/>
            </p:cNvSpPr>
            <p:nvPr/>
          </p:nvSpPr>
          <p:spPr bwMode="auto">
            <a:xfrm>
              <a:off x="1570" y="1763"/>
              <a:ext cx="315" cy="383"/>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gradFill rotWithShape="0">
              <a:gsLst>
                <a:gs pos="0">
                  <a:srgbClr val="FFFFCC"/>
                </a:gs>
                <a:gs pos="100000">
                  <a:srgbClr val="FFFFCC">
                    <a:gamma/>
                    <a:shade val="46275"/>
                    <a:invGamma/>
                  </a:srgbClr>
                </a:gs>
              </a:gsLst>
              <a:lin ang="2700000" scaled="1"/>
            </a:gradFill>
            <a:ln w="9525">
              <a:solidFill>
                <a:schemeClr val="tx1"/>
              </a:solidFill>
              <a:miter lim="800000"/>
              <a:headEnd/>
              <a:tailEnd/>
            </a:ln>
          </p:spPr>
          <p:txBody>
            <a:bodyPr/>
            <a:lstStyle/>
            <a:p>
              <a:endParaRPr lang="en-US"/>
            </a:p>
          </p:txBody>
        </p:sp>
        <p:grpSp>
          <p:nvGrpSpPr>
            <p:cNvPr id="4" name="Group 10"/>
            <p:cNvGrpSpPr>
              <a:grpSpLocks/>
            </p:cNvGrpSpPr>
            <p:nvPr/>
          </p:nvGrpSpPr>
          <p:grpSpPr bwMode="auto">
            <a:xfrm>
              <a:off x="2380" y="2220"/>
              <a:ext cx="450" cy="537"/>
              <a:chOff x="1775" y="824"/>
              <a:chExt cx="378" cy="575"/>
            </a:xfrm>
          </p:grpSpPr>
          <p:sp>
            <p:nvSpPr>
              <p:cNvPr id="718859" name="tower"/>
              <p:cNvSpPr>
                <a:spLocks noEditPoints="1" noChangeArrowheads="1"/>
              </p:cNvSpPr>
              <p:nvPr/>
            </p:nvSpPr>
            <p:spPr bwMode="auto">
              <a:xfrm>
                <a:off x="1775" y="824"/>
                <a:ext cx="298" cy="415"/>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gradFill rotWithShape="0">
                <a:gsLst>
                  <a:gs pos="0">
                    <a:srgbClr val="FFFFCC"/>
                  </a:gs>
                  <a:gs pos="100000">
                    <a:srgbClr val="FFFFCC">
                      <a:gamma/>
                      <a:shade val="46275"/>
                      <a:invGamma/>
                    </a:srgbClr>
                  </a:gs>
                </a:gsLst>
                <a:lin ang="2700000" scaled="1"/>
              </a:gradFill>
              <a:ln w="9525">
                <a:solidFill>
                  <a:schemeClr val="tx1"/>
                </a:solidFill>
                <a:miter lim="800000"/>
                <a:headEnd/>
                <a:tailEnd/>
              </a:ln>
            </p:spPr>
            <p:txBody>
              <a:bodyPr/>
              <a:lstStyle/>
              <a:p>
                <a:endParaRPr lang="en-US"/>
              </a:p>
            </p:txBody>
          </p:sp>
          <p:sp>
            <p:nvSpPr>
              <p:cNvPr id="718860" name="AutoShape 12"/>
              <p:cNvSpPr>
                <a:spLocks noChangeArrowheads="1"/>
              </p:cNvSpPr>
              <p:nvPr/>
            </p:nvSpPr>
            <p:spPr bwMode="auto">
              <a:xfrm>
                <a:off x="1927" y="1089"/>
                <a:ext cx="226" cy="310"/>
              </a:xfrm>
              <a:prstGeom prst="can">
                <a:avLst>
                  <a:gd name="adj" fmla="val 34292"/>
                </a:avLst>
              </a:prstGeom>
              <a:gradFill rotWithShape="1">
                <a:gsLst>
                  <a:gs pos="0">
                    <a:srgbClr val="FFCC99"/>
                  </a:gs>
                  <a:gs pos="100000">
                    <a:srgbClr val="FFCC99">
                      <a:gamma/>
                      <a:shade val="46275"/>
                      <a:invGamma/>
                    </a:srgbClr>
                  </a:gs>
                </a:gsLst>
                <a:lin ang="0" scaled="1"/>
              </a:gradFill>
              <a:ln w="9525">
                <a:solidFill>
                  <a:schemeClr val="tx1"/>
                </a:solidFill>
                <a:round/>
                <a:headEnd/>
                <a:tailEnd/>
              </a:ln>
              <a:effectLst/>
            </p:spPr>
            <p:txBody>
              <a:bodyPr lIns="0" tIns="0" rIns="0" bIns="0"/>
              <a:lstStyle/>
              <a:p>
                <a:endParaRPr lang="en-US"/>
              </a:p>
            </p:txBody>
          </p:sp>
        </p:grpSp>
        <p:grpSp>
          <p:nvGrpSpPr>
            <p:cNvPr id="5" name="Group 13"/>
            <p:cNvGrpSpPr>
              <a:grpSpLocks/>
            </p:cNvGrpSpPr>
            <p:nvPr/>
          </p:nvGrpSpPr>
          <p:grpSpPr bwMode="auto">
            <a:xfrm>
              <a:off x="951" y="2181"/>
              <a:ext cx="411" cy="566"/>
              <a:chOff x="1082" y="3345"/>
              <a:chExt cx="340" cy="573"/>
            </a:xfrm>
          </p:grpSpPr>
          <p:sp>
            <p:nvSpPr>
              <p:cNvPr id="718862" name="tower"/>
              <p:cNvSpPr>
                <a:spLocks noEditPoints="1" noChangeArrowheads="1"/>
              </p:cNvSpPr>
              <p:nvPr/>
            </p:nvSpPr>
            <p:spPr bwMode="auto">
              <a:xfrm>
                <a:off x="1082" y="3345"/>
                <a:ext cx="299" cy="415"/>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gradFill rotWithShape="0">
                <a:gsLst>
                  <a:gs pos="0">
                    <a:srgbClr val="FFFFCC"/>
                  </a:gs>
                  <a:gs pos="100000">
                    <a:srgbClr val="FFFFCC">
                      <a:gamma/>
                      <a:shade val="46275"/>
                      <a:invGamma/>
                    </a:srgbClr>
                  </a:gs>
                </a:gsLst>
                <a:lin ang="2700000" scaled="1"/>
              </a:gradFill>
              <a:ln w="9525">
                <a:solidFill>
                  <a:schemeClr val="tx1"/>
                </a:solidFill>
                <a:miter lim="800000"/>
                <a:headEnd/>
                <a:tailEnd/>
              </a:ln>
            </p:spPr>
            <p:txBody>
              <a:bodyPr/>
              <a:lstStyle/>
              <a:p>
                <a:endParaRPr lang="en-US"/>
              </a:p>
            </p:txBody>
          </p:sp>
          <p:sp>
            <p:nvSpPr>
              <p:cNvPr id="718863" name="AutoShape 15"/>
              <p:cNvSpPr>
                <a:spLocks noChangeArrowheads="1"/>
              </p:cNvSpPr>
              <p:nvPr/>
            </p:nvSpPr>
            <p:spPr bwMode="auto">
              <a:xfrm>
                <a:off x="1196" y="3609"/>
                <a:ext cx="226" cy="309"/>
              </a:xfrm>
              <a:prstGeom prst="can">
                <a:avLst>
                  <a:gd name="adj" fmla="val 34181"/>
                </a:avLst>
              </a:prstGeom>
              <a:gradFill rotWithShape="1">
                <a:gsLst>
                  <a:gs pos="0">
                    <a:srgbClr val="FFCC99"/>
                  </a:gs>
                  <a:gs pos="100000">
                    <a:srgbClr val="FFCC99">
                      <a:gamma/>
                      <a:shade val="46275"/>
                      <a:invGamma/>
                    </a:srgbClr>
                  </a:gs>
                </a:gsLst>
                <a:lin ang="0" scaled="1"/>
              </a:gradFill>
              <a:ln w="9525">
                <a:solidFill>
                  <a:schemeClr val="tx1"/>
                </a:solidFill>
                <a:round/>
                <a:headEnd/>
                <a:tailEnd/>
              </a:ln>
              <a:effectLst/>
            </p:spPr>
            <p:txBody>
              <a:bodyPr lIns="0" tIns="0" rIns="0" bIns="0"/>
              <a:lstStyle/>
              <a:p>
                <a:endParaRPr lang="en-US"/>
              </a:p>
            </p:txBody>
          </p:sp>
        </p:grpSp>
        <p:grpSp>
          <p:nvGrpSpPr>
            <p:cNvPr id="6" name="Group 16"/>
            <p:cNvGrpSpPr>
              <a:grpSpLocks/>
            </p:cNvGrpSpPr>
            <p:nvPr/>
          </p:nvGrpSpPr>
          <p:grpSpPr bwMode="auto">
            <a:xfrm>
              <a:off x="2016" y="859"/>
              <a:ext cx="615" cy="574"/>
              <a:chOff x="4660" y="2785"/>
              <a:chExt cx="606" cy="613"/>
            </a:xfrm>
          </p:grpSpPr>
          <p:sp>
            <p:nvSpPr>
              <p:cNvPr id="718865" name="tower"/>
              <p:cNvSpPr>
                <a:spLocks noEditPoints="1" noChangeArrowheads="1"/>
              </p:cNvSpPr>
              <p:nvPr/>
            </p:nvSpPr>
            <p:spPr bwMode="auto">
              <a:xfrm>
                <a:off x="4660" y="2899"/>
                <a:ext cx="298" cy="415"/>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gradFill rotWithShape="0">
                <a:gsLst>
                  <a:gs pos="0">
                    <a:srgbClr val="FFFFCC"/>
                  </a:gs>
                  <a:gs pos="100000">
                    <a:srgbClr val="FFFFCC">
                      <a:gamma/>
                      <a:shade val="46275"/>
                      <a:invGamma/>
                    </a:srgbClr>
                  </a:gs>
                </a:gsLst>
                <a:lin ang="2700000" scaled="1"/>
              </a:gradFill>
              <a:ln w="9525">
                <a:solidFill>
                  <a:schemeClr val="tx1"/>
                </a:solidFill>
                <a:miter lim="800000"/>
                <a:headEnd/>
                <a:tailEnd/>
              </a:ln>
            </p:spPr>
            <p:txBody>
              <a:bodyPr/>
              <a:lstStyle/>
              <a:p>
                <a:endParaRPr lang="en-US"/>
              </a:p>
            </p:txBody>
          </p:sp>
          <p:sp>
            <p:nvSpPr>
              <p:cNvPr id="718866" name="tower"/>
              <p:cNvSpPr>
                <a:spLocks noEditPoints="1" noChangeArrowheads="1"/>
              </p:cNvSpPr>
              <p:nvPr/>
            </p:nvSpPr>
            <p:spPr bwMode="auto">
              <a:xfrm>
                <a:off x="4887" y="2785"/>
                <a:ext cx="298" cy="414"/>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gradFill rotWithShape="0">
                <a:gsLst>
                  <a:gs pos="0">
                    <a:srgbClr val="FFFFCC"/>
                  </a:gs>
                  <a:gs pos="100000">
                    <a:srgbClr val="FFFFCC">
                      <a:gamma/>
                      <a:shade val="46275"/>
                      <a:invGamma/>
                    </a:srgbClr>
                  </a:gs>
                </a:gsLst>
                <a:lin ang="2700000" scaled="1"/>
              </a:gradFill>
              <a:ln w="9525">
                <a:solidFill>
                  <a:schemeClr val="tx1"/>
                </a:solidFill>
                <a:miter lim="800000"/>
                <a:headEnd/>
                <a:tailEnd/>
              </a:ln>
            </p:spPr>
            <p:txBody>
              <a:bodyPr/>
              <a:lstStyle/>
              <a:p>
                <a:endParaRPr lang="en-US"/>
              </a:p>
            </p:txBody>
          </p:sp>
          <p:sp>
            <p:nvSpPr>
              <p:cNvPr id="718867" name="AutoShape 19"/>
              <p:cNvSpPr>
                <a:spLocks noChangeArrowheads="1"/>
              </p:cNvSpPr>
              <p:nvPr/>
            </p:nvSpPr>
            <p:spPr bwMode="auto">
              <a:xfrm>
                <a:off x="4887" y="3050"/>
                <a:ext cx="228" cy="309"/>
              </a:xfrm>
              <a:prstGeom prst="can">
                <a:avLst>
                  <a:gd name="adj" fmla="val 33882"/>
                </a:avLst>
              </a:prstGeom>
              <a:gradFill rotWithShape="1">
                <a:gsLst>
                  <a:gs pos="0">
                    <a:srgbClr val="FFCC99"/>
                  </a:gs>
                  <a:gs pos="100000">
                    <a:srgbClr val="FFCC99">
                      <a:gamma/>
                      <a:shade val="46275"/>
                      <a:invGamma/>
                    </a:srgbClr>
                  </a:gs>
                </a:gsLst>
                <a:lin ang="0" scaled="1"/>
              </a:gradFill>
              <a:ln w="9525">
                <a:solidFill>
                  <a:schemeClr val="tx1"/>
                </a:solidFill>
                <a:round/>
                <a:headEnd/>
                <a:tailEnd/>
              </a:ln>
              <a:effectLst/>
            </p:spPr>
            <p:txBody>
              <a:bodyPr lIns="0" tIns="0" rIns="0" bIns="0"/>
              <a:lstStyle/>
              <a:p>
                <a:endParaRPr lang="en-US"/>
              </a:p>
            </p:txBody>
          </p:sp>
          <p:sp>
            <p:nvSpPr>
              <p:cNvPr id="718868" name="AutoShape 20"/>
              <p:cNvSpPr>
                <a:spLocks noChangeArrowheads="1"/>
              </p:cNvSpPr>
              <p:nvPr/>
            </p:nvSpPr>
            <p:spPr bwMode="auto">
              <a:xfrm>
                <a:off x="5039" y="3088"/>
                <a:ext cx="227" cy="310"/>
              </a:xfrm>
              <a:prstGeom prst="can">
                <a:avLst>
                  <a:gd name="adj" fmla="val 34141"/>
                </a:avLst>
              </a:prstGeom>
              <a:gradFill rotWithShape="1">
                <a:gsLst>
                  <a:gs pos="0">
                    <a:srgbClr val="FFCC99"/>
                  </a:gs>
                  <a:gs pos="100000">
                    <a:srgbClr val="FFCC99">
                      <a:gamma/>
                      <a:shade val="46275"/>
                      <a:invGamma/>
                    </a:srgbClr>
                  </a:gs>
                </a:gsLst>
                <a:lin ang="0" scaled="1"/>
              </a:gradFill>
              <a:ln w="9525">
                <a:solidFill>
                  <a:schemeClr val="tx1"/>
                </a:solidFill>
                <a:round/>
                <a:headEnd/>
                <a:tailEnd/>
              </a:ln>
              <a:effectLst/>
            </p:spPr>
            <p:txBody>
              <a:bodyPr lIns="0" tIns="0" rIns="0" bIns="0"/>
              <a:lstStyle/>
              <a:p>
                <a:endParaRPr lang="en-US"/>
              </a:p>
            </p:txBody>
          </p:sp>
        </p:grpSp>
        <p:grpSp>
          <p:nvGrpSpPr>
            <p:cNvPr id="7" name="Group 21"/>
            <p:cNvGrpSpPr>
              <a:grpSpLocks/>
            </p:cNvGrpSpPr>
            <p:nvPr/>
          </p:nvGrpSpPr>
          <p:grpSpPr bwMode="auto">
            <a:xfrm>
              <a:off x="1724" y="2395"/>
              <a:ext cx="411" cy="567"/>
              <a:chOff x="1082" y="3345"/>
              <a:chExt cx="340" cy="573"/>
            </a:xfrm>
          </p:grpSpPr>
          <p:sp>
            <p:nvSpPr>
              <p:cNvPr id="718870" name="tower"/>
              <p:cNvSpPr>
                <a:spLocks noEditPoints="1" noChangeArrowheads="1"/>
              </p:cNvSpPr>
              <p:nvPr/>
            </p:nvSpPr>
            <p:spPr bwMode="auto">
              <a:xfrm>
                <a:off x="1082" y="3345"/>
                <a:ext cx="299" cy="415"/>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gradFill rotWithShape="0">
                <a:gsLst>
                  <a:gs pos="0">
                    <a:srgbClr val="FFFFCC"/>
                  </a:gs>
                  <a:gs pos="100000">
                    <a:srgbClr val="FFFFCC">
                      <a:gamma/>
                      <a:shade val="46275"/>
                      <a:invGamma/>
                    </a:srgbClr>
                  </a:gs>
                </a:gsLst>
                <a:lin ang="2700000" scaled="1"/>
              </a:gradFill>
              <a:ln w="9525">
                <a:solidFill>
                  <a:schemeClr val="tx1"/>
                </a:solidFill>
                <a:miter lim="800000"/>
                <a:headEnd/>
                <a:tailEnd/>
              </a:ln>
            </p:spPr>
            <p:txBody>
              <a:bodyPr/>
              <a:lstStyle/>
              <a:p>
                <a:endParaRPr lang="en-US"/>
              </a:p>
            </p:txBody>
          </p:sp>
          <p:sp>
            <p:nvSpPr>
              <p:cNvPr id="718871" name="AutoShape 23"/>
              <p:cNvSpPr>
                <a:spLocks noChangeArrowheads="1"/>
              </p:cNvSpPr>
              <p:nvPr/>
            </p:nvSpPr>
            <p:spPr bwMode="auto">
              <a:xfrm>
                <a:off x="1196" y="3609"/>
                <a:ext cx="226" cy="309"/>
              </a:xfrm>
              <a:prstGeom prst="can">
                <a:avLst>
                  <a:gd name="adj" fmla="val 34181"/>
                </a:avLst>
              </a:prstGeom>
              <a:gradFill rotWithShape="1">
                <a:gsLst>
                  <a:gs pos="0">
                    <a:srgbClr val="FFCC99"/>
                  </a:gs>
                  <a:gs pos="100000">
                    <a:srgbClr val="FFCC99">
                      <a:gamma/>
                      <a:shade val="46275"/>
                      <a:invGamma/>
                    </a:srgbClr>
                  </a:gs>
                </a:gsLst>
                <a:lin ang="0" scaled="1"/>
              </a:gradFill>
              <a:ln w="9525">
                <a:solidFill>
                  <a:schemeClr val="tx1"/>
                </a:solidFill>
                <a:round/>
                <a:headEnd/>
                <a:tailEnd/>
              </a:ln>
              <a:effectLst/>
            </p:spPr>
            <p:txBody>
              <a:bodyPr lIns="0" tIns="0" rIns="0" bIns="0"/>
              <a:lstStyle/>
              <a:p>
                <a:endParaRPr lang="en-US"/>
              </a:p>
            </p:txBody>
          </p:sp>
        </p:grpSp>
      </p:grpSp>
      <p:sp>
        <p:nvSpPr>
          <p:cNvPr id="718872" name="AutoShape 24"/>
          <p:cNvSpPr>
            <a:spLocks noChangeArrowheads="1"/>
          </p:cNvSpPr>
          <p:nvPr/>
        </p:nvSpPr>
        <p:spPr bwMode="auto">
          <a:xfrm>
            <a:off x="192088" y="1263650"/>
            <a:ext cx="2814637" cy="1250950"/>
          </a:xfrm>
          <a:prstGeom prst="wedgeRoundRectCallout">
            <a:avLst>
              <a:gd name="adj1" fmla="val -1213"/>
              <a:gd name="adj2" fmla="val 82231"/>
              <a:gd name="adj3" fmla="val 16667"/>
            </a:avLst>
          </a:prstGeom>
          <a:solidFill>
            <a:srgbClr val="CCFFFF"/>
          </a:solidFill>
          <a:ln w="9525">
            <a:solidFill>
              <a:schemeClr val="tx1"/>
            </a:solidFill>
            <a:miter lim="800000"/>
            <a:headEnd/>
            <a:tailEnd/>
          </a:ln>
          <a:effectLst>
            <a:outerShdw dist="107763" dir="2700000" algn="ctr" rotWithShape="0">
              <a:schemeClr val="bg2">
                <a:alpha val="50000"/>
              </a:schemeClr>
            </a:outerShdw>
          </a:effectLst>
        </p:spPr>
        <p:txBody>
          <a:bodyPr lIns="0" rIns="0"/>
          <a:lstStyle/>
          <a:p>
            <a:pPr marL="169863" indent="-169863"/>
            <a:r>
              <a:rPr lang="en-US" altLang="ja-JP" sz="1800" b="1">
                <a:solidFill>
                  <a:srgbClr val="FF0000"/>
                </a:solidFill>
                <a:latin typeface="Arial" pitchFamily="34" charset="0"/>
                <a:ea typeface="MS PGothic" pitchFamily="34" charset="-128"/>
                <a:cs typeface="Arial" pitchFamily="34" charset="0"/>
              </a:rPr>
              <a:t>Distributed Computing</a:t>
            </a:r>
          </a:p>
          <a:p>
            <a:pPr marL="169863" indent="-169863" algn="l">
              <a:buFontTx/>
              <a:buChar char="•"/>
            </a:pPr>
            <a:r>
              <a:rPr lang="en-US" altLang="ja-JP" sz="1600">
                <a:solidFill>
                  <a:srgbClr val="FF0000"/>
                </a:solidFill>
                <a:latin typeface="Arial" pitchFamily="34" charset="0"/>
                <a:ea typeface="MS PGothic" pitchFamily="34" charset="-128"/>
                <a:cs typeface="Arial" pitchFamily="34" charset="0"/>
              </a:rPr>
              <a:t>Loosely coupled</a:t>
            </a:r>
          </a:p>
          <a:p>
            <a:pPr marL="169863" indent="-169863" algn="l">
              <a:buFontTx/>
              <a:buChar char="•"/>
            </a:pPr>
            <a:r>
              <a:rPr lang="en-US" altLang="ja-JP" sz="1600">
                <a:solidFill>
                  <a:srgbClr val="FF0000"/>
                </a:solidFill>
                <a:latin typeface="Arial" pitchFamily="34" charset="0"/>
                <a:ea typeface="MS PGothic" pitchFamily="34" charset="-128"/>
                <a:cs typeface="Arial" pitchFamily="34" charset="0"/>
              </a:rPr>
              <a:t>Heterogeneous</a:t>
            </a:r>
          </a:p>
          <a:p>
            <a:pPr marL="169863" indent="-169863" algn="l">
              <a:buFontTx/>
              <a:buChar char="•"/>
            </a:pPr>
            <a:r>
              <a:rPr lang="en-US" altLang="ja-JP" sz="1600">
                <a:solidFill>
                  <a:srgbClr val="FF0000"/>
                </a:solidFill>
                <a:latin typeface="Arial" pitchFamily="34" charset="0"/>
                <a:ea typeface="MS PGothic" pitchFamily="34" charset="-128"/>
                <a:cs typeface="Arial" pitchFamily="34" charset="0"/>
              </a:rPr>
              <a:t>Single Administration</a:t>
            </a:r>
          </a:p>
        </p:txBody>
      </p:sp>
      <p:grpSp>
        <p:nvGrpSpPr>
          <p:cNvPr id="8" name="Group 25"/>
          <p:cNvGrpSpPr>
            <a:grpSpLocks/>
          </p:cNvGrpSpPr>
          <p:nvPr/>
        </p:nvGrpSpPr>
        <p:grpSpPr bwMode="auto">
          <a:xfrm>
            <a:off x="3713163" y="1625600"/>
            <a:ext cx="2116137" cy="1685925"/>
            <a:chOff x="612" y="1255"/>
            <a:chExt cx="1408" cy="1241"/>
          </a:xfrm>
        </p:grpSpPr>
        <p:sp>
          <p:nvSpPr>
            <p:cNvPr id="718874" name="Oval 26"/>
            <p:cNvSpPr>
              <a:spLocks noChangeArrowheads="1"/>
            </p:cNvSpPr>
            <p:nvPr/>
          </p:nvSpPr>
          <p:spPr bwMode="auto">
            <a:xfrm>
              <a:off x="708" y="1464"/>
              <a:ext cx="1312" cy="739"/>
            </a:xfrm>
            <a:prstGeom prst="ellipse">
              <a:avLst/>
            </a:prstGeom>
            <a:solidFill>
              <a:srgbClr val="FFFF99"/>
            </a:solidFill>
            <a:ln w="9525">
              <a:solidFill>
                <a:schemeClr val="tx1"/>
              </a:solidFill>
              <a:round/>
              <a:headEnd/>
              <a:tailEnd/>
            </a:ln>
            <a:effectLst/>
          </p:spPr>
          <p:txBody>
            <a:bodyPr wrap="none" anchor="ctr"/>
            <a:lstStyle/>
            <a:p>
              <a:endParaRPr lang="en-US"/>
            </a:p>
          </p:txBody>
        </p:sp>
        <p:grpSp>
          <p:nvGrpSpPr>
            <p:cNvPr id="9" name="Group 27"/>
            <p:cNvGrpSpPr>
              <a:grpSpLocks/>
            </p:cNvGrpSpPr>
            <p:nvPr/>
          </p:nvGrpSpPr>
          <p:grpSpPr bwMode="auto">
            <a:xfrm>
              <a:off x="910" y="1335"/>
              <a:ext cx="336" cy="437"/>
              <a:chOff x="1775" y="824"/>
              <a:chExt cx="378" cy="575"/>
            </a:xfrm>
          </p:grpSpPr>
          <p:sp>
            <p:nvSpPr>
              <p:cNvPr id="718876" name="tower"/>
              <p:cNvSpPr>
                <a:spLocks noEditPoints="1" noChangeArrowheads="1"/>
              </p:cNvSpPr>
              <p:nvPr/>
            </p:nvSpPr>
            <p:spPr bwMode="auto">
              <a:xfrm>
                <a:off x="1775" y="824"/>
                <a:ext cx="298" cy="415"/>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gradFill rotWithShape="0">
                <a:gsLst>
                  <a:gs pos="0">
                    <a:srgbClr val="FFFFCC"/>
                  </a:gs>
                  <a:gs pos="100000">
                    <a:srgbClr val="FFFFCC">
                      <a:gamma/>
                      <a:shade val="46275"/>
                      <a:invGamma/>
                    </a:srgbClr>
                  </a:gs>
                </a:gsLst>
                <a:lin ang="2700000" scaled="1"/>
              </a:gradFill>
              <a:ln w="9525">
                <a:solidFill>
                  <a:srgbClr val="000000"/>
                </a:solidFill>
                <a:miter lim="800000"/>
                <a:headEnd/>
                <a:tailEnd/>
              </a:ln>
            </p:spPr>
            <p:txBody>
              <a:bodyPr/>
              <a:lstStyle/>
              <a:p>
                <a:endParaRPr lang="en-US"/>
              </a:p>
            </p:txBody>
          </p:sp>
          <p:sp>
            <p:nvSpPr>
              <p:cNvPr id="718877" name="AutoShape 29"/>
              <p:cNvSpPr>
                <a:spLocks noChangeArrowheads="1"/>
              </p:cNvSpPr>
              <p:nvPr/>
            </p:nvSpPr>
            <p:spPr bwMode="auto">
              <a:xfrm>
                <a:off x="1927" y="1089"/>
                <a:ext cx="226" cy="310"/>
              </a:xfrm>
              <a:prstGeom prst="can">
                <a:avLst>
                  <a:gd name="adj" fmla="val 34292"/>
                </a:avLst>
              </a:prstGeom>
              <a:gradFill rotWithShape="1">
                <a:gsLst>
                  <a:gs pos="0">
                    <a:srgbClr val="FFCC99"/>
                  </a:gs>
                  <a:gs pos="100000">
                    <a:srgbClr val="FFCC99">
                      <a:gamma/>
                      <a:shade val="46275"/>
                      <a:invGamma/>
                    </a:srgbClr>
                  </a:gs>
                </a:gsLst>
                <a:lin ang="0" scaled="1"/>
              </a:gradFill>
              <a:ln w="9525">
                <a:solidFill>
                  <a:srgbClr val="000000"/>
                </a:solidFill>
                <a:round/>
                <a:headEnd/>
                <a:tailEnd/>
              </a:ln>
              <a:effectLst/>
            </p:spPr>
            <p:txBody>
              <a:bodyPr lIns="0" tIns="0" rIns="0" bIns="0"/>
              <a:lstStyle/>
              <a:p>
                <a:endParaRPr lang="en-US"/>
              </a:p>
            </p:txBody>
          </p:sp>
        </p:grpSp>
        <p:grpSp>
          <p:nvGrpSpPr>
            <p:cNvPr id="10" name="Group 30"/>
            <p:cNvGrpSpPr>
              <a:grpSpLocks/>
            </p:cNvGrpSpPr>
            <p:nvPr/>
          </p:nvGrpSpPr>
          <p:grpSpPr bwMode="auto">
            <a:xfrm>
              <a:off x="1648" y="1853"/>
              <a:ext cx="336" cy="438"/>
              <a:chOff x="1775" y="824"/>
              <a:chExt cx="378" cy="575"/>
            </a:xfrm>
          </p:grpSpPr>
          <p:sp>
            <p:nvSpPr>
              <p:cNvPr id="718879" name="tower"/>
              <p:cNvSpPr>
                <a:spLocks noEditPoints="1" noChangeArrowheads="1"/>
              </p:cNvSpPr>
              <p:nvPr/>
            </p:nvSpPr>
            <p:spPr bwMode="auto">
              <a:xfrm>
                <a:off x="1775" y="824"/>
                <a:ext cx="298" cy="415"/>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gradFill rotWithShape="0">
                <a:gsLst>
                  <a:gs pos="0">
                    <a:srgbClr val="FFFFCC"/>
                  </a:gs>
                  <a:gs pos="100000">
                    <a:srgbClr val="FFFFCC">
                      <a:gamma/>
                      <a:shade val="46275"/>
                      <a:invGamma/>
                    </a:srgbClr>
                  </a:gs>
                </a:gsLst>
                <a:lin ang="2700000" scaled="1"/>
              </a:gradFill>
              <a:ln w="9525">
                <a:solidFill>
                  <a:srgbClr val="000000"/>
                </a:solidFill>
                <a:miter lim="800000"/>
                <a:headEnd/>
                <a:tailEnd/>
              </a:ln>
            </p:spPr>
            <p:txBody>
              <a:bodyPr/>
              <a:lstStyle/>
              <a:p>
                <a:endParaRPr lang="en-US"/>
              </a:p>
            </p:txBody>
          </p:sp>
          <p:sp>
            <p:nvSpPr>
              <p:cNvPr id="718880" name="AutoShape 32"/>
              <p:cNvSpPr>
                <a:spLocks noChangeArrowheads="1"/>
              </p:cNvSpPr>
              <p:nvPr/>
            </p:nvSpPr>
            <p:spPr bwMode="auto">
              <a:xfrm>
                <a:off x="1927" y="1089"/>
                <a:ext cx="226" cy="310"/>
              </a:xfrm>
              <a:prstGeom prst="can">
                <a:avLst>
                  <a:gd name="adj" fmla="val 34292"/>
                </a:avLst>
              </a:prstGeom>
              <a:gradFill rotWithShape="1">
                <a:gsLst>
                  <a:gs pos="0">
                    <a:srgbClr val="FFCC99"/>
                  </a:gs>
                  <a:gs pos="100000">
                    <a:srgbClr val="FFCC99">
                      <a:gamma/>
                      <a:shade val="46275"/>
                      <a:invGamma/>
                    </a:srgbClr>
                  </a:gs>
                </a:gsLst>
                <a:lin ang="0" scaled="1"/>
              </a:gradFill>
              <a:ln w="9525">
                <a:solidFill>
                  <a:srgbClr val="000000"/>
                </a:solidFill>
                <a:round/>
                <a:headEnd/>
                <a:tailEnd/>
              </a:ln>
              <a:effectLst/>
            </p:spPr>
            <p:txBody>
              <a:bodyPr lIns="0" tIns="0" rIns="0" bIns="0"/>
              <a:lstStyle/>
              <a:p>
                <a:endParaRPr lang="en-US"/>
              </a:p>
            </p:txBody>
          </p:sp>
        </p:grpSp>
        <p:grpSp>
          <p:nvGrpSpPr>
            <p:cNvPr id="11" name="Group 33"/>
            <p:cNvGrpSpPr>
              <a:grpSpLocks/>
            </p:cNvGrpSpPr>
            <p:nvPr/>
          </p:nvGrpSpPr>
          <p:grpSpPr bwMode="auto">
            <a:xfrm>
              <a:off x="1493" y="1255"/>
              <a:ext cx="336" cy="438"/>
              <a:chOff x="1775" y="824"/>
              <a:chExt cx="378" cy="575"/>
            </a:xfrm>
          </p:grpSpPr>
          <p:sp>
            <p:nvSpPr>
              <p:cNvPr id="718882" name="tower"/>
              <p:cNvSpPr>
                <a:spLocks noEditPoints="1" noChangeArrowheads="1"/>
              </p:cNvSpPr>
              <p:nvPr/>
            </p:nvSpPr>
            <p:spPr bwMode="auto">
              <a:xfrm>
                <a:off x="1775" y="824"/>
                <a:ext cx="298" cy="415"/>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gradFill rotWithShape="0">
                <a:gsLst>
                  <a:gs pos="0">
                    <a:srgbClr val="FFFFCC"/>
                  </a:gs>
                  <a:gs pos="100000">
                    <a:srgbClr val="FFFFCC">
                      <a:gamma/>
                      <a:shade val="46275"/>
                      <a:invGamma/>
                    </a:srgbClr>
                  </a:gs>
                </a:gsLst>
                <a:lin ang="2700000" scaled="1"/>
              </a:gradFill>
              <a:ln w="9525">
                <a:solidFill>
                  <a:srgbClr val="000000"/>
                </a:solidFill>
                <a:miter lim="800000"/>
                <a:headEnd/>
                <a:tailEnd/>
              </a:ln>
            </p:spPr>
            <p:txBody>
              <a:bodyPr/>
              <a:lstStyle/>
              <a:p>
                <a:endParaRPr lang="en-US"/>
              </a:p>
            </p:txBody>
          </p:sp>
          <p:sp>
            <p:nvSpPr>
              <p:cNvPr id="718883" name="AutoShape 35"/>
              <p:cNvSpPr>
                <a:spLocks noChangeArrowheads="1"/>
              </p:cNvSpPr>
              <p:nvPr/>
            </p:nvSpPr>
            <p:spPr bwMode="auto">
              <a:xfrm>
                <a:off x="1927" y="1089"/>
                <a:ext cx="226" cy="310"/>
              </a:xfrm>
              <a:prstGeom prst="can">
                <a:avLst>
                  <a:gd name="adj" fmla="val 34292"/>
                </a:avLst>
              </a:prstGeom>
              <a:gradFill rotWithShape="1">
                <a:gsLst>
                  <a:gs pos="0">
                    <a:srgbClr val="FFCC99"/>
                  </a:gs>
                  <a:gs pos="100000">
                    <a:srgbClr val="FFCC99">
                      <a:gamma/>
                      <a:shade val="46275"/>
                      <a:invGamma/>
                    </a:srgbClr>
                  </a:gs>
                </a:gsLst>
                <a:lin ang="0" scaled="1"/>
              </a:gradFill>
              <a:ln w="9525">
                <a:solidFill>
                  <a:srgbClr val="000000"/>
                </a:solidFill>
                <a:round/>
                <a:headEnd/>
                <a:tailEnd/>
              </a:ln>
              <a:effectLst/>
            </p:spPr>
            <p:txBody>
              <a:bodyPr lIns="0" tIns="0" rIns="0" bIns="0"/>
              <a:lstStyle/>
              <a:p>
                <a:endParaRPr lang="en-US"/>
              </a:p>
            </p:txBody>
          </p:sp>
        </p:grpSp>
        <p:grpSp>
          <p:nvGrpSpPr>
            <p:cNvPr id="12" name="Group 36"/>
            <p:cNvGrpSpPr>
              <a:grpSpLocks/>
            </p:cNvGrpSpPr>
            <p:nvPr/>
          </p:nvGrpSpPr>
          <p:grpSpPr bwMode="auto">
            <a:xfrm>
              <a:off x="612" y="1757"/>
              <a:ext cx="336" cy="438"/>
              <a:chOff x="1775" y="824"/>
              <a:chExt cx="378" cy="575"/>
            </a:xfrm>
          </p:grpSpPr>
          <p:sp>
            <p:nvSpPr>
              <p:cNvPr id="718885" name="tower"/>
              <p:cNvSpPr>
                <a:spLocks noEditPoints="1" noChangeArrowheads="1"/>
              </p:cNvSpPr>
              <p:nvPr/>
            </p:nvSpPr>
            <p:spPr bwMode="auto">
              <a:xfrm>
                <a:off x="1775" y="824"/>
                <a:ext cx="298" cy="415"/>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gradFill rotWithShape="0">
                <a:gsLst>
                  <a:gs pos="0">
                    <a:srgbClr val="FFFFCC"/>
                  </a:gs>
                  <a:gs pos="100000">
                    <a:srgbClr val="FFFFCC">
                      <a:gamma/>
                      <a:shade val="46275"/>
                      <a:invGamma/>
                    </a:srgbClr>
                  </a:gs>
                </a:gsLst>
                <a:lin ang="2700000" scaled="1"/>
              </a:gradFill>
              <a:ln w="9525">
                <a:solidFill>
                  <a:srgbClr val="000000"/>
                </a:solidFill>
                <a:miter lim="800000"/>
                <a:headEnd/>
                <a:tailEnd/>
              </a:ln>
            </p:spPr>
            <p:txBody>
              <a:bodyPr/>
              <a:lstStyle/>
              <a:p>
                <a:endParaRPr lang="en-US"/>
              </a:p>
            </p:txBody>
          </p:sp>
          <p:sp>
            <p:nvSpPr>
              <p:cNvPr id="718886" name="AutoShape 38"/>
              <p:cNvSpPr>
                <a:spLocks noChangeArrowheads="1"/>
              </p:cNvSpPr>
              <p:nvPr/>
            </p:nvSpPr>
            <p:spPr bwMode="auto">
              <a:xfrm>
                <a:off x="1927" y="1089"/>
                <a:ext cx="226" cy="310"/>
              </a:xfrm>
              <a:prstGeom prst="can">
                <a:avLst>
                  <a:gd name="adj" fmla="val 34292"/>
                </a:avLst>
              </a:prstGeom>
              <a:gradFill rotWithShape="1">
                <a:gsLst>
                  <a:gs pos="0">
                    <a:srgbClr val="FFCC99"/>
                  </a:gs>
                  <a:gs pos="100000">
                    <a:srgbClr val="FFCC99">
                      <a:gamma/>
                      <a:shade val="46275"/>
                      <a:invGamma/>
                    </a:srgbClr>
                  </a:gs>
                </a:gsLst>
                <a:lin ang="0" scaled="1"/>
              </a:gradFill>
              <a:ln w="9525">
                <a:solidFill>
                  <a:srgbClr val="000000"/>
                </a:solidFill>
                <a:round/>
                <a:headEnd/>
                <a:tailEnd/>
              </a:ln>
              <a:effectLst/>
            </p:spPr>
            <p:txBody>
              <a:bodyPr lIns="0" tIns="0" rIns="0" bIns="0"/>
              <a:lstStyle/>
              <a:p>
                <a:endParaRPr lang="en-US"/>
              </a:p>
            </p:txBody>
          </p:sp>
        </p:grpSp>
        <p:grpSp>
          <p:nvGrpSpPr>
            <p:cNvPr id="13" name="Group 39"/>
            <p:cNvGrpSpPr>
              <a:grpSpLocks/>
            </p:cNvGrpSpPr>
            <p:nvPr/>
          </p:nvGrpSpPr>
          <p:grpSpPr bwMode="auto">
            <a:xfrm>
              <a:off x="1161" y="2058"/>
              <a:ext cx="336" cy="438"/>
              <a:chOff x="1775" y="824"/>
              <a:chExt cx="378" cy="575"/>
            </a:xfrm>
          </p:grpSpPr>
          <p:sp>
            <p:nvSpPr>
              <p:cNvPr id="718888" name="tower"/>
              <p:cNvSpPr>
                <a:spLocks noEditPoints="1" noChangeArrowheads="1"/>
              </p:cNvSpPr>
              <p:nvPr/>
            </p:nvSpPr>
            <p:spPr bwMode="auto">
              <a:xfrm>
                <a:off x="1775" y="824"/>
                <a:ext cx="298" cy="415"/>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gradFill rotWithShape="0">
                <a:gsLst>
                  <a:gs pos="0">
                    <a:srgbClr val="FFFFCC"/>
                  </a:gs>
                  <a:gs pos="100000">
                    <a:srgbClr val="FFFFCC">
                      <a:gamma/>
                      <a:shade val="46275"/>
                      <a:invGamma/>
                    </a:srgbClr>
                  </a:gs>
                </a:gsLst>
                <a:lin ang="2700000" scaled="1"/>
              </a:gradFill>
              <a:ln w="9525">
                <a:solidFill>
                  <a:srgbClr val="000000"/>
                </a:solidFill>
                <a:miter lim="800000"/>
                <a:headEnd/>
                <a:tailEnd/>
              </a:ln>
            </p:spPr>
            <p:txBody>
              <a:bodyPr/>
              <a:lstStyle/>
              <a:p>
                <a:endParaRPr lang="en-US"/>
              </a:p>
            </p:txBody>
          </p:sp>
          <p:sp>
            <p:nvSpPr>
              <p:cNvPr id="718889" name="AutoShape 41"/>
              <p:cNvSpPr>
                <a:spLocks noChangeArrowheads="1"/>
              </p:cNvSpPr>
              <p:nvPr/>
            </p:nvSpPr>
            <p:spPr bwMode="auto">
              <a:xfrm>
                <a:off x="1927" y="1089"/>
                <a:ext cx="226" cy="310"/>
              </a:xfrm>
              <a:prstGeom prst="can">
                <a:avLst>
                  <a:gd name="adj" fmla="val 34292"/>
                </a:avLst>
              </a:prstGeom>
              <a:gradFill rotWithShape="1">
                <a:gsLst>
                  <a:gs pos="0">
                    <a:srgbClr val="FFCC99"/>
                  </a:gs>
                  <a:gs pos="100000">
                    <a:srgbClr val="FFCC99">
                      <a:gamma/>
                      <a:shade val="46275"/>
                      <a:invGamma/>
                    </a:srgbClr>
                  </a:gs>
                </a:gsLst>
                <a:lin ang="0" scaled="1"/>
              </a:gradFill>
              <a:ln w="9525">
                <a:solidFill>
                  <a:srgbClr val="000000"/>
                </a:solidFill>
                <a:round/>
                <a:headEnd/>
                <a:tailEnd/>
              </a:ln>
              <a:effectLst/>
            </p:spPr>
            <p:txBody>
              <a:bodyPr lIns="0" tIns="0" rIns="0" bIns="0"/>
              <a:lstStyle/>
              <a:p>
                <a:endParaRPr lang="en-US"/>
              </a:p>
            </p:txBody>
          </p:sp>
        </p:grpSp>
      </p:grpSp>
      <p:sp>
        <p:nvSpPr>
          <p:cNvPr id="718890" name="AutoShape 42"/>
          <p:cNvSpPr>
            <a:spLocks noChangeArrowheads="1"/>
          </p:cNvSpPr>
          <p:nvPr/>
        </p:nvSpPr>
        <p:spPr bwMode="auto">
          <a:xfrm>
            <a:off x="6169025" y="1143000"/>
            <a:ext cx="2192338" cy="1209675"/>
          </a:xfrm>
          <a:prstGeom prst="wedgeRoundRectCallout">
            <a:avLst>
              <a:gd name="adj1" fmla="val -71505"/>
              <a:gd name="adj2" fmla="val 48949"/>
              <a:gd name="adj3" fmla="val 16667"/>
            </a:avLst>
          </a:prstGeom>
          <a:solidFill>
            <a:srgbClr val="FFFF99"/>
          </a:solidFill>
          <a:ln w="9525">
            <a:solidFill>
              <a:schemeClr val="tx1"/>
            </a:solidFill>
            <a:miter lim="800000"/>
            <a:headEnd/>
            <a:tailEnd/>
          </a:ln>
          <a:effectLst>
            <a:outerShdw dist="107763" dir="2700000" algn="ctr" rotWithShape="0">
              <a:schemeClr val="bg2">
                <a:alpha val="50000"/>
              </a:schemeClr>
            </a:outerShdw>
          </a:effectLst>
        </p:spPr>
        <p:txBody>
          <a:bodyPr lIns="0" rIns="0"/>
          <a:lstStyle/>
          <a:p>
            <a:pPr marL="169863" indent="-169863"/>
            <a:r>
              <a:rPr lang="en-US" altLang="ja-JP" sz="1800" b="1">
                <a:solidFill>
                  <a:srgbClr val="FF0000"/>
                </a:solidFill>
                <a:latin typeface="Arial" pitchFamily="34" charset="0"/>
                <a:ea typeface="MS PGothic" pitchFamily="34" charset="-128"/>
                <a:cs typeface="Arial" pitchFamily="34" charset="0"/>
              </a:rPr>
              <a:t>Cluster</a:t>
            </a:r>
          </a:p>
          <a:p>
            <a:pPr marL="169863" indent="-169863" algn="l">
              <a:buFontTx/>
              <a:buChar char="•"/>
            </a:pPr>
            <a:r>
              <a:rPr lang="en-US" altLang="ja-JP" sz="1600">
                <a:solidFill>
                  <a:srgbClr val="FF0000"/>
                </a:solidFill>
                <a:latin typeface="Arial" pitchFamily="34" charset="0"/>
                <a:ea typeface="MS PGothic" pitchFamily="34" charset="-128"/>
                <a:cs typeface="Arial" pitchFamily="34" charset="0"/>
              </a:rPr>
              <a:t>Tightly coupled</a:t>
            </a:r>
          </a:p>
          <a:p>
            <a:pPr marL="169863" indent="-169863" algn="l">
              <a:buFontTx/>
              <a:buChar char="•"/>
            </a:pPr>
            <a:r>
              <a:rPr lang="en-US" altLang="ja-JP" sz="1600">
                <a:solidFill>
                  <a:srgbClr val="FF0000"/>
                </a:solidFill>
                <a:latin typeface="Arial" pitchFamily="34" charset="0"/>
                <a:ea typeface="MS PGothic" pitchFamily="34" charset="-128"/>
                <a:cs typeface="Arial" pitchFamily="34" charset="0"/>
              </a:rPr>
              <a:t>Homogeneous</a:t>
            </a:r>
          </a:p>
          <a:p>
            <a:pPr marL="169863" indent="-169863" algn="l">
              <a:buFontTx/>
              <a:buChar char="•"/>
            </a:pPr>
            <a:r>
              <a:rPr lang="en-US" altLang="ja-JP" sz="1600">
                <a:solidFill>
                  <a:srgbClr val="FF0000"/>
                </a:solidFill>
                <a:latin typeface="Arial" pitchFamily="34" charset="0"/>
                <a:ea typeface="MS PGothic" pitchFamily="34" charset="-128"/>
                <a:cs typeface="Arial" pitchFamily="34" charset="0"/>
              </a:rPr>
              <a:t>Cooperative working</a:t>
            </a:r>
          </a:p>
        </p:txBody>
      </p:sp>
      <p:grpSp>
        <p:nvGrpSpPr>
          <p:cNvPr id="14" name="Group 43"/>
          <p:cNvGrpSpPr>
            <a:grpSpLocks/>
          </p:cNvGrpSpPr>
          <p:nvPr/>
        </p:nvGrpSpPr>
        <p:grpSpPr bwMode="auto">
          <a:xfrm>
            <a:off x="4816475" y="2720975"/>
            <a:ext cx="4064000" cy="3519488"/>
            <a:chOff x="2883" y="1880"/>
            <a:chExt cx="2520" cy="2237"/>
          </a:xfrm>
        </p:grpSpPr>
        <p:sp>
          <p:nvSpPr>
            <p:cNvPr id="718892" name="Cloud"/>
            <p:cNvSpPr>
              <a:spLocks noChangeAspect="1" noEditPoints="1" noChangeArrowheads="1"/>
            </p:cNvSpPr>
            <p:nvPr/>
          </p:nvSpPr>
          <p:spPr bwMode="auto">
            <a:xfrm>
              <a:off x="2883" y="2083"/>
              <a:ext cx="2520" cy="188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dist="107763" dir="2700000" algn="ctr" rotWithShape="0">
                <a:srgbClr val="808080"/>
              </a:outerShdw>
            </a:effectLst>
          </p:spPr>
          <p:txBody>
            <a:bodyPr/>
            <a:lstStyle/>
            <a:p>
              <a:pPr algn="l"/>
              <a:endParaRPr lang="ja-JP" altLang="en-US" sz="1800">
                <a:latin typeface="Arial" pitchFamily="34" charset="0"/>
                <a:ea typeface="MS PGothic" pitchFamily="34" charset="-128"/>
                <a:cs typeface="Arial" pitchFamily="34" charset="0"/>
              </a:endParaRPr>
            </a:p>
          </p:txBody>
        </p:sp>
        <p:sp>
          <p:nvSpPr>
            <p:cNvPr id="718893" name="tower"/>
            <p:cNvSpPr>
              <a:spLocks noEditPoints="1" noChangeArrowheads="1"/>
            </p:cNvSpPr>
            <p:nvPr/>
          </p:nvSpPr>
          <p:spPr bwMode="auto">
            <a:xfrm>
              <a:off x="3345" y="2058"/>
              <a:ext cx="346" cy="416"/>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gradFill rotWithShape="0">
              <a:gsLst>
                <a:gs pos="0">
                  <a:srgbClr val="FFFFCC"/>
                </a:gs>
                <a:gs pos="100000">
                  <a:srgbClr val="FFFFCC">
                    <a:gamma/>
                    <a:shade val="46275"/>
                    <a:invGamma/>
                  </a:srgbClr>
                </a:gs>
              </a:gsLst>
              <a:lin ang="2700000" scaled="1"/>
            </a:gradFill>
            <a:ln w="9525">
              <a:solidFill>
                <a:srgbClr val="000000"/>
              </a:solidFill>
              <a:miter lim="800000"/>
              <a:headEnd/>
              <a:tailEnd/>
            </a:ln>
          </p:spPr>
          <p:txBody>
            <a:bodyPr/>
            <a:lstStyle/>
            <a:p>
              <a:endParaRPr lang="en-US"/>
            </a:p>
          </p:txBody>
        </p:sp>
        <p:grpSp>
          <p:nvGrpSpPr>
            <p:cNvPr id="15" name="Group 46"/>
            <p:cNvGrpSpPr>
              <a:grpSpLocks/>
            </p:cNvGrpSpPr>
            <p:nvPr/>
          </p:nvGrpSpPr>
          <p:grpSpPr bwMode="auto">
            <a:xfrm>
              <a:off x="4515" y="1880"/>
              <a:ext cx="493" cy="584"/>
              <a:chOff x="1775" y="824"/>
              <a:chExt cx="378" cy="575"/>
            </a:xfrm>
          </p:grpSpPr>
          <p:sp>
            <p:nvSpPr>
              <p:cNvPr id="718895" name="tower"/>
              <p:cNvSpPr>
                <a:spLocks noEditPoints="1" noChangeArrowheads="1"/>
              </p:cNvSpPr>
              <p:nvPr/>
            </p:nvSpPr>
            <p:spPr bwMode="auto">
              <a:xfrm>
                <a:off x="1775" y="824"/>
                <a:ext cx="298" cy="415"/>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gradFill rotWithShape="0">
                <a:gsLst>
                  <a:gs pos="0">
                    <a:srgbClr val="FFFFCC"/>
                  </a:gs>
                  <a:gs pos="100000">
                    <a:srgbClr val="FFFFCC">
                      <a:gamma/>
                      <a:shade val="46275"/>
                      <a:invGamma/>
                    </a:srgbClr>
                  </a:gs>
                </a:gsLst>
                <a:lin ang="2700000" scaled="1"/>
              </a:gradFill>
              <a:ln w="9525">
                <a:solidFill>
                  <a:srgbClr val="000000"/>
                </a:solidFill>
                <a:miter lim="800000"/>
                <a:headEnd/>
                <a:tailEnd/>
              </a:ln>
            </p:spPr>
            <p:txBody>
              <a:bodyPr/>
              <a:lstStyle/>
              <a:p>
                <a:endParaRPr lang="en-US"/>
              </a:p>
            </p:txBody>
          </p:sp>
          <p:sp>
            <p:nvSpPr>
              <p:cNvPr id="718896" name="AutoShape 48"/>
              <p:cNvSpPr>
                <a:spLocks noChangeArrowheads="1"/>
              </p:cNvSpPr>
              <p:nvPr/>
            </p:nvSpPr>
            <p:spPr bwMode="auto">
              <a:xfrm>
                <a:off x="1927" y="1089"/>
                <a:ext cx="226" cy="310"/>
              </a:xfrm>
              <a:prstGeom prst="can">
                <a:avLst>
                  <a:gd name="adj" fmla="val 34292"/>
                </a:avLst>
              </a:prstGeom>
              <a:gradFill rotWithShape="1">
                <a:gsLst>
                  <a:gs pos="0">
                    <a:srgbClr val="FFCC99"/>
                  </a:gs>
                  <a:gs pos="100000">
                    <a:srgbClr val="FFCC99">
                      <a:gamma/>
                      <a:shade val="46275"/>
                      <a:invGamma/>
                    </a:srgbClr>
                  </a:gs>
                </a:gsLst>
                <a:lin ang="0" scaled="1"/>
              </a:gradFill>
              <a:ln w="9525">
                <a:solidFill>
                  <a:srgbClr val="000000"/>
                </a:solidFill>
                <a:round/>
                <a:headEnd/>
                <a:tailEnd/>
              </a:ln>
              <a:effectLst/>
            </p:spPr>
            <p:txBody>
              <a:bodyPr lIns="0" tIns="0" rIns="0" bIns="0"/>
              <a:lstStyle/>
              <a:p>
                <a:endParaRPr lang="en-US"/>
              </a:p>
            </p:txBody>
          </p:sp>
        </p:grpSp>
        <p:grpSp>
          <p:nvGrpSpPr>
            <p:cNvPr id="16" name="Group 49"/>
            <p:cNvGrpSpPr>
              <a:grpSpLocks/>
            </p:cNvGrpSpPr>
            <p:nvPr/>
          </p:nvGrpSpPr>
          <p:grpSpPr bwMode="auto">
            <a:xfrm>
              <a:off x="3512" y="3502"/>
              <a:ext cx="450" cy="615"/>
              <a:chOff x="1082" y="3345"/>
              <a:chExt cx="340" cy="573"/>
            </a:xfrm>
          </p:grpSpPr>
          <p:sp>
            <p:nvSpPr>
              <p:cNvPr id="718898" name="tower"/>
              <p:cNvSpPr>
                <a:spLocks noEditPoints="1" noChangeArrowheads="1"/>
              </p:cNvSpPr>
              <p:nvPr/>
            </p:nvSpPr>
            <p:spPr bwMode="auto">
              <a:xfrm>
                <a:off x="1082" y="3345"/>
                <a:ext cx="299" cy="415"/>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gradFill rotWithShape="0">
                <a:gsLst>
                  <a:gs pos="0">
                    <a:srgbClr val="FFFFCC"/>
                  </a:gs>
                  <a:gs pos="100000">
                    <a:srgbClr val="FFFFCC">
                      <a:gamma/>
                      <a:shade val="46275"/>
                      <a:invGamma/>
                    </a:srgbClr>
                  </a:gs>
                </a:gsLst>
                <a:lin ang="2700000" scaled="1"/>
              </a:gradFill>
              <a:ln w="9525">
                <a:solidFill>
                  <a:srgbClr val="000000"/>
                </a:solidFill>
                <a:miter lim="800000"/>
                <a:headEnd/>
                <a:tailEnd/>
              </a:ln>
            </p:spPr>
            <p:txBody>
              <a:bodyPr/>
              <a:lstStyle/>
              <a:p>
                <a:endParaRPr lang="en-US"/>
              </a:p>
            </p:txBody>
          </p:sp>
          <p:sp>
            <p:nvSpPr>
              <p:cNvPr id="718899" name="AutoShape 51"/>
              <p:cNvSpPr>
                <a:spLocks noChangeArrowheads="1"/>
              </p:cNvSpPr>
              <p:nvPr/>
            </p:nvSpPr>
            <p:spPr bwMode="auto">
              <a:xfrm>
                <a:off x="1196" y="3609"/>
                <a:ext cx="226" cy="309"/>
              </a:xfrm>
              <a:prstGeom prst="can">
                <a:avLst>
                  <a:gd name="adj" fmla="val 34181"/>
                </a:avLst>
              </a:prstGeom>
              <a:gradFill rotWithShape="1">
                <a:gsLst>
                  <a:gs pos="0">
                    <a:srgbClr val="FFCC99"/>
                  </a:gs>
                  <a:gs pos="100000">
                    <a:srgbClr val="FFCC99">
                      <a:gamma/>
                      <a:shade val="46275"/>
                      <a:invGamma/>
                    </a:srgbClr>
                  </a:gs>
                </a:gsLst>
                <a:lin ang="0" scaled="1"/>
              </a:gradFill>
              <a:ln w="9525">
                <a:solidFill>
                  <a:srgbClr val="000000"/>
                </a:solidFill>
                <a:round/>
                <a:headEnd/>
                <a:tailEnd/>
              </a:ln>
              <a:effectLst/>
            </p:spPr>
            <p:txBody>
              <a:bodyPr lIns="0" tIns="0" rIns="0" bIns="0"/>
              <a:lstStyle/>
              <a:p>
                <a:endParaRPr lang="en-US"/>
              </a:p>
            </p:txBody>
          </p:sp>
        </p:grpSp>
        <p:grpSp>
          <p:nvGrpSpPr>
            <p:cNvPr id="17" name="Group 52"/>
            <p:cNvGrpSpPr>
              <a:grpSpLocks/>
            </p:cNvGrpSpPr>
            <p:nvPr/>
          </p:nvGrpSpPr>
          <p:grpSpPr bwMode="auto">
            <a:xfrm>
              <a:off x="4679" y="3270"/>
              <a:ext cx="674" cy="623"/>
              <a:chOff x="4660" y="2785"/>
              <a:chExt cx="606" cy="613"/>
            </a:xfrm>
          </p:grpSpPr>
          <p:sp>
            <p:nvSpPr>
              <p:cNvPr id="718901" name="tower"/>
              <p:cNvSpPr>
                <a:spLocks noEditPoints="1" noChangeArrowheads="1"/>
              </p:cNvSpPr>
              <p:nvPr/>
            </p:nvSpPr>
            <p:spPr bwMode="auto">
              <a:xfrm>
                <a:off x="4660" y="2899"/>
                <a:ext cx="298" cy="415"/>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gradFill rotWithShape="0">
                <a:gsLst>
                  <a:gs pos="0">
                    <a:srgbClr val="FFFFCC"/>
                  </a:gs>
                  <a:gs pos="100000">
                    <a:srgbClr val="FFFFCC">
                      <a:gamma/>
                      <a:shade val="46275"/>
                      <a:invGamma/>
                    </a:srgbClr>
                  </a:gs>
                </a:gsLst>
                <a:lin ang="2700000" scaled="1"/>
              </a:gradFill>
              <a:ln w="9525">
                <a:solidFill>
                  <a:srgbClr val="000000"/>
                </a:solidFill>
                <a:miter lim="800000"/>
                <a:headEnd/>
                <a:tailEnd/>
              </a:ln>
            </p:spPr>
            <p:txBody>
              <a:bodyPr/>
              <a:lstStyle/>
              <a:p>
                <a:endParaRPr lang="en-US"/>
              </a:p>
            </p:txBody>
          </p:sp>
          <p:sp>
            <p:nvSpPr>
              <p:cNvPr id="718902" name="tower"/>
              <p:cNvSpPr>
                <a:spLocks noEditPoints="1" noChangeArrowheads="1"/>
              </p:cNvSpPr>
              <p:nvPr/>
            </p:nvSpPr>
            <p:spPr bwMode="auto">
              <a:xfrm>
                <a:off x="4887" y="2785"/>
                <a:ext cx="298" cy="414"/>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gradFill rotWithShape="0">
                <a:gsLst>
                  <a:gs pos="0">
                    <a:srgbClr val="FFFFCC"/>
                  </a:gs>
                  <a:gs pos="100000">
                    <a:srgbClr val="FFFFCC">
                      <a:gamma/>
                      <a:shade val="46275"/>
                      <a:invGamma/>
                    </a:srgbClr>
                  </a:gs>
                </a:gsLst>
                <a:lin ang="2700000" scaled="1"/>
              </a:gradFill>
              <a:ln w="9525">
                <a:solidFill>
                  <a:srgbClr val="000000"/>
                </a:solidFill>
                <a:miter lim="800000"/>
                <a:headEnd/>
                <a:tailEnd/>
              </a:ln>
            </p:spPr>
            <p:txBody>
              <a:bodyPr/>
              <a:lstStyle/>
              <a:p>
                <a:endParaRPr lang="en-US"/>
              </a:p>
            </p:txBody>
          </p:sp>
          <p:sp>
            <p:nvSpPr>
              <p:cNvPr id="718903" name="AutoShape 55"/>
              <p:cNvSpPr>
                <a:spLocks noChangeArrowheads="1"/>
              </p:cNvSpPr>
              <p:nvPr/>
            </p:nvSpPr>
            <p:spPr bwMode="auto">
              <a:xfrm>
                <a:off x="4887" y="3050"/>
                <a:ext cx="228" cy="309"/>
              </a:xfrm>
              <a:prstGeom prst="can">
                <a:avLst>
                  <a:gd name="adj" fmla="val 33882"/>
                </a:avLst>
              </a:prstGeom>
              <a:gradFill rotWithShape="1">
                <a:gsLst>
                  <a:gs pos="0">
                    <a:srgbClr val="FFCC99"/>
                  </a:gs>
                  <a:gs pos="100000">
                    <a:srgbClr val="FFCC99">
                      <a:gamma/>
                      <a:shade val="46275"/>
                      <a:invGamma/>
                    </a:srgbClr>
                  </a:gs>
                </a:gsLst>
                <a:lin ang="0" scaled="1"/>
              </a:gradFill>
              <a:ln w="9525">
                <a:solidFill>
                  <a:srgbClr val="000000"/>
                </a:solidFill>
                <a:round/>
                <a:headEnd/>
                <a:tailEnd/>
              </a:ln>
              <a:effectLst/>
            </p:spPr>
            <p:txBody>
              <a:bodyPr lIns="0" tIns="0" rIns="0" bIns="0"/>
              <a:lstStyle/>
              <a:p>
                <a:endParaRPr lang="en-US"/>
              </a:p>
            </p:txBody>
          </p:sp>
          <p:sp>
            <p:nvSpPr>
              <p:cNvPr id="718904" name="AutoShape 56"/>
              <p:cNvSpPr>
                <a:spLocks noChangeArrowheads="1"/>
              </p:cNvSpPr>
              <p:nvPr/>
            </p:nvSpPr>
            <p:spPr bwMode="auto">
              <a:xfrm>
                <a:off x="5039" y="3088"/>
                <a:ext cx="227" cy="310"/>
              </a:xfrm>
              <a:prstGeom prst="can">
                <a:avLst>
                  <a:gd name="adj" fmla="val 34141"/>
                </a:avLst>
              </a:prstGeom>
              <a:gradFill rotWithShape="1">
                <a:gsLst>
                  <a:gs pos="0">
                    <a:srgbClr val="FFCC99"/>
                  </a:gs>
                  <a:gs pos="100000">
                    <a:srgbClr val="FFCC99">
                      <a:gamma/>
                      <a:shade val="46275"/>
                      <a:invGamma/>
                    </a:srgbClr>
                  </a:gs>
                </a:gsLst>
                <a:lin ang="0" scaled="1"/>
              </a:gradFill>
              <a:ln w="9525">
                <a:solidFill>
                  <a:srgbClr val="000000"/>
                </a:solidFill>
                <a:round/>
                <a:headEnd/>
                <a:tailEnd/>
              </a:ln>
              <a:effectLst/>
            </p:spPr>
            <p:txBody>
              <a:bodyPr lIns="0" tIns="0" rIns="0" bIns="0"/>
              <a:lstStyle/>
              <a:p>
                <a:endParaRPr lang="en-US"/>
              </a:p>
            </p:txBody>
          </p:sp>
        </p:grpSp>
        <p:grpSp>
          <p:nvGrpSpPr>
            <p:cNvPr id="18" name="Group 57"/>
            <p:cNvGrpSpPr>
              <a:grpSpLocks/>
            </p:cNvGrpSpPr>
            <p:nvPr/>
          </p:nvGrpSpPr>
          <p:grpSpPr bwMode="auto">
            <a:xfrm>
              <a:off x="3980" y="2619"/>
              <a:ext cx="451" cy="615"/>
              <a:chOff x="1082" y="3345"/>
              <a:chExt cx="340" cy="573"/>
            </a:xfrm>
          </p:grpSpPr>
          <p:sp>
            <p:nvSpPr>
              <p:cNvPr id="718906" name="tower"/>
              <p:cNvSpPr>
                <a:spLocks noEditPoints="1" noChangeArrowheads="1"/>
              </p:cNvSpPr>
              <p:nvPr/>
            </p:nvSpPr>
            <p:spPr bwMode="auto">
              <a:xfrm>
                <a:off x="1082" y="3345"/>
                <a:ext cx="299" cy="415"/>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gradFill rotWithShape="0">
                <a:gsLst>
                  <a:gs pos="0">
                    <a:srgbClr val="FFFFCC"/>
                  </a:gs>
                  <a:gs pos="100000">
                    <a:srgbClr val="FFFFCC">
                      <a:gamma/>
                      <a:shade val="46275"/>
                      <a:invGamma/>
                    </a:srgbClr>
                  </a:gs>
                </a:gsLst>
                <a:lin ang="2700000" scaled="1"/>
              </a:gradFill>
              <a:ln w="9525">
                <a:solidFill>
                  <a:srgbClr val="000000"/>
                </a:solidFill>
                <a:miter lim="800000"/>
                <a:headEnd/>
                <a:tailEnd/>
              </a:ln>
            </p:spPr>
            <p:txBody>
              <a:bodyPr/>
              <a:lstStyle/>
              <a:p>
                <a:endParaRPr lang="en-US"/>
              </a:p>
            </p:txBody>
          </p:sp>
          <p:sp>
            <p:nvSpPr>
              <p:cNvPr id="718907" name="AutoShape 59"/>
              <p:cNvSpPr>
                <a:spLocks noChangeArrowheads="1"/>
              </p:cNvSpPr>
              <p:nvPr/>
            </p:nvSpPr>
            <p:spPr bwMode="auto">
              <a:xfrm>
                <a:off x="1196" y="3609"/>
                <a:ext cx="226" cy="309"/>
              </a:xfrm>
              <a:prstGeom prst="can">
                <a:avLst>
                  <a:gd name="adj" fmla="val 34181"/>
                </a:avLst>
              </a:prstGeom>
              <a:gradFill rotWithShape="1">
                <a:gsLst>
                  <a:gs pos="0">
                    <a:srgbClr val="FFCC99"/>
                  </a:gs>
                  <a:gs pos="100000">
                    <a:srgbClr val="FFCC99">
                      <a:gamma/>
                      <a:shade val="46275"/>
                      <a:invGamma/>
                    </a:srgbClr>
                  </a:gs>
                </a:gsLst>
                <a:lin ang="0" scaled="1"/>
              </a:gradFill>
              <a:ln w="9525">
                <a:solidFill>
                  <a:srgbClr val="000000"/>
                </a:solidFill>
                <a:round/>
                <a:headEnd/>
                <a:tailEnd/>
              </a:ln>
              <a:effectLst/>
            </p:spPr>
            <p:txBody>
              <a:bodyPr lIns="0" tIns="0" rIns="0" bIns="0"/>
              <a:lstStyle/>
              <a:p>
                <a:endParaRPr lang="en-US"/>
              </a:p>
            </p:txBody>
          </p:sp>
        </p:grpSp>
      </p:grpSp>
      <p:grpSp>
        <p:nvGrpSpPr>
          <p:cNvPr id="19" name="Group 60"/>
          <p:cNvGrpSpPr>
            <a:grpSpLocks/>
          </p:cNvGrpSpPr>
          <p:nvPr/>
        </p:nvGrpSpPr>
        <p:grpSpPr bwMode="auto">
          <a:xfrm>
            <a:off x="3697288" y="3862388"/>
            <a:ext cx="2116137" cy="1685925"/>
            <a:chOff x="612" y="1255"/>
            <a:chExt cx="1408" cy="1241"/>
          </a:xfrm>
        </p:grpSpPr>
        <p:sp>
          <p:nvSpPr>
            <p:cNvPr id="718909" name="Oval 61"/>
            <p:cNvSpPr>
              <a:spLocks noChangeArrowheads="1"/>
            </p:cNvSpPr>
            <p:nvPr/>
          </p:nvSpPr>
          <p:spPr bwMode="auto">
            <a:xfrm>
              <a:off x="708" y="1464"/>
              <a:ext cx="1312" cy="739"/>
            </a:xfrm>
            <a:prstGeom prst="ellipse">
              <a:avLst/>
            </a:prstGeom>
            <a:solidFill>
              <a:srgbClr val="FFFF99"/>
            </a:solidFill>
            <a:ln w="9525">
              <a:solidFill>
                <a:schemeClr val="tx1"/>
              </a:solidFill>
              <a:round/>
              <a:headEnd/>
              <a:tailEnd/>
            </a:ln>
            <a:effectLst/>
          </p:spPr>
          <p:txBody>
            <a:bodyPr wrap="none" anchor="ctr"/>
            <a:lstStyle/>
            <a:p>
              <a:endParaRPr lang="en-US"/>
            </a:p>
          </p:txBody>
        </p:sp>
        <p:grpSp>
          <p:nvGrpSpPr>
            <p:cNvPr id="20" name="Group 62"/>
            <p:cNvGrpSpPr>
              <a:grpSpLocks/>
            </p:cNvGrpSpPr>
            <p:nvPr/>
          </p:nvGrpSpPr>
          <p:grpSpPr bwMode="auto">
            <a:xfrm>
              <a:off x="910" y="1335"/>
              <a:ext cx="336" cy="437"/>
              <a:chOff x="1775" y="824"/>
              <a:chExt cx="378" cy="575"/>
            </a:xfrm>
          </p:grpSpPr>
          <p:sp>
            <p:nvSpPr>
              <p:cNvPr id="718911" name="tower"/>
              <p:cNvSpPr>
                <a:spLocks noEditPoints="1" noChangeArrowheads="1"/>
              </p:cNvSpPr>
              <p:nvPr/>
            </p:nvSpPr>
            <p:spPr bwMode="auto">
              <a:xfrm>
                <a:off x="1775" y="824"/>
                <a:ext cx="298" cy="415"/>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gradFill rotWithShape="0">
                <a:gsLst>
                  <a:gs pos="0">
                    <a:srgbClr val="FFFFCC"/>
                  </a:gs>
                  <a:gs pos="100000">
                    <a:srgbClr val="FFFFCC">
                      <a:gamma/>
                      <a:shade val="46275"/>
                      <a:invGamma/>
                    </a:srgbClr>
                  </a:gs>
                </a:gsLst>
                <a:lin ang="2700000" scaled="1"/>
              </a:gradFill>
              <a:ln w="9525">
                <a:solidFill>
                  <a:srgbClr val="000000"/>
                </a:solidFill>
                <a:miter lim="800000"/>
                <a:headEnd/>
                <a:tailEnd/>
              </a:ln>
            </p:spPr>
            <p:txBody>
              <a:bodyPr/>
              <a:lstStyle/>
              <a:p>
                <a:endParaRPr lang="en-US"/>
              </a:p>
            </p:txBody>
          </p:sp>
          <p:sp>
            <p:nvSpPr>
              <p:cNvPr id="718912" name="AutoShape 64"/>
              <p:cNvSpPr>
                <a:spLocks noChangeArrowheads="1"/>
              </p:cNvSpPr>
              <p:nvPr/>
            </p:nvSpPr>
            <p:spPr bwMode="auto">
              <a:xfrm>
                <a:off x="1927" y="1089"/>
                <a:ext cx="226" cy="310"/>
              </a:xfrm>
              <a:prstGeom prst="can">
                <a:avLst>
                  <a:gd name="adj" fmla="val 34292"/>
                </a:avLst>
              </a:prstGeom>
              <a:gradFill rotWithShape="1">
                <a:gsLst>
                  <a:gs pos="0">
                    <a:srgbClr val="FFCC99"/>
                  </a:gs>
                  <a:gs pos="100000">
                    <a:srgbClr val="FFCC99">
                      <a:gamma/>
                      <a:shade val="46275"/>
                      <a:invGamma/>
                    </a:srgbClr>
                  </a:gs>
                </a:gsLst>
                <a:lin ang="0" scaled="1"/>
              </a:gradFill>
              <a:ln w="9525">
                <a:solidFill>
                  <a:srgbClr val="000000"/>
                </a:solidFill>
                <a:round/>
                <a:headEnd/>
                <a:tailEnd/>
              </a:ln>
              <a:effectLst/>
            </p:spPr>
            <p:txBody>
              <a:bodyPr lIns="0" tIns="0" rIns="0" bIns="0"/>
              <a:lstStyle/>
              <a:p>
                <a:endParaRPr lang="en-US"/>
              </a:p>
            </p:txBody>
          </p:sp>
        </p:grpSp>
        <p:grpSp>
          <p:nvGrpSpPr>
            <p:cNvPr id="21" name="Group 65"/>
            <p:cNvGrpSpPr>
              <a:grpSpLocks/>
            </p:cNvGrpSpPr>
            <p:nvPr/>
          </p:nvGrpSpPr>
          <p:grpSpPr bwMode="auto">
            <a:xfrm>
              <a:off x="1648" y="1853"/>
              <a:ext cx="336" cy="438"/>
              <a:chOff x="1775" y="824"/>
              <a:chExt cx="378" cy="575"/>
            </a:xfrm>
          </p:grpSpPr>
          <p:sp>
            <p:nvSpPr>
              <p:cNvPr id="718914" name="tower"/>
              <p:cNvSpPr>
                <a:spLocks noEditPoints="1" noChangeArrowheads="1"/>
              </p:cNvSpPr>
              <p:nvPr/>
            </p:nvSpPr>
            <p:spPr bwMode="auto">
              <a:xfrm>
                <a:off x="1775" y="824"/>
                <a:ext cx="298" cy="415"/>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gradFill rotWithShape="0">
                <a:gsLst>
                  <a:gs pos="0">
                    <a:srgbClr val="FFFFCC"/>
                  </a:gs>
                  <a:gs pos="100000">
                    <a:srgbClr val="FFFFCC">
                      <a:gamma/>
                      <a:shade val="46275"/>
                      <a:invGamma/>
                    </a:srgbClr>
                  </a:gs>
                </a:gsLst>
                <a:lin ang="2700000" scaled="1"/>
              </a:gradFill>
              <a:ln w="9525">
                <a:solidFill>
                  <a:srgbClr val="000000"/>
                </a:solidFill>
                <a:miter lim="800000"/>
                <a:headEnd/>
                <a:tailEnd/>
              </a:ln>
            </p:spPr>
            <p:txBody>
              <a:bodyPr/>
              <a:lstStyle/>
              <a:p>
                <a:endParaRPr lang="en-US"/>
              </a:p>
            </p:txBody>
          </p:sp>
          <p:sp>
            <p:nvSpPr>
              <p:cNvPr id="718915" name="AutoShape 67"/>
              <p:cNvSpPr>
                <a:spLocks noChangeArrowheads="1"/>
              </p:cNvSpPr>
              <p:nvPr/>
            </p:nvSpPr>
            <p:spPr bwMode="auto">
              <a:xfrm>
                <a:off x="1927" y="1089"/>
                <a:ext cx="226" cy="310"/>
              </a:xfrm>
              <a:prstGeom prst="can">
                <a:avLst>
                  <a:gd name="adj" fmla="val 34292"/>
                </a:avLst>
              </a:prstGeom>
              <a:gradFill rotWithShape="1">
                <a:gsLst>
                  <a:gs pos="0">
                    <a:srgbClr val="FFCC99"/>
                  </a:gs>
                  <a:gs pos="100000">
                    <a:srgbClr val="FFCC99">
                      <a:gamma/>
                      <a:shade val="46275"/>
                      <a:invGamma/>
                    </a:srgbClr>
                  </a:gs>
                </a:gsLst>
                <a:lin ang="0" scaled="1"/>
              </a:gradFill>
              <a:ln w="9525">
                <a:solidFill>
                  <a:srgbClr val="000000"/>
                </a:solidFill>
                <a:round/>
                <a:headEnd/>
                <a:tailEnd/>
              </a:ln>
              <a:effectLst/>
            </p:spPr>
            <p:txBody>
              <a:bodyPr lIns="0" tIns="0" rIns="0" bIns="0"/>
              <a:lstStyle/>
              <a:p>
                <a:endParaRPr lang="en-US"/>
              </a:p>
            </p:txBody>
          </p:sp>
        </p:grpSp>
        <p:grpSp>
          <p:nvGrpSpPr>
            <p:cNvPr id="22" name="Group 68"/>
            <p:cNvGrpSpPr>
              <a:grpSpLocks/>
            </p:cNvGrpSpPr>
            <p:nvPr/>
          </p:nvGrpSpPr>
          <p:grpSpPr bwMode="auto">
            <a:xfrm>
              <a:off x="1493" y="1255"/>
              <a:ext cx="336" cy="438"/>
              <a:chOff x="1775" y="824"/>
              <a:chExt cx="378" cy="575"/>
            </a:xfrm>
          </p:grpSpPr>
          <p:sp>
            <p:nvSpPr>
              <p:cNvPr id="718917" name="tower"/>
              <p:cNvSpPr>
                <a:spLocks noEditPoints="1" noChangeArrowheads="1"/>
              </p:cNvSpPr>
              <p:nvPr/>
            </p:nvSpPr>
            <p:spPr bwMode="auto">
              <a:xfrm>
                <a:off x="1775" y="824"/>
                <a:ext cx="298" cy="415"/>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gradFill rotWithShape="0">
                <a:gsLst>
                  <a:gs pos="0">
                    <a:srgbClr val="FFFFCC"/>
                  </a:gs>
                  <a:gs pos="100000">
                    <a:srgbClr val="FFFFCC">
                      <a:gamma/>
                      <a:shade val="46275"/>
                      <a:invGamma/>
                    </a:srgbClr>
                  </a:gs>
                </a:gsLst>
                <a:lin ang="2700000" scaled="1"/>
              </a:gradFill>
              <a:ln w="9525">
                <a:solidFill>
                  <a:srgbClr val="000000"/>
                </a:solidFill>
                <a:miter lim="800000"/>
                <a:headEnd/>
                <a:tailEnd/>
              </a:ln>
            </p:spPr>
            <p:txBody>
              <a:bodyPr/>
              <a:lstStyle/>
              <a:p>
                <a:endParaRPr lang="en-US"/>
              </a:p>
            </p:txBody>
          </p:sp>
          <p:sp>
            <p:nvSpPr>
              <p:cNvPr id="718918" name="AutoShape 70"/>
              <p:cNvSpPr>
                <a:spLocks noChangeArrowheads="1"/>
              </p:cNvSpPr>
              <p:nvPr/>
            </p:nvSpPr>
            <p:spPr bwMode="auto">
              <a:xfrm>
                <a:off x="1927" y="1089"/>
                <a:ext cx="226" cy="310"/>
              </a:xfrm>
              <a:prstGeom prst="can">
                <a:avLst>
                  <a:gd name="adj" fmla="val 34292"/>
                </a:avLst>
              </a:prstGeom>
              <a:gradFill rotWithShape="1">
                <a:gsLst>
                  <a:gs pos="0">
                    <a:srgbClr val="FFCC99"/>
                  </a:gs>
                  <a:gs pos="100000">
                    <a:srgbClr val="FFCC99">
                      <a:gamma/>
                      <a:shade val="46275"/>
                      <a:invGamma/>
                    </a:srgbClr>
                  </a:gs>
                </a:gsLst>
                <a:lin ang="0" scaled="1"/>
              </a:gradFill>
              <a:ln w="9525">
                <a:solidFill>
                  <a:srgbClr val="000000"/>
                </a:solidFill>
                <a:round/>
                <a:headEnd/>
                <a:tailEnd/>
              </a:ln>
              <a:effectLst/>
            </p:spPr>
            <p:txBody>
              <a:bodyPr lIns="0" tIns="0" rIns="0" bIns="0"/>
              <a:lstStyle/>
              <a:p>
                <a:endParaRPr lang="en-US"/>
              </a:p>
            </p:txBody>
          </p:sp>
        </p:grpSp>
        <p:grpSp>
          <p:nvGrpSpPr>
            <p:cNvPr id="23" name="Group 71"/>
            <p:cNvGrpSpPr>
              <a:grpSpLocks/>
            </p:cNvGrpSpPr>
            <p:nvPr/>
          </p:nvGrpSpPr>
          <p:grpSpPr bwMode="auto">
            <a:xfrm>
              <a:off x="612" y="1757"/>
              <a:ext cx="336" cy="438"/>
              <a:chOff x="1775" y="824"/>
              <a:chExt cx="378" cy="575"/>
            </a:xfrm>
          </p:grpSpPr>
          <p:sp>
            <p:nvSpPr>
              <p:cNvPr id="718920" name="tower"/>
              <p:cNvSpPr>
                <a:spLocks noEditPoints="1" noChangeArrowheads="1"/>
              </p:cNvSpPr>
              <p:nvPr/>
            </p:nvSpPr>
            <p:spPr bwMode="auto">
              <a:xfrm>
                <a:off x="1775" y="824"/>
                <a:ext cx="298" cy="415"/>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gradFill rotWithShape="0">
                <a:gsLst>
                  <a:gs pos="0">
                    <a:srgbClr val="FFFFCC"/>
                  </a:gs>
                  <a:gs pos="100000">
                    <a:srgbClr val="FFFFCC">
                      <a:gamma/>
                      <a:shade val="46275"/>
                      <a:invGamma/>
                    </a:srgbClr>
                  </a:gs>
                </a:gsLst>
                <a:lin ang="2700000" scaled="1"/>
              </a:gradFill>
              <a:ln w="9525">
                <a:solidFill>
                  <a:srgbClr val="000000"/>
                </a:solidFill>
                <a:miter lim="800000"/>
                <a:headEnd/>
                <a:tailEnd/>
              </a:ln>
            </p:spPr>
            <p:txBody>
              <a:bodyPr/>
              <a:lstStyle/>
              <a:p>
                <a:endParaRPr lang="en-US"/>
              </a:p>
            </p:txBody>
          </p:sp>
          <p:sp>
            <p:nvSpPr>
              <p:cNvPr id="718921" name="AutoShape 73"/>
              <p:cNvSpPr>
                <a:spLocks noChangeArrowheads="1"/>
              </p:cNvSpPr>
              <p:nvPr/>
            </p:nvSpPr>
            <p:spPr bwMode="auto">
              <a:xfrm>
                <a:off x="1927" y="1089"/>
                <a:ext cx="226" cy="310"/>
              </a:xfrm>
              <a:prstGeom prst="can">
                <a:avLst>
                  <a:gd name="adj" fmla="val 34292"/>
                </a:avLst>
              </a:prstGeom>
              <a:gradFill rotWithShape="1">
                <a:gsLst>
                  <a:gs pos="0">
                    <a:srgbClr val="FFCC99"/>
                  </a:gs>
                  <a:gs pos="100000">
                    <a:srgbClr val="FFCC99">
                      <a:gamma/>
                      <a:shade val="46275"/>
                      <a:invGamma/>
                    </a:srgbClr>
                  </a:gs>
                </a:gsLst>
                <a:lin ang="0" scaled="1"/>
              </a:gradFill>
              <a:ln w="9525">
                <a:solidFill>
                  <a:srgbClr val="000000"/>
                </a:solidFill>
                <a:round/>
                <a:headEnd/>
                <a:tailEnd/>
              </a:ln>
              <a:effectLst/>
            </p:spPr>
            <p:txBody>
              <a:bodyPr lIns="0" tIns="0" rIns="0" bIns="0"/>
              <a:lstStyle/>
              <a:p>
                <a:endParaRPr lang="en-US"/>
              </a:p>
            </p:txBody>
          </p:sp>
        </p:grpSp>
        <p:grpSp>
          <p:nvGrpSpPr>
            <p:cNvPr id="24" name="Group 74"/>
            <p:cNvGrpSpPr>
              <a:grpSpLocks/>
            </p:cNvGrpSpPr>
            <p:nvPr/>
          </p:nvGrpSpPr>
          <p:grpSpPr bwMode="auto">
            <a:xfrm>
              <a:off x="1161" y="2058"/>
              <a:ext cx="336" cy="438"/>
              <a:chOff x="1775" y="824"/>
              <a:chExt cx="378" cy="575"/>
            </a:xfrm>
          </p:grpSpPr>
          <p:sp>
            <p:nvSpPr>
              <p:cNvPr id="718923" name="tower"/>
              <p:cNvSpPr>
                <a:spLocks noEditPoints="1" noChangeArrowheads="1"/>
              </p:cNvSpPr>
              <p:nvPr/>
            </p:nvSpPr>
            <p:spPr bwMode="auto">
              <a:xfrm>
                <a:off x="1775" y="824"/>
                <a:ext cx="298" cy="415"/>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gradFill rotWithShape="0">
                <a:gsLst>
                  <a:gs pos="0">
                    <a:srgbClr val="FFFFCC"/>
                  </a:gs>
                  <a:gs pos="100000">
                    <a:srgbClr val="FFFFCC">
                      <a:gamma/>
                      <a:shade val="46275"/>
                      <a:invGamma/>
                    </a:srgbClr>
                  </a:gs>
                </a:gsLst>
                <a:lin ang="2700000" scaled="1"/>
              </a:gradFill>
              <a:ln w="9525">
                <a:solidFill>
                  <a:srgbClr val="000000"/>
                </a:solidFill>
                <a:miter lim="800000"/>
                <a:headEnd/>
                <a:tailEnd/>
              </a:ln>
            </p:spPr>
            <p:txBody>
              <a:bodyPr/>
              <a:lstStyle/>
              <a:p>
                <a:endParaRPr lang="en-US"/>
              </a:p>
            </p:txBody>
          </p:sp>
          <p:sp>
            <p:nvSpPr>
              <p:cNvPr id="718924" name="AutoShape 76"/>
              <p:cNvSpPr>
                <a:spLocks noChangeArrowheads="1"/>
              </p:cNvSpPr>
              <p:nvPr/>
            </p:nvSpPr>
            <p:spPr bwMode="auto">
              <a:xfrm>
                <a:off x="1927" y="1089"/>
                <a:ext cx="226" cy="310"/>
              </a:xfrm>
              <a:prstGeom prst="can">
                <a:avLst>
                  <a:gd name="adj" fmla="val 34292"/>
                </a:avLst>
              </a:prstGeom>
              <a:gradFill rotWithShape="1">
                <a:gsLst>
                  <a:gs pos="0">
                    <a:srgbClr val="FFCC99"/>
                  </a:gs>
                  <a:gs pos="100000">
                    <a:srgbClr val="FFCC99">
                      <a:gamma/>
                      <a:shade val="46275"/>
                      <a:invGamma/>
                    </a:srgbClr>
                  </a:gs>
                </a:gsLst>
                <a:lin ang="0" scaled="1"/>
              </a:gradFill>
              <a:ln w="9525">
                <a:solidFill>
                  <a:srgbClr val="000000"/>
                </a:solidFill>
                <a:round/>
                <a:headEnd/>
                <a:tailEnd/>
              </a:ln>
              <a:effectLst/>
            </p:spPr>
            <p:txBody>
              <a:bodyPr lIns="0" tIns="0" rIns="0" bIns="0"/>
              <a:lstStyle/>
              <a:p>
                <a:endParaRPr lang="en-US"/>
              </a:p>
            </p:txBody>
          </p:sp>
        </p:grpSp>
      </p:grpSp>
      <p:sp>
        <p:nvSpPr>
          <p:cNvPr id="718925" name="AutoShape 77"/>
          <p:cNvSpPr>
            <a:spLocks noChangeArrowheads="1"/>
          </p:cNvSpPr>
          <p:nvPr/>
        </p:nvSpPr>
        <p:spPr bwMode="auto">
          <a:xfrm>
            <a:off x="231775" y="3886200"/>
            <a:ext cx="2665413" cy="1417638"/>
          </a:xfrm>
          <a:prstGeom prst="wedgeRoundRectCallout">
            <a:avLst>
              <a:gd name="adj1" fmla="val 69477"/>
              <a:gd name="adj2" fmla="val 394"/>
              <a:gd name="adj3" fmla="val 16667"/>
            </a:avLst>
          </a:prstGeom>
          <a:solidFill>
            <a:srgbClr val="FEECE8"/>
          </a:solidFill>
          <a:ln w="9525">
            <a:solidFill>
              <a:schemeClr val="tx1"/>
            </a:solidFill>
            <a:miter lim="800000"/>
            <a:headEnd/>
            <a:tailEnd/>
          </a:ln>
          <a:effectLst>
            <a:outerShdw dist="107763" dir="2700000" algn="ctr" rotWithShape="0">
              <a:schemeClr val="bg2">
                <a:alpha val="50000"/>
              </a:schemeClr>
            </a:outerShdw>
          </a:effectLst>
        </p:spPr>
        <p:txBody>
          <a:bodyPr lIns="0" rIns="0"/>
          <a:lstStyle/>
          <a:p>
            <a:pPr marL="169863" indent="-169863"/>
            <a:r>
              <a:rPr lang="en-US" altLang="ja-JP" sz="1800" b="1">
                <a:solidFill>
                  <a:srgbClr val="FF0000"/>
                </a:solidFill>
                <a:latin typeface="Arial" pitchFamily="34" charset="0"/>
                <a:ea typeface="MS PGothic" pitchFamily="34" charset="-128"/>
                <a:cs typeface="Arial" pitchFamily="34" charset="0"/>
              </a:rPr>
              <a:t>Grid Computing</a:t>
            </a:r>
          </a:p>
          <a:p>
            <a:pPr marL="169863" indent="-169863" algn="l">
              <a:buFontTx/>
              <a:buChar char="•"/>
            </a:pPr>
            <a:r>
              <a:rPr lang="en-US" altLang="ja-JP" sz="1600">
                <a:solidFill>
                  <a:srgbClr val="FF0000"/>
                </a:solidFill>
                <a:latin typeface="Arial" pitchFamily="34" charset="0"/>
                <a:ea typeface="MS PGothic" pitchFamily="34" charset="-128"/>
                <a:cs typeface="Arial" pitchFamily="34" charset="0"/>
              </a:rPr>
              <a:t>Large scale</a:t>
            </a:r>
          </a:p>
          <a:p>
            <a:pPr marL="169863" indent="-169863" algn="l">
              <a:buFontTx/>
              <a:buChar char="•"/>
            </a:pPr>
            <a:r>
              <a:rPr lang="en-US" altLang="ja-JP" sz="1600">
                <a:solidFill>
                  <a:srgbClr val="FF0000"/>
                </a:solidFill>
                <a:latin typeface="Arial" pitchFamily="34" charset="0"/>
                <a:ea typeface="MS PGothic" pitchFamily="34" charset="-128"/>
                <a:cs typeface="Arial" pitchFamily="34" charset="0"/>
              </a:rPr>
              <a:t>Cross-organizational</a:t>
            </a:r>
          </a:p>
          <a:p>
            <a:pPr marL="169863" indent="-169863" algn="l">
              <a:buFontTx/>
              <a:buChar char="•"/>
            </a:pPr>
            <a:r>
              <a:rPr lang="en-US" altLang="ja-JP" sz="1600">
                <a:solidFill>
                  <a:srgbClr val="FF0000"/>
                </a:solidFill>
                <a:latin typeface="Arial" pitchFamily="34" charset="0"/>
                <a:ea typeface="MS PGothic" pitchFamily="34" charset="-128"/>
                <a:cs typeface="Arial" pitchFamily="34" charset="0"/>
              </a:rPr>
              <a:t>Geographical distribution</a:t>
            </a:r>
          </a:p>
          <a:p>
            <a:pPr marL="169863" indent="-169863" algn="l">
              <a:buFontTx/>
              <a:buChar char="•"/>
            </a:pPr>
            <a:r>
              <a:rPr lang="en-US" altLang="ja-JP" sz="1600">
                <a:solidFill>
                  <a:srgbClr val="FF0000"/>
                </a:solidFill>
                <a:latin typeface="Arial" pitchFamily="34" charset="0"/>
                <a:ea typeface="MS PGothic" pitchFamily="34" charset="-128"/>
                <a:cs typeface="Arial" pitchFamily="34" charset="0"/>
              </a:rPr>
              <a:t>Distributed Management</a:t>
            </a:r>
          </a:p>
        </p:txBody>
      </p:sp>
      <p:sp>
        <p:nvSpPr>
          <p:cNvPr id="718926" name="Text Box 78"/>
          <p:cNvSpPr txBox="1">
            <a:spLocks noChangeArrowheads="1"/>
          </p:cNvSpPr>
          <p:nvPr/>
        </p:nvSpPr>
        <p:spPr bwMode="auto">
          <a:xfrm>
            <a:off x="7543800" y="6353175"/>
            <a:ext cx="1384300" cy="304800"/>
          </a:xfrm>
          <a:prstGeom prst="rect">
            <a:avLst/>
          </a:prstGeom>
          <a:noFill/>
          <a:ln w="9525" algn="ctr">
            <a:noFill/>
            <a:miter lim="800000"/>
            <a:headEnd/>
            <a:tailEnd/>
          </a:ln>
          <a:effectLst/>
        </p:spPr>
        <p:txBody>
          <a:bodyPr wrap="none">
            <a:spAutoFit/>
          </a:bodyPr>
          <a:lstStyle/>
          <a:p>
            <a:r>
              <a:rPr lang="en-US"/>
              <a:t>Hiro Kishimoto </a:t>
            </a:r>
          </a:p>
        </p:txBody>
      </p:sp>
      <p:sp>
        <p:nvSpPr>
          <p:cNvPr id="79" name="Date Placeholder 78"/>
          <p:cNvSpPr>
            <a:spLocks noGrp="1"/>
          </p:cNvSpPr>
          <p:nvPr>
            <p:ph type="dt" sz="half" idx="10"/>
          </p:nvPr>
        </p:nvSpPr>
        <p:spPr/>
        <p:txBody>
          <a:bodyPr/>
          <a:lstStyle/>
          <a:p>
            <a:r>
              <a:rPr lang="en-US" smtClean="0"/>
              <a:t>IAUT</a:t>
            </a:r>
            <a:endParaRPr lang="en-US"/>
          </a:p>
        </p:txBody>
      </p:sp>
      <p:sp>
        <p:nvSpPr>
          <p:cNvPr id="80" name="Slide Number Placeholder 79"/>
          <p:cNvSpPr>
            <a:spLocks noGrp="1"/>
          </p:cNvSpPr>
          <p:nvPr>
            <p:ph type="sldNum" sz="quarter" idx="12"/>
          </p:nvPr>
        </p:nvSpPr>
        <p:spPr/>
        <p:txBody>
          <a:bodyPr/>
          <a:lstStyle/>
          <a:p>
            <a:fld id="{B6F15528-21DE-4FAA-801E-634DDDAF4B2B}" type="slidenum">
              <a:rPr lang="en-US" smtClean="0"/>
              <a:pPr/>
              <a:t>30</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889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mph" presetSubtype="2" fill="hold" grpId="1" nodeType="clickEffect">
                                  <p:stCondLst>
                                    <p:cond delay="0"/>
                                  </p:stCondLst>
                                  <p:childTnLst>
                                    <p:animClr clrSpc="rgb" dir="cw">
                                      <p:cBhvr override="childStyle">
                                        <p:cTn id="12" dur="500" fill="hold"/>
                                        <p:tgtEl>
                                          <p:spTgt spid="718890">
                                            <p:txEl>
                                              <p:charRg st="4294967295" end="4294967295"/>
                                            </p:txEl>
                                          </p:spTgt>
                                        </p:tgtEl>
                                        <p:attrNameLst>
                                          <p:attrName>style.color</p:attrName>
                                        </p:attrNameLst>
                                      </p:cBhvr>
                                      <p:to>
                                        <a:schemeClr val="tx1"/>
                                      </p:to>
                                    </p:animClr>
                                  </p:childTnLst>
                                </p:cTn>
                              </p:par>
                              <p:par>
                                <p:cTn id="13" presetID="1" presetClass="entr" presetSubtype="0" fill="hold" grpId="0" nodeType="withEffect">
                                  <p:stCondLst>
                                    <p:cond delay="0"/>
                                  </p:stCondLst>
                                  <p:childTnLst>
                                    <p:set>
                                      <p:cBhvr>
                                        <p:cTn id="14" dur="1" fill="hold">
                                          <p:stCondLst>
                                            <p:cond delay="0"/>
                                          </p:stCondLst>
                                        </p:cTn>
                                        <p:tgtEl>
                                          <p:spTgt spid="71887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mph" presetSubtype="2" fill="hold" grpId="1" nodeType="clickEffect">
                                  <p:stCondLst>
                                    <p:cond delay="0"/>
                                  </p:stCondLst>
                                  <p:childTnLst>
                                    <p:animClr clrSpc="rgb" dir="cw">
                                      <p:cBhvr override="childStyle">
                                        <p:cTn id="20" dur="500" fill="hold"/>
                                        <p:tgtEl>
                                          <p:spTgt spid="718872">
                                            <p:txEl>
                                              <p:charRg st="4294967295" end="4294967295"/>
                                            </p:txEl>
                                          </p:spTgt>
                                        </p:tgtEl>
                                        <p:attrNameLst>
                                          <p:attrName>style.color</p:attrName>
                                        </p:attrNameLst>
                                      </p:cBhvr>
                                      <p:to>
                                        <a:schemeClr val="tx1"/>
                                      </p:to>
                                    </p:animClr>
                                  </p:childTnLst>
                                </p:cTn>
                              </p:par>
                              <p:par>
                                <p:cTn id="21" presetID="1" presetClass="entr" presetSubtype="0" fill="hold" grpId="0" nodeType="withEffect">
                                  <p:stCondLst>
                                    <p:cond delay="0"/>
                                  </p:stCondLst>
                                  <p:childTnLst>
                                    <p:set>
                                      <p:cBhvr>
                                        <p:cTn id="22" dur="1" fill="hold">
                                          <p:stCondLst>
                                            <p:cond delay="0"/>
                                          </p:stCondLst>
                                        </p:cTn>
                                        <p:tgtEl>
                                          <p:spTgt spid="71885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189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par>
                                <p:cTn id="33" presetID="3" presetClass="emph" presetSubtype="2" fill="hold" grpId="1" nodeType="withEffect">
                                  <p:stCondLst>
                                    <p:cond delay="0"/>
                                  </p:stCondLst>
                                  <p:childTnLst>
                                    <p:animClr clrSpc="rgb" dir="cw">
                                      <p:cBhvr override="childStyle">
                                        <p:cTn id="34" dur="500" fill="hold"/>
                                        <p:tgtEl>
                                          <p:spTgt spid="718925">
                                            <p:txEl>
                                              <p:charRg st="4294967295" end="4294967295"/>
                                            </p:txEl>
                                          </p:spTgt>
                                        </p:tgtEl>
                                        <p:attrNameLst>
                                          <p:attrName>style.color</p:attrName>
                                        </p:attrNameLst>
                                      </p:cBhvr>
                                      <p:to>
                                        <a:schemeClr val="tx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54" grpId="0" animBg="1"/>
      <p:bldP spid="718872" grpId="0" animBg="1"/>
      <p:bldP spid="718872" grpId="1"/>
      <p:bldP spid="718890" grpId="0" animBg="1"/>
      <p:bldP spid="718890" grpId="1"/>
      <p:bldP spid="718925" grpId="0" animBg="1"/>
      <p:bldP spid="718925"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Rectangle 2"/>
          <p:cNvSpPr>
            <a:spLocks noGrp="1" noChangeArrowheads="1"/>
          </p:cNvSpPr>
          <p:nvPr>
            <p:ph type="title"/>
          </p:nvPr>
        </p:nvSpPr>
        <p:spPr/>
        <p:txBody>
          <a:bodyPr/>
          <a:lstStyle/>
          <a:p>
            <a:r>
              <a:rPr lang="en-US" altLang="ja-JP">
                <a:ea typeface="MS PGothic" pitchFamily="34" charset="-128"/>
              </a:rPr>
              <a:t>Some Characteristics of Grids</a:t>
            </a:r>
          </a:p>
        </p:txBody>
      </p:sp>
      <p:sp>
        <p:nvSpPr>
          <p:cNvPr id="696323" name="Rectangle 3"/>
          <p:cNvSpPr>
            <a:spLocks noChangeArrowheads="1"/>
          </p:cNvSpPr>
          <p:nvPr/>
        </p:nvSpPr>
        <p:spPr bwMode="auto">
          <a:xfrm>
            <a:off x="3824288" y="1439863"/>
            <a:ext cx="1649412" cy="654050"/>
          </a:xfrm>
          <a:prstGeom prst="rect">
            <a:avLst/>
          </a:prstGeom>
          <a:noFill/>
          <a:ln w="9525">
            <a:noFill/>
            <a:miter lim="800000"/>
            <a:headEnd/>
            <a:tailEnd/>
          </a:ln>
          <a:effectLst/>
        </p:spPr>
        <p:txBody>
          <a:bodyPr/>
          <a:lstStyle/>
          <a:p>
            <a:pPr>
              <a:spcBef>
                <a:spcPct val="20000"/>
              </a:spcBef>
              <a:buClr>
                <a:schemeClr val="accent2"/>
              </a:buClr>
              <a:buSzPct val="60000"/>
              <a:buFont typeface="Wingdings" pitchFamily="2" charset="2"/>
              <a:buNone/>
            </a:pPr>
            <a:r>
              <a:rPr lang="en-US" altLang="ja-JP" sz="2000">
                <a:solidFill>
                  <a:srgbClr val="FF0000"/>
                </a:solidFill>
                <a:ea typeface="MS PGothic" pitchFamily="34" charset="-128"/>
                <a:cs typeface="Tahoma" pitchFamily="34" charset="0"/>
              </a:rPr>
              <a:t>Numerous</a:t>
            </a:r>
            <a:br>
              <a:rPr lang="en-US" altLang="ja-JP" sz="2000">
                <a:solidFill>
                  <a:srgbClr val="FF0000"/>
                </a:solidFill>
                <a:ea typeface="MS PGothic" pitchFamily="34" charset="-128"/>
                <a:cs typeface="Tahoma" pitchFamily="34" charset="0"/>
              </a:rPr>
            </a:br>
            <a:r>
              <a:rPr lang="en-US" altLang="ja-JP" sz="2000">
                <a:solidFill>
                  <a:srgbClr val="FF0000"/>
                </a:solidFill>
                <a:ea typeface="MS PGothic" pitchFamily="34" charset="-128"/>
                <a:cs typeface="Tahoma" pitchFamily="34" charset="0"/>
              </a:rPr>
              <a:t>resources</a:t>
            </a:r>
            <a:endParaRPr lang="en-US" altLang="ja-JP" sz="2800">
              <a:solidFill>
                <a:srgbClr val="FF0000"/>
              </a:solidFill>
              <a:ea typeface="MS PGothic" pitchFamily="34" charset="-128"/>
              <a:cs typeface="Tahoma" pitchFamily="34" charset="0"/>
            </a:endParaRPr>
          </a:p>
        </p:txBody>
      </p:sp>
      <p:sp>
        <p:nvSpPr>
          <p:cNvPr id="696324" name="Rectangle 4"/>
          <p:cNvSpPr>
            <a:spLocks noChangeArrowheads="1"/>
          </p:cNvSpPr>
          <p:nvPr/>
        </p:nvSpPr>
        <p:spPr bwMode="auto">
          <a:xfrm>
            <a:off x="304800" y="3581400"/>
            <a:ext cx="2590800" cy="1038225"/>
          </a:xfrm>
          <a:prstGeom prst="rect">
            <a:avLst/>
          </a:prstGeom>
          <a:noFill/>
          <a:ln w="9525">
            <a:noFill/>
            <a:miter lim="800000"/>
            <a:headEnd/>
            <a:tailEnd/>
          </a:ln>
          <a:effectLst/>
        </p:spPr>
        <p:txBody>
          <a:bodyPr lIns="92075" tIns="46038" rIns="92075" bIns="46038"/>
          <a:lstStyle/>
          <a:p>
            <a:pPr marL="342900" indent="-342900" algn="r" eaLnBrk="0" hangingPunct="0">
              <a:buSzPct val="65000"/>
              <a:buFont typeface="Wingdings" pitchFamily="2" charset="2"/>
              <a:buNone/>
            </a:pPr>
            <a:r>
              <a:rPr lang="en-US" altLang="ja-JP" sz="2000">
                <a:solidFill>
                  <a:srgbClr val="FF0000"/>
                </a:solidFill>
                <a:latin typeface="Arial" pitchFamily="34" charset="0"/>
                <a:ea typeface="MS PGothic" pitchFamily="34" charset="-128"/>
                <a:cs typeface="Arial" pitchFamily="34" charset="0"/>
              </a:rPr>
              <a:t>Different security</a:t>
            </a:r>
          </a:p>
          <a:p>
            <a:pPr marL="342900" indent="-342900" algn="r" eaLnBrk="0" hangingPunct="0">
              <a:buSzPct val="65000"/>
              <a:buFont typeface="Wingdings" pitchFamily="2" charset="2"/>
              <a:buNone/>
            </a:pPr>
            <a:r>
              <a:rPr lang="en-US" altLang="ja-JP" sz="2000">
                <a:solidFill>
                  <a:srgbClr val="FF0000"/>
                </a:solidFill>
                <a:latin typeface="Arial" pitchFamily="34" charset="0"/>
                <a:ea typeface="MS PGothic" pitchFamily="34" charset="-128"/>
                <a:cs typeface="Arial" pitchFamily="34" charset="0"/>
              </a:rPr>
              <a:t>requirements </a:t>
            </a:r>
          </a:p>
          <a:p>
            <a:pPr marL="342900" indent="-342900" algn="r" eaLnBrk="0" hangingPunct="0">
              <a:buSzPct val="65000"/>
              <a:buFont typeface="Wingdings" pitchFamily="2" charset="2"/>
              <a:buNone/>
            </a:pPr>
            <a:r>
              <a:rPr lang="en-US" altLang="ja-JP" sz="2000">
                <a:solidFill>
                  <a:srgbClr val="FF0000"/>
                </a:solidFill>
                <a:latin typeface="Arial" pitchFamily="34" charset="0"/>
                <a:ea typeface="MS PGothic" pitchFamily="34" charset="-128"/>
                <a:cs typeface="Arial" pitchFamily="34" charset="0"/>
              </a:rPr>
              <a:t>&amp; policies</a:t>
            </a:r>
            <a:endParaRPr lang="en-US" altLang="ja-JP" sz="2400">
              <a:solidFill>
                <a:srgbClr val="FF0000"/>
              </a:solidFill>
              <a:latin typeface="Arial" pitchFamily="34" charset="0"/>
              <a:ea typeface="MS PGothic" pitchFamily="34" charset="-128"/>
              <a:cs typeface="Arial" pitchFamily="34" charset="0"/>
            </a:endParaRPr>
          </a:p>
        </p:txBody>
      </p:sp>
      <p:sp>
        <p:nvSpPr>
          <p:cNvPr id="696325" name="Rectangle 5"/>
          <p:cNvSpPr>
            <a:spLocks noChangeArrowheads="1"/>
          </p:cNvSpPr>
          <p:nvPr/>
        </p:nvSpPr>
        <p:spPr bwMode="auto">
          <a:xfrm>
            <a:off x="2590800" y="5410200"/>
            <a:ext cx="4343400" cy="685800"/>
          </a:xfrm>
          <a:prstGeom prst="rect">
            <a:avLst/>
          </a:prstGeom>
          <a:noFill/>
          <a:ln w="9525">
            <a:noFill/>
            <a:miter lim="800000"/>
            <a:headEnd/>
            <a:tailEnd/>
          </a:ln>
          <a:effectLst/>
        </p:spPr>
        <p:txBody>
          <a:bodyPr lIns="92075" tIns="46038" rIns="92075" bIns="46038"/>
          <a:lstStyle/>
          <a:p>
            <a:pPr marL="342900" indent="-342900" eaLnBrk="0" hangingPunct="0">
              <a:buSzPct val="65000"/>
              <a:buFont typeface="Wingdings" pitchFamily="2" charset="2"/>
              <a:buNone/>
            </a:pPr>
            <a:r>
              <a:rPr lang="en-US" altLang="ja-JP" sz="2000">
                <a:solidFill>
                  <a:srgbClr val="FF0000"/>
                </a:solidFill>
                <a:latin typeface="Arial" pitchFamily="34" charset="0"/>
                <a:ea typeface="MS PGothic" pitchFamily="34" charset="-128"/>
                <a:cs typeface="Arial" pitchFamily="34" charset="0"/>
              </a:rPr>
              <a:t>Resources are</a:t>
            </a:r>
          </a:p>
          <a:p>
            <a:pPr marL="342900" indent="-342900" eaLnBrk="0" hangingPunct="0">
              <a:buSzPct val="65000"/>
              <a:buFont typeface="Wingdings" pitchFamily="2" charset="2"/>
              <a:buNone/>
            </a:pPr>
            <a:r>
              <a:rPr lang="en-US" altLang="ja-JP" sz="2000">
                <a:solidFill>
                  <a:srgbClr val="FF0000"/>
                </a:solidFill>
                <a:latin typeface="Arial" pitchFamily="34" charset="0"/>
                <a:ea typeface="MS PGothic" pitchFamily="34" charset="-128"/>
                <a:cs typeface="Arial" pitchFamily="34" charset="0"/>
              </a:rPr>
              <a:t>heterogeneous</a:t>
            </a:r>
          </a:p>
        </p:txBody>
      </p:sp>
      <p:sp>
        <p:nvSpPr>
          <p:cNvPr id="696326" name="Rectangle 6"/>
          <p:cNvSpPr>
            <a:spLocks noChangeArrowheads="1"/>
          </p:cNvSpPr>
          <p:nvPr/>
        </p:nvSpPr>
        <p:spPr bwMode="auto">
          <a:xfrm>
            <a:off x="6096000" y="4876800"/>
            <a:ext cx="2362200" cy="665163"/>
          </a:xfrm>
          <a:prstGeom prst="rect">
            <a:avLst/>
          </a:prstGeom>
          <a:noFill/>
          <a:ln w="9525">
            <a:noFill/>
            <a:miter lim="800000"/>
            <a:headEnd/>
            <a:tailEnd/>
          </a:ln>
          <a:effectLst/>
        </p:spPr>
        <p:txBody>
          <a:bodyPr lIns="92075" tIns="46038" rIns="92075" bIns="46038"/>
          <a:lstStyle/>
          <a:p>
            <a:pPr marL="342900" indent="-342900" algn="l" eaLnBrk="0" hangingPunct="0">
              <a:buSzPct val="65000"/>
              <a:buFont typeface="Wingdings" pitchFamily="2" charset="2"/>
              <a:buNone/>
            </a:pPr>
            <a:r>
              <a:rPr lang="en-US" altLang="ja-JP" sz="2000">
                <a:solidFill>
                  <a:srgbClr val="FF0000"/>
                </a:solidFill>
                <a:latin typeface="Arial" pitchFamily="34" charset="0"/>
                <a:ea typeface="MS PGothic" pitchFamily="34" charset="-128"/>
                <a:cs typeface="Arial" pitchFamily="34" charset="0"/>
              </a:rPr>
              <a:t>Geographically</a:t>
            </a:r>
          </a:p>
          <a:p>
            <a:pPr marL="342900" indent="-342900" algn="l" eaLnBrk="0" hangingPunct="0">
              <a:buSzPct val="65000"/>
              <a:buFont typeface="Wingdings" pitchFamily="2" charset="2"/>
              <a:buNone/>
            </a:pPr>
            <a:r>
              <a:rPr lang="en-US" altLang="ja-JP" sz="2000">
                <a:solidFill>
                  <a:srgbClr val="FF0000"/>
                </a:solidFill>
                <a:latin typeface="Arial" pitchFamily="34" charset="0"/>
                <a:ea typeface="MS PGothic" pitchFamily="34" charset="-128"/>
                <a:cs typeface="Arial" pitchFamily="34" charset="0"/>
              </a:rPr>
              <a:t>distributed</a:t>
            </a:r>
            <a:endParaRPr lang="en-US" altLang="ja-JP" sz="2400">
              <a:solidFill>
                <a:srgbClr val="FF0000"/>
              </a:solidFill>
              <a:latin typeface="Arial" pitchFamily="34" charset="0"/>
              <a:ea typeface="MS PGothic" pitchFamily="34" charset="-128"/>
              <a:cs typeface="Arial" pitchFamily="34" charset="0"/>
            </a:endParaRPr>
          </a:p>
        </p:txBody>
      </p:sp>
      <p:sp>
        <p:nvSpPr>
          <p:cNvPr id="696327" name="Rectangle 7"/>
          <p:cNvSpPr>
            <a:spLocks noChangeArrowheads="1"/>
          </p:cNvSpPr>
          <p:nvPr/>
        </p:nvSpPr>
        <p:spPr bwMode="auto">
          <a:xfrm>
            <a:off x="6400800" y="3657600"/>
            <a:ext cx="2433638" cy="1000125"/>
          </a:xfrm>
          <a:prstGeom prst="rect">
            <a:avLst/>
          </a:prstGeom>
          <a:noFill/>
          <a:ln w="9525">
            <a:noFill/>
            <a:miter lim="800000"/>
            <a:headEnd/>
            <a:tailEnd/>
          </a:ln>
          <a:effectLst/>
        </p:spPr>
        <p:txBody>
          <a:bodyPr lIns="92075" tIns="46038" rIns="92075" bIns="46038"/>
          <a:lstStyle/>
          <a:p>
            <a:pPr marL="342900" indent="-342900" algn="l" eaLnBrk="0" hangingPunct="0">
              <a:buSzPct val="65000"/>
              <a:buFont typeface="Wingdings" pitchFamily="2" charset="2"/>
              <a:buNone/>
            </a:pPr>
            <a:r>
              <a:rPr lang="en-US" altLang="ja-JP" sz="2000">
                <a:solidFill>
                  <a:srgbClr val="FF0000"/>
                </a:solidFill>
                <a:latin typeface="Arial" pitchFamily="34" charset="0"/>
                <a:ea typeface="MS PGothic" pitchFamily="34" charset="-128"/>
                <a:cs typeface="Arial" pitchFamily="34" charset="0"/>
              </a:rPr>
              <a:t>Different resource</a:t>
            </a:r>
          </a:p>
          <a:p>
            <a:pPr marL="342900" indent="-342900" algn="l" eaLnBrk="0" hangingPunct="0">
              <a:buSzPct val="65000"/>
              <a:buFont typeface="Wingdings" pitchFamily="2" charset="2"/>
              <a:buNone/>
            </a:pPr>
            <a:r>
              <a:rPr lang="en-US" altLang="ja-JP" sz="2000">
                <a:solidFill>
                  <a:srgbClr val="FF0000"/>
                </a:solidFill>
                <a:latin typeface="Arial" pitchFamily="34" charset="0"/>
                <a:ea typeface="MS PGothic" pitchFamily="34" charset="-128"/>
                <a:cs typeface="Arial" pitchFamily="34" charset="0"/>
              </a:rPr>
              <a:t>management</a:t>
            </a:r>
          </a:p>
          <a:p>
            <a:pPr marL="342900" indent="-342900" algn="l" eaLnBrk="0" hangingPunct="0">
              <a:buSzPct val="65000"/>
              <a:buFont typeface="Wingdings" pitchFamily="2" charset="2"/>
              <a:buNone/>
            </a:pPr>
            <a:r>
              <a:rPr lang="en-US" altLang="ja-JP" sz="2000">
                <a:solidFill>
                  <a:srgbClr val="FF0000"/>
                </a:solidFill>
                <a:latin typeface="Arial" pitchFamily="34" charset="0"/>
                <a:ea typeface="MS PGothic" pitchFamily="34" charset="-128"/>
                <a:cs typeface="Arial" pitchFamily="34" charset="0"/>
              </a:rPr>
              <a:t>policies</a:t>
            </a:r>
            <a:endParaRPr lang="en-US" altLang="ja-JP" sz="2400">
              <a:solidFill>
                <a:srgbClr val="FF0000"/>
              </a:solidFill>
              <a:latin typeface="Arial" pitchFamily="34" charset="0"/>
              <a:ea typeface="MS PGothic" pitchFamily="34" charset="-128"/>
              <a:cs typeface="Arial" pitchFamily="34" charset="0"/>
            </a:endParaRPr>
          </a:p>
        </p:txBody>
      </p:sp>
      <p:sp>
        <p:nvSpPr>
          <p:cNvPr id="696328" name="Rectangle 8"/>
          <p:cNvSpPr>
            <a:spLocks noChangeArrowheads="1"/>
          </p:cNvSpPr>
          <p:nvPr/>
        </p:nvSpPr>
        <p:spPr bwMode="auto">
          <a:xfrm>
            <a:off x="6019800" y="2438400"/>
            <a:ext cx="2819400" cy="990600"/>
          </a:xfrm>
          <a:prstGeom prst="rect">
            <a:avLst/>
          </a:prstGeom>
          <a:noFill/>
          <a:ln w="9525">
            <a:noFill/>
            <a:miter lim="800000"/>
            <a:headEnd/>
            <a:tailEnd/>
          </a:ln>
          <a:effectLst/>
        </p:spPr>
        <p:txBody>
          <a:bodyPr lIns="92075" tIns="46038" rIns="92075" bIns="46038"/>
          <a:lstStyle/>
          <a:p>
            <a:pPr marL="342900" indent="-342900" algn="l" eaLnBrk="0" hangingPunct="0">
              <a:buSzPct val="65000"/>
              <a:buFont typeface="Wingdings" pitchFamily="2" charset="2"/>
              <a:buNone/>
            </a:pPr>
            <a:r>
              <a:rPr lang="en-US" altLang="ja-JP" sz="2000">
                <a:solidFill>
                  <a:srgbClr val="FF0000"/>
                </a:solidFill>
                <a:latin typeface="Arial" pitchFamily="34" charset="0"/>
                <a:ea typeface="MS PGothic" pitchFamily="34" charset="-128"/>
                <a:cs typeface="Arial" pitchFamily="34" charset="0"/>
              </a:rPr>
              <a:t>Connected by</a:t>
            </a:r>
          </a:p>
          <a:p>
            <a:pPr marL="342900" indent="-342900" algn="l" eaLnBrk="0" hangingPunct="0">
              <a:buSzPct val="65000"/>
              <a:buFont typeface="Wingdings" pitchFamily="2" charset="2"/>
              <a:buNone/>
            </a:pPr>
            <a:r>
              <a:rPr lang="en-US" altLang="ja-JP" sz="2000">
                <a:solidFill>
                  <a:srgbClr val="FF0000"/>
                </a:solidFill>
                <a:latin typeface="Arial" pitchFamily="34" charset="0"/>
                <a:ea typeface="MS PGothic" pitchFamily="34" charset="-128"/>
                <a:cs typeface="Arial" pitchFamily="34" charset="0"/>
              </a:rPr>
              <a:t>heterogeneous, </a:t>
            </a:r>
          </a:p>
          <a:p>
            <a:pPr marL="342900" indent="-342900" algn="l" eaLnBrk="0" hangingPunct="0">
              <a:buSzPct val="65000"/>
              <a:buFont typeface="Wingdings" pitchFamily="2" charset="2"/>
              <a:buNone/>
            </a:pPr>
            <a:r>
              <a:rPr lang="en-US" altLang="ja-JP" sz="2000">
                <a:solidFill>
                  <a:srgbClr val="FF0000"/>
                </a:solidFill>
                <a:latin typeface="Arial" pitchFamily="34" charset="0"/>
                <a:ea typeface="MS PGothic" pitchFamily="34" charset="-128"/>
                <a:cs typeface="Arial" pitchFamily="34" charset="0"/>
              </a:rPr>
              <a:t>multi-level networks</a:t>
            </a:r>
            <a:endParaRPr lang="en-US" altLang="ja-JP" sz="2400">
              <a:solidFill>
                <a:srgbClr val="FF0000"/>
              </a:solidFill>
              <a:latin typeface="Arial" pitchFamily="34" charset="0"/>
              <a:ea typeface="MS PGothic" pitchFamily="34" charset="-128"/>
              <a:cs typeface="Arial" pitchFamily="34" charset="0"/>
            </a:endParaRPr>
          </a:p>
        </p:txBody>
      </p:sp>
      <p:grpSp>
        <p:nvGrpSpPr>
          <p:cNvPr id="2" name="Group 9"/>
          <p:cNvGrpSpPr>
            <a:grpSpLocks/>
          </p:cNvGrpSpPr>
          <p:nvPr/>
        </p:nvGrpSpPr>
        <p:grpSpPr bwMode="auto">
          <a:xfrm>
            <a:off x="3670300" y="2873375"/>
            <a:ext cx="2197100" cy="2147888"/>
            <a:chOff x="2312" y="1810"/>
            <a:chExt cx="1384" cy="1353"/>
          </a:xfrm>
        </p:grpSpPr>
        <p:grpSp>
          <p:nvGrpSpPr>
            <p:cNvPr id="3" name="Group 10"/>
            <p:cNvGrpSpPr>
              <a:grpSpLocks/>
            </p:cNvGrpSpPr>
            <p:nvPr/>
          </p:nvGrpSpPr>
          <p:grpSpPr bwMode="auto">
            <a:xfrm>
              <a:off x="2312" y="1867"/>
              <a:ext cx="1296" cy="1296"/>
              <a:chOff x="2305" y="1730"/>
              <a:chExt cx="1296" cy="1296"/>
            </a:xfrm>
          </p:grpSpPr>
          <p:pic>
            <p:nvPicPr>
              <p:cNvPr id="696331" name="Picture 11" descr="network of pcs"/>
              <p:cNvPicPr>
                <a:picLocks noChangeAspect="1" noChangeArrowheads="1"/>
              </p:cNvPicPr>
              <p:nvPr/>
            </p:nvPicPr>
            <p:blipFill>
              <a:blip r:embed="rId4" cstate="print"/>
              <a:srcRect t="7143"/>
              <a:stretch>
                <a:fillRect/>
              </a:stretch>
            </p:blipFill>
            <p:spPr bwMode="auto">
              <a:xfrm>
                <a:off x="2785" y="2357"/>
                <a:ext cx="720" cy="669"/>
              </a:xfrm>
              <a:prstGeom prst="rect">
                <a:avLst/>
              </a:prstGeom>
              <a:noFill/>
            </p:spPr>
          </p:pic>
          <p:sp>
            <p:nvSpPr>
              <p:cNvPr id="696332" name="Line 12"/>
              <p:cNvSpPr>
                <a:spLocks noChangeShapeType="1"/>
              </p:cNvSpPr>
              <p:nvPr/>
            </p:nvSpPr>
            <p:spPr bwMode="auto">
              <a:xfrm>
                <a:off x="2785" y="2258"/>
                <a:ext cx="240" cy="0"/>
              </a:xfrm>
              <a:prstGeom prst="line">
                <a:avLst/>
              </a:prstGeom>
              <a:noFill/>
              <a:ln w="9525">
                <a:solidFill>
                  <a:schemeClr val="tx1"/>
                </a:solidFill>
                <a:round/>
                <a:headEnd/>
                <a:tailEnd/>
              </a:ln>
              <a:effectLst/>
            </p:spPr>
            <p:txBody>
              <a:bodyPr lIns="92075" tIns="46038" rIns="92075" bIns="46038"/>
              <a:lstStyle/>
              <a:p>
                <a:endParaRPr lang="en-US"/>
              </a:p>
            </p:txBody>
          </p:sp>
          <p:pic>
            <p:nvPicPr>
              <p:cNvPr id="696333" name="Picture 13" descr="network of pcs"/>
              <p:cNvPicPr>
                <a:picLocks noChangeAspect="1" noChangeArrowheads="1"/>
              </p:cNvPicPr>
              <p:nvPr/>
            </p:nvPicPr>
            <p:blipFill>
              <a:blip r:embed="rId4" cstate="print"/>
              <a:srcRect/>
              <a:stretch>
                <a:fillRect/>
              </a:stretch>
            </p:blipFill>
            <p:spPr bwMode="auto">
              <a:xfrm>
                <a:off x="2545" y="1730"/>
                <a:ext cx="365" cy="365"/>
              </a:xfrm>
              <a:prstGeom prst="rect">
                <a:avLst/>
              </a:prstGeom>
              <a:noFill/>
            </p:spPr>
          </p:pic>
          <p:pic>
            <p:nvPicPr>
              <p:cNvPr id="696334" name="Picture 14" descr="network of pcs"/>
              <p:cNvPicPr>
                <a:picLocks noChangeAspect="1" noChangeArrowheads="1"/>
              </p:cNvPicPr>
              <p:nvPr/>
            </p:nvPicPr>
            <p:blipFill>
              <a:blip r:embed="rId4" cstate="print"/>
              <a:srcRect b="16667"/>
              <a:stretch>
                <a:fillRect/>
              </a:stretch>
            </p:blipFill>
            <p:spPr bwMode="auto">
              <a:xfrm>
                <a:off x="3025" y="1874"/>
                <a:ext cx="576" cy="480"/>
              </a:xfrm>
              <a:prstGeom prst="rect">
                <a:avLst/>
              </a:prstGeom>
              <a:noFill/>
            </p:spPr>
          </p:pic>
          <p:pic>
            <p:nvPicPr>
              <p:cNvPr id="696335" name="Picture 15" descr="network of pcs"/>
              <p:cNvPicPr>
                <a:picLocks noChangeAspect="1" noChangeArrowheads="1"/>
              </p:cNvPicPr>
              <p:nvPr/>
            </p:nvPicPr>
            <p:blipFill>
              <a:blip r:embed="rId4" cstate="print"/>
              <a:srcRect/>
              <a:stretch>
                <a:fillRect/>
              </a:stretch>
            </p:blipFill>
            <p:spPr bwMode="auto">
              <a:xfrm>
                <a:off x="2305" y="2066"/>
                <a:ext cx="461" cy="461"/>
              </a:xfrm>
              <a:prstGeom prst="rect">
                <a:avLst/>
              </a:prstGeom>
              <a:noFill/>
            </p:spPr>
          </p:pic>
          <p:sp>
            <p:nvSpPr>
              <p:cNvPr id="696336" name="Line 16"/>
              <p:cNvSpPr>
                <a:spLocks noChangeShapeType="1"/>
              </p:cNvSpPr>
              <p:nvPr/>
            </p:nvSpPr>
            <p:spPr bwMode="auto">
              <a:xfrm flipH="1">
                <a:off x="2449" y="2018"/>
                <a:ext cx="144" cy="144"/>
              </a:xfrm>
              <a:prstGeom prst="line">
                <a:avLst/>
              </a:prstGeom>
              <a:noFill/>
              <a:ln w="9525">
                <a:solidFill>
                  <a:schemeClr val="tx1"/>
                </a:solidFill>
                <a:round/>
                <a:headEnd/>
                <a:tailEnd/>
              </a:ln>
              <a:effectLst/>
            </p:spPr>
            <p:txBody>
              <a:bodyPr lIns="92075" tIns="46038" rIns="92075" bIns="46038"/>
              <a:lstStyle/>
              <a:p>
                <a:endParaRPr lang="en-US"/>
              </a:p>
            </p:txBody>
          </p:sp>
          <p:sp>
            <p:nvSpPr>
              <p:cNvPr id="696337" name="Line 17"/>
              <p:cNvSpPr>
                <a:spLocks noChangeShapeType="1"/>
              </p:cNvSpPr>
              <p:nvPr/>
            </p:nvSpPr>
            <p:spPr bwMode="auto">
              <a:xfrm>
                <a:off x="2449" y="2402"/>
                <a:ext cx="384" cy="288"/>
              </a:xfrm>
              <a:prstGeom prst="line">
                <a:avLst/>
              </a:prstGeom>
              <a:noFill/>
              <a:ln w="57150">
                <a:solidFill>
                  <a:schemeClr val="tx1"/>
                </a:solidFill>
                <a:round/>
                <a:headEnd/>
                <a:tailEnd/>
              </a:ln>
              <a:effectLst/>
            </p:spPr>
            <p:txBody>
              <a:bodyPr lIns="92075" tIns="46038" rIns="92075" bIns="46038"/>
              <a:lstStyle/>
              <a:p>
                <a:endParaRPr lang="en-US"/>
              </a:p>
            </p:txBody>
          </p:sp>
          <p:sp>
            <p:nvSpPr>
              <p:cNvPr id="696338" name="Line 18"/>
              <p:cNvSpPr>
                <a:spLocks noChangeShapeType="1"/>
              </p:cNvSpPr>
              <p:nvPr/>
            </p:nvSpPr>
            <p:spPr bwMode="auto">
              <a:xfrm flipV="1">
                <a:off x="3313" y="2258"/>
                <a:ext cx="192" cy="288"/>
              </a:xfrm>
              <a:prstGeom prst="line">
                <a:avLst/>
              </a:prstGeom>
              <a:noFill/>
              <a:ln w="57150">
                <a:solidFill>
                  <a:schemeClr val="tx1"/>
                </a:solidFill>
                <a:round/>
                <a:headEnd/>
                <a:tailEnd/>
              </a:ln>
              <a:effectLst/>
            </p:spPr>
            <p:txBody>
              <a:bodyPr lIns="92075" tIns="46038" rIns="92075" bIns="46038"/>
              <a:lstStyle/>
              <a:p>
                <a:endParaRPr lang="en-US"/>
              </a:p>
            </p:txBody>
          </p:sp>
          <p:sp>
            <p:nvSpPr>
              <p:cNvPr id="696339" name="Line 19"/>
              <p:cNvSpPr>
                <a:spLocks noChangeShapeType="1"/>
              </p:cNvSpPr>
              <p:nvPr/>
            </p:nvSpPr>
            <p:spPr bwMode="auto">
              <a:xfrm>
                <a:off x="2881" y="1970"/>
                <a:ext cx="240" cy="96"/>
              </a:xfrm>
              <a:prstGeom prst="line">
                <a:avLst/>
              </a:prstGeom>
              <a:noFill/>
              <a:ln w="9525">
                <a:solidFill>
                  <a:schemeClr val="tx1"/>
                </a:solidFill>
                <a:round/>
                <a:headEnd/>
                <a:tailEnd/>
              </a:ln>
              <a:effectLst/>
            </p:spPr>
            <p:txBody>
              <a:bodyPr lIns="92075" tIns="46038" rIns="92075" bIns="46038"/>
              <a:lstStyle/>
              <a:p>
                <a:endParaRPr lang="en-US"/>
              </a:p>
            </p:txBody>
          </p:sp>
          <p:sp>
            <p:nvSpPr>
              <p:cNvPr id="696340" name="Line 20"/>
              <p:cNvSpPr>
                <a:spLocks noChangeShapeType="1"/>
              </p:cNvSpPr>
              <p:nvPr/>
            </p:nvSpPr>
            <p:spPr bwMode="auto">
              <a:xfrm>
                <a:off x="2881" y="1922"/>
                <a:ext cx="240" cy="96"/>
              </a:xfrm>
              <a:prstGeom prst="line">
                <a:avLst/>
              </a:prstGeom>
              <a:noFill/>
              <a:ln w="9525">
                <a:solidFill>
                  <a:schemeClr val="tx1"/>
                </a:solidFill>
                <a:round/>
                <a:headEnd/>
                <a:tailEnd/>
              </a:ln>
              <a:effectLst/>
            </p:spPr>
            <p:txBody>
              <a:bodyPr lIns="92075" tIns="46038" rIns="92075" bIns="46038"/>
              <a:lstStyle/>
              <a:p>
                <a:endParaRPr lang="en-US"/>
              </a:p>
            </p:txBody>
          </p:sp>
          <p:sp>
            <p:nvSpPr>
              <p:cNvPr id="696341" name="Line 21"/>
              <p:cNvSpPr>
                <a:spLocks noChangeShapeType="1"/>
              </p:cNvSpPr>
              <p:nvPr/>
            </p:nvSpPr>
            <p:spPr bwMode="auto">
              <a:xfrm flipH="1">
                <a:off x="2401" y="2018"/>
                <a:ext cx="144" cy="144"/>
              </a:xfrm>
              <a:prstGeom prst="line">
                <a:avLst/>
              </a:prstGeom>
              <a:noFill/>
              <a:ln w="9525">
                <a:solidFill>
                  <a:schemeClr val="tx1"/>
                </a:solidFill>
                <a:round/>
                <a:headEnd/>
                <a:tailEnd/>
              </a:ln>
              <a:effectLst/>
            </p:spPr>
            <p:txBody>
              <a:bodyPr lIns="92075" tIns="46038" rIns="92075" bIns="46038"/>
              <a:lstStyle/>
              <a:p>
                <a:endParaRPr lang="en-US"/>
              </a:p>
            </p:txBody>
          </p:sp>
          <p:sp>
            <p:nvSpPr>
              <p:cNvPr id="696342" name="Line 22"/>
              <p:cNvSpPr>
                <a:spLocks noChangeShapeType="1"/>
              </p:cNvSpPr>
              <p:nvPr/>
            </p:nvSpPr>
            <p:spPr bwMode="auto">
              <a:xfrm>
                <a:off x="2785" y="2306"/>
                <a:ext cx="240" cy="0"/>
              </a:xfrm>
              <a:prstGeom prst="line">
                <a:avLst/>
              </a:prstGeom>
              <a:noFill/>
              <a:ln w="9525">
                <a:solidFill>
                  <a:schemeClr val="tx1"/>
                </a:solidFill>
                <a:round/>
                <a:headEnd/>
                <a:tailEnd/>
              </a:ln>
              <a:effectLst/>
            </p:spPr>
            <p:txBody>
              <a:bodyPr lIns="92075" tIns="46038" rIns="92075" bIns="46038"/>
              <a:lstStyle/>
              <a:p>
                <a:endParaRPr lang="en-US"/>
              </a:p>
            </p:txBody>
          </p:sp>
        </p:grpSp>
        <p:sp>
          <p:nvSpPr>
            <p:cNvPr id="696343" name="AutoShape 23"/>
            <p:cNvSpPr>
              <a:spLocks noChangeArrowheads="1"/>
            </p:cNvSpPr>
            <p:nvPr/>
          </p:nvSpPr>
          <p:spPr bwMode="auto">
            <a:xfrm rot="3822927">
              <a:off x="3416" y="1769"/>
              <a:ext cx="239" cy="321"/>
            </a:xfrm>
            <a:prstGeom prst="upArrow">
              <a:avLst>
                <a:gd name="adj1" fmla="val 50000"/>
                <a:gd name="adj2" fmla="val 33577"/>
              </a:avLst>
            </a:prstGeom>
            <a:solidFill>
              <a:srgbClr val="FF0000"/>
            </a:solidFill>
            <a:ln w="9525">
              <a:solidFill>
                <a:schemeClr val="tx1"/>
              </a:solidFill>
              <a:miter lim="800000"/>
              <a:headEnd/>
              <a:tailEnd/>
            </a:ln>
            <a:effectLst/>
          </p:spPr>
          <p:txBody>
            <a:bodyPr rot="10800000" vert="eaVert" wrap="none" anchor="ctr"/>
            <a:lstStyle/>
            <a:p>
              <a:endParaRPr lang="ja-JP" altLang="en-US" sz="1800">
                <a:solidFill>
                  <a:srgbClr val="FF0000"/>
                </a:solidFill>
                <a:latin typeface="Arial" pitchFamily="34" charset="0"/>
                <a:ea typeface="MS PGothic" pitchFamily="34" charset="-128"/>
                <a:cs typeface="Arial" pitchFamily="34" charset="0"/>
              </a:endParaRPr>
            </a:p>
          </p:txBody>
        </p:sp>
      </p:grpSp>
      <p:sp>
        <p:nvSpPr>
          <p:cNvPr id="696344" name="Rectangle 24"/>
          <p:cNvSpPr>
            <a:spLocks noChangeArrowheads="1"/>
          </p:cNvSpPr>
          <p:nvPr/>
        </p:nvSpPr>
        <p:spPr bwMode="auto">
          <a:xfrm>
            <a:off x="858838" y="2430463"/>
            <a:ext cx="2493962" cy="1022350"/>
          </a:xfrm>
          <a:prstGeom prst="rect">
            <a:avLst/>
          </a:prstGeom>
          <a:noFill/>
          <a:ln w="9525">
            <a:noFill/>
            <a:miter lim="800000"/>
            <a:headEnd/>
            <a:tailEnd/>
          </a:ln>
          <a:effectLst/>
        </p:spPr>
        <p:txBody>
          <a:bodyPr lIns="92075" tIns="46038" rIns="92075" bIns="46038"/>
          <a:lstStyle/>
          <a:p>
            <a:pPr marL="342900" indent="-342900" algn="r" eaLnBrk="0" hangingPunct="0">
              <a:buSzPct val="65000"/>
              <a:buFont typeface="Wingdings" pitchFamily="2" charset="2"/>
              <a:buNone/>
            </a:pPr>
            <a:r>
              <a:rPr lang="en-US" altLang="ja-JP" sz="2000">
                <a:solidFill>
                  <a:srgbClr val="FF0000"/>
                </a:solidFill>
                <a:latin typeface="Arial" pitchFamily="34" charset="0"/>
                <a:ea typeface="MS PGothic" pitchFamily="34" charset="-128"/>
                <a:cs typeface="Arial" pitchFamily="34" charset="0"/>
              </a:rPr>
              <a:t>Owned by multiple organizations &amp; individuals</a:t>
            </a:r>
            <a:endParaRPr lang="ja-JP" altLang="en-US" sz="2400">
              <a:solidFill>
                <a:srgbClr val="FF0000"/>
              </a:solidFill>
              <a:latin typeface="Arial" pitchFamily="34" charset="0"/>
              <a:ea typeface="MS PGothic" pitchFamily="34" charset="-128"/>
              <a:cs typeface="Arial" pitchFamily="34" charset="0"/>
            </a:endParaRPr>
          </a:p>
        </p:txBody>
      </p:sp>
      <p:sp>
        <p:nvSpPr>
          <p:cNvPr id="696345" name="Rectangle 25"/>
          <p:cNvSpPr>
            <a:spLocks noChangeArrowheads="1"/>
          </p:cNvSpPr>
          <p:nvPr/>
        </p:nvSpPr>
        <p:spPr bwMode="auto">
          <a:xfrm>
            <a:off x="1128713" y="4965700"/>
            <a:ext cx="2300287" cy="1006475"/>
          </a:xfrm>
          <a:prstGeom prst="rect">
            <a:avLst/>
          </a:prstGeom>
          <a:noFill/>
          <a:ln w="9525">
            <a:noFill/>
            <a:miter lim="800000"/>
            <a:headEnd/>
            <a:tailEnd/>
          </a:ln>
          <a:effectLst/>
        </p:spPr>
        <p:txBody>
          <a:bodyPr lIns="92075" tIns="46038" rIns="92075" bIns="46038">
            <a:spAutoFit/>
          </a:bodyPr>
          <a:lstStyle/>
          <a:p>
            <a:pPr marL="342900" indent="-342900" algn="r" eaLnBrk="0" hangingPunct="0">
              <a:buSzPct val="65000"/>
              <a:buFont typeface="Wingdings" pitchFamily="2" charset="2"/>
              <a:buNone/>
            </a:pPr>
            <a:r>
              <a:rPr lang="en-US" altLang="ja-JP" sz="2000">
                <a:solidFill>
                  <a:srgbClr val="FF0000"/>
                </a:solidFill>
                <a:latin typeface="Arial" pitchFamily="34" charset="0"/>
                <a:ea typeface="MS PGothic" pitchFamily="34" charset="-128"/>
                <a:cs typeface="Arial" pitchFamily="34" charset="0"/>
              </a:rPr>
              <a:t>Unreliable </a:t>
            </a:r>
            <a:br>
              <a:rPr lang="en-US" altLang="ja-JP" sz="2000">
                <a:solidFill>
                  <a:srgbClr val="FF0000"/>
                </a:solidFill>
                <a:latin typeface="Arial" pitchFamily="34" charset="0"/>
                <a:ea typeface="MS PGothic" pitchFamily="34" charset="-128"/>
                <a:cs typeface="Arial" pitchFamily="34" charset="0"/>
              </a:rPr>
            </a:br>
            <a:r>
              <a:rPr lang="en-US" altLang="ja-JP" sz="2000">
                <a:solidFill>
                  <a:srgbClr val="FF0000"/>
                </a:solidFill>
                <a:latin typeface="Arial" pitchFamily="34" charset="0"/>
                <a:ea typeface="MS PGothic" pitchFamily="34" charset="-128"/>
                <a:cs typeface="Arial" pitchFamily="34" charset="0"/>
              </a:rPr>
              <a:t>resources and environments</a:t>
            </a:r>
            <a:endParaRPr lang="en-US" altLang="ja-JP" sz="2400">
              <a:solidFill>
                <a:srgbClr val="FF0000"/>
              </a:solidFill>
              <a:latin typeface="Arial" pitchFamily="34" charset="0"/>
              <a:ea typeface="MS PGothic" pitchFamily="34" charset="-128"/>
              <a:cs typeface="Arial" pitchFamily="34" charset="0"/>
            </a:endParaRPr>
          </a:p>
        </p:txBody>
      </p:sp>
      <p:grpSp>
        <p:nvGrpSpPr>
          <p:cNvPr id="4" name="Group 26"/>
          <p:cNvGrpSpPr>
            <a:grpSpLocks/>
          </p:cNvGrpSpPr>
          <p:nvPr/>
        </p:nvGrpSpPr>
        <p:grpSpPr bwMode="auto">
          <a:xfrm>
            <a:off x="3006725" y="2103438"/>
            <a:ext cx="3276600" cy="3021012"/>
            <a:chOff x="1894" y="1325"/>
            <a:chExt cx="2064" cy="1903"/>
          </a:xfrm>
        </p:grpSpPr>
        <p:grpSp>
          <p:nvGrpSpPr>
            <p:cNvPr id="5" name="Group 27"/>
            <p:cNvGrpSpPr>
              <a:grpSpLocks/>
            </p:cNvGrpSpPr>
            <p:nvPr/>
          </p:nvGrpSpPr>
          <p:grpSpPr bwMode="auto">
            <a:xfrm>
              <a:off x="1894" y="1655"/>
              <a:ext cx="2064" cy="1573"/>
              <a:chOff x="1894" y="1617"/>
              <a:chExt cx="2064" cy="1573"/>
            </a:xfrm>
          </p:grpSpPr>
          <p:pic>
            <p:nvPicPr>
              <p:cNvPr id="696348" name="Picture 28" descr="napster architecture"/>
              <p:cNvPicPr>
                <a:picLocks noChangeAspect="1" noChangeArrowheads="1"/>
              </p:cNvPicPr>
              <p:nvPr/>
            </p:nvPicPr>
            <p:blipFill>
              <a:blip r:embed="rId5" cstate="print"/>
              <a:srcRect/>
              <a:stretch>
                <a:fillRect/>
              </a:stretch>
            </p:blipFill>
            <p:spPr bwMode="auto">
              <a:xfrm>
                <a:off x="2086" y="1617"/>
                <a:ext cx="1104" cy="629"/>
              </a:xfrm>
              <a:prstGeom prst="rect">
                <a:avLst/>
              </a:prstGeom>
              <a:noFill/>
            </p:spPr>
          </p:pic>
          <p:pic>
            <p:nvPicPr>
              <p:cNvPr id="696349" name="Picture 29" descr="napster architecture"/>
              <p:cNvPicPr>
                <a:picLocks noChangeAspect="1" noChangeArrowheads="1"/>
              </p:cNvPicPr>
              <p:nvPr/>
            </p:nvPicPr>
            <p:blipFill>
              <a:blip r:embed="rId5" cstate="print"/>
              <a:srcRect/>
              <a:stretch>
                <a:fillRect/>
              </a:stretch>
            </p:blipFill>
            <p:spPr bwMode="auto">
              <a:xfrm>
                <a:off x="2518" y="2529"/>
                <a:ext cx="1104" cy="629"/>
              </a:xfrm>
              <a:prstGeom prst="rect">
                <a:avLst/>
              </a:prstGeom>
              <a:noFill/>
            </p:spPr>
          </p:pic>
          <p:pic>
            <p:nvPicPr>
              <p:cNvPr id="696350" name="Picture 30" descr="gnutella"/>
              <p:cNvPicPr>
                <a:picLocks noChangeAspect="1" noChangeArrowheads="1"/>
              </p:cNvPicPr>
              <p:nvPr/>
            </p:nvPicPr>
            <p:blipFill>
              <a:blip r:embed="rId6" cstate="print"/>
              <a:srcRect/>
              <a:stretch>
                <a:fillRect/>
              </a:stretch>
            </p:blipFill>
            <p:spPr bwMode="auto">
              <a:xfrm>
                <a:off x="3142" y="2193"/>
                <a:ext cx="816" cy="510"/>
              </a:xfrm>
              <a:prstGeom prst="rect">
                <a:avLst/>
              </a:prstGeom>
              <a:noFill/>
            </p:spPr>
          </p:pic>
          <p:pic>
            <p:nvPicPr>
              <p:cNvPr id="696351" name="Picture 31" descr="gnutella"/>
              <p:cNvPicPr>
                <a:picLocks noChangeAspect="1" noChangeArrowheads="1"/>
              </p:cNvPicPr>
              <p:nvPr/>
            </p:nvPicPr>
            <p:blipFill>
              <a:blip r:embed="rId6" cstate="print"/>
              <a:srcRect/>
              <a:stretch>
                <a:fillRect/>
              </a:stretch>
            </p:blipFill>
            <p:spPr bwMode="auto">
              <a:xfrm>
                <a:off x="1894" y="2241"/>
                <a:ext cx="816" cy="510"/>
              </a:xfrm>
              <a:prstGeom prst="rect">
                <a:avLst/>
              </a:prstGeom>
              <a:noFill/>
            </p:spPr>
          </p:pic>
          <p:pic>
            <p:nvPicPr>
              <p:cNvPr id="696352" name="Picture 32" descr="awsyndicator"/>
              <p:cNvPicPr>
                <a:picLocks noChangeAspect="1" noChangeArrowheads="1"/>
              </p:cNvPicPr>
              <p:nvPr/>
            </p:nvPicPr>
            <p:blipFill>
              <a:blip r:embed="rId7" cstate="print"/>
              <a:srcRect l="73897" b="39827"/>
              <a:stretch>
                <a:fillRect/>
              </a:stretch>
            </p:blipFill>
            <p:spPr bwMode="auto">
              <a:xfrm>
                <a:off x="1990" y="2721"/>
                <a:ext cx="576" cy="469"/>
              </a:xfrm>
              <a:prstGeom prst="rect">
                <a:avLst/>
              </a:prstGeom>
              <a:noFill/>
            </p:spPr>
          </p:pic>
          <p:pic>
            <p:nvPicPr>
              <p:cNvPr id="696353" name="Picture 33" descr="awsyndicator"/>
              <p:cNvPicPr>
                <a:picLocks noChangeAspect="1" noChangeArrowheads="1"/>
              </p:cNvPicPr>
              <p:nvPr/>
            </p:nvPicPr>
            <p:blipFill>
              <a:blip r:embed="rId7" cstate="print"/>
              <a:srcRect l="73897" b="39827"/>
              <a:stretch>
                <a:fillRect/>
              </a:stretch>
            </p:blipFill>
            <p:spPr bwMode="auto">
              <a:xfrm>
                <a:off x="3286" y="2673"/>
                <a:ext cx="576" cy="469"/>
              </a:xfrm>
              <a:prstGeom prst="rect">
                <a:avLst/>
              </a:prstGeom>
              <a:noFill/>
            </p:spPr>
          </p:pic>
          <p:pic>
            <p:nvPicPr>
              <p:cNvPr id="696354" name="Picture 34" descr="gnutella"/>
              <p:cNvPicPr>
                <a:picLocks noChangeAspect="1" noChangeArrowheads="1"/>
              </p:cNvPicPr>
              <p:nvPr/>
            </p:nvPicPr>
            <p:blipFill>
              <a:blip r:embed="rId6" cstate="print"/>
              <a:srcRect/>
              <a:stretch>
                <a:fillRect/>
              </a:stretch>
            </p:blipFill>
            <p:spPr bwMode="auto">
              <a:xfrm>
                <a:off x="2998" y="1713"/>
                <a:ext cx="816" cy="510"/>
              </a:xfrm>
              <a:prstGeom prst="rect">
                <a:avLst/>
              </a:prstGeom>
              <a:noFill/>
            </p:spPr>
          </p:pic>
          <p:pic>
            <p:nvPicPr>
              <p:cNvPr id="696355" name="Picture 35" descr="awsyndicator"/>
              <p:cNvPicPr>
                <a:picLocks noChangeAspect="1" noChangeArrowheads="1"/>
              </p:cNvPicPr>
              <p:nvPr/>
            </p:nvPicPr>
            <p:blipFill>
              <a:blip r:embed="rId7" cstate="print"/>
              <a:srcRect l="73897" b="39827"/>
              <a:stretch>
                <a:fillRect/>
              </a:stretch>
            </p:blipFill>
            <p:spPr bwMode="auto">
              <a:xfrm>
                <a:off x="2614" y="2156"/>
                <a:ext cx="576" cy="469"/>
              </a:xfrm>
              <a:prstGeom prst="rect">
                <a:avLst/>
              </a:prstGeom>
              <a:noFill/>
            </p:spPr>
          </p:pic>
        </p:grpSp>
        <p:sp>
          <p:nvSpPr>
            <p:cNvPr id="696356" name="AutoShape 36"/>
            <p:cNvSpPr>
              <a:spLocks noChangeArrowheads="1"/>
            </p:cNvSpPr>
            <p:nvPr/>
          </p:nvSpPr>
          <p:spPr bwMode="auto">
            <a:xfrm>
              <a:off x="2812" y="1325"/>
              <a:ext cx="239" cy="321"/>
            </a:xfrm>
            <a:prstGeom prst="upArrow">
              <a:avLst>
                <a:gd name="adj1" fmla="val 50000"/>
                <a:gd name="adj2" fmla="val 33577"/>
              </a:avLst>
            </a:prstGeom>
            <a:solidFill>
              <a:srgbClr val="FF0000"/>
            </a:solidFill>
            <a:ln w="9525">
              <a:solidFill>
                <a:schemeClr val="tx1"/>
              </a:solidFill>
              <a:miter lim="800000"/>
              <a:headEnd/>
              <a:tailEnd/>
            </a:ln>
            <a:effectLst/>
          </p:spPr>
          <p:txBody>
            <a:bodyPr wrap="none" anchor="ctr"/>
            <a:lstStyle/>
            <a:p>
              <a:endParaRPr lang="ja-JP" altLang="en-US" sz="1800">
                <a:solidFill>
                  <a:srgbClr val="FF0000"/>
                </a:solidFill>
                <a:latin typeface="Arial" pitchFamily="34" charset="0"/>
                <a:ea typeface="MS PGothic" pitchFamily="34" charset="-128"/>
                <a:cs typeface="Arial" pitchFamily="34" charset="0"/>
              </a:endParaRPr>
            </a:p>
          </p:txBody>
        </p:sp>
      </p:grpSp>
      <p:grpSp>
        <p:nvGrpSpPr>
          <p:cNvPr id="6" name="Group 37"/>
          <p:cNvGrpSpPr>
            <a:grpSpLocks/>
          </p:cNvGrpSpPr>
          <p:nvPr/>
        </p:nvGrpSpPr>
        <p:grpSpPr bwMode="auto">
          <a:xfrm>
            <a:off x="3325813" y="2903538"/>
            <a:ext cx="3124200" cy="1865312"/>
            <a:chOff x="2095" y="1829"/>
            <a:chExt cx="1968" cy="1175"/>
          </a:xfrm>
        </p:grpSpPr>
        <p:grpSp>
          <p:nvGrpSpPr>
            <p:cNvPr id="7" name="Group 38"/>
            <p:cNvGrpSpPr>
              <a:grpSpLocks/>
            </p:cNvGrpSpPr>
            <p:nvPr/>
          </p:nvGrpSpPr>
          <p:grpSpPr bwMode="auto">
            <a:xfrm>
              <a:off x="2095" y="2038"/>
              <a:ext cx="1968" cy="948"/>
              <a:chOff x="2095" y="2038"/>
              <a:chExt cx="1968" cy="948"/>
            </a:xfrm>
          </p:grpSpPr>
          <p:graphicFrame>
            <p:nvGraphicFramePr>
              <p:cNvPr id="696359" name="Object 39"/>
              <p:cNvGraphicFramePr>
                <a:graphicFrameLocks/>
              </p:cNvGraphicFramePr>
              <p:nvPr/>
            </p:nvGraphicFramePr>
            <p:xfrm>
              <a:off x="2095" y="2038"/>
              <a:ext cx="864" cy="409"/>
            </p:xfrm>
            <a:graphic>
              <a:graphicData uri="http://schemas.openxmlformats.org/presentationml/2006/ole">
                <p:oleObj spid="_x0000_s62466" name="Clip" r:id="rId8" imgW="2222280" imgH="1029960" progId="">
                  <p:embed/>
                </p:oleObj>
              </a:graphicData>
            </a:graphic>
          </p:graphicFrame>
          <p:graphicFrame>
            <p:nvGraphicFramePr>
              <p:cNvPr id="696360" name="Object 40"/>
              <p:cNvGraphicFramePr>
                <a:graphicFrameLocks/>
              </p:cNvGraphicFramePr>
              <p:nvPr/>
            </p:nvGraphicFramePr>
            <p:xfrm>
              <a:off x="3151" y="2326"/>
              <a:ext cx="912" cy="660"/>
            </p:xfrm>
            <a:graphic>
              <a:graphicData uri="http://schemas.openxmlformats.org/presentationml/2006/ole">
                <p:oleObj spid="_x0000_s62467" name="Clip" r:id="rId9" imgW="2222280" imgH="1428480" progId="">
                  <p:embed/>
                </p:oleObj>
              </a:graphicData>
            </a:graphic>
          </p:graphicFrame>
        </p:grpSp>
        <p:grpSp>
          <p:nvGrpSpPr>
            <p:cNvPr id="8" name="Group 41"/>
            <p:cNvGrpSpPr>
              <a:grpSpLocks/>
            </p:cNvGrpSpPr>
            <p:nvPr/>
          </p:nvGrpSpPr>
          <p:grpSpPr bwMode="auto">
            <a:xfrm>
              <a:off x="2133" y="1829"/>
              <a:ext cx="1210" cy="1175"/>
              <a:chOff x="2133" y="1829"/>
              <a:chExt cx="1210" cy="1175"/>
            </a:xfrm>
          </p:grpSpPr>
          <p:pic>
            <p:nvPicPr>
              <p:cNvPr id="696362" name="Picture 42" descr="bd06990_"/>
              <p:cNvPicPr>
                <a:picLocks noChangeAspect="1" noChangeArrowheads="1"/>
              </p:cNvPicPr>
              <p:nvPr/>
            </p:nvPicPr>
            <p:blipFill>
              <a:blip r:embed="rId10" cstate="print"/>
              <a:srcRect/>
              <a:stretch>
                <a:fillRect/>
              </a:stretch>
            </p:blipFill>
            <p:spPr bwMode="auto">
              <a:xfrm>
                <a:off x="2431" y="2230"/>
                <a:ext cx="912" cy="774"/>
              </a:xfrm>
              <a:prstGeom prst="rect">
                <a:avLst/>
              </a:prstGeom>
              <a:noFill/>
            </p:spPr>
          </p:pic>
          <p:sp>
            <p:nvSpPr>
              <p:cNvPr id="696363" name="AutoShape 43"/>
              <p:cNvSpPr>
                <a:spLocks noChangeArrowheads="1"/>
              </p:cNvSpPr>
              <p:nvPr/>
            </p:nvSpPr>
            <p:spPr bwMode="auto">
              <a:xfrm rot="18152309">
                <a:off x="2174" y="1788"/>
                <a:ext cx="239" cy="321"/>
              </a:xfrm>
              <a:prstGeom prst="upArrow">
                <a:avLst>
                  <a:gd name="adj1" fmla="val 50000"/>
                  <a:gd name="adj2" fmla="val 33577"/>
                </a:avLst>
              </a:prstGeom>
              <a:solidFill>
                <a:srgbClr val="FF0000"/>
              </a:solidFill>
              <a:ln w="9525">
                <a:solidFill>
                  <a:schemeClr val="tx1"/>
                </a:solidFill>
                <a:miter lim="800000"/>
                <a:headEnd/>
                <a:tailEnd/>
              </a:ln>
              <a:effectLst/>
            </p:spPr>
            <p:txBody>
              <a:bodyPr vert="eaVert" wrap="none" anchor="ctr"/>
              <a:lstStyle/>
              <a:p>
                <a:endParaRPr lang="ja-JP" altLang="en-US" sz="1800">
                  <a:solidFill>
                    <a:srgbClr val="FF0000"/>
                  </a:solidFill>
                  <a:latin typeface="Arial" pitchFamily="34" charset="0"/>
                  <a:ea typeface="MS PGothic" pitchFamily="34" charset="-128"/>
                  <a:cs typeface="Arial" pitchFamily="34" charset="0"/>
                </a:endParaRPr>
              </a:p>
            </p:txBody>
          </p:sp>
        </p:grpSp>
      </p:grpSp>
      <p:grpSp>
        <p:nvGrpSpPr>
          <p:cNvPr id="9" name="Group 44"/>
          <p:cNvGrpSpPr>
            <a:grpSpLocks/>
          </p:cNvGrpSpPr>
          <p:nvPr/>
        </p:nvGrpSpPr>
        <p:grpSpPr bwMode="auto">
          <a:xfrm>
            <a:off x="3211513" y="3317875"/>
            <a:ext cx="2667000" cy="1447800"/>
            <a:chOff x="2023" y="2090"/>
            <a:chExt cx="1680" cy="912"/>
          </a:xfrm>
        </p:grpSpPr>
        <p:pic>
          <p:nvPicPr>
            <p:cNvPr id="696365" name="Picture 45" descr="lock on computer"/>
            <p:cNvPicPr>
              <a:picLocks noChangeAspect="1" noChangeArrowheads="1"/>
            </p:cNvPicPr>
            <p:nvPr/>
          </p:nvPicPr>
          <p:blipFill>
            <a:blip r:embed="rId11" cstate="print"/>
            <a:srcRect/>
            <a:stretch>
              <a:fillRect/>
            </a:stretch>
          </p:blipFill>
          <p:spPr bwMode="auto">
            <a:xfrm>
              <a:off x="2570" y="2090"/>
              <a:ext cx="720" cy="720"/>
            </a:xfrm>
            <a:prstGeom prst="rect">
              <a:avLst/>
            </a:prstGeom>
            <a:noFill/>
          </p:spPr>
        </p:pic>
        <p:pic>
          <p:nvPicPr>
            <p:cNvPr id="696366" name="Picture 46" descr="stack of papers"/>
            <p:cNvPicPr>
              <a:picLocks noChangeAspect="1" noChangeArrowheads="1"/>
            </p:cNvPicPr>
            <p:nvPr/>
          </p:nvPicPr>
          <p:blipFill>
            <a:blip r:embed="rId12" cstate="print"/>
            <a:srcRect/>
            <a:stretch>
              <a:fillRect/>
            </a:stretch>
          </p:blipFill>
          <p:spPr bwMode="auto">
            <a:xfrm>
              <a:off x="3242" y="2541"/>
              <a:ext cx="461" cy="461"/>
            </a:xfrm>
            <a:prstGeom prst="rect">
              <a:avLst/>
            </a:prstGeom>
            <a:noFill/>
          </p:spPr>
        </p:pic>
        <p:sp>
          <p:nvSpPr>
            <p:cNvPr id="696367" name="AutoShape 47"/>
            <p:cNvSpPr>
              <a:spLocks noChangeArrowheads="1"/>
            </p:cNvSpPr>
            <p:nvPr/>
          </p:nvSpPr>
          <p:spPr bwMode="auto">
            <a:xfrm rot="16200000">
              <a:off x="2064" y="2395"/>
              <a:ext cx="239" cy="321"/>
            </a:xfrm>
            <a:prstGeom prst="upArrow">
              <a:avLst>
                <a:gd name="adj1" fmla="val 50000"/>
                <a:gd name="adj2" fmla="val 33577"/>
              </a:avLst>
            </a:prstGeom>
            <a:solidFill>
              <a:srgbClr val="FF0000"/>
            </a:solidFill>
            <a:ln w="9525">
              <a:solidFill>
                <a:schemeClr val="tx1"/>
              </a:solidFill>
              <a:miter lim="800000"/>
              <a:headEnd/>
              <a:tailEnd/>
            </a:ln>
            <a:effectLst/>
          </p:spPr>
          <p:txBody>
            <a:bodyPr vert="eaVert" wrap="none" anchor="ctr"/>
            <a:lstStyle/>
            <a:p>
              <a:endParaRPr lang="ja-JP" altLang="en-US" sz="1800">
                <a:solidFill>
                  <a:srgbClr val="FF0000"/>
                </a:solidFill>
                <a:latin typeface="Arial" pitchFamily="34" charset="0"/>
                <a:ea typeface="MS PGothic" pitchFamily="34" charset="-128"/>
                <a:cs typeface="Arial" pitchFamily="34" charset="0"/>
              </a:endParaRPr>
            </a:p>
          </p:txBody>
        </p:sp>
      </p:grpSp>
      <p:grpSp>
        <p:nvGrpSpPr>
          <p:cNvPr id="10" name="Group 48"/>
          <p:cNvGrpSpPr>
            <a:grpSpLocks/>
          </p:cNvGrpSpPr>
          <p:nvPr/>
        </p:nvGrpSpPr>
        <p:grpSpPr bwMode="auto">
          <a:xfrm>
            <a:off x="3354388" y="2366963"/>
            <a:ext cx="2366962" cy="2782887"/>
            <a:chOff x="2113" y="1491"/>
            <a:chExt cx="1491" cy="1753"/>
          </a:xfrm>
        </p:grpSpPr>
        <p:pic>
          <p:nvPicPr>
            <p:cNvPr id="696369" name="Picture 49" descr="computer smoking"/>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2648" y="1491"/>
              <a:ext cx="956" cy="956"/>
            </a:xfrm>
            <a:prstGeom prst="rect">
              <a:avLst/>
            </a:prstGeom>
            <a:noFill/>
          </p:spPr>
        </p:pic>
        <p:sp>
          <p:nvSpPr>
            <p:cNvPr id="696370" name="AutoShape 50"/>
            <p:cNvSpPr>
              <a:spLocks noChangeArrowheads="1"/>
            </p:cNvSpPr>
            <p:nvPr/>
          </p:nvSpPr>
          <p:spPr bwMode="auto">
            <a:xfrm rot="13687809">
              <a:off x="2154" y="2964"/>
              <a:ext cx="239" cy="321"/>
            </a:xfrm>
            <a:prstGeom prst="upArrow">
              <a:avLst>
                <a:gd name="adj1" fmla="val 50000"/>
                <a:gd name="adj2" fmla="val 33577"/>
              </a:avLst>
            </a:prstGeom>
            <a:solidFill>
              <a:srgbClr val="FF0000"/>
            </a:solidFill>
            <a:ln w="9525">
              <a:solidFill>
                <a:schemeClr val="tx1"/>
              </a:solidFill>
              <a:miter lim="800000"/>
              <a:headEnd/>
              <a:tailEnd/>
            </a:ln>
            <a:effectLst/>
          </p:spPr>
          <p:txBody>
            <a:bodyPr vert="eaVert" wrap="none" anchor="ctr"/>
            <a:lstStyle/>
            <a:p>
              <a:endParaRPr lang="ja-JP" altLang="en-US" sz="1800">
                <a:solidFill>
                  <a:srgbClr val="FF0000"/>
                </a:solidFill>
                <a:latin typeface="Arial" pitchFamily="34" charset="0"/>
                <a:ea typeface="MS PGothic" pitchFamily="34" charset="-128"/>
                <a:cs typeface="Arial" pitchFamily="34" charset="0"/>
              </a:endParaRPr>
            </a:p>
          </p:txBody>
        </p:sp>
        <p:pic>
          <p:nvPicPr>
            <p:cNvPr id="696371" name="Picture 51" descr="X on computer"/>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2477" y="2219"/>
              <a:ext cx="883" cy="883"/>
            </a:xfrm>
            <a:prstGeom prst="rect">
              <a:avLst/>
            </a:prstGeom>
            <a:noFill/>
          </p:spPr>
        </p:pic>
      </p:grpSp>
      <p:grpSp>
        <p:nvGrpSpPr>
          <p:cNvPr id="11" name="Group 52"/>
          <p:cNvGrpSpPr>
            <a:grpSpLocks/>
          </p:cNvGrpSpPr>
          <p:nvPr/>
        </p:nvGrpSpPr>
        <p:grpSpPr bwMode="auto">
          <a:xfrm>
            <a:off x="3905250" y="3136900"/>
            <a:ext cx="1752600" cy="2124075"/>
            <a:chOff x="2460" y="1976"/>
            <a:chExt cx="1104" cy="1338"/>
          </a:xfrm>
        </p:grpSpPr>
        <p:pic>
          <p:nvPicPr>
            <p:cNvPr id="696373" name="Picture 53" descr="awsyndicator"/>
            <p:cNvPicPr>
              <a:picLocks noChangeAspect="1" noChangeArrowheads="1"/>
            </p:cNvPicPr>
            <p:nvPr/>
          </p:nvPicPr>
          <p:blipFill>
            <a:blip r:embed="rId7" cstate="print"/>
            <a:srcRect l="73897" b="39827"/>
            <a:stretch>
              <a:fillRect/>
            </a:stretch>
          </p:blipFill>
          <p:spPr bwMode="auto">
            <a:xfrm>
              <a:off x="2460" y="1976"/>
              <a:ext cx="1104" cy="911"/>
            </a:xfrm>
            <a:prstGeom prst="rect">
              <a:avLst/>
            </a:prstGeom>
            <a:noFill/>
          </p:spPr>
        </p:pic>
        <p:sp>
          <p:nvSpPr>
            <p:cNvPr id="696374" name="AutoShape 54"/>
            <p:cNvSpPr>
              <a:spLocks noChangeArrowheads="1"/>
            </p:cNvSpPr>
            <p:nvPr/>
          </p:nvSpPr>
          <p:spPr bwMode="auto">
            <a:xfrm rot="10800000">
              <a:off x="2874" y="2993"/>
              <a:ext cx="239" cy="321"/>
            </a:xfrm>
            <a:prstGeom prst="upArrow">
              <a:avLst>
                <a:gd name="adj1" fmla="val 50000"/>
                <a:gd name="adj2" fmla="val 33577"/>
              </a:avLst>
            </a:prstGeom>
            <a:solidFill>
              <a:srgbClr val="FF0000"/>
            </a:solidFill>
            <a:ln w="9525">
              <a:solidFill>
                <a:schemeClr val="tx1"/>
              </a:solidFill>
              <a:miter lim="800000"/>
              <a:headEnd/>
              <a:tailEnd/>
            </a:ln>
            <a:effectLst/>
          </p:spPr>
          <p:txBody>
            <a:bodyPr rot="10800000" wrap="none" anchor="ctr"/>
            <a:lstStyle/>
            <a:p>
              <a:endParaRPr lang="ja-JP" altLang="en-US" sz="1800">
                <a:solidFill>
                  <a:srgbClr val="FF0000"/>
                </a:solidFill>
                <a:latin typeface="Arial" pitchFamily="34" charset="0"/>
                <a:ea typeface="MS PGothic" pitchFamily="34" charset="-128"/>
                <a:cs typeface="Arial" pitchFamily="34" charset="0"/>
              </a:endParaRPr>
            </a:p>
          </p:txBody>
        </p:sp>
      </p:grpSp>
      <p:grpSp>
        <p:nvGrpSpPr>
          <p:cNvPr id="12" name="Group 55"/>
          <p:cNvGrpSpPr>
            <a:grpSpLocks/>
          </p:cNvGrpSpPr>
          <p:nvPr/>
        </p:nvGrpSpPr>
        <p:grpSpPr bwMode="auto">
          <a:xfrm>
            <a:off x="3859213" y="2913063"/>
            <a:ext cx="2205037" cy="1992312"/>
            <a:chOff x="2431" y="1835"/>
            <a:chExt cx="1389" cy="1255"/>
          </a:xfrm>
        </p:grpSpPr>
        <p:pic>
          <p:nvPicPr>
            <p:cNvPr id="696376" name="Picture 56" descr="map with lines for diff locations"/>
            <p:cNvPicPr>
              <a:picLocks noChangeAspect="1" noChangeArrowheads="1"/>
            </p:cNvPicPr>
            <p:nvPr/>
          </p:nvPicPr>
          <p:blipFill>
            <a:blip r:embed="rId15" cstate="print"/>
            <a:srcRect/>
            <a:stretch>
              <a:fillRect/>
            </a:stretch>
          </p:blipFill>
          <p:spPr bwMode="auto">
            <a:xfrm>
              <a:off x="2431" y="1835"/>
              <a:ext cx="1058" cy="1058"/>
            </a:xfrm>
            <a:prstGeom prst="rect">
              <a:avLst/>
            </a:prstGeom>
            <a:noFill/>
          </p:spPr>
        </p:pic>
        <p:sp>
          <p:nvSpPr>
            <p:cNvPr id="696377" name="AutoShape 57"/>
            <p:cNvSpPr>
              <a:spLocks noChangeArrowheads="1"/>
            </p:cNvSpPr>
            <p:nvPr/>
          </p:nvSpPr>
          <p:spPr bwMode="auto">
            <a:xfrm rot="7993497">
              <a:off x="3540" y="2810"/>
              <a:ext cx="239" cy="321"/>
            </a:xfrm>
            <a:prstGeom prst="upArrow">
              <a:avLst>
                <a:gd name="adj1" fmla="val 50000"/>
                <a:gd name="adj2" fmla="val 33577"/>
              </a:avLst>
            </a:prstGeom>
            <a:solidFill>
              <a:srgbClr val="FF0000"/>
            </a:solidFill>
            <a:ln w="9525">
              <a:solidFill>
                <a:schemeClr val="tx1"/>
              </a:solidFill>
              <a:miter lim="800000"/>
              <a:headEnd/>
              <a:tailEnd/>
            </a:ln>
            <a:effectLst/>
          </p:spPr>
          <p:txBody>
            <a:bodyPr rot="10800000" vert="eaVert" wrap="none" anchor="ctr"/>
            <a:lstStyle/>
            <a:p>
              <a:endParaRPr lang="ja-JP" altLang="en-US" sz="1800">
                <a:solidFill>
                  <a:srgbClr val="FF0000"/>
                </a:solidFill>
                <a:latin typeface="Arial" pitchFamily="34" charset="0"/>
                <a:ea typeface="MS PGothic" pitchFamily="34" charset="-128"/>
                <a:cs typeface="Arial" pitchFamily="34" charset="0"/>
              </a:endParaRPr>
            </a:p>
          </p:txBody>
        </p:sp>
      </p:grpSp>
      <p:grpSp>
        <p:nvGrpSpPr>
          <p:cNvPr id="13" name="Group 58"/>
          <p:cNvGrpSpPr>
            <a:grpSpLocks/>
          </p:cNvGrpSpPr>
          <p:nvPr/>
        </p:nvGrpSpPr>
        <p:grpSpPr bwMode="auto">
          <a:xfrm>
            <a:off x="4030663" y="3355975"/>
            <a:ext cx="2163762" cy="1509713"/>
            <a:chOff x="2539" y="2114"/>
            <a:chExt cx="1363" cy="951"/>
          </a:xfrm>
        </p:grpSpPr>
        <p:pic>
          <p:nvPicPr>
            <p:cNvPr id="696379" name="Picture 59" descr="approval stamp on papers"/>
            <p:cNvPicPr>
              <a:picLocks noChangeAspect="1" noChangeArrowheads="1"/>
            </p:cNvPicPr>
            <p:nvPr/>
          </p:nvPicPr>
          <p:blipFill>
            <a:blip r:embed="rId16" cstate="print"/>
            <a:srcRect/>
            <a:stretch>
              <a:fillRect/>
            </a:stretch>
          </p:blipFill>
          <p:spPr bwMode="auto">
            <a:xfrm>
              <a:off x="2539" y="2114"/>
              <a:ext cx="951" cy="951"/>
            </a:xfrm>
            <a:prstGeom prst="rect">
              <a:avLst/>
            </a:prstGeom>
            <a:noFill/>
          </p:spPr>
        </p:pic>
        <p:sp>
          <p:nvSpPr>
            <p:cNvPr id="696380" name="AutoShape 60"/>
            <p:cNvSpPr>
              <a:spLocks noChangeArrowheads="1"/>
            </p:cNvSpPr>
            <p:nvPr/>
          </p:nvSpPr>
          <p:spPr bwMode="auto">
            <a:xfrm rot="5400000">
              <a:off x="3622" y="2400"/>
              <a:ext cx="239" cy="321"/>
            </a:xfrm>
            <a:prstGeom prst="upArrow">
              <a:avLst>
                <a:gd name="adj1" fmla="val 50000"/>
                <a:gd name="adj2" fmla="val 33577"/>
              </a:avLst>
            </a:prstGeom>
            <a:solidFill>
              <a:srgbClr val="FF0000"/>
            </a:solidFill>
            <a:ln w="9525">
              <a:solidFill>
                <a:schemeClr val="tx1"/>
              </a:solidFill>
              <a:miter lim="800000"/>
              <a:headEnd/>
              <a:tailEnd/>
            </a:ln>
            <a:effectLst/>
          </p:spPr>
          <p:txBody>
            <a:bodyPr rot="10800000" vert="eaVert" wrap="none" anchor="ctr"/>
            <a:lstStyle/>
            <a:p>
              <a:endParaRPr lang="ja-JP" altLang="en-US" sz="1800">
                <a:solidFill>
                  <a:srgbClr val="FF0000"/>
                </a:solidFill>
                <a:latin typeface="Arial" pitchFamily="34" charset="0"/>
                <a:ea typeface="MS PGothic" pitchFamily="34" charset="-128"/>
                <a:cs typeface="Arial" pitchFamily="34" charset="0"/>
              </a:endParaRPr>
            </a:p>
          </p:txBody>
        </p:sp>
      </p:grpSp>
      <p:sp>
        <p:nvSpPr>
          <p:cNvPr id="62" name="Date Placeholder 61"/>
          <p:cNvSpPr>
            <a:spLocks noGrp="1"/>
          </p:cNvSpPr>
          <p:nvPr>
            <p:ph type="dt" sz="half" idx="10"/>
          </p:nvPr>
        </p:nvSpPr>
        <p:spPr/>
        <p:txBody>
          <a:bodyPr/>
          <a:lstStyle/>
          <a:p>
            <a:r>
              <a:rPr lang="en-US" smtClean="0"/>
              <a:t>IAUT</a:t>
            </a:r>
            <a:endParaRPr lang="en-US"/>
          </a:p>
        </p:txBody>
      </p:sp>
      <p:sp>
        <p:nvSpPr>
          <p:cNvPr id="63" name="Slide Number Placeholder 62"/>
          <p:cNvSpPr>
            <a:spLocks noGrp="1"/>
          </p:cNvSpPr>
          <p:nvPr>
            <p:ph type="sldNum" sz="quarter" idx="12"/>
          </p:nvPr>
        </p:nvSpPr>
        <p:spPr/>
        <p:txBody>
          <a:bodyPr/>
          <a:lstStyle/>
          <a:p>
            <a:fld id="{B6F15528-21DE-4FAA-801E-634DDDAF4B2B}" type="slidenum">
              <a:rPr lang="en-US" smtClean="0"/>
              <a:pPr/>
              <a:t>31</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6323"/>
                                        </p:tgtEl>
                                        <p:attrNameLst>
                                          <p:attrName>style.visibility</p:attrName>
                                        </p:attrNameLst>
                                      </p:cBhvr>
                                      <p:to>
                                        <p:strVal val="visible"/>
                                      </p:to>
                                    </p:set>
                                    <p:animEffect transition="in" filter="fade">
                                      <p:cBhvr>
                                        <p:cTn id="7" dur="200"/>
                                        <p:tgtEl>
                                          <p:spTgt spid="69632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200"/>
                                        <p:tgtEl>
                                          <p:spTgt spid="4"/>
                                        </p:tgtEl>
                                      </p:cBhvr>
                                    </p:animEffect>
                                    <p:set>
                                      <p:cBhvr>
                                        <p:cTn id="15" dur="1" fill="hold">
                                          <p:stCondLst>
                                            <p:cond delay="199"/>
                                          </p:stCondLst>
                                        </p:cTn>
                                        <p:tgtEl>
                                          <p:spTgt spid="4"/>
                                        </p:tgtEl>
                                        <p:attrNameLst>
                                          <p:attrName>style.visibility</p:attrName>
                                        </p:attrNameLst>
                                      </p:cBhvr>
                                      <p:to>
                                        <p:strVal val="hidden"/>
                                      </p:to>
                                    </p:set>
                                  </p:childTnLst>
                                </p:cTn>
                              </p:par>
                              <p:par>
                                <p:cTn id="16" presetID="3" presetClass="emph" presetSubtype="2" fill="hold" grpId="0" nodeType="withEffect">
                                  <p:stCondLst>
                                    <p:cond delay="0"/>
                                  </p:stCondLst>
                                  <p:childTnLst>
                                    <p:animClr clrSpc="rgb" dir="cw">
                                      <p:cBhvr override="childStyle">
                                        <p:cTn id="17" dur="200" fill="hold"/>
                                        <p:tgtEl>
                                          <p:spTgt spid="696323"/>
                                        </p:tgtEl>
                                        <p:attrNameLst>
                                          <p:attrName>style.color</p:attrName>
                                        </p:attrNameLst>
                                      </p:cBhvr>
                                      <p:to>
                                        <a:srgbClr val="060606"/>
                                      </p:to>
                                    </p:animClr>
                                  </p:childTnLst>
                                </p:cTn>
                              </p:par>
                              <p:par>
                                <p:cTn id="18" presetID="10" presetClass="entr" presetSubtype="0" fill="hold" grpId="0" nodeType="withEffect">
                                  <p:stCondLst>
                                    <p:cond delay="0"/>
                                  </p:stCondLst>
                                  <p:childTnLst>
                                    <p:set>
                                      <p:cBhvr>
                                        <p:cTn id="19" dur="1" fill="hold">
                                          <p:stCondLst>
                                            <p:cond delay="0"/>
                                          </p:stCondLst>
                                        </p:cTn>
                                        <p:tgtEl>
                                          <p:spTgt spid="696344"/>
                                        </p:tgtEl>
                                        <p:attrNameLst>
                                          <p:attrName>style.visibility</p:attrName>
                                        </p:attrNameLst>
                                      </p:cBhvr>
                                      <p:to>
                                        <p:strVal val="visible"/>
                                      </p:to>
                                    </p:set>
                                    <p:animEffect transition="in" filter="fade">
                                      <p:cBhvr>
                                        <p:cTn id="20" dur="200"/>
                                        <p:tgtEl>
                                          <p:spTgt spid="696344"/>
                                        </p:tgtEl>
                                      </p:cBhvr>
                                    </p:animEffec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200"/>
                                        <p:tgtEl>
                                          <p:spTgt spid="6"/>
                                        </p:tgtEl>
                                      </p:cBhvr>
                                    </p:animEffect>
                                    <p:set>
                                      <p:cBhvr>
                                        <p:cTn id="28" dur="1" fill="hold">
                                          <p:stCondLst>
                                            <p:cond delay="199"/>
                                          </p:stCondLst>
                                        </p:cTn>
                                        <p:tgtEl>
                                          <p:spTgt spid="6"/>
                                        </p:tgtEl>
                                        <p:attrNameLst>
                                          <p:attrName>style.visibility</p:attrName>
                                        </p:attrNameLst>
                                      </p:cBhvr>
                                      <p:to>
                                        <p:strVal val="hidden"/>
                                      </p:to>
                                    </p:set>
                                  </p:childTnLst>
                                </p:cTn>
                              </p:par>
                              <p:par>
                                <p:cTn id="29" presetID="3" presetClass="emph" presetSubtype="2" fill="hold" nodeType="withEffect">
                                  <p:stCondLst>
                                    <p:cond delay="0"/>
                                  </p:stCondLst>
                                  <p:childTnLst>
                                    <p:animClr clrSpc="rgb" dir="cw">
                                      <p:cBhvr override="childStyle">
                                        <p:cTn id="30" dur="200" fill="hold"/>
                                        <p:tgtEl>
                                          <p:spTgt spid="696344"/>
                                        </p:tgtEl>
                                        <p:attrNameLst>
                                          <p:attrName>style.color</p:attrName>
                                        </p:attrNameLst>
                                      </p:cBhvr>
                                      <p:to>
                                        <a:schemeClr val="tx1"/>
                                      </p:to>
                                    </p:animClr>
                                  </p:childTnLst>
                                </p:cTn>
                              </p:par>
                              <p:par>
                                <p:cTn id="31" presetID="10" presetClass="entr" presetSubtype="0" fill="hold" nodeType="withEffect">
                                  <p:stCondLst>
                                    <p:cond delay="0"/>
                                  </p:stCondLst>
                                  <p:childTnLst>
                                    <p:set>
                                      <p:cBhvr>
                                        <p:cTn id="32" dur="1" fill="hold">
                                          <p:stCondLst>
                                            <p:cond delay="0"/>
                                          </p:stCondLst>
                                        </p:cTn>
                                        <p:tgtEl>
                                          <p:spTgt spid="696324"/>
                                        </p:tgtEl>
                                        <p:attrNameLst>
                                          <p:attrName>style.visibility</p:attrName>
                                        </p:attrNameLst>
                                      </p:cBhvr>
                                      <p:to>
                                        <p:strVal val="visible"/>
                                      </p:to>
                                    </p:set>
                                    <p:animEffect transition="in" filter="fade">
                                      <p:cBhvr>
                                        <p:cTn id="33" dur="200"/>
                                        <p:tgtEl>
                                          <p:spTgt spid="696324"/>
                                        </p:tgtEl>
                                      </p:cBhvr>
                                    </p:animEffect>
                                  </p:childTnLst>
                                </p:cTn>
                              </p:par>
                              <p:par>
                                <p:cTn id="34" presetID="10"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2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200"/>
                                        <p:tgtEl>
                                          <p:spTgt spid="9"/>
                                        </p:tgtEl>
                                      </p:cBhvr>
                                    </p:animEffect>
                                    <p:set>
                                      <p:cBhvr>
                                        <p:cTn id="41" dur="1" fill="hold">
                                          <p:stCondLst>
                                            <p:cond delay="199"/>
                                          </p:stCondLst>
                                        </p:cTn>
                                        <p:tgtEl>
                                          <p:spTgt spid="9"/>
                                        </p:tgtEl>
                                        <p:attrNameLst>
                                          <p:attrName>style.visibility</p:attrName>
                                        </p:attrNameLst>
                                      </p:cBhvr>
                                      <p:to>
                                        <p:strVal val="hidden"/>
                                      </p:to>
                                    </p:set>
                                  </p:childTnLst>
                                </p:cTn>
                              </p:par>
                              <p:par>
                                <p:cTn id="42" presetID="3" presetClass="emph" presetSubtype="2" fill="hold" grpId="0" nodeType="withEffect">
                                  <p:stCondLst>
                                    <p:cond delay="0"/>
                                  </p:stCondLst>
                                  <p:childTnLst>
                                    <p:animClr clrSpc="rgb" dir="cw">
                                      <p:cBhvr override="childStyle">
                                        <p:cTn id="43" dur="200" fill="hold"/>
                                        <p:tgtEl>
                                          <p:spTgt spid="696324"/>
                                        </p:tgtEl>
                                        <p:attrNameLst>
                                          <p:attrName>style.color</p:attrName>
                                        </p:attrNameLst>
                                      </p:cBhvr>
                                      <p:to>
                                        <a:srgbClr val="060606"/>
                                      </p:to>
                                    </p:animClr>
                                  </p:childTnLst>
                                </p:cTn>
                              </p:par>
                              <p:par>
                                <p:cTn id="44" presetID="10" presetClass="entr" presetSubtype="0" fill="hold" nodeType="withEffect">
                                  <p:stCondLst>
                                    <p:cond delay="0"/>
                                  </p:stCondLst>
                                  <p:childTnLst>
                                    <p:set>
                                      <p:cBhvr>
                                        <p:cTn id="45" dur="1" fill="hold">
                                          <p:stCondLst>
                                            <p:cond delay="0"/>
                                          </p:stCondLst>
                                        </p:cTn>
                                        <p:tgtEl>
                                          <p:spTgt spid="696345"/>
                                        </p:tgtEl>
                                        <p:attrNameLst>
                                          <p:attrName>style.visibility</p:attrName>
                                        </p:attrNameLst>
                                      </p:cBhvr>
                                      <p:to>
                                        <p:strVal val="visible"/>
                                      </p:to>
                                    </p:set>
                                    <p:animEffect transition="in" filter="fade">
                                      <p:cBhvr>
                                        <p:cTn id="46" dur="200"/>
                                        <p:tgtEl>
                                          <p:spTgt spid="696345"/>
                                        </p:tgtEl>
                                      </p:cBhvr>
                                    </p:animEffect>
                                  </p:childTnLst>
                                </p:cTn>
                              </p:par>
                              <p:par>
                                <p:cTn id="47" presetID="10" presetClass="entr" presetSubtype="0"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2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200"/>
                                        <p:tgtEl>
                                          <p:spTgt spid="10"/>
                                        </p:tgtEl>
                                      </p:cBhvr>
                                    </p:animEffect>
                                    <p:set>
                                      <p:cBhvr>
                                        <p:cTn id="54" dur="1" fill="hold">
                                          <p:stCondLst>
                                            <p:cond delay="199"/>
                                          </p:stCondLst>
                                        </p:cTn>
                                        <p:tgtEl>
                                          <p:spTgt spid="10"/>
                                        </p:tgtEl>
                                        <p:attrNameLst>
                                          <p:attrName>style.visibility</p:attrName>
                                        </p:attrNameLst>
                                      </p:cBhvr>
                                      <p:to>
                                        <p:strVal val="hidden"/>
                                      </p:to>
                                    </p:set>
                                  </p:childTnLst>
                                </p:cTn>
                              </p:par>
                              <p:par>
                                <p:cTn id="55" presetID="3" presetClass="emph" presetSubtype="2" fill="hold" grpId="0" nodeType="withEffect">
                                  <p:stCondLst>
                                    <p:cond delay="0"/>
                                  </p:stCondLst>
                                  <p:childTnLst>
                                    <p:animClr clrSpc="rgb" dir="cw">
                                      <p:cBhvr override="childStyle">
                                        <p:cTn id="56" dur="200" fill="hold"/>
                                        <p:tgtEl>
                                          <p:spTgt spid="696345"/>
                                        </p:tgtEl>
                                        <p:attrNameLst>
                                          <p:attrName>style.color</p:attrName>
                                        </p:attrNameLst>
                                      </p:cBhvr>
                                      <p:to>
                                        <a:srgbClr val="060606"/>
                                      </p:to>
                                    </p:animClr>
                                  </p:childTnLst>
                                </p:cTn>
                              </p:par>
                              <p:par>
                                <p:cTn id="57" presetID="10" presetClass="entr" presetSubtype="0" fill="hold" nodeType="withEffect">
                                  <p:stCondLst>
                                    <p:cond delay="0"/>
                                  </p:stCondLst>
                                  <p:childTnLst>
                                    <p:set>
                                      <p:cBhvr>
                                        <p:cTn id="58" dur="1" fill="hold">
                                          <p:stCondLst>
                                            <p:cond delay="0"/>
                                          </p:stCondLst>
                                        </p:cTn>
                                        <p:tgtEl>
                                          <p:spTgt spid="696325"/>
                                        </p:tgtEl>
                                        <p:attrNameLst>
                                          <p:attrName>style.visibility</p:attrName>
                                        </p:attrNameLst>
                                      </p:cBhvr>
                                      <p:to>
                                        <p:strVal val="visible"/>
                                      </p:to>
                                    </p:set>
                                    <p:animEffect transition="in" filter="fade">
                                      <p:cBhvr>
                                        <p:cTn id="59" dur="200"/>
                                        <p:tgtEl>
                                          <p:spTgt spid="696325"/>
                                        </p:tgtEl>
                                      </p:cBhvr>
                                    </p:animEffect>
                                  </p:childTnLst>
                                </p:cTn>
                              </p:par>
                              <p:par>
                                <p:cTn id="60" presetID="10" presetClass="entr" presetSubtype="0" fill="hold"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2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200"/>
                                        <p:tgtEl>
                                          <p:spTgt spid="11"/>
                                        </p:tgtEl>
                                      </p:cBhvr>
                                    </p:animEffect>
                                    <p:set>
                                      <p:cBhvr>
                                        <p:cTn id="67" dur="1" fill="hold">
                                          <p:stCondLst>
                                            <p:cond delay="199"/>
                                          </p:stCondLst>
                                        </p:cTn>
                                        <p:tgtEl>
                                          <p:spTgt spid="11"/>
                                        </p:tgtEl>
                                        <p:attrNameLst>
                                          <p:attrName>style.visibility</p:attrName>
                                        </p:attrNameLst>
                                      </p:cBhvr>
                                      <p:to>
                                        <p:strVal val="hidden"/>
                                      </p:to>
                                    </p:set>
                                  </p:childTnLst>
                                </p:cTn>
                              </p:par>
                              <p:par>
                                <p:cTn id="68" presetID="3" presetClass="emph" presetSubtype="2" fill="hold" grpId="0" nodeType="withEffect">
                                  <p:stCondLst>
                                    <p:cond delay="0"/>
                                  </p:stCondLst>
                                  <p:childTnLst>
                                    <p:animClr clrSpc="rgb" dir="cw">
                                      <p:cBhvr override="childStyle">
                                        <p:cTn id="69" dur="200" fill="hold"/>
                                        <p:tgtEl>
                                          <p:spTgt spid="696325"/>
                                        </p:tgtEl>
                                        <p:attrNameLst>
                                          <p:attrName>style.color</p:attrName>
                                        </p:attrNameLst>
                                      </p:cBhvr>
                                      <p:to>
                                        <a:srgbClr val="060606"/>
                                      </p:to>
                                    </p:animClr>
                                  </p:childTnLst>
                                </p:cTn>
                              </p:par>
                              <p:par>
                                <p:cTn id="70" presetID="10" presetClass="entr" presetSubtype="0" fill="hold" nodeType="withEffect">
                                  <p:stCondLst>
                                    <p:cond delay="0"/>
                                  </p:stCondLst>
                                  <p:childTnLst>
                                    <p:set>
                                      <p:cBhvr>
                                        <p:cTn id="71" dur="1" fill="hold">
                                          <p:stCondLst>
                                            <p:cond delay="0"/>
                                          </p:stCondLst>
                                        </p:cTn>
                                        <p:tgtEl>
                                          <p:spTgt spid="696326"/>
                                        </p:tgtEl>
                                        <p:attrNameLst>
                                          <p:attrName>style.visibility</p:attrName>
                                        </p:attrNameLst>
                                      </p:cBhvr>
                                      <p:to>
                                        <p:strVal val="visible"/>
                                      </p:to>
                                    </p:set>
                                    <p:animEffect transition="in" filter="fade">
                                      <p:cBhvr>
                                        <p:cTn id="72" dur="200"/>
                                        <p:tgtEl>
                                          <p:spTgt spid="696326"/>
                                        </p:tgtEl>
                                      </p:cBhvr>
                                    </p:animEffect>
                                  </p:childTnLst>
                                </p:cTn>
                              </p:par>
                              <p:par>
                                <p:cTn id="73" presetID="10" presetClass="entr" presetSubtype="0" fill="hold" nodeType="with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200"/>
                                        <p:tgtEl>
                                          <p:spTgt spid="12"/>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nodeType="clickEffect">
                                  <p:stCondLst>
                                    <p:cond delay="0"/>
                                  </p:stCondLst>
                                  <p:childTnLst>
                                    <p:animEffect transition="out" filter="fade">
                                      <p:cBhvr>
                                        <p:cTn id="79" dur="200"/>
                                        <p:tgtEl>
                                          <p:spTgt spid="12"/>
                                        </p:tgtEl>
                                      </p:cBhvr>
                                    </p:animEffect>
                                    <p:set>
                                      <p:cBhvr>
                                        <p:cTn id="80" dur="1" fill="hold">
                                          <p:stCondLst>
                                            <p:cond delay="199"/>
                                          </p:stCondLst>
                                        </p:cTn>
                                        <p:tgtEl>
                                          <p:spTgt spid="12"/>
                                        </p:tgtEl>
                                        <p:attrNameLst>
                                          <p:attrName>style.visibility</p:attrName>
                                        </p:attrNameLst>
                                      </p:cBhvr>
                                      <p:to>
                                        <p:strVal val="hidden"/>
                                      </p:to>
                                    </p:set>
                                  </p:childTnLst>
                                </p:cTn>
                              </p:par>
                              <p:par>
                                <p:cTn id="81" presetID="3" presetClass="emph" presetSubtype="2" fill="hold" grpId="0" nodeType="withEffect">
                                  <p:stCondLst>
                                    <p:cond delay="0"/>
                                  </p:stCondLst>
                                  <p:childTnLst>
                                    <p:animClr clrSpc="rgb" dir="cw">
                                      <p:cBhvr override="childStyle">
                                        <p:cTn id="82" dur="200" fill="hold"/>
                                        <p:tgtEl>
                                          <p:spTgt spid="696326"/>
                                        </p:tgtEl>
                                        <p:attrNameLst>
                                          <p:attrName>style.color</p:attrName>
                                        </p:attrNameLst>
                                      </p:cBhvr>
                                      <p:to>
                                        <a:srgbClr val="060606"/>
                                      </p:to>
                                    </p:animClr>
                                  </p:childTnLst>
                                </p:cTn>
                              </p:par>
                              <p:par>
                                <p:cTn id="83" presetID="10" presetClass="entr" presetSubtype="0" fill="hold" nodeType="withEffect">
                                  <p:stCondLst>
                                    <p:cond delay="0"/>
                                  </p:stCondLst>
                                  <p:childTnLst>
                                    <p:set>
                                      <p:cBhvr>
                                        <p:cTn id="84" dur="1" fill="hold">
                                          <p:stCondLst>
                                            <p:cond delay="0"/>
                                          </p:stCondLst>
                                        </p:cTn>
                                        <p:tgtEl>
                                          <p:spTgt spid="696327"/>
                                        </p:tgtEl>
                                        <p:attrNameLst>
                                          <p:attrName>style.visibility</p:attrName>
                                        </p:attrNameLst>
                                      </p:cBhvr>
                                      <p:to>
                                        <p:strVal val="visible"/>
                                      </p:to>
                                    </p:set>
                                    <p:animEffect transition="in" filter="fade">
                                      <p:cBhvr>
                                        <p:cTn id="85" dur="200"/>
                                        <p:tgtEl>
                                          <p:spTgt spid="696327"/>
                                        </p:tgtEl>
                                      </p:cBhvr>
                                    </p:animEffect>
                                  </p:childTnLst>
                                </p:cTn>
                              </p:par>
                              <p:par>
                                <p:cTn id="86" presetID="10" presetClass="entr" presetSubtype="0" fill="hold" nodeType="with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fade">
                                      <p:cBhvr>
                                        <p:cTn id="88" dur="200"/>
                                        <p:tgtEl>
                                          <p:spTgt spid="13"/>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nodeType="clickEffect">
                                  <p:stCondLst>
                                    <p:cond delay="0"/>
                                  </p:stCondLst>
                                  <p:childTnLst>
                                    <p:animEffect transition="out" filter="fade">
                                      <p:cBhvr>
                                        <p:cTn id="92" dur="200"/>
                                        <p:tgtEl>
                                          <p:spTgt spid="13"/>
                                        </p:tgtEl>
                                      </p:cBhvr>
                                    </p:animEffect>
                                    <p:set>
                                      <p:cBhvr>
                                        <p:cTn id="93" dur="1" fill="hold">
                                          <p:stCondLst>
                                            <p:cond delay="199"/>
                                          </p:stCondLst>
                                        </p:cTn>
                                        <p:tgtEl>
                                          <p:spTgt spid="13"/>
                                        </p:tgtEl>
                                        <p:attrNameLst>
                                          <p:attrName>style.visibility</p:attrName>
                                        </p:attrNameLst>
                                      </p:cBhvr>
                                      <p:to>
                                        <p:strVal val="hidden"/>
                                      </p:to>
                                    </p:set>
                                  </p:childTnLst>
                                </p:cTn>
                              </p:par>
                              <p:par>
                                <p:cTn id="94" presetID="3" presetClass="emph" presetSubtype="2" fill="hold" grpId="0" nodeType="withEffect">
                                  <p:stCondLst>
                                    <p:cond delay="0"/>
                                  </p:stCondLst>
                                  <p:childTnLst>
                                    <p:animClr clrSpc="rgb" dir="cw">
                                      <p:cBhvr override="childStyle">
                                        <p:cTn id="95" dur="200" fill="hold"/>
                                        <p:tgtEl>
                                          <p:spTgt spid="696327"/>
                                        </p:tgtEl>
                                        <p:attrNameLst>
                                          <p:attrName>style.color</p:attrName>
                                        </p:attrNameLst>
                                      </p:cBhvr>
                                      <p:to>
                                        <a:srgbClr val="060606"/>
                                      </p:to>
                                    </p:animClr>
                                  </p:childTnLst>
                                </p:cTn>
                              </p:par>
                              <p:par>
                                <p:cTn id="96" presetID="10" presetClass="entr" presetSubtype="0" fill="hold" nodeType="withEffect">
                                  <p:stCondLst>
                                    <p:cond delay="0"/>
                                  </p:stCondLst>
                                  <p:childTnLst>
                                    <p:set>
                                      <p:cBhvr>
                                        <p:cTn id="97" dur="1" fill="hold">
                                          <p:stCondLst>
                                            <p:cond delay="0"/>
                                          </p:stCondLst>
                                        </p:cTn>
                                        <p:tgtEl>
                                          <p:spTgt spid="696328"/>
                                        </p:tgtEl>
                                        <p:attrNameLst>
                                          <p:attrName>style.visibility</p:attrName>
                                        </p:attrNameLst>
                                      </p:cBhvr>
                                      <p:to>
                                        <p:strVal val="visible"/>
                                      </p:to>
                                    </p:set>
                                    <p:animEffect transition="in" filter="fade">
                                      <p:cBhvr>
                                        <p:cTn id="98" dur="200"/>
                                        <p:tgtEl>
                                          <p:spTgt spid="696328"/>
                                        </p:tgtEl>
                                      </p:cBhvr>
                                    </p:animEffect>
                                  </p:childTnLst>
                                </p:cTn>
                              </p:par>
                              <p:par>
                                <p:cTn id="99" presetID="10" presetClass="entr" presetSubtype="0" fill="hold" nodeType="withEffect">
                                  <p:stCondLst>
                                    <p:cond delay="0"/>
                                  </p:stCondLst>
                                  <p:childTnLst>
                                    <p:set>
                                      <p:cBhvr>
                                        <p:cTn id="100" dur="1" fill="hold">
                                          <p:stCondLst>
                                            <p:cond delay="0"/>
                                          </p:stCondLst>
                                        </p:cTn>
                                        <p:tgtEl>
                                          <p:spTgt spid="2"/>
                                        </p:tgtEl>
                                        <p:attrNameLst>
                                          <p:attrName>style.visibility</p:attrName>
                                        </p:attrNameLst>
                                      </p:cBhvr>
                                      <p:to>
                                        <p:strVal val="visible"/>
                                      </p:to>
                                    </p:set>
                                    <p:animEffect transition="in" filter="fade">
                                      <p:cBhvr>
                                        <p:cTn id="101"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23" grpId="0"/>
      <p:bldP spid="696324" grpId="0"/>
      <p:bldP spid="696325" grpId="0"/>
      <p:bldP spid="696326" grpId="0"/>
      <p:bldP spid="696327" grpId="0"/>
      <p:bldP spid="696344" grpId="0"/>
      <p:bldP spid="69634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Rectangle 2"/>
          <p:cNvSpPr>
            <a:spLocks noGrp="1" noChangeArrowheads="1"/>
          </p:cNvSpPr>
          <p:nvPr>
            <p:ph type="title"/>
          </p:nvPr>
        </p:nvSpPr>
        <p:spPr/>
        <p:txBody>
          <a:bodyPr>
            <a:normAutofit fontScale="90000"/>
          </a:bodyPr>
          <a:lstStyle/>
          <a:p>
            <a:r>
              <a:rPr lang="en-US"/>
              <a:t>Grid Realization Steps/Requirements</a:t>
            </a:r>
          </a:p>
        </p:txBody>
      </p:sp>
      <p:sp>
        <p:nvSpPr>
          <p:cNvPr id="731139" name="Rectangle 3"/>
          <p:cNvSpPr>
            <a:spLocks noGrp="1" noChangeArrowheads="1"/>
          </p:cNvSpPr>
          <p:nvPr>
            <p:ph type="body" idx="1"/>
          </p:nvPr>
        </p:nvSpPr>
        <p:spPr/>
        <p:txBody>
          <a:bodyPr/>
          <a:lstStyle/>
          <a:p>
            <a:pPr>
              <a:lnSpc>
                <a:spcPct val="90000"/>
              </a:lnSpc>
            </a:pPr>
            <a:r>
              <a:rPr lang="en-AU" sz="2400" dirty="0"/>
              <a:t>Step 1:</a:t>
            </a:r>
            <a:endParaRPr lang="en-US" sz="2400" dirty="0"/>
          </a:p>
          <a:p>
            <a:pPr lvl="1">
              <a:lnSpc>
                <a:spcPct val="90000"/>
              </a:lnSpc>
            </a:pPr>
            <a:r>
              <a:rPr lang="en-US" sz="2000" dirty="0"/>
              <a:t>The integration of individual </a:t>
            </a:r>
            <a:r>
              <a:rPr lang="en-US" sz="2000" dirty="0" smtClean="0"/>
              <a:t>components </a:t>
            </a:r>
            <a:r>
              <a:rPr lang="en-US" sz="2000" dirty="0"/>
              <a:t>into a combined networked resource (single system image cluster).</a:t>
            </a:r>
          </a:p>
          <a:p>
            <a:pPr>
              <a:lnSpc>
                <a:spcPct val="90000"/>
              </a:lnSpc>
            </a:pPr>
            <a:r>
              <a:rPr lang="en-AU" sz="2400" dirty="0"/>
              <a:t>Step 2:</a:t>
            </a:r>
            <a:endParaRPr lang="en-US" sz="2400" dirty="0"/>
          </a:p>
          <a:p>
            <a:pPr lvl="1">
              <a:lnSpc>
                <a:spcPct val="90000"/>
              </a:lnSpc>
            </a:pPr>
            <a:r>
              <a:rPr lang="en-US" sz="2000" dirty="0"/>
              <a:t>Low-level middleware to provide a secure and uniform access to services provided by different resources.</a:t>
            </a:r>
          </a:p>
          <a:p>
            <a:pPr>
              <a:lnSpc>
                <a:spcPct val="90000"/>
              </a:lnSpc>
            </a:pPr>
            <a:r>
              <a:rPr lang="en-AU" sz="2400" dirty="0"/>
              <a:t>Step 3:</a:t>
            </a:r>
            <a:endParaRPr lang="en-US" sz="2400" dirty="0"/>
          </a:p>
          <a:p>
            <a:pPr lvl="1">
              <a:lnSpc>
                <a:spcPct val="90000"/>
              </a:lnSpc>
            </a:pPr>
            <a:r>
              <a:rPr lang="en-US" sz="2000" dirty="0"/>
              <a:t>User-level middleware to support application development and aggregation of distributed resources.</a:t>
            </a:r>
          </a:p>
          <a:p>
            <a:pPr>
              <a:lnSpc>
                <a:spcPct val="90000"/>
              </a:lnSpc>
            </a:pPr>
            <a:r>
              <a:rPr lang="en-AU" sz="2400" dirty="0"/>
              <a:t>Step 4:</a:t>
            </a:r>
            <a:endParaRPr lang="en-US" sz="2400" dirty="0"/>
          </a:p>
          <a:p>
            <a:pPr lvl="1">
              <a:lnSpc>
                <a:spcPct val="90000"/>
              </a:lnSpc>
            </a:pPr>
            <a:r>
              <a:rPr lang="en-US" sz="2000" dirty="0"/>
              <a:t>The construction of Grid applications and Web portals.</a:t>
            </a:r>
          </a:p>
        </p:txBody>
      </p:sp>
      <p:sp>
        <p:nvSpPr>
          <p:cNvPr id="4" name="Date Placeholder 3"/>
          <p:cNvSpPr>
            <a:spLocks noGrp="1"/>
          </p:cNvSpPr>
          <p:nvPr>
            <p:ph type="dt" sz="half" idx="10"/>
          </p:nvPr>
        </p:nvSpPr>
        <p:spPr/>
        <p:txBody>
          <a:bodyPr/>
          <a:lstStyle/>
          <a:p>
            <a:r>
              <a:rPr lang="en-US" smtClean="0"/>
              <a:t>IAUT</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32</a:t>
            </a:fld>
            <a:endParaRPr lang="en-US"/>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330" name="Text Box 2"/>
          <p:cNvSpPr txBox="1">
            <a:spLocks noChangeArrowheads="1"/>
          </p:cNvSpPr>
          <p:nvPr/>
        </p:nvSpPr>
        <p:spPr bwMode="auto">
          <a:xfrm>
            <a:off x="3116263" y="5749925"/>
            <a:ext cx="2732087" cy="257175"/>
          </a:xfrm>
          <a:prstGeom prst="rect">
            <a:avLst/>
          </a:prstGeom>
          <a:solidFill>
            <a:srgbClr val="CCFF99"/>
          </a:solidFill>
          <a:ln w="12700">
            <a:solidFill>
              <a:srgbClr val="000000"/>
            </a:solidFill>
            <a:miter lim="800000"/>
            <a:headEnd/>
            <a:tailEnd/>
          </a:ln>
          <a:effectLst/>
        </p:spPr>
        <p:txBody>
          <a:bodyPr lIns="91432" tIns="45716" rIns="91432" bIns="45716">
            <a:spAutoFit/>
          </a:bodyPr>
          <a:lstStyle/>
          <a:p>
            <a:pPr eaLnBrk="0" hangingPunct="0"/>
            <a:r>
              <a:rPr lang="en-US" sz="1000" b="1">
                <a:solidFill>
                  <a:srgbClr val="000000"/>
                </a:solidFill>
                <a:latin typeface="Times New Roman" pitchFamily="18" charset="0"/>
              </a:rPr>
              <a:t>Networked Resources across Organizations</a:t>
            </a:r>
          </a:p>
        </p:txBody>
      </p:sp>
      <p:sp>
        <p:nvSpPr>
          <p:cNvPr id="867331" name="Text Box 3"/>
          <p:cNvSpPr txBox="1">
            <a:spLocks noChangeArrowheads="1"/>
          </p:cNvSpPr>
          <p:nvPr/>
        </p:nvSpPr>
        <p:spPr bwMode="auto">
          <a:xfrm>
            <a:off x="1677988" y="6062663"/>
            <a:ext cx="795337" cy="257175"/>
          </a:xfrm>
          <a:prstGeom prst="rect">
            <a:avLst/>
          </a:prstGeom>
          <a:noFill/>
          <a:ln w="12700">
            <a:solidFill>
              <a:srgbClr val="000000"/>
            </a:solidFill>
            <a:miter lim="800000"/>
            <a:headEnd/>
            <a:tailEnd/>
          </a:ln>
          <a:effectLst/>
        </p:spPr>
        <p:txBody>
          <a:bodyPr lIns="91432" tIns="45716" rIns="91432" bIns="45716">
            <a:spAutoFit/>
          </a:bodyPr>
          <a:lstStyle/>
          <a:p>
            <a:pPr eaLnBrk="0" hangingPunct="0"/>
            <a:r>
              <a:rPr lang="en-US" sz="1000">
                <a:solidFill>
                  <a:srgbClr val="000000"/>
                </a:solidFill>
                <a:latin typeface="Times New Roman" pitchFamily="18" charset="0"/>
              </a:rPr>
              <a:t>Computers</a:t>
            </a:r>
            <a:endParaRPr lang="en-US" sz="1000" b="1">
              <a:solidFill>
                <a:srgbClr val="000000"/>
              </a:solidFill>
              <a:latin typeface="Times New Roman" pitchFamily="18" charset="0"/>
            </a:endParaRPr>
          </a:p>
        </p:txBody>
      </p:sp>
      <p:sp>
        <p:nvSpPr>
          <p:cNvPr id="867332" name="Text Box 4"/>
          <p:cNvSpPr txBox="1">
            <a:spLocks noChangeArrowheads="1"/>
          </p:cNvSpPr>
          <p:nvPr/>
        </p:nvSpPr>
        <p:spPr bwMode="auto">
          <a:xfrm>
            <a:off x="2578100" y="6065838"/>
            <a:ext cx="755650" cy="257175"/>
          </a:xfrm>
          <a:prstGeom prst="rect">
            <a:avLst/>
          </a:prstGeom>
          <a:noFill/>
          <a:ln w="12700">
            <a:solidFill>
              <a:srgbClr val="000000"/>
            </a:solidFill>
            <a:miter lim="800000"/>
            <a:headEnd/>
            <a:tailEnd/>
          </a:ln>
          <a:effectLst/>
        </p:spPr>
        <p:txBody>
          <a:bodyPr lIns="91432" tIns="45716" rIns="91432" bIns="45716">
            <a:spAutoFit/>
          </a:bodyPr>
          <a:lstStyle/>
          <a:p>
            <a:pPr eaLnBrk="0" hangingPunct="0"/>
            <a:r>
              <a:rPr lang="en-US" sz="1000">
                <a:solidFill>
                  <a:srgbClr val="000000"/>
                </a:solidFill>
                <a:latin typeface="Times New Roman" pitchFamily="18" charset="0"/>
              </a:rPr>
              <a:t>Networks</a:t>
            </a:r>
          </a:p>
        </p:txBody>
      </p:sp>
      <p:sp>
        <p:nvSpPr>
          <p:cNvPr id="867333" name="Text Box 5"/>
          <p:cNvSpPr txBox="1">
            <a:spLocks noChangeArrowheads="1"/>
          </p:cNvSpPr>
          <p:nvPr/>
        </p:nvSpPr>
        <p:spPr bwMode="auto">
          <a:xfrm>
            <a:off x="4538663" y="6065838"/>
            <a:ext cx="935037" cy="257175"/>
          </a:xfrm>
          <a:prstGeom prst="rect">
            <a:avLst/>
          </a:prstGeom>
          <a:noFill/>
          <a:ln w="12700">
            <a:solidFill>
              <a:srgbClr val="000000"/>
            </a:solidFill>
            <a:miter lim="800000"/>
            <a:headEnd/>
            <a:tailEnd/>
          </a:ln>
          <a:effectLst/>
        </p:spPr>
        <p:txBody>
          <a:bodyPr lIns="91432" tIns="45716" rIns="91432" bIns="45716">
            <a:spAutoFit/>
          </a:bodyPr>
          <a:lstStyle/>
          <a:p>
            <a:pPr eaLnBrk="0" hangingPunct="0"/>
            <a:r>
              <a:rPr lang="en-US" sz="1000">
                <a:solidFill>
                  <a:srgbClr val="000000"/>
                </a:solidFill>
                <a:latin typeface="Times New Roman" pitchFamily="18" charset="0"/>
              </a:rPr>
              <a:t>Data Sources</a:t>
            </a:r>
          </a:p>
        </p:txBody>
      </p:sp>
      <p:sp>
        <p:nvSpPr>
          <p:cNvPr id="867334" name="Text Box 6"/>
          <p:cNvSpPr txBox="1">
            <a:spLocks noChangeArrowheads="1"/>
          </p:cNvSpPr>
          <p:nvPr/>
        </p:nvSpPr>
        <p:spPr bwMode="auto">
          <a:xfrm>
            <a:off x="5838825" y="6065838"/>
            <a:ext cx="1350963" cy="257175"/>
          </a:xfrm>
          <a:prstGeom prst="rect">
            <a:avLst/>
          </a:prstGeom>
          <a:noFill/>
          <a:ln w="12700">
            <a:solidFill>
              <a:srgbClr val="000000"/>
            </a:solidFill>
            <a:miter lim="800000"/>
            <a:headEnd/>
            <a:tailEnd/>
          </a:ln>
          <a:effectLst/>
        </p:spPr>
        <p:txBody>
          <a:bodyPr lIns="91432" tIns="45716" rIns="91432" bIns="45716">
            <a:spAutoFit/>
          </a:bodyPr>
          <a:lstStyle/>
          <a:p>
            <a:pPr eaLnBrk="0" hangingPunct="0"/>
            <a:r>
              <a:rPr lang="en-US" sz="1000">
                <a:solidFill>
                  <a:srgbClr val="000000"/>
                </a:solidFill>
                <a:latin typeface="Times New Roman" pitchFamily="18" charset="0"/>
              </a:rPr>
              <a:t>Scientific Instruments</a:t>
            </a:r>
          </a:p>
        </p:txBody>
      </p:sp>
      <p:sp>
        <p:nvSpPr>
          <p:cNvPr id="867335" name="Text Box 7"/>
          <p:cNvSpPr txBox="1">
            <a:spLocks noChangeArrowheads="1"/>
          </p:cNvSpPr>
          <p:nvPr/>
        </p:nvSpPr>
        <p:spPr bwMode="auto">
          <a:xfrm>
            <a:off x="3409950" y="6065838"/>
            <a:ext cx="1089025" cy="257175"/>
          </a:xfrm>
          <a:prstGeom prst="rect">
            <a:avLst/>
          </a:prstGeom>
          <a:noFill/>
          <a:ln w="12700">
            <a:solidFill>
              <a:srgbClr val="000000"/>
            </a:solidFill>
            <a:miter lim="800000"/>
            <a:headEnd/>
            <a:tailEnd/>
          </a:ln>
          <a:effectLst/>
        </p:spPr>
        <p:txBody>
          <a:bodyPr lIns="91432" tIns="45716" rIns="91432" bIns="45716">
            <a:spAutoFit/>
          </a:bodyPr>
          <a:lstStyle/>
          <a:p>
            <a:pPr eaLnBrk="0" hangingPunct="0"/>
            <a:r>
              <a:rPr lang="en-US" sz="1000">
                <a:solidFill>
                  <a:srgbClr val="000000"/>
                </a:solidFill>
                <a:latin typeface="Times New Roman" pitchFamily="18" charset="0"/>
              </a:rPr>
              <a:t>Storage Systems</a:t>
            </a:r>
          </a:p>
        </p:txBody>
      </p:sp>
      <p:sp>
        <p:nvSpPr>
          <p:cNvPr id="867336" name="Text Box 8"/>
          <p:cNvSpPr txBox="1">
            <a:spLocks noChangeArrowheads="1"/>
          </p:cNvSpPr>
          <p:nvPr/>
        </p:nvSpPr>
        <p:spPr bwMode="auto">
          <a:xfrm>
            <a:off x="3538538" y="5027613"/>
            <a:ext cx="1811337" cy="257175"/>
          </a:xfrm>
          <a:prstGeom prst="rect">
            <a:avLst/>
          </a:prstGeom>
          <a:solidFill>
            <a:srgbClr val="CCFF99"/>
          </a:solidFill>
          <a:ln w="12700">
            <a:solidFill>
              <a:srgbClr val="000000"/>
            </a:solidFill>
            <a:miter lim="800000"/>
            <a:headEnd/>
            <a:tailEnd/>
          </a:ln>
          <a:effectLst/>
        </p:spPr>
        <p:txBody>
          <a:bodyPr lIns="91432" tIns="45716" rIns="91432" bIns="45716">
            <a:spAutoFit/>
          </a:bodyPr>
          <a:lstStyle/>
          <a:p>
            <a:pPr eaLnBrk="0" hangingPunct="0"/>
            <a:r>
              <a:rPr lang="en-US" sz="1000" b="1">
                <a:solidFill>
                  <a:srgbClr val="000000"/>
                </a:solidFill>
                <a:latin typeface="Times New Roman" pitchFamily="18" charset="0"/>
              </a:rPr>
              <a:t>Local Resource Managers</a:t>
            </a:r>
          </a:p>
        </p:txBody>
      </p:sp>
      <p:sp>
        <p:nvSpPr>
          <p:cNvPr id="867337" name="Text Box 9"/>
          <p:cNvSpPr txBox="1">
            <a:spLocks noChangeArrowheads="1"/>
          </p:cNvSpPr>
          <p:nvPr/>
        </p:nvSpPr>
        <p:spPr bwMode="auto">
          <a:xfrm>
            <a:off x="1689100" y="5392738"/>
            <a:ext cx="1195388" cy="257175"/>
          </a:xfrm>
          <a:prstGeom prst="rect">
            <a:avLst/>
          </a:prstGeom>
          <a:noFill/>
          <a:ln w="12700">
            <a:solidFill>
              <a:srgbClr val="000000"/>
            </a:solidFill>
            <a:miter lim="800000"/>
            <a:headEnd/>
            <a:tailEnd/>
          </a:ln>
          <a:effectLst/>
        </p:spPr>
        <p:txBody>
          <a:bodyPr lIns="91432" tIns="45716" rIns="91432" bIns="45716">
            <a:spAutoFit/>
          </a:bodyPr>
          <a:lstStyle/>
          <a:p>
            <a:pPr eaLnBrk="0" hangingPunct="0"/>
            <a:r>
              <a:rPr lang="en-US" sz="1000">
                <a:solidFill>
                  <a:srgbClr val="000000"/>
                </a:solidFill>
                <a:latin typeface="Times New Roman" pitchFamily="18" charset="0"/>
              </a:rPr>
              <a:t>Operating Systems</a:t>
            </a:r>
            <a:endParaRPr lang="en-US" sz="1000" b="1">
              <a:solidFill>
                <a:srgbClr val="000000"/>
              </a:solidFill>
              <a:latin typeface="Times New Roman" pitchFamily="18" charset="0"/>
            </a:endParaRPr>
          </a:p>
        </p:txBody>
      </p:sp>
      <p:sp>
        <p:nvSpPr>
          <p:cNvPr id="867338" name="Text Box 10"/>
          <p:cNvSpPr txBox="1">
            <a:spLocks noChangeArrowheads="1"/>
          </p:cNvSpPr>
          <p:nvPr/>
        </p:nvSpPr>
        <p:spPr bwMode="auto">
          <a:xfrm>
            <a:off x="2959100" y="5389563"/>
            <a:ext cx="1187450" cy="257175"/>
          </a:xfrm>
          <a:prstGeom prst="rect">
            <a:avLst/>
          </a:prstGeom>
          <a:noFill/>
          <a:ln w="12700">
            <a:solidFill>
              <a:srgbClr val="000000"/>
            </a:solidFill>
            <a:miter lim="800000"/>
            <a:headEnd/>
            <a:tailEnd/>
          </a:ln>
          <a:effectLst/>
        </p:spPr>
        <p:txBody>
          <a:bodyPr lIns="91432" tIns="45716" rIns="91432" bIns="45716">
            <a:spAutoFit/>
          </a:bodyPr>
          <a:lstStyle/>
          <a:p>
            <a:pPr eaLnBrk="0" hangingPunct="0"/>
            <a:r>
              <a:rPr lang="en-US" sz="1000">
                <a:solidFill>
                  <a:srgbClr val="000000"/>
                </a:solidFill>
                <a:latin typeface="Times New Roman" pitchFamily="18" charset="0"/>
              </a:rPr>
              <a:t>Queuing Systems</a:t>
            </a:r>
            <a:endParaRPr lang="en-US" sz="1000" b="1">
              <a:solidFill>
                <a:srgbClr val="000000"/>
              </a:solidFill>
              <a:latin typeface="Times New Roman" pitchFamily="18" charset="0"/>
            </a:endParaRPr>
          </a:p>
        </p:txBody>
      </p:sp>
      <p:sp>
        <p:nvSpPr>
          <p:cNvPr id="867339" name="Text Box 11"/>
          <p:cNvSpPr txBox="1">
            <a:spLocks noChangeArrowheads="1"/>
          </p:cNvSpPr>
          <p:nvPr/>
        </p:nvSpPr>
        <p:spPr bwMode="auto">
          <a:xfrm>
            <a:off x="6081713" y="5375275"/>
            <a:ext cx="1111250" cy="257175"/>
          </a:xfrm>
          <a:prstGeom prst="rect">
            <a:avLst/>
          </a:prstGeom>
          <a:noFill/>
          <a:ln w="12700">
            <a:solidFill>
              <a:srgbClr val="000000"/>
            </a:solidFill>
            <a:miter lim="800000"/>
            <a:headEnd/>
            <a:tailEnd/>
          </a:ln>
          <a:effectLst/>
        </p:spPr>
        <p:txBody>
          <a:bodyPr lIns="91432" tIns="45716" rIns="91432" bIns="45716">
            <a:spAutoFit/>
          </a:bodyPr>
          <a:lstStyle/>
          <a:p>
            <a:pPr eaLnBrk="0" hangingPunct="0"/>
            <a:r>
              <a:rPr lang="en-US" sz="1000">
                <a:solidFill>
                  <a:srgbClr val="000000"/>
                </a:solidFill>
                <a:latin typeface="Times New Roman" pitchFamily="18" charset="0"/>
              </a:rPr>
              <a:t>Internet Protocols</a:t>
            </a:r>
            <a:endParaRPr lang="en-US" sz="1000" b="1">
              <a:solidFill>
                <a:srgbClr val="000000"/>
              </a:solidFill>
              <a:latin typeface="Times New Roman" pitchFamily="18" charset="0"/>
            </a:endParaRPr>
          </a:p>
        </p:txBody>
      </p:sp>
      <p:sp>
        <p:nvSpPr>
          <p:cNvPr id="867340" name="Text Box 12"/>
          <p:cNvSpPr txBox="1">
            <a:spLocks noChangeArrowheads="1"/>
          </p:cNvSpPr>
          <p:nvPr/>
        </p:nvSpPr>
        <p:spPr bwMode="auto">
          <a:xfrm>
            <a:off x="4232275" y="5378450"/>
            <a:ext cx="1495425" cy="257175"/>
          </a:xfrm>
          <a:prstGeom prst="rect">
            <a:avLst/>
          </a:prstGeom>
          <a:noFill/>
          <a:ln w="12700">
            <a:solidFill>
              <a:srgbClr val="000000"/>
            </a:solidFill>
            <a:miter lim="800000"/>
            <a:headEnd/>
            <a:tailEnd/>
          </a:ln>
          <a:effectLst/>
        </p:spPr>
        <p:txBody>
          <a:bodyPr lIns="91432" tIns="45716" rIns="91432" bIns="45716">
            <a:spAutoFit/>
          </a:bodyPr>
          <a:lstStyle/>
          <a:p>
            <a:pPr eaLnBrk="0" hangingPunct="0"/>
            <a:r>
              <a:rPr lang="en-US" sz="1000">
                <a:solidFill>
                  <a:srgbClr val="000000"/>
                </a:solidFill>
                <a:latin typeface="Times New Roman" pitchFamily="18" charset="0"/>
              </a:rPr>
              <a:t>Libraries &amp; App Kernels</a:t>
            </a:r>
            <a:endParaRPr lang="en-US" sz="1000" b="1">
              <a:solidFill>
                <a:srgbClr val="000000"/>
              </a:solidFill>
              <a:latin typeface="Times New Roman" pitchFamily="18" charset="0"/>
            </a:endParaRPr>
          </a:p>
        </p:txBody>
      </p:sp>
      <p:sp>
        <p:nvSpPr>
          <p:cNvPr id="867341" name="Text Box 13"/>
          <p:cNvSpPr txBox="1">
            <a:spLocks noChangeArrowheads="1"/>
          </p:cNvSpPr>
          <p:nvPr/>
        </p:nvSpPr>
        <p:spPr bwMode="auto">
          <a:xfrm>
            <a:off x="3105150" y="3810000"/>
            <a:ext cx="2774950" cy="257175"/>
          </a:xfrm>
          <a:prstGeom prst="rect">
            <a:avLst/>
          </a:prstGeom>
          <a:solidFill>
            <a:srgbClr val="CCFF99"/>
          </a:solidFill>
          <a:ln w="12700">
            <a:solidFill>
              <a:srgbClr val="000000"/>
            </a:solidFill>
            <a:miter lim="800000"/>
            <a:headEnd/>
            <a:tailEnd/>
          </a:ln>
          <a:effectLst/>
        </p:spPr>
        <p:txBody>
          <a:bodyPr lIns="91432" tIns="45716" rIns="91432" bIns="45716">
            <a:spAutoFit/>
          </a:bodyPr>
          <a:lstStyle/>
          <a:p>
            <a:pPr eaLnBrk="0" hangingPunct="0"/>
            <a:r>
              <a:rPr lang="en-US" sz="1000" b="1">
                <a:solidFill>
                  <a:srgbClr val="000000"/>
                </a:solidFill>
                <a:latin typeface="Times New Roman" pitchFamily="18" charset="0"/>
              </a:rPr>
              <a:t>Distributed Resources Coupling Services</a:t>
            </a:r>
          </a:p>
        </p:txBody>
      </p:sp>
      <p:sp>
        <p:nvSpPr>
          <p:cNvPr id="867342" name="Text Box 14"/>
          <p:cNvSpPr txBox="1">
            <a:spLocks noChangeArrowheads="1"/>
          </p:cNvSpPr>
          <p:nvPr/>
        </p:nvSpPr>
        <p:spPr bwMode="auto">
          <a:xfrm>
            <a:off x="2724150" y="4191000"/>
            <a:ext cx="849313" cy="257175"/>
          </a:xfrm>
          <a:prstGeom prst="rect">
            <a:avLst/>
          </a:prstGeom>
          <a:noFill/>
          <a:ln w="12700">
            <a:solidFill>
              <a:srgbClr val="000000"/>
            </a:solidFill>
            <a:miter lim="800000"/>
            <a:headEnd/>
            <a:tailEnd/>
          </a:ln>
          <a:effectLst/>
        </p:spPr>
        <p:txBody>
          <a:bodyPr lIns="91432" tIns="45716" rIns="91432" bIns="45716">
            <a:spAutoFit/>
          </a:bodyPr>
          <a:lstStyle/>
          <a:p>
            <a:pPr eaLnBrk="0" hangingPunct="0"/>
            <a:r>
              <a:rPr lang="en-US" sz="1000">
                <a:solidFill>
                  <a:srgbClr val="000000"/>
                </a:solidFill>
                <a:latin typeface="Times New Roman" pitchFamily="18" charset="0"/>
              </a:rPr>
              <a:t>Information</a:t>
            </a:r>
            <a:endParaRPr lang="en-US" sz="1000" b="1">
              <a:solidFill>
                <a:srgbClr val="000000"/>
              </a:solidFill>
              <a:latin typeface="Times New Roman" pitchFamily="18" charset="0"/>
            </a:endParaRPr>
          </a:p>
        </p:txBody>
      </p:sp>
      <p:sp>
        <p:nvSpPr>
          <p:cNvPr id="867343" name="Text Box 15"/>
          <p:cNvSpPr txBox="1">
            <a:spLocks noChangeArrowheads="1"/>
          </p:cNvSpPr>
          <p:nvPr/>
        </p:nvSpPr>
        <p:spPr bwMode="auto">
          <a:xfrm>
            <a:off x="6562725" y="4191000"/>
            <a:ext cx="657225" cy="257175"/>
          </a:xfrm>
          <a:prstGeom prst="rect">
            <a:avLst/>
          </a:prstGeom>
          <a:noFill/>
          <a:ln w="12700">
            <a:solidFill>
              <a:srgbClr val="000000"/>
            </a:solidFill>
            <a:miter lim="800000"/>
            <a:headEnd/>
            <a:tailEnd/>
          </a:ln>
          <a:effectLst/>
        </p:spPr>
        <p:txBody>
          <a:bodyPr lIns="91432" tIns="45716" rIns="91432" bIns="45716">
            <a:spAutoFit/>
          </a:bodyPr>
          <a:lstStyle/>
          <a:p>
            <a:pPr eaLnBrk="0" hangingPunct="0"/>
            <a:r>
              <a:rPr lang="en-US" sz="1000">
                <a:solidFill>
                  <a:srgbClr val="000000"/>
                </a:solidFill>
                <a:latin typeface="Times New Roman" pitchFamily="18" charset="0"/>
              </a:rPr>
              <a:t>QoS</a:t>
            </a:r>
          </a:p>
        </p:txBody>
      </p:sp>
      <p:sp>
        <p:nvSpPr>
          <p:cNvPr id="867344" name="Text Box 16"/>
          <p:cNvSpPr txBox="1">
            <a:spLocks noChangeArrowheads="1"/>
          </p:cNvSpPr>
          <p:nvPr/>
        </p:nvSpPr>
        <p:spPr bwMode="auto">
          <a:xfrm>
            <a:off x="4476750" y="4191000"/>
            <a:ext cx="719138" cy="257175"/>
          </a:xfrm>
          <a:prstGeom prst="rect">
            <a:avLst/>
          </a:prstGeom>
          <a:noFill/>
          <a:ln w="12700">
            <a:solidFill>
              <a:srgbClr val="000000"/>
            </a:solidFill>
            <a:miter lim="800000"/>
            <a:headEnd/>
            <a:tailEnd/>
          </a:ln>
          <a:effectLst/>
        </p:spPr>
        <p:txBody>
          <a:bodyPr lIns="91432" tIns="45716" rIns="91432" bIns="45716">
            <a:spAutoFit/>
          </a:bodyPr>
          <a:lstStyle/>
          <a:p>
            <a:pPr eaLnBrk="0" hangingPunct="0"/>
            <a:r>
              <a:rPr lang="en-US" sz="1000">
                <a:solidFill>
                  <a:srgbClr val="000000"/>
                </a:solidFill>
                <a:latin typeface="Times New Roman" pitchFamily="18" charset="0"/>
              </a:rPr>
              <a:t>Process</a:t>
            </a:r>
            <a:endParaRPr lang="en-US" sz="1000" b="1">
              <a:solidFill>
                <a:srgbClr val="000000"/>
              </a:solidFill>
              <a:latin typeface="Times New Roman" pitchFamily="18" charset="0"/>
            </a:endParaRPr>
          </a:p>
        </p:txBody>
      </p:sp>
      <p:sp>
        <p:nvSpPr>
          <p:cNvPr id="867345" name="Text Box 17"/>
          <p:cNvSpPr txBox="1">
            <a:spLocks noChangeArrowheads="1"/>
          </p:cNvSpPr>
          <p:nvPr/>
        </p:nvSpPr>
        <p:spPr bwMode="auto">
          <a:xfrm>
            <a:off x="2565400" y="2552700"/>
            <a:ext cx="3454400" cy="257175"/>
          </a:xfrm>
          <a:prstGeom prst="rect">
            <a:avLst/>
          </a:prstGeom>
          <a:solidFill>
            <a:srgbClr val="CCFF99"/>
          </a:solidFill>
          <a:ln w="12700">
            <a:solidFill>
              <a:srgbClr val="000000"/>
            </a:solidFill>
            <a:miter lim="800000"/>
            <a:headEnd/>
            <a:tailEnd/>
          </a:ln>
          <a:effectLst/>
        </p:spPr>
        <p:txBody>
          <a:bodyPr lIns="91432" tIns="45716" rIns="91432" bIns="45716">
            <a:spAutoFit/>
          </a:bodyPr>
          <a:lstStyle/>
          <a:p>
            <a:pPr eaLnBrk="0" hangingPunct="0"/>
            <a:r>
              <a:rPr lang="en-US" sz="1000" b="1">
                <a:solidFill>
                  <a:srgbClr val="000000"/>
                </a:solidFill>
                <a:latin typeface="Times New Roman" pitchFamily="18" charset="0"/>
              </a:rPr>
              <a:t>Application Development and Deployment Environment</a:t>
            </a:r>
          </a:p>
        </p:txBody>
      </p:sp>
      <p:sp>
        <p:nvSpPr>
          <p:cNvPr id="867346" name="Text Box 18"/>
          <p:cNvSpPr txBox="1">
            <a:spLocks noChangeArrowheads="1"/>
          </p:cNvSpPr>
          <p:nvPr/>
        </p:nvSpPr>
        <p:spPr bwMode="auto">
          <a:xfrm>
            <a:off x="1733550" y="2938463"/>
            <a:ext cx="1447800" cy="257175"/>
          </a:xfrm>
          <a:prstGeom prst="rect">
            <a:avLst/>
          </a:prstGeom>
          <a:noFill/>
          <a:ln w="12700">
            <a:solidFill>
              <a:srgbClr val="000000"/>
            </a:solidFill>
            <a:miter lim="800000"/>
            <a:headEnd/>
            <a:tailEnd/>
          </a:ln>
          <a:effectLst/>
        </p:spPr>
        <p:txBody>
          <a:bodyPr lIns="91432" tIns="45716" rIns="91432" bIns="45716">
            <a:spAutoFit/>
          </a:bodyPr>
          <a:lstStyle/>
          <a:p>
            <a:pPr eaLnBrk="0" hangingPunct="0"/>
            <a:r>
              <a:rPr lang="en-US" sz="1000">
                <a:solidFill>
                  <a:srgbClr val="000000"/>
                </a:solidFill>
                <a:latin typeface="Times New Roman" pitchFamily="18" charset="0"/>
              </a:rPr>
              <a:t>Languages/Compilers</a:t>
            </a:r>
            <a:endParaRPr lang="en-US" sz="1000" b="1">
              <a:solidFill>
                <a:srgbClr val="000000"/>
              </a:solidFill>
              <a:latin typeface="Times New Roman" pitchFamily="18" charset="0"/>
            </a:endParaRPr>
          </a:p>
        </p:txBody>
      </p:sp>
      <p:sp>
        <p:nvSpPr>
          <p:cNvPr id="867347" name="Text Box 19"/>
          <p:cNvSpPr txBox="1">
            <a:spLocks noChangeArrowheads="1"/>
          </p:cNvSpPr>
          <p:nvPr/>
        </p:nvSpPr>
        <p:spPr bwMode="auto">
          <a:xfrm>
            <a:off x="3257550" y="2938463"/>
            <a:ext cx="728663" cy="257175"/>
          </a:xfrm>
          <a:prstGeom prst="rect">
            <a:avLst/>
          </a:prstGeom>
          <a:noFill/>
          <a:ln w="12700">
            <a:solidFill>
              <a:srgbClr val="000000"/>
            </a:solidFill>
            <a:miter lim="800000"/>
            <a:headEnd/>
            <a:tailEnd/>
          </a:ln>
          <a:effectLst/>
        </p:spPr>
        <p:txBody>
          <a:bodyPr lIns="91432" tIns="45716" rIns="91432" bIns="45716">
            <a:spAutoFit/>
          </a:bodyPr>
          <a:lstStyle/>
          <a:p>
            <a:pPr eaLnBrk="0" hangingPunct="0"/>
            <a:r>
              <a:rPr lang="en-US" sz="1000">
                <a:solidFill>
                  <a:srgbClr val="000000"/>
                </a:solidFill>
                <a:latin typeface="Times New Roman" pitchFamily="18" charset="0"/>
              </a:rPr>
              <a:t>Libraries</a:t>
            </a:r>
            <a:endParaRPr lang="en-US" sz="1000" b="1">
              <a:solidFill>
                <a:srgbClr val="000000"/>
              </a:solidFill>
              <a:latin typeface="Times New Roman" pitchFamily="18" charset="0"/>
            </a:endParaRPr>
          </a:p>
        </p:txBody>
      </p:sp>
      <p:sp>
        <p:nvSpPr>
          <p:cNvPr id="867348" name="Text Box 20"/>
          <p:cNvSpPr txBox="1">
            <a:spLocks noChangeArrowheads="1"/>
          </p:cNvSpPr>
          <p:nvPr/>
        </p:nvSpPr>
        <p:spPr bwMode="auto">
          <a:xfrm>
            <a:off x="4095750" y="2938463"/>
            <a:ext cx="763588" cy="257175"/>
          </a:xfrm>
          <a:prstGeom prst="rect">
            <a:avLst/>
          </a:prstGeom>
          <a:noFill/>
          <a:ln w="12700">
            <a:solidFill>
              <a:srgbClr val="000000"/>
            </a:solidFill>
            <a:miter lim="800000"/>
            <a:headEnd/>
            <a:tailEnd/>
          </a:ln>
          <a:effectLst/>
        </p:spPr>
        <p:txBody>
          <a:bodyPr lIns="91432" tIns="45716" rIns="91432" bIns="45716">
            <a:spAutoFit/>
          </a:bodyPr>
          <a:lstStyle/>
          <a:p>
            <a:pPr eaLnBrk="0" hangingPunct="0"/>
            <a:r>
              <a:rPr lang="en-US" sz="1000">
                <a:solidFill>
                  <a:srgbClr val="000000"/>
                </a:solidFill>
                <a:latin typeface="Times New Roman" pitchFamily="18" charset="0"/>
              </a:rPr>
              <a:t>Debuggers</a:t>
            </a:r>
            <a:endParaRPr lang="en-US" sz="1000" b="1">
              <a:solidFill>
                <a:srgbClr val="000000"/>
              </a:solidFill>
              <a:latin typeface="Times New Roman" pitchFamily="18" charset="0"/>
            </a:endParaRPr>
          </a:p>
        </p:txBody>
      </p:sp>
      <p:sp>
        <p:nvSpPr>
          <p:cNvPr id="867349" name="Text Box 21"/>
          <p:cNvSpPr txBox="1">
            <a:spLocks noChangeArrowheads="1"/>
          </p:cNvSpPr>
          <p:nvPr/>
        </p:nvSpPr>
        <p:spPr bwMode="auto">
          <a:xfrm>
            <a:off x="6305550" y="2938463"/>
            <a:ext cx="873125" cy="257175"/>
          </a:xfrm>
          <a:prstGeom prst="rect">
            <a:avLst/>
          </a:prstGeom>
          <a:noFill/>
          <a:ln w="12700">
            <a:solidFill>
              <a:srgbClr val="000000"/>
            </a:solidFill>
            <a:miter lim="800000"/>
            <a:headEnd/>
            <a:tailEnd/>
          </a:ln>
          <a:effectLst/>
        </p:spPr>
        <p:txBody>
          <a:bodyPr lIns="91432" tIns="45716" rIns="91432" bIns="45716">
            <a:spAutoFit/>
          </a:bodyPr>
          <a:lstStyle/>
          <a:p>
            <a:pPr eaLnBrk="0" hangingPunct="0"/>
            <a:r>
              <a:rPr lang="en-US" sz="1000">
                <a:solidFill>
                  <a:srgbClr val="000000"/>
                </a:solidFill>
                <a:latin typeface="Times New Roman" pitchFamily="18" charset="0"/>
              </a:rPr>
              <a:t>Web tools</a:t>
            </a:r>
            <a:endParaRPr lang="en-US" sz="1000" b="1">
              <a:solidFill>
                <a:srgbClr val="000000"/>
              </a:solidFill>
              <a:latin typeface="Times New Roman" pitchFamily="18" charset="0"/>
            </a:endParaRPr>
          </a:p>
        </p:txBody>
      </p:sp>
      <p:sp>
        <p:nvSpPr>
          <p:cNvPr id="867350" name="Text Box 22"/>
          <p:cNvSpPr txBox="1">
            <a:spLocks noChangeArrowheads="1"/>
          </p:cNvSpPr>
          <p:nvPr/>
        </p:nvSpPr>
        <p:spPr bwMode="auto">
          <a:xfrm>
            <a:off x="1733550" y="3243263"/>
            <a:ext cx="5486400" cy="257175"/>
          </a:xfrm>
          <a:prstGeom prst="rect">
            <a:avLst/>
          </a:prstGeom>
          <a:noFill/>
          <a:ln w="12700">
            <a:solidFill>
              <a:srgbClr val="000000"/>
            </a:solidFill>
            <a:miter lim="800000"/>
            <a:headEnd/>
            <a:tailEnd/>
          </a:ln>
          <a:effectLst/>
        </p:spPr>
        <p:txBody>
          <a:bodyPr lIns="91432" tIns="45716" rIns="91432" bIns="45716">
            <a:spAutoFit/>
          </a:bodyPr>
          <a:lstStyle/>
          <a:p>
            <a:pPr eaLnBrk="0" hangingPunct="0"/>
            <a:r>
              <a:rPr lang="en-US" sz="1000">
                <a:solidFill>
                  <a:srgbClr val="000000"/>
                </a:solidFill>
                <a:latin typeface="Times New Roman" pitchFamily="18" charset="0"/>
              </a:rPr>
              <a:t>Resource Management and Scheduling:</a:t>
            </a:r>
            <a:endParaRPr lang="en-US" sz="1000" b="1">
              <a:solidFill>
                <a:srgbClr val="000000"/>
              </a:solidFill>
              <a:latin typeface="Times New Roman" pitchFamily="18" charset="0"/>
            </a:endParaRPr>
          </a:p>
        </p:txBody>
      </p:sp>
      <p:sp>
        <p:nvSpPr>
          <p:cNvPr id="867351" name="Text Box 23"/>
          <p:cNvSpPr txBox="1">
            <a:spLocks noChangeArrowheads="1"/>
          </p:cNvSpPr>
          <p:nvPr/>
        </p:nvSpPr>
        <p:spPr bwMode="auto">
          <a:xfrm>
            <a:off x="3562350" y="1687513"/>
            <a:ext cx="1793875" cy="257175"/>
          </a:xfrm>
          <a:prstGeom prst="rect">
            <a:avLst/>
          </a:prstGeom>
          <a:solidFill>
            <a:srgbClr val="CCFF99"/>
          </a:solidFill>
          <a:ln w="12700">
            <a:solidFill>
              <a:srgbClr val="000000"/>
            </a:solidFill>
            <a:miter lim="800000"/>
            <a:headEnd/>
            <a:tailEnd/>
          </a:ln>
          <a:effectLst/>
        </p:spPr>
        <p:txBody>
          <a:bodyPr lIns="91432" tIns="45716" rIns="91432" bIns="45716">
            <a:spAutoFit/>
          </a:bodyPr>
          <a:lstStyle/>
          <a:p>
            <a:pPr eaLnBrk="0" hangingPunct="0"/>
            <a:r>
              <a:rPr lang="en-US" sz="1000" b="1">
                <a:solidFill>
                  <a:srgbClr val="000000"/>
                </a:solidFill>
                <a:latin typeface="Times New Roman" pitchFamily="18" charset="0"/>
              </a:rPr>
              <a:t>Applications and Portals</a:t>
            </a:r>
          </a:p>
        </p:txBody>
      </p:sp>
      <p:sp>
        <p:nvSpPr>
          <p:cNvPr id="867352" name="Text Box 24"/>
          <p:cNvSpPr txBox="1">
            <a:spLocks noChangeArrowheads="1"/>
          </p:cNvSpPr>
          <p:nvPr/>
        </p:nvSpPr>
        <p:spPr bwMode="auto">
          <a:xfrm>
            <a:off x="4432300" y="1995488"/>
            <a:ext cx="1206500" cy="257175"/>
          </a:xfrm>
          <a:prstGeom prst="rect">
            <a:avLst/>
          </a:prstGeom>
          <a:noFill/>
          <a:ln w="12700">
            <a:solidFill>
              <a:srgbClr val="000000"/>
            </a:solidFill>
            <a:miter lim="800000"/>
            <a:headEnd/>
            <a:tailEnd/>
          </a:ln>
          <a:effectLst/>
        </p:spPr>
        <p:txBody>
          <a:bodyPr lIns="91432" tIns="45716" rIns="91432" bIns="45716">
            <a:spAutoFit/>
          </a:bodyPr>
          <a:lstStyle/>
          <a:p>
            <a:pPr eaLnBrk="0" hangingPunct="0"/>
            <a:r>
              <a:rPr lang="en-US" sz="1000">
                <a:solidFill>
                  <a:srgbClr val="000000"/>
                </a:solidFill>
                <a:latin typeface="Times New Roman" pitchFamily="18" charset="0"/>
              </a:rPr>
              <a:t>Prob. Solving Env.</a:t>
            </a:r>
            <a:endParaRPr lang="en-US" sz="1000" b="1">
              <a:solidFill>
                <a:srgbClr val="000000"/>
              </a:solidFill>
              <a:latin typeface="Times New Roman" pitchFamily="18" charset="0"/>
            </a:endParaRPr>
          </a:p>
        </p:txBody>
      </p:sp>
      <p:sp>
        <p:nvSpPr>
          <p:cNvPr id="867353" name="Text Box 25"/>
          <p:cNvSpPr txBox="1">
            <a:spLocks noChangeArrowheads="1"/>
          </p:cNvSpPr>
          <p:nvPr/>
        </p:nvSpPr>
        <p:spPr bwMode="auto">
          <a:xfrm>
            <a:off x="1684338" y="2028825"/>
            <a:ext cx="703262" cy="257175"/>
          </a:xfrm>
          <a:prstGeom prst="rect">
            <a:avLst/>
          </a:prstGeom>
          <a:noFill/>
          <a:ln w="12700">
            <a:solidFill>
              <a:srgbClr val="000000"/>
            </a:solidFill>
            <a:miter lim="800000"/>
            <a:headEnd/>
            <a:tailEnd/>
          </a:ln>
          <a:effectLst/>
        </p:spPr>
        <p:txBody>
          <a:bodyPr lIns="91432" tIns="45716" rIns="91432" bIns="45716">
            <a:spAutoFit/>
          </a:bodyPr>
          <a:lstStyle/>
          <a:p>
            <a:pPr eaLnBrk="0" hangingPunct="0"/>
            <a:r>
              <a:rPr lang="en-US" sz="1000">
                <a:solidFill>
                  <a:srgbClr val="000000"/>
                </a:solidFill>
                <a:latin typeface="Times New Roman" pitchFamily="18" charset="0"/>
              </a:rPr>
              <a:t>Scientific</a:t>
            </a:r>
            <a:endParaRPr lang="en-US" sz="1000" b="1">
              <a:solidFill>
                <a:srgbClr val="000000"/>
              </a:solidFill>
              <a:latin typeface="Times New Roman" pitchFamily="18" charset="0"/>
            </a:endParaRPr>
          </a:p>
        </p:txBody>
      </p:sp>
      <p:sp>
        <p:nvSpPr>
          <p:cNvPr id="867354" name="Text Box 26"/>
          <p:cNvSpPr txBox="1">
            <a:spLocks noChangeArrowheads="1"/>
          </p:cNvSpPr>
          <p:nvPr/>
        </p:nvSpPr>
        <p:spPr bwMode="auto">
          <a:xfrm>
            <a:off x="5675313" y="1957388"/>
            <a:ext cx="352425" cy="244475"/>
          </a:xfrm>
          <a:prstGeom prst="rect">
            <a:avLst/>
          </a:prstGeom>
          <a:noFill/>
          <a:ln w="12700">
            <a:noFill/>
            <a:miter lim="800000"/>
            <a:headEnd/>
            <a:tailEnd/>
          </a:ln>
          <a:effectLst/>
        </p:spPr>
        <p:txBody>
          <a:bodyPr lIns="91432" tIns="45716" rIns="91432" bIns="45716">
            <a:spAutoFit/>
          </a:bodyPr>
          <a:lstStyle/>
          <a:p>
            <a:pPr algn="l" eaLnBrk="0" hangingPunct="0"/>
            <a:r>
              <a:rPr lang="en-US" sz="1000" b="1">
                <a:solidFill>
                  <a:srgbClr val="000000"/>
                </a:solidFill>
                <a:latin typeface="Times New Roman" pitchFamily="18" charset="0"/>
              </a:rPr>
              <a:t>…</a:t>
            </a:r>
          </a:p>
        </p:txBody>
      </p:sp>
      <p:sp>
        <p:nvSpPr>
          <p:cNvPr id="867355" name="Text Box 27"/>
          <p:cNvSpPr txBox="1">
            <a:spLocks noChangeArrowheads="1"/>
          </p:cNvSpPr>
          <p:nvPr/>
        </p:nvSpPr>
        <p:spPr bwMode="auto">
          <a:xfrm>
            <a:off x="3387725" y="2008188"/>
            <a:ext cx="947738" cy="257175"/>
          </a:xfrm>
          <a:prstGeom prst="rect">
            <a:avLst/>
          </a:prstGeom>
          <a:noFill/>
          <a:ln w="12700">
            <a:solidFill>
              <a:srgbClr val="000000"/>
            </a:solidFill>
            <a:miter lim="800000"/>
            <a:headEnd/>
            <a:tailEnd/>
          </a:ln>
          <a:effectLst/>
        </p:spPr>
        <p:txBody>
          <a:bodyPr lIns="91432" tIns="45716" rIns="91432" bIns="45716">
            <a:spAutoFit/>
          </a:bodyPr>
          <a:lstStyle/>
          <a:p>
            <a:pPr eaLnBrk="0" hangingPunct="0"/>
            <a:r>
              <a:rPr lang="en-US" sz="1000">
                <a:solidFill>
                  <a:srgbClr val="000000"/>
                </a:solidFill>
                <a:latin typeface="Times New Roman" pitchFamily="18" charset="0"/>
              </a:rPr>
              <a:t>Collaboration</a:t>
            </a:r>
            <a:endParaRPr lang="en-US" sz="1000" b="1">
              <a:solidFill>
                <a:srgbClr val="000000"/>
              </a:solidFill>
              <a:latin typeface="Times New Roman" pitchFamily="18" charset="0"/>
            </a:endParaRPr>
          </a:p>
        </p:txBody>
      </p:sp>
      <p:sp>
        <p:nvSpPr>
          <p:cNvPr id="867356" name="Text Box 28"/>
          <p:cNvSpPr txBox="1">
            <a:spLocks noChangeArrowheads="1"/>
          </p:cNvSpPr>
          <p:nvPr/>
        </p:nvSpPr>
        <p:spPr bwMode="auto">
          <a:xfrm>
            <a:off x="2481263" y="2014538"/>
            <a:ext cx="820737" cy="257175"/>
          </a:xfrm>
          <a:prstGeom prst="rect">
            <a:avLst/>
          </a:prstGeom>
          <a:noFill/>
          <a:ln w="12700">
            <a:solidFill>
              <a:srgbClr val="000000"/>
            </a:solidFill>
            <a:miter lim="800000"/>
            <a:headEnd/>
            <a:tailEnd/>
          </a:ln>
          <a:effectLst/>
        </p:spPr>
        <p:txBody>
          <a:bodyPr lIns="91432" tIns="45716" rIns="91432" bIns="45716">
            <a:spAutoFit/>
          </a:bodyPr>
          <a:lstStyle/>
          <a:p>
            <a:pPr eaLnBrk="0" hangingPunct="0"/>
            <a:r>
              <a:rPr lang="en-US" sz="1000">
                <a:solidFill>
                  <a:srgbClr val="000000"/>
                </a:solidFill>
                <a:latin typeface="Times New Roman" pitchFamily="18" charset="0"/>
              </a:rPr>
              <a:t>Engineering</a:t>
            </a:r>
            <a:endParaRPr lang="en-US" sz="1000" b="1">
              <a:solidFill>
                <a:srgbClr val="000000"/>
              </a:solidFill>
              <a:latin typeface="Times New Roman" pitchFamily="18" charset="0"/>
            </a:endParaRPr>
          </a:p>
        </p:txBody>
      </p:sp>
      <p:sp>
        <p:nvSpPr>
          <p:cNvPr id="867357" name="Text Box 29"/>
          <p:cNvSpPr txBox="1">
            <a:spLocks noChangeArrowheads="1"/>
          </p:cNvSpPr>
          <p:nvPr/>
        </p:nvSpPr>
        <p:spPr bwMode="auto">
          <a:xfrm>
            <a:off x="6018213" y="2019300"/>
            <a:ext cx="1209675" cy="257175"/>
          </a:xfrm>
          <a:prstGeom prst="rect">
            <a:avLst/>
          </a:prstGeom>
          <a:noFill/>
          <a:ln w="12700">
            <a:solidFill>
              <a:srgbClr val="000000"/>
            </a:solidFill>
            <a:miter lim="800000"/>
            <a:headEnd/>
            <a:tailEnd/>
          </a:ln>
          <a:effectLst/>
        </p:spPr>
        <p:txBody>
          <a:bodyPr lIns="91432" tIns="45716" rIns="91432" bIns="45716">
            <a:spAutoFit/>
          </a:bodyPr>
          <a:lstStyle/>
          <a:p>
            <a:pPr eaLnBrk="0" hangingPunct="0"/>
            <a:r>
              <a:rPr lang="en-US" sz="1000">
                <a:solidFill>
                  <a:srgbClr val="000000"/>
                </a:solidFill>
                <a:latin typeface="Times New Roman" pitchFamily="18" charset="0"/>
              </a:rPr>
              <a:t>Web enabled Apps</a:t>
            </a:r>
            <a:endParaRPr lang="en-US" sz="1000" b="1">
              <a:solidFill>
                <a:srgbClr val="000000"/>
              </a:solidFill>
              <a:latin typeface="Times New Roman" pitchFamily="18" charset="0"/>
            </a:endParaRPr>
          </a:p>
        </p:txBody>
      </p:sp>
      <p:sp>
        <p:nvSpPr>
          <p:cNvPr id="867358" name="Line 30"/>
          <p:cNvSpPr>
            <a:spLocks noChangeShapeType="1"/>
          </p:cNvSpPr>
          <p:nvPr/>
        </p:nvSpPr>
        <p:spPr bwMode="auto">
          <a:xfrm>
            <a:off x="1592263" y="5705475"/>
            <a:ext cx="5710237" cy="3175"/>
          </a:xfrm>
          <a:prstGeom prst="line">
            <a:avLst/>
          </a:prstGeom>
          <a:noFill/>
          <a:ln w="12700">
            <a:solidFill>
              <a:srgbClr val="FFFFFF"/>
            </a:solidFill>
            <a:prstDash val="dash"/>
            <a:round/>
            <a:headEnd type="none" w="sm" len="sm"/>
            <a:tailEnd type="none" w="sm" len="sm"/>
          </a:ln>
          <a:effectLst/>
        </p:spPr>
        <p:txBody>
          <a:bodyPr wrap="none" anchor="ctr"/>
          <a:lstStyle/>
          <a:p>
            <a:endParaRPr lang="en-US"/>
          </a:p>
        </p:txBody>
      </p:sp>
      <p:sp>
        <p:nvSpPr>
          <p:cNvPr id="867359" name="Text Box 31"/>
          <p:cNvSpPr txBox="1">
            <a:spLocks noChangeArrowheads="1"/>
          </p:cNvSpPr>
          <p:nvPr/>
        </p:nvSpPr>
        <p:spPr bwMode="auto">
          <a:xfrm>
            <a:off x="5314950" y="4191000"/>
            <a:ext cx="685800" cy="257175"/>
          </a:xfrm>
          <a:prstGeom prst="rect">
            <a:avLst/>
          </a:prstGeom>
          <a:noFill/>
          <a:ln w="12700">
            <a:solidFill>
              <a:srgbClr val="000000"/>
            </a:solidFill>
            <a:miter lim="800000"/>
            <a:headEnd/>
            <a:tailEnd/>
          </a:ln>
          <a:effectLst/>
        </p:spPr>
        <p:txBody>
          <a:bodyPr lIns="91432" tIns="45716" rIns="91432" bIns="45716">
            <a:spAutoFit/>
          </a:bodyPr>
          <a:lstStyle/>
          <a:p>
            <a:pPr eaLnBrk="0" hangingPunct="0"/>
            <a:r>
              <a:rPr lang="en-US" sz="1000">
                <a:solidFill>
                  <a:srgbClr val="000000"/>
                </a:solidFill>
                <a:latin typeface="Times New Roman" pitchFamily="18" charset="0"/>
              </a:rPr>
              <a:t>Trading</a:t>
            </a:r>
            <a:endParaRPr lang="en-US" sz="1000" b="1">
              <a:solidFill>
                <a:srgbClr val="000000"/>
              </a:solidFill>
              <a:latin typeface="Times New Roman" pitchFamily="18" charset="0"/>
            </a:endParaRPr>
          </a:p>
        </p:txBody>
      </p:sp>
      <p:sp>
        <p:nvSpPr>
          <p:cNvPr id="867360" name="Line 32"/>
          <p:cNvSpPr>
            <a:spLocks noChangeShapeType="1"/>
          </p:cNvSpPr>
          <p:nvPr/>
        </p:nvSpPr>
        <p:spPr bwMode="auto">
          <a:xfrm flipV="1">
            <a:off x="1657350" y="5686425"/>
            <a:ext cx="5597525" cy="26988"/>
          </a:xfrm>
          <a:prstGeom prst="line">
            <a:avLst/>
          </a:prstGeom>
          <a:noFill/>
          <a:ln w="12700">
            <a:solidFill>
              <a:srgbClr val="000000"/>
            </a:solidFill>
            <a:prstDash val="sysDot"/>
            <a:round/>
            <a:headEnd type="none" w="sm" len="sm"/>
            <a:tailEnd type="none" w="sm" len="sm"/>
          </a:ln>
          <a:effectLst/>
        </p:spPr>
        <p:txBody>
          <a:bodyPr wrap="none" anchor="ctr"/>
          <a:lstStyle/>
          <a:p>
            <a:endParaRPr lang="en-US"/>
          </a:p>
        </p:txBody>
      </p:sp>
      <p:sp>
        <p:nvSpPr>
          <p:cNvPr id="867361" name="Text Box 33"/>
          <p:cNvSpPr txBox="1">
            <a:spLocks noChangeArrowheads="1"/>
          </p:cNvSpPr>
          <p:nvPr/>
        </p:nvSpPr>
        <p:spPr bwMode="auto">
          <a:xfrm>
            <a:off x="5880100" y="2938463"/>
            <a:ext cx="349250" cy="244475"/>
          </a:xfrm>
          <a:prstGeom prst="rect">
            <a:avLst/>
          </a:prstGeom>
          <a:noFill/>
          <a:ln w="12700">
            <a:noFill/>
            <a:miter lim="800000"/>
            <a:headEnd/>
            <a:tailEnd/>
          </a:ln>
          <a:effectLst/>
        </p:spPr>
        <p:txBody>
          <a:bodyPr lIns="91432" tIns="45716" rIns="91432" bIns="45716">
            <a:spAutoFit/>
          </a:bodyPr>
          <a:lstStyle/>
          <a:p>
            <a:pPr algn="l" eaLnBrk="0" hangingPunct="0"/>
            <a:r>
              <a:rPr lang="en-US" sz="1000" b="1">
                <a:solidFill>
                  <a:srgbClr val="000000"/>
                </a:solidFill>
                <a:latin typeface="Times New Roman" pitchFamily="18" charset="0"/>
              </a:rPr>
              <a:t>…</a:t>
            </a:r>
          </a:p>
        </p:txBody>
      </p:sp>
      <p:sp>
        <p:nvSpPr>
          <p:cNvPr id="867362" name="Text Box 34"/>
          <p:cNvSpPr txBox="1">
            <a:spLocks noChangeArrowheads="1"/>
          </p:cNvSpPr>
          <p:nvPr/>
        </p:nvSpPr>
        <p:spPr bwMode="auto">
          <a:xfrm>
            <a:off x="6076950" y="4191000"/>
            <a:ext cx="350838" cy="244475"/>
          </a:xfrm>
          <a:prstGeom prst="rect">
            <a:avLst/>
          </a:prstGeom>
          <a:noFill/>
          <a:ln w="12700">
            <a:noFill/>
            <a:miter lim="800000"/>
            <a:headEnd/>
            <a:tailEnd/>
          </a:ln>
          <a:effectLst/>
        </p:spPr>
        <p:txBody>
          <a:bodyPr lIns="91432" tIns="45716" rIns="91432" bIns="45716">
            <a:spAutoFit/>
          </a:bodyPr>
          <a:lstStyle/>
          <a:p>
            <a:pPr algn="l" eaLnBrk="0" hangingPunct="0"/>
            <a:r>
              <a:rPr lang="en-US" sz="1000" b="1">
                <a:solidFill>
                  <a:srgbClr val="000000"/>
                </a:solidFill>
                <a:latin typeface="Times New Roman" pitchFamily="18" charset="0"/>
              </a:rPr>
              <a:t>…</a:t>
            </a:r>
          </a:p>
        </p:txBody>
      </p:sp>
      <p:sp>
        <p:nvSpPr>
          <p:cNvPr id="867363" name="Text Box 35"/>
          <p:cNvSpPr txBox="1">
            <a:spLocks noChangeArrowheads="1"/>
          </p:cNvSpPr>
          <p:nvPr/>
        </p:nvSpPr>
        <p:spPr bwMode="auto">
          <a:xfrm>
            <a:off x="5727700" y="5373688"/>
            <a:ext cx="346075" cy="244475"/>
          </a:xfrm>
          <a:prstGeom prst="rect">
            <a:avLst/>
          </a:prstGeom>
          <a:noFill/>
          <a:ln w="12700">
            <a:noFill/>
            <a:miter lim="800000"/>
            <a:headEnd/>
            <a:tailEnd/>
          </a:ln>
          <a:effectLst/>
        </p:spPr>
        <p:txBody>
          <a:bodyPr lIns="91432" tIns="45716" rIns="91432" bIns="45716">
            <a:spAutoFit/>
          </a:bodyPr>
          <a:lstStyle/>
          <a:p>
            <a:pPr algn="l" eaLnBrk="0" hangingPunct="0"/>
            <a:r>
              <a:rPr lang="en-US" sz="1000" b="1">
                <a:solidFill>
                  <a:srgbClr val="000000"/>
                </a:solidFill>
                <a:latin typeface="Times New Roman" pitchFamily="18" charset="0"/>
              </a:rPr>
              <a:t>…</a:t>
            </a:r>
          </a:p>
        </p:txBody>
      </p:sp>
      <p:sp>
        <p:nvSpPr>
          <p:cNvPr id="867364" name="Text Box 36"/>
          <p:cNvSpPr txBox="1">
            <a:spLocks noChangeArrowheads="1"/>
          </p:cNvSpPr>
          <p:nvPr/>
        </p:nvSpPr>
        <p:spPr bwMode="auto">
          <a:xfrm>
            <a:off x="5487988" y="6038850"/>
            <a:ext cx="350837" cy="244475"/>
          </a:xfrm>
          <a:prstGeom prst="rect">
            <a:avLst/>
          </a:prstGeom>
          <a:noFill/>
          <a:ln w="12700">
            <a:noFill/>
            <a:miter lim="800000"/>
            <a:headEnd/>
            <a:tailEnd/>
          </a:ln>
          <a:effectLst/>
        </p:spPr>
        <p:txBody>
          <a:bodyPr lIns="91432" tIns="45716" rIns="91432" bIns="45716">
            <a:spAutoFit/>
          </a:bodyPr>
          <a:lstStyle/>
          <a:p>
            <a:pPr algn="l" eaLnBrk="0" hangingPunct="0"/>
            <a:r>
              <a:rPr lang="en-US" sz="1000" b="1">
                <a:solidFill>
                  <a:srgbClr val="000000"/>
                </a:solidFill>
                <a:latin typeface="Times New Roman" pitchFamily="18" charset="0"/>
              </a:rPr>
              <a:t>…</a:t>
            </a:r>
          </a:p>
        </p:txBody>
      </p:sp>
      <p:sp>
        <p:nvSpPr>
          <p:cNvPr id="867365" name="Rectangle 37"/>
          <p:cNvSpPr>
            <a:spLocks noChangeArrowheads="1"/>
          </p:cNvSpPr>
          <p:nvPr/>
        </p:nvSpPr>
        <p:spPr bwMode="auto">
          <a:xfrm>
            <a:off x="1581150" y="1608138"/>
            <a:ext cx="5749925" cy="722312"/>
          </a:xfrm>
          <a:prstGeom prst="rect">
            <a:avLst/>
          </a:prstGeom>
          <a:noFill/>
          <a:ln w="19050" cap="sq">
            <a:solidFill>
              <a:srgbClr val="0000FF"/>
            </a:solidFill>
            <a:miter lim="800000"/>
            <a:headEnd type="none" w="sm" len="sm"/>
            <a:tailEnd type="none" w="sm" len="sm"/>
          </a:ln>
          <a:effectLst/>
        </p:spPr>
        <p:txBody>
          <a:bodyPr wrap="none" anchor="ctr"/>
          <a:lstStyle/>
          <a:p>
            <a:endParaRPr lang="en-US"/>
          </a:p>
        </p:txBody>
      </p:sp>
      <p:sp>
        <p:nvSpPr>
          <p:cNvPr id="867366" name="Rectangle 38"/>
          <p:cNvSpPr>
            <a:spLocks noChangeArrowheads="1"/>
          </p:cNvSpPr>
          <p:nvPr/>
        </p:nvSpPr>
        <p:spPr bwMode="auto">
          <a:xfrm>
            <a:off x="1581150" y="2438400"/>
            <a:ext cx="5749925" cy="1185863"/>
          </a:xfrm>
          <a:prstGeom prst="rect">
            <a:avLst/>
          </a:prstGeom>
          <a:noFill/>
          <a:ln w="19050" cap="sq">
            <a:solidFill>
              <a:srgbClr val="0000FF"/>
            </a:solidFill>
            <a:miter lim="800000"/>
            <a:headEnd type="none" w="sm" len="sm"/>
            <a:tailEnd type="none" w="sm" len="sm"/>
          </a:ln>
          <a:effectLst/>
        </p:spPr>
        <p:txBody>
          <a:bodyPr wrap="none" anchor="ctr"/>
          <a:lstStyle/>
          <a:p>
            <a:endParaRPr lang="en-US"/>
          </a:p>
        </p:txBody>
      </p:sp>
      <p:sp>
        <p:nvSpPr>
          <p:cNvPr id="867367" name="Rectangle 39"/>
          <p:cNvSpPr>
            <a:spLocks noChangeArrowheads="1"/>
          </p:cNvSpPr>
          <p:nvPr/>
        </p:nvSpPr>
        <p:spPr bwMode="auto">
          <a:xfrm>
            <a:off x="1581150" y="3733800"/>
            <a:ext cx="5749925" cy="1066800"/>
          </a:xfrm>
          <a:prstGeom prst="rect">
            <a:avLst/>
          </a:prstGeom>
          <a:noFill/>
          <a:ln w="19050" cap="sq">
            <a:solidFill>
              <a:srgbClr val="0000FF"/>
            </a:solidFill>
            <a:miter lim="800000"/>
            <a:headEnd type="none" w="sm" len="sm"/>
            <a:tailEnd type="none" w="sm" len="sm"/>
          </a:ln>
          <a:effectLst/>
        </p:spPr>
        <p:txBody>
          <a:bodyPr wrap="none" anchor="ctr"/>
          <a:lstStyle/>
          <a:p>
            <a:endParaRPr lang="en-US"/>
          </a:p>
        </p:txBody>
      </p:sp>
      <p:sp>
        <p:nvSpPr>
          <p:cNvPr id="867368" name="Rectangle 40"/>
          <p:cNvSpPr>
            <a:spLocks noChangeArrowheads="1"/>
          </p:cNvSpPr>
          <p:nvPr/>
        </p:nvSpPr>
        <p:spPr bwMode="auto">
          <a:xfrm>
            <a:off x="1581150" y="4951413"/>
            <a:ext cx="5749925" cy="1449387"/>
          </a:xfrm>
          <a:prstGeom prst="rect">
            <a:avLst/>
          </a:prstGeom>
          <a:noFill/>
          <a:ln w="19050" cap="sq">
            <a:solidFill>
              <a:schemeClr val="folHlink"/>
            </a:solidFill>
            <a:miter lim="800000"/>
            <a:headEnd type="none" w="sm" len="sm"/>
            <a:tailEnd type="none" w="sm" len="sm"/>
          </a:ln>
          <a:effectLst/>
        </p:spPr>
        <p:txBody>
          <a:bodyPr wrap="none" anchor="ctr"/>
          <a:lstStyle/>
          <a:p>
            <a:endParaRPr lang="en-US"/>
          </a:p>
        </p:txBody>
      </p:sp>
      <p:sp>
        <p:nvSpPr>
          <p:cNvPr id="867369" name="Text Box 41"/>
          <p:cNvSpPr txBox="1">
            <a:spLocks noChangeArrowheads="1"/>
          </p:cNvSpPr>
          <p:nvPr/>
        </p:nvSpPr>
        <p:spPr bwMode="auto">
          <a:xfrm rot="21268">
            <a:off x="6457950" y="5029200"/>
            <a:ext cx="990600" cy="244475"/>
          </a:xfrm>
          <a:prstGeom prst="rect">
            <a:avLst/>
          </a:prstGeom>
          <a:noFill/>
          <a:ln w="12700">
            <a:noFill/>
            <a:miter lim="800000"/>
            <a:headEnd/>
            <a:tailEnd/>
          </a:ln>
          <a:effectLst/>
        </p:spPr>
        <p:txBody>
          <a:bodyPr lIns="91432" tIns="45716" rIns="91432" bIns="45716">
            <a:spAutoFit/>
          </a:bodyPr>
          <a:lstStyle/>
          <a:p>
            <a:pPr eaLnBrk="0" hangingPunct="0"/>
            <a:r>
              <a:rPr lang="en-US" sz="1000" b="1" u="sng">
                <a:solidFill>
                  <a:srgbClr val="000000"/>
                </a:solidFill>
                <a:latin typeface="Times New Roman" pitchFamily="18" charset="0"/>
              </a:rPr>
              <a:t>FABRIC</a:t>
            </a:r>
          </a:p>
        </p:txBody>
      </p:sp>
      <p:sp>
        <p:nvSpPr>
          <p:cNvPr id="867370" name="Text Box 42"/>
          <p:cNvSpPr txBox="1">
            <a:spLocks noChangeArrowheads="1"/>
          </p:cNvSpPr>
          <p:nvPr/>
        </p:nvSpPr>
        <p:spPr bwMode="auto">
          <a:xfrm>
            <a:off x="6000750" y="1598613"/>
            <a:ext cx="1466850" cy="244475"/>
          </a:xfrm>
          <a:prstGeom prst="rect">
            <a:avLst/>
          </a:prstGeom>
          <a:noFill/>
          <a:ln w="12700">
            <a:noFill/>
            <a:miter lim="800000"/>
            <a:headEnd/>
            <a:tailEnd/>
          </a:ln>
          <a:effectLst/>
        </p:spPr>
        <p:txBody>
          <a:bodyPr lIns="91432" tIns="45716" rIns="91432" bIns="45716">
            <a:spAutoFit/>
          </a:bodyPr>
          <a:lstStyle/>
          <a:p>
            <a:pPr eaLnBrk="0" hangingPunct="0"/>
            <a:r>
              <a:rPr lang="en-US" sz="1000" b="1" u="sng">
                <a:solidFill>
                  <a:srgbClr val="000000"/>
                </a:solidFill>
                <a:latin typeface="Times New Roman" pitchFamily="18" charset="0"/>
              </a:rPr>
              <a:t>APPLICATIONS</a:t>
            </a:r>
          </a:p>
        </p:txBody>
      </p:sp>
      <p:sp>
        <p:nvSpPr>
          <p:cNvPr id="867371" name="Rectangle 43"/>
          <p:cNvSpPr>
            <a:spLocks noChangeArrowheads="1"/>
          </p:cNvSpPr>
          <p:nvPr/>
        </p:nvSpPr>
        <p:spPr bwMode="auto">
          <a:xfrm>
            <a:off x="1657350" y="4495800"/>
            <a:ext cx="5562600" cy="228600"/>
          </a:xfrm>
          <a:prstGeom prst="rect">
            <a:avLst/>
          </a:prstGeom>
          <a:noFill/>
          <a:ln w="9525">
            <a:solidFill>
              <a:schemeClr val="tx1"/>
            </a:solidFill>
            <a:miter lim="800000"/>
            <a:headEnd/>
            <a:tailEnd/>
          </a:ln>
          <a:effectLst/>
        </p:spPr>
        <p:txBody>
          <a:bodyPr wrap="none" anchor="ctr"/>
          <a:lstStyle/>
          <a:p>
            <a:endParaRPr lang="en-US"/>
          </a:p>
        </p:txBody>
      </p:sp>
      <p:sp>
        <p:nvSpPr>
          <p:cNvPr id="867372" name="Rectangle 44"/>
          <p:cNvSpPr>
            <a:spLocks noChangeArrowheads="1"/>
          </p:cNvSpPr>
          <p:nvPr/>
        </p:nvSpPr>
        <p:spPr bwMode="auto">
          <a:xfrm>
            <a:off x="3825875" y="4495800"/>
            <a:ext cx="1260475" cy="244475"/>
          </a:xfrm>
          <a:prstGeom prst="rect">
            <a:avLst/>
          </a:prstGeom>
          <a:noFill/>
          <a:ln w="9525">
            <a:noFill/>
            <a:miter lim="800000"/>
            <a:headEnd/>
            <a:tailEnd/>
          </a:ln>
          <a:effectLst/>
        </p:spPr>
        <p:txBody>
          <a:bodyPr wrap="none">
            <a:spAutoFit/>
          </a:bodyPr>
          <a:lstStyle/>
          <a:p>
            <a:pPr algn="l" eaLnBrk="0" hangingPunct="0"/>
            <a:r>
              <a:rPr lang="en-US" sz="1000">
                <a:solidFill>
                  <a:srgbClr val="000000"/>
                </a:solidFill>
                <a:latin typeface="Times New Roman" pitchFamily="18" charset="0"/>
              </a:rPr>
              <a:t>SECURITY LAYER</a:t>
            </a:r>
          </a:p>
        </p:txBody>
      </p:sp>
      <p:sp>
        <p:nvSpPr>
          <p:cNvPr id="867373" name="Rectangle 45"/>
          <p:cNvSpPr>
            <a:spLocks noChangeArrowheads="1"/>
          </p:cNvSpPr>
          <p:nvPr/>
        </p:nvSpPr>
        <p:spPr bwMode="auto">
          <a:xfrm>
            <a:off x="1657350" y="4191000"/>
            <a:ext cx="990600" cy="228600"/>
          </a:xfrm>
          <a:prstGeom prst="rect">
            <a:avLst/>
          </a:prstGeom>
          <a:noFill/>
          <a:ln w="12700">
            <a:solidFill>
              <a:schemeClr val="tx1"/>
            </a:solidFill>
            <a:miter lim="800000"/>
            <a:headEnd/>
            <a:tailEnd/>
          </a:ln>
          <a:effectLst/>
        </p:spPr>
        <p:txBody>
          <a:bodyPr wrap="none" anchor="ctr"/>
          <a:lstStyle/>
          <a:p>
            <a:endParaRPr lang="en-US"/>
          </a:p>
        </p:txBody>
      </p:sp>
      <p:sp>
        <p:nvSpPr>
          <p:cNvPr id="867374" name="Rectangle 46"/>
          <p:cNvSpPr>
            <a:spLocks noChangeArrowheads="1"/>
          </p:cNvSpPr>
          <p:nvPr/>
        </p:nvSpPr>
        <p:spPr bwMode="auto">
          <a:xfrm>
            <a:off x="1809750" y="4191000"/>
            <a:ext cx="608013" cy="244475"/>
          </a:xfrm>
          <a:prstGeom prst="rect">
            <a:avLst/>
          </a:prstGeom>
          <a:noFill/>
          <a:ln w="9525">
            <a:noFill/>
            <a:miter lim="800000"/>
            <a:headEnd/>
            <a:tailEnd/>
          </a:ln>
          <a:effectLst/>
        </p:spPr>
        <p:txBody>
          <a:bodyPr wrap="none">
            <a:spAutoFit/>
          </a:bodyPr>
          <a:lstStyle/>
          <a:p>
            <a:pPr algn="l" eaLnBrk="0" hangingPunct="0"/>
            <a:r>
              <a:rPr lang="en-US" sz="1000">
                <a:solidFill>
                  <a:srgbClr val="000000"/>
                </a:solidFill>
                <a:latin typeface="Times New Roman" pitchFamily="18" charset="0"/>
              </a:rPr>
              <a:t>Security</a:t>
            </a:r>
          </a:p>
        </p:txBody>
      </p:sp>
      <p:sp>
        <p:nvSpPr>
          <p:cNvPr id="867375" name="Text Box 47"/>
          <p:cNvSpPr txBox="1">
            <a:spLocks noChangeArrowheads="1"/>
          </p:cNvSpPr>
          <p:nvPr/>
        </p:nvSpPr>
        <p:spPr bwMode="auto">
          <a:xfrm>
            <a:off x="3714750" y="4191000"/>
            <a:ext cx="609600" cy="257175"/>
          </a:xfrm>
          <a:prstGeom prst="rect">
            <a:avLst/>
          </a:prstGeom>
          <a:noFill/>
          <a:ln w="12700">
            <a:solidFill>
              <a:srgbClr val="000000"/>
            </a:solidFill>
            <a:miter lim="800000"/>
            <a:headEnd/>
            <a:tailEnd/>
          </a:ln>
          <a:effectLst/>
        </p:spPr>
        <p:txBody>
          <a:bodyPr lIns="91432" tIns="45716" rIns="91432" bIns="45716">
            <a:spAutoFit/>
          </a:bodyPr>
          <a:lstStyle/>
          <a:p>
            <a:pPr eaLnBrk="0" hangingPunct="0"/>
            <a:r>
              <a:rPr lang="en-US" sz="1000">
                <a:solidFill>
                  <a:srgbClr val="000000"/>
                </a:solidFill>
                <a:latin typeface="Times New Roman" pitchFamily="18" charset="0"/>
              </a:rPr>
              <a:t>Data</a:t>
            </a:r>
            <a:endParaRPr lang="en-US" sz="1000" b="1">
              <a:solidFill>
                <a:srgbClr val="000000"/>
              </a:solidFill>
              <a:latin typeface="Times New Roman" pitchFamily="18" charset="0"/>
            </a:endParaRPr>
          </a:p>
        </p:txBody>
      </p:sp>
      <p:sp>
        <p:nvSpPr>
          <p:cNvPr id="867376" name="Text Box 48"/>
          <p:cNvSpPr txBox="1">
            <a:spLocks noChangeArrowheads="1"/>
          </p:cNvSpPr>
          <p:nvPr/>
        </p:nvSpPr>
        <p:spPr bwMode="auto">
          <a:xfrm>
            <a:off x="6000750" y="3733800"/>
            <a:ext cx="1466850" cy="396875"/>
          </a:xfrm>
          <a:prstGeom prst="rect">
            <a:avLst/>
          </a:prstGeom>
          <a:noFill/>
          <a:ln w="12700">
            <a:noFill/>
            <a:miter lim="800000"/>
            <a:headEnd/>
            <a:tailEnd/>
          </a:ln>
          <a:effectLst/>
        </p:spPr>
        <p:txBody>
          <a:bodyPr lIns="91432" tIns="45716" rIns="91432" bIns="45716">
            <a:spAutoFit/>
          </a:bodyPr>
          <a:lstStyle/>
          <a:p>
            <a:pPr eaLnBrk="0" hangingPunct="0"/>
            <a:r>
              <a:rPr lang="en-US" sz="1000" b="1" u="sng">
                <a:solidFill>
                  <a:srgbClr val="000000"/>
                </a:solidFill>
                <a:latin typeface="Times New Roman" pitchFamily="18" charset="0"/>
              </a:rPr>
              <a:t>CORE MIDDLEWARE</a:t>
            </a:r>
          </a:p>
        </p:txBody>
      </p:sp>
      <p:sp>
        <p:nvSpPr>
          <p:cNvPr id="867377" name="Text Box 49"/>
          <p:cNvSpPr txBox="1">
            <a:spLocks noChangeArrowheads="1"/>
          </p:cNvSpPr>
          <p:nvPr/>
        </p:nvSpPr>
        <p:spPr bwMode="auto">
          <a:xfrm>
            <a:off x="6000750" y="2481263"/>
            <a:ext cx="1466850" cy="396875"/>
          </a:xfrm>
          <a:prstGeom prst="rect">
            <a:avLst/>
          </a:prstGeom>
          <a:noFill/>
          <a:ln w="12700">
            <a:noFill/>
            <a:miter lim="800000"/>
            <a:headEnd/>
            <a:tailEnd/>
          </a:ln>
          <a:effectLst/>
        </p:spPr>
        <p:txBody>
          <a:bodyPr lIns="91432" tIns="45716" rIns="91432" bIns="45716">
            <a:spAutoFit/>
          </a:bodyPr>
          <a:lstStyle/>
          <a:p>
            <a:pPr eaLnBrk="0" hangingPunct="0"/>
            <a:r>
              <a:rPr lang="en-US" sz="1000" b="1" u="sng">
                <a:solidFill>
                  <a:srgbClr val="000000"/>
                </a:solidFill>
                <a:latin typeface="Times New Roman" pitchFamily="18" charset="0"/>
              </a:rPr>
              <a:t>USER LEVEL MIDDLEWARE</a:t>
            </a:r>
          </a:p>
        </p:txBody>
      </p:sp>
      <p:sp>
        <p:nvSpPr>
          <p:cNvPr id="867378" name="Text Box 50"/>
          <p:cNvSpPr txBox="1">
            <a:spLocks noChangeArrowheads="1"/>
          </p:cNvSpPr>
          <p:nvPr/>
        </p:nvSpPr>
        <p:spPr bwMode="auto">
          <a:xfrm>
            <a:off x="5008563" y="2938463"/>
            <a:ext cx="763587" cy="257175"/>
          </a:xfrm>
          <a:prstGeom prst="rect">
            <a:avLst/>
          </a:prstGeom>
          <a:noFill/>
          <a:ln w="12700">
            <a:solidFill>
              <a:srgbClr val="000000"/>
            </a:solidFill>
            <a:miter lim="800000"/>
            <a:headEnd/>
            <a:tailEnd/>
          </a:ln>
          <a:effectLst/>
        </p:spPr>
        <p:txBody>
          <a:bodyPr lIns="91432" tIns="45716" rIns="91432" bIns="45716">
            <a:spAutoFit/>
          </a:bodyPr>
          <a:lstStyle/>
          <a:p>
            <a:pPr eaLnBrk="0" hangingPunct="0"/>
            <a:r>
              <a:rPr lang="en-US" sz="1000">
                <a:solidFill>
                  <a:srgbClr val="000000"/>
                </a:solidFill>
                <a:latin typeface="Times New Roman" pitchFamily="18" charset="0"/>
              </a:rPr>
              <a:t>Monitors</a:t>
            </a:r>
            <a:endParaRPr lang="en-US" sz="1000" b="1">
              <a:solidFill>
                <a:srgbClr val="000000"/>
              </a:solidFill>
              <a:latin typeface="Times New Roman" pitchFamily="18" charset="0"/>
            </a:endParaRPr>
          </a:p>
        </p:txBody>
      </p:sp>
      <p:sp>
        <p:nvSpPr>
          <p:cNvPr id="867379" name="Rectangle 51"/>
          <p:cNvSpPr>
            <a:spLocks noGrp="1" noChangeArrowheads="1"/>
          </p:cNvSpPr>
          <p:nvPr>
            <p:ph type="title"/>
          </p:nvPr>
        </p:nvSpPr>
        <p:spPr/>
        <p:txBody>
          <a:bodyPr/>
          <a:lstStyle/>
          <a:p>
            <a:r>
              <a:rPr lang="en-US"/>
              <a:t>Layered Grid Architecture</a:t>
            </a:r>
          </a:p>
        </p:txBody>
      </p:sp>
      <p:sp>
        <p:nvSpPr>
          <p:cNvPr id="867380" name="AutoShape 52"/>
          <p:cNvSpPr>
            <a:spLocks noChangeArrowheads="1"/>
          </p:cNvSpPr>
          <p:nvPr/>
        </p:nvSpPr>
        <p:spPr bwMode="auto">
          <a:xfrm rot="5400000">
            <a:off x="5409407" y="3802856"/>
            <a:ext cx="4902200" cy="481013"/>
          </a:xfrm>
          <a:prstGeom prst="roundRect">
            <a:avLst>
              <a:gd name="adj" fmla="val 16667"/>
            </a:avLst>
          </a:prstGeom>
          <a:gradFill rotWithShape="1">
            <a:gsLst>
              <a:gs pos="0">
                <a:schemeClr val="accent1"/>
              </a:gs>
              <a:gs pos="100000">
                <a:srgbClr val="CCFFFF"/>
              </a:gs>
            </a:gsLst>
            <a:lin ang="5400000" scaled="1"/>
          </a:gradFill>
          <a:ln w="25400">
            <a:solidFill>
              <a:schemeClr val="tx1"/>
            </a:solidFill>
            <a:round/>
            <a:headEnd/>
            <a:tailEnd type="none" w="lg" len="sm"/>
          </a:ln>
          <a:effectLst/>
        </p:spPr>
        <p:txBody>
          <a:bodyPr tIns="91440" bIns="91440" anchor="ctr">
            <a:spAutoFit/>
          </a:bodyPr>
          <a:lstStyle/>
          <a:p>
            <a:r>
              <a:rPr lang="en-US" sz="1600">
                <a:latin typeface="Futura Bk" pitchFamily="34" charset="0"/>
                <a:cs typeface="Arial" pitchFamily="34" charset="0"/>
              </a:rPr>
              <a:t>Adaptive Management </a:t>
            </a:r>
          </a:p>
        </p:txBody>
      </p:sp>
      <p:sp>
        <p:nvSpPr>
          <p:cNvPr id="867381" name="Text Box 53"/>
          <p:cNvSpPr txBox="1">
            <a:spLocks noChangeArrowheads="1"/>
          </p:cNvSpPr>
          <p:nvPr/>
        </p:nvSpPr>
        <p:spPr bwMode="auto">
          <a:xfrm rot="5400000">
            <a:off x="6273007" y="3912393"/>
            <a:ext cx="3835400" cy="379413"/>
          </a:xfrm>
          <a:prstGeom prst="rect">
            <a:avLst/>
          </a:prstGeom>
          <a:solidFill>
            <a:srgbClr val="E3FC4E"/>
          </a:solidFill>
          <a:ln w="12700">
            <a:solidFill>
              <a:srgbClr val="000000"/>
            </a:solidFill>
            <a:miter lim="800000"/>
            <a:headEnd/>
            <a:tailEnd/>
          </a:ln>
          <a:effectLst/>
        </p:spPr>
        <p:txBody>
          <a:bodyPr lIns="91432" tIns="45716" rIns="91432" bIns="45716">
            <a:spAutoFit/>
          </a:bodyPr>
          <a:lstStyle/>
          <a:p>
            <a:pPr eaLnBrk="0" hangingPunct="0"/>
            <a:r>
              <a:rPr lang="en-US" sz="1800" b="1">
                <a:solidFill>
                  <a:srgbClr val="000000"/>
                </a:solidFill>
                <a:latin typeface="Times New Roman" pitchFamily="18" charset="0"/>
              </a:rPr>
              <a:t>Autonomic/ Grid Economy</a:t>
            </a:r>
          </a:p>
        </p:txBody>
      </p:sp>
      <p:sp>
        <p:nvSpPr>
          <p:cNvPr id="54" name="Date Placeholder 53"/>
          <p:cNvSpPr>
            <a:spLocks noGrp="1"/>
          </p:cNvSpPr>
          <p:nvPr>
            <p:ph type="dt" sz="half" idx="10"/>
          </p:nvPr>
        </p:nvSpPr>
        <p:spPr/>
        <p:txBody>
          <a:bodyPr/>
          <a:lstStyle/>
          <a:p>
            <a:r>
              <a:rPr lang="en-US" smtClean="0"/>
              <a:t>IAUT</a:t>
            </a:r>
            <a:endParaRPr lang="en-US"/>
          </a:p>
        </p:txBody>
      </p:sp>
      <p:sp>
        <p:nvSpPr>
          <p:cNvPr id="55" name="Slide Number Placeholder 54"/>
          <p:cNvSpPr>
            <a:spLocks noGrp="1"/>
          </p:cNvSpPr>
          <p:nvPr>
            <p:ph type="sldNum" sz="quarter" idx="12"/>
          </p:nvPr>
        </p:nvSpPr>
        <p:spPr/>
        <p:txBody>
          <a:bodyPr/>
          <a:lstStyle/>
          <a:p>
            <a:fld id="{B6F15528-21DE-4FAA-801E-634DDDAF4B2B}" type="slidenum">
              <a:rPr lang="en-US" smtClean="0"/>
              <a:pPr/>
              <a:t>33</a:t>
            </a:fld>
            <a:endParaRPr lang="en-US"/>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cstate="print"/>
          <a:srcRect/>
          <a:stretch>
            <a:fillRect/>
          </a:stretch>
        </p:blipFill>
        <p:spPr bwMode="auto">
          <a:xfrm>
            <a:off x="-14288" y="-4763"/>
            <a:ext cx="6010276" cy="4514851"/>
          </a:xfrm>
          <a:prstGeom prst="rect">
            <a:avLst/>
          </a:prstGeom>
          <a:noFill/>
          <a:ln w="9525">
            <a:noFill/>
            <a:miter lim="800000"/>
            <a:headEnd/>
            <a:tailEnd/>
          </a:ln>
        </p:spPr>
      </p:pic>
      <p:pic>
        <p:nvPicPr>
          <p:cNvPr id="38915" name="Picture 3"/>
          <p:cNvPicPr>
            <a:picLocks noChangeAspect="1" noChangeArrowheads="1"/>
          </p:cNvPicPr>
          <p:nvPr/>
        </p:nvPicPr>
        <p:blipFill>
          <a:blip r:embed="rId4" cstate="print"/>
          <a:srcRect r="-174" b="37038"/>
          <a:stretch>
            <a:fillRect/>
          </a:stretch>
        </p:blipFill>
        <p:spPr bwMode="auto">
          <a:xfrm>
            <a:off x="0" y="4267200"/>
            <a:ext cx="5495925" cy="2590800"/>
          </a:xfrm>
          <a:prstGeom prst="rect">
            <a:avLst/>
          </a:prstGeom>
          <a:noFill/>
          <a:ln w="9525">
            <a:noFill/>
            <a:miter lim="800000"/>
            <a:headEnd/>
            <a:tailEnd/>
          </a:ln>
        </p:spPr>
      </p:pic>
      <p:sp>
        <p:nvSpPr>
          <p:cNvPr id="38916" name="Rectangle 4"/>
          <p:cNvSpPr>
            <a:spLocks noChangeArrowheads="1"/>
          </p:cNvSpPr>
          <p:nvPr/>
        </p:nvSpPr>
        <p:spPr bwMode="auto">
          <a:xfrm>
            <a:off x="0" y="2528888"/>
            <a:ext cx="9144000" cy="0"/>
          </a:xfrm>
          <a:prstGeom prst="rect">
            <a:avLst/>
          </a:prstGeom>
          <a:noFill/>
          <a:ln w="9525" algn="ctr">
            <a:noFill/>
            <a:miter lim="800000"/>
            <a:headEnd/>
            <a:tailEnd/>
          </a:ln>
        </p:spPr>
        <p:txBody>
          <a:bodyPr wrap="none" anchor="ctr">
            <a:spAutoFit/>
          </a:bodyPr>
          <a:lstStyle/>
          <a:p>
            <a:pPr algn="l" eaLnBrk="0" hangingPunct="0"/>
            <a:endParaRPr lang="en-US" sz="2400">
              <a:latin typeface="Times New Roman" pitchFamily="18" charset="0"/>
            </a:endParaRPr>
          </a:p>
        </p:txBody>
      </p:sp>
      <p:pic>
        <p:nvPicPr>
          <p:cNvPr id="38917" name="Picture 5"/>
          <p:cNvPicPr>
            <a:picLocks noChangeAspect="1" noChangeArrowheads="1"/>
          </p:cNvPicPr>
          <p:nvPr/>
        </p:nvPicPr>
        <p:blipFill>
          <a:blip r:embed="rId5" cstate="print"/>
          <a:srcRect b="56250"/>
          <a:stretch>
            <a:fillRect/>
          </a:stretch>
        </p:blipFill>
        <p:spPr bwMode="auto">
          <a:xfrm>
            <a:off x="2895600" y="304800"/>
            <a:ext cx="6629400" cy="2178050"/>
          </a:xfrm>
          <a:prstGeom prst="rect">
            <a:avLst/>
          </a:prstGeom>
          <a:noFill/>
          <a:ln w="9525">
            <a:noFill/>
            <a:miter lim="800000"/>
            <a:headEnd/>
            <a:tailEnd/>
          </a:ln>
        </p:spPr>
      </p:pic>
      <p:pic>
        <p:nvPicPr>
          <p:cNvPr id="38918" name="Picture 6"/>
          <p:cNvPicPr>
            <a:picLocks noChangeAspect="1" noChangeArrowheads="1"/>
          </p:cNvPicPr>
          <p:nvPr/>
        </p:nvPicPr>
        <p:blipFill>
          <a:blip r:embed="rId6" cstate="print"/>
          <a:srcRect b="41666"/>
          <a:stretch>
            <a:fillRect/>
          </a:stretch>
        </p:blipFill>
        <p:spPr bwMode="auto">
          <a:xfrm>
            <a:off x="3505200" y="2552700"/>
            <a:ext cx="5486400" cy="2400300"/>
          </a:xfrm>
          <a:prstGeom prst="rect">
            <a:avLst/>
          </a:prstGeom>
          <a:noFill/>
          <a:ln w="9525">
            <a:noFill/>
            <a:miter lim="800000"/>
            <a:headEnd/>
            <a:tailEnd/>
          </a:ln>
        </p:spPr>
      </p:pic>
      <p:sp>
        <p:nvSpPr>
          <p:cNvPr id="38919" name="Rectangle 7"/>
          <p:cNvSpPr>
            <a:spLocks noChangeArrowheads="1"/>
          </p:cNvSpPr>
          <p:nvPr/>
        </p:nvSpPr>
        <p:spPr bwMode="auto">
          <a:xfrm>
            <a:off x="0" y="2228850"/>
            <a:ext cx="9144000" cy="0"/>
          </a:xfrm>
          <a:prstGeom prst="rect">
            <a:avLst/>
          </a:prstGeom>
          <a:noFill/>
          <a:ln w="9525" algn="ctr">
            <a:noFill/>
            <a:miter lim="800000"/>
            <a:headEnd/>
            <a:tailEnd/>
          </a:ln>
        </p:spPr>
        <p:txBody>
          <a:bodyPr wrap="none" anchor="ctr">
            <a:spAutoFit/>
          </a:bodyPr>
          <a:lstStyle/>
          <a:p>
            <a:pPr algn="l" eaLnBrk="0" hangingPunct="0"/>
            <a:endParaRPr lang="en-US" sz="2400">
              <a:latin typeface="Times New Roman" pitchFamily="18" charset="0"/>
            </a:endParaRPr>
          </a:p>
        </p:txBody>
      </p:sp>
      <p:sp>
        <p:nvSpPr>
          <p:cNvPr id="38920" name="Rectangle 8"/>
          <p:cNvSpPr>
            <a:spLocks noChangeArrowheads="1"/>
          </p:cNvSpPr>
          <p:nvPr/>
        </p:nvSpPr>
        <p:spPr bwMode="auto">
          <a:xfrm>
            <a:off x="0" y="2228850"/>
            <a:ext cx="9144000" cy="0"/>
          </a:xfrm>
          <a:prstGeom prst="rect">
            <a:avLst/>
          </a:prstGeom>
          <a:noFill/>
          <a:ln w="9525" algn="ctr">
            <a:noFill/>
            <a:miter lim="800000"/>
            <a:headEnd/>
            <a:tailEnd/>
          </a:ln>
        </p:spPr>
        <p:txBody>
          <a:bodyPr wrap="none" anchor="ctr">
            <a:spAutoFit/>
          </a:bodyPr>
          <a:lstStyle/>
          <a:p>
            <a:endParaRPr lang="en-US"/>
          </a:p>
        </p:txBody>
      </p:sp>
      <p:sp>
        <p:nvSpPr>
          <p:cNvPr id="38921" name="Rectangle 9"/>
          <p:cNvSpPr>
            <a:spLocks noChangeArrowheads="1"/>
          </p:cNvSpPr>
          <p:nvPr/>
        </p:nvSpPr>
        <p:spPr bwMode="auto">
          <a:xfrm>
            <a:off x="0" y="2133600"/>
            <a:ext cx="9144000" cy="0"/>
          </a:xfrm>
          <a:prstGeom prst="rect">
            <a:avLst/>
          </a:prstGeom>
          <a:noFill/>
          <a:ln w="9525" algn="ctr">
            <a:noFill/>
            <a:miter lim="800000"/>
            <a:headEnd/>
            <a:tailEnd/>
          </a:ln>
        </p:spPr>
        <p:txBody>
          <a:bodyPr wrap="none" anchor="ctr">
            <a:spAutoFit/>
          </a:bodyPr>
          <a:lstStyle/>
          <a:p>
            <a:pPr algn="l" eaLnBrk="0" hangingPunct="0"/>
            <a:endParaRPr lang="en-US" sz="2400">
              <a:latin typeface="Times New Roman" pitchFamily="18" charset="0"/>
            </a:endParaRPr>
          </a:p>
        </p:txBody>
      </p:sp>
      <p:sp>
        <p:nvSpPr>
          <p:cNvPr id="38922" name="Rectangle 10"/>
          <p:cNvSpPr>
            <a:spLocks noChangeArrowheads="1"/>
          </p:cNvSpPr>
          <p:nvPr/>
        </p:nvSpPr>
        <p:spPr bwMode="auto">
          <a:xfrm>
            <a:off x="0" y="1249363"/>
            <a:ext cx="9144000" cy="0"/>
          </a:xfrm>
          <a:prstGeom prst="rect">
            <a:avLst/>
          </a:prstGeom>
          <a:noFill/>
          <a:ln w="9525" algn="ctr">
            <a:noFill/>
            <a:miter lim="800000"/>
            <a:headEnd/>
            <a:tailEnd/>
          </a:ln>
        </p:spPr>
        <p:txBody>
          <a:bodyPr wrap="none" anchor="ctr">
            <a:spAutoFit/>
          </a:bodyPr>
          <a:lstStyle/>
          <a:p>
            <a:endParaRPr lang="en-US"/>
          </a:p>
        </p:txBody>
      </p:sp>
      <p:sp>
        <p:nvSpPr>
          <p:cNvPr id="38923" name="Rectangle 11"/>
          <p:cNvSpPr>
            <a:spLocks noChangeArrowheads="1"/>
          </p:cNvSpPr>
          <p:nvPr/>
        </p:nvSpPr>
        <p:spPr bwMode="auto">
          <a:xfrm>
            <a:off x="3557588" y="5364163"/>
            <a:ext cx="2028825" cy="244475"/>
          </a:xfrm>
          <a:prstGeom prst="rect">
            <a:avLst/>
          </a:prstGeom>
          <a:noFill/>
          <a:ln w="9525" algn="ctr">
            <a:noFill/>
            <a:miter lim="800000"/>
            <a:headEnd/>
            <a:tailEnd/>
          </a:ln>
        </p:spPr>
        <p:txBody>
          <a:bodyPr wrap="none" anchor="ctr">
            <a:spAutoFit/>
          </a:bodyPr>
          <a:lstStyle/>
          <a:p>
            <a:pPr eaLnBrk="0" hangingPunct="0"/>
            <a:r>
              <a:rPr lang="en-GB" sz="1000" b="1">
                <a:latin typeface="Times New Roman" pitchFamily="18" charset="0"/>
                <a:cs typeface="Times New Roman" pitchFamily="18" charset="0"/>
              </a:rPr>
              <a:t>Figure 3 : Logging into the portal.</a:t>
            </a:r>
            <a:endParaRPr lang="en-GB" sz="2400">
              <a:latin typeface="Times New Roman" pitchFamily="18" charset="0"/>
            </a:endParaRPr>
          </a:p>
        </p:txBody>
      </p:sp>
      <p:sp>
        <p:nvSpPr>
          <p:cNvPr id="38924" name="Text Box 12"/>
          <p:cNvSpPr txBox="1">
            <a:spLocks noChangeArrowheads="1"/>
          </p:cNvSpPr>
          <p:nvPr/>
        </p:nvSpPr>
        <p:spPr bwMode="auto">
          <a:xfrm>
            <a:off x="5959475" y="5394325"/>
            <a:ext cx="2960688" cy="1320800"/>
          </a:xfrm>
          <a:prstGeom prst="rect">
            <a:avLst/>
          </a:prstGeom>
          <a:solidFill>
            <a:srgbClr val="CCFFFF"/>
          </a:solidFill>
          <a:ln w="9525" algn="ctr">
            <a:solidFill>
              <a:schemeClr val="hlink"/>
            </a:solidFill>
            <a:miter lim="800000"/>
            <a:headEnd/>
            <a:tailEnd/>
          </a:ln>
        </p:spPr>
        <p:txBody>
          <a:bodyPr wrap="none">
            <a:spAutoFit/>
          </a:bodyPr>
          <a:lstStyle/>
          <a:p>
            <a:r>
              <a:rPr lang="en-US" sz="4000">
                <a:solidFill>
                  <a:srgbClr val="0033CC"/>
                </a:solidFill>
              </a:rPr>
              <a:t>Drug Design</a:t>
            </a:r>
          </a:p>
          <a:p>
            <a:r>
              <a:rPr lang="en-US" sz="4000">
                <a:solidFill>
                  <a:srgbClr val="0033CC"/>
                </a:solidFill>
              </a:rPr>
              <a:t>Made Easy!</a:t>
            </a:r>
          </a:p>
        </p:txBody>
      </p:sp>
      <p:sp>
        <p:nvSpPr>
          <p:cNvPr id="38925" name="Rectangle 13"/>
          <p:cNvSpPr>
            <a:spLocks noChangeArrowheads="1"/>
          </p:cNvSpPr>
          <p:nvPr/>
        </p:nvSpPr>
        <p:spPr bwMode="auto">
          <a:xfrm>
            <a:off x="6705600" y="4724400"/>
            <a:ext cx="1760538" cy="304800"/>
          </a:xfrm>
          <a:prstGeom prst="rect">
            <a:avLst/>
          </a:prstGeom>
          <a:noFill/>
          <a:ln w="9525" algn="ctr">
            <a:noFill/>
            <a:miter lim="800000"/>
            <a:headEnd/>
            <a:tailEnd/>
          </a:ln>
        </p:spPr>
        <p:txBody>
          <a:bodyPr wrap="none">
            <a:spAutoFit/>
          </a:bodyPr>
          <a:lstStyle/>
          <a:p>
            <a:r>
              <a:rPr lang="en-US">
                <a:hlinkClick r:id="rId7"/>
              </a:rPr>
              <a:t>Click Here for Demo</a:t>
            </a:r>
            <a:endParaRPr lang="en-US"/>
          </a:p>
        </p:txBody>
      </p:sp>
      <p:sp>
        <p:nvSpPr>
          <p:cNvPr id="14" name="Date Placeholder 13"/>
          <p:cNvSpPr>
            <a:spLocks noGrp="1"/>
          </p:cNvSpPr>
          <p:nvPr>
            <p:ph type="dt" sz="half" idx="10"/>
          </p:nvPr>
        </p:nvSpPr>
        <p:spPr/>
        <p:txBody>
          <a:bodyPr/>
          <a:lstStyle/>
          <a:p>
            <a:r>
              <a:rPr lang="en-US" smtClean="0"/>
              <a:t>IAUT</a:t>
            </a:r>
            <a:endParaRPr lang="en-US"/>
          </a:p>
        </p:txBody>
      </p:sp>
      <p:sp>
        <p:nvSpPr>
          <p:cNvPr id="15" name="Slide Number Placeholder 14"/>
          <p:cNvSpPr>
            <a:spLocks noGrp="1"/>
          </p:cNvSpPr>
          <p:nvPr>
            <p:ph type="sldNum" sz="quarter" idx="12"/>
          </p:nvPr>
        </p:nvSpPr>
        <p:spPr/>
        <p:txBody>
          <a:bodyPr/>
          <a:lstStyle/>
          <a:p>
            <a:fld id="{B6F15528-21DE-4FAA-801E-634DDDAF4B2B}" type="slidenum">
              <a:rPr lang="en-US" smtClean="0"/>
              <a:pPr/>
              <a:t>34</a:t>
            </a:fld>
            <a:endParaRPr lang="en-US"/>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ctrTitle"/>
          </p:nvPr>
        </p:nvSpPr>
        <p:spPr>
          <a:xfrm>
            <a:off x="592138" y="519113"/>
            <a:ext cx="8231187" cy="1779587"/>
          </a:xfrm>
          <a:noFill/>
        </p:spPr>
        <p:txBody>
          <a:bodyPr lIns="91432" tIns="45716" rIns="91432" bIns="45716" anchor="t"/>
          <a:lstStyle/>
          <a:p>
            <a:pPr eaLnBrk="1" hangingPunct="1"/>
            <a:r>
              <a:rPr lang="en-US" sz="4400" smtClean="0"/>
              <a:t>Conclude with a comparison to the Electrical Grid</a:t>
            </a:r>
            <a:r>
              <a:rPr lang="en-US" sz="4400" smtClean="0">
                <a:latin typeface="Tahoma" pitchFamily="34" charset="0"/>
              </a:rPr>
              <a:t>………</a:t>
            </a:r>
            <a:r>
              <a:rPr lang="en-US" sz="4400" smtClean="0"/>
              <a:t>..</a:t>
            </a:r>
            <a:endParaRPr lang="en-US" smtClean="0"/>
          </a:p>
        </p:txBody>
      </p:sp>
      <p:sp>
        <p:nvSpPr>
          <p:cNvPr id="10244" name="Rectangle 3"/>
          <p:cNvSpPr>
            <a:spLocks noGrp="1" noChangeArrowheads="1"/>
          </p:cNvSpPr>
          <p:nvPr>
            <p:ph type="subTitle" idx="1"/>
          </p:nvPr>
        </p:nvSpPr>
        <p:spPr>
          <a:xfrm>
            <a:off x="609600" y="3810000"/>
            <a:ext cx="6705600" cy="1295400"/>
          </a:xfrm>
          <a:solidFill>
            <a:srgbClr val="CCFFFF"/>
          </a:solidFill>
        </p:spPr>
        <p:txBody>
          <a:bodyPr lIns="91432" tIns="45716" rIns="91432" bIns="45716"/>
          <a:lstStyle/>
          <a:p>
            <a:pPr eaLnBrk="1" hangingPunct="1"/>
            <a:r>
              <a:rPr lang="en-US" sz="5000" smtClean="0">
                <a:solidFill>
                  <a:schemeClr val="folHlink"/>
                </a:solidFill>
              </a:rPr>
              <a:t>Where we are ????</a:t>
            </a:r>
          </a:p>
        </p:txBody>
      </p:sp>
      <p:graphicFrame>
        <p:nvGraphicFramePr>
          <p:cNvPr id="10242" name="Object 4"/>
          <p:cNvGraphicFramePr>
            <a:graphicFrameLocks noChangeAspect="1"/>
          </p:cNvGraphicFramePr>
          <p:nvPr/>
        </p:nvGraphicFramePr>
        <p:xfrm>
          <a:off x="7545388" y="3124200"/>
          <a:ext cx="1389062" cy="2987675"/>
        </p:xfrm>
        <a:graphic>
          <a:graphicData uri="http://schemas.openxmlformats.org/presentationml/2006/ole">
            <p:oleObj spid="_x0000_s10242" name="Clip" r:id="rId3" imgW="1857600" imgH="3995640" progId="">
              <p:embed/>
            </p:oleObj>
          </a:graphicData>
        </a:graphic>
      </p:graphicFrame>
      <p:sp>
        <p:nvSpPr>
          <p:cNvPr id="10245" name="Text Box 5"/>
          <p:cNvSpPr txBox="1">
            <a:spLocks noChangeArrowheads="1"/>
          </p:cNvSpPr>
          <p:nvPr/>
        </p:nvSpPr>
        <p:spPr bwMode="auto">
          <a:xfrm>
            <a:off x="1611313" y="6330950"/>
            <a:ext cx="2589212" cy="304800"/>
          </a:xfrm>
          <a:prstGeom prst="rect">
            <a:avLst/>
          </a:prstGeom>
          <a:noFill/>
          <a:ln w="9525">
            <a:noFill/>
            <a:miter lim="800000"/>
            <a:headEnd/>
            <a:tailEnd/>
          </a:ln>
        </p:spPr>
        <p:txBody>
          <a:bodyPr wrap="none">
            <a:spAutoFit/>
          </a:bodyPr>
          <a:lstStyle/>
          <a:p>
            <a:r>
              <a:rPr lang="en-US"/>
              <a:t>Courtesy: Domenico Laforenza</a:t>
            </a:r>
          </a:p>
        </p:txBody>
      </p:sp>
      <p:sp>
        <p:nvSpPr>
          <p:cNvPr id="6" name="Date Placeholder 5"/>
          <p:cNvSpPr>
            <a:spLocks noGrp="1"/>
          </p:cNvSpPr>
          <p:nvPr>
            <p:ph type="dt" sz="half" idx="10"/>
          </p:nvPr>
        </p:nvSpPr>
        <p:spPr/>
        <p:txBody>
          <a:bodyPr/>
          <a:lstStyle/>
          <a:p>
            <a:r>
              <a:rPr lang="en-US" smtClean="0"/>
              <a:t>IAUT</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35</a:t>
            </a:fld>
            <a:endParaRPr 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0" y="1600200"/>
            <a:ext cx="7924800" cy="16764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9939" name="Rectangle 3"/>
          <p:cNvSpPr>
            <a:spLocks noGrp="1" noChangeArrowheads="1"/>
          </p:cNvSpPr>
          <p:nvPr>
            <p:ph type="ctrTitle"/>
          </p:nvPr>
        </p:nvSpPr>
        <p:spPr>
          <a:xfrm>
            <a:off x="517525" y="685800"/>
            <a:ext cx="8293100" cy="1676400"/>
          </a:xfrm>
        </p:spPr>
        <p:txBody>
          <a:bodyPr lIns="91432" tIns="45716" rIns="91432" bIns="45716" anchor="t"/>
          <a:lstStyle/>
          <a:p>
            <a:pPr eaLnBrk="1" hangingPunct="1"/>
            <a:r>
              <a:rPr lang="en-US" sz="2800" smtClean="0">
                <a:solidFill>
                  <a:schemeClr val="tx1"/>
                </a:solidFill>
              </a:rPr>
              <a:t>Alessandro Volta in Paris in 1801 inside French National Institute shows the battery while in the presence of Napoleon I</a:t>
            </a:r>
            <a:endParaRPr lang="en-US" smtClean="0">
              <a:solidFill>
                <a:schemeClr val="tx1"/>
              </a:solidFill>
            </a:endParaRPr>
          </a:p>
        </p:txBody>
      </p:sp>
      <p:sp>
        <p:nvSpPr>
          <p:cNvPr id="39940" name="Rectangle 4"/>
          <p:cNvSpPr>
            <a:spLocks noGrp="1" noChangeArrowheads="1"/>
          </p:cNvSpPr>
          <p:nvPr>
            <p:ph type="subTitle" idx="1"/>
          </p:nvPr>
        </p:nvSpPr>
        <p:spPr>
          <a:xfrm>
            <a:off x="228600" y="5791200"/>
            <a:ext cx="8686800" cy="685800"/>
          </a:xfrm>
        </p:spPr>
        <p:txBody>
          <a:bodyPr lIns="91432" tIns="45716" rIns="91432" bIns="45716"/>
          <a:lstStyle/>
          <a:p>
            <a:pPr defTabSz="931863" eaLnBrk="1" hangingPunct="1"/>
            <a:r>
              <a:rPr lang="en-US" sz="1700" smtClean="0">
                <a:solidFill>
                  <a:schemeClr val="bg2"/>
                </a:solidFill>
              </a:rPr>
              <a:t>Fresco by N. Cianfanelli (1841) </a:t>
            </a:r>
          </a:p>
          <a:p>
            <a:pPr defTabSz="931863" eaLnBrk="1" hangingPunct="1"/>
            <a:r>
              <a:rPr lang="en-US" sz="1700" smtClean="0">
                <a:solidFill>
                  <a:schemeClr val="bg2"/>
                </a:solidFill>
              </a:rPr>
              <a:t>(Zoological Section "La Specula" of National History Museum of Florence University)</a:t>
            </a:r>
            <a:r>
              <a:rPr lang="en-US" sz="1700" smtClean="0"/>
              <a:t> </a:t>
            </a:r>
          </a:p>
          <a:p>
            <a:pPr defTabSz="931863" eaLnBrk="1" hangingPunct="1"/>
            <a:endParaRPr lang="en-US" sz="1700" smtClean="0"/>
          </a:p>
        </p:txBody>
      </p:sp>
      <p:pic>
        <p:nvPicPr>
          <p:cNvPr id="39941" name="Picture 5" descr="5"/>
          <p:cNvPicPr>
            <a:picLocks noChangeAspect="1" noChangeArrowheads="1"/>
          </p:cNvPicPr>
          <p:nvPr/>
        </p:nvPicPr>
        <p:blipFill>
          <a:blip r:embed="rId3" cstate="print"/>
          <a:srcRect/>
          <a:stretch>
            <a:fillRect/>
          </a:stretch>
        </p:blipFill>
        <p:spPr bwMode="auto">
          <a:xfrm>
            <a:off x="1447800" y="2286000"/>
            <a:ext cx="5791200" cy="3525838"/>
          </a:xfrm>
          <a:prstGeom prst="rect">
            <a:avLst/>
          </a:prstGeom>
          <a:noFill/>
          <a:ln w="9525">
            <a:noFill/>
            <a:miter lim="800000"/>
            <a:headEnd/>
            <a:tailEnd/>
          </a:ln>
        </p:spPr>
      </p:pic>
      <p:pic>
        <p:nvPicPr>
          <p:cNvPr id="39942" name="Picture 6" descr="testata_home"/>
          <p:cNvPicPr>
            <a:picLocks noChangeAspect="1" noChangeArrowheads="1"/>
          </p:cNvPicPr>
          <p:nvPr/>
        </p:nvPicPr>
        <p:blipFill>
          <a:blip r:embed="rId4" cstate="print"/>
          <a:srcRect/>
          <a:stretch>
            <a:fillRect/>
          </a:stretch>
        </p:blipFill>
        <p:spPr bwMode="auto">
          <a:xfrm>
            <a:off x="0" y="0"/>
            <a:ext cx="2886075" cy="51435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r>
              <a:rPr lang="en-US" smtClean="0"/>
              <a:t>IAUT</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36</a:t>
            </a:fld>
            <a:endParaRPr lang="en-US"/>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609600"/>
            <a:ext cx="8458200" cy="1828800"/>
          </a:xfrm>
          <a:prstGeom prst="rect">
            <a:avLst/>
          </a:prstGeom>
          <a:solidFill>
            <a:schemeClr val="bg1"/>
          </a:solidFill>
          <a:ln w="9525">
            <a:solidFill>
              <a:schemeClr val="bg1"/>
            </a:solidFill>
            <a:miter lim="800000"/>
            <a:headEnd/>
            <a:tailEnd/>
          </a:ln>
        </p:spPr>
        <p:txBody>
          <a:bodyPr wrap="none" anchor="ctr"/>
          <a:lstStyle/>
          <a:p>
            <a:endParaRPr lang="en-US"/>
          </a:p>
        </p:txBody>
      </p:sp>
      <p:pic>
        <p:nvPicPr>
          <p:cNvPr id="40963" name="Picture 3" descr="5"/>
          <p:cNvPicPr>
            <a:picLocks noChangeAspect="1" noChangeArrowheads="1"/>
          </p:cNvPicPr>
          <p:nvPr/>
        </p:nvPicPr>
        <p:blipFill>
          <a:blip r:embed="rId3" cstate="print"/>
          <a:srcRect/>
          <a:stretch>
            <a:fillRect/>
          </a:stretch>
        </p:blipFill>
        <p:spPr bwMode="auto">
          <a:xfrm>
            <a:off x="1295400" y="1879600"/>
            <a:ext cx="6629400" cy="4445000"/>
          </a:xfrm>
          <a:prstGeom prst="rect">
            <a:avLst/>
          </a:prstGeom>
          <a:noFill/>
          <a:ln w="9525">
            <a:noFill/>
            <a:miter lim="800000"/>
            <a:headEnd/>
            <a:tailEnd/>
          </a:ln>
        </p:spPr>
      </p:pic>
      <p:sp>
        <p:nvSpPr>
          <p:cNvPr id="40964" name="AutoShape 4"/>
          <p:cNvSpPr>
            <a:spLocks noChangeArrowheads="1"/>
          </p:cNvSpPr>
          <p:nvPr/>
        </p:nvSpPr>
        <p:spPr bwMode="auto">
          <a:xfrm>
            <a:off x="4800600" y="76200"/>
            <a:ext cx="3200400" cy="2209800"/>
          </a:xfrm>
          <a:prstGeom prst="wedgeRoundRectCallout">
            <a:avLst>
              <a:gd name="adj1" fmla="val -43750"/>
              <a:gd name="adj2" fmla="val 69972"/>
              <a:gd name="adj3" fmla="val 16667"/>
            </a:avLst>
          </a:prstGeom>
          <a:solidFill>
            <a:schemeClr val="folHlink"/>
          </a:solidFill>
          <a:ln w="12700">
            <a:solidFill>
              <a:schemeClr val="tx1"/>
            </a:solidFill>
            <a:miter lim="800000"/>
            <a:headEnd/>
            <a:tailEnd/>
          </a:ln>
        </p:spPr>
        <p:txBody>
          <a:bodyPr wrap="none" lIns="91432" tIns="45716" rIns="91432" bIns="45716" anchor="ctr"/>
          <a:lstStyle/>
          <a:p>
            <a:pPr eaLnBrk="0" hangingPunct="0"/>
            <a:endParaRPr lang="en-AU" sz="2800">
              <a:latin typeface="Impact" pitchFamily="34" charset="0"/>
            </a:endParaRPr>
          </a:p>
        </p:txBody>
      </p:sp>
      <p:sp>
        <p:nvSpPr>
          <p:cNvPr id="40965" name="Text Box 5"/>
          <p:cNvSpPr txBox="1">
            <a:spLocks noChangeArrowheads="1"/>
          </p:cNvSpPr>
          <p:nvPr/>
        </p:nvSpPr>
        <p:spPr bwMode="auto">
          <a:xfrm>
            <a:off x="5029200" y="215900"/>
            <a:ext cx="3124200" cy="1917700"/>
          </a:xfrm>
          <a:prstGeom prst="rect">
            <a:avLst/>
          </a:prstGeom>
          <a:noFill/>
          <a:ln w="12700">
            <a:noFill/>
            <a:miter lim="800000"/>
            <a:headEnd/>
            <a:tailEnd/>
          </a:ln>
        </p:spPr>
        <p:txBody>
          <a:bodyPr lIns="91432" tIns="45716" rIns="91432" bIns="45716">
            <a:spAutoFit/>
          </a:bodyPr>
          <a:lstStyle/>
          <a:p>
            <a:pPr algn="l" eaLnBrk="0" hangingPunct="0"/>
            <a:r>
              <a:rPr lang="en-US" sz="2400">
                <a:solidFill>
                  <a:schemeClr val="accent1"/>
                </a:solidFill>
              </a:rPr>
              <a:t>….and in the future, </a:t>
            </a:r>
          </a:p>
          <a:p>
            <a:pPr algn="l" eaLnBrk="0" hangingPunct="0"/>
            <a:r>
              <a:rPr lang="en-US" sz="2400">
                <a:solidFill>
                  <a:schemeClr val="accent1"/>
                </a:solidFill>
              </a:rPr>
              <a:t>I imagine a Worldwide</a:t>
            </a:r>
          </a:p>
          <a:p>
            <a:pPr algn="l" eaLnBrk="0" hangingPunct="0"/>
            <a:r>
              <a:rPr lang="en-US" sz="2400">
                <a:solidFill>
                  <a:schemeClr val="accent1"/>
                </a:solidFill>
              </a:rPr>
              <a:t>Power (Electrical) Grid …...</a:t>
            </a:r>
            <a:endParaRPr lang="en-US" sz="2000">
              <a:solidFill>
                <a:schemeClr val="accent1"/>
              </a:solidFill>
            </a:endParaRPr>
          </a:p>
        </p:txBody>
      </p:sp>
      <p:sp>
        <p:nvSpPr>
          <p:cNvPr id="40966" name="AutoShape 6"/>
          <p:cNvSpPr>
            <a:spLocks noChangeArrowheads="1"/>
          </p:cNvSpPr>
          <p:nvPr/>
        </p:nvSpPr>
        <p:spPr bwMode="auto">
          <a:xfrm>
            <a:off x="304800" y="304800"/>
            <a:ext cx="4038600" cy="2286000"/>
          </a:xfrm>
          <a:prstGeom prst="cloudCallout">
            <a:avLst>
              <a:gd name="adj1" fmla="val -3343"/>
              <a:gd name="adj2" fmla="val 80903"/>
            </a:avLst>
          </a:prstGeom>
          <a:solidFill>
            <a:schemeClr val="folHlink"/>
          </a:solidFill>
          <a:ln w="12700">
            <a:solidFill>
              <a:schemeClr val="tx1"/>
            </a:solidFill>
            <a:round/>
            <a:headEnd/>
            <a:tailEnd/>
          </a:ln>
        </p:spPr>
        <p:txBody>
          <a:bodyPr wrap="none" lIns="91432" tIns="45716" rIns="91432" bIns="45716" anchor="ctr"/>
          <a:lstStyle/>
          <a:p>
            <a:pPr eaLnBrk="0" hangingPunct="0"/>
            <a:endParaRPr lang="en-AU" sz="2800"/>
          </a:p>
        </p:txBody>
      </p:sp>
      <p:sp>
        <p:nvSpPr>
          <p:cNvPr id="40967" name="Text Box 7"/>
          <p:cNvSpPr txBox="1">
            <a:spLocks noChangeArrowheads="1"/>
          </p:cNvSpPr>
          <p:nvPr/>
        </p:nvSpPr>
        <p:spPr bwMode="auto">
          <a:xfrm>
            <a:off x="762000" y="1193800"/>
            <a:ext cx="3581400" cy="1006475"/>
          </a:xfrm>
          <a:prstGeom prst="rect">
            <a:avLst/>
          </a:prstGeom>
          <a:noFill/>
          <a:ln w="12700">
            <a:noFill/>
            <a:miter lim="800000"/>
            <a:headEnd/>
            <a:tailEnd/>
          </a:ln>
        </p:spPr>
        <p:txBody>
          <a:bodyPr lIns="91432" tIns="45716" rIns="91432" bIns="45716">
            <a:spAutoFit/>
          </a:bodyPr>
          <a:lstStyle/>
          <a:p>
            <a:pPr algn="l" eaLnBrk="0" hangingPunct="0"/>
            <a:r>
              <a:rPr lang="en-US" sz="3200">
                <a:solidFill>
                  <a:schemeClr val="accent1"/>
                </a:solidFill>
              </a:rPr>
              <a:t>What ?!?!</a:t>
            </a:r>
          </a:p>
          <a:p>
            <a:pPr algn="l" eaLnBrk="0" hangingPunct="0"/>
            <a:r>
              <a:rPr lang="en-US" sz="2800">
                <a:solidFill>
                  <a:schemeClr val="accent1"/>
                </a:solidFill>
              </a:rPr>
              <a:t>This is a mad man…</a:t>
            </a:r>
            <a:endParaRPr lang="en-US" sz="2400">
              <a:solidFill>
                <a:schemeClr val="accent1"/>
              </a:solidFill>
            </a:endParaRPr>
          </a:p>
        </p:txBody>
      </p:sp>
      <p:sp>
        <p:nvSpPr>
          <p:cNvPr id="40968" name="AutoShape 8"/>
          <p:cNvSpPr>
            <a:spLocks noChangeArrowheads="1"/>
          </p:cNvSpPr>
          <p:nvPr/>
        </p:nvSpPr>
        <p:spPr bwMode="auto">
          <a:xfrm>
            <a:off x="2286000" y="76200"/>
            <a:ext cx="2209800" cy="1752600"/>
          </a:xfrm>
          <a:prstGeom prst="cloudCallout">
            <a:avLst>
              <a:gd name="adj1" fmla="val -17528"/>
              <a:gd name="adj2" fmla="val 142208"/>
            </a:avLst>
          </a:prstGeom>
          <a:solidFill>
            <a:srgbClr val="33CCCC"/>
          </a:solidFill>
          <a:ln w="12700">
            <a:solidFill>
              <a:schemeClr val="tx1"/>
            </a:solidFill>
            <a:round/>
            <a:headEnd/>
            <a:tailEnd/>
          </a:ln>
        </p:spPr>
        <p:txBody>
          <a:bodyPr wrap="none" lIns="91432" tIns="45716" rIns="91432" bIns="45716" anchor="ctr"/>
          <a:lstStyle/>
          <a:p>
            <a:pPr eaLnBrk="0" hangingPunct="0"/>
            <a:endParaRPr lang="en-AU" sz="2800">
              <a:latin typeface="Impact" pitchFamily="34" charset="0"/>
            </a:endParaRPr>
          </a:p>
        </p:txBody>
      </p:sp>
      <p:sp>
        <p:nvSpPr>
          <p:cNvPr id="40969" name="Text Box 9"/>
          <p:cNvSpPr txBox="1">
            <a:spLocks noChangeArrowheads="1"/>
          </p:cNvSpPr>
          <p:nvPr/>
        </p:nvSpPr>
        <p:spPr bwMode="auto">
          <a:xfrm>
            <a:off x="2651125" y="349250"/>
            <a:ext cx="1543050" cy="946150"/>
          </a:xfrm>
          <a:prstGeom prst="rect">
            <a:avLst/>
          </a:prstGeom>
          <a:noFill/>
          <a:ln w="12700">
            <a:noFill/>
            <a:miter lim="800000"/>
            <a:headEnd/>
            <a:tailEnd/>
          </a:ln>
        </p:spPr>
        <p:txBody>
          <a:bodyPr wrap="none" lIns="91432" tIns="45716" rIns="91432" bIns="45716">
            <a:spAutoFit/>
          </a:bodyPr>
          <a:lstStyle/>
          <a:p>
            <a:pPr algn="l" eaLnBrk="0" hangingPunct="0"/>
            <a:r>
              <a:rPr lang="en-US" sz="2800"/>
              <a:t>Oh, mon</a:t>
            </a:r>
          </a:p>
          <a:p>
            <a:pPr algn="l" eaLnBrk="0" hangingPunct="0"/>
            <a:r>
              <a:rPr lang="en-US" sz="2800"/>
              <a:t>Dieu !</a:t>
            </a:r>
          </a:p>
        </p:txBody>
      </p:sp>
      <p:sp>
        <p:nvSpPr>
          <p:cNvPr id="10" name="Date Placeholder 9"/>
          <p:cNvSpPr>
            <a:spLocks noGrp="1"/>
          </p:cNvSpPr>
          <p:nvPr>
            <p:ph type="dt" sz="half" idx="10"/>
          </p:nvPr>
        </p:nvSpPr>
        <p:spPr/>
        <p:txBody>
          <a:bodyPr/>
          <a:lstStyle/>
          <a:p>
            <a:r>
              <a:rPr lang="en-US" smtClean="0"/>
              <a:t>IAUT</a:t>
            </a:r>
            <a:endParaRPr lang="en-US"/>
          </a:p>
        </p:txBody>
      </p:sp>
      <p:sp>
        <p:nvSpPr>
          <p:cNvPr id="11" name="Slide Number Placeholder 10"/>
          <p:cNvSpPr>
            <a:spLocks noGrp="1"/>
          </p:cNvSpPr>
          <p:nvPr>
            <p:ph type="sldNum" sz="quarter" idx="12"/>
          </p:nvPr>
        </p:nvSpPr>
        <p:spPr/>
        <p:txBody>
          <a:bodyPr/>
          <a:lstStyle/>
          <a:p>
            <a:fld id="{B6F15528-21DE-4FAA-801E-634DDDAF4B2B}" type="slidenum">
              <a:rPr lang="en-US" smtClean="0"/>
              <a:pPr/>
              <a:t>37</a:t>
            </a:fld>
            <a:endParaRPr lang="en-US"/>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lIns="91432" tIns="45716" rIns="91432" bIns="45716" anchor="t"/>
          <a:lstStyle/>
          <a:p>
            <a:pPr eaLnBrk="1" hangingPunct="1"/>
            <a:r>
              <a:rPr lang="en-US" sz="3600" smtClean="0"/>
              <a:t>2008 - 1801 = 207 Years</a:t>
            </a:r>
            <a:br>
              <a:rPr lang="en-US" sz="3600" smtClean="0"/>
            </a:br>
            <a:r>
              <a:rPr lang="en-US" sz="2400" smtClean="0">
                <a:solidFill>
                  <a:schemeClr val="bg1"/>
                </a:solidFill>
              </a:rPr>
              <a:t>(Recent R&amp;D: Delivering Internet services via Electric cables).</a:t>
            </a:r>
          </a:p>
        </p:txBody>
      </p:sp>
      <p:sp>
        <p:nvSpPr>
          <p:cNvPr id="41987" name="Line 3"/>
          <p:cNvSpPr>
            <a:spLocks noChangeShapeType="1"/>
          </p:cNvSpPr>
          <p:nvPr/>
        </p:nvSpPr>
        <p:spPr bwMode="auto">
          <a:xfrm>
            <a:off x="1676400" y="2667000"/>
            <a:ext cx="3505200" cy="1828800"/>
          </a:xfrm>
          <a:prstGeom prst="line">
            <a:avLst/>
          </a:prstGeom>
          <a:noFill/>
          <a:ln w="146050">
            <a:solidFill>
              <a:schemeClr val="accent1"/>
            </a:solidFill>
            <a:round/>
            <a:headEnd/>
            <a:tailEnd type="triangle" w="med" len="med"/>
          </a:ln>
        </p:spPr>
        <p:txBody>
          <a:bodyPr wrap="none" anchor="ctr"/>
          <a:lstStyle/>
          <a:p>
            <a:endParaRPr lang="en-US"/>
          </a:p>
        </p:txBody>
      </p:sp>
      <p:grpSp>
        <p:nvGrpSpPr>
          <p:cNvPr id="2" name="Group 4"/>
          <p:cNvGrpSpPr>
            <a:grpSpLocks/>
          </p:cNvGrpSpPr>
          <p:nvPr/>
        </p:nvGrpSpPr>
        <p:grpSpPr bwMode="auto">
          <a:xfrm>
            <a:off x="609600" y="1981200"/>
            <a:ext cx="2057400" cy="3359150"/>
            <a:chOff x="240" y="1248"/>
            <a:chExt cx="1009" cy="2116"/>
          </a:xfrm>
        </p:grpSpPr>
        <p:sp>
          <p:nvSpPr>
            <p:cNvPr id="41994" name="WordArt 5"/>
            <p:cNvSpPr>
              <a:spLocks noChangeArrowheads="1" noChangeShapeType="1" noTextEdit="1"/>
            </p:cNvSpPr>
            <p:nvPr/>
          </p:nvSpPr>
          <p:spPr bwMode="auto">
            <a:xfrm>
              <a:off x="528" y="1248"/>
              <a:ext cx="528" cy="551"/>
            </a:xfrm>
            <a:prstGeom prst="rect">
              <a:avLst/>
            </a:prstGeom>
          </p:spPr>
          <p:txBody>
            <a:bodyPr wrap="none"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sp3d>
            </a:bodyPr>
            <a:lstStyle/>
            <a:p>
              <a:r>
                <a:rPr lang="en-US" sz="3600" kern="10">
                  <a:ln w="9525">
                    <a:round/>
                    <a:headEnd/>
                    <a:tailEnd/>
                  </a:ln>
                  <a:gradFill rotWithShape="1">
                    <a:gsLst>
                      <a:gs pos="0">
                        <a:srgbClr val="FFE701"/>
                      </a:gs>
                      <a:gs pos="100000">
                        <a:srgbClr val="FE3E02"/>
                      </a:gs>
                    </a:gsLst>
                    <a:lin ang="5400000" scaled="1"/>
                  </a:gradFill>
                  <a:latin typeface="Impact"/>
                </a:rPr>
                <a:t>1801</a:t>
              </a:r>
            </a:p>
          </p:txBody>
        </p:sp>
        <p:pic>
          <p:nvPicPr>
            <p:cNvPr id="41995" name="Picture 6" descr="7"/>
            <p:cNvPicPr>
              <a:picLocks noChangeAspect="1" noChangeArrowheads="1"/>
            </p:cNvPicPr>
            <p:nvPr/>
          </p:nvPicPr>
          <p:blipFill>
            <a:blip r:embed="rId3" cstate="print"/>
            <a:srcRect/>
            <a:stretch>
              <a:fillRect/>
            </a:stretch>
          </p:blipFill>
          <p:spPr bwMode="auto">
            <a:xfrm>
              <a:off x="240" y="1920"/>
              <a:ext cx="1009" cy="1444"/>
            </a:xfrm>
            <a:prstGeom prst="rect">
              <a:avLst/>
            </a:prstGeom>
            <a:noFill/>
            <a:ln w="9525">
              <a:noFill/>
              <a:miter lim="800000"/>
              <a:headEnd/>
              <a:tailEnd/>
            </a:ln>
          </p:spPr>
        </p:pic>
      </p:grpSp>
      <p:sp>
        <p:nvSpPr>
          <p:cNvPr id="1723399" name="WordArt 7"/>
          <p:cNvSpPr>
            <a:spLocks noChangeArrowheads="1" noChangeShapeType="1" noTextEdit="1"/>
          </p:cNvSpPr>
          <p:nvPr/>
        </p:nvSpPr>
        <p:spPr bwMode="auto">
          <a:xfrm>
            <a:off x="4476750" y="4367213"/>
            <a:ext cx="1162050" cy="1347787"/>
          </a:xfrm>
          <a:prstGeom prst="rect">
            <a:avLst/>
          </a:prstGeom>
        </p:spPr>
        <p:txBody>
          <a:bodyPr wrap="none"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sp3d>
          </a:bodyPr>
          <a:lstStyle/>
          <a:p>
            <a:r>
              <a:rPr lang="en-US" sz="3600" kern="10">
                <a:ln w="9525">
                  <a:round/>
                  <a:headEnd/>
                  <a:tailEnd/>
                </a:ln>
                <a:gradFill rotWithShape="1">
                  <a:gsLst>
                    <a:gs pos="0">
                      <a:srgbClr val="FFE701"/>
                    </a:gs>
                    <a:gs pos="100000">
                      <a:srgbClr val="FE3E02"/>
                    </a:gs>
                  </a:gsLst>
                  <a:lin ang="5400000" scaled="1"/>
                </a:gradFill>
                <a:latin typeface="Impact"/>
              </a:rPr>
              <a:t>2008</a:t>
            </a:r>
          </a:p>
        </p:txBody>
      </p:sp>
      <p:pic>
        <p:nvPicPr>
          <p:cNvPr id="1723400" name="Picture 8" descr="4"/>
          <p:cNvPicPr>
            <a:picLocks noChangeAspect="1" noChangeArrowheads="1"/>
          </p:cNvPicPr>
          <p:nvPr/>
        </p:nvPicPr>
        <p:blipFill>
          <a:blip r:embed="rId4" cstate="print"/>
          <a:srcRect/>
          <a:stretch>
            <a:fillRect/>
          </a:stretch>
        </p:blipFill>
        <p:spPr bwMode="auto">
          <a:xfrm>
            <a:off x="4737100" y="1676400"/>
            <a:ext cx="2085975" cy="2347913"/>
          </a:xfrm>
          <a:prstGeom prst="rect">
            <a:avLst/>
          </a:prstGeom>
          <a:noFill/>
          <a:ln w="9525">
            <a:noFill/>
            <a:miter lim="800000"/>
            <a:headEnd/>
            <a:tailEnd/>
          </a:ln>
        </p:spPr>
      </p:pic>
      <p:pic>
        <p:nvPicPr>
          <p:cNvPr id="1723401" name="Picture 9" descr="terna1"/>
          <p:cNvPicPr>
            <a:picLocks noChangeAspect="1" noChangeArrowheads="1"/>
          </p:cNvPicPr>
          <p:nvPr/>
        </p:nvPicPr>
        <p:blipFill>
          <a:blip r:embed="rId5" cstate="print"/>
          <a:srcRect/>
          <a:stretch>
            <a:fillRect/>
          </a:stretch>
        </p:blipFill>
        <p:spPr bwMode="auto">
          <a:xfrm>
            <a:off x="7061200" y="1676400"/>
            <a:ext cx="2006600" cy="2347913"/>
          </a:xfrm>
          <a:prstGeom prst="rect">
            <a:avLst/>
          </a:prstGeom>
          <a:noFill/>
          <a:ln w="9525">
            <a:noFill/>
            <a:miter lim="800000"/>
            <a:headEnd/>
            <a:tailEnd/>
          </a:ln>
        </p:spPr>
      </p:pic>
      <p:pic>
        <p:nvPicPr>
          <p:cNvPr id="1723402" name="Picture 10" descr="2_p"/>
          <p:cNvPicPr>
            <a:picLocks noChangeAspect="1" noChangeArrowheads="1"/>
          </p:cNvPicPr>
          <p:nvPr/>
        </p:nvPicPr>
        <p:blipFill>
          <a:blip r:embed="rId6" cstate="print"/>
          <a:srcRect/>
          <a:stretch>
            <a:fillRect/>
          </a:stretch>
        </p:blipFill>
        <p:spPr bwMode="auto">
          <a:xfrm>
            <a:off x="5791200" y="4259263"/>
            <a:ext cx="1187450" cy="1760537"/>
          </a:xfrm>
          <a:prstGeom prst="rect">
            <a:avLst/>
          </a:prstGeom>
          <a:noFill/>
          <a:ln w="9525">
            <a:noFill/>
            <a:miter lim="800000"/>
            <a:headEnd/>
            <a:tailEnd/>
          </a:ln>
        </p:spPr>
      </p:pic>
      <p:pic>
        <p:nvPicPr>
          <p:cNvPr id="1723403" name="Picture 11" descr="ATL60142E1">
            <a:hlinkClick r:id="rId7"/>
          </p:cNvPr>
          <p:cNvPicPr>
            <a:picLocks noChangeAspect="1" noChangeArrowheads="1"/>
          </p:cNvPicPr>
          <p:nvPr/>
        </p:nvPicPr>
        <p:blipFill>
          <a:blip r:embed="rId8" cstate="print"/>
          <a:srcRect/>
          <a:stretch>
            <a:fillRect/>
          </a:stretch>
        </p:blipFill>
        <p:spPr bwMode="auto">
          <a:xfrm>
            <a:off x="6934200" y="4343400"/>
            <a:ext cx="2057400" cy="1793875"/>
          </a:xfrm>
          <a:prstGeom prst="rect">
            <a:avLst/>
          </a:prstGeom>
          <a:noFill/>
          <a:ln w="28575">
            <a:solidFill>
              <a:schemeClr val="hlink"/>
            </a:solidFill>
            <a:miter lim="800000"/>
            <a:headEnd/>
            <a:tailEnd/>
          </a:ln>
        </p:spPr>
      </p:pic>
      <p:sp>
        <p:nvSpPr>
          <p:cNvPr id="12" name="Date Placeholder 11"/>
          <p:cNvSpPr>
            <a:spLocks noGrp="1"/>
          </p:cNvSpPr>
          <p:nvPr>
            <p:ph type="dt" sz="half" idx="10"/>
          </p:nvPr>
        </p:nvSpPr>
        <p:spPr/>
        <p:txBody>
          <a:bodyPr/>
          <a:lstStyle/>
          <a:p>
            <a:r>
              <a:rPr lang="en-US" smtClean="0"/>
              <a:t>IAUT</a:t>
            </a:r>
            <a:endParaRPr lang="en-US"/>
          </a:p>
        </p:txBody>
      </p:sp>
      <p:sp>
        <p:nvSpPr>
          <p:cNvPr id="13" name="Slide Number Placeholder 12"/>
          <p:cNvSpPr>
            <a:spLocks noGrp="1"/>
          </p:cNvSpPr>
          <p:nvPr>
            <p:ph type="sldNum" sz="quarter" idx="12"/>
          </p:nvPr>
        </p:nvSpPr>
        <p:spPr/>
        <p:txBody>
          <a:bodyPr/>
          <a:lstStyle/>
          <a:p>
            <a:fld id="{B6F15528-21DE-4FAA-801E-634DDDAF4B2B}" type="slidenum">
              <a:rPr lang="en-US" smtClean="0"/>
              <a:pPr/>
              <a:t>38</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23399"/>
                                        </p:tgtEl>
                                        <p:attrNameLst>
                                          <p:attrName>style.visibility</p:attrName>
                                        </p:attrNameLst>
                                      </p:cBhvr>
                                      <p:to>
                                        <p:strVal val="visible"/>
                                      </p:to>
                                    </p:set>
                                    <p:anim calcmode="lin" valueType="num">
                                      <p:cBhvr additive="base">
                                        <p:cTn id="7" dur="500" fill="hold"/>
                                        <p:tgtEl>
                                          <p:spTgt spid="1723399"/>
                                        </p:tgtEl>
                                        <p:attrNameLst>
                                          <p:attrName>ppt_x</p:attrName>
                                        </p:attrNameLst>
                                      </p:cBhvr>
                                      <p:tavLst>
                                        <p:tav tm="0">
                                          <p:val>
                                            <p:strVal val="0-#ppt_w/2"/>
                                          </p:val>
                                        </p:tav>
                                        <p:tav tm="100000">
                                          <p:val>
                                            <p:strVal val="#ppt_x"/>
                                          </p:val>
                                        </p:tav>
                                      </p:tavLst>
                                    </p:anim>
                                    <p:anim calcmode="lin" valueType="num">
                                      <p:cBhvr additive="base">
                                        <p:cTn id="8" dur="500" fill="hold"/>
                                        <p:tgtEl>
                                          <p:spTgt spid="172339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723400"/>
                                        </p:tgtEl>
                                        <p:attrNameLst>
                                          <p:attrName>style.visibility</p:attrName>
                                        </p:attrNameLst>
                                      </p:cBhvr>
                                      <p:to>
                                        <p:strVal val="visible"/>
                                      </p:to>
                                    </p:set>
                                    <p:anim calcmode="lin" valueType="num">
                                      <p:cBhvr additive="base">
                                        <p:cTn id="13" dur="500" fill="hold"/>
                                        <p:tgtEl>
                                          <p:spTgt spid="1723400"/>
                                        </p:tgtEl>
                                        <p:attrNameLst>
                                          <p:attrName>ppt_x</p:attrName>
                                        </p:attrNameLst>
                                      </p:cBhvr>
                                      <p:tavLst>
                                        <p:tav tm="0">
                                          <p:val>
                                            <p:strVal val="0-#ppt_w/2"/>
                                          </p:val>
                                        </p:tav>
                                        <p:tav tm="100000">
                                          <p:val>
                                            <p:strVal val="#ppt_x"/>
                                          </p:val>
                                        </p:tav>
                                      </p:tavLst>
                                    </p:anim>
                                    <p:anim calcmode="lin" valueType="num">
                                      <p:cBhvr additive="base">
                                        <p:cTn id="14" dur="500" fill="hold"/>
                                        <p:tgtEl>
                                          <p:spTgt spid="172340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723401"/>
                                        </p:tgtEl>
                                        <p:attrNameLst>
                                          <p:attrName>style.visibility</p:attrName>
                                        </p:attrNameLst>
                                      </p:cBhvr>
                                      <p:to>
                                        <p:strVal val="visible"/>
                                      </p:to>
                                    </p:set>
                                    <p:anim calcmode="lin" valueType="num">
                                      <p:cBhvr additive="base">
                                        <p:cTn id="19" dur="500" fill="hold"/>
                                        <p:tgtEl>
                                          <p:spTgt spid="1723401"/>
                                        </p:tgtEl>
                                        <p:attrNameLst>
                                          <p:attrName>ppt_x</p:attrName>
                                        </p:attrNameLst>
                                      </p:cBhvr>
                                      <p:tavLst>
                                        <p:tav tm="0">
                                          <p:val>
                                            <p:strVal val="0-#ppt_w/2"/>
                                          </p:val>
                                        </p:tav>
                                        <p:tav tm="100000">
                                          <p:val>
                                            <p:strVal val="#ppt_x"/>
                                          </p:val>
                                        </p:tav>
                                      </p:tavLst>
                                    </p:anim>
                                    <p:anim calcmode="lin" valueType="num">
                                      <p:cBhvr additive="base">
                                        <p:cTn id="20" dur="500" fill="hold"/>
                                        <p:tgtEl>
                                          <p:spTgt spid="172340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723402"/>
                                        </p:tgtEl>
                                        <p:attrNameLst>
                                          <p:attrName>style.visibility</p:attrName>
                                        </p:attrNameLst>
                                      </p:cBhvr>
                                      <p:to>
                                        <p:strVal val="visible"/>
                                      </p:to>
                                    </p:set>
                                    <p:anim calcmode="lin" valueType="num">
                                      <p:cBhvr additive="base">
                                        <p:cTn id="25" dur="500" fill="hold"/>
                                        <p:tgtEl>
                                          <p:spTgt spid="1723402"/>
                                        </p:tgtEl>
                                        <p:attrNameLst>
                                          <p:attrName>ppt_x</p:attrName>
                                        </p:attrNameLst>
                                      </p:cBhvr>
                                      <p:tavLst>
                                        <p:tav tm="0">
                                          <p:val>
                                            <p:strVal val="0-#ppt_w/2"/>
                                          </p:val>
                                        </p:tav>
                                        <p:tav tm="100000">
                                          <p:val>
                                            <p:strVal val="#ppt_x"/>
                                          </p:val>
                                        </p:tav>
                                      </p:tavLst>
                                    </p:anim>
                                    <p:anim calcmode="lin" valueType="num">
                                      <p:cBhvr additive="base">
                                        <p:cTn id="26" dur="500" fill="hold"/>
                                        <p:tgtEl>
                                          <p:spTgt spid="172340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23403"/>
                                        </p:tgtEl>
                                        <p:attrNameLst>
                                          <p:attrName>style.visibility</p:attrName>
                                        </p:attrNameLst>
                                      </p:cBhvr>
                                      <p:to>
                                        <p:strVal val="visible"/>
                                      </p:to>
                                    </p:set>
                                    <p:anim calcmode="lin" valueType="num">
                                      <p:cBhvr additive="base">
                                        <p:cTn id="31" dur="500" fill="hold"/>
                                        <p:tgtEl>
                                          <p:spTgt spid="1723403"/>
                                        </p:tgtEl>
                                        <p:attrNameLst>
                                          <p:attrName>ppt_x</p:attrName>
                                        </p:attrNameLst>
                                      </p:cBhvr>
                                      <p:tavLst>
                                        <p:tav tm="0">
                                          <p:val>
                                            <p:strVal val="#ppt_x"/>
                                          </p:val>
                                        </p:tav>
                                        <p:tav tm="100000">
                                          <p:val>
                                            <p:strVal val="#ppt_x"/>
                                          </p:val>
                                        </p:tav>
                                      </p:tavLst>
                                    </p:anim>
                                    <p:anim calcmode="lin" valueType="num">
                                      <p:cBhvr additive="base">
                                        <p:cTn id="32" dur="500" fill="hold"/>
                                        <p:tgtEl>
                                          <p:spTgt spid="17234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339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4" name="Rectangle 2"/>
          <p:cNvSpPr>
            <a:spLocks noGrp="1" noChangeArrowheads="1"/>
          </p:cNvSpPr>
          <p:nvPr>
            <p:ph type="title" sz="quarter"/>
          </p:nvPr>
        </p:nvSpPr>
        <p:spPr/>
        <p:txBody>
          <a:bodyPr>
            <a:normAutofit fontScale="90000"/>
          </a:bodyPr>
          <a:lstStyle/>
          <a:p>
            <a:r>
              <a:rPr lang="en-US" sz="3200"/>
              <a:t>4 Essential Utilities and </a:t>
            </a:r>
            <a:br>
              <a:rPr lang="en-US" sz="3200"/>
            </a:br>
            <a:r>
              <a:rPr lang="en-US" sz="3200"/>
              <a:t>Delivery Networks</a:t>
            </a:r>
          </a:p>
        </p:txBody>
      </p:sp>
      <p:grpSp>
        <p:nvGrpSpPr>
          <p:cNvPr id="2" name="Group 3"/>
          <p:cNvGrpSpPr>
            <a:grpSpLocks/>
          </p:cNvGrpSpPr>
          <p:nvPr/>
        </p:nvGrpSpPr>
        <p:grpSpPr bwMode="auto">
          <a:xfrm>
            <a:off x="84138" y="1600200"/>
            <a:ext cx="8475662" cy="1295400"/>
            <a:chOff x="53" y="1008"/>
            <a:chExt cx="5339" cy="816"/>
          </a:xfrm>
        </p:grpSpPr>
        <p:pic>
          <p:nvPicPr>
            <p:cNvPr id="863236" name="Picture 4" descr="watertap">
              <a:hlinkClick r:id="rId3"/>
            </p:cNvPr>
            <p:cNvPicPr>
              <a:picLocks noChangeAspect="1" noChangeArrowheads="1"/>
            </p:cNvPicPr>
            <p:nvPr/>
          </p:nvPicPr>
          <p:blipFill>
            <a:blip r:embed="rId4" cstate="print"/>
            <a:srcRect/>
            <a:stretch>
              <a:fillRect/>
            </a:stretch>
          </p:blipFill>
          <p:spPr bwMode="auto">
            <a:xfrm>
              <a:off x="4416" y="1056"/>
              <a:ext cx="976" cy="688"/>
            </a:xfrm>
            <a:prstGeom prst="rect">
              <a:avLst/>
            </a:prstGeom>
            <a:noFill/>
            <a:ln/>
            <a:effectLst/>
          </p:spPr>
        </p:pic>
        <p:pic>
          <p:nvPicPr>
            <p:cNvPr id="863237" name="Picture 5" descr="jaisalmer">
              <a:hlinkClick r:id="rId5"/>
            </p:cNvPr>
            <p:cNvPicPr>
              <a:picLocks noChangeAspect="1" noChangeArrowheads="1"/>
            </p:cNvPicPr>
            <p:nvPr/>
          </p:nvPicPr>
          <p:blipFill>
            <a:blip r:embed="rId6" cstate="print"/>
            <a:srcRect/>
            <a:stretch>
              <a:fillRect/>
            </a:stretch>
          </p:blipFill>
          <p:spPr bwMode="auto">
            <a:xfrm>
              <a:off x="1152" y="1056"/>
              <a:ext cx="1152" cy="768"/>
            </a:xfrm>
            <a:prstGeom prst="rect">
              <a:avLst/>
            </a:prstGeom>
            <a:noFill/>
          </p:spPr>
        </p:pic>
        <p:sp>
          <p:nvSpPr>
            <p:cNvPr id="863238" name="Line 6"/>
            <p:cNvSpPr>
              <a:spLocks noChangeShapeType="1"/>
            </p:cNvSpPr>
            <p:nvPr/>
          </p:nvSpPr>
          <p:spPr bwMode="auto">
            <a:xfrm>
              <a:off x="2496" y="1440"/>
              <a:ext cx="240" cy="0"/>
            </a:xfrm>
            <a:prstGeom prst="line">
              <a:avLst/>
            </a:prstGeom>
            <a:noFill/>
            <a:ln w="9525">
              <a:solidFill>
                <a:schemeClr val="tx1"/>
              </a:solidFill>
              <a:miter lim="800000"/>
              <a:headEnd/>
              <a:tailEnd type="triangle" w="med" len="med"/>
            </a:ln>
            <a:effectLst/>
          </p:spPr>
          <p:txBody>
            <a:bodyPr wrap="none"/>
            <a:lstStyle/>
            <a:p>
              <a:endParaRPr lang="en-US"/>
            </a:p>
          </p:txBody>
        </p:sp>
        <p:sp>
          <p:nvSpPr>
            <p:cNvPr id="863239" name="Text Box 7"/>
            <p:cNvSpPr txBox="1">
              <a:spLocks noChangeArrowheads="1"/>
            </p:cNvSpPr>
            <p:nvPr/>
          </p:nvSpPr>
          <p:spPr bwMode="auto">
            <a:xfrm>
              <a:off x="53" y="1344"/>
              <a:ext cx="667" cy="192"/>
            </a:xfrm>
            <a:prstGeom prst="rect">
              <a:avLst/>
            </a:prstGeom>
            <a:noFill/>
            <a:ln w="9525">
              <a:noFill/>
              <a:miter lim="800000"/>
              <a:headEnd/>
              <a:tailEnd/>
            </a:ln>
            <a:effectLst/>
          </p:spPr>
          <p:txBody>
            <a:bodyPr wrap="none">
              <a:spAutoFit/>
            </a:bodyPr>
            <a:lstStyle/>
            <a:p>
              <a:r>
                <a:rPr lang="en-US" b="1">
                  <a:solidFill>
                    <a:srgbClr val="0000FF"/>
                  </a:solidFill>
                </a:rPr>
                <a:t>(1) Water</a:t>
              </a:r>
            </a:p>
          </p:txBody>
        </p:sp>
        <p:sp>
          <p:nvSpPr>
            <p:cNvPr id="863240" name="AutoShape 8"/>
            <p:cNvSpPr>
              <a:spLocks noChangeArrowheads="1"/>
            </p:cNvSpPr>
            <p:nvPr/>
          </p:nvSpPr>
          <p:spPr bwMode="auto">
            <a:xfrm>
              <a:off x="2880" y="1008"/>
              <a:ext cx="1056" cy="816"/>
            </a:xfrm>
            <a:prstGeom prst="star16">
              <a:avLst>
                <a:gd name="adj" fmla="val 37500"/>
              </a:avLst>
            </a:prstGeom>
            <a:solidFill>
              <a:srgbClr val="CCFFFF"/>
            </a:solidFill>
            <a:ln w="9525" algn="ctr">
              <a:solidFill>
                <a:schemeClr val="tx1"/>
              </a:solidFill>
              <a:miter lim="800000"/>
              <a:headEnd/>
              <a:tailEnd/>
            </a:ln>
            <a:effectLst/>
          </p:spPr>
          <p:txBody>
            <a:bodyPr wrap="none" anchor="ctr"/>
            <a:lstStyle/>
            <a:p>
              <a:r>
                <a:rPr lang="en-AU" b="1">
                  <a:latin typeface="Arial" pitchFamily="34" charset="0"/>
                </a:rPr>
                <a:t>Water </a:t>
              </a:r>
            </a:p>
            <a:p>
              <a:r>
                <a:rPr lang="en-AU" b="1">
                  <a:latin typeface="Arial" pitchFamily="34" charset="0"/>
                </a:rPr>
                <a:t>Distribution </a:t>
              </a:r>
              <a:br>
                <a:rPr lang="en-AU" b="1">
                  <a:latin typeface="Arial" pitchFamily="34" charset="0"/>
                </a:rPr>
              </a:br>
              <a:r>
                <a:rPr lang="en-AU" b="1">
                  <a:latin typeface="Arial" pitchFamily="34" charset="0"/>
                </a:rPr>
                <a:t>Network</a:t>
              </a:r>
              <a:endParaRPr lang="en-US" b="1">
                <a:latin typeface="Arial" pitchFamily="34" charset="0"/>
              </a:endParaRPr>
            </a:p>
          </p:txBody>
        </p:sp>
        <p:sp>
          <p:nvSpPr>
            <p:cNvPr id="863241" name="Line 9"/>
            <p:cNvSpPr>
              <a:spLocks noChangeShapeType="1"/>
            </p:cNvSpPr>
            <p:nvPr/>
          </p:nvSpPr>
          <p:spPr bwMode="auto">
            <a:xfrm>
              <a:off x="4032" y="1392"/>
              <a:ext cx="240" cy="0"/>
            </a:xfrm>
            <a:prstGeom prst="line">
              <a:avLst/>
            </a:prstGeom>
            <a:noFill/>
            <a:ln w="9525">
              <a:solidFill>
                <a:schemeClr val="tx1"/>
              </a:solidFill>
              <a:miter lim="800000"/>
              <a:headEnd/>
              <a:tailEnd type="triangle" w="med" len="med"/>
            </a:ln>
            <a:effectLst/>
          </p:spPr>
          <p:txBody>
            <a:bodyPr wrap="none"/>
            <a:lstStyle/>
            <a:p>
              <a:endParaRPr lang="en-US"/>
            </a:p>
          </p:txBody>
        </p:sp>
      </p:grpSp>
      <p:grpSp>
        <p:nvGrpSpPr>
          <p:cNvPr id="3" name="Group 10"/>
          <p:cNvGrpSpPr>
            <a:grpSpLocks/>
          </p:cNvGrpSpPr>
          <p:nvPr/>
        </p:nvGrpSpPr>
        <p:grpSpPr bwMode="auto">
          <a:xfrm>
            <a:off x="0" y="5410200"/>
            <a:ext cx="7980363" cy="1447800"/>
            <a:chOff x="0" y="3408"/>
            <a:chExt cx="5027" cy="912"/>
          </a:xfrm>
        </p:grpSpPr>
        <p:pic>
          <p:nvPicPr>
            <p:cNvPr id="863243" name="Picture 11" descr="telephone">
              <a:hlinkClick r:id="rId7"/>
            </p:cNvPr>
            <p:cNvPicPr>
              <a:picLocks noChangeAspect="1" noChangeArrowheads="1"/>
            </p:cNvPicPr>
            <p:nvPr/>
          </p:nvPicPr>
          <p:blipFill>
            <a:blip r:embed="rId8" cstate="print"/>
            <a:srcRect/>
            <a:stretch>
              <a:fillRect/>
            </a:stretch>
          </p:blipFill>
          <p:spPr bwMode="auto">
            <a:xfrm rot="274192">
              <a:off x="1968" y="3408"/>
              <a:ext cx="912" cy="912"/>
            </a:xfrm>
            <a:prstGeom prst="rect">
              <a:avLst/>
            </a:prstGeom>
            <a:noFill/>
            <a:ln/>
            <a:effectLst/>
          </p:spPr>
        </p:pic>
        <p:pic>
          <p:nvPicPr>
            <p:cNvPr id="863244" name="Picture 12" descr="telephone">
              <a:hlinkClick r:id="rId9"/>
            </p:cNvPr>
            <p:cNvPicPr>
              <a:picLocks noChangeAspect="1" noChangeArrowheads="1"/>
            </p:cNvPicPr>
            <p:nvPr/>
          </p:nvPicPr>
          <p:blipFill>
            <a:blip r:embed="rId10" cstate="print"/>
            <a:srcRect/>
            <a:stretch>
              <a:fillRect/>
            </a:stretch>
          </p:blipFill>
          <p:spPr bwMode="auto">
            <a:xfrm>
              <a:off x="1152" y="3528"/>
              <a:ext cx="792" cy="792"/>
            </a:xfrm>
            <a:prstGeom prst="rect">
              <a:avLst/>
            </a:prstGeom>
            <a:noFill/>
            <a:ln/>
            <a:effectLst/>
          </p:spPr>
        </p:pic>
        <p:pic>
          <p:nvPicPr>
            <p:cNvPr id="863245" name="Picture 13" descr="motto2002">
              <a:hlinkClick r:id="rId11"/>
            </p:cNvPr>
            <p:cNvPicPr>
              <a:picLocks noChangeAspect="1" noChangeArrowheads="1"/>
            </p:cNvPicPr>
            <p:nvPr/>
          </p:nvPicPr>
          <p:blipFill>
            <a:blip r:embed="rId12" cstate="print"/>
            <a:srcRect/>
            <a:stretch>
              <a:fillRect/>
            </a:stretch>
          </p:blipFill>
          <p:spPr bwMode="auto">
            <a:xfrm>
              <a:off x="4512" y="3456"/>
              <a:ext cx="515" cy="768"/>
            </a:xfrm>
            <a:prstGeom prst="rect">
              <a:avLst/>
            </a:prstGeom>
            <a:noFill/>
          </p:spPr>
        </p:pic>
        <p:sp>
          <p:nvSpPr>
            <p:cNvPr id="863246" name="Text Box 14"/>
            <p:cNvSpPr txBox="1">
              <a:spLocks noChangeArrowheads="1"/>
            </p:cNvSpPr>
            <p:nvPr/>
          </p:nvSpPr>
          <p:spPr bwMode="auto">
            <a:xfrm>
              <a:off x="0" y="3792"/>
              <a:ext cx="909" cy="192"/>
            </a:xfrm>
            <a:prstGeom prst="rect">
              <a:avLst/>
            </a:prstGeom>
            <a:noFill/>
            <a:ln w="9525">
              <a:noFill/>
              <a:miter lim="800000"/>
              <a:headEnd/>
              <a:tailEnd/>
            </a:ln>
            <a:effectLst/>
          </p:spPr>
          <p:txBody>
            <a:bodyPr wrap="none">
              <a:spAutoFit/>
            </a:bodyPr>
            <a:lstStyle/>
            <a:p>
              <a:r>
                <a:rPr lang="en-US" b="1">
                  <a:solidFill>
                    <a:srgbClr val="0000FF"/>
                  </a:solidFill>
                </a:rPr>
                <a:t>(4) Telephone</a:t>
              </a:r>
            </a:p>
          </p:txBody>
        </p:sp>
        <p:sp>
          <p:nvSpPr>
            <p:cNvPr id="863247" name="AutoShape 15"/>
            <p:cNvSpPr>
              <a:spLocks noChangeArrowheads="1"/>
            </p:cNvSpPr>
            <p:nvPr/>
          </p:nvSpPr>
          <p:spPr bwMode="auto">
            <a:xfrm>
              <a:off x="3264" y="3456"/>
              <a:ext cx="1008" cy="768"/>
            </a:xfrm>
            <a:prstGeom prst="star16">
              <a:avLst>
                <a:gd name="adj" fmla="val 37500"/>
              </a:avLst>
            </a:prstGeom>
            <a:solidFill>
              <a:srgbClr val="CCFFFF"/>
            </a:solidFill>
            <a:ln w="9525" algn="ctr">
              <a:solidFill>
                <a:schemeClr val="tx1"/>
              </a:solidFill>
              <a:miter lim="800000"/>
              <a:headEnd/>
              <a:tailEnd/>
            </a:ln>
            <a:effectLst/>
          </p:spPr>
          <p:txBody>
            <a:bodyPr wrap="none" anchor="ctr"/>
            <a:lstStyle/>
            <a:p>
              <a:r>
                <a:rPr lang="en-AU" b="1">
                  <a:latin typeface="Arial" pitchFamily="34" charset="0"/>
                </a:rPr>
                <a:t>Telecom </a:t>
              </a:r>
              <a:br>
                <a:rPr lang="en-AU" b="1">
                  <a:latin typeface="Arial" pitchFamily="34" charset="0"/>
                </a:rPr>
              </a:br>
              <a:r>
                <a:rPr lang="en-AU" b="1">
                  <a:latin typeface="Arial" pitchFamily="34" charset="0"/>
                </a:rPr>
                <a:t>Networks</a:t>
              </a:r>
              <a:endParaRPr lang="en-US" b="1">
                <a:latin typeface="Arial" pitchFamily="34" charset="0"/>
              </a:endParaRPr>
            </a:p>
          </p:txBody>
        </p:sp>
      </p:grpSp>
      <p:grpSp>
        <p:nvGrpSpPr>
          <p:cNvPr id="4" name="Group 16"/>
          <p:cNvGrpSpPr>
            <a:grpSpLocks/>
          </p:cNvGrpSpPr>
          <p:nvPr/>
        </p:nvGrpSpPr>
        <p:grpSpPr bwMode="auto">
          <a:xfrm>
            <a:off x="73025" y="4267200"/>
            <a:ext cx="8766175" cy="1143000"/>
            <a:chOff x="46" y="2688"/>
            <a:chExt cx="5522" cy="720"/>
          </a:xfrm>
        </p:grpSpPr>
        <p:pic>
          <p:nvPicPr>
            <p:cNvPr id="863249" name="Picture 17" descr="gaspipe">
              <a:hlinkClick r:id="rId13"/>
            </p:cNvPr>
            <p:cNvPicPr>
              <a:picLocks noChangeAspect="1" noChangeArrowheads="1"/>
            </p:cNvPicPr>
            <p:nvPr/>
          </p:nvPicPr>
          <p:blipFill>
            <a:blip r:embed="rId14" cstate="print"/>
            <a:srcRect/>
            <a:stretch>
              <a:fillRect/>
            </a:stretch>
          </p:blipFill>
          <p:spPr bwMode="auto">
            <a:xfrm>
              <a:off x="2688" y="2784"/>
              <a:ext cx="720" cy="490"/>
            </a:xfrm>
            <a:prstGeom prst="rect">
              <a:avLst/>
            </a:prstGeom>
            <a:noFill/>
          </p:spPr>
        </p:pic>
        <p:pic>
          <p:nvPicPr>
            <p:cNvPr id="863250" name="Picture 18" descr="Kitchen,GasStove">
              <a:hlinkClick r:id="rId15"/>
            </p:cNvPr>
            <p:cNvPicPr>
              <a:picLocks noChangeAspect="1" noChangeArrowheads="1"/>
            </p:cNvPicPr>
            <p:nvPr/>
          </p:nvPicPr>
          <p:blipFill>
            <a:blip r:embed="rId16" cstate="print"/>
            <a:srcRect/>
            <a:stretch>
              <a:fillRect/>
            </a:stretch>
          </p:blipFill>
          <p:spPr bwMode="auto">
            <a:xfrm>
              <a:off x="3696" y="2736"/>
              <a:ext cx="768" cy="579"/>
            </a:xfrm>
            <a:prstGeom prst="rect">
              <a:avLst/>
            </a:prstGeom>
            <a:noFill/>
          </p:spPr>
        </p:pic>
        <p:pic>
          <p:nvPicPr>
            <p:cNvPr id="863251" name="Picture 19" descr="chapati_on_gasstove">
              <a:hlinkClick r:id="rId17"/>
            </p:cNvPr>
            <p:cNvPicPr>
              <a:picLocks noChangeAspect="1" noChangeArrowheads="1"/>
            </p:cNvPicPr>
            <p:nvPr/>
          </p:nvPicPr>
          <p:blipFill>
            <a:blip r:embed="rId18" cstate="print"/>
            <a:srcRect/>
            <a:stretch>
              <a:fillRect/>
            </a:stretch>
          </p:blipFill>
          <p:spPr bwMode="auto">
            <a:xfrm>
              <a:off x="4776" y="2736"/>
              <a:ext cx="792" cy="540"/>
            </a:xfrm>
            <a:prstGeom prst="rect">
              <a:avLst/>
            </a:prstGeom>
            <a:noFill/>
          </p:spPr>
        </p:pic>
        <p:sp>
          <p:nvSpPr>
            <p:cNvPr id="863252" name="Line 20"/>
            <p:cNvSpPr>
              <a:spLocks noChangeShapeType="1"/>
            </p:cNvSpPr>
            <p:nvPr/>
          </p:nvSpPr>
          <p:spPr bwMode="auto">
            <a:xfrm>
              <a:off x="2064" y="3024"/>
              <a:ext cx="336" cy="0"/>
            </a:xfrm>
            <a:prstGeom prst="line">
              <a:avLst/>
            </a:prstGeom>
            <a:noFill/>
            <a:ln w="9525">
              <a:solidFill>
                <a:schemeClr val="tx1"/>
              </a:solidFill>
              <a:miter lim="800000"/>
              <a:headEnd/>
              <a:tailEnd type="triangle" w="med" len="med"/>
            </a:ln>
            <a:effectLst/>
          </p:spPr>
          <p:txBody>
            <a:bodyPr wrap="none"/>
            <a:lstStyle/>
            <a:p>
              <a:endParaRPr lang="en-US"/>
            </a:p>
          </p:txBody>
        </p:sp>
        <p:sp>
          <p:nvSpPr>
            <p:cNvPr id="863253" name="Text Box 21"/>
            <p:cNvSpPr txBox="1">
              <a:spLocks noChangeArrowheads="1"/>
            </p:cNvSpPr>
            <p:nvPr/>
          </p:nvSpPr>
          <p:spPr bwMode="auto">
            <a:xfrm>
              <a:off x="46" y="2928"/>
              <a:ext cx="530" cy="192"/>
            </a:xfrm>
            <a:prstGeom prst="rect">
              <a:avLst/>
            </a:prstGeom>
            <a:noFill/>
            <a:ln w="9525">
              <a:noFill/>
              <a:miter lim="800000"/>
              <a:headEnd/>
              <a:tailEnd/>
            </a:ln>
            <a:effectLst/>
          </p:spPr>
          <p:txBody>
            <a:bodyPr wrap="none">
              <a:spAutoFit/>
            </a:bodyPr>
            <a:lstStyle/>
            <a:p>
              <a:r>
                <a:rPr lang="en-US" b="1">
                  <a:solidFill>
                    <a:srgbClr val="0000FF"/>
                  </a:solidFill>
                </a:rPr>
                <a:t>(3) Gas</a:t>
              </a:r>
            </a:p>
          </p:txBody>
        </p:sp>
        <p:pic>
          <p:nvPicPr>
            <p:cNvPr id="863254" name="Picture 22" descr="pro_cylinder_single_stove"/>
            <p:cNvPicPr>
              <a:picLocks noChangeAspect="1" noChangeArrowheads="1"/>
            </p:cNvPicPr>
            <p:nvPr/>
          </p:nvPicPr>
          <p:blipFill>
            <a:blip r:embed="rId19" cstate="print"/>
            <a:srcRect/>
            <a:stretch>
              <a:fillRect/>
            </a:stretch>
          </p:blipFill>
          <p:spPr bwMode="auto">
            <a:xfrm>
              <a:off x="1248" y="2688"/>
              <a:ext cx="652" cy="720"/>
            </a:xfrm>
            <a:prstGeom prst="rect">
              <a:avLst/>
            </a:prstGeom>
            <a:noFill/>
          </p:spPr>
        </p:pic>
      </p:grpSp>
      <p:grpSp>
        <p:nvGrpSpPr>
          <p:cNvPr id="5" name="Group 23"/>
          <p:cNvGrpSpPr>
            <a:grpSpLocks/>
          </p:cNvGrpSpPr>
          <p:nvPr/>
        </p:nvGrpSpPr>
        <p:grpSpPr bwMode="auto">
          <a:xfrm>
            <a:off x="42863" y="2819400"/>
            <a:ext cx="8643937" cy="1463675"/>
            <a:chOff x="27" y="1776"/>
            <a:chExt cx="5445" cy="922"/>
          </a:xfrm>
        </p:grpSpPr>
        <p:pic>
          <p:nvPicPr>
            <p:cNvPr id="863256" name="Picture 24" descr="electricsocket">
              <a:hlinkClick r:id="rId20"/>
            </p:cNvPr>
            <p:cNvPicPr>
              <a:picLocks noChangeAspect="1" noChangeArrowheads="1"/>
            </p:cNvPicPr>
            <p:nvPr/>
          </p:nvPicPr>
          <p:blipFill>
            <a:blip r:embed="rId21" cstate="print"/>
            <a:srcRect/>
            <a:stretch>
              <a:fillRect/>
            </a:stretch>
          </p:blipFill>
          <p:spPr bwMode="auto">
            <a:xfrm>
              <a:off x="3758" y="1776"/>
              <a:ext cx="994" cy="922"/>
            </a:xfrm>
            <a:prstGeom prst="rect">
              <a:avLst/>
            </a:prstGeom>
            <a:noFill/>
          </p:spPr>
        </p:pic>
        <p:pic>
          <p:nvPicPr>
            <p:cNvPr id="863257" name="Picture 25" descr="bulb">
              <a:hlinkClick r:id="rId22"/>
            </p:cNvPr>
            <p:cNvPicPr>
              <a:picLocks noChangeAspect="1" noChangeArrowheads="1"/>
            </p:cNvPicPr>
            <p:nvPr/>
          </p:nvPicPr>
          <p:blipFill>
            <a:blip r:embed="rId23" cstate="print"/>
            <a:srcRect/>
            <a:stretch>
              <a:fillRect/>
            </a:stretch>
          </p:blipFill>
          <p:spPr bwMode="auto">
            <a:xfrm>
              <a:off x="4800" y="1872"/>
              <a:ext cx="672" cy="672"/>
            </a:xfrm>
            <a:prstGeom prst="rect">
              <a:avLst/>
            </a:prstGeom>
            <a:noFill/>
          </p:spPr>
        </p:pic>
        <p:sp>
          <p:nvSpPr>
            <p:cNvPr id="863258" name="Line 26"/>
            <p:cNvSpPr>
              <a:spLocks noChangeShapeType="1"/>
            </p:cNvSpPr>
            <p:nvPr/>
          </p:nvSpPr>
          <p:spPr bwMode="auto">
            <a:xfrm>
              <a:off x="2064" y="2304"/>
              <a:ext cx="336" cy="0"/>
            </a:xfrm>
            <a:prstGeom prst="line">
              <a:avLst/>
            </a:prstGeom>
            <a:noFill/>
            <a:ln w="9525">
              <a:solidFill>
                <a:schemeClr val="tx1"/>
              </a:solidFill>
              <a:miter lim="800000"/>
              <a:headEnd/>
              <a:tailEnd type="triangle" w="med" len="med"/>
            </a:ln>
            <a:effectLst/>
          </p:spPr>
          <p:txBody>
            <a:bodyPr wrap="none"/>
            <a:lstStyle/>
            <a:p>
              <a:endParaRPr lang="en-US"/>
            </a:p>
          </p:txBody>
        </p:sp>
        <p:sp>
          <p:nvSpPr>
            <p:cNvPr id="863259" name="Text Box 27"/>
            <p:cNvSpPr txBox="1">
              <a:spLocks noChangeArrowheads="1"/>
            </p:cNvSpPr>
            <p:nvPr/>
          </p:nvSpPr>
          <p:spPr bwMode="auto">
            <a:xfrm>
              <a:off x="27" y="2208"/>
              <a:ext cx="885" cy="192"/>
            </a:xfrm>
            <a:prstGeom prst="rect">
              <a:avLst/>
            </a:prstGeom>
            <a:noFill/>
            <a:ln w="9525">
              <a:noFill/>
              <a:miter lim="800000"/>
              <a:headEnd/>
              <a:tailEnd/>
            </a:ln>
            <a:effectLst/>
          </p:spPr>
          <p:txBody>
            <a:bodyPr wrap="none">
              <a:spAutoFit/>
            </a:bodyPr>
            <a:lstStyle/>
            <a:p>
              <a:r>
                <a:rPr lang="en-US" b="1">
                  <a:solidFill>
                    <a:srgbClr val="0000FF"/>
                  </a:solidFill>
                </a:rPr>
                <a:t>(2) Electricity</a:t>
              </a:r>
            </a:p>
          </p:txBody>
        </p:sp>
        <p:pic>
          <p:nvPicPr>
            <p:cNvPr id="863260" name="Picture 28" descr="generator">
              <a:hlinkClick r:id="rId24"/>
            </p:cNvPr>
            <p:cNvPicPr>
              <a:picLocks noChangeAspect="1" noChangeArrowheads="1"/>
            </p:cNvPicPr>
            <p:nvPr/>
          </p:nvPicPr>
          <p:blipFill>
            <a:blip r:embed="rId25" cstate="print"/>
            <a:srcRect/>
            <a:stretch>
              <a:fillRect/>
            </a:stretch>
          </p:blipFill>
          <p:spPr bwMode="auto">
            <a:xfrm>
              <a:off x="1147" y="1968"/>
              <a:ext cx="821" cy="691"/>
            </a:xfrm>
            <a:prstGeom prst="rect">
              <a:avLst/>
            </a:prstGeom>
            <a:noFill/>
          </p:spPr>
        </p:pic>
        <p:pic>
          <p:nvPicPr>
            <p:cNvPr id="863261" name="Picture 29" descr="power%2520station">
              <a:hlinkClick r:id="rId26"/>
            </p:cNvPr>
            <p:cNvPicPr>
              <a:picLocks noChangeAspect="1" noChangeArrowheads="1"/>
            </p:cNvPicPr>
            <p:nvPr/>
          </p:nvPicPr>
          <p:blipFill>
            <a:blip r:embed="rId27" cstate="print"/>
            <a:srcRect/>
            <a:stretch>
              <a:fillRect/>
            </a:stretch>
          </p:blipFill>
          <p:spPr bwMode="auto">
            <a:xfrm>
              <a:off x="2496" y="1824"/>
              <a:ext cx="814" cy="742"/>
            </a:xfrm>
            <a:prstGeom prst="rect">
              <a:avLst/>
            </a:prstGeom>
            <a:noFill/>
          </p:spPr>
        </p:pic>
        <p:sp>
          <p:nvSpPr>
            <p:cNvPr id="863262" name="Text Box 30"/>
            <p:cNvSpPr txBox="1">
              <a:spLocks noChangeArrowheads="1"/>
            </p:cNvSpPr>
            <p:nvPr/>
          </p:nvSpPr>
          <p:spPr bwMode="auto">
            <a:xfrm>
              <a:off x="3312" y="2400"/>
              <a:ext cx="720" cy="198"/>
            </a:xfrm>
            <a:prstGeom prst="rect">
              <a:avLst/>
            </a:prstGeom>
            <a:solidFill>
              <a:srgbClr val="CCFFFF"/>
            </a:solidFill>
            <a:ln w="9525">
              <a:solidFill>
                <a:srgbClr val="CCFFFF"/>
              </a:solidFill>
              <a:miter lim="800000"/>
              <a:headEnd/>
              <a:tailEnd/>
            </a:ln>
            <a:effectLst/>
          </p:spPr>
          <p:txBody>
            <a:bodyPr>
              <a:spAutoFit/>
            </a:bodyPr>
            <a:lstStyle/>
            <a:p>
              <a:r>
                <a:rPr lang="en-AU"/>
                <a:t>Power Grid</a:t>
              </a:r>
              <a:endParaRPr lang="en-US"/>
            </a:p>
          </p:txBody>
        </p:sp>
      </p:grpSp>
      <p:sp>
        <p:nvSpPr>
          <p:cNvPr id="31" name="Slide Number Placeholder 30"/>
          <p:cNvSpPr>
            <a:spLocks noGrp="1"/>
          </p:cNvSpPr>
          <p:nvPr>
            <p:ph type="sldNum" sz="quarter" idx="10"/>
          </p:nvPr>
        </p:nvSpPr>
        <p:spPr/>
        <p:txBody>
          <a:bodyPr/>
          <a:lstStyle/>
          <a:p>
            <a:fld id="{B159BDFC-323D-415F-9933-D3B0E96B3A04}" type="slidenum">
              <a:rPr lang="zh-CN" altLang="en-GB" smtClean="0"/>
              <a:pPr/>
              <a:t>39</a:t>
            </a:fld>
            <a:endParaRPr lang="en-GB" altLang="zh-CN"/>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zh-CN" smtClean="0"/>
              <a:t>How to Run Applications Faster ?</a:t>
            </a:r>
          </a:p>
        </p:txBody>
      </p:sp>
      <p:sp>
        <p:nvSpPr>
          <p:cNvPr id="1593347" name="Rectangle 3"/>
          <p:cNvSpPr>
            <a:spLocks noGrp="1" noChangeArrowheads="1"/>
          </p:cNvSpPr>
          <p:nvPr>
            <p:ph type="body" idx="1"/>
          </p:nvPr>
        </p:nvSpPr>
        <p:spPr>
          <a:xfrm>
            <a:off x="457200" y="1524000"/>
            <a:ext cx="8478838" cy="5105400"/>
          </a:xfrm>
        </p:spPr>
        <p:txBody>
          <a:bodyPr/>
          <a:lstStyle/>
          <a:p>
            <a:pPr marL="285750" indent="-285750" eaLnBrk="1" hangingPunct="1"/>
            <a:r>
              <a:rPr lang="en-US" altLang="zh-CN" smtClean="0"/>
              <a:t>There are 3 ways to improve performance:</a:t>
            </a:r>
          </a:p>
          <a:p>
            <a:pPr marL="685800" lvl="1" indent="-228600" eaLnBrk="1" hangingPunct="1"/>
            <a:r>
              <a:rPr lang="en-US" altLang="zh-CN" smtClean="0"/>
              <a:t>Work Harder</a:t>
            </a:r>
          </a:p>
          <a:p>
            <a:pPr marL="685800" lvl="1" indent="-228600" eaLnBrk="1" hangingPunct="1"/>
            <a:r>
              <a:rPr lang="en-US" altLang="zh-CN" smtClean="0"/>
              <a:t>Work Smarter</a:t>
            </a:r>
          </a:p>
          <a:p>
            <a:pPr marL="685800" lvl="1" indent="-228600" eaLnBrk="1" hangingPunct="1"/>
            <a:r>
              <a:rPr lang="en-US" altLang="zh-CN" smtClean="0"/>
              <a:t>Get Help</a:t>
            </a:r>
          </a:p>
          <a:p>
            <a:pPr marL="285750" indent="-285750" eaLnBrk="1" hangingPunct="1"/>
            <a:r>
              <a:rPr lang="en-US" altLang="zh-CN" smtClean="0"/>
              <a:t>Computer Analogy</a:t>
            </a:r>
          </a:p>
          <a:p>
            <a:pPr marL="685800" lvl="1" indent="-228600" eaLnBrk="1" hangingPunct="1"/>
            <a:r>
              <a:rPr lang="en-US" altLang="zh-CN" sz="2700" smtClean="0"/>
              <a:t>Using faster hardware</a:t>
            </a:r>
          </a:p>
          <a:p>
            <a:pPr marL="685800" lvl="1" indent="-228600" eaLnBrk="1" hangingPunct="1"/>
            <a:r>
              <a:rPr lang="en-US" altLang="zh-CN" sz="2700" smtClean="0"/>
              <a:t>Optimized algorithms and techniques used to solve computational tasks</a:t>
            </a:r>
          </a:p>
          <a:p>
            <a:pPr marL="685800" lvl="1" indent="-228600" eaLnBrk="1" hangingPunct="1"/>
            <a:r>
              <a:rPr lang="en-US" altLang="zh-CN" sz="2700" smtClean="0"/>
              <a:t>Multiple computers to solve a particular task</a:t>
            </a:r>
          </a:p>
        </p:txBody>
      </p:sp>
      <p:sp>
        <p:nvSpPr>
          <p:cNvPr id="4" name="Date Placeholder 3"/>
          <p:cNvSpPr>
            <a:spLocks noGrp="1"/>
          </p:cNvSpPr>
          <p:nvPr>
            <p:ph type="dt" sz="half" idx="10"/>
          </p:nvPr>
        </p:nvSpPr>
        <p:spPr/>
        <p:txBody>
          <a:bodyPr/>
          <a:lstStyle/>
          <a:p>
            <a:r>
              <a:rPr lang="en-US" smtClean="0"/>
              <a:t>IAUT</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93347">
                                            <p:txEl>
                                              <p:pRg st="0" end="0"/>
                                            </p:txEl>
                                          </p:spTgt>
                                        </p:tgtEl>
                                        <p:attrNameLst>
                                          <p:attrName>style.visibility</p:attrName>
                                        </p:attrNameLst>
                                      </p:cBhvr>
                                      <p:to>
                                        <p:strVal val="visible"/>
                                      </p:to>
                                    </p:set>
                                    <p:anim calcmode="lin" valueType="num">
                                      <p:cBhvr additive="base">
                                        <p:cTn id="7" dur="500" fill="hold"/>
                                        <p:tgtEl>
                                          <p:spTgt spid="15933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9334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93347">
                                            <p:txEl>
                                              <p:pRg st="1" end="1"/>
                                            </p:txEl>
                                          </p:spTgt>
                                        </p:tgtEl>
                                        <p:attrNameLst>
                                          <p:attrName>style.visibility</p:attrName>
                                        </p:attrNameLst>
                                      </p:cBhvr>
                                      <p:to>
                                        <p:strVal val="visible"/>
                                      </p:to>
                                    </p:set>
                                    <p:anim calcmode="lin" valueType="num">
                                      <p:cBhvr additive="base">
                                        <p:cTn id="11" dur="500" fill="hold"/>
                                        <p:tgtEl>
                                          <p:spTgt spid="159334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9334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93347">
                                            <p:txEl>
                                              <p:pRg st="2" end="2"/>
                                            </p:txEl>
                                          </p:spTgt>
                                        </p:tgtEl>
                                        <p:attrNameLst>
                                          <p:attrName>style.visibility</p:attrName>
                                        </p:attrNameLst>
                                      </p:cBhvr>
                                      <p:to>
                                        <p:strVal val="visible"/>
                                      </p:to>
                                    </p:set>
                                    <p:anim calcmode="lin" valueType="num">
                                      <p:cBhvr additive="base">
                                        <p:cTn id="15" dur="500" fill="hold"/>
                                        <p:tgtEl>
                                          <p:spTgt spid="159334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9334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93347">
                                            <p:txEl>
                                              <p:pRg st="3" end="3"/>
                                            </p:txEl>
                                          </p:spTgt>
                                        </p:tgtEl>
                                        <p:attrNameLst>
                                          <p:attrName>style.visibility</p:attrName>
                                        </p:attrNameLst>
                                      </p:cBhvr>
                                      <p:to>
                                        <p:strVal val="visible"/>
                                      </p:to>
                                    </p:set>
                                    <p:anim calcmode="lin" valueType="num">
                                      <p:cBhvr additive="base">
                                        <p:cTn id="19" dur="500" fill="hold"/>
                                        <p:tgtEl>
                                          <p:spTgt spid="159334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933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93347">
                                            <p:txEl>
                                              <p:pRg st="4" end="4"/>
                                            </p:txEl>
                                          </p:spTgt>
                                        </p:tgtEl>
                                        <p:attrNameLst>
                                          <p:attrName>style.visibility</p:attrName>
                                        </p:attrNameLst>
                                      </p:cBhvr>
                                      <p:to>
                                        <p:strVal val="visible"/>
                                      </p:to>
                                    </p:set>
                                    <p:anim calcmode="lin" valueType="num">
                                      <p:cBhvr additive="base">
                                        <p:cTn id="25" dur="500" fill="hold"/>
                                        <p:tgtEl>
                                          <p:spTgt spid="159334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93347">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593347">
                                            <p:txEl>
                                              <p:pRg st="5" end="5"/>
                                            </p:txEl>
                                          </p:spTgt>
                                        </p:tgtEl>
                                        <p:attrNameLst>
                                          <p:attrName>style.visibility</p:attrName>
                                        </p:attrNameLst>
                                      </p:cBhvr>
                                      <p:to>
                                        <p:strVal val="visible"/>
                                      </p:to>
                                    </p:set>
                                    <p:anim calcmode="lin" valueType="num">
                                      <p:cBhvr additive="base">
                                        <p:cTn id="29" dur="500" fill="hold"/>
                                        <p:tgtEl>
                                          <p:spTgt spid="1593347">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593347">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593347">
                                            <p:txEl>
                                              <p:pRg st="6" end="6"/>
                                            </p:txEl>
                                          </p:spTgt>
                                        </p:tgtEl>
                                        <p:attrNameLst>
                                          <p:attrName>style.visibility</p:attrName>
                                        </p:attrNameLst>
                                      </p:cBhvr>
                                      <p:to>
                                        <p:strVal val="visible"/>
                                      </p:to>
                                    </p:set>
                                    <p:anim calcmode="lin" valueType="num">
                                      <p:cBhvr additive="base">
                                        <p:cTn id="33" dur="500" fill="hold"/>
                                        <p:tgtEl>
                                          <p:spTgt spid="1593347">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593347">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593347">
                                            <p:txEl>
                                              <p:pRg st="7" end="7"/>
                                            </p:txEl>
                                          </p:spTgt>
                                        </p:tgtEl>
                                        <p:attrNameLst>
                                          <p:attrName>style.visibility</p:attrName>
                                        </p:attrNameLst>
                                      </p:cBhvr>
                                      <p:to>
                                        <p:strVal val="visible"/>
                                      </p:to>
                                    </p:set>
                                    <p:anim calcmode="lin" valueType="num">
                                      <p:cBhvr additive="base">
                                        <p:cTn id="37" dur="500" fill="hold"/>
                                        <p:tgtEl>
                                          <p:spTgt spid="1593347">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9334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3347"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ChangeArrowheads="1"/>
          </p:cNvSpPr>
          <p:nvPr>
            <p:ph type="title"/>
          </p:nvPr>
        </p:nvSpPr>
        <p:spPr/>
        <p:txBody>
          <a:bodyPr>
            <a:normAutofit fontScale="90000"/>
          </a:bodyPr>
          <a:lstStyle/>
          <a:p>
            <a:r>
              <a:rPr lang="en-US" sz="3200"/>
              <a:t>(5) Computing: Grid Delivery IT services as the 5</a:t>
            </a:r>
            <a:r>
              <a:rPr lang="en-US" sz="3200" baseline="30000"/>
              <a:t>th</a:t>
            </a:r>
            <a:r>
              <a:rPr lang="en-US" sz="3200"/>
              <a:t> utility (Power Grid inspiration)</a:t>
            </a:r>
          </a:p>
        </p:txBody>
      </p:sp>
      <p:pic>
        <p:nvPicPr>
          <p:cNvPr id="553987" name="Picture 3" descr="motto2002">
            <a:hlinkClick r:id="rId3"/>
          </p:cNvPr>
          <p:cNvPicPr>
            <a:picLocks noGrp="1" noChangeAspect="1" noChangeArrowheads="1"/>
          </p:cNvPicPr>
          <p:nvPr>
            <p:ph sz="half" idx="1"/>
          </p:nvPr>
        </p:nvPicPr>
        <p:blipFill>
          <a:blip r:embed="rId4" cstate="print"/>
          <a:srcRect/>
          <a:stretch>
            <a:fillRect/>
          </a:stretch>
        </p:blipFill>
        <p:spPr>
          <a:xfrm>
            <a:off x="2565400" y="3525838"/>
            <a:ext cx="508000" cy="757237"/>
          </a:xfrm>
          <a:noFill/>
          <a:ln/>
        </p:spPr>
      </p:pic>
      <p:pic>
        <p:nvPicPr>
          <p:cNvPr id="553988" name="Picture 4"/>
          <p:cNvPicPr>
            <a:picLocks noChangeAspect="1" noChangeArrowheads="1"/>
          </p:cNvPicPr>
          <p:nvPr/>
        </p:nvPicPr>
        <p:blipFill>
          <a:blip r:embed="rId5" cstate="print"/>
          <a:srcRect/>
          <a:stretch>
            <a:fillRect/>
          </a:stretch>
        </p:blipFill>
        <p:spPr bwMode="auto">
          <a:xfrm>
            <a:off x="838200" y="1600200"/>
            <a:ext cx="6172200" cy="4953000"/>
          </a:xfrm>
          <a:prstGeom prst="rect">
            <a:avLst/>
          </a:prstGeom>
          <a:noFill/>
          <a:ln w="9525">
            <a:noFill/>
            <a:miter lim="800000"/>
            <a:headEnd/>
            <a:tailEnd/>
          </a:ln>
        </p:spPr>
      </p:pic>
      <p:pic>
        <p:nvPicPr>
          <p:cNvPr id="553989" name="Picture 5" descr="motto2002">
            <a:hlinkClick r:id="rId3"/>
          </p:cNvPr>
          <p:cNvPicPr>
            <a:picLocks noGrp="1" noChangeAspect="1" noChangeArrowheads="1"/>
          </p:cNvPicPr>
          <p:nvPr>
            <p:ph sz="quarter" idx="3"/>
          </p:nvPr>
        </p:nvPicPr>
        <p:blipFill>
          <a:blip r:embed="rId4" cstate="print"/>
          <a:srcRect/>
          <a:stretch>
            <a:fillRect/>
          </a:stretch>
        </p:blipFill>
        <p:spPr>
          <a:xfrm>
            <a:off x="7620000" y="1600200"/>
            <a:ext cx="1430338" cy="2133600"/>
          </a:xfrm>
          <a:noFill/>
          <a:ln/>
        </p:spPr>
      </p:pic>
      <p:sp>
        <p:nvSpPr>
          <p:cNvPr id="553990" name="Text Box 6"/>
          <p:cNvSpPr txBox="1">
            <a:spLocks noChangeArrowheads="1"/>
          </p:cNvSpPr>
          <p:nvPr/>
        </p:nvSpPr>
        <p:spPr bwMode="auto">
          <a:xfrm>
            <a:off x="7239000" y="5105400"/>
            <a:ext cx="1238250" cy="1581150"/>
          </a:xfrm>
          <a:prstGeom prst="rect">
            <a:avLst/>
          </a:prstGeom>
          <a:solidFill>
            <a:srgbClr val="CCFFFF"/>
          </a:solidFill>
          <a:ln w="9525">
            <a:noFill/>
            <a:miter lim="800000"/>
            <a:headEnd/>
            <a:tailEnd/>
          </a:ln>
          <a:effectLst/>
        </p:spPr>
        <p:txBody>
          <a:bodyPr wrap="none">
            <a:spAutoFit/>
          </a:bodyPr>
          <a:lstStyle/>
          <a:p>
            <a:r>
              <a:rPr lang="en-US"/>
              <a:t>eScience</a:t>
            </a:r>
          </a:p>
          <a:p>
            <a:r>
              <a:rPr lang="en-US"/>
              <a:t>eBusiness</a:t>
            </a:r>
          </a:p>
          <a:p>
            <a:r>
              <a:rPr lang="en-US"/>
              <a:t>eGovernment</a:t>
            </a:r>
          </a:p>
          <a:p>
            <a:r>
              <a:rPr lang="en-US"/>
              <a:t>eHealth</a:t>
            </a:r>
          </a:p>
          <a:p>
            <a:r>
              <a:rPr lang="en-US"/>
              <a:t>Multilingual</a:t>
            </a:r>
          </a:p>
          <a:p>
            <a:r>
              <a:rPr lang="en-US"/>
              <a:t>eEducation</a:t>
            </a:r>
          </a:p>
          <a:p>
            <a:r>
              <a:rPr lang="en-US"/>
              <a:t>…</a:t>
            </a:r>
          </a:p>
        </p:txBody>
      </p:sp>
      <p:sp>
        <p:nvSpPr>
          <p:cNvPr id="7" name="Slide Number Placeholder 6"/>
          <p:cNvSpPr>
            <a:spLocks noGrp="1"/>
          </p:cNvSpPr>
          <p:nvPr>
            <p:ph type="sldNum" sz="quarter" idx="10"/>
          </p:nvPr>
        </p:nvSpPr>
        <p:spPr/>
        <p:txBody>
          <a:bodyPr/>
          <a:lstStyle/>
          <a:p>
            <a:fld id="{217DBE3F-40D7-4F11-85DE-64A34EA1C869}" type="slidenum">
              <a:rPr lang="zh-CN" altLang="en-GB" smtClean="0"/>
              <a:pPr/>
              <a:t>40</a:t>
            </a:fld>
            <a:endParaRPr lang="en-GB" altLang="zh-CN"/>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Summary</a:t>
            </a:r>
          </a:p>
        </p:txBody>
      </p:sp>
      <p:sp>
        <p:nvSpPr>
          <p:cNvPr id="43011" name="Rectangle 3"/>
          <p:cNvSpPr>
            <a:spLocks noGrp="1" noChangeArrowheads="1"/>
          </p:cNvSpPr>
          <p:nvPr>
            <p:ph type="body" idx="1"/>
          </p:nvPr>
        </p:nvSpPr>
        <p:spPr/>
        <p:txBody>
          <a:bodyPr/>
          <a:lstStyle/>
          <a:p>
            <a:pPr eaLnBrk="1" hangingPunct="1"/>
            <a:r>
              <a:rPr lang="en-US" smtClean="0"/>
              <a:t>Grid Computing has a great potential as it enabling sharing of distributed resources</a:t>
            </a:r>
          </a:p>
          <a:p>
            <a:pPr eaLnBrk="1" hangingPunct="1"/>
            <a:r>
              <a:rPr lang="en-US" smtClean="0"/>
              <a:t>Enables creation of Cyberinfrastructure for eScience and eBusiness applications.</a:t>
            </a:r>
          </a:p>
          <a:p>
            <a:pPr eaLnBrk="1" hangingPunct="1"/>
            <a:r>
              <a:rPr lang="en-US" smtClean="0"/>
              <a:t>Has potential to create a Service-Oriented Computing industry.</a:t>
            </a:r>
          </a:p>
          <a:p>
            <a:pPr eaLnBrk="1" hangingPunct="1"/>
            <a:r>
              <a:rPr lang="en-US" smtClean="0"/>
              <a:t>Grids Hold a Great Promise!</a:t>
            </a:r>
          </a:p>
          <a:p>
            <a:pPr lvl="1" eaLnBrk="1" hangingPunct="1"/>
            <a:r>
              <a:rPr lang="en-US" smtClean="0"/>
              <a:t>Learn it, Enjoy it, Use it, Build it, Work on it!</a:t>
            </a:r>
          </a:p>
        </p:txBody>
      </p:sp>
      <p:sp>
        <p:nvSpPr>
          <p:cNvPr id="5" name="Slide Number Placeholder 4"/>
          <p:cNvSpPr>
            <a:spLocks noGrp="1"/>
          </p:cNvSpPr>
          <p:nvPr>
            <p:ph type="sldNum" sz="quarter" idx="12"/>
          </p:nvPr>
        </p:nvSpPr>
        <p:spPr/>
        <p:txBody>
          <a:bodyPr/>
          <a:lstStyle/>
          <a:p>
            <a:fld id="{B6F15528-21DE-4FAA-801E-634DDDAF4B2B}" type="slidenum">
              <a:rPr lang="en-US" smtClean="0"/>
              <a:pPr/>
              <a:t>41</a:t>
            </a:fld>
            <a:endParaRPr lang="en-US"/>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200"/>
            <a:ext cx="8229600" cy="1143000"/>
          </a:xfrm>
        </p:spPr>
        <p:txBody>
          <a:bodyPr>
            <a:normAutofit/>
          </a:bodyPr>
          <a:lstStyle/>
          <a:p>
            <a:r>
              <a:rPr lang="en-US" sz="5400" dirty="0" smtClean="0"/>
              <a:t>Cloud Computing</a:t>
            </a:r>
            <a:endParaRPr lang="en-US" sz="54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200" dirty="0" smtClean="0"/>
              <a:t>تکنولوژی ابر</a:t>
            </a:r>
            <a:r>
              <a:rPr lang="en-US" sz="3200" dirty="0" smtClean="0"/>
              <a:t> Cloud computing                                  </a:t>
            </a:r>
            <a:endParaRPr lang="en-US" sz="3200" dirty="0"/>
          </a:p>
        </p:txBody>
      </p:sp>
      <p:sp>
        <p:nvSpPr>
          <p:cNvPr id="3" name="Content Placeholder 2"/>
          <p:cNvSpPr>
            <a:spLocks noGrp="1"/>
          </p:cNvSpPr>
          <p:nvPr>
            <p:ph idx="1"/>
          </p:nvPr>
        </p:nvSpPr>
        <p:spPr/>
        <p:txBody>
          <a:bodyPr>
            <a:normAutofit fontScale="85000" lnSpcReduction="20000"/>
          </a:bodyPr>
          <a:lstStyle/>
          <a:p>
            <a:pPr algn="r" rtl="1">
              <a:buNone/>
            </a:pPr>
            <a:r>
              <a:rPr lang="fa-IR" sz="2800" dirty="0" smtClean="0"/>
              <a:t>تعریف موسسه ملی فناوری و استانداردها (</a:t>
            </a:r>
            <a:r>
              <a:rPr lang="en-US" sz="2600" dirty="0" smtClean="0">
                <a:latin typeface="Times New Roman" pitchFamily="18" charset="0"/>
                <a:cs typeface="Times New Roman" pitchFamily="18" charset="0"/>
              </a:rPr>
              <a:t>NIST</a:t>
            </a:r>
            <a:r>
              <a:rPr lang="fa-IR" sz="2800" dirty="0" smtClean="0"/>
              <a:t>) از رایانش ابری:</a:t>
            </a:r>
          </a:p>
          <a:p>
            <a:pPr algn="r" rtl="1">
              <a:buNone/>
            </a:pPr>
            <a:endParaRPr lang="fa-IR" sz="2800" dirty="0" smtClean="0"/>
          </a:p>
          <a:p>
            <a:pPr algn="just" rtl="1">
              <a:buNone/>
            </a:pPr>
            <a:r>
              <a:rPr lang="fa-IR" sz="2800" dirty="0" smtClean="0"/>
              <a:t>    </a:t>
            </a:r>
            <a:r>
              <a:rPr lang="en-US" sz="2800" dirty="0" smtClean="0"/>
              <a:t>”</a:t>
            </a:r>
            <a:r>
              <a:rPr lang="fa-IR" sz="2800" dirty="0" smtClean="0"/>
              <a:t>رایانش ابری مدلی است برای فراهم كردن دسترسی آسان بر اساس تقاضای كاربر از طريق شبكه به مجموعه‌ای از منابع رایانشی قابل تغيير و پیکربندی (مثل: شبکه‌ها، سرورها، فضای ذخیره‌سازی، برنامه‌های کاربردی و سرویس‌ها) که اين دسترسی بتواند با کمترین نياز به مديريت منابع و یا نیاز به دخالت مستقيم فراهم‌کننده سرویس‏ به سرعت فراهم شده و تامین گردد.“</a:t>
            </a:r>
          </a:p>
          <a:p>
            <a:pPr algn="r" rtl="1">
              <a:buNone/>
            </a:pPr>
            <a:endParaRPr lang="en-US" sz="2800" dirty="0" smtClean="0"/>
          </a:p>
          <a:p>
            <a:pPr lvl="0" algn="r" rtl="1">
              <a:buNone/>
            </a:pPr>
            <a:r>
              <a:rPr lang="ar-SA" sz="2800" dirty="0" smtClean="0"/>
              <a:t>مكانيسم اصلی </a:t>
            </a:r>
            <a:r>
              <a:rPr lang="fa-IR" sz="2800" dirty="0" smtClean="0"/>
              <a:t>و</a:t>
            </a:r>
            <a:r>
              <a:rPr lang="ar-SA" sz="2800" dirty="0" smtClean="0"/>
              <a:t>انواع سرويس</a:t>
            </a:r>
            <a:r>
              <a:rPr lang="fa-IR" sz="2800" dirty="0" smtClean="0"/>
              <a:t> </a:t>
            </a:r>
            <a:r>
              <a:rPr lang="ar-SA" sz="2800" dirty="0" smtClean="0"/>
              <a:t>های ابر</a:t>
            </a:r>
            <a:r>
              <a:rPr lang="fa-IR" sz="2800" dirty="0" smtClean="0"/>
              <a:t>:</a:t>
            </a:r>
          </a:p>
          <a:p>
            <a:pPr lvl="0" algn="r" rtl="1">
              <a:buNone/>
            </a:pPr>
            <a:endParaRPr lang="fa-IR" sz="2800" dirty="0" smtClean="0"/>
          </a:p>
          <a:p>
            <a:pPr lvl="0" algn="r" rtl="1"/>
            <a:r>
              <a:rPr lang="ar-SA" sz="2800" dirty="0" smtClean="0"/>
              <a:t>زیرساخت به عنوان سرویس </a:t>
            </a:r>
            <a:r>
              <a:rPr lang="ar-SA" sz="2000" dirty="0" smtClean="0">
                <a:cs typeface="+mj-cs"/>
              </a:rPr>
              <a:t>(</a:t>
            </a:r>
            <a:r>
              <a:rPr lang="en-US" sz="2600" dirty="0" err="1" smtClean="0">
                <a:latin typeface="Times New Roman" pitchFamily="18" charset="0"/>
                <a:cs typeface="Times New Roman" pitchFamily="18" charset="0"/>
              </a:rPr>
              <a:t>IaaS</a:t>
            </a:r>
            <a:r>
              <a:rPr lang="ar-SA" sz="2000" dirty="0" smtClean="0">
                <a:cs typeface="+mj-cs"/>
              </a:rPr>
              <a:t>)</a:t>
            </a:r>
            <a:endParaRPr lang="en-US" sz="2800" dirty="0" smtClean="0">
              <a:cs typeface="+mj-cs"/>
            </a:endParaRPr>
          </a:p>
          <a:p>
            <a:pPr lvl="0" algn="r" rtl="1"/>
            <a:r>
              <a:rPr lang="ar-SA" sz="2800" dirty="0" smtClean="0"/>
              <a:t>پلتفرم به عنوان سرویس </a:t>
            </a:r>
            <a:r>
              <a:rPr lang="ar-SA" sz="2000" dirty="0" smtClean="0">
                <a:cs typeface="+mj-cs"/>
              </a:rPr>
              <a:t>(</a:t>
            </a:r>
            <a:r>
              <a:rPr lang="en-US" sz="2600" dirty="0" err="1" smtClean="0">
                <a:latin typeface="Times New Roman" pitchFamily="18" charset="0"/>
                <a:cs typeface="Times New Roman" pitchFamily="18" charset="0"/>
              </a:rPr>
              <a:t>PaaS</a:t>
            </a:r>
            <a:r>
              <a:rPr lang="ar-SA" sz="2000" dirty="0" smtClean="0">
                <a:cs typeface="+mj-cs"/>
              </a:rPr>
              <a:t>)</a:t>
            </a:r>
            <a:endParaRPr lang="en-US" sz="2800" dirty="0" smtClean="0">
              <a:cs typeface="+mj-cs"/>
            </a:endParaRPr>
          </a:p>
          <a:p>
            <a:pPr lvl="0" algn="r" rtl="1"/>
            <a:r>
              <a:rPr lang="ar-SA" sz="2800" dirty="0" smtClean="0"/>
              <a:t>نرم</a:t>
            </a:r>
            <a:r>
              <a:rPr lang="fa-IR" sz="2800" dirty="0" smtClean="0"/>
              <a:t> </a:t>
            </a:r>
            <a:r>
              <a:rPr lang="ar-SA" sz="2800" dirty="0" smtClean="0"/>
              <a:t>افزار به عنوان سرویس </a:t>
            </a:r>
            <a:r>
              <a:rPr lang="ar-SA" sz="2000" dirty="0" smtClean="0">
                <a:cs typeface="+mj-cs"/>
              </a:rPr>
              <a:t>(</a:t>
            </a:r>
            <a:r>
              <a:rPr lang="en-US" sz="2600" dirty="0" err="1" smtClean="0">
                <a:latin typeface="Times New Roman" pitchFamily="18" charset="0"/>
                <a:cs typeface="Times New Roman" pitchFamily="18" charset="0"/>
              </a:rPr>
              <a:t>SaaS</a:t>
            </a:r>
            <a:r>
              <a:rPr lang="ar-SA" sz="2000" dirty="0" smtClean="0">
                <a:cs typeface="+mj-cs"/>
              </a:rPr>
              <a:t>)</a:t>
            </a:r>
            <a:endParaRPr lang="en-US" sz="2800" dirty="0" smtClean="0">
              <a:cs typeface="+mj-cs"/>
            </a:endParaRPr>
          </a:p>
          <a:p>
            <a:pPr algn="r" rtl="1">
              <a:buNone/>
            </a:pPr>
            <a:endParaRPr lang="en-US" sz="2800" dirty="0"/>
          </a:p>
        </p:txBody>
      </p:sp>
      <p:sp>
        <p:nvSpPr>
          <p:cNvPr id="6" name="Slide Number Placeholder 5"/>
          <p:cNvSpPr>
            <a:spLocks noGrp="1"/>
          </p:cNvSpPr>
          <p:nvPr>
            <p:ph type="sldNum" sz="quarter" idx="12"/>
          </p:nvPr>
        </p:nvSpPr>
        <p:spPr/>
        <p:txBody>
          <a:bodyPr/>
          <a:lstStyle/>
          <a:p>
            <a:fld id="{81582BD6-FC20-4557-852B-8433F8572D30}" type="slidenum">
              <a:rPr lang="en-US" smtClean="0"/>
              <a:pPr/>
              <a:t>43</a:t>
            </a:fld>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pPr lvl="0" algn="r"/>
            <a:r>
              <a:rPr lang="ar-SA" sz="3200" dirty="0" smtClean="0"/>
              <a:t>مكانيسم اصلی </a:t>
            </a:r>
            <a:r>
              <a:rPr lang="fa-IR" sz="3200" dirty="0" smtClean="0"/>
              <a:t>و</a:t>
            </a:r>
            <a:r>
              <a:rPr lang="ar-SA" sz="3200" dirty="0" smtClean="0"/>
              <a:t>انواع سرويس</a:t>
            </a:r>
            <a:r>
              <a:rPr lang="fa-IR" sz="3200" dirty="0" smtClean="0"/>
              <a:t> </a:t>
            </a:r>
            <a:r>
              <a:rPr lang="ar-SA" sz="3200" dirty="0" smtClean="0"/>
              <a:t>های ابر</a:t>
            </a:r>
            <a:endParaRPr lang="en-US" sz="3200" dirty="0"/>
          </a:p>
        </p:txBody>
      </p:sp>
      <p:sp>
        <p:nvSpPr>
          <p:cNvPr id="8" name="Slide Number Placeholder 7"/>
          <p:cNvSpPr>
            <a:spLocks noGrp="1"/>
          </p:cNvSpPr>
          <p:nvPr>
            <p:ph type="sldNum" sz="quarter" idx="12"/>
          </p:nvPr>
        </p:nvSpPr>
        <p:spPr/>
        <p:txBody>
          <a:bodyPr/>
          <a:lstStyle/>
          <a:p>
            <a:fld id="{81582BD6-FC20-4557-852B-8433F8572D30}" type="slidenum">
              <a:rPr lang="en-US" smtClean="0"/>
              <a:pPr/>
              <a:t>44</a:t>
            </a:fld>
            <a:endParaRPr lang="en-US" dirty="0"/>
          </a:p>
        </p:txBody>
      </p:sp>
      <p:graphicFrame>
        <p:nvGraphicFramePr>
          <p:cNvPr id="6" name="Diagram 5"/>
          <p:cNvGraphicFramePr/>
          <p:nvPr/>
        </p:nvGraphicFramePr>
        <p:xfrm>
          <a:off x="1447800" y="2133600"/>
          <a:ext cx="62484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dirty="0" smtClean="0"/>
              <a:t>مدل</a:t>
            </a:r>
            <a:r>
              <a:rPr lang="en-US" sz="3600" dirty="0" smtClean="0"/>
              <a:t> </a:t>
            </a:r>
            <a:r>
              <a:rPr lang="ar-SA" sz="3600" dirty="0" smtClean="0"/>
              <a:t>های پیاده</a:t>
            </a:r>
            <a:r>
              <a:rPr lang="en-US" sz="3600" dirty="0" smtClean="0"/>
              <a:t> </a:t>
            </a:r>
            <a:r>
              <a:rPr lang="ar-SA" sz="3600" dirty="0" smtClean="0"/>
              <a:t>سازی</a:t>
            </a:r>
            <a:endParaRPr lang="en-US" sz="3600" dirty="0">
              <a:latin typeface="Times New Roman" pitchFamily="18" charset="0"/>
              <a:cs typeface="Times New Roman" pitchFamily="18" charset="0"/>
            </a:endParaRPr>
          </a:p>
        </p:txBody>
      </p:sp>
      <p:sp>
        <p:nvSpPr>
          <p:cNvPr id="7" name="Content Placeholder 2"/>
          <p:cNvSpPr>
            <a:spLocks noGrp="1"/>
          </p:cNvSpPr>
          <p:nvPr>
            <p:ph idx="1"/>
          </p:nvPr>
        </p:nvSpPr>
        <p:spPr>
          <a:xfrm>
            <a:off x="7162800" y="1600200"/>
            <a:ext cx="1524000" cy="1828800"/>
          </a:xfrm>
        </p:spPr>
        <p:txBody>
          <a:bodyPr>
            <a:noAutofit/>
          </a:bodyPr>
          <a:lstStyle/>
          <a:p>
            <a:pPr algn="r" rtl="1"/>
            <a:r>
              <a:rPr lang="ar-SA" sz="1800" b="1" dirty="0" smtClean="0"/>
              <a:t>ابر خصوصی</a:t>
            </a:r>
            <a:endParaRPr lang="en-US" sz="1800" dirty="0" smtClean="0"/>
          </a:p>
          <a:p>
            <a:pPr algn="r" rtl="1"/>
            <a:r>
              <a:rPr lang="ar-SA" sz="1800" b="1" dirty="0" smtClean="0"/>
              <a:t>ابر عمومی</a:t>
            </a:r>
            <a:endParaRPr lang="en-US" sz="1800" dirty="0" smtClean="0"/>
          </a:p>
          <a:p>
            <a:pPr algn="r" rtl="1"/>
            <a:r>
              <a:rPr lang="ar-SA" sz="1800" b="1" dirty="0" smtClean="0"/>
              <a:t>ابر ترکیبی</a:t>
            </a:r>
            <a:endParaRPr lang="en-US" sz="1800" dirty="0" smtClean="0"/>
          </a:p>
          <a:p>
            <a:pPr algn="r" rtl="1"/>
            <a:r>
              <a:rPr lang="ar-SA" sz="1800" b="1" dirty="0" smtClean="0"/>
              <a:t>میان</a:t>
            </a:r>
            <a:r>
              <a:rPr lang="en-US" sz="1800" b="1" dirty="0" smtClean="0"/>
              <a:t> </a:t>
            </a:r>
            <a:r>
              <a:rPr lang="ar-SA" sz="1800" b="1" dirty="0" smtClean="0"/>
              <a:t>ابر</a:t>
            </a:r>
            <a:endParaRPr lang="en-US" sz="1800" dirty="0" smtClean="0"/>
          </a:p>
        </p:txBody>
      </p:sp>
      <p:sp>
        <p:nvSpPr>
          <p:cNvPr id="8" name="Slide Number Placeholder 7"/>
          <p:cNvSpPr>
            <a:spLocks noGrp="1"/>
          </p:cNvSpPr>
          <p:nvPr>
            <p:ph type="sldNum" sz="quarter" idx="12"/>
          </p:nvPr>
        </p:nvSpPr>
        <p:spPr/>
        <p:txBody>
          <a:bodyPr/>
          <a:lstStyle/>
          <a:p>
            <a:fld id="{81582BD6-FC20-4557-852B-8433F8572D30}" type="slidenum">
              <a:rPr lang="en-US" smtClean="0"/>
              <a:pPr/>
              <a:t>45</a:t>
            </a:fld>
            <a:endParaRPr lang="en-US" dirty="0"/>
          </a:p>
        </p:txBody>
      </p:sp>
      <p:pic>
        <p:nvPicPr>
          <p:cNvPr id="6" name="Picture 5" descr="D:\uni arshad 90\payan name\my thesis resourses\document payanname\cloud\Phased Evolution of Cloud.jpg"/>
          <p:cNvPicPr/>
          <p:nvPr/>
        </p:nvPicPr>
        <p:blipFill>
          <a:blip r:embed="rId2" cstate="print"/>
          <a:srcRect/>
          <a:stretch>
            <a:fillRect/>
          </a:stretch>
        </p:blipFill>
        <p:spPr bwMode="auto">
          <a:xfrm>
            <a:off x="1143000" y="3352800"/>
            <a:ext cx="6324600" cy="3505200"/>
          </a:xfrm>
          <a:prstGeom prst="rect">
            <a:avLst/>
          </a:prstGeom>
          <a:noFill/>
          <a:ln w="9525">
            <a:noFill/>
            <a:miter lim="800000"/>
            <a:headEnd/>
            <a:tailEnd/>
          </a:ln>
        </p:spPr>
      </p:pic>
      <p:pic>
        <p:nvPicPr>
          <p:cNvPr id="1026" name="Picture 2" descr="D:\uni arshad 90\payan name\Cloud\pardazesh abri f3.jpg"/>
          <p:cNvPicPr>
            <a:picLocks noChangeAspect="1" noChangeArrowheads="1"/>
          </p:cNvPicPr>
          <p:nvPr/>
        </p:nvPicPr>
        <p:blipFill>
          <a:blip r:embed="rId3" cstate="print"/>
          <a:srcRect/>
          <a:stretch>
            <a:fillRect/>
          </a:stretch>
        </p:blipFill>
        <p:spPr bwMode="auto">
          <a:xfrm>
            <a:off x="3048000" y="1524000"/>
            <a:ext cx="2057400" cy="17717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2"/>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r" rtl="1"/>
            <a:r>
              <a:rPr lang="ar-SA" sz="3200" dirty="0" smtClean="0"/>
              <a:t>مزایای تکنولوژی ابر</a:t>
            </a:r>
            <a:endParaRPr lang="en-US" sz="3200" dirty="0"/>
          </a:p>
        </p:txBody>
      </p:sp>
      <p:sp>
        <p:nvSpPr>
          <p:cNvPr id="5" name="Content Placeholder 4"/>
          <p:cNvSpPr>
            <a:spLocks noGrp="1"/>
          </p:cNvSpPr>
          <p:nvPr>
            <p:ph idx="1"/>
          </p:nvPr>
        </p:nvSpPr>
        <p:spPr>
          <a:xfrm>
            <a:off x="4572000" y="1752600"/>
            <a:ext cx="4114800" cy="4953000"/>
          </a:xfrm>
        </p:spPr>
        <p:txBody>
          <a:bodyPr>
            <a:noAutofit/>
          </a:bodyPr>
          <a:lstStyle/>
          <a:p>
            <a:pPr marR="0" algn="r" rtl="1">
              <a:buFont typeface="Wingdings" pitchFamily="2" charset="2"/>
              <a:buChar char="v"/>
            </a:pPr>
            <a:endParaRPr lang="fa-IR" sz="2000" b="1" dirty="0" smtClean="0"/>
          </a:p>
          <a:p>
            <a:pPr marR="0" algn="r" rtl="1">
              <a:buFont typeface="Wingdings" pitchFamily="2" charset="2"/>
              <a:buChar char="v"/>
            </a:pPr>
            <a:r>
              <a:rPr lang="ar-SA" sz="2000" b="1" dirty="0" smtClean="0"/>
              <a:t>هزينه</a:t>
            </a:r>
            <a:r>
              <a:rPr lang="fa-IR" sz="2000" b="1" dirty="0" smtClean="0"/>
              <a:t> </a:t>
            </a:r>
            <a:r>
              <a:rPr lang="ar-SA" sz="2000" b="1" dirty="0" smtClean="0"/>
              <a:t>ها</a:t>
            </a:r>
            <a:r>
              <a:rPr lang="fa-IR" sz="2000" b="1" dirty="0" smtClean="0"/>
              <a:t>ی</a:t>
            </a:r>
            <a:r>
              <a:rPr lang="ar-SA" sz="2000" b="1" dirty="0" smtClean="0"/>
              <a:t> کامپيوتر</a:t>
            </a:r>
            <a:r>
              <a:rPr lang="fa-IR" sz="2000" b="1" dirty="0" smtClean="0"/>
              <a:t>ی</a:t>
            </a:r>
            <a:r>
              <a:rPr lang="ar-SA" sz="2000" b="1" dirty="0" smtClean="0"/>
              <a:t> و نرم</a:t>
            </a:r>
            <a:r>
              <a:rPr lang="fa-IR" sz="2000" b="1" dirty="0" smtClean="0"/>
              <a:t> </a:t>
            </a:r>
            <a:r>
              <a:rPr lang="ar-SA" sz="2000" b="1" dirty="0" smtClean="0"/>
              <a:t>افزاری کم</a:t>
            </a:r>
            <a:r>
              <a:rPr lang="fa-IR" sz="2000" b="1" dirty="0" smtClean="0"/>
              <a:t> </a:t>
            </a:r>
            <a:r>
              <a:rPr lang="ar-SA" sz="2000" b="1" dirty="0" smtClean="0"/>
              <a:t>تر</a:t>
            </a:r>
            <a:endParaRPr lang="en-US" sz="2000" b="1" dirty="0" smtClean="0"/>
          </a:p>
          <a:p>
            <a:pPr marR="0" algn="r" rtl="1">
              <a:buFont typeface="Wingdings" pitchFamily="2" charset="2"/>
              <a:buChar char="v"/>
            </a:pPr>
            <a:r>
              <a:rPr lang="ar-SA" sz="2000" b="1" dirty="0" smtClean="0"/>
              <a:t>افزايش کارآي</a:t>
            </a:r>
            <a:r>
              <a:rPr lang="fa-IR" sz="2000" b="1" dirty="0" smtClean="0"/>
              <a:t>ی</a:t>
            </a:r>
            <a:endParaRPr lang="en-US" sz="2000" b="1" dirty="0" smtClean="0"/>
          </a:p>
          <a:p>
            <a:pPr marR="0" algn="r" rtl="1">
              <a:buFont typeface="Wingdings" pitchFamily="2" charset="2"/>
              <a:buChar char="v"/>
            </a:pPr>
            <a:r>
              <a:rPr lang="ar-SA" sz="2000" b="1" dirty="0" smtClean="0"/>
              <a:t>ارتقا</a:t>
            </a:r>
            <a:r>
              <a:rPr lang="fa-IR" sz="2000" b="1" dirty="0" smtClean="0"/>
              <a:t>ی</a:t>
            </a:r>
            <a:r>
              <a:rPr lang="ar-SA" sz="2000" b="1" dirty="0" smtClean="0"/>
              <a:t> نرم</a:t>
            </a:r>
            <a:r>
              <a:rPr lang="fa-IR" sz="2000" b="1" dirty="0" smtClean="0"/>
              <a:t> </a:t>
            </a:r>
            <a:r>
              <a:rPr lang="ar-SA" sz="2000" b="1" dirty="0" smtClean="0"/>
              <a:t>افزار</a:t>
            </a:r>
            <a:r>
              <a:rPr lang="fa-IR" sz="2000" b="1" dirty="0" smtClean="0"/>
              <a:t>ی</a:t>
            </a:r>
            <a:r>
              <a:rPr lang="ar-SA" sz="2000" b="1" dirty="0" smtClean="0"/>
              <a:t> سريع و دائم و در اختيار داشتن آخرين نسخه اسناد</a:t>
            </a:r>
            <a:endParaRPr lang="en-US" sz="2000" b="1" dirty="0" smtClean="0"/>
          </a:p>
          <a:p>
            <a:pPr algn="r" rtl="1">
              <a:buFont typeface="Wingdings" pitchFamily="2" charset="2"/>
              <a:buChar char="v"/>
            </a:pPr>
            <a:r>
              <a:rPr lang="ar-SA" sz="2000" b="1" dirty="0" smtClean="0"/>
              <a:t>ظرفيت نامحدود ذخيره</a:t>
            </a:r>
            <a:r>
              <a:rPr lang="fa-IR" sz="2000" b="1" dirty="0" smtClean="0"/>
              <a:t> </a:t>
            </a:r>
            <a:r>
              <a:rPr lang="ar-SA" sz="2000" b="1" dirty="0" smtClean="0"/>
              <a:t>ساز</a:t>
            </a:r>
            <a:r>
              <a:rPr lang="fa-IR" sz="2000" b="1" dirty="0" smtClean="0"/>
              <a:t>ی</a:t>
            </a:r>
            <a:endParaRPr lang="en-US" sz="2000" b="1" dirty="0" smtClean="0"/>
          </a:p>
          <a:p>
            <a:pPr algn="r" rtl="1">
              <a:buFont typeface="Wingdings" pitchFamily="2" charset="2"/>
              <a:buChar char="v"/>
            </a:pPr>
            <a:r>
              <a:rPr lang="ar-SA" sz="2000" b="1" dirty="0" smtClean="0"/>
              <a:t>قابليت اطمينان بيشتر به داده</a:t>
            </a:r>
            <a:r>
              <a:rPr lang="en-US" sz="2000" b="1" dirty="0" smtClean="0"/>
              <a:t> </a:t>
            </a:r>
            <a:r>
              <a:rPr lang="ar-SA" sz="2000" b="1" dirty="0" smtClean="0"/>
              <a:t>ها</a:t>
            </a:r>
            <a:endParaRPr lang="fa-IR" sz="2000" dirty="0" smtClean="0"/>
          </a:p>
          <a:p>
            <a:pPr algn="r" rtl="1">
              <a:buFont typeface="Wingdings" pitchFamily="2" charset="2"/>
              <a:buChar char="v"/>
            </a:pPr>
            <a:r>
              <a:rPr lang="ar-SA" sz="2000" b="1" dirty="0" smtClean="0"/>
              <a:t>استقلال سخت</a:t>
            </a:r>
            <a:r>
              <a:rPr lang="fa-IR" sz="2000" b="1" dirty="0" smtClean="0"/>
              <a:t> </a:t>
            </a:r>
            <a:r>
              <a:rPr lang="ar-SA" sz="2000" b="1" dirty="0" smtClean="0"/>
              <a:t>افزار</a:t>
            </a:r>
            <a:r>
              <a:rPr lang="fa-IR" sz="2000" b="1" dirty="0" smtClean="0"/>
              <a:t>ی</a:t>
            </a:r>
          </a:p>
          <a:p>
            <a:pPr algn="r" rtl="1">
              <a:buFont typeface="Wingdings" pitchFamily="2" charset="2"/>
              <a:buChar char="v"/>
            </a:pPr>
            <a:r>
              <a:rPr lang="ar-SA" sz="2000" b="1" dirty="0" smtClean="0"/>
              <a:t>هزينه</a:t>
            </a:r>
            <a:r>
              <a:rPr lang="fa-IR" sz="2000" b="1" dirty="0" smtClean="0"/>
              <a:t> </a:t>
            </a:r>
            <a:r>
              <a:rPr lang="ar-SA" sz="2000" b="1" dirty="0" smtClean="0"/>
              <a:t>ها</a:t>
            </a:r>
            <a:r>
              <a:rPr lang="fa-IR" sz="2000" b="1" dirty="0" smtClean="0"/>
              <a:t>ی</a:t>
            </a:r>
            <a:r>
              <a:rPr lang="ar-SA" sz="2000" b="1" dirty="0" smtClean="0"/>
              <a:t> نگهدار</a:t>
            </a:r>
            <a:r>
              <a:rPr lang="fa-IR" sz="2000" b="1" dirty="0" smtClean="0"/>
              <a:t>ی</a:t>
            </a:r>
            <a:r>
              <a:rPr lang="ar-SA" sz="2000" b="1" dirty="0" smtClean="0"/>
              <a:t> کمتر</a:t>
            </a:r>
            <a:endParaRPr lang="fa-IR" sz="2000" b="1" dirty="0" smtClean="0"/>
          </a:p>
          <a:p>
            <a:pPr lvl="0" algn="r" rtl="1">
              <a:buFont typeface="Wingdings" pitchFamily="2" charset="2"/>
              <a:buChar char="v"/>
              <a:defRPr/>
            </a:pPr>
            <a:r>
              <a:rPr lang="ar-SA" sz="2000" b="1" dirty="0" smtClean="0"/>
              <a:t>امنيت بيشتر داده</a:t>
            </a:r>
            <a:r>
              <a:rPr lang="fa-IR" sz="2000" b="1" dirty="0" smtClean="0"/>
              <a:t> </a:t>
            </a:r>
            <a:r>
              <a:rPr lang="ar-SA" sz="2000" b="1" dirty="0" smtClean="0"/>
              <a:t>ها</a:t>
            </a:r>
            <a:endParaRPr lang="fa-IR" sz="2000" b="1" dirty="0" smtClean="0"/>
          </a:p>
          <a:p>
            <a:pPr lvl="0" algn="r" rtl="1">
              <a:buFont typeface="Wingdings" pitchFamily="2" charset="2"/>
              <a:buChar char="v"/>
              <a:defRPr/>
            </a:pPr>
            <a:r>
              <a:rPr lang="ar-SA" sz="2000" b="1" dirty="0" smtClean="0"/>
              <a:t>سازگار</a:t>
            </a:r>
            <a:r>
              <a:rPr lang="fa-IR" sz="2000" b="1" dirty="0" smtClean="0"/>
              <a:t>ی</a:t>
            </a:r>
            <a:r>
              <a:rPr lang="ar-SA" sz="2000" b="1" dirty="0" smtClean="0"/>
              <a:t> بيشتر بين سيستم</a:t>
            </a:r>
            <a:r>
              <a:rPr lang="fa-IR" sz="2000" b="1" dirty="0" smtClean="0"/>
              <a:t> </a:t>
            </a:r>
            <a:r>
              <a:rPr lang="ar-SA" sz="2000" b="1" dirty="0" smtClean="0"/>
              <a:t>عامل</a:t>
            </a:r>
            <a:r>
              <a:rPr lang="fa-IR" sz="2000" b="1" dirty="0" smtClean="0"/>
              <a:t> </a:t>
            </a:r>
            <a:r>
              <a:rPr lang="ar-SA" sz="2000" b="1" dirty="0" smtClean="0"/>
              <a:t>ها</a:t>
            </a:r>
            <a:endParaRPr lang="fa-IR" sz="2000" b="1" dirty="0" smtClean="0"/>
          </a:p>
          <a:p>
            <a:pPr algn="r" rtl="1">
              <a:buNone/>
            </a:pPr>
            <a:endParaRPr lang="en-US" sz="2000" dirty="0" smtClean="0"/>
          </a:p>
        </p:txBody>
      </p:sp>
      <p:sp>
        <p:nvSpPr>
          <p:cNvPr id="9" name="Slide Number Placeholder 8"/>
          <p:cNvSpPr>
            <a:spLocks noGrp="1"/>
          </p:cNvSpPr>
          <p:nvPr>
            <p:ph type="sldNum" sz="quarter" idx="12"/>
          </p:nvPr>
        </p:nvSpPr>
        <p:spPr/>
        <p:txBody>
          <a:bodyPr/>
          <a:lstStyle/>
          <a:p>
            <a:fld id="{81582BD6-FC20-4557-852B-8433F8572D30}" type="slidenum">
              <a:rPr lang="en-US" smtClean="0"/>
              <a:pPr/>
              <a:t>46</a:t>
            </a:fld>
            <a:endParaRPr lang="en-US" dirty="0"/>
          </a:p>
        </p:txBody>
      </p:sp>
      <p:sp>
        <p:nvSpPr>
          <p:cNvPr id="8" name="Content Placeholder 4"/>
          <p:cNvSpPr txBox="1">
            <a:spLocks/>
          </p:cNvSpPr>
          <p:nvPr/>
        </p:nvSpPr>
        <p:spPr>
          <a:xfrm>
            <a:off x="609600" y="2133600"/>
            <a:ext cx="4114800" cy="4953000"/>
          </a:xfrm>
          <a:prstGeom prst="rect">
            <a:avLst/>
          </a:prstGeom>
        </p:spPr>
        <p:txBody>
          <a:bodyPr vert="horz" lIns="91440" tIns="45720" rIns="91440" bIns="45720" rtlCol="0">
            <a:noAutofit/>
          </a:bodyPr>
          <a:lstStyle/>
          <a:p>
            <a:pPr marL="342900" marR="0" lvl="0" indent="-342900" algn="r" defTabSz="914400" rtl="1" eaLnBrk="1" fontAlgn="auto" latinLnBrk="0" hangingPunct="1">
              <a:lnSpc>
                <a:spcPct val="100000"/>
              </a:lnSpc>
              <a:spcBef>
                <a:spcPct val="20000"/>
              </a:spcBef>
              <a:spcAft>
                <a:spcPts val="0"/>
              </a:spcAft>
              <a:buClrTx/>
              <a:buSzTx/>
              <a:buFont typeface="Wingdings" pitchFamily="2" charset="2"/>
              <a:buChar char="v"/>
              <a:tabLst/>
              <a:defRPr/>
            </a:pPr>
            <a:r>
              <a:rPr kumimoji="0" lang="ar-SA" sz="20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عدم نياز به ابزار و تجهيزات ويژه</a:t>
            </a:r>
            <a:endParaRPr kumimoji="0" lang="fa-IR" sz="20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endParaRPr>
          </a:p>
          <a:p>
            <a:pPr marL="342900" marR="0" lvl="0" indent="-342900" algn="r" defTabSz="914400" rtl="1" eaLnBrk="1" fontAlgn="auto" latinLnBrk="0" hangingPunct="1">
              <a:lnSpc>
                <a:spcPct val="100000"/>
              </a:lnSpc>
              <a:spcBef>
                <a:spcPct val="20000"/>
              </a:spcBef>
              <a:spcAft>
                <a:spcPts val="0"/>
              </a:spcAft>
              <a:buClrTx/>
              <a:buSzTx/>
              <a:buFont typeface="Wingdings" pitchFamily="2" charset="2"/>
              <a:buChar char="v"/>
              <a:tabLst/>
              <a:defRPr/>
            </a:pPr>
            <a:r>
              <a:rPr kumimoji="0" lang="ar-SA" sz="20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دسترس</a:t>
            </a:r>
            <a:r>
              <a:rPr kumimoji="0" lang="fa-IR" sz="20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a:t>
            </a:r>
            <a:r>
              <a:rPr kumimoji="0" lang="ar-SA" sz="20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پذير</a:t>
            </a:r>
            <a:r>
              <a:rPr kumimoji="0" lang="fa-IR" sz="20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ی</a:t>
            </a:r>
          </a:p>
          <a:p>
            <a:pPr marL="342900" marR="0" lvl="0" indent="-342900" algn="r" defTabSz="914400" rtl="1" eaLnBrk="1" fontAlgn="auto" latinLnBrk="0" hangingPunct="1">
              <a:lnSpc>
                <a:spcPct val="100000"/>
              </a:lnSpc>
              <a:spcBef>
                <a:spcPct val="20000"/>
              </a:spcBef>
              <a:spcAft>
                <a:spcPts val="0"/>
              </a:spcAft>
              <a:buClrTx/>
              <a:buSzTx/>
              <a:buFont typeface="Wingdings" pitchFamily="2" charset="2"/>
              <a:buChar char="v"/>
              <a:tabLst/>
              <a:defRPr/>
            </a:pPr>
            <a:r>
              <a:rPr kumimoji="0" lang="ar-SA" sz="20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انعطاف</a:t>
            </a:r>
            <a:r>
              <a:rPr kumimoji="0" lang="fa-IR" sz="20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a:t>
            </a:r>
            <a:r>
              <a:rPr kumimoji="0" lang="ar-SA" sz="20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پذير</a:t>
            </a:r>
            <a:r>
              <a:rPr kumimoji="0" lang="fa-IR" sz="20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ی</a:t>
            </a:r>
          </a:p>
          <a:p>
            <a:pPr marL="342900" marR="0" lvl="0" indent="-342900" algn="r" defTabSz="914400" rtl="1" eaLnBrk="1" fontAlgn="auto" latinLnBrk="0" hangingPunct="1">
              <a:lnSpc>
                <a:spcPct val="100000"/>
              </a:lnSpc>
              <a:spcBef>
                <a:spcPct val="20000"/>
              </a:spcBef>
              <a:spcAft>
                <a:spcPts val="0"/>
              </a:spcAft>
              <a:buClrTx/>
              <a:buSzTx/>
              <a:buFont typeface="Wingdings" pitchFamily="2" charset="2"/>
              <a:buChar char="v"/>
              <a:tabLst/>
              <a:defRPr/>
            </a:pPr>
            <a:r>
              <a:rPr kumimoji="0" lang="fa-IR" sz="20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چابکی و ظرافت</a:t>
            </a:r>
          </a:p>
          <a:p>
            <a:pPr marL="342900" marR="0" lvl="0" indent="-342900" algn="r" defTabSz="914400" rtl="1" eaLnBrk="1" fontAlgn="auto" latinLnBrk="0" hangingPunct="1">
              <a:lnSpc>
                <a:spcPct val="100000"/>
              </a:lnSpc>
              <a:spcBef>
                <a:spcPct val="20000"/>
              </a:spcBef>
              <a:spcAft>
                <a:spcPts val="0"/>
              </a:spcAft>
              <a:buClrTx/>
              <a:buSzTx/>
              <a:buFont typeface="Wingdings" pitchFamily="2" charset="2"/>
              <a:buChar char="v"/>
              <a:tabLst/>
              <a:defRPr/>
            </a:pPr>
            <a:r>
              <a:rPr kumimoji="0" lang="fa-IR" sz="20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نابستگی به دستگاه و مکان</a:t>
            </a:r>
          </a:p>
          <a:p>
            <a:pPr marL="342900" marR="0" lvl="0" indent="-342900" algn="r" defTabSz="914400" rtl="1" eaLnBrk="1" fontAlgn="auto" latinLnBrk="0" hangingPunct="1">
              <a:lnSpc>
                <a:spcPct val="100000"/>
              </a:lnSpc>
              <a:spcBef>
                <a:spcPct val="20000"/>
              </a:spcBef>
              <a:spcAft>
                <a:spcPts val="0"/>
              </a:spcAft>
              <a:buClrTx/>
              <a:buSzTx/>
              <a:buFont typeface="Wingdings" pitchFamily="2" charset="2"/>
              <a:buChar char="v"/>
              <a:tabLst/>
              <a:defRPr/>
            </a:pPr>
            <a:r>
              <a:rPr kumimoji="0" lang="fa-IR" sz="20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چند مستاجری</a:t>
            </a:r>
          </a:p>
          <a:p>
            <a:pPr marL="342900" marR="0" lvl="0" indent="-342900" algn="r" defTabSz="914400" rtl="1" eaLnBrk="1" fontAlgn="auto" latinLnBrk="0" hangingPunct="1">
              <a:lnSpc>
                <a:spcPct val="100000"/>
              </a:lnSpc>
              <a:spcBef>
                <a:spcPct val="20000"/>
              </a:spcBef>
              <a:spcAft>
                <a:spcPts val="0"/>
              </a:spcAft>
              <a:buClrTx/>
              <a:buSzTx/>
              <a:buFont typeface="Wingdings" pitchFamily="2" charset="2"/>
              <a:buChar char="v"/>
              <a:tabLst/>
              <a:defRPr/>
            </a:pPr>
            <a:r>
              <a:rPr kumimoji="0" lang="fa-IR" sz="20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مقیاس پذیری</a:t>
            </a:r>
          </a:p>
          <a:p>
            <a:pPr marL="342900" marR="0" lvl="0" indent="-342900" algn="r" defTabSz="914400" rtl="1" eaLnBrk="1" fontAlgn="auto" latinLnBrk="0" hangingPunct="1">
              <a:lnSpc>
                <a:spcPct val="100000"/>
              </a:lnSpc>
              <a:spcBef>
                <a:spcPct val="20000"/>
              </a:spcBef>
              <a:spcAft>
                <a:spcPts val="0"/>
              </a:spcAft>
              <a:buClrTx/>
              <a:buSzTx/>
              <a:buFont typeface="Wingdings" pitchFamily="2" charset="2"/>
              <a:buChar char="v"/>
              <a:tabLst/>
              <a:defRPr/>
            </a:pPr>
            <a:r>
              <a:rPr kumimoji="0" lang="fa-IR" sz="20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امنیت و ایمنی</a:t>
            </a:r>
          </a:p>
          <a:p>
            <a:pPr marL="342900" marR="0" lvl="0" indent="-342900" algn="r" defTabSz="914400" rtl="1" eaLnBrk="1" fontAlgn="auto" latinLnBrk="0" hangingPunct="1">
              <a:lnSpc>
                <a:spcPct val="100000"/>
              </a:lnSpc>
              <a:spcBef>
                <a:spcPct val="20000"/>
              </a:spcBef>
              <a:spcAft>
                <a:spcPts val="0"/>
              </a:spcAft>
              <a:buClrTx/>
              <a:buSzTx/>
              <a:buFont typeface="Wingdings" pitchFamily="2" charset="2"/>
              <a:buChar char="v"/>
              <a:tabLst/>
              <a:defRPr/>
            </a:pPr>
            <a:r>
              <a:rPr kumimoji="0" lang="ar-SA" sz="20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سنجش</a:t>
            </a:r>
            <a:r>
              <a:rPr kumimoji="0" lang="fa-IR" sz="20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a:t>
            </a:r>
            <a:r>
              <a:rPr kumimoji="0" lang="ar-SA" sz="20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پذیری</a:t>
            </a:r>
            <a:endParaRPr kumimoji="0" lang="en-US" sz="2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dirty="0" smtClean="0"/>
              <a:t>چالش</a:t>
            </a:r>
            <a:r>
              <a:rPr lang="fa-IR" sz="3600" dirty="0" smtClean="0"/>
              <a:t> </a:t>
            </a:r>
            <a:r>
              <a:rPr lang="ar-SA" sz="3600" dirty="0" smtClean="0"/>
              <a:t>های موجود در پذيرش اين فناوری</a:t>
            </a:r>
            <a:endParaRPr lang="en-US" sz="3600" dirty="0"/>
          </a:p>
        </p:txBody>
      </p:sp>
      <p:sp>
        <p:nvSpPr>
          <p:cNvPr id="3" name="Content Placeholder 2"/>
          <p:cNvSpPr>
            <a:spLocks noGrp="1"/>
          </p:cNvSpPr>
          <p:nvPr>
            <p:ph idx="1"/>
          </p:nvPr>
        </p:nvSpPr>
        <p:spPr>
          <a:xfrm>
            <a:off x="457200" y="1600200"/>
            <a:ext cx="8229600" cy="4983163"/>
          </a:xfrm>
        </p:spPr>
        <p:txBody>
          <a:bodyPr>
            <a:normAutofit fontScale="77500" lnSpcReduction="20000"/>
          </a:bodyPr>
          <a:lstStyle/>
          <a:p>
            <a:pPr lvl="0" algn="just" rtl="1">
              <a:buFont typeface="Wingdings" pitchFamily="2" charset="2"/>
              <a:buChar char="v"/>
            </a:pPr>
            <a:r>
              <a:rPr lang="ar-SA" b="1" dirty="0" smtClean="0"/>
              <a:t>اتصال دائم</a:t>
            </a:r>
            <a:r>
              <a:rPr lang="fa-IR" b="1" dirty="0" smtClean="0"/>
              <a:t>ی</a:t>
            </a:r>
            <a:r>
              <a:rPr lang="ar-SA" b="1" dirty="0" smtClean="0"/>
              <a:t> به اينترنت</a:t>
            </a:r>
            <a:r>
              <a:rPr lang="ar-SA" dirty="0" smtClean="0"/>
              <a:t> </a:t>
            </a:r>
            <a:r>
              <a:rPr lang="ar-SA" b="1" dirty="0" smtClean="0"/>
              <a:t>پرسرعت</a:t>
            </a:r>
            <a:r>
              <a:rPr lang="fa-IR" b="1" dirty="0" smtClean="0"/>
              <a:t>:</a:t>
            </a:r>
          </a:p>
          <a:p>
            <a:pPr lvl="0" algn="just" rtl="1">
              <a:buNone/>
            </a:pPr>
            <a:r>
              <a:rPr lang="fa-IR" b="1" dirty="0" smtClean="0"/>
              <a:t>    </a:t>
            </a:r>
            <a:r>
              <a:rPr lang="ar-SA" sz="2900" dirty="0" smtClean="0"/>
              <a:t>نياز به اتصال دائم</a:t>
            </a:r>
            <a:r>
              <a:rPr lang="fa-IR" sz="2900" dirty="0" smtClean="0"/>
              <a:t>ی</a:t>
            </a:r>
            <a:r>
              <a:rPr lang="ar-SA" sz="2900" dirty="0" smtClean="0"/>
              <a:t> به اينترنت دارد و با اتصال</a:t>
            </a:r>
            <a:r>
              <a:rPr lang="fa-IR" sz="2900" dirty="0" smtClean="0"/>
              <a:t> </a:t>
            </a:r>
            <a:r>
              <a:rPr lang="ar-SA" sz="2900" dirty="0" smtClean="0"/>
              <a:t>ها</a:t>
            </a:r>
            <a:r>
              <a:rPr lang="fa-IR" sz="2900" dirty="0" smtClean="0"/>
              <a:t>ی</a:t>
            </a:r>
            <a:r>
              <a:rPr lang="ar-SA" sz="2900" dirty="0" smtClean="0"/>
              <a:t> اينترنت</a:t>
            </a:r>
            <a:r>
              <a:rPr lang="fa-IR" sz="2900" dirty="0" smtClean="0"/>
              <a:t>ی</a:t>
            </a:r>
            <a:r>
              <a:rPr lang="ar-SA" sz="2900" dirty="0" smtClean="0"/>
              <a:t> کم</a:t>
            </a:r>
            <a:r>
              <a:rPr lang="fa-IR" sz="2900" dirty="0" smtClean="0"/>
              <a:t> </a:t>
            </a:r>
            <a:r>
              <a:rPr lang="ar-SA" sz="2900" dirty="0" smtClean="0"/>
              <a:t>سرعت کار نم</a:t>
            </a:r>
            <a:r>
              <a:rPr lang="fa-IR" sz="2900" dirty="0" smtClean="0"/>
              <a:t>ی </a:t>
            </a:r>
            <a:r>
              <a:rPr lang="ar-SA" sz="2900" dirty="0" smtClean="0"/>
              <a:t>کند.</a:t>
            </a:r>
            <a:endParaRPr lang="en-US" sz="2600" dirty="0" smtClean="0"/>
          </a:p>
          <a:p>
            <a:pPr algn="just" rtl="1"/>
            <a:endParaRPr lang="fa-IR" b="1" dirty="0" smtClean="0"/>
          </a:p>
          <a:p>
            <a:pPr algn="just" rtl="1">
              <a:buFont typeface="Wingdings" pitchFamily="2" charset="2"/>
              <a:buChar char="v"/>
            </a:pPr>
            <a:r>
              <a:rPr lang="ar-SA" b="1" dirty="0" smtClean="0"/>
              <a:t>ويژگ</a:t>
            </a:r>
            <a:r>
              <a:rPr lang="fa-IR" b="1" dirty="0" smtClean="0"/>
              <a:t>ی </a:t>
            </a:r>
            <a:r>
              <a:rPr lang="ar-SA" b="1" dirty="0" smtClean="0"/>
              <a:t>ها ممکن است محدود باشند</a:t>
            </a:r>
            <a:r>
              <a:rPr lang="fa-IR" b="1" dirty="0" smtClean="0"/>
              <a:t>:</a:t>
            </a:r>
          </a:p>
          <a:p>
            <a:pPr algn="just" rtl="1">
              <a:buNone/>
            </a:pPr>
            <a:r>
              <a:rPr lang="fa-IR" sz="2900" dirty="0" smtClean="0"/>
              <a:t>     عدم</a:t>
            </a:r>
            <a:r>
              <a:rPr lang="ar-SA" sz="2900" dirty="0" smtClean="0"/>
              <a:t> ويژگ</a:t>
            </a:r>
            <a:r>
              <a:rPr lang="fa-IR" sz="2900" dirty="0" smtClean="0"/>
              <a:t>ی </a:t>
            </a:r>
            <a:r>
              <a:rPr lang="ar-SA" sz="2900" dirty="0" smtClean="0"/>
              <a:t>ها و امکانات غن</a:t>
            </a:r>
            <a:r>
              <a:rPr lang="fa-IR" sz="2900" dirty="0" smtClean="0"/>
              <a:t>ی</a:t>
            </a:r>
            <a:r>
              <a:rPr lang="ar-SA" sz="2900" dirty="0" smtClean="0"/>
              <a:t> برنامه</a:t>
            </a:r>
            <a:r>
              <a:rPr lang="fa-IR" sz="2900" dirty="0" smtClean="0"/>
              <a:t> </a:t>
            </a:r>
            <a:r>
              <a:rPr lang="ar-SA" sz="2900" dirty="0" smtClean="0"/>
              <a:t>ها</a:t>
            </a:r>
            <a:r>
              <a:rPr lang="fa-IR" sz="2900" dirty="0" smtClean="0"/>
              <a:t>ی</a:t>
            </a:r>
            <a:r>
              <a:rPr lang="ar-SA" sz="2900" dirty="0" smtClean="0"/>
              <a:t> کاربرد</a:t>
            </a:r>
            <a:r>
              <a:rPr lang="fa-IR" sz="2900" dirty="0" smtClean="0"/>
              <a:t>ی</a:t>
            </a:r>
            <a:r>
              <a:rPr lang="ar-SA" sz="2900" dirty="0" smtClean="0"/>
              <a:t> مبتن</a:t>
            </a:r>
            <a:r>
              <a:rPr lang="fa-IR" sz="2900" dirty="0" smtClean="0"/>
              <a:t>ی</a:t>
            </a:r>
            <a:r>
              <a:rPr lang="ar-SA" sz="2900" dirty="0" smtClean="0"/>
              <a:t> بر وب به اندازه همتا</a:t>
            </a:r>
            <a:r>
              <a:rPr lang="fa-IR" sz="2900" dirty="0" smtClean="0"/>
              <a:t>ی</a:t>
            </a:r>
            <a:r>
              <a:rPr lang="ar-SA" sz="2900" dirty="0" smtClean="0"/>
              <a:t> رایانه</a:t>
            </a:r>
            <a:r>
              <a:rPr lang="fa-IR" sz="2900" dirty="0" smtClean="0"/>
              <a:t> </a:t>
            </a:r>
            <a:r>
              <a:rPr lang="ar-SA" sz="2900" dirty="0" smtClean="0"/>
              <a:t>های شخصی خود</a:t>
            </a:r>
            <a:endParaRPr lang="en-US" sz="2900" dirty="0" smtClean="0"/>
          </a:p>
          <a:p>
            <a:pPr algn="just" rtl="1">
              <a:buNone/>
            </a:pPr>
            <a:endParaRPr lang="fa-IR" b="1" dirty="0" smtClean="0"/>
          </a:p>
          <a:p>
            <a:pPr algn="just" rtl="1">
              <a:buFont typeface="Wingdings" pitchFamily="2" charset="2"/>
              <a:buChar char="v"/>
            </a:pPr>
            <a:r>
              <a:rPr lang="ar-SA" b="1" dirty="0" smtClean="0"/>
              <a:t>داده</a:t>
            </a:r>
            <a:r>
              <a:rPr lang="fa-IR" b="1" dirty="0" smtClean="0"/>
              <a:t> </a:t>
            </a:r>
            <a:r>
              <a:rPr lang="ar-SA" b="1" dirty="0" smtClean="0"/>
              <a:t>ها</a:t>
            </a:r>
            <a:r>
              <a:rPr lang="fa-IR" b="1" dirty="0" smtClean="0"/>
              <a:t>ی</a:t>
            </a:r>
            <a:r>
              <a:rPr lang="ar-SA" b="1" dirty="0" smtClean="0"/>
              <a:t> ذخيره شده ممکن است از امنيت کاف</a:t>
            </a:r>
            <a:r>
              <a:rPr lang="fa-IR" b="1" dirty="0" smtClean="0"/>
              <a:t>ی</a:t>
            </a:r>
            <a:r>
              <a:rPr lang="ar-SA" b="1" dirty="0" smtClean="0"/>
              <a:t> برخوردار نباشند:</a:t>
            </a:r>
            <a:endParaRPr lang="fa-IR" b="1" dirty="0" smtClean="0"/>
          </a:p>
          <a:p>
            <a:pPr algn="just" rtl="1">
              <a:buNone/>
            </a:pPr>
            <a:r>
              <a:rPr lang="fa-IR" b="1" dirty="0" smtClean="0"/>
              <a:t>  </a:t>
            </a:r>
            <a:r>
              <a:rPr lang="ar-SA" b="1" dirty="0" smtClean="0"/>
              <a:t> </a:t>
            </a:r>
            <a:r>
              <a:rPr lang="fa-IR" sz="2800" dirty="0" smtClean="0"/>
              <a:t>-</a:t>
            </a:r>
            <a:r>
              <a:rPr lang="fa-IR" b="1" dirty="0" smtClean="0"/>
              <a:t> </a:t>
            </a:r>
            <a:r>
              <a:rPr lang="ar-SA" sz="2900" dirty="0" smtClean="0"/>
              <a:t>داده</a:t>
            </a:r>
            <a:r>
              <a:rPr lang="fa-IR" sz="2900" dirty="0" smtClean="0"/>
              <a:t> </a:t>
            </a:r>
            <a:r>
              <a:rPr lang="ar-SA" sz="2900" dirty="0" smtClean="0"/>
              <a:t>ها</a:t>
            </a:r>
            <a:r>
              <a:rPr lang="fa-IR" sz="2900" dirty="0" smtClean="0"/>
              <a:t>ی</a:t>
            </a:r>
            <a:r>
              <a:rPr lang="ar-SA" sz="2900" dirty="0" smtClean="0"/>
              <a:t> ذخيره شده بر رو</a:t>
            </a:r>
            <a:r>
              <a:rPr lang="fa-IR" sz="2900" dirty="0" smtClean="0"/>
              <a:t>ی</a:t>
            </a:r>
            <a:r>
              <a:rPr lang="ar-SA" sz="2900" dirty="0" smtClean="0"/>
              <a:t> ابر در بين چندين ماشين توزيع شده</a:t>
            </a:r>
            <a:r>
              <a:rPr lang="fa-IR" sz="2900" dirty="0" smtClean="0"/>
              <a:t> و ایمن هستند</a:t>
            </a:r>
            <a:r>
              <a:rPr lang="ar-SA" sz="2900" dirty="0" smtClean="0"/>
              <a:t>. </a:t>
            </a:r>
            <a:endParaRPr lang="fa-IR" sz="2900" dirty="0" smtClean="0"/>
          </a:p>
          <a:p>
            <a:pPr algn="just" rtl="1">
              <a:buNone/>
            </a:pPr>
            <a:r>
              <a:rPr lang="fa-IR" sz="2900" dirty="0" smtClean="0"/>
              <a:t>   - </a:t>
            </a:r>
            <a:r>
              <a:rPr lang="ar-SA" sz="2900" dirty="0" smtClean="0"/>
              <a:t>در صورت مفقود</a:t>
            </a:r>
            <a:r>
              <a:rPr lang="fa-IR" sz="2900" dirty="0" smtClean="0"/>
              <a:t>ی</a:t>
            </a:r>
            <a:r>
              <a:rPr lang="ar-SA" sz="2900" dirty="0" smtClean="0"/>
              <a:t> داده</a:t>
            </a:r>
            <a:r>
              <a:rPr lang="fa-IR" sz="2900" dirty="0" smtClean="0"/>
              <a:t> </a:t>
            </a:r>
            <a:r>
              <a:rPr lang="ar-SA" sz="2900" dirty="0" smtClean="0"/>
              <a:t>ها</a:t>
            </a:r>
            <a:r>
              <a:rPr lang="fa-IR" sz="2900" dirty="0" smtClean="0"/>
              <a:t>ی</a:t>
            </a:r>
            <a:r>
              <a:rPr lang="ar-SA" sz="2900" dirty="0" smtClean="0"/>
              <a:t> </a:t>
            </a:r>
            <a:r>
              <a:rPr lang="fa-IR" sz="2900" dirty="0" smtClean="0"/>
              <a:t>شخصی </a:t>
            </a:r>
            <a:r>
              <a:rPr lang="ar-SA" sz="2900" dirty="0" smtClean="0"/>
              <a:t>هيچ نسخه پشتيبان فيزيک</a:t>
            </a:r>
            <a:r>
              <a:rPr lang="fa-IR" sz="2900" dirty="0" smtClean="0"/>
              <a:t>ی</a:t>
            </a:r>
            <a:r>
              <a:rPr lang="ar-SA" sz="2900" dirty="0" smtClean="0"/>
              <a:t> يا محل</a:t>
            </a:r>
            <a:r>
              <a:rPr lang="fa-IR" sz="2900" dirty="0" smtClean="0"/>
              <a:t>ی</a:t>
            </a:r>
            <a:r>
              <a:rPr lang="ar-SA" sz="2900" dirty="0" smtClean="0"/>
              <a:t> در اختيار </a:t>
            </a:r>
            <a:r>
              <a:rPr lang="fa-IR" sz="2900" dirty="0" smtClean="0"/>
              <a:t>نیست. </a:t>
            </a:r>
          </a:p>
          <a:p>
            <a:pPr algn="just" rtl="1">
              <a:buNone/>
            </a:pPr>
            <a:r>
              <a:rPr lang="ar-SA" sz="2900" dirty="0" smtClean="0"/>
              <a:t>(مگر اين که تمام اسناد ذخيره شده بر رو</a:t>
            </a:r>
            <a:r>
              <a:rPr lang="fa-IR" sz="2900" dirty="0" smtClean="0"/>
              <a:t>ی</a:t>
            </a:r>
            <a:r>
              <a:rPr lang="ar-SA" sz="2900" dirty="0" smtClean="0"/>
              <a:t> ابر را بر روي رایانه شخصی خود دانلود کنيد که معمولاً کاربران کمي چنين کار</a:t>
            </a:r>
            <a:r>
              <a:rPr lang="fa-IR" sz="2900" dirty="0" smtClean="0"/>
              <a:t>ی</a:t>
            </a:r>
            <a:r>
              <a:rPr lang="ar-SA" sz="2900" dirty="0" smtClean="0"/>
              <a:t> م</a:t>
            </a:r>
            <a:r>
              <a:rPr lang="fa-IR" sz="2900" dirty="0" smtClean="0"/>
              <a:t>ی </a:t>
            </a:r>
            <a:r>
              <a:rPr lang="ar-SA" sz="2900" dirty="0" smtClean="0"/>
              <a:t>کنند). </a:t>
            </a:r>
            <a:endParaRPr lang="en-US" dirty="0"/>
          </a:p>
        </p:txBody>
      </p:sp>
      <p:sp>
        <p:nvSpPr>
          <p:cNvPr id="6" name="Slide Number Placeholder 5"/>
          <p:cNvSpPr>
            <a:spLocks noGrp="1"/>
          </p:cNvSpPr>
          <p:nvPr>
            <p:ph type="sldNum" sz="quarter" idx="12"/>
          </p:nvPr>
        </p:nvSpPr>
        <p:spPr/>
        <p:txBody>
          <a:bodyPr/>
          <a:lstStyle/>
          <a:p>
            <a:fld id="{81582BD6-FC20-4557-852B-8433F8572D30}" type="slidenum">
              <a:rPr lang="en-US" smtClean="0"/>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200" dirty="0" smtClean="0"/>
              <a:t>تفاوت رایانش ابری با رایانش گرید</a:t>
            </a:r>
            <a:endParaRPr lang="en-US" sz="3200" dirty="0"/>
          </a:p>
        </p:txBody>
      </p:sp>
      <p:sp>
        <p:nvSpPr>
          <p:cNvPr id="3" name="Content Placeholder 2"/>
          <p:cNvSpPr>
            <a:spLocks noGrp="1"/>
          </p:cNvSpPr>
          <p:nvPr>
            <p:ph idx="1"/>
          </p:nvPr>
        </p:nvSpPr>
        <p:spPr>
          <a:xfrm>
            <a:off x="457200" y="3352800"/>
            <a:ext cx="8229600" cy="2895599"/>
          </a:xfrm>
        </p:spPr>
        <p:txBody>
          <a:bodyPr>
            <a:noAutofit/>
          </a:bodyPr>
          <a:lstStyle/>
          <a:p>
            <a:pPr algn="just" rtl="1"/>
            <a:r>
              <a:rPr lang="ar-SA" sz="2000" dirty="0" smtClean="0"/>
              <a:t>رایانش مشبک</a:t>
            </a:r>
            <a:r>
              <a:rPr lang="en-US" sz="2000" dirty="0" smtClean="0"/>
              <a:t>:</a:t>
            </a:r>
            <a:r>
              <a:rPr lang="ar-SA" sz="2000" dirty="0" smtClean="0"/>
              <a:t> به</a:t>
            </a:r>
            <a:r>
              <a:rPr lang="en-US" sz="2000" dirty="0" smtClean="0"/>
              <a:t> </a:t>
            </a:r>
            <a:r>
              <a:rPr lang="ar-SA" sz="2000" dirty="0" smtClean="0"/>
              <a:t>کار برد</a:t>
            </a:r>
            <a:r>
              <a:rPr lang="fa-IR" sz="2000" dirty="0" smtClean="0"/>
              <a:t>ن </a:t>
            </a:r>
            <a:r>
              <a:rPr lang="ar-SA" sz="2000" dirty="0" smtClean="0"/>
              <a:t>منابع چندین کامپیوتر موجود در یک شبکه به صورت همزمان برای کار</a:t>
            </a:r>
            <a:r>
              <a:rPr lang="en-US" sz="2000" dirty="0" smtClean="0"/>
              <a:t> </a:t>
            </a:r>
            <a:r>
              <a:rPr lang="ar-SA" sz="2000" dirty="0" smtClean="0"/>
              <a:t>بر روی یک مساله </a:t>
            </a:r>
            <a:endParaRPr lang="fa-IR" sz="2000" dirty="0" smtClean="0"/>
          </a:p>
          <a:p>
            <a:pPr algn="just" rtl="1"/>
            <a:r>
              <a:rPr lang="ar-SA" sz="2000" dirty="0" smtClean="0"/>
              <a:t>رایانش ابری</a:t>
            </a:r>
            <a:r>
              <a:rPr lang="en-US" sz="2000" dirty="0" smtClean="0"/>
              <a:t>:</a:t>
            </a:r>
            <a:r>
              <a:rPr lang="ar-SA" sz="2000" dirty="0" smtClean="0"/>
              <a:t> </a:t>
            </a:r>
            <a:r>
              <a:rPr lang="fa-IR" sz="2000" dirty="0" smtClean="0"/>
              <a:t>به </a:t>
            </a:r>
            <a:r>
              <a:rPr lang="ar-SA" sz="2000" dirty="0" smtClean="0"/>
              <a:t>چندین برنامه کاربردی کوچک‌تر اجازه می‌دهد که به طور همزمان اجرا شوند. </a:t>
            </a:r>
            <a:endParaRPr lang="en-US" sz="2000" dirty="0" smtClean="0"/>
          </a:p>
          <a:p>
            <a:pPr algn="just" rtl="1"/>
            <a:r>
              <a:rPr lang="ar-SA" sz="2000" dirty="0" smtClean="0"/>
              <a:t>می‌توان بر روی یک ابر گرید </a:t>
            </a:r>
            <a:r>
              <a:rPr lang="fa-IR" sz="2000" dirty="0" smtClean="0"/>
              <a:t>ساخت</a:t>
            </a:r>
            <a:r>
              <a:rPr lang="ar-SA" sz="2000" dirty="0" smtClean="0"/>
              <a:t> ولی برعکس آن شدنی نیست. </a:t>
            </a:r>
            <a:endParaRPr lang="en-US" sz="2000" dirty="0" smtClean="0"/>
          </a:p>
          <a:p>
            <a:pPr algn="just" rtl="1"/>
            <a:r>
              <a:rPr lang="fa-IR" sz="2000" dirty="0" smtClean="0"/>
              <a:t>استفاده و گسترش بسیار راحتتر ابر نسبت به گرید </a:t>
            </a:r>
          </a:p>
          <a:p>
            <a:pPr algn="just" rtl="1"/>
            <a:r>
              <a:rPr lang="fa-IR" sz="2000" dirty="0" smtClean="0"/>
              <a:t>عدم نیاز به واسط کاربر پیچیده</a:t>
            </a:r>
            <a:r>
              <a:rPr lang="en-US" sz="2000" dirty="0" smtClean="0"/>
              <a:t> </a:t>
            </a:r>
            <a:r>
              <a:rPr lang="fa-IR" sz="2000" dirty="0" smtClean="0"/>
              <a:t> در ابر</a:t>
            </a:r>
            <a:endParaRPr lang="en-US" sz="2000" dirty="0" smtClean="0"/>
          </a:p>
          <a:p>
            <a:pPr algn="just" rtl="1"/>
            <a:r>
              <a:rPr lang="fa-IR" sz="2000" dirty="0" smtClean="0"/>
              <a:t>ثبات و پایداری بیشتر ابر نسبت به گرید به علت وجود حوضچه</a:t>
            </a:r>
            <a:r>
              <a:rPr lang="en-US" sz="2000" dirty="0" smtClean="0"/>
              <a:t> </a:t>
            </a:r>
            <a:r>
              <a:rPr lang="fa-IR" sz="2000" dirty="0" smtClean="0"/>
              <a:t>های اختصاصی برای ذخیره و پشتیبانی در صورت لزوم</a:t>
            </a:r>
            <a:endParaRPr lang="en-US" sz="2000" dirty="0" smtClean="0"/>
          </a:p>
          <a:p>
            <a:pPr algn="just" rtl="1"/>
            <a:endParaRPr lang="en-US" sz="2000" b="1" dirty="0"/>
          </a:p>
        </p:txBody>
      </p:sp>
      <p:sp>
        <p:nvSpPr>
          <p:cNvPr id="16" name="Slide Number Placeholder 15"/>
          <p:cNvSpPr>
            <a:spLocks noGrp="1"/>
          </p:cNvSpPr>
          <p:nvPr>
            <p:ph type="sldNum" sz="quarter" idx="12"/>
          </p:nvPr>
        </p:nvSpPr>
        <p:spPr/>
        <p:txBody>
          <a:bodyPr/>
          <a:lstStyle/>
          <a:p>
            <a:fld id="{81582BD6-FC20-4557-852B-8433F8572D30}" type="slidenum">
              <a:rPr lang="en-US" smtClean="0"/>
              <a:pPr/>
              <a:t>48</a:t>
            </a:fld>
            <a:endParaRPr lang="en-US" dirty="0"/>
          </a:p>
        </p:txBody>
      </p:sp>
      <p:grpSp>
        <p:nvGrpSpPr>
          <p:cNvPr id="5" name="Group 1"/>
          <p:cNvGrpSpPr>
            <a:grpSpLocks noChangeAspect="1"/>
          </p:cNvGrpSpPr>
          <p:nvPr/>
        </p:nvGrpSpPr>
        <p:grpSpPr bwMode="auto">
          <a:xfrm>
            <a:off x="1828800" y="1600200"/>
            <a:ext cx="5409900" cy="1524000"/>
            <a:chOff x="2529" y="2341"/>
            <a:chExt cx="7045" cy="1984"/>
          </a:xfrm>
        </p:grpSpPr>
        <p:sp>
          <p:nvSpPr>
            <p:cNvPr id="17414" name="AutoShape 6"/>
            <p:cNvSpPr>
              <a:spLocks noChangeAspect="1" noChangeArrowheads="1" noTextEdit="1"/>
            </p:cNvSpPr>
            <p:nvPr/>
          </p:nvSpPr>
          <p:spPr bwMode="auto">
            <a:xfrm>
              <a:off x="2628" y="2341"/>
              <a:ext cx="6946" cy="1984"/>
            </a:xfrm>
            <a:prstGeom prst="rect">
              <a:avLst/>
            </a:prstGeom>
            <a:solidFill>
              <a:schemeClr val="bg1"/>
            </a:solidFill>
          </p:spPr>
          <p:txBody>
            <a:bodyPr vert="horz" wrap="square" lIns="91440" tIns="45720" rIns="91440" bIns="45720" numCol="1" anchor="t" anchorCtr="0" compatLnSpc="1">
              <a:prstTxWarp prst="textNoShape">
                <a:avLst/>
              </a:prstTxWarp>
            </a:bodyPr>
            <a:lstStyle/>
            <a:p>
              <a:endParaRPr lang="en-US"/>
            </a:p>
          </p:txBody>
        </p:sp>
        <p:pic>
          <p:nvPicPr>
            <p:cNvPr id="17413" name="Picture 5"/>
            <p:cNvPicPr>
              <a:picLocks noChangeAspect="1" noChangeArrowheads="1"/>
            </p:cNvPicPr>
            <p:nvPr/>
          </p:nvPicPr>
          <p:blipFill>
            <a:blip r:embed="rId2" cstate="print"/>
            <a:srcRect/>
            <a:stretch>
              <a:fillRect/>
            </a:stretch>
          </p:blipFill>
          <p:spPr bwMode="auto">
            <a:xfrm>
              <a:off x="2529" y="2341"/>
              <a:ext cx="2580" cy="1984"/>
            </a:xfrm>
            <a:prstGeom prst="rect">
              <a:avLst/>
            </a:prstGeom>
            <a:noFill/>
          </p:spPr>
        </p:pic>
        <p:pic>
          <p:nvPicPr>
            <p:cNvPr id="17412" name="Picture 4"/>
            <p:cNvPicPr>
              <a:picLocks noChangeAspect="1" noChangeArrowheads="1"/>
            </p:cNvPicPr>
            <p:nvPr/>
          </p:nvPicPr>
          <p:blipFill>
            <a:blip r:embed="rId3" cstate="print"/>
            <a:srcRect/>
            <a:stretch>
              <a:fillRect/>
            </a:stretch>
          </p:blipFill>
          <p:spPr bwMode="auto">
            <a:xfrm>
              <a:off x="7327" y="2341"/>
              <a:ext cx="2247" cy="1984"/>
            </a:xfrm>
            <a:prstGeom prst="rect">
              <a:avLst/>
            </a:prstGeom>
            <a:noFill/>
          </p:spPr>
        </p:pic>
        <p:sp>
          <p:nvSpPr>
            <p:cNvPr id="17410" name="Text Box 2"/>
            <p:cNvSpPr txBox="1">
              <a:spLocks noChangeArrowheads="1"/>
            </p:cNvSpPr>
            <p:nvPr/>
          </p:nvSpPr>
          <p:spPr bwMode="auto">
            <a:xfrm>
              <a:off x="5776" y="3124"/>
              <a:ext cx="1050" cy="607"/>
            </a:xfrm>
            <a:prstGeom prst="rect">
              <a:avLst/>
            </a:prstGeom>
            <a:noFill/>
            <a:ln w="9525">
              <a:noFill/>
              <a:miter lim="800000"/>
              <a:headEnd/>
              <a:tailEnd/>
            </a:ln>
          </p:spPr>
          <p:txBody>
            <a:bodyPr vert="horz" wrap="square" lIns="69064" tIns="34533" rIns="69064" bIns="34533" numCol="1" anchor="t" anchorCtr="0" compatLnSpc="1">
              <a:prstTxWarp prst="textNoShape">
                <a:avLst/>
              </a:prstTxWarp>
            </a:bodyPr>
            <a:lstStyle/>
            <a:p>
              <a:pPr algn="ctr"/>
              <a:r>
                <a:rPr lang="en-US" b="1" dirty="0" smtClean="0">
                  <a:ln w="18000">
                    <a:solidFill>
                      <a:schemeClr val="accent1">
                        <a:lumMod val="50000"/>
                      </a:schemeClr>
                    </a:solidFill>
                    <a:prstDash val="solid"/>
                    <a:miter lim="800000"/>
                  </a:ln>
                  <a:solidFill>
                    <a:schemeClr val="accent2">
                      <a:lumMod val="75000"/>
                    </a:schemeClr>
                  </a:solidFill>
                  <a:effectLst>
                    <a:outerShdw blurRad="25500" dist="23000" dir="7020000" algn="tl">
                      <a:srgbClr val="000000">
                        <a:alpha val="50000"/>
                      </a:srgbClr>
                    </a:outerShdw>
                  </a:effectLst>
                  <a:latin typeface="Times New Roman" pitchFamily="18" charset="0"/>
                  <a:cs typeface="Times New Roman" pitchFamily="18" charset="0"/>
                </a:rPr>
                <a:t>VS.</a:t>
              </a:r>
              <a:endParaRPr lang="en-US" b="1" dirty="0">
                <a:ln w="18000">
                  <a:solidFill>
                    <a:schemeClr val="accent1">
                      <a:lumMod val="50000"/>
                    </a:schemeClr>
                  </a:solidFill>
                  <a:prstDash val="solid"/>
                  <a:miter lim="800000"/>
                </a:ln>
                <a:solidFill>
                  <a:schemeClr val="accent2">
                    <a:lumMod val="75000"/>
                  </a:schemeClr>
                </a:solidFill>
                <a:effectLst>
                  <a:outerShdw blurRad="25500" dist="23000" dir="7020000" algn="tl">
                    <a:srgbClr val="000000">
                      <a:alpha val="50000"/>
                    </a:srgbClr>
                  </a:outerShdw>
                </a:effectLst>
                <a:latin typeface="Times New Roman" pitchFamily="18" charset="0"/>
                <a:cs typeface="Times New Roman" pitchFamily="18" charset="0"/>
              </a:endParaRPr>
            </a:p>
          </p:txBody>
        </p:sp>
      </p:grpSp>
      <p:sp>
        <p:nvSpPr>
          <p:cNvPr id="1741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416" name="Rectangle 8"/>
          <p:cNvSpPr>
            <a:spLocks noChangeArrowheads="1"/>
          </p:cNvSpPr>
          <p:nvPr/>
        </p:nvSpPr>
        <p:spPr bwMode="auto">
          <a:xfrm>
            <a:off x="0" y="0"/>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cxnSp>
        <p:nvCxnSpPr>
          <p:cNvPr id="15" name="Straight Connector 14"/>
          <p:cNvCxnSpPr/>
          <p:nvPr/>
        </p:nvCxnSpPr>
        <p:spPr>
          <a:xfrm>
            <a:off x="5486400" y="1600200"/>
            <a:ext cx="0" cy="15240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810000" y="1600200"/>
            <a:ext cx="0" cy="15240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a:xfrm>
            <a:off x="0" y="152400"/>
            <a:ext cx="9144000" cy="1066800"/>
          </a:xfrm>
          <a:noFill/>
        </p:spPr>
        <p:txBody>
          <a:bodyPr lIns="90480" tIns="44446" rIns="90480" bIns="44446" anchor="ctr"/>
          <a:lstStyle/>
          <a:p>
            <a:pPr eaLnBrk="1" hangingPunct="1"/>
            <a:r>
              <a:rPr lang="en-US" smtClean="0"/>
              <a:t>Resource Hungry Applications</a:t>
            </a:r>
          </a:p>
        </p:txBody>
      </p:sp>
      <p:sp>
        <p:nvSpPr>
          <p:cNvPr id="1033" name="Rectangle 3"/>
          <p:cNvSpPr>
            <a:spLocks noGrp="1" noChangeArrowheads="1"/>
          </p:cNvSpPr>
          <p:nvPr>
            <p:ph type="body" idx="1"/>
          </p:nvPr>
        </p:nvSpPr>
        <p:spPr>
          <a:xfrm>
            <a:off x="147638" y="1479550"/>
            <a:ext cx="8996362" cy="1111250"/>
          </a:xfrm>
          <a:noFill/>
        </p:spPr>
        <p:txBody>
          <a:bodyPr lIns="90480" tIns="44446" rIns="90480" bIns="44446"/>
          <a:lstStyle/>
          <a:p>
            <a:pPr eaLnBrk="1" hangingPunct="1"/>
            <a:r>
              <a:rPr lang="en-US" smtClean="0"/>
              <a:t>Solving  grand challenge applications using </a:t>
            </a:r>
            <a:r>
              <a:rPr lang="en-US" i="1" smtClean="0">
                <a:solidFill>
                  <a:schemeClr val="hlink"/>
                </a:solidFill>
              </a:rPr>
              <a:t>modeling</a:t>
            </a:r>
            <a:r>
              <a:rPr lang="en-US" smtClean="0"/>
              <a:t>, </a:t>
            </a:r>
            <a:r>
              <a:rPr lang="en-US" i="1" smtClean="0">
                <a:solidFill>
                  <a:schemeClr val="hlink"/>
                </a:solidFill>
              </a:rPr>
              <a:t>simulation</a:t>
            </a:r>
            <a:r>
              <a:rPr lang="en-US" smtClean="0"/>
              <a:t> and </a:t>
            </a:r>
            <a:r>
              <a:rPr lang="en-US" i="1" smtClean="0">
                <a:solidFill>
                  <a:schemeClr val="hlink"/>
                </a:solidFill>
              </a:rPr>
              <a:t>analysis</a:t>
            </a:r>
            <a:endParaRPr lang="en-US" sz="3400" i="1" smtClean="0">
              <a:solidFill>
                <a:schemeClr val="hlink"/>
              </a:solidFill>
            </a:endParaRPr>
          </a:p>
        </p:txBody>
      </p:sp>
      <p:grpSp>
        <p:nvGrpSpPr>
          <p:cNvPr id="2" name="Group 4"/>
          <p:cNvGrpSpPr>
            <a:grpSpLocks/>
          </p:cNvGrpSpPr>
          <p:nvPr/>
        </p:nvGrpSpPr>
        <p:grpSpPr bwMode="auto">
          <a:xfrm>
            <a:off x="228600" y="4899025"/>
            <a:ext cx="2733675" cy="1181100"/>
            <a:chOff x="4" y="3124"/>
            <a:chExt cx="4290" cy="1016"/>
          </a:xfrm>
        </p:grpSpPr>
        <p:sp>
          <p:nvSpPr>
            <p:cNvPr id="1174533" name="Rectangle 5"/>
            <p:cNvSpPr>
              <a:spLocks noChangeArrowheads="1"/>
            </p:cNvSpPr>
            <p:nvPr/>
          </p:nvSpPr>
          <p:spPr bwMode="auto">
            <a:xfrm>
              <a:off x="4" y="3124"/>
              <a:ext cx="4290" cy="1016"/>
            </a:xfrm>
            <a:prstGeom prst="rect">
              <a:avLst/>
            </a:prstGeom>
            <a:gradFill rotWithShape="0">
              <a:gsLst>
                <a:gs pos="0">
                  <a:srgbClr val="C0FEF9"/>
                </a:gs>
                <a:gs pos="100000">
                  <a:srgbClr val="C0FEF9">
                    <a:gamma/>
                    <a:shade val="29804"/>
                    <a:invGamma/>
                  </a:srgbClr>
                </a:gs>
              </a:gsLst>
              <a:path path="rect">
                <a:fillToRect r="100000" b="100000"/>
              </a:path>
            </a:gradFill>
            <a:ln w="12700">
              <a:solidFill>
                <a:schemeClr val="bg1"/>
              </a:solidFill>
              <a:miter lim="800000"/>
              <a:headEnd/>
              <a:tailEnd/>
            </a:ln>
            <a:effectLst>
              <a:outerShdw dist="107763" dir="2700000" algn="ctr" rotWithShape="0">
                <a:schemeClr val="bg2"/>
              </a:outerShdw>
            </a:effectLst>
          </p:spPr>
          <p:txBody>
            <a:bodyPr wrap="none" anchor="ctr"/>
            <a:lstStyle/>
            <a:p>
              <a:pPr>
                <a:defRPr/>
              </a:pPr>
              <a:endParaRPr lang="en-US"/>
            </a:p>
          </p:txBody>
        </p:sp>
        <p:grpSp>
          <p:nvGrpSpPr>
            <p:cNvPr id="3" name="Group 6"/>
            <p:cNvGrpSpPr>
              <a:grpSpLocks/>
            </p:cNvGrpSpPr>
            <p:nvPr/>
          </p:nvGrpSpPr>
          <p:grpSpPr bwMode="auto">
            <a:xfrm>
              <a:off x="49" y="3161"/>
              <a:ext cx="4219" cy="848"/>
              <a:chOff x="48" y="3076"/>
              <a:chExt cx="4099" cy="825"/>
            </a:xfrm>
          </p:grpSpPr>
          <p:grpSp>
            <p:nvGrpSpPr>
              <p:cNvPr id="4" name="Group 7"/>
              <p:cNvGrpSpPr>
                <a:grpSpLocks/>
              </p:cNvGrpSpPr>
              <p:nvPr/>
            </p:nvGrpSpPr>
            <p:grpSpPr bwMode="auto">
              <a:xfrm>
                <a:off x="1121" y="3076"/>
                <a:ext cx="2812" cy="324"/>
                <a:chOff x="1121" y="3076"/>
                <a:chExt cx="2812" cy="324"/>
              </a:xfrm>
            </p:grpSpPr>
            <p:grpSp>
              <p:nvGrpSpPr>
                <p:cNvPr id="5" name="Group 8"/>
                <p:cNvGrpSpPr>
                  <a:grpSpLocks/>
                </p:cNvGrpSpPr>
                <p:nvPr/>
              </p:nvGrpSpPr>
              <p:grpSpPr bwMode="auto">
                <a:xfrm>
                  <a:off x="1444" y="3110"/>
                  <a:ext cx="1502" cy="286"/>
                  <a:chOff x="1444" y="3110"/>
                  <a:chExt cx="1502" cy="286"/>
                </a:xfrm>
              </p:grpSpPr>
              <p:grpSp>
                <p:nvGrpSpPr>
                  <p:cNvPr id="6" name="Group 9"/>
                  <p:cNvGrpSpPr>
                    <a:grpSpLocks/>
                  </p:cNvGrpSpPr>
                  <p:nvPr/>
                </p:nvGrpSpPr>
                <p:grpSpPr bwMode="auto">
                  <a:xfrm>
                    <a:off x="1656" y="3121"/>
                    <a:ext cx="957" cy="246"/>
                    <a:chOff x="1656" y="3121"/>
                    <a:chExt cx="957" cy="246"/>
                  </a:xfrm>
                </p:grpSpPr>
                <p:sp>
                  <p:nvSpPr>
                    <p:cNvPr id="1174538" name="Freeform 10"/>
                    <p:cNvSpPr>
                      <a:spLocks/>
                    </p:cNvSpPr>
                    <p:nvPr/>
                  </p:nvSpPr>
                  <p:spPr bwMode="auto">
                    <a:xfrm>
                      <a:off x="2449" y="3121"/>
                      <a:ext cx="165" cy="201"/>
                    </a:xfrm>
                    <a:custGeom>
                      <a:avLst/>
                      <a:gdLst/>
                      <a:ahLst/>
                      <a:cxnLst>
                        <a:cxn ang="0">
                          <a:pos x="160" y="3"/>
                        </a:cxn>
                        <a:cxn ang="0">
                          <a:pos x="164" y="0"/>
                        </a:cxn>
                        <a:cxn ang="0">
                          <a:pos x="56" y="200"/>
                        </a:cxn>
                        <a:cxn ang="0">
                          <a:pos x="0" y="200"/>
                        </a:cxn>
                        <a:cxn ang="0">
                          <a:pos x="119" y="0"/>
                        </a:cxn>
                        <a:cxn ang="0">
                          <a:pos x="160" y="3"/>
                        </a:cxn>
                      </a:cxnLst>
                      <a:rect l="0" t="0" r="r" b="b"/>
                      <a:pathLst>
                        <a:path w="165" h="201">
                          <a:moveTo>
                            <a:pt x="160" y="3"/>
                          </a:moveTo>
                          <a:lnTo>
                            <a:pt x="164" y="0"/>
                          </a:lnTo>
                          <a:lnTo>
                            <a:pt x="56" y="200"/>
                          </a:lnTo>
                          <a:lnTo>
                            <a:pt x="0" y="200"/>
                          </a:lnTo>
                          <a:lnTo>
                            <a:pt x="119" y="0"/>
                          </a:lnTo>
                          <a:lnTo>
                            <a:pt x="160" y="3"/>
                          </a:lnTo>
                        </a:path>
                      </a:pathLst>
                    </a:custGeom>
                    <a:solidFill>
                      <a:srgbClr val="800000"/>
                    </a:solidFill>
                    <a:ln w="12700" cap="rnd" cmpd="sng">
                      <a:solidFill>
                        <a:srgbClr val="000000"/>
                      </a:solidFill>
                      <a:prstDash val="solid"/>
                      <a:round/>
                      <a:headEnd type="none" w="med" len="med"/>
                      <a:tailEnd type="none" w="med" len="med"/>
                    </a:ln>
                    <a:effectLst>
                      <a:outerShdw dist="107763" dir="2700000" algn="ctr" rotWithShape="0">
                        <a:schemeClr val="bg2"/>
                      </a:outerShdw>
                    </a:effectLst>
                  </p:spPr>
                  <p:txBody>
                    <a:bodyPr/>
                    <a:lstStyle/>
                    <a:p>
                      <a:pPr>
                        <a:defRPr/>
                      </a:pPr>
                      <a:endParaRPr lang="en-US"/>
                    </a:p>
                  </p:txBody>
                </p:sp>
                <p:sp>
                  <p:nvSpPr>
                    <p:cNvPr id="1174539" name="Freeform 11"/>
                    <p:cNvSpPr>
                      <a:spLocks/>
                    </p:cNvSpPr>
                    <p:nvPr/>
                  </p:nvSpPr>
                  <p:spPr bwMode="auto">
                    <a:xfrm>
                      <a:off x="1657" y="3233"/>
                      <a:ext cx="152" cy="134"/>
                    </a:xfrm>
                    <a:custGeom>
                      <a:avLst/>
                      <a:gdLst/>
                      <a:ahLst/>
                      <a:cxnLst>
                        <a:cxn ang="0">
                          <a:pos x="111" y="15"/>
                        </a:cxn>
                        <a:cxn ang="0">
                          <a:pos x="107" y="13"/>
                        </a:cxn>
                        <a:cxn ang="0">
                          <a:pos x="0" y="133"/>
                        </a:cxn>
                        <a:cxn ang="0">
                          <a:pos x="52" y="126"/>
                        </a:cxn>
                        <a:cxn ang="0">
                          <a:pos x="151" y="0"/>
                        </a:cxn>
                        <a:cxn ang="0">
                          <a:pos x="111" y="15"/>
                        </a:cxn>
                      </a:cxnLst>
                      <a:rect l="0" t="0" r="r" b="b"/>
                      <a:pathLst>
                        <a:path w="152" h="134">
                          <a:moveTo>
                            <a:pt x="111" y="15"/>
                          </a:moveTo>
                          <a:lnTo>
                            <a:pt x="107" y="13"/>
                          </a:lnTo>
                          <a:lnTo>
                            <a:pt x="0" y="133"/>
                          </a:lnTo>
                          <a:lnTo>
                            <a:pt x="52" y="126"/>
                          </a:lnTo>
                          <a:lnTo>
                            <a:pt x="151" y="0"/>
                          </a:lnTo>
                          <a:lnTo>
                            <a:pt x="111" y="15"/>
                          </a:lnTo>
                        </a:path>
                      </a:pathLst>
                    </a:custGeom>
                    <a:solidFill>
                      <a:srgbClr val="800000"/>
                    </a:solidFill>
                    <a:ln w="12700" cap="rnd" cmpd="sng">
                      <a:solidFill>
                        <a:srgbClr val="000000"/>
                      </a:solidFill>
                      <a:prstDash val="solid"/>
                      <a:round/>
                      <a:headEnd type="none" w="med" len="med"/>
                      <a:tailEnd type="none" w="med" len="med"/>
                    </a:ln>
                    <a:effectLst>
                      <a:outerShdw dist="107763" dir="2700000" algn="ctr" rotWithShape="0">
                        <a:schemeClr val="bg2"/>
                      </a:outerShdw>
                    </a:effectLst>
                  </p:spPr>
                  <p:txBody>
                    <a:bodyPr/>
                    <a:lstStyle/>
                    <a:p>
                      <a:pPr>
                        <a:defRPr/>
                      </a:pPr>
                      <a:endParaRPr lang="en-US"/>
                    </a:p>
                  </p:txBody>
                </p:sp>
              </p:grpSp>
              <p:sp>
                <p:nvSpPr>
                  <p:cNvPr id="1174540" name="Freeform 12"/>
                  <p:cNvSpPr>
                    <a:spLocks/>
                  </p:cNvSpPr>
                  <p:nvPr/>
                </p:nvSpPr>
                <p:spPr bwMode="auto">
                  <a:xfrm>
                    <a:off x="1444" y="3110"/>
                    <a:ext cx="1503" cy="286"/>
                  </a:xfrm>
                  <a:custGeom>
                    <a:avLst/>
                    <a:gdLst/>
                    <a:ahLst/>
                    <a:cxnLst>
                      <a:cxn ang="0">
                        <a:pos x="1490" y="38"/>
                      </a:cxn>
                      <a:cxn ang="0">
                        <a:pos x="1349" y="33"/>
                      </a:cxn>
                      <a:cxn ang="0">
                        <a:pos x="1241" y="33"/>
                      </a:cxn>
                      <a:cxn ang="0">
                        <a:pos x="1096" y="26"/>
                      </a:cxn>
                      <a:cxn ang="0">
                        <a:pos x="962" y="26"/>
                      </a:cxn>
                      <a:cxn ang="0">
                        <a:pos x="811" y="26"/>
                      </a:cxn>
                      <a:cxn ang="0">
                        <a:pos x="676" y="29"/>
                      </a:cxn>
                      <a:cxn ang="0">
                        <a:pos x="613" y="37"/>
                      </a:cxn>
                      <a:cxn ang="0">
                        <a:pos x="558" y="48"/>
                      </a:cxn>
                      <a:cxn ang="0">
                        <a:pos x="497" y="67"/>
                      </a:cxn>
                      <a:cxn ang="0">
                        <a:pos x="439" y="87"/>
                      </a:cxn>
                      <a:cxn ang="0">
                        <a:pos x="227" y="183"/>
                      </a:cxn>
                      <a:cxn ang="0">
                        <a:pos x="114" y="227"/>
                      </a:cxn>
                      <a:cxn ang="0">
                        <a:pos x="49" y="263"/>
                      </a:cxn>
                      <a:cxn ang="0">
                        <a:pos x="108" y="262"/>
                      </a:cxn>
                      <a:cxn ang="0">
                        <a:pos x="1501" y="170"/>
                      </a:cxn>
                      <a:cxn ang="0">
                        <a:pos x="1499" y="198"/>
                      </a:cxn>
                      <a:cxn ang="0">
                        <a:pos x="45" y="285"/>
                      </a:cxn>
                      <a:cxn ang="0">
                        <a:pos x="0" y="278"/>
                      </a:cxn>
                      <a:cxn ang="0">
                        <a:pos x="23" y="253"/>
                      </a:cxn>
                      <a:cxn ang="0">
                        <a:pos x="63" y="227"/>
                      </a:cxn>
                      <a:cxn ang="0">
                        <a:pos x="161" y="183"/>
                      </a:cxn>
                      <a:cxn ang="0">
                        <a:pos x="237" y="147"/>
                      </a:cxn>
                      <a:cxn ang="0">
                        <a:pos x="430" y="65"/>
                      </a:cxn>
                      <a:cxn ang="0">
                        <a:pos x="517" y="36"/>
                      </a:cxn>
                      <a:cxn ang="0">
                        <a:pos x="603" y="16"/>
                      </a:cxn>
                      <a:cxn ang="0">
                        <a:pos x="795" y="0"/>
                      </a:cxn>
                      <a:cxn ang="0">
                        <a:pos x="1059" y="0"/>
                      </a:cxn>
                      <a:cxn ang="0">
                        <a:pos x="1490" y="20"/>
                      </a:cxn>
                      <a:cxn ang="0">
                        <a:pos x="1490" y="38"/>
                      </a:cxn>
                    </a:cxnLst>
                    <a:rect l="0" t="0" r="r" b="b"/>
                    <a:pathLst>
                      <a:path w="1502" h="286">
                        <a:moveTo>
                          <a:pt x="1490" y="38"/>
                        </a:moveTo>
                        <a:lnTo>
                          <a:pt x="1349" y="33"/>
                        </a:lnTo>
                        <a:lnTo>
                          <a:pt x="1241" y="33"/>
                        </a:lnTo>
                        <a:lnTo>
                          <a:pt x="1096" y="26"/>
                        </a:lnTo>
                        <a:lnTo>
                          <a:pt x="962" y="26"/>
                        </a:lnTo>
                        <a:lnTo>
                          <a:pt x="811" y="26"/>
                        </a:lnTo>
                        <a:lnTo>
                          <a:pt x="676" y="29"/>
                        </a:lnTo>
                        <a:lnTo>
                          <a:pt x="613" y="37"/>
                        </a:lnTo>
                        <a:lnTo>
                          <a:pt x="558" y="48"/>
                        </a:lnTo>
                        <a:lnTo>
                          <a:pt x="497" y="67"/>
                        </a:lnTo>
                        <a:lnTo>
                          <a:pt x="439" y="87"/>
                        </a:lnTo>
                        <a:lnTo>
                          <a:pt x="227" y="183"/>
                        </a:lnTo>
                        <a:lnTo>
                          <a:pt x="114" y="227"/>
                        </a:lnTo>
                        <a:lnTo>
                          <a:pt x="49" y="263"/>
                        </a:lnTo>
                        <a:lnTo>
                          <a:pt x="108" y="262"/>
                        </a:lnTo>
                        <a:lnTo>
                          <a:pt x="1501" y="170"/>
                        </a:lnTo>
                        <a:lnTo>
                          <a:pt x="1499" y="198"/>
                        </a:lnTo>
                        <a:lnTo>
                          <a:pt x="45" y="285"/>
                        </a:lnTo>
                        <a:lnTo>
                          <a:pt x="0" y="278"/>
                        </a:lnTo>
                        <a:lnTo>
                          <a:pt x="23" y="253"/>
                        </a:lnTo>
                        <a:lnTo>
                          <a:pt x="63" y="227"/>
                        </a:lnTo>
                        <a:lnTo>
                          <a:pt x="161" y="183"/>
                        </a:lnTo>
                        <a:lnTo>
                          <a:pt x="237" y="147"/>
                        </a:lnTo>
                        <a:lnTo>
                          <a:pt x="430" y="65"/>
                        </a:lnTo>
                        <a:lnTo>
                          <a:pt x="517" y="36"/>
                        </a:lnTo>
                        <a:lnTo>
                          <a:pt x="603" y="16"/>
                        </a:lnTo>
                        <a:lnTo>
                          <a:pt x="795" y="0"/>
                        </a:lnTo>
                        <a:lnTo>
                          <a:pt x="1059" y="0"/>
                        </a:lnTo>
                        <a:lnTo>
                          <a:pt x="1490" y="20"/>
                        </a:lnTo>
                        <a:lnTo>
                          <a:pt x="1490" y="38"/>
                        </a:lnTo>
                      </a:path>
                    </a:pathLst>
                  </a:custGeom>
                  <a:solidFill>
                    <a:srgbClr val="800000"/>
                  </a:solidFill>
                  <a:ln w="12700" cap="rnd" cmpd="sng">
                    <a:solidFill>
                      <a:srgbClr val="000000"/>
                    </a:solidFill>
                    <a:prstDash val="solid"/>
                    <a:round/>
                    <a:headEnd type="none" w="med" len="med"/>
                    <a:tailEnd type="none" w="med" len="med"/>
                  </a:ln>
                  <a:effectLst>
                    <a:outerShdw dist="107763" dir="2700000" algn="ctr" rotWithShape="0">
                      <a:schemeClr val="bg2"/>
                    </a:outerShdw>
                  </a:effectLst>
                </p:spPr>
                <p:txBody>
                  <a:bodyPr/>
                  <a:lstStyle/>
                  <a:p>
                    <a:pPr>
                      <a:defRPr/>
                    </a:pPr>
                    <a:endParaRPr lang="en-US"/>
                  </a:p>
                </p:txBody>
              </p:sp>
            </p:grpSp>
            <p:sp>
              <p:nvSpPr>
                <p:cNvPr id="1174541" name="Freeform 13"/>
                <p:cNvSpPr>
                  <a:spLocks/>
                </p:cNvSpPr>
                <p:nvPr/>
              </p:nvSpPr>
              <p:spPr bwMode="auto">
                <a:xfrm>
                  <a:off x="1120" y="3076"/>
                  <a:ext cx="2815" cy="324"/>
                </a:xfrm>
                <a:custGeom>
                  <a:avLst/>
                  <a:gdLst/>
                  <a:ahLst/>
                  <a:cxnLst>
                    <a:cxn ang="0">
                      <a:pos x="2703" y="203"/>
                    </a:cxn>
                    <a:cxn ang="0">
                      <a:pos x="2564" y="172"/>
                    </a:cxn>
                    <a:cxn ang="0">
                      <a:pos x="2458" y="148"/>
                    </a:cxn>
                    <a:cxn ang="0">
                      <a:pos x="2349" y="122"/>
                    </a:cxn>
                    <a:cxn ang="0">
                      <a:pos x="2238" y="105"/>
                    </a:cxn>
                    <a:cxn ang="0">
                      <a:pos x="2149" y="92"/>
                    </a:cxn>
                    <a:cxn ang="0">
                      <a:pos x="2036" y="76"/>
                    </a:cxn>
                    <a:cxn ang="0">
                      <a:pos x="1936" y="57"/>
                    </a:cxn>
                    <a:cxn ang="0">
                      <a:pos x="1864" y="18"/>
                    </a:cxn>
                    <a:cxn ang="0">
                      <a:pos x="1715" y="14"/>
                    </a:cxn>
                    <a:cxn ang="0">
                      <a:pos x="1537" y="3"/>
                    </a:cxn>
                    <a:cxn ang="0">
                      <a:pos x="1311" y="1"/>
                    </a:cxn>
                    <a:cxn ang="0">
                      <a:pos x="1124" y="0"/>
                    </a:cxn>
                    <a:cxn ang="0">
                      <a:pos x="947" y="18"/>
                    </a:cxn>
                    <a:cxn ang="0">
                      <a:pos x="820" y="47"/>
                    </a:cxn>
                    <a:cxn ang="0">
                      <a:pos x="684" y="83"/>
                    </a:cxn>
                    <a:cxn ang="0">
                      <a:pos x="535" y="127"/>
                    </a:cxn>
                    <a:cxn ang="0">
                      <a:pos x="381" y="171"/>
                    </a:cxn>
                    <a:cxn ang="0">
                      <a:pos x="267" y="202"/>
                    </a:cxn>
                    <a:cxn ang="0">
                      <a:pos x="145" y="237"/>
                    </a:cxn>
                    <a:cxn ang="0">
                      <a:pos x="0" y="281"/>
                    </a:cxn>
                    <a:cxn ang="0">
                      <a:pos x="69" y="307"/>
                    </a:cxn>
                    <a:cxn ang="0">
                      <a:pos x="170" y="322"/>
                    </a:cxn>
                    <a:cxn ang="0">
                      <a:pos x="318" y="321"/>
                    </a:cxn>
                    <a:cxn ang="0">
                      <a:pos x="355" y="281"/>
                    </a:cxn>
                    <a:cxn ang="0">
                      <a:pos x="466" y="224"/>
                    </a:cxn>
                    <a:cxn ang="0">
                      <a:pos x="644" y="145"/>
                    </a:cxn>
                    <a:cxn ang="0">
                      <a:pos x="831" y="73"/>
                    </a:cxn>
                    <a:cxn ang="0">
                      <a:pos x="977" y="45"/>
                    </a:cxn>
                    <a:cxn ang="0">
                      <a:pos x="1258" y="34"/>
                    </a:cxn>
                    <a:cxn ang="0">
                      <a:pos x="1586" y="42"/>
                    </a:cxn>
                    <a:cxn ang="0">
                      <a:pos x="1826" y="245"/>
                    </a:cxn>
                  </a:cxnLst>
                  <a:rect l="0" t="0" r="r" b="b"/>
                  <a:pathLst>
                    <a:path w="2812" h="324">
                      <a:moveTo>
                        <a:pt x="2811" y="216"/>
                      </a:moveTo>
                      <a:lnTo>
                        <a:pt x="2703" y="203"/>
                      </a:lnTo>
                      <a:lnTo>
                        <a:pt x="2620" y="186"/>
                      </a:lnTo>
                      <a:lnTo>
                        <a:pt x="2564" y="172"/>
                      </a:lnTo>
                      <a:lnTo>
                        <a:pt x="2518" y="161"/>
                      </a:lnTo>
                      <a:lnTo>
                        <a:pt x="2458" y="148"/>
                      </a:lnTo>
                      <a:lnTo>
                        <a:pt x="2407" y="135"/>
                      </a:lnTo>
                      <a:lnTo>
                        <a:pt x="2349" y="122"/>
                      </a:lnTo>
                      <a:lnTo>
                        <a:pt x="2297" y="113"/>
                      </a:lnTo>
                      <a:lnTo>
                        <a:pt x="2238" y="105"/>
                      </a:lnTo>
                      <a:lnTo>
                        <a:pt x="2190" y="98"/>
                      </a:lnTo>
                      <a:lnTo>
                        <a:pt x="2149" y="92"/>
                      </a:lnTo>
                      <a:lnTo>
                        <a:pt x="2088" y="83"/>
                      </a:lnTo>
                      <a:lnTo>
                        <a:pt x="2036" y="76"/>
                      </a:lnTo>
                      <a:lnTo>
                        <a:pt x="1987" y="69"/>
                      </a:lnTo>
                      <a:lnTo>
                        <a:pt x="1936" y="57"/>
                      </a:lnTo>
                      <a:lnTo>
                        <a:pt x="1894" y="39"/>
                      </a:lnTo>
                      <a:lnTo>
                        <a:pt x="1864" y="18"/>
                      </a:lnTo>
                      <a:lnTo>
                        <a:pt x="1803" y="16"/>
                      </a:lnTo>
                      <a:lnTo>
                        <a:pt x="1715" y="14"/>
                      </a:lnTo>
                      <a:lnTo>
                        <a:pt x="1615" y="7"/>
                      </a:lnTo>
                      <a:lnTo>
                        <a:pt x="1537" y="3"/>
                      </a:lnTo>
                      <a:lnTo>
                        <a:pt x="1422" y="2"/>
                      </a:lnTo>
                      <a:lnTo>
                        <a:pt x="1311" y="1"/>
                      </a:lnTo>
                      <a:lnTo>
                        <a:pt x="1205" y="0"/>
                      </a:lnTo>
                      <a:lnTo>
                        <a:pt x="1124" y="0"/>
                      </a:lnTo>
                      <a:lnTo>
                        <a:pt x="1036" y="6"/>
                      </a:lnTo>
                      <a:lnTo>
                        <a:pt x="947" y="18"/>
                      </a:lnTo>
                      <a:lnTo>
                        <a:pt x="880" y="33"/>
                      </a:lnTo>
                      <a:lnTo>
                        <a:pt x="820" y="47"/>
                      </a:lnTo>
                      <a:lnTo>
                        <a:pt x="755" y="64"/>
                      </a:lnTo>
                      <a:lnTo>
                        <a:pt x="684" y="83"/>
                      </a:lnTo>
                      <a:lnTo>
                        <a:pt x="612" y="105"/>
                      </a:lnTo>
                      <a:lnTo>
                        <a:pt x="535" y="127"/>
                      </a:lnTo>
                      <a:lnTo>
                        <a:pt x="460" y="150"/>
                      </a:lnTo>
                      <a:lnTo>
                        <a:pt x="381" y="171"/>
                      </a:lnTo>
                      <a:lnTo>
                        <a:pt x="322" y="189"/>
                      </a:lnTo>
                      <a:lnTo>
                        <a:pt x="267" y="202"/>
                      </a:lnTo>
                      <a:lnTo>
                        <a:pt x="207" y="221"/>
                      </a:lnTo>
                      <a:lnTo>
                        <a:pt x="145" y="237"/>
                      </a:lnTo>
                      <a:lnTo>
                        <a:pt x="69" y="259"/>
                      </a:lnTo>
                      <a:lnTo>
                        <a:pt x="0" y="281"/>
                      </a:lnTo>
                      <a:lnTo>
                        <a:pt x="28" y="297"/>
                      </a:lnTo>
                      <a:lnTo>
                        <a:pt x="69" y="307"/>
                      </a:lnTo>
                      <a:lnTo>
                        <a:pt x="114" y="317"/>
                      </a:lnTo>
                      <a:lnTo>
                        <a:pt x="170" y="322"/>
                      </a:lnTo>
                      <a:lnTo>
                        <a:pt x="244" y="323"/>
                      </a:lnTo>
                      <a:lnTo>
                        <a:pt x="318" y="321"/>
                      </a:lnTo>
                      <a:lnTo>
                        <a:pt x="337" y="297"/>
                      </a:lnTo>
                      <a:lnTo>
                        <a:pt x="355" y="281"/>
                      </a:lnTo>
                      <a:lnTo>
                        <a:pt x="390" y="260"/>
                      </a:lnTo>
                      <a:lnTo>
                        <a:pt x="466" y="224"/>
                      </a:lnTo>
                      <a:lnTo>
                        <a:pt x="560" y="182"/>
                      </a:lnTo>
                      <a:lnTo>
                        <a:pt x="644" y="145"/>
                      </a:lnTo>
                      <a:lnTo>
                        <a:pt x="746" y="101"/>
                      </a:lnTo>
                      <a:lnTo>
                        <a:pt x="831" y="73"/>
                      </a:lnTo>
                      <a:lnTo>
                        <a:pt x="912" y="53"/>
                      </a:lnTo>
                      <a:lnTo>
                        <a:pt x="977" y="45"/>
                      </a:lnTo>
                      <a:lnTo>
                        <a:pt x="1099" y="35"/>
                      </a:lnTo>
                      <a:lnTo>
                        <a:pt x="1258" y="34"/>
                      </a:lnTo>
                      <a:lnTo>
                        <a:pt x="1444" y="38"/>
                      </a:lnTo>
                      <a:lnTo>
                        <a:pt x="1586" y="42"/>
                      </a:lnTo>
                      <a:lnTo>
                        <a:pt x="1813" y="53"/>
                      </a:lnTo>
                      <a:lnTo>
                        <a:pt x="1826" y="245"/>
                      </a:lnTo>
                      <a:lnTo>
                        <a:pt x="2811" y="216"/>
                      </a:lnTo>
                    </a:path>
                  </a:pathLst>
                </a:custGeom>
                <a:solidFill>
                  <a:srgbClr val="FF0000"/>
                </a:solidFill>
                <a:ln w="12700" cap="rnd" cmpd="sng">
                  <a:solidFill>
                    <a:srgbClr val="000000"/>
                  </a:solidFill>
                  <a:prstDash val="solid"/>
                  <a:round/>
                  <a:headEnd type="none" w="med" len="med"/>
                  <a:tailEnd type="none" w="med" len="med"/>
                </a:ln>
                <a:effectLst>
                  <a:outerShdw dist="107763" dir="2700000" algn="ctr" rotWithShape="0">
                    <a:schemeClr val="bg2"/>
                  </a:outerShdw>
                </a:effectLst>
              </p:spPr>
              <p:txBody>
                <a:bodyPr/>
                <a:lstStyle/>
                <a:p>
                  <a:pPr>
                    <a:defRPr/>
                  </a:pPr>
                  <a:endParaRPr lang="en-US"/>
                </a:p>
              </p:txBody>
            </p:sp>
          </p:grpSp>
          <p:sp>
            <p:nvSpPr>
              <p:cNvPr id="1174542" name="Freeform 14"/>
              <p:cNvSpPr>
                <a:spLocks/>
              </p:cNvSpPr>
              <p:nvPr/>
            </p:nvSpPr>
            <p:spPr bwMode="auto">
              <a:xfrm>
                <a:off x="50" y="3392"/>
                <a:ext cx="3805" cy="509"/>
              </a:xfrm>
              <a:custGeom>
                <a:avLst/>
                <a:gdLst/>
                <a:ahLst/>
                <a:cxnLst>
                  <a:cxn ang="0">
                    <a:pos x="594" y="240"/>
                  </a:cxn>
                  <a:cxn ang="0">
                    <a:pos x="565" y="317"/>
                  </a:cxn>
                  <a:cxn ang="0">
                    <a:pos x="565" y="376"/>
                  </a:cxn>
                  <a:cxn ang="0">
                    <a:pos x="0" y="376"/>
                  </a:cxn>
                  <a:cxn ang="0">
                    <a:pos x="39" y="416"/>
                  </a:cxn>
                  <a:cxn ang="0">
                    <a:pos x="13" y="460"/>
                  </a:cxn>
                  <a:cxn ang="0">
                    <a:pos x="13" y="481"/>
                  </a:cxn>
                  <a:cxn ang="0">
                    <a:pos x="30" y="496"/>
                  </a:cxn>
                  <a:cxn ang="0">
                    <a:pos x="355" y="496"/>
                  </a:cxn>
                  <a:cxn ang="0">
                    <a:pos x="381" y="508"/>
                  </a:cxn>
                  <a:cxn ang="0">
                    <a:pos x="547" y="508"/>
                  </a:cxn>
                  <a:cxn ang="0">
                    <a:pos x="569" y="494"/>
                  </a:cxn>
                  <a:cxn ang="0">
                    <a:pos x="3577" y="494"/>
                  </a:cxn>
                  <a:cxn ang="0">
                    <a:pos x="3696" y="401"/>
                  </a:cxn>
                  <a:cxn ang="0">
                    <a:pos x="3790" y="432"/>
                  </a:cxn>
                  <a:cxn ang="0">
                    <a:pos x="3802" y="185"/>
                  </a:cxn>
                  <a:cxn ang="0">
                    <a:pos x="3573" y="0"/>
                  </a:cxn>
                  <a:cxn ang="0">
                    <a:pos x="3215" y="7"/>
                  </a:cxn>
                  <a:cxn ang="0">
                    <a:pos x="1351" y="416"/>
                  </a:cxn>
                  <a:cxn ang="0">
                    <a:pos x="1298" y="366"/>
                  </a:cxn>
                  <a:cxn ang="0">
                    <a:pos x="1252" y="239"/>
                  </a:cxn>
                  <a:cxn ang="0">
                    <a:pos x="1186" y="136"/>
                  </a:cxn>
                  <a:cxn ang="0">
                    <a:pos x="990" y="52"/>
                  </a:cxn>
                  <a:cxn ang="0">
                    <a:pos x="808" y="56"/>
                  </a:cxn>
                  <a:cxn ang="0">
                    <a:pos x="672" y="117"/>
                  </a:cxn>
                  <a:cxn ang="0">
                    <a:pos x="594" y="240"/>
                  </a:cxn>
                </a:cxnLst>
                <a:rect l="0" t="0" r="r" b="b"/>
                <a:pathLst>
                  <a:path w="3803" h="509">
                    <a:moveTo>
                      <a:pt x="594" y="240"/>
                    </a:moveTo>
                    <a:lnTo>
                      <a:pt x="565" y="317"/>
                    </a:lnTo>
                    <a:lnTo>
                      <a:pt x="565" y="376"/>
                    </a:lnTo>
                    <a:lnTo>
                      <a:pt x="0" y="376"/>
                    </a:lnTo>
                    <a:lnTo>
                      <a:pt x="39" y="416"/>
                    </a:lnTo>
                    <a:lnTo>
                      <a:pt x="13" y="460"/>
                    </a:lnTo>
                    <a:lnTo>
                      <a:pt x="13" y="481"/>
                    </a:lnTo>
                    <a:lnTo>
                      <a:pt x="30" y="496"/>
                    </a:lnTo>
                    <a:lnTo>
                      <a:pt x="355" y="496"/>
                    </a:lnTo>
                    <a:lnTo>
                      <a:pt x="381" y="508"/>
                    </a:lnTo>
                    <a:lnTo>
                      <a:pt x="547" y="508"/>
                    </a:lnTo>
                    <a:lnTo>
                      <a:pt x="569" y="494"/>
                    </a:lnTo>
                    <a:lnTo>
                      <a:pt x="3577" y="494"/>
                    </a:lnTo>
                    <a:lnTo>
                      <a:pt x="3696" y="401"/>
                    </a:lnTo>
                    <a:lnTo>
                      <a:pt x="3790" y="432"/>
                    </a:lnTo>
                    <a:lnTo>
                      <a:pt x="3802" y="185"/>
                    </a:lnTo>
                    <a:lnTo>
                      <a:pt x="3573" y="0"/>
                    </a:lnTo>
                    <a:lnTo>
                      <a:pt x="3215" y="7"/>
                    </a:lnTo>
                    <a:lnTo>
                      <a:pt x="1351" y="416"/>
                    </a:lnTo>
                    <a:lnTo>
                      <a:pt x="1298" y="366"/>
                    </a:lnTo>
                    <a:lnTo>
                      <a:pt x="1252" y="239"/>
                    </a:lnTo>
                    <a:lnTo>
                      <a:pt x="1186" y="136"/>
                    </a:lnTo>
                    <a:lnTo>
                      <a:pt x="990" y="52"/>
                    </a:lnTo>
                    <a:lnTo>
                      <a:pt x="808" y="56"/>
                    </a:lnTo>
                    <a:lnTo>
                      <a:pt x="672" y="117"/>
                    </a:lnTo>
                    <a:lnTo>
                      <a:pt x="594" y="240"/>
                    </a:lnTo>
                  </a:path>
                </a:pathLst>
              </a:custGeom>
              <a:solidFill>
                <a:srgbClr val="000000"/>
              </a:solidFill>
              <a:ln w="12700" cap="rnd" cmpd="sng">
                <a:solidFill>
                  <a:srgbClr val="000000"/>
                </a:solidFill>
                <a:prstDash val="solid"/>
                <a:round/>
                <a:headEnd type="none" w="med" len="med"/>
                <a:tailEnd type="none" w="med" len="med"/>
              </a:ln>
              <a:effectLst>
                <a:outerShdw dist="107763" dir="2700000" algn="ctr" rotWithShape="0">
                  <a:schemeClr val="bg2"/>
                </a:outerShdw>
              </a:effectLst>
            </p:spPr>
            <p:txBody>
              <a:bodyPr/>
              <a:lstStyle/>
              <a:p>
                <a:pPr>
                  <a:defRPr/>
                </a:pPr>
                <a:endParaRPr lang="en-US"/>
              </a:p>
            </p:txBody>
          </p:sp>
          <p:grpSp>
            <p:nvGrpSpPr>
              <p:cNvPr id="7" name="Group 15"/>
              <p:cNvGrpSpPr>
                <a:grpSpLocks/>
              </p:cNvGrpSpPr>
              <p:nvPr/>
            </p:nvGrpSpPr>
            <p:grpSpPr bwMode="auto">
              <a:xfrm>
                <a:off x="48" y="3181"/>
                <a:ext cx="4099" cy="646"/>
                <a:chOff x="48" y="3181"/>
                <a:chExt cx="4099" cy="646"/>
              </a:xfrm>
            </p:grpSpPr>
            <p:grpSp>
              <p:nvGrpSpPr>
                <p:cNvPr id="8" name="Group 16"/>
                <p:cNvGrpSpPr>
                  <a:grpSpLocks/>
                </p:cNvGrpSpPr>
                <p:nvPr/>
              </p:nvGrpSpPr>
              <p:grpSpPr bwMode="auto">
                <a:xfrm>
                  <a:off x="3907" y="3390"/>
                  <a:ext cx="240" cy="363"/>
                  <a:chOff x="3907" y="3390"/>
                  <a:chExt cx="240" cy="363"/>
                </a:xfrm>
              </p:grpSpPr>
              <p:sp>
                <p:nvSpPr>
                  <p:cNvPr id="1174545" name="Rectangle 17"/>
                  <p:cNvSpPr>
                    <a:spLocks noChangeArrowheads="1"/>
                  </p:cNvSpPr>
                  <p:nvPr/>
                </p:nvSpPr>
                <p:spPr bwMode="auto">
                  <a:xfrm>
                    <a:off x="4039" y="3468"/>
                    <a:ext cx="87" cy="5"/>
                  </a:xfrm>
                  <a:prstGeom prst="rect">
                    <a:avLst/>
                  </a:prstGeom>
                  <a:solidFill>
                    <a:srgbClr val="808080"/>
                  </a:solidFill>
                  <a:ln w="12700">
                    <a:solidFill>
                      <a:srgbClr val="C0C0C0"/>
                    </a:solidFill>
                    <a:miter lim="800000"/>
                    <a:headEnd/>
                    <a:tailEnd/>
                  </a:ln>
                  <a:effectLst>
                    <a:outerShdw dist="107763" dir="2700000" algn="ctr" rotWithShape="0">
                      <a:schemeClr val="bg2"/>
                    </a:outerShdw>
                  </a:effectLst>
                </p:spPr>
                <p:txBody>
                  <a:bodyPr wrap="none" anchor="ctr"/>
                  <a:lstStyle/>
                  <a:p>
                    <a:pPr>
                      <a:defRPr/>
                    </a:pPr>
                    <a:endParaRPr lang="en-US"/>
                  </a:p>
                </p:txBody>
              </p:sp>
              <p:sp>
                <p:nvSpPr>
                  <p:cNvPr id="1174546" name="Rectangle 18"/>
                  <p:cNvSpPr>
                    <a:spLocks noChangeArrowheads="1"/>
                  </p:cNvSpPr>
                  <p:nvPr/>
                </p:nvSpPr>
                <p:spPr bwMode="auto">
                  <a:xfrm>
                    <a:off x="4039" y="3389"/>
                    <a:ext cx="87" cy="25"/>
                  </a:xfrm>
                  <a:prstGeom prst="rect">
                    <a:avLst/>
                  </a:prstGeom>
                  <a:solidFill>
                    <a:srgbClr val="808080"/>
                  </a:solidFill>
                  <a:ln w="12700">
                    <a:solidFill>
                      <a:srgbClr val="C0C0C0"/>
                    </a:solidFill>
                    <a:miter lim="800000"/>
                    <a:headEnd/>
                    <a:tailEnd/>
                  </a:ln>
                  <a:effectLst>
                    <a:outerShdw dist="107763" dir="2700000" algn="ctr" rotWithShape="0">
                      <a:schemeClr val="bg2"/>
                    </a:outerShdw>
                  </a:effectLst>
                </p:spPr>
                <p:txBody>
                  <a:bodyPr wrap="none" anchor="ctr"/>
                  <a:lstStyle/>
                  <a:p>
                    <a:pPr>
                      <a:defRPr/>
                    </a:pPr>
                    <a:endParaRPr lang="en-US"/>
                  </a:p>
                </p:txBody>
              </p:sp>
              <p:sp>
                <p:nvSpPr>
                  <p:cNvPr id="1174547" name="Rectangle 19"/>
                  <p:cNvSpPr>
                    <a:spLocks noChangeArrowheads="1"/>
                  </p:cNvSpPr>
                  <p:nvPr/>
                </p:nvSpPr>
                <p:spPr bwMode="auto">
                  <a:xfrm>
                    <a:off x="4039" y="3439"/>
                    <a:ext cx="87" cy="5"/>
                  </a:xfrm>
                  <a:prstGeom prst="rect">
                    <a:avLst/>
                  </a:prstGeom>
                  <a:solidFill>
                    <a:srgbClr val="808080"/>
                  </a:solidFill>
                  <a:ln w="12700">
                    <a:solidFill>
                      <a:srgbClr val="C0C0C0"/>
                    </a:solidFill>
                    <a:miter lim="800000"/>
                    <a:headEnd/>
                    <a:tailEnd/>
                  </a:ln>
                  <a:effectLst>
                    <a:outerShdw dist="107763" dir="2700000" algn="ctr" rotWithShape="0">
                      <a:schemeClr val="bg2"/>
                    </a:outerShdw>
                  </a:effectLst>
                </p:spPr>
                <p:txBody>
                  <a:bodyPr wrap="none" anchor="ctr"/>
                  <a:lstStyle/>
                  <a:p>
                    <a:pPr>
                      <a:defRPr/>
                    </a:pPr>
                    <a:endParaRPr lang="en-US"/>
                  </a:p>
                </p:txBody>
              </p:sp>
              <p:sp>
                <p:nvSpPr>
                  <p:cNvPr id="1174548" name="Arc 20"/>
                  <p:cNvSpPr>
                    <a:spLocks/>
                  </p:cNvSpPr>
                  <p:nvPr/>
                </p:nvSpPr>
                <p:spPr bwMode="auto">
                  <a:xfrm>
                    <a:off x="4042" y="3496"/>
                    <a:ext cx="90" cy="8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solidFill>
                    <a:srgbClr val="808080"/>
                  </a:solidFill>
                  <a:ln w="12700" cap="rnd">
                    <a:solidFill>
                      <a:srgbClr val="C0C0C0"/>
                    </a:solidFill>
                    <a:round/>
                    <a:headEnd/>
                    <a:tailEnd/>
                  </a:ln>
                  <a:effectLst>
                    <a:outerShdw dist="107763" dir="2700000" algn="ctr" rotWithShape="0">
                      <a:schemeClr val="bg2"/>
                    </a:outerShdw>
                  </a:effectLst>
                </p:spPr>
                <p:txBody>
                  <a:bodyPr wrap="none" anchor="ctr"/>
                  <a:lstStyle/>
                  <a:p>
                    <a:pPr>
                      <a:defRPr/>
                    </a:pPr>
                    <a:endParaRPr lang="en-US"/>
                  </a:p>
                </p:txBody>
              </p:sp>
              <p:grpSp>
                <p:nvGrpSpPr>
                  <p:cNvPr id="9" name="Group 21"/>
                  <p:cNvGrpSpPr>
                    <a:grpSpLocks/>
                  </p:cNvGrpSpPr>
                  <p:nvPr/>
                </p:nvGrpSpPr>
                <p:grpSpPr bwMode="auto">
                  <a:xfrm>
                    <a:off x="3907" y="3718"/>
                    <a:ext cx="240" cy="6"/>
                    <a:chOff x="3907" y="3718"/>
                    <a:chExt cx="240" cy="6"/>
                  </a:xfrm>
                </p:grpSpPr>
                <p:sp>
                  <p:nvSpPr>
                    <p:cNvPr id="1174550" name="Rectangle 22"/>
                    <p:cNvSpPr>
                      <a:spLocks noChangeArrowheads="1"/>
                    </p:cNvSpPr>
                    <p:nvPr/>
                  </p:nvSpPr>
                  <p:spPr bwMode="auto">
                    <a:xfrm>
                      <a:off x="3908" y="3718"/>
                      <a:ext cx="228" cy="5"/>
                    </a:xfrm>
                    <a:prstGeom prst="rect">
                      <a:avLst/>
                    </a:prstGeom>
                    <a:solidFill>
                      <a:srgbClr val="808080"/>
                    </a:solidFill>
                    <a:ln w="12700">
                      <a:solidFill>
                        <a:srgbClr val="C0C0C0"/>
                      </a:solidFill>
                      <a:miter lim="800000"/>
                      <a:headEnd/>
                      <a:tailEnd/>
                    </a:ln>
                    <a:effectLst>
                      <a:outerShdw dist="107763" dir="2700000" algn="ctr" rotWithShape="0">
                        <a:schemeClr val="bg2"/>
                      </a:outerShdw>
                    </a:effectLst>
                  </p:spPr>
                  <p:txBody>
                    <a:bodyPr wrap="none" anchor="ctr"/>
                    <a:lstStyle/>
                    <a:p>
                      <a:pPr>
                        <a:defRPr/>
                      </a:pPr>
                      <a:endParaRPr lang="en-US"/>
                    </a:p>
                  </p:txBody>
                </p:sp>
                <p:sp>
                  <p:nvSpPr>
                    <p:cNvPr id="1174551" name="Oval 23"/>
                    <p:cNvSpPr>
                      <a:spLocks noChangeArrowheads="1"/>
                    </p:cNvSpPr>
                    <p:nvPr/>
                  </p:nvSpPr>
                  <p:spPr bwMode="auto">
                    <a:xfrm>
                      <a:off x="4129" y="3718"/>
                      <a:ext cx="19" cy="5"/>
                    </a:xfrm>
                    <a:prstGeom prst="ellipse">
                      <a:avLst/>
                    </a:prstGeom>
                    <a:solidFill>
                      <a:srgbClr val="808080"/>
                    </a:solidFill>
                    <a:ln w="12700">
                      <a:solidFill>
                        <a:srgbClr val="C0C0C0"/>
                      </a:solidFill>
                      <a:round/>
                      <a:headEnd/>
                      <a:tailEnd/>
                    </a:ln>
                    <a:effectLst>
                      <a:outerShdw dist="107763" dir="2700000" algn="ctr" rotWithShape="0">
                        <a:schemeClr val="bg2"/>
                      </a:outerShdw>
                    </a:effectLst>
                  </p:spPr>
                  <p:txBody>
                    <a:bodyPr wrap="none" anchor="ctr"/>
                    <a:lstStyle/>
                    <a:p>
                      <a:pPr>
                        <a:defRPr/>
                      </a:pPr>
                      <a:endParaRPr lang="en-US"/>
                    </a:p>
                  </p:txBody>
                </p:sp>
              </p:grpSp>
              <p:grpSp>
                <p:nvGrpSpPr>
                  <p:cNvPr id="10" name="Group 24"/>
                  <p:cNvGrpSpPr>
                    <a:grpSpLocks/>
                  </p:cNvGrpSpPr>
                  <p:nvPr/>
                </p:nvGrpSpPr>
                <p:grpSpPr bwMode="auto">
                  <a:xfrm>
                    <a:off x="3907" y="3747"/>
                    <a:ext cx="240" cy="6"/>
                    <a:chOff x="3907" y="3747"/>
                    <a:chExt cx="240" cy="6"/>
                  </a:xfrm>
                </p:grpSpPr>
                <p:sp>
                  <p:nvSpPr>
                    <p:cNvPr id="1174553" name="Rectangle 25"/>
                    <p:cNvSpPr>
                      <a:spLocks noChangeArrowheads="1"/>
                    </p:cNvSpPr>
                    <p:nvPr/>
                  </p:nvSpPr>
                  <p:spPr bwMode="auto">
                    <a:xfrm>
                      <a:off x="3908" y="3745"/>
                      <a:ext cx="228" cy="7"/>
                    </a:xfrm>
                    <a:prstGeom prst="rect">
                      <a:avLst/>
                    </a:prstGeom>
                    <a:solidFill>
                      <a:srgbClr val="808080"/>
                    </a:solidFill>
                    <a:ln w="12700">
                      <a:solidFill>
                        <a:srgbClr val="C0C0C0"/>
                      </a:solidFill>
                      <a:miter lim="800000"/>
                      <a:headEnd/>
                      <a:tailEnd/>
                    </a:ln>
                    <a:effectLst>
                      <a:outerShdw dist="107763" dir="2700000" algn="ctr" rotWithShape="0">
                        <a:schemeClr val="bg2"/>
                      </a:outerShdw>
                    </a:effectLst>
                  </p:spPr>
                  <p:txBody>
                    <a:bodyPr wrap="none" anchor="ctr"/>
                    <a:lstStyle/>
                    <a:p>
                      <a:pPr>
                        <a:defRPr/>
                      </a:pPr>
                      <a:endParaRPr lang="en-US"/>
                    </a:p>
                  </p:txBody>
                </p:sp>
                <p:sp>
                  <p:nvSpPr>
                    <p:cNvPr id="1174554" name="Oval 26"/>
                    <p:cNvSpPr>
                      <a:spLocks noChangeArrowheads="1"/>
                    </p:cNvSpPr>
                    <p:nvPr/>
                  </p:nvSpPr>
                  <p:spPr bwMode="auto">
                    <a:xfrm>
                      <a:off x="4129" y="3745"/>
                      <a:ext cx="19" cy="7"/>
                    </a:xfrm>
                    <a:prstGeom prst="ellipse">
                      <a:avLst/>
                    </a:prstGeom>
                    <a:solidFill>
                      <a:srgbClr val="808080"/>
                    </a:solidFill>
                    <a:ln w="12700">
                      <a:solidFill>
                        <a:srgbClr val="C0C0C0"/>
                      </a:solidFill>
                      <a:round/>
                      <a:headEnd/>
                      <a:tailEnd/>
                    </a:ln>
                    <a:effectLst>
                      <a:outerShdw dist="107763" dir="2700000" algn="ctr" rotWithShape="0">
                        <a:schemeClr val="bg2"/>
                      </a:outerShdw>
                    </a:effectLst>
                  </p:spPr>
                  <p:txBody>
                    <a:bodyPr wrap="none" anchor="ctr"/>
                    <a:lstStyle/>
                    <a:p>
                      <a:pPr>
                        <a:defRPr/>
                      </a:pPr>
                      <a:endParaRPr lang="en-US"/>
                    </a:p>
                  </p:txBody>
                </p:sp>
              </p:grpSp>
              <p:grpSp>
                <p:nvGrpSpPr>
                  <p:cNvPr id="11" name="Group 27"/>
                  <p:cNvGrpSpPr>
                    <a:grpSpLocks/>
                  </p:cNvGrpSpPr>
                  <p:nvPr/>
                </p:nvGrpSpPr>
                <p:grpSpPr bwMode="auto">
                  <a:xfrm>
                    <a:off x="3907" y="3689"/>
                    <a:ext cx="240" cy="5"/>
                    <a:chOff x="3907" y="3689"/>
                    <a:chExt cx="240" cy="5"/>
                  </a:xfrm>
                </p:grpSpPr>
                <p:sp>
                  <p:nvSpPr>
                    <p:cNvPr id="1174556" name="Rectangle 28"/>
                    <p:cNvSpPr>
                      <a:spLocks noChangeArrowheads="1"/>
                    </p:cNvSpPr>
                    <p:nvPr/>
                  </p:nvSpPr>
                  <p:spPr bwMode="auto">
                    <a:xfrm>
                      <a:off x="3908" y="3688"/>
                      <a:ext cx="228" cy="5"/>
                    </a:xfrm>
                    <a:prstGeom prst="rect">
                      <a:avLst/>
                    </a:prstGeom>
                    <a:solidFill>
                      <a:srgbClr val="808080"/>
                    </a:solidFill>
                    <a:ln w="12700">
                      <a:solidFill>
                        <a:srgbClr val="C0C0C0"/>
                      </a:solidFill>
                      <a:miter lim="800000"/>
                      <a:headEnd/>
                      <a:tailEnd/>
                    </a:ln>
                    <a:effectLst>
                      <a:outerShdw dist="107763" dir="2700000" algn="ctr" rotWithShape="0">
                        <a:schemeClr val="bg2"/>
                      </a:outerShdw>
                    </a:effectLst>
                  </p:spPr>
                  <p:txBody>
                    <a:bodyPr wrap="none" anchor="ctr"/>
                    <a:lstStyle/>
                    <a:p>
                      <a:pPr>
                        <a:defRPr/>
                      </a:pPr>
                      <a:endParaRPr lang="en-US"/>
                    </a:p>
                  </p:txBody>
                </p:sp>
                <p:sp>
                  <p:nvSpPr>
                    <p:cNvPr id="1174557" name="Oval 29"/>
                    <p:cNvSpPr>
                      <a:spLocks noChangeArrowheads="1"/>
                    </p:cNvSpPr>
                    <p:nvPr/>
                  </p:nvSpPr>
                  <p:spPr bwMode="auto">
                    <a:xfrm>
                      <a:off x="4129" y="3688"/>
                      <a:ext cx="19" cy="5"/>
                    </a:xfrm>
                    <a:prstGeom prst="ellipse">
                      <a:avLst/>
                    </a:prstGeom>
                    <a:solidFill>
                      <a:srgbClr val="808080"/>
                    </a:solidFill>
                    <a:ln w="12700">
                      <a:solidFill>
                        <a:srgbClr val="C0C0C0"/>
                      </a:solidFill>
                      <a:round/>
                      <a:headEnd/>
                      <a:tailEnd/>
                    </a:ln>
                    <a:effectLst>
                      <a:outerShdw dist="107763" dir="2700000" algn="ctr" rotWithShape="0">
                        <a:schemeClr val="bg2"/>
                      </a:outerShdw>
                    </a:effectLst>
                  </p:spPr>
                  <p:txBody>
                    <a:bodyPr wrap="none" anchor="ctr"/>
                    <a:lstStyle/>
                    <a:p>
                      <a:pPr>
                        <a:defRPr/>
                      </a:pPr>
                      <a:endParaRPr lang="en-US"/>
                    </a:p>
                  </p:txBody>
                </p:sp>
              </p:grpSp>
            </p:grpSp>
            <p:sp>
              <p:nvSpPr>
                <p:cNvPr id="1174558" name="Freeform 30"/>
                <p:cNvSpPr>
                  <a:spLocks/>
                </p:cNvSpPr>
                <p:nvPr/>
              </p:nvSpPr>
              <p:spPr bwMode="auto">
                <a:xfrm>
                  <a:off x="48" y="3290"/>
                  <a:ext cx="4081" cy="537"/>
                </a:xfrm>
                <a:custGeom>
                  <a:avLst/>
                  <a:gdLst/>
                  <a:ahLst/>
                  <a:cxnLst>
                    <a:cxn ang="0">
                      <a:pos x="3874" y="0"/>
                    </a:cxn>
                    <a:cxn ang="0">
                      <a:pos x="4054" y="0"/>
                    </a:cxn>
                    <a:cxn ang="0">
                      <a:pos x="4078" y="83"/>
                    </a:cxn>
                    <a:cxn ang="0">
                      <a:pos x="3998" y="83"/>
                    </a:cxn>
                    <a:cxn ang="0">
                      <a:pos x="3998" y="382"/>
                    </a:cxn>
                    <a:cxn ang="0">
                      <a:pos x="3841" y="518"/>
                    </a:cxn>
                    <a:cxn ang="0">
                      <a:pos x="3806" y="532"/>
                    </a:cxn>
                    <a:cxn ang="0">
                      <a:pos x="3776" y="536"/>
                    </a:cxn>
                    <a:cxn ang="0">
                      <a:pos x="3781" y="468"/>
                    </a:cxn>
                    <a:cxn ang="0">
                      <a:pos x="3785" y="386"/>
                    </a:cxn>
                    <a:cxn ang="0">
                      <a:pos x="3764" y="317"/>
                    </a:cxn>
                    <a:cxn ang="0">
                      <a:pos x="3735" y="266"/>
                    </a:cxn>
                    <a:cxn ang="0">
                      <a:pos x="3697" y="222"/>
                    </a:cxn>
                    <a:cxn ang="0">
                      <a:pos x="3642" y="178"/>
                    </a:cxn>
                    <a:cxn ang="0">
                      <a:pos x="3578" y="145"/>
                    </a:cxn>
                    <a:cxn ang="0">
                      <a:pos x="3488" y="124"/>
                    </a:cxn>
                    <a:cxn ang="0">
                      <a:pos x="3370" y="117"/>
                    </a:cxn>
                    <a:cxn ang="0">
                      <a:pos x="3288" y="135"/>
                    </a:cxn>
                    <a:cxn ang="0">
                      <a:pos x="3228" y="163"/>
                    </a:cxn>
                    <a:cxn ang="0">
                      <a:pos x="3178" y="196"/>
                    </a:cxn>
                    <a:cxn ang="0">
                      <a:pos x="3118" y="246"/>
                    </a:cxn>
                    <a:cxn ang="0">
                      <a:pos x="3080" y="303"/>
                    </a:cxn>
                    <a:cxn ang="0">
                      <a:pos x="3055" y="353"/>
                    </a:cxn>
                    <a:cxn ang="0">
                      <a:pos x="3047" y="401"/>
                    </a:cxn>
                    <a:cxn ang="0">
                      <a:pos x="3047" y="507"/>
                    </a:cxn>
                    <a:cxn ang="0">
                      <a:pos x="1266" y="536"/>
                    </a:cxn>
                    <a:cxn ang="0">
                      <a:pos x="1266" y="434"/>
                    </a:cxn>
                    <a:cxn ang="0">
                      <a:pos x="1241" y="364"/>
                    </a:cxn>
                    <a:cxn ang="0">
                      <a:pos x="1212" y="309"/>
                    </a:cxn>
                    <a:cxn ang="0">
                      <a:pos x="1168" y="258"/>
                    </a:cxn>
                    <a:cxn ang="0">
                      <a:pos x="1105" y="214"/>
                    </a:cxn>
                    <a:cxn ang="0">
                      <a:pos x="1041" y="185"/>
                    </a:cxn>
                    <a:cxn ang="0">
                      <a:pos x="978" y="168"/>
                    </a:cxn>
                    <a:cxn ang="0">
                      <a:pos x="867" y="168"/>
                    </a:cxn>
                    <a:cxn ang="0">
                      <a:pos x="808" y="178"/>
                    </a:cxn>
                    <a:cxn ang="0">
                      <a:pos x="748" y="201"/>
                    </a:cxn>
                    <a:cxn ang="0">
                      <a:pos x="694" y="240"/>
                    </a:cxn>
                    <a:cxn ang="0">
                      <a:pos x="642" y="291"/>
                    </a:cxn>
                    <a:cxn ang="0">
                      <a:pos x="608" y="353"/>
                    </a:cxn>
                    <a:cxn ang="0">
                      <a:pos x="587" y="419"/>
                    </a:cxn>
                    <a:cxn ang="0">
                      <a:pos x="587" y="488"/>
                    </a:cxn>
                    <a:cxn ang="0">
                      <a:pos x="0" y="487"/>
                    </a:cxn>
                    <a:cxn ang="0">
                      <a:pos x="0" y="464"/>
                    </a:cxn>
                    <a:cxn ang="0">
                      <a:pos x="19" y="464"/>
                    </a:cxn>
                    <a:cxn ang="0">
                      <a:pos x="19" y="431"/>
                    </a:cxn>
                    <a:cxn ang="0">
                      <a:pos x="1" y="430"/>
                    </a:cxn>
                    <a:cxn ang="0">
                      <a:pos x="1" y="330"/>
                    </a:cxn>
                    <a:cxn ang="0">
                      <a:pos x="17" y="309"/>
                    </a:cxn>
                    <a:cxn ang="0">
                      <a:pos x="153" y="251"/>
                    </a:cxn>
                    <a:cxn ang="0">
                      <a:pos x="303" y="201"/>
                    </a:cxn>
                    <a:cxn ang="0">
                      <a:pos x="484" y="153"/>
                    </a:cxn>
                    <a:cxn ang="0">
                      <a:pos x="680" y="112"/>
                    </a:cxn>
                    <a:cxn ang="0">
                      <a:pos x="860" y="80"/>
                    </a:cxn>
                    <a:cxn ang="0">
                      <a:pos x="1032" y="54"/>
                    </a:cxn>
                    <a:cxn ang="0">
                      <a:pos x="1091" y="54"/>
                    </a:cxn>
                    <a:cxn ang="0">
                      <a:pos x="1130" y="68"/>
                    </a:cxn>
                    <a:cxn ang="0">
                      <a:pos x="1313" y="91"/>
                    </a:cxn>
                    <a:cxn ang="0">
                      <a:pos x="1458" y="102"/>
                    </a:cxn>
                    <a:cxn ang="0">
                      <a:pos x="2218" y="61"/>
                    </a:cxn>
                    <a:cxn ang="0">
                      <a:pos x="2583" y="35"/>
                    </a:cxn>
                    <a:cxn ang="0">
                      <a:pos x="2927" y="13"/>
                    </a:cxn>
                    <a:cxn ang="0">
                      <a:pos x="3101" y="3"/>
                    </a:cxn>
                    <a:cxn ang="0">
                      <a:pos x="3874" y="0"/>
                    </a:cxn>
                  </a:cxnLst>
                  <a:rect l="0" t="0" r="r" b="b"/>
                  <a:pathLst>
                    <a:path w="4079" h="537">
                      <a:moveTo>
                        <a:pt x="3874" y="0"/>
                      </a:moveTo>
                      <a:lnTo>
                        <a:pt x="4054" y="0"/>
                      </a:lnTo>
                      <a:lnTo>
                        <a:pt x="4078" y="83"/>
                      </a:lnTo>
                      <a:lnTo>
                        <a:pt x="3998" y="83"/>
                      </a:lnTo>
                      <a:lnTo>
                        <a:pt x="3998" y="382"/>
                      </a:lnTo>
                      <a:lnTo>
                        <a:pt x="3841" y="518"/>
                      </a:lnTo>
                      <a:lnTo>
                        <a:pt x="3806" y="532"/>
                      </a:lnTo>
                      <a:lnTo>
                        <a:pt x="3776" y="536"/>
                      </a:lnTo>
                      <a:lnTo>
                        <a:pt x="3781" y="468"/>
                      </a:lnTo>
                      <a:lnTo>
                        <a:pt x="3785" y="386"/>
                      </a:lnTo>
                      <a:lnTo>
                        <a:pt x="3764" y="317"/>
                      </a:lnTo>
                      <a:lnTo>
                        <a:pt x="3735" y="266"/>
                      </a:lnTo>
                      <a:lnTo>
                        <a:pt x="3697" y="222"/>
                      </a:lnTo>
                      <a:lnTo>
                        <a:pt x="3642" y="178"/>
                      </a:lnTo>
                      <a:lnTo>
                        <a:pt x="3578" y="145"/>
                      </a:lnTo>
                      <a:lnTo>
                        <a:pt x="3488" y="124"/>
                      </a:lnTo>
                      <a:lnTo>
                        <a:pt x="3370" y="117"/>
                      </a:lnTo>
                      <a:lnTo>
                        <a:pt x="3288" y="135"/>
                      </a:lnTo>
                      <a:lnTo>
                        <a:pt x="3228" y="163"/>
                      </a:lnTo>
                      <a:lnTo>
                        <a:pt x="3178" y="196"/>
                      </a:lnTo>
                      <a:lnTo>
                        <a:pt x="3118" y="246"/>
                      </a:lnTo>
                      <a:lnTo>
                        <a:pt x="3080" y="303"/>
                      </a:lnTo>
                      <a:lnTo>
                        <a:pt x="3055" y="353"/>
                      </a:lnTo>
                      <a:lnTo>
                        <a:pt x="3047" y="401"/>
                      </a:lnTo>
                      <a:lnTo>
                        <a:pt x="3047" y="507"/>
                      </a:lnTo>
                      <a:lnTo>
                        <a:pt x="1266" y="536"/>
                      </a:lnTo>
                      <a:lnTo>
                        <a:pt x="1266" y="434"/>
                      </a:lnTo>
                      <a:lnTo>
                        <a:pt x="1241" y="364"/>
                      </a:lnTo>
                      <a:lnTo>
                        <a:pt x="1212" y="309"/>
                      </a:lnTo>
                      <a:lnTo>
                        <a:pt x="1168" y="258"/>
                      </a:lnTo>
                      <a:lnTo>
                        <a:pt x="1105" y="214"/>
                      </a:lnTo>
                      <a:lnTo>
                        <a:pt x="1041" y="185"/>
                      </a:lnTo>
                      <a:lnTo>
                        <a:pt x="978" y="168"/>
                      </a:lnTo>
                      <a:lnTo>
                        <a:pt x="867" y="168"/>
                      </a:lnTo>
                      <a:lnTo>
                        <a:pt x="808" y="178"/>
                      </a:lnTo>
                      <a:lnTo>
                        <a:pt x="748" y="201"/>
                      </a:lnTo>
                      <a:lnTo>
                        <a:pt x="694" y="240"/>
                      </a:lnTo>
                      <a:lnTo>
                        <a:pt x="642" y="291"/>
                      </a:lnTo>
                      <a:lnTo>
                        <a:pt x="608" y="353"/>
                      </a:lnTo>
                      <a:lnTo>
                        <a:pt x="587" y="419"/>
                      </a:lnTo>
                      <a:lnTo>
                        <a:pt x="587" y="488"/>
                      </a:lnTo>
                      <a:lnTo>
                        <a:pt x="0" y="487"/>
                      </a:lnTo>
                      <a:lnTo>
                        <a:pt x="0" y="464"/>
                      </a:lnTo>
                      <a:lnTo>
                        <a:pt x="19" y="464"/>
                      </a:lnTo>
                      <a:lnTo>
                        <a:pt x="19" y="431"/>
                      </a:lnTo>
                      <a:lnTo>
                        <a:pt x="1" y="430"/>
                      </a:lnTo>
                      <a:lnTo>
                        <a:pt x="1" y="330"/>
                      </a:lnTo>
                      <a:lnTo>
                        <a:pt x="17" y="309"/>
                      </a:lnTo>
                      <a:lnTo>
                        <a:pt x="153" y="251"/>
                      </a:lnTo>
                      <a:lnTo>
                        <a:pt x="303" y="201"/>
                      </a:lnTo>
                      <a:lnTo>
                        <a:pt x="484" y="153"/>
                      </a:lnTo>
                      <a:lnTo>
                        <a:pt x="680" y="112"/>
                      </a:lnTo>
                      <a:lnTo>
                        <a:pt x="860" y="80"/>
                      </a:lnTo>
                      <a:lnTo>
                        <a:pt x="1032" y="54"/>
                      </a:lnTo>
                      <a:lnTo>
                        <a:pt x="1091" y="54"/>
                      </a:lnTo>
                      <a:lnTo>
                        <a:pt x="1130" y="68"/>
                      </a:lnTo>
                      <a:lnTo>
                        <a:pt x="1313" y="91"/>
                      </a:lnTo>
                      <a:lnTo>
                        <a:pt x="1458" y="102"/>
                      </a:lnTo>
                      <a:lnTo>
                        <a:pt x="2218" y="61"/>
                      </a:lnTo>
                      <a:lnTo>
                        <a:pt x="2583" y="35"/>
                      </a:lnTo>
                      <a:lnTo>
                        <a:pt x="2927" y="13"/>
                      </a:lnTo>
                      <a:lnTo>
                        <a:pt x="3101" y="3"/>
                      </a:lnTo>
                      <a:lnTo>
                        <a:pt x="3874" y="0"/>
                      </a:lnTo>
                    </a:path>
                  </a:pathLst>
                </a:custGeom>
                <a:solidFill>
                  <a:srgbClr val="FF0000"/>
                </a:solidFill>
                <a:ln w="12700" cap="rnd" cmpd="sng">
                  <a:solidFill>
                    <a:srgbClr val="000000"/>
                  </a:solidFill>
                  <a:prstDash val="solid"/>
                  <a:round/>
                  <a:headEnd type="none" w="med" len="med"/>
                  <a:tailEnd type="none" w="med" len="med"/>
                </a:ln>
                <a:effectLst>
                  <a:outerShdw dist="107763" dir="2700000" algn="ctr" rotWithShape="0">
                    <a:schemeClr val="bg2"/>
                  </a:outerShdw>
                </a:effectLst>
              </p:spPr>
              <p:txBody>
                <a:bodyPr/>
                <a:lstStyle/>
                <a:p>
                  <a:pPr>
                    <a:defRPr/>
                  </a:pPr>
                  <a:endParaRPr lang="en-US"/>
                </a:p>
              </p:txBody>
            </p:sp>
            <p:sp>
              <p:nvSpPr>
                <p:cNvPr id="1174559" name="Freeform 31"/>
                <p:cNvSpPr>
                  <a:spLocks/>
                </p:cNvSpPr>
                <p:nvPr/>
              </p:nvSpPr>
              <p:spPr bwMode="auto">
                <a:xfrm>
                  <a:off x="1665" y="3335"/>
                  <a:ext cx="823" cy="481"/>
                </a:xfrm>
                <a:custGeom>
                  <a:avLst/>
                  <a:gdLst/>
                  <a:ahLst/>
                  <a:cxnLst>
                    <a:cxn ang="0">
                      <a:pos x="822" y="0"/>
                    </a:cxn>
                    <a:cxn ang="0">
                      <a:pos x="822" y="470"/>
                    </a:cxn>
                    <a:cxn ang="0">
                      <a:pos x="0" y="481"/>
                    </a:cxn>
                    <a:cxn ang="0">
                      <a:pos x="0" y="51"/>
                    </a:cxn>
                    <a:cxn ang="0">
                      <a:pos x="109" y="41"/>
                    </a:cxn>
                    <a:cxn ang="0">
                      <a:pos x="259" y="33"/>
                    </a:cxn>
                    <a:cxn ang="0">
                      <a:pos x="410" y="27"/>
                    </a:cxn>
                    <a:cxn ang="0">
                      <a:pos x="507" y="19"/>
                    </a:cxn>
                    <a:cxn ang="0">
                      <a:pos x="603" y="14"/>
                    </a:cxn>
                    <a:cxn ang="0">
                      <a:pos x="733" y="4"/>
                    </a:cxn>
                    <a:cxn ang="0">
                      <a:pos x="822" y="0"/>
                    </a:cxn>
                  </a:cxnLst>
                  <a:rect l="0" t="0" r="r" b="b"/>
                  <a:pathLst>
                    <a:path w="823" h="482">
                      <a:moveTo>
                        <a:pt x="822" y="0"/>
                      </a:moveTo>
                      <a:lnTo>
                        <a:pt x="822" y="470"/>
                      </a:lnTo>
                      <a:lnTo>
                        <a:pt x="0" y="481"/>
                      </a:lnTo>
                      <a:lnTo>
                        <a:pt x="0" y="51"/>
                      </a:lnTo>
                      <a:lnTo>
                        <a:pt x="109" y="41"/>
                      </a:lnTo>
                      <a:lnTo>
                        <a:pt x="259" y="33"/>
                      </a:lnTo>
                      <a:lnTo>
                        <a:pt x="410" y="27"/>
                      </a:lnTo>
                      <a:lnTo>
                        <a:pt x="507" y="19"/>
                      </a:lnTo>
                      <a:lnTo>
                        <a:pt x="603" y="14"/>
                      </a:lnTo>
                      <a:lnTo>
                        <a:pt x="733" y="4"/>
                      </a:lnTo>
                      <a:lnTo>
                        <a:pt x="822" y="0"/>
                      </a:lnTo>
                    </a:path>
                  </a:pathLst>
                </a:custGeom>
                <a:solidFill>
                  <a:srgbClr val="FF0000"/>
                </a:solidFill>
                <a:ln w="12700" cap="rnd" cmpd="sng">
                  <a:solidFill>
                    <a:srgbClr val="000000"/>
                  </a:solidFill>
                  <a:prstDash val="solid"/>
                  <a:round/>
                  <a:headEnd type="none" w="med" len="med"/>
                  <a:tailEnd type="none" w="med" len="med"/>
                </a:ln>
                <a:effectLst>
                  <a:outerShdw dist="107763" dir="2700000" algn="ctr" rotWithShape="0">
                    <a:schemeClr val="bg2"/>
                  </a:outerShdw>
                </a:effectLst>
              </p:spPr>
              <p:txBody>
                <a:bodyPr/>
                <a:lstStyle/>
                <a:p>
                  <a:pPr>
                    <a:defRPr/>
                  </a:pPr>
                  <a:endParaRPr lang="en-US"/>
                </a:p>
              </p:txBody>
            </p:sp>
            <p:grpSp>
              <p:nvGrpSpPr>
                <p:cNvPr id="12" name="Group 32"/>
                <p:cNvGrpSpPr>
                  <a:grpSpLocks/>
                </p:cNvGrpSpPr>
                <p:nvPr/>
              </p:nvGrpSpPr>
              <p:grpSpPr bwMode="auto">
                <a:xfrm>
                  <a:off x="1769" y="3181"/>
                  <a:ext cx="1381" cy="549"/>
                  <a:chOff x="1769" y="3181"/>
                  <a:chExt cx="1381" cy="549"/>
                </a:xfrm>
              </p:grpSpPr>
              <p:sp>
                <p:nvSpPr>
                  <p:cNvPr id="1174561" name="Oval 33"/>
                  <p:cNvSpPr>
                    <a:spLocks noChangeArrowheads="1"/>
                  </p:cNvSpPr>
                  <p:nvPr/>
                </p:nvSpPr>
                <p:spPr bwMode="auto">
                  <a:xfrm>
                    <a:off x="3001" y="3181"/>
                    <a:ext cx="150" cy="68"/>
                  </a:xfrm>
                  <a:prstGeom prst="ellipse">
                    <a:avLst/>
                  </a:prstGeom>
                  <a:solidFill>
                    <a:srgbClr val="800000"/>
                  </a:solidFill>
                  <a:ln w="12700">
                    <a:solidFill>
                      <a:srgbClr val="800000"/>
                    </a:solidFill>
                    <a:round/>
                    <a:headEnd/>
                    <a:tailEnd/>
                  </a:ln>
                  <a:effectLst>
                    <a:outerShdw dist="107763" dir="2700000" algn="ctr" rotWithShape="0">
                      <a:schemeClr val="bg2"/>
                    </a:outerShdw>
                  </a:effectLst>
                </p:spPr>
                <p:txBody>
                  <a:bodyPr wrap="none" anchor="ctr"/>
                  <a:lstStyle/>
                  <a:p>
                    <a:pPr>
                      <a:defRPr/>
                    </a:pPr>
                    <a:endParaRPr lang="en-US"/>
                  </a:p>
                </p:txBody>
              </p:sp>
              <p:sp>
                <p:nvSpPr>
                  <p:cNvPr id="1174562" name="Oval 34"/>
                  <p:cNvSpPr>
                    <a:spLocks noChangeArrowheads="1"/>
                  </p:cNvSpPr>
                  <p:nvPr/>
                </p:nvSpPr>
                <p:spPr bwMode="auto">
                  <a:xfrm>
                    <a:off x="3107" y="3207"/>
                    <a:ext cx="15" cy="12"/>
                  </a:xfrm>
                  <a:prstGeom prst="ellipse">
                    <a:avLst/>
                  </a:prstGeom>
                  <a:solidFill>
                    <a:srgbClr val="000000"/>
                  </a:solidFill>
                  <a:ln w="12700">
                    <a:solidFill>
                      <a:srgbClr val="000000"/>
                    </a:solidFill>
                    <a:round/>
                    <a:headEnd/>
                    <a:tailEnd/>
                  </a:ln>
                  <a:effectLst>
                    <a:outerShdw dist="107763" dir="2700000" algn="ctr" rotWithShape="0">
                      <a:schemeClr val="bg2"/>
                    </a:outerShdw>
                  </a:effectLst>
                </p:spPr>
                <p:txBody>
                  <a:bodyPr wrap="none" anchor="ctr"/>
                  <a:lstStyle/>
                  <a:p>
                    <a:pPr>
                      <a:defRPr/>
                    </a:pPr>
                    <a:endParaRPr lang="en-US"/>
                  </a:p>
                </p:txBody>
              </p:sp>
              <p:grpSp>
                <p:nvGrpSpPr>
                  <p:cNvPr id="13" name="Group 35"/>
                  <p:cNvGrpSpPr>
                    <a:grpSpLocks/>
                  </p:cNvGrpSpPr>
                  <p:nvPr/>
                </p:nvGrpSpPr>
                <p:grpSpPr bwMode="auto">
                  <a:xfrm>
                    <a:off x="1769" y="3400"/>
                    <a:ext cx="871" cy="330"/>
                    <a:chOff x="1769" y="3400"/>
                    <a:chExt cx="871" cy="330"/>
                  </a:xfrm>
                </p:grpSpPr>
                <p:sp>
                  <p:nvSpPr>
                    <p:cNvPr id="1174564" name="Freeform 36"/>
                    <p:cNvSpPr>
                      <a:spLocks/>
                    </p:cNvSpPr>
                    <p:nvPr/>
                  </p:nvSpPr>
                  <p:spPr bwMode="auto">
                    <a:xfrm>
                      <a:off x="1769" y="3623"/>
                      <a:ext cx="871" cy="106"/>
                    </a:xfrm>
                    <a:custGeom>
                      <a:avLst/>
                      <a:gdLst/>
                      <a:ahLst/>
                      <a:cxnLst>
                        <a:cxn ang="0">
                          <a:pos x="870" y="59"/>
                        </a:cxn>
                        <a:cxn ang="0">
                          <a:pos x="870" y="106"/>
                        </a:cxn>
                        <a:cxn ang="0">
                          <a:pos x="0" y="0"/>
                        </a:cxn>
                        <a:cxn ang="0">
                          <a:pos x="870" y="59"/>
                        </a:cxn>
                      </a:cxnLst>
                      <a:rect l="0" t="0" r="r" b="b"/>
                      <a:pathLst>
                        <a:path w="871" h="107">
                          <a:moveTo>
                            <a:pt x="870" y="59"/>
                          </a:moveTo>
                          <a:lnTo>
                            <a:pt x="870" y="106"/>
                          </a:lnTo>
                          <a:lnTo>
                            <a:pt x="0" y="0"/>
                          </a:lnTo>
                          <a:lnTo>
                            <a:pt x="870" y="59"/>
                          </a:lnTo>
                        </a:path>
                      </a:pathLst>
                    </a:custGeom>
                    <a:solidFill>
                      <a:srgbClr val="800000"/>
                    </a:solidFill>
                    <a:ln w="12700" cap="rnd" cmpd="sng">
                      <a:solidFill>
                        <a:srgbClr val="800000"/>
                      </a:solidFill>
                      <a:prstDash val="solid"/>
                      <a:round/>
                      <a:headEnd type="none" w="med" len="med"/>
                      <a:tailEnd type="none" w="med" len="med"/>
                    </a:ln>
                    <a:effectLst>
                      <a:outerShdw dist="107763" dir="2700000" algn="ctr" rotWithShape="0">
                        <a:schemeClr val="bg2"/>
                      </a:outerShdw>
                    </a:effectLst>
                  </p:spPr>
                  <p:txBody>
                    <a:bodyPr/>
                    <a:lstStyle/>
                    <a:p>
                      <a:pPr>
                        <a:defRPr/>
                      </a:pPr>
                      <a:endParaRPr lang="en-US"/>
                    </a:p>
                  </p:txBody>
                </p:sp>
                <p:sp>
                  <p:nvSpPr>
                    <p:cNvPr id="1174565" name="Freeform 37"/>
                    <p:cNvSpPr>
                      <a:spLocks/>
                    </p:cNvSpPr>
                    <p:nvPr/>
                  </p:nvSpPr>
                  <p:spPr bwMode="auto">
                    <a:xfrm>
                      <a:off x="1778" y="3400"/>
                      <a:ext cx="862" cy="125"/>
                    </a:xfrm>
                    <a:custGeom>
                      <a:avLst/>
                      <a:gdLst/>
                      <a:ahLst/>
                      <a:cxnLst>
                        <a:cxn ang="0">
                          <a:pos x="861" y="0"/>
                        </a:cxn>
                        <a:cxn ang="0">
                          <a:pos x="861" y="48"/>
                        </a:cxn>
                        <a:cxn ang="0">
                          <a:pos x="0" y="124"/>
                        </a:cxn>
                        <a:cxn ang="0">
                          <a:pos x="861" y="0"/>
                        </a:cxn>
                      </a:cxnLst>
                      <a:rect l="0" t="0" r="r" b="b"/>
                      <a:pathLst>
                        <a:path w="862" h="125">
                          <a:moveTo>
                            <a:pt x="861" y="0"/>
                          </a:moveTo>
                          <a:lnTo>
                            <a:pt x="861" y="48"/>
                          </a:lnTo>
                          <a:lnTo>
                            <a:pt x="0" y="124"/>
                          </a:lnTo>
                          <a:lnTo>
                            <a:pt x="861" y="0"/>
                          </a:lnTo>
                        </a:path>
                      </a:pathLst>
                    </a:custGeom>
                    <a:solidFill>
                      <a:srgbClr val="800000"/>
                    </a:solidFill>
                    <a:ln w="12700" cap="rnd" cmpd="sng">
                      <a:solidFill>
                        <a:srgbClr val="800000"/>
                      </a:solidFill>
                      <a:prstDash val="solid"/>
                      <a:round/>
                      <a:headEnd type="none" w="med" len="med"/>
                      <a:tailEnd type="none" w="med" len="med"/>
                    </a:ln>
                    <a:effectLst>
                      <a:outerShdw dist="107763" dir="2700000" algn="ctr" rotWithShape="0">
                        <a:schemeClr val="bg2"/>
                      </a:outerShdw>
                    </a:effectLst>
                  </p:spPr>
                  <p:txBody>
                    <a:bodyPr/>
                    <a:lstStyle/>
                    <a:p>
                      <a:pPr>
                        <a:defRPr/>
                      </a:pPr>
                      <a:endParaRPr lang="en-US"/>
                    </a:p>
                  </p:txBody>
                </p:sp>
                <p:sp>
                  <p:nvSpPr>
                    <p:cNvPr id="1174566" name="Freeform 38"/>
                    <p:cNvSpPr>
                      <a:spLocks/>
                    </p:cNvSpPr>
                    <p:nvPr/>
                  </p:nvSpPr>
                  <p:spPr bwMode="auto">
                    <a:xfrm>
                      <a:off x="1778" y="3474"/>
                      <a:ext cx="862" cy="76"/>
                    </a:xfrm>
                    <a:custGeom>
                      <a:avLst/>
                      <a:gdLst/>
                      <a:ahLst/>
                      <a:cxnLst>
                        <a:cxn ang="0">
                          <a:pos x="861" y="0"/>
                        </a:cxn>
                        <a:cxn ang="0">
                          <a:pos x="861" y="47"/>
                        </a:cxn>
                        <a:cxn ang="0">
                          <a:pos x="0" y="75"/>
                        </a:cxn>
                        <a:cxn ang="0">
                          <a:pos x="861" y="0"/>
                        </a:cxn>
                      </a:cxnLst>
                      <a:rect l="0" t="0" r="r" b="b"/>
                      <a:pathLst>
                        <a:path w="862" h="76">
                          <a:moveTo>
                            <a:pt x="861" y="0"/>
                          </a:moveTo>
                          <a:lnTo>
                            <a:pt x="861" y="47"/>
                          </a:lnTo>
                          <a:lnTo>
                            <a:pt x="0" y="75"/>
                          </a:lnTo>
                          <a:lnTo>
                            <a:pt x="861" y="0"/>
                          </a:lnTo>
                        </a:path>
                      </a:pathLst>
                    </a:custGeom>
                    <a:solidFill>
                      <a:srgbClr val="800000"/>
                    </a:solidFill>
                    <a:ln w="12700" cap="rnd" cmpd="sng">
                      <a:solidFill>
                        <a:srgbClr val="800000"/>
                      </a:solidFill>
                      <a:prstDash val="solid"/>
                      <a:round/>
                      <a:headEnd type="none" w="med" len="med"/>
                      <a:tailEnd type="none" w="med" len="med"/>
                    </a:ln>
                    <a:effectLst>
                      <a:outerShdw dist="107763" dir="2700000" algn="ctr" rotWithShape="0">
                        <a:schemeClr val="bg2"/>
                      </a:outerShdw>
                    </a:effectLst>
                  </p:spPr>
                  <p:txBody>
                    <a:bodyPr/>
                    <a:lstStyle/>
                    <a:p>
                      <a:pPr>
                        <a:defRPr/>
                      </a:pPr>
                      <a:endParaRPr lang="en-US"/>
                    </a:p>
                  </p:txBody>
                </p:sp>
                <p:sp>
                  <p:nvSpPr>
                    <p:cNvPr id="1174567" name="Freeform 39"/>
                    <p:cNvSpPr>
                      <a:spLocks/>
                    </p:cNvSpPr>
                    <p:nvPr/>
                  </p:nvSpPr>
                  <p:spPr bwMode="auto">
                    <a:xfrm>
                      <a:off x="1769" y="3542"/>
                      <a:ext cx="871" cy="49"/>
                    </a:xfrm>
                    <a:custGeom>
                      <a:avLst/>
                      <a:gdLst/>
                      <a:ahLst/>
                      <a:cxnLst>
                        <a:cxn ang="0">
                          <a:pos x="870" y="0"/>
                        </a:cxn>
                        <a:cxn ang="0">
                          <a:pos x="870" y="47"/>
                        </a:cxn>
                        <a:cxn ang="0">
                          <a:pos x="0" y="28"/>
                        </a:cxn>
                        <a:cxn ang="0">
                          <a:pos x="870" y="0"/>
                        </a:cxn>
                      </a:cxnLst>
                      <a:rect l="0" t="0" r="r" b="b"/>
                      <a:pathLst>
                        <a:path w="871" h="48">
                          <a:moveTo>
                            <a:pt x="870" y="0"/>
                          </a:moveTo>
                          <a:lnTo>
                            <a:pt x="870" y="47"/>
                          </a:lnTo>
                          <a:lnTo>
                            <a:pt x="0" y="28"/>
                          </a:lnTo>
                          <a:lnTo>
                            <a:pt x="870" y="0"/>
                          </a:lnTo>
                        </a:path>
                      </a:pathLst>
                    </a:custGeom>
                    <a:solidFill>
                      <a:srgbClr val="800000"/>
                    </a:solidFill>
                    <a:ln w="12700" cap="rnd" cmpd="sng">
                      <a:solidFill>
                        <a:srgbClr val="800000"/>
                      </a:solidFill>
                      <a:prstDash val="solid"/>
                      <a:round/>
                      <a:headEnd type="none" w="med" len="med"/>
                      <a:tailEnd type="none" w="med" len="med"/>
                    </a:ln>
                    <a:effectLst>
                      <a:outerShdw dist="107763" dir="2700000" algn="ctr" rotWithShape="0">
                        <a:schemeClr val="bg2"/>
                      </a:outerShdw>
                    </a:effectLst>
                  </p:spPr>
                  <p:txBody>
                    <a:bodyPr/>
                    <a:lstStyle/>
                    <a:p>
                      <a:pPr>
                        <a:defRPr/>
                      </a:pPr>
                      <a:endParaRPr lang="en-US"/>
                    </a:p>
                  </p:txBody>
                </p:sp>
                <p:sp>
                  <p:nvSpPr>
                    <p:cNvPr id="1174568" name="Freeform 40"/>
                    <p:cNvSpPr>
                      <a:spLocks/>
                    </p:cNvSpPr>
                    <p:nvPr/>
                  </p:nvSpPr>
                  <p:spPr bwMode="auto">
                    <a:xfrm>
                      <a:off x="1769" y="3597"/>
                      <a:ext cx="871" cy="62"/>
                    </a:xfrm>
                    <a:custGeom>
                      <a:avLst/>
                      <a:gdLst/>
                      <a:ahLst/>
                      <a:cxnLst>
                        <a:cxn ang="0">
                          <a:pos x="870" y="15"/>
                        </a:cxn>
                        <a:cxn ang="0">
                          <a:pos x="870" y="62"/>
                        </a:cxn>
                        <a:cxn ang="0">
                          <a:pos x="0" y="0"/>
                        </a:cxn>
                        <a:cxn ang="0">
                          <a:pos x="870" y="15"/>
                        </a:cxn>
                      </a:cxnLst>
                      <a:rect l="0" t="0" r="r" b="b"/>
                      <a:pathLst>
                        <a:path w="871" h="63">
                          <a:moveTo>
                            <a:pt x="870" y="15"/>
                          </a:moveTo>
                          <a:lnTo>
                            <a:pt x="870" y="62"/>
                          </a:lnTo>
                          <a:lnTo>
                            <a:pt x="0" y="0"/>
                          </a:lnTo>
                          <a:lnTo>
                            <a:pt x="870" y="15"/>
                          </a:lnTo>
                        </a:path>
                      </a:pathLst>
                    </a:custGeom>
                    <a:solidFill>
                      <a:srgbClr val="800000"/>
                    </a:solidFill>
                    <a:ln w="12700" cap="rnd" cmpd="sng">
                      <a:solidFill>
                        <a:srgbClr val="800000"/>
                      </a:solidFill>
                      <a:prstDash val="solid"/>
                      <a:round/>
                      <a:headEnd type="none" w="med" len="med"/>
                      <a:tailEnd type="none" w="med" len="med"/>
                    </a:ln>
                    <a:effectLst>
                      <a:outerShdw dist="107763" dir="2700000" algn="ctr" rotWithShape="0">
                        <a:schemeClr val="bg2"/>
                      </a:outerShdw>
                    </a:effectLst>
                  </p:spPr>
                  <p:txBody>
                    <a:bodyPr/>
                    <a:lstStyle/>
                    <a:p>
                      <a:pPr>
                        <a:defRPr/>
                      </a:pPr>
                      <a:endParaRPr lang="en-US"/>
                    </a:p>
                  </p:txBody>
                </p:sp>
              </p:grpSp>
            </p:grpSp>
          </p:grpSp>
        </p:grpSp>
        <p:grpSp>
          <p:nvGrpSpPr>
            <p:cNvPr id="14" name="Group 41"/>
            <p:cNvGrpSpPr>
              <a:grpSpLocks/>
            </p:cNvGrpSpPr>
            <p:nvPr/>
          </p:nvGrpSpPr>
          <p:grpSpPr bwMode="auto">
            <a:xfrm>
              <a:off x="740" y="3524"/>
              <a:ext cx="655" cy="570"/>
              <a:chOff x="719" y="3429"/>
              <a:chExt cx="636" cy="554"/>
            </a:xfrm>
          </p:grpSpPr>
          <p:sp>
            <p:nvSpPr>
              <p:cNvPr id="1174570" name="Oval 42"/>
              <p:cNvSpPr>
                <a:spLocks noChangeArrowheads="1"/>
              </p:cNvSpPr>
              <p:nvPr/>
            </p:nvSpPr>
            <p:spPr bwMode="auto">
              <a:xfrm>
                <a:off x="718" y="3429"/>
                <a:ext cx="636" cy="553"/>
              </a:xfrm>
              <a:prstGeom prst="ellipse">
                <a:avLst/>
              </a:prstGeom>
              <a:solidFill>
                <a:srgbClr val="000000"/>
              </a:solidFill>
              <a:ln w="12700">
                <a:solidFill>
                  <a:srgbClr val="000000"/>
                </a:solidFill>
                <a:round/>
                <a:headEnd/>
                <a:tailEnd/>
              </a:ln>
              <a:effectLst>
                <a:outerShdw dist="107763" dir="2700000" algn="ctr" rotWithShape="0">
                  <a:schemeClr val="bg2"/>
                </a:outerShdw>
              </a:effectLst>
            </p:spPr>
            <p:txBody>
              <a:bodyPr wrap="none" anchor="ctr"/>
              <a:lstStyle/>
              <a:p>
                <a:pPr>
                  <a:defRPr/>
                </a:pPr>
                <a:endParaRPr lang="en-US"/>
              </a:p>
            </p:txBody>
          </p:sp>
          <p:sp>
            <p:nvSpPr>
              <p:cNvPr id="1174571" name="Freeform 43"/>
              <p:cNvSpPr>
                <a:spLocks/>
              </p:cNvSpPr>
              <p:nvPr/>
            </p:nvSpPr>
            <p:spPr bwMode="auto">
              <a:xfrm>
                <a:off x="972" y="3793"/>
                <a:ext cx="114" cy="122"/>
              </a:xfrm>
              <a:custGeom>
                <a:avLst/>
                <a:gdLst/>
                <a:ahLst/>
                <a:cxnLst>
                  <a:cxn ang="0">
                    <a:pos x="113" y="112"/>
                  </a:cxn>
                  <a:cxn ang="0">
                    <a:pos x="69" y="0"/>
                  </a:cxn>
                  <a:cxn ang="0">
                    <a:pos x="42" y="0"/>
                  </a:cxn>
                  <a:cxn ang="0">
                    <a:pos x="0" y="117"/>
                  </a:cxn>
                  <a:cxn ang="0">
                    <a:pos x="55" y="121"/>
                  </a:cxn>
                  <a:cxn ang="0">
                    <a:pos x="113" y="112"/>
                  </a:cxn>
                </a:cxnLst>
                <a:rect l="0" t="0" r="r" b="b"/>
                <a:pathLst>
                  <a:path w="114" h="122">
                    <a:moveTo>
                      <a:pt x="113" y="112"/>
                    </a:moveTo>
                    <a:lnTo>
                      <a:pt x="69" y="0"/>
                    </a:lnTo>
                    <a:lnTo>
                      <a:pt x="42" y="0"/>
                    </a:lnTo>
                    <a:lnTo>
                      <a:pt x="0" y="117"/>
                    </a:lnTo>
                    <a:lnTo>
                      <a:pt x="55" y="121"/>
                    </a:lnTo>
                    <a:lnTo>
                      <a:pt x="113" y="112"/>
                    </a:lnTo>
                  </a:path>
                </a:pathLst>
              </a:custGeom>
              <a:solidFill>
                <a:srgbClr val="FF0000"/>
              </a:solidFill>
              <a:ln w="12700" cap="rnd" cmpd="sng">
                <a:solidFill>
                  <a:srgbClr val="000000"/>
                </a:solidFill>
                <a:prstDash val="solid"/>
                <a:round/>
                <a:headEnd type="none" w="med" len="med"/>
                <a:tailEnd type="none" w="med" len="med"/>
              </a:ln>
              <a:effectLst>
                <a:outerShdw dist="107763" dir="2700000" algn="ctr" rotWithShape="0">
                  <a:schemeClr val="bg2"/>
                </a:outerShdw>
              </a:effectLst>
            </p:spPr>
            <p:txBody>
              <a:bodyPr/>
              <a:lstStyle/>
              <a:p>
                <a:pPr>
                  <a:defRPr/>
                </a:pPr>
                <a:endParaRPr lang="en-US"/>
              </a:p>
            </p:txBody>
          </p:sp>
          <p:sp>
            <p:nvSpPr>
              <p:cNvPr id="1174572" name="Freeform 44"/>
              <p:cNvSpPr>
                <a:spLocks/>
              </p:cNvSpPr>
              <p:nvPr/>
            </p:nvSpPr>
            <p:spPr bwMode="auto">
              <a:xfrm>
                <a:off x="974" y="3503"/>
                <a:ext cx="116" cy="121"/>
              </a:xfrm>
              <a:custGeom>
                <a:avLst/>
                <a:gdLst/>
                <a:ahLst/>
                <a:cxnLst>
                  <a:cxn ang="0">
                    <a:pos x="115" y="9"/>
                  </a:cxn>
                  <a:cxn ang="0">
                    <a:pos x="69" y="120"/>
                  </a:cxn>
                  <a:cxn ang="0">
                    <a:pos x="43" y="120"/>
                  </a:cxn>
                  <a:cxn ang="0">
                    <a:pos x="0" y="5"/>
                  </a:cxn>
                  <a:cxn ang="0">
                    <a:pos x="56" y="0"/>
                  </a:cxn>
                  <a:cxn ang="0">
                    <a:pos x="115" y="9"/>
                  </a:cxn>
                </a:cxnLst>
                <a:rect l="0" t="0" r="r" b="b"/>
                <a:pathLst>
                  <a:path w="116" h="121">
                    <a:moveTo>
                      <a:pt x="115" y="9"/>
                    </a:moveTo>
                    <a:lnTo>
                      <a:pt x="69" y="120"/>
                    </a:lnTo>
                    <a:lnTo>
                      <a:pt x="43" y="120"/>
                    </a:lnTo>
                    <a:lnTo>
                      <a:pt x="0" y="5"/>
                    </a:lnTo>
                    <a:lnTo>
                      <a:pt x="56" y="0"/>
                    </a:lnTo>
                    <a:lnTo>
                      <a:pt x="115" y="9"/>
                    </a:lnTo>
                  </a:path>
                </a:pathLst>
              </a:custGeom>
              <a:solidFill>
                <a:srgbClr val="FF0000"/>
              </a:solidFill>
              <a:ln w="12700" cap="rnd" cmpd="sng">
                <a:solidFill>
                  <a:srgbClr val="000000"/>
                </a:solidFill>
                <a:prstDash val="solid"/>
                <a:round/>
                <a:headEnd type="none" w="med" len="med"/>
                <a:tailEnd type="none" w="med" len="med"/>
              </a:ln>
              <a:effectLst>
                <a:outerShdw dist="107763" dir="2700000" algn="ctr" rotWithShape="0">
                  <a:schemeClr val="bg2"/>
                </a:outerShdw>
              </a:effectLst>
            </p:spPr>
            <p:txBody>
              <a:bodyPr/>
              <a:lstStyle/>
              <a:p>
                <a:pPr>
                  <a:defRPr/>
                </a:pPr>
                <a:endParaRPr lang="en-US"/>
              </a:p>
            </p:txBody>
          </p:sp>
          <p:sp>
            <p:nvSpPr>
              <p:cNvPr id="1174573" name="Freeform 45"/>
              <p:cNvSpPr>
                <a:spLocks/>
              </p:cNvSpPr>
              <p:nvPr/>
            </p:nvSpPr>
            <p:spPr bwMode="auto">
              <a:xfrm>
                <a:off x="798" y="3657"/>
                <a:ext cx="140" cy="97"/>
              </a:xfrm>
              <a:custGeom>
                <a:avLst/>
                <a:gdLst/>
                <a:ahLst/>
                <a:cxnLst>
                  <a:cxn ang="0">
                    <a:pos x="10" y="0"/>
                  </a:cxn>
                  <a:cxn ang="0">
                    <a:pos x="138" y="39"/>
                  </a:cxn>
                  <a:cxn ang="0">
                    <a:pos x="138" y="62"/>
                  </a:cxn>
                  <a:cxn ang="0">
                    <a:pos x="6" y="97"/>
                  </a:cxn>
                  <a:cxn ang="0">
                    <a:pos x="0" y="51"/>
                  </a:cxn>
                  <a:cxn ang="0">
                    <a:pos x="10" y="0"/>
                  </a:cxn>
                </a:cxnLst>
                <a:rect l="0" t="0" r="r" b="b"/>
                <a:pathLst>
                  <a:path w="139" h="98">
                    <a:moveTo>
                      <a:pt x="10" y="0"/>
                    </a:moveTo>
                    <a:lnTo>
                      <a:pt x="138" y="39"/>
                    </a:lnTo>
                    <a:lnTo>
                      <a:pt x="138" y="62"/>
                    </a:lnTo>
                    <a:lnTo>
                      <a:pt x="6" y="97"/>
                    </a:lnTo>
                    <a:lnTo>
                      <a:pt x="0" y="51"/>
                    </a:lnTo>
                    <a:lnTo>
                      <a:pt x="10" y="0"/>
                    </a:lnTo>
                  </a:path>
                </a:pathLst>
              </a:custGeom>
              <a:solidFill>
                <a:srgbClr val="FF0000"/>
              </a:solidFill>
              <a:ln w="12700" cap="rnd" cmpd="sng">
                <a:solidFill>
                  <a:srgbClr val="000000"/>
                </a:solidFill>
                <a:prstDash val="solid"/>
                <a:round/>
                <a:headEnd type="none" w="med" len="med"/>
                <a:tailEnd type="none" w="med" len="med"/>
              </a:ln>
              <a:effectLst>
                <a:outerShdw dist="107763" dir="2700000" algn="ctr" rotWithShape="0">
                  <a:schemeClr val="bg2"/>
                </a:outerShdw>
              </a:effectLst>
            </p:spPr>
            <p:txBody>
              <a:bodyPr/>
              <a:lstStyle/>
              <a:p>
                <a:pPr>
                  <a:defRPr/>
                </a:pPr>
                <a:endParaRPr lang="en-US"/>
              </a:p>
            </p:txBody>
          </p:sp>
          <p:sp>
            <p:nvSpPr>
              <p:cNvPr id="1174574" name="Freeform 46"/>
              <p:cNvSpPr>
                <a:spLocks/>
              </p:cNvSpPr>
              <p:nvPr/>
            </p:nvSpPr>
            <p:spPr bwMode="auto">
              <a:xfrm>
                <a:off x="1129" y="3657"/>
                <a:ext cx="138" cy="97"/>
              </a:xfrm>
              <a:custGeom>
                <a:avLst/>
                <a:gdLst/>
                <a:ahLst/>
                <a:cxnLst>
                  <a:cxn ang="0">
                    <a:pos x="128" y="0"/>
                  </a:cxn>
                  <a:cxn ang="0">
                    <a:pos x="0" y="39"/>
                  </a:cxn>
                  <a:cxn ang="0">
                    <a:pos x="0" y="62"/>
                  </a:cxn>
                  <a:cxn ang="0">
                    <a:pos x="133" y="97"/>
                  </a:cxn>
                  <a:cxn ang="0">
                    <a:pos x="138" y="51"/>
                  </a:cxn>
                  <a:cxn ang="0">
                    <a:pos x="128" y="0"/>
                  </a:cxn>
                </a:cxnLst>
                <a:rect l="0" t="0" r="r" b="b"/>
                <a:pathLst>
                  <a:path w="139" h="98">
                    <a:moveTo>
                      <a:pt x="128" y="0"/>
                    </a:moveTo>
                    <a:lnTo>
                      <a:pt x="0" y="39"/>
                    </a:lnTo>
                    <a:lnTo>
                      <a:pt x="0" y="62"/>
                    </a:lnTo>
                    <a:lnTo>
                      <a:pt x="133" y="97"/>
                    </a:lnTo>
                    <a:lnTo>
                      <a:pt x="138" y="51"/>
                    </a:lnTo>
                    <a:lnTo>
                      <a:pt x="128" y="0"/>
                    </a:lnTo>
                  </a:path>
                </a:pathLst>
              </a:custGeom>
              <a:solidFill>
                <a:srgbClr val="FF0000"/>
              </a:solidFill>
              <a:ln w="12700" cap="rnd" cmpd="sng">
                <a:solidFill>
                  <a:srgbClr val="000000"/>
                </a:solidFill>
                <a:prstDash val="solid"/>
                <a:round/>
                <a:headEnd type="none" w="med" len="med"/>
                <a:tailEnd type="none" w="med" len="med"/>
              </a:ln>
              <a:effectLst>
                <a:outerShdw dist="107763" dir="2700000" algn="ctr" rotWithShape="0">
                  <a:schemeClr val="bg2"/>
                </a:outerShdw>
              </a:effectLst>
            </p:spPr>
            <p:txBody>
              <a:bodyPr/>
              <a:lstStyle/>
              <a:p>
                <a:pPr>
                  <a:defRPr/>
                </a:pPr>
                <a:endParaRPr lang="en-US"/>
              </a:p>
            </p:txBody>
          </p:sp>
          <p:sp>
            <p:nvSpPr>
              <p:cNvPr id="1174575" name="Oval 47"/>
              <p:cNvSpPr>
                <a:spLocks noChangeArrowheads="1"/>
              </p:cNvSpPr>
              <p:nvPr/>
            </p:nvSpPr>
            <p:spPr bwMode="auto">
              <a:xfrm>
                <a:off x="810" y="3503"/>
                <a:ext cx="457" cy="397"/>
              </a:xfrm>
              <a:prstGeom prst="ellipse">
                <a:avLst/>
              </a:prstGeom>
              <a:noFill/>
              <a:ln w="25400">
                <a:solidFill>
                  <a:srgbClr val="FFFFFF"/>
                </a:solidFill>
                <a:round/>
                <a:headEnd/>
                <a:tailEnd/>
              </a:ln>
              <a:effectLst>
                <a:outerShdw dist="107763" dir="2700000" algn="ctr" rotWithShape="0">
                  <a:schemeClr val="bg2"/>
                </a:outerShdw>
              </a:effectLst>
            </p:spPr>
            <p:txBody>
              <a:bodyPr wrap="none" anchor="ctr"/>
              <a:lstStyle/>
              <a:p>
                <a:pPr>
                  <a:defRPr/>
                </a:pPr>
                <a:endParaRPr lang="en-US"/>
              </a:p>
            </p:txBody>
          </p:sp>
          <p:grpSp>
            <p:nvGrpSpPr>
              <p:cNvPr id="15" name="Group 48"/>
              <p:cNvGrpSpPr>
                <a:grpSpLocks/>
              </p:cNvGrpSpPr>
              <p:nvPr/>
            </p:nvGrpSpPr>
            <p:grpSpPr bwMode="auto">
              <a:xfrm>
                <a:off x="955" y="3629"/>
                <a:ext cx="167" cy="146"/>
                <a:chOff x="955" y="3629"/>
                <a:chExt cx="167" cy="146"/>
              </a:xfrm>
            </p:grpSpPr>
            <p:sp>
              <p:nvSpPr>
                <p:cNvPr id="1174577" name="Oval 49"/>
                <p:cNvSpPr>
                  <a:spLocks noChangeArrowheads="1"/>
                </p:cNvSpPr>
                <p:nvPr/>
              </p:nvSpPr>
              <p:spPr bwMode="auto">
                <a:xfrm>
                  <a:off x="955" y="3630"/>
                  <a:ext cx="167" cy="145"/>
                </a:xfrm>
                <a:prstGeom prst="ellipse">
                  <a:avLst/>
                </a:prstGeom>
                <a:solidFill>
                  <a:srgbClr val="000000"/>
                </a:solidFill>
                <a:ln w="25400">
                  <a:solidFill>
                    <a:srgbClr val="FFFFFF"/>
                  </a:solidFill>
                  <a:round/>
                  <a:headEnd/>
                  <a:tailEnd/>
                </a:ln>
                <a:effectLst>
                  <a:outerShdw dist="107763" dir="2700000" algn="ctr" rotWithShape="0">
                    <a:schemeClr val="bg2"/>
                  </a:outerShdw>
                </a:effectLst>
              </p:spPr>
              <p:txBody>
                <a:bodyPr wrap="none" anchor="ctr"/>
                <a:lstStyle/>
                <a:p>
                  <a:pPr>
                    <a:defRPr/>
                  </a:pPr>
                  <a:endParaRPr lang="en-US"/>
                </a:p>
              </p:txBody>
            </p:sp>
            <p:sp>
              <p:nvSpPr>
                <p:cNvPr id="1174578" name="Oval 50"/>
                <p:cNvSpPr>
                  <a:spLocks noChangeArrowheads="1"/>
                </p:cNvSpPr>
                <p:nvPr/>
              </p:nvSpPr>
              <p:spPr bwMode="auto">
                <a:xfrm>
                  <a:off x="994" y="3661"/>
                  <a:ext cx="94" cy="81"/>
                </a:xfrm>
                <a:prstGeom prst="ellipse">
                  <a:avLst/>
                </a:prstGeom>
                <a:solidFill>
                  <a:srgbClr val="000000"/>
                </a:solidFill>
                <a:ln w="25400">
                  <a:solidFill>
                    <a:srgbClr val="FFFFFF"/>
                  </a:solidFill>
                  <a:round/>
                  <a:headEnd/>
                  <a:tailEnd/>
                </a:ln>
                <a:effectLst>
                  <a:outerShdw dist="107763" dir="2700000" algn="ctr" rotWithShape="0">
                    <a:schemeClr val="bg2"/>
                  </a:outerShdw>
                </a:effectLst>
              </p:spPr>
              <p:txBody>
                <a:bodyPr wrap="none" anchor="ctr"/>
                <a:lstStyle/>
                <a:p>
                  <a:pPr>
                    <a:defRPr/>
                  </a:pPr>
                  <a:endParaRPr lang="en-US"/>
                </a:p>
              </p:txBody>
            </p:sp>
          </p:grpSp>
        </p:grpSp>
        <p:grpSp>
          <p:nvGrpSpPr>
            <p:cNvPr id="16" name="Group 51"/>
            <p:cNvGrpSpPr>
              <a:grpSpLocks/>
            </p:cNvGrpSpPr>
            <p:nvPr/>
          </p:nvGrpSpPr>
          <p:grpSpPr bwMode="auto">
            <a:xfrm>
              <a:off x="3237" y="3524"/>
              <a:ext cx="655" cy="570"/>
              <a:chOff x="3145" y="3429"/>
              <a:chExt cx="637" cy="554"/>
            </a:xfrm>
          </p:grpSpPr>
          <p:sp>
            <p:nvSpPr>
              <p:cNvPr id="1174580" name="Oval 52"/>
              <p:cNvSpPr>
                <a:spLocks noChangeArrowheads="1"/>
              </p:cNvSpPr>
              <p:nvPr/>
            </p:nvSpPr>
            <p:spPr bwMode="auto">
              <a:xfrm>
                <a:off x="3146" y="3429"/>
                <a:ext cx="637" cy="553"/>
              </a:xfrm>
              <a:prstGeom prst="ellipse">
                <a:avLst/>
              </a:prstGeom>
              <a:solidFill>
                <a:srgbClr val="000000"/>
              </a:solidFill>
              <a:ln w="12700">
                <a:solidFill>
                  <a:srgbClr val="000000"/>
                </a:solidFill>
                <a:round/>
                <a:headEnd/>
                <a:tailEnd/>
              </a:ln>
              <a:effectLst>
                <a:outerShdw dist="107763" dir="2700000" algn="ctr" rotWithShape="0">
                  <a:schemeClr val="bg2"/>
                </a:outerShdw>
              </a:effectLst>
            </p:spPr>
            <p:txBody>
              <a:bodyPr wrap="none" anchor="ctr"/>
              <a:lstStyle/>
              <a:p>
                <a:pPr>
                  <a:defRPr/>
                </a:pPr>
                <a:endParaRPr lang="en-US"/>
              </a:p>
            </p:txBody>
          </p:sp>
          <p:sp>
            <p:nvSpPr>
              <p:cNvPr id="1174581" name="Freeform 53"/>
              <p:cNvSpPr>
                <a:spLocks/>
              </p:cNvSpPr>
              <p:nvPr/>
            </p:nvSpPr>
            <p:spPr bwMode="auto">
              <a:xfrm>
                <a:off x="3398" y="3793"/>
                <a:ext cx="114" cy="122"/>
              </a:xfrm>
              <a:custGeom>
                <a:avLst/>
                <a:gdLst/>
                <a:ahLst/>
                <a:cxnLst>
                  <a:cxn ang="0">
                    <a:pos x="112" y="112"/>
                  </a:cxn>
                  <a:cxn ang="0">
                    <a:pos x="69" y="0"/>
                  </a:cxn>
                  <a:cxn ang="0">
                    <a:pos x="42" y="0"/>
                  </a:cxn>
                  <a:cxn ang="0">
                    <a:pos x="0" y="117"/>
                  </a:cxn>
                  <a:cxn ang="0">
                    <a:pos x="54" y="121"/>
                  </a:cxn>
                  <a:cxn ang="0">
                    <a:pos x="112" y="112"/>
                  </a:cxn>
                </a:cxnLst>
                <a:rect l="0" t="0" r="r" b="b"/>
                <a:pathLst>
                  <a:path w="113" h="122">
                    <a:moveTo>
                      <a:pt x="112" y="112"/>
                    </a:moveTo>
                    <a:lnTo>
                      <a:pt x="69" y="0"/>
                    </a:lnTo>
                    <a:lnTo>
                      <a:pt x="42" y="0"/>
                    </a:lnTo>
                    <a:lnTo>
                      <a:pt x="0" y="117"/>
                    </a:lnTo>
                    <a:lnTo>
                      <a:pt x="54" y="121"/>
                    </a:lnTo>
                    <a:lnTo>
                      <a:pt x="112" y="112"/>
                    </a:lnTo>
                  </a:path>
                </a:pathLst>
              </a:custGeom>
              <a:solidFill>
                <a:srgbClr val="FF0000"/>
              </a:solidFill>
              <a:ln w="12700" cap="rnd" cmpd="sng">
                <a:solidFill>
                  <a:srgbClr val="000000"/>
                </a:solidFill>
                <a:prstDash val="solid"/>
                <a:round/>
                <a:headEnd type="none" w="med" len="med"/>
                <a:tailEnd type="none" w="med" len="med"/>
              </a:ln>
              <a:effectLst>
                <a:outerShdw dist="107763" dir="2700000" algn="ctr" rotWithShape="0">
                  <a:schemeClr val="bg2"/>
                </a:outerShdw>
              </a:effectLst>
            </p:spPr>
            <p:txBody>
              <a:bodyPr/>
              <a:lstStyle/>
              <a:p>
                <a:pPr>
                  <a:defRPr/>
                </a:pPr>
                <a:endParaRPr lang="en-US"/>
              </a:p>
            </p:txBody>
          </p:sp>
          <p:sp>
            <p:nvSpPr>
              <p:cNvPr id="1174582" name="Freeform 54"/>
              <p:cNvSpPr>
                <a:spLocks/>
              </p:cNvSpPr>
              <p:nvPr/>
            </p:nvSpPr>
            <p:spPr bwMode="auto">
              <a:xfrm>
                <a:off x="3402" y="3503"/>
                <a:ext cx="116" cy="121"/>
              </a:xfrm>
              <a:custGeom>
                <a:avLst/>
                <a:gdLst/>
                <a:ahLst/>
                <a:cxnLst>
                  <a:cxn ang="0">
                    <a:pos x="116" y="9"/>
                  </a:cxn>
                  <a:cxn ang="0">
                    <a:pos x="70" y="120"/>
                  </a:cxn>
                  <a:cxn ang="0">
                    <a:pos x="42" y="120"/>
                  </a:cxn>
                  <a:cxn ang="0">
                    <a:pos x="0" y="5"/>
                  </a:cxn>
                  <a:cxn ang="0">
                    <a:pos x="56" y="0"/>
                  </a:cxn>
                  <a:cxn ang="0">
                    <a:pos x="116" y="9"/>
                  </a:cxn>
                </a:cxnLst>
                <a:rect l="0" t="0" r="r" b="b"/>
                <a:pathLst>
                  <a:path w="117" h="121">
                    <a:moveTo>
                      <a:pt x="116" y="9"/>
                    </a:moveTo>
                    <a:lnTo>
                      <a:pt x="70" y="120"/>
                    </a:lnTo>
                    <a:lnTo>
                      <a:pt x="42" y="120"/>
                    </a:lnTo>
                    <a:lnTo>
                      <a:pt x="0" y="5"/>
                    </a:lnTo>
                    <a:lnTo>
                      <a:pt x="56" y="0"/>
                    </a:lnTo>
                    <a:lnTo>
                      <a:pt x="116" y="9"/>
                    </a:lnTo>
                  </a:path>
                </a:pathLst>
              </a:custGeom>
              <a:solidFill>
                <a:srgbClr val="FF0000"/>
              </a:solidFill>
              <a:ln w="12700" cap="rnd" cmpd="sng">
                <a:solidFill>
                  <a:srgbClr val="000000"/>
                </a:solidFill>
                <a:prstDash val="solid"/>
                <a:round/>
                <a:headEnd type="none" w="med" len="med"/>
                <a:tailEnd type="none" w="med" len="med"/>
              </a:ln>
              <a:effectLst>
                <a:outerShdw dist="107763" dir="2700000" algn="ctr" rotWithShape="0">
                  <a:schemeClr val="bg2"/>
                </a:outerShdw>
              </a:effectLst>
            </p:spPr>
            <p:txBody>
              <a:bodyPr/>
              <a:lstStyle/>
              <a:p>
                <a:pPr>
                  <a:defRPr/>
                </a:pPr>
                <a:endParaRPr lang="en-US"/>
              </a:p>
            </p:txBody>
          </p:sp>
          <p:sp>
            <p:nvSpPr>
              <p:cNvPr id="1174583" name="Freeform 55"/>
              <p:cNvSpPr>
                <a:spLocks/>
              </p:cNvSpPr>
              <p:nvPr/>
            </p:nvSpPr>
            <p:spPr bwMode="auto">
              <a:xfrm>
                <a:off x="3226" y="3657"/>
                <a:ext cx="138" cy="97"/>
              </a:xfrm>
              <a:custGeom>
                <a:avLst/>
                <a:gdLst/>
                <a:ahLst/>
                <a:cxnLst>
                  <a:cxn ang="0">
                    <a:pos x="10" y="0"/>
                  </a:cxn>
                  <a:cxn ang="0">
                    <a:pos x="139" y="39"/>
                  </a:cxn>
                  <a:cxn ang="0">
                    <a:pos x="139" y="62"/>
                  </a:cxn>
                  <a:cxn ang="0">
                    <a:pos x="6" y="97"/>
                  </a:cxn>
                  <a:cxn ang="0">
                    <a:pos x="0" y="51"/>
                  </a:cxn>
                  <a:cxn ang="0">
                    <a:pos x="10" y="0"/>
                  </a:cxn>
                </a:cxnLst>
                <a:rect l="0" t="0" r="r" b="b"/>
                <a:pathLst>
                  <a:path w="140" h="98">
                    <a:moveTo>
                      <a:pt x="10" y="0"/>
                    </a:moveTo>
                    <a:lnTo>
                      <a:pt x="139" y="39"/>
                    </a:lnTo>
                    <a:lnTo>
                      <a:pt x="139" y="62"/>
                    </a:lnTo>
                    <a:lnTo>
                      <a:pt x="6" y="97"/>
                    </a:lnTo>
                    <a:lnTo>
                      <a:pt x="0" y="51"/>
                    </a:lnTo>
                    <a:lnTo>
                      <a:pt x="10" y="0"/>
                    </a:lnTo>
                  </a:path>
                </a:pathLst>
              </a:custGeom>
              <a:solidFill>
                <a:srgbClr val="FF0000"/>
              </a:solidFill>
              <a:ln w="12700" cap="rnd" cmpd="sng">
                <a:solidFill>
                  <a:srgbClr val="000000"/>
                </a:solidFill>
                <a:prstDash val="solid"/>
                <a:round/>
                <a:headEnd type="none" w="med" len="med"/>
                <a:tailEnd type="none" w="med" len="med"/>
              </a:ln>
              <a:effectLst>
                <a:outerShdw dist="107763" dir="2700000" algn="ctr" rotWithShape="0">
                  <a:schemeClr val="bg2"/>
                </a:outerShdw>
              </a:effectLst>
            </p:spPr>
            <p:txBody>
              <a:bodyPr/>
              <a:lstStyle/>
              <a:p>
                <a:pPr>
                  <a:defRPr/>
                </a:pPr>
                <a:endParaRPr lang="en-US"/>
              </a:p>
            </p:txBody>
          </p:sp>
          <p:sp>
            <p:nvSpPr>
              <p:cNvPr id="1174584" name="Freeform 56"/>
              <p:cNvSpPr>
                <a:spLocks/>
              </p:cNvSpPr>
              <p:nvPr/>
            </p:nvSpPr>
            <p:spPr bwMode="auto">
              <a:xfrm>
                <a:off x="3555" y="3657"/>
                <a:ext cx="141" cy="97"/>
              </a:xfrm>
              <a:custGeom>
                <a:avLst/>
                <a:gdLst/>
                <a:ahLst/>
                <a:cxnLst>
                  <a:cxn ang="0">
                    <a:pos x="129" y="0"/>
                  </a:cxn>
                  <a:cxn ang="0">
                    <a:pos x="0" y="39"/>
                  </a:cxn>
                  <a:cxn ang="0">
                    <a:pos x="0" y="62"/>
                  </a:cxn>
                  <a:cxn ang="0">
                    <a:pos x="133" y="97"/>
                  </a:cxn>
                  <a:cxn ang="0">
                    <a:pos x="139" y="51"/>
                  </a:cxn>
                  <a:cxn ang="0">
                    <a:pos x="129" y="0"/>
                  </a:cxn>
                </a:cxnLst>
                <a:rect l="0" t="0" r="r" b="b"/>
                <a:pathLst>
                  <a:path w="140" h="98">
                    <a:moveTo>
                      <a:pt x="129" y="0"/>
                    </a:moveTo>
                    <a:lnTo>
                      <a:pt x="0" y="39"/>
                    </a:lnTo>
                    <a:lnTo>
                      <a:pt x="0" y="62"/>
                    </a:lnTo>
                    <a:lnTo>
                      <a:pt x="133" y="97"/>
                    </a:lnTo>
                    <a:lnTo>
                      <a:pt x="139" y="51"/>
                    </a:lnTo>
                    <a:lnTo>
                      <a:pt x="129" y="0"/>
                    </a:lnTo>
                  </a:path>
                </a:pathLst>
              </a:custGeom>
              <a:solidFill>
                <a:srgbClr val="FF0000"/>
              </a:solidFill>
              <a:ln w="12700" cap="rnd" cmpd="sng">
                <a:solidFill>
                  <a:srgbClr val="000000"/>
                </a:solidFill>
                <a:prstDash val="solid"/>
                <a:round/>
                <a:headEnd type="none" w="med" len="med"/>
                <a:tailEnd type="none" w="med" len="med"/>
              </a:ln>
              <a:effectLst>
                <a:outerShdw dist="107763" dir="2700000" algn="ctr" rotWithShape="0">
                  <a:schemeClr val="bg2"/>
                </a:outerShdw>
              </a:effectLst>
            </p:spPr>
            <p:txBody>
              <a:bodyPr/>
              <a:lstStyle/>
              <a:p>
                <a:pPr>
                  <a:defRPr/>
                </a:pPr>
                <a:endParaRPr lang="en-US"/>
              </a:p>
            </p:txBody>
          </p:sp>
          <p:sp>
            <p:nvSpPr>
              <p:cNvPr id="1174585" name="Oval 57"/>
              <p:cNvSpPr>
                <a:spLocks noChangeArrowheads="1"/>
              </p:cNvSpPr>
              <p:nvPr/>
            </p:nvSpPr>
            <p:spPr bwMode="auto">
              <a:xfrm>
                <a:off x="3238" y="3503"/>
                <a:ext cx="458" cy="397"/>
              </a:xfrm>
              <a:prstGeom prst="ellipse">
                <a:avLst/>
              </a:prstGeom>
              <a:noFill/>
              <a:ln w="25400">
                <a:solidFill>
                  <a:srgbClr val="FFFFFF"/>
                </a:solidFill>
                <a:round/>
                <a:headEnd/>
                <a:tailEnd/>
              </a:ln>
              <a:effectLst>
                <a:outerShdw dist="107763" dir="2700000" algn="ctr" rotWithShape="0">
                  <a:schemeClr val="bg2"/>
                </a:outerShdw>
              </a:effectLst>
            </p:spPr>
            <p:txBody>
              <a:bodyPr wrap="none" anchor="ctr"/>
              <a:lstStyle/>
              <a:p>
                <a:pPr>
                  <a:defRPr/>
                </a:pPr>
                <a:endParaRPr lang="en-US"/>
              </a:p>
            </p:txBody>
          </p:sp>
          <p:grpSp>
            <p:nvGrpSpPr>
              <p:cNvPr id="17" name="Group 58"/>
              <p:cNvGrpSpPr>
                <a:grpSpLocks/>
              </p:cNvGrpSpPr>
              <p:nvPr/>
            </p:nvGrpSpPr>
            <p:grpSpPr bwMode="auto">
              <a:xfrm>
                <a:off x="3380" y="3629"/>
                <a:ext cx="169" cy="146"/>
                <a:chOff x="3380" y="3629"/>
                <a:chExt cx="169" cy="146"/>
              </a:xfrm>
            </p:grpSpPr>
            <p:sp>
              <p:nvSpPr>
                <p:cNvPr id="1174587" name="Oval 59"/>
                <p:cNvSpPr>
                  <a:spLocks noChangeArrowheads="1"/>
                </p:cNvSpPr>
                <p:nvPr/>
              </p:nvSpPr>
              <p:spPr bwMode="auto">
                <a:xfrm>
                  <a:off x="3381" y="3630"/>
                  <a:ext cx="170" cy="145"/>
                </a:xfrm>
                <a:prstGeom prst="ellipse">
                  <a:avLst/>
                </a:prstGeom>
                <a:solidFill>
                  <a:srgbClr val="000000"/>
                </a:solidFill>
                <a:ln w="25400">
                  <a:solidFill>
                    <a:srgbClr val="FFFFFF"/>
                  </a:solidFill>
                  <a:round/>
                  <a:headEnd/>
                  <a:tailEnd/>
                </a:ln>
                <a:effectLst>
                  <a:outerShdw dist="107763" dir="2700000" algn="ctr" rotWithShape="0">
                    <a:schemeClr val="bg2"/>
                  </a:outerShdw>
                </a:effectLst>
              </p:spPr>
              <p:txBody>
                <a:bodyPr wrap="none" anchor="ctr"/>
                <a:lstStyle/>
                <a:p>
                  <a:pPr>
                    <a:defRPr/>
                  </a:pPr>
                  <a:endParaRPr lang="en-US"/>
                </a:p>
              </p:txBody>
            </p:sp>
            <p:sp>
              <p:nvSpPr>
                <p:cNvPr id="1174588" name="Oval 60"/>
                <p:cNvSpPr>
                  <a:spLocks noChangeArrowheads="1"/>
                </p:cNvSpPr>
                <p:nvPr/>
              </p:nvSpPr>
              <p:spPr bwMode="auto">
                <a:xfrm>
                  <a:off x="3422" y="3661"/>
                  <a:ext cx="92" cy="81"/>
                </a:xfrm>
                <a:prstGeom prst="ellipse">
                  <a:avLst/>
                </a:prstGeom>
                <a:solidFill>
                  <a:srgbClr val="000000"/>
                </a:solidFill>
                <a:ln w="25400">
                  <a:solidFill>
                    <a:srgbClr val="FFFFFF"/>
                  </a:solidFill>
                  <a:round/>
                  <a:headEnd/>
                  <a:tailEnd/>
                </a:ln>
                <a:effectLst>
                  <a:outerShdw dist="107763" dir="2700000" algn="ctr" rotWithShape="0">
                    <a:schemeClr val="bg2"/>
                  </a:outerShdw>
                </a:effectLst>
              </p:spPr>
              <p:txBody>
                <a:bodyPr wrap="none" anchor="ctr"/>
                <a:lstStyle/>
                <a:p>
                  <a:pPr>
                    <a:defRPr/>
                  </a:pPr>
                  <a:endParaRPr lang="en-US"/>
                </a:p>
              </p:txBody>
            </p:sp>
          </p:grpSp>
        </p:grpSp>
      </p:grpSp>
      <p:sp>
        <p:nvSpPr>
          <p:cNvPr id="1035" name="Rectangle 61"/>
          <p:cNvSpPr>
            <a:spLocks noChangeArrowheads="1"/>
          </p:cNvSpPr>
          <p:nvPr/>
        </p:nvSpPr>
        <p:spPr bwMode="auto">
          <a:xfrm>
            <a:off x="214313" y="4346575"/>
            <a:ext cx="1828800" cy="454025"/>
          </a:xfrm>
          <a:prstGeom prst="rect">
            <a:avLst/>
          </a:prstGeom>
          <a:noFill/>
          <a:ln w="12700">
            <a:noFill/>
            <a:miter lim="800000"/>
            <a:headEnd/>
            <a:tailEnd/>
          </a:ln>
        </p:spPr>
        <p:txBody>
          <a:bodyPr wrap="none" lIns="90480" tIns="44446" rIns="90480" bIns="44446">
            <a:spAutoFit/>
          </a:bodyPr>
          <a:lstStyle/>
          <a:p>
            <a:pPr algn="l" eaLnBrk="0" hangingPunct="0"/>
            <a:r>
              <a:rPr lang="en-US" sz="2400">
                <a:latin typeface="Times New Roman" pitchFamily="18" charset="0"/>
              </a:rPr>
              <a:t>Life Sciences</a:t>
            </a:r>
          </a:p>
        </p:txBody>
      </p:sp>
      <p:sp>
        <p:nvSpPr>
          <p:cNvPr id="1036" name="Rectangle 62"/>
          <p:cNvSpPr>
            <a:spLocks noChangeArrowheads="1"/>
          </p:cNvSpPr>
          <p:nvPr/>
        </p:nvSpPr>
        <p:spPr bwMode="auto">
          <a:xfrm>
            <a:off x="531813" y="6248400"/>
            <a:ext cx="2211387" cy="454025"/>
          </a:xfrm>
          <a:prstGeom prst="rect">
            <a:avLst/>
          </a:prstGeom>
          <a:noFill/>
          <a:ln w="12700">
            <a:noFill/>
            <a:miter lim="800000"/>
            <a:headEnd/>
            <a:tailEnd/>
          </a:ln>
        </p:spPr>
        <p:txBody>
          <a:bodyPr lIns="90480" tIns="44446" rIns="90480" bIns="44446">
            <a:spAutoFit/>
          </a:bodyPr>
          <a:lstStyle/>
          <a:p>
            <a:pPr algn="l" eaLnBrk="0" hangingPunct="0"/>
            <a:r>
              <a:rPr lang="en-US" sz="2400">
                <a:latin typeface="Times New Roman" pitchFamily="18" charset="0"/>
              </a:rPr>
              <a:t>CAD/CAM</a:t>
            </a:r>
          </a:p>
        </p:txBody>
      </p:sp>
      <p:sp>
        <p:nvSpPr>
          <p:cNvPr id="1037" name="Rectangle 63"/>
          <p:cNvSpPr>
            <a:spLocks noChangeArrowheads="1"/>
          </p:cNvSpPr>
          <p:nvPr/>
        </p:nvSpPr>
        <p:spPr bwMode="auto">
          <a:xfrm>
            <a:off x="3376613" y="3889375"/>
            <a:ext cx="1466850" cy="454025"/>
          </a:xfrm>
          <a:prstGeom prst="rect">
            <a:avLst/>
          </a:prstGeom>
          <a:noFill/>
          <a:ln w="12700">
            <a:noFill/>
            <a:miter lim="800000"/>
            <a:headEnd/>
            <a:tailEnd/>
          </a:ln>
        </p:spPr>
        <p:txBody>
          <a:bodyPr wrap="none" lIns="90480" tIns="44446" rIns="90480" bIns="44446">
            <a:spAutoFit/>
          </a:bodyPr>
          <a:lstStyle/>
          <a:p>
            <a:pPr algn="l" eaLnBrk="0" hangingPunct="0"/>
            <a:r>
              <a:rPr lang="en-US" sz="2400">
                <a:latin typeface="Times New Roman" pitchFamily="18" charset="0"/>
              </a:rPr>
              <a:t>Aerospace</a:t>
            </a:r>
          </a:p>
        </p:txBody>
      </p:sp>
      <p:sp>
        <p:nvSpPr>
          <p:cNvPr id="1174592" name="Rectangle 64"/>
          <p:cNvSpPr>
            <a:spLocks noChangeArrowheads="1"/>
          </p:cNvSpPr>
          <p:nvPr/>
        </p:nvSpPr>
        <p:spPr bwMode="auto">
          <a:xfrm>
            <a:off x="5627688" y="2927350"/>
            <a:ext cx="1682750" cy="1819275"/>
          </a:xfrm>
          <a:prstGeom prst="rect">
            <a:avLst/>
          </a:prstGeom>
          <a:gradFill rotWithShape="0">
            <a:gsLst>
              <a:gs pos="0">
                <a:srgbClr val="C0FEF9"/>
              </a:gs>
              <a:gs pos="100000">
                <a:srgbClr val="C0FEF9">
                  <a:gamma/>
                  <a:shade val="29804"/>
                  <a:invGamma/>
                </a:srgbClr>
              </a:gs>
            </a:gsLst>
            <a:path path="rect">
              <a:fillToRect r="100000" b="100000"/>
            </a:path>
          </a:gradFill>
          <a:ln w="12700">
            <a:solidFill>
              <a:schemeClr val="bg1"/>
            </a:solidFill>
            <a:miter lim="800000"/>
            <a:headEnd/>
            <a:tailEnd/>
          </a:ln>
          <a:effectLst>
            <a:outerShdw dist="107763" dir="2700000" algn="ctr" rotWithShape="0">
              <a:schemeClr val="bg2"/>
            </a:outerShdw>
          </a:effectLst>
        </p:spPr>
        <p:txBody>
          <a:bodyPr wrap="none" lIns="93067" tIns="45717" rIns="93067" bIns="45717">
            <a:spAutoFit/>
          </a:bodyPr>
          <a:lstStyle/>
          <a:p>
            <a:pPr>
              <a:defRPr/>
            </a:pPr>
            <a:endParaRPr lang="en-US"/>
          </a:p>
        </p:txBody>
      </p:sp>
      <p:grpSp>
        <p:nvGrpSpPr>
          <p:cNvPr id="18" name="Group 65"/>
          <p:cNvGrpSpPr>
            <a:grpSpLocks/>
          </p:cNvGrpSpPr>
          <p:nvPr/>
        </p:nvGrpSpPr>
        <p:grpSpPr bwMode="auto">
          <a:xfrm>
            <a:off x="5627688" y="2362200"/>
            <a:ext cx="1597025" cy="1766888"/>
            <a:chOff x="3606" y="1792"/>
            <a:chExt cx="1006" cy="1113"/>
          </a:xfrm>
        </p:grpSpPr>
        <p:grpSp>
          <p:nvGrpSpPr>
            <p:cNvPr id="19" name="Group 66"/>
            <p:cNvGrpSpPr>
              <a:grpSpLocks/>
            </p:cNvGrpSpPr>
            <p:nvPr/>
          </p:nvGrpSpPr>
          <p:grpSpPr bwMode="auto">
            <a:xfrm>
              <a:off x="3739" y="1792"/>
              <a:ext cx="873" cy="1113"/>
              <a:chOff x="3739" y="1792"/>
              <a:chExt cx="873" cy="1113"/>
            </a:xfrm>
          </p:grpSpPr>
          <p:sp>
            <p:nvSpPr>
              <p:cNvPr id="1174595" name="Freeform 67"/>
              <p:cNvSpPr>
                <a:spLocks/>
              </p:cNvSpPr>
              <p:nvPr/>
            </p:nvSpPr>
            <p:spPr bwMode="auto">
              <a:xfrm>
                <a:off x="3739" y="1827"/>
                <a:ext cx="873" cy="999"/>
              </a:xfrm>
              <a:custGeom>
                <a:avLst/>
                <a:gdLst/>
                <a:ahLst/>
                <a:cxnLst>
                  <a:cxn ang="0">
                    <a:pos x="546" y="19"/>
                  </a:cxn>
                  <a:cxn ang="0">
                    <a:pos x="646" y="73"/>
                  </a:cxn>
                  <a:cxn ang="0">
                    <a:pos x="731" y="145"/>
                  </a:cxn>
                  <a:cxn ang="0">
                    <a:pos x="798" y="231"/>
                  </a:cxn>
                  <a:cxn ang="0">
                    <a:pos x="845" y="328"/>
                  </a:cxn>
                  <a:cxn ang="0">
                    <a:pos x="869" y="432"/>
                  </a:cxn>
                  <a:cxn ang="0">
                    <a:pos x="869" y="540"/>
                  </a:cxn>
                  <a:cxn ang="0">
                    <a:pos x="845" y="645"/>
                  </a:cxn>
                  <a:cxn ang="0">
                    <a:pos x="798" y="742"/>
                  </a:cxn>
                  <a:cxn ang="0">
                    <a:pos x="731" y="828"/>
                  </a:cxn>
                  <a:cxn ang="0">
                    <a:pos x="646" y="901"/>
                  </a:cxn>
                  <a:cxn ang="0">
                    <a:pos x="546" y="954"/>
                  </a:cxn>
                  <a:cxn ang="0">
                    <a:pos x="437" y="987"/>
                  </a:cxn>
                  <a:cxn ang="0">
                    <a:pos x="323" y="998"/>
                  </a:cxn>
                  <a:cxn ang="0">
                    <a:pos x="208" y="987"/>
                  </a:cxn>
                  <a:cxn ang="0">
                    <a:pos x="100" y="954"/>
                  </a:cxn>
                  <a:cxn ang="0">
                    <a:pos x="0" y="901"/>
                  </a:cxn>
                  <a:cxn ang="0">
                    <a:pos x="76" y="886"/>
                  </a:cxn>
                  <a:cxn ang="0">
                    <a:pos x="170" y="925"/>
                  </a:cxn>
                  <a:cxn ang="0">
                    <a:pos x="270" y="945"/>
                  </a:cxn>
                  <a:cxn ang="0">
                    <a:pos x="374" y="945"/>
                  </a:cxn>
                  <a:cxn ang="0">
                    <a:pos x="476" y="925"/>
                  </a:cxn>
                  <a:cxn ang="0">
                    <a:pos x="571" y="886"/>
                  </a:cxn>
                  <a:cxn ang="0">
                    <a:pos x="654" y="830"/>
                  </a:cxn>
                  <a:cxn ang="0">
                    <a:pos x="723" y="758"/>
                  </a:cxn>
                  <a:cxn ang="0">
                    <a:pos x="776" y="674"/>
                  </a:cxn>
                  <a:cxn ang="0">
                    <a:pos x="807" y="582"/>
                  </a:cxn>
                  <a:cxn ang="0">
                    <a:pos x="818" y="486"/>
                  </a:cxn>
                  <a:cxn ang="0">
                    <a:pos x="807" y="390"/>
                  </a:cxn>
                  <a:cxn ang="0">
                    <a:pos x="776" y="299"/>
                  </a:cxn>
                  <a:cxn ang="0">
                    <a:pos x="723" y="215"/>
                  </a:cxn>
                  <a:cxn ang="0">
                    <a:pos x="654" y="143"/>
                  </a:cxn>
                  <a:cxn ang="0">
                    <a:pos x="571" y="87"/>
                  </a:cxn>
                  <a:cxn ang="0">
                    <a:pos x="476" y="48"/>
                  </a:cxn>
                  <a:cxn ang="0">
                    <a:pos x="492" y="0"/>
                  </a:cxn>
                </a:cxnLst>
                <a:rect l="0" t="0" r="r" b="b"/>
                <a:pathLst>
                  <a:path w="873" h="999">
                    <a:moveTo>
                      <a:pt x="492" y="0"/>
                    </a:moveTo>
                    <a:lnTo>
                      <a:pt x="546" y="19"/>
                    </a:lnTo>
                    <a:lnTo>
                      <a:pt x="598" y="44"/>
                    </a:lnTo>
                    <a:lnTo>
                      <a:pt x="646" y="73"/>
                    </a:lnTo>
                    <a:lnTo>
                      <a:pt x="691" y="106"/>
                    </a:lnTo>
                    <a:lnTo>
                      <a:pt x="731" y="145"/>
                    </a:lnTo>
                    <a:lnTo>
                      <a:pt x="767" y="186"/>
                    </a:lnTo>
                    <a:lnTo>
                      <a:pt x="798" y="231"/>
                    </a:lnTo>
                    <a:lnTo>
                      <a:pt x="825" y="278"/>
                    </a:lnTo>
                    <a:lnTo>
                      <a:pt x="845" y="328"/>
                    </a:lnTo>
                    <a:lnTo>
                      <a:pt x="860" y="380"/>
                    </a:lnTo>
                    <a:lnTo>
                      <a:pt x="869" y="432"/>
                    </a:lnTo>
                    <a:lnTo>
                      <a:pt x="872" y="486"/>
                    </a:lnTo>
                    <a:lnTo>
                      <a:pt x="869" y="540"/>
                    </a:lnTo>
                    <a:lnTo>
                      <a:pt x="860" y="593"/>
                    </a:lnTo>
                    <a:lnTo>
                      <a:pt x="845" y="645"/>
                    </a:lnTo>
                    <a:lnTo>
                      <a:pt x="825" y="694"/>
                    </a:lnTo>
                    <a:lnTo>
                      <a:pt x="798" y="742"/>
                    </a:lnTo>
                    <a:lnTo>
                      <a:pt x="767" y="787"/>
                    </a:lnTo>
                    <a:lnTo>
                      <a:pt x="731" y="828"/>
                    </a:lnTo>
                    <a:lnTo>
                      <a:pt x="691" y="867"/>
                    </a:lnTo>
                    <a:lnTo>
                      <a:pt x="646" y="901"/>
                    </a:lnTo>
                    <a:lnTo>
                      <a:pt x="598" y="929"/>
                    </a:lnTo>
                    <a:lnTo>
                      <a:pt x="546" y="954"/>
                    </a:lnTo>
                    <a:lnTo>
                      <a:pt x="492" y="973"/>
                    </a:lnTo>
                    <a:lnTo>
                      <a:pt x="437" y="987"/>
                    </a:lnTo>
                    <a:lnTo>
                      <a:pt x="380" y="995"/>
                    </a:lnTo>
                    <a:lnTo>
                      <a:pt x="323" y="998"/>
                    </a:lnTo>
                    <a:lnTo>
                      <a:pt x="265" y="995"/>
                    </a:lnTo>
                    <a:lnTo>
                      <a:pt x="208" y="987"/>
                    </a:lnTo>
                    <a:lnTo>
                      <a:pt x="153" y="973"/>
                    </a:lnTo>
                    <a:lnTo>
                      <a:pt x="100" y="954"/>
                    </a:lnTo>
                    <a:lnTo>
                      <a:pt x="49" y="929"/>
                    </a:lnTo>
                    <a:lnTo>
                      <a:pt x="0" y="901"/>
                    </a:lnTo>
                    <a:lnTo>
                      <a:pt x="31" y="860"/>
                    </a:lnTo>
                    <a:lnTo>
                      <a:pt x="76" y="886"/>
                    </a:lnTo>
                    <a:lnTo>
                      <a:pt x="122" y="908"/>
                    </a:lnTo>
                    <a:lnTo>
                      <a:pt x="170" y="925"/>
                    </a:lnTo>
                    <a:lnTo>
                      <a:pt x="220" y="938"/>
                    </a:lnTo>
                    <a:lnTo>
                      <a:pt x="270" y="945"/>
                    </a:lnTo>
                    <a:lnTo>
                      <a:pt x="323" y="948"/>
                    </a:lnTo>
                    <a:lnTo>
                      <a:pt x="374" y="945"/>
                    </a:lnTo>
                    <a:lnTo>
                      <a:pt x="426" y="938"/>
                    </a:lnTo>
                    <a:lnTo>
                      <a:pt x="476" y="925"/>
                    </a:lnTo>
                    <a:lnTo>
                      <a:pt x="525" y="908"/>
                    </a:lnTo>
                    <a:lnTo>
                      <a:pt x="571" y="886"/>
                    </a:lnTo>
                    <a:lnTo>
                      <a:pt x="614" y="860"/>
                    </a:lnTo>
                    <a:lnTo>
                      <a:pt x="654" y="830"/>
                    </a:lnTo>
                    <a:lnTo>
                      <a:pt x="691" y="796"/>
                    </a:lnTo>
                    <a:lnTo>
                      <a:pt x="723" y="758"/>
                    </a:lnTo>
                    <a:lnTo>
                      <a:pt x="752" y="716"/>
                    </a:lnTo>
                    <a:lnTo>
                      <a:pt x="776" y="674"/>
                    </a:lnTo>
                    <a:lnTo>
                      <a:pt x="795" y="630"/>
                    </a:lnTo>
                    <a:lnTo>
                      <a:pt x="807" y="582"/>
                    </a:lnTo>
                    <a:lnTo>
                      <a:pt x="815" y="534"/>
                    </a:lnTo>
                    <a:lnTo>
                      <a:pt x="818" y="486"/>
                    </a:lnTo>
                    <a:lnTo>
                      <a:pt x="815" y="437"/>
                    </a:lnTo>
                    <a:lnTo>
                      <a:pt x="807" y="390"/>
                    </a:lnTo>
                    <a:lnTo>
                      <a:pt x="795" y="343"/>
                    </a:lnTo>
                    <a:lnTo>
                      <a:pt x="776" y="299"/>
                    </a:lnTo>
                    <a:lnTo>
                      <a:pt x="752" y="255"/>
                    </a:lnTo>
                    <a:lnTo>
                      <a:pt x="723" y="215"/>
                    </a:lnTo>
                    <a:lnTo>
                      <a:pt x="691" y="177"/>
                    </a:lnTo>
                    <a:lnTo>
                      <a:pt x="654" y="143"/>
                    </a:lnTo>
                    <a:lnTo>
                      <a:pt x="614" y="113"/>
                    </a:lnTo>
                    <a:lnTo>
                      <a:pt x="571" y="87"/>
                    </a:lnTo>
                    <a:lnTo>
                      <a:pt x="525" y="64"/>
                    </a:lnTo>
                    <a:lnTo>
                      <a:pt x="476" y="48"/>
                    </a:lnTo>
                    <a:lnTo>
                      <a:pt x="477" y="44"/>
                    </a:lnTo>
                    <a:lnTo>
                      <a:pt x="492" y="0"/>
                    </a:lnTo>
                  </a:path>
                </a:pathLst>
              </a:custGeom>
              <a:gradFill rotWithShape="0">
                <a:gsLst>
                  <a:gs pos="0">
                    <a:srgbClr val="F6BF69">
                      <a:gamma/>
                      <a:tint val="50196"/>
                      <a:invGamma/>
                    </a:srgbClr>
                  </a:gs>
                  <a:gs pos="100000">
                    <a:srgbClr val="F6BF69"/>
                  </a:gs>
                </a:gsLst>
                <a:lin ang="5400000" scaled="1"/>
              </a:gradFill>
              <a:ln w="76200" cap="rnd" cmpd="sng">
                <a:noFill/>
                <a:prstDash val="solid"/>
                <a:round/>
                <a:headEnd type="none" w="med" len="med"/>
                <a:tailEnd type="none" w="med" len="med"/>
              </a:ln>
              <a:effectLst>
                <a:outerShdw dist="107763" dir="2700000" algn="ctr" rotWithShape="0">
                  <a:schemeClr val="bg2"/>
                </a:outerShdw>
              </a:effectLst>
            </p:spPr>
            <p:txBody>
              <a:bodyPr wrap="none" lIns="93067" tIns="45717" rIns="93067" bIns="45717">
                <a:spAutoFit/>
              </a:bodyPr>
              <a:lstStyle/>
              <a:p>
                <a:pPr>
                  <a:defRPr/>
                </a:pPr>
                <a:endParaRPr lang="en-US"/>
              </a:p>
            </p:txBody>
          </p:sp>
          <p:sp>
            <p:nvSpPr>
              <p:cNvPr id="1174596" name="Line 68"/>
              <p:cNvSpPr>
                <a:spLocks noChangeShapeType="1"/>
              </p:cNvSpPr>
              <p:nvPr/>
            </p:nvSpPr>
            <p:spPr bwMode="auto">
              <a:xfrm flipV="1">
                <a:off x="3767" y="2661"/>
                <a:ext cx="72" cy="162"/>
              </a:xfrm>
              <a:prstGeom prst="line">
                <a:avLst/>
              </a:prstGeom>
              <a:noFill/>
              <a:ln w="25400">
                <a:solidFill>
                  <a:schemeClr val="tx2"/>
                </a:solidFill>
                <a:round/>
                <a:headEnd/>
                <a:tailEnd/>
              </a:ln>
              <a:effectLst>
                <a:outerShdw dist="107763" dir="2700000" algn="ctr" rotWithShape="0">
                  <a:schemeClr val="bg2"/>
                </a:outerShdw>
              </a:effectLst>
            </p:spPr>
            <p:txBody>
              <a:bodyPr wrap="none" lIns="93067" tIns="45717" rIns="93067" bIns="45717">
                <a:spAutoFit/>
              </a:bodyPr>
              <a:lstStyle/>
              <a:p>
                <a:pPr>
                  <a:defRPr/>
                </a:pPr>
                <a:endParaRPr lang="en-US"/>
              </a:p>
            </p:txBody>
          </p:sp>
          <p:sp>
            <p:nvSpPr>
              <p:cNvPr id="1174597" name="Line 69"/>
              <p:cNvSpPr>
                <a:spLocks noChangeShapeType="1"/>
              </p:cNvSpPr>
              <p:nvPr/>
            </p:nvSpPr>
            <p:spPr bwMode="auto">
              <a:xfrm flipV="1">
                <a:off x="4256" y="1886"/>
                <a:ext cx="8" cy="62"/>
              </a:xfrm>
              <a:prstGeom prst="line">
                <a:avLst/>
              </a:prstGeom>
              <a:noFill/>
              <a:ln w="25400">
                <a:solidFill>
                  <a:schemeClr val="folHlink"/>
                </a:solidFill>
                <a:round/>
                <a:headEnd/>
                <a:tailEnd/>
              </a:ln>
              <a:effectLst>
                <a:outerShdw dist="107763" dir="2700000" algn="ctr" rotWithShape="0">
                  <a:schemeClr val="bg2"/>
                </a:outerShdw>
              </a:effectLst>
            </p:spPr>
            <p:txBody>
              <a:bodyPr wrap="none" lIns="93067" tIns="45717" rIns="93067" bIns="45717">
                <a:spAutoFit/>
              </a:bodyPr>
              <a:lstStyle/>
              <a:p>
                <a:pPr>
                  <a:defRPr/>
                </a:pPr>
                <a:endParaRPr lang="en-US"/>
              </a:p>
            </p:txBody>
          </p:sp>
          <p:sp>
            <p:nvSpPr>
              <p:cNvPr id="1174598" name="Freeform 70"/>
              <p:cNvSpPr>
                <a:spLocks/>
              </p:cNvSpPr>
              <p:nvPr/>
            </p:nvSpPr>
            <p:spPr bwMode="auto">
              <a:xfrm>
                <a:off x="3839" y="2818"/>
                <a:ext cx="510" cy="87"/>
              </a:xfrm>
              <a:custGeom>
                <a:avLst/>
                <a:gdLst/>
                <a:ahLst/>
                <a:cxnLst>
                  <a:cxn ang="0">
                    <a:pos x="2" y="55"/>
                  </a:cxn>
                  <a:cxn ang="0">
                    <a:pos x="12" y="45"/>
                  </a:cxn>
                  <a:cxn ang="0">
                    <a:pos x="27" y="37"/>
                  </a:cxn>
                  <a:cxn ang="0">
                    <a:pos x="54" y="24"/>
                  </a:cxn>
                  <a:cxn ang="0">
                    <a:pos x="85" y="17"/>
                  </a:cxn>
                  <a:cxn ang="0">
                    <a:pos x="114" y="11"/>
                  </a:cxn>
                  <a:cxn ang="0">
                    <a:pos x="153" y="5"/>
                  </a:cxn>
                  <a:cxn ang="0">
                    <a:pos x="190" y="2"/>
                  </a:cxn>
                  <a:cxn ang="0">
                    <a:pos x="234" y="0"/>
                  </a:cxn>
                  <a:cxn ang="0">
                    <a:pos x="288" y="1"/>
                  </a:cxn>
                  <a:cxn ang="0">
                    <a:pos x="343" y="3"/>
                  </a:cxn>
                  <a:cxn ang="0">
                    <a:pos x="383" y="8"/>
                  </a:cxn>
                  <a:cxn ang="0">
                    <a:pos x="424" y="15"/>
                  </a:cxn>
                  <a:cxn ang="0">
                    <a:pos x="463" y="27"/>
                  </a:cxn>
                  <a:cxn ang="0">
                    <a:pos x="484" y="37"/>
                  </a:cxn>
                  <a:cxn ang="0">
                    <a:pos x="497" y="46"/>
                  </a:cxn>
                  <a:cxn ang="0">
                    <a:pos x="509" y="61"/>
                  </a:cxn>
                  <a:cxn ang="0">
                    <a:pos x="488" y="69"/>
                  </a:cxn>
                  <a:cxn ang="0">
                    <a:pos x="453" y="75"/>
                  </a:cxn>
                  <a:cxn ang="0">
                    <a:pos x="410" y="80"/>
                  </a:cxn>
                  <a:cxn ang="0">
                    <a:pos x="368" y="84"/>
                  </a:cxn>
                  <a:cxn ang="0">
                    <a:pos x="319" y="85"/>
                  </a:cxn>
                  <a:cxn ang="0">
                    <a:pos x="265" y="86"/>
                  </a:cxn>
                  <a:cxn ang="0">
                    <a:pos x="213" y="86"/>
                  </a:cxn>
                  <a:cxn ang="0">
                    <a:pos x="159" y="85"/>
                  </a:cxn>
                  <a:cxn ang="0">
                    <a:pos x="99" y="81"/>
                  </a:cxn>
                  <a:cxn ang="0">
                    <a:pos x="52" y="76"/>
                  </a:cxn>
                  <a:cxn ang="0">
                    <a:pos x="12" y="68"/>
                  </a:cxn>
                  <a:cxn ang="0">
                    <a:pos x="0" y="62"/>
                  </a:cxn>
                  <a:cxn ang="0">
                    <a:pos x="2" y="55"/>
                  </a:cxn>
                </a:cxnLst>
                <a:rect l="0" t="0" r="r" b="b"/>
                <a:pathLst>
                  <a:path w="510" h="87">
                    <a:moveTo>
                      <a:pt x="2" y="55"/>
                    </a:moveTo>
                    <a:lnTo>
                      <a:pt x="12" y="45"/>
                    </a:lnTo>
                    <a:lnTo>
                      <a:pt x="27" y="37"/>
                    </a:lnTo>
                    <a:lnTo>
                      <a:pt x="54" y="24"/>
                    </a:lnTo>
                    <a:lnTo>
                      <a:pt x="85" y="17"/>
                    </a:lnTo>
                    <a:lnTo>
                      <a:pt x="114" y="11"/>
                    </a:lnTo>
                    <a:lnTo>
                      <a:pt x="153" y="5"/>
                    </a:lnTo>
                    <a:lnTo>
                      <a:pt x="190" y="2"/>
                    </a:lnTo>
                    <a:lnTo>
                      <a:pt x="234" y="0"/>
                    </a:lnTo>
                    <a:lnTo>
                      <a:pt x="288" y="1"/>
                    </a:lnTo>
                    <a:lnTo>
                      <a:pt x="343" y="3"/>
                    </a:lnTo>
                    <a:lnTo>
                      <a:pt x="383" y="8"/>
                    </a:lnTo>
                    <a:lnTo>
                      <a:pt x="424" y="15"/>
                    </a:lnTo>
                    <a:lnTo>
                      <a:pt x="463" y="27"/>
                    </a:lnTo>
                    <a:lnTo>
                      <a:pt x="484" y="37"/>
                    </a:lnTo>
                    <a:lnTo>
                      <a:pt x="497" y="46"/>
                    </a:lnTo>
                    <a:lnTo>
                      <a:pt x="509" y="61"/>
                    </a:lnTo>
                    <a:lnTo>
                      <a:pt x="488" y="69"/>
                    </a:lnTo>
                    <a:lnTo>
                      <a:pt x="453" y="75"/>
                    </a:lnTo>
                    <a:lnTo>
                      <a:pt x="410" y="80"/>
                    </a:lnTo>
                    <a:lnTo>
                      <a:pt x="368" y="84"/>
                    </a:lnTo>
                    <a:lnTo>
                      <a:pt x="319" y="85"/>
                    </a:lnTo>
                    <a:lnTo>
                      <a:pt x="265" y="86"/>
                    </a:lnTo>
                    <a:lnTo>
                      <a:pt x="213" y="86"/>
                    </a:lnTo>
                    <a:lnTo>
                      <a:pt x="159" y="85"/>
                    </a:lnTo>
                    <a:lnTo>
                      <a:pt x="99" y="81"/>
                    </a:lnTo>
                    <a:lnTo>
                      <a:pt x="52" y="76"/>
                    </a:lnTo>
                    <a:lnTo>
                      <a:pt x="12" y="68"/>
                    </a:lnTo>
                    <a:lnTo>
                      <a:pt x="0" y="62"/>
                    </a:lnTo>
                    <a:lnTo>
                      <a:pt x="2" y="55"/>
                    </a:lnTo>
                  </a:path>
                </a:pathLst>
              </a:custGeom>
              <a:solidFill>
                <a:schemeClr val="tx2"/>
              </a:solidFill>
              <a:ln w="12700" cap="rnd" cmpd="sng">
                <a:noFill/>
                <a:prstDash val="solid"/>
                <a:round/>
                <a:headEnd type="none" w="med" len="med"/>
                <a:tailEnd type="none" w="med" len="med"/>
              </a:ln>
              <a:effectLst>
                <a:outerShdw dist="107763" dir="2700000" algn="ctr" rotWithShape="0">
                  <a:schemeClr val="bg2"/>
                </a:outerShdw>
              </a:effectLst>
            </p:spPr>
            <p:txBody>
              <a:bodyPr wrap="none" lIns="93067" tIns="45717" rIns="93067" bIns="45717">
                <a:spAutoFit/>
              </a:bodyPr>
              <a:lstStyle/>
              <a:p>
                <a:pPr>
                  <a:defRPr/>
                </a:pPr>
                <a:endParaRPr lang="en-US"/>
              </a:p>
            </p:txBody>
          </p:sp>
          <p:sp>
            <p:nvSpPr>
              <p:cNvPr id="1174599" name="Line 71"/>
              <p:cNvSpPr>
                <a:spLocks noChangeShapeType="1"/>
              </p:cNvSpPr>
              <p:nvPr/>
            </p:nvSpPr>
            <p:spPr bwMode="auto">
              <a:xfrm flipV="1">
                <a:off x="4303" y="1792"/>
                <a:ext cx="10" cy="67"/>
              </a:xfrm>
              <a:prstGeom prst="line">
                <a:avLst/>
              </a:prstGeom>
              <a:noFill/>
              <a:ln w="25400">
                <a:solidFill>
                  <a:schemeClr val="folHlink"/>
                </a:solidFill>
                <a:round/>
                <a:headEnd/>
                <a:tailEnd/>
              </a:ln>
              <a:effectLst>
                <a:outerShdw dist="107763" dir="2700000" algn="ctr" rotWithShape="0">
                  <a:schemeClr val="bg2"/>
                </a:outerShdw>
              </a:effectLst>
            </p:spPr>
            <p:txBody>
              <a:bodyPr wrap="none" lIns="93067" tIns="45717" rIns="93067" bIns="45717">
                <a:spAutoFit/>
              </a:bodyPr>
              <a:lstStyle/>
              <a:p>
                <a:pPr>
                  <a:defRPr/>
                </a:pPr>
                <a:endParaRPr lang="en-US"/>
              </a:p>
            </p:txBody>
          </p:sp>
        </p:grpSp>
        <p:grpSp>
          <p:nvGrpSpPr>
            <p:cNvPr id="20" name="Group 72"/>
            <p:cNvGrpSpPr>
              <a:grpSpLocks/>
            </p:cNvGrpSpPr>
            <p:nvPr/>
          </p:nvGrpSpPr>
          <p:grpSpPr bwMode="auto">
            <a:xfrm>
              <a:off x="3606" y="1896"/>
              <a:ext cx="908" cy="843"/>
              <a:chOff x="3606" y="1896"/>
              <a:chExt cx="908" cy="843"/>
            </a:xfrm>
          </p:grpSpPr>
          <p:sp>
            <p:nvSpPr>
              <p:cNvPr id="1174601" name="Oval 73"/>
              <p:cNvSpPr>
                <a:spLocks noChangeArrowheads="1"/>
              </p:cNvSpPr>
              <p:nvPr/>
            </p:nvSpPr>
            <p:spPr bwMode="auto">
              <a:xfrm>
                <a:off x="3606" y="1896"/>
                <a:ext cx="908" cy="843"/>
              </a:xfrm>
              <a:prstGeom prst="ellipse">
                <a:avLst/>
              </a:prstGeom>
              <a:gradFill rotWithShape="0">
                <a:gsLst>
                  <a:gs pos="0">
                    <a:srgbClr val="F6BF69">
                      <a:gamma/>
                      <a:tint val="50196"/>
                      <a:invGamma/>
                    </a:srgbClr>
                  </a:gs>
                  <a:gs pos="100000">
                    <a:srgbClr val="F6BF69"/>
                  </a:gs>
                </a:gsLst>
                <a:lin ang="5400000" scaled="1"/>
              </a:gradFill>
              <a:ln w="76200">
                <a:noFill/>
                <a:round/>
                <a:headEnd/>
                <a:tailEnd/>
              </a:ln>
              <a:effectLst>
                <a:outerShdw dist="107763" dir="2700000" algn="ctr" rotWithShape="0">
                  <a:schemeClr val="bg2"/>
                </a:outerShdw>
              </a:effectLst>
            </p:spPr>
            <p:txBody>
              <a:bodyPr wrap="none" lIns="93067" tIns="45717" rIns="93067" bIns="45717">
                <a:spAutoFit/>
              </a:bodyPr>
              <a:lstStyle/>
              <a:p>
                <a:pPr>
                  <a:defRPr/>
                </a:pPr>
                <a:endParaRPr lang="en-US"/>
              </a:p>
            </p:txBody>
          </p:sp>
          <p:grpSp>
            <p:nvGrpSpPr>
              <p:cNvPr id="21" name="Group 74"/>
              <p:cNvGrpSpPr>
                <a:grpSpLocks/>
              </p:cNvGrpSpPr>
              <p:nvPr/>
            </p:nvGrpSpPr>
            <p:grpSpPr bwMode="auto">
              <a:xfrm>
                <a:off x="3606" y="1984"/>
                <a:ext cx="845" cy="626"/>
                <a:chOff x="3606" y="1984"/>
                <a:chExt cx="845" cy="626"/>
              </a:xfrm>
            </p:grpSpPr>
            <p:sp>
              <p:nvSpPr>
                <p:cNvPr id="1174603" name="Freeform 75"/>
                <p:cNvSpPr>
                  <a:spLocks/>
                </p:cNvSpPr>
                <p:nvPr/>
              </p:nvSpPr>
              <p:spPr bwMode="auto">
                <a:xfrm>
                  <a:off x="3725" y="2213"/>
                  <a:ext cx="1" cy="8"/>
                </a:xfrm>
                <a:custGeom>
                  <a:avLst/>
                  <a:gdLst/>
                  <a:ahLst/>
                  <a:cxnLst>
                    <a:cxn ang="0">
                      <a:pos x="0" y="0"/>
                    </a:cxn>
                    <a:cxn ang="0">
                      <a:pos x="0" y="7"/>
                    </a:cxn>
                    <a:cxn ang="0">
                      <a:pos x="0" y="7"/>
                    </a:cxn>
                    <a:cxn ang="0">
                      <a:pos x="0" y="3"/>
                    </a:cxn>
                    <a:cxn ang="0">
                      <a:pos x="0" y="0"/>
                    </a:cxn>
                  </a:cxnLst>
                  <a:rect l="0" t="0" r="r" b="b"/>
                  <a:pathLst>
                    <a:path w="1" h="8">
                      <a:moveTo>
                        <a:pt x="0" y="0"/>
                      </a:moveTo>
                      <a:lnTo>
                        <a:pt x="0" y="7"/>
                      </a:lnTo>
                      <a:lnTo>
                        <a:pt x="0" y="7"/>
                      </a:lnTo>
                      <a:lnTo>
                        <a:pt x="0" y="3"/>
                      </a:lnTo>
                      <a:lnTo>
                        <a:pt x="0" y="0"/>
                      </a:lnTo>
                    </a:path>
                  </a:pathLst>
                </a:custGeom>
                <a:solidFill>
                  <a:schemeClr val="folHlink"/>
                </a:solidFill>
                <a:ln w="76200" cap="rnd" cmpd="sng">
                  <a:noFill/>
                  <a:prstDash val="solid"/>
                  <a:round/>
                  <a:headEnd type="none" w="med" len="med"/>
                  <a:tailEnd type="none" w="med" len="med"/>
                </a:ln>
                <a:effectLst>
                  <a:outerShdw dist="107763" dir="2700000" algn="ctr" rotWithShape="0">
                    <a:schemeClr val="bg2"/>
                  </a:outerShdw>
                </a:effectLst>
              </p:spPr>
              <p:txBody>
                <a:bodyPr wrap="none" lIns="93067" tIns="45717" rIns="93067" bIns="45717">
                  <a:spAutoFit/>
                </a:bodyPr>
                <a:lstStyle/>
                <a:p>
                  <a:pPr>
                    <a:defRPr/>
                  </a:pPr>
                  <a:endParaRPr lang="en-US"/>
                </a:p>
              </p:txBody>
            </p:sp>
            <p:sp>
              <p:nvSpPr>
                <p:cNvPr id="1174604" name="Freeform 76"/>
                <p:cNvSpPr>
                  <a:spLocks/>
                </p:cNvSpPr>
                <p:nvPr/>
              </p:nvSpPr>
              <p:spPr bwMode="auto">
                <a:xfrm>
                  <a:off x="3741" y="2230"/>
                  <a:ext cx="4" cy="5"/>
                </a:xfrm>
                <a:custGeom>
                  <a:avLst/>
                  <a:gdLst/>
                  <a:ahLst/>
                  <a:cxnLst>
                    <a:cxn ang="0">
                      <a:pos x="0" y="0"/>
                    </a:cxn>
                    <a:cxn ang="0">
                      <a:pos x="3" y="0"/>
                    </a:cxn>
                    <a:cxn ang="0">
                      <a:pos x="3" y="4"/>
                    </a:cxn>
                    <a:cxn ang="0">
                      <a:pos x="0" y="0"/>
                    </a:cxn>
                  </a:cxnLst>
                  <a:rect l="0" t="0" r="r" b="b"/>
                  <a:pathLst>
                    <a:path w="4" h="5">
                      <a:moveTo>
                        <a:pt x="0" y="0"/>
                      </a:moveTo>
                      <a:lnTo>
                        <a:pt x="3" y="0"/>
                      </a:lnTo>
                      <a:lnTo>
                        <a:pt x="3" y="4"/>
                      </a:lnTo>
                      <a:lnTo>
                        <a:pt x="0" y="0"/>
                      </a:lnTo>
                    </a:path>
                  </a:pathLst>
                </a:custGeom>
                <a:solidFill>
                  <a:schemeClr val="folHlink"/>
                </a:solidFill>
                <a:ln w="76200" cap="rnd" cmpd="sng">
                  <a:noFill/>
                  <a:prstDash val="solid"/>
                  <a:round/>
                  <a:headEnd type="none" w="med" len="med"/>
                  <a:tailEnd type="none" w="med" len="med"/>
                </a:ln>
                <a:effectLst>
                  <a:outerShdw dist="107763" dir="2700000" algn="ctr" rotWithShape="0">
                    <a:schemeClr val="bg2"/>
                  </a:outerShdw>
                </a:effectLst>
              </p:spPr>
              <p:txBody>
                <a:bodyPr wrap="none" lIns="93067" tIns="45717" rIns="93067" bIns="45717">
                  <a:spAutoFit/>
                </a:bodyPr>
                <a:lstStyle/>
                <a:p>
                  <a:pPr>
                    <a:defRPr/>
                  </a:pPr>
                  <a:endParaRPr lang="en-US"/>
                </a:p>
              </p:txBody>
            </p:sp>
            <p:sp>
              <p:nvSpPr>
                <p:cNvPr id="1174605" name="Freeform 77"/>
                <p:cNvSpPr>
                  <a:spLocks/>
                </p:cNvSpPr>
                <p:nvPr/>
              </p:nvSpPr>
              <p:spPr bwMode="auto">
                <a:xfrm>
                  <a:off x="3788" y="2208"/>
                  <a:ext cx="32" cy="27"/>
                </a:xfrm>
                <a:custGeom>
                  <a:avLst/>
                  <a:gdLst/>
                  <a:ahLst/>
                  <a:cxnLst>
                    <a:cxn ang="0">
                      <a:pos x="31" y="0"/>
                    </a:cxn>
                    <a:cxn ang="0">
                      <a:pos x="19" y="0"/>
                    </a:cxn>
                    <a:cxn ang="0">
                      <a:pos x="13" y="7"/>
                    </a:cxn>
                    <a:cxn ang="0">
                      <a:pos x="8" y="7"/>
                    </a:cxn>
                    <a:cxn ang="0">
                      <a:pos x="5" y="11"/>
                    </a:cxn>
                    <a:cxn ang="0">
                      <a:pos x="0" y="11"/>
                    </a:cxn>
                    <a:cxn ang="0">
                      <a:pos x="0" y="20"/>
                    </a:cxn>
                    <a:cxn ang="0">
                      <a:pos x="7" y="26"/>
                    </a:cxn>
                    <a:cxn ang="0">
                      <a:pos x="25" y="26"/>
                    </a:cxn>
                    <a:cxn ang="0">
                      <a:pos x="31" y="20"/>
                    </a:cxn>
                    <a:cxn ang="0">
                      <a:pos x="31" y="0"/>
                    </a:cxn>
                  </a:cxnLst>
                  <a:rect l="0" t="0" r="r" b="b"/>
                  <a:pathLst>
                    <a:path w="32" h="27">
                      <a:moveTo>
                        <a:pt x="31" y="0"/>
                      </a:moveTo>
                      <a:lnTo>
                        <a:pt x="19" y="0"/>
                      </a:lnTo>
                      <a:lnTo>
                        <a:pt x="13" y="7"/>
                      </a:lnTo>
                      <a:lnTo>
                        <a:pt x="8" y="7"/>
                      </a:lnTo>
                      <a:lnTo>
                        <a:pt x="5" y="11"/>
                      </a:lnTo>
                      <a:lnTo>
                        <a:pt x="0" y="11"/>
                      </a:lnTo>
                      <a:lnTo>
                        <a:pt x="0" y="20"/>
                      </a:lnTo>
                      <a:lnTo>
                        <a:pt x="7" y="26"/>
                      </a:lnTo>
                      <a:lnTo>
                        <a:pt x="25" y="26"/>
                      </a:lnTo>
                      <a:lnTo>
                        <a:pt x="31" y="20"/>
                      </a:lnTo>
                      <a:lnTo>
                        <a:pt x="31" y="0"/>
                      </a:lnTo>
                    </a:path>
                  </a:pathLst>
                </a:custGeom>
                <a:solidFill>
                  <a:schemeClr val="folHlink"/>
                </a:solidFill>
                <a:ln w="76200" cap="rnd" cmpd="sng">
                  <a:noFill/>
                  <a:prstDash val="solid"/>
                  <a:round/>
                  <a:headEnd type="none" w="med" len="med"/>
                  <a:tailEnd type="none" w="med" len="med"/>
                </a:ln>
                <a:effectLst>
                  <a:outerShdw dist="107763" dir="2700000" algn="ctr" rotWithShape="0">
                    <a:schemeClr val="bg2"/>
                  </a:outerShdw>
                </a:effectLst>
              </p:spPr>
              <p:txBody>
                <a:bodyPr wrap="none" lIns="93067" tIns="45717" rIns="93067" bIns="45717">
                  <a:spAutoFit/>
                </a:bodyPr>
                <a:lstStyle/>
                <a:p>
                  <a:pPr>
                    <a:defRPr/>
                  </a:pPr>
                  <a:endParaRPr lang="en-US"/>
                </a:p>
              </p:txBody>
            </p:sp>
            <p:sp>
              <p:nvSpPr>
                <p:cNvPr id="1174606" name="Freeform 78"/>
                <p:cNvSpPr>
                  <a:spLocks/>
                </p:cNvSpPr>
                <p:nvPr/>
              </p:nvSpPr>
              <p:spPr bwMode="auto">
                <a:xfrm>
                  <a:off x="3606" y="2229"/>
                  <a:ext cx="273" cy="331"/>
                </a:xfrm>
                <a:custGeom>
                  <a:avLst/>
                  <a:gdLst/>
                  <a:ahLst/>
                  <a:cxnLst>
                    <a:cxn ang="0">
                      <a:pos x="65" y="0"/>
                    </a:cxn>
                    <a:cxn ang="0">
                      <a:pos x="60" y="9"/>
                    </a:cxn>
                    <a:cxn ang="0">
                      <a:pos x="39" y="26"/>
                    </a:cxn>
                    <a:cxn ang="0">
                      <a:pos x="34" y="43"/>
                    </a:cxn>
                    <a:cxn ang="0">
                      <a:pos x="18" y="54"/>
                    </a:cxn>
                    <a:cxn ang="0">
                      <a:pos x="7" y="76"/>
                    </a:cxn>
                    <a:cxn ang="0">
                      <a:pos x="7" y="89"/>
                    </a:cxn>
                    <a:cxn ang="0">
                      <a:pos x="0" y="113"/>
                    </a:cxn>
                    <a:cxn ang="0">
                      <a:pos x="10" y="123"/>
                    </a:cxn>
                    <a:cxn ang="0">
                      <a:pos x="34" y="153"/>
                    </a:cxn>
                    <a:cxn ang="0">
                      <a:pos x="41" y="149"/>
                    </a:cxn>
                    <a:cxn ang="0">
                      <a:pos x="84" y="149"/>
                    </a:cxn>
                    <a:cxn ang="0">
                      <a:pos x="104" y="157"/>
                    </a:cxn>
                    <a:cxn ang="0">
                      <a:pos x="102" y="180"/>
                    </a:cxn>
                    <a:cxn ang="0">
                      <a:pos x="117" y="211"/>
                    </a:cxn>
                    <a:cxn ang="0">
                      <a:pos x="116" y="219"/>
                    </a:cxn>
                    <a:cxn ang="0">
                      <a:pos x="122" y="229"/>
                    </a:cxn>
                    <a:cxn ang="0">
                      <a:pos x="113" y="251"/>
                    </a:cxn>
                    <a:cxn ang="0">
                      <a:pos x="123" y="278"/>
                    </a:cxn>
                    <a:cxn ang="0">
                      <a:pos x="129" y="300"/>
                    </a:cxn>
                    <a:cxn ang="0">
                      <a:pos x="137" y="313"/>
                    </a:cxn>
                    <a:cxn ang="0">
                      <a:pos x="144" y="330"/>
                    </a:cxn>
                    <a:cxn ang="0">
                      <a:pos x="159" y="328"/>
                    </a:cxn>
                    <a:cxn ang="0">
                      <a:pos x="183" y="315"/>
                    </a:cxn>
                    <a:cxn ang="0">
                      <a:pos x="194" y="300"/>
                    </a:cxn>
                    <a:cxn ang="0">
                      <a:pos x="193" y="290"/>
                    </a:cxn>
                    <a:cxn ang="0">
                      <a:pos x="207" y="281"/>
                    </a:cxn>
                    <a:cxn ang="0">
                      <a:pos x="204" y="267"/>
                    </a:cxn>
                    <a:cxn ang="0">
                      <a:pos x="225" y="243"/>
                    </a:cxn>
                    <a:cxn ang="0">
                      <a:pos x="228" y="224"/>
                    </a:cxn>
                    <a:cxn ang="0">
                      <a:pos x="223" y="218"/>
                    </a:cxn>
                    <a:cxn ang="0">
                      <a:pos x="225" y="210"/>
                    </a:cxn>
                    <a:cxn ang="0">
                      <a:pos x="220" y="202"/>
                    </a:cxn>
                    <a:cxn ang="0">
                      <a:pos x="236" y="184"/>
                    </a:cxn>
                    <a:cxn ang="0">
                      <a:pos x="236" y="175"/>
                    </a:cxn>
                    <a:cxn ang="0">
                      <a:pos x="258" y="159"/>
                    </a:cxn>
                    <a:cxn ang="0">
                      <a:pos x="272" y="116"/>
                    </a:cxn>
                    <a:cxn ang="0">
                      <a:pos x="252" y="128"/>
                    </a:cxn>
                    <a:cxn ang="0">
                      <a:pos x="234" y="122"/>
                    </a:cxn>
                    <a:cxn ang="0">
                      <a:pos x="237" y="112"/>
                    </a:cxn>
                    <a:cxn ang="0">
                      <a:pos x="219" y="101"/>
                    </a:cxn>
                    <a:cxn ang="0">
                      <a:pos x="211" y="74"/>
                    </a:cxn>
                    <a:cxn ang="0">
                      <a:pos x="194" y="53"/>
                    </a:cxn>
                    <a:cxn ang="0">
                      <a:pos x="194" y="37"/>
                    </a:cxn>
                    <a:cxn ang="0">
                      <a:pos x="185" y="36"/>
                    </a:cxn>
                    <a:cxn ang="0">
                      <a:pos x="179" y="39"/>
                    </a:cxn>
                    <a:cxn ang="0">
                      <a:pos x="153" y="30"/>
                    </a:cxn>
                    <a:cxn ang="0">
                      <a:pos x="147" y="36"/>
                    </a:cxn>
                    <a:cxn ang="0">
                      <a:pos x="141" y="44"/>
                    </a:cxn>
                    <a:cxn ang="0">
                      <a:pos x="128" y="30"/>
                    </a:cxn>
                    <a:cxn ang="0">
                      <a:pos x="114" y="26"/>
                    </a:cxn>
                    <a:cxn ang="0">
                      <a:pos x="113" y="8"/>
                    </a:cxn>
                    <a:cxn ang="0">
                      <a:pos x="93" y="11"/>
                    </a:cxn>
                    <a:cxn ang="0">
                      <a:pos x="81" y="7"/>
                    </a:cxn>
                    <a:cxn ang="0">
                      <a:pos x="65" y="0"/>
                    </a:cxn>
                  </a:cxnLst>
                  <a:rect l="0" t="0" r="r" b="b"/>
                  <a:pathLst>
                    <a:path w="273" h="331">
                      <a:moveTo>
                        <a:pt x="65" y="0"/>
                      </a:moveTo>
                      <a:lnTo>
                        <a:pt x="60" y="9"/>
                      </a:lnTo>
                      <a:lnTo>
                        <a:pt x="39" y="26"/>
                      </a:lnTo>
                      <a:lnTo>
                        <a:pt x="34" y="43"/>
                      </a:lnTo>
                      <a:lnTo>
                        <a:pt x="18" y="54"/>
                      </a:lnTo>
                      <a:lnTo>
                        <a:pt x="7" y="76"/>
                      </a:lnTo>
                      <a:lnTo>
                        <a:pt x="7" y="89"/>
                      </a:lnTo>
                      <a:lnTo>
                        <a:pt x="0" y="113"/>
                      </a:lnTo>
                      <a:lnTo>
                        <a:pt x="10" y="123"/>
                      </a:lnTo>
                      <a:lnTo>
                        <a:pt x="34" y="153"/>
                      </a:lnTo>
                      <a:lnTo>
                        <a:pt x="41" y="149"/>
                      </a:lnTo>
                      <a:lnTo>
                        <a:pt x="84" y="149"/>
                      </a:lnTo>
                      <a:lnTo>
                        <a:pt x="104" y="157"/>
                      </a:lnTo>
                      <a:lnTo>
                        <a:pt x="102" y="180"/>
                      </a:lnTo>
                      <a:lnTo>
                        <a:pt x="117" y="211"/>
                      </a:lnTo>
                      <a:lnTo>
                        <a:pt x="116" y="219"/>
                      </a:lnTo>
                      <a:lnTo>
                        <a:pt x="122" y="229"/>
                      </a:lnTo>
                      <a:lnTo>
                        <a:pt x="113" y="251"/>
                      </a:lnTo>
                      <a:lnTo>
                        <a:pt x="123" y="278"/>
                      </a:lnTo>
                      <a:lnTo>
                        <a:pt x="129" y="300"/>
                      </a:lnTo>
                      <a:lnTo>
                        <a:pt x="137" y="313"/>
                      </a:lnTo>
                      <a:lnTo>
                        <a:pt x="144" y="330"/>
                      </a:lnTo>
                      <a:lnTo>
                        <a:pt x="159" y="328"/>
                      </a:lnTo>
                      <a:lnTo>
                        <a:pt x="183" y="315"/>
                      </a:lnTo>
                      <a:lnTo>
                        <a:pt x="194" y="300"/>
                      </a:lnTo>
                      <a:lnTo>
                        <a:pt x="193" y="290"/>
                      </a:lnTo>
                      <a:lnTo>
                        <a:pt x="207" y="281"/>
                      </a:lnTo>
                      <a:lnTo>
                        <a:pt x="204" y="267"/>
                      </a:lnTo>
                      <a:lnTo>
                        <a:pt x="225" y="243"/>
                      </a:lnTo>
                      <a:lnTo>
                        <a:pt x="228" y="224"/>
                      </a:lnTo>
                      <a:lnTo>
                        <a:pt x="223" y="218"/>
                      </a:lnTo>
                      <a:lnTo>
                        <a:pt x="225" y="210"/>
                      </a:lnTo>
                      <a:lnTo>
                        <a:pt x="220" y="202"/>
                      </a:lnTo>
                      <a:lnTo>
                        <a:pt x="236" y="184"/>
                      </a:lnTo>
                      <a:lnTo>
                        <a:pt x="236" y="175"/>
                      </a:lnTo>
                      <a:lnTo>
                        <a:pt x="258" y="159"/>
                      </a:lnTo>
                      <a:lnTo>
                        <a:pt x="272" y="116"/>
                      </a:lnTo>
                      <a:lnTo>
                        <a:pt x="252" y="128"/>
                      </a:lnTo>
                      <a:lnTo>
                        <a:pt x="234" y="122"/>
                      </a:lnTo>
                      <a:lnTo>
                        <a:pt x="237" y="112"/>
                      </a:lnTo>
                      <a:lnTo>
                        <a:pt x="219" y="101"/>
                      </a:lnTo>
                      <a:lnTo>
                        <a:pt x="211" y="74"/>
                      </a:lnTo>
                      <a:lnTo>
                        <a:pt x="194" y="53"/>
                      </a:lnTo>
                      <a:lnTo>
                        <a:pt x="194" y="37"/>
                      </a:lnTo>
                      <a:lnTo>
                        <a:pt x="185" y="36"/>
                      </a:lnTo>
                      <a:lnTo>
                        <a:pt x="179" y="39"/>
                      </a:lnTo>
                      <a:lnTo>
                        <a:pt x="153" y="30"/>
                      </a:lnTo>
                      <a:lnTo>
                        <a:pt x="147" y="36"/>
                      </a:lnTo>
                      <a:lnTo>
                        <a:pt x="141" y="44"/>
                      </a:lnTo>
                      <a:lnTo>
                        <a:pt x="128" y="30"/>
                      </a:lnTo>
                      <a:lnTo>
                        <a:pt x="114" y="26"/>
                      </a:lnTo>
                      <a:lnTo>
                        <a:pt x="113" y="8"/>
                      </a:lnTo>
                      <a:lnTo>
                        <a:pt x="93" y="11"/>
                      </a:lnTo>
                      <a:lnTo>
                        <a:pt x="81" y="7"/>
                      </a:lnTo>
                      <a:lnTo>
                        <a:pt x="65" y="0"/>
                      </a:lnTo>
                    </a:path>
                  </a:pathLst>
                </a:custGeom>
                <a:solidFill>
                  <a:schemeClr val="folHlink"/>
                </a:solidFill>
                <a:ln w="76200" cap="rnd" cmpd="sng">
                  <a:noFill/>
                  <a:prstDash val="solid"/>
                  <a:round/>
                  <a:headEnd type="none" w="med" len="med"/>
                  <a:tailEnd type="none" w="med" len="med"/>
                </a:ln>
                <a:effectLst>
                  <a:outerShdw dist="107763" dir="2700000" algn="ctr" rotWithShape="0">
                    <a:schemeClr val="bg2"/>
                  </a:outerShdw>
                </a:effectLst>
              </p:spPr>
              <p:txBody>
                <a:bodyPr wrap="none" lIns="93067" tIns="45717" rIns="93067" bIns="45717">
                  <a:spAutoFit/>
                </a:bodyPr>
                <a:lstStyle/>
                <a:p>
                  <a:pPr>
                    <a:defRPr/>
                  </a:pPr>
                  <a:endParaRPr lang="en-US"/>
                </a:p>
              </p:txBody>
            </p:sp>
            <p:sp>
              <p:nvSpPr>
                <p:cNvPr id="1174607" name="Freeform 79"/>
                <p:cNvSpPr>
                  <a:spLocks/>
                </p:cNvSpPr>
                <p:nvPr/>
              </p:nvSpPr>
              <p:spPr bwMode="auto">
                <a:xfrm>
                  <a:off x="4238" y="2312"/>
                  <a:ext cx="10" cy="16"/>
                </a:xfrm>
                <a:custGeom>
                  <a:avLst/>
                  <a:gdLst/>
                  <a:ahLst/>
                  <a:cxnLst>
                    <a:cxn ang="0">
                      <a:pos x="4" y="0"/>
                    </a:cxn>
                    <a:cxn ang="0">
                      <a:pos x="5" y="5"/>
                    </a:cxn>
                    <a:cxn ang="0">
                      <a:pos x="4" y="8"/>
                    </a:cxn>
                    <a:cxn ang="0">
                      <a:pos x="4" y="10"/>
                    </a:cxn>
                    <a:cxn ang="0">
                      <a:pos x="9" y="13"/>
                    </a:cxn>
                    <a:cxn ang="0">
                      <a:pos x="9" y="15"/>
                    </a:cxn>
                    <a:cxn ang="0">
                      <a:pos x="5" y="13"/>
                    </a:cxn>
                    <a:cxn ang="0">
                      <a:pos x="2" y="15"/>
                    </a:cxn>
                    <a:cxn ang="0">
                      <a:pos x="0" y="13"/>
                    </a:cxn>
                    <a:cxn ang="0">
                      <a:pos x="2" y="10"/>
                    </a:cxn>
                    <a:cxn ang="0">
                      <a:pos x="0" y="8"/>
                    </a:cxn>
                    <a:cxn ang="0">
                      <a:pos x="2" y="2"/>
                    </a:cxn>
                    <a:cxn ang="0">
                      <a:pos x="4" y="0"/>
                    </a:cxn>
                  </a:cxnLst>
                  <a:rect l="0" t="0" r="r" b="b"/>
                  <a:pathLst>
                    <a:path w="10" h="16">
                      <a:moveTo>
                        <a:pt x="4" y="0"/>
                      </a:moveTo>
                      <a:lnTo>
                        <a:pt x="5" y="5"/>
                      </a:lnTo>
                      <a:lnTo>
                        <a:pt x="4" y="8"/>
                      </a:lnTo>
                      <a:lnTo>
                        <a:pt x="4" y="10"/>
                      </a:lnTo>
                      <a:lnTo>
                        <a:pt x="9" y="13"/>
                      </a:lnTo>
                      <a:lnTo>
                        <a:pt x="9" y="15"/>
                      </a:lnTo>
                      <a:lnTo>
                        <a:pt x="5" y="13"/>
                      </a:lnTo>
                      <a:lnTo>
                        <a:pt x="2" y="15"/>
                      </a:lnTo>
                      <a:lnTo>
                        <a:pt x="0" y="13"/>
                      </a:lnTo>
                      <a:lnTo>
                        <a:pt x="2" y="10"/>
                      </a:lnTo>
                      <a:lnTo>
                        <a:pt x="0" y="8"/>
                      </a:lnTo>
                      <a:lnTo>
                        <a:pt x="2" y="2"/>
                      </a:lnTo>
                      <a:lnTo>
                        <a:pt x="4" y="0"/>
                      </a:lnTo>
                    </a:path>
                  </a:pathLst>
                </a:custGeom>
                <a:solidFill>
                  <a:schemeClr val="folHlink"/>
                </a:solidFill>
                <a:ln w="76200" cap="rnd" cmpd="sng">
                  <a:noFill/>
                  <a:prstDash val="solid"/>
                  <a:round/>
                  <a:headEnd type="none" w="med" len="med"/>
                  <a:tailEnd type="none" w="med" len="med"/>
                </a:ln>
                <a:effectLst>
                  <a:outerShdw dist="107763" dir="2700000" algn="ctr" rotWithShape="0">
                    <a:schemeClr val="bg2"/>
                  </a:outerShdw>
                </a:effectLst>
              </p:spPr>
              <p:txBody>
                <a:bodyPr wrap="none" lIns="93067" tIns="45717" rIns="93067" bIns="45717">
                  <a:spAutoFit/>
                </a:bodyPr>
                <a:lstStyle/>
                <a:p>
                  <a:pPr>
                    <a:defRPr/>
                  </a:pPr>
                  <a:endParaRPr lang="en-US"/>
                </a:p>
              </p:txBody>
            </p:sp>
            <p:sp>
              <p:nvSpPr>
                <p:cNvPr id="1174608" name="Freeform 80"/>
                <p:cNvSpPr>
                  <a:spLocks/>
                </p:cNvSpPr>
                <p:nvPr/>
              </p:nvSpPr>
              <p:spPr bwMode="auto">
                <a:xfrm>
                  <a:off x="4186" y="2380"/>
                  <a:ext cx="41" cy="56"/>
                </a:xfrm>
                <a:custGeom>
                  <a:avLst/>
                  <a:gdLst/>
                  <a:ahLst/>
                  <a:cxnLst>
                    <a:cxn ang="0">
                      <a:pos x="0" y="28"/>
                    </a:cxn>
                    <a:cxn ang="0">
                      <a:pos x="15" y="28"/>
                    </a:cxn>
                    <a:cxn ang="0">
                      <a:pos x="31" y="0"/>
                    </a:cxn>
                    <a:cxn ang="0">
                      <a:pos x="40" y="16"/>
                    </a:cxn>
                    <a:cxn ang="0">
                      <a:pos x="33" y="55"/>
                    </a:cxn>
                    <a:cxn ang="0">
                      <a:pos x="3" y="46"/>
                    </a:cxn>
                    <a:cxn ang="0">
                      <a:pos x="0" y="28"/>
                    </a:cxn>
                  </a:cxnLst>
                  <a:rect l="0" t="0" r="r" b="b"/>
                  <a:pathLst>
                    <a:path w="41" h="56">
                      <a:moveTo>
                        <a:pt x="0" y="28"/>
                      </a:moveTo>
                      <a:lnTo>
                        <a:pt x="15" y="28"/>
                      </a:lnTo>
                      <a:lnTo>
                        <a:pt x="31" y="0"/>
                      </a:lnTo>
                      <a:lnTo>
                        <a:pt x="40" y="16"/>
                      </a:lnTo>
                      <a:lnTo>
                        <a:pt x="33" y="55"/>
                      </a:lnTo>
                      <a:lnTo>
                        <a:pt x="3" y="46"/>
                      </a:lnTo>
                      <a:lnTo>
                        <a:pt x="0" y="28"/>
                      </a:lnTo>
                    </a:path>
                  </a:pathLst>
                </a:custGeom>
                <a:solidFill>
                  <a:schemeClr val="folHlink"/>
                </a:solidFill>
                <a:ln w="76200" cap="rnd" cmpd="sng">
                  <a:noFill/>
                  <a:prstDash val="solid"/>
                  <a:round/>
                  <a:headEnd type="none" w="med" len="med"/>
                  <a:tailEnd type="none" w="med" len="med"/>
                </a:ln>
                <a:effectLst>
                  <a:outerShdw dist="107763" dir="2700000" algn="ctr" rotWithShape="0">
                    <a:schemeClr val="bg2"/>
                  </a:outerShdw>
                </a:effectLst>
              </p:spPr>
              <p:txBody>
                <a:bodyPr wrap="none" lIns="93067" tIns="45717" rIns="93067" bIns="45717">
                  <a:spAutoFit/>
                </a:bodyPr>
                <a:lstStyle/>
                <a:p>
                  <a:pPr>
                    <a:defRPr/>
                  </a:pPr>
                  <a:endParaRPr lang="en-US"/>
                </a:p>
              </p:txBody>
            </p:sp>
            <p:sp>
              <p:nvSpPr>
                <p:cNvPr id="1174609" name="Freeform 81"/>
                <p:cNvSpPr>
                  <a:spLocks/>
                </p:cNvSpPr>
                <p:nvPr/>
              </p:nvSpPr>
              <p:spPr bwMode="auto">
                <a:xfrm>
                  <a:off x="4268" y="2401"/>
                  <a:ext cx="71" cy="54"/>
                </a:xfrm>
                <a:custGeom>
                  <a:avLst/>
                  <a:gdLst/>
                  <a:ahLst/>
                  <a:cxnLst>
                    <a:cxn ang="0">
                      <a:pos x="4" y="13"/>
                    </a:cxn>
                    <a:cxn ang="0">
                      <a:pos x="0" y="0"/>
                    </a:cxn>
                    <a:cxn ang="0">
                      <a:pos x="24" y="5"/>
                    </a:cxn>
                    <a:cxn ang="0">
                      <a:pos x="57" y="18"/>
                    </a:cxn>
                    <a:cxn ang="0">
                      <a:pos x="57" y="28"/>
                    </a:cxn>
                    <a:cxn ang="0">
                      <a:pos x="70" y="53"/>
                    </a:cxn>
                    <a:cxn ang="0">
                      <a:pos x="44" y="29"/>
                    </a:cxn>
                    <a:cxn ang="0">
                      <a:pos x="27" y="31"/>
                    </a:cxn>
                    <a:cxn ang="0">
                      <a:pos x="4" y="13"/>
                    </a:cxn>
                  </a:cxnLst>
                  <a:rect l="0" t="0" r="r" b="b"/>
                  <a:pathLst>
                    <a:path w="71" h="54">
                      <a:moveTo>
                        <a:pt x="4" y="13"/>
                      </a:moveTo>
                      <a:lnTo>
                        <a:pt x="0" y="0"/>
                      </a:lnTo>
                      <a:lnTo>
                        <a:pt x="24" y="5"/>
                      </a:lnTo>
                      <a:lnTo>
                        <a:pt x="57" y="18"/>
                      </a:lnTo>
                      <a:lnTo>
                        <a:pt x="57" y="28"/>
                      </a:lnTo>
                      <a:lnTo>
                        <a:pt x="70" y="53"/>
                      </a:lnTo>
                      <a:lnTo>
                        <a:pt x="44" y="29"/>
                      </a:lnTo>
                      <a:lnTo>
                        <a:pt x="27" y="31"/>
                      </a:lnTo>
                      <a:lnTo>
                        <a:pt x="4" y="13"/>
                      </a:lnTo>
                    </a:path>
                  </a:pathLst>
                </a:custGeom>
                <a:solidFill>
                  <a:schemeClr val="folHlink"/>
                </a:solidFill>
                <a:ln w="76200" cap="rnd" cmpd="sng">
                  <a:noFill/>
                  <a:prstDash val="solid"/>
                  <a:round/>
                  <a:headEnd type="none" w="med" len="med"/>
                  <a:tailEnd type="none" w="med" len="med"/>
                </a:ln>
                <a:effectLst>
                  <a:outerShdw dist="107763" dir="2700000" algn="ctr" rotWithShape="0">
                    <a:schemeClr val="bg2"/>
                  </a:outerShdw>
                </a:effectLst>
              </p:spPr>
              <p:txBody>
                <a:bodyPr wrap="none" lIns="93067" tIns="45717" rIns="93067" bIns="45717">
                  <a:spAutoFit/>
                </a:bodyPr>
                <a:lstStyle/>
                <a:p>
                  <a:pPr>
                    <a:defRPr/>
                  </a:pPr>
                  <a:endParaRPr lang="en-US"/>
                </a:p>
              </p:txBody>
            </p:sp>
            <p:sp>
              <p:nvSpPr>
                <p:cNvPr id="1174610" name="Freeform 82"/>
                <p:cNvSpPr>
                  <a:spLocks/>
                </p:cNvSpPr>
                <p:nvPr/>
              </p:nvSpPr>
              <p:spPr bwMode="auto">
                <a:xfrm>
                  <a:off x="4403" y="2509"/>
                  <a:ext cx="48" cy="58"/>
                </a:xfrm>
                <a:custGeom>
                  <a:avLst/>
                  <a:gdLst/>
                  <a:ahLst/>
                  <a:cxnLst>
                    <a:cxn ang="0">
                      <a:pos x="29" y="0"/>
                    </a:cxn>
                    <a:cxn ang="0">
                      <a:pos x="47" y="17"/>
                    </a:cxn>
                    <a:cxn ang="0">
                      <a:pos x="10" y="57"/>
                    </a:cxn>
                    <a:cxn ang="0">
                      <a:pos x="0" y="48"/>
                    </a:cxn>
                    <a:cxn ang="0">
                      <a:pos x="27" y="22"/>
                    </a:cxn>
                    <a:cxn ang="0">
                      <a:pos x="29" y="0"/>
                    </a:cxn>
                  </a:cxnLst>
                  <a:rect l="0" t="0" r="r" b="b"/>
                  <a:pathLst>
                    <a:path w="48" h="58">
                      <a:moveTo>
                        <a:pt x="29" y="0"/>
                      </a:moveTo>
                      <a:lnTo>
                        <a:pt x="47" y="17"/>
                      </a:lnTo>
                      <a:lnTo>
                        <a:pt x="10" y="57"/>
                      </a:lnTo>
                      <a:lnTo>
                        <a:pt x="0" y="48"/>
                      </a:lnTo>
                      <a:lnTo>
                        <a:pt x="27" y="22"/>
                      </a:lnTo>
                      <a:lnTo>
                        <a:pt x="29" y="0"/>
                      </a:lnTo>
                    </a:path>
                  </a:pathLst>
                </a:custGeom>
                <a:solidFill>
                  <a:schemeClr val="folHlink"/>
                </a:solidFill>
                <a:ln w="76200" cap="rnd" cmpd="sng">
                  <a:noFill/>
                  <a:prstDash val="solid"/>
                  <a:round/>
                  <a:headEnd type="none" w="med" len="med"/>
                  <a:tailEnd type="none" w="med" len="med"/>
                </a:ln>
                <a:effectLst>
                  <a:outerShdw dist="107763" dir="2700000" algn="ctr" rotWithShape="0">
                    <a:schemeClr val="bg2"/>
                  </a:outerShdw>
                </a:effectLst>
              </p:spPr>
              <p:txBody>
                <a:bodyPr wrap="none" lIns="93067" tIns="45717" rIns="93067" bIns="45717">
                  <a:spAutoFit/>
                </a:bodyPr>
                <a:lstStyle/>
                <a:p>
                  <a:pPr>
                    <a:defRPr/>
                  </a:pPr>
                  <a:endParaRPr lang="en-US"/>
                </a:p>
              </p:txBody>
            </p:sp>
            <p:sp>
              <p:nvSpPr>
                <p:cNvPr id="1174611" name="Freeform 83"/>
                <p:cNvSpPr>
                  <a:spLocks/>
                </p:cNvSpPr>
                <p:nvPr/>
              </p:nvSpPr>
              <p:spPr bwMode="auto">
                <a:xfrm>
                  <a:off x="3691" y="2123"/>
                  <a:ext cx="24" cy="37"/>
                </a:xfrm>
                <a:custGeom>
                  <a:avLst/>
                  <a:gdLst/>
                  <a:ahLst/>
                  <a:cxnLst>
                    <a:cxn ang="0">
                      <a:pos x="23" y="28"/>
                    </a:cxn>
                    <a:cxn ang="0">
                      <a:pos x="17" y="24"/>
                    </a:cxn>
                    <a:cxn ang="0">
                      <a:pos x="17" y="8"/>
                    </a:cxn>
                    <a:cxn ang="0">
                      <a:pos x="20" y="5"/>
                    </a:cxn>
                    <a:cxn ang="0">
                      <a:pos x="15" y="5"/>
                    </a:cxn>
                    <a:cxn ang="0">
                      <a:pos x="18" y="0"/>
                    </a:cxn>
                    <a:cxn ang="0">
                      <a:pos x="14" y="0"/>
                    </a:cxn>
                    <a:cxn ang="0">
                      <a:pos x="8" y="5"/>
                    </a:cxn>
                    <a:cxn ang="0">
                      <a:pos x="8" y="15"/>
                    </a:cxn>
                    <a:cxn ang="0">
                      <a:pos x="11" y="17"/>
                    </a:cxn>
                    <a:cxn ang="0">
                      <a:pos x="11" y="22"/>
                    </a:cxn>
                    <a:cxn ang="0">
                      <a:pos x="9" y="22"/>
                    </a:cxn>
                    <a:cxn ang="0">
                      <a:pos x="5" y="25"/>
                    </a:cxn>
                    <a:cxn ang="0">
                      <a:pos x="5" y="29"/>
                    </a:cxn>
                    <a:cxn ang="0">
                      <a:pos x="0" y="36"/>
                    </a:cxn>
                    <a:cxn ang="0">
                      <a:pos x="17" y="36"/>
                    </a:cxn>
                    <a:cxn ang="0">
                      <a:pos x="23" y="28"/>
                    </a:cxn>
                  </a:cxnLst>
                  <a:rect l="0" t="0" r="r" b="b"/>
                  <a:pathLst>
                    <a:path w="24" h="37">
                      <a:moveTo>
                        <a:pt x="23" y="28"/>
                      </a:moveTo>
                      <a:lnTo>
                        <a:pt x="17" y="24"/>
                      </a:lnTo>
                      <a:lnTo>
                        <a:pt x="17" y="8"/>
                      </a:lnTo>
                      <a:lnTo>
                        <a:pt x="20" y="5"/>
                      </a:lnTo>
                      <a:lnTo>
                        <a:pt x="15" y="5"/>
                      </a:lnTo>
                      <a:lnTo>
                        <a:pt x="18" y="0"/>
                      </a:lnTo>
                      <a:lnTo>
                        <a:pt x="14" y="0"/>
                      </a:lnTo>
                      <a:lnTo>
                        <a:pt x="8" y="5"/>
                      </a:lnTo>
                      <a:lnTo>
                        <a:pt x="8" y="15"/>
                      </a:lnTo>
                      <a:lnTo>
                        <a:pt x="11" y="17"/>
                      </a:lnTo>
                      <a:lnTo>
                        <a:pt x="11" y="22"/>
                      </a:lnTo>
                      <a:lnTo>
                        <a:pt x="9" y="22"/>
                      </a:lnTo>
                      <a:lnTo>
                        <a:pt x="5" y="25"/>
                      </a:lnTo>
                      <a:lnTo>
                        <a:pt x="5" y="29"/>
                      </a:lnTo>
                      <a:lnTo>
                        <a:pt x="0" y="36"/>
                      </a:lnTo>
                      <a:lnTo>
                        <a:pt x="17" y="36"/>
                      </a:lnTo>
                      <a:lnTo>
                        <a:pt x="23" y="28"/>
                      </a:lnTo>
                    </a:path>
                  </a:pathLst>
                </a:custGeom>
                <a:solidFill>
                  <a:schemeClr val="folHlink"/>
                </a:solidFill>
                <a:ln w="76200" cap="rnd" cmpd="sng">
                  <a:noFill/>
                  <a:prstDash val="solid"/>
                  <a:round/>
                  <a:headEnd type="none" w="med" len="med"/>
                  <a:tailEnd type="none" w="med" len="med"/>
                </a:ln>
                <a:effectLst>
                  <a:outerShdw dist="107763" dir="2700000" algn="ctr" rotWithShape="0">
                    <a:schemeClr val="bg2"/>
                  </a:outerShdw>
                </a:effectLst>
              </p:spPr>
              <p:txBody>
                <a:bodyPr wrap="none" lIns="93067" tIns="45717" rIns="93067" bIns="45717">
                  <a:spAutoFit/>
                </a:bodyPr>
                <a:lstStyle/>
                <a:p>
                  <a:pPr>
                    <a:defRPr/>
                  </a:pPr>
                  <a:endParaRPr lang="en-US"/>
                </a:p>
              </p:txBody>
            </p:sp>
            <p:sp>
              <p:nvSpPr>
                <p:cNvPr id="1174612" name="Freeform 84"/>
                <p:cNvSpPr>
                  <a:spLocks/>
                </p:cNvSpPr>
                <p:nvPr/>
              </p:nvSpPr>
              <p:spPr bwMode="auto">
                <a:xfrm>
                  <a:off x="3683" y="2135"/>
                  <a:ext cx="13" cy="13"/>
                </a:xfrm>
                <a:custGeom>
                  <a:avLst/>
                  <a:gdLst/>
                  <a:ahLst/>
                  <a:cxnLst>
                    <a:cxn ang="0">
                      <a:pos x="10" y="4"/>
                    </a:cxn>
                    <a:cxn ang="0">
                      <a:pos x="12" y="4"/>
                    </a:cxn>
                    <a:cxn ang="0">
                      <a:pos x="12" y="0"/>
                    </a:cxn>
                    <a:cxn ang="0">
                      <a:pos x="8" y="0"/>
                    </a:cxn>
                    <a:cxn ang="0">
                      <a:pos x="0" y="8"/>
                    </a:cxn>
                    <a:cxn ang="0">
                      <a:pos x="0" y="12"/>
                    </a:cxn>
                    <a:cxn ang="0">
                      <a:pos x="7" y="12"/>
                    </a:cxn>
                    <a:cxn ang="0">
                      <a:pos x="10" y="9"/>
                    </a:cxn>
                    <a:cxn ang="0">
                      <a:pos x="10" y="4"/>
                    </a:cxn>
                  </a:cxnLst>
                  <a:rect l="0" t="0" r="r" b="b"/>
                  <a:pathLst>
                    <a:path w="13" h="13">
                      <a:moveTo>
                        <a:pt x="10" y="4"/>
                      </a:moveTo>
                      <a:lnTo>
                        <a:pt x="12" y="4"/>
                      </a:lnTo>
                      <a:lnTo>
                        <a:pt x="12" y="0"/>
                      </a:lnTo>
                      <a:lnTo>
                        <a:pt x="8" y="0"/>
                      </a:lnTo>
                      <a:lnTo>
                        <a:pt x="0" y="8"/>
                      </a:lnTo>
                      <a:lnTo>
                        <a:pt x="0" y="12"/>
                      </a:lnTo>
                      <a:lnTo>
                        <a:pt x="7" y="12"/>
                      </a:lnTo>
                      <a:lnTo>
                        <a:pt x="10" y="9"/>
                      </a:lnTo>
                      <a:lnTo>
                        <a:pt x="10" y="4"/>
                      </a:lnTo>
                    </a:path>
                  </a:pathLst>
                </a:custGeom>
                <a:solidFill>
                  <a:schemeClr val="folHlink"/>
                </a:solidFill>
                <a:ln w="76200" cap="rnd" cmpd="sng">
                  <a:noFill/>
                  <a:prstDash val="solid"/>
                  <a:round/>
                  <a:headEnd type="none" w="med" len="med"/>
                  <a:tailEnd type="none" w="med" len="med"/>
                </a:ln>
                <a:effectLst>
                  <a:outerShdw dist="107763" dir="2700000" algn="ctr" rotWithShape="0">
                    <a:schemeClr val="bg2"/>
                  </a:outerShdw>
                </a:effectLst>
              </p:spPr>
              <p:txBody>
                <a:bodyPr wrap="none" lIns="93067" tIns="45717" rIns="93067" bIns="45717">
                  <a:spAutoFit/>
                </a:bodyPr>
                <a:lstStyle/>
                <a:p>
                  <a:pPr>
                    <a:defRPr/>
                  </a:pPr>
                  <a:endParaRPr lang="en-US"/>
                </a:p>
              </p:txBody>
            </p:sp>
            <p:sp>
              <p:nvSpPr>
                <p:cNvPr id="1174613" name="Freeform 85"/>
                <p:cNvSpPr>
                  <a:spLocks/>
                </p:cNvSpPr>
                <p:nvPr/>
              </p:nvSpPr>
              <p:spPr bwMode="auto">
                <a:xfrm>
                  <a:off x="3664" y="2113"/>
                  <a:ext cx="156" cy="122"/>
                </a:xfrm>
                <a:custGeom>
                  <a:avLst/>
                  <a:gdLst/>
                  <a:ahLst/>
                  <a:cxnLst>
                    <a:cxn ang="0">
                      <a:pos x="102" y="8"/>
                    </a:cxn>
                    <a:cxn ang="0">
                      <a:pos x="122" y="11"/>
                    </a:cxn>
                    <a:cxn ang="0">
                      <a:pos x="110" y="16"/>
                    </a:cxn>
                    <a:cxn ang="0">
                      <a:pos x="105" y="23"/>
                    </a:cxn>
                    <a:cxn ang="0">
                      <a:pos x="97" y="39"/>
                    </a:cxn>
                    <a:cxn ang="0">
                      <a:pos x="85" y="41"/>
                    </a:cxn>
                    <a:cxn ang="0">
                      <a:pos x="74" y="39"/>
                    </a:cxn>
                    <a:cxn ang="0">
                      <a:pos x="80" y="31"/>
                    </a:cxn>
                    <a:cxn ang="0">
                      <a:pos x="75" y="21"/>
                    </a:cxn>
                    <a:cxn ang="0">
                      <a:pos x="69" y="39"/>
                    </a:cxn>
                    <a:cxn ang="0">
                      <a:pos x="53" y="47"/>
                    </a:cxn>
                    <a:cxn ang="0">
                      <a:pos x="44" y="53"/>
                    </a:cxn>
                    <a:cxn ang="0">
                      <a:pos x="32" y="61"/>
                    </a:cxn>
                    <a:cxn ang="0">
                      <a:pos x="26" y="80"/>
                    </a:cxn>
                    <a:cxn ang="0">
                      <a:pos x="5" y="73"/>
                    </a:cxn>
                    <a:cxn ang="0">
                      <a:pos x="0" y="88"/>
                    </a:cxn>
                    <a:cxn ang="0">
                      <a:pos x="9" y="109"/>
                    </a:cxn>
                    <a:cxn ang="0">
                      <a:pos x="43" y="86"/>
                    </a:cxn>
                    <a:cxn ang="0">
                      <a:pos x="64" y="82"/>
                    </a:cxn>
                    <a:cxn ang="0">
                      <a:pos x="67" y="90"/>
                    </a:cxn>
                    <a:cxn ang="0">
                      <a:pos x="85" y="113"/>
                    </a:cxn>
                    <a:cxn ang="0">
                      <a:pos x="87" y="106"/>
                    </a:cxn>
                    <a:cxn ang="0">
                      <a:pos x="91" y="106"/>
                    </a:cxn>
                    <a:cxn ang="0">
                      <a:pos x="74" y="85"/>
                    </a:cxn>
                    <a:cxn ang="0">
                      <a:pos x="80" y="78"/>
                    </a:cxn>
                    <a:cxn ang="0">
                      <a:pos x="97" y="100"/>
                    </a:cxn>
                    <a:cxn ang="0">
                      <a:pos x="105" y="114"/>
                    </a:cxn>
                    <a:cxn ang="0">
                      <a:pos x="108" y="121"/>
                    </a:cxn>
                    <a:cxn ang="0">
                      <a:pos x="111" y="107"/>
                    </a:cxn>
                    <a:cxn ang="0">
                      <a:pos x="123" y="102"/>
                    </a:cxn>
                    <a:cxn ang="0">
                      <a:pos x="130" y="100"/>
                    </a:cxn>
                    <a:cxn ang="0">
                      <a:pos x="127" y="89"/>
                    </a:cxn>
                    <a:cxn ang="0">
                      <a:pos x="133" y="71"/>
                    </a:cxn>
                    <a:cxn ang="0">
                      <a:pos x="141" y="73"/>
                    </a:cxn>
                    <a:cxn ang="0">
                      <a:pos x="144" y="82"/>
                    </a:cxn>
                    <a:cxn ang="0">
                      <a:pos x="150" y="77"/>
                    </a:cxn>
                    <a:cxn ang="0">
                      <a:pos x="148" y="76"/>
                    </a:cxn>
                    <a:cxn ang="0">
                      <a:pos x="153" y="64"/>
                    </a:cxn>
                    <a:cxn ang="0">
                      <a:pos x="155" y="77"/>
                    </a:cxn>
                    <a:cxn ang="0">
                      <a:pos x="102" y="0"/>
                    </a:cxn>
                  </a:cxnLst>
                  <a:rect l="0" t="0" r="r" b="b"/>
                  <a:pathLst>
                    <a:path w="156" h="122">
                      <a:moveTo>
                        <a:pt x="102" y="0"/>
                      </a:moveTo>
                      <a:lnTo>
                        <a:pt x="102" y="8"/>
                      </a:lnTo>
                      <a:lnTo>
                        <a:pt x="105" y="11"/>
                      </a:lnTo>
                      <a:lnTo>
                        <a:pt x="122" y="11"/>
                      </a:lnTo>
                      <a:lnTo>
                        <a:pt x="122" y="16"/>
                      </a:lnTo>
                      <a:lnTo>
                        <a:pt x="110" y="16"/>
                      </a:lnTo>
                      <a:lnTo>
                        <a:pt x="110" y="29"/>
                      </a:lnTo>
                      <a:lnTo>
                        <a:pt x="105" y="23"/>
                      </a:lnTo>
                      <a:lnTo>
                        <a:pt x="105" y="32"/>
                      </a:lnTo>
                      <a:lnTo>
                        <a:pt x="97" y="39"/>
                      </a:lnTo>
                      <a:lnTo>
                        <a:pt x="93" y="35"/>
                      </a:lnTo>
                      <a:lnTo>
                        <a:pt x="85" y="41"/>
                      </a:lnTo>
                      <a:lnTo>
                        <a:pt x="84" y="39"/>
                      </a:lnTo>
                      <a:lnTo>
                        <a:pt x="74" y="39"/>
                      </a:lnTo>
                      <a:lnTo>
                        <a:pt x="80" y="33"/>
                      </a:lnTo>
                      <a:lnTo>
                        <a:pt x="80" y="31"/>
                      </a:lnTo>
                      <a:lnTo>
                        <a:pt x="75" y="27"/>
                      </a:lnTo>
                      <a:lnTo>
                        <a:pt x="75" y="21"/>
                      </a:lnTo>
                      <a:lnTo>
                        <a:pt x="69" y="27"/>
                      </a:lnTo>
                      <a:lnTo>
                        <a:pt x="69" y="39"/>
                      </a:lnTo>
                      <a:lnTo>
                        <a:pt x="62" y="39"/>
                      </a:lnTo>
                      <a:lnTo>
                        <a:pt x="53" y="47"/>
                      </a:lnTo>
                      <a:lnTo>
                        <a:pt x="49" y="47"/>
                      </a:lnTo>
                      <a:lnTo>
                        <a:pt x="44" y="53"/>
                      </a:lnTo>
                      <a:lnTo>
                        <a:pt x="26" y="53"/>
                      </a:lnTo>
                      <a:lnTo>
                        <a:pt x="32" y="61"/>
                      </a:lnTo>
                      <a:lnTo>
                        <a:pt x="32" y="73"/>
                      </a:lnTo>
                      <a:lnTo>
                        <a:pt x="26" y="80"/>
                      </a:lnTo>
                      <a:lnTo>
                        <a:pt x="19" y="73"/>
                      </a:lnTo>
                      <a:lnTo>
                        <a:pt x="5" y="73"/>
                      </a:lnTo>
                      <a:lnTo>
                        <a:pt x="5" y="82"/>
                      </a:lnTo>
                      <a:lnTo>
                        <a:pt x="0" y="88"/>
                      </a:lnTo>
                      <a:lnTo>
                        <a:pt x="0" y="100"/>
                      </a:lnTo>
                      <a:lnTo>
                        <a:pt x="9" y="109"/>
                      </a:lnTo>
                      <a:lnTo>
                        <a:pt x="22" y="109"/>
                      </a:lnTo>
                      <a:lnTo>
                        <a:pt x="43" y="86"/>
                      </a:lnTo>
                      <a:lnTo>
                        <a:pt x="61" y="86"/>
                      </a:lnTo>
                      <a:lnTo>
                        <a:pt x="64" y="82"/>
                      </a:lnTo>
                      <a:lnTo>
                        <a:pt x="68" y="86"/>
                      </a:lnTo>
                      <a:lnTo>
                        <a:pt x="67" y="90"/>
                      </a:lnTo>
                      <a:lnTo>
                        <a:pt x="85" y="106"/>
                      </a:lnTo>
                      <a:lnTo>
                        <a:pt x="85" y="113"/>
                      </a:lnTo>
                      <a:lnTo>
                        <a:pt x="88" y="110"/>
                      </a:lnTo>
                      <a:lnTo>
                        <a:pt x="87" y="106"/>
                      </a:lnTo>
                      <a:lnTo>
                        <a:pt x="88" y="104"/>
                      </a:lnTo>
                      <a:lnTo>
                        <a:pt x="91" y="106"/>
                      </a:lnTo>
                      <a:lnTo>
                        <a:pt x="93" y="106"/>
                      </a:lnTo>
                      <a:lnTo>
                        <a:pt x="74" y="85"/>
                      </a:lnTo>
                      <a:lnTo>
                        <a:pt x="74" y="78"/>
                      </a:lnTo>
                      <a:lnTo>
                        <a:pt x="80" y="78"/>
                      </a:lnTo>
                      <a:lnTo>
                        <a:pt x="80" y="82"/>
                      </a:lnTo>
                      <a:lnTo>
                        <a:pt x="97" y="100"/>
                      </a:lnTo>
                      <a:lnTo>
                        <a:pt x="97" y="106"/>
                      </a:lnTo>
                      <a:lnTo>
                        <a:pt x="105" y="114"/>
                      </a:lnTo>
                      <a:lnTo>
                        <a:pt x="103" y="116"/>
                      </a:lnTo>
                      <a:lnTo>
                        <a:pt x="108" y="121"/>
                      </a:lnTo>
                      <a:lnTo>
                        <a:pt x="116" y="113"/>
                      </a:lnTo>
                      <a:lnTo>
                        <a:pt x="111" y="107"/>
                      </a:lnTo>
                      <a:lnTo>
                        <a:pt x="116" y="102"/>
                      </a:lnTo>
                      <a:lnTo>
                        <a:pt x="123" y="102"/>
                      </a:lnTo>
                      <a:lnTo>
                        <a:pt x="126" y="100"/>
                      </a:lnTo>
                      <a:lnTo>
                        <a:pt x="130" y="100"/>
                      </a:lnTo>
                      <a:lnTo>
                        <a:pt x="124" y="93"/>
                      </a:lnTo>
                      <a:lnTo>
                        <a:pt x="127" y="89"/>
                      </a:lnTo>
                      <a:lnTo>
                        <a:pt x="127" y="77"/>
                      </a:lnTo>
                      <a:lnTo>
                        <a:pt x="133" y="71"/>
                      </a:lnTo>
                      <a:lnTo>
                        <a:pt x="136" y="73"/>
                      </a:lnTo>
                      <a:lnTo>
                        <a:pt x="141" y="73"/>
                      </a:lnTo>
                      <a:lnTo>
                        <a:pt x="139" y="77"/>
                      </a:lnTo>
                      <a:lnTo>
                        <a:pt x="144" y="82"/>
                      </a:lnTo>
                      <a:lnTo>
                        <a:pt x="147" y="77"/>
                      </a:lnTo>
                      <a:lnTo>
                        <a:pt x="150" y="77"/>
                      </a:lnTo>
                      <a:lnTo>
                        <a:pt x="150" y="76"/>
                      </a:lnTo>
                      <a:lnTo>
                        <a:pt x="148" y="76"/>
                      </a:lnTo>
                      <a:lnTo>
                        <a:pt x="145" y="73"/>
                      </a:lnTo>
                      <a:lnTo>
                        <a:pt x="153" y="64"/>
                      </a:lnTo>
                      <a:lnTo>
                        <a:pt x="153" y="77"/>
                      </a:lnTo>
                      <a:lnTo>
                        <a:pt x="155" y="77"/>
                      </a:lnTo>
                      <a:lnTo>
                        <a:pt x="155" y="0"/>
                      </a:lnTo>
                      <a:lnTo>
                        <a:pt x="102" y="0"/>
                      </a:lnTo>
                    </a:path>
                  </a:pathLst>
                </a:custGeom>
                <a:solidFill>
                  <a:schemeClr val="folHlink"/>
                </a:solidFill>
                <a:ln w="76200" cap="rnd" cmpd="sng">
                  <a:noFill/>
                  <a:prstDash val="solid"/>
                  <a:round/>
                  <a:headEnd type="none" w="med" len="med"/>
                  <a:tailEnd type="none" w="med" len="med"/>
                </a:ln>
                <a:effectLst>
                  <a:outerShdw dist="107763" dir="2700000" algn="ctr" rotWithShape="0">
                    <a:schemeClr val="bg2"/>
                  </a:outerShdw>
                </a:effectLst>
              </p:spPr>
              <p:txBody>
                <a:bodyPr wrap="none" lIns="93067" tIns="45717" rIns="93067" bIns="45717">
                  <a:spAutoFit/>
                </a:bodyPr>
                <a:lstStyle/>
                <a:p>
                  <a:pPr>
                    <a:defRPr/>
                  </a:pPr>
                  <a:endParaRPr lang="en-US"/>
                </a:p>
              </p:txBody>
            </p:sp>
            <p:sp>
              <p:nvSpPr>
                <p:cNvPr id="1174614" name="Freeform 86"/>
                <p:cNvSpPr>
                  <a:spLocks/>
                </p:cNvSpPr>
                <p:nvPr/>
              </p:nvSpPr>
              <p:spPr bwMode="auto">
                <a:xfrm>
                  <a:off x="3730" y="1984"/>
                  <a:ext cx="660" cy="435"/>
                </a:xfrm>
                <a:custGeom>
                  <a:avLst/>
                  <a:gdLst/>
                  <a:ahLst/>
                  <a:cxnLst>
                    <a:cxn ang="0">
                      <a:pos x="19" y="114"/>
                    </a:cxn>
                    <a:cxn ang="0">
                      <a:pos x="60" y="76"/>
                    </a:cxn>
                    <a:cxn ang="0">
                      <a:pos x="86" y="102"/>
                    </a:cxn>
                    <a:cxn ang="0">
                      <a:pos x="71" y="101"/>
                    </a:cxn>
                    <a:cxn ang="0">
                      <a:pos x="131" y="97"/>
                    </a:cxn>
                    <a:cxn ang="0">
                      <a:pos x="145" y="62"/>
                    </a:cxn>
                    <a:cxn ang="0">
                      <a:pos x="146" y="70"/>
                    </a:cxn>
                    <a:cxn ang="0">
                      <a:pos x="135" y="97"/>
                    </a:cxn>
                    <a:cxn ang="0">
                      <a:pos x="182" y="75"/>
                    </a:cxn>
                    <a:cxn ang="0">
                      <a:pos x="279" y="13"/>
                    </a:cxn>
                    <a:cxn ang="0">
                      <a:pos x="348" y="16"/>
                    </a:cxn>
                    <a:cxn ang="0">
                      <a:pos x="425" y="8"/>
                    </a:cxn>
                    <a:cxn ang="0">
                      <a:pos x="509" y="40"/>
                    </a:cxn>
                    <a:cxn ang="0">
                      <a:pos x="606" y="51"/>
                    </a:cxn>
                    <a:cxn ang="0">
                      <a:pos x="654" y="88"/>
                    </a:cxn>
                    <a:cxn ang="0">
                      <a:pos x="617" y="116"/>
                    </a:cxn>
                    <a:cxn ang="0">
                      <a:pos x="597" y="152"/>
                    </a:cxn>
                    <a:cxn ang="0">
                      <a:pos x="572" y="154"/>
                    </a:cxn>
                    <a:cxn ang="0">
                      <a:pos x="580" y="104"/>
                    </a:cxn>
                    <a:cxn ang="0">
                      <a:pos x="549" y="131"/>
                    </a:cxn>
                    <a:cxn ang="0">
                      <a:pos x="526" y="154"/>
                    </a:cxn>
                    <a:cxn ang="0">
                      <a:pos x="534" y="180"/>
                    </a:cxn>
                    <a:cxn ang="0">
                      <a:pos x="507" y="218"/>
                    </a:cxn>
                    <a:cxn ang="0">
                      <a:pos x="511" y="248"/>
                    </a:cxn>
                    <a:cxn ang="0">
                      <a:pos x="508" y="233"/>
                    </a:cxn>
                    <a:cxn ang="0">
                      <a:pos x="483" y="235"/>
                    </a:cxn>
                    <a:cxn ang="0">
                      <a:pos x="502" y="281"/>
                    </a:cxn>
                    <a:cxn ang="0">
                      <a:pos x="455" y="333"/>
                    </a:cxn>
                    <a:cxn ang="0">
                      <a:pos x="442" y="347"/>
                    </a:cxn>
                    <a:cxn ang="0">
                      <a:pos x="426" y="399"/>
                    </a:cxn>
                    <a:cxn ang="0">
                      <a:pos x="403" y="400"/>
                    </a:cxn>
                    <a:cxn ang="0">
                      <a:pos x="431" y="434"/>
                    </a:cxn>
                    <a:cxn ang="0">
                      <a:pos x="384" y="354"/>
                    </a:cxn>
                    <a:cxn ang="0">
                      <a:pos x="330" y="337"/>
                    </a:cxn>
                    <a:cxn ang="0">
                      <a:pos x="305" y="390"/>
                    </a:cxn>
                    <a:cxn ang="0">
                      <a:pos x="285" y="417"/>
                    </a:cxn>
                    <a:cxn ang="0">
                      <a:pos x="252" y="334"/>
                    </a:cxn>
                    <a:cxn ang="0">
                      <a:pos x="226" y="343"/>
                    </a:cxn>
                    <a:cxn ang="0">
                      <a:pos x="204" y="308"/>
                    </a:cxn>
                    <a:cxn ang="0">
                      <a:pos x="135" y="288"/>
                    </a:cxn>
                    <a:cxn ang="0">
                      <a:pos x="159" y="326"/>
                    </a:cxn>
                    <a:cxn ang="0">
                      <a:pos x="142" y="350"/>
                    </a:cxn>
                    <a:cxn ang="0">
                      <a:pos x="115" y="342"/>
                    </a:cxn>
                    <a:cxn ang="0">
                      <a:pos x="72" y="280"/>
                    </a:cxn>
                    <a:cxn ang="0">
                      <a:pos x="90" y="244"/>
                    </a:cxn>
                    <a:cxn ang="0">
                      <a:pos x="101" y="218"/>
                    </a:cxn>
                    <a:cxn ang="0">
                      <a:pos x="90" y="128"/>
                    </a:cxn>
                    <a:cxn ang="0">
                      <a:pos x="52" y="109"/>
                    </a:cxn>
                    <a:cxn ang="0">
                      <a:pos x="33" y="119"/>
                    </a:cxn>
                    <a:cxn ang="0">
                      <a:pos x="0" y="128"/>
                    </a:cxn>
                  </a:cxnLst>
                  <a:rect l="0" t="0" r="r" b="b"/>
                  <a:pathLst>
                    <a:path w="660" h="435">
                      <a:moveTo>
                        <a:pt x="0" y="128"/>
                      </a:moveTo>
                      <a:lnTo>
                        <a:pt x="19" y="114"/>
                      </a:lnTo>
                      <a:lnTo>
                        <a:pt x="38" y="88"/>
                      </a:lnTo>
                      <a:lnTo>
                        <a:pt x="60" y="76"/>
                      </a:lnTo>
                      <a:lnTo>
                        <a:pt x="83" y="91"/>
                      </a:lnTo>
                      <a:lnTo>
                        <a:pt x="86" y="102"/>
                      </a:lnTo>
                      <a:lnTo>
                        <a:pt x="81" y="102"/>
                      </a:lnTo>
                      <a:lnTo>
                        <a:pt x="71" y="101"/>
                      </a:lnTo>
                      <a:lnTo>
                        <a:pt x="83" y="114"/>
                      </a:lnTo>
                      <a:lnTo>
                        <a:pt x="131" y="97"/>
                      </a:lnTo>
                      <a:lnTo>
                        <a:pt x="125" y="84"/>
                      </a:lnTo>
                      <a:lnTo>
                        <a:pt x="145" y="62"/>
                      </a:lnTo>
                      <a:lnTo>
                        <a:pt x="159" y="63"/>
                      </a:lnTo>
                      <a:lnTo>
                        <a:pt x="146" y="70"/>
                      </a:lnTo>
                      <a:lnTo>
                        <a:pt x="135" y="87"/>
                      </a:lnTo>
                      <a:lnTo>
                        <a:pt x="135" y="97"/>
                      </a:lnTo>
                      <a:lnTo>
                        <a:pt x="154" y="109"/>
                      </a:lnTo>
                      <a:lnTo>
                        <a:pt x="182" y="75"/>
                      </a:lnTo>
                      <a:lnTo>
                        <a:pt x="279" y="35"/>
                      </a:lnTo>
                      <a:lnTo>
                        <a:pt x="279" y="13"/>
                      </a:lnTo>
                      <a:lnTo>
                        <a:pt x="323" y="4"/>
                      </a:lnTo>
                      <a:lnTo>
                        <a:pt x="348" y="16"/>
                      </a:lnTo>
                      <a:lnTo>
                        <a:pt x="406" y="0"/>
                      </a:lnTo>
                      <a:lnTo>
                        <a:pt x="425" y="8"/>
                      </a:lnTo>
                      <a:lnTo>
                        <a:pt x="464" y="48"/>
                      </a:lnTo>
                      <a:lnTo>
                        <a:pt x="509" y="40"/>
                      </a:lnTo>
                      <a:lnTo>
                        <a:pt x="537" y="54"/>
                      </a:lnTo>
                      <a:lnTo>
                        <a:pt x="606" y="51"/>
                      </a:lnTo>
                      <a:lnTo>
                        <a:pt x="659" y="67"/>
                      </a:lnTo>
                      <a:lnTo>
                        <a:pt x="654" y="88"/>
                      </a:lnTo>
                      <a:lnTo>
                        <a:pt x="609" y="102"/>
                      </a:lnTo>
                      <a:lnTo>
                        <a:pt x="617" y="116"/>
                      </a:lnTo>
                      <a:lnTo>
                        <a:pt x="598" y="124"/>
                      </a:lnTo>
                      <a:lnTo>
                        <a:pt x="597" y="152"/>
                      </a:lnTo>
                      <a:lnTo>
                        <a:pt x="580" y="172"/>
                      </a:lnTo>
                      <a:lnTo>
                        <a:pt x="572" y="154"/>
                      </a:lnTo>
                      <a:lnTo>
                        <a:pt x="582" y="138"/>
                      </a:lnTo>
                      <a:lnTo>
                        <a:pt x="580" y="104"/>
                      </a:lnTo>
                      <a:lnTo>
                        <a:pt x="563" y="121"/>
                      </a:lnTo>
                      <a:lnTo>
                        <a:pt x="549" y="131"/>
                      </a:lnTo>
                      <a:lnTo>
                        <a:pt x="535" y="116"/>
                      </a:lnTo>
                      <a:lnTo>
                        <a:pt x="526" y="154"/>
                      </a:lnTo>
                      <a:lnTo>
                        <a:pt x="536" y="154"/>
                      </a:lnTo>
                      <a:lnTo>
                        <a:pt x="534" y="180"/>
                      </a:lnTo>
                      <a:lnTo>
                        <a:pt x="522" y="207"/>
                      </a:lnTo>
                      <a:lnTo>
                        <a:pt x="507" y="218"/>
                      </a:lnTo>
                      <a:lnTo>
                        <a:pt x="519" y="236"/>
                      </a:lnTo>
                      <a:lnTo>
                        <a:pt x="511" y="248"/>
                      </a:lnTo>
                      <a:lnTo>
                        <a:pt x="508" y="237"/>
                      </a:lnTo>
                      <a:lnTo>
                        <a:pt x="508" y="233"/>
                      </a:lnTo>
                      <a:lnTo>
                        <a:pt x="498" y="227"/>
                      </a:lnTo>
                      <a:lnTo>
                        <a:pt x="483" y="235"/>
                      </a:lnTo>
                      <a:lnTo>
                        <a:pt x="497" y="265"/>
                      </a:lnTo>
                      <a:lnTo>
                        <a:pt x="502" y="281"/>
                      </a:lnTo>
                      <a:lnTo>
                        <a:pt x="485" y="322"/>
                      </a:lnTo>
                      <a:lnTo>
                        <a:pt x="455" y="333"/>
                      </a:lnTo>
                      <a:lnTo>
                        <a:pt x="430" y="331"/>
                      </a:lnTo>
                      <a:lnTo>
                        <a:pt x="442" y="347"/>
                      </a:lnTo>
                      <a:lnTo>
                        <a:pt x="443" y="371"/>
                      </a:lnTo>
                      <a:lnTo>
                        <a:pt x="426" y="399"/>
                      </a:lnTo>
                      <a:lnTo>
                        <a:pt x="406" y="384"/>
                      </a:lnTo>
                      <a:lnTo>
                        <a:pt x="403" y="400"/>
                      </a:lnTo>
                      <a:lnTo>
                        <a:pt x="418" y="414"/>
                      </a:lnTo>
                      <a:lnTo>
                        <a:pt x="431" y="434"/>
                      </a:lnTo>
                      <a:lnTo>
                        <a:pt x="409" y="422"/>
                      </a:lnTo>
                      <a:lnTo>
                        <a:pt x="384" y="354"/>
                      </a:lnTo>
                      <a:lnTo>
                        <a:pt x="353" y="335"/>
                      </a:lnTo>
                      <a:lnTo>
                        <a:pt x="330" y="337"/>
                      </a:lnTo>
                      <a:lnTo>
                        <a:pt x="301" y="376"/>
                      </a:lnTo>
                      <a:lnTo>
                        <a:pt x="305" y="390"/>
                      </a:lnTo>
                      <a:lnTo>
                        <a:pt x="295" y="417"/>
                      </a:lnTo>
                      <a:lnTo>
                        <a:pt x="285" y="417"/>
                      </a:lnTo>
                      <a:lnTo>
                        <a:pt x="252" y="359"/>
                      </a:lnTo>
                      <a:lnTo>
                        <a:pt x="252" y="334"/>
                      </a:lnTo>
                      <a:lnTo>
                        <a:pt x="245" y="343"/>
                      </a:lnTo>
                      <a:lnTo>
                        <a:pt x="226" y="343"/>
                      </a:lnTo>
                      <a:lnTo>
                        <a:pt x="233" y="328"/>
                      </a:lnTo>
                      <a:lnTo>
                        <a:pt x="204" y="308"/>
                      </a:lnTo>
                      <a:lnTo>
                        <a:pt x="167" y="308"/>
                      </a:lnTo>
                      <a:lnTo>
                        <a:pt x="135" y="288"/>
                      </a:lnTo>
                      <a:lnTo>
                        <a:pt x="133" y="308"/>
                      </a:lnTo>
                      <a:lnTo>
                        <a:pt x="159" y="326"/>
                      </a:lnTo>
                      <a:lnTo>
                        <a:pt x="168" y="326"/>
                      </a:lnTo>
                      <a:lnTo>
                        <a:pt x="142" y="350"/>
                      </a:lnTo>
                      <a:lnTo>
                        <a:pt x="115" y="356"/>
                      </a:lnTo>
                      <a:lnTo>
                        <a:pt x="115" y="342"/>
                      </a:lnTo>
                      <a:lnTo>
                        <a:pt x="77" y="293"/>
                      </a:lnTo>
                      <a:lnTo>
                        <a:pt x="72" y="280"/>
                      </a:lnTo>
                      <a:lnTo>
                        <a:pt x="93" y="264"/>
                      </a:lnTo>
                      <a:lnTo>
                        <a:pt x="90" y="244"/>
                      </a:lnTo>
                      <a:lnTo>
                        <a:pt x="90" y="222"/>
                      </a:lnTo>
                      <a:lnTo>
                        <a:pt x="101" y="218"/>
                      </a:lnTo>
                      <a:lnTo>
                        <a:pt x="90" y="207"/>
                      </a:lnTo>
                      <a:lnTo>
                        <a:pt x="90" y="128"/>
                      </a:lnTo>
                      <a:lnTo>
                        <a:pt x="37" y="128"/>
                      </a:lnTo>
                      <a:lnTo>
                        <a:pt x="52" y="109"/>
                      </a:lnTo>
                      <a:lnTo>
                        <a:pt x="51" y="102"/>
                      </a:lnTo>
                      <a:lnTo>
                        <a:pt x="33" y="119"/>
                      </a:lnTo>
                      <a:lnTo>
                        <a:pt x="27" y="128"/>
                      </a:lnTo>
                      <a:lnTo>
                        <a:pt x="0" y="128"/>
                      </a:lnTo>
                    </a:path>
                  </a:pathLst>
                </a:custGeom>
                <a:solidFill>
                  <a:schemeClr val="folHlink"/>
                </a:solidFill>
                <a:ln w="76200" cap="rnd" cmpd="sng">
                  <a:noFill/>
                  <a:prstDash val="solid"/>
                  <a:round/>
                  <a:headEnd type="none" w="med" len="med"/>
                  <a:tailEnd type="none" w="med" len="med"/>
                </a:ln>
                <a:effectLst>
                  <a:outerShdw dist="107763" dir="2700000" algn="ctr" rotWithShape="0">
                    <a:schemeClr val="bg2"/>
                  </a:outerShdw>
                </a:effectLst>
              </p:spPr>
              <p:txBody>
                <a:bodyPr wrap="none" lIns="93067" tIns="45717" rIns="93067" bIns="45717">
                  <a:spAutoFit/>
                </a:bodyPr>
                <a:lstStyle/>
                <a:p>
                  <a:pPr>
                    <a:defRPr/>
                  </a:pPr>
                  <a:endParaRPr lang="en-US"/>
                </a:p>
              </p:txBody>
            </p:sp>
            <p:sp>
              <p:nvSpPr>
                <p:cNvPr id="1174615" name="Freeform 87"/>
                <p:cNvSpPr>
                  <a:spLocks/>
                </p:cNvSpPr>
                <p:nvPr/>
              </p:nvSpPr>
              <p:spPr bwMode="auto">
                <a:xfrm>
                  <a:off x="4252" y="2162"/>
                  <a:ext cx="57" cy="88"/>
                </a:xfrm>
                <a:custGeom>
                  <a:avLst/>
                  <a:gdLst/>
                  <a:ahLst/>
                  <a:cxnLst>
                    <a:cxn ang="0">
                      <a:pos x="38" y="0"/>
                    </a:cxn>
                    <a:cxn ang="0">
                      <a:pos x="38" y="11"/>
                    </a:cxn>
                    <a:cxn ang="0">
                      <a:pos x="33" y="18"/>
                    </a:cxn>
                    <a:cxn ang="0">
                      <a:pos x="34" y="30"/>
                    </a:cxn>
                    <a:cxn ang="0">
                      <a:pos x="29" y="46"/>
                    </a:cxn>
                    <a:cxn ang="0">
                      <a:pos x="19" y="60"/>
                    </a:cxn>
                    <a:cxn ang="0">
                      <a:pos x="4" y="70"/>
                    </a:cxn>
                    <a:cxn ang="0">
                      <a:pos x="0" y="86"/>
                    </a:cxn>
                    <a:cxn ang="0">
                      <a:pos x="6" y="87"/>
                    </a:cxn>
                    <a:cxn ang="0">
                      <a:pos x="6" y="72"/>
                    </a:cxn>
                    <a:cxn ang="0">
                      <a:pos x="26" y="71"/>
                    </a:cxn>
                    <a:cxn ang="0">
                      <a:pos x="42" y="61"/>
                    </a:cxn>
                    <a:cxn ang="0">
                      <a:pos x="42" y="40"/>
                    </a:cxn>
                    <a:cxn ang="0">
                      <a:pos x="46" y="33"/>
                    </a:cxn>
                    <a:cxn ang="0">
                      <a:pos x="38" y="19"/>
                    </a:cxn>
                    <a:cxn ang="0">
                      <a:pos x="49" y="15"/>
                    </a:cxn>
                    <a:cxn ang="0">
                      <a:pos x="56" y="4"/>
                    </a:cxn>
                    <a:cxn ang="0">
                      <a:pos x="42" y="6"/>
                    </a:cxn>
                    <a:cxn ang="0">
                      <a:pos x="38" y="0"/>
                    </a:cxn>
                  </a:cxnLst>
                  <a:rect l="0" t="0" r="r" b="b"/>
                  <a:pathLst>
                    <a:path w="57" h="88">
                      <a:moveTo>
                        <a:pt x="38" y="0"/>
                      </a:moveTo>
                      <a:lnTo>
                        <a:pt x="38" y="11"/>
                      </a:lnTo>
                      <a:lnTo>
                        <a:pt x="33" y="18"/>
                      </a:lnTo>
                      <a:lnTo>
                        <a:pt x="34" y="30"/>
                      </a:lnTo>
                      <a:lnTo>
                        <a:pt x="29" y="46"/>
                      </a:lnTo>
                      <a:lnTo>
                        <a:pt x="19" y="60"/>
                      </a:lnTo>
                      <a:lnTo>
                        <a:pt x="4" y="70"/>
                      </a:lnTo>
                      <a:lnTo>
                        <a:pt x="0" y="86"/>
                      </a:lnTo>
                      <a:lnTo>
                        <a:pt x="6" y="87"/>
                      </a:lnTo>
                      <a:lnTo>
                        <a:pt x="6" y="72"/>
                      </a:lnTo>
                      <a:lnTo>
                        <a:pt x="26" y="71"/>
                      </a:lnTo>
                      <a:lnTo>
                        <a:pt x="42" y="61"/>
                      </a:lnTo>
                      <a:lnTo>
                        <a:pt x="42" y="40"/>
                      </a:lnTo>
                      <a:lnTo>
                        <a:pt x="46" y="33"/>
                      </a:lnTo>
                      <a:lnTo>
                        <a:pt x="38" y="19"/>
                      </a:lnTo>
                      <a:lnTo>
                        <a:pt x="49" y="15"/>
                      </a:lnTo>
                      <a:lnTo>
                        <a:pt x="56" y="4"/>
                      </a:lnTo>
                      <a:lnTo>
                        <a:pt x="42" y="6"/>
                      </a:lnTo>
                      <a:lnTo>
                        <a:pt x="38" y="0"/>
                      </a:lnTo>
                    </a:path>
                  </a:pathLst>
                </a:custGeom>
                <a:solidFill>
                  <a:schemeClr val="folHlink"/>
                </a:solidFill>
                <a:ln w="76200" cap="rnd" cmpd="sng">
                  <a:noFill/>
                  <a:prstDash val="solid"/>
                  <a:round/>
                  <a:headEnd type="none" w="med" len="med"/>
                  <a:tailEnd type="none" w="med" len="med"/>
                </a:ln>
                <a:effectLst>
                  <a:outerShdw dist="107763" dir="2700000" algn="ctr" rotWithShape="0">
                    <a:schemeClr val="bg2"/>
                  </a:outerShdw>
                </a:effectLst>
              </p:spPr>
              <p:txBody>
                <a:bodyPr wrap="none" lIns="93067" tIns="45717" rIns="93067" bIns="45717">
                  <a:spAutoFit/>
                </a:bodyPr>
                <a:lstStyle/>
                <a:p>
                  <a:pPr>
                    <a:defRPr/>
                  </a:pPr>
                  <a:endParaRPr lang="en-US"/>
                </a:p>
              </p:txBody>
            </p:sp>
            <p:sp>
              <p:nvSpPr>
                <p:cNvPr id="1174616" name="Freeform 88"/>
                <p:cNvSpPr>
                  <a:spLocks/>
                </p:cNvSpPr>
                <p:nvPr/>
              </p:nvSpPr>
              <p:spPr bwMode="auto">
                <a:xfrm>
                  <a:off x="4036" y="2398"/>
                  <a:ext cx="11" cy="21"/>
                </a:xfrm>
                <a:custGeom>
                  <a:avLst/>
                  <a:gdLst/>
                  <a:ahLst/>
                  <a:cxnLst>
                    <a:cxn ang="0">
                      <a:pos x="5" y="0"/>
                    </a:cxn>
                    <a:cxn ang="0">
                      <a:pos x="0" y="9"/>
                    </a:cxn>
                    <a:cxn ang="0">
                      <a:pos x="3" y="20"/>
                    </a:cxn>
                    <a:cxn ang="0">
                      <a:pos x="10" y="12"/>
                    </a:cxn>
                    <a:cxn ang="0">
                      <a:pos x="5" y="0"/>
                    </a:cxn>
                  </a:cxnLst>
                  <a:rect l="0" t="0" r="r" b="b"/>
                  <a:pathLst>
                    <a:path w="11" h="21">
                      <a:moveTo>
                        <a:pt x="5" y="0"/>
                      </a:moveTo>
                      <a:lnTo>
                        <a:pt x="0" y="9"/>
                      </a:lnTo>
                      <a:lnTo>
                        <a:pt x="3" y="20"/>
                      </a:lnTo>
                      <a:lnTo>
                        <a:pt x="10" y="12"/>
                      </a:lnTo>
                      <a:lnTo>
                        <a:pt x="5" y="0"/>
                      </a:lnTo>
                    </a:path>
                  </a:pathLst>
                </a:custGeom>
                <a:solidFill>
                  <a:schemeClr val="folHlink"/>
                </a:solidFill>
                <a:ln w="76200" cap="rnd" cmpd="sng">
                  <a:noFill/>
                  <a:prstDash val="solid"/>
                  <a:round/>
                  <a:headEnd type="none" w="med" len="med"/>
                  <a:tailEnd type="none" w="med" len="med"/>
                </a:ln>
                <a:effectLst>
                  <a:outerShdw dist="107763" dir="2700000" algn="ctr" rotWithShape="0">
                    <a:schemeClr val="bg2"/>
                  </a:outerShdw>
                </a:effectLst>
              </p:spPr>
              <p:txBody>
                <a:bodyPr wrap="none" lIns="93067" tIns="45717" rIns="93067" bIns="45717">
                  <a:spAutoFit/>
                </a:bodyPr>
                <a:lstStyle/>
                <a:p>
                  <a:pPr>
                    <a:defRPr/>
                  </a:pPr>
                  <a:endParaRPr lang="en-US"/>
                </a:p>
              </p:txBody>
            </p:sp>
            <p:sp>
              <p:nvSpPr>
                <p:cNvPr id="1174617" name="Freeform 89"/>
                <p:cNvSpPr>
                  <a:spLocks/>
                </p:cNvSpPr>
                <p:nvPr/>
              </p:nvSpPr>
              <p:spPr bwMode="auto">
                <a:xfrm>
                  <a:off x="4123" y="2419"/>
                  <a:ext cx="133" cy="54"/>
                </a:xfrm>
                <a:custGeom>
                  <a:avLst/>
                  <a:gdLst/>
                  <a:ahLst/>
                  <a:cxnLst>
                    <a:cxn ang="0">
                      <a:pos x="0" y="0"/>
                    </a:cxn>
                    <a:cxn ang="0">
                      <a:pos x="20" y="4"/>
                    </a:cxn>
                    <a:cxn ang="0">
                      <a:pos x="50" y="24"/>
                    </a:cxn>
                    <a:cxn ang="0">
                      <a:pos x="45" y="34"/>
                    </a:cxn>
                    <a:cxn ang="0">
                      <a:pos x="70" y="44"/>
                    </a:cxn>
                    <a:cxn ang="0">
                      <a:pos x="132" y="44"/>
                    </a:cxn>
                    <a:cxn ang="0">
                      <a:pos x="64" y="53"/>
                    </a:cxn>
                    <a:cxn ang="0">
                      <a:pos x="45" y="34"/>
                    </a:cxn>
                    <a:cxn ang="0">
                      <a:pos x="28" y="31"/>
                    </a:cxn>
                    <a:cxn ang="0">
                      <a:pos x="0" y="0"/>
                    </a:cxn>
                  </a:cxnLst>
                  <a:rect l="0" t="0" r="r" b="b"/>
                  <a:pathLst>
                    <a:path w="133" h="54">
                      <a:moveTo>
                        <a:pt x="0" y="0"/>
                      </a:moveTo>
                      <a:lnTo>
                        <a:pt x="20" y="4"/>
                      </a:lnTo>
                      <a:lnTo>
                        <a:pt x="50" y="24"/>
                      </a:lnTo>
                      <a:lnTo>
                        <a:pt x="45" y="34"/>
                      </a:lnTo>
                      <a:lnTo>
                        <a:pt x="70" y="44"/>
                      </a:lnTo>
                      <a:lnTo>
                        <a:pt x="132" y="44"/>
                      </a:lnTo>
                      <a:lnTo>
                        <a:pt x="64" y="53"/>
                      </a:lnTo>
                      <a:lnTo>
                        <a:pt x="45" y="34"/>
                      </a:lnTo>
                      <a:lnTo>
                        <a:pt x="28" y="31"/>
                      </a:lnTo>
                      <a:lnTo>
                        <a:pt x="0" y="0"/>
                      </a:lnTo>
                    </a:path>
                  </a:pathLst>
                </a:custGeom>
                <a:solidFill>
                  <a:schemeClr val="folHlink"/>
                </a:solidFill>
                <a:ln w="76200" cap="rnd" cmpd="sng">
                  <a:noFill/>
                  <a:prstDash val="solid"/>
                  <a:round/>
                  <a:headEnd type="none" w="med" len="med"/>
                  <a:tailEnd type="none" w="med" len="med"/>
                </a:ln>
                <a:effectLst>
                  <a:outerShdw dist="107763" dir="2700000" algn="ctr" rotWithShape="0">
                    <a:schemeClr val="bg2"/>
                  </a:outerShdw>
                </a:effectLst>
              </p:spPr>
              <p:txBody>
                <a:bodyPr wrap="none" lIns="93067" tIns="45717" rIns="93067" bIns="45717">
                  <a:spAutoFit/>
                </a:bodyPr>
                <a:lstStyle/>
                <a:p>
                  <a:pPr>
                    <a:defRPr/>
                  </a:pPr>
                  <a:endParaRPr lang="en-US"/>
                </a:p>
              </p:txBody>
            </p:sp>
            <p:sp>
              <p:nvSpPr>
                <p:cNvPr id="1174618" name="Freeform 90"/>
                <p:cNvSpPr>
                  <a:spLocks/>
                </p:cNvSpPr>
                <p:nvPr/>
              </p:nvSpPr>
              <p:spPr bwMode="auto">
                <a:xfrm>
                  <a:off x="4229" y="2462"/>
                  <a:ext cx="144" cy="127"/>
                </a:xfrm>
                <a:custGeom>
                  <a:avLst/>
                  <a:gdLst/>
                  <a:ahLst/>
                  <a:cxnLst>
                    <a:cxn ang="0">
                      <a:pos x="115" y="124"/>
                    </a:cxn>
                    <a:cxn ang="0">
                      <a:pos x="109" y="122"/>
                    </a:cxn>
                    <a:cxn ang="0">
                      <a:pos x="94" y="107"/>
                    </a:cxn>
                    <a:cxn ang="0">
                      <a:pos x="79" y="104"/>
                    </a:cxn>
                    <a:cxn ang="0">
                      <a:pos x="76" y="96"/>
                    </a:cxn>
                    <a:cxn ang="0">
                      <a:pos x="67" y="89"/>
                    </a:cxn>
                    <a:cxn ang="0">
                      <a:pos x="53" y="89"/>
                    </a:cxn>
                    <a:cxn ang="0">
                      <a:pos x="38" y="94"/>
                    </a:cxn>
                    <a:cxn ang="0">
                      <a:pos x="25" y="97"/>
                    </a:cxn>
                    <a:cxn ang="0">
                      <a:pos x="9" y="97"/>
                    </a:cxn>
                    <a:cxn ang="0">
                      <a:pos x="8" y="87"/>
                    </a:cxn>
                    <a:cxn ang="0">
                      <a:pos x="3" y="72"/>
                    </a:cxn>
                    <a:cxn ang="0">
                      <a:pos x="2" y="65"/>
                    </a:cxn>
                    <a:cxn ang="0">
                      <a:pos x="2" y="45"/>
                    </a:cxn>
                    <a:cxn ang="0">
                      <a:pos x="27" y="35"/>
                    </a:cxn>
                    <a:cxn ang="0">
                      <a:pos x="29" y="23"/>
                    </a:cxn>
                    <a:cxn ang="0">
                      <a:pos x="35" y="25"/>
                    </a:cxn>
                    <a:cxn ang="0">
                      <a:pos x="47" y="13"/>
                    </a:cxn>
                    <a:cxn ang="0">
                      <a:pos x="59" y="14"/>
                    </a:cxn>
                    <a:cxn ang="0">
                      <a:pos x="68" y="6"/>
                    </a:cxn>
                    <a:cxn ang="0">
                      <a:pos x="76" y="4"/>
                    </a:cxn>
                    <a:cxn ang="0">
                      <a:pos x="88" y="20"/>
                    </a:cxn>
                    <a:cxn ang="0">
                      <a:pos x="99" y="25"/>
                    </a:cxn>
                    <a:cxn ang="0">
                      <a:pos x="100" y="9"/>
                    </a:cxn>
                    <a:cxn ang="0">
                      <a:pos x="105" y="0"/>
                    </a:cxn>
                    <a:cxn ang="0">
                      <a:pos x="112" y="13"/>
                    </a:cxn>
                    <a:cxn ang="0">
                      <a:pos x="119" y="35"/>
                    </a:cxn>
                    <a:cxn ang="0">
                      <a:pos x="133" y="47"/>
                    </a:cxn>
                    <a:cxn ang="0">
                      <a:pos x="141" y="58"/>
                    </a:cxn>
                    <a:cxn ang="0">
                      <a:pos x="143" y="76"/>
                    </a:cxn>
                    <a:cxn ang="0">
                      <a:pos x="135" y="97"/>
                    </a:cxn>
                    <a:cxn ang="0">
                      <a:pos x="132" y="116"/>
                    </a:cxn>
                    <a:cxn ang="0">
                      <a:pos x="119" y="123"/>
                    </a:cxn>
                  </a:cxnLst>
                  <a:rect l="0" t="0" r="r" b="b"/>
                  <a:pathLst>
                    <a:path w="144" h="127">
                      <a:moveTo>
                        <a:pt x="119" y="123"/>
                      </a:moveTo>
                      <a:lnTo>
                        <a:pt x="115" y="124"/>
                      </a:lnTo>
                      <a:lnTo>
                        <a:pt x="112" y="126"/>
                      </a:lnTo>
                      <a:lnTo>
                        <a:pt x="109" y="122"/>
                      </a:lnTo>
                      <a:lnTo>
                        <a:pt x="96" y="116"/>
                      </a:lnTo>
                      <a:lnTo>
                        <a:pt x="94" y="107"/>
                      </a:lnTo>
                      <a:lnTo>
                        <a:pt x="90" y="104"/>
                      </a:lnTo>
                      <a:lnTo>
                        <a:pt x="79" y="104"/>
                      </a:lnTo>
                      <a:lnTo>
                        <a:pt x="79" y="98"/>
                      </a:lnTo>
                      <a:lnTo>
                        <a:pt x="76" y="96"/>
                      </a:lnTo>
                      <a:lnTo>
                        <a:pt x="75" y="90"/>
                      </a:lnTo>
                      <a:lnTo>
                        <a:pt x="67" y="89"/>
                      </a:lnTo>
                      <a:lnTo>
                        <a:pt x="59" y="87"/>
                      </a:lnTo>
                      <a:lnTo>
                        <a:pt x="53" y="89"/>
                      </a:lnTo>
                      <a:lnTo>
                        <a:pt x="53" y="90"/>
                      </a:lnTo>
                      <a:lnTo>
                        <a:pt x="38" y="94"/>
                      </a:lnTo>
                      <a:lnTo>
                        <a:pt x="38" y="97"/>
                      </a:lnTo>
                      <a:lnTo>
                        <a:pt x="25" y="97"/>
                      </a:lnTo>
                      <a:lnTo>
                        <a:pt x="17" y="101"/>
                      </a:lnTo>
                      <a:lnTo>
                        <a:pt x="9" y="97"/>
                      </a:lnTo>
                      <a:lnTo>
                        <a:pt x="8" y="96"/>
                      </a:lnTo>
                      <a:lnTo>
                        <a:pt x="8" y="87"/>
                      </a:lnTo>
                      <a:lnTo>
                        <a:pt x="6" y="80"/>
                      </a:lnTo>
                      <a:lnTo>
                        <a:pt x="3" y="72"/>
                      </a:lnTo>
                      <a:lnTo>
                        <a:pt x="5" y="67"/>
                      </a:lnTo>
                      <a:lnTo>
                        <a:pt x="2" y="65"/>
                      </a:lnTo>
                      <a:lnTo>
                        <a:pt x="0" y="54"/>
                      </a:lnTo>
                      <a:lnTo>
                        <a:pt x="2" y="45"/>
                      </a:lnTo>
                      <a:lnTo>
                        <a:pt x="10" y="39"/>
                      </a:lnTo>
                      <a:lnTo>
                        <a:pt x="27" y="35"/>
                      </a:lnTo>
                      <a:lnTo>
                        <a:pt x="31" y="29"/>
                      </a:lnTo>
                      <a:lnTo>
                        <a:pt x="29" y="23"/>
                      </a:lnTo>
                      <a:lnTo>
                        <a:pt x="34" y="22"/>
                      </a:lnTo>
                      <a:lnTo>
                        <a:pt x="35" y="25"/>
                      </a:lnTo>
                      <a:lnTo>
                        <a:pt x="37" y="20"/>
                      </a:lnTo>
                      <a:lnTo>
                        <a:pt x="47" y="13"/>
                      </a:lnTo>
                      <a:lnTo>
                        <a:pt x="53" y="16"/>
                      </a:lnTo>
                      <a:lnTo>
                        <a:pt x="59" y="14"/>
                      </a:lnTo>
                      <a:lnTo>
                        <a:pt x="62" y="7"/>
                      </a:lnTo>
                      <a:lnTo>
                        <a:pt x="68" y="6"/>
                      </a:lnTo>
                      <a:lnTo>
                        <a:pt x="67" y="1"/>
                      </a:lnTo>
                      <a:lnTo>
                        <a:pt x="76" y="4"/>
                      </a:lnTo>
                      <a:lnTo>
                        <a:pt x="84" y="3"/>
                      </a:lnTo>
                      <a:lnTo>
                        <a:pt x="88" y="20"/>
                      </a:lnTo>
                      <a:lnTo>
                        <a:pt x="94" y="25"/>
                      </a:lnTo>
                      <a:lnTo>
                        <a:pt x="99" y="25"/>
                      </a:lnTo>
                      <a:lnTo>
                        <a:pt x="102" y="14"/>
                      </a:lnTo>
                      <a:lnTo>
                        <a:pt x="100" y="9"/>
                      </a:lnTo>
                      <a:lnTo>
                        <a:pt x="102" y="1"/>
                      </a:lnTo>
                      <a:lnTo>
                        <a:pt x="105" y="0"/>
                      </a:lnTo>
                      <a:lnTo>
                        <a:pt x="109" y="10"/>
                      </a:lnTo>
                      <a:lnTo>
                        <a:pt x="112" y="13"/>
                      </a:lnTo>
                      <a:lnTo>
                        <a:pt x="115" y="22"/>
                      </a:lnTo>
                      <a:lnTo>
                        <a:pt x="119" y="35"/>
                      </a:lnTo>
                      <a:lnTo>
                        <a:pt x="126" y="38"/>
                      </a:lnTo>
                      <a:lnTo>
                        <a:pt x="133" y="47"/>
                      </a:lnTo>
                      <a:lnTo>
                        <a:pt x="135" y="52"/>
                      </a:lnTo>
                      <a:lnTo>
                        <a:pt x="141" y="58"/>
                      </a:lnTo>
                      <a:lnTo>
                        <a:pt x="143" y="68"/>
                      </a:lnTo>
                      <a:lnTo>
                        <a:pt x="143" y="76"/>
                      </a:lnTo>
                      <a:lnTo>
                        <a:pt x="141" y="89"/>
                      </a:lnTo>
                      <a:lnTo>
                        <a:pt x="135" y="97"/>
                      </a:lnTo>
                      <a:lnTo>
                        <a:pt x="132" y="107"/>
                      </a:lnTo>
                      <a:lnTo>
                        <a:pt x="132" y="116"/>
                      </a:lnTo>
                      <a:lnTo>
                        <a:pt x="126" y="118"/>
                      </a:lnTo>
                      <a:lnTo>
                        <a:pt x="119" y="123"/>
                      </a:lnTo>
                    </a:path>
                  </a:pathLst>
                </a:custGeom>
                <a:solidFill>
                  <a:schemeClr val="folHlink"/>
                </a:solidFill>
                <a:ln w="76200" cap="rnd" cmpd="sng">
                  <a:noFill/>
                  <a:prstDash val="solid"/>
                  <a:round/>
                  <a:headEnd type="none" w="med" len="med"/>
                  <a:tailEnd type="none" w="med" len="med"/>
                </a:ln>
                <a:effectLst>
                  <a:outerShdw dist="107763" dir="2700000" algn="ctr" rotWithShape="0">
                    <a:schemeClr val="bg2"/>
                  </a:outerShdw>
                </a:effectLst>
              </p:spPr>
              <p:txBody>
                <a:bodyPr wrap="none" lIns="93067" tIns="45717" rIns="93067" bIns="45717">
                  <a:spAutoFit/>
                </a:bodyPr>
                <a:lstStyle/>
                <a:p>
                  <a:pPr>
                    <a:defRPr/>
                  </a:pPr>
                  <a:endParaRPr lang="en-US"/>
                </a:p>
              </p:txBody>
            </p:sp>
            <p:sp>
              <p:nvSpPr>
                <p:cNvPr id="1174619" name="Freeform 91"/>
                <p:cNvSpPr>
                  <a:spLocks/>
                </p:cNvSpPr>
                <p:nvPr/>
              </p:nvSpPr>
              <p:spPr bwMode="auto">
                <a:xfrm>
                  <a:off x="4343" y="2594"/>
                  <a:ext cx="11" cy="16"/>
                </a:xfrm>
                <a:custGeom>
                  <a:avLst/>
                  <a:gdLst/>
                  <a:ahLst/>
                  <a:cxnLst>
                    <a:cxn ang="0">
                      <a:pos x="5" y="14"/>
                    </a:cxn>
                    <a:cxn ang="0">
                      <a:pos x="2" y="11"/>
                    </a:cxn>
                    <a:cxn ang="0">
                      <a:pos x="2" y="9"/>
                    </a:cxn>
                    <a:cxn ang="0">
                      <a:pos x="2" y="6"/>
                    </a:cxn>
                    <a:cxn ang="0">
                      <a:pos x="1" y="4"/>
                    </a:cxn>
                    <a:cxn ang="0">
                      <a:pos x="0" y="0"/>
                    </a:cxn>
                    <a:cxn ang="0">
                      <a:pos x="2" y="0"/>
                    </a:cxn>
                    <a:cxn ang="0">
                      <a:pos x="5" y="2"/>
                    </a:cxn>
                    <a:cxn ang="0">
                      <a:pos x="7" y="1"/>
                    </a:cxn>
                    <a:cxn ang="0">
                      <a:pos x="8" y="1"/>
                    </a:cxn>
                    <a:cxn ang="0">
                      <a:pos x="10" y="0"/>
                    </a:cxn>
                    <a:cxn ang="0">
                      <a:pos x="10" y="6"/>
                    </a:cxn>
                    <a:cxn ang="0">
                      <a:pos x="9" y="9"/>
                    </a:cxn>
                    <a:cxn ang="0">
                      <a:pos x="8" y="11"/>
                    </a:cxn>
                    <a:cxn ang="0">
                      <a:pos x="8" y="13"/>
                    </a:cxn>
                    <a:cxn ang="0">
                      <a:pos x="7" y="14"/>
                    </a:cxn>
                    <a:cxn ang="0">
                      <a:pos x="7" y="15"/>
                    </a:cxn>
                    <a:cxn ang="0">
                      <a:pos x="5" y="14"/>
                    </a:cxn>
                  </a:cxnLst>
                  <a:rect l="0" t="0" r="r" b="b"/>
                  <a:pathLst>
                    <a:path w="11" h="16">
                      <a:moveTo>
                        <a:pt x="5" y="14"/>
                      </a:moveTo>
                      <a:lnTo>
                        <a:pt x="2" y="11"/>
                      </a:lnTo>
                      <a:lnTo>
                        <a:pt x="2" y="9"/>
                      </a:lnTo>
                      <a:lnTo>
                        <a:pt x="2" y="6"/>
                      </a:lnTo>
                      <a:lnTo>
                        <a:pt x="1" y="4"/>
                      </a:lnTo>
                      <a:lnTo>
                        <a:pt x="0" y="0"/>
                      </a:lnTo>
                      <a:lnTo>
                        <a:pt x="2" y="0"/>
                      </a:lnTo>
                      <a:lnTo>
                        <a:pt x="5" y="2"/>
                      </a:lnTo>
                      <a:lnTo>
                        <a:pt x="7" y="1"/>
                      </a:lnTo>
                      <a:lnTo>
                        <a:pt x="8" y="1"/>
                      </a:lnTo>
                      <a:lnTo>
                        <a:pt x="10" y="0"/>
                      </a:lnTo>
                      <a:lnTo>
                        <a:pt x="10" y="6"/>
                      </a:lnTo>
                      <a:lnTo>
                        <a:pt x="9" y="9"/>
                      </a:lnTo>
                      <a:lnTo>
                        <a:pt x="8" y="11"/>
                      </a:lnTo>
                      <a:lnTo>
                        <a:pt x="8" y="13"/>
                      </a:lnTo>
                      <a:lnTo>
                        <a:pt x="7" y="14"/>
                      </a:lnTo>
                      <a:lnTo>
                        <a:pt x="7" y="15"/>
                      </a:lnTo>
                      <a:lnTo>
                        <a:pt x="5" y="14"/>
                      </a:lnTo>
                    </a:path>
                  </a:pathLst>
                </a:custGeom>
                <a:solidFill>
                  <a:schemeClr val="folHlink"/>
                </a:solidFill>
                <a:ln w="76200" cap="rnd" cmpd="sng">
                  <a:noFill/>
                  <a:prstDash val="solid"/>
                  <a:round/>
                  <a:headEnd type="none" w="med" len="med"/>
                  <a:tailEnd type="none" w="med" len="med"/>
                </a:ln>
                <a:effectLst>
                  <a:outerShdw dist="107763" dir="2700000" algn="ctr" rotWithShape="0">
                    <a:schemeClr val="bg2"/>
                  </a:outerShdw>
                </a:effectLst>
              </p:spPr>
              <p:txBody>
                <a:bodyPr wrap="none" lIns="93067" tIns="45717" rIns="93067" bIns="45717">
                  <a:spAutoFit/>
                </a:bodyPr>
                <a:lstStyle/>
                <a:p>
                  <a:pPr>
                    <a:defRPr/>
                  </a:pPr>
                  <a:endParaRPr lang="en-US"/>
                </a:p>
              </p:txBody>
            </p:sp>
            <p:sp>
              <p:nvSpPr>
                <p:cNvPr id="1174620" name="Freeform 92"/>
                <p:cNvSpPr>
                  <a:spLocks/>
                </p:cNvSpPr>
                <p:nvPr/>
              </p:nvSpPr>
              <p:spPr bwMode="auto">
                <a:xfrm>
                  <a:off x="3844" y="2452"/>
                  <a:ext cx="16" cy="60"/>
                </a:xfrm>
                <a:custGeom>
                  <a:avLst/>
                  <a:gdLst/>
                  <a:ahLst/>
                  <a:cxnLst>
                    <a:cxn ang="0">
                      <a:pos x="2" y="21"/>
                    </a:cxn>
                    <a:cxn ang="0">
                      <a:pos x="8" y="16"/>
                    </a:cxn>
                    <a:cxn ang="0">
                      <a:pos x="12" y="0"/>
                    </a:cxn>
                    <a:cxn ang="0">
                      <a:pos x="15" y="24"/>
                    </a:cxn>
                    <a:cxn ang="0">
                      <a:pos x="10" y="53"/>
                    </a:cxn>
                    <a:cxn ang="0">
                      <a:pos x="0" y="59"/>
                    </a:cxn>
                    <a:cxn ang="0">
                      <a:pos x="0" y="45"/>
                    </a:cxn>
                    <a:cxn ang="0">
                      <a:pos x="3" y="36"/>
                    </a:cxn>
                    <a:cxn ang="0">
                      <a:pos x="2" y="21"/>
                    </a:cxn>
                  </a:cxnLst>
                  <a:rect l="0" t="0" r="r" b="b"/>
                  <a:pathLst>
                    <a:path w="16" h="60">
                      <a:moveTo>
                        <a:pt x="2" y="21"/>
                      </a:moveTo>
                      <a:lnTo>
                        <a:pt x="8" y="16"/>
                      </a:lnTo>
                      <a:lnTo>
                        <a:pt x="12" y="0"/>
                      </a:lnTo>
                      <a:lnTo>
                        <a:pt x="15" y="24"/>
                      </a:lnTo>
                      <a:lnTo>
                        <a:pt x="10" y="53"/>
                      </a:lnTo>
                      <a:lnTo>
                        <a:pt x="0" y="59"/>
                      </a:lnTo>
                      <a:lnTo>
                        <a:pt x="0" y="45"/>
                      </a:lnTo>
                      <a:lnTo>
                        <a:pt x="3" y="36"/>
                      </a:lnTo>
                      <a:lnTo>
                        <a:pt x="2" y="21"/>
                      </a:lnTo>
                    </a:path>
                  </a:pathLst>
                </a:custGeom>
                <a:solidFill>
                  <a:schemeClr val="folHlink"/>
                </a:solidFill>
                <a:ln w="76200" cap="rnd" cmpd="sng">
                  <a:noFill/>
                  <a:prstDash val="solid"/>
                  <a:round/>
                  <a:headEnd type="none" w="med" len="med"/>
                  <a:tailEnd type="none" w="med" len="med"/>
                </a:ln>
                <a:effectLst>
                  <a:outerShdw dist="107763" dir="2700000" algn="ctr" rotWithShape="0">
                    <a:schemeClr val="bg2"/>
                  </a:outerShdw>
                </a:effectLst>
              </p:spPr>
              <p:txBody>
                <a:bodyPr wrap="none" lIns="93067" tIns="45717" rIns="93067" bIns="45717">
                  <a:spAutoFit/>
                </a:bodyPr>
                <a:lstStyle/>
                <a:p>
                  <a:pPr>
                    <a:defRPr/>
                  </a:pPr>
                  <a:endParaRPr lang="en-US"/>
                </a:p>
              </p:txBody>
            </p:sp>
          </p:grpSp>
        </p:grpSp>
      </p:grpSp>
      <p:graphicFrame>
        <p:nvGraphicFramePr>
          <p:cNvPr id="1026" name="Object 93">
            <a:hlinkClick r:id="" action="ppaction://ole?verb=0"/>
          </p:cNvPr>
          <p:cNvGraphicFramePr>
            <a:graphicFrameLocks/>
          </p:cNvGraphicFramePr>
          <p:nvPr/>
        </p:nvGraphicFramePr>
        <p:xfrm>
          <a:off x="3017838" y="2516188"/>
          <a:ext cx="2460625" cy="1290637"/>
        </p:xfrm>
        <a:graphic>
          <a:graphicData uri="http://schemas.openxmlformats.org/presentationml/2006/ole">
            <p:oleObj spid="_x0000_s1026" name="Clip" r:id="rId3" imgW="6360840" imgH="2412720" progId="">
              <p:embed/>
            </p:oleObj>
          </a:graphicData>
        </a:graphic>
      </p:graphicFrame>
      <p:pic>
        <p:nvPicPr>
          <p:cNvPr id="1040" name="Picture 94" descr="a8-129"/>
          <p:cNvPicPr>
            <a:picLocks noChangeAspect="1" noChangeArrowheads="1"/>
          </p:cNvPicPr>
          <p:nvPr/>
        </p:nvPicPr>
        <p:blipFill>
          <a:blip r:embed="rId4" cstate="print"/>
          <a:srcRect/>
          <a:stretch>
            <a:fillRect/>
          </a:stretch>
        </p:blipFill>
        <p:spPr bwMode="auto">
          <a:xfrm>
            <a:off x="5849938" y="5041900"/>
            <a:ext cx="3108325" cy="1419225"/>
          </a:xfrm>
          <a:prstGeom prst="rect">
            <a:avLst/>
          </a:prstGeom>
          <a:noFill/>
          <a:ln w="9525">
            <a:noFill/>
            <a:miter lim="800000"/>
            <a:headEnd/>
            <a:tailEnd/>
          </a:ln>
        </p:spPr>
      </p:pic>
      <p:sp>
        <p:nvSpPr>
          <p:cNvPr id="1041" name="Rectangle 95"/>
          <p:cNvSpPr>
            <a:spLocks noChangeArrowheads="1"/>
          </p:cNvSpPr>
          <p:nvPr/>
        </p:nvSpPr>
        <p:spPr bwMode="auto">
          <a:xfrm>
            <a:off x="6108700" y="6397625"/>
            <a:ext cx="3035300" cy="460375"/>
          </a:xfrm>
          <a:prstGeom prst="rect">
            <a:avLst/>
          </a:prstGeom>
          <a:noFill/>
          <a:ln w="12700">
            <a:noFill/>
            <a:miter lim="800000"/>
            <a:headEnd/>
            <a:tailEnd/>
          </a:ln>
        </p:spPr>
        <p:txBody>
          <a:bodyPr lIns="88898" tIns="44449" rIns="88898" bIns="44449">
            <a:spAutoFit/>
          </a:bodyPr>
          <a:lstStyle/>
          <a:p>
            <a:pPr algn="l" defTabSz="906463" eaLnBrk="0" hangingPunct="0"/>
            <a:r>
              <a:rPr lang="en-US" sz="2400">
                <a:latin typeface="Times New Roman" pitchFamily="18" charset="0"/>
              </a:rPr>
              <a:t>Military Applications</a:t>
            </a:r>
          </a:p>
        </p:txBody>
      </p:sp>
      <p:sp>
        <p:nvSpPr>
          <p:cNvPr id="1042" name="Rectangle 96"/>
          <p:cNvSpPr>
            <a:spLocks noChangeArrowheads="1"/>
          </p:cNvSpPr>
          <p:nvPr/>
        </p:nvSpPr>
        <p:spPr bwMode="auto">
          <a:xfrm>
            <a:off x="3109913" y="6286500"/>
            <a:ext cx="2211387" cy="454025"/>
          </a:xfrm>
          <a:prstGeom prst="rect">
            <a:avLst/>
          </a:prstGeom>
          <a:noFill/>
          <a:ln w="12700">
            <a:noFill/>
            <a:miter lim="800000"/>
            <a:headEnd/>
            <a:tailEnd/>
          </a:ln>
        </p:spPr>
        <p:txBody>
          <a:bodyPr lIns="90480" tIns="44446" rIns="90480" bIns="44446">
            <a:spAutoFit/>
          </a:bodyPr>
          <a:lstStyle/>
          <a:p>
            <a:pPr algn="l" eaLnBrk="0" hangingPunct="0"/>
            <a:r>
              <a:rPr lang="en-US" sz="2400">
                <a:latin typeface="Times New Roman" pitchFamily="18" charset="0"/>
              </a:rPr>
              <a:t>Digital Biology</a:t>
            </a:r>
          </a:p>
        </p:txBody>
      </p:sp>
      <p:pic>
        <p:nvPicPr>
          <p:cNvPr id="1043" name="Picture 97" descr="frog"/>
          <p:cNvPicPr>
            <a:picLocks noChangeAspect="1" noChangeArrowheads="1"/>
          </p:cNvPicPr>
          <p:nvPr/>
        </p:nvPicPr>
        <p:blipFill>
          <a:blip r:embed="rId5" cstate="print"/>
          <a:srcRect/>
          <a:stretch>
            <a:fillRect/>
          </a:stretch>
        </p:blipFill>
        <p:spPr bwMode="auto">
          <a:xfrm>
            <a:off x="5033963" y="3695700"/>
            <a:ext cx="1323975" cy="1187450"/>
          </a:xfrm>
          <a:prstGeom prst="rect">
            <a:avLst/>
          </a:prstGeom>
          <a:noFill/>
          <a:ln w="9525">
            <a:noFill/>
            <a:miter lim="800000"/>
            <a:headEnd/>
            <a:tailEnd/>
          </a:ln>
        </p:spPr>
      </p:pic>
      <p:pic>
        <p:nvPicPr>
          <p:cNvPr id="1044" name="Picture 98" descr="butterfly"/>
          <p:cNvPicPr>
            <a:picLocks noChangeAspect="1" noChangeArrowheads="1"/>
          </p:cNvPicPr>
          <p:nvPr/>
        </p:nvPicPr>
        <p:blipFill>
          <a:blip r:embed="rId6" cstate="print"/>
          <a:srcRect/>
          <a:stretch>
            <a:fillRect/>
          </a:stretch>
        </p:blipFill>
        <p:spPr bwMode="auto">
          <a:xfrm>
            <a:off x="3332163" y="4967288"/>
            <a:ext cx="2119312" cy="1260475"/>
          </a:xfrm>
          <a:prstGeom prst="rect">
            <a:avLst/>
          </a:prstGeom>
          <a:noFill/>
          <a:ln w="9525">
            <a:noFill/>
            <a:miter lim="800000"/>
            <a:headEnd/>
            <a:tailEnd/>
          </a:ln>
        </p:spPr>
      </p:pic>
      <p:pic>
        <p:nvPicPr>
          <p:cNvPr id="1045" name="Picture 99" descr="HumanGenome"/>
          <p:cNvPicPr>
            <a:picLocks noChangeAspect="1" noChangeArrowheads="1"/>
          </p:cNvPicPr>
          <p:nvPr/>
        </p:nvPicPr>
        <p:blipFill>
          <a:blip r:embed="rId7" cstate="print"/>
          <a:srcRect/>
          <a:stretch>
            <a:fillRect/>
          </a:stretch>
        </p:blipFill>
        <p:spPr bwMode="auto">
          <a:xfrm>
            <a:off x="1776413" y="2743200"/>
            <a:ext cx="1714500" cy="1779588"/>
          </a:xfrm>
          <a:prstGeom prst="rect">
            <a:avLst/>
          </a:prstGeom>
          <a:noFill/>
          <a:ln w="9525">
            <a:noFill/>
            <a:miter lim="800000"/>
            <a:headEnd/>
            <a:tailEnd/>
          </a:ln>
        </p:spPr>
      </p:pic>
      <p:sp>
        <p:nvSpPr>
          <p:cNvPr id="1046" name="Rectangle 100"/>
          <p:cNvSpPr>
            <a:spLocks noChangeArrowheads="1"/>
          </p:cNvSpPr>
          <p:nvPr/>
        </p:nvSpPr>
        <p:spPr bwMode="auto">
          <a:xfrm>
            <a:off x="6108700" y="6397625"/>
            <a:ext cx="3035300" cy="460375"/>
          </a:xfrm>
          <a:prstGeom prst="rect">
            <a:avLst/>
          </a:prstGeom>
          <a:noFill/>
          <a:ln w="12700">
            <a:noFill/>
            <a:miter lim="800000"/>
            <a:headEnd/>
            <a:tailEnd/>
          </a:ln>
        </p:spPr>
        <p:txBody>
          <a:bodyPr lIns="88898" tIns="44449" rIns="88898" bIns="44449">
            <a:spAutoFit/>
          </a:bodyPr>
          <a:lstStyle/>
          <a:p>
            <a:pPr algn="l" defTabSz="906463" eaLnBrk="0" hangingPunct="0"/>
            <a:r>
              <a:rPr lang="en-US" sz="2400">
                <a:latin typeface="Times New Roman" pitchFamily="18" charset="0"/>
              </a:rPr>
              <a:t>Military Applications</a:t>
            </a:r>
          </a:p>
        </p:txBody>
      </p:sp>
      <p:sp>
        <p:nvSpPr>
          <p:cNvPr id="1047" name="Rectangle 101"/>
          <p:cNvSpPr>
            <a:spLocks noChangeArrowheads="1"/>
          </p:cNvSpPr>
          <p:nvPr/>
        </p:nvSpPr>
        <p:spPr bwMode="auto">
          <a:xfrm>
            <a:off x="6108700" y="6397625"/>
            <a:ext cx="3035300" cy="460375"/>
          </a:xfrm>
          <a:prstGeom prst="rect">
            <a:avLst/>
          </a:prstGeom>
          <a:noFill/>
          <a:ln w="12700">
            <a:noFill/>
            <a:miter lim="800000"/>
            <a:headEnd/>
            <a:tailEnd/>
          </a:ln>
        </p:spPr>
        <p:txBody>
          <a:bodyPr lIns="88898" tIns="44449" rIns="88898" bIns="44449">
            <a:spAutoFit/>
          </a:bodyPr>
          <a:lstStyle/>
          <a:p>
            <a:pPr algn="l" defTabSz="906463" eaLnBrk="0" hangingPunct="0"/>
            <a:r>
              <a:rPr lang="en-US" sz="2400">
                <a:latin typeface="Times New Roman" pitchFamily="18" charset="0"/>
              </a:rPr>
              <a:t>Military Applications</a:t>
            </a:r>
          </a:p>
        </p:txBody>
      </p:sp>
      <p:grpSp>
        <p:nvGrpSpPr>
          <p:cNvPr id="22" name="Group 102"/>
          <p:cNvGrpSpPr>
            <a:grpSpLocks/>
          </p:cNvGrpSpPr>
          <p:nvPr/>
        </p:nvGrpSpPr>
        <p:grpSpPr bwMode="auto">
          <a:xfrm>
            <a:off x="7412038" y="2509838"/>
            <a:ext cx="1731962" cy="1755775"/>
            <a:chOff x="4669" y="1581"/>
            <a:chExt cx="1091" cy="1106"/>
          </a:xfrm>
        </p:grpSpPr>
        <p:graphicFrame>
          <p:nvGraphicFramePr>
            <p:cNvPr id="1027" name="Object 103"/>
            <p:cNvGraphicFramePr>
              <a:graphicFrameLocks noChangeAspect="1"/>
            </p:cNvGraphicFramePr>
            <p:nvPr/>
          </p:nvGraphicFramePr>
          <p:xfrm>
            <a:off x="4711" y="1581"/>
            <a:ext cx="886" cy="801"/>
          </p:xfrm>
          <a:graphic>
            <a:graphicData uri="http://schemas.openxmlformats.org/presentationml/2006/ole">
              <p:oleObj spid="_x0000_s1027" name="Clip" r:id="rId8" imgW="3717360" imgH="3352320" progId="">
                <p:embed/>
              </p:oleObj>
            </a:graphicData>
          </a:graphic>
        </p:graphicFrame>
        <p:grpSp>
          <p:nvGrpSpPr>
            <p:cNvPr id="23" name="Group 104"/>
            <p:cNvGrpSpPr>
              <a:grpSpLocks/>
            </p:cNvGrpSpPr>
            <p:nvPr/>
          </p:nvGrpSpPr>
          <p:grpSpPr bwMode="auto">
            <a:xfrm>
              <a:off x="4669" y="2188"/>
              <a:ext cx="1091" cy="499"/>
              <a:chOff x="4032" y="1488"/>
              <a:chExt cx="1123" cy="512"/>
            </a:xfrm>
          </p:grpSpPr>
          <p:graphicFrame>
            <p:nvGraphicFramePr>
              <p:cNvPr id="1028" name="Object 105"/>
              <p:cNvGraphicFramePr>
                <a:graphicFrameLocks noChangeAspect="1"/>
              </p:cNvGraphicFramePr>
              <p:nvPr/>
            </p:nvGraphicFramePr>
            <p:xfrm>
              <a:off x="4032" y="1488"/>
              <a:ext cx="950" cy="359"/>
            </p:xfrm>
            <a:graphic>
              <a:graphicData uri="http://schemas.openxmlformats.org/presentationml/2006/ole">
                <p:oleObj spid="_x0000_s1028" name="Clip" r:id="rId9" imgW="6133680" imgH="2634840" progId="">
                  <p:embed/>
                </p:oleObj>
              </a:graphicData>
            </a:graphic>
          </p:graphicFrame>
          <p:graphicFrame>
            <p:nvGraphicFramePr>
              <p:cNvPr id="1029" name="Object 106"/>
              <p:cNvGraphicFramePr>
                <a:graphicFrameLocks noChangeAspect="1"/>
              </p:cNvGraphicFramePr>
              <p:nvPr/>
            </p:nvGraphicFramePr>
            <p:xfrm>
              <a:off x="4090" y="1539"/>
              <a:ext cx="950" cy="359"/>
            </p:xfrm>
            <a:graphic>
              <a:graphicData uri="http://schemas.openxmlformats.org/presentationml/2006/ole">
                <p:oleObj spid="_x0000_s1029" name="Clip" r:id="rId10" imgW="6133680" imgH="2634840" progId="">
                  <p:embed/>
                </p:oleObj>
              </a:graphicData>
            </a:graphic>
          </p:graphicFrame>
          <p:graphicFrame>
            <p:nvGraphicFramePr>
              <p:cNvPr id="1030" name="Object 107"/>
              <p:cNvGraphicFramePr>
                <a:graphicFrameLocks noChangeAspect="1"/>
              </p:cNvGraphicFramePr>
              <p:nvPr/>
            </p:nvGraphicFramePr>
            <p:xfrm>
              <a:off x="4147" y="1590"/>
              <a:ext cx="951" cy="359"/>
            </p:xfrm>
            <a:graphic>
              <a:graphicData uri="http://schemas.openxmlformats.org/presentationml/2006/ole">
                <p:oleObj spid="_x0000_s1030" name="Clip" r:id="rId11" imgW="6133680" imgH="2634840" progId="">
                  <p:embed/>
                </p:oleObj>
              </a:graphicData>
            </a:graphic>
          </p:graphicFrame>
          <p:graphicFrame>
            <p:nvGraphicFramePr>
              <p:cNvPr id="1031" name="Object 108"/>
              <p:cNvGraphicFramePr>
                <a:graphicFrameLocks noChangeAspect="1"/>
              </p:cNvGraphicFramePr>
              <p:nvPr/>
            </p:nvGraphicFramePr>
            <p:xfrm>
              <a:off x="4205" y="1640"/>
              <a:ext cx="950" cy="360"/>
            </p:xfrm>
            <a:graphic>
              <a:graphicData uri="http://schemas.openxmlformats.org/presentationml/2006/ole">
                <p:oleObj spid="_x0000_s1031" name="Clip" r:id="rId12" imgW="6133680" imgH="2634840" progId="">
                  <p:embed/>
                </p:oleObj>
              </a:graphicData>
            </a:graphic>
          </p:graphicFrame>
        </p:grpSp>
      </p:grpSp>
      <p:sp>
        <p:nvSpPr>
          <p:cNvPr id="1049" name="Rectangle 109"/>
          <p:cNvSpPr>
            <a:spLocks noChangeArrowheads="1"/>
          </p:cNvSpPr>
          <p:nvPr/>
        </p:nvSpPr>
        <p:spPr bwMode="auto">
          <a:xfrm>
            <a:off x="7435850" y="4191000"/>
            <a:ext cx="1708150" cy="819150"/>
          </a:xfrm>
          <a:prstGeom prst="rect">
            <a:avLst/>
          </a:prstGeom>
          <a:noFill/>
          <a:ln w="12700">
            <a:noFill/>
            <a:miter lim="800000"/>
            <a:headEnd/>
            <a:tailEnd/>
          </a:ln>
        </p:spPr>
        <p:txBody>
          <a:bodyPr lIns="88898" tIns="44449" rIns="88898" bIns="44449">
            <a:spAutoFit/>
          </a:bodyPr>
          <a:lstStyle/>
          <a:p>
            <a:pPr algn="l" defTabSz="906463" eaLnBrk="0" hangingPunct="0"/>
            <a:r>
              <a:rPr lang="en-US" sz="2400">
                <a:latin typeface="Times New Roman" pitchFamily="18" charset="0"/>
              </a:rPr>
              <a:t>Internet &amp; </a:t>
            </a:r>
          </a:p>
          <a:p>
            <a:pPr algn="l" defTabSz="906463" eaLnBrk="0" hangingPunct="0"/>
            <a:r>
              <a:rPr lang="en-US" sz="2400">
                <a:latin typeface="Times New Roman" pitchFamily="18" charset="0"/>
              </a:rPr>
              <a:t>Ecommerce</a:t>
            </a:r>
          </a:p>
        </p:txBody>
      </p:sp>
      <p:pic>
        <p:nvPicPr>
          <p:cNvPr id="1050" name="Picture 110" descr="hiv_rt"/>
          <p:cNvPicPr>
            <a:picLocks noChangeAspect="1" noChangeArrowheads="1"/>
          </p:cNvPicPr>
          <p:nvPr/>
        </p:nvPicPr>
        <p:blipFill>
          <a:blip r:embed="rId13" cstate="print"/>
          <a:srcRect/>
          <a:stretch>
            <a:fillRect/>
          </a:stretch>
        </p:blipFill>
        <p:spPr bwMode="auto">
          <a:xfrm>
            <a:off x="157163" y="2514600"/>
            <a:ext cx="1824037" cy="1905000"/>
          </a:xfrm>
          <a:prstGeom prst="rect">
            <a:avLst/>
          </a:prstGeom>
          <a:noFill/>
          <a:ln w="9525">
            <a:noFill/>
            <a:miter lim="800000"/>
            <a:headEnd/>
            <a:tailEnd/>
          </a:ln>
        </p:spPr>
      </p:pic>
      <p:sp>
        <p:nvSpPr>
          <p:cNvPr id="111" name="Date Placeholder 110"/>
          <p:cNvSpPr>
            <a:spLocks noGrp="1"/>
          </p:cNvSpPr>
          <p:nvPr>
            <p:ph type="dt" sz="half" idx="10"/>
          </p:nvPr>
        </p:nvSpPr>
        <p:spPr/>
        <p:txBody>
          <a:bodyPr/>
          <a:lstStyle/>
          <a:p>
            <a:r>
              <a:rPr lang="en-US" smtClean="0"/>
              <a:t>IAUT</a:t>
            </a:r>
            <a:endParaRPr lang="en-US"/>
          </a:p>
        </p:txBody>
      </p:sp>
      <p:sp>
        <p:nvSpPr>
          <p:cNvPr id="112" name="Slide Number Placeholder 111"/>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p:txBody>
          <a:bodyPr>
            <a:normAutofit fontScale="90000"/>
          </a:bodyPr>
          <a:lstStyle/>
          <a:p>
            <a:pPr eaLnBrk="1" hangingPunct="1"/>
            <a:r>
              <a:rPr lang="en-AU" sz="3600" dirty="0" smtClean="0"/>
              <a:t>Shrek:</a:t>
            </a:r>
            <a:br>
              <a:rPr lang="en-AU" sz="3600" dirty="0" smtClean="0"/>
            </a:br>
            <a:r>
              <a:rPr lang="en-AU" sz="3600" dirty="0" smtClean="0"/>
              <a:t>A movie Rendered using Clusters</a:t>
            </a:r>
            <a:endParaRPr lang="en-US" sz="3600" dirty="0" smtClean="0"/>
          </a:p>
        </p:txBody>
      </p:sp>
      <p:pic>
        <p:nvPicPr>
          <p:cNvPr id="20483" name="Picture 5"/>
          <p:cNvPicPr>
            <a:picLocks noChangeAspect="1" noChangeArrowheads="1"/>
          </p:cNvPicPr>
          <p:nvPr/>
        </p:nvPicPr>
        <p:blipFill>
          <a:blip r:embed="rId2" cstate="print"/>
          <a:srcRect/>
          <a:stretch>
            <a:fillRect/>
          </a:stretch>
        </p:blipFill>
        <p:spPr bwMode="auto">
          <a:xfrm>
            <a:off x="609600" y="2352675"/>
            <a:ext cx="1565275" cy="1905000"/>
          </a:xfrm>
          <a:prstGeom prst="rect">
            <a:avLst/>
          </a:prstGeom>
          <a:noFill/>
          <a:ln w="9525">
            <a:noFill/>
            <a:miter lim="800000"/>
            <a:headEnd/>
            <a:tailEnd/>
          </a:ln>
        </p:spPr>
      </p:pic>
      <p:pic>
        <p:nvPicPr>
          <p:cNvPr id="20484" name="Picture 6"/>
          <p:cNvPicPr>
            <a:picLocks noChangeAspect="1" noChangeArrowheads="1"/>
          </p:cNvPicPr>
          <p:nvPr/>
        </p:nvPicPr>
        <p:blipFill>
          <a:blip r:embed="rId3" cstate="print"/>
          <a:srcRect/>
          <a:stretch>
            <a:fillRect/>
          </a:stretch>
        </p:blipFill>
        <p:spPr bwMode="auto">
          <a:xfrm>
            <a:off x="3733800" y="2286000"/>
            <a:ext cx="1828800" cy="1377950"/>
          </a:xfrm>
          <a:prstGeom prst="rect">
            <a:avLst/>
          </a:prstGeom>
          <a:noFill/>
          <a:ln w="9525">
            <a:noFill/>
            <a:miter lim="800000"/>
            <a:headEnd/>
            <a:tailEnd/>
          </a:ln>
        </p:spPr>
      </p:pic>
      <p:pic>
        <p:nvPicPr>
          <p:cNvPr id="20485" name="Picture 7"/>
          <p:cNvPicPr>
            <a:picLocks noChangeAspect="1" noChangeArrowheads="1"/>
          </p:cNvPicPr>
          <p:nvPr/>
        </p:nvPicPr>
        <p:blipFill>
          <a:blip r:embed="rId4" cstate="print"/>
          <a:srcRect/>
          <a:stretch>
            <a:fillRect/>
          </a:stretch>
        </p:blipFill>
        <p:spPr bwMode="auto">
          <a:xfrm>
            <a:off x="6781800" y="4791075"/>
            <a:ext cx="1428750" cy="1076325"/>
          </a:xfrm>
          <a:prstGeom prst="rect">
            <a:avLst/>
          </a:prstGeom>
          <a:noFill/>
          <a:ln w="9525">
            <a:noFill/>
            <a:miter lim="800000"/>
            <a:headEnd/>
            <a:tailEnd/>
          </a:ln>
        </p:spPr>
      </p:pic>
      <p:pic>
        <p:nvPicPr>
          <p:cNvPr id="20486" name="Picture 8"/>
          <p:cNvPicPr>
            <a:picLocks noChangeAspect="1" noChangeArrowheads="1"/>
          </p:cNvPicPr>
          <p:nvPr/>
        </p:nvPicPr>
        <p:blipFill>
          <a:blip r:embed="rId5" cstate="print"/>
          <a:srcRect/>
          <a:stretch>
            <a:fillRect/>
          </a:stretch>
        </p:blipFill>
        <p:spPr bwMode="auto">
          <a:xfrm>
            <a:off x="838200" y="4867275"/>
            <a:ext cx="1419225" cy="857250"/>
          </a:xfrm>
          <a:prstGeom prst="rect">
            <a:avLst/>
          </a:prstGeom>
          <a:noFill/>
          <a:ln w="9525">
            <a:noFill/>
            <a:miter lim="800000"/>
            <a:headEnd/>
            <a:tailEnd/>
          </a:ln>
        </p:spPr>
      </p:pic>
      <p:pic>
        <p:nvPicPr>
          <p:cNvPr id="20487" name="Picture 9"/>
          <p:cNvPicPr>
            <a:picLocks noChangeAspect="1" noChangeArrowheads="1"/>
          </p:cNvPicPr>
          <p:nvPr/>
        </p:nvPicPr>
        <p:blipFill>
          <a:blip r:embed="rId6" cstate="print"/>
          <a:srcRect/>
          <a:stretch>
            <a:fillRect/>
          </a:stretch>
        </p:blipFill>
        <p:spPr bwMode="auto">
          <a:xfrm>
            <a:off x="6705600" y="2657475"/>
            <a:ext cx="1428750" cy="1076325"/>
          </a:xfrm>
          <a:prstGeom prst="rect">
            <a:avLst/>
          </a:prstGeom>
          <a:noFill/>
          <a:ln w="9525">
            <a:noFill/>
            <a:miter lim="800000"/>
            <a:headEnd/>
            <a:tailEnd/>
          </a:ln>
        </p:spPr>
      </p:pic>
      <p:pic>
        <p:nvPicPr>
          <p:cNvPr id="20488" name="Picture 10"/>
          <p:cNvPicPr>
            <a:picLocks noChangeAspect="1" noChangeArrowheads="1"/>
          </p:cNvPicPr>
          <p:nvPr/>
        </p:nvPicPr>
        <p:blipFill>
          <a:blip r:embed="rId7" cstate="print"/>
          <a:srcRect/>
          <a:stretch>
            <a:fillRect/>
          </a:stretch>
        </p:blipFill>
        <p:spPr bwMode="auto">
          <a:xfrm>
            <a:off x="4114800" y="5019675"/>
            <a:ext cx="1181100" cy="781050"/>
          </a:xfrm>
          <a:prstGeom prst="rect">
            <a:avLst/>
          </a:prstGeom>
          <a:noFill/>
          <a:ln w="9525">
            <a:noFill/>
            <a:miter lim="800000"/>
            <a:headEnd/>
            <a:tailEnd/>
          </a:ln>
        </p:spPr>
      </p:pic>
      <p:sp>
        <p:nvSpPr>
          <p:cNvPr id="9" name="Date Placeholder 8"/>
          <p:cNvSpPr>
            <a:spLocks noGrp="1"/>
          </p:cNvSpPr>
          <p:nvPr>
            <p:ph type="dt" sz="half" idx="10"/>
          </p:nvPr>
        </p:nvSpPr>
        <p:spPr/>
        <p:txBody>
          <a:bodyPr/>
          <a:lstStyle/>
          <a:p>
            <a:r>
              <a:rPr lang="en-US" smtClean="0"/>
              <a:t>IAUT</a:t>
            </a:r>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p:txBody>
          <a:bodyPr/>
          <a:lstStyle/>
          <a:p>
            <a:pPr eaLnBrk="1" hangingPunct="1"/>
            <a:r>
              <a:rPr lang="en-AU" smtClean="0"/>
              <a:t>Lord of Rings</a:t>
            </a:r>
            <a:endParaRPr lang="en-US" smtClean="0"/>
          </a:p>
        </p:txBody>
      </p:sp>
      <p:pic>
        <p:nvPicPr>
          <p:cNvPr id="21507" name="Picture 7"/>
          <p:cNvPicPr>
            <a:picLocks noChangeAspect="1" noChangeArrowheads="1"/>
          </p:cNvPicPr>
          <p:nvPr/>
        </p:nvPicPr>
        <p:blipFill>
          <a:blip r:embed="rId2" cstate="print"/>
          <a:srcRect/>
          <a:stretch>
            <a:fillRect/>
          </a:stretch>
        </p:blipFill>
        <p:spPr bwMode="auto">
          <a:xfrm>
            <a:off x="6934200" y="3581400"/>
            <a:ext cx="1247775" cy="933450"/>
          </a:xfrm>
          <a:prstGeom prst="rect">
            <a:avLst/>
          </a:prstGeom>
          <a:noFill/>
          <a:ln w="9525">
            <a:noFill/>
            <a:miter lim="800000"/>
            <a:headEnd/>
            <a:tailEnd/>
          </a:ln>
        </p:spPr>
      </p:pic>
      <p:pic>
        <p:nvPicPr>
          <p:cNvPr id="21508" name="Picture 8"/>
          <p:cNvPicPr>
            <a:picLocks noChangeAspect="1" noChangeArrowheads="1"/>
          </p:cNvPicPr>
          <p:nvPr/>
        </p:nvPicPr>
        <p:blipFill>
          <a:blip r:embed="rId3" cstate="print"/>
          <a:srcRect/>
          <a:stretch>
            <a:fillRect/>
          </a:stretch>
        </p:blipFill>
        <p:spPr bwMode="auto">
          <a:xfrm>
            <a:off x="6629400" y="4876800"/>
            <a:ext cx="1905000" cy="1398588"/>
          </a:xfrm>
          <a:prstGeom prst="rect">
            <a:avLst/>
          </a:prstGeom>
          <a:noFill/>
          <a:ln w="9525">
            <a:noFill/>
            <a:miter lim="800000"/>
            <a:headEnd/>
            <a:tailEnd/>
          </a:ln>
        </p:spPr>
      </p:pic>
      <p:pic>
        <p:nvPicPr>
          <p:cNvPr id="21509" name="Picture 9"/>
          <p:cNvPicPr>
            <a:picLocks noChangeAspect="1" noChangeArrowheads="1"/>
          </p:cNvPicPr>
          <p:nvPr/>
        </p:nvPicPr>
        <p:blipFill>
          <a:blip r:embed="rId4" cstate="print"/>
          <a:srcRect/>
          <a:stretch>
            <a:fillRect/>
          </a:stretch>
        </p:blipFill>
        <p:spPr bwMode="auto">
          <a:xfrm>
            <a:off x="6934200" y="1905000"/>
            <a:ext cx="857250" cy="1219200"/>
          </a:xfrm>
          <a:prstGeom prst="rect">
            <a:avLst/>
          </a:prstGeom>
          <a:noFill/>
          <a:ln w="9525">
            <a:noFill/>
            <a:miter lim="800000"/>
            <a:headEnd/>
            <a:tailEnd/>
          </a:ln>
        </p:spPr>
      </p:pic>
      <p:pic>
        <p:nvPicPr>
          <p:cNvPr id="21510" name="Picture 10"/>
          <p:cNvPicPr>
            <a:picLocks noChangeAspect="1" noChangeArrowheads="1"/>
          </p:cNvPicPr>
          <p:nvPr/>
        </p:nvPicPr>
        <p:blipFill>
          <a:blip r:embed="rId5" cstate="print"/>
          <a:srcRect/>
          <a:stretch>
            <a:fillRect/>
          </a:stretch>
        </p:blipFill>
        <p:spPr bwMode="auto">
          <a:xfrm>
            <a:off x="609600" y="1219200"/>
            <a:ext cx="4905375" cy="54864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r>
              <a:rPr lang="en-US" smtClean="0"/>
              <a:t>IAUT</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 descr="OFCBLD03"/>
          <p:cNvPicPr>
            <a:picLocks noChangeAspect="1" noChangeArrowheads="1"/>
          </p:cNvPicPr>
          <p:nvPr/>
        </p:nvPicPr>
        <p:blipFill>
          <a:blip r:embed="rId4" cstate="print"/>
          <a:srcRect/>
          <a:stretch>
            <a:fillRect/>
          </a:stretch>
        </p:blipFill>
        <p:spPr bwMode="auto">
          <a:xfrm>
            <a:off x="4664075" y="2005013"/>
            <a:ext cx="1182688" cy="985837"/>
          </a:xfrm>
          <a:prstGeom prst="rect">
            <a:avLst/>
          </a:prstGeom>
          <a:noFill/>
          <a:ln w="9525">
            <a:noFill/>
            <a:miter lim="800000"/>
            <a:headEnd/>
            <a:tailEnd/>
          </a:ln>
        </p:spPr>
      </p:pic>
      <p:grpSp>
        <p:nvGrpSpPr>
          <p:cNvPr id="2" name="Group 3"/>
          <p:cNvGrpSpPr>
            <a:grpSpLocks/>
          </p:cNvGrpSpPr>
          <p:nvPr/>
        </p:nvGrpSpPr>
        <p:grpSpPr bwMode="auto">
          <a:xfrm>
            <a:off x="914400" y="4191000"/>
            <a:ext cx="1617663" cy="1160463"/>
            <a:chOff x="913" y="2523"/>
            <a:chExt cx="1083" cy="743"/>
          </a:xfrm>
        </p:grpSpPr>
        <p:grpSp>
          <p:nvGrpSpPr>
            <p:cNvPr id="3" name="Group 4"/>
            <p:cNvGrpSpPr>
              <a:grpSpLocks/>
            </p:cNvGrpSpPr>
            <p:nvPr/>
          </p:nvGrpSpPr>
          <p:grpSpPr bwMode="auto">
            <a:xfrm>
              <a:off x="1150" y="3092"/>
              <a:ext cx="666" cy="126"/>
              <a:chOff x="1150" y="3092"/>
              <a:chExt cx="666" cy="126"/>
            </a:xfrm>
          </p:grpSpPr>
          <p:grpSp>
            <p:nvGrpSpPr>
              <p:cNvPr id="4" name="Group 5"/>
              <p:cNvGrpSpPr>
                <a:grpSpLocks/>
              </p:cNvGrpSpPr>
              <p:nvPr/>
            </p:nvGrpSpPr>
            <p:grpSpPr bwMode="auto">
              <a:xfrm>
                <a:off x="1150" y="3092"/>
                <a:ext cx="666" cy="126"/>
                <a:chOff x="1150" y="3092"/>
                <a:chExt cx="666" cy="126"/>
              </a:xfrm>
            </p:grpSpPr>
            <p:sp>
              <p:nvSpPr>
                <p:cNvPr id="2548" name="Rectangle 6"/>
                <p:cNvSpPr>
                  <a:spLocks noChangeArrowheads="1"/>
                </p:cNvSpPr>
                <p:nvPr/>
              </p:nvSpPr>
              <p:spPr bwMode="auto">
                <a:xfrm>
                  <a:off x="1154" y="3200"/>
                  <a:ext cx="656" cy="18"/>
                </a:xfrm>
                <a:prstGeom prst="rect">
                  <a:avLst/>
                </a:prstGeom>
                <a:solidFill>
                  <a:srgbClr val="C0C0C0"/>
                </a:solidFill>
                <a:ln w="12700">
                  <a:solidFill>
                    <a:srgbClr val="000000"/>
                  </a:solidFill>
                  <a:miter lim="800000"/>
                  <a:headEnd/>
                  <a:tailEnd/>
                </a:ln>
              </p:spPr>
              <p:txBody>
                <a:bodyPr wrap="none" anchor="ctr"/>
                <a:lstStyle/>
                <a:p>
                  <a:endParaRPr lang="en-US"/>
                </a:p>
              </p:txBody>
            </p:sp>
            <p:sp>
              <p:nvSpPr>
                <p:cNvPr id="2549" name="Freeform 7"/>
                <p:cNvSpPr>
                  <a:spLocks/>
                </p:cNvSpPr>
                <p:nvPr/>
              </p:nvSpPr>
              <p:spPr bwMode="auto">
                <a:xfrm>
                  <a:off x="1150" y="3092"/>
                  <a:ext cx="666" cy="107"/>
                </a:xfrm>
                <a:custGeom>
                  <a:avLst/>
                  <a:gdLst>
                    <a:gd name="T0" fmla="*/ 0 w 666"/>
                    <a:gd name="T1" fmla="*/ 106 h 107"/>
                    <a:gd name="T2" fmla="*/ 665 w 666"/>
                    <a:gd name="T3" fmla="*/ 106 h 107"/>
                    <a:gd name="T4" fmla="*/ 626 w 666"/>
                    <a:gd name="T5" fmla="*/ 1 h 107"/>
                    <a:gd name="T6" fmla="*/ 49 w 666"/>
                    <a:gd name="T7" fmla="*/ 0 h 107"/>
                    <a:gd name="T8" fmla="*/ 0 w 666"/>
                    <a:gd name="T9" fmla="*/ 106 h 107"/>
                    <a:gd name="T10" fmla="*/ 0 60000 65536"/>
                    <a:gd name="T11" fmla="*/ 0 60000 65536"/>
                    <a:gd name="T12" fmla="*/ 0 60000 65536"/>
                    <a:gd name="T13" fmla="*/ 0 60000 65536"/>
                    <a:gd name="T14" fmla="*/ 0 60000 65536"/>
                    <a:gd name="T15" fmla="*/ 0 w 666"/>
                    <a:gd name="T16" fmla="*/ 0 h 107"/>
                    <a:gd name="T17" fmla="*/ 666 w 666"/>
                    <a:gd name="T18" fmla="*/ 107 h 107"/>
                  </a:gdLst>
                  <a:ahLst/>
                  <a:cxnLst>
                    <a:cxn ang="T10">
                      <a:pos x="T0" y="T1"/>
                    </a:cxn>
                    <a:cxn ang="T11">
                      <a:pos x="T2" y="T3"/>
                    </a:cxn>
                    <a:cxn ang="T12">
                      <a:pos x="T4" y="T5"/>
                    </a:cxn>
                    <a:cxn ang="T13">
                      <a:pos x="T6" y="T7"/>
                    </a:cxn>
                    <a:cxn ang="T14">
                      <a:pos x="T8" y="T9"/>
                    </a:cxn>
                  </a:cxnLst>
                  <a:rect l="T15" t="T16" r="T17" b="T18"/>
                  <a:pathLst>
                    <a:path w="666" h="107">
                      <a:moveTo>
                        <a:pt x="0" y="106"/>
                      </a:moveTo>
                      <a:lnTo>
                        <a:pt x="665" y="106"/>
                      </a:lnTo>
                      <a:lnTo>
                        <a:pt x="626" y="1"/>
                      </a:lnTo>
                      <a:lnTo>
                        <a:pt x="49" y="0"/>
                      </a:lnTo>
                      <a:lnTo>
                        <a:pt x="0" y="106"/>
                      </a:lnTo>
                    </a:path>
                  </a:pathLst>
                </a:custGeom>
                <a:solidFill>
                  <a:srgbClr val="C0C0C0"/>
                </a:solidFill>
                <a:ln w="12700" cap="rnd">
                  <a:solidFill>
                    <a:srgbClr val="000000"/>
                  </a:solidFill>
                  <a:round/>
                  <a:headEnd/>
                  <a:tailEnd/>
                </a:ln>
              </p:spPr>
              <p:txBody>
                <a:bodyPr/>
                <a:lstStyle/>
                <a:p>
                  <a:endParaRPr lang="en-US"/>
                </a:p>
              </p:txBody>
            </p:sp>
            <p:sp>
              <p:nvSpPr>
                <p:cNvPr id="2550" name="Freeform 8"/>
                <p:cNvSpPr>
                  <a:spLocks/>
                </p:cNvSpPr>
                <p:nvPr/>
              </p:nvSpPr>
              <p:spPr bwMode="auto">
                <a:xfrm>
                  <a:off x="1170" y="3104"/>
                  <a:ext cx="623" cy="81"/>
                </a:xfrm>
                <a:custGeom>
                  <a:avLst/>
                  <a:gdLst>
                    <a:gd name="T0" fmla="*/ 35 w 623"/>
                    <a:gd name="T1" fmla="*/ 0 h 81"/>
                    <a:gd name="T2" fmla="*/ 0 w 623"/>
                    <a:gd name="T3" fmla="*/ 80 h 81"/>
                    <a:gd name="T4" fmla="*/ 622 w 623"/>
                    <a:gd name="T5" fmla="*/ 80 h 81"/>
                    <a:gd name="T6" fmla="*/ 593 w 623"/>
                    <a:gd name="T7" fmla="*/ 0 h 81"/>
                    <a:gd name="T8" fmla="*/ 0 60000 65536"/>
                    <a:gd name="T9" fmla="*/ 0 60000 65536"/>
                    <a:gd name="T10" fmla="*/ 0 60000 65536"/>
                    <a:gd name="T11" fmla="*/ 0 60000 65536"/>
                    <a:gd name="T12" fmla="*/ 0 w 623"/>
                    <a:gd name="T13" fmla="*/ 0 h 81"/>
                    <a:gd name="T14" fmla="*/ 623 w 623"/>
                    <a:gd name="T15" fmla="*/ 81 h 81"/>
                  </a:gdLst>
                  <a:ahLst/>
                  <a:cxnLst>
                    <a:cxn ang="T8">
                      <a:pos x="T0" y="T1"/>
                    </a:cxn>
                    <a:cxn ang="T9">
                      <a:pos x="T2" y="T3"/>
                    </a:cxn>
                    <a:cxn ang="T10">
                      <a:pos x="T4" y="T5"/>
                    </a:cxn>
                    <a:cxn ang="T11">
                      <a:pos x="T6" y="T7"/>
                    </a:cxn>
                  </a:cxnLst>
                  <a:rect l="T12" t="T13" r="T14" b="T15"/>
                  <a:pathLst>
                    <a:path w="623" h="81">
                      <a:moveTo>
                        <a:pt x="35" y="0"/>
                      </a:moveTo>
                      <a:lnTo>
                        <a:pt x="0" y="80"/>
                      </a:lnTo>
                      <a:lnTo>
                        <a:pt x="622" y="80"/>
                      </a:lnTo>
                      <a:lnTo>
                        <a:pt x="593" y="0"/>
                      </a:lnTo>
                    </a:path>
                  </a:pathLst>
                </a:custGeom>
                <a:noFill/>
                <a:ln w="12700" cap="rnd">
                  <a:solidFill>
                    <a:srgbClr val="000000"/>
                  </a:solidFill>
                  <a:round/>
                  <a:headEnd/>
                  <a:tailEnd/>
                </a:ln>
              </p:spPr>
              <p:txBody>
                <a:bodyPr/>
                <a:lstStyle/>
                <a:p>
                  <a:endParaRPr lang="en-US"/>
                </a:p>
              </p:txBody>
            </p:sp>
          </p:grpSp>
          <p:grpSp>
            <p:nvGrpSpPr>
              <p:cNvPr id="5" name="Group 9"/>
              <p:cNvGrpSpPr>
                <a:grpSpLocks/>
              </p:cNvGrpSpPr>
              <p:nvPr/>
            </p:nvGrpSpPr>
            <p:grpSpPr bwMode="auto">
              <a:xfrm>
                <a:off x="1222" y="3102"/>
                <a:ext cx="525" cy="25"/>
                <a:chOff x="1222" y="3102"/>
                <a:chExt cx="525" cy="25"/>
              </a:xfrm>
            </p:grpSpPr>
            <p:sp>
              <p:nvSpPr>
                <p:cNvPr id="2542" name="Freeform 10"/>
                <p:cNvSpPr>
                  <a:spLocks/>
                </p:cNvSpPr>
                <p:nvPr/>
              </p:nvSpPr>
              <p:spPr bwMode="auto">
                <a:xfrm>
                  <a:off x="1222" y="3102"/>
                  <a:ext cx="23" cy="17"/>
                </a:xfrm>
                <a:custGeom>
                  <a:avLst/>
                  <a:gdLst>
                    <a:gd name="T0" fmla="*/ 6 w 23"/>
                    <a:gd name="T1" fmla="*/ 0 h 17"/>
                    <a:gd name="T2" fmla="*/ 22 w 23"/>
                    <a:gd name="T3" fmla="*/ 0 h 17"/>
                    <a:gd name="T4" fmla="*/ 17 w 23"/>
                    <a:gd name="T5" fmla="*/ 16 h 17"/>
                    <a:gd name="T6" fmla="*/ 0 w 23"/>
                    <a:gd name="T7" fmla="*/ 16 h 17"/>
                    <a:gd name="T8" fmla="*/ 6 w 23"/>
                    <a:gd name="T9" fmla="*/ 0 h 17"/>
                    <a:gd name="T10" fmla="*/ 0 60000 65536"/>
                    <a:gd name="T11" fmla="*/ 0 60000 65536"/>
                    <a:gd name="T12" fmla="*/ 0 60000 65536"/>
                    <a:gd name="T13" fmla="*/ 0 60000 65536"/>
                    <a:gd name="T14" fmla="*/ 0 60000 65536"/>
                    <a:gd name="T15" fmla="*/ 0 w 23"/>
                    <a:gd name="T16" fmla="*/ 0 h 17"/>
                    <a:gd name="T17" fmla="*/ 23 w 23"/>
                    <a:gd name="T18" fmla="*/ 17 h 17"/>
                  </a:gdLst>
                  <a:ahLst/>
                  <a:cxnLst>
                    <a:cxn ang="T10">
                      <a:pos x="T0" y="T1"/>
                    </a:cxn>
                    <a:cxn ang="T11">
                      <a:pos x="T2" y="T3"/>
                    </a:cxn>
                    <a:cxn ang="T12">
                      <a:pos x="T4" y="T5"/>
                    </a:cxn>
                    <a:cxn ang="T13">
                      <a:pos x="T6" y="T7"/>
                    </a:cxn>
                    <a:cxn ang="T14">
                      <a:pos x="T8" y="T9"/>
                    </a:cxn>
                  </a:cxnLst>
                  <a:rect l="T15" t="T16" r="T17" b="T18"/>
                  <a:pathLst>
                    <a:path w="23" h="17">
                      <a:moveTo>
                        <a:pt x="6" y="0"/>
                      </a:moveTo>
                      <a:lnTo>
                        <a:pt x="22" y="0"/>
                      </a:lnTo>
                      <a:lnTo>
                        <a:pt x="17" y="16"/>
                      </a:lnTo>
                      <a:lnTo>
                        <a:pt x="0" y="16"/>
                      </a:lnTo>
                      <a:lnTo>
                        <a:pt x="6" y="0"/>
                      </a:lnTo>
                    </a:path>
                  </a:pathLst>
                </a:custGeom>
                <a:solidFill>
                  <a:srgbClr val="808080"/>
                </a:solidFill>
                <a:ln w="12700" cap="rnd">
                  <a:solidFill>
                    <a:srgbClr val="000000"/>
                  </a:solidFill>
                  <a:round/>
                  <a:headEnd/>
                  <a:tailEnd/>
                </a:ln>
              </p:spPr>
              <p:txBody>
                <a:bodyPr/>
                <a:lstStyle/>
                <a:p>
                  <a:endParaRPr lang="en-US"/>
                </a:p>
              </p:txBody>
            </p:sp>
            <p:sp>
              <p:nvSpPr>
                <p:cNvPr id="2543" name="Freeform 11"/>
                <p:cNvSpPr>
                  <a:spLocks/>
                </p:cNvSpPr>
                <p:nvPr/>
              </p:nvSpPr>
              <p:spPr bwMode="auto">
                <a:xfrm>
                  <a:off x="1274" y="3102"/>
                  <a:ext cx="83" cy="15"/>
                </a:xfrm>
                <a:custGeom>
                  <a:avLst/>
                  <a:gdLst>
                    <a:gd name="T0" fmla="*/ 4 w 83"/>
                    <a:gd name="T1" fmla="*/ 0 h 15"/>
                    <a:gd name="T2" fmla="*/ 82 w 83"/>
                    <a:gd name="T3" fmla="*/ 0 h 15"/>
                    <a:gd name="T4" fmla="*/ 79 w 83"/>
                    <a:gd name="T5" fmla="*/ 14 h 15"/>
                    <a:gd name="T6" fmla="*/ 0 w 83"/>
                    <a:gd name="T7" fmla="*/ 14 h 15"/>
                    <a:gd name="T8" fmla="*/ 4 w 83"/>
                    <a:gd name="T9" fmla="*/ 0 h 15"/>
                    <a:gd name="T10" fmla="*/ 0 60000 65536"/>
                    <a:gd name="T11" fmla="*/ 0 60000 65536"/>
                    <a:gd name="T12" fmla="*/ 0 60000 65536"/>
                    <a:gd name="T13" fmla="*/ 0 60000 65536"/>
                    <a:gd name="T14" fmla="*/ 0 60000 65536"/>
                    <a:gd name="T15" fmla="*/ 0 w 83"/>
                    <a:gd name="T16" fmla="*/ 0 h 15"/>
                    <a:gd name="T17" fmla="*/ 83 w 83"/>
                    <a:gd name="T18" fmla="*/ 15 h 15"/>
                  </a:gdLst>
                  <a:ahLst/>
                  <a:cxnLst>
                    <a:cxn ang="T10">
                      <a:pos x="T0" y="T1"/>
                    </a:cxn>
                    <a:cxn ang="T11">
                      <a:pos x="T2" y="T3"/>
                    </a:cxn>
                    <a:cxn ang="T12">
                      <a:pos x="T4" y="T5"/>
                    </a:cxn>
                    <a:cxn ang="T13">
                      <a:pos x="T6" y="T7"/>
                    </a:cxn>
                    <a:cxn ang="T14">
                      <a:pos x="T8" y="T9"/>
                    </a:cxn>
                  </a:cxnLst>
                  <a:rect l="T15" t="T16" r="T17" b="T18"/>
                  <a:pathLst>
                    <a:path w="83" h="15">
                      <a:moveTo>
                        <a:pt x="4" y="0"/>
                      </a:moveTo>
                      <a:lnTo>
                        <a:pt x="82" y="0"/>
                      </a:lnTo>
                      <a:lnTo>
                        <a:pt x="79" y="14"/>
                      </a:lnTo>
                      <a:lnTo>
                        <a:pt x="0" y="14"/>
                      </a:lnTo>
                      <a:lnTo>
                        <a:pt x="4" y="0"/>
                      </a:lnTo>
                    </a:path>
                  </a:pathLst>
                </a:custGeom>
                <a:solidFill>
                  <a:srgbClr val="808080"/>
                </a:solidFill>
                <a:ln w="12700" cap="rnd">
                  <a:solidFill>
                    <a:srgbClr val="000000"/>
                  </a:solidFill>
                  <a:round/>
                  <a:headEnd/>
                  <a:tailEnd/>
                </a:ln>
              </p:spPr>
              <p:txBody>
                <a:bodyPr/>
                <a:lstStyle/>
                <a:p>
                  <a:endParaRPr lang="en-US"/>
                </a:p>
              </p:txBody>
            </p:sp>
            <p:sp>
              <p:nvSpPr>
                <p:cNvPr id="2544" name="Freeform 12"/>
                <p:cNvSpPr>
                  <a:spLocks/>
                </p:cNvSpPr>
                <p:nvPr/>
              </p:nvSpPr>
              <p:spPr bwMode="auto">
                <a:xfrm>
                  <a:off x="1379" y="3102"/>
                  <a:ext cx="80" cy="17"/>
                </a:xfrm>
                <a:custGeom>
                  <a:avLst/>
                  <a:gdLst>
                    <a:gd name="T0" fmla="*/ 3 w 80"/>
                    <a:gd name="T1" fmla="*/ 0 h 17"/>
                    <a:gd name="T2" fmla="*/ 79 w 80"/>
                    <a:gd name="T3" fmla="*/ 0 h 17"/>
                    <a:gd name="T4" fmla="*/ 78 w 80"/>
                    <a:gd name="T5" fmla="*/ 16 h 17"/>
                    <a:gd name="T6" fmla="*/ 0 w 80"/>
                    <a:gd name="T7" fmla="*/ 16 h 17"/>
                    <a:gd name="T8" fmla="*/ 3 w 80"/>
                    <a:gd name="T9" fmla="*/ 0 h 17"/>
                    <a:gd name="T10" fmla="*/ 0 60000 65536"/>
                    <a:gd name="T11" fmla="*/ 0 60000 65536"/>
                    <a:gd name="T12" fmla="*/ 0 60000 65536"/>
                    <a:gd name="T13" fmla="*/ 0 60000 65536"/>
                    <a:gd name="T14" fmla="*/ 0 60000 65536"/>
                    <a:gd name="T15" fmla="*/ 0 w 80"/>
                    <a:gd name="T16" fmla="*/ 0 h 17"/>
                    <a:gd name="T17" fmla="*/ 80 w 80"/>
                    <a:gd name="T18" fmla="*/ 17 h 17"/>
                  </a:gdLst>
                  <a:ahLst/>
                  <a:cxnLst>
                    <a:cxn ang="T10">
                      <a:pos x="T0" y="T1"/>
                    </a:cxn>
                    <a:cxn ang="T11">
                      <a:pos x="T2" y="T3"/>
                    </a:cxn>
                    <a:cxn ang="T12">
                      <a:pos x="T4" y="T5"/>
                    </a:cxn>
                    <a:cxn ang="T13">
                      <a:pos x="T6" y="T7"/>
                    </a:cxn>
                    <a:cxn ang="T14">
                      <a:pos x="T8" y="T9"/>
                    </a:cxn>
                  </a:cxnLst>
                  <a:rect l="T15" t="T16" r="T17" b="T18"/>
                  <a:pathLst>
                    <a:path w="80" h="17">
                      <a:moveTo>
                        <a:pt x="3" y="0"/>
                      </a:moveTo>
                      <a:lnTo>
                        <a:pt x="79" y="0"/>
                      </a:lnTo>
                      <a:lnTo>
                        <a:pt x="78" y="16"/>
                      </a:lnTo>
                      <a:lnTo>
                        <a:pt x="0" y="16"/>
                      </a:lnTo>
                      <a:lnTo>
                        <a:pt x="3" y="0"/>
                      </a:lnTo>
                    </a:path>
                  </a:pathLst>
                </a:custGeom>
                <a:solidFill>
                  <a:srgbClr val="808080"/>
                </a:solidFill>
                <a:ln w="12700" cap="rnd">
                  <a:solidFill>
                    <a:srgbClr val="000000"/>
                  </a:solidFill>
                  <a:round/>
                  <a:headEnd/>
                  <a:tailEnd/>
                </a:ln>
              </p:spPr>
              <p:txBody>
                <a:bodyPr/>
                <a:lstStyle/>
                <a:p>
                  <a:endParaRPr lang="en-US"/>
                </a:p>
              </p:txBody>
            </p:sp>
            <p:sp>
              <p:nvSpPr>
                <p:cNvPr id="2545" name="Freeform 13"/>
                <p:cNvSpPr>
                  <a:spLocks/>
                </p:cNvSpPr>
                <p:nvPr/>
              </p:nvSpPr>
              <p:spPr bwMode="auto">
                <a:xfrm>
                  <a:off x="1474" y="3102"/>
                  <a:ext cx="82" cy="17"/>
                </a:xfrm>
                <a:custGeom>
                  <a:avLst/>
                  <a:gdLst>
                    <a:gd name="T0" fmla="*/ 1 w 82"/>
                    <a:gd name="T1" fmla="*/ 0 h 17"/>
                    <a:gd name="T2" fmla="*/ 81 w 82"/>
                    <a:gd name="T3" fmla="*/ 0 h 17"/>
                    <a:gd name="T4" fmla="*/ 81 w 82"/>
                    <a:gd name="T5" fmla="*/ 16 h 17"/>
                    <a:gd name="T6" fmla="*/ 0 w 82"/>
                    <a:gd name="T7" fmla="*/ 16 h 17"/>
                    <a:gd name="T8" fmla="*/ 1 w 82"/>
                    <a:gd name="T9" fmla="*/ 0 h 17"/>
                    <a:gd name="T10" fmla="*/ 0 60000 65536"/>
                    <a:gd name="T11" fmla="*/ 0 60000 65536"/>
                    <a:gd name="T12" fmla="*/ 0 60000 65536"/>
                    <a:gd name="T13" fmla="*/ 0 60000 65536"/>
                    <a:gd name="T14" fmla="*/ 0 60000 65536"/>
                    <a:gd name="T15" fmla="*/ 0 w 82"/>
                    <a:gd name="T16" fmla="*/ 0 h 17"/>
                    <a:gd name="T17" fmla="*/ 82 w 82"/>
                    <a:gd name="T18" fmla="*/ 17 h 17"/>
                  </a:gdLst>
                  <a:ahLst/>
                  <a:cxnLst>
                    <a:cxn ang="T10">
                      <a:pos x="T0" y="T1"/>
                    </a:cxn>
                    <a:cxn ang="T11">
                      <a:pos x="T2" y="T3"/>
                    </a:cxn>
                    <a:cxn ang="T12">
                      <a:pos x="T4" y="T5"/>
                    </a:cxn>
                    <a:cxn ang="T13">
                      <a:pos x="T6" y="T7"/>
                    </a:cxn>
                    <a:cxn ang="T14">
                      <a:pos x="T8" y="T9"/>
                    </a:cxn>
                  </a:cxnLst>
                  <a:rect l="T15" t="T16" r="T17" b="T18"/>
                  <a:pathLst>
                    <a:path w="82" h="17">
                      <a:moveTo>
                        <a:pt x="1" y="0"/>
                      </a:moveTo>
                      <a:lnTo>
                        <a:pt x="81" y="0"/>
                      </a:lnTo>
                      <a:lnTo>
                        <a:pt x="81" y="16"/>
                      </a:lnTo>
                      <a:lnTo>
                        <a:pt x="0" y="16"/>
                      </a:lnTo>
                      <a:lnTo>
                        <a:pt x="1" y="0"/>
                      </a:lnTo>
                    </a:path>
                  </a:pathLst>
                </a:custGeom>
                <a:solidFill>
                  <a:srgbClr val="808080"/>
                </a:solidFill>
                <a:ln w="12700" cap="rnd">
                  <a:solidFill>
                    <a:srgbClr val="000000"/>
                  </a:solidFill>
                  <a:round/>
                  <a:headEnd/>
                  <a:tailEnd/>
                </a:ln>
              </p:spPr>
              <p:txBody>
                <a:bodyPr/>
                <a:lstStyle/>
                <a:p>
                  <a:endParaRPr lang="en-US"/>
                </a:p>
              </p:txBody>
            </p:sp>
            <p:sp>
              <p:nvSpPr>
                <p:cNvPr id="2546" name="Freeform 14"/>
                <p:cNvSpPr>
                  <a:spLocks/>
                </p:cNvSpPr>
                <p:nvPr/>
              </p:nvSpPr>
              <p:spPr bwMode="auto">
                <a:xfrm>
                  <a:off x="1571" y="3102"/>
                  <a:ext cx="71" cy="18"/>
                </a:xfrm>
                <a:custGeom>
                  <a:avLst/>
                  <a:gdLst>
                    <a:gd name="T0" fmla="*/ 0 w 71"/>
                    <a:gd name="T1" fmla="*/ 0 h 18"/>
                    <a:gd name="T2" fmla="*/ 68 w 71"/>
                    <a:gd name="T3" fmla="*/ 0 h 18"/>
                    <a:gd name="T4" fmla="*/ 70 w 71"/>
                    <a:gd name="T5" fmla="*/ 17 h 18"/>
                    <a:gd name="T6" fmla="*/ 0 w 71"/>
                    <a:gd name="T7" fmla="*/ 17 h 18"/>
                    <a:gd name="T8" fmla="*/ 0 w 71"/>
                    <a:gd name="T9" fmla="*/ 0 h 18"/>
                    <a:gd name="T10" fmla="*/ 0 60000 65536"/>
                    <a:gd name="T11" fmla="*/ 0 60000 65536"/>
                    <a:gd name="T12" fmla="*/ 0 60000 65536"/>
                    <a:gd name="T13" fmla="*/ 0 60000 65536"/>
                    <a:gd name="T14" fmla="*/ 0 60000 65536"/>
                    <a:gd name="T15" fmla="*/ 0 w 71"/>
                    <a:gd name="T16" fmla="*/ 0 h 18"/>
                    <a:gd name="T17" fmla="*/ 71 w 71"/>
                    <a:gd name="T18" fmla="*/ 18 h 18"/>
                  </a:gdLst>
                  <a:ahLst/>
                  <a:cxnLst>
                    <a:cxn ang="T10">
                      <a:pos x="T0" y="T1"/>
                    </a:cxn>
                    <a:cxn ang="T11">
                      <a:pos x="T2" y="T3"/>
                    </a:cxn>
                    <a:cxn ang="T12">
                      <a:pos x="T4" y="T5"/>
                    </a:cxn>
                    <a:cxn ang="T13">
                      <a:pos x="T6" y="T7"/>
                    </a:cxn>
                    <a:cxn ang="T14">
                      <a:pos x="T8" y="T9"/>
                    </a:cxn>
                  </a:cxnLst>
                  <a:rect l="T15" t="T16" r="T17" b="T18"/>
                  <a:pathLst>
                    <a:path w="71" h="18">
                      <a:moveTo>
                        <a:pt x="0" y="0"/>
                      </a:moveTo>
                      <a:lnTo>
                        <a:pt x="68" y="0"/>
                      </a:lnTo>
                      <a:lnTo>
                        <a:pt x="70" y="17"/>
                      </a:lnTo>
                      <a:lnTo>
                        <a:pt x="0" y="17"/>
                      </a:lnTo>
                      <a:lnTo>
                        <a:pt x="0" y="0"/>
                      </a:lnTo>
                    </a:path>
                  </a:pathLst>
                </a:custGeom>
                <a:solidFill>
                  <a:srgbClr val="808080"/>
                </a:solidFill>
                <a:ln w="12700" cap="rnd">
                  <a:solidFill>
                    <a:srgbClr val="000000"/>
                  </a:solidFill>
                  <a:round/>
                  <a:headEnd/>
                  <a:tailEnd/>
                </a:ln>
              </p:spPr>
              <p:txBody>
                <a:bodyPr/>
                <a:lstStyle/>
                <a:p>
                  <a:endParaRPr lang="en-US"/>
                </a:p>
              </p:txBody>
            </p:sp>
            <p:sp>
              <p:nvSpPr>
                <p:cNvPr id="2547" name="Freeform 15"/>
                <p:cNvSpPr>
                  <a:spLocks/>
                </p:cNvSpPr>
                <p:nvPr/>
              </p:nvSpPr>
              <p:spPr bwMode="auto">
                <a:xfrm>
                  <a:off x="1660" y="3112"/>
                  <a:ext cx="87" cy="15"/>
                </a:xfrm>
                <a:custGeom>
                  <a:avLst/>
                  <a:gdLst>
                    <a:gd name="T0" fmla="*/ 0 w 87"/>
                    <a:gd name="T1" fmla="*/ 0 h 15"/>
                    <a:gd name="T2" fmla="*/ 78 w 87"/>
                    <a:gd name="T3" fmla="*/ 0 h 15"/>
                    <a:gd name="T4" fmla="*/ 86 w 87"/>
                    <a:gd name="T5" fmla="*/ 14 h 15"/>
                    <a:gd name="T6" fmla="*/ 4 w 87"/>
                    <a:gd name="T7" fmla="*/ 14 h 15"/>
                    <a:gd name="T8" fmla="*/ 0 w 87"/>
                    <a:gd name="T9" fmla="*/ 0 h 15"/>
                    <a:gd name="T10" fmla="*/ 0 60000 65536"/>
                    <a:gd name="T11" fmla="*/ 0 60000 65536"/>
                    <a:gd name="T12" fmla="*/ 0 60000 65536"/>
                    <a:gd name="T13" fmla="*/ 0 60000 65536"/>
                    <a:gd name="T14" fmla="*/ 0 60000 65536"/>
                    <a:gd name="T15" fmla="*/ 0 w 87"/>
                    <a:gd name="T16" fmla="*/ 0 h 15"/>
                    <a:gd name="T17" fmla="*/ 87 w 87"/>
                    <a:gd name="T18" fmla="*/ 15 h 15"/>
                  </a:gdLst>
                  <a:ahLst/>
                  <a:cxnLst>
                    <a:cxn ang="T10">
                      <a:pos x="T0" y="T1"/>
                    </a:cxn>
                    <a:cxn ang="T11">
                      <a:pos x="T2" y="T3"/>
                    </a:cxn>
                    <a:cxn ang="T12">
                      <a:pos x="T4" y="T5"/>
                    </a:cxn>
                    <a:cxn ang="T13">
                      <a:pos x="T6" y="T7"/>
                    </a:cxn>
                    <a:cxn ang="T14">
                      <a:pos x="T8" y="T9"/>
                    </a:cxn>
                  </a:cxnLst>
                  <a:rect l="T15" t="T16" r="T17" b="T18"/>
                  <a:pathLst>
                    <a:path w="87" h="15">
                      <a:moveTo>
                        <a:pt x="0" y="0"/>
                      </a:moveTo>
                      <a:lnTo>
                        <a:pt x="78" y="0"/>
                      </a:lnTo>
                      <a:lnTo>
                        <a:pt x="86" y="14"/>
                      </a:lnTo>
                      <a:lnTo>
                        <a:pt x="4" y="14"/>
                      </a:lnTo>
                      <a:lnTo>
                        <a:pt x="0" y="0"/>
                      </a:lnTo>
                    </a:path>
                  </a:pathLst>
                </a:custGeom>
                <a:solidFill>
                  <a:srgbClr val="808080"/>
                </a:solidFill>
                <a:ln w="12700" cap="rnd">
                  <a:solidFill>
                    <a:srgbClr val="000000"/>
                  </a:solidFill>
                  <a:round/>
                  <a:headEnd/>
                  <a:tailEnd/>
                </a:ln>
              </p:spPr>
              <p:txBody>
                <a:bodyPr/>
                <a:lstStyle/>
                <a:p>
                  <a:endParaRPr lang="en-US"/>
                </a:p>
              </p:txBody>
            </p:sp>
          </p:grpSp>
          <p:grpSp>
            <p:nvGrpSpPr>
              <p:cNvPr id="6" name="Group 16"/>
              <p:cNvGrpSpPr>
                <a:grpSpLocks/>
              </p:cNvGrpSpPr>
              <p:nvPr/>
            </p:nvGrpSpPr>
            <p:grpSpPr bwMode="auto">
              <a:xfrm>
                <a:off x="1206" y="3130"/>
                <a:ext cx="543" cy="42"/>
                <a:chOff x="1206" y="3130"/>
                <a:chExt cx="543" cy="42"/>
              </a:xfrm>
            </p:grpSpPr>
            <p:grpSp>
              <p:nvGrpSpPr>
                <p:cNvPr id="7" name="Group 17"/>
                <p:cNvGrpSpPr>
                  <a:grpSpLocks/>
                </p:cNvGrpSpPr>
                <p:nvPr/>
              </p:nvGrpSpPr>
              <p:grpSpPr bwMode="auto">
                <a:xfrm>
                  <a:off x="1254" y="3132"/>
                  <a:ext cx="265" cy="36"/>
                  <a:chOff x="1254" y="3132"/>
                  <a:chExt cx="265" cy="36"/>
                </a:xfrm>
              </p:grpSpPr>
              <p:sp>
                <p:nvSpPr>
                  <p:cNvPr id="2538" name="Line 18"/>
                  <p:cNvSpPr>
                    <a:spLocks noChangeShapeType="1"/>
                  </p:cNvSpPr>
                  <p:nvPr/>
                </p:nvSpPr>
                <p:spPr bwMode="auto">
                  <a:xfrm>
                    <a:off x="1254" y="3132"/>
                    <a:ext cx="250" cy="0"/>
                  </a:xfrm>
                  <a:prstGeom prst="line">
                    <a:avLst/>
                  </a:prstGeom>
                  <a:noFill/>
                  <a:ln w="12700">
                    <a:solidFill>
                      <a:srgbClr val="000000"/>
                    </a:solidFill>
                    <a:round/>
                    <a:headEnd/>
                    <a:tailEnd/>
                  </a:ln>
                </p:spPr>
                <p:txBody>
                  <a:bodyPr wrap="none" anchor="ctr"/>
                  <a:lstStyle/>
                  <a:p>
                    <a:endParaRPr lang="en-US"/>
                  </a:p>
                </p:txBody>
              </p:sp>
              <p:sp>
                <p:nvSpPr>
                  <p:cNvPr id="2539" name="Line 19"/>
                  <p:cNvSpPr>
                    <a:spLocks noChangeShapeType="1"/>
                  </p:cNvSpPr>
                  <p:nvPr/>
                </p:nvSpPr>
                <p:spPr bwMode="auto">
                  <a:xfrm>
                    <a:off x="1265" y="3144"/>
                    <a:ext cx="254" cy="0"/>
                  </a:xfrm>
                  <a:prstGeom prst="line">
                    <a:avLst/>
                  </a:prstGeom>
                  <a:noFill/>
                  <a:ln w="12700">
                    <a:solidFill>
                      <a:srgbClr val="000000"/>
                    </a:solidFill>
                    <a:round/>
                    <a:headEnd/>
                    <a:tailEnd/>
                  </a:ln>
                </p:spPr>
                <p:txBody>
                  <a:bodyPr wrap="none" anchor="ctr"/>
                  <a:lstStyle/>
                  <a:p>
                    <a:endParaRPr lang="en-US"/>
                  </a:p>
                </p:txBody>
              </p:sp>
              <p:sp>
                <p:nvSpPr>
                  <p:cNvPr id="2540" name="Line 20"/>
                  <p:cNvSpPr>
                    <a:spLocks noChangeShapeType="1"/>
                  </p:cNvSpPr>
                  <p:nvPr/>
                </p:nvSpPr>
                <p:spPr bwMode="auto">
                  <a:xfrm>
                    <a:off x="1268" y="3156"/>
                    <a:ext cx="220" cy="0"/>
                  </a:xfrm>
                  <a:prstGeom prst="line">
                    <a:avLst/>
                  </a:prstGeom>
                  <a:noFill/>
                  <a:ln w="12700">
                    <a:solidFill>
                      <a:srgbClr val="000000"/>
                    </a:solidFill>
                    <a:round/>
                    <a:headEnd/>
                    <a:tailEnd/>
                  </a:ln>
                </p:spPr>
                <p:txBody>
                  <a:bodyPr wrap="none" anchor="ctr"/>
                  <a:lstStyle/>
                  <a:p>
                    <a:endParaRPr lang="en-US"/>
                  </a:p>
                </p:txBody>
              </p:sp>
              <p:sp>
                <p:nvSpPr>
                  <p:cNvPr id="2541" name="Line 21"/>
                  <p:cNvSpPr>
                    <a:spLocks noChangeShapeType="1"/>
                  </p:cNvSpPr>
                  <p:nvPr/>
                </p:nvSpPr>
                <p:spPr bwMode="auto">
                  <a:xfrm>
                    <a:off x="1273" y="3168"/>
                    <a:ext cx="23" cy="0"/>
                  </a:xfrm>
                  <a:prstGeom prst="line">
                    <a:avLst/>
                  </a:prstGeom>
                  <a:noFill/>
                  <a:ln w="12700">
                    <a:solidFill>
                      <a:srgbClr val="000000"/>
                    </a:solidFill>
                    <a:round/>
                    <a:headEnd/>
                    <a:tailEnd/>
                  </a:ln>
                </p:spPr>
                <p:txBody>
                  <a:bodyPr wrap="none" anchor="ctr"/>
                  <a:lstStyle/>
                  <a:p>
                    <a:endParaRPr lang="en-US"/>
                  </a:p>
                </p:txBody>
              </p:sp>
            </p:grpSp>
            <p:grpSp>
              <p:nvGrpSpPr>
                <p:cNvPr id="8" name="Group 22"/>
                <p:cNvGrpSpPr>
                  <a:grpSpLocks/>
                </p:cNvGrpSpPr>
                <p:nvPr/>
              </p:nvGrpSpPr>
              <p:grpSpPr bwMode="auto">
                <a:xfrm>
                  <a:off x="1206" y="3137"/>
                  <a:ext cx="38" cy="24"/>
                  <a:chOff x="1206" y="3137"/>
                  <a:chExt cx="38" cy="24"/>
                </a:xfrm>
              </p:grpSpPr>
              <p:sp>
                <p:nvSpPr>
                  <p:cNvPr id="2535" name="Line 23"/>
                  <p:cNvSpPr>
                    <a:spLocks noChangeShapeType="1"/>
                  </p:cNvSpPr>
                  <p:nvPr/>
                </p:nvSpPr>
                <p:spPr bwMode="auto">
                  <a:xfrm>
                    <a:off x="1218" y="3137"/>
                    <a:ext cx="18" cy="0"/>
                  </a:xfrm>
                  <a:prstGeom prst="line">
                    <a:avLst/>
                  </a:prstGeom>
                  <a:noFill/>
                  <a:ln w="12700">
                    <a:solidFill>
                      <a:srgbClr val="000000"/>
                    </a:solidFill>
                    <a:round/>
                    <a:headEnd/>
                    <a:tailEnd/>
                  </a:ln>
                </p:spPr>
                <p:txBody>
                  <a:bodyPr wrap="none" anchor="ctr"/>
                  <a:lstStyle/>
                  <a:p>
                    <a:endParaRPr lang="en-US"/>
                  </a:p>
                </p:txBody>
              </p:sp>
              <p:sp>
                <p:nvSpPr>
                  <p:cNvPr id="2536" name="Line 24"/>
                  <p:cNvSpPr>
                    <a:spLocks noChangeShapeType="1"/>
                  </p:cNvSpPr>
                  <p:nvPr/>
                </p:nvSpPr>
                <p:spPr bwMode="auto">
                  <a:xfrm>
                    <a:off x="1213" y="3150"/>
                    <a:ext cx="17" cy="0"/>
                  </a:xfrm>
                  <a:prstGeom prst="line">
                    <a:avLst/>
                  </a:prstGeom>
                  <a:noFill/>
                  <a:ln w="12700">
                    <a:solidFill>
                      <a:srgbClr val="000000"/>
                    </a:solidFill>
                    <a:round/>
                    <a:headEnd/>
                    <a:tailEnd/>
                  </a:ln>
                </p:spPr>
                <p:txBody>
                  <a:bodyPr wrap="none" anchor="ctr"/>
                  <a:lstStyle/>
                  <a:p>
                    <a:endParaRPr lang="en-US"/>
                  </a:p>
                </p:txBody>
              </p:sp>
              <p:sp>
                <p:nvSpPr>
                  <p:cNvPr id="2537" name="Line 25"/>
                  <p:cNvSpPr>
                    <a:spLocks noChangeShapeType="1"/>
                  </p:cNvSpPr>
                  <p:nvPr/>
                </p:nvSpPr>
                <p:spPr bwMode="auto">
                  <a:xfrm>
                    <a:off x="1206" y="3161"/>
                    <a:ext cx="38" cy="0"/>
                  </a:xfrm>
                  <a:prstGeom prst="line">
                    <a:avLst/>
                  </a:prstGeom>
                  <a:noFill/>
                  <a:ln w="12700">
                    <a:solidFill>
                      <a:srgbClr val="000000"/>
                    </a:solidFill>
                    <a:round/>
                    <a:headEnd/>
                    <a:tailEnd/>
                  </a:ln>
                </p:spPr>
                <p:txBody>
                  <a:bodyPr wrap="none" anchor="ctr"/>
                  <a:lstStyle/>
                  <a:p>
                    <a:endParaRPr lang="en-US"/>
                  </a:p>
                </p:txBody>
              </p:sp>
            </p:grpSp>
            <p:grpSp>
              <p:nvGrpSpPr>
                <p:cNvPr id="9" name="Group 26"/>
                <p:cNvGrpSpPr>
                  <a:grpSpLocks/>
                </p:cNvGrpSpPr>
                <p:nvPr/>
              </p:nvGrpSpPr>
              <p:grpSpPr bwMode="auto">
                <a:xfrm>
                  <a:off x="1312" y="3130"/>
                  <a:ext cx="241" cy="39"/>
                  <a:chOff x="1312" y="3130"/>
                  <a:chExt cx="241" cy="39"/>
                </a:xfrm>
              </p:grpSpPr>
              <p:sp>
                <p:nvSpPr>
                  <p:cNvPr id="2529" name="Line 27"/>
                  <p:cNvSpPr>
                    <a:spLocks noChangeShapeType="1"/>
                  </p:cNvSpPr>
                  <p:nvPr/>
                </p:nvSpPr>
                <p:spPr bwMode="auto">
                  <a:xfrm>
                    <a:off x="1312" y="3168"/>
                    <a:ext cx="148" cy="0"/>
                  </a:xfrm>
                  <a:prstGeom prst="line">
                    <a:avLst/>
                  </a:prstGeom>
                  <a:noFill/>
                  <a:ln w="12700">
                    <a:solidFill>
                      <a:srgbClr val="000000"/>
                    </a:solidFill>
                    <a:round/>
                    <a:headEnd/>
                    <a:tailEnd/>
                  </a:ln>
                </p:spPr>
                <p:txBody>
                  <a:bodyPr wrap="none" anchor="ctr"/>
                  <a:lstStyle/>
                  <a:p>
                    <a:endParaRPr lang="en-US"/>
                  </a:p>
                </p:txBody>
              </p:sp>
              <p:sp>
                <p:nvSpPr>
                  <p:cNvPr id="2530" name="Line 28"/>
                  <p:cNvSpPr>
                    <a:spLocks noChangeShapeType="1"/>
                  </p:cNvSpPr>
                  <p:nvPr/>
                </p:nvSpPr>
                <p:spPr bwMode="auto">
                  <a:xfrm>
                    <a:off x="1524" y="3130"/>
                    <a:ext cx="29" cy="0"/>
                  </a:xfrm>
                  <a:prstGeom prst="line">
                    <a:avLst/>
                  </a:prstGeom>
                  <a:noFill/>
                  <a:ln w="12700">
                    <a:solidFill>
                      <a:srgbClr val="000000"/>
                    </a:solidFill>
                    <a:round/>
                    <a:headEnd/>
                    <a:tailEnd/>
                  </a:ln>
                </p:spPr>
                <p:txBody>
                  <a:bodyPr wrap="none" anchor="ctr"/>
                  <a:lstStyle/>
                  <a:p>
                    <a:endParaRPr lang="en-US"/>
                  </a:p>
                </p:txBody>
              </p:sp>
              <p:sp>
                <p:nvSpPr>
                  <p:cNvPr id="2531" name="Line 29"/>
                  <p:cNvSpPr>
                    <a:spLocks noChangeShapeType="1"/>
                  </p:cNvSpPr>
                  <p:nvPr/>
                </p:nvSpPr>
                <p:spPr bwMode="auto">
                  <a:xfrm>
                    <a:off x="1534" y="3144"/>
                    <a:ext cx="19" cy="0"/>
                  </a:xfrm>
                  <a:prstGeom prst="line">
                    <a:avLst/>
                  </a:prstGeom>
                  <a:noFill/>
                  <a:ln w="12700">
                    <a:solidFill>
                      <a:srgbClr val="000000"/>
                    </a:solidFill>
                    <a:round/>
                    <a:headEnd/>
                    <a:tailEnd/>
                  </a:ln>
                </p:spPr>
                <p:txBody>
                  <a:bodyPr wrap="none" anchor="ctr"/>
                  <a:lstStyle/>
                  <a:p>
                    <a:endParaRPr lang="en-US"/>
                  </a:p>
                </p:txBody>
              </p:sp>
              <p:sp>
                <p:nvSpPr>
                  <p:cNvPr id="2532" name="Line 30"/>
                  <p:cNvSpPr>
                    <a:spLocks noChangeShapeType="1"/>
                  </p:cNvSpPr>
                  <p:nvPr/>
                </p:nvSpPr>
                <p:spPr bwMode="auto">
                  <a:xfrm>
                    <a:off x="1514" y="3157"/>
                    <a:ext cx="39" cy="0"/>
                  </a:xfrm>
                  <a:prstGeom prst="line">
                    <a:avLst/>
                  </a:prstGeom>
                  <a:noFill/>
                  <a:ln w="12700">
                    <a:solidFill>
                      <a:srgbClr val="000000"/>
                    </a:solidFill>
                    <a:round/>
                    <a:headEnd/>
                    <a:tailEnd/>
                  </a:ln>
                </p:spPr>
                <p:txBody>
                  <a:bodyPr wrap="none" anchor="ctr"/>
                  <a:lstStyle/>
                  <a:p>
                    <a:endParaRPr lang="en-US"/>
                  </a:p>
                </p:txBody>
              </p:sp>
              <p:sp>
                <p:nvSpPr>
                  <p:cNvPr id="2533" name="Line 31"/>
                  <p:cNvSpPr>
                    <a:spLocks noChangeShapeType="1"/>
                  </p:cNvSpPr>
                  <p:nvPr/>
                </p:nvSpPr>
                <p:spPr bwMode="auto">
                  <a:xfrm>
                    <a:off x="1474" y="3168"/>
                    <a:ext cx="17" cy="0"/>
                  </a:xfrm>
                  <a:prstGeom prst="line">
                    <a:avLst/>
                  </a:prstGeom>
                  <a:noFill/>
                  <a:ln w="12700">
                    <a:solidFill>
                      <a:srgbClr val="000000"/>
                    </a:solidFill>
                    <a:round/>
                    <a:headEnd/>
                    <a:tailEnd/>
                  </a:ln>
                </p:spPr>
                <p:txBody>
                  <a:bodyPr wrap="none" anchor="ctr"/>
                  <a:lstStyle/>
                  <a:p>
                    <a:endParaRPr lang="en-US"/>
                  </a:p>
                </p:txBody>
              </p:sp>
              <p:sp>
                <p:nvSpPr>
                  <p:cNvPr id="2534" name="Line 32"/>
                  <p:cNvSpPr>
                    <a:spLocks noChangeShapeType="1"/>
                  </p:cNvSpPr>
                  <p:nvPr/>
                </p:nvSpPr>
                <p:spPr bwMode="auto">
                  <a:xfrm>
                    <a:off x="1507" y="3169"/>
                    <a:ext cx="45" cy="0"/>
                  </a:xfrm>
                  <a:prstGeom prst="line">
                    <a:avLst/>
                  </a:prstGeom>
                  <a:noFill/>
                  <a:ln w="12700">
                    <a:solidFill>
                      <a:srgbClr val="000000"/>
                    </a:solidFill>
                    <a:round/>
                    <a:headEnd/>
                    <a:tailEnd/>
                  </a:ln>
                </p:spPr>
                <p:txBody>
                  <a:bodyPr wrap="none" anchor="ctr"/>
                  <a:lstStyle/>
                  <a:p>
                    <a:endParaRPr lang="en-US"/>
                  </a:p>
                </p:txBody>
              </p:sp>
            </p:grpSp>
            <p:grpSp>
              <p:nvGrpSpPr>
                <p:cNvPr id="10" name="Group 33"/>
                <p:cNvGrpSpPr>
                  <a:grpSpLocks/>
                </p:cNvGrpSpPr>
                <p:nvPr/>
              </p:nvGrpSpPr>
              <p:grpSpPr bwMode="auto">
                <a:xfrm>
                  <a:off x="1575" y="3137"/>
                  <a:ext cx="69" cy="33"/>
                  <a:chOff x="1575" y="3137"/>
                  <a:chExt cx="69" cy="33"/>
                </a:xfrm>
              </p:grpSpPr>
              <p:sp>
                <p:nvSpPr>
                  <p:cNvPr id="2526" name="Line 34"/>
                  <p:cNvSpPr>
                    <a:spLocks noChangeShapeType="1"/>
                  </p:cNvSpPr>
                  <p:nvPr/>
                </p:nvSpPr>
                <p:spPr bwMode="auto">
                  <a:xfrm>
                    <a:off x="1575" y="3137"/>
                    <a:ext cx="65" cy="0"/>
                  </a:xfrm>
                  <a:prstGeom prst="line">
                    <a:avLst/>
                  </a:prstGeom>
                  <a:noFill/>
                  <a:ln w="12700">
                    <a:solidFill>
                      <a:srgbClr val="000000"/>
                    </a:solidFill>
                    <a:round/>
                    <a:headEnd/>
                    <a:tailEnd/>
                  </a:ln>
                </p:spPr>
                <p:txBody>
                  <a:bodyPr wrap="none" anchor="ctr"/>
                  <a:lstStyle/>
                  <a:p>
                    <a:endParaRPr lang="en-US"/>
                  </a:p>
                </p:txBody>
              </p:sp>
              <p:sp>
                <p:nvSpPr>
                  <p:cNvPr id="2527" name="Line 35"/>
                  <p:cNvSpPr>
                    <a:spLocks noChangeShapeType="1"/>
                  </p:cNvSpPr>
                  <p:nvPr/>
                </p:nvSpPr>
                <p:spPr bwMode="auto">
                  <a:xfrm>
                    <a:off x="1585" y="3153"/>
                    <a:ext cx="57" cy="0"/>
                  </a:xfrm>
                  <a:prstGeom prst="line">
                    <a:avLst/>
                  </a:prstGeom>
                  <a:noFill/>
                  <a:ln w="12700">
                    <a:solidFill>
                      <a:srgbClr val="000000"/>
                    </a:solidFill>
                    <a:round/>
                    <a:headEnd/>
                    <a:tailEnd/>
                  </a:ln>
                </p:spPr>
                <p:txBody>
                  <a:bodyPr wrap="none" anchor="ctr"/>
                  <a:lstStyle/>
                  <a:p>
                    <a:endParaRPr lang="en-US"/>
                  </a:p>
                </p:txBody>
              </p:sp>
              <p:sp>
                <p:nvSpPr>
                  <p:cNvPr id="2528" name="Line 36"/>
                  <p:cNvSpPr>
                    <a:spLocks noChangeShapeType="1"/>
                  </p:cNvSpPr>
                  <p:nvPr/>
                </p:nvSpPr>
                <p:spPr bwMode="auto">
                  <a:xfrm>
                    <a:off x="1586" y="3170"/>
                    <a:ext cx="58" cy="0"/>
                  </a:xfrm>
                  <a:prstGeom prst="line">
                    <a:avLst/>
                  </a:prstGeom>
                  <a:noFill/>
                  <a:ln w="12700">
                    <a:solidFill>
                      <a:srgbClr val="000000"/>
                    </a:solidFill>
                    <a:round/>
                    <a:headEnd/>
                    <a:tailEnd/>
                  </a:ln>
                </p:spPr>
                <p:txBody>
                  <a:bodyPr wrap="none" anchor="ctr"/>
                  <a:lstStyle/>
                  <a:p>
                    <a:endParaRPr lang="en-US"/>
                  </a:p>
                </p:txBody>
              </p:sp>
            </p:grpSp>
            <p:grpSp>
              <p:nvGrpSpPr>
                <p:cNvPr id="11" name="Group 37"/>
                <p:cNvGrpSpPr>
                  <a:grpSpLocks/>
                </p:cNvGrpSpPr>
                <p:nvPr/>
              </p:nvGrpSpPr>
              <p:grpSpPr bwMode="auto">
                <a:xfrm>
                  <a:off x="1665" y="3137"/>
                  <a:ext cx="84" cy="35"/>
                  <a:chOff x="1665" y="3137"/>
                  <a:chExt cx="84" cy="35"/>
                </a:xfrm>
              </p:grpSpPr>
              <p:sp>
                <p:nvSpPr>
                  <p:cNvPr id="2520" name="Line 38"/>
                  <p:cNvSpPr>
                    <a:spLocks noChangeShapeType="1"/>
                  </p:cNvSpPr>
                  <p:nvPr/>
                </p:nvSpPr>
                <p:spPr bwMode="auto">
                  <a:xfrm>
                    <a:off x="1672" y="3137"/>
                    <a:ext cx="62" cy="0"/>
                  </a:xfrm>
                  <a:prstGeom prst="line">
                    <a:avLst/>
                  </a:prstGeom>
                  <a:noFill/>
                  <a:ln w="12700">
                    <a:solidFill>
                      <a:srgbClr val="000000"/>
                    </a:solidFill>
                    <a:round/>
                    <a:headEnd/>
                    <a:tailEnd/>
                  </a:ln>
                </p:spPr>
                <p:txBody>
                  <a:bodyPr wrap="none" anchor="ctr"/>
                  <a:lstStyle/>
                  <a:p>
                    <a:endParaRPr lang="en-US"/>
                  </a:p>
                </p:txBody>
              </p:sp>
              <p:sp>
                <p:nvSpPr>
                  <p:cNvPr id="2521" name="Line 39"/>
                  <p:cNvSpPr>
                    <a:spLocks noChangeShapeType="1"/>
                  </p:cNvSpPr>
                  <p:nvPr/>
                </p:nvSpPr>
                <p:spPr bwMode="auto">
                  <a:xfrm>
                    <a:off x="1665" y="3151"/>
                    <a:ext cx="49" cy="0"/>
                  </a:xfrm>
                  <a:prstGeom prst="line">
                    <a:avLst/>
                  </a:prstGeom>
                  <a:noFill/>
                  <a:ln w="12700">
                    <a:solidFill>
                      <a:srgbClr val="000000"/>
                    </a:solidFill>
                    <a:round/>
                    <a:headEnd/>
                    <a:tailEnd/>
                  </a:ln>
                </p:spPr>
                <p:txBody>
                  <a:bodyPr wrap="none" anchor="ctr"/>
                  <a:lstStyle/>
                  <a:p>
                    <a:endParaRPr lang="en-US"/>
                  </a:p>
                </p:txBody>
              </p:sp>
              <p:sp>
                <p:nvSpPr>
                  <p:cNvPr id="2522" name="Line 40"/>
                  <p:cNvSpPr>
                    <a:spLocks noChangeShapeType="1"/>
                  </p:cNvSpPr>
                  <p:nvPr/>
                </p:nvSpPr>
                <p:spPr bwMode="auto">
                  <a:xfrm>
                    <a:off x="1672" y="3161"/>
                    <a:ext cx="45" cy="0"/>
                  </a:xfrm>
                  <a:prstGeom prst="line">
                    <a:avLst/>
                  </a:prstGeom>
                  <a:noFill/>
                  <a:ln w="12700">
                    <a:solidFill>
                      <a:srgbClr val="000000"/>
                    </a:solidFill>
                    <a:round/>
                    <a:headEnd/>
                    <a:tailEnd/>
                  </a:ln>
                </p:spPr>
                <p:txBody>
                  <a:bodyPr wrap="none" anchor="ctr"/>
                  <a:lstStyle/>
                  <a:p>
                    <a:endParaRPr lang="en-US"/>
                  </a:p>
                </p:txBody>
              </p:sp>
              <p:sp>
                <p:nvSpPr>
                  <p:cNvPr id="2523" name="Line 41"/>
                  <p:cNvSpPr>
                    <a:spLocks noChangeShapeType="1"/>
                  </p:cNvSpPr>
                  <p:nvPr/>
                </p:nvSpPr>
                <p:spPr bwMode="auto">
                  <a:xfrm>
                    <a:off x="1669" y="3172"/>
                    <a:ext cx="58" cy="0"/>
                  </a:xfrm>
                  <a:prstGeom prst="line">
                    <a:avLst/>
                  </a:prstGeom>
                  <a:noFill/>
                  <a:ln w="12700">
                    <a:solidFill>
                      <a:srgbClr val="000000"/>
                    </a:solidFill>
                    <a:round/>
                    <a:headEnd/>
                    <a:tailEnd/>
                  </a:ln>
                </p:spPr>
                <p:txBody>
                  <a:bodyPr wrap="none" anchor="ctr"/>
                  <a:lstStyle/>
                  <a:p>
                    <a:endParaRPr lang="en-US"/>
                  </a:p>
                </p:txBody>
              </p:sp>
              <p:sp>
                <p:nvSpPr>
                  <p:cNvPr id="2524" name="Line 42"/>
                  <p:cNvSpPr>
                    <a:spLocks noChangeShapeType="1"/>
                  </p:cNvSpPr>
                  <p:nvPr/>
                </p:nvSpPr>
                <p:spPr bwMode="auto">
                  <a:xfrm>
                    <a:off x="1734" y="3151"/>
                    <a:ext cx="11" cy="0"/>
                  </a:xfrm>
                  <a:prstGeom prst="line">
                    <a:avLst/>
                  </a:prstGeom>
                  <a:noFill/>
                  <a:ln w="12700">
                    <a:solidFill>
                      <a:srgbClr val="000000"/>
                    </a:solidFill>
                    <a:round/>
                    <a:headEnd/>
                    <a:tailEnd/>
                  </a:ln>
                </p:spPr>
                <p:txBody>
                  <a:bodyPr wrap="none" anchor="ctr"/>
                  <a:lstStyle/>
                  <a:p>
                    <a:endParaRPr lang="en-US"/>
                  </a:p>
                </p:txBody>
              </p:sp>
              <p:sp>
                <p:nvSpPr>
                  <p:cNvPr id="2525" name="Line 43"/>
                  <p:cNvSpPr>
                    <a:spLocks noChangeShapeType="1"/>
                  </p:cNvSpPr>
                  <p:nvPr/>
                </p:nvSpPr>
                <p:spPr bwMode="auto">
                  <a:xfrm>
                    <a:off x="1740" y="3167"/>
                    <a:ext cx="9" cy="0"/>
                  </a:xfrm>
                  <a:prstGeom prst="line">
                    <a:avLst/>
                  </a:prstGeom>
                  <a:noFill/>
                  <a:ln w="12700">
                    <a:solidFill>
                      <a:srgbClr val="000000"/>
                    </a:solidFill>
                    <a:round/>
                    <a:headEnd/>
                    <a:tailEnd/>
                  </a:ln>
                </p:spPr>
                <p:txBody>
                  <a:bodyPr wrap="none" anchor="ctr"/>
                  <a:lstStyle/>
                  <a:p>
                    <a:endParaRPr lang="en-US"/>
                  </a:p>
                </p:txBody>
              </p:sp>
            </p:grpSp>
          </p:grpSp>
        </p:grpSp>
        <p:grpSp>
          <p:nvGrpSpPr>
            <p:cNvPr id="12" name="Group 44"/>
            <p:cNvGrpSpPr>
              <a:grpSpLocks/>
            </p:cNvGrpSpPr>
            <p:nvPr/>
          </p:nvGrpSpPr>
          <p:grpSpPr bwMode="auto">
            <a:xfrm>
              <a:off x="1820" y="3161"/>
              <a:ext cx="176" cy="105"/>
              <a:chOff x="1820" y="3161"/>
              <a:chExt cx="176" cy="105"/>
            </a:xfrm>
          </p:grpSpPr>
          <p:sp>
            <p:nvSpPr>
              <p:cNvPr id="2501" name="Freeform 45"/>
              <p:cNvSpPr>
                <a:spLocks/>
              </p:cNvSpPr>
              <p:nvPr/>
            </p:nvSpPr>
            <p:spPr bwMode="auto">
              <a:xfrm>
                <a:off x="1820" y="3161"/>
                <a:ext cx="176" cy="70"/>
              </a:xfrm>
              <a:custGeom>
                <a:avLst/>
                <a:gdLst>
                  <a:gd name="T0" fmla="*/ 0 w 176"/>
                  <a:gd name="T1" fmla="*/ 0 h 70"/>
                  <a:gd name="T2" fmla="*/ 33 w 176"/>
                  <a:gd name="T3" fmla="*/ 3 h 70"/>
                  <a:gd name="T4" fmla="*/ 57 w 176"/>
                  <a:gd name="T5" fmla="*/ 5 h 70"/>
                  <a:gd name="T6" fmla="*/ 78 w 176"/>
                  <a:gd name="T7" fmla="*/ 8 h 70"/>
                  <a:gd name="T8" fmla="*/ 100 w 176"/>
                  <a:gd name="T9" fmla="*/ 13 h 70"/>
                  <a:gd name="T10" fmla="*/ 115 w 176"/>
                  <a:gd name="T11" fmla="*/ 16 h 70"/>
                  <a:gd name="T12" fmla="*/ 134 w 176"/>
                  <a:gd name="T13" fmla="*/ 21 h 70"/>
                  <a:gd name="T14" fmla="*/ 144 w 176"/>
                  <a:gd name="T15" fmla="*/ 24 h 70"/>
                  <a:gd name="T16" fmla="*/ 152 w 176"/>
                  <a:gd name="T17" fmla="*/ 26 h 70"/>
                  <a:gd name="T18" fmla="*/ 156 w 176"/>
                  <a:gd name="T19" fmla="*/ 28 h 70"/>
                  <a:gd name="T20" fmla="*/ 160 w 176"/>
                  <a:gd name="T21" fmla="*/ 29 h 70"/>
                  <a:gd name="T22" fmla="*/ 164 w 176"/>
                  <a:gd name="T23" fmla="*/ 31 h 70"/>
                  <a:gd name="T24" fmla="*/ 169 w 176"/>
                  <a:gd name="T25" fmla="*/ 34 h 70"/>
                  <a:gd name="T26" fmla="*/ 173 w 176"/>
                  <a:gd name="T27" fmla="*/ 37 h 70"/>
                  <a:gd name="T28" fmla="*/ 175 w 176"/>
                  <a:gd name="T29" fmla="*/ 41 h 70"/>
                  <a:gd name="T30" fmla="*/ 175 w 176"/>
                  <a:gd name="T31" fmla="*/ 44 h 70"/>
                  <a:gd name="T32" fmla="*/ 174 w 176"/>
                  <a:gd name="T33" fmla="*/ 48 h 70"/>
                  <a:gd name="T34" fmla="*/ 173 w 176"/>
                  <a:gd name="T35" fmla="*/ 53 h 70"/>
                  <a:gd name="T36" fmla="*/ 171 w 176"/>
                  <a:gd name="T37" fmla="*/ 57 h 70"/>
                  <a:gd name="T38" fmla="*/ 168 w 176"/>
                  <a:gd name="T39" fmla="*/ 60 h 70"/>
                  <a:gd name="T40" fmla="*/ 164 w 176"/>
                  <a:gd name="T41" fmla="*/ 64 h 70"/>
                  <a:gd name="T42" fmla="*/ 160 w 176"/>
                  <a:gd name="T43" fmla="*/ 66 h 70"/>
                  <a:gd name="T44" fmla="*/ 155 w 176"/>
                  <a:gd name="T45" fmla="*/ 67 h 70"/>
                  <a:gd name="T46" fmla="*/ 150 w 176"/>
                  <a:gd name="T47" fmla="*/ 69 h 70"/>
                  <a:gd name="T48" fmla="*/ 143 w 176"/>
                  <a:gd name="T49" fmla="*/ 69 h 70"/>
                  <a:gd name="T50" fmla="*/ 137 w 176"/>
                  <a:gd name="T51" fmla="*/ 68 h 70"/>
                  <a:gd name="T52" fmla="*/ 127 w 176"/>
                  <a:gd name="T53" fmla="*/ 66 h 7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6"/>
                  <a:gd name="T82" fmla="*/ 0 h 70"/>
                  <a:gd name="T83" fmla="*/ 176 w 176"/>
                  <a:gd name="T84" fmla="*/ 70 h 7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6" h="70">
                    <a:moveTo>
                      <a:pt x="0" y="0"/>
                    </a:moveTo>
                    <a:lnTo>
                      <a:pt x="33" y="3"/>
                    </a:lnTo>
                    <a:lnTo>
                      <a:pt x="57" y="5"/>
                    </a:lnTo>
                    <a:lnTo>
                      <a:pt x="78" y="8"/>
                    </a:lnTo>
                    <a:lnTo>
                      <a:pt x="100" y="13"/>
                    </a:lnTo>
                    <a:lnTo>
                      <a:pt x="115" y="16"/>
                    </a:lnTo>
                    <a:lnTo>
                      <a:pt x="134" y="21"/>
                    </a:lnTo>
                    <a:lnTo>
                      <a:pt x="144" y="24"/>
                    </a:lnTo>
                    <a:lnTo>
                      <a:pt x="152" y="26"/>
                    </a:lnTo>
                    <a:lnTo>
                      <a:pt x="156" y="28"/>
                    </a:lnTo>
                    <a:lnTo>
                      <a:pt x="160" y="29"/>
                    </a:lnTo>
                    <a:lnTo>
                      <a:pt x="164" y="31"/>
                    </a:lnTo>
                    <a:lnTo>
                      <a:pt x="169" y="34"/>
                    </a:lnTo>
                    <a:lnTo>
                      <a:pt x="173" y="37"/>
                    </a:lnTo>
                    <a:lnTo>
                      <a:pt x="175" y="41"/>
                    </a:lnTo>
                    <a:lnTo>
                      <a:pt x="175" y="44"/>
                    </a:lnTo>
                    <a:lnTo>
                      <a:pt x="174" y="48"/>
                    </a:lnTo>
                    <a:lnTo>
                      <a:pt x="173" y="53"/>
                    </a:lnTo>
                    <a:lnTo>
                      <a:pt x="171" y="57"/>
                    </a:lnTo>
                    <a:lnTo>
                      <a:pt x="168" y="60"/>
                    </a:lnTo>
                    <a:lnTo>
                      <a:pt x="164" y="64"/>
                    </a:lnTo>
                    <a:lnTo>
                      <a:pt x="160" y="66"/>
                    </a:lnTo>
                    <a:lnTo>
                      <a:pt x="155" y="67"/>
                    </a:lnTo>
                    <a:lnTo>
                      <a:pt x="150" y="69"/>
                    </a:lnTo>
                    <a:lnTo>
                      <a:pt x="143" y="69"/>
                    </a:lnTo>
                    <a:lnTo>
                      <a:pt x="137" y="68"/>
                    </a:lnTo>
                    <a:lnTo>
                      <a:pt x="127" y="66"/>
                    </a:lnTo>
                  </a:path>
                </a:pathLst>
              </a:custGeom>
              <a:noFill/>
              <a:ln w="25400" cap="rnd">
                <a:solidFill>
                  <a:srgbClr val="C0C0C0"/>
                </a:solidFill>
                <a:round/>
                <a:headEnd/>
                <a:tailEnd/>
              </a:ln>
            </p:spPr>
            <p:txBody>
              <a:bodyPr/>
              <a:lstStyle/>
              <a:p>
                <a:endParaRPr lang="en-US"/>
              </a:p>
            </p:txBody>
          </p:sp>
          <p:grpSp>
            <p:nvGrpSpPr>
              <p:cNvPr id="13" name="Group 46"/>
              <p:cNvGrpSpPr>
                <a:grpSpLocks/>
              </p:cNvGrpSpPr>
              <p:nvPr/>
            </p:nvGrpSpPr>
            <p:grpSpPr bwMode="auto">
              <a:xfrm>
                <a:off x="1828" y="3196"/>
                <a:ext cx="122" cy="70"/>
                <a:chOff x="1828" y="3196"/>
                <a:chExt cx="122" cy="70"/>
              </a:xfrm>
            </p:grpSpPr>
            <p:grpSp>
              <p:nvGrpSpPr>
                <p:cNvPr id="14" name="Group 47"/>
                <p:cNvGrpSpPr>
                  <a:grpSpLocks/>
                </p:cNvGrpSpPr>
                <p:nvPr/>
              </p:nvGrpSpPr>
              <p:grpSpPr bwMode="auto">
                <a:xfrm>
                  <a:off x="1828" y="3196"/>
                  <a:ext cx="122" cy="70"/>
                  <a:chOff x="1828" y="3196"/>
                  <a:chExt cx="122" cy="70"/>
                </a:xfrm>
              </p:grpSpPr>
              <p:sp>
                <p:nvSpPr>
                  <p:cNvPr id="2508" name="Freeform 48"/>
                  <p:cNvSpPr>
                    <a:spLocks/>
                  </p:cNvSpPr>
                  <p:nvPr/>
                </p:nvSpPr>
                <p:spPr bwMode="auto">
                  <a:xfrm>
                    <a:off x="1828" y="3196"/>
                    <a:ext cx="75" cy="44"/>
                  </a:xfrm>
                  <a:custGeom>
                    <a:avLst/>
                    <a:gdLst>
                      <a:gd name="T0" fmla="*/ 0 w 75"/>
                      <a:gd name="T1" fmla="*/ 26 h 44"/>
                      <a:gd name="T2" fmla="*/ 19 w 75"/>
                      <a:gd name="T3" fmla="*/ 0 h 44"/>
                      <a:gd name="T4" fmla="*/ 74 w 75"/>
                      <a:gd name="T5" fmla="*/ 14 h 44"/>
                      <a:gd name="T6" fmla="*/ 52 w 75"/>
                      <a:gd name="T7" fmla="*/ 43 h 44"/>
                      <a:gd name="T8" fmla="*/ 0 w 75"/>
                      <a:gd name="T9" fmla="*/ 26 h 44"/>
                      <a:gd name="T10" fmla="*/ 0 60000 65536"/>
                      <a:gd name="T11" fmla="*/ 0 60000 65536"/>
                      <a:gd name="T12" fmla="*/ 0 60000 65536"/>
                      <a:gd name="T13" fmla="*/ 0 60000 65536"/>
                      <a:gd name="T14" fmla="*/ 0 60000 65536"/>
                      <a:gd name="T15" fmla="*/ 0 w 75"/>
                      <a:gd name="T16" fmla="*/ 0 h 44"/>
                      <a:gd name="T17" fmla="*/ 75 w 75"/>
                      <a:gd name="T18" fmla="*/ 44 h 44"/>
                    </a:gdLst>
                    <a:ahLst/>
                    <a:cxnLst>
                      <a:cxn ang="T10">
                        <a:pos x="T0" y="T1"/>
                      </a:cxn>
                      <a:cxn ang="T11">
                        <a:pos x="T2" y="T3"/>
                      </a:cxn>
                      <a:cxn ang="T12">
                        <a:pos x="T4" y="T5"/>
                      </a:cxn>
                      <a:cxn ang="T13">
                        <a:pos x="T6" y="T7"/>
                      </a:cxn>
                      <a:cxn ang="T14">
                        <a:pos x="T8" y="T9"/>
                      </a:cxn>
                    </a:cxnLst>
                    <a:rect l="T15" t="T16" r="T17" b="T18"/>
                    <a:pathLst>
                      <a:path w="75" h="44">
                        <a:moveTo>
                          <a:pt x="0" y="26"/>
                        </a:moveTo>
                        <a:lnTo>
                          <a:pt x="19" y="0"/>
                        </a:lnTo>
                        <a:lnTo>
                          <a:pt x="74" y="14"/>
                        </a:lnTo>
                        <a:lnTo>
                          <a:pt x="52" y="43"/>
                        </a:lnTo>
                        <a:lnTo>
                          <a:pt x="0" y="26"/>
                        </a:lnTo>
                      </a:path>
                    </a:pathLst>
                  </a:custGeom>
                  <a:solidFill>
                    <a:srgbClr val="E0E0E0"/>
                  </a:solidFill>
                  <a:ln w="12700" cap="rnd">
                    <a:noFill/>
                    <a:round/>
                    <a:headEnd/>
                    <a:tailEnd/>
                  </a:ln>
                </p:spPr>
                <p:txBody>
                  <a:bodyPr/>
                  <a:lstStyle/>
                  <a:p>
                    <a:endParaRPr lang="en-US"/>
                  </a:p>
                </p:txBody>
              </p:sp>
              <p:sp>
                <p:nvSpPr>
                  <p:cNvPr id="2509" name="Freeform 49"/>
                  <p:cNvSpPr>
                    <a:spLocks/>
                  </p:cNvSpPr>
                  <p:nvPr/>
                </p:nvSpPr>
                <p:spPr bwMode="auto">
                  <a:xfrm>
                    <a:off x="1828" y="3223"/>
                    <a:ext cx="53" cy="43"/>
                  </a:xfrm>
                  <a:custGeom>
                    <a:avLst/>
                    <a:gdLst>
                      <a:gd name="T0" fmla="*/ 0 w 53"/>
                      <a:gd name="T1" fmla="*/ 0 h 43"/>
                      <a:gd name="T2" fmla="*/ 0 w 53"/>
                      <a:gd name="T3" fmla="*/ 23 h 43"/>
                      <a:gd name="T4" fmla="*/ 1 w 53"/>
                      <a:gd name="T5" fmla="*/ 23 h 43"/>
                      <a:gd name="T6" fmla="*/ 52 w 53"/>
                      <a:gd name="T7" fmla="*/ 42 h 43"/>
                      <a:gd name="T8" fmla="*/ 52 w 53"/>
                      <a:gd name="T9" fmla="*/ 18 h 43"/>
                      <a:gd name="T10" fmla="*/ 0 w 53"/>
                      <a:gd name="T11" fmla="*/ 0 h 43"/>
                      <a:gd name="T12" fmla="*/ 0 60000 65536"/>
                      <a:gd name="T13" fmla="*/ 0 60000 65536"/>
                      <a:gd name="T14" fmla="*/ 0 60000 65536"/>
                      <a:gd name="T15" fmla="*/ 0 60000 65536"/>
                      <a:gd name="T16" fmla="*/ 0 60000 65536"/>
                      <a:gd name="T17" fmla="*/ 0 60000 65536"/>
                      <a:gd name="T18" fmla="*/ 0 w 53"/>
                      <a:gd name="T19" fmla="*/ 0 h 43"/>
                      <a:gd name="T20" fmla="*/ 53 w 53"/>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53" h="43">
                        <a:moveTo>
                          <a:pt x="0" y="0"/>
                        </a:moveTo>
                        <a:lnTo>
                          <a:pt x="0" y="23"/>
                        </a:lnTo>
                        <a:lnTo>
                          <a:pt x="1" y="23"/>
                        </a:lnTo>
                        <a:lnTo>
                          <a:pt x="52" y="42"/>
                        </a:lnTo>
                        <a:lnTo>
                          <a:pt x="52" y="18"/>
                        </a:lnTo>
                        <a:lnTo>
                          <a:pt x="0" y="0"/>
                        </a:lnTo>
                      </a:path>
                    </a:pathLst>
                  </a:custGeom>
                  <a:solidFill>
                    <a:srgbClr val="C0C0C0"/>
                  </a:solidFill>
                  <a:ln w="12700" cap="rnd">
                    <a:noFill/>
                    <a:round/>
                    <a:headEnd/>
                    <a:tailEnd/>
                  </a:ln>
                </p:spPr>
                <p:txBody>
                  <a:bodyPr/>
                  <a:lstStyle/>
                  <a:p>
                    <a:endParaRPr lang="en-US"/>
                  </a:p>
                </p:txBody>
              </p:sp>
              <p:sp>
                <p:nvSpPr>
                  <p:cNvPr id="2510" name="Freeform 50"/>
                  <p:cNvSpPr>
                    <a:spLocks/>
                  </p:cNvSpPr>
                  <p:nvPr/>
                </p:nvSpPr>
                <p:spPr bwMode="auto">
                  <a:xfrm>
                    <a:off x="1882" y="3212"/>
                    <a:ext cx="68" cy="54"/>
                  </a:xfrm>
                  <a:custGeom>
                    <a:avLst/>
                    <a:gdLst>
                      <a:gd name="T0" fmla="*/ 0 w 68"/>
                      <a:gd name="T1" fmla="*/ 29 h 54"/>
                      <a:gd name="T2" fmla="*/ 21 w 68"/>
                      <a:gd name="T3" fmla="*/ 0 h 54"/>
                      <a:gd name="T4" fmla="*/ 67 w 68"/>
                      <a:gd name="T5" fmla="*/ 8 h 54"/>
                      <a:gd name="T6" fmla="*/ 67 w 68"/>
                      <a:gd name="T7" fmla="*/ 29 h 54"/>
                      <a:gd name="T8" fmla="*/ 0 w 68"/>
                      <a:gd name="T9" fmla="*/ 53 h 54"/>
                      <a:gd name="T10" fmla="*/ 0 w 68"/>
                      <a:gd name="T11" fmla="*/ 29 h 54"/>
                      <a:gd name="T12" fmla="*/ 0 60000 65536"/>
                      <a:gd name="T13" fmla="*/ 0 60000 65536"/>
                      <a:gd name="T14" fmla="*/ 0 60000 65536"/>
                      <a:gd name="T15" fmla="*/ 0 60000 65536"/>
                      <a:gd name="T16" fmla="*/ 0 60000 65536"/>
                      <a:gd name="T17" fmla="*/ 0 60000 65536"/>
                      <a:gd name="T18" fmla="*/ 0 w 68"/>
                      <a:gd name="T19" fmla="*/ 0 h 54"/>
                      <a:gd name="T20" fmla="*/ 68 w 68"/>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68" h="54">
                        <a:moveTo>
                          <a:pt x="0" y="29"/>
                        </a:moveTo>
                        <a:lnTo>
                          <a:pt x="21" y="0"/>
                        </a:lnTo>
                        <a:lnTo>
                          <a:pt x="67" y="8"/>
                        </a:lnTo>
                        <a:lnTo>
                          <a:pt x="67" y="29"/>
                        </a:lnTo>
                        <a:lnTo>
                          <a:pt x="0" y="53"/>
                        </a:lnTo>
                        <a:lnTo>
                          <a:pt x="0" y="29"/>
                        </a:lnTo>
                      </a:path>
                    </a:pathLst>
                  </a:custGeom>
                  <a:solidFill>
                    <a:srgbClr val="A0A0A0"/>
                  </a:solidFill>
                  <a:ln w="12700" cap="rnd">
                    <a:noFill/>
                    <a:round/>
                    <a:headEnd/>
                    <a:tailEnd/>
                  </a:ln>
                </p:spPr>
                <p:txBody>
                  <a:bodyPr/>
                  <a:lstStyle/>
                  <a:p>
                    <a:endParaRPr lang="en-US"/>
                  </a:p>
                </p:txBody>
              </p:sp>
              <p:sp>
                <p:nvSpPr>
                  <p:cNvPr id="2511" name="Freeform 51"/>
                  <p:cNvSpPr>
                    <a:spLocks/>
                  </p:cNvSpPr>
                  <p:nvPr/>
                </p:nvSpPr>
                <p:spPr bwMode="auto">
                  <a:xfrm>
                    <a:off x="1848" y="3196"/>
                    <a:ext cx="102" cy="22"/>
                  </a:xfrm>
                  <a:custGeom>
                    <a:avLst/>
                    <a:gdLst>
                      <a:gd name="T0" fmla="*/ 0 w 102"/>
                      <a:gd name="T1" fmla="*/ 0 h 22"/>
                      <a:gd name="T2" fmla="*/ 51 w 102"/>
                      <a:gd name="T3" fmla="*/ 5 h 22"/>
                      <a:gd name="T4" fmla="*/ 101 w 102"/>
                      <a:gd name="T5" fmla="*/ 21 h 22"/>
                      <a:gd name="T6" fmla="*/ 55 w 102"/>
                      <a:gd name="T7" fmla="*/ 14 h 22"/>
                      <a:gd name="T8" fmla="*/ 0 w 102"/>
                      <a:gd name="T9" fmla="*/ 0 h 22"/>
                      <a:gd name="T10" fmla="*/ 0 60000 65536"/>
                      <a:gd name="T11" fmla="*/ 0 60000 65536"/>
                      <a:gd name="T12" fmla="*/ 0 60000 65536"/>
                      <a:gd name="T13" fmla="*/ 0 60000 65536"/>
                      <a:gd name="T14" fmla="*/ 0 60000 65536"/>
                      <a:gd name="T15" fmla="*/ 0 w 102"/>
                      <a:gd name="T16" fmla="*/ 0 h 22"/>
                      <a:gd name="T17" fmla="*/ 102 w 102"/>
                      <a:gd name="T18" fmla="*/ 22 h 22"/>
                    </a:gdLst>
                    <a:ahLst/>
                    <a:cxnLst>
                      <a:cxn ang="T10">
                        <a:pos x="T0" y="T1"/>
                      </a:cxn>
                      <a:cxn ang="T11">
                        <a:pos x="T2" y="T3"/>
                      </a:cxn>
                      <a:cxn ang="T12">
                        <a:pos x="T4" y="T5"/>
                      </a:cxn>
                      <a:cxn ang="T13">
                        <a:pos x="T6" y="T7"/>
                      </a:cxn>
                      <a:cxn ang="T14">
                        <a:pos x="T8" y="T9"/>
                      </a:cxn>
                    </a:cxnLst>
                    <a:rect l="T15" t="T16" r="T17" b="T18"/>
                    <a:pathLst>
                      <a:path w="102" h="22">
                        <a:moveTo>
                          <a:pt x="0" y="0"/>
                        </a:moveTo>
                        <a:lnTo>
                          <a:pt x="51" y="5"/>
                        </a:lnTo>
                        <a:lnTo>
                          <a:pt x="101" y="21"/>
                        </a:lnTo>
                        <a:lnTo>
                          <a:pt x="55" y="14"/>
                        </a:lnTo>
                        <a:lnTo>
                          <a:pt x="0" y="0"/>
                        </a:lnTo>
                      </a:path>
                    </a:pathLst>
                  </a:custGeom>
                  <a:solidFill>
                    <a:srgbClr val="808080"/>
                  </a:solidFill>
                  <a:ln w="12700" cap="rnd">
                    <a:noFill/>
                    <a:round/>
                    <a:headEnd/>
                    <a:tailEnd/>
                  </a:ln>
                </p:spPr>
                <p:txBody>
                  <a:bodyPr/>
                  <a:lstStyle/>
                  <a:p>
                    <a:endParaRPr lang="en-US"/>
                  </a:p>
                </p:txBody>
              </p:sp>
            </p:grpSp>
            <p:grpSp>
              <p:nvGrpSpPr>
                <p:cNvPr id="15" name="Group 52"/>
                <p:cNvGrpSpPr>
                  <a:grpSpLocks/>
                </p:cNvGrpSpPr>
                <p:nvPr/>
              </p:nvGrpSpPr>
              <p:grpSpPr bwMode="auto">
                <a:xfrm>
                  <a:off x="1832" y="3214"/>
                  <a:ext cx="113" cy="37"/>
                  <a:chOff x="1832" y="3214"/>
                  <a:chExt cx="113" cy="37"/>
                </a:xfrm>
              </p:grpSpPr>
              <p:sp>
                <p:nvSpPr>
                  <p:cNvPr id="2505" name="Line 53"/>
                  <p:cNvSpPr>
                    <a:spLocks noChangeShapeType="1"/>
                  </p:cNvSpPr>
                  <p:nvPr/>
                </p:nvSpPr>
                <p:spPr bwMode="auto">
                  <a:xfrm>
                    <a:off x="1832" y="3233"/>
                    <a:ext cx="46" cy="10"/>
                  </a:xfrm>
                  <a:prstGeom prst="line">
                    <a:avLst/>
                  </a:prstGeom>
                  <a:noFill/>
                  <a:ln w="12700">
                    <a:solidFill>
                      <a:srgbClr val="808080"/>
                    </a:solidFill>
                    <a:round/>
                    <a:headEnd/>
                    <a:tailEnd/>
                  </a:ln>
                </p:spPr>
                <p:txBody>
                  <a:bodyPr wrap="none" anchor="ctr"/>
                  <a:lstStyle/>
                  <a:p>
                    <a:endParaRPr lang="en-US"/>
                  </a:p>
                </p:txBody>
              </p:sp>
              <p:sp>
                <p:nvSpPr>
                  <p:cNvPr id="2506" name="Line 54"/>
                  <p:cNvSpPr>
                    <a:spLocks noChangeShapeType="1"/>
                  </p:cNvSpPr>
                  <p:nvPr/>
                </p:nvSpPr>
                <p:spPr bwMode="auto">
                  <a:xfrm flipV="1">
                    <a:off x="1887" y="3214"/>
                    <a:ext cx="13" cy="37"/>
                  </a:xfrm>
                  <a:prstGeom prst="line">
                    <a:avLst/>
                  </a:prstGeom>
                  <a:noFill/>
                  <a:ln w="12700">
                    <a:solidFill>
                      <a:srgbClr val="606060"/>
                    </a:solidFill>
                    <a:round/>
                    <a:headEnd/>
                    <a:tailEnd/>
                  </a:ln>
                </p:spPr>
                <p:txBody>
                  <a:bodyPr wrap="none" anchor="ctr"/>
                  <a:lstStyle/>
                  <a:p>
                    <a:endParaRPr lang="en-US"/>
                  </a:p>
                </p:txBody>
              </p:sp>
              <p:sp>
                <p:nvSpPr>
                  <p:cNvPr id="2507" name="Line 55"/>
                  <p:cNvSpPr>
                    <a:spLocks noChangeShapeType="1"/>
                  </p:cNvSpPr>
                  <p:nvPr/>
                </p:nvSpPr>
                <p:spPr bwMode="auto">
                  <a:xfrm>
                    <a:off x="1909" y="3218"/>
                    <a:ext cx="36" cy="4"/>
                  </a:xfrm>
                  <a:prstGeom prst="line">
                    <a:avLst/>
                  </a:prstGeom>
                  <a:noFill/>
                  <a:ln w="12700">
                    <a:solidFill>
                      <a:srgbClr val="606060"/>
                    </a:solidFill>
                    <a:round/>
                    <a:headEnd/>
                    <a:tailEnd/>
                  </a:ln>
                </p:spPr>
                <p:txBody>
                  <a:bodyPr wrap="none" anchor="ctr"/>
                  <a:lstStyle/>
                  <a:p>
                    <a:endParaRPr lang="en-US"/>
                  </a:p>
                </p:txBody>
              </p:sp>
            </p:grpSp>
          </p:grpSp>
        </p:grpSp>
        <p:grpSp>
          <p:nvGrpSpPr>
            <p:cNvPr id="16" name="Group 56"/>
            <p:cNvGrpSpPr>
              <a:grpSpLocks/>
            </p:cNvGrpSpPr>
            <p:nvPr/>
          </p:nvGrpSpPr>
          <p:grpSpPr bwMode="auto">
            <a:xfrm>
              <a:off x="1303" y="3027"/>
              <a:ext cx="353" cy="61"/>
              <a:chOff x="1303" y="3027"/>
              <a:chExt cx="353" cy="61"/>
            </a:xfrm>
          </p:grpSpPr>
          <p:sp>
            <p:nvSpPr>
              <p:cNvPr id="2499" name="Freeform 57"/>
              <p:cNvSpPr>
                <a:spLocks/>
              </p:cNvSpPr>
              <p:nvPr/>
            </p:nvSpPr>
            <p:spPr bwMode="auto">
              <a:xfrm>
                <a:off x="1303" y="3027"/>
                <a:ext cx="353" cy="34"/>
              </a:xfrm>
              <a:custGeom>
                <a:avLst/>
                <a:gdLst>
                  <a:gd name="T0" fmla="*/ 0 w 353"/>
                  <a:gd name="T1" fmla="*/ 33 h 34"/>
                  <a:gd name="T2" fmla="*/ 352 w 353"/>
                  <a:gd name="T3" fmla="*/ 33 h 34"/>
                  <a:gd name="T4" fmla="*/ 332 w 353"/>
                  <a:gd name="T5" fmla="*/ 0 h 34"/>
                  <a:gd name="T6" fmla="*/ 21 w 353"/>
                  <a:gd name="T7" fmla="*/ 0 h 34"/>
                  <a:gd name="T8" fmla="*/ 0 w 353"/>
                  <a:gd name="T9" fmla="*/ 33 h 34"/>
                  <a:gd name="T10" fmla="*/ 0 60000 65536"/>
                  <a:gd name="T11" fmla="*/ 0 60000 65536"/>
                  <a:gd name="T12" fmla="*/ 0 60000 65536"/>
                  <a:gd name="T13" fmla="*/ 0 60000 65536"/>
                  <a:gd name="T14" fmla="*/ 0 60000 65536"/>
                  <a:gd name="T15" fmla="*/ 0 w 353"/>
                  <a:gd name="T16" fmla="*/ 0 h 34"/>
                  <a:gd name="T17" fmla="*/ 353 w 353"/>
                  <a:gd name="T18" fmla="*/ 34 h 34"/>
                </a:gdLst>
                <a:ahLst/>
                <a:cxnLst>
                  <a:cxn ang="T10">
                    <a:pos x="T0" y="T1"/>
                  </a:cxn>
                  <a:cxn ang="T11">
                    <a:pos x="T2" y="T3"/>
                  </a:cxn>
                  <a:cxn ang="T12">
                    <a:pos x="T4" y="T5"/>
                  </a:cxn>
                  <a:cxn ang="T13">
                    <a:pos x="T6" y="T7"/>
                  </a:cxn>
                  <a:cxn ang="T14">
                    <a:pos x="T8" y="T9"/>
                  </a:cxn>
                </a:cxnLst>
                <a:rect l="T15" t="T16" r="T17" b="T18"/>
                <a:pathLst>
                  <a:path w="353" h="34">
                    <a:moveTo>
                      <a:pt x="0" y="33"/>
                    </a:moveTo>
                    <a:lnTo>
                      <a:pt x="352" y="33"/>
                    </a:lnTo>
                    <a:lnTo>
                      <a:pt x="332" y="0"/>
                    </a:lnTo>
                    <a:lnTo>
                      <a:pt x="21" y="0"/>
                    </a:lnTo>
                    <a:lnTo>
                      <a:pt x="0" y="33"/>
                    </a:lnTo>
                  </a:path>
                </a:pathLst>
              </a:custGeom>
              <a:solidFill>
                <a:srgbClr val="C0C0C0"/>
              </a:solidFill>
              <a:ln w="12700" cap="rnd">
                <a:solidFill>
                  <a:srgbClr val="000000"/>
                </a:solidFill>
                <a:round/>
                <a:headEnd/>
                <a:tailEnd/>
              </a:ln>
            </p:spPr>
            <p:txBody>
              <a:bodyPr/>
              <a:lstStyle/>
              <a:p>
                <a:endParaRPr lang="en-US"/>
              </a:p>
            </p:txBody>
          </p:sp>
          <p:sp>
            <p:nvSpPr>
              <p:cNvPr id="2500" name="Rectangle 58"/>
              <p:cNvSpPr>
                <a:spLocks noChangeArrowheads="1"/>
              </p:cNvSpPr>
              <p:nvPr/>
            </p:nvSpPr>
            <p:spPr bwMode="auto">
              <a:xfrm>
                <a:off x="1306" y="3063"/>
                <a:ext cx="345" cy="25"/>
              </a:xfrm>
              <a:prstGeom prst="rect">
                <a:avLst/>
              </a:prstGeom>
              <a:solidFill>
                <a:srgbClr val="C0C0C0"/>
              </a:solidFill>
              <a:ln w="12700">
                <a:solidFill>
                  <a:srgbClr val="000000"/>
                </a:solidFill>
                <a:miter lim="800000"/>
                <a:headEnd/>
                <a:tailEnd/>
              </a:ln>
            </p:spPr>
            <p:txBody>
              <a:bodyPr wrap="none" anchor="ctr"/>
              <a:lstStyle/>
              <a:p>
                <a:endParaRPr lang="en-US"/>
              </a:p>
            </p:txBody>
          </p:sp>
        </p:grpSp>
        <p:sp>
          <p:nvSpPr>
            <p:cNvPr id="2474" name="Freeform 59"/>
            <p:cNvSpPr>
              <a:spLocks/>
            </p:cNvSpPr>
            <p:nvPr/>
          </p:nvSpPr>
          <p:spPr bwMode="auto">
            <a:xfrm>
              <a:off x="1385" y="2998"/>
              <a:ext cx="189" cy="63"/>
            </a:xfrm>
            <a:custGeom>
              <a:avLst/>
              <a:gdLst>
                <a:gd name="T0" fmla="*/ 0 w 189"/>
                <a:gd name="T1" fmla="*/ 35 h 63"/>
                <a:gd name="T2" fmla="*/ 0 w 189"/>
                <a:gd name="T3" fmla="*/ 0 h 63"/>
                <a:gd name="T4" fmla="*/ 188 w 189"/>
                <a:gd name="T5" fmla="*/ 0 h 63"/>
                <a:gd name="T6" fmla="*/ 188 w 189"/>
                <a:gd name="T7" fmla="*/ 36 h 63"/>
                <a:gd name="T8" fmla="*/ 187 w 189"/>
                <a:gd name="T9" fmla="*/ 39 h 63"/>
                <a:gd name="T10" fmla="*/ 185 w 189"/>
                <a:gd name="T11" fmla="*/ 42 h 63"/>
                <a:gd name="T12" fmla="*/ 182 w 189"/>
                <a:gd name="T13" fmla="*/ 45 h 63"/>
                <a:gd name="T14" fmla="*/ 178 w 189"/>
                <a:gd name="T15" fmla="*/ 47 h 63"/>
                <a:gd name="T16" fmla="*/ 172 w 189"/>
                <a:gd name="T17" fmla="*/ 50 h 63"/>
                <a:gd name="T18" fmla="*/ 167 w 189"/>
                <a:gd name="T19" fmla="*/ 52 h 63"/>
                <a:gd name="T20" fmla="*/ 161 w 189"/>
                <a:gd name="T21" fmla="*/ 54 h 63"/>
                <a:gd name="T22" fmla="*/ 154 w 189"/>
                <a:gd name="T23" fmla="*/ 56 h 63"/>
                <a:gd name="T24" fmla="*/ 148 w 189"/>
                <a:gd name="T25" fmla="*/ 57 h 63"/>
                <a:gd name="T26" fmla="*/ 138 w 189"/>
                <a:gd name="T27" fmla="*/ 59 h 63"/>
                <a:gd name="T28" fmla="*/ 130 w 189"/>
                <a:gd name="T29" fmla="*/ 60 h 63"/>
                <a:gd name="T30" fmla="*/ 122 w 189"/>
                <a:gd name="T31" fmla="*/ 61 h 63"/>
                <a:gd name="T32" fmla="*/ 113 w 189"/>
                <a:gd name="T33" fmla="*/ 62 h 63"/>
                <a:gd name="T34" fmla="*/ 102 w 189"/>
                <a:gd name="T35" fmla="*/ 62 h 63"/>
                <a:gd name="T36" fmla="*/ 89 w 189"/>
                <a:gd name="T37" fmla="*/ 62 h 63"/>
                <a:gd name="T38" fmla="*/ 77 w 189"/>
                <a:gd name="T39" fmla="*/ 62 h 63"/>
                <a:gd name="T40" fmla="*/ 66 w 189"/>
                <a:gd name="T41" fmla="*/ 61 h 63"/>
                <a:gd name="T42" fmla="*/ 55 w 189"/>
                <a:gd name="T43" fmla="*/ 60 h 63"/>
                <a:gd name="T44" fmla="*/ 46 w 189"/>
                <a:gd name="T45" fmla="*/ 59 h 63"/>
                <a:gd name="T46" fmla="*/ 39 w 189"/>
                <a:gd name="T47" fmla="*/ 57 h 63"/>
                <a:gd name="T48" fmla="*/ 31 w 189"/>
                <a:gd name="T49" fmla="*/ 55 h 63"/>
                <a:gd name="T50" fmla="*/ 24 w 189"/>
                <a:gd name="T51" fmla="*/ 53 h 63"/>
                <a:gd name="T52" fmla="*/ 17 w 189"/>
                <a:gd name="T53" fmla="*/ 51 h 63"/>
                <a:gd name="T54" fmla="*/ 12 w 189"/>
                <a:gd name="T55" fmla="*/ 48 h 63"/>
                <a:gd name="T56" fmla="*/ 8 w 189"/>
                <a:gd name="T57" fmla="*/ 46 h 63"/>
                <a:gd name="T58" fmla="*/ 5 w 189"/>
                <a:gd name="T59" fmla="*/ 43 h 63"/>
                <a:gd name="T60" fmla="*/ 3 w 189"/>
                <a:gd name="T61" fmla="*/ 41 h 63"/>
                <a:gd name="T62" fmla="*/ 1 w 189"/>
                <a:gd name="T63" fmla="*/ 38 h 63"/>
                <a:gd name="T64" fmla="*/ 0 w 189"/>
                <a:gd name="T65" fmla="*/ 35 h 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9"/>
                <a:gd name="T100" fmla="*/ 0 h 63"/>
                <a:gd name="T101" fmla="*/ 189 w 189"/>
                <a:gd name="T102" fmla="*/ 63 h 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9" h="63">
                  <a:moveTo>
                    <a:pt x="0" y="35"/>
                  </a:moveTo>
                  <a:lnTo>
                    <a:pt x="0" y="0"/>
                  </a:lnTo>
                  <a:lnTo>
                    <a:pt x="188" y="0"/>
                  </a:lnTo>
                  <a:lnTo>
                    <a:pt x="188" y="36"/>
                  </a:lnTo>
                  <a:lnTo>
                    <a:pt x="187" y="39"/>
                  </a:lnTo>
                  <a:lnTo>
                    <a:pt x="185" y="42"/>
                  </a:lnTo>
                  <a:lnTo>
                    <a:pt x="182" y="45"/>
                  </a:lnTo>
                  <a:lnTo>
                    <a:pt x="178" y="47"/>
                  </a:lnTo>
                  <a:lnTo>
                    <a:pt x="172" y="50"/>
                  </a:lnTo>
                  <a:lnTo>
                    <a:pt x="167" y="52"/>
                  </a:lnTo>
                  <a:lnTo>
                    <a:pt x="161" y="54"/>
                  </a:lnTo>
                  <a:lnTo>
                    <a:pt x="154" y="56"/>
                  </a:lnTo>
                  <a:lnTo>
                    <a:pt x="148" y="57"/>
                  </a:lnTo>
                  <a:lnTo>
                    <a:pt x="138" y="59"/>
                  </a:lnTo>
                  <a:lnTo>
                    <a:pt x="130" y="60"/>
                  </a:lnTo>
                  <a:lnTo>
                    <a:pt x="122" y="61"/>
                  </a:lnTo>
                  <a:lnTo>
                    <a:pt x="113" y="62"/>
                  </a:lnTo>
                  <a:lnTo>
                    <a:pt x="102" y="62"/>
                  </a:lnTo>
                  <a:lnTo>
                    <a:pt x="89" y="62"/>
                  </a:lnTo>
                  <a:lnTo>
                    <a:pt x="77" y="62"/>
                  </a:lnTo>
                  <a:lnTo>
                    <a:pt x="66" y="61"/>
                  </a:lnTo>
                  <a:lnTo>
                    <a:pt x="55" y="60"/>
                  </a:lnTo>
                  <a:lnTo>
                    <a:pt x="46" y="59"/>
                  </a:lnTo>
                  <a:lnTo>
                    <a:pt x="39" y="57"/>
                  </a:lnTo>
                  <a:lnTo>
                    <a:pt x="31" y="55"/>
                  </a:lnTo>
                  <a:lnTo>
                    <a:pt x="24" y="53"/>
                  </a:lnTo>
                  <a:lnTo>
                    <a:pt x="17" y="51"/>
                  </a:lnTo>
                  <a:lnTo>
                    <a:pt x="12" y="48"/>
                  </a:lnTo>
                  <a:lnTo>
                    <a:pt x="8" y="46"/>
                  </a:lnTo>
                  <a:lnTo>
                    <a:pt x="5" y="43"/>
                  </a:lnTo>
                  <a:lnTo>
                    <a:pt x="3" y="41"/>
                  </a:lnTo>
                  <a:lnTo>
                    <a:pt x="1" y="38"/>
                  </a:lnTo>
                  <a:lnTo>
                    <a:pt x="0" y="35"/>
                  </a:lnTo>
                </a:path>
              </a:pathLst>
            </a:custGeom>
            <a:solidFill>
              <a:srgbClr val="C0C0C0"/>
            </a:solidFill>
            <a:ln w="12700" cap="rnd">
              <a:solidFill>
                <a:srgbClr val="000000"/>
              </a:solidFill>
              <a:round/>
              <a:headEnd/>
              <a:tailEnd/>
            </a:ln>
          </p:spPr>
          <p:txBody>
            <a:bodyPr/>
            <a:lstStyle/>
            <a:p>
              <a:endParaRPr lang="en-US"/>
            </a:p>
          </p:txBody>
        </p:sp>
        <p:sp>
          <p:nvSpPr>
            <p:cNvPr id="2475" name="AutoShape 60"/>
            <p:cNvSpPr>
              <a:spLocks noChangeArrowheads="1"/>
            </p:cNvSpPr>
            <p:nvPr/>
          </p:nvSpPr>
          <p:spPr bwMode="auto">
            <a:xfrm>
              <a:off x="1263" y="2523"/>
              <a:ext cx="430" cy="483"/>
            </a:xfrm>
            <a:prstGeom prst="roundRect">
              <a:avLst>
                <a:gd name="adj" fmla="val 2120"/>
              </a:avLst>
            </a:prstGeom>
            <a:solidFill>
              <a:srgbClr val="C0C0C0"/>
            </a:solidFill>
            <a:ln w="12700">
              <a:solidFill>
                <a:srgbClr val="000000"/>
              </a:solidFill>
              <a:round/>
              <a:headEnd/>
              <a:tailEnd/>
            </a:ln>
          </p:spPr>
          <p:txBody>
            <a:bodyPr wrap="none" anchor="ctr"/>
            <a:lstStyle/>
            <a:p>
              <a:endParaRPr lang="en-US"/>
            </a:p>
          </p:txBody>
        </p:sp>
        <p:sp>
          <p:nvSpPr>
            <p:cNvPr id="2476" name="AutoShape 61"/>
            <p:cNvSpPr>
              <a:spLocks noChangeArrowheads="1"/>
            </p:cNvSpPr>
            <p:nvPr/>
          </p:nvSpPr>
          <p:spPr bwMode="auto">
            <a:xfrm>
              <a:off x="1293" y="2561"/>
              <a:ext cx="377" cy="401"/>
            </a:xfrm>
            <a:prstGeom prst="roundRect">
              <a:avLst>
                <a:gd name="adj" fmla="val 16667"/>
              </a:avLst>
            </a:prstGeom>
            <a:solidFill>
              <a:srgbClr val="808080"/>
            </a:solidFill>
            <a:ln w="12700">
              <a:solidFill>
                <a:srgbClr val="000000"/>
              </a:solidFill>
              <a:round/>
              <a:headEnd/>
              <a:tailEnd/>
            </a:ln>
          </p:spPr>
          <p:txBody>
            <a:bodyPr wrap="none" anchor="ctr"/>
            <a:lstStyle/>
            <a:p>
              <a:endParaRPr lang="en-US"/>
            </a:p>
          </p:txBody>
        </p:sp>
        <p:sp>
          <p:nvSpPr>
            <p:cNvPr id="2477" name="Rectangle 62"/>
            <p:cNvSpPr>
              <a:spLocks noChangeArrowheads="1"/>
            </p:cNvSpPr>
            <p:nvPr/>
          </p:nvSpPr>
          <p:spPr bwMode="auto">
            <a:xfrm>
              <a:off x="1302" y="2987"/>
              <a:ext cx="39" cy="6"/>
            </a:xfrm>
            <a:prstGeom prst="rect">
              <a:avLst/>
            </a:prstGeom>
            <a:solidFill>
              <a:schemeClr val="tx1"/>
            </a:solidFill>
            <a:ln w="12700">
              <a:solidFill>
                <a:srgbClr val="000000"/>
              </a:solidFill>
              <a:miter lim="800000"/>
              <a:headEnd/>
              <a:tailEnd/>
            </a:ln>
          </p:spPr>
          <p:txBody>
            <a:bodyPr wrap="none" anchor="ctr"/>
            <a:lstStyle/>
            <a:p>
              <a:endParaRPr lang="en-US"/>
            </a:p>
          </p:txBody>
        </p:sp>
        <p:sp>
          <p:nvSpPr>
            <p:cNvPr id="2478" name="Rectangle 63"/>
            <p:cNvSpPr>
              <a:spLocks noChangeArrowheads="1"/>
            </p:cNvSpPr>
            <p:nvPr/>
          </p:nvSpPr>
          <p:spPr bwMode="auto">
            <a:xfrm>
              <a:off x="962" y="2613"/>
              <a:ext cx="121" cy="165"/>
            </a:xfrm>
            <a:prstGeom prst="rect">
              <a:avLst/>
            </a:prstGeom>
            <a:solidFill>
              <a:schemeClr val="bg1"/>
            </a:solidFill>
            <a:ln w="12700">
              <a:solidFill>
                <a:schemeClr val="tx1"/>
              </a:solidFill>
              <a:miter lim="800000"/>
              <a:headEnd/>
              <a:tailEnd/>
            </a:ln>
          </p:spPr>
          <p:txBody>
            <a:bodyPr wrap="none" anchor="ctr"/>
            <a:lstStyle/>
            <a:p>
              <a:endParaRPr lang="en-US"/>
            </a:p>
          </p:txBody>
        </p:sp>
        <p:grpSp>
          <p:nvGrpSpPr>
            <p:cNvPr id="17" name="Group 64"/>
            <p:cNvGrpSpPr>
              <a:grpSpLocks/>
            </p:cNvGrpSpPr>
            <p:nvPr/>
          </p:nvGrpSpPr>
          <p:grpSpPr bwMode="auto">
            <a:xfrm>
              <a:off x="913" y="2576"/>
              <a:ext cx="176" cy="662"/>
              <a:chOff x="913" y="2576"/>
              <a:chExt cx="176" cy="662"/>
            </a:xfrm>
          </p:grpSpPr>
          <p:sp>
            <p:nvSpPr>
              <p:cNvPr id="2497" name="Rectangle 65"/>
              <p:cNvSpPr>
                <a:spLocks noChangeArrowheads="1"/>
              </p:cNvSpPr>
              <p:nvPr/>
            </p:nvSpPr>
            <p:spPr bwMode="auto">
              <a:xfrm>
                <a:off x="959" y="2577"/>
                <a:ext cx="130" cy="655"/>
              </a:xfrm>
              <a:prstGeom prst="rect">
                <a:avLst/>
              </a:prstGeom>
              <a:solidFill>
                <a:srgbClr val="C0C0C0"/>
              </a:solidFill>
              <a:ln w="12700">
                <a:solidFill>
                  <a:srgbClr val="000000"/>
                </a:solidFill>
                <a:miter lim="800000"/>
                <a:headEnd/>
                <a:tailEnd/>
              </a:ln>
            </p:spPr>
            <p:txBody>
              <a:bodyPr wrap="none" anchor="ctr"/>
              <a:lstStyle/>
              <a:p>
                <a:endParaRPr lang="en-US"/>
              </a:p>
            </p:txBody>
          </p:sp>
          <p:sp>
            <p:nvSpPr>
              <p:cNvPr id="2498" name="Freeform 66"/>
              <p:cNvSpPr>
                <a:spLocks/>
              </p:cNvSpPr>
              <p:nvPr/>
            </p:nvSpPr>
            <p:spPr bwMode="auto">
              <a:xfrm>
                <a:off x="913" y="2576"/>
                <a:ext cx="43" cy="662"/>
              </a:xfrm>
              <a:custGeom>
                <a:avLst/>
                <a:gdLst>
                  <a:gd name="T0" fmla="*/ 42 w 43"/>
                  <a:gd name="T1" fmla="*/ 0 h 662"/>
                  <a:gd name="T2" fmla="*/ 42 w 43"/>
                  <a:gd name="T3" fmla="*/ 661 h 662"/>
                  <a:gd name="T4" fmla="*/ 0 w 43"/>
                  <a:gd name="T5" fmla="*/ 598 h 662"/>
                  <a:gd name="T6" fmla="*/ 0 w 43"/>
                  <a:gd name="T7" fmla="*/ 70 h 662"/>
                  <a:gd name="T8" fmla="*/ 42 w 43"/>
                  <a:gd name="T9" fmla="*/ 0 h 662"/>
                  <a:gd name="T10" fmla="*/ 0 60000 65536"/>
                  <a:gd name="T11" fmla="*/ 0 60000 65536"/>
                  <a:gd name="T12" fmla="*/ 0 60000 65536"/>
                  <a:gd name="T13" fmla="*/ 0 60000 65536"/>
                  <a:gd name="T14" fmla="*/ 0 60000 65536"/>
                  <a:gd name="T15" fmla="*/ 0 w 43"/>
                  <a:gd name="T16" fmla="*/ 0 h 662"/>
                  <a:gd name="T17" fmla="*/ 43 w 43"/>
                  <a:gd name="T18" fmla="*/ 662 h 662"/>
                </a:gdLst>
                <a:ahLst/>
                <a:cxnLst>
                  <a:cxn ang="T10">
                    <a:pos x="T0" y="T1"/>
                  </a:cxn>
                  <a:cxn ang="T11">
                    <a:pos x="T2" y="T3"/>
                  </a:cxn>
                  <a:cxn ang="T12">
                    <a:pos x="T4" y="T5"/>
                  </a:cxn>
                  <a:cxn ang="T13">
                    <a:pos x="T6" y="T7"/>
                  </a:cxn>
                  <a:cxn ang="T14">
                    <a:pos x="T8" y="T9"/>
                  </a:cxn>
                </a:cxnLst>
                <a:rect l="T15" t="T16" r="T17" b="T18"/>
                <a:pathLst>
                  <a:path w="43" h="662">
                    <a:moveTo>
                      <a:pt x="42" y="0"/>
                    </a:moveTo>
                    <a:lnTo>
                      <a:pt x="42" y="661"/>
                    </a:lnTo>
                    <a:lnTo>
                      <a:pt x="0" y="598"/>
                    </a:lnTo>
                    <a:lnTo>
                      <a:pt x="0" y="70"/>
                    </a:lnTo>
                    <a:lnTo>
                      <a:pt x="42" y="0"/>
                    </a:lnTo>
                  </a:path>
                </a:pathLst>
              </a:custGeom>
              <a:solidFill>
                <a:srgbClr val="C0C0C0"/>
              </a:solidFill>
              <a:ln w="12700" cap="rnd">
                <a:solidFill>
                  <a:srgbClr val="000000"/>
                </a:solidFill>
                <a:round/>
                <a:headEnd/>
                <a:tailEnd/>
              </a:ln>
            </p:spPr>
            <p:txBody>
              <a:bodyPr/>
              <a:lstStyle/>
              <a:p>
                <a:endParaRPr lang="en-US"/>
              </a:p>
            </p:txBody>
          </p:sp>
        </p:grpSp>
        <p:sp>
          <p:nvSpPr>
            <p:cNvPr id="2480" name="Line 67"/>
            <p:cNvSpPr>
              <a:spLocks noChangeShapeType="1"/>
            </p:cNvSpPr>
            <p:nvPr/>
          </p:nvSpPr>
          <p:spPr bwMode="auto">
            <a:xfrm>
              <a:off x="948" y="2591"/>
              <a:ext cx="0" cy="633"/>
            </a:xfrm>
            <a:prstGeom prst="line">
              <a:avLst/>
            </a:prstGeom>
            <a:noFill/>
            <a:ln w="12700">
              <a:solidFill>
                <a:srgbClr val="000000"/>
              </a:solidFill>
              <a:round/>
              <a:headEnd/>
              <a:tailEnd/>
            </a:ln>
          </p:spPr>
          <p:txBody>
            <a:bodyPr wrap="none" anchor="ctr"/>
            <a:lstStyle/>
            <a:p>
              <a:endParaRPr lang="en-US"/>
            </a:p>
          </p:txBody>
        </p:sp>
        <p:grpSp>
          <p:nvGrpSpPr>
            <p:cNvPr id="18" name="Group 68"/>
            <p:cNvGrpSpPr>
              <a:grpSpLocks/>
            </p:cNvGrpSpPr>
            <p:nvPr/>
          </p:nvGrpSpPr>
          <p:grpSpPr bwMode="auto">
            <a:xfrm>
              <a:off x="973" y="3031"/>
              <a:ext cx="105" cy="165"/>
              <a:chOff x="973" y="3031"/>
              <a:chExt cx="105" cy="165"/>
            </a:xfrm>
          </p:grpSpPr>
          <p:grpSp>
            <p:nvGrpSpPr>
              <p:cNvPr id="19" name="Group 69"/>
              <p:cNvGrpSpPr>
                <a:grpSpLocks/>
              </p:cNvGrpSpPr>
              <p:nvPr/>
            </p:nvGrpSpPr>
            <p:grpSpPr bwMode="auto">
              <a:xfrm>
                <a:off x="973" y="3031"/>
                <a:ext cx="37" cy="165"/>
                <a:chOff x="973" y="3031"/>
                <a:chExt cx="37" cy="165"/>
              </a:xfrm>
            </p:grpSpPr>
            <p:sp>
              <p:nvSpPr>
                <p:cNvPr id="2493" name="Rectangle 70"/>
                <p:cNvSpPr>
                  <a:spLocks noChangeArrowheads="1"/>
                </p:cNvSpPr>
                <p:nvPr/>
              </p:nvSpPr>
              <p:spPr bwMode="auto">
                <a:xfrm>
                  <a:off x="973" y="3168"/>
                  <a:ext cx="37" cy="28"/>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2494" name="Rectangle 71"/>
                <p:cNvSpPr>
                  <a:spLocks noChangeArrowheads="1"/>
                </p:cNvSpPr>
                <p:nvPr/>
              </p:nvSpPr>
              <p:spPr bwMode="auto">
                <a:xfrm>
                  <a:off x="973" y="3125"/>
                  <a:ext cx="37" cy="14"/>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2495" name="Rectangle 72"/>
                <p:cNvSpPr>
                  <a:spLocks noChangeArrowheads="1"/>
                </p:cNvSpPr>
                <p:nvPr/>
              </p:nvSpPr>
              <p:spPr bwMode="auto">
                <a:xfrm>
                  <a:off x="973" y="3074"/>
                  <a:ext cx="37" cy="2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2496" name="Rectangle 73"/>
                <p:cNvSpPr>
                  <a:spLocks noChangeArrowheads="1"/>
                </p:cNvSpPr>
                <p:nvPr/>
              </p:nvSpPr>
              <p:spPr bwMode="auto">
                <a:xfrm>
                  <a:off x="973" y="3031"/>
                  <a:ext cx="37" cy="14"/>
                </a:xfrm>
                <a:prstGeom prst="rect">
                  <a:avLst/>
                </a:prstGeom>
                <a:solidFill>
                  <a:schemeClr val="tx1"/>
                </a:solidFill>
                <a:ln w="12700">
                  <a:solidFill>
                    <a:schemeClr val="tx1"/>
                  </a:solidFill>
                  <a:miter lim="800000"/>
                  <a:headEnd/>
                  <a:tailEnd/>
                </a:ln>
              </p:spPr>
              <p:txBody>
                <a:bodyPr wrap="none" anchor="ctr"/>
                <a:lstStyle/>
                <a:p>
                  <a:endParaRPr lang="en-US"/>
                </a:p>
              </p:txBody>
            </p:sp>
          </p:grpSp>
          <p:sp>
            <p:nvSpPr>
              <p:cNvPr id="2489" name="Rectangle 74"/>
              <p:cNvSpPr>
                <a:spLocks noChangeArrowheads="1"/>
              </p:cNvSpPr>
              <p:nvPr/>
            </p:nvSpPr>
            <p:spPr bwMode="auto">
              <a:xfrm>
                <a:off x="1042" y="3168"/>
                <a:ext cx="36" cy="28"/>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2490" name="Rectangle 75"/>
              <p:cNvSpPr>
                <a:spLocks noChangeArrowheads="1"/>
              </p:cNvSpPr>
              <p:nvPr/>
            </p:nvSpPr>
            <p:spPr bwMode="auto">
              <a:xfrm>
                <a:off x="1042" y="3125"/>
                <a:ext cx="36" cy="14"/>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2491" name="Rectangle 76"/>
              <p:cNvSpPr>
                <a:spLocks noChangeArrowheads="1"/>
              </p:cNvSpPr>
              <p:nvPr/>
            </p:nvSpPr>
            <p:spPr bwMode="auto">
              <a:xfrm>
                <a:off x="1042" y="3074"/>
                <a:ext cx="36" cy="2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2492" name="Rectangle 77"/>
              <p:cNvSpPr>
                <a:spLocks noChangeArrowheads="1"/>
              </p:cNvSpPr>
              <p:nvPr/>
            </p:nvSpPr>
            <p:spPr bwMode="auto">
              <a:xfrm>
                <a:off x="1042" y="3031"/>
                <a:ext cx="36" cy="14"/>
              </a:xfrm>
              <a:prstGeom prst="rect">
                <a:avLst/>
              </a:prstGeom>
              <a:solidFill>
                <a:schemeClr val="tx1"/>
              </a:solidFill>
              <a:ln w="12700">
                <a:solidFill>
                  <a:schemeClr val="tx1"/>
                </a:solidFill>
                <a:miter lim="800000"/>
                <a:headEnd/>
                <a:tailEnd/>
              </a:ln>
            </p:spPr>
            <p:txBody>
              <a:bodyPr wrap="none" anchor="ctr"/>
              <a:lstStyle/>
              <a:p>
                <a:endParaRPr lang="en-US"/>
              </a:p>
            </p:txBody>
          </p:sp>
        </p:grpSp>
        <p:sp>
          <p:nvSpPr>
            <p:cNvPr id="2482" name="Rectangle 78" descr="Narrow vertical"/>
            <p:cNvSpPr>
              <a:spLocks noChangeArrowheads="1"/>
            </p:cNvSpPr>
            <p:nvPr/>
          </p:nvSpPr>
          <p:spPr bwMode="auto">
            <a:xfrm>
              <a:off x="979" y="2732"/>
              <a:ext cx="90" cy="82"/>
            </a:xfrm>
            <a:prstGeom prst="rect">
              <a:avLst/>
            </a:prstGeom>
            <a:pattFill prst="narVert">
              <a:fgClr>
                <a:schemeClr val="bg1"/>
              </a:fgClr>
              <a:bgClr>
                <a:schemeClr val="tx1"/>
              </a:bgClr>
            </a:pattFill>
            <a:ln w="12700">
              <a:solidFill>
                <a:schemeClr val="tx1"/>
              </a:solidFill>
              <a:miter lim="800000"/>
              <a:headEnd/>
              <a:tailEnd/>
            </a:ln>
          </p:spPr>
          <p:txBody>
            <a:bodyPr wrap="none" anchor="ctr"/>
            <a:lstStyle/>
            <a:p>
              <a:endParaRPr lang="en-US"/>
            </a:p>
          </p:txBody>
        </p:sp>
        <p:sp>
          <p:nvSpPr>
            <p:cNvPr id="2483" name="Rectangle 79" descr="Narrow vertical"/>
            <p:cNvSpPr>
              <a:spLocks noChangeArrowheads="1"/>
            </p:cNvSpPr>
            <p:nvPr/>
          </p:nvSpPr>
          <p:spPr bwMode="auto">
            <a:xfrm>
              <a:off x="973" y="2872"/>
              <a:ext cx="100" cy="122"/>
            </a:xfrm>
            <a:prstGeom prst="rect">
              <a:avLst/>
            </a:prstGeom>
            <a:pattFill prst="narVert">
              <a:fgClr>
                <a:schemeClr val="bg1"/>
              </a:fgClr>
              <a:bgClr>
                <a:schemeClr val="tx1"/>
              </a:bgClr>
            </a:pattFill>
            <a:ln w="12700">
              <a:solidFill>
                <a:schemeClr val="tx1"/>
              </a:solidFill>
              <a:miter lim="800000"/>
              <a:headEnd/>
              <a:tailEnd/>
            </a:ln>
          </p:spPr>
          <p:txBody>
            <a:bodyPr wrap="none" anchor="ctr"/>
            <a:lstStyle/>
            <a:p>
              <a:endParaRPr lang="en-US"/>
            </a:p>
          </p:txBody>
        </p:sp>
        <p:grpSp>
          <p:nvGrpSpPr>
            <p:cNvPr id="20" name="Group 80"/>
            <p:cNvGrpSpPr>
              <a:grpSpLocks/>
            </p:cNvGrpSpPr>
            <p:nvPr/>
          </p:nvGrpSpPr>
          <p:grpSpPr bwMode="auto">
            <a:xfrm>
              <a:off x="979" y="2664"/>
              <a:ext cx="90" cy="46"/>
              <a:chOff x="979" y="2664"/>
              <a:chExt cx="90" cy="46"/>
            </a:xfrm>
          </p:grpSpPr>
          <p:sp>
            <p:nvSpPr>
              <p:cNvPr id="2485" name="Rectangle 81"/>
              <p:cNvSpPr>
                <a:spLocks noChangeArrowheads="1"/>
              </p:cNvSpPr>
              <p:nvPr/>
            </p:nvSpPr>
            <p:spPr bwMode="auto">
              <a:xfrm>
                <a:off x="979" y="2664"/>
                <a:ext cx="90" cy="46"/>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2486" name="Rectangle 82"/>
              <p:cNvSpPr>
                <a:spLocks noChangeArrowheads="1"/>
              </p:cNvSpPr>
              <p:nvPr/>
            </p:nvSpPr>
            <p:spPr bwMode="auto">
              <a:xfrm>
                <a:off x="982" y="2671"/>
                <a:ext cx="87" cy="3"/>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2487" name="Rectangle 83"/>
              <p:cNvSpPr>
                <a:spLocks noChangeArrowheads="1"/>
              </p:cNvSpPr>
              <p:nvPr/>
            </p:nvSpPr>
            <p:spPr bwMode="auto">
              <a:xfrm>
                <a:off x="982" y="2692"/>
                <a:ext cx="87" cy="7"/>
              </a:xfrm>
              <a:prstGeom prst="rect">
                <a:avLst/>
              </a:prstGeom>
              <a:solidFill>
                <a:schemeClr val="tx1"/>
              </a:solidFill>
              <a:ln w="12700">
                <a:solidFill>
                  <a:schemeClr val="tx1"/>
                </a:solidFill>
                <a:miter lim="800000"/>
                <a:headEnd/>
                <a:tailEnd/>
              </a:ln>
            </p:spPr>
            <p:txBody>
              <a:bodyPr wrap="none" anchor="ctr"/>
              <a:lstStyle/>
              <a:p>
                <a:endParaRPr lang="en-US"/>
              </a:p>
            </p:txBody>
          </p:sp>
        </p:grpSp>
      </p:grpSp>
      <p:grpSp>
        <p:nvGrpSpPr>
          <p:cNvPr id="21" name="Group 84"/>
          <p:cNvGrpSpPr>
            <a:grpSpLocks/>
          </p:cNvGrpSpPr>
          <p:nvPr/>
        </p:nvGrpSpPr>
        <p:grpSpPr bwMode="auto">
          <a:xfrm>
            <a:off x="2220913" y="3328988"/>
            <a:ext cx="798512" cy="1441450"/>
            <a:chOff x="2098" y="1790"/>
            <a:chExt cx="502" cy="908"/>
          </a:xfrm>
        </p:grpSpPr>
        <p:sp>
          <p:nvSpPr>
            <p:cNvPr id="2449" name="Rectangle 85"/>
            <p:cNvSpPr>
              <a:spLocks noChangeArrowheads="1"/>
            </p:cNvSpPr>
            <p:nvPr/>
          </p:nvSpPr>
          <p:spPr bwMode="auto">
            <a:xfrm>
              <a:off x="2098" y="1790"/>
              <a:ext cx="498" cy="857"/>
            </a:xfrm>
            <a:prstGeom prst="rect">
              <a:avLst/>
            </a:prstGeom>
            <a:solidFill>
              <a:schemeClr val="bg1"/>
            </a:solidFill>
            <a:ln w="12700">
              <a:solidFill>
                <a:schemeClr val="tx1"/>
              </a:solidFill>
              <a:miter lim="800000"/>
              <a:headEnd/>
              <a:tailEnd/>
            </a:ln>
          </p:spPr>
          <p:txBody>
            <a:bodyPr wrap="none" lIns="68575" tIns="34288" rIns="68575" bIns="34288">
              <a:spAutoFit/>
            </a:bodyPr>
            <a:lstStyle/>
            <a:p>
              <a:endParaRPr lang="en-US"/>
            </a:p>
          </p:txBody>
        </p:sp>
        <p:grpSp>
          <p:nvGrpSpPr>
            <p:cNvPr id="22" name="Group 86"/>
            <p:cNvGrpSpPr>
              <a:grpSpLocks/>
            </p:cNvGrpSpPr>
            <p:nvPr/>
          </p:nvGrpSpPr>
          <p:grpSpPr bwMode="auto">
            <a:xfrm>
              <a:off x="2127" y="2085"/>
              <a:ext cx="442" cy="533"/>
              <a:chOff x="2127" y="2085"/>
              <a:chExt cx="442" cy="533"/>
            </a:xfrm>
          </p:grpSpPr>
          <p:sp>
            <p:nvSpPr>
              <p:cNvPr id="2458" name="Rectangle 87" descr="Narrow vertical"/>
              <p:cNvSpPr>
                <a:spLocks noChangeArrowheads="1"/>
              </p:cNvSpPr>
              <p:nvPr/>
            </p:nvSpPr>
            <p:spPr bwMode="auto">
              <a:xfrm>
                <a:off x="2127" y="2085"/>
                <a:ext cx="442" cy="533"/>
              </a:xfrm>
              <a:prstGeom prst="rect">
                <a:avLst/>
              </a:prstGeom>
              <a:pattFill prst="narVert">
                <a:fgClr>
                  <a:schemeClr val="tx1"/>
                </a:fgClr>
                <a:bgClr>
                  <a:schemeClr val="bg1"/>
                </a:bgClr>
              </a:pattFill>
              <a:ln w="12700">
                <a:solidFill>
                  <a:schemeClr val="tx1"/>
                </a:solidFill>
                <a:miter lim="800000"/>
                <a:headEnd/>
                <a:tailEnd/>
              </a:ln>
            </p:spPr>
            <p:txBody>
              <a:bodyPr wrap="none" lIns="68575" tIns="34288" rIns="68575" bIns="34288">
                <a:spAutoFit/>
              </a:bodyPr>
              <a:lstStyle/>
              <a:p>
                <a:endParaRPr lang="en-US"/>
              </a:p>
            </p:txBody>
          </p:sp>
          <p:sp>
            <p:nvSpPr>
              <p:cNvPr id="2459" name="Line 88"/>
              <p:cNvSpPr>
                <a:spLocks noChangeShapeType="1"/>
              </p:cNvSpPr>
              <p:nvPr/>
            </p:nvSpPr>
            <p:spPr bwMode="auto">
              <a:xfrm>
                <a:off x="2127" y="2580"/>
                <a:ext cx="442" cy="0"/>
              </a:xfrm>
              <a:prstGeom prst="line">
                <a:avLst/>
              </a:prstGeom>
              <a:noFill/>
              <a:ln w="12700">
                <a:solidFill>
                  <a:schemeClr val="tx1"/>
                </a:solidFill>
                <a:round/>
                <a:headEnd/>
                <a:tailEnd/>
              </a:ln>
            </p:spPr>
            <p:txBody>
              <a:bodyPr wrap="none" lIns="68575" tIns="34288" rIns="68575" bIns="34288">
                <a:spAutoFit/>
              </a:bodyPr>
              <a:lstStyle/>
              <a:p>
                <a:endParaRPr lang="en-US"/>
              </a:p>
            </p:txBody>
          </p:sp>
          <p:sp>
            <p:nvSpPr>
              <p:cNvPr id="2460" name="Line 89"/>
              <p:cNvSpPr>
                <a:spLocks noChangeShapeType="1"/>
              </p:cNvSpPr>
              <p:nvPr/>
            </p:nvSpPr>
            <p:spPr bwMode="auto">
              <a:xfrm>
                <a:off x="2127" y="2539"/>
                <a:ext cx="442" cy="0"/>
              </a:xfrm>
              <a:prstGeom prst="line">
                <a:avLst/>
              </a:prstGeom>
              <a:noFill/>
              <a:ln w="12700">
                <a:solidFill>
                  <a:schemeClr val="tx1"/>
                </a:solidFill>
                <a:round/>
                <a:headEnd/>
                <a:tailEnd/>
              </a:ln>
            </p:spPr>
            <p:txBody>
              <a:bodyPr wrap="none" lIns="68575" tIns="34288" rIns="68575" bIns="34288">
                <a:spAutoFit/>
              </a:bodyPr>
              <a:lstStyle/>
              <a:p>
                <a:endParaRPr lang="en-US"/>
              </a:p>
            </p:txBody>
          </p:sp>
          <p:sp>
            <p:nvSpPr>
              <p:cNvPr id="2461" name="Line 90"/>
              <p:cNvSpPr>
                <a:spLocks noChangeShapeType="1"/>
              </p:cNvSpPr>
              <p:nvPr/>
            </p:nvSpPr>
            <p:spPr bwMode="auto">
              <a:xfrm>
                <a:off x="2127" y="2497"/>
                <a:ext cx="442" cy="0"/>
              </a:xfrm>
              <a:prstGeom prst="line">
                <a:avLst/>
              </a:prstGeom>
              <a:noFill/>
              <a:ln w="12700">
                <a:solidFill>
                  <a:schemeClr val="tx1"/>
                </a:solidFill>
                <a:round/>
                <a:headEnd/>
                <a:tailEnd/>
              </a:ln>
            </p:spPr>
            <p:txBody>
              <a:bodyPr wrap="none" lIns="68575" tIns="34288" rIns="68575" bIns="34288">
                <a:spAutoFit/>
              </a:bodyPr>
              <a:lstStyle/>
              <a:p>
                <a:endParaRPr lang="en-US"/>
              </a:p>
            </p:txBody>
          </p:sp>
          <p:sp>
            <p:nvSpPr>
              <p:cNvPr id="2462" name="Line 91"/>
              <p:cNvSpPr>
                <a:spLocks noChangeShapeType="1"/>
              </p:cNvSpPr>
              <p:nvPr/>
            </p:nvSpPr>
            <p:spPr bwMode="auto">
              <a:xfrm>
                <a:off x="2127" y="2456"/>
                <a:ext cx="442" cy="0"/>
              </a:xfrm>
              <a:prstGeom prst="line">
                <a:avLst/>
              </a:prstGeom>
              <a:noFill/>
              <a:ln w="12700">
                <a:solidFill>
                  <a:schemeClr val="tx1"/>
                </a:solidFill>
                <a:round/>
                <a:headEnd/>
                <a:tailEnd/>
              </a:ln>
            </p:spPr>
            <p:txBody>
              <a:bodyPr wrap="none" lIns="68575" tIns="34288" rIns="68575" bIns="34288">
                <a:spAutoFit/>
              </a:bodyPr>
              <a:lstStyle/>
              <a:p>
                <a:endParaRPr lang="en-US"/>
              </a:p>
            </p:txBody>
          </p:sp>
          <p:sp>
            <p:nvSpPr>
              <p:cNvPr id="2463" name="Line 92"/>
              <p:cNvSpPr>
                <a:spLocks noChangeShapeType="1"/>
              </p:cNvSpPr>
              <p:nvPr/>
            </p:nvSpPr>
            <p:spPr bwMode="auto">
              <a:xfrm>
                <a:off x="2127" y="2413"/>
                <a:ext cx="442" cy="0"/>
              </a:xfrm>
              <a:prstGeom prst="line">
                <a:avLst/>
              </a:prstGeom>
              <a:noFill/>
              <a:ln w="12700">
                <a:solidFill>
                  <a:schemeClr val="tx1"/>
                </a:solidFill>
                <a:round/>
                <a:headEnd/>
                <a:tailEnd/>
              </a:ln>
            </p:spPr>
            <p:txBody>
              <a:bodyPr wrap="none" lIns="68575" tIns="34288" rIns="68575" bIns="34288">
                <a:spAutoFit/>
              </a:bodyPr>
              <a:lstStyle/>
              <a:p>
                <a:endParaRPr lang="en-US"/>
              </a:p>
            </p:txBody>
          </p:sp>
          <p:sp>
            <p:nvSpPr>
              <p:cNvPr id="2464" name="Line 93"/>
              <p:cNvSpPr>
                <a:spLocks noChangeShapeType="1"/>
              </p:cNvSpPr>
              <p:nvPr/>
            </p:nvSpPr>
            <p:spPr bwMode="auto">
              <a:xfrm>
                <a:off x="2127" y="2372"/>
                <a:ext cx="442" cy="0"/>
              </a:xfrm>
              <a:prstGeom prst="line">
                <a:avLst/>
              </a:prstGeom>
              <a:noFill/>
              <a:ln w="12700">
                <a:solidFill>
                  <a:schemeClr val="tx1"/>
                </a:solidFill>
                <a:round/>
                <a:headEnd/>
                <a:tailEnd/>
              </a:ln>
            </p:spPr>
            <p:txBody>
              <a:bodyPr wrap="none" lIns="68575" tIns="34288" rIns="68575" bIns="34288">
                <a:spAutoFit/>
              </a:bodyPr>
              <a:lstStyle/>
              <a:p>
                <a:endParaRPr lang="en-US"/>
              </a:p>
            </p:txBody>
          </p:sp>
          <p:sp>
            <p:nvSpPr>
              <p:cNvPr id="2465" name="Line 94"/>
              <p:cNvSpPr>
                <a:spLocks noChangeShapeType="1"/>
              </p:cNvSpPr>
              <p:nvPr/>
            </p:nvSpPr>
            <p:spPr bwMode="auto">
              <a:xfrm>
                <a:off x="2127" y="2330"/>
                <a:ext cx="442" cy="0"/>
              </a:xfrm>
              <a:prstGeom prst="line">
                <a:avLst/>
              </a:prstGeom>
              <a:noFill/>
              <a:ln w="12700">
                <a:solidFill>
                  <a:schemeClr val="tx1"/>
                </a:solidFill>
                <a:round/>
                <a:headEnd/>
                <a:tailEnd/>
              </a:ln>
            </p:spPr>
            <p:txBody>
              <a:bodyPr wrap="none" lIns="68575" tIns="34288" rIns="68575" bIns="34288">
                <a:spAutoFit/>
              </a:bodyPr>
              <a:lstStyle/>
              <a:p>
                <a:endParaRPr lang="en-US"/>
              </a:p>
            </p:txBody>
          </p:sp>
          <p:sp>
            <p:nvSpPr>
              <p:cNvPr id="2466" name="Line 95"/>
              <p:cNvSpPr>
                <a:spLocks noChangeShapeType="1"/>
              </p:cNvSpPr>
              <p:nvPr/>
            </p:nvSpPr>
            <p:spPr bwMode="auto">
              <a:xfrm>
                <a:off x="2127" y="2289"/>
                <a:ext cx="442" cy="0"/>
              </a:xfrm>
              <a:prstGeom prst="line">
                <a:avLst/>
              </a:prstGeom>
              <a:noFill/>
              <a:ln w="12700">
                <a:solidFill>
                  <a:schemeClr val="tx1"/>
                </a:solidFill>
                <a:round/>
                <a:headEnd/>
                <a:tailEnd/>
              </a:ln>
            </p:spPr>
            <p:txBody>
              <a:bodyPr wrap="none" lIns="68575" tIns="34288" rIns="68575" bIns="34288">
                <a:spAutoFit/>
              </a:bodyPr>
              <a:lstStyle/>
              <a:p>
                <a:endParaRPr lang="en-US"/>
              </a:p>
            </p:txBody>
          </p:sp>
          <p:sp>
            <p:nvSpPr>
              <p:cNvPr id="2467" name="Line 96"/>
              <p:cNvSpPr>
                <a:spLocks noChangeShapeType="1"/>
              </p:cNvSpPr>
              <p:nvPr/>
            </p:nvSpPr>
            <p:spPr bwMode="auto">
              <a:xfrm>
                <a:off x="2127" y="2247"/>
                <a:ext cx="442" cy="0"/>
              </a:xfrm>
              <a:prstGeom prst="line">
                <a:avLst/>
              </a:prstGeom>
              <a:noFill/>
              <a:ln w="12700">
                <a:solidFill>
                  <a:schemeClr val="tx1"/>
                </a:solidFill>
                <a:round/>
                <a:headEnd/>
                <a:tailEnd/>
              </a:ln>
            </p:spPr>
            <p:txBody>
              <a:bodyPr wrap="none" lIns="68575" tIns="34288" rIns="68575" bIns="34288">
                <a:spAutoFit/>
              </a:bodyPr>
              <a:lstStyle/>
              <a:p>
                <a:endParaRPr lang="en-US"/>
              </a:p>
            </p:txBody>
          </p:sp>
          <p:sp>
            <p:nvSpPr>
              <p:cNvPr id="2468" name="Line 97"/>
              <p:cNvSpPr>
                <a:spLocks noChangeShapeType="1"/>
              </p:cNvSpPr>
              <p:nvPr/>
            </p:nvSpPr>
            <p:spPr bwMode="auto">
              <a:xfrm>
                <a:off x="2127" y="2205"/>
                <a:ext cx="442" cy="0"/>
              </a:xfrm>
              <a:prstGeom prst="line">
                <a:avLst/>
              </a:prstGeom>
              <a:noFill/>
              <a:ln w="12700">
                <a:solidFill>
                  <a:schemeClr val="tx1"/>
                </a:solidFill>
                <a:round/>
                <a:headEnd/>
                <a:tailEnd/>
              </a:ln>
            </p:spPr>
            <p:txBody>
              <a:bodyPr wrap="none" lIns="68575" tIns="34288" rIns="68575" bIns="34288">
                <a:spAutoFit/>
              </a:bodyPr>
              <a:lstStyle/>
              <a:p>
                <a:endParaRPr lang="en-US"/>
              </a:p>
            </p:txBody>
          </p:sp>
          <p:sp>
            <p:nvSpPr>
              <p:cNvPr id="2469" name="Line 98"/>
              <p:cNvSpPr>
                <a:spLocks noChangeShapeType="1"/>
              </p:cNvSpPr>
              <p:nvPr/>
            </p:nvSpPr>
            <p:spPr bwMode="auto">
              <a:xfrm>
                <a:off x="2127" y="2164"/>
                <a:ext cx="442" cy="0"/>
              </a:xfrm>
              <a:prstGeom prst="line">
                <a:avLst/>
              </a:prstGeom>
              <a:noFill/>
              <a:ln w="12700">
                <a:solidFill>
                  <a:schemeClr val="tx1"/>
                </a:solidFill>
                <a:round/>
                <a:headEnd/>
                <a:tailEnd/>
              </a:ln>
            </p:spPr>
            <p:txBody>
              <a:bodyPr wrap="none" lIns="68575" tIns="34288" rIns="68575" bIns="34288">
                <a:spAutoFit/>
              </a:bodyPr>
              <a:lstStyle/>
              <a:p>
                <a:endParaRPr lang="en-US"/>
              </a:p>
            </p:txBody>
          </p:sp>
          <p:sp>
            <p:nvSpPr>
              <p:cNvPr id="2470" name="Line 99"/>
              <p:cNvSpPr>
                <a:spLocks noChangeShapeType="1"/>
              </p:cNvSpPr>
              <p:nvPr/>
            </p:nvSpPr>
            <p:spPr bwMode="auto">
              <a:xfrm>
                <a:off x="2127" y="2122"/>
                <a:ext cx="442" cy="0"/>
              </a:xfrm>
              <a:prstGeom prst="line">
                <a:avLst/>
              </a:prstGeom>
              <a:noFill/>
              <a:ln w="12700">
                <a:solidFill>
                  <a:schemeClr val="tx1"/>
                </a:solidFill>
                <a:round/>
                <a:headEnd/>
                <a:tailEnd/>
              </a:ln>
            </p:spPr>
            <p:txBody>
              <a:bodyPr wrap="none" lIns="68575" tIns="34288" rIns="68575" bIns="34288">
                <a:spAutoFit/>
              </a:bodyPr>
              <a:lstStyle/>
              <a:p>
                <a:endParaRPr lang="en-US"/>
              </a:p>
            </p:txBody>
          </p:sp>
        </p:grpSp>
        <p:sp>
          <p:nvSpPr>
            <p:cNvPr id="2451" name="Rectangle 100"/>
            <p:cNvSpPr>
              <a:spLocks noChangeArrowheads="1"/>
            </p:cNvSpPr>
            <p:nvPr/>
          </p:nvSpPr>
          <p:spPr bwMode="auto">
            <a:xfrm>
              <a:off x="2103" y="1804"/>
              <a:ext cx="497" cy="211"/>
            </a:xfrm>
            <a:prstGeom prst="rect">
              <a:avLst/>
            </a:prstGeom>
            <a:solidFill>
              <a:schemeClr val="tx1"/>
            </a:solidFill>
            <a:ln w="12700">
              <a:solidFill>
                <a:schemeClr val="tx1"/>
              </a:solidFill>
              <a:miter lim="800000"/>
              <a:headEnd/>
              <a:tailEnd/>
            </a:ln>
          </p:spPr>
          <p:txBody>
            <a:bodyPr wrap="none" lIns="68575" tIns="34288" rIns="68575" bIns="34288">
              <a:spAutoFit/>
            </a:bodyPr>
            <a:lstStyle/>
            <a:p>
              <a:endParaRPr lang="en-US"/>
            </a:p>
          </p:txBody>
        </p:sp>
        <p:sp>
          <p:nvSpPr>
            <p:cNvPr id="2452" name="Line 101"/>
            <p:cNvSpPr>
              <a:spLocks noChangeShapeType="1"/>
            </p:cNvSpPr>
            <p:nvPr/>
          </p:nvSpPr>
          <p:spPr bwMode="auto">
            <a:xfrm>
              <a:off x="2274" y="1819"/>
              <a:ext cx="0" cy="167"/>
            </a:xfrm>
            <a:prstGeom prst="line">
              <a:avLst/>
            </a:prstGeom>
            <a:noFill/>
            <a:ln w="12700">
              <a:solidFill>
                <a:schemeClr val="bg1"/>
              </a:solidFill>
              <a:round/>
              <a:headEnd/>
              <a:tailEnd/>
            </a:ln>
          </p:spPr>
          <p:txBody>
            <a:bodyPr wrap="none" lIns="68575" tIns="34288" rIns="68575" bIns="34288">
              <a:spAutoFit/>
            </a:bodyPr>
            <a:lstStyle/>
            <a:p>
              <a:endParaRPr lang="en-US"/>
            </a:p>
          </p:txBody>
        </p:sp>
        <p:sp>
          <p:nvSpPr>
            <p:cNvPr id="2453" name="Rectangle 102"/>
            <p:cNvSpPr>
              <a:spLocks noChangeArrowheads="1"/>
            </p:cNvSpPr>
            <p:nvPr/>
          </p:nvSpPr>
          <p:spPr bwMode="auto">
            <a:xfrm>
              <a:off x="2352" y="1815"/>
              <a:ext cx="192" cy="100"/>
            </a:xfrm>
            <a:prstGeom prst="rect">
              <a:avLst/>
            </a:prstGeom>
            <a:noFill/>
            <a:ln w="12700">
              <a:noFill/>
              <a:miter lim="800000"/>
              <a:headEnd/>
              <a:tailEnd/>
            </a:ln>
          </p:spPr>
          <p:txBody>
            <a:bodyPr wrap="none" lIns="66669" tIns="33335" rIns="66669" bIns="33335">
              <a:spAutoFit/>
            </a:bodyPr>
            <a:lstStyle/>
            <a:p>
              <a:pPr algn="l" defTabSz="658813" eaLnBrk="0" hangingPunct="0"/>
              <a:r>
                <a:rPr lang="en-US" sz="600" b="1">
                  <a:solidFill>
                    <a:schemeClr val="bg1"/>
                  </a:solidFill>
                  <a:latin typeface="Arial" pitchFamily="34" charset="0"/>
                </a:rPr>
                <a:t>2100</a:t>
              </a:r>
            </a:p>
          </p:txBody>
        </p:sp>
        <p:sp>
          <p:nvSpPr>
            <p:cNvPr id="2454" name="Rectangle 103"/>
            <p:cNvSpPr>
              <a:spLocks noChangeArrowheads="1"/>
            </p:cNvSpPr>
            <p:nvPr/>
          </p:nvSpPr>
          <p:spPr bwMode="auto">
            <a:xfrm>
              <a:off x="2503" y="1833"/>
              <a:ext cx="52" cy="22"/>
            </a:xfrm>
            <a:prstGeom prst="rect">
              <a:avLst/>
            </a:prstGeom>
            <a:solidFill>
              <a:schemeClr val="bg1"/>
            </a:solidFill>
            <a:ln w="12700">
              <a:solidFill>
                <a:schemeClr val="tx1"/>
              </a:solidFill>
              <a:miter lim="800000"/>
              <a:headEnd/>
              <a:tailEnd/>
            </a:ln>
          </p:spPr>
          <p:txBody>
            <a:bodyPr wrap="none" lIns="68575" tIns="34288" rIns="68575" bIns="34288">
              <a:spAutoFit/>
            </a:bodyPr>
            <a:lstStyle/>
            <a:p>
              <a:endParaRPr lang="en-US"/>
            </a:p>
          </p:txBody>
        </p:sp>
        <p:sp>
          <p:nvSpPr>
            <p:cNvPr id="2455" name="Rectangle 104"/>
            <p:cNvSpPr>
              <a:spLocks noChangeArrowheads="1"/>
            </p:cNvSpPr>
            <p:nvPr/>
          </p:nvSpPr>
          <p:spPr bwMode="auto">
            <a:xfrm>
              <a:off x="2113" y="1833"/>
              <a:ext cx="51" cy="22"/>
            </a:xfrm>
            <a:prstGeom prst="rect">
              <a:avLst/>
            </a:prstGeom>
            <a:solidFill>
              <a:schemeClr val="bg1"/>
            </a:solidFill>
            <a:ln w="12700">
              <a:solidFill>
                <a:schemeClr val="tx1"/>
              </a:solidFill>
              <a:miter lim="800000"/>
              <a:headEnd/>
              <a:tailEnd/>
            </a:ln>
          </p:spPr>
          <p:txBody>
            <a:bodyPr wrap="none" lIns="68575" tIns="34288" rIns="68575" bIns="34288">
              <a:spAutoFit/>
            </a:bodyPr>
            <a:lstStyle/>
            <a:p>
              <a:endParaRPr lang="en-US"/>
            </a:p>
          </p:txBody>
        </p:sp>
        <p:sp>
          <p:nvSpPr>
            <p:cNvPr id="2456" name="Rectangle 105"/>
            <p:cNvSpPr>
              <a:spLocks noChangeArrowheads="1"/>
            </p:cNvSpPr>
            <p:nvPr/>
          </p:nvSpPr>
          <p:spPr bwMode="auto">
            <a:xfrm>
              <a:off x="2158" y="2653"/>
              <a:ext cx="16" cy="45"/>
            </a:xfrm>
            <a:prstGeom prst="rect">
              <a:avLst/>
            </a:prstGeom>
            <a:solidFill>
              <a:schemeClr val="tx1"/>
            </a:solidFill>
            <a:ln w="12700">
              <a:solidFill>
                <a:schemeClr val="tx1"/>
              </a:solidFill>
              <a:miter lim="800000"/>
              <a:headEnd/>
              <a:tailEnd/>
            </a:ln>
          </p:spPr>
          <p:txBody>
            <a:bodyPr wrap="none" lIns="68575" tIns="34288" rIns="68575" bIns="34288">
              <a:spAutoFit/>
            </a:bodyPr>
            <a:lstStyle/>
            <a:p>
              <a:endParaRPr lang="en-US"/>
            </a:p>
          </p:txBody>
        </p:sp>
        <p:sp>
          <p:nvSpPr>
            <p:cNvPr id="2457" name="Rectangle 106"/>
            <p:cNvSpPr>
              <a:spLocks noChangeArrowheads="1"/>
            </p:cNvSpPr>
            <p:nvPr/>
          </p:nvSpPr>
          <p:spPr bwMode="auto">
            <a:xfrm>
              <a:off x="2528" y="2653"/>
              <a:ext cx="16" cy="45"/>
            </a:xfrm>
            <a:prstGeom prst="rect">
              <a:avLst/>
            </a:prstGeom>
            <a:solidFill>
              <a:schemeClr val="tx1"/>
            </a:solidFill>
            <a:ln w="12700">
              <a:solidFill>
                <a:schemeClr val="tx1"/>
              </a:solidFill>
              <a:miter lim="800000"/>
              <a:headEnd/>
              <a:tailEnd/>
            </a:ln>
          </p:spPr>
          <p:txBody>
            <a:bodyPr wrap="none" lIns="68575" tIns="34288" rIns="68575" bIns="34288">
              <a:spAutoFit/>
            </a:bodyPr>
            <a:lstStyle/>
            <a:p>
              <a:endParaRPr lang="en-US"/>
            </a:p>
          </p:txBody>
        </p:sp>
      </p:grpSp>
      <p:grpSp>
        <p:nvGrpSpPr>
          <p:cNvPr id="23" name="Group 107"/>
          <p:cNvGrpSpPr>
            <a:grpSpLocks/>
          </p:cNvGrpSpPr>
          <p:nvPr/>
        </p:nvGrpSpPr>
        <p:grpSpPr bwMode="auto">
          <a:xfrm>
            <a:off x="3257550" y="2249488"/>
            <a:ext cx="1217613" cy="1417637"/>
            <a:chOff x="2187" y="1296"/>
            <a:chExt cx="789" cy="918"/>
          </a:xfrm>
        </p:grpSpPr>
        <p:sp>
          <p:nvSpPr>
            <p:cNvPr id="2256" name="Rectangle 108" descr="70%"/>
            <p:cNvSpPr>
              <a:spLocks noChangeArrowheads="1"/>
            </p:cNvSpPr>
            <p:nvPr/>
          </p:nvSpPr>
          <p:spPr bwMode="auto">
            <a:xfrm>
              <a:off x="2411" y="1728"/>
              <a:ext cx="354" cy="69"/>
            </a:xfrm>
            <a:prstGeom prst="rect">
              <a:avLst/>
            </a:prstGeom>
            <a:pattFill prst="pct70">
              <a:fgClr>
                <a:schemeClr val="tx1"/>
              </a:fgClr>
              <a:bgClr>
                <a:schemeClr val="bg1"/>
              </a:bgClr>
            </a:pattFill>
            <a:ln w="12700">
              <a:solidFill>
                <a:schemeClr val="tx1"/>
              </a:solidFill>
              <a:miter lim="800000"/>
              <a:headEnd/>
              <a:tailEnd/>
            </a:ln>
          </p:spPr>
          <p:txBody>
            <a:bodyPr lIns="23853" tIns="11924" rIns="23853" bIns="11924">
              <a:spAutoFit/>
            </a:bodyPr>
            <a:lstStyle/>
            <a:p>
              <a:endParaRPr lang="en-US"/>
            </a:p>
          </p:txBody>
        </p:sp>
        <p:grpSp>
          <p:nvGrpSpPr>
            <p:cNvPr id="24" name="Group 109"/>
            <p:cNvGrpSpPr>
              <a:grpSpLocks/>
            </p:cNvGrpSpPr>
            <p:nvPr/>
          </p:nvGrpSpPr>
          <p:grpSpPr bwMode="auto">
            <a:xfrm>
              <a:off x="2187" y="1968"/>
              <a:ext cx="144" cy="235"/>
              <a:chOff x="2941" y="1914"/>
              <a:chExt cx="140" cy="228"/>
            </a:xfrm>
          </p:grpSpPr>
          <p:sp>
            <p:nvSpPr>
              <p:cNvPr id="2427" name="Rectangle 110"/>
              <p:cNvSpPr>
                <a:spLocks noChangeArrowheads="1"/>
              </p:cNvSpPr>
              <p:nvPr/>
            </p:nvSpPr>
            <p:spPr bwMode="auto">
              <a:xfrm>
                <a:off x="2941" y="1914"/>
                <a:ext cx="139" cy="215"/>
              </a:xfrm>
              <a:prstGeom prst="rect">
                <a:avLst/>
              </a:prstGeom>
              <a:solidFill>
                <a:schemeClr val="bg1"/>
              </a:solidFill>
              <a:ln w="12700">
                <a:solidFill>
                  <a:schemeClr val="tx1"/>
                </a:solidFill>
                <a:miter lim="800000"/>
                <a:headEnd/>
                <a:tailEnd/>
              </a:ln>
            </p:spPr>
            <p:txBody>
              <a:bodyPr wrap="none" lIns="23853" tIns="11924" rIns="23853" bIns="11924">
                <a:spAutoFit/>
              </a:bodyPr>
              <a:lstStyle/>
              <a:p>
                <a:endParaRPr lang="en-US"/>
              </a:p>
            </p:txBody>
          </p:sp>
          <p:grpSp>
            <p:nvGrpSpPr>
              <p:cNvPr id="25" name="Group 111"/>
              <p:cNvGrpSpPr>
                <a:grpSpLocks/>
              </p:cNvGrpSpPr>
              <p:nvPr/>
            </p:nvGrpSpPr>
            <p:grpSpPr bwMode="auto">
              <a:xfrm>
                <a:off x="2950" y="1990"/>
                <a:ext cx="123" cy="132"/>
                <a:chOff x="2950" y="1990"/>
                <a:chExt cx="123" cy="132"/>
              </a:xfrm>
            </p:grpSpPr>
            <p:sp>
              <p:nvSpPr>
                <p:cNvPr id="2436" name="Rectangle 112" descr="25%"/>
                <p:cNvSpPr>
                  <a:spLocks noChangeArrowheads="1"/>
                </p:cNvSpPr>
                <p:nvPr/>
              </p:nvSpPr>
              <p:spPr bwMode="auto">
                <a:xfrm>
                  <a:off x="2950" y="1990"/>
                  <a:ext cx="123" cy="132"/>
                </a:xfrm>
                <a:prstGeom prst="rect">
                  <a:avLst/>
                </a:prstGeom>
                <a:pattFill prst="pct25">
                  <a:fgClr>
                    <a:schemeClr val="tx1"/>
                  </a:fgClr>
                  <a:bgClr>
                    <a:schemeClr val="bg1"/>
                  </a:bgClr>
                </a:pattFill>
                <a:ln w="12700">
                  <a:solidFill>
                    <a:schemeClr val="bg1"/>
                  </a:solidFill>
                  <a:miter lim="800000"/>
                  <a:headEnd/>
                  <a:tailEnd/>
                </a:ln>
              </p:spPr>
              <p:txBody>
                <a:bodyPr wrap="none" lIns="23853" tIns="11924" rIns="23853" bIns="11924">
                  <a:spAutoFit/>
                </a:bodyPr>
                <a:lstStyle/>
                <a:p>
                  <a:endParaRPr lang="en-US"/>
                </a:p>
              </p:txBody>
            </p:sp>
            <p:sp>
              <p:nvSpPr>
                <p:cNvPr id="2437" name="Line 113"/>
                <p:cNvSpPr>
                  <a:spLocks noChangeShapeType="1"/>
                </p:cNvSpPr>
                <p:nvPr/>
              </p:nvSpPr>
              <p:spPr bwMode="auto">
                <a:xfrm>
                  <a:off x="2950" y="2115"/>
                  <a:ext cx="123"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438" name="Line 114"/>
                <p:cNvSpPr>
                  <a:spLocks noChangeShapeType="1"/>
                </p:cNvSpPr>
                <p:nvPr/>
              </p:nvSpPr>
              <p:spPr bwMode="auto">
                <a:xfrm>
                  <a:off x="2950" y="2104"/>
                  <a:ext cx="123"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439" name="Line 115"/>
                <p:cNvSpPr>
                  <a:spLocks noChangeShapeType="1"/>
                </p:cNvSpPr>
                <p:nvPr/>
              </p:nvSpPr>
              <p:spPr bwMode="auto">
                <a:xfrm>
                  <a:off x="2950" y="2093"/>
                  <a:ext cx="123"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440" name="Line 116"/>
                <p:cNvSpPr>
                  <a:spLocks noChangeShapeType="1"/>
                </p:cNvSpPr>
                <p:nvPr/>
              </p:nvSpPr>
              <p:spPr bwMode="auto">
                <a:xfrm>
                  <a:off x="2950" y="2083"/>
                  <a:ext cx="123"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441" name="Line 117"/>
                <p:cNvSpPr>
                  <a:spLocks noChangeShapeType="1"/>
                </p:cNvSpPr>
                <p:nvPr/>
              </p:nvSpPr>
              <p:spPr bwMode="auto">
                <a:xfrm>
                  <a:off x="2950" y="2072"/>
                  <a:ext cx="123"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442" name="Line 118"/>
                <p:cNvSpPr>
                  <a:spLocks noChangeShapeType="1"/>
                </p:cNvSpPr>
                <p:nvPr/>
              </p:nvSpPr>
              <p:spPr bwMode="auto">
                <a:xfrm>
                  <a:off x="2950" y="2061"/>
                  <a:ext cx="123"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443" name="Line 119"/>
                <p:cNvSpPr>
                  <a:spLocks noChangeShapeType="1"/>
                </p:cNvSpPr>
                <p:nvPr/>
              </p:nvSpPr>
              <p:spPr bwMode="auto">
                <a:xfrm>
                  <a:off x="2950" y="2050"/>
                  <a:ext cx="123"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444" name="Line 120"/>
                <p:cNvSpPr>
                  <a:spLocks noChangeShapeType="1"/>
                </p:cNvSpPr>
                <p:nvPr/>
              </p:nvSpPr>
              <p:spPr bwMode="auto">
                <a:xfrm>
                  <a:off x="2950" y="2040"/>
                  <a:ext cx="123"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445" name="Line 121"/>
                <p:cNvSpPr>
                  <a:spLocks noChangeShapeType="1"/>
                </p:cNvSpPr>
                <p:nvPr/>
              </p:nvSpPr>
              <p:spPr bwMode="auto">
                <a:xfrm>
                  <a:off x="2950" y="2029"/>
                  <a:ext cx="123"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446" name="Line 122"/>
                <p:cNvSpPr>
                  <a:spLocks noChangeShapeType="1"/>
                </p:cNvSpPr>
                <p:nvPr/>
              </p:nvSpPr>
              <p:spPr bwMode="auto">
                <a:xfrm>
                  <a:off x="2950" y="2018"/>
                  <a:ext cx="123"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447" name="Line 123"/>
                <p:cNvSpPr>
                  <a:spLocks noChangeShapeType="1"/>
                </p:cNvSpPr>
                <p:nvPr/>
              </p:nvSpPr>
              <p:spPr bwMode="auto">
                <a:xfrm>
                  <a:off x="2950" y="2008"/>
                  <a:ext cx="123"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448" name="Line 124"/>
                <p:cNvSpPr>
                  <a:spLocks noChangeShapeType="1"/>
                </p:cNvSpPr>
                <p:nvPr/>
              </p:nvSpPr>
              <p:spPr bwMode="auto">
                <a:xfrm>
                  <a:off x="2950" y="1997"/>
                  <a:ext cx="123" cy="0"/>
                </a:xfrm>
                <a:prstGeom prst="line">
                  <a:avLst/>
                </a:prstGeom>
                <a:noFill/>
                <a:ln w="12700">
                  <a:solidFill>
                    <a:schemeClr val="bg1"/>
                  </a:solidFill>
                  <a:round/>
                  <a:headEnd/>
                  <a:tailEnd/>
                </a:ln>
              </p:spPr>
              <p:txBody>
                <a:bodyPr wrap="none" lIns="23853" tIns="11924" rIns="23853" bIns="11924">
                  <a:spAutoFit/>
                </a:bodyPr>
                <a:lstStyle/>
                <a:p>
                  <a:endParaRPr lang="en-US"/>
                </a:p>
              </p:txBody>
            </p:sp>
          </p:grpSp>
          <p:sp>
            <p:nvSpPr>
              <p:cNvPr id="2429" name="Rectangle 125"/>
              <p:cNvSpPr>
                <a:spLocks noChangeArrowheads="1"/>
              </p:cNvSpPr>
              <p:nvPr/>
            </p:nvSpPr>
            <p:spPr bwMode="auto">
              <a:xfrm>
                <a:off x="2943" y="1918"/>
                <a:ext cx="138" cy="48"/>
              </a:xfrm>
              <a:prstGeom prst="rect">
                <a:avLst/>
              </a:prstGeom>
              <a:solidFill>
                <a:schemeClr val="tx1"/>
              </a:solidFill>
              <a:ln w="12700">
                <a:solidFill>
                  <a:schemeClr val="tx1"/>
                </a:solidFill>
                <a:miter lim="800000"/>
                <a:headEnd/>
                <a:tailEnd/>
              </a:ln>
            </p:spPr>
            <p:txBody>
              <a:bodyPr wrap="none" lIns="23853" tIns="11924" rIns="23853" bIns="11924">
                <a:spAutoFit/>
              </a:bodyPr>
              <a:lstStyle/>
              <a:p>
                <a:endParaRPr lang="en-US"/>
              </a:p>
            </p:txBody>
          </p:sp>
          <p:sp>
            <p:nvSpPr>
              <p:cNvPr id="2430" name="Line 126"/>
              <p:cNvSpPr>
                <a:spLocks noChangeShapeType="1"/>
              </p:cNvSpPr>
              <p:nvPr/>
            </p:nvSpPr>
            <p:spPr bwMode="auto">
              <a:xfrm>
                <a:off x="2990" y="1922"/>
                <a:ext cx="0" cy="36"/>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431" name="Rectangle 127"/>
              <p:cNvSpPr>
                <a:spLocks noChangeArrowheads="1"/>
              </p:cNvSpPr>
              <p:nvPr/>
            </p:nvSpPr>
            <p:spPr bwMode="auto">
              <a:xfrm>
                <a:off x="3012" y="1915"/>
                <a:ext cx="66" cy="33"/>
              </a:xfrm>
              <a:prstGeom prst="rect">
                <a:avLst/>
              </a:prstGeom>
              <a:noFill/>
              <a:ln w="12700">
                <a:noFill/>
                <a:miter lim="800000"/>
                <a:headEnd/>
                <a:tailEnd/>
              </a:ln>
            </p:spPr>
            <p:txBody>
              <a:bodyPr wrap="none" lIns="23190" tIns="11593" rIns="23190" bIns="11593">
                <a:spAutoFit/>
              </a:bodyPr>
              <a:lstStyle/>
              <a:p>
                <a:pPr algn="l" defTabSz="174625" eaLnBrk="0" hangingPunct="0"/>
                <a:r>
                  <a:rPr lang="en-US" sz="200" b="1">
                    <a:solidFill>
                      <a:schemeClr val="bg1"/>
                    </a:solidFill>
                    <a:latin typeface="Arial" pitchFamily="34" charset="0"/>
                  </a:rPr>
                  <a:t>2100</a:t>
                </a:r>
              </a:p>
            </p:txBody>
          </p:sp>
          <p:sp>
            <p:nvSpPr>
              <p:cNvPr id="2432" name="Rectangle 128"/>
              <p:cNvSpPr>
                <a:spLocks noChangeArrowheads="1"/>
              </p:cNvSpPr>
              <p:nvPr/>
            </p:nvSpPr>
            <p:spPr bwMode="auto">
              <a:xfrm>
                <a:off x="3058" y="1925"/>
                <a:ext cx="11" cy="1"/>
              </a:xfrm>
              <a:prstGeom prst="rect">
                <a:avLst/>
              </a:prstGeom>
              <a:solidFill>
                <a:schemeClr val="bg1"/>
              </a:solidFill>
              <a:ln w="12700">
                <a:solidFill>
                  <a:schemeClr val="tx1"/>
                </a:solidFill>
                <a:miter lim="800000"/>
                <a:headEnd/>
                <a:tailEnd/>
              </a:ln>
            </p:spPr>
            <p:txBody>
              <a:bodyPr wrap="none" lIns="23853" tIns="11924" rIns="23853" bIns="11924">
                <a:spAutoFit/>
              </a:bodyPr>
              <a:lstStyle/>
              <a:p>
                <a:endParaRPr lang="en-US"/>
              </a:p>
            </p:txBody>
          </p:sp>
          <p:sp>
            <p:nvSpPr>
              <p:cNvPr id="2433" name="Rectangle 129"/>
              <p:cNvSpPr>
                <a:spLocks noChangeArrowheads="1"/>
              </p:cNvSpPr>
              <p:nvPr/>
            </p:nvSpPr>
            <p:spPr bwMode="auto">
              <a:xfrm>
                <a:off x="2946" y="1925"/>
                <a:ext cx="9" cy="1"/>
              </a:xfrm>
              <a:prstGeom prst="rect">
                <a:avLst/>
              </a:prstGeom>
              <a:solidFill>
                <a:schemeClr val="bg1"/>
              </a:solidFill>
              <a:ln w="12700">
                <a:solidFill>
                  <a:schemeClr val="tx1"/>
                </a:solidFill>
                <a:miter lim="800000"/>
                <a:headEnd/>
                <a:tailEnd/>
              </a:ln>
            </p:spPr>
            <p:txBody>
              <a:bodyPr wrap="none" lIns="23853" tIns="11924" rIns="23853" bIns="11924">
                <a:spAutoFit/>
              </a:bodyPr>
              <a:lstStyle/>
              <a:p>
                <a:endParaRPr lang="en-US"/>
              </a:p>
            </p:txBody>
          </p:sp>
          <p:sp>
            <p:nvSpPr>
              <p:cNvPr id="2434" name="Rectangle 130"/>
              <p:cNvSpPr>
                <a:spLocks noChangeArrowheads="1"/>
              </p:cNvSpPr>
              <p:nvPr/>
            </p:nvSpPr>
            <p:spPr bwMode="auto">
              <a:xfrm>
                <a:off x="2958" y="2137"/>
                <a:ext cx="1" cy="5"/>
              </a:xfrm>
              <a:prstGeom prst="rect">
                <a:avLst/>
              </a:prstGeom>
              <a:solidFill>
                <a:schemeClr val="tx1"/>
              </a:solidFill>
              <a:ln w="12700">
                <a:solidFill>
                  <a:schemeClr val="tx1"/>
                </a:solidFill>
                <a:miter lim="800000"/>
                <a:headEnd/>
                <a:tailEnd/>
              </a:ln>
            </p:spPr>
            <p:txBody>
              <a:bodyPr wrap="none" lIns="23853" tIns="11924" rIns="23853" bIns="11924">
                <a:spAutoFit/>
              </a:bodyPr>
              <a:lstStyle/>
              <a:p>
                <a:endParaRPr lang="en-US"/>
              </a:p>
            </p:txBody>
          </p:sp>
          <p:sp>
            <p:nvSpPr>
              <p:cNvPr id="2435" name="Rectangle 131"/>
              <p:cNvSpPr>
                <a:spLocks noChangeArrowheads="1"/>
              </p:cNvSpPr>
              <p:nvPr/>
            </p:nvSpPr>
            <p:spPr bwMode="auto">
              <a:xfrm>
                <a:off x="3065" y="2137"/>
                <a:ext cx="1" cy="5"/>
              </a:xfrm>
              <a:prstGeom prst="rect">
                <a:avLst/>
              </a:prstGeom>
              <a:solidFill>
                <a:schemeClr val="tx1"/>
              </a:solidFill>
              <a:ln w="12700">
                <a:solidFill>
                  <a:schemeClr val="tx1"/>
                </a:solidFill>
                <a:miter lim="800000"/>
                <a:headEnd/>
                <a:tailEnd/>
              </a:ln>
            </p:spPr>
            <p:txBody>
              <a:bodyPr wrap="none" lIns="23853" tIns="11924" rIns="23853" bIns="11924">
                <a:spAutoFit/>
              </a:bodyPr>
              <a:lstStyle/>
              <a:p>
                <a:endParaRPr lang="en-US"/>
              </a:p>
            </p:txBody>
          </p:sp>
        </p:grpSp>
        <p:grpSp>
          <p:nvGrpSpPr>
            <p:cNvPr id="26" name="Group 132"/>
            <p:cNvGrpSpPr>
              <a:grpSpLocks/>
            </p:cNvGrpSpPr>
            <p:nvPr/>
          </p:nvGrpSpPr>
          <p:grpSpPr bwMode="auto">
            <a:xfrm>
              <a:off x="2411" y="1972"/>
              <a:ext cx="144" cy="235"/>
              <a:chOff x="3159" y="1918"/>
              <a:chExt cx="140" cy="228"/>
            </a:xfrm>
          </p:grpSpPr>
          <p:sp>
            <p:nvSpPr>
              <p:cNvPr id="2405" name="Rectangle 133"/>
              <p:cNvSpPr>
                <a:spLocks noChangeArrowheads="1"/>
              </p:cNvSpPr>
              <p:nvPr/>
            </p:nvSpPr>
            <p:spPr bwMode="auto">
              <a:xfrm>
                <a:off x="3159" y="1918"/>
                <a:ext cx="140" cy="215"/>
              </a:xfrm>
              <a:prstGeom prst="rect">
                <a:avLst/>
              </a:prstGeom>
              <a:solidFill>
                <a:schemeClr val="bg1"/>
              </a:solidFill>
              <a:ln w="12700">
                <a:solidFill>
                  <a:schemeClr val="tx1"/>
                </a:solidFill>
                <a:miter lim="800000"/>
                <a:headEnd/>
                <a:tailEnd/>
              </a:ln>
            </p:spPr>
            <p:txBody>
              <a:bodyPr wrap="none" lIns="23853" tIns="11924" rIns="23853" bIns="11924">
                <a:spAutoFit/>
              </a:bodyPr>
              <a:lstStyle/>
              <a:p>
                <a:endParaRPr lang="en-US"/>
              </a:p>
            </p:txBody>
          </p:sp>
          <p:grpSp>
            <p:nvGrpSpPr>
              <p:cNvPr id="27" name="Group 134"/>
              <p:cNvGrpSpPr>
                <a:grpSpLocks/>
              </p:cNvGrpSpPr>
              <p:nvPr/>
            </p:nvGrpSpPr>
            <p:grpSpPr bwMode="auto">
              <a:xfrm>
                <a:off x="3168" y="1993"/>
                <a:ext cx="122" cy="132"/>
                <a:chOff x="3168" y="1993"/>
                <a:chExt cx="122" cy="132"/>
              </a:xfrm>
            </p:grpSpPr>
            <p:sp>
              <p:nvSpPr>
                <p:cNvPr id="2414" name="Rectangle 135" descr="25%"/>
                <p:cNvSpPr>
                  <a:spLocks noChangeArrowheads="1"/>
                </p:cNvSpPr>
                <p:nvPr/>
              </p:nvSpPr>
              <p:spPr bwMode="auto">
                <a:xfrm>
                  <a:off x="3168" y="1993"/>
                  <a:ext cx="122" cy="132"/>
                </a:xfrm>
                <a:prstGeom prst="rect">
                  <a:avLst/>
                </a:prstGeom>
                <a:pattFill prst="pct25">
                  <a:fgClr>
                    <a:schemeClr val="tx1"/>
                  </a:fgClr>
                  <a:bgClr>
                    <a:schemeClr val="bg1"/>
                  </a:bgClr>
                </a:pattFill>
                <a:ln w="12700">
                  <a:solidFill>
                    <a:schemeClr val="bg1"/>
                  </a:solidFill>
                  <a:miter lim="800000"/>
                  <a:headEnd/>
                  <a:tailEnd/>
                </a:ln>
              </p:spPr>
              <p:txBody>
                <a:bodyPr wrap="none" lIns="23853" tIns="11924" rIns="23853" bIns="11924">
                  <a:spAutoFit/>
                </a:bodyPr>
                <a:lstStyle/>
                <a:p>
                  <a:endParaRPr lang="en-US"/>
                </a:p>
              </p:txBody>
            </p:sp>
            <p:sp>
              <p:nvSpPr>
                <p:cNvPr id="2415" name="Line 136"/>
                <p:cNvSpPr>
                  <a:spLocks noChangeShapeType="1"/>
                </p:cNvSpPr>
                <p:nvPr/>
              </p:nvSpPr>
              <p:spPr bwMode="auto">
                <a:xfrm>
                  <a:off x="3168" y="2119"/>
                  <a:ext cx="122"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416" name="Line 137"/>
                <p:cNvSpPr>
                  <a:spLocks noChangeShapeType="1"/>
                </p:cNvSpPr>
                <p:nvPr/>
              </p:nvSpPr>
              <p:spPr bwMode="auto">
                <a:xfrm>
                  <a:off x="3168" y="2108"/>
                  <a:ext cx="122"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417" name="Line 138"/>
                <p:cNvSpPr>
                  <a:spLocks noChangeShapeType="1"/>
                </p:cNvSpPr>
                <p:nvPr/>
              </p:nvSpPr>
              <p:spPr bwMode="auto">
                <a:xfrm>
                  <a:off x="3168" y="2097"/>
                  <a:ext cx="122"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418" name="Line 139"/>
                <p:cNvSpPr>
                  <a:spLocks noChangeShapeType="1"/>
                </p:cNvSpPr>
                <p:nvPr/>
              </p:nvSpPr>
              <p:spPr bwMode="auto">
                <a:xfrm>
                  <a:off x="3168" y="2087"/>
                  <a:ext cx="122"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419" name="Line 140"/>
                <p:cNvSpPr>
                  <a:spLocks noChangeShapeType="1"/>
                </p:cNvSpPr>
                <p:nvPr/>
              </p:nvSpPr>
              <p:spPr bwMode="auto">
                <a:xfrm>
                  <a:off x="3168" y="2076"/>
                  <a:ext cx="122"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420" name="Line 141"/>
                <p:cNvSpPr>
                  <a:spLocks noChangeShapeType="1"/>
                </p:cNvSpPr>
                <p:nvPr/>
              </p:nvSpPr>
              <p:spPr bwMode="auto">
                <a:xfrm>
                  <a:off x="3168" y="2065"/>
                  <a:ext cx="122"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421" name="Line 142"/>
                <p:cNvSpPr>
                  <a:spLocks noChangeShapeType="1"/>
                </p:cNvSpPr>
                <p:nvPr/>
              </p:nvSpPr>
              <p:spPr bwMode="auto">
                <a:xfrm>
                  <a:off x="3168" y="2054"/>
                  <a:ext cx="122"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422" name="Line 143"/>
                <p:cNvSpPr>
                  <a:spLocks noChangeShapeType="1"/>
                </p:cNvSpPr>
                <p:nvPr/>
              </p:nvSpPr>
              <p:spPr bwMode="auto">
                <a:xfrm>
                  <a:off x="3168" y="2044"/>
                  <a:ext cx="122"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423" name="Line 144"/>
                <p:cNvSpPr>
                  <a:spLocks noChangeShapeType="1"/>
                </p:cNvSpPr>
                <p:nvPr/>
              </p:nvSpPr>
              <p:spPr bwMode="auto">
                <a:xfrm>
                  <a:off x="3168" y="2032"/>
                  <a:ext cx="122"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424" name="Line 145"/>
                <p:cNvSpPr>
                  <a:spLocks noChangeShapeType="1"/>
                </p:cNvSpPr>
                <p:nvPr/>
              </p:nvSpPr>
              <p:spPr bwMode="auto">
                <a:xfrm>
                  <a:off x="3168" y="2022"/>
                  <a:ext cx="122"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425" name="Line 146"/>
                <p:cNvSpPr>
                  <a:spLocks noChangeShapeType="1"/>
                </p:cNvSpPr>
                <p:nvPr/>
              </p:nvSpPr>
              <p:spPr bwMode="auto">
                <a:xfrm>
                  <a:off x="3168" y="2011"/>
                  <a:ext cx="122"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426" name="Line 147"/>
                <p:cNvSpPr>
                  <a:spLocks noChangeShapeType="1"/>
                </p:cNvSpPr>
                <p:nvPr/>
              </p:nvSpPr>
              <p:spPr bwMode="auto">
                <a:xfrm>
                  <a:off x="3168" y="2001"/>
                  <a:ext cx="122" cy="0"/>
                </a:xfrm>
                <a:prstGeom prst="line">
                  <a:avLst/>
                </a:prstGeom>
                <a:noFill/>
                <a:ln w="12700">
                  <a:solidFill>
                    <a:schemeClr val="bg1"/>
                  </a:solidFill>
                  <a:round/>
                  <a:headEnd/>
                  <a:tailEnd/>
                </a:ln>
              </p:spPr>
              <p:txBody>
                <a:bodyPr wrap="none" lIns="23853" tIns="11924" rIns="23853" bIns="11924">
                  <a:spAutoFit/>
                </a:bodyPr>
                <a:lstStyle/>
                <a:p>
                  <a:endParaRPr lang="en-US"/>
                </a:p>
              </p:txBody>
            </p:sp>
          </p:grpSp>
          <p:sp>
            <p:nvSpPr>
              <p:cNvPr id="2407" name="Rectangle 148"/>
              <p:cNvSpPr>
                <a:spLocks noChangeArrowheads="1"/>
              </p:cNvSpPr>
              <p:nvPr/>
            </p:nvSpPr>
            <p:spPr bwMode="auto">
              <a:xfrm>
                <a:off x="3161" y="1922"/>
                <a:ext cx="138" cy="48"/>
              </a:xfrm>
              <a:prstGeom prst="rect">
                <a:avLst/>
              </a:prstGeom>
              <a:solidFill>
                <a:schemeClr val="tx1"/>
              </a:solidFill>
              <a:ln w="12700">
                <a:solidFill>
                  <a:schemeClr val="tx1"/>
                </a:solidFill>
                <a:miter lim="800000"/>
                <a:headEnd/>
                <a:tailEnd/>
              </a:ln>
            </p:spPr>
            <p:txBody>
              <a:bodyPr wrap="none" lIns="23853" tIns="11924" rIns="23853" bIns="11924">
                <a:spAutoFit/>
              </a:bodyPr>
              <a:lstStyle/>
              <a:p>
                <a:endParaRPr lang="en-US"/>
              </a:p>
            </p:txBody>
          </p:sp>
          <p:sp>
            <p:nvSpPr>
              <p:cNvPr id="2408" name="Line 149"/>
              <p:cNvSpPr>
                <a:spLocks noChangeShapeType="1"/>
              </p:cNvSpPr>
              <p:nvPr/>
            </p:nvSpPr>
            <p:spPr bwMode="auto">
              <a:xfrm>
                <a:off x="3208" y="1926"/>
                <a:ext cx="0" cy="37"/>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409" name="Rectangle 150"/>
              <p:cNvSpPr>
                <a:spLocks noChangeArrowheads="1"/>
              </p:cNvSpPr>
              <p:nvPr/>
            </p:nvSpPr>
            <p:spPr bwMode="auto">
              <a:xfrm>
                <a:off x="3230" y="1919"/>
                <a:ext cx="66" cy="33"/>
              </a:xfrm>
              <a:prstGeom prst="rect">
                <a:avLst/>
              </a:prstGeom>
              <a:noFill/>
              <a:ln w="12700">
                <a:noFill/>
                <a:miter lim="800000"/>
                <a:headEnd/>
                <a:tailEnd/>
              </a:ln>
            </p:spPr>
            <p:txBody>
              <a:bodyPr wrap="none" lIns="23190" tIns="11593" rIns="23190" bIns="11593">
                <a:spAutoFit/>
              </a:bodyPr>
              <a:lstStyle/>
              <a:p>
                <a:pPr algn="l" defTabSz="174625" eaLnBrk="0" hangingPunct="0"/>
                <a:r>
                  <a:rPr lang="en-US" sz="200" b="1">
                    <a:solidFill>
                      <a:schemeClr val="bg1"/>
                    </a:solidFill>
                    <a:latin typeface="Arial" pitchFamily="34" charset="0"/>
                  </a:rPr>
                  <a:t>2100</a:t>
                </a:r>
              </a:p>
            </p:txBody>
          </p:sp>
          <p:sp>
            <p:nvSpPr>
              <p:cNvPr id="2410" name="Rectangle 151"/>
              <p:cNvSpPr>
                <a:spLocks noChangeArrowheads="1"/>
              </p:cNvSpPr>
              <p:nvPr/>
            </p:nvSpPr>
            <p:spPr bwMode="auto">
              <a:xfrm>
                <a:off x="3276" y="1925"/>
                <a:ext cx="11" cy="7"/>
              </a:xfrm>
              <a:prstGeom prst="rect">
                <a:avLst/>
              </a:prstGeom>
              <a:solidFill>
                <a:schemeClr val="bg1"/>
              </a:solidFill>
              <a:ln w="12700">
                <a:solidFill>
                  <a:schemeClr val="tx1"/>
                </a:solidFill>
                <a:miter lim="800000"/>
                <a:headEnd/>
                <a:tailEnd/>
              </a:ln>
            </p:spPr>
            <p:txBody>
              <a:bodyPr wrap="none" lIns="23853" tIns="11924" rIns="23853" bIns="11924">
                <a:spAutoFit/>
              </a:bodyPr>
              <a:lstStyle/>
              <a:p>
                <a:endParaRPr lang="en-US"/>
              </a:p>
            </p:txBody>
          </p:sp>
          <p:sp>
            <p:nvSpPr>
              <p:cNvPr id="2411" name="Rectangle 152"/>
              <p:cNvSpPr>
                <a:spLocks noChangeArrowheads="1"/>
              </p:cNvSpPr>
              <p:nvPr/>
            </p:nvSpPr>
            <p:spPr bwMode="auto">
              <a:xfrm>
                <a:off x="3164" y="1925"/>
                <a:ext cx="8" cy="7"/>
              </a:xfrm>
              <a:prstGeom prst="rect">
                <a:avLst/>
              </a:prstGeom>
              <a:solidFill>
                <a:schemeClr val="bg1"/>
              </a:solidFill>
              <a:ln w="12700">
                <a:solidFill>
                  <a:schemeClr val="tx1"/>
                </a:solidFill>
                <a:miter lim="800000"/>
                <a:headEnd/>
                <a:tailEnd/>
              </a:ln>
            </p:spPr>
            <p:txBody>
              <a:bodyPr wrap="none" lIns="23853" tIns="11924" rIns="23853" bIns="11924">
                <a:spAutoFit/>
              </a:bodyPr>
              <a:lstStyle/>
              <a:p>
                <a:endParaRPr lang="en-US"/>
              </a:p>
            </p:txBody>
          </p:sp>
          <p:sp>
            <p:nvSpPr>
              <p:cNvPr id="2412" name="Rectangle 153"/>
              <p:cNvSpPr>
                <a:spLocks noChangeArrowheads="1"/>
              </p:cNvSpPr>
              <p:nvPr/>
            </p:nvSpPr>
            <p:spPr bwMode="auto">
              <a:xfrm>
                <a:off x="3176" y="2141"/>
                <a:ext cx="1" cy="5"/>
              </a:xfrm>
              <a:prstGeom prst="rect">
                <a:avLst/>
              </a:prstGeom>
              <a:solidFill>
                <a:schemeClr val="tx1"/>
              </a:solidFill>
              <a:ln w="12700">
                <a:solidFill>
                  <a:schemeClr val="tx1"/>
                </a:solidFill>
                <a:miter lim="800000"/>
                <a:headEnd/>
                <a:tailEnd/>
              </a:ln>
            </p:spPr>
            <p:txBody>
              <a:bodyPr wrap="none" lIns="23853" tIns="11924" rIns="23853" bIns="11924">
                <a:spAutoFit/>
              </a:bodyPr>
              <a:lstStyle/>
              <a:p>
                <a:endParaRPr lang="en-US"/>
              </a:p>
            </p:txBody>
          </p:sp>
          <p:sp>
            <p:nvSpPr>
              <p:cNvPr id="2413" name="Rectangle 154"/>
              <p:cNvSpPr>
                <a:spLocks noChangeArrowheads="1"/>
              </p:cNvSpPr>
              <p:nvPr/>
            </p:nvSpPr>
            <p:spPr bwMode="auto">
              <a:xfrm>
                <a:off x="3280" y="2141"/>
                <a:ext cx="6" cy="5"/>
              </a:xfrm>
              <a:prstGeom prst="rect">
                <a:avLst/>
              </a:prstGeom>
              <a:solidFill>
                <a:schemeClr val="tx1"/>
              </a:solidFill>
              <a:ln w="12700">
                <a:solidFill>
                  <a:schemeClr val="tx1"/>
                </a:solidFill>
                <a:miter lim="800000"/>
                <a:headEnd/>
                <a:tailEnd/>
              </a:ln>
            </p:spPr>
            <p:txBody>
              <a:bodyPr wrap="none" lIns="23853" tIns="11924" rIns="23853" bIns="11924">
                <a:spAutoFit/>
              </a:bodyPr>
              <a:lstStyle/>
              <a:p>
                <a:endParaRPr lang="en-US"/>
              </a:p>
            </p:txBody>
          </p:sp>
        </p:grpSp>
        <p:grpSp>
          <p:nvGrpSpPr>
            <p:cNvPr id="28" name="Group 155"/>
            <p:cNvGrpSpPr>
              <a:grpSpLocks/>
            </p:cNvGrpSpPr>
            <p:nvPr/>
          </p:nvGrpSpPr>
          <p:grpSpPr bwMode="auto">
            <a:xfrm>
              <a:off x="2610" y="1972"/>
              <a:ext cx="145" cy="235"/>
              <a:chOff x="3352" y="1918"/>
              <a:chExt cx="141" cy="228"/>
            </a:xfrm>
          </p:grpSpPr>
          <p:sp>
            <p:nvSpPr>
              <p:cNvPr id="2383" name="Rectangle 156"/>
              <p:cNvSpPr>
                <a:spLocks noChangeArrowheads="1"/>
              </p:cNvSpPr>
              <p:nvPr/>
            </p:nvSpPr>
            <p:spPr bwMode="auto">
              <a:xfrm>
                <a:off x="3352" y="1918"/>
                <a:ext cx="140" cy="215"/>
              </a:xfrm>
              <a:prstGeom prst="rect">
                <a:avLst/>
              </a:prstGeom>
              <a:solidFill>
                <a:schemeClr val="bg1"/>
              </a:solidFill>
              <a:ln w="12700">
                <a:solidFill>
                  <a:schemeClr val="tx1"/>
                </a:solidFill>
                <a:miter lim="800000"/>
                <a:headEnd/>
                <a:tailEnd/>
              </a:ln>
            </p:spPr>
            <p:txBody>
              <a:bodyPr wrap="none" lIns="23853" tIns="11924" rIns="23853" bIns="11924">
                <a:spAutoFit/>
              </a:bodyPr>
              <a:lstStyle/>
              <a:p>
                <a:endParaRPr lang="en-US"/>
              </a:p>
            </p:txBody>
          </p:sp>
          <p:grpSp>
            <p:nvGrpSpPr>
              <p:cNvPr id="29" name="Group 157"/>
              <p:cNvGrpSpPr>
                <a:grpSpLocks/>
              </p:cNvGrpSpPr>
              <p:nvPr/>
            </p:nvGrpSpPr>
            <p:grpSpPr bwMode="auto">
              <a:xfrm>
                <a:off x="3361" y="1993"/>
                <a:ext cx="122" cy="132"/>
                <a:chOff x="3361" y="1993"/>
                <a:chExt cx="122" cy="132"/>
              </a:xfrm>
            </p:grpSpPr>
            <p:sp>
              <p:nvSpPr>
                <p:cNvPr id="2392" name="Rectangle 158" descr="25%"/>
                <p:cNvSpPr>
                  <a:spLocks noChangeArrowheads="1"/>
                </p:cNvSpPr>
                <p:nvPr/>
              </p:nvSpPr>
              <p:spPr bwMode="auto">
                <a:xfrm>
                  <a:off x="3361" y="1993"/>
                  <a:ext cx="122" cy="132"/>
                </a:xfrm>
                <a:prstGeom prst="rect">
                  <a:avLst/>
                </a:prstGeom>
                <a:pattFill prst="pct25">
                  <a:fgClr>
                    <a:schemeClr val="tx1"/>
                  </a:fgClr>
                  <a:bgClr>
                    <a:schemeClr val="bg1"/>
                  </a:bgClr>
                </a:pattFill>
                <a:ln w="12700">
                  <a:solidFill>
                    <a:schemeClr val="bg1"/>
                  </a:solidFill>
                  <a:miter lim="800000"/>
                  <a:headEnd/>
                  <a:tailEnd/>
                </a:ln>
              </p:spPr>
              <p:txBody>
                <a:bodyPr wrap="none" lIns="23853" tIns="11924" rIns="23853" bIns="11924">
                  <a:spAutoFit/>
                </a:bodyPr>
                <a:lstStyle/>
                <a:p>
                  <a:endParaRPr lang="en-US"/>
                </a:p>
              </p:txBody>
            </p:sp>
            <p:sp>
              <p:nvSpPr>
                <p:cNvPr id="2393" name="Line 159"/>
                <p:cNvSpPr>
                  <a:spLocks noChangeShapeType="1"/>
                </p:cNvSpPr>
                <p:nvPr/>
              </p:nvSpPr>
              <p:spPr bwMode="auto">
                <a:xfrm>
                  <a:off x="3361" y="2119"/>
                  <a:ext cx="122"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394" name="Line 160"/>
                <p:cNvSpPr>
                  <a:spLocks noChangeShapeType="1"/>
                </p:cNvSpPr>
                <p:nvPr/>
              </p:nvSpPr>
              <p:spPr bwMode="auto">
                <a:xfrm>
                  <a:off x="3361" y="2108"/>
                  <a:ext cx="122"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395" name="Line 161"/>
                <p:cNvSpPr>
                  <a:spLocks noChangeShapeType="1"/>
                </p:cNvSpPr>
                <p:nvPr/>
              </p:nvSpPr>
              <p:spPr bwMode="auto">
                <a:xfrm>
                  <a:off x="3361" y="2097"/>
                  <a:ext cx="122"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396" name="Line 162"/>
                <p:cNvSpPr>
                  <a:spLocks noChangeShapeType="1"/>
                </p:cNvSpPr>
                <p:nvPr/>
              </p:nvSpPr>
              <p:spPr bwMode="auto">
                <a:xfrm>
                  <a:off x="3361" y="2087"/>
                  <a:ext cx="122"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397" name="Line 163"/>
                <p:cNvSpPr>
                  <a:spLocks noChangeShapeType="1"/>
                </p:cNvSpPr>
                <p:nvPr/>
              </p:nvSpPr>
              <p:spPr bwMode="auto">
                <a:xfrm>
                  <a:off x="3361" y="2076"/>
                  <a:ext cx="122"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398" name="Line 164"/>
                <p:cNvSpPr>
                  <a:spLocks noChangeShapeType="1"/>
                </p:cNvSpPr>
                <p:nvPr/>
              </p:nvSpPr>
              <p:spPr bwMode="auto">
                <a:xfrm>
                  <a:off x="3361" y="2065"/>
                  <a:ext cx="122"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399" name="Line 165"/>
                <p:cNvSpPr>
                  <a:spLocks noChangeShapeType="1"/>
                </p:cNvSpPr>
                <p:nvPr/>
              </p:nvSpPr>
              <p:spPr bwMode="auto">
                <a:xfrm>
                  <a:off x="3361" y="2054"/>
                  <a:ext cx="122"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400" name="Line 166"/>
                <p:cNvSpPr>
                  <a:spLocks noChangeShapeType="1"/>
                </p:cNvSpPr>
                <p:nvPr/>
              </p:nvSpPr>
              <p:spPr bwMode="auto">
                <a:xfrm>
                  <a:off x="3361" y="2044"/>
                  <a:ext cx="122"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401" name="Line 167"/>
                <p:cNvSpPr>
                  <a:spLocks noChangeShapeType="1"/>
                </p:cNvSpPr>
                <p:nvPr/>
              </p:nvSpPr>
              <p:spPr bwMode="auto">
                <a:xfrm>
                  <a:off x="3361" y="2032"/>
                  <a:ext cx="122"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402" name="Line 168"/>
                <p:cNvSpPr>
                  <a:spLocks noChangeShapeType="1"/>
                </p:cNvSpPr>
                <p:nvPr/>
              </p:nvSpPr>
              <p:spPr bwMode="auto">
                <a:xfrm>
                  <a:off x="3361" y="2022"/>
                  <a:ext cx="122"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403" name="Line 169"/>
                <p:cNvSpPr>
                  <a:spLocks noChangeShapeType="1"/>
                </p:cNvSpPr>
                <p:nvPr/>
              </p:nvSpPr>
              <p:spPr bwMode="auto">
                <a:xfrm>
                  <a:off x="3361" y="2011"/>
                  <a:ext cx="122"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404" name="Line 170"/>
                <p:cNvSpPr>
                  <a:spLocks noChangeShapeType="1"/>
                </p:cNvSpPr>
                <p:nvPr/>
              </p:nvSpPr>
              <p:spPr bwMode="auto">
                <a:xfrm>
                  <a:off x="3361" y="2001"/>
                  <a:ext cx="122" cy="0"/>
                </a:xfrm>
                <a:prstGeom prst="line">
                  <a:avLst/>
                </a:prstGeom>
                <a:noFill/>
                <a:ln w="12700">
                  <a:solidFill>
                    <a:schemeClr val="bg1"/>
                  </a:solidFill>
                  <a:round/>
                  <a:headEnd/>
                  <a:tailEnd/>
                </a:ln>
              </p:spPr>
              <p:txBody>
                <a:bodyPr wrap="none" lIns="23853" tIns="11924" rIns="23853" bIns="11924">
                  <a:spAutoFit/>
                </a:bodyPr>
                <a:lstStyle/>
                <a:p>
                  <a:endParaRPr lang="en-US"/>
                </a:p>
              </p:txBody>
            </p:sp>
          </p:grpSp>
          <p:sp>
            <p:nvSpPr>
              <p:cNvPr id="2385" name="Rectangle 171"/>
              <p:cNvSpPr>
                <a:spLocks noChangeArrowheads="1"/>
              </p:cNvSpPr>
              <p:nvPr/>
            </p:nvSpPr>
            <p:spPr bwMode="auto">
              <a:xfrm>
                <a:off x="3354" y="1922"/>
                <a:ext cx="139" cy="48"/>
              </a:xfrm>
              <a:prstGeom prst="rect">
                <a:avLst/>
              </a:prstGeom>
              <a:solidFill>
                <a:schemeClr val="tx1"/>
              </a:solidFill>
              <a:ln w="12700">
                <a:solidFill>
                  <a:schemeClr val="tx1"/>
                </a:solidFill>
                <a:miter lim="800000"/>
                <a:headEnd/>
                <a:tailEnd/>
              </a:ln>
            </p:spPr>
            <p:txBody>
              <a:bodyPr wrap="none" lIns="23853" tIns="11924" rIns="23853" bIns="11924">
                <a:spAutoFit/>
              </a:bodyPr>
              <a:lstStyle/>
              <a:p>
                <a:endParaRPr lang="en-US"/>
              </a:p>
            </p:txBody>
          </p:sp>
          <p:sp>
            <p:nvSpPr>
              <p:cNvPr id="2386" name="Line 172"/>
              <p:cNvSpPr>
                <a:spLocks noChangeShapeType="1"/>
              </p:cNvSpPr>
              <p:nvPr/>
            </p:nvSpPr>
            <p:spPr bwMode="auto">
              <a:xfrm>
                <a:off x="3402" y="1926"/>
                <a:ext cx="0" cy="37"/>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387" name="Rectangle 173"/>
              <p:cNvSpPr>
                <a:spLocks noChangeArrowheads="1"/>
              </p:cNvSpPr>
              <p:nvPr/>
            </p:nvSpPr>
            <p:spPr bwMode="auto">
              <a:xfrm>
                <a:off x="3424" y="1919"/>
                <a:ext cx="66" cy="33"/>
              </a:xfrm>
              <a:prstGeom prst="rect">
                <a:avLst/>
              </a:prstGeom>
              <a:noFill/>
              <a:ln w="12700">
                <a:noFill/>
                <a:miter lim="800000"/>
                <a:headEnd/>
                <a:tailEnd/>
              </a:ln>
            </p:spPr>
            <p:txBody>
              <a:bodyPr wrap="none" lIns="23190" tIns="11593" rIns="23190" bIns="11593">
                <a:spAutoFit/>
              </a:bodyPr>
              <a:lstStyle/>
              <a:p>
                <a:pPr algn="l" defTabSz="174625" eaLnBrk="0" hangingPunct="0"/>
                <a:r>
                  <a:rPr lang="en-US" sz="200" b="1">
                    <a:solidFill>
                      <a:schemeClr val="bg1"/>
                    </a:solidFill>
                    <a:latin typeface="Arial" pitchFamily="34" charset="0"/>
                  </a:rPr>
                  <a:t>2100</a:t>
                </a:r>
              </a:p>
            </p:txBody>
          </p:sp>
          <p:sp>
            <p:nvSpPr>
              <p:cNvPr id="2388" name="Rectangle 174"/>
              <p:cNvSpPr>
                <a:spLocks noChangeArrowheads="1"/>
              </p:cNvSpPr>
              <p:nvPr/>
            </p:nvSpPr>
            <p:spPr bwMode="auto">
              <a:xfrm>
                <a:off x="3469" y="1925"/>
                <a:ext cx="11" cy="7"/>
              </a:xfrm>
              <a:prstGeom prst="rect">
                <a:avLst/>
              </a:prstGeom>
              <a:solidFill>
                <a:schemeClr val="bg1"/>
              </a:solidFill>
              <a:ln w="12700">
                <a:solidFill>
                  <a:schemeClr val="tx1"/>
                </a:solidFill>
                <a:miter lim="800000"/>
                <a:headEnd/>
                <a:tailEnd/>
              </a:ln>
            </p:spPr>
            <p:txBody>
              <a:bodyPr wrap="none" lIns="23853" tIns="11924" rIns="23853" bIns="11924">
                <a:spAutoFit/>
              </a:bodyPr>
              <a:lstStyle/>
              <a:p>
                <a:endParaRPr lang="en-US"/>
              </a:p>
            </p:txBody>
          </p:sp>
          <p:sp>
            <p:nvSpPr>
              <p:cNvPr id="2389" name="Rectangle 175"/>
              <p:cNvSpPr>
                <a:spLocks noChangeArrowheads="1"/>
              </p:cNvSpPr>
              <p:nvPr/>
            </p:nvSpPr>
            <p:spPr bwMode="auto">
              <a:xfrm>
                <a:off x="3357" y="1925"/>
                <a:ext cx="9" cy="7"/>
              </a:xfrm>
              <a:prstGeom prst="rect">
                <a:avLst/>
              </a:prstGeom>
              <a:solidFill>
                <a:schemeClr val="bg1"/>
              </a:solidFill>
              <a:ln w="12700">
                <a:solidFill>
                  <a:schemeClr val="tx1"/>
                </a:solidFill>
                <a:miter lim="800000"/>
                <a:headEnd/>
                <a:tailEnd/>
              </a:ln>
            </p:spPr>
            <p:txBody>
              <a:bodyPr wrap="none" lIns="23853" tIns="11924" rIns="23853" bIns="11924">
                <a:spAutoFit/>
              </a:bodyPr>
              <a:lstStyle/>
              <a:p>
                <a:endParaRPr lang="en-US"/>
              </a:p>
            </p:txBody>
          </p:sp>
          <p:sp>
            <p:nvSpPr>
              <p:cNvPr id="2390" name="Rectangle 176"/>
              <p:cNvSpPr>
                <a:spLocks noChangeArrowheads="1"/>
              </p:cNvSpPr>
              <p:nvPr/>
            </p:nvSpPr>
            <p:spPr bwMode="auto">
              <a:xfrm>
                <a:off x="3366" y="2141"/>
                <a:ext cx="7" cy="5"/>
              </a:xfrm>
              <a:prstGeom prst="rect">
                <a:avLst/>
              </a:prstGeom>
              <a:solidFill>
                <a:schemeClr val="tx1"/>
              </a:solidFill>
              <a:ln w="12700">
                <a:solidFill>
                  <a:schemeClr val="tx1"/>
                </a:solidFill>
                <a:miter lim="800000"/>
                <a:headEnd/>
                <a:tailEnd/>
              </a:ln>
            </p:spPr>
            <p:txBody>
              <a:bodyPr wrap="none" lIns="23853" tIns="11924" rIns="23853" bIns="11924">
                <a:spAutoFit/>
              </a:bodyPr>
              <a:lstStyle/>
              <a:p>
                <a:endParaRPr lang="en-US"/>
              </a:p>
            </p:txBody>
          </p:sp>
          <p:sp>
            <p:nvSpPr>
              <p:cNvPr id="2391" name="Rectangle 177"/>
              <p:cNvSpPr>
                <a:spLocks noChangeArrowheads="1"/>
              </p:cNvSpPr>
              <p:nvPr/>
            </p:nvSpPr>
            <p:spPr bwMode="auto">
              <a:xfrm>
                <a:off x="3474" y="2141"/>
                <a:ext cx="6" cy="5"/>
              </a:xfrm>
              <a:prstGeom prst="rect">
                <a:avLst/>
              </a:prstGeom>
              <a:solidFill>
                <a:schemeClr val="tx1"/>
              </a:solidFill>
              <a:ln w="12700">
                <a:solidFill>
                  <a:schemeClr val="tx1"/>
                </a:solidFill>
                <a:miter lim="800000"/>
                <a:headEnd/>
                <a:tailEnd/>
              </a:ln>
            </p:spPr>
            <p:txBody>
              <a:bodyPr wrap="none" lIns="23853" tIns="11924" rIns="23853" bIns="11924">
                <a:spAutoFit/>
              </a:bodyPr>
              <a:lstStyle/>
              <a:p>
                <a:endParaRPr lang="en-US"/>
              </a:p>
            </p:txBody>
          </p:sp>
        </p:grpSp>
        <p:grpSp>
          <p:nvGrpSpPr>
            <p:cNvPr id="30" name="Group 178"/>
            <p:cNvGrpSpPr>
              <a:grpSpLocks/>
            </p:cNvGrpSpPr>
            <p:nvPr/>
          </p:nvGrpSpPr>
          <p:grpSpPr bwMode="auto">
            <a:xfrm>
              <a:off x="2832" y="1980"/>
              <a:ext cx="144" cy="234"/>
              <a:chOff x="3568" y="1925"/>
              <a:chExt cx="140" cy="228"/>
            </a:xfrm>
          </p:grpSpPr>
          <p:sp>
            <p:nvSpPr>
              <p:cNvPr id="2361" name="Rectangle 179"/>
              <p:cNvSpPr>
                <a:spLocks noChangeArrowheads="1"/>
              </p:cNvSpPr>
              <p:nvPr/>
            </p:nvSpPr>
            <p:spPr bwMode="auto">
              <a:xfrm>
                <a:off x="3568" y="1925"/>
                <a:ext cx="139" cy="215"/>
              </a:xfrm>
              <a:prstGeom prst="rect">
                <a:avLst/>
              </a:prstGeom>
              <a:solidFill>
                <a:schemeClr val="bg1"/>
              </a:solidFill>
              <a:ln w="12700">
                <a:solidFill>
                  <a:schemeClr val="tx1"/>
                </a:solidFill>
                <a:miter lim="800000"/>
                <a:headEnd/>
                <a:tailEnd/>
              </a:ln>
            </p:spPr>
            <p:txBody>
              <a:bodyPr wrap="none" lIns="23853" tIns="11924" rIns="23853" bIns="11924">
                <a:spAutoFit/>
              </a:bodyPr>
              <a:lstStyle/>
              <a:p>
                <a:endParaRPr lang="en-US"/>
              </a:p>
            </p:txBody>
          </p:sp>
          <p:grpSp>
            <p:nvGrpSpPr>
              <p:cNvPr id="31" name="Group 180"/>
              <p:cNvGrpSpPr>
                <a:grpSpLocks/>
              </p:cNvGrpSpPr>
              <p:nvPr/>
            </p:nvGrpSpPr>
            <p:grpSpPr bwMode="auto">
              <a:xfrm>
                <a:off x="3576" y="2001"/>
                <a:ext cx="122" cy="132"/>
                <a:chOff x="3576" y="2001"/>
                <a:chExt cx="122" cy="132"/>
              </a:xfrm>
            </p:grpSpPr>
            <p:sp>
              <p:nvSpPr>
                <p:cNvPr id="2370" name="Rectangle 181" descr="25%"/>
                <p:cNvSpPr>
                  <a:spLocks noChangeArrowheads="1"/>
                </p:cNvSpPr>
                <p:nvPr/>
              </p:nvSpPr>
              <p:spPr bwMode="auto">
                <a:xfrm>
                  <a:off x="3576" y="2001"/>
                  <a:ext cx="122" cy="132"/>
                </a:xfrm>
                <a:prstGeom prst="rect">
                  <a:avLst/>
                </a:prstGeom>
                <a:pattFill prst="pct25">
                  <a:fgClr>
                    <a:schemeClr val="tx1"/>
                  </a:fgClr>
                  <a:bgClr>
                    <a:schemeClr val="bg1"/>
                  </a:bgClr>
                </a:pattFill>
                <a:ln w="12700">
                  <a:solidFill>
                    <a:schemeClr val="bg1"/>
                  </a:solidFill>
                  <a:miter lim="800000"/>
                  <a:headEnd/>
                  <a:tailEnd/>
                </a:ln>
              </p:spPr>
              <p:txBody>
                <a:bodyPr wrap="none" lIns="23853" tIns="11924" rIns="23853" bIns="11924">
                  <a:spAutoFit/>
                </a:bodyPr>
                <a:lstStyle/>
                <a:p>
                  <a:endParaRPr lang="en-US"/>
                </a:p>
              </p:txBody>
            </p:sp>
            <p:sp>
              <p:nvSpPr>
                <p:cNvPr id="2371" name="Line 182"/>
                <p:cNvSpPr>
                  <a:spLocks noChangeShapeType="1"/>
                </p:cNvSpPr>
                <p:nvPr/>
              </p:nvSpPr>
              <p:spPr bwMode="auto">
                <a:xfrm>
                  <a:off x="3576" y="2126"/>
                  <a:ext cx="122"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372" name="Line 183"/>
                <p:cNvSpPr>
                  <a:spLocks noChangeShapeType="1"/>
                </p:cNvSpPr>
                <p:nvPr/>
              </p:nvSpPr>
              <p:spPr bwMode="auto">
                <a:xfrm>
                  <a:off x="3576" y="2115"/>
                  <a:ext cx="122"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373" name="Line 184"/>
                <p:cNvSpPr>
                  <a:spLocks noChangeShapeType="1"/>
                </p:cNvSpPr>
                <p:nvPr/>
              </p:nvSpPr>
              <p:spPr bwMode="auto">
                <a:xfrm>
                  <a:off x="3576" y="2104"/>
                  <a:ext cx="122"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374" name="Line 185"/>
                <p:cNvSpPr>
                  <a:spLocks noChangeShapeType="1"/>
                </p:cNvSpPr>
                <p:nvPr/>
              </p:nvSpPr>
              <p:spPr bwMode="auto">
                <a:xfrm>
                  <a:off x="3576" y="2094"/>
                  <a:ext cx="122"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375" name="Line 186"/>
                <p:cNvSpPr>
                  <a:spLocks noChangeShapeType="1"/>
                </p:cNvSpPr>
                <p:nvPr/>
              </p:nvSpPr>
              <p:spPr bwMode="auto">
                <a:xfrm>
                  <a:off x="3576" y="2083"/>
                  <a:ext cx="122"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376" name="Line 187"/>
                <p:cNvSpPr>
                  <a:spLocks noChangeShapeType="1"/>
                </p:cNvSpPr>
                <p:nvPr/>
              </p:nvSpPr>
              <p:spPr bwMode="auto">
                <a:xfrm>
                  <a:off x="3576" y="2072"/>
                  <a:ext cx="122"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377" name="Line 188"/>
                <p:cNvSpPr>
                  <a:spLocks noChangeShapeType="1"/>
                </p:cNvSpPr>
                <p:nvPr/>
              </p:nvSpPr>
              <p:spPr bwMode="auto">
                <a:xfrm>
                  <a:off x="3576" y="2062"/>
                  <a:ext cx="122"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378" name="Line 189"/>
                <p:cNvSpPr>
                  <a:spLocks noChangeShapeType="1"/>
                </p:cNvSpPr>
                <p:nvPr/>
              </p:nvSpPr>
              <p:spPr bwMode="auto">
                <a:xfrm>
                  <a:off x="3576" y="2050"/>
                  <a:ext cx="122"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379" name="Line 190"/>
                <p:cNvSpPr>
                  <a:spLocks noChangeShapeType="1"/>
                </p:cNvSpPr>
                <p:nvPr/>
              </p:nvSpPr>
              <p:spPr bwMode="auto">
                <a:xfrm>
                  <a:off x="3576" y="2040"/>
                  <a:ext cx="122"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380" name="Line 191"/>
                <p:cNvSpPr>
                  <a:spLocks noChangeShapeType="1"/>
                </p:cNvSpPr>
                <p:nvPr/>
              </p:nvSpPr>
              <p:spPr bwMode="auto">
                <a:xfrm>
                  <a:off x="3576" y="2029"/>
                  <a:ext cx="122"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381" name="Line 192"/>
                <p:cNvSpPr>
                  <a:spLocks noChangeShapeType="1"/>
                </p:cNvSpPr>
                <p:nvPr/>
              </p:nvSpPr>
              <p:spPr bwMode="auto">
                <a:xfrm>
                  <a:off x="3576" y="2019"/>
                  <a:ext cx="122"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382" name="Line 193"/>
                <p:cNvSpPr>
                  <a:spLocks noChangeShapeType="1"/>
                </p:cNvSpPr>
                <p:nvPr/>
              </p:nvSpPr>
              <p:spPr bwMode="auto">
                <a:xfrm>
                  <a:off x="3576" y="2008"/>
                  <a:ext cx="122" cy="0"/>
                </a:xfrm>
                <a:prstGeom prst="line">
                  <a:avLst/>
                </a:prstGeom>
                <a:noFill/>
                <a:ln w="12700">
                  <a:solidFill>
                    <a:schemeClr val="bg1"/>
                  </a:solidFill>
                  <a:round/>
                  <a:headEnd/>
                  <a:tailEnd/>
                </a:ln>
              </p:spPr>
              <p:txBody>
                <a:bodyPr wrap="none" lIns="23853" tIns="11924" rIns="23853" bIns="11924">
                  <a:spAutoFit/>
                </a:bodyPr>
                <a:lstStyle/>
                <a:p>
                  <a:endParaRPr lang="en-US"/>
                </a:p>
              </p:txBody>
            </p:sp>
          </p:grpSp>
          <p:sp>
            <p:nvSpPr>
              <p:cNvPr id="2363" name="Rectangle 194"/>
              <p:cNvSpPr>
                <a:spLocks noChangeArrowheads="1"/>
              </p:cNvSpPr>
              <p:nvPr/>
            </p:nvSpPr>
            <p:spPr bwMode="auto">
              <a:xfrm>
                <a:off x="3570" y="1929"/>
                <a:ext cx="138" cy="48"/>
              </a:xfrm>
              <a:prstGeom prst="rect">
                <a:avLst/>
              </a:prstGeom>
              <a:solidFill>
                <a:schemeClr val="tx1"/>
              </a:solidFill>
              <a:ln w="12700">
                <a:solidFill>
                  <a:schemeClr val="tx1"/>
                </a:solidFill>
                <a:miter lim="800000"/>
                <a:headEnd/>
                <a:tailEnd/>
              </a:ln>
            </p:spPr>
            <p:txBody>
              <a:bodyPr wrap="none" lIns="23853" tIns="11924" rIns="23853" bIns="11924">
                <a:spAutoFit/>
              </a:bodyPr>
              <a:lstStyle/>
              <a:p>
                <a:endParaRPr lang="en-US"/>
              </a:p>
            </p:txBody>
          </p:sp>
          <p:sp>
            <p:nvSpPr>
              <p:cNvPr id="2364" name="Line 195"/>
              <p:cNvSpPr>
                <a:spLocks noChangeShapeType="1"/>
              </p:cNvSpPr>
              <p:nvPr/>
            </p:nvSpPr>
            <p:spPr bwMode="auto">
              <a:xfrm>
                <a:off x="3616" y="1933"/>
                <a:ext cx="0" cy="36"/>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365" name="Rectangle 196"/>
              <p:cNvSpPr>
                <a:spLocks noChangeArrowheads="1"/>
              </p:cNvSpPr>
              <p:nvPr/>
            </p:nvSpPr>
            <p:spPr bwMode="auto">
              <a:xfrm>
                <a:off x="3639" y="1926"/>
                <a:ext cx="66" cy="33"/>
              </a:xfrm>
              <a:prstGeom prst="rect">
                <a:avLst/>
              </a:prstGeom>
              <a:noFill/>
              <a:ln w="12700">
                <a:noFill/>
                <a:miter lim="800000"/>
                <a:headEnd/>
                <a:tailEnd/>
              </a:ln>
            </p:spPr>
            <p:txBody>
              <a:bodyPr wrap="none" lIns="23190" tIns="11593" rIns="23190" bIns="11593">
                <a:spAutoFit/>
              </a:bodyPr>
              <a:lstStyle/>
              <a:p>
                <a:pPr algn="l" defTabSz="174625" eaLnBrk="0" hangingPunct="0"/>
                <a:r>
                  <a:rPr lang="en-US" sz="200" b="1">
                    <a:solidFill>
                      <a:schemeClr val="bg1"/>
                    </a:solidFill>
                    <a:latin typeface="Arial" pitchFamily="34" charset="0"/>
                  </a:rPr>
                  <a:t>2100</a:t>
                </a:r>
              </a:p>
            </p:txBody>
          </p:sp>
          <p:sp>
            <p:nvSpPr>
              <p:cNvPr id="2366" name="Rectangle 197"/>
              <p:cNvSpPr>
                <a:spLocks noChangeArrowheads="1"/>
              </p:cNvSpPr>
              <p:nvPr/>
            </p:nvSpPr>
            <p:spPr bwMode="auto">
              <a:xfrm>
                <a:off x="3684" y="1936"/>
                <a:ext cx="12" cy="1"/>
              </a:xfrm>
              <a:prstGeom prst="rect">
                <a:avLst/>
              </a:prstGeom>
              <a:solidFill>
                <a:schemeClr val="bg1"/>
              </a:solidFill>
              <a:ln w="12700">
                <a:solidFill>
                  <a:schemeClr val="tx1"/>
                </a:solidFill>
                <a:miter lim="800000"/>
                <a:headEnd/>
                <a:tailEnd/>
              </a:ln>
            </p:spPr>
            <p:txBody>
              <a:bodyPr wrap="none" lIns="23853" tIns="11924" rIns="23853" bIns="11924">
                <a:spAutoFit/>
              </a:bodyPr>
              <a:lstStyle/>
              <a:p>
                <a:endParaRPr lang="en-US"/>
              </a:p>
            </p:txBody>
          </p:sp>
          <p:sp>
            <p:nvSpPr>
              <p:cNvPr id="2367" name="Rectangle 198"/>
              <p:cNvSpPr>
                <a:spLocks noChangeArrowheads="1"/>
              </p:cNvSpPr>
              <p:nvPr/>
            </p:nvSpPr>
            <p:spPr bwMode="auto">
              <a:xfrm>
                <a:off x="3572" y="1936"/>
                <a:ext cx="10" cy="1"/>
              </a:xfrm>
              <a:prstGeom prst="rect">
                <a:avLst/>
              </a:prstGeom>
              <a:solidFill>
                <a:schemeClr val="bg1"/>
              </a:solidFill>
              <a:ln w="12700">
                <a:solidFill>
                  <a:schemeClr val="tx1"/>
                </a:solidFill>
                <a:miter lim="800000"/>
                <a:headEnd/>
                <a:tailEnd/>
              </a:ln>
            </p:spPr>
            <p:txBody>
              <a:bodyPr wrap="none" lIns="23853" tIns="11924" rIns="23853" bIns="11924">
                <a:spAutoFit/>
              </a:bodyPr>
              <a:lstStyle/>
              <a:p>
                <a:endParaRPr lang="en-US"/>
              </a:p>
            </p:txBody>
          </p:sp>
          <p:sp>
            <p:nvSpPr>
              <p:cNvPr id="2368" name="Rectangle 199"/>
              <p:cNvSpPr>
                <a:spLocks noChangeArrowheads="1"/>
              </p:cNvSpPr>
              <p:nvPr/>
            </p:nvSpPr>
            <p:spPr bwMode="auto">
              <a:xfrm>
                <a:off x="3585" y="2148"/>
                <a:ext cx="1" cy="5"/>
              </a:xfrm>
              <a:prstGeom prst="rect">
                <a:avLst/>
              </a:prstGeom>
              <a:solidFill>
                <a:schemeClr val="tx1"/>
              </a:solidFill>
              <a:ln w="12700">
                <a:solidFill>
                  <a:schemeClr val="tx1"/>
                </a:solidFill>
                <a:miter lim="800000"/>
                <a:headEnd/>
                <a:tailEnd/>
              </a:ln>
            </p:spPr>
            <p:txBody>
              <a:bodyPr wrap="none" lIns="23853" tIns="11924" rIns="23853" bIns="11924">
                <a:spAutoFit/>
              </a:bodyPr>
              <a:lstStyle/>
              <a:p>
                <a:endParaRPr lang="en-US"/>
              </a:p>
            </p:txBody>
          </p:sp>
          <p:sp>
            <p:nvSpPr>
              <p:cNvPr id="2369" name="Rectangle 200"/>
              <p:cNvSpPr>
                <a:spLocks noChangeArrowheads="1"/>
              </p:cNvSpPr>
              <p:nvPr/>
            </p:nvSpPr>
            <p:spPr bwMode="auto">
              <a:xfrm>
                <a:off x="3692" y="2148"/>
                <a:ext cx="1" cy="5"/>
              </a:xfrm>
              <a:prstGeom prst="rect">
                <a:avLst/>
              </a:prstGeom>
              <a:solidFill>
                <a:schemeClr val="tx1"/>
              </a:solidFill>
              <a:ln w="12700">
                <a:solidFill>
                  <a:schemeClr val="tx1"/>
                </a:solidFill>
                <a:miter lim="800000"/>
                <a:headEnd/>
                <a:tailEnd/>
              </a:ln>
            </p:spPr>
            <p:txBody>
              <a:bodyPr wrap="none" lIns="23853" tIns="11924" rIns="23853" bIns="11924">
                <a:spAutoFit/>
              </a:bodyPr>
              <a:lstStyle/>
              <a:p>
                <a:endParaRPr lang="en-US"/>
              </a:p>
            </p:txBody>
          </p:sp>
        </p:grpSp>
        <p:sp>
          <p:nvSpPr>
            <p:cNvPr id="2261" name="Line 201"/>
            <p:cNvSpPr>
              <a:spLocks noChangeShapeType="1"/>
            </p:cNvSpPr>
            <p:nvPr/>
          </p:nvSpPr>
          <p:spPr bwMode="auto">
            <a:xfrm flipH="1">
              <a:off x="2219" y="1776"/>
              <a:ext cx="210" cy="195"/>
            </a:xfrm>
            <a:prstGeom prst="line">
              <a:avLst/>
            </a:prstGeom>
            <a:noFill/>
            <a:ln w="12700">
              <a:solidFill>
                <a:schemeClr val="tx1"/>
              </a:solidFill>
              <a:round/>
              <a:headEnd/>
              <a:tailEnd/>
            </a:ln>
          </p:spPr>
          <p:txBody>
            <a:bodyPr lIns="23853" tIns="11924" rIns="23853" bIns="11924">
              <a:spAutoFit/>
            </a:bodyPr>
            <a:lstStyle/>
            <a:p>
              <a:endParaRPr lang="en-US"/>
            </a:p>
          </p:txBody>
        </p:sp>
        <p:sp>
          <p:nvSpPr>
            <p:cNvPr id="2262" name="Line 202"/>
            <p:cNvSpPr>
              <a:spLocks noChangeShapeType="1"/>
            </p:cNvSpPr>
            <p:nvPr/>
          </p:nvSpPr>
          <p:spPr bwMode="auto">
            <a:xfrm flipH="1">
              <a:off x="2459" y="1791"/>
              <a:ext cx="49" cy="180"/>
            </a:xfrm>
            <a:prstGeom prst="line">
              <a:avLst/>
            </a:prstGeom>
            <a:noFill/>
            <a:ln w="12700">
              <a:solidFill>
                <a:schemeClr val="tx1"/>
              </a:solidFill>
              <a:round/>
              <a:headEnd/>
              <a:tailEnd/>
            </a:ln>
          </p:spPr>
          <p:txBody>
            <a:bodyPr lIns="23853" tIns="11924" rIns="23853" bIns="11924">
              <a:spAutoFit/>
            </a:bodyPr>
            <a:lstStyle/>
            <a:p>
              <a:endParaRPr lang="en-US"/>
            </a:p>
          </p:txBody>
        </p:sp>
        <p:sp>
          <p:nvSpPr>
            <p:cNvPr id="2263" name="Line 203"/>
            <p:cNvSpPr>
              <a:spLocks noChangeShapeType="1"/>
            </p:cNvSpPr>
            <p:nvPr/>
          </p:nvSpPr>
          <p:spPr bwMode="auto">
            <a:xfrm>
              <a:off x="2630" y="1791"/>
              <a:ext cx="69" cy="180"/>
            </a:xfrm>
            <a:prstGeom prst="line">
              <a:avLst/>
            </a:prstGeom>
            <a:noFill/>
            <a:ln w="12700">
              <a:solidFill>
                <a:schemeClr val="tx1"/>
              </a:solidFill>
              <a:round/>
              <a:headEnd/>
              <a:tailEnd/>
            </a:ln>
          </p:spPr>
          <p:txBody>
            <a:bodyPr lIns="23853" tIns="11924" rIns="23853" bIns="11924">
              <a:spAutoFit/>
            </a:bodyPr>
            <a:lstStyle/>
            <a:p>
              <a:endParaRPr lang="en-US"/>
            </a:p>
          </p:txBody>
        </p:sp>
        <p:sp>
          <p:nvSpPr>
            <p:cNvPr id="2264" name="Line 204"/>
            <p:cNvSpPr>
              <a:spLocks noChangeShapeType="1"/>
            </p:cNvSpPr>
            <p:nvPr/>
          </p:nvSpPr>
          <p:spPr bwMode="auto">
            <a:xfrm>
              <a:off x="2699" y="1776"/>
              <a:ext cx="192" cy="195"/>
            </a:xfrm>
            <a:prstGeom prst="line">
              <a:avLst/>
            </a:prstGeom>
            <a:noFill/>
            <a:ln w="12700">
              <a:solidFill>
                <a:schemeClr val="tx1"/>
              </a:solidFill>
              <a:round/>
              <a:headEnd/>
              <a:tailEnd/>
            </a:ln>
          </p:spPr>
          <p:txBody>
            <a:bodyPr lIns="23853" tIns="11924" rIns="23853" bIns="11924">
              <a:spAutoFit/>
            </a:bodyPr>
            <a:lstStyle/>
            <a:p>
              <a:endParaRPr lang="en-US"/>
            </a:p>
          </p:txBody>
        </p:sp>
        <p:grpSp>
          <p:nvGrpSpPr>
            <p:cNvPr id="2219" name="Group 205"/>
            <p:cNvGrpSpPr>
              <a:grpSpLocks/>
            </p:cNvGrpSpPr>
            <p:nvPr/>
          </p:nvGrpSpPr>
          <p:grpSpPr bwMode="auto">
            <a:xfrm>
              <a:off x="2187" y="1307"/>
              <a:ext cx="144" cy="235"/>
              <a:chOff x="2941" y="1227"/>
              <a:chExt cx="140" cy="228"/>
            </a:xfrm>
          </p:grpSpPr>
          <p:sp>
            <p:nvSpPr>
              <p:cNvPr id="2339" name="Rectangle 206"/>
              <p:cNvSpPr>
                <a:spLocks noChangeArrowheads="1"/>
              </p:cNvSpPr>
              <p:nvPr/>
            </p:nvSpPr>
            <p:spPr bwMode="auto">
              <a:xfrm>
                <a:off x="2941" y="1227"/>
                <a:ext cx="139" cy="215"/>
              </a:xfrm>
              <a:prstGeom prst="rect">
                <a:avLst/>
              </a:prstGeom>
              <a:solidFill>
                <a:schemeClr val="bg1"/>
              </a:solidFill>
              <a:ln w="12700">
                <a:solidFill>
                  <a:schemeClr val="tx1"/>
                </a:solidFill>
                <a:miter lim="800000"/>
                <a:headEnd/>
                <a:tailEnd/>
              </a:ln>
            </p:spPr>
            <p:txBody>
              <a:bodyPr wrap="none" lIns="23853" tIns="11924" rIns="23853" bIns="11924">
                <a:spAutoFit/>
              </a:bodyPr>
              <a:lstStyle/>
              <a:p>
                <a:endParaRPr lang="en-US"/>
              </a:p>
            </p:txBody>
          </p:sp>
          <p:grpSp>
            <p:nvGrpSpPr>
              <p:cNvPr id="2220" name="Group 207"/>
              <p:cNvGrpSpPr>
                <a:grpSpLocks/>
              </p:cNvGrpSpPr>
              <p:nvPr/>
            </p:nvGrpSpPr>
            <p:grpSpPr bwMode="auto">
              <a:xfrm>
                <a:off x="2950" y="1303"/>
                <a:ext cx="123" cy="131"/>
                <a:chOff x="2950" y="1303"/>
                <a:chExt cx="123" cy="131"/>
              </a:xfrm>
            </p:grpSpPr>
            <p:sp>
              <p:nvSpPr>
                <p:cNvPr id="2348" name="Rectangle 208" descr="25%"/>
                <p:cNvSpPr>
                  <a:spLocks noChangeArrowheads="1"/>
                </p:cNvSpPr>
                <p:nvPr/>
              </p:nvSpPr>
              <p:spPr bwMode="auto">
                <a:xfrm>
                  <a:off x="2950" y="1303"/>
                  <a:ext cx="123" cy="131"/>
                </a:xfrm>
                <a:prstGeom prst="rect">
                  <a:avLst/>
                </a:prstGeom>
                <a:pattFill prst="pct25">
                  <a:fgClr>
                    <a:schemeClr val="tx1"/>
                  </a:fgClr>
                  <a:bgClr>
                    <a:schemeClr val="bg1"/>
                  </a:bgClr>
                </a:pattFill>
                <a:ln w="12700">
                  <a:solidFill>
                    <a:schemeClr val="bg1"/>
                  </a:solidFill>
                  <a:miter lim="800000"/>
                  <a:headEnd/>
                  <a:tailEnd/>
                </a:ln>
              </p:spPr>
              <p:txBody>
                <a:bodyPr wrap="none" lIns="23853" tIns="11924" rIns="23853" bIns="11924">
                  <a:spAutoFit/>
                </a:bodyPr>
                <a:lstStyle/>
                <a:p>
                  <a:endParaRPr lang="en-US"/>
                </a:p>
              </p:txBody>
            </p:sp>
            <p:sp>
              <p:nvSpPr>
                <p:cNvPr id="2349" name="Line 209"/>
                <p:cNvSpPr>
                  <a:spLocks noChangeShapeType="1"/>
                </p:cNvSpPr>
                <p:nvPr/>
              </p:nvSpPr>
              <p:spPr bwMode="auto">
                <a:xfrm>
                  <a:off x="2950" y="1428"/>
                  <a:ext cx="123"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350" name="Line 210"/>
                <p:cNvSpPr>
                  <a:spLocks noChangeShapeType="1"/>
                </p:cNvSpPr>
                <p:nvPr/>
              </p:nvSpPr>
              <p:spPr bwMode="auto">
                <a:xfrm>
                  <a:off x="2950" y="1417"/>
                  <a:ext cx="123"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351" name="Line 211"/>
                <p:cNvSpPr>
                  <a:spLocks noChangeShapeType="1"/>
                </p:cNvSpPr>
                <p:nvPr/>
              </p:nvSpPr>
              <p:spPr bwMode="auto">
                <a:xfrm>
                  <a:off x="2950" y="1406"/>
                  <a:ext cx="123"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352" name="Line 212"/>
                <p:cNvSpPr>
                  <a:spLocks noChangeShapeType="1"/>
                </p:cNvSpPr>
                <p:nvPr/>
              </p:nvSpPr>
              <p:spPr bwMode="auto">
                <a:xfrm>
                  <a:off x="2950" y="1396"/>
                  <a:ext cx="123"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353" name="Line 213"/>
                <p:cNvSpPr>
                  <a:spLocks noChangeShapeType="1"/>
                </p:cNvSpPr>
                <p:nvPr/>
              </p:nvSpPr>
              <p:spPr bwMode="auto">
                <a:xfrm>
                  <a:off x="2950" y="1385"/>
                  <a:ext cx="123"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354" name="Line 214"/>
                <p:cNvSpPr>
                  <a:spLocks noChangeShapeType="1"/>
                </p:cNvSpPr>
                <p:nvPr/>
              </p:nvSpPr>
              <p:spPr bwMode="auto">
                <a:xfrm>
                  <a:off x="2950" y="1374"/>
                  <a:ext cx="123"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355" name="Line 215"/>
                <p:cNvSpPr>
                  <a:spLocks noChangeShapeType="1"/>
                </p:cNvSpPr>
                <p:nvPr/>
              </p:nvSpPr>
              <p:spPr bwMode="auto">
                <a:xfrm>
                  <a:off x="2950" y="1363"/>
                  <a:ext cx="123"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356" name="Line 216"/>
                <p:cNvSpPr>
                  <a:spLocks noChangeShapeType="1"/>
                </p:cNvSpPr>
                <p:nvPr/>
              </p:nvSpPr>
              <p:spPr bwMode="auto">
                <a:xfrm>
                  <a:off x="2950" y="1353"/>
                  <a:ext cx="123"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357" name="Line 217"/>
                <p:cNvSpPr>
                  <a:spLocks noChangeShapeType="1"/>
                </p:cNvSpPr>
                <p:nvPr/>
              </p:nvSpPr>
              <p:spPr bwMode="auto">
                <a:xfrm>
                  <a:off x="2950" y="1341"/>
                  <a:ext cx="123"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358" name="Line 218"/>
                <p:cNvSpPr>
                  <a:spLocks noChangeShapeType="1"/>
                </p:cNvSpPr>
                <p:nvPr/>
              </p:nvSpPr>
              <p:spPr bwMode="auto">
                <a:xfrm>
                  <a:off x="2950" y="1331"/>
                  <a:ext cx="123"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359" name="Line 219"/>
                <p:cNvSpPr>
                  <a:spLocks noChangeShapeType="1"/>
                </p:cNvSpPr>
                <p:nvPr/>
              </p:nvSpPr>
              <p:spPr bwMode="auto">
                <a:xfrm>
                  <a:off x="2950" y="1320"/>
                  <a:ext cx="123"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360" name="Line 220"/>
                <p:cNvSpPr>
                  <a:spLocks noChangeShapeType="1"/>
                </p:cNvSpPr>
                <p:nvPr/>
              </p:nvSpPr>
              <p:spPr bwMode="auto">
                <a:xfrm>
                  <a:off x="2950" y="1310"/>
                  <a:ext cx="123" cy="0"/>
                </a:xfrm>
                <a:prstGeom prst="line">
                  <a:avLst/>
                </a:prstGeom>
                <a:noFill/>
                <a:ln w="12700">
                  <a:solidFill>
                    <a:schemeClr val="bg1"/>
                  </a:solidFill>
                  <a:round/>
                  <a:headEnd/>
                  <a:tailEnd/>
                </a:ln>
              </p:spPr>
              <p:txBody>
                <a:bodyPr wrap="none" lIns="23853" tIns="11924" rIns="23853" bIns="11924">
                  <a:spAutoFit/>
                </a:bodyPr>
                <a:lstStyle/>
                <a:p>
                  <a:endParaRPr lang="en-US"/>
                </a:p>
              </p:txBody>
            </p:sp>
          </p:grpSp>
          <p:sp>
            <p:nvSpPr>
              <p:cNvPr id="2341" name="Rectangle 221"/>
              <p:cNvSpPr>
                <a:spLocks noChangeArrowheads="1"/>
              </p:cNvSpPr>
              <p:nvPr/>
            </p:nvSpPr>
            <p:spPr bwMode="auto">
              <a:xfrm>
                <a:off x="2943" y="1231"/>
                <a:ext cx="138" cy="48"/>
              </a:xfrm>
              <a:prstGeom prst="rect">
                <a:avLst/>
              </a:prstGeom>
              <a:solidFill>
                <a:schemeClr val="tx1"/>
              </a:solidFill>
              <a:ln w="12700">
                <a:solidFill>
                  <a:schemeClr val="tx1"/>
                </a:solidFill>
                <a:miter lim="800000"/>
                <a:headEnd/>
                <a:tailEnd/>
              </a:ln>
            </p:spPr>
            <p:txBody>
              <a:bodyPr wrap="none" lIns="23853" tIns="11924" rIns="23853" bIns="11924">
                <a:spAutoFit/>
              </a:bodyPr>
              <a:lstStyle/>
              <a:p>
                <a:endParaRPr lang="en-US"/>
              </a:p>
            </p:txBody>
          </p:sp>
          <p:sp>
            <p:nvSpPr>
              <p:cNvPr id="2342" name="Line 222"/>
              <p:cNvSpPr>
                <a:spLocks noChangeShapeType="1"/>
              </p:cNvSpPr>
              <p:nvPr/>
            </p:nvSpPr>
            <p:spPr bwMode="auto">
              <a:xfrm>
                <a:off x="2990" y="1235"/>
                <a:ext cx="0" cy="36"/>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343" name="Rectangle 223"/>
              <p:cNvSpPr>
                <a:spLocks noChangeArrowheads="1"/>
              </p:cNvSpPr>
              <p:nvPr/>
            </p:nvSpPr>
            <p:spPr bwMode="auto">
              <a:xfrm>
                <a:off x="3012" y="1228"/>
                <a:ext cx="66" cy="33"/>
              </a:xfrm>
              <a:prstGeom prst="rect">
                <a:avLst/>
              </a:prstGeom>
              <a:noFill/>
              <a:ln w="12700">
                <a:noFill/>
                <a:miter lim="800000"/>
                <a:headEnd/>
                <a:tailEnd/>
              </a:ln>
            </p:spPr>
            <p:txBody>
              <a:bodyPr wrap="none" lIns="23190" tIns="11593" rIns="23190" bIns="11593">
                <a:spAutoFit/>
              </a:bodyPr>
              <a:lstStyle/>
              <a:p>
                <a:pPr algn="l" defTabSz="174625" eaLnBrk="0" hangingPunct="0"/>
                <a:r>
                  <a:rPr lang="en-US" sz="200" b="1">
                    <a:solidFill>
                      <a:schemeClr val="bg1"/>
                    </a:solidFill>
                    <a:latin typeface="Arial" pitchFamily="34" charset="0"/>
                  </a:rPr>
                  <a:t>2100</a:t>
                </a:r>
              </a:p>
            </p:txBody>
          </p:sp>
          <p:sp>
            <p:nvSpPr>
              <p:cNvPr id="2344" name="Rectangle 224"/>
              <p:cNvSpPr>
                <a:spLocks noChangeArrowheads="1"/>
              </p:cNvSpPr>
              <p:nvPr/>
            </p:nvSpPr>
            <p:spPr bwMode="auto">
              <a:xfrm>
                <a:off x="3058" y="1234"/>
                <a:ext cx="11" cy="7"/>
              </a:xfrm>
              <a:prstGeom prst="rect">
                <a:avLst/>
              </a:prstGeom>
              <a:solidFill>
                <a:schemeClr val="bg1"/>
              </a:solidFill>
              <a:ln w="12700">
                <a:solidFill>
                  <a:schemeClr val="tx1"/>
                </a:solidFill>
                <a:miter lim="800000"/>
                <a:headEnd/>
                <a:tailEnd/>
              </a:ln>
            </p:spPr>
            <p:txBody>
              <a:bodyPr wrap="none" lIns="23853" tIns="11924" rIns="23853" bIns="11924">
                <a:spAutoFit/>
              </a:bodyPr>
              <a:lstStyle/>
              <a:p>
                <a:endParaRPr lang="en-US"/>
              </a:p>
            </p:txBody>
          </p:sp>
          <p:sp>
            <p:nvSpPr>
              <p:cNvPr id="2345" name="Rectangle 225"/>
              <p:cNvSpPr>
                <a:spLocks noChangeArrowheads="1"/>
              </p:cNvSpPr>
              <p:nvPr/>
            </p:nvSpPr>
            <p:spPr bwMode="auto">
              <a:xfrm>
                <a:off x="2946" y="1234"/>
                <a:ext cx="9" cy="7"/>
              </a:xfrm>
              <a:prstGeom prst="rect">
                <a:avLst/>
              </a:prstGeom>
              <a:solidFill>
                <a:schemeClr val="bg1"/>
              </a:solidFill>
              <a:ln w="12700">
                <a:solidFill>
                  <a:schemeClr val="tx1"/>
                </a:solidFill>
                <a:miter lim="800000"/>
                <a:headEnd/>
                <a:tailEnd/>
              </a:ln>
            </p:spPr>
            <p:txBody>
              <a:bodyPr wrap="none" lIns="23853" tIns="11924" rIns="23853" bIns="11924">
                <a:spAutoFit/>
              </a:bodyPr>
              <a:lstStyle/>
              <a:p>
                <a:endParaRPr lang="en-US"/>
              </a:p>
            </p:txBody>
          </p:sp>
          <p:sp>
            <p:nvSpPr>
              <p:cNvPr id="2346" name="Rectangle 226"/>
              <p:cNvSpPr>
                <a:spLocks noChangeArrowheads="1"/>
              </p:cNvSpPr>
              <p:nvPr/>
            </p:nvSpPr>
            <p:spPr bwMode="auto">
              <a:xfrm>
                <a:off x="2958" y="1450"/>
                <a:ext cx="1" cy="5"/>
              </a:xfrm>
              <a:prstGeom prst="rect">
                <a:avLst/>
              </a:prstGeom>
              <a:solidFill>
                <a:schemeClr val="tx1"/>
              </a:solidFill>
              <a:ln w="12700">
                <a:solidFill>
                  <a:schemeClr val="tx1"/>
                </a:solidFill>
                <a:miter lim="800000"/>
                <a:headEnd/>
                <a:tailEnd/>
              </a:ln>
            </p:spPr>
            <p:txBody>
              <a:bodyPr wrap="none" lIns="23853" tIns="11924" rIns="23853" bIns="11924">
                <a:spAutoFit/>
              </a:bodyPr>
              <a:lstStyle/>
              <a:p>
                <a:endParaRPr lang="en-US"/>
              </a:p>
            </p:txBody>
          </p:sp>
          <p:sp>
            <p:nvSpPr>
              <p:cNvPr id="2347" name="Rectangle 227"/>
              <p:cNvSpPr>
                <a:spLocks noChangeArrowheads="1"/>
              </p:cNvSpPr>
              <p:nvPr/>
            </p:nvSpPr>
            <p:spPr bwMode="auto">
              <a:xfrm>
                <a:off x="3065" y="1450"/>
                <a:ext cx="1" cy="5"/>
              </a:xfrm>
              <a:prstGeom prst="rect">
                <a:avLst/>
              </a:prstGeom>
              <a:solidFill>
                <a:schemeClr val="tx1"/>
              </a:solidFill>
              <a:ln w="12700">
                <a:solidFill>
                  <a:schemeClr val="tx1"/>
                </a:solidFill>
                <a:miter lim="800000"/>
                <a:headEnd/>
                <a:tailEnd/>
              </a:ln>
            </p:spPr>
            <p:txBody>
              <a:bodyPr wrap="none" lIns="23853" tIns="11924" rIns="23853" bIns="11924">
                <a:spAutoFit/>
              </a:bodyPr>
              <a:lstStyle/>
              <a:p>
                <a:endParaRPr lang="en-US"/>
              </a:p>
            </p:txBody>
          </p:sp>
        </p:grpSp>
        <p:grpSp>
          <p:nvGrpSpPr>
            <p:cNvPr id="2238" name="Group 228"/>
            <p:cNvGrpSpPr>
              <a:grpSpLocks/>
            </p:cNvGrpSpPr>
            <p:nvPr/>
          </p:nvGrpSpPr>
          <p:grpSpPr bwMode="auto">
            <a:xfrm>
              <a:off x="2411" y="1303"/>
              <a:ext cx="144" cy="235"/>
              <a:chOff x="3159" y="1223"/>
              <a:chExt cx="140" cy="228"/>
            </a:xfrm>
          </p:grpSpPr>
          <p:sp>
            <p:nvSpPr>
              <p:cNvPr id="2317" name="Rectangle 229"/>
              <p:cNvSpPr>
                <a:spLocks noChangeArrowheads="1"/>
              </p:cNvSpPr>
              <p:nvPr/>
            </p:nvSpPr>
            <p:spPr bwMode="auto">
              <a:xfrm>
                <a:off x="3159" y="1223"/>
                <a:ext cx="140" cy="215"/>
              </a:xfrm>
              <a:prstGeom prst="rect">
                <a:avLst/>
              </a:prstGeom>
              <a:solidFill>
                <a:schemeClr val="bg1"/>
              </a:solidFill>
              <a:ln w="12700">
                <a:solidFill>
                  <a:schemeClr val="tx1"/>
                </a:solidFill>
                <a:miter lim="800000"/>
                <a:headEnd/>
                <a:tailEnd/>
              </a:ln>
            </p:spPr>
            <p:txBody>
              <a:bodyPr wrap="none" lIns="23853" tIns="11924" rIns="23853" bIns="11924">
                <a:spAutoFit/>
              </a:bodyPr>
              <a:lstStyle/>
              <a:p>
                <a:endParaRPr lang="en-US"/>
              </a:p>
            </p:txBody>
          </p:sp>
          <p:grpSp>
            <p:nvGrpSpPr>
              <p:cNvPr id="2239" name="Group 230"/>
              <p:cNvGrpSpPr>
                <a:grpSpLocks/>
              </p:cNvGrpSpPr>
              <p:nvPr/>
            </p:nvGrpSpPr>
            <p:grpSpPr bwMode="auto">
              <a:xfrm>
                <a:off x="3168" y="1299"/>
                <a:ext cx="122" cy="132"/>
                <a:chOff x="3168" y="1299"/>
                <a:chExt cx="122" cy="132"/>
              </a:xfrm>
            </p:grpSpPr>
            <p:sp>
              <p:nvSpPr>
                <p:cNvPr id="2326" name="Rectangle 231" descr="25%"/>
                <p:cNvSpPr>
                  <a:spLocks noChangeArrowheads="1"/>
                </p:cNvSpPr>
                <p:nvPr/>
              </p:nvSpPr>
              <p:spPr bwMode="auto">
                <a:xfrm>
                  <a:off x="3168" y="1299"/>
                  <a:ext cx="122" cy="132"/>
                </a:xfrm>
                <a:prstGeom prst="rect">
                  <a:avLst/>
                </a:prstGeom>
                <a:pattFill prst="pct25">
                  <a:fgClr>
                    <a:schemeClr val="tx1"/>
                  </a:fgClr>
                  <a:bgClr>
                    <a:schemeClr val="bg1"/>
                  </a:bgClr>
                </a:pattFill>
                <a:ln w="12700">
                  <a:solidFill>
                    <a:schemeClr val="bg1"/>
                  </a:solidFill>
                  <a:miter lim="800000"/>
                  <a:headEnd/>
                  <a:tailEnd/>
                </a:ln>
              </p:spPr>
              <p:txBody>
                <a:bodyPr wrap="none" lIns="23853" tIns="11924" rIns="23853" bIns="11924">
                  <a:spAutoFit/>
                </a:bodyPr>
                <a:lstStyle/>
                <a:p>
                  <a:endParaRPr lang="en-US"/>
                </a:p>
              </p:txBody>
            </p:sp>
            <p:sp>
              <p:nvSpPr>
                <p:cNvPr id="2327" name="Line 232"/>
                <p:cNvSpPr>
                  <a:spLocks noChangeShapeType="1"/>
                </p:cNvSpPr>
                <p:nvPr/>
              </p:nvSpPr>
              <p:spPr bwMode="auto">
                <a:xfrm>
                  <a:off x="3168" y="1424"/>
                  <a:ext cx="122"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328" name="Line 233"/>
                <p:cNvSpPr>
                  <a:spLocks noChangeShapeType="1"/>
                </p:cNvSpPr>
                <p:nvPr/>
              </p:nvSpPr>
              <p:spPr bwMode="auto">
                <a:xfrm>
                  <a:off x="3168" y="1413"/>
                  <a:ext cx="122"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329" name="Line 234"/>
                <p:cNvSpPr>
                  <a:spLocks noChangeShapeType="1"/>
                </p:cNvSpPr>
                <p:nvPr/>
              </p:nvSpPr>
              <p:spPr bwMode="auto">
                <a:xfrm>
                  <a:off x="3168" y="1402"/>
                  <a:ext cx="122"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330" name="Line 235"/>
                <p:cNvSpPr>
                  <a:spLocks noChangeShapeType="1"/>
                </p:cNvSpPr>
                <p:nvPr/>
              </p:nvSpPr>
              <p:spPr bwMode="auto">
                <a:xfrm>
                  <a:off x="3168" y="1392"/>
                  <a:ext cx="122"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331" name="Line 236"/>
                <p:cNvSpPr>
                  <a:spLocks noChangeShapeType="1"/>
                </p:cNvSpPr>
                <p:nvPr/>
              </p:nvSpPr>
              <p:spPr bwMode="auto">
                <a:xfrm>
                  <a:off x="3168" y="1380"/>
                  <a:ext cx="122"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332" name="Line 237"/>
                <p:cNvSpPr>
                  <a:spLocks noChangeShapeType="1"/>
                </p:cNvSpPr>
                <p:nvPr/>
              </p:nvSpPr>
              <p:spPr bwMode="auto">
                <a:xfrm>
                  <a:off x="3168" y="1370"/>
                  <a:ext cx="122"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333" name="Line 238"/>
                <p:cNvSpPr>
                  <a:spLocks noChangeShapeType="1"/>
                </p:cNvSpPr>
                <p:nvPr/>
              </p:nvSpPr>
              <p:spPr bwMode="auto">
                <a:xfrm>
                  <a:off x="3168" y="1359"/>
                  <a:ext cx="122"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334" name="Line 239"/>
                <p:cNvSpPr>
                  <a:spLocks noChangeShapeType="1"/>
                </p:cNvSpPr>
                <p:nvPr/>
              </p:nvSpPr>
              <p:spPr bwMode="auto">
                <a:xfrm>
                  <a:off x="3168" y="1349"/>
                  <a:ext cx="122"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335" name="Line 240"/>
                <p:cNvSpPr>
                  <a:spLocks noChangeShapeType="1"/>
                </p:cNvSpPr>
                <p:nvPr/>
              </p:nvSpPr>
              <p:spPr bwMode="auto">
                <a:xfrm>
                  <a:off x="3168" y="1338"/>
                  <a:ext cx="122"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336" name="Line 241"/>
                <p:cNvSpPr>
                  <a:spLocks noChangeShapeType="1"/>
                </p:cNvSpPr>
                <p:nvPr/>
              </p:nvSpPr>
              <p:spPr bwMode="auto">
                <a:xfrm>
                  <a:off x="3168" y="1327"/>
                  <a:ext cx="122"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337" name="Line 242"/>
                <p:cNvSpPr>
                  <a:spLocks noChangeShapeType="1"/>
                </p:cNvSpPr>
                <p:nvPr/>
              </p:nvSpPr>
              <p:spPr bwMode="auto">
                <a:xfrm>
                  <a:off x="3168" y="1317"/>
                  <a:ext cx="122"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338" name="Line 243"/>
                <p:cNvSpPr>
                  <a:spLocks noChangeShapeType="1"/>
                </p:cNvSpPr>
                <p:nvPr/>
              </p:nvSpPr>
              <p:spPr bwMode="auto">
                <a:xfrm>
                  <a:off x="3168" y="1306"/>
                  <a:ext cx="122" cy="0"/>
                </a:xfrm>
                <a:prstGeom prst="line">
                  <a:avLst/>
                </a:prstGeom>
                <a:noFill/>
                <a:ln w="12700">
                  <a:solidFill>
                    <a:schemeClr val="bg1"/>
                  </a:solidFill>
                  <a:round/>
                  <a:headEnd/>
                  <a:tailEnd/>
                </a:ln>
              </p:spPr>
              <p:txBody>
                <a:bodyPr wrap="none" lIns="23853" tIns="11924" rIns="23853" bIns="11924">
                  <a:spAutoFit/>
                </a:bodyPr>
                <a:lstStyle/>
                <a:p>
                  <a:endParaRPr lang="en-US"/>
                </a:p>
              </p:txBody>
            </p:sp>
          </p:grpSp>
          <p:sp>
            <p:nvSpPr>
              <p:cNvPr id="2319" name="Rectangle 244"/>
              <p:cNvSpPr>
                <a:spLocks noChangeArrowheads="1"/>
              </p:cNvSpPr>
              <p:nvPr/>
            </p:nvSpPr>
            <p:spPr bwMode="auto">
              <a:xfrm>
                <a:off x="3161" y="1227"/>
                <a:ext cx="138" cy="49"/>
              </a:xfrm>
              <a:prstGeom prst="rect">
                <a:avLst/>
              </a:prstGeom>
              <a:solidFill>
                <a:schemeClr val="tx1"/>
              </a:solidFill>
              <a:ln w="12700">
                <a:solidFill>
                  <a:schemeClr val="tx1"/>
                </a:solidFill>
                <a:miter lim="800000"/>
                <a:headEnd/>
                <a:tailEnd/>
              </a:ln>
            </p:spPr>
            <p:txBody>
              <a:bodyPr wrap="none" lIns="23853" tIns="11924" rIns="23853" bIns="11924">
                <a:spAutoFit/>
              </a:bodyPr>
              <a:lstStyle/>
              <a:p>
                <a:endParaRPr lang="en-US"/>
              </a:p>
            </p:txBody>
          </p:sp>
          <p:sp>
            <p:nvSpPr>
              <p:cNvPr id="2320" name="Line 245"/>
              <p:cNvSpPr>
                <a:spLocks noChangeShapeType="1"/>
              </p:cNvSpPr>
              <p:nvPr/>
            </p:nvSpPr>
            <p:spPr bwMode="auto">
              <a:xfrm>
                <a:off x="3208" y="1231"/>
                <a:ext cx="0" cy="36"/>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321" name="Rectangle 246"/>
              <p:cNvSpPr>
                <a:spLocks noChangeArrowheads="1"/>
              </p:cNvSpPr>
              <p:nvPr/>
            </p:nvSpPr>
            <p:spPr bwMode="auto">
              <a:xfrm>
                <a:off x="3230" y="1224"/>
                <a:ext cx="66" cy="33"/>
              </a:xfrm>
              <a:prstGeom prst="rect">
                <a:avLst/>
              </a:prstGeom>
              <a:noFill/>
              <a:ln w="12700">
                <a:noFill/>
                <a:miter lim="800000"/>
                <a:headEnd/>
                <a:tailEnd/>
              </a:ln>
            </p:spPr>
            <p:txBody>
              <a:bodyPr wrap="none" lIns="23190" tIns="11593" rIns="23190" bIns="11593">
                <a:spAutoFit/>
              </a:bodyPr>
              <a:lstStyle/>
              <a:p>
                <a:pPr algn="l" defTabSz="174625" eaLnBrk="0" hangingPunct="0"/>
                <a:r>
                  <a:rPr lang="en-US" sz="200" b="1">
                    <a:solidFill>
                      <a:schemeClr val="bg1"/>
                    </a:solidFill>
                    <a:latin typeface="Arial" pitchFamily="34" charset="0"/>
                  </a:rPr>
                  <a:t>2100</a:t>
                </a:r>
              </a:p>
            </p:txBody>
          </p:sp>
          <p:sp>
            <p:nvSpPr>
              <p:cNvPr id="2322" name="Rectangle 247"/>
              <p:cNvSpPr>
                <a:spLocks noChangeArrowheads="1"/>
              </p:cNvSpPr>
              <p:nvPr/>
            </p:nvSpPr>
            <p:spPr bwMode="auto">
              <a:xfrm>
                <a:off x="3276" y="1234"/>
                <a:ext cx="11" cy="1"/>
              </a:xfrm>
              <a:prstGeom prst="rect">
                <a:avLst/>
              </a:prstGeom>
              <a:solidFill>
                <a:schemeClr val="bg1"/>
              </a:solidFill>
              <a:ln w="12700">
                <a:solidFill>
                  <a:schemeClr val="tx1"/>
                </a:solidFill>
                <a:miter lim="800000"/>
                <a:headEnd/>
                <a:tailEnd/>
              </a:ln>
            </p:spPr>
            <p:txBody>
              <a:bodyPr wrap="none" lIns="23853" tIns="11924" rIns="23853" bIns="11924">
                <a:spAutoFit/>
              </a:bodyPr>
              <a:lstStyle/>
              <a:p>
                <a:endParaRPr lang="en-US"/>
              </a:p>
            </p:txBody>
          </p:sp>
          <p:sp>
            <p:nvSpPr>
              <p:cNvPr id="2323" name="Rectangle 248"/>
              <p:cNvSpPr>
                <a:spLocks noChangeArrowheads="1"/>
              </p:cNvSpPr>
              <p:nvPr/>
            </p:nvSpPr>
            <p:spPr bwMode="auto">
              <a:xfrm>
                <a:off x="3164" y="1234"/>
                <a:ext cx="8" cy="1"/>
              </a:xfrm>
              <a:prstGeom prst="rect">
                <a:avLst/>
              </a:prstGeom>
              <a:solidFill>
                <a:schemeClr val="bg1"/>
              </a:solidFill>
              <a:ln w="12700">
                <a:solidFill>
                  <a:schemeClr val="tx1"/>
                </a:solidFill>
                <a:miter lim="800000"/>
                <a:headEnd/>
                <a:tailEnd/>
              </a:ln>
            </p:spPr>
            <p:txBody>
              <a:bodyPr wrap="none" lIns="23853" tIns="11924" rIns="23853" bIns="11924">
                <a:spAutoFit/>
              </a:bodyPr>
              <a:lstStyle/>
              <a:p>
                <a:endParaRPr lang="en-US"/>
              </a:p>
            </p:txBody>
          </p:sp>
          <p:sp>
            <p:nvSpPr>
              <p:cNvPr id="2324" name="Rectangle 249"/>
              <p:cNvSpPr>
                <a:spLocks noChangeArrowheads="1"/>
              </p:cNvSpPr>
              <p:nvPr/>
            </p:nvSpPr>
            <p:spPr bwMode="auto">
              <a:xfrm>
                <a:off x="3176" y="1446"/>
                <a:ext cx="1" cy="5"/>
              </a:xfrm>
              <a:prstGeom prst="rect">
                <a:avLst/>
              </a:prstGeom>
              <a:solidFill>
                <a:schemeClr val="tx1"/>
              </a:solidFill>
              <a:ln w="12700">
                <a:solidFill>
                  <a:schemeClr val="tx1"/>
                </a:solidFill>
                <a:miter lim="800000"/>
                <a:headEnd/>
                <a:tailEnd/>
              </a:ln>
            </p:spPr>
            <p:txBody>
              <a:bodyPr wrap="none" lIns="23853" tIns="11924" rIns="23853" bIns="11924">
                <a:spAutoFit/>
              </a:bodyPr>
              <a:lstStyle/>
              <a:p>
                <a:endParaRPr lang="en-US"/>
              </a:p>
            </p:txBody>
          </p:sp>
          <p:sp>
            <p:nvSpPr>
              <p:cNvPr id="2325" name="Rectangle 250"/>
              <p:cNvSpPr>
                <a:spLocks noChangeArrowheads="1"/>
              </p:cNvSpPr>
              <p:nvPr/>
            </p:nvSpPr>
            <p:spPr bwMode="auto">
              <a:xfrm>
                <a:off x="3280" y="1446"/>
                <a:ext cx="6" cy="5"/>
              </a:xfrm>
              <a:prstGeom prst="rect">
                <a:avLst/>
              </a:prstGeom>
              <a:solidFill>
                <a:schemeClr val="tx1"/>
              </a:solidFill>
              <a:ln w="12700">
                <a:solidFill>
                  <a:schemeClr val="tx1"/>
                </a:solidFill>
                <a:miter lim="800000"/>
                <a:headEnd/>
                <a:tailEnd/>
              </a:ln>
            </p:spPr>
            <p:txBody>
              <a:bodyPr wrap="none" lIns="23853" tIns="11924" rIns="23853" bIns="11924">
                <a:spAutoFit/>
              </a:bodyPr>
              <a:lstStyle/>
              <a:p>
                <a:endParaRPr lang="en-US"/>
              </a:p>
            </p:txBody>
          </p:sp>
        </p:grpSp>
        <p:grpSp>
          <p:nvGrpSpPr>
            <p:cNvPr id="2257" name="Group 251"/>
            <p:cNvGrpSpPr>
              <a:grpSpLocks/>
            </p:cNvGrpSpPr>
            <p:nvPr/>
          </p:nvGrpSpPr>
          <p:grpSpPr bwMode="auto">
            <a:xfrm>
              <a:off x="2610" y="1303"/>
              <a:ext cx="145" cy="235"/>
              <a:chOff x="3352" y="1223"/>
              <a:chExt cx="141" cy="228"/>
            </a:xfrm>
          </p:grpSpPr>
          <p:sp>
            <p:nvSpPr>
              <p:cNvPr id="2295" name="Rectangle 252"/>
              <p:cNvSpPr>
                <a:spLocks noChangeArrowheads="1"/>
              </p:cNvSpPr>
              <p:nvPr/>
            </p:nvSpPr>
            <p:spPr bwMode="auto">
              <a:xfrm>
                <a:off x="3352" y="1223"/>
                <a:ext cx="140" cy="215"/>
              </a:xfrm>
              <a:prstGeom prst="rect">
                <a:avLst/>
              </a:prstGeom>
              <a:solidFill>
                <a:schemeClr val="bg1"/>
              </a:solidFill>
              <a:ln w="12700">
                <a:solidFill>
                  <a:schemeClr val="tx1"/>
                </a:solidFill>
                <a:miter lim="800000"/>
                <a:headEnd/>
                <a:tailEnd/>
              </a:ln>
            </p:spPr>
            <p:txBody>
              <a:bodyPr wrap="none" lIns="23853" tIns="11924" rIns="23853" bIns="11924">
                <a:spAutoFit/>
              </a:bodyPr>
              <a:lstStyle/>
              <a:p>
                <a:endParaRPr lang="en-US"/>
              </a:p>
            </p:txBody>
          </p:sp>
          <p:grpSp>
            <p:nvGrpSpPr>
              <p:cNvPr id="2258" name="Group 253"/>
              <p:cNvGrpSpPr>
                <a:grpSpLocks/>
              </p:cNvGrpSpPr>
              <p:nvPr/>
            </p:nvGrpSpPr>
            <p:grpSpPr bwMode="auto">
              <a:xfrm>
                <a:off x="3361" y="1299"/>
                <a:ext cx="122" cy="132"/>
                <a:chOff x="3361" y="1299"/>
                <a:chExt cx="122" cy="132"/>
              </a:xfrm>
            </p:grpSpPr>
            <p:sp>
              <p:nvSpPr>
                <p:cNvPr id="2304" name="Rectangle 254" descr="25%"/>
                <p:cNvSpPr>
                  <a:spLocks noChangeArrowheads="1"/>
                </p:cNvSpPr>
                <p:nvPr/>
              </p:nvSpPr>
              <p:spPr bwMode="auto">
                <a:xfrm>
                  <a:off x="3361" y="1299"/>
                  <a:ext cx="122" cy="132"/>
                </a:xfrm>
                <a:prstGeom prst="rect">
                  <a:avLst/>
                </a:prstGeom>
                <a:pattFill prst="pct25">
                  <a:fgClr>
                    <a:schemeClr val="tx1"/>
                  </a:fgClr>
                  <a:bgClr>
                    <a:schemeClr val="bg1"/>
                  </a:bgClr>
                </a:pattFill>
                <a:ln w="12700">
                  <a:solidFill>
                    <a:schemeClr val="bg1"/>
                  </a:solidFill>
                  <a:miter lim="800000"/>
                  <a:headEnd/>
                  <a:tailEnd/>
                </a:ln>
              </p:spPr>
              <p:txBody>
                <a:bodyPr wrap="none" lIns="23853" tIns="11924" rIns="23853" bIns="11924">
                  <a:spAutoFit/>
                </a:bodyPr>
                <a:lstStyle/>
                <a:p>
                  <a:endParaRPr lang="en-US"/>
                </a:p>
              </p:txBody>
            </p:sp>
            <p:sp>
              <p:nvSpPr>
                <p:cNvPr id="2305" name="Line 255"/>
                <p:cNvSpPr>
                  <a:spLocks noChangeShapeType="1"/>
                </p:cNvSpPr>
                <p:nvPr/>
              </p:nvSpPr>
              <p:spPr bwMode="auto">
                <a:xfrm>
                  <a:off x="3361" y="1424"/>
                  <a:ext cx="122"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306" name="Line 256"/>
                <p:cNvSpPr>
                  <a:spLocks noChangeShapeType="1"/>
                </p:cNvSpPr>
                <p:nvPr/>
              </p:nvSpPr>
              <p:spPr bwMode="auto">
                <a:xfrm>
                  <a:off x="3361" y="1413"/>
                  <a:ext cx="122"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307" name="Line 257"/>
                <p:cNvSpPr>
                  <a:spLocks noChangeShapeType="1"/>
                </p:cNvSpPr>
                <p:nvPr/>
              </p:nvSpPr>
              <p:spPr bwMode="auto">
                <a:xfrm>
                  <a:off x="3361" y="1402"/>
                  <a:ext cx="122"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308" name="Line 258"/>
                <p:cNvSpPr>
                  <a:spLocks noChangeShapeType="1"/>
                </p:cNvSpPr>
                <p:nvPr/>
              </p:nvSpPr>
              <p:spPr bwMode="auto">
                <a:xfrm>
                  <a:off x="3361" y="1392"/>
                  <a:ext cx="122"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309" name="Line 259"/>
                <p:cNvSpPr>
                  <a:spLocks noChangeShapeType="1"/>
                </p:cNvSpPr>
                <p:nvPr/>
              </p:nvSpPr>
              <p:spPr bwMode="auto">
                <a:xfrm>
                  <a:off x="3361" y="1380"/>
                  <a:ext cx="122"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310" name="Line 260"/>
                <p:cNvSpPr>
                  <a:spLocks noChangeShapeType="1"/>
                </p:cNvSpPr>
                <p:nvPr/>
              </p:nvSpPr>
              <p:spPr bwMode="auto">
                <a:xfrm>
                  <a:off x="3361" y="1370"/>
                  <a:ext cx="122"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311" name="Line 261"/>
                <p:cNvSpPr>
                  <a:spLocks noChangeShapeType="1"/>
                </p:cNvSpPr>
                <p:nvPr/>
              </p:nvSpPr>
              <p:spPr bwMode="auto">
                <a:xfrm>
                  <a:off x="3361" y="1359"/>
                  <a:ext cx="122"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312" name="Line 262"/>
                <p:cNvSpPr>
                  <a:spLocks noChangeShapeType="1"/>
                </p:cNvSpPr>
                <p:nvPr/>
              </p:nvSpPr>
              <p:spPr bwMode="auto">
                <a:xfrm>
                  <a:off x="3361" y="1349"/>
                  <a:ext cx="122"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313" name="Line 263"/>
                <p:cNvSpPr>
                  <a:spLocks noChangeShapeType="1"/>
                </p:cNvSpPr>
                <p:nvPr/>
              </p:nvSpPr>
              <p:spPr bwMode="auto">
                <a:xfrm>
                  <a:off x="3361" y="1338"/>
                  <a:ext cx="122"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314" name="Line 264"/>
                <p:cNvSpPr>
                  <a:spLocks noChangeShapeType="1"/>
                </p:cNvSpPr>
                <p:nvPr/>
              </p:nvSpPr>
              <p:spPr bwMode="auto">
                <a:xfrm>
                  <a:off x="3361" y="1327"/>
                  <a:ext cx="122"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315" name="Line 265"/>
                <p:cNvSpPr>
                  <a:spLocks noChangeShapeType="1"/>
                </p:cNvSpPr>
                <p:nvPr/>
              </p:nvSpPr>
              <p:spPr bwMode="auto">
                <a:xfrm>
                  <a:off x="3361" y="1317"/>
                  <a:ext cx="122"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316" name="Line 266"/>
                <p:cNvSpPr>
                  <a:spLocks noChangeShapeType="1"/>
                </p:cNvSpPr>
                <p:nvPr/>
              </p:nvSpPr>
              <p:spPr bwMode="auto">
                <a:xfrm>
                  <a:off x="3361" y="1306"/>
                  <a:ext cx="122" cy="0"/>
                </a:xfrm>
                <a:prstGeom prst="line">
                  <a:avLst/>
                </a:prstGeom>
                <a:noFill/>
                <a:ln w="12700">
                  <a:solidFill>
                    <a:schemeClr val="bg1"/>
                  </a:solidFill>
                  <a:round/>
                  <a:headEnd/>
                  <a:tailEnd/>
                </a:ln>
              </p:spPr>
              <p:txBody>
                <a:bodyPr wrap="none" lIns="23853" tIns="11924" rIns="23853" bIns="11924">
                  <a:spAutoFit/>
                </a:bodyPr>
                <a:lstStyle/>
                <a:p>
                  <a:endParaRPr lang="en-US"/>
                </a:p>
              </p:txBody>
            </p:sp>
          </p:grpSp>
          <p:sp>
            <p:nvSpPr>
              <p:cNvPr id="2297" name="Rectangle 267"/>
              <p:cNvSpPr>
                <a:spLocks noChangeArrowheads="1"/>
              </p:cNvSpPr>
              <p:nvPr/>
            </p:nvSpPr>
            <p:spPr bwMode="auto">
              <a:xfrm>
                <a:off x="3354" y="1227"/>
                <a:ext cx="139" cy="49"/>
              </a:xfrm>
              <a:prstGeom prst="rect">
                <a:avLst/>
              </a:prstGeom>
              <a:solidFill>
                <a:schemeClr val="tx1"/>
              </a:solidFill>
              <a:ln w="12700">
                <a:solidFill>
                  <a:schemeClr val="tx1"/>
                </a:solidFill>
                <a:miter lim="800000"/>
                <a:headEnd/>
                <a:tailEnd/>
              </a:ln>
            </p:spPr>
            <p:txBody>
              <a:bodyPr wrap="none" lIns="23853" tIns="11924" rIns="23853" bIns="11924">
                <a:spAutoFit/>
              </a:bodyPr>
              <a:lstStyle/>
              <a:p>
                <a:endParaRPr lang="en-US"/>
              </a:p>
            </p:txBody>
          </p:sp>
          <p:sp>
            <p:nvSpPr>
              <p:cNvPr id="2298" name="Line 268"/>
              <p:cNvSpPr>
                <a:spLocks noChangeShapeType="1"/>
              </p:cNvSpPr>
              <p:nvPr/>
            </p:nvSpPr>
            <p:spPr bwMode="auto">
              <a:xfrm>
                <a:off x="3402" y="1231"/>
                <a:ext cx="0" cy="36"/>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299" name="Rectangle 269"/>
              <p:cNvSpPr>
                <a:spLocks noChangeArrowheads="1"/>
              </p:cNvSpPr>
              <p:nvPr/>
            </p:nvSpPr>
            <p:spPr bwMode="auto">
              <a:xfrm>
                <a:off x="3424" y="1224"/>
                <a:ext cx="66" cy="33"/>
              </a:xfrm>
              <a:prstGeom prst="rect">
                <a:avLst/>
              </a:prstGeom>
              <a:noFill/>
              <a:ln w="12700">
                <a:noFill/>
                <a:miter lim="800000"/>
                <a:headEnd/>
                <a:tailEnd/>
              </a:ln>
            </p:spPr>
            <p:txBody>
              <a:bodyPr wrap="none" lIns="23190" tIns="11593" rIns="23190" bIns="11593">
                <a:spAutoFit/>
              </a:bodyPr>
              <a:lstStyle/>
              <a:p>
                <a:pPr algn="l" defTabSz="174625" eaLnBrk="0" hangingPunct="0"/>
                <a:r>
                  <a:rPr lang="en-US" sz="200" b="1">
                    <a:solidFill>
                      <a:schemeClr val="bg1"/>
                    </a:solidFill>
                    <a:latin typeface="Arial" pitchFamily="34" charset="0"/>
                  </a:rPr>
                  <a:t>2100</a:t>
                </a:r>
              </a:p>
            </p:txBody>
          </p:sp>
          <p:sp>
            <p:nvSpPr>
              <p:cNvPr id="2300" name="Rectangle 270"/>
              <p:cNvSpPr>
                <a:spLocks noChangeArrowheads="1"/>
              </p:cNvSpPr>
              <p:nvPr/>
            </p:nvSpPr>
            <p:spPr bwMode="auto">
              <a:xfrm>
                <a:off x="3469" y="1234"/>
                <a:ext cx="11" cy="1"/>
              </a:xfrm>
              <a:prstGeom prst="rect">
                <a:avLst/>
              </a:prstGeom>
              <a:solidFill>
                <a:schemeClr val="bg1"/>
              </a:solidFill>
              <a:ln w="12700">
                <a:solidFill>
                  <a:schemeClr val="tx1"/>
                </a:solidFill>
                <a:miter lim="800000"/>
                <a:headEnd/>
                <a:tailEnd/>
              </a:ln>
            </p:spPr>
            <p:txBody>
              <a:bodyPr wrap="none" lIns="23853" tIns="11924" rIns="23853" bIns="11924">
                <a:spAutoFit/>
              </a:bodyPr>
              <a:lstStyle/>
              <a:p>
                <a:endParaRPr lang="en-US"/>
              </a:p>
            </p:txBody>
          </p:sp>
          <p:sp>
            <p:nvSpPr>
              <p:cNvPr id="2301" name="Rectangle 271"/>
              <p:cNvSpPr>
                <a:spLocks noChangeArrowheads="1"/>
              </p:cNvSpPr>
              <p:nvPr/>
            </p:nvSpPr>
            <p:spPr bwMode="auto">
              <a:xfrm>
                <a:off x="3357" y="1234"/>
                <a:ext cx="9" cy="1"/>
              </a:xfrm>
              <a:prstGeom prst="rect">
                <a:avLst/>
              </a:prstGeom>
              <a:solidFill>
                <a:schemeClr val="bg1"/>
              </a:solidFill>
              <a:ln w="12700">
                <a:solidFill>
                  <a:schemeClr val="tx1"/>
                </a:solidFill>
                <a:miter lim="800000"/>
                <a:headEnd/>
                <a:tailEnd/>
              </a:ln>
            </p:spPr>
            <p:txBody>
              <a:bodyPr wrap="none" lIns="23853" tIns="11924" rIns="23853" bIns="11924">
                <a:spAutoFit/>
              </a:bodyPr>
              <a:lstStyle/>
              <a:p>
                <a:endParaRPr lang="en-US"/>
              </a:p>
            </p:txBody>
          </p:sp>
          <p:sp>
            <p:nvSpPr>
              <p:cNvPr id="2302" name="Rectangle 272"/>
              <p:cNvSpPr>
                <a:spLocks noChangeArrowheads="1"/>
              </p:cNvSpPr>
              <p:nvPr/>
            </p:nvSpPr>
            <p:spPr bwMode="auto">
              <a:xfrm>
                <a:off x="3366" y="1446"/>
                <a:ext cx="7" cy="5"/>
              </a:xfrm>
              <a:prstGeom prst="rect">
                <a:avLst/>
              </a:prstGeom>
              <a:solidFill>
                <a:schemeClr val="tx1"/>
              </a:solidFill>
              <a:ln w="12700">
                <a:solidFill>
                  <a:schemeClr val="tx1"/>
                </a:solidFill>
                <a:miter lim="800000"/>
                <a:headEnd/>
                <a:tailEnd/>
              </a:ln>
            </p:spPr>
            <p:txBody>
              <a:bodyPr wrap="none" lIns="23853" tIns="11924" rIns="23853" bIns="11924">
                <a:spAutoFit/>
              </a:bodyPr>
              <a:lstStyle/>
              <a:p>
                <a:endParaRPr lang="en-US"/>
              </a:p>
            </p:txBody>
          </p:sp>
          <p:sp>
            <p:nvSpPr>
              <p:cNvPr id="2303" name="Rectangle 273"/>
              <p:cNvSpPr>
                <a:spLocks noChangeArrowheads="1"/>
              </p:cNvSpPr>
              <p:nvPr/>
            </p:nvSpPr>
            <p:spPr bwMode="auto">
              <a:xfrm>
                <a:off x="3474" y="1446"/>
                <a:ext cx="6" cy="5"/>
              </a:xfrm>
              <a:prstGeom prst="rect">
                <a:avLst/>
              </a:prstGeom>
              <a:solidFill>
                <a:schemeClr val="tx1"/>
              </a:solidFill>
              <a:ln w="12700">
                <a:solidFill>
                  <a:schemeClr val="tx1"/>
                </a:solidFill>
                <a:miter lim="800000"/>
                <a:headEnd/>
                <a:tailEnd/>
              </a:ln>
            </p:spPr>
            <p:txBody>
              <a:bodyPr wrap="none" lIns="23853" tIns="11924" rIns="23853" bIns="11924">
                <a:spAutoFit/>
              </a:bodyPr>
              <a:lstStyle/>
              <a:p>
                <a:endParaRPr lang="en-US"/>
              </a:p>
            </p:txBody>
          </p:sp>
        </p:grpSp>
        <p:grpSp>
          <p:nvGrpSpPr>
            <p:cNvPr id="2259" name="Group 274"/>
            <p:cNvGrpSpPr>
              <a:grpSpLocks/>
            </p:cNvGrpSpPr>
            <p:nvPr/>
          </p:nvGrpSpPr>
          <p:grpSpPr bwMode="auto">
            <a:xfrm>
              <a:off x="2832" y="1296"/>
              <a:ext cx="144" cy="234"/>
              <a:chOff x="3568" y="1216"/>
              <a:chExt cx="140" cy="228"/>
            </a:xfrm>
          </p:grpSpPr>
          <p:sp>
            <p:nvSpPr>
              <p:cNvPr id="2273" name="Rectangle 275"/>
              <p:cNvSpPr>
                <a:spLocks noChangeArrowheads="1"/>
              </p:cNvSpPr>
              <p:nvPr/>
            </p:nvSpPr>
            <p:spPr bwMode="auto">
              <a:xfrm>
                <a:off x="3568" y="1216"/>
                <a:ext cx="139" cy="215"/>
              </a:xfrm>
              <a:prstGeom prst="rect">
                <a:avLst/>
              </a:prstGeom>
              <a:solidFill>
                <a:schemeClr val="bg1"/>
              </a:solidFill>
              <a:ln w="12700">
                <a:solidFill>
                  <a:schemeClr val="tx1"/>
                </a:solidFill>
                <a:miter lim="800000"/>
                <a:headEnd/>
                <a:tailEnd/>
              </a:ln>
            </p:spPr>
            <p:txBody>
              <a:bodyPr wrap="none" lIns="23853" tIns="11924" rIns="23853" bIns="11924">
                <a:spAutoFit/>
              </a:bodyPr>
              <a:lstStyle/>
              <a:p>
                <a:endParaRPr lang="en-US"/>
              </a:p>
            </p:txBody>
          </p:sp>
          <p:grpSp>
            <p:nvGrpSpPr>
              <p:cNvPr id="2260" name="Group 276"/>
              <p:cNvGrpSpPr>
                <a:grpSpLocks/>
              </p:cNvGrpSpPr>
              <p:nvPr/>
            </p:nvGrpSpPr>
            <p:grpSpPr bwMode="auto">
              <a:xfrm>
                <a:off x="3576" y="1292"/>
                <a:ext cx="122" cy="132"/>
                <a:chOff x="3576" y="1292"/>
                <a:chExt cx="122" cy="132"/>
              </a:xfrm>
            </p:grpSpPr>
            <p:sp>
              <p:nvSpPr>
                <p:cNvPr id="2282" name="Rectangle 277" descr="25%"/>
                <p:cNvSpPr>
                  <a:spLocks noChangeArrowheads="1"/>
                </p:cNvSpPr>
                <p:nvPr/>
              </p:nvSpPr>
              <p:spPr bwMode="auto">
                <a:xfrm>
                  <a:off x="3576" y="1292"/>
                  <a:ext cx="122" cy="132"/>
                </a:xfrm>
                <a:prstGeom prst="rect">
                  <a:avLst/>
                </a:prstGeom>
                <a:pattFill prst="pct25">
                  <a:fgClr>
                    <a:schemeClr val="tx1"/>
                  </a:fgClr>
                  <a:bgClr>
                    <a:schemeClr val="bg1"/>
                  </a:bgClr>
                </a:pattFill>
                <a:ln w="12700">
                  <a:solidFill>
                    <a:schemeClr val="bg1"/>
                  </a:solidFill>
                  <a:miter lim="800000"/>
                  <a:headEnd/>
                  <a:tailEnd/>
                </a:ln>
              </p:spPr>
              <p:txBody>
                <a:bodyPr wrap="none" lIns="23853" tIns="11924" rIns="23853" bIns="11924">
                  <a:spAutoFit/>
                </a:bodyPr>
                <a:lstStyle/>
                <a:p>
                  <a:endParaRPr lang="en-US"/>
                </a:p>
              </p:txBody>
            </p:sp>
            <p:sp>
              <p:nvSpPr>
                <p:cNvPr id="2283" name="Line 278"/>
                <p:cNvSpPr>
                  <a:spLocks noChangeShapeType="1"/>
                </p:cNvSpPr>
                <p:nvPr/>
              </p:nvSpPr>
              <p:spPr bwMode="auto">
                <a:xfrm>
                  <a:off x="3576" y="1417"/>
                  <a:ext cx="122"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284" name="Line 279"/>
                <p:cNvSpPr>
                  <a:spLocks noChangeShapeType="1"/>
                </p:cNvSpPr>
                <p:nvPr/>
              </p:nvSpPr>
              <p:spPr bwMode="auto">
                <a:xfrm>
                  <a:off x="3576" y="1406"/>
                  <a:ext cx="122"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285" name="Line 280"/>
                <p:cNvSpPr>
                  <a:spLocks noChangeShapeType="1"/>
                </p:cNvSpPr>
                <p:nvPr/>
              </p:nvSpPr>
              <p:spPr bwMode="auto">
                <a:xfrm>
                  <a:off x="3576" y="1395"/>
                  <a:ext cx="122"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286" name="Line 281"/>
                <p:cNvSpPr>
                  <a:spLocks noChangeShapeType="1"/>
                </p:cNvSpPr>
                <p:nvPr/>
              </p:nvSpPr>
              <p:spPr bwMode="auto">
                <a:xfrm>
                  <a:off x="3576" y="1385"/>
                  <a:ext cx="122"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287" name="Line 282"/>
                <p:cNvSpPr>
                  <a:spLocks noChangeShapeType="1"/>
                </p:cNvSpPr>
                <p:nvPr/>
              </p:nvSpPr>
              <p:spPr bwMode="auto">
                <a:xfrm>
                  <a:off x="3576" y="1374"/>
                  <a:ext cx="122"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288" name="Line 283"/>
                <p:cNvSpPr>
                  <a:spLocks noChangeShapeType="1"/>
                </p:cNvSpPr>
                <p:nvPr/>
              </p:nvSpPr>
              <p:spPr bwMode="auto">
                <a:xfrm>
                  <a:off x="3576" y="1363"/>
                  <a:ext cx="122"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289" name="Line 284"/>
                <p:cNvSpPr>
                  <a:spLocks noChangeShapeType="1"/>
                </p:cNvSpPr>
                <p:nvPr/>
              </p:nvSpPr>
              <p:spPr bwMode="auto">
                <a:xfrm>
                  <a:off x="3576" y="1353"/>
                  <a:ext cx="122"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290" name="Line 285"/>
                <p:cNvSpPr>
                  <a:spLocks noChangeShapeType="1"/>
                </p:cNvSpPr>
                <p:nvPr/>
              </p:nvSpPr>
              <p:spPr bwMode="auto">
                <a:xfrm>
                  <a:off x="3576" y="1341"/>
                  <a:ext cx="122"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291" name="Line 286"/>
                <p:cNvSpPr>
                  <a:spLocks noChangeShapeType="1"/>
                </p:cNvSpPr>
                <p:nvPr/>
              </p:nvSpPr>
              <p:spPr bwMode="auto">
                <a:xfrm>
                  <a:off x="3576" y="1331"/>
                  <a:ext cx="122"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292" name="Line 287"/>
                <p:cNvSpPr>
                  <a:spLocks noChangeShapeType="1"/>
                </p:cNvSpPr>
                <p:nvPr/>
              </p:nvSpPr>
              <p:spPr bwMode="auto">
                <a:xfrm>
                  <a:off x="3576" y="1320"/>
                  <a:ext cx="122"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293" name="Line 288"/>
                <p:cNvSpPr>
                  <a:spLocks noChangeShapeType="1"/>
                </p:cNvSpPr>
                <p:nvPr/>
              </p:nvSpPr>
              <p:spPr bwMode="auto">
                <a:xfrm>
                  <a:off x="3576" y="1310"/>
                  <a:ext cx="122" cy="0"/>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294" name="Line 289"/>
                <p:cNvSpPr>
                  <a:spLocks noChangeShapeType="1"/>
                </p:cNvSpPr>
                <p:nvPr/>
              </p:nvSpPr>
              <p:spPr bwMode="auto">
                <a:xfrm>
                  <a:off x="3576" y="1299"/>
                  <a:ext cx="122" cy="0"/>
                </a:xfrm>
                <a:prstGeom prst="line">
                  <a:avLst/>
                </a:prstGeom>
                <a:noFill/>
                <a:ln w="12700">
                  <a:solidFill>
                    <a:schemeClr val="bg1"/>
                  </a:solidFill>
                  <a:round/>
                  <a:headEnd/>
                  <a:tailEnd/>
                </a:ln>
              </p:spPr>
              <p:txBody>
                <a:bodyPr wrap="none" lIns="23853" tIns="11924" rIns="23853" bIns="11924">
                  <a:spAutoFit/>
                </a:bodyPr>
                <a:lstStyle/>
                <a:p>
                  <a:endParaRPr lang="en-US"/>
                </a:p>
              </p:txBody>
            </p:sp>
          </p:grpSp>
          <p:sp>
            <p:nvSpPr>
              <p:cNvPr id="2275" name="Rectangle 290"/>
              <p:cNvSpPr>
                <a:spLocks noChangeArrowheads="1"/>
              </p:cNvSpPr>
              <p:nvPr/>
            </p:nvSpPr>
            <p:spPr bwMode="auto">
              <a:xfrm>
                <a:off x="3570" y="1220"/>
                <a:ext cx="138" cy="48"/>
              </a:xfrm>
              <a:prstGeom prst="rect">
                <a:avLst/>
              </a:prstGeom>
              <a:solidFill>
                <a:schemeClr val="tx1"/>
              </a:solidFill>
              <a:ln w="12700">
                <a:solidFill>
                  <a:schemeClr val="tx1"/>
                </a:solidFill>
                <a:miter lim="800000"/>
                <a:headEnd/>
                <a:tailEnd/>
              </a:ln>
            </p:spPr>
            <p:txBody>
              <a:bodyPr wrap="none" lIns="23853" tIns="11924" rIns="23853" bIns="11924">
                <a:spAutoFit/>
              </a:bodyPr>
              <a:lstStyle/>
              <a:p>
                <a:endParaRPr lang="en-US"/>
              </a:p>
            </p:txBody>
          </p:sp>
          <p:sp>
            <p:nvSpPr>
              <p:cNvPr id="2276" name="Line 291"/>
              <p:cNvSpPr>
                <a:spLocks noChangeShapeType="1"/>
              </p:cNvSpPr>
              <p:nvPr/>
            </p:nvSpPr>
            <p:spPr bwMode="auto">
              <a:xfrm>
                <a:off x="3616" y="1224"/>
                <a:ext cx="0" cy="36"/>
              </a:xfrm>
              <a:prstGeom prst="line">
                <a:avLst/>
              </a:prstGeom>
              <a:noFill/>
              <a:ln w="12700">
                <a:solidFill>
                  <a:schemeClr val="bg1"/>
                </a:solidFill>
                <a:round/>
                <a:headEnd/>
                <a:tailEnd/>
              </a:ln>
            </p:spPr>
            <p:txBody>
              <a:bodyPr wrap="none" lIns="23853" tIns="11924" rIns="23853" bIns="11924">
                <a:spAutoFit/>
              </a:bodyPr>
              <a:lstStyle/>
              <a:p>
                <a:endParaRPr lang="en-US"/>
              </a:p>
            </p:txBody>
          </p:sp>
          <p:sp>
            <p:nvSpPr>
              <p:cNvPr id="2277" name="Rectangle 292"/>
              <p:cNvSpPr>
                <a:spLocks noChangeArrowheads="1"/>
              </p:cNvSpPr>
              <p:nvPr/>
            </p:nvSpPr>
            <p:spPr bwMode="auto">
              <a:xfrm>
                <a:off x="3639" y="1217"/>
                <a:ext cx="66" cy="33"/>
              </a:xfrm>
              <a:prstGeom prst="rect">
                <a:avLst/>
              </a:prstGeom>
              <a:noFill/>
              <a:ln w="12700">
                <a:noFill/>
                <a:miter lim="800000"/>
                <a:headEnd/>
                <a:tailEnd/>
              </a:ln>
            </p:spPr>
            <p:txBody>
              <a:bodyPr wrap="none" lIns="23190" tIns="11593" rIns="23190" bIns="11593">
                <a:spAutoFit/>
              </a:bodyPr>
              <a:lstStyle/>
              <a:p>
                <a:pPr algn="l" defTabSz="174625" eaLnBrk="0" hangingPunct="0"/>
                <a:r>
                  <a:rPr lang="en-US" sz="200" b="1">
                    <a:solidFill>
                      <a:schemeClr val="bg1"/>
                    </a:solidFill>
                    <a:latin typeface="Arial" pitchFamily="34" charset="0"/>
                  </a:rPr>
                  <a:t>2100</a:t>
                </a:r>
              </a:p>
            </p:txBody>
          </p:sp>
          <p:sp>
            <p:nvSpPr>
              <p:cNvPr id="2278" name="Rectangle 293"/>
              <p:cNvSpPr>
                <a:spLocks noChangeArrowheads="1"/>
              </p:cNvSpPr>
              <p:nvPr/>
            </p:nvSpPr>
            <p:spPr bwMode="auto">
              <a:xfrm>
                <a:off x="3684" y="1227"/>
                <a:ext cx="12" cy="1"/>
              </a:xfrm>
              <a:prstGeom prst="rect">
                <a:avLst/>
              </a:prstGeom>
              <a:solidFill>
                <a:schemeClr val="bg1"/>
              </a:solidFill>
              <a:ln w="12700">
                <a:solidFill>
                  <a:schemeClr val="tx1"/>
                </a:solidFill>
                <a:miter lim="800000"/>
                <a:headEnd/>
                <a:tailEnd/>
              </a:ln>
            </p:spPr>
            <p:txBody>
              <a:bodyPr wrap="none" lIns="23853" tIns="11924" rIns="23853" bIns="11924">
                <a:spAutoFit/>
              </a:bodyPr>
              <a:lstStyle/>
              <a:p>
                <a:endParaRPr lang="en-US"/>
              </a:p>
            </p:txBody>
          </p:sp>
          <p:sp>
            <p:nvSpPr>
              <p:cNvPr id="2279" name="Rectangle 294"/>
              <p:cNvSpPr>
                <a:spLocks noChangeArrowheads="1"/>
              </p:cNvSpPr>
              <p:nvPr/>
            </p:nvSpPr>
            <p:spPr bwMode="auto">
              <a:xfrm>
                <a:off x="3572" y="1227"/>
                <a:ext cx="10" cy="1"/>
              </a:xfrm>
              <a:prstGeom prst="rect">
                <a:avLst/>
              </a:prstGeom>
              <a:solidFill>
                <a:schemeClr val="bg1"/>
              </a:solidFill>
              <a:ln w="12700">
                <a:solidFill>
                  <a:schemeClr val="tx1"/>
                </a:solidFill>
                <a:miter lim="800000"/>
                <a:headEnd/>
                <a:tailEnd/>
              </a:ln>
            </p:spPr>
            <p:txBody>
              <a:bodyPr wrap="none" lIns="23853" tIns="11924" rIns="23853" bIns="11924">
                <a:spAutoFit/>
              </a:bodyPr>
              <a:lstStyle/>
              <a:p>
                <a:endParaRPr lang="en-US"/>
              </a:p>
            </p:txBody>
          </p:sp>
          <p:sp>
            <p:nvSpPr>
              <p:cNvPr id="2280" name="Rectangle 295"/>
              <p:cNvSpPr>
                <a:spLocks noChangeArrowheads="1"/>
              </p:cNvSpPr>
              <p:nvPr/>
            </p:nvSpPr>
            <p:spPr bwMode="auto">
              <a:xfrm>
                <a:off x="3585" y="1439"/>
                <a:ext cx="1" cy="5"/>
              </a:xfrm>
              <a:prstGeom prst="rect">
                <a:avLst/>
              </a:prstGeom>
              <a:solidFill>
                <a:schemeClr val="tx1"/>
              </a:solidFill>
              <a:ln w="12700">
                <a:solidFill>
                  <a:schemeClr val="tx1"/>
                </a:solidFill>
                <a:miter lim="800000"/>
                <a:headEnd/>
                <a:tailEnd/>
              </a:ln>
            </p:spPr>
            <p:txBody>
              <a:bodyPr wrap="none" lIns="23853" tIns="11924" rIns="23853" bIns="11924">
                <a:spAutoFit/>
              </a:bodyPr>
              <a:lstStyle/>
              <a:p>
                <a:endParaRPr lang="en-US"/>
              </a:p>
            </p:txBody>
          </p:sp>
          <p:sp>
            <p:nvSpPr>
              <p:cNvPr id="2281" name="Rectangle 296"/>
              <p:cNvSpPr>
                <a:spLocks noChangeArrowheads="1"/>
              </p:cNvSpPr>
              <p:nvPr/>
            </p:nvSpPr>
            <p:spPr bwMode="auto">
              <a:xfrm>
                <a:off x="3692" y="1439"/>
                <a:ext cx="1" cy="5"/>
              </a:xfrm>
              <a:prstGeom prst="rect">
                <a:avLst/>
              </a:prstGeom>
              <a:solidFill>
                <a:schemeClr val="tx1"/>
              </a:solidFill>
              <a:ln w="12700">
                <a:solidFill>
                  <a:schemeClr val="tx1"/>
                </a:solidFill>
                <a:miter lim="800000"/>
                <a:headEnd/>
                <a:tailEnd/>
              </a:ln>
            </p:spPr>
            <p:txBody>
              <a:bodyPr wrap="none" lIns="23853" tIns="11924" rIns="23853" bIns="11924">
                <a:spAutoFit/>
              </a:bodyPr>
              <a:lstStyle/>
              <a:p>
                <a:endParaRPr lang="en-US"/>
              </a:p>
            </p:txBody>
          </p:sp>
        </p:grpSp>
        <p:sp>
          <p:nvSpPr>
            <p:cNvPr id="2269" name="Line 297"/>
            <p:cNvSpPr>
              <a:spLocks noChangeShapeType="1"/>
            </p:cNvSpPr>
            <p:nvPr/>
          </p:nvSpPr>
          <p:spPr bwMode="auto">
            <a:xfrm flipH="1" flipV="1">
              <a:off x="2219" y="1536"/>
              <a:ext cx="202" cy="199"/>
            </a:xfrm>
            <a:prstGeom prst="line">
              <a:avLst/>
            </a:prstGeom>
            <a:noFill/>
            <a:ln w="12700">
              <a:solidFill>
                <a:schemeClr val="tx1"/>
              </a:solidFill>
              <a:round/>
              <a:headEnd/>
              <a:tailEnd/>
            </a:ln>
          </p:spPr>
          <p:txBody>
            <a:bodyPr lIns="23853" tIns="11924" rIns="23853" bIns="11924">
              <a:spAutoFit/>
            </a:bodyPr>
            <a:lstStyle/>
            <a:p>
              <a:endParaRPr lang="en-US"/>
            </a:p>
          </p:txBody>
        </p:sp>
        <p:sp>
          <p:nvSpPr>
            <p:cNvPr id="2270" name="Line 298"/>
            <p:cNvSpPr>
              <a:spLocks noChangeShapeType="1"/>
            </p:cNvSpPr>
            <p:nvPr/>
          </p:nvSpPr>
          <p:spPr bwMode="auto">
            <a:xfrm flipH="1" flipV="1">
              <a:off x="2459" y="1536"/>
              <a:ext cx="49" cy="192"/>
            </a:xfrm>
            <a:prstGeom prst="line">
              <a:avLst/>
            </a:prstGeom>
            <a:noFill/>
            <a:ln w="12700">
              <a:solidFill>
                <a:schemeClr val="tx1"/>
              </a:solidFill>
              <a:round/>
              <a:headEnd/>
              <a:tailEnd/>
            </a:ln>
          </p:spPr>
          <p:txBody>
            <a:bodyPr lIns="23853" tIns="11924" rIns="23853" bIns="11924">
              <a:spAutoFit/>
            </a:bodyPr>
            <a:lstStyle/>
            <a:p>
              <a:endParaRPr lang="en-US"/>
            </a:p>
          </p:txBody>
        </p:sp>
        <p:sp>
          <p:nvSpPr>
            <p:cNvPr id="2271" name="Line 299"/>
            <p:cNvSpPr>
              <a:spLocks noChangeShapeType="1"/>
            </p:cNvSpPr>
            <p:nvPr/>
          </p:nvSpPr>
          <p:spPr bwMode="auto">
            <a:xfrm flipV="1">
              <a:off x="2630" y="1536"/>
              <a:ext cx="21" cy="192"/>
            </a:xfrm>
            <a:prstGeom prst="line">
              <a:avLst/>
            </a:prstGeom>
            <a:noFill/>
            <a:ln w="12700">
              <a:solidFill>
                <a:schemeClr val="tx1"/>
              </a:solidFill>
              <a:round/>
              <a:headEnd/>
              <a:tailEnd/>
            </a:ln>
          </p:spPr>
          <p:txBody>
            <a:bodyPr lIns="23853" tIns="11924" rIns="23853" bIns="11924">
              <a:spAutoFit/>
            </a:bodyPr>
            <a:lstStyle/>
            <a:p>
              <a:endParaRPr lang="en-US"/>
            </a:p>
          </p:txBody>
        </p:sp>
        <p:sp>
          <p:nvSpPr>
            <p:cNvPr id="2272" name="Line 300"/>
            <p:cNvSpPr>
              <a:spLocks noChangeShapeType="1"/>
            </p:cNvSpPr>
            <p:nvPr/>
          </p:nvSpPr>
          <p:spPr bwMode="auto">
            <a:xfrm flipV="1">
              <a:off x="2747" y="1536"/>
              <a:ext cx="144" cy="192"/>
            </a:xfrm>
            <a:prstGeom prst="line">
              <a:avLst/>
            </a:prstGeom>
            <a:noFill/>
            <a:ln w="12700">
              <a:solidFill>
                <a:schemeClr val="tx1"/>
              </a:solidFill>
              <a:round/>
              <a:headEnd/>
              <a:tailEnd/>
            </a:ln>
          </p:spPr>
          <p:txBody>
            <a:bodyPr lIns="23853" tIns="11924" rIns="23853" bIns="11924">
              <a:spAutoFit/>
            </a:bodyPr>
            <a:lstStyle/>
            <a:p>
              <a:endParaRPr lang="en-US"/>
            </a:p>
          </p:txBody>
        </p:sp>
      </p:grpSp>
      <p:grpSp>
        <p:nvGrpSpPr>
          <p:cNvPr id="2265" name="Group 301"/>
          <p:cNvGrpSpPr>
            <a:grpSpLocks/>
          </p:cNvGrpSpPr>
          <p:nvPr/>
        </p:nvGrpSpPr>
        <p:grpSpPr bwMode="auto">
          <a:xfrm>
            <a:off x="5997575" y="1063625"/>
            <a:ext cx="1406525" cy="1779588"/>
            <a:chOff x="3600" y="576"/>
            <a:chExt cx="1104" cy="1290"/>
          </a:xfrm>
        </p:grpSpPr>
        <p:pic>
          <p:nvPicPr>
            <p:cNvPr id="2135" name="Picture 302"/>
            <p:cNvPicPr>
              <a:picLocks noChangeArrowheads="1"/>
            </p:cNvPicPr>
            <p:nvPr/>
          </p:nvPicPr>
          <p:blipFill>
            <a:blip r:embed="rId5" cstate="print"/>
            <a:srcRect/>
            <a:stretch>
              <a:fillRect/>
            </a:stretch>
          </p:blipFill>
          <p:spPr bwMode="auto">
            <a:xfrm>
              <a:off x="3756" y="890"/>
              <a:ext cx="812" cy="666"/>
            </a:xfrm>
            <a:prstGeom prst="rect">
              <a:avLst/>
            </a:prstGeom>
            <a:noFill/>
            <a:ln w="12700">
              <a:noFill/>
              <a:miter lim="800000"/>
              <a:headEnd/>
              <a:tailEnd/>
            </a:ln>
          </p:spPr>
        </p:pic>
        <p:grpSp>
          <p:nvGrpSpPr>
            <p:cNvPr id="2266" name="Group 303"/>
            <p:cNvGrpSpPr>
              <a:grpSpLocks/>
            </p:cNvGrpSpPr>
            <p:nvPr/>
          </p:nvGrpSpPr>
          <p:grpSpPr bwMode="auto">
            <a:xfrm>
              <a:off x="4078" y="576"/>
              <a:ext cx="202" cy="290"/>
              <a:chOff x="4466" y="666"/>
              <a:chExt cx="213" cy="282"/>
            </a:xfrm>
          </p:grpSpPr>
          <p:sp>
            <p:nvSpPr>
              <p:cNvPr id="2237" name="Rectangle 304"/>
              <p:cNvSpPr>
                <a:spLocks noChangeArrowheads="1"/>
              </p:cNvSpPr>
              <p:nvPr/>
            </p:nvSpPr>
            <p:spPr bwMode="auto">
              <a:xfrm>
                <a:off x="4529" y="789"/>
                <a:ext cx="93" cy="42"/>
              </a:xfrm>
              <a:prstGeom prst="rect">
                <a:avLst/>
              </a:prstGeom>
              <a:solidFill>
                <a:schemeClr val="bg1"/>
              </a:solidFill>
              <a:ln w="12700">
                <a:solidFill>
                  <a:schemeClr val="tx1"/>
                </a:solidFill>
                <a:miter lim="800000"/>
                <a:headEnd/>
                <a:tailEnd/>
              </a:ln>
            </p:spPr>
            <p:txBody>
              <a:bodyPr wrap="none" anchor="ctr"/>
              <a:lstStyle/>
              <a:p>
                <a:endParaRPr lang="en-US"/>
              </a:p>
            </p:txBody>
          </p:sp>
          <p:grpSp>
            <p:nvGrpSpPr>
              <p:cNvPr id="2267" name="Group 305"/>
              <p:cNvGrpSpPr>
                <a:grpSpLocks/>
              </p:cNvGrpSpPr>
              <p:nvPr/>
            </p:nvGrpSpPr>
            <p:grpSpPr bwMode="auto">
              <a:xfrm>
                <a:off x="4466" y="831"/>
                <a:ext cx="213" cy="117"/>
                <a:chOff x="4466" y="831"/>
                <a:chExt cx="213" cy="117"/>
              </a:xfrm>
            </p:grpSpPr>
            <p:sp>
              <p:nvSpPr>
                <p:cNvPr id="2248" name="Line 306"/>
                <p:cNvSpPr>
                  <a:spLocks noChangeShapeType="1"/>
                </p:cNvSpPr>
                <p:nvPr/>
              </p:nvSpPr>
              <p:spPr bwMode="auto">
                <a:xfrm flipV="1">
                  <a:off x="4479" y="832"/>
                  <a:ext cx="41" cy="72"/>
                </a:xfrm>
                <a:prstGeom prst="line">
                  <a:avLst/>
                </a:prstGeom>
                <a:noFill/>
                <a:ln w="12700">
                  <a:solidFill>
                    <a:schemeClr val="tx1"/>
                  </a:solidFill>
                  <a:round/>
                  <a:headEnd/>
                  <a:tailEnd/>
                </a:ln>
              </p:spPr>
              <p:txBody>
                <a:bodyPr wrap="none" anchor="ctr"/>
                <a:lstStyle/>
                <a:p>
                  <a:endParaRPr lang="en-US"/>
                </a:p>
              </p:txBody>
            </p:sp>
            <p:sp>
              <p:nvSpPr>
                <p:cNvPr id="2249" name="Line 307"/>
                <p:cNvSpPr>
                  <a:spLocks noChangeShapeType="1"/>
                </p:cNvSpPr>
                <p:nvPr/>
              </p:nvSpPr>
              <p:spPr bwMode="auto">
                <a:xfrm flipV="1">
                  <a:off x="4545" y="832"/>
                  <a:ext cx="0" cy="67"/>
                </a:xfrm>
                <a:prstGeom prst="line">
                  <a:avLst/>
                </a:prstGeom>
                <a:noFill/>
                <a:ln w="12700">
                  <a:solidFill>
                    <a:schemeClr val="tx1"/>
                  </a:solidFill>
                  <a:round/>
                  <a:headEnd/>
                  <a:tailEnd/>
                </a:ln>
              </p:spPr>
              <p:txBody>
                <a:bodyPr wrap="none" anchor="ctr"/>
                <a:lstStyle/>
                <a:p>
                  <a:endParaRPr lang="en-US"/>
                </a:p>
              </p:txBody>
            </p:sp>
            <p:sp>
              <p:nvSpPr>
                <p:cNvPr id="2250" name="Line 308"/>
                <p:cNvSpPr>
                  <a:spLocks noChangeShapeType="1"/>
                </p:cNvSpPr>
                <p:nvPr/>
              </p:nvSpPr>
              <p:spPr bwMode="auto">
                <a:xfrm flipV="1">
                  <a:off x="4602" y="831"/>
                  <a:ext cx="0" cy="69"/>
                </a:xfrm>
                <a:prstGeom prst="line">
                  <a:avLst/>
                </a:prstGeom>
                <a:noFill/>
                <a:ln w="12700">
                  <a:solidFill>
                    <a:schemeClr val="tx1"/>
                  </a:solidFill>
                  <a:round/>
                  <a:headEnd/>
                  <a:tailEnd/>
                </a:ln>
              </p:spPr>
              <p:txBody>
                <a:bodyPr wrap="none" anchor="ctr"/>
                <a:lstStyle/>
                <a:p>
                  <a:endParaRPr lang="en-US"/>
                </a:p>
              </p:txBody>
            </p:sp>
            <p:sp>
              <p:nvSpPr>
                <p:cNvPr id="2251" name="Rectangle 309"/>
                <p:cNvSpPr>
                  <a:spLocks noChangeArrowheads="1"/>
                </p:cNvSpPr>
                <p:nvPr/>
              </p:nvSpPr>
              <p:spPr bwMode="auto">
                <a:xfrm>
                  <a:off x="4466" y="904"/>
                  <a:ext cx="18" cy="40"/>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2252" name="Rectangle 310"/>
                <p:cNvSpPr>
                  <a:spLocks noChangeArrowheads="1"/>
                </p:cNvSpPr>
                <p:nvPr/>
              </p:nvSpPr>
              <p:spPr bwMode="auto">
                <a:xfrm>
                  <a:off x="4534" y="900"/>
                  <a:ext cx="21" cy="48"/>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2253" name="Rectangle 311"/>
                <p:cNvSpPr>
                  <a:spLocks noChangeArrowheads="1"/>
                </p:cNvSpPr>
                <p:nvPr/>
              </p:nvSpPr>
              <p:spPr bwMode="auto">
                <a:xfrm>
                  <a:off x="4590" y="899"/>
                  <a:ext cx="19" cy="47"/>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2254" name="Rectangle 312"/>
                <p:cNvSpPr>
                  <a:spLocks noChangeArrowheads="1"/>
                </p:cNvSpPr>
                <p:nvPr/>
              </p:nvSpPr>
              <p:spPr bwMode="auto">
                <a:xfrm>
                  <a:off x="4662" y="904"/>
                  <a:ext cx="17" cy="40"/>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2255" name="Line 313"/>
                <p:cNvSpPr>
                  <a:spLocks noChangeShapeType="1"/>
                </p:cNvSpPr>
                <p:nvPr/>
              </p:nvSpPr>
              <p:spPr bwMode="auto">
                <a:xfrm flipH="1" flipV="1">
                  <a:off x="4618" y="832"/>
                  <a:ext cx="60" cy="72"/>
                </a:xfrm>
                <a:prstGeom prst="line">
                  <a:avLst/>
                </a:prstGeom>
                <a:noFill/>
                <a:ln w="12700">
                  <a:solidFill>
                    <a:schemeClr val="tx1"/>
                  </a:solidFill>
                  <a:round/>
                  <a:headEnd/>
                  <a:tailEnd/>
                </a:ln>
              </p:spPr>
              <p:txBody>
                <a:bodyPr wrap="none" anchor="ctr"/>
                <a:lstStyle/>
                <a:p>
                  <a:endParaRPr lang="en-US"/>
                </a:p>
              </p:txBody>
            </p:sp>
          </p:grpSp>
          <p:grpSp>
            <p:nvGrpSpPr>
              <p:cNvPr id="2268" name="Group 314"/>
              <p:cNvGrpSpPr>
                <a:grpSpLocks/>
              </p:cNvGrpSpPr>
              <p:nvPr/>
            </p:nvGrpSpPr>
            <p:grpSpPr bwMode="auto">
              <a:xfrm>
                <a:off x="4466" y="666"/>
                <a:ext cx="213" cy="109"/>
                <a:chOff x="4466" y="666"/>
                <a:chExt cx="213" cy="109"/>
              </a:xfrm>
            </p:grpSpPr>
            <p:sp>
              <p:nvSpPr>
                <p:cNvPr id="2240" name="Line 315"/>
                <p:cNvSpPr>
                  <a:spLocks noChangeShapeType="1"/>
                </p:cNvSpPr>
                <p:nvPr/>
              </p:nvSpPr>
              <p:spPr bwMode="auto">
                <a:xfrm>
                  <a:off x="4479" y="718"/>
                  <a:ext cx="41" cy="57"/>
                </a:xfrm>
                <a:prstGeom prst="line">
                  <a:avLst/>
                </a:prstGeom>
                <a:noFill/>
                <a:ln w="12700">
                  <a:solidFill>
                    <a:schemeClr val="tx1"/>
                  </a:solidFill>
                  <a:round/>
                  <a:headEnd/>
                  <a:tailEnd/>
                </a:ln>
              </p:spPr>
              <p:txBody>
                <a:bodyPr wrap="none" anchor="ctr"/>
                <a:lstStyle/>
                <a:p>
                  <a:endParaRPr lang="en-US"/>
                </a:p>
              </p:txBody>
            </p:sp>
            <p:sp>
              <p:nvSpPr>
                <p:cNvPr id="2241" name="Line 316"/>
                <p:cNvSpPr>
                  <a:spLocks noChangeShapeType="1"/>
                </p:cNvSpPr>
                <p:nvPr/>
              </p:nvSpPr>
              <p:spPr bwMode="auto">
                <a:xfrm>
                  <a:off x="4545" y="724"/>
                  <a:ext cx="0" cy="50"/>
                </a:xfrm>
                <a:prstGeom prst="line">
                  <a:avLst/>
                </a:prstGeom>
                <a:noFill/>
                <a:ln w="12700">
                  <a:solidFill>
                    <a:schemeClr val="tx1"/>
                  </a:solidFill>
                  <a:round/>
                  <a:headEnd/>
                  <a:tailEnd/>
                </a:ln>
              </p:spPr>
              <p:txBody>
                <a:bodyPr wrap="none" anchor="ctr"/>
                <a:lstStyle/>
                <a:p>
                  <a:endParaRPr lang="en-US"/>
                </a:p>
              </p:txBody>
            </p:sp>
            <p:sp>
              <p:nvSpPr>
                <p:cNvPr id="2242" name="Line 317"/>
                <p:cNvSpPr>
                  <a:spLocks noChangeShapeType="1"/>
                </p:cNvSpPr>
                <p:nvPr/>
              </p:nvSpPr>
              <p:spPr bwMode="auto">
                <a:xfrm>
                  <a:off x="4602" y="721"/>
                  <a:ext cx="0" cy="54"/>
                </a:xfrm>
                <a:prstGeom prst="line">
                  <a:avLst/>
                </a:prstGeom>
                <a:noFill/>
                <a:ln w="12700">
                  <a:solidFill>
                    <a:schemeClr val="tx1"/>
                  </a:solidFill>
                  <a:round/>
                  <a:headEnd/>
                  <a:tailEnd/>
                </a:ln>
              </p:spPr>
              <p:txBody>
                <a:bodyPr wrap="none" anchor="ctr"/>
                <a:lstStyle/>
                <a:p>
                  <a:endParaRPr lang="en-US"/>
                </a:p>
              </p:txBody>
            </p:sp>
            <p:sp>
              <p:nvSpPr>
                <p:cNvPr id="2243" name="Rectangle 318"/>
                <p:cNvSpPr>
                  <a:spLocks noChangeArrowheads="1"/>
                </p:cNvSpPr>
                <p:nvPr/>
              </p:nvSpPr>
              <p:spPr bwMode="auto">
                <a:xfrm>
                  <a:off x="4466" y="670"/>
                  <a:ext cx="18" cy="40"/>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2244" name="Rectangle 319"/>
                <p:cNvSpPr>
                  <a:spLocks noChangeArrowheads="1"/>
                </p:cNvSpPr>
                <p:nvPr/>
              </p:nvSpPr>
              <p:spPr bwMode="auto">
                <a:xfrm>
                  <a:off x="4534" y="666"/>
                  <a:ext cx="21" cy="47"/>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2245" name="Rectangle 320"/>
                <p:cNvSpPr>
                  <a:spLocks noChangeArrowheads="1"/>
                </p:cNvSpPr>
                <p:nvPr/>
              </p:nvSpPr>
              <p:spPr bwMode="auto">
                <a:xfrm>
                  <a:off x="4590" y="668"/>
                  <a:ext cx="19" cy="48"/>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2246" name="Rectangle 321"/>
                <p:cNvSpPr>
                  <a:spLocks noChangeArrowheads="1"/>
                </p:cNvSpPr>
                <p:nvPr/>
              </p:nvSpPr>
              <p:spPr bwMode="auto">
                <a:xfrm>
                  <a:off x="4662" y="670"/>
                  <a:ext cx="17" cy="40"/>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2247" name="Line 322"/>
                <p:cNvSpPr>
                  <a:spLocks noChangeShapeType="1"/>
                </p:cNvSpPr>
                <p:nvPr/>
              </p:nvSpPr>
              <p:spPr bwMode="auto">
                <a:xfrm flipH="1">
                  <a:off x="4618" y="718"/>
                  <a:ext cx="60" cy="57"/>
                </a:xfrm>
                <a:prstGeom prst="line">
                  <a:avLst/>
                </a:prstGeom>
                <a:noFill/>
                <a:ln w="12700">
                  <a:solidFill>
                    <a:schemeClr val="tx1"/>
                  </a:solidFill>
                  <a:round/>
                  <a:headEnd/>
                  <a:tailEnd/>
                </a:ln>
              </p:spPr>
              <p:txBody>
                <a:bodyPr wrap="none" anchor="ctr"/>
                <a:lstStyle/>
                <a:p>
                  <a:endParaRPr lang="en-US"/>
                </a:p>
              </p:txBody>
            </p:sp>
          </p:grpSp>
        </p:grpSp>
        <p:grpSp>
          <p:nvGrpSpPr>
            <p:cNvPr id="2274" name="Group 323"/>
            <p:cNvGrpSpPr>
              <a:grpSpLocks/>
            </p:cNvGrpSpPr>
            <p:nvPr/>
          </p:nvGrpSpPr>
          <p:grpSpPr bwMode="auto">
            <a:xfrm>
              <a:off x="4502" y="754"/>
              <a:ext cx="202" cy="288"/>
              <a:chOff x="4913" y="839"/>
              <a:chExt cx="213" cy="281"/>
            </a:xfrm>
          </p:grpSpPr>
          <p:sp>
            <p:nvSpPr>
              <p:cNvPr id="2218" name="Rectangle 324"/>
              <p:cNvSpPr>
                <a:spLocks noChangeArrowheads="1"/>
              </p:cNvSpPr>
              <p:nvPr/>
            </p:nvSpPr>
            <p:spPr bwMode="auto">
              <a:xfrm>
                <a:off x="4976" y="962"/>
                <a:ext cx="93" cy="42"/>
              </a:xfrm>
              <a:prstGeom prst="rect">
                <a:avLst/>
              </a:prstGeom>
              <a:solidFill>
                <a:schemeClr val="bg1"/>
              </a:solidFill>
              <a:ln w="12700">
                <a:solidFill>
                  <a:schemeClr val="tx1"/>
                </a:solidFill>
                <a:miter lim="800000"/>
                <a:headEnd/>
                <a:tailEnd/>
              </a:ln>
            </p:spPr>
            <p:txBody>
              <a:bodyPr wrap="none" anchor="ctr"/>
              <a:lstStyle/>
              <a:p>
                <a:endParaRPr lang="en-US"/>
              </a:p>
            </p:txBody>
          </p:sp>
          <p:grpSp>
            <p:nvGrpSpPr>
              <p:cNvPr id="2296" name="Group 325"/>
              <p:cNvGrpSpPr>
                <a:grpSpLocks/>
              </p:cNvGrpSpPr>
              <p:nvPr/>
            </p:nvGrpSpPr>
            <p:grpSpPr bwMode="auto">
              <a:xfrm>
                <a:off x="4913" y="1004"/>
                <a:ext cx="213" cy="116"/>
                <a:chOff x="4913" y="1004"/>
                <a:chExt cx="213" cy="116"/>
              </a:xfrm>
            </p:grpSpPr>
            <p:sp>
              <p:nvSpPr>
                <p:cNvPr id="2229" name="Line 326"/>
                <p:cNvSpPr>
                  <a:spLocks noChangeShapeType="1"/>
                </p:cNvSpPr>
                <p:nvPr/>
              </p:nvSpPr>
              <p:spPr bwMode="auto">
                <a:xfrm flipV="1">
                  <a:off x="4926" y="1004"/>
                  <a:ext cx="41" cy="73"/>
                </a:xfrm>
                <a:prstGeom prst="line">
                  <a:avLst/>
                </a:prstGeom>
                <a:noFill/>
                <a:ln w="12700">
                  <a:solidFill>
                    <a:schemeClr val="tx1"/>
                  </a:solidFill>
                  <a:round/>
                  <a:headEnd/>
                  <a:tailEnd/>
                </a:ln>
              </p:spPr>
              <p:txBody>
                <a:bodyPr wrap="none" anchor="ctr"/>
                <a:lstStyle/>
                <a:p>
                  <a:endParaRPr lang="en-US"/>
                </a:p>
              </p:txBody>
            </p:sp>
            <p:sp>
              <p:nvSpPr>
                <p:cNvPr id="2230" name="Line 327"/>
                <p:cNvSpPr>
                  <a:spLocks noChangeShapeType="1"/>
                </p:cNvSpPr>
                <p:nvPr/>
              </p:nvSpPr>
              <p:spPr bwMode="auto">
                <a:xfrm flipV="1">
                  <a:off x="4992" y="1005"/>
                  <a:ext cx="0" cy="66"/>
                </a:xfrm>
                <a:prstGeom prst="line">
                  <a:avLst/>
                </a:prstGeom>
                <a:noFill/>
                <a:ln w="12700">
                  <a:solidFill>
                    <a:schemeClr val="tx1"/>
                  </a:solidFill>
                  <a:round/>
                  <a:headEnd/>
                  <a:tailEnd/>
                </a:ln>
              </p:spPr>
              <p:txBody>
                <a:bodyPr wrap="none" anchor="ctr"/>
                <a:lstStyle/>
                <a:p>
                  <a:endParaRPr lang="en-US"/>
                </a:p>
              </p:txBody>
            </p:sp>
            <p:sp>
              <p:nvSpPr>
                <p:cNvPr id="2231" name="Line 328"/>
                <p:cNvSpPr>
                  <a:spLocks noChangeShapeType="1"/>
                </p:cNvSpPr>
                <p:nvPr/>
              </p:nvSpPr>
              <p:spPr bwMode="auto">
                <a:xfrm flipV="1">
                  <a:off x="5047" y="1004"/>
                  <a:ext cx="0" cy="69"/>
                </a:xfrm>
                <a:prstGeom prst="line">
                  <a:avLst/>
                </a:prstGeom>
                <a:noFill/>
                <a:ln w="12700">
                  <a:solidFill>
                    <a:schemeClr val="tx1"/>
                  </a:solidFill>
                  <a:round/>
                  <a:headEnd/>
                  <a:tailEnd/>
                </a:ln>
              </p:spPr>
              <p:txBody>
                <a:bodyPr wrap="none" anchor="ctr"/>
                <a:lstStyle/>
                <a:p>
                  <a:endParaRPr lang="en-US"/>
                </a:p>
              </p:txBody>
            </p:sp>
            <p:sp>
              <p:nvSpPr>
                <p:cNvPr id="2232" name="Rectangle 329"/>
                <p:cNvSpPr>
                  <a:spLocks noChangeArrowheads="1"/>
                </p:cNvSpPr>
                <p:nvPr/>
              </p:nvSpPr>
              <p:spPr bwMode="auto">
                <a:xfrm>
                  <a:off x="4913" y="1077"/>
                  <a:ext cx="17" cy="40"/>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2233" name="Rectangle 330"/>
                <p:cNvSpPr>
                  <a:spLocks noChangeArrowheads="1"/>
                </p:cNvSpPr>
                <p:nvPr/>
              </p:nvSpPr>
              <p:spPr bwMode="auto">
                <a:xfrm>
                  <a:off x="4981" y="1073"/>
                  <a:ext cx="20" cy="47"/>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2234" name="Rectangle 331"/>
                <p:cNvSpPr>
                  <a:spLocks noChangeArrowheads="1"/>
                </p:cNvSpPr>
                <p:nvPr/>
              </p:nvSpPr>
              <p:spPr bwMode="auto">
                <a:xfrm>
                  <a:off x="5037" y="1071"/>
                  <a:ext cx="18" cy="48"/>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2235" name="Rectangle 332"/>
                <p:cNvSpPr>
                  <a:spLocks noChangeArrowheads="1"/>
                </p:cNvSpPr>
                <p:nvPr/>
              </p:nvSpPr>
              <p:spPr bwMode="auto">
                <a:xfrm>
                  <a:off x="5109" y="1077"/>
                  <a:ext cx="17" cy="40"/>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2236" name="Line 333"/>
                <p:cNvSpPr>
                  <a:spLocks noChangeShapeType="1"/>
                </p:cNvSpPr>
                <p:nvPr/>
              </p:nvSpPr>
              <p:spPr bwMode="auto">
                <a:xfrm flipH="1" flipV="1">
                  <a:off x="5065" y="1004"/>
                  <a:ext cx="60" cy="73"/>
                </a:xfrm>
                <a:prstGeom prst="line">
                  <a:avLst/>
                </a:prstGeom>
                <a:noFill/>
                <a:ln w="12700">
                  <a:solidFill>
                    <a:schemeClr val="tx1"/>
                  </a:solidFill>
                  <a:round/>
                  <a:headEnd/>
                  <a:tailEnd/>
                </a:ln>
              </p:spPr>
              <p:txBody>
                <a:bodyPr wrap="none" anchor="ctr"/>
                <a:lstStyle/>
                <a:p>
                  <a:endParaRPr lang="en-US"/>
                </a:p>
              </p:txBody>
            </p:sp>
          </p:grpSp>
          <p:grpSp>
            <p:nvGrpSpPr>
              <p:cNvPr id="2318" name="Group 334"/>
              <p:cNvGrpSpPr>
                <a:grpSpLocks/>
              </p:cNvGrpSpPr>
              <p:nvPr/>
            </p:nvGrpSpPr>
            <p:grpSpPr bwMode="auto">
              <a:xfrm>
                <a:off x="4913" y="839"/>
                <a:ext cx="213" cy="109"/>
                <a:chOff x="4913" y="839"/>
                <a:chExt cx="213" cy="109"/>
              </a:xfrm>
            </p:grpSpPr>
            <p:sp>
              <p:nvSpPr>
                <p:cNvPr id="2221" name="Line 335"/>
                <p:cNvSpPr>
                  <a:spLocks noChangeShapeType="1"/>
                </p:cNvSpPr>
                <p:nvPr/>
              </p:nvSpPr>
              <p:spPr bwMode="auto">
                <a:xfrm>
                  <a:off x="4926" y="891"/>
                  <a:ext cx="41" cy="57"/>
                </a:xfrm>
                <a:prstGeom prst="line">
                  <a:avLst/>
                </a:prstGeom>
                <a:noFill/>
                <a:ln w="12700">
                  <a:solidFill>
                    <a:schemeClr val="tx1"/>
                  </a:solidFill>
                  <a:round/>
                  <a:headEnd/>
                  <a:tailEnd/>
                </a:ln>
              </p:spPr>
              <p:txBody>
                <a:bodyPr wrap="none" anchor="ctr"/>
                <a:lstStyle/>
                <a:p>
                  <a:endParaRPr lang="en-US"/>
                </a:p>
              </p:txBody>
            </p:sp>
            <p:sp>
              <p:nvSpPr>
                <p:cNvPr id="2222" name="Line 336"/>
                <p:cNvSpPr>
                  <a:spLocks noChangeShapeType="1"/>
                </p:cNvSpPr>
                <p:nvPr/>
              </p:nvSpPr>
              <p:spPr bwMode="auto">
                <a:xfrm>
                  <a:off x="4992" y="896"/>
                  <a:ext cx="0" cy="51"/>
                </a:xfrm>
                <a:prstGeom prst="line">
                  <a:avLst/>
                </a:prstGeom>
                <a:noFill/>
                <a:ln w="12700">
                  <a:solidFill>
                    <a:schemeClr val="tx1"/>
                  </a:solidFill>
                  <a:round/>
                  <a:headEnd/>
                  <a:tailEnd/>
                </a:ln>
              </p:spPr>
              <p:txBody>
                <a:bodyPr wrap="none" anchor="ctr"/>
                <a:lstStyle/>
                <a:p>
                  <a:endParaRPr lang="en-US"/>
                </a:p>
              </p:txBody>
            </p:sp>
            <p:sp>
              <p:nvSpPr>
                <p:cNvPr id="2223" name="Line 337"/>
                <p:cNvSpPr>
                  <a:spLocks noChangeShapeType="1"/>
                </p:cNvSpPr>
                <p:nvPr/>
              </p:nvSpPr>
              <p:spPr bwMode="auto">
                <a:xfrm>
                  <a:off x="5047" y="894"/>
                  <a:ext cx="0" cy="54"/>
                </a:xfrm>
                <a:prstGeom prst="line">
                  <a:avLst/>
                </a:prstGeom>
                <a:noFill/>
                <a:ln w="12700">
                  <a:solidFill>
                    <a:schemeClr val="tx1"/>
                  </a:solidFill>
                  <a:round/>
                  <a:headEnd/>
                  <a:tailEnd/>
                </a:ln>
              </p:spPr>
              <p:txBody>
                <a:bodyPr wrap="none" anchor="ctr"/>
                <a:lstStyle/>
                <a:p>
                  <a:endParaRPr lang="en-US"/>
                </a:p>
              </p:txBody>
            </p:sp>
            <p:sp>
              <p:nvSpPr>
                <p:cNvPr id="2224" name="Rectangle 338"/>
                <p:cNvSpPr>
                  <a:spLocks noChangeArrowheads="1"/>
                </p:cNvSpPr>
                <p:nvPr/>
              </p:nvSpPr>
              <p:spPr bwMode="auto">
                <a:xfrm>
                  <a:off x="4913" y="842"/>
                  <a:ext cx="17" cy="41"/>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2225" name="Rectangle 339"/>
                <p:cNvSpPr>
                  <a:spLocks noChangeArrowheads="1"/>
                </p:cNvSpPr>
                <p:nvPr/>
              </p:nvSpPr>
              <p:spPr bwMode="auto">
                <a:xfrm>
                  <a:off x="4981" y="839"/>
                  <a:ext cx="20" cy="47"/>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2226" name="Rectangle 340"/>
                <p:cNvSpPr>
                  <a:spLocks noChangeArrowheads="1"/>
                </p:cNvSpPr>
                <p:nvPr/>
              </p:nvSpPr>
              <p:spPr bwMode="auto">
                <a:xfrm>
                  <a:off x="5037" y="841"/>
                  <a:ext cx="18" cy="47"/>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2227" name="Rectangle 341"/>
                <p:cNvSpPr>
                  <a:spLocks noChangeArrowheads="1"/>
                </p:cNvSpPr>
                <p:nvPr/>
              </p:nvSpPr>
              <p:spPr bwMode="auto">
                <a:xfrm>
                  <a:off x="5109" y="842"/>
                  <a:ext cx="17" cy="41"/>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2228" name="Line 342"/>
                <p:cNvSpPr>
                  <a:spLocks noChangeShapeType="1"/>
                </p:cNvSpPr>
                <p:nvPr/>
              </p:nvSpPr>
              <p:spPr bwMode="auto">
                <a:xfrm flipH="1">
                  <a:off x="5065" y="891"/>
                  <a:ext cx="60" cy="57"/>
                </a:xfrm>
                <a:prstGeom prst="line">
                  <a:avLst/>
                </a:prstGeom>
                <a:noFill/>
                <a:ln w="12700">
                  <a:solidFill>
                    <a:schemeClr val="tx1"/>
                  </a:solidFill>
                  <a:round/>
                  <a:headEnd/>
                  <a:tailEnd/>
                </a:ln>
              </p:spPr>
              <p:txBody>
                <a:bodyPr wrap="none" anchor="ctr"/>
                <a:lstStyle/>
                <a:p>
                  <a:endParaRPr lang="en-US"/>
                </a:p>
              </p:txBody>
            </p:sp>
          </p:grpSp>
        </p:grpSp>
        <p:grpSp>
          <p:nvGrpSpPr>
            <p:cNvPr id="2340" name="Group 343"/>
            <p:cNvGrpSpPr>
              <a:grpSpLocks/>
            </p:cNvGrpSpPr>
            <p:nvPr/>
          </p:nvGrpSpPr>
          <p:grpSpPr bwMode="auto">
            <a:xfrm>
              <a:off x="4502" y="1393"/>
              <a:ext cx="202" cy="289"/>
              <a:chOff x="4913" y="1461"/>
              <a:chExt cx="213" cy="282"/>
            </a:xfrm>
          </p:grpSpPr>
          <p:sp>
            <p:nvSpPr>
              <p:cNvPr id="2199" name="Rectangle 344"/>
              <p:cNvSpPr>
                <a:spLocks noChangeArrowheads="1"/>
              </p:cNvSpPr>
              <p:nvPr/>
            </p:nvSpPr>
            <p:spPr bwMode="auto">
              <a:xfrm>
                <a:off x="4976" y="1584"/>
                <a:ext cx="93" cy="42"/>
              </a:xfrm>
              <a:prstGeom prst="rect">
                <a:avLst/>
              </a:prstGeom>
              <a:solidFill>
                <a:schemeClr val="bg1"/>
              </a:solidFill>
              <a:ln w="12700">
                <a:solidFill>
                  <a:schemeClr val="tx1"/>
                </a:solidFill>
                <a:miter lim="800000"/>
                <a:headEnd/>
                <a:tailEnd/>
              </a:ln>
            </p:spPr>
            <p:txBody>
              <a:bodyPr wrap="none" anchor="ctr"/>
              <a:lstStyle/>
              <a:p>
                <a:endParaRPr lang="en-US"/>
              </a:p>
            </p:txBody>
          </p:sp>
          <p:grpSp>
            <p:nvGrpSpPr>
              <p:cNvPr id="2362" name="Group 345"/>
              <p:cNvGrpSpPr>
                <a:grpSpLocks/>
              </p:cNvGrpSpPr>
              <p:nvPr/>
            </p:nvGrpSpPr>
            <p:grpSpPr bwMode="auto">
              <a:xfrm>
                <a:off x="4913" y="1626"/>
                <a:ext cx="213" cy="117"/>
                <a:chOff x="4913" y="1626"/>
                <a:chExt cx="213" cy="117"/>
              </a:xfrm>
            </p:grpSpPr>
            <p:sp>
              <p:nvSpPr>
                <p:cNvPr id="2210" name="Line 346"/>
                <p:cNvSpPr>
                  <a:spLocks noChangeShapeType="1"/>
                </p:cNvSpPr>
                <p:nvPr/>
              </p:nvSpPr>
              <p:spPr bwMode="auto">
                <a:xfrm flipV="1">
                  <a:off x="4926" y="1627"/>
                  <a:ext cx="41" cy="72"/>
                </a:xfrm>
                <a:prstGeom prst="line">
                  <a:avLst/>
                </a:prstGeom>
                <a:noFill/>
                <a:ln w="12700">
                  <a:solidFill>
                    <a:schemeClr val="tx1"/>
                  </a:solidFill>
                  <a:round/>
                  <a:headEnd/>
                  <a:tailEnd/>
                </a:ln>
              </p:spPr>
              <p:txBody>
                <a:bodyPr wrap="none" anchor="ctr"/>
                <a:lstStyle/>
                <a:p>
                  <a:endParaRPr lang="en-US"/>
                </a:p>
              </p:txBody>
            </p:sp>
            <p:sp>
              <p:nvSpPr>
                <p:cNvPr id="2211" name="Line 347"/>
                <p:cNvSpPr>
                  <a:spLocks noChangeShapeType="1"/>
                </p:cNvSpPr>
                <p:nvPr/>
              </p:nvSpPr>
              <p:spPr bwMode="auto">
                <a:xfrm flipV="1">
                  <a:off x="4992" y="1627"/>
                  <a:ext cx="0" cy="67"/>
                </a:xfrm>
                <a:prstGeom prst="line">
                  <a:avLst/>
                </a:prstGeom>
                <a:noFill/>
                <a:ln w="12700">
                  <a:solidFill>
                    <a:schemeClr val="tx1"/>
                  </a:solidFill>
                  <a:round/>
                  <a:headEnd/>
                  <a:tailEnd/>
                </a:ln>
              </p:spPr>
              <p:txBody>
                <a:bodyPr wrap="none" anchor="ctr"/>
                <a:lstStyle/>
                <a:p>
                  <a:endParaRPr lang="en-US"/>
                </a:p>
              </p:txBody>
            </p:sp>
            <p:sp>
              <p:nvSpPr>
                <p:cNvPr id="2212" name="Line 348"/>
                <p:cNvSpPr>
                  <a:spLocks noChangeShapeType="1"/>
                </p:cNvSpPr>
                <p:nvPr/>
              </p:nvSpPr>
              <p:spPr bwMode="auto">
                <a:xfrm flipV="1">
                  <a:off x="5047" y="1626"/>
                  <a:ext cx="0" cy="69"/>
                </a:xfrm>
                <a:prstGeom prst="line">
                  <a:avLst/>
                </a:prstGeom>
                <a:noFill/>
                <a:ln w="12700">
                  <a:solidFill>
                    <a:schemeClr val="tx1"/>
                  </a:solidFill>
                  <a:round/>
                  <a:headEnd/>
                  <a:tailEnd/>
                </a:ln>
              </p:spPr>
              <p:txBody>
                <a:bodyPr wrap="none" anchor="ctr"/>
                <a:lstStyle/>
                <a:p>
                  <a:endParaRPr lang="en-US"/>
                </a:p>
              </p:txBody>
            </p:sp>
            <p:sp>
              <p:nvSpPr>
                <p:cNvPr id="2213" name="Rectangle 349"/>
                <p:cNvSpPr>
                  <a:spLocks noChangeArrowheads="1"/>
                </p:cNvSpPr>
                <p:nvPr/>
              </p:nvSpPr>
              <p:spPr bwMode="auto">
                <a:xfrm>
                  <a:off x="4913" y="1699"/>
                  <a:ext cx="17" cy="40"/>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2214" name="Rectangle 350"/>
                <p:cNvSpPr>
                  <a:spLocks noChangeArrowheads="1"/>
                </p:cNvSpPr>
                <p:nvPr/>
              </p:nvSpPr>
              <p:spPr bwMode="auto">
                <a:xfrm>
                  <a:off x="4981" y="1695"/>
                  <a:ext cx="20" cy="48"/>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2215" name="Rectangle 351"/>
                <p:cNvSpPr>
                  <a:spLocks noChangeArrowheads="1"/>
                </p:cNvSpPr>
                <p:nvPr/>
              </p:nvSpPr>
              <p:spPr bwMode="auto">
                <a:xfrm>
                  <a:off x="5037" y="1694"/>
                  <a:ext cx="18" cy="47"/>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2216" name="Rectangle 352"/>
                <p:cNvSpPr>
                  <a:spLocks noChangeArrowheads="1"/>
                </p:cNvSpPr>
                <p:nvPr/>
              </p:nvSpPr>
              <p:spPr bwMode="auto">
                <a:xfrm>
                  <a:off x="5109" y="1699"/>
                  <a:ext cx="17" cy="40"/>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2217" name="Line 353"/>
                <p:cNvSpPr>
                  <a:spLocks noChangeShapeType="1"/>
                </p:cNvSpPr>
                <p:nvPr/>
              </p:nvSpPr>
              <p:spPr bwMode="auto">
                <a:xfrm flipH="1" flipV="1">
                  <a:off x="5065" y="1627"/>
                  <a:ext cx="60" cy="72"/>
                </a:xfrm>
                <a:prstGeom prst="line">
                  <a:avLst/>
                </a:prstGeom>
                <a:noFill/>
                <a:ln w="12700">
                  <a:solidFill>
                    <a:schemeClr val="tx1"/>
                  </a:solidFill>
                  <a:round/>
                  <a:headEnd/>
                  <a:tailEnd/>
                </a:ln>
              </p:spPr>
              <p:txBody>
                <a:bodyPr wrap="none" anchor="ctr"/>
                <a:lstStyle/>
                <a:p>
                  <a:endParaRPr lang="en-US"/>
                </a:p>
              </p:txBody>
            </p:sp>
          </p:grpSp>
          <p:grpSp>
            <p:nvGrpSpPr>
              <p:cNvPr id="2384" name="Group 354"/>
              <p:cNvGrpSpPr>
                <a:grpSpLocks/>
              </p:cNvGrpSpPr>
              <p:nvPr/>
            </p:nvGrpSpPr>
            <p:grpSpPr bwMode="auto">
              <a:xfrm>
                <a:off x="4913" y="1461"/>
                <a:ext cx="213" cy="109"/>
                <a:chOff x="4913" y="1461"/>
                <a:chExt cx="213" cy="109"/>
              </a:xfrm>
            </p:grpSpPr>
            <p:sp>
              <p:nvSpPr>
                <p:cNvPr id="2202" name="Line 355"/>
                <p:cNvSpPr>
                  <a:spLocks noChangeShapeType="1"/>
                </p:cNvSpPr>
                <p:nvPr/>
              </p:nvSpPr>
              <p:spPr bwMode="auto">
                <a:xfrm>
                  <a:off x="4926" y="1513"/>
                  <a:ext cx="41" cy="57"/>
                </a:xfrm>
                <a:prstGeom prst="line">
                  <a:avLst/>
                </a:prstGeom>
                <a:noFill/>
                <a:ln w="12700">
                  <a:solidFill>
                    <a:schemeClr val="tx1"/>
                  </a:solidFill>
                  <a:round/>
                  <a:headEnd/>
                  <a:tailEnd/>
                </a:ln>
              </p:spPr>
              <p:txBody>
                <a:bodyPr wrap="none" anchor="ctr"/>
                <a:lstStyle/>
                <a:p>
                  <a:endParaRPr lang="en-US"/>
                </a:p>
              </p:txBody>
            </p:sp>
            <p:sp>
              <p:nvSpPr>
                <p:cNvPr id="2203" name="Line 356"/>
                <p:cNvSpPr>
                  <a:spLocks noChangeShapeType="1"/>
                </p:cNvSpPr>
                <p:nvPr/>
              </p:nvSpPr>
              <p:spPr bwMode="auto">
                <a:xfrm>
                  <a:off x="4992" y="1519"/>
                  <a:ext cx="0" cy="50"/>
                </a:xfrm>
                <a:prstGeom prst="line">
                  <a:avLst/>
                </a:prstGeom>
                <a:noFill/>
                <a:ln w="12700">
                  <a:solidFill>
                    <a:schemeClr val="tx1"/>
                  </a:solidFill>
                  <a:round/>
                  <a:headEnd/>
                  <a:tailEnd/>
                </a:ln>
              </p:spPr>
              <p:txBody>
                <a:bodyPr wrap="none" anchor="ctr"/>
                <a:lstStyle/>
                <a:p>
                  <a:endParaRPr lang="en-US"/>
                </a:p>
              </p:txBody>
            </p:sp>
            <p:sp>
              <p:nvSpPr>
                <p:cNvPr id="2204" name="Line 357"/>
                <p:cNvSpPr>
                  <a:spLocks noChangeShapeType="1"/>
                </p:cNvSpPr>
                <p:nvPr/>
              </p:nvSpPr>
              <p:spPr bwMode="auto">
                <a:xfrm>
                  <a:off x="5047" y="1517"/>
                  <a:ext cx="0" cy="53"/>
                </a:xfrm>
                <a:prstGeom prst="line">
                  <a:avLst/>
                </a:prstGeom>
                <a:noFill/>
                <a:ln w="12700">
                  <a:solidFill>
                    <a:schemeClr val="tx1"/>
                  </a:solidFill>
                  <a:round/>
                  <a:headEnd/>
                  <a:tailEnd/>
                </a:ln>
              </p:spPr>
              <p:txBody>
                <a:bodyPr wrap="none" anchor="ctr"/>
                <a:lstStyle/>
                <a:p>
                  <a:endParaRPr lang="en-US"/>
                </a:p>
              </p:txBody>
            </p:sp>
            <p:sp>
              <p:nvSpPr>
                <p:cNvPr id="2205" name="Rectangle 358"/>
                <p:cNvSpPr>
                  <a:spLocks noChangeArrowheads="1"/>
                </p:cNvSpPr>
                <p:nvPr/>
              </p:nvSpPr>
              <p:spPr bwMode="auto">
                <a:xfrm>
                  <a:off x="4913" y="1465"/>
                  <a:ext cx="17" cy="40"/>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2206" name="Rectangle 359"/>
                <p:cNvSpPr>
                  <a:spLocks noChangeArrowheads="1"/>
                </p:cNvSpPr>
                <p:nvPr/>
              </p:nvSpPr>
              <p:spPr bwMode="auto">
                <a:xfrm>
                  <a:off x="4981" y="1461"/>
                  <a:ext cx="20" cy="48"/>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2207" name="Rectangle 360"/>
                <p:cNvSpPr>
                  <a:spLocks noChangeArrowheads="1"/>
                </p:cNvSpPr>
                <p:nvPr/>
              </p:nvSpPr>
              <p:spPr bwMode="auto">
                <a:xfrm>
                  <a:off x="5037" y="1463"/>
                  <a:ext cx="18" cy="48"/>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2208" name="Rectangle 361"/>
                <p:cNvSpPr>
                  <a:spLocks noChangeArrowheads="1"/>
                </p:cNvSpPr>
                <p:nvPr/>
              </p:nvSpPr>
              <p:spPr bwMode="auto">
                <a:xfrm>
                  <a:off x="5109" y="1465"/>
                  <a:ext cx="17" cy="40"/>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2209" name="Line 362"/>
                <p:cNvSpPr>
                  <a:spLocks noChangeShapeType="1"/>
                </p:cNvSpPr>
                <p:nvPr/>
              </p:nvSpPr>
              <p:spPr bwMode="auto">
                <a:xfrm flipH="1">
                  <a:off x="5065" y="1513"/>
                  <a:ext cx="60" cy="57"/>
                </a:xfrm>
                <a:prstGeom prst="line">
                  <a:avLst/>
                </a:prstGeom>
                <a:noFill/>
                <a:ln w="12700">
                  <a:solidFill>
                    <a:schemeClr val="tx1"/>
                  </a:solidFill>
                  <a:round/>
                  <a:headEnd/>
                  <a:tailEnd/>
                </a:ln>
              </p:spPr>
              <p:txBody>
                <a:bodyPr wrap="none" anchor="ctr"/>
                <a:lstStyle/>
                <a:p>
                  <a:endParaRPr lang="en-US"/>
                </a:p>
              </p:txBody>
            </p:sp>
          </p:grpSp>
        </p:grpSp>
        <p:grpSp>
          <p:nvGrpSpPr>
            <p:cNvPr id="2406" name="Group 363"/>
            <p:cNvGrpSpPr>
              <a:grpSpLocks/>
            </p:cNvGrpSpPr>
            <p:nvPr/>
          </p:nvGrpSpPr>
          <p:grpSpPr bwMode="auto">
            <a:xfrm>
              <a:off x="4085" y="1576"/>
              <a:ext cx="201" cy="290"/>
              <a:chOff x="4473" y="1640"/>
              <a:chExt cx="212" cy="282"/>
            </a:xfrm>
          </p:grpSpPr>
          <p:sp>
            <p:nvSpPr>
              <p:cNvPr id="2180" name="Rectangle 364"/>
              <p:cNvSpPr>
                <a:spLocks noChangeArrowheads="1"/>
              </p:cNvSpPr>
              <p:nvPr/>
            </p:nvSpPr>
            <p:spPr bwMode="auto">
              <a:xfrm>
                <a:off x="4534" y="1764"/>
                <a:ext cx="95" cy="41"/>
              </a:xfrm>
              <a:prstGeom prst="rect">
                <a:avLst/>
              </a:prstGeom>
              <a:solidFill>
                <a:schemeClr val="bg1"/>
              </a:solidFill>
              <a:ln w="12700">
                <a:solidFill>
                  <a:schemeClr val="tx1"/>
                </a:solidFill>
                <a:miter lim="800000"/>
                <a:headEnd/>
                <a:tailEnd/>
              </a:ln>
            </p:spPr>
            <p:txBody>
              <a:bodyPr wrap="none" anchor="ctr"/>
              <a:lstStyle/>
              <a:p>
                <a:endParaRPr lang="en-US"/>
              </a:p>
            </p:txBody>
          </p:sp>
          <p:grpSp>
            <p:nvGrpSpPr>
              <p:cNvPr id="2428" name="Group 365"/>
              <p:cNvGrpSpPr>
                <a:grpSpLocks/>
              </p:cNvGrpSpPr>
              <p:nvPr/>
            </p:nvGrpSpPr>
            <p:grpSpPr bwMode="auto">
              <a:xfrm>
                <a:off x="4473" y="1805"/>
                <a:ext cx="212" cy="117"/>
                <a:chOff x="4473" y="1805"/>
                <a:chExt cx="212" cy="117"/>
              </a:xfrm>
            </p:grpSpPr>
            <p:sp>
              <p:nvSpPr>
                <p:cNvPr id="2191" name="Line 366"/>
                <p:cNvSpPr>
                  <a:spLocks noChangeShapeType="1"/>
                </p:cNvSpPr>
                <p:nvPr/>
              </p:nvSpPr>
              <p:spPr bwMode="auto">
                <a:xfrm flipV="1">
                  <a:off x="4485" y="1806"/>
                  <a:ext cx="41" cy="72"/>
                </a:xfrm>
                <a:prstGeom prst="line">
                  <a:avLst/>
                </a:prstGeom>
                <a:noFill/>
                <a:ln w="12700">
                  <a:solidFill>
                    <a:schemeClr val="tx1"/>
                  </a:solidFill>
                  <a:round/>
                  <a:headEnd/>
                  <a:tailEnd/>
                </a:ln>
              </p:spPr>
              <p:txBody>
                <a:bodyPr wrap="none" anchor="ctr"/>
                <a:lstStyle/>
                <a:p>
                  <a:endParaRPr lang="en-US"/>
                </a:p>
              </p:txBody>
            </p:sp>
            <p:sp>
              <p:nvSpPr>
                <p:cNvPr id="2192" name="Line 367"/>
                <p:cNvSpPr>
                  <a:spLocks noChangeShapeType="1"/>
                </p:cNvSpPr>
                <p:nvPr/>
              </p:nvSpPr>
              <p:spPr bwMode="auto">
                <a:xfrm flipV="1">
                  <a:off x="4552" y="1807"/>
                  <a:ext cx="0" cy="66"/>
                </a:xfrm>
                <a:prstGeom prst="line">
                  <a:avLst/>
                </a:prstGeom>
                <a:noFill/>
                <a:ln w="12700">
                  <a:solidFill>
                    <a:schemeClr val="tx1"/>
                  </a:solidFill>
                  <a:round/>
                  <a:headEnd/>
                  <a:tailEnd/>
                </a:ln>
              </p:spPr>
              <p:txBody>
                <a:bodyPr wrap="none" anchor="ctr"/>
                <a:lstStyle/>
                <a:p>
                  <a:endParaRPr lang="en-US"/>
                </a:p>
              </p:txBody>
            </p:sp>
            <p:sp>
              <p:nvSpPr>
                <p:cNvPr id="2193" name="Line 368"/>
                <p:cNvSpPr>
                  <a:spLocks noChangeShapeType="1"/>
                </p:cNvSpPr>
                <p:nvPr/>
              </p:nvSpPr>
              <p:spPr bwMode="auto">
                <a:xfrm flipV="1">
                  <a:off x="4607" y="1805"/>
                  <a:ext cx="0" cy="70"/>
                </a:xfrm>
                <a:prstGeom prst="line">
                  <a:avLst/>
                </a:prstGeom>
                <a:noFill/>
                <a:ln w="12700">
                  <a:solidFill>
                    <a:schemeClr val="tx1"/>
                  </a:solidFill>
                  <a:round/>
                  <a:headEnd/>
                  <a:tailEnd/>
                </a:ln>
              </p:spPr>
              <p:txBody>
                <a:bodyPr wrap="none" anchor="ctr"/>
                <a:lstStyle/>
                <a:p>
                  <a:endParaRPr lang="en-US"/>
                </a:p>
              </p:txBody>
            </p:sp>
            <p:sp>
              <p:nvSpPr>
                <p:cNvPr id="2194" name="Rectangle 369"/>
                <p:cNvSpPr>
                  <a:spLocks noChangeArrowheads="1"/>
                </p:cNvSpPr>
                <p:nvPr/>
              </p:nvSpPr>
              <p:spPr bwMode="auto">
                <a:xfrm>
                  <a:off x="4473" y="1878"/>
                  <a:ext cx="17" cy="40"/>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2195" name="Rectangle 370"/>
                <p:cNvSpPr>
                  <a:spLocks noChangeArrowheads="1"/>
                </p:cNvSpPr>
                <p:nvPr/>
              </p:nvSpPr>
              <p:spPr bwMode="auto">
                <a:xfrm>
                  <a:off x="4541" y="1875"/>
                  <a:ext cx="20" cy="47"/>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2196" name="Rectangle 371"/>
                <p:cNvSpPr>
                  <a:spLocks noChangeArrowheads="1"/>
                </p:cNvSpPr>
                <p:nvPr/>
              </p:nvSpPr>
              <p:spPr bwMode="auto">
                <a:xfrm>
                  <a:off x="4596" y="1873"/>
                  <a:ext cx="18" cy="48"/>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2197" name="Rectangle 372"/>
                <p:cNvSpPr>
                  <a:spLocks noChangeArrowheads="1"/>
                </p:cNvSpPr>
                <p:nvPr/>
              </p:nvSpPr>
              <p:spPr bwMode="auto">
                <a:xfrm>
                  <a:off x="4667" y="1878"/>
                  <a:ext cx="18" cy="40"/>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2198" name="Line 373"/>
                <p:cNvSpPr>
                  <a:spLocks noChangeShapeType="1"/>
                </p:cNvSpPr>
                <p:nvPr/>
              </p:nvSpPr>
              <p:spPr bwMode="auto">
                <a:xfrm flipH="1" flipV="1">
                  <a:off x="4624" y="1806"/>
                  <a:ext cx="60" cy="72"/>
                </a:xfrm>
                <a:prstGeom prst="line">
                  <a:avLst/>
                </a:prstGeom>
                <a:noFill/>
                <a:ln w="12700">
                  <a:solidFill>
                    <a:schemeClr val="tx1"/>
                  </a:solidFill>
                  <a:round/>
                  <a:headEnd/>
                  <a:tailEnd/>
                </a:ln>
              </p:spPr>
              <p:txBody>
                <a:bodyPr wrap="none" anchor="ctr"/>
                <a:lstStyle/>
                <a:p>
                  <a:endParaRPr lang="en-US"/>
                </a:p>
              </p:txBody>
            </p:sp>
          </p:grpSp>
          <p:grpSp>
            <p:nvGrpSpPr>
              <p:cNvPr id="2450" name="Group 374"/>
              <p:cNvGrpSpPr>
                <a:grpSpLocks/>
              </p:cNvGrpSpPr>
              <p:nvPr/>
            </p:nvGrpSpPr>
            <p:grpSpPr bwMode="auto">
              <a:xfrm>
                <a:off x="4473" y="1640"/>
                <a:ext cx="212" cy="109"/>
                <a:chOff x="4473" y="1640"/>
                <a:chExt cx="212" cy="109"/>
              </a:xfrm>
            </p:grpSpPr>
            <p:sp>
              <p:nvSpPr>
                <p:cNvPr id="2183" name="Line 375"/>
                <p:cNvSpPr>
                  <a:spLocks noChangeShapeType="1"/>
                </p:cNvSpPr>
                <p:nvPr/>
              </p:nvSpPr>
              <p:spPr bwMode="auto">
                <a:xfrm>
                  <a:off x="4485" y="1692"/>
                  <a:ext cx="41" cy="57"/>
                </a:xfrm>
                <a:prstGeom prst="line">
                  <a:avLst/>
                </a:prstGeom>
                <a:noFill/>
                <a:ln w="12700">
                  <a:solidFill>
                    <a:schemeClr val="tx1"/>
                  </a:solidFill>
                  <a:round/>
                  <a:headEnd/>
                  <a:tailEnd/>
                </a:ln>
              </p:spPr>
              <p:txBody>
                <a:bodyPr wrap="none" anchor="ctr"/>
                <a:lstStyle/>
                <a:p>
                  <a:endParaRPr lang="en-US"/>
                </a:p>
              </p:txBody>
            </p:sp>
            <p:sp>
              <p:nvSpPr>
                <p:cNvPr id="2184" name="Line 376"/>
                <p:cNvSpPr>
                  <a:spLocks noChangeShapeType="1"/>
                </p:cNvSpPr>
                <p:nvPr/>
              </p:nvSpPr>
              <p:spPr bwMode="auto">
                <a:xfrm>
                  <a:off x="4552" y="1698"/>
                  <a:ext cx="0" cy="50"/>
                </a:xfrm>
                <a:prstGeom prst="line">
                  <a:avLst/>
                </a:prstGeom>
                <a:noFill/>
                <a:ln w="12700">
                  <a:solidFill>
                    <a:schemeClr val="tx1"/>
                  </a:solidFill>
                  <a:round/>
                  <a:headEnd/>
                  <a:tailEnd/>
                </a:ln>
              </p:spPr>
              <p:txBody>
                <a:bodyPr wrap="none" anchor="ctr"/>
                <a:lstStyle/>
                <a:p>
                  <a:endParaRPr lang="en-US"/>
                </a:p>
              </p:txBody>
            </p:sp>
            <p:sp>
              <p:nvSpPr>
                <p:cNvPr id="2185" name="Line 377"/>
                <p:cNvSpPr>
                  <a:spLocks noChangeShapeType="1"/>
                </p:cNvSpPr>
                <p:nvPr/>
              </p:nvSpPr>
              <p:spPr bwMode="auto">
                <a:xfrm>
                  <a:off x="4607" y="1696"/>
                  <a:ext cx="0" cy="53"/>
                </a:xfrm>
                <a:prstGeom prst="line">
                  <a:avLst/>
                </a:prstGeom>
                <a:noFill/>
                <a:ln w="12700">
                  <a:solidFill>
                    <a:schemeClr val="tx1"/>
                  </a:solidFill>
                  <a:round/>
                  <a:headEnd/>
                  <a:tailEnd/>
                </a:ln>
              </p:spPr>
              <p:txBody>
                <a:bodyPr wrap="none" anchor="ctr"/>
                <a:lstStyle/>
                <a:p>
                  <a:endParaRPr lang="en-US"/>
                </a:p>
              </p:txBody>
            </p:sp>
            <p:sp>
              <p:nvSpPr>
                <p:cNvPr id="2186" name="Rectangle 378"/>
                <p:cNvSpPr>
                  <a:spLocks noChangeArrowheads="1"/>
                </p:cNvSpPr>
                <p:nvPr/>
              </p:nvSpPr>
              <p:spPr bwMode="auto">
                <a:xfrm>
                  <a:off x="4473" y="1644"/>
                  <a:ext cx="17" cy="40"/>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2187" name="Rectangle 379"/>
                <p:cNvSpPr>
                  <a:spLocks noChangeArrowheads="1"/>
                </p:cNvSpPr>
                <p:nvPr/>
              </p:nvSpPr>
              <p:spPr bwMode="auto">
                <a:xfrm>
                  <a:off x="4541" y="1640"/>
                  <a:ext cx="20" cy="48"/>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2188" name="Rectangle 380"/>
                <p:cNvSpPr>
                  <a:spLocks noChangeArrowheads="1"/>
                </p:cNvSpPr>
                <p:nvPr/>
              </p:nvSpPr>
              <p:spPr bwMode="auto">
                <a:xfrm>
                  <a:off x="4596" y="1643"/>
                  <a:ext cx="18" cy="47"/>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2189" name="Rectangle 381"/>
                <p:cNvSpPr>
                  <a:spLocks noChangeArrowheads="1"/>
                </p:cNvSpPr>
                <p:nvPr/>
              </p:nvSpPr>
              <p:spPr bwMode="auto">
                <a:xfrm>
                  <a:off x="4667" y="1644"/>
                  <a:ext cx="18" cy="40"/>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2190" name="Line 382"/>
                <p:cNvSpPr>
                  <a:spLocks noChangeShapeType="1"/>
                </p:cNvSpPr>
                <p:nvPr/>
              </p:nvSpPr>
              <p:spPr bwMode="auto">
                <a:xfrm flipH="1">
                  <a:off x="4624" y="1692"/>
                  <a:ext cx="60" cy="57"/>
                </a:xfrm>
                <a:prstGeom prst="line">
                  <a:avLst/>
                </a:prstGeom>
                <a:noFill/>
                <a:ln w="12700">
                  <a:solidFill>
                    <a:schemeClr val="tx1"/>
                  </a:solidFill>
                  <a:round/>
                  <a:headEnd/>
                  <a:tailEnd/>
                </a:ln>
              </p:spPr>
              <p:txBody>
                <a:bodyPr wrap="none" anchor="ctr"/>
                <a:lstStyle/>
                <a:p>
                  <a:endParaRPr lang="en-US"/>
                </a:p>
              </p:txBody>
            </p:sp>
          </p:grpSp>
        </p:grpSp>
        <p:grpSp>
          <p:nvGrpSpPr>
            <p:cNvPr id="2471" name="Group 383"/>
            <p:cNvGrpSpPr>
              <a:grpSpLocks/>
            </p:cNvGrpSpPr>
            <p:nvPr/>
          </p:nvGrpSpPr>
          <p:grpSpPr bwMode="auto">
            <a:xfrm>
              <a:off x="3640" y="1428"/>
              <a:ext cx="201" cy="289"/>
              <a:chOff x="4004" y="1496"/>
              <a:chExt cx="212" cy="281"/>
            </a:xfrm>
          </p:grpSpPr>
          <p:sp>
            <p:nvSpPr>
              <p:cNvPr id="2161" name="Rectangle 384"/>
              <p:cNvSpPr>
                <a:spLocks noChangeArrowheads="1"/>
              </p:cNvSpPr>
              <p:nvPr/>
            </p:nvSpPr>
            <p:spPr bwMode="auto">
              <a:xfrm>
                <a:off x="4066" y="1619"/>
                <a:ext cx="94" cy="42"/>
              </a:xfrm>
              <a:prstGeom prst="rect">
                <a:avLst/>
              </a:prstGeom>
              <a:solidFill>
                <a:schemeClr val="bg1"/>
              </a:solidFill>
              <a:ln w="12700">
                <a:solidFill>
                  <a:schemeClr val="tx1"/>
                </a:solidFill>
                <a:miter lim="800000"/>
                <a:headEnd/>
                <a:tailEnd/>
              </a:ln>
            </p:spPr>
            <p:txBody>
              <a:bodyPr wrap="none" anchor="ctr"/>
              <a:lstStyle/>
              <a:p>
                <a:endParaRPr lang="en-US"/>
              </a:p>
            </p:txBody>
          </p:sp>
          <p:grpSp>
            <p:nvGrpSpPr>
              <p:cNvPr id="2472" name="Group 385"/>
              <p:cNvGrpSpPr>
                <a:grpSpLocks/>
              </p:cNvGrpSpPr>
              <p:nvPr/>
            </p:nvGrpSpPr>
            <p:grpSpPr bwMode="auto">
              <a:xfrm>
                <a:off x="4004" y="1661"/>
                <a:ext cx="212" cy="116"/>
                <a:chOff x="4004" y="1661"/>
                <a:chExt cx="212" cy="116"/>
              </a:xfrm>
            </p:grpSpPr>
            <p:sp>
              <p:nvSpPr>
                <p:cNvPr id="2172" name="Line 386"/>
                <p:cNvSpPr>
                  <a:spLocks noChangeShapeType="1"/>
                </p:cNvSpPr>
                <p:nvPr/>
              </p:nvSpPr>
              <p:spPr bwMode="auto">
                <a:xfrm flipV="1">
                  <a:off x="4017" y="1661"/>
                  <a:ext cx="41" cy="72"/>
                </a:xfrm>
                <a:prstGeom prst="line">
                  <a:avLst/>
                </a:prstGeom>
                <a:noFill/>
                <a:ln w="12700">
                  <a:solidFill>
                    <a:schemeClr val="tx1"/>
                  </a:solidFill>
                  <a:round/>
                  <a:headEnd/>
                  <a:tailEnd/>
                </a:ln>
              </p:spPr>
              <p:txBody>
                <a:bodyPr wrap="none" anchor="ctr"/>
                <a:lstStyle/>
                <a:p>
                  <a:endParaRPr lang="en-US"/>
                </a:p>
              </p:txBody>
            </p:sp>
            <p:sp>
              <p:nvSpPr>
                <p:cNvPr id="2173" name="Line 387"/>
                <p:cNvSpPr>
                  <a:spLocks noChangeShapeType="1"/>
                </p:cNvSpPr>
                <p:nvPr/>
              </p:nvSpPr>
              <p:spPr bwMode="auto">
                <a:xfrm flipV="1">
                  <a:off x="4083" y="1662"/>
                  <a:ext cx="0" cy="66"/>
                </a:xfrm>
                <a:prstGeom prst="line">
                  <a:avLst/>
                </a:prstGeom>
                <a:noFill/>
                <a:ln w="12700">
                  <a:solidFill>
                    <a:schemeClr val="tx1"/>
                  </a:solidFill>
                  <a:round/>
                  <a:headEnd/>
                  <a:tailEnd/>
                </a:ln>
              </p:spPr>
              <p:txBody>
                <a:bodyPr wrap="none" anchor="ctr"/>
                <a:lstStyle/>
                <a:p>
                  <a:endParaRPr lang="en-US"/>
                </a:p>
              </p:txBody>
            </p:sp>
            <p:sp>
              <p:nvSpPr>
                <p:cNvPr id="2174" name="Line 388"/>
                <p:cNvSpPr>
                  <a:spLocks noChangeShapeType="1"/>
                </p:cNvSpPr>
                <p:nvPr/>
              </p:nvSpPr>
              <p:spPr bwMode="auto">
                <a:xfrm flipV="1">
                  <a:off x="4139" y="1661"/>
                  <a:ext cx="0" cy="69"/>
                </a:xfrm>
                <a:prstGeom prst="line">
                  <a:avLst/>
                </a:prstGeom>
                <a:noFill/>
                <a:ln w="12700">
                  <a:solidFill>
                    <a:schemeClr val="tx1"/>
                  </a:solidFill>
                  <a:round/>
                  <a:headEnd/>
                  <a:tailEnd/>
                </a:ln>
              </p:spPr>
              <p:txBody>
                <a:bodyPr wrap="none" anchor="ctr"/>
                <a:lstStyle/>
                <a:p>
                  <a:endParaRPr lang="en-US"/>
                </a:p>
              </p:txBody>
            </p:sp>
            <p:sp>
              <p:nvSpPr>
                <p:cNvPr id="2175" name="Rectangle 389"/>
                <p:cNvSpPr>
                  <a:spLocks noChangeArrowheads="1"/>
                </p:cNvSpPr>
                <p:nvPr/>
              </p:nvSpPr>
              <p:spPr bwMode="auto">
                <a:xfrm>
                  <a:off x="4004" y="1733"/>
                  <a:ext cx="18" cy="41"/>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2176" name="Rectangle 390"/>
                <p:cNvSpPr>
                  <a:spLocks noChangeArrowheads="1"/>
                </p:cNvSpPr>
                <p:nvPr/>
              </p:nvSpPr>
              <p:spPr bwMode="auto">
                <a:xfrm>
                  <a:off x="4072" y="1730"/>
                  <a:ext cx="21" cy="47"/>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2177" name="Rectangle 391"/>
                <p:cNvSpPr>
                  <a:spLocks noChangeArrowheads="1"/>
                </p:cNvSpPr>
                <p:nvPr/>
              </p:nvSpPr>
              <p:spPr bwMode="auto">
                <a:xfrm>
                  <a:off x="4127" y="1728"/>
                  <a:ext cx="19" cy="48"/>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2178" name="Rectangle 392"/>
                <p:cNvSpPr>
                  <a:spLocks noChangeArrowheads="1"/>
                </p:cNvSpPr>
                <p:nvPr/>
              </p:nvSpPr>
              <p:spPr bwMode="auto">
                <a:xfrm>
                  <a:off x="4199" y="1733"/>
                  <a:ext cx="17" cy="41"/>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2179" name="Line 393"/>
                <p:cNvSpPr>
                  <a:spLocks noChangeShapeType="1"/>
                </p:cNvSpPr>
                <p:nvPr/>
              </p:nvSpPr>
              <p:spPr bwMode="auto">
                <a:xfrm flipH="1" flipV="1">
                  <a:off x="4155" y="1661"/>
                  <a:ext cx="61" cy="72"/>
                </a:xfrm>
                <a:prstGeom prst="line">
                  <a:avLst/>
                </a:prstGeom>
                <a:noFill/>
                <a:ln w="12700">
                  <a:solidFill>
                    <a:schemeClr val="tx1"/>
                  </a:solidFill>
                  <a:round/>
                  <a:headEnd/>
                  <a:tailEnd/>
                </a:ln>
              </p:spPr>
              <p:txBody>
                <a:bodyPr wrap="none" anchor="ctr"/>
                <a:lstStyle/>
                <a:p>
                  <a:endParaRPr lang="en-US"/>
                </a:p>
              </p:txBody>
            </p:sp>
          </p:grpSp>
          <p:grpSp>
            <p:nvGrpSpPr>
              <p:cNvPr id="2473" name="Group 394"/>
              <p:cNvGrpSpPr>
                <a:grpSpLocks/>
              </p:cNvGrpSpPr>
              <p:nvPr/>
            </p:nvGrpSpPr>
            <p:grpSpPr bwMode="auto">
              <a:xfrm>
                <a:off x="4004" y="1496"/>
                <a:ext cx="212" cy="108"/>
                <a:chOff x="4004" y="1496"/>
                <a:chExt cx="212" cy="108"/>
              </a:xfrm>
            </p:grpSpPr>
            <p:sp>
              <p:nvSpPr>
                <p:cNvPr id="2164" name="Line 395"/>
                <p:cNvSpPr>
                  <a:spLocks noChangeShapeType="1"/>
                </p:cNvSpPr>
                <p:nvPr/>
              </p:nvSpPr>
              <p:spPr bwMode="auto">
                <a:xfrm>
                  <a:off x="4017" y="1548"/>
                  <a:ext cx="41" cy="56"/>
                </a:xfrm>
                <a:prstGeom prst="line">
                  <a:avLst/>
                </a:prstGeom>
                <a:noFill/>
                <a:ln w="12700">
                  <a:solidFill>
                    <a:schemeClr val="tx1"/>
                  </a:solidFill>
                  <a:round/>
                  <a:headEnd/>
                  <a:tailEnd/>
                </a:ln>
              </p:spPr>
              <p:txBody>
                <a:bodyPr wrap="none" anchor="ctr"/>
                <a:lstStyle/>
                <a:p>
                  <a:endParaRPr lang="en-US"/>
                </a:p>
              </p:txBody>
            </p:sp>
            <p:sp>
              <p:nvSpPr>
                <p:cNvPr id="2165" name="Line 396"/>
                <p:cNvSpPr>
                  <a:spLocks noChangeShapeType="1"/>
                </p:cNvSpPr>
                <p:nvPr/>
              </p:nvSpPr>
              <p:spPr bwMode="auto">
                <a:xfrm>
                  <a:off x="4083" y="1553"/>
                  <a:ext cx="0" cy="51"/>
                </a:xfrm>
                <a:prstGeom prst="line">
                  <a:avLst/>
                </a:prstGeom>
                <a:noFill/>
                <a:ln w="12700">
                  <a:solidFill>
                    <a:schemeClr val="tx1"/>
                  </a:solidFill>
                  <a:round/>
                  <a:headEnd/>
                  <a:tailEnd/>
                </a:ln>
              </p:spPr>
              <p:txBody>
                <a:bodyPr wrap="none" anchor="ctr"/>
                <a:lstStyle/>
                <a:p>
                  <a:endParaRPr lang="en-US"/>
                </a:p>
              </p:txBody>
            </p:sp>
            <p:sp>
              <p:nvSpPr>
                <p:cNvPr id="2166" name="Line 397"/>
                <p:cNvSpPr>
                  <a:spLocks noChangeShapeType="1"/>
                </p:cNvSpPr>
                <p:nvPr/>
              </p:nvSpPr>
              <p:spPr bwMode="auto">
                <a:xfrm>
                  <a:off x="4139" y="1551"/>
                  <a:ext cx="0" cy="53"/>
                </a:xfrm>
                <a:prstGeom prst="line">
                  <a:avLst/>
                </a:prstGeom>
                <a:noFill/>
                <a:ln w="12700">
                  <a:solidFill>
                    <a:schemeClr val="tx1"/>
                  </a:solidFill>
                  <a:round/>
                  <a:headEnd/>
                  <a:tailEnd/>
                </a:ln>
              </p:spPr>
              <p:txBody>
                <a:bodyPr wrap="none" anchor="ctr"/>
                <a:lstStyle/>
                <a:p>
                  <a:endParaRPr lang="en-US"/>
                </a:p>
              </p:txBody>
            </p:sp>
            <p:sp>
              <p:nvSpPr>
                <p:cNvPr id="2167" name="Rectangle 398"/>
                <p:cNvSpPr>
                  <a:spLocks noChangeArrowheads="1"/>
                </p:cNvSpPr>
                <p:nvPr/>
              </p:nvSpPr>
              <p:spPr bwMode="auto">
                <a:xfrm>
                  <a:off x="4004" y="1499"/>
                  <a:ext cx="18" cy="41"/>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2168" name="Rectangle 399"/>
                <p:cNvSpPr>
                  <a:spLocks noChangeArrowheads="1"/>
                </p:cNvSpPr>
                <p:nvPr/>
              </p:nvSpPr>
              <p:spPr bwMode="auto">
                <a:xfrm>
                  <a:off x="4072" y="1496"/>
                  <a:ext cx="21" cy="47"/>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2169" name="Rectangle 400"/>
                <p:cNvSpPr>
                  <a:spLocks noChangeArrowheads="1"/>
                </p:cNvSpPr>
                <p:nvPr/>
              </p:nvSpPr>
              <p:spPr bwMode="auto">
                <a:xfrm>
                  <a:off x="4127" y="1498"/>
                  <a:ext cx="19" cy="47"/>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2170" name="Rectangle 401"/>
                <p:cNvSpPr>
                  <a:spLocks noChangeArrowheads="1"/>
                </p:cNvSpPr>
                <p:nvPr/>
              </p:nvSpPr>
              <p:spPr bwMode="auto">
                <a:xfrm>
                  <a:off x="4199" y="1499"/>
                  <a:ext cx="17" cy="41"/>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2171" name="Line 402"/>
                <p:cNvSpPr>
                  <a:spLocks noChangeShapeType="1"/>
                </p:cNvSpPr>
                <p:nvPr/>
              </p:nvSpPr>
              <p:spPr bwMode="auto">
                <a:xfrm flipH="1">
                  <a:off x="4155" y="1548"/>
                  <a:ext cx="61" cy="56"/>
                </a:xfrm>
                <a:prstGeom prst="line">
                  <a:avLst/>
                </a:prstGeom>
                <a:noFill/>
                <a:ln w="12700">
                  <a:solidFill>
                    <a:schemeClr val="tx1"/>
                  </a:solidFill>
                  <a:round/>
                  <a:headEnd/>
                  <a:tailEnd/>
                </a:ln>
              </p:spPr>
              <p:txBody>
                <a:bodyPr wrap="none" anchor="ctr"/>
                <a:lstStyle/>
                <a:p>
                  <a:endParaRPr lang="en-US"/>
                </a:p>
              </p:txBody>
            </p:sp>
          </p:grpSp>
        </p:grpSp>
        <p:grpSp>
          <p:nvGrpSpPr>
            <p:cNvPr id="2479" name="Group 403"/>
            <p:cNvGrpSpPr>
              <a:grpSpLocks/>
            </p:cNvGrpSpPr>
            <p:nvPr/>
          </p:nvGrpSpPr>
          <p:grpSpPr bwMode="auto">
            <a:xfrm>
              <a:off x="3600" y="782"/>
              <a:ext cx="202" cy="289"/>
              <a:chOff x="3962" y="867"/>
              <a:chExt cx="213" cy="281"/>
            </a:xfrm>
          </p:grpSpPr>
          <p:sp>
            <p:nvSpPr>
              <p:cNvPr id="2142" name="Rectangle 404"/>
              <p:cNvSpPr>
                <a:spLocks noChangeArrowheads="1"/>
              </p:cNvSpPr>
              <p:nvPr/>
            </p:nvSpPr>
            <p:spPr bwMode="auto">
              <a:xfrm>
                <a:off x="4025" y="990"/>
                <a:ext cx="93" cy="42"/>
              </a:xfrm>
              <a:prstGeom prst="rect">
                <a:avLst/>
              </a:prstGeom>
              <a:solidFill>
                <a:schemeClr val="bg1"/>
              </a:solidFill>
              <a:ln w="12700">
                <a:solidFill>
                  <a:schemeClr val="tx1"/>
                </a:solidFill>
                <a:miter lim="800000"/>
                <a:headEnd/>
                <a:tailEnd/>
              </a:ln>
            </p:spPr>
            <p:txBody>
              <a:bodyPr wrap="none" anchor="ctr"/>
              <a:lstStyle/>
              <a:p>
                <a:endParaRPr lang="en-US"/>
              </a:p>
            </p:txBody>
          </p:sp>
          <p:grpSp>
            <p:nvGrpSpPr>
              <p:cNvPr id="2481" name="Group 405"/>
              <p:cNvGrpSpPr>
                <a:grpSpLocks/>
              </p:cNvGrpSpPr>
              <p:nvPr/>
            </p:nvGrpSpPr>
            <p:grpSpPr bwMode="auto">
              <a:xfrm>
                <a:off x="3962" y="1032"/>
                <a:ext cx="213" cy="116"/>
                <a:chOff x="3962" y="1032"/>
                <a:chExt cx="213" cy="116"/>
              </a:xfrm>
            </p:grpSpPr>
            <p:sp>
              <p:nvSpPr>
                <p:cNvPr id="2153" name="Line 406"/>
                <p:cNvSpPr>
                  <a:spLocks noChangeShapeType="1"/>
                </p:cNvSpPr>
                <p:nvPr/>
              </p:nvSpPr>
              <p:spPr bwMode="auto">
                <a:xfrm flipV="1">
                  <a:off x="3975" y="1033"/>
                  <a:ext cx="41" cy="72"/>
                </a:xfrm>
                <a:prstGeom prst="line">
                  <a:avLst/>
                </a:prstGeom>
                <a:noFill/>
                <a:ln w="12700">
                  <a:solidFill>
                    <a:schemeClr val="tx1"/>
                  </a:solidFill>
                  <a:round/>
                  <a:headEnd/>
                  <a:tailEnd/>
                </a:ln>
              </p:spPr>
              <p:txBody>
                <a:bodyPr wrap="none" anchor="ctr"/>
                <a:lstStyle/>
                <a:p>
                  <a:endParaRPr lang="en-US"/>
                </a:p>
              </p:txBody>
            </p:sp>
            <p:sp>
              <p:nvSpPr>
                <p:cNvPr id="2154" name="Line 407"/>
                <p:cNvSpPr>
                  <a:spLocks noChangeShapeType="1"/>
                </p:cNvSpPr>
                <p:nvPr/>
              </p:nvSpPr>
              <p:spPr bwMode="auto">
                <a:xfrm flipV="1">
                  <a:off x="4041" y="1033"/>
                  <a:ext cx="0" cy="67"/>
                </a:xfrm>
                <a:prstGeom prst="line">
                  <a:avLst/>
                </a:prstGeom>
                <a:noFill/>
                <a:ln w="12700">
                  <a:solidFill>
                    <a:schemeClr val="tx1"/>
                  </a:solidFill>
                  <a:round/>
                  <a:headEnd/>
                  <a:tailEnd/>
                </a:ln>
              </p:spPr>
              <p:txBody>
                <a:bodyPr wrap="none" anchor="ctr"/>
                <a:lstStyle/>
                <a:p>
                  <a:endParaRPr lang="en-US"/>
                </a:p>
              </p:txBody>
            </p:sp>
            <p:sp>
              <p:nvSpPr>
                <p:cNvPr id="2155" name="Line 408"/>
                <p:cNvSpPr>
                  <a:spLocks noChangeShapeType="1"/>
                </p:cNvSpPr>
                <p:nvPr/>
              </p:nvSpPr>
              <p:spPr bwMode="auto">
                <a:xfrm flipV="1">
                  <a:off x="4097" y="1032"/>
                  <a:ext cx="0" cy="69"/>
                </a:xfrm>
                <a:prstGeom prst="line">
                  <a:avLst/>
                </a:prstGeom>
                <a:noFill/>
                <a:ln w="12700">
                  <a:solidFill>
                    <a:schemeClr val="tx1"/>
                  </a:solidFill>
                  <a:round/>
                  <a:headEnd/>
                  <a:tailEnd/>
                </a:ln>
              </p:spPr>
              <p:txBody>
                <a:bodyPr wrap="none" anchor="ctr"/>
                <a:lstStyle/>
                <a:p>
                  <a:endParaRPr lang="en-US"/>
                </a:p>
              </p:txBody>
            </p:sp>
            <p:sp>
              <p:nvSpPr>
                <p:cNvPr id="2156" name="Rectangle 409"/>
                <p:cNvSpPr>
                  <a:spLocks noChangeArrowheads="1"/>
                </p:cNvSpPr>
                <p:nvPr/>
              </p:nvSpPr>
              <p:spPr bwMode="auto">
                <a:xfrm>
                  <a:off x="3962" y="1105"/>
                  <a:ext cx="17" cy="40"/>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2157" name="Rectangle 410"/>
                <p:cNvSpPr>
                  <a:spLocks noChangeArrowheads="1"/>
                </p:cNvSpPr>
                <p:nvPr/>
              </p:nvSpPr>
              <p:spPr bwMode="auto">
                <a:xfrm>
                  <a:off x="4030" y="1101"/>
                  <a:ext cx="20" cy="47"/>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2158" name="Rectangle 411"/>
                <p:cNvSpPr>
                  <a:spLocks noChangeArrowheads="1"/>
                </p:cNvSpPr>
                <p:nvPr/>
              </p:nvSpPr>
              <p:spPr bwMode="auto">
                <a:xfrm>
                  <a:off x="4086" y="1100"/>
                  <a:ext cx="19" cy="47"/>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2159" name="Rectangle 412"/>
                <p:cNvSpPr>
                  <a:spLocks noChangeArrowheads="1"/>
                </p:cNvSpPr>
                <p:nvPr/>
              </p:nvSpPr>
              <p:spPr bwMode="auto">
                <a:xfrm>
                  <a:off x="4158" y="1105"/>
                  <a:ext cx="17" cy="40"/>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2160" name="Line 413"/>
                <p:cNvSpPr>
                  <a:spLocks noChangeShapeType="1"/>
                </p:cNvSpPr>
                <p:nvPr/>
              </p:nvSpPr>
              <p:spPr bwMode="auto">
                <a:xfrm flipH="1" flipV="1">
                  <a:off x="4114" y="1033"/>
                  <a:ext cx="60" cy="72"/>
                </a:xfrm>
                <a:prstGeom prst="line">
                  <a:avLst/>
                </a:prstGeom>
                <a:noFill/>
                <a:ln w="12700">
                  <a:solidFill>
                    <a:schemeClr val="tx1"/>
                  </a:solidFill>
                  <a:round/>
                  <a:headEnd/>
                  <a:tailEnd/>
                </a:ln>
              </p:spPr>
              <p:txBody>
                <a:bodyPr wrap="none" anchor="ctr"/>
                <a:lstStyle/>
                <a:p>
                  <a:endParaRPr lang="en-US"/>
                </a:p>
              </p:txBody>
            </p:sp>
          </p:grpSp>
          <p:grpSp>
            <p:nvGrpSpPr>
              <p:cNvPr id="2484" name="Group 414"/>
              <p:cNvGrpSpPr>
                <a:grpSpLocks/>
              </p:cNvGrpSpPr>
              <p:nvPr/>
            </p:nvGrpSpPr>
            <p:grpSpPr bwMode="auto">
              <a:xfrm>
                <a:off x="3962" y="867"/>
                <a:ext cx="213" cy="109"/>
                <a:chOff x="3962" y="867"/>
                <a:chExt cx="213" cy="109"/>
              </a:xfrm>
            </p:grpSpPr>
            <p:sp>
              <p:nvSpPr>
                <p:cNvPr id="2145" name="Line 415"/>
                <p:cNvSpPr>
                  <a:spLocks noChangeShapeType="1"/>
                </p:cNvSpPr>
                <p:nvPr/>
              </p:nvSpPr>
              <p:spPr bwMode="auto">
                <a:xfrm>
                  <a:off x="3975" y="919"/>
                  <a:ext cx="41" cy="57"/>
                </a:xfrm>
                <a:prstGeom prst="line">
                  <a:avLst/>
                </a:prstGeom>
                <a:noFill/>
                <a:ln w="12700">
                  <a:solidFill>
                    <a:schemeClr val="tx1"/>
                  </a:solidFill>
                  <a:round/>
                  <a:headEnd/>
                  <a:tailEnd/>
                </a:ln>
              </p:spPr>
              <p:txBody>
                <a:bodyPr wrap="none" anchor="ctr"/>
                <a:lstStyle/>
                <a:p>
                  <a:endParaRPr lang="en-US"/>
                </a:p>
              </p:txBody>
            </p:sp>
            <p:sp>
              <p:nvSpPr>
                <p:cNvPr id="2146" name="Line 416"/>
                <p:cNvSpPr>
                  <a:spLocks noChangeShapeType="1"/>
                </p:cNvSpPr>
                <p:nvPr/>
              </p:nvSpPr>
              <p:spPr bwMode="auto">
                <a:xfrm>
                  <a:off x="4041" y="925"/>
                  <a:ext cx="0" cy="50"/>
                </a:xfrm>
                <a:prstGeom prst="line">
                  <a:avLst/>
                </a:prstGeom>
                <a:noFill/>
                <a:ln w="12700">
                  <a:solidFill>
                    <a:schemeClr val="tx1"/>
                  </a:solidFill>
                  <a:round/>
                  <a:headEnd/>
                  <a:tailEnd/>
                </a:ln>
              </p:spPr>
              <p:txBody>
                <a:bodyPr wrap="none" anchor="ctr"/>
                <a:lstStyle/>
                <a:p>
                  <a:endParaRPr lang="en-US"/>
                </a:p>
              </p:txBody>
            </p:sp>
            <p:sp>
              <p:nvSpPr>
                <p:cNvPr id="2147" name="Line 417"/>
                <p:cNvSpPr>
                  <a:spLocks noChangeShapeType="1"/>
                </p:cNvSpPr>
                <p:nvPr/>
              </p:nvSpPr>
              <p:spPr bwMode="auto">
                <a:xfrm>
                  <a:off x="4097" y="922"/>
                  <a:ext cx="0" cy="54"/>
                </a:xfrm>
                <a:prstGeom prst="line">
                  <a:avLst/>
                </a:prstGeom>
                <a:noFill/>
                <a:ln w="12700">
                  <a:solidFill>
                    <a:schemeClr val="tx1"/>
                  </a:solidFill>
                  <a:round/>
                  <a:headEnd/>
                  <a:tailEnd/>
                </a:ln>
              </p:spPr>
              <p:txBody>
                <a:bodyPr wrap="none" anchor="ctr"/>
                <a:lstStyle/>
                <a:p>
                  <a:endParaRPr lang="en-US"/>
                </a:p>
              </p:txBody>
            </p:sp>
            <p:sp>
              <p:nvSpPr>
                <p:cNvPr id="2148" name="Rectangle 418"/>
                <p:cNvSpPr>
                  <a:spLocks noChangeArrowheads="1"/>
                </p:cNvSpPr>
                <p:nvPr/>
              </p:nvSpPr>
              <p:spPr bwMode="auto">
                <a:xfrm>
                  <a:off x="3962" y="871"/>
                  <a:ext cx="17" cy="40"/>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2149" name="Rectangle 419"/>
                <p:cNvSpPr>
                  <a:spLocks noChangeArrowheads="1"/>
                </p:cNvSpPr>
                <p:nvPr/>
              </p:nvSpPr>
              <p:spPr bwMode="auto">
                <a:xfrm>
                  <a:off x="4030" y="867"/>
                  <a:ext cx="20" cy="47"/>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2150" name="Rectangle 420"/>
                <p:cNvSpPr>
                  <a:spLocks noChangeArrowheads="1"/>
                </p:cNvSpPr>
                <p:nvPr/>
              </p:nvSpPr>
              <p:spPr bwMode="auto">
                <a:xfrm>
                  <a:off x="4086" y="869"/>
                  <a:ext cx="19" cy="48"/>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2151" name="Rectangle 421"/>
                <p:cNvSpPr>
                  <a:spLocks noChangeArrowheads="1"/>
                </p:cNvSpPr>
                <p:nvPr/>
              </p:nvSpPr>
              <p:spPr bwMode="auto">
                <a:xfrm>
                  <a:off x="4158" y="871"/>
                  <a:ext cx="17" cy="40"/>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2152" name="Line 422"/>
                <p:cNvSpPr>
                  <a:spLocks noChangeShapeType="1"/>
                </p:cNvSpPr>
                <p:nvPr/>
              </p:nvSpPr>
              <p:spPr bwMode="auto">
                <a:xfrm flipH="1">
                  <a:off x="4114" y="919"/>
                  <a:ext cx="60" cy="57"/>
                </a:xfrm>
                <a:prstGeom prst="line">
                  <a:avLst/>
                </a:prstGeom>
                <a:noFill/>
                <a:ln w="12700">
                  <a:solidFill>
                    <a:schemeClr val="tx1"/>
                  </a:solidFill>
                  <a:round/>
                  <a:headEnd/>
                  <a:tailEnd/>
                </a:ln>
              </p:spPr>
              <p:txBody>
                <a:bodyPr wrap="none" anchor="ctr"/>
                <a:lstStyle/>
                <a:p>
                  <a:endParaRPr lang="en-US"/>
                </a:p>
              </p:txBody>
            </p:sp>
          </p:grpSp>
        </p:grpSp>
      </p:grpSp>
      <p:sp>
        <p:nvSpPr>
          <p:cNvPr id="2056" name="AutoShape 423"/>
          <p:cNvSpPr>
            <a:spLocks noChangeArrowheads="1"/>
          </p:cNvSpPr>
          <p:nvPr/>
        </p:nvSpPr>
        <p:spPr bwMode="auto">
          <a:xfrm rot="-5400000">
            <a:off x="-2216150" y="2825750"/>
            <a:ext cx="5727700" cy="533400"/>
          </a:xfrm>
          <a:prstGeom prst="rightArrow">
            <a:avLst>
              <a:gd name="adj1" fmla="val 50000"/>
              <a:gd name="adj2" fmla="val 164949"/>
            </a:avLst>
          </a:prstGeom>
          <a:solidFill>
            <a:srgbClr val="00FF00"/>
          </a:solidFill>
          <a:ln w="12700">
            <a:noFill/>
            <a:miter lim="800000"/>
            <a:headEnd/>
            <a:tailEnd/>
          </a:ln>
        </p:spPr>
        <p:txBody>
          <a:bodyPr wrap="none" anchor="ctr"/>
          <a:lstStyle/>
          <a:p>
            <a:endParaRPr lang="en-US"/>
          </a:p>
        </p:txBody>
      </p:sp>
      <p:sp>
        <p:nvSpPr>
          <p:cNvPr id="2057" name="AutoShape 424"/>
          <p:cNvSpPr>
            <a:spLocks noChangeArrowheads="1"/>
          </p:cNvSpPr>
          <p:nvPr/>
        </p:nvSpPr>
        <p:spPr bwMode="auto">
          <a:xfrm>
            <a:off x="533400" y="5791200"/>
            <a:ext cx="8664575" cy="517525"/>
          </a:xfrm>
          <a:prstGeom prst="rightArrow">
            <a:avLst>
              <a:gd name="adj1" fmla="val 50000"/>
              <a:gd name="adj2" fmla="val 162540"/>
            </a:avLst>
          </a:prstGeom>
          <a:solidFill>
            <a:srgbClr val="0000FF"/>
          </a:solidFill>
          <a:ln w="12700">
            <a:noFill/>
            <a:miter lim="800000"/>
            <a:headEnd/>
            <a:tailEnd/>
          </a:ln>
        </p:spPr>
        <p:txBody>
          <a:bodyPr wrap="none" anchor="ctr"/>
          <a:lstStyle/>
          <a:p>
            <a:endParaRPr lang="en-US"/>
          </a:p>
        </p:txBody>
      </p:sp>
      <p:sp>
        <p:nvSpPr>
          <p:cNvPr id="2058" name="Rectangle 425"/>
          <p:cNvSpPr>
            <a:spLocks noChangeArrowheads="1"/>
          </p:cNvSpPr>
          <p:nvPr/>
        </p:nvSpPr>
        <p:spPr bwMode="auto">
          <a:xfrm>
            <a:off x="457200" y="6343650"/>
            <a:ext cx="1763713" cy="238125"/>
          </a:xfrm>
          <a:prstGeom prst="rect">
            <a:avLst/>
          </a:prstGeom>
          <a:solidFill>
            <a:srgbClr val="CCFFCC"/>
          </a:solidFill>
          <a:ln w="12700">
            <a:noFill/>
            <a:miter lim="800000"/>
            <a:headEnd/>
            <a:tailEnd/>
          </a:ln>
        </p:spPr>
        <p:txBody>
          <a:bodyPr lIns="90480" tIns="44446" rIns="90480" bIns="44446">
            <a:spAutoFit/>
          </a:bodyPr>
          <a:lstStyle/>
          <a:p>
            <a:pPr eaLnBrk="0" hangingPunct="0">
              <a:lnSpc>
                <a:spcPct val="70000"/>
              </a:lnSpc>
              <a:spcBef>
                <a:spcPct val="50000"/>
              </a:spcBef>
            </a:pPr>
            <a:r>
              <a:rPr lang="en-US"/>
              <a:t>Personal Device</a:t>
            </a:r>
          </a:p>
        </p:txBody>
      </p:sp>
      <p:sp>
        <p:nvSpPr>
          <p:cNvPr id="2059" name="Rectangle 426"/>
          <p:cNvSpPr>
            <a:spLocks noChangeArrowheads="1"/>
          </p:cNvSpPr>
          <p:nvPr/>
        </p:nvSpPr>
        <p:spPr bwMode="auto">
          <a:xfrm>
            <a:off x="2068513" y="6343650"/>
            <a:ext cx="1752600" cy="387350"/>
          </a:xfrm>
          <a:prstGeom prst="rect">
            <a:avLst/>
          </a:prstGeom>
          <a:solidFill>
            <a:srgbClr val="CCFFCC"/>
          </a:solidFill>
          <a:ln w="12700">
            <a:noFill/>
            <a:miter lim="800000"/>
            <a:headEnd/>
            <a:tailEnd/>
          </a:ln>
        </p:spPr>
        <p:txBody>
          <a:bodyPr lIns="90480" tIns="44446" rIns="90480" bIns="44446">
            <a:spAutoFit/>
          </a:bodyPr>
          <a:lstStyle/>
          <a:p>
            <a:pPr eaLnBrk="0" hangingPunct="0">
              <a:lnSpc>
                <a:spcPct val="70000"/>
              </a:lnSpc>
              <a:spcBef>
                <a:spcPct val="50000"/>
              </a:spcBef>
            </a:pPr>
            <a:r>
              <a:rPr lang="en-US"/>
              <a:t>SMPs or SuperComputers</a:t>
            </a:r>
          </a:p>
        </p:txBody>
      </p:sp>
      <p:sp>
        <p:nvSpPr>
          <p:cNvPr id="2060" name="Rectangle 427"/>
          <p:cNvSpPr>
            <a:spLocks noChangeArrowheads="1"/>
          </p:cNvSpPr>
          <p:nvPr/>
        </p:nvSpPr>
        <p:spPr bwMode="auto">
          <a:xfrm>
            <a:off x="3592513" y="6346825"/>
            <a:ext cx="1077912" cy="430213"/>
          </a:xfrm>
          <a:prstGeom prst="rect">
            <a:avLst/>
          </a:prstGeom>
          <a:solidFill>
            <a:srgbClr val="CCFFCC"/>
          </a:solidFill>
          <a:ln w="12700">
            <a:noFill/>
            <a:miter lim="800000"/>
            <a:headEnd/>
            <a:tailEnd/>
          </a:ln>
        </p:spPr>
        <p:txBody>
          <a:bodyPr lIns="90480" tIns="44446" rIns="90480" bIns="44446">
            <a:spAutoFit/>
          </a:bodyPr>
          <a:lstStyle/>
          <a:p>
            <a:pPr eaLnBrk="0" hangingPunct="0">
              <a:lnSpc>
                <a:spcPct val="55000"/>
              </a:lnSpc>
              <a:spcBef>
                <a:spcPct val="50000"/>
              </a:spcBef>
            </a:pPr>
            <a:r>
              <a:rPr lang="en-US"/>
              <a:t>Local</a:t>
            </a:r>
          </a:p>
          <a:p>
            <a:pPr eaLnBrk="0" hangingPunct="0">
              <a:lnSpc>
                <a:spcPct val="55000"/>
              </a:lnSpc>
              <a:spcBef>
                <a:spcPct val="50000"/>
              </a:spcBef>
            </a:pPr>
            <a:r>
              <a:rPr lang="en-US"/>
              <a:t>Cluster</a:t>
            </a:r>
          </a:p>
        </p:txBody>
      </p:sp>
      <p:sp>
        <p:nvSpPr>
          <p:cNvPr id="2061" name="Rectangle 428"/>
          <p:cNvSpPr>
            <a:spLocks noChangeArrowheads="1"/>
          </p:cNvSpPr>
          <p:nvPr/>
        </p:nvSpPr>
        <p:spPr bwMode="auto">
          <a:xfrm>
            <a:off x="5991225" y="6343650"/>
            <a:ext cx="1411288" cy="430213"/>
          </a:xfrm>
          <a:prstGeom prst="rect">
            <a:avLst/>
          </a:prstGeom>
          <a:solidFill>
            <a:srgbClr val="CCFFCC"/>
          </a:solidFill>
          <a:ln w="12700">
            <a:noFill/>
            <a:miter lim="800000"/>
            <a:headEnd/>
            <a:tailEnd/>
          </a:ln>
        </p:spPr>
        <p:txBody>
          <a:bodyPr lIns="90480" tIns="44446" rIns="90480" bIns="44446">
            <a:spAutoFit/>
          </a:bodyPr>
          <a:lstStyle/>
          <a:p>
            <a:pPr eaLnBrk="0" hangingPunct="0">
              <a:lnSpc>
                <a:spcPct val="55000"/>
              </a:lnSpc>
              <a:spcBef>
                <a:spcPct val="50000"/>
              </a:spcBef>
            </a:pPr>
            <a:r>
              <a:rPr lang="en-US"/>
              <a:t>Global</a:t>
            </a:r>
          </a:p>
          <a:p>
            <a:pPr eaLnBrk="0" hangingPunct="0">
              <a:lnSpc>
                <a:spcPct val="55000"/>
              </a:lnSpc>
              <a:spcBef>
                <a:spcPct val="50000"/>
              </a:spcBef>
            </a:pPr>
            <a:r>
              <a:rPr lang="en-US"/>
              <a:t>Grid</a:t>
            </a:r>
          </a:p>
        </p:txBody>
      </p:sp>
      <p:sp>
        <p:nvSpPr>
          <p:cNvPr id="2062" name="Rectangle 429"/>
          <p:cNvSpPr>
            <a:spLocks noChangeArrowheads="1"/>
          </p:cNvSpPr>
          <p:nvPr/>
        </p:nvSpPr>
        <p:spPr bwMode="auto">
          <a:xfrm>
            <a:off x="103188" y="1573213"/>
            <a:ext cx="354012" cy="4378325"/>
          </a:xfrm>
          <a:prstGeom prst="rect">
            <a:avLst/>
          </a:prstGeom>
          <a:noFill/>
          <a:ln w="12700">
            <a:noFill/>
            <a:miter lim="800000"/>
            <a:headEnd/>
            <a:tailEnd/>
          </a:ln>
        </p:spPr>
        <p:txBody>
          <a:bodyPr lIns="90480" tIns="44446" rIns="90480" bIns="44446">
            <a:spAutoFit/>
          </a:bodyPr>
          <a:lstStyle/>
          <a:p>
            <a:r>
              <a:rPr lang="en-US" b="1">
                <a:solidFill>
                  <a:schemeClr val="hlink"/>
                </a:solidFill>
              </a:rPr>
              <a:t>S</a:t>
            </a:r>
            <a:br>
              <a:rPr lang="en-US" b="1">
                <a:solidFill>
                  <a:schemeClr val="hlink"/>
                </a:solidFill>
              </a:rPr>
            </a:br>
            <a:r>
              <a:rPr lang="en-US" b="1">
                <a:solidFill>
                  <a:schemeClr val="hlink"/>
                </a:solidFill>
              </a:rPr>
              <a:t>E</a:t>
            </a:r>
            <a:br>
              <a:rPr lang="en-US" b="1">
                <a:solidFill>
                  <a:schemeClr val="hlink"/>
                </a:solidFill>
              </a:rPr>
            </a:br>
            <a:r>
              <a:rPr lang="en-US" b="1">
                <a:solidFill>
                  <a:schemeClr val="hlink"/>
                </a:solidFill>
              </a:rPr>
              <a:t>R</a:t>
            </a:r>
            <a:br>
              <a:rPr lang="en-US" b="1">
                <a:solidFill>
                  <a:schemeClr val="hlink"/>
                </a:solidFill>
              </a:rPr>
            </a:br>
            <a:r>
              <a:rPr lang="en-US" b="1">
                <a:solidFill>
                  <a:schemeClr val="hlink"/>
                </a:solidFill>
              </a:rPr>
              <a:t>V</a:t>
            </a:r>
            <a:br>
              <a:rPr lang="en-US" b="1">
                <a:solidFill>
                  <a:schemeClr val="hlink"/>
                </a:solidFill>
              </a:rPr>
            </a:br>
            <a:r>
              <a:rPr lang="en-US" b="1">
                <a:solidFill>
                  <a:schemeClr val="hlink"/>
                </a:solidFill>
              </a:rPr>
              <a:t> I</a:t>
            </a:r>
            <a:br>
              <a:rPr lang="en-US" b="1">
                <a:solidFill>
                  <a:schemeClr val="hlink"/>
                </a:solidFill>
              </a:rPr>
            </a:br>
            <a:r>
              <a:rPr lang="en-US" b="1">
                <a:solidFill>
                  <a:schemeClr val="hlink"/>
                </a:solidFill>
              </a:rPr>
              <a:t>C</a:t>
            </a:r>
            <a:br>
              <a:rPr lang="en-US" b="1">
                <a:solidFill>
                  <a:schemeClr val="hlink"/>
                </a:solidFill>
              </a:rPr>
            </a:br>
            <a:r>
              <a:rPr lang="en-US" b="1">
                <a:solidFill>
                  <a:schemeClr val="hlink"/>
                </a:solidFill>
              </a:rPr>
              <a:t>E</a:t>
            </a:r>
            <a:br>
              <a:rPr lang="en-US" b="1">
                <a:solidFill>
                  <a:schemeClr val="hlink"/>
                </a:solidFill>
              </a:rPr>
            </a:br>
            <a:r>
              <a:rPr lang="en-US" b="1">
                <a:solidFill>
                  <a:schemeClr val="hlink"/>
                </a:solidFill>
              </a:rPr>
              <a:t>S</a:t>
            </a:r>
          </a:p>
          <a:p>
            <a:pPr algn="l" eaLnBrk="0" hangingPunct="0">
              <a:lnSpc>
                <a:spcPct val="80000"/>
              </a:lnSpc>
              <a:spcBef>
                <a:spcPct val="50000"/>
              </a:spcBef>
            </a:pPr>
            <a:r>
              <a:rPr lang="en-US" sz="1600" b="1">
                <a:latin typeface="Arial" pitchFamily="34" charset="0"/>
              </a:rPr>
              <a:t>+</a:t>
            </a:r>
          </a:p>
          <a:p>
            <a:pPr algn="l" eaLnBrk="0" hangingPunct="0">
              <a:lnSpc>
                <a:spcPct val="80000"/>
              </a:lnSpc>
              <a:spcBef>
                <a:spcPct val="50000"/>
              </a:spcBef>
            </a:pPr>
            <a:r>
              <a:rPr lang="en-US" sz="1600" b="1">
                <a:latin typeface="Arial" pitchFamily="34" charset="0"/>
              </a:rPr>
              <a:t>PERFORMANCE</a:t>
            </a:r>
          </a:p>
        </p:txBody>
      </p:sp>
      <p:sp>
        <p:nvSpPr>
          <p:cNvPr id="1711534" name="Rectangle 430"/>
          <p:cNvSpPr>
            <a:spLocks noChangeArrowheads="1"/>
          </p:cNvSpPr>
          <p:nvPr/>
        </p:nvSpPr>
        <p:spPr bwMode="auto">
          <a:xfrm>
            <a:off x="501650" y="544513"/>
            <a:ext cx="7773988" cy="815975"/>
          </a:xfrm>
          <a:prstGeom prst="rect">
            <a:avLst/>
          </a:prstGeom>
          <a:noFill/>
          <a:ln w="12700">
            <a:noFill/>
            <a:miter lim="800000"/>
            <a:headEnd/>
            <a:tailEnd/>
          </a:ln>
          <a:effectLst>
            <a:outerShdw dist="35921" dir="2700000" algn="ctr" rotWithShape="0">
              <a:schemeClr val="bg2"/>
            </a:outerShdw>
          </a:effectLst>
        </p:spPr>
        <p:txBody>
          <a:bodyPr lIns="88898" tIns="44449" rIns="88898" bIns="44449"/>
          <a:lstStyle/>
          <a:p>
            <a:pPr>
              <a:defRPr/>
            </a:pPr>
            <a:endParaRPr lang="en-AU" sz="2800">
              <a:solidFill>
                <a:srgbClr val="FFFF00"/>
              </a:solidFill>
              <a:latin typeface="Comic Sans MS" pitchFamily="66" charset="0"/>
            </a:endParaRPr>
          </a:p>
        </p:txBody>
      </p:sp>
      <p:sp>
        <p:nvSpPr>
          <p:cNvPr id="2064" name="Text Box 431"/>
          <p:cNvSpPr txBox="1">
            <a:spLocks noChangeArrowheads="1"/>
          </p:cNvSpPr>
          <p:nvPr/>
        </p:nvSpPr>
        <p:spPr bwMode="auto">
          <a:xfrm>
            <a:off x="7443788" y="6343650"/>
            <a:ext cx="1098550" cy="514350"/>
          </a:xfrm>
          <a:prstGeom prst="rect">
            <a:avLst/>
          </a:prstGeom>
          <a:solidFill>
            <a:srgbClr val="CCFFCC"/>
          </a:solidFill>
          <a:ln w="12700">
            <a:noFill/>
            <a:miter lim="800000"/>
            <a:headEnd/>
            <a:tailEnd/>
          </a:ln>
        </p:spPr>
        <p:txBody>
          <a:bodyPr wrap="none" lIns="88898" tIns="44449" rIns="88898" bIns="44449">
            <a:spAutoFit/>
          </a:bodyPr>
          <a:lstStyle/>
          <a:p>
            <a:pPr defTabSz="906463" eaLnBrk="0" hangingPunct="0"/>
            <a:r>
              <a:rPr lang="en-US"/>
              <a:t>Inter Planet</a:t>
            </a:r>
          </a:p>
          <a:p>
            <a:pPr defTabSz="906463" eaLnBrk="0" hangingPunct="0"/>
            <a:r>
              <a:rPr lang="en-US"/>
              <a:t>Grid</a:t>
            </a:r>
          </a:p>
        </p:txBody>
      </p:sp>
      <p:pic>
        <p:nvPicPr>
          <p:cNvPr id="2065" name="Picture 432" descr="IPN"/>
          <p:cNvPicPr>
            <a:picLocks noChangeAspect="1" noChangeArrowheads="1"/>
          </p:cNvPicPr>
          <p:nvPr/>
        </p:nvPicPr>
        <p:blipFill>
          <a:blip r:embed="rId6" cstate="print"/>
          <a:srcRect/>
          <a:stretch>
            <a:fillRect/>
          </a:stretch>
        </p:blipFill>
        <p:spPr bwMode="auto">
          <a:xfrm>
            <a:off x="7527925" y="322263"/>
            <a:ext cx="1512888" cy="1704975"/>
          </a:xfrm>
          <a:prstGeom prst="rect">
            <a:avLst/>
          </a:prstGeom>
          <a:noFill/>
          <a:ln w="9525">
            <a:noFill/>
            <a:miter lim="800000"/>
            <a:headEnd/>
            <a:tailEnd/>
          </a:ln>
        </p:spPr>
      </p:pic>
      <p:sp>
        <p:nvSpPr>
          <p:cNvPr id="2066" name="Text Box 433"/>
          <p:cNvSpPr txBox="1">
            <a:spLocks noChangeArrowheads="1"/>
          </p:cNvSpPr>
          <p:nvPr/>
        </p:nvSpPr>
        <p:spPr bwMode="auto">
          <a:xfrm>
            <a:off x="6553200" y="3829050"/>
            <a:ext cx="1225550" cy="2003425"/>
          </a:xfrm>
          <a:prstGeom prst="rect">
            <a:avLst/>
          </a:prstGeom>
          <a:noFill/>
          <a:ln w="12700">
            <a:noFill/>
            <a:miter lim="800000"/>
            <a:headEnd/>
            <a:tailEnd/>
          </a:ln>
        </p:spPr>
        <p:txBody>
          <a:bodyPr wrap="none" lIns="88898" tIns="44449" rIns="88898" bIns="44449">
            <a:spAutoFit/>
          </a:bodyPr>
          <a:lstStyle/>
          <a:p>
            <a:pPr algn="l" defTabSz="906463" eaLnBrk="0" hangingPunct="0">
              <a:buFontTx/>
              <a:buChar char="•"/>
            </a:pPr>
            <a:r>
              <a:rPr lang="en-US" b="1">
                <a:latin typeface="Arial" pitchFamily="34" charset="0"/>
              </a:rPr>
              <a:t>Individual</a:t>
            </a:r>
          </a:p>
          <a:p>
            <a:pPr algn="l" defTabSz="906463" eaLnBrk="0" hangingPunct="0">
              <a:buFontTx/>
              <a:buChar char="•"/>
            </a:pPr>
            <a:r>
              <a:rPr lang="en-US" b="1">
                <a:latin typeface="Arial" pitchFamily="34" charset="0"/>
              </a:rPr>
              <a:t>Group</a:t>
            </a:r>
          </a:p>
          <a:p>
            <a:pPr algn="l" defTabSz="906463" eaLnBrk="0" hangingPunct="0">
              <a:buFontTx/>
              <a:buChar char="•"/>
            </a:pPr>
            <a:r>
              <a:rPr lang="en-US" b="1">
                <a:latin typeface="Arial" pitchFamily="34" charset="0"/>
              </a:rPr>
              <a:t>Department</a:t>
            </a:r>
          </a:p>
          <a:p>
            <a:pPr algn="l" defTabSz="906463" eaLnBrk="0" hangingPunct="0">
              <a:buFontTx/>
              <a:buChar char="•"/>
            </a:pPr>
            <a:r>
              <a:rPr lang="en-US" b="1">
                <a:latin typeface="Arial" pitchFamily="34" charset="0"/>
              </a:rPr>
              <a:t>Campus</a:t>
            </a:r>
          </a:p>
          <a:p>
            <a:pPr algn="l" defTabSz="906463" eaLnBrk="0" hangingPunct="0">
              <a:buFontTx/>
              <a:buChar char="•"/>
            </a:pPr>
            <a:r>
              <a:rPr lang="en-US" b="1">
                <a:latin typeface="Arial" pitchFamily="34" charset="0"/>
              </a:rPr>
              <a:t>State</a:t>
            </a:r>
          </a:p>
          <a:p>
            <a:pPr algn="l" defTabSz="906463" eaLnBrk="0" hangingPunct="0">
              <a:buFontTx/>
              <a:buChar char="•"/>
            </a:pPr>
            <a:r>
              <a:rPr lang="en-US" b="1">
                <a:latin typeface="Arial" pitchFamily="34" charset="0"/>
              </a:rPr>
              <a:t>National</a:t>
            </a:r>
          </a:p>
          <a:p>
            <a:pPr algn="l" defTabSz="906463" eaLnBrk="0" hangingPunct="0">
              <a:buFontTx/>
              <a:buChar char="•"/>
            </a:pPr>
            <a:r>
              <a:rPr lang="en-US" b="1">
                <a:latin typeface="Arial" pitchFamily="34" charset="0"/>
              </a:rPr>
              <a:t>Globe</a:t>
            </a:r>
          </a:p>
          <a:p>
            <a:pPr algn="l" defTabSz="906463" eaLnBrk="0" hangingPunct="0">
              <a:buFontTx/>
              <a:buChar char="•"/>
            </a:pPr>
            <a:r>
              <a:rPr lang="en-US" b="1">
                <a:latin typeface="Arial" pitchFamily="34" charset="0"/>
              </a:rPr>
              <a:t>Inter Planet</a:t>
            </a:r>
          </a:p>
          <a:p>
            <a:pPr algn="l" defTabSz="906463" eaLnBrk="0" hangingPunct="0">
              <a:buFontTx/>
              <a:buChar char="•"/>
            </a:pPr>
            <a:r>
              <a:rPr lang="en-US" b="1">
                <a:latin typeface="Arial" pitchFamily="34" charset="0"/>
              </a:rPr>
              <a:t>Universe</a:t>
            </a:r>
            <a:endParaRPr lang="en-US" sz="3500" b="1">
              <a:latin typeface="Arial" pitchFamily="34" charset="0"/>
            </a:endParaRPr>
          </a:p>
        </p:txBody>
      </p:sp>
      <p:sp>
        <p:nvSpPr>
          <p:cNvPr id="2067" name="Rectangle 434"/>
          <p:cNvSpPr>
            <a:spLocks noChangeArrowheads="1"/>
          </p:cNvSpPr>
          <p:nvPr/>
        </p:nvSpPr>
        <p:spPr bwMode="auto">
          <a:xfrm>
            <a:off x="6457950" y="3429000"/>
            <a:ext cx="2554288" cy="333375"/>
          </a:xfrm>
          <a:prstGeom prst="rect">
            <a:avLst/>
          </a:prstGeom>
          <a:noFill/>
          <a:ln w="12700">
            <a:noFill/>
            <a:miter lim="800000"/>
            <a:headEnd/>
            <a:tailEnd/>
          </a:ln>
        </p:spPr>
        <p:txBody>
          <a:bodyPr wrap="none" lIns="88898" tIns="44449" rIns="88898" bIns="44449">
            <a:spAutoFit/>
          </a:bodyPr>
          <a:lstStyle/>
          <a:p>
            <a:pPr algn="l" defTabSz="906463" eaLnBrk="0" hangingPunct="0"/>
            <a:r>
              <a:rPr lang="en-US" sz="1600" b="1" u="sng">
                <a:solidFill>
                  <a:schemeClr val="hlink"/>
                </a:solidFill>
              </a:rPr>
              <a:t>Administrative Barriers</a:t>
            </a:r>
          </a:p>
        </p:txBody>
      </p:sp>
      <p:graphicFrame>
        <p:nvGraphicFramePr>
          <p:cNvPr id="2050" name="Object 435"/>
          <p:cNvGraphicFramePr>
            <a:graphicFrameLocks noChangeAspect="1"/>
          </p:cNvGraphicFramePr>
          <p:nvPr/>
        </p:nvGraphicFramePr>
        <p:xfrm>
          <a:off x="5330825" y="4251325"/>
          <a:ext cx="1111250" cy="920750"/>
        </p:xfrm>
        <a:graphic>
          <a:graphicData uri="http://schemas.openxmlformats.org/presentationml/2006/ole">
            <p:oleObj spid="_x0000_s2050" name="Clip" r:id="rId7" imgW="4046400" imgH="3352320" progId="">
              <p:embed/>
            </p:oleObj>
          </a:graphicData>
        </a:graphic>
      </p:graphicFrame>
      <p:grpSp>
        <p:nvGrpSpPr>
          <p:cNvPr id="2488" name="Group 436"/>
          <p:cNvGrpSpPr>
            <a:grpSpLocks/>
          </p:cNvGrpSpPr>
          <p:nvPr/>
        </p:nvGrpSpPr>
        <p:grpSpPr bwMode="auto">
          <a:xfrm>
            <a:off x="6070600" y="4438650"/>
            <a:ext cx="449263" cy="350838"/>
            <a:chOff x="3824" y="2640"/>
            <a:chExt cx="283" cy="221"/>
          </a:xfrm>
        </p:grpSpPr>
        <p:sp>
          <p:nvSpPr>
            <p:cNvPr id="2132" name="Rectangle 437"/>
            <p:cNvSpPr>
              <a:spLocks noChangeArrowheads="1"/>
            </p:cNvSpPr>
            <p:nvPr/>
          </p:nvSpPr>
          <p:spPr bwMode="auto">
            <a:xfrm>
              <a:off x="3824" y="2801"/>
              <a:ext cx="283" cy="6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2133" name="Rectangle 438"/>
            <p:cNvSpPr>
              <a:spLocks noChangeArrowheads="1"/>
            </p:cNvSpPr>
            <p:nvPr/>
          </p:nvSpPr>
          <p:spPr bwMode="auto">
            <a:xfrm>
              <a:off x="3890" y="2640"/>
              <a:ext cx="160" cy="157"/>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2134" name="AutoShape 439"/>
            <p:cNvSpPr>
              <a:spLocks noChangeArrowheads="1"/>
            </p:cNvSpPr>
            <p:nvPr/>
          </p:nvSpPr>
          <p:spPr bwMode="auto">
            <a:xfrm>
              <a:off x="3896" y="2653"/>
              <a:ext cx="136" cy="131"/>
            </a:xfrm>
            <a:prstGeom prst="roundRect">
              <a:avLst>
                <a:gd name="adj" fmla="val 12486"/>
              </a:avLst>
            </a:prstGeom>
            <a:solidFill>
              <a:srgbClr val="990099"/>
            </a:solidFill>
            <a:ln w="12700">
              <a:solidFill>
                <a:srgbClr val="763191"/>
              </a:solidFill>
              <a:round/>
              <a:headEnd/>
              <a:tailEnd/>
            </a:ln>
          </p:spPr>
          <p:txBody>
            <a:bodyPr wrap="none" anchor="ctr"/>
            <a:lstStyle/>
            <a:p>
              <a:endParaRPr lang="en-US" sz="1600"/>
            </a:p>
          </p:txBody>
        </p:sp>
      </p:grpSp>
      <p:sp>
        <p:nvSpPr>
          <p:cNvPr id="2069" name="Rectangle 440"/>
          <p:cNvSpPr>
            <a:spLocks noChangeArrowheads="1"/>
          </p:cNvSpPr>
          <p:nvPr/>
        </p:nvSpPr>
        <p:spPr bwMode="auto">
          <a:xfrm>
            <a:off x="4602163" y="6346825"/>
            <a:ext cx="1428750" cy="430213"/>
          </a:xfrm>
          <a:prstGeom prst="rect">
            <a:avLst/>
          </a:prstGeom>
          <a:solidFill>
            <a:srgbClr val="CCFFCC"/>
          </a:solidFill>
          <a:ln w="12700">
            <a:noFill/>
            <a:miter lim="800000"/>
            <a:headEnd/>
            <a:tailEnd/>
          </a:ln>
        </p:spPr>
        <p:txBody>
          <a:bodyPr lIns="90480" tIns="44446" rIns="90480" bIns="44446">
            <a:spAutoFit/>
          </a:bodyPr>
          <a:lstStyle/>
          <a:p>
            <a:pPr eaLnBrk="0" hangingPunct="0">
              <a:lnSpc>
                <a:spcPct val="55000"/>
              </a:lnSpc>
              <a:spcBef>
                <a:spcPct val="50000"/>
              </a:spcBef>
            </a:pPr>
            <a:r>
              <a:rPr lang="en-US"/>
              <a:t>Enterprise</a:t>
            </a:r>
          </a:p>
          <a:p>
            <a:pPr eaLnBrk="0" hangingPunct="0">
              <a:lnSpc>
                <a:spcPct val="55000"/>
              </a:lnSpc>
              <a:spcBef>
                <a:spcPct val="50000"/>
              </a:spcBef>
            </a:pPr>
            <a:r>
              <a:rPr lang="en-US"/>
              <a:t>Cluster/Grid</a:t>
            </a:r>
          </a:p>
        </p:txBody>
      </p:sp>
      <p:grpSp>
        <p:nvGrpSpPr>
          <p:cNvPr id="2502" name="Group 441"/>
          <p:cNvGrpSpPr>
            <a:grpSpLocks/>
          </p:cNvGrpSpPr>
          <p:nvPr/>
        </p:nvGrpSpPr>
        <p:grpSpPr bwMode="auto">
          <a:xfrm>
            <a:off x="4960938" y="2916238"/>
            <a:ext cx="309562" cy="447675"/>
            <a:chOff x="4473" y="1640"/>
            <a:chExt cx="212" cy="282"/>
          </a:xfrm>
        </p:grpSpPr>
        <p:sp>
          <p:nvSpPr>
            <p:cNvPr id="2113" name="Rectangle 442"/>
            <p:cNvSpPr>
              <a:spLocks noChangeArrowheads="1"/>
            </p:cNvSpPr>
            <p:nvPr/>
          </p:nvSpPr>
          <p:spPr bwMode="auto">
            <a:xfrm>
              <a:off x="4534" y="1764"/>
              <a:ext cx="95" cy="41"/>
            </a:xfrm>
            <a:prstGeom prst="rect">
              <a:avLst/>
            </a:prstGeom>
            <a:solidFill>
              <a:srgbClr val="FF0000"/>
            </a:solidFill>
            <a:ln w="12700">
              <a:solidFill>
                <a:schemeClr val="tx1"/>
              </a:solidFill>
              <a:miter lim="800000"/>
              <a:headEnd/>
              <a:tailEnd/>
            </a:ln>
          </p:spPr>
          <p:txBody>
            <a:bodyPr wrap="none" anchor="ctr"/>
            <a:lstStyle/>
            <a:p>
              <a:endParaRPr lang="en-US"/>
            </a:p>
          </p:txBody>
        </p:sp>
        <p:grpSp>
          <p:nvGrpSpPr>
            <p:cNvPr id="2503" name="Group 443"/>
            <p:cNvGrpSpPr>
              <a:grpSpLocks/>
            </p:cNvGrpSpPr>
            <p:nvPr/>
          </p:nvGrpSpPr>
          <p:grpSpPr bwMode="auto">
            <a:xfrm>
              <a:off x="4473" y="1805"/>
              <a:ext cx="212" cy="117"/>
              <a:chOff x="4473" y="1805"/>
              <a:chExt cx="212" cy="117"/>
            </a:xfrm>
          </p:grpSpPr>
          <p:sp>
            <p:nvSpPr>
              <p:cNvPr id="2124" name="Line 444"/>
              <p:cNvSpPr>
                <a:spLocks noChangeShapeType="1"/>
              </p:cNvSpPr>
              <p:nvPr/>
            </p:nvSpPr>
            <p:spPr bwMode="auto">
              <a:xfrm flipV="1">
                <a:off x="4485" y="1806"/>
                <a:ext cx="41" cy="72"/>
              </a:xfrm>
              <a:prstGeom prst="line">
                <a:avLst/>
              </a:prstGeom>
              <a:noFill/>
              <a:ln w="12700">
                <a:solidFill>
                  <a:schemeClr val="tx1"/>
                </a:solidFill>
                <a:round/>
                <a:headEnd/>
                <a:tailEnd/>
              </a:ln>
            </p:spPr>
            <p:txBody>
              <a:bodyPr wrap="none" anchor="ctr"/>
              <a:lstStyle/>
              <a:p>
                <a:endParaRPr lang="en-US"/>
              </a:p>
            </p:txBody>
          </p:sp>
          <p:sp>
            <p:nvSpPr>
              <p:cNvPr id="2125" name="Line 445"/>
              <p:cNvSpPr>
                <a:spLocks noChangeShapeType="1"/>
              </p:cNvSpPr>
              <p:nvPr/>
            </p:nvSpPr>
            <p:spPr bwMode="auto">
              <a:xfrm flipV="1">
                <a:off x="4552" y="1807"/>
                <a:ext cx="0" cy="66"/>
              </a:xfrm>
              <a:prstGeom prst="line">
                <a:avLst/>
              </a:prstGeom>
              <a:noFill/>
              <a:ln w="12700">
                <a:solidFill>
                  <a:schemeClr val="tx1"/>
                </a:solidFill>
                <a:round/>
                <a:headEnd/>
                <a:tailEnd/>
              </a:ln>
            </p:spPr>
            <p:txBody>
              <a:bodyPr wrap="none" anchor="ctr"/>
              <a:lstStyle/>
              <a:p>
                <a:endParaRPr lang="en-US"/>
              </a:p>
            </p:txBody>
          </p:sp>
          <p:sp>
            <p:nvSpPr>
              <p:cNvPr id="2126" name="Line 446"/>
              <p:cNvSpPr>
                <a:spLocks noChangeShapeType="1"/>
              </p:cNvSpPr>
              <p:nvPr/>
            </p:nvSpPr>
            <p:spPr bwMode="auto">
              <a:xfrm flipV="1">
                <a:off x="4607" y="1805"/>
                <a:ext cx="0" cy="70"/>
              </a:xfrm>
              <a:prstGeom prst="line">
                <a:avLst/>
              </a:prstGeom>
              <a:noFill/>
              <a:ln w="12700">
                <a:solidFill>
                  <a:schemeClr val="tx1"/>
                </a:solidFill>
                <a:round/>
                <a:headEnd/>
                <a:tailEnd/>
              </a:ln>
            </p:spPr>
            <p:txBody>
              <a:bodyPr wrap="none" anchor="ctr"/>
              <a:lstStyle/>
              <a:p>
                <a:endParaRPr lang="en-US"/>
              </a:p>
            </p:txBody>
          </p:sp>
          <p:sp>
            <p:nvSpPr>
              <p:cNvPr id="2127" name="Rectangle 447"/>
              <p:cNvSpPr>
                <a:spLocks noChangeArrowheads="1"/>
              </p:cNvSpPr>
              <p:nvPr/>
            </p:nvSpPr>
            <p:spPr bwMode="auto">
              <a:xfrm>
                <a:off x="4473" y="1878"/>
                <a:ext cx="17" cy="40"/>
              </a:xfrm>
              <a:prstGeom prst="rect">
                <a:avLst/>
              </a:prstGeom>
              <a:solidFill>
                <a:srgbClr val="FF0000"/>
              </a:solidFill>
              <a:ln w="12700">
                <a:solidFill>
                  <a:schemeClr val="tx1"/>
                </a:solidFill>
                <a:miter lim="800000"/>
                <a:headEnd/>
                <a:tailEnd/>
              </a:ln>
            </p:spPr>
            <p:txBody>
              <a:bodyPr wrap="none" anchor="ctr"/>
              <a:lstStyle/>
              <a:p>
                <a:endParaRPr lang="en-US"/>
              </a:p>
            </p:txBody>
          </p:sp>
          <p:sp>
            <p:nvSpPr>
              <p:cNvPr id="2128" name="Rectangle 448"/>
              <p:cNvSpPr>
                <a:spLocks noChangeArrowheads="1"/>
              </p:cNvSpPr>
              <p:nvPr/>
            </p:nvSpPr>
            <p:spPr bwMode="auto">
              <a:xfrm>
                <a:off x="4541" y="1875"/>
                <a:ext cx="20" cy="47"/>
              </a:xfrm>
              <a:prstGeom prst="rect">
                <a:avLst/>
              </a:prstGeom>
              <a:solidFill>
                <a:srgbClr val="FF0000"/>
              </a:solidFill>
              <a:ln w="12700">
                <a:solidFill>
                  <a:schemeClr val="tx1"/>
                </a:solidFill>
                <a:miter lim="800000"/>
                <a:headEnd/>
                <a:tailEnd/>
              </a:ln>
            </p:spPr>
            <p:txBody>
              <a:bodyPr wrap="none" anchor="ctr"/>
              <a:lstStyle/>
              <a:p>
                <a:endParaRPr lang="en-US"/>
              </a:p>
            </p:txBody>
          </p:sp>
          <p:sp>
            <p:nvSpPr>
              <p:cNvPr id="2129" name="Rectangle 449"/>
              <p:cNvSpPr>
                <a:spLocks noChangeArrowheads="1"/>
              </p:cNvSpPr>
              <p:nvPr/>
            </p:nvSpPr>
            <p:spPr bwMode="auto">
              <a:xfrm>
                <a:off x="4596" y="1873"/>
                <a:ext cx="18" cy="48"/>
              </a:xfrm>
              <a:prstGeom prst="rect">
                <a:avLst/>
              </a:prstGeom>
              <a:solidFill>
                <a:srgbClr val="FF0000"/>
              </a:solidFill>
              <a:ln w="12700">
                <a:solidFill>
                  <a:schemeClr val="tx1"/>
                </a:solidFill>
                <a:miter lim="800000"/>
                <a:headEnd/>
                <a:tailEnd/>
              </a:ln>
            </p:spPr>
            <p:txBody>
              <a:bodyPr wrap="none" anchor="ctr"/>
              <a:lstStyle/>
              <a:p>
                <a:endParaRPr lang="en-US"/>
              </a:p>
            </p:txBody>
          </p:sp>
          <p:sp>
            <p:nvSpPr>
              <p:cNvPr id="2130" name="Rectangle 450"/>
              <p:cNvSpPr>
                <a:spLocks noChangeArrowheads="1"/>
              </p:cNvSpPr>
              <p:nvPr/>
            </p:nvSpPr>
            <p:spPr bwMode="auto">
              <a:xfrm>
                <a:off x="4667" y="1878"/>
                <a:ext cx="18" cy="40"/>
              </a:xfrm>
              <a:prstGeom prst="rect">
                <a:avLst/>
              </a:prstGeom>
              <a:solidFill>
                <a:srgbClr val="FF0000"/>
              </a:solidFill>
              <a:ln w="12700">
                <a:solidFill>
                  <a:schemeClr val="tx1"/>
                </a:solidFill>
                <a:miter lim="800000"/>
                <a:headEnd/>
                <a:tailEnd/>
              </a:ln>
            </p:spPr>
            <p:txBody>
              <a:bodyPr wrap="none" anchor="ctr"/>
              <a:lstStyle/>
              <a:p>
                <a:endParaRPr lang="en-US"/>
              </a:p>
            </p:txBody>
          </p:sp>
          <p:sp>
            <p:nvSpPr>
              <p:cNvPr id="2131" name="Line 451"/>
              <p:cNvSpPr>
                <a:spLocks noChangeShapeType="1"/>
              </p:cNvSpPr>
              <p:nvPr/>
            </p:nvSpPr>
            <p:spPr bwMode="auto">
              <a:xfrm flipH="1" flipV="1">
                <a:off x="4624" y="1806"/>
                <a:ext cx="60" cy="72"/>
              </a:xfrm>
              <a:prstGeom prst="line">
                <a:avLst/>
              </a:prstGeom>
              <a:noFill/>
              <a:ln w="12700">
                <a:solidFill>
                  <a:schemeClr val="tx1"/>
                </a:solidFill>
                <a:round/>
                <a:headEnd/>
                <a:tailEnd/>
              </a:ln>
            </p:spPr>
            <p:txBody>
              <a:bodyPr wrap="none" anchor="ctr"/>
              <a:lstStyle/>
              <a:p>
                <a:endParaRPr lang="en-US"/>
              </a:p>
            </p:txBody>
          </p:sp>
        </p:grpSp>
        <p:grpSp>
          <p:nvGrpSpPr>
            <p:cNvPr id="2504" name="Group 452"/>
            <p:cNvGrpSpPr>
              <a:grpSpLocks/>
            </p:cNvGrpSpPr>
            <p:nvPr/>
          </p:nvGrpSpPr>
          <p:grpSpPr bwMode="auto">
            <a:xfrm>
              <a:off x="4473" y="1640"/>
              <a:ext cx="212" cy="109"/>
              <a:chOff x="4473" y="1640"/>
              <a:chExt cx="212" cy="109"/>
            </a:xfrm>
          </p:grpSpPr>
          <p:sp>
            <p:nvSpPr>
              <p:cNvPr id="2116" name="Line 453"/>
              <p:cNvSpPr>
                <a:spLocks noChangeShapeType="1"/>
              </p:cNvSpPr>
              <p:nvPr/>
            </p:nvSpPr>
            <p:spPr bwMode="auto">
              <a:xfrm>
                <a:off x="4485" y="1692"/>
                <a:ext cx="41" cy="57"/>
              </a:xfrm>
              <a:prstGeom prst="line">
                <a:avLst/>
              </a:prstGeom>
              <a:noFill/>
              <a:ln w="12700">
                <a:solidFill>
                  <a:schemeClr val="tx1"/>
                </a:solidFill>
                <a:round/>
                <a:headEnd/>
                <a:tailEnd/>
              </a:ln>
            </p:spPr>
            <p:txBody>
              <a:bodyPr wrap="none" anchor="ctr"/>
              <a:lstStyle/>
              <a:p>
                <a:endParaRPr lang="en-US"/>
              </a:p>
            </p:txBody>
          </p:sp>
          <p:sp>
            <p:nvSpPr>
              <p:cNvPr id="2117" name="Line 454"/>
              <p:cNvSpPr>
                <a:spLocks noChangeShapeType="1"/>
              </p:cNvSpPr>
              <p:nvPr/>
            </p:nvSpPr>
            <p:spPr bwMode="auto">
              <a:xfrm>
                <a:off x="4552" y="1698"/>
                <a:ext cx="0" cy="50"/>
              </a:xfrm>
              <a:prstGeom prst="line">
                <a:avLst/>
              </a:prstGeom>
              <a:noFill/>
              <a:ln w="12700">
                <a:solidFill>
                  <a:schemeClr val="tx1"/>
                </a:solidFill>
                <a:round/>
                <a:headEnd/>
                <a:tailEnd/>
              </a:ln>
            </p:spPr>
            <p:txBody>
              <a:bodyPr wrap="none" anchor="ctr"/>
              <a:lstStyle/>
              <a:p>
                <a:endParaRPr lang="en-US"/>
              </a:p>
            </p:txBody>
          </p:sp>
          <p:sp>
            <p:nvSpPr>
              <p:cNvPr id="2118" name="Line 455"/>
              <p:cNvSpPr>
                <a:spLocks noChangeShapeType="1"/>
              </p:cNvSpPr>
              <p:nvPr/>
            </p:nvSpPr>
            <p:spPr bwMode="auto">
              <a:xfrm>
                <a:off x="4607" y="1696"/>
                <a:ext cx="0" cy="53"/>
              </a:xfrm>
              <a:prstGeom prst="line">
                <a:avLst/>
              </a:prstGeom>
              <a:noFill/>
              <a:ln w="12700">
                <a:solidFill>
                  <a:schemeClr val="tx1"/>
                </a:solidFill>
                <a:round/>
                <a:headEnd/>
                <a:tailEnd/>
              </a:ln>
            </p:spPr>
            <p:txBody>
              <a:bodyPr wrap="none" anchor="ctr"/>
              <a:lstStyle/>
              <a:p>
                <a:endParaRPr lang="en-US"/>
              </a:p>
            </p:txBody>
          </p:sp>
          <p:sp>
            <p:nvSpPr>
              <p:cNvPr id="2119" name="Rectangle 456"/>
              <p:cNvSpPr>
                <a:spLocks noChangeArrowheads="1"/>
              </p:cNvSpPr>
              <p:nvPr/>
            </p:nvSpPr>
            <p:spPr bwMode="auto">
              <a:xfrm>
                <a:off x="4473" y="1644"/>
                <a:ext cx="17" cy="40"/>
              </a:xfrm>
              <a:prstGeom prst="rect">
                <a:avLst/>
              </a:prstGeom>
              <a:solidFill>
                <a:srgbClr val="FF0000"/>
              </a:solidFill>
              <a:ln w="12700">
                <a:solidFill>
                  <a:schemeClr val="tx1"/>
                </a:solidFill>
                <a:miter lim="800000"/>
                <a:headEnd/>
                <a:tailEnd/>
              </a:ln>
            </p:spPr>
            <p:txBody>
              <a:bodyPr wrap="none" anchor="ctr"/>
              <a:lstStyle/>
              <a:p>
                <a:endParaRPr lang="en-US"/>
              </a:p>
            </p:txBody>
          </p:sp>
          <p:sp>
            <p:nvSpPr>
              <p:cNvPr id="2120" name="Rectangle 457"/>
              <p:cNvSpPr>
                <a:spLocks noChangeArrowheads="1"/>
              </p:cNvSpPr>
              <p:nvPr/>
            </p:nvSpPr>
            <p:spPr bwMode="auto">
              <a:xfrm>
                <a:off x="4541" y="1640"/>
                <a:ext cx="20" cy="48"/>
              </a:xfrm>
              <a:prstGeom prst="rect">
                <a:avLst/>
              </a:prstGeom>
              <a:solidFill>
                <a:srgbClr val="FF0000"/>
              </a:solidFill>
              <a:ln w="12700">
                <a:solidFill>
                  <a:schemeClr val="tx1"/>
                </a:solidFill>
                <a:miter lim="800000"/>
                <a:headEnd/>
                <a:tailEnd/>
              </a:ln>
            </p:spPr>
            <p:txBody>
              <a:bodyPr wrap="none" anchor="ctr"/>
              <a:lstStyle/>
              <a:p>
                <a:endParaRPr lang="en-US"/>
              </a:p>
            </p:txBody>
          </p:sp>
          <p:sp>
            <p:nvSpPr>
              <p:cNvPr id="2121" name="Rectangle 458"/>
              <p:cNvSpPr>
                <a:spLocks noChangeArrowheads="1"/>
              </p:cNvSpPr>
              <p:nvPr/>
            </p:nvSpPr>
            <p:spPr bwMode="auto">
              <a:xfrm>
                <a:off x="4596" y="1643"/>
                <a:ext cx="18" cy="47"/>
              </a:xfrm>
              <a:prstGeom prst="rect">
                <a:avLst/>
              </a:prstGeom>
              <a:solidFill>
                <a:srgbClr val="FF0000"/>
              </a:solidFill>
              <a:ln w="12700">
                <a:solidFill>
                  <a:schemeClr val="tx1"/>
                </a:solidFill>
                <a:miter lim="800000"/>
                <a:headEnd/>
                <a:tailEnd/>
              </a:ln>
            </p:spPr>
            <p:txBody>
              <a:bodyPr wrap="none" anchor="ctr"/>
              <a:lstStyle/>
              <a:p>
                <a:endParaRPr lang="en-US"/>
              </a:p>
            </p:txBody>
          </p:sp>
          <p:sp>
            <p:nvSpPr>
              <p:cNvPr id="2122" name="Rectangle 459"/>
              <p:cNvSpPr>
                <a:spLocks noChangeArrowheads="1"/>
              </p:cNvSpPr>
              <p:nvPr/>
            </p:nvSpPr>
            <p:spPr bwMode="auto">
              <a:xfrm>
                <a:off x="4667" y="1644"/>
                <a:ext cx="18" cy="40"/>
              </a:xfrm>
              <a:prstGeom prst="rect">
                <a:avLst/>
              </a:prstGeom>
              <a:solidFill>
                <a:srgbClr val="FF0000"/>
              </a:solidFill>
              <a:ln w="12700">
                <a:solidFill>
                  <a:schemeClr val="tx1"/>
                </a:solidFill>
                <a:miter lim="800000"/>
                <a:headEnd/>
                <a:tailEnd/>
              </a:ln>
            </p:spPr>
            <p:txBody>
              <a:bodyPr wrap="none" anchor="ctr"/>
              <a:lstStyle/>
              <a:p>
                <a:endParaRPr lang="en-US"/>
              </a:p>
            </p:txBody>
          </p:sp>
          <p:sp>
            <p:nvSpPr>
              <p:cNvPr id="2123" name="Line 460"/>
              <p:cNvSpPr>
                <a:spLocks noChangeShapeType="1"/>
              </p:cNvSpPr>
              <p:nvPr/>
            </p:nvSpPr>
            <p:spPr bwMode="auto">
              <a:xfrm flipH="1">
                <a:off x="4624" y="1692"/>
                <a:ext cx="60" cy="57"/>
              </a:xfrm>
              <a:prstGeom prst="line">
                <a:avLst/>
              </a:prstGeom>
              <a:noFill/>
              <a:ln w="12700">
                <a:solidFill>
                  <a:schemeClr val="tx1"/>
                </a:solidFill>
                <a:round/>
                <a:headEnd/>
                <a:tailEnd/>
              </a:ln>
            </p:spPr>
            <p:txBody>
              <a:bodyPr wrap="none" anchor="ctr"/>
              <a:lstStyle/>
              <a:p>
                <a:endParaRPr lang="en-US"/>
              </a:p>
            </p:txBody>
          </p:sp>
        </p:grpSp>
      </p:grpSp>
      <p:grpSp>
        <p:nvGrpSpPr>
          <p:cNvPr id="2512" name="Group 461"/>
          <p:cNvGrpSpPr>
            <a:grpSpLocks/>
          </p:cNvGrpSpPr>
          <p:nvPr/>
        </p:nvGrpSpPr>
        <p:grpSpPr bwMode="auto">
          <a:xfrm>
            <a:off x="5553075" y="2768600"/>
            <a:ext cx="309563" cy="447675"/>
            <a:chOff x="4473" y="1640"/>
            <a:chExt cx="212" cy="282"/>
          </a:xfrm>
        </p:grpSpPr>
        <p:sp>
          <p:nvSpPr>
            <p:cNvPr id="2094" name="Rectangle 462"/>
            <p:cNvSpPr>
              <a:spLocks noChangeArrowheads="1"/>
            </p:cNvSpPr>
            <p:nvPr/>
          </p:nvSpPr>
          <p:spPr bwMode="auto">
            <a:xfrm>
              <a:off x="4534" y="1764"/>
              <a:ext cx="95" cy="41"/>
            </a:xfrm>
            <a:prstGeom prst="rect">
              <a:avLst/>
            </a:prstGeom>
            <a:solidFill>
              <a:srgbClr val="FF0000"/>
            </a:solidFill>
            <a:ln w="12700">
              <a:solidFill>
                <a:schemeClr val="tx1"/>
              </a:solidFill>
              <a:miter lim="800000"/>
              <a:headEnd/>
              <a:tailEnd/>
            </a:ln>
          </p:spPr>
          <p:txBody>
            <a:bodyPr wrap="none" anchor="ctr"/>
            <a:lstStyle/>
            <a:p>
              <a:endParaRPr lang="en-US"/>
            </a:p>
          </p:txBody>
        </p:sp>
        <p:grpSp>
          <p:nvGrpSpPr>
            <p:cNvPr id="2513" name="Group 463"/>
            <p:cNvGrpSpPr>
              <a:grpSpLocks/>
            </p:cNvGrpSpPr>
            <p:nvPr/>
          </p:nvGrpSpPr>
          <p:grpSpPr bwMode="auto">
            <a:xfrm>
              <a:off x="4473" y="1805"/>
              <a:ext cx="212" cy="117"/>
              <a:chOff x="4473" y="1805"/>
              <a:chExt cx="212" cy="117"/>
            </a:xfrm>
          </p:grpSpPr>
          <p:sp>
            <p:nvSpPr>
              <p:cNvPr id="2105" name="Line 464"/>
              <p:cNvSpPr>
                <a:spLocks noChangeShapeType="1"/>
              </p:cNvSpPr>
              <p:nvPr/>
            </p:nvSpPr>
            <p:spPr bwMode="auto">
              <a:xfrm flipV="1">
                <a:off x="4485" y="1806"/>
                <a:ext cx="41" cy="72"/>
              </a:xfrm>
              <a:prstGeom prst="line">
                <a:avLst/>
              </a:prstGeom>
              <a:noFill/>
              <a:ln w="12700">
                <a:solidFill>
                  <a:schemeClr val="tx1"/>
                </a:solidFill>
                <a:round/>
                <a:headEnd/>
                <a:tailEnd/>
              </a:ln>
            </p:spPr>
            <p:txBody>
              <a:bodyPr wrap="none" anchor="ctr"/>
              <a:lstStyle/>
              <a:p>
                <a:endParaRPr lang="en-US"/>
              </a:p>
            </p:txBody>
          </p:sp>
          <p:sp>
            <p:nvSpPr>
              <p:cNvPr id="2106" name="Line 465"/>
              <p:cNvSpPr>
                <a:spLocks noChangeShapeType="1"/>
              </p:cNvSpPr>
              <p:nvPr/>
            </p:nvSpPr>
            <p:spPr bwMode="auto">
              <a:xfrm flipV="1">
                <a:off x="4552" y="1807"/>
                <a:ext cx="0" cy="66"/>
              </a:xfrm>
              <a:prstGeom prst="line">
                <a:avLst/>
              </a:prstGeom>
              <a:noFill/>
              <a:ln w="12700">
                <a:solidFill>
                  <a:schemeClr val="tx1"/>
                </a:solidFill>
                <a:round/>
                <a:headEnd/>
                <a:tailEnd/>
              </a:ln>
            </p:spPr>
            <p:txBody>
              <a:bodyPr wrap="none" anchor="ctr"/>
              <a:lstStyle/>
              <a:p>
                <a:endParaRPr lang="en-US"/>
              </a:p>
            </p:txBody>
          </p:sp>
          <p:sp>
            <p:nvSpPr>
              <p:cNvPr id="2107" name="Line 466"/>
              <p:cNvSpPr>
                <a:spLocks noChangeShapeType="1"/>
              </p:cNvSpPr>
              <p:nvPr/>
            </p:nvSpPr>
            <p:spPr bwMode="auto">
              <a:xfrm flipV="1">
                <a:off x="4607" y="1805"/>
                <a:ext cx="0" cy="70"/>
              </a:xfrm>
              <a:prstGeom prst="line">
                <a:avLst/>
              </a:prstGeom>
              <a:noFill/>
              <a:ln w="12700">
                <a:solidFill>
                  <a:schemeClr val="tx1"/>
                </a:solidFill>
                <a:round/>
                <a:headEnd/>
                <a:tailEnd/>
              </a:ln>
            </p:spPr>
            <p:txBody>
              <a:bodyPr wrap="none" anchor="ctr"/>
              <a:lstStyle/>
              <a:p>
                <a:endParaRPr lang="en-US"/>
              </a:p>
            </p:txBody>
          </p:sp>
          <p:sp>
            <p:nvSpPr>
              <p:cNvPr id="2108" name="Rectangle 467"/>
              <p:cNvSpPr>
                <a:spLocks noChangeArrowheads="1"/>
              </p:cNvSpPr>
              <p:nvPr/>
            </p:nvSpPr>
            <p:spPr bwMode="auto">
              <a:xfrm>
                <a:off x="4473" y="1878"/>
                <a:ext cx="17" cy="40"/>
              </a:xfrm>
              <a:prstGeom prst="rect">
                <a:avLst/>
              </a:prstGeom>
              <a:solidFill>
                <a:srgbClr val="FF0000"/>
              </a:solidFill>
              <a:ln w="12700">
                <a:solidFill>
                  <a:schemeClr val="tx1"/>
                </a:solidFill>
                <a:miter lim="800000"/>
                <a:headEnd/>
                <a:tailEnd/>
              </a:ln>
            </p:spPr>
            <p:txBody>
              <a:bodyPr wrap="none" anchor="ctr"/>
              <a:lstStyle/>
              <a:p>
                <a:endParaRPr lang="en-US"/>
              </a:p>
            </p:txBody>
          </p:sp>
          <p:sp>
            <p:nvSpPr>
              <p:cNvPr id="2109" name="Rectangle 468"/>
              <p:cNvSpPr>
                <a:spLocks noChangeArrowheads="1"/>
              </p:cNvSpPr>
              <p:nvPr/>
            </p:nvSpPr>
            <p:spPr bwMode="auto">
              <a:xfrm>
                <a:off x="4541" y="1875"/>
                <a:ext cx="20" cy="47"/>
              </a:xfrm>
              <a:prstGeom prst="rect">
                <a:avLst/>
              </a:prstGeom>
              <a:solidFill>
                <a:srgbClr val="FF0000"/>
              </a:solidFill>
              <a:ln w="12700">
                <a:solidFill>
                  <a:schemeClr val="tx1"/>
                </a:solidFill>
                <a:miter lim="800000"/>
                <a:headEnd/>
                <a:tailEnd/>
              </a:ln>
            </p:spPr>
            <p:txBody>
              <a:bodyPr wrap="none" anchor="ctr"/>
              <a:lstStyle/>
              <a:p>
                <a:endParaRPr lang="en-US"/>
              </a:p>
            </p:txBody>
          </p:sp>
          <p:sp>
            <p:nvSpPr>
              <p:cNvPr id="2110" name="Rectangle 469"/>
              <p:cNvSpPr>
                <a:spLocks noChangeArrowheads="1"/>
              </p:cNvSpPr>
              <p:nvPr/>
            </p:nvSpPr>
            <p:spPr bwMode="auto">
              <a:xfrm>
                <a:off x="4596" y="1873"/>
                <a:ext cx="18" cy="48"/>
              </a:xfrm>
              <a:prstGeom prst="rect">
                <a:avLst/>
              </a:prstGeom>
              <a:solidFill>
                <a:srgbClr val="FF0000"/>
              </a:solidFill>
              <a:ln w="12700">
                <a:solidFill>
                  <a:schemeClr val="tx1"/>
                </a:solidFill>
                <a:miter lim="800000"/>
                <a:headEnd/>
                <a:tailEnd/>
              </a:ln>
            </p:spPr>
            <p:txBody>
              <a:bodyPr wrap="none" anchor="ctr"/>
              <a:lstStyle/>
              <a:p>
                <a:endParaRPr lang="en-US"/>
              </a:p>
            </p:txBody>
          </p:sp>
          <p:sp>
            <p:nvSpPr>
              <p:cNvPr id="2111" name="Rectangle 470"/>
              <p:cNvSpPr>
                <a:spLocks noChangeArrowheads="1"/>
              </p:cNvSpPr>
              <p:nvPr/>
            </p:nvSpPr>
            <p:spPr bwMode="auto">
              <a:xfrm>
                <a:off x="4667" y="1878"/>
                <a:ext cx="18" cy="40"/>
              </a:xfrm>
              <a:prstGeom prst="rect">
                <a:avLst/>
              </a:prstGeom>
              <a:solidFill>
                <a:srgbClr val="FF0000"/>
              </a:solidFill>
              <a:ln w="12700">
                <a:solidFill>
                  <a:schemeClr val="tx1"/>
                </a:solidFill>
                <a:miter lim="800000"/>
                <a:headEnd/>
                <a:tailEnd/>
              </a:ln>
            </p:spPr>
            <p:txBody>
              <a:bodyPr wrap="none" anchor="ctr"/>
              <a:lstStyle/>
              <a:p>
                <a:endParaRPr lang="en-US"/>
              </a:p>
            </p:txBody>
          </p:sp>
          <p:sp>
            <p:nvSpPr>
              <p:cNvPr id="2112" name="Line 471"/>
              <p:cNvSpPr>
                <a:spLocks noChangeShapeType="1"/>
              </p:cNvSpPr>
              <p:nvPr/>
            </p:nvSpPr>
            <p:spPr bwMode="auto">
              <a:xfrm flipH="1" flipV="1">
                <a:off x="4624" y="1806"/>
                <a:ext cx="60" cy="72"/>
              </a:xfrm>
              <a:prstGeom prst="line">
                <a:avLst/>
              </a:prstGeom>
              <a:noFill/>
              <a:ln w="12700">
                <a:solidFill>
                  <a:schemeClr val="tx1"/>
                </a:solidFill>
                <a:round/>
                <a:headEnd/>
                <a:tailEnd/>
              </a:ln>
            </p:spPr>
            <p:txBody>
              <a:bodyPr wrap="none" anchor="ctr"/>
              <a:lstStyle/>
              <a:p>
                <a:endParaRPr lang="en-US"/>
              </a:p>
            </p:txBody>
          </p:sp>
        </p:grpSp>
        <p:grpSp>
          <p:nvGrpSpPr>
            <p:cNvPr id="2514" name="Group 472"/>
            <p:cNvGrpSpPr>
              <a:grpSpLocks/>
            </p:cNvGrpSpPr>
            <p:nvPr/>
          </p:nvGrpSpPr>
          <p:grpSpPr bwMode="auto">
            <a:xfrm>
              <a:off x="4473" y="1640"/>
              <a:ext cx="212" cy="109"/>
              <a:chOff x="4473" y="1640"/>
              <a:chExt cx="212" cy="109"/>
            </a:xfrm>
          </p:grpSpPr>
          <p:sp>
            <p:nvSpPr>
              <p:cNvPr id="2097" name="Line 473"/>
              <p:cNvSpPr>
                <a:spLocks noChangeShapeType="1"/>
              </p:cNvSpPr>
              <p:nvPr/>
            </p:nvSpPr>
            <p:spPr bwMode="auto">
              <a:xfrm>
                <a:off x="4485" y="1692"/>
                <a:ext cx="41" cy="57"/>
              </a:xfrm>
              <a:prstGeom prst="line">
                <a:avLst/>
              </a:prstGeom>
              <a:noFill/>
              <a:ln w="12700">
                <a:solidFill>
                  <a:schemeClr val="tx1"/>
                </a:solidFill>
                <a:round/>
                <a:headEnd/>
                <a:tailEnd/>
              </a:ln>
            </p:spPr>
            <p:txBody>
              <a:bodyPr wrap="none" anchor="ctr"/>
              <a:lstStyle/>
              <a:p>
                <a:endParaRPr lang="en-US"/>
              </a:p>
            </p:txBody>
          </p:sp>
          <p:sp>
            <p:nvSpPr>
              <p:cNvPr id="2098" name="Line 474"/>
              <p:cNvSpPr>
                <a:spLocks noChangeShapeType="1"/>
              </p:cNvSpPr>
              <p:nvPr/>
            </p:nvSpPr>
            <p:spPr bwMode="auto">
              <a:xfrm>
                <a:off x="4552" y="1698"/>
                <a:ext cx="0" cy="50"/>
              </a:xfrm>
              <a:prstGeom prst="line">
                <a:avLst/>
              </a:prstGeom>
              <a:noFill/>
              <a:ln w="12700">
                <a:solidFill>
                  <a:schemeClr val="tx1"/>
                </a:solidFill>
                <a:round/>
                <a:headEnd/>
                <a:tailEnd/>
              </a:ln>
            </p:spPr>
            <p:txBody>
              <a:bodyPr wrap="none" anchor="ctr"/>
              <a:lstStyle/>
              <a:p>
                <a:endParaRPr lang="en-US"/>
              </a:p>
            </p:txBody>
          </p:sp>
          <p:sp>
            <p:nvSpPr>
              <p:cNvPr id="2099" name="Line 475"/>
              <p:cNvSpPr>
                <a:spLocks noChangeShapeType="1"/>
              </p:cNvSpPr>
              <p:nvPr/>
            </p:nvSpPr>
            <p:spPr bwMode="auto">
              <a:xfrm>
                <a:off x="4607" y="1696"/>
                <a:ext cx="0" cy="53"/>
              </a:xfrm>
              <a:prstGeom prst="line">
                <a:avLst/>
              </a:prstGeom>
              <a:noFill/>
              <a:ln w="12700">
                <a:solidFill>
                  <a:schemeClr val="tx1"/>
                </a:solidFill>
                <a:round/>
                <a:headEnd/>
                <a:tailEnd/>
              </a:ln>
            </p:spPr>
            <p:txBody>
              <a:bodyPr wrap="none" anchor="ctr"/>
              <a:lstStyle/>
              <a:p>
                <a:endParaRPr lang="en-US"/>
              </a:p>
            </p:txBody>
          </p:sp>
          <p:sp>
            <p:nvSpPr>
              <p:cNvPr id="2100" name="Rectangle 476"/>
              <p:cNvSpPr>
                <a:spLocks noChangeArrowheads="1"/>
              </p:cNvSpPr>
              <p:nvPr/>
            </p:nvSpPr>
            <p:spPr bwMode="auto">
              <a:xfrm>
                <a:off x="4473" y="1644"/>
                <a:ext cx="17" cy="40"/>
              </a:xfrm>
              <a:prstGeom prst="rect">
                <a:avLst/>
              </a:prstGeom>
              <a:solidFill>
                <a:srgbClr val="FF0000"/>
              </a:solidFill>
              <a:ln w="12700">
                <a:solidFill>
                  <a:schemeClr val="tx1"/>
                </a:solidFill>
                <a:miter lim="800000"/>
                <a:headEnd/>
                <a:tailEnd/>
              </a:ln>
            </p:spPr>
            <p:txBody>
              <a:bodyPr wrap="none" anchor="ctr"/>
              <a:lstStyle/>
              <a:p>
                <a:endParaRPr lang="en-US"/>
              </a:p>
            </p:txBody>
          </p:sp>
          <p:sp>
            <p:nvSpPr>
              <p:cNvPr id="2101" name="Rectangle 477"/>
              <p:cNvSpPr>
                <a:spLocks noChangeArrowheads="1"/>
              </p:cNvSpPr>
              <p:nvPr/>
            </p:nvSpPr>
            <p:spPr bwMode="auto">
              <a:xfrm>
                <a:off x="4541" y="1640"/>
                <a:ext cx="20" cy="48"/>
              </a:xfrm>
              <a:prstGeom prst="rect">
                <a:avLst/>
              </a:prstGeom>
              <a:solidFill>
                <a:srgbClr val="FF0000"/>
              </a:solidFill>
              <a:ln w="12700">
                <a:solidFill>
                  <a:schemeClr val="tx1"/>
                </a:solidFill>
                <a:miter lim="800000"/>
                <a:headEnd/>
                <a:tailEnd/>
              </a:ln>
            </p:spPr>
            <p:txBody>
              <a:bodyPr wrap="none" anchor="ctr"/>
              <a:lstStyle/>
              <a:p>
                <a:endParaRPr lang="en-US"/>
              </a:p>
            </p:txBody>
          </p:sp>
          <p:sp>
            <p:nvSpPr>
              <p:cNvPr id="2102" name="Rectangle 478"/>
              <p:cNvSpPr>
                <a:spLocks noChangeArrowheads="1"/>
              </p:cNvSpPr>
              <p:nvPr/>
            </p:nvSpPr>
            <p:spPr bwMode="auto">
              <a:xfrm>
                <a:off x="4596" y="1643"/>
                <a:ext cx="18" cy="47"/>
              </a:xfrm>
              <a:prstGeom prst="rect">
                <a:avLst/>
              </a:prstGeom>
              <a:solidFill>
                <a:srgbClr val="FF0000"/>
              </a:solidFill>
              <a:ln w="12700">
                <a:solidFill>
                  <a:schemeClr val="tx1"/>
                </a:solidFill>
                <a:miter lim="800000"/>
                <a:headEnd/>
                <a:tailEnd/>
              </a:ln>
            </p:spPr>
            <p:txBody>
              <a:bodyPr wrap="none" anchor="ctr"/>
              <a:lstStyle/>
              <a:p>
                <a:endParaRPr lang="en-US"/>
              </a:p>
            </p:txBody>
          </p:sp>
          <p:sp>
            <p:nvSpPr>
              <p:cNvPr id="2103" name="Rectangle 479"/>
              <p:cNvSpPr>
                <a:spLocks noChangeArrowheads="1"/>
              </p:cNvSpPr>
              <p:nvPr/>
            </p:nvSpPr>
            <p:spPr bwMode="auto">
              <a:xfrm>
                <a:off x="4667" y="1644"/>
                <a:ext cx="18" cy="40"/>
              </a:xfrm>
              <a:prstGeom prst="rect">
                <a:avLst/>
              </a:prstGeom>
              <a:solidFill>
                <a:srgbClr val="FF0000"/>
              </a:solidFill>
              <a:ln w="12700">
                <a:solidFill>
                  <a:schemeClr val="tx1"/>
                </a:solidFill>
                <a:miter lim="800000"/>
                <a:headEnd/>
                <a:tailEnd/>
              </a:ln>
            </p:spPr>
            <p:txBody>
              <a:bodyPr wrap="none" anchor="ctr"/>
              <a:lstStyle/>
              <a:p>
                <a:endParaRPr lang="en-US"/>
              </a:p>
            </p:txBody>
          </p:sp>
          <p:sp>
            <p:nvSpPr>
              <p:cNvPr id="2104" name="Line 480"/>
              <p:cNvSpPr>
                <a:spLocks noChangeShapeType="1"/>
              </p:cNvSpPr>
              <p:nvPr/>
            </p:nvSpPr>
            <p:spPr bwMode="auto">
              <a:xfrm flipH="1">
                <a:off x="4624" y="1692"/>
                <a:ext cx="60" cy="57"/>
              </a:xfrm>
              <a:prstGeom prst="line">
                <a:avLst/>
              </a:prstGeom>
              <a:noFill/>
              <a:ln w="12700">
                <a:solidFill>
                  <a:schemeClr val="tx1"/>
                </a:solidFill>
                <a:round/>
                <a:headEnd/>
                <a:tailEnd/>
              </a:ln>
            </p:spPr>
            <p:txBody>
              <a:bodyPr wrap="none" anchor="ctr"/>
              <a:lstStyle/>
              <a:p>
                <a:endParaRPr lang="en-US"/>
              </a:p>
            </p:txBody>
          </p:sp>
        </p:grpSp>
      </p:grpSp>
      <p:grpSp>
        <p:nvGrpSpPr>
          <p:cNvPr id="2515" name="Group 481"/>
          <p:cNvGrpSpPr>
            <a:grpSpLocks/>
          </p:cNvGrpSpPr>
          <p:nvPr/>
        </p:nvGrpSpPr>
        <p:grpSpPr bwMode="auto">
          <a:xfrm>
            <a:off x="4813300" y="1508125"/>
            <a:ext cx="309563" cy="447675"/>
            <a:chOff x="4473" y="1640"/>
            <a:chExt cx="212" cy="282"/>
          </a:xfrm>
        </p:grpSpPr>
        <p:sp>
          <p:nvSpPr>
            <p:cNvPr id="2075" name="Rectangle 482"/>
            <p:cNvSpPr>
              <a:spLocks noChangeArrowheads="1"/>
            </p:cNvSpPr>
            <p:nvPr/>
          </p:nvSpPr>
          <p:spPr bwMode="auto">
            <a:xfrm>
              <a:off x="4534" y="1764"/>
              <a:ext cx="95" cy="41"/>
            </a:xfrm>
            <a:prstGeom prst="rect">
              <a:avLst/>
            </a:prstGeom>
            <a:solidFill>
              <a:srgbClr val="FF0000"/>
            </a:solidFill>
            <a:ln w="12700">
              <a:solidFill>
                <a:schemeClr val="tx1"/>
              </a:solidFill>
              <a:miter lim="800000"/>
              <a:headEnd/>
              <a:tailEnd/>
            </a:ln>
          </p:spPr>
          <p:txBody>
            <a:bodyPr wrap="none" anchor="ctr"/>
            <a:lstStyle/>
            <a:p>
              <a:endParaRPr lang="en-US"/>
            </a:p>
          </p:txBody>
        </p:sp>
        <p:grpSp>
          <p:nvGrpSpPr>
            <p:cNvPr id="2516" name="Group 483"/>
            <p:cNvGrpSpPr>
              <a:grpSpLocks/>
            </p:cNvGrpSpPr>
            <p:nvPr/>
          </p:nvGrpSpPr>
          <p:grpSpPr bwMode="auto">
            <a:xfrm>
              <a:off x="4473" y="1805"/>
              <a:ext cx="212" cy="117"/>
              <a:chOff x="4473" y="1805"/>
              <a:chExt cx="212" cy="117"/>
            </a:xfrm>
          </p:grpSpPr>
          <p:sp>
            <p:nvSpPr>
              <p:cNvPr id="2086" name="Line 484"/>
              <p:cNvSpPr>
                <a:spLocks noChangeShapeType="1"/>
              </p:cNvSpPr>
              <p:nvPr/>
            </p:nvSpPr>
            <p:spPr bwMode="auto">
              <a:xfrm flipV="1">
                <a:off x="4485" y="1806"/>
                <a:ext cx="41" cy="72"/>
              </a:xfrm>
              <a:prstGeom prst="line">
                <a:avLst/>
              </a:prstGeom>
              <a:noFill/>
              <a:ln w="12700">
                <a:solidFill>
                  <a:schemeClr val="tx1"/>
                </a:solidFill>
                <a:round/>
                <a:headEnd/>
                <a:tailEnd/>
              </a:ln>
            </p:spPr>
            <p:txBody>
              <a:bodyPr wrap="none" anchor="ctr"/>
              <a:lstStyle/>
              <a:p>
                <a:endParaRPr lang="en-US"/>
              </a:p>
            </p:txBody>
          </p:sp>
          <p:sp>
            <p:nvSpPr>
              <p:cNvPr id="2087" name="Line 485"/>
              <p:cNvSpPr>
                <a:spLocks noChangeShapeType="1"/>
              </p:cNvSpPr>
              <p:nvPr/>
            </p:nvSpPr>
            <p:spPr bwMode="auto">
              <a:xfrm flipV="1">
                <a:off x="4552" y="1807"/>
                <a:ext cx="0" cy="66"/>
              </a:xfrm>
              <a:prstGeom prst="line">
                <a:avLst/>
              </a:prstGeom>
              <a:noFill/>
              <a:ln w="12700">
                <a:solidFill>
                  <a:schemeClr val="tx1"/>
                </a:solidFill>
                <a:round/>
                <a:headEnd/>
                <a:tailEnd/>
              </a:ln>
            </p:spPr>
            <p:txBody>
              <a:bodyPr wrap="none" anchor="ctr"/>
              <a:lstStyle/>
              <a:p>
                <a:endParaRPr lang="en-US"/>
              </a:p>
            </p:txBody>
          </p:sp>
          <p:sp>
            <p:nvSpPr>
              <p:cNvPr id="2088" name="Line 486"/>
              <p:cNvSpPr>
                <a:spLocks noChangeShapeType="1"/>
              </p:cNvSpPr>
              <p:nvPr/>
            </p:nvSpPr>
            <p:spPr bwMode="auto">
              <a:xfrm flipV="1">
                <a:off x="4607" y="1805"/>
                <a:ext cx="0" cy="70"/>
              </a:xfrm>
              <a:prstGeom prst="line">
                <a:avLst/>
              </a:prstGeom>
              <a:noFill/>
              <a:ln w="12700">
                <a:solidFill>
                  <a:schemeClr val="tx1"/>
                </a:solidFill>
                <a:round/>
                <a:headEnd/>
                <a:tailEnd/>
              </a:ln>
            </p:spPr>
            <p:txBody>
              <a:bodyPr wrap="none" anchor="ctr"/>
              <a:lstStyle/>
              <a:p>
                <a:endParaRPr lang="en-US"/>
              </a:p>
            </p:txBody>
          </p:sp>
          <p:sp>
            <p:nvSpPr>
              <p:cNvPr id="2089" name="Rectangle 487"/>
              <p:cNvSpPr>
                <a:spLocks noChangeArrowheads="1"/>
              </p:cNvSpPr>
              <p:nvPr/>
            </p:nvSpPr>
            <p:spPr bwMode="auto">
              <a:xfrm>
                <a:off x="4473" y="1878"/>
                <a:ext cx="17" cy="40"/>
              </a:xfrm>
              <a:prstGeom prst="rect">
                <a:avLst/>
              </a:prstGeom>
              <a:solidFill>
                <a:srgbClr val="FF0000"/>
              </a:solidFill>
              <a:ln w="12700">
                <a:solidFill>
                  <a:schemeClr val="tx1"/>
                </a:solidFill>
                <a:miter lim="800000"/>
                <a:headEnd/>
                <a:tailEnd/>
              </a:ln>
            </p:spPr>
            <p:txBody>
              <a:bodyPr wrap="none" anchor="ctr"/>
              <a:lstStyle/>
              <a:p>
                <a:endParaRPr lang="en-US"/>
              </a:p>
            </p:txBody>
          </p:sp>
          <p:sp>
            <p:nvSpPr>
              <p:cNvPr id="2090" name="Rectangle 488"/>
              <p:cNvSpPr>
                <a:spLocks noChangeArrowheads="1"/>
              </p:cNvSpPr>
              <p:nvPr/>
            </p:nvSpPr>
            <p:spPr bwMode="auto">
              <a:xfrm>
                <a:off x="4541" y="1875"/>
                <a:ext cx="20" cy="47"/>
              </a:xfrm>
              <a:prstGeom prst="rect">
                <a:avLst/>
              </a:prstGeom>
              <a:solidFill>
                <a:srgbClr val="FF0000"/>
              </a:solidFill>
              <a:ln w="12700">
                <a:solidFill>
                  <a:schemeClr val="tx1"/>
                </a:solidFill>
                <a:miter lim="800000"/>
                <a:headEnd/>
                <a:tailEnd/>
              </a:ln>
            </p:spPr>
            <p:txBody>
              <a:bodyPr wrap="none" anchor="ctr"/>
              <a:lstStyle/>
              <a:p>
                <a:endParaRPr lang="en-US"/>
              </a:p>
            </p:txBody>
          </p:sp>
          <p:sp>
            <p:nvSpPr>
              <p:cNvPr id="2091" name="Rectangle 489"/>
              <p:cNvSpPr>
                <a:spLocks noChangeArrowheads="1"/>
              </p:cNvSpPr>
              <p:nvPr/>
            </p:nvSpPr>
            <p:spPr bwMode="auto">
              <a:xfrm>
                <a:off x="4596" y="1873"/>
                <a:ext cx="18" cy="48"/>
              </a:xfrm>
              <a:prstGeom prst="rect">
                <a:avLst/>
              </a:prstGeom>
              <a:solidFill>
                <a:srgbClr val="FF0000"/>
              </a:solidFill>
              <a:ln w="12700">
                <a:solidFill>
                  <a:schemeClr val="tx1"/>
                </a:solidFill>
                <a:miter lim="800000"/>
                <a:headEnd/>
                <a:tailEnd/>
              </a:ln>
            </p:spPr>
            <p:txBody>
              <a:bodyPr wrap="none" anchor="ctr"/>
              <a:lstStyle/>
              <a:p>
                <a:endParaRPr lang="en-US"/>
              </a:p>
            </p:txBody>
          </p:sp>
          <p:sp>
            <p:nvSpPr>
              <p:cNvPr id="2092" name="Rectangle 490"/>
              <p:cNvSpPr>
                <a:spLocks noChangeArrowheads="1"/>
              </p:cNvSpPr>
              <p:nvPr/>
            </p:nvSpPr>
            <p:spPr bwMode="auto">
              <a:xfrm>
                <a:off x="4667" y="1878"/>
                <a:ext cx="18" cy="40"/>
              </a:xfrm>
              <a:prstGeom prst="rect">
                <a:avLst/>
              </a:prstGeom>
              <a:solidFill>
                <a:srgbClr val="FF0000"/>
              </a:solidFill>
              <a:ln w="12700">
                <a:solidFill>
                  <a:schemeClr val="tx1"/>
                </a:solidFill>
                <a:miter lim="800000"/>
                <a:headEnd/>
                <a:tailEnd/>
              </a:ln>
            </p:spPr>
            <p:txBody>
              <a:bodyPr wrap="none" anchor="ctr"/>
              <a:lstStyle/>
              <a:p>
                <a:endParaRPr lang="en-US"/>
              </a:p>
            </p:txBody>
          </p:sp>
          <p:sp>
            <p:nvSpPr>
              <p:cNvPr id="2093" name="Line 491"/>
              <p:cNvSpPr>
                <a:spLocks noChangeShapeType="1"/>
              </p:cNvSpPr>
              <p:nvPr/>
            </p:nvSpPr>
            <p:spPr bwMode="auto">
              <a:xfrm flipH="1" flipV="1">
                <a:off x="4624" y="1806"/>
                <a:ext cx="60" cy="72"/>
              </a:xfrm>
              <a:prstGeom prst="line">
                <a:avLst/>
              </a:prstGeom>
              <a:noFill/>
              <a:ln w="12700">
                <a:solidFill>
                  <a:schemeClr val="tx1"/>
                </a:solidFill>
                <a:round/>
                <a:headEnd/>
                <a:tailEnd/>
              </a:ln>
            </p:spPr>
            <p:txBody>
              <a:bodyPr wrap="none" anchor="ctr"/>
              <a:lstStyle/>
              <a:p>
                <a:endParaRPr lang="en-US"/>
              </a:p>
            </p:txBody>
          </p:sp>
        </p:grpSp>
        <p:grpSp>
          <p:nvGrpSpPr>
            <p:cNvPr id="2517" name="Group 492"/>
            <p:cNvGrpSpPr>
              <a:grpSpLocks/>
            </p:cNvGrpSpPr>
            <p:nvPr/>
          </p:nvGrpSpPr>
          <p:grpSpPr bwMode="auto">
            <a:xfrm>
              <a:off x="4473" y="1640"/>
              <a:ext cx="212" cy="109"/>
              <a:chOff x="4473" y="1640"/>
              <a:chExt cx="212" cy="109"/>
            </a:xfrm>
          </p:grpSpPr>
          <p:sp>
            <p:nvSpPr>
              <p:cNvPr id="2078" name="Line 493"/>
              <p:cNvSpPr>
                <a:spLocks noChangeShapeType="1"/>
              </p:cNvSpPr>
              <p:nvPr/>
            </p:nvSpPr>
            <p:spPr bwMode="auto">
              <a:xfrm>
                <a:off x="4485" y="1692"/>
                <a:ext cx="41" cy="57"/>
              </a:xfrm>
              <a:prstGeom prst="line">
                <a:avLst/>
              </a:prstGeom>
              <a:noFill/>
              <a:ln w="12700">
                <a:solidFill>
                  <a:schemeClr val="tx1"/>
                </a:solidFill>
                <a:round/>
                <a:headEnd/>
                <a:tailEnd/>
              </a:ln>
            </p:spPr>
            <p:txBody>
              <a:bodyPr wrap="none" anchor="ctr"/>
              <a:lstStyle/>
              <a:p>
                <a:endParaRPr lang="en-US"/>
              </a:p>
            </p:txBody>
          </p:sp>
          <p:sp>
            <p:nvSpPr>
              <p:cNvPr id="2079" name="Line 494"/>
              <p:cNvSpPr>
                <a:spLocks noChangeShapeType="1"/>
              </p:cNvSpPr>
              <p:nvPr/>
            </p:nvSpPr>
            <p:spPr bwMode="auto">
              <a:xfrm>
                <a:off x="4552" y="1698"/>
                <a:ext cx="0" cy="50"/>
              </a:xfrm>
              <a:prstGeom prst="line">
                <a:avLst/>
              </a:prstGeom>
              <a:noFill/>
              <a:ln w="12700">
                <a:solidFill>
                  <a:schemeClr val="tx1"/>
                </a:solidFill>
                <a:round/>
                <a:headEnd/>
                <a:tailEnd/>
              </a:ln>
            </p:spPr>
            <p:txBody>
              <a:bodyPr wrap="none" anchor="ctr"/>
              <a:lstStyle/>
              <a:p>
                <a:endParaRPr lang="en-US"/>
              </a:p>
            </p:txBody>
          </p:sp>
          <p:sp>
            <p:nvSpPr>
              <p:cNvPr id="2080" name="Line 495"/>
              <p:cNvSpPr>
                <a:spLocks noChangeShapeType="1"/>
              </p:cNvSpPr>
              <p:nvPr/>
            </p:nvSpPr>
            <p:spPr bwMode="auto">
              <a:xfrm>
                <a:off x="4607" y="1696"/>
                <a:ext cx="0" cy="53"/>
              </a:xfrm>
              <a:prstGeom prst="line">
                <a:avLst/>
              </a:prstGeom>
              <a:noFill/>
              <a:ln w="12700">
                <a:solidFill>
                  <a:schemeClr val="tx1"/>
                </a:solidFill>
                <a:round/>
                <a:headEnd/>
                <a:tailEnd/>
              </a:ln>
            </p:spPr>
            <p:txBody>
              <a:bodyPr wrap="none" anchor="ctr"/>
              <a:lstStyle/>
              <a:p>
                <a:endParaRPr lang="en-US"/>
              </a:p>
            </p:txBody>
          </p:sp>
          <p:sp>
            <p:nvSpPr>
              <p:cNvPr id="2081" name="Rectangle 496"/>
              <p:cNvSpPr>
                <a:spLocks noChangeArrowheads="1"/>
              </p:cNvSpPr>
              <p:nvPr/>
            </p:nvSpPr>
            <p:spPr bwMode="auto">
              <a:xfrm>
                <a:off x="4473" y="1644"/>
                <a:ext cx="17" cy="40"/>
              </a:xfrm>
              <a:prstGeom prst="rect">
                <a:avLst/>
              </a:prstGeom>
              <a:solidFill>
                <a:srgbClr val="FF0000"/>
              </a:solidFill>
              <a:ln w="12700">
                <a:solidFill>
                  <a:schemeClr val="tx1"/>
                </a:solidFill>
                <a:miter lim="800000"/>
                <a:headEnd/>
                <a:tailEnd/>
              </a:ln>
            </p:spPr>
            <p:txBody>
              <a:bodyPr wrap="none" anchor="ctr"/>
              <a:lstStyle/>
              <a:p>
                <a:endParaRPr lang="en-US"/>
              </a:p>
            </p:txBody>
          </p:sp>
          <p:sp>
            <p:nvSpPr>
              <p:cNvPr id="2082" name="Rectangle 497"/>
              <p:cNvSpPr>
                <a:spLocks noChangeArrowheads="1"/>
              </p:cNvSpPr>
              <p:nvPr/>
            </p:nvSpPr>
            <p:spPr bwMode="auto">
              <a:xfrm>
                <a:off x="4541" y="1640"/>
                <a:ext cx="20" cy="48"/>
              </a:xfrm>
              <a:prstGeom prst="rect">
                <a:avLst/>
              </a:prstGeom>
              <a:solidFill>
                <a:srgbClr val="FF0000"/>
              </a:solidFill>
              <a:ln w="12700">
                <a:solidFill>
                  <a:schemeClr val="tx1"/>
                </a:solidFill>
                <a:miter lim="800000"/>
                <a:headEnd/>
                <a:tailEnd/>
              </a:ln>
            </p:spPr>
            <p:txBody>
              <a:bodyPr wrap="none" anchor="ctr"/>
              <a:lstStyle/>
              <a:p>
                <a:endParaRPr lang="en-US"/>
              </a:p>
            </p:txBody>
          </p:sp>
          <p:sp>
            <p:nvSpPr>
              <p:cNvPr id="2083" name="Rectangle 498"/>
              <p:cNvSpPr>
                <a:spLocks noChangeArrowheads="1"/>
              </p:cNvSpPr>
              <p:nvPr/>
            </p:nvSpPr>
            <p:spPr bwMode="auto">
              <a:xfrm>
                <a:off x="4596" y="1643"/>
                <a:ext cx="18" cy="47"/>
              </a:xfrm>
              <a:prstGeom prst="rect">
                <a:avLst/>
              </a:prstGeom>
              <a:solidFill>
                <a:srgbClr val="FF0000"/>
              </a:solidFill>
              <a:ln w="12700">
                <a:solidFill>
                  <a:schemeClr val="tx1"/>
                </a:solidFill>
                <a:miter lim="800000"/>
                <a:headEnd/>
                <a:tailEnd/>
              </a:ln>
            </p:spPr>
            <p:txBody>
              <a:bodyPr wrap="none" anchor="ctr"/>
              <a:lstStyle/>
              <a:p>
                <a:endParaRPr lang="en-US"/>
              </a:p>
            </p:txBody>
          </p:sp>
          <p:sp>
            <p:nvSpPr>
              <p:cNvPr id="2084" name="Rectangle 499"/>
              <p:cNvSpPr>
                <a:spLocks noChangeArrowheads="1"/>
              </p:cNvSpPr>
              <p:nvPr/>
            </p:nvSpPr>
            <p:spPr bwMode="auto">
              <a:xfrm>
                <a:off x="4667" y="1644"/>
                <a:ext cx="18" cy="40"/>
              </a:xfrm>
              <a:prstGeom prst="rect">
                <a:avLst/>
              </a:prstGeom>
              <a:solidFill>
                <a:srgbClr val="FF0000"/>
              </a:solidFill>
              <a:ln w="12700">
                <a:solidFill>
                  <a:schemeClr val="tx1"/>
                </a:solidFill>
                <a:miter lim="800000"/>
                <a:headEnd/>
                <a:tailEnd/>
              </a:ln>
            </p:spPr>
            <p:txBody>
              <a:bodyPr wrap="none" anchor="ctr"/>
              <a:lstStyle/>
              <a:p>
                <a:endParaRPr lang="en-US"/>
              </a:p>
            </p:txBody>
          </p:sp>
          <p:sp>
            <p:nvSpPr>
              <p:cNvPr id="2085" name="Line 500"/>
              <p:cNvSpPr>
                <a:spLocks noChangeShapeType="1"/>
              </p:cNvSpPr>
              <p:nvPr/>
            </p:nvSpPr>
            <p:spPr bwMode="auto">
              <a:xfrm flipH="1">
                <a:off x="4624" y="1692"/>
                <a:ext cx="60" cy="57"/>
              </a:xfrm>
              <a:prstGeom prst="line">
                <a:avLst/>
              </a:prstGeom>
              <a:noFill/>
              <a:ln w="12700">
                <a:solidFill>
                  <a:schemeClr val="tx1"/>
                </a:solidFill>
                <a:round/>
                <a:headEnd/>
                <a:tailEnd/>
              </a:ln>
            </p:spPr>
            <p:txBody>
              <a:bodyPr wrap="none" anchor="ctr"/>
              <a:lstStyle/>
              <a:p>
                <a:endParaRPr lang="en-US"/>
              </a:p>
            </p:txBody>
          </p:sp>
        </p:grpSp>
      </p:grpSp>
      <p:sp>
        <p:nvSpPr>
          <p:cNvPr id="2073" name="Rectangle 501"/>
          <p:cNvSpPr>
            <a:spLocks noGrp="1" noChangeArrowheads="1"/>
          </p:cNvSpPr>
          <p:nvPr>
            <p:ph type="title"/>
          </p:nvPr>
        </p:nvSpPr>
        <p:spPr>
          <a:xfrm>
            <a:off x="762000" y="152400"/>
            <a:ext cx="8181975" cy="990600"/>
          </a:xfrm>
        </p:spPr>
        <p:txBody>
          <a:bodyPr/>
          <a:lstStyle/>
          <a:p>
            <a:pPr algn="l" eaLnBrk="1" hangingPunct="1"/>
            <a:r>
              <a:rPr lang="en-GB" sz="2800" smtClean="0"/>
              <a:t>Computing is Scaling:</a:t>
            </a:r>
            <a:br>
              <a:rPr lang="en-GB" sz="2800" smtClean="0"/>
            </a:br>
            <a:r>
              <a:rPr lang="en-GB" sz="2800" smtClean="0"/>
              <a:t>        Towards Inter-Planetary Level</a:t>
            </a:r>
          </a:p>
        </p:txBody>
      </p:sp>
      <p:sp>
        <p:nvSpPr>
          <p:cNvPr id="2074" name="laptop"/>
          <p:cNvSpPr>
            <a:spLocks noEditPoints="1" noChangeArrowheads="1"/>
          </p:cNvSpPr>
          <p:nvPr/>
        </p:nvSpPr>
        <p:spPr bwMode="auto">
          <a:xfrm>
            <a:off x="1371600" y="5334000"/>
            <a:ext cx="676275" cy="609600"/>
          </a:xfrm>
          <a:custGeom>
            <a:avLst/>
            <a:gdLst>
              <a:gd name="T0" fmla="*/ 105261 w 21600"/>
              <a:gd name="T1" fmla="*/ 0 h 21600"/>
              <a:gd name="T2" fmla="*/ 105261 w 21600"/>
              <a:gd name="T3" fmla="*/ 202438 h 21600"/>
              <a:gd name="T4" fmla="*/ 573801 w 21600"/>
              <a:gd name="T5" fmla="*/ 0 h 21600"/>
              <a:gd name="T6" fmla="*/ 573801 w 21600"/>
              <a:gd name="T7" fmla="*/ 202438 h 21600"/>
              <a:gd name="T8" fmla="*/ 338138 w 21600"/>
              <a:gd name="T9" fmla="*/ 0 h 21600"/>
              <a:gd name="T10" fmla="*/ 338138 w 21600"/>
              <a:gd name="T11" fmla="*/ 609600 h 21600"/>
              <a:gd name="T12" fmla="*/ 0 w 21600"/>
              <a:gd name="T13" fmla="*/ 609600 h 21600"/>
              <a:gd name="T14" fmla="*/ 676275 w 21600"/>
              <a:gd name="T15" fmla="*/ 609600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en-US"/>
          </a:p>
        </p:txBody>
      </p:sp>
      <p:sp>
        <p:nvSpPr>
          <p:cNvPr id="503" name="Date Placeholder 502"/>
          <p:cNvSpPr>
            <a:spLocks noGrp="1"/>
          </p:cNvSpPr>
          <p:nvPr>
            <p:ph type="dt" sz="half" idx="10"/>
          </p:nvPr>
        </p:nvSpPr>
        <p:spPr/>
        <p:txBody>
          <a:bodyPr/>
          <a:lstStyle/>
          <a:p>
            <a:r>
              <a:rPr lang="en-US" smtClean="0"/>
              <a:t>IAUT</a:t>
            </a:r>
            <a:endParaRPr lang="en-US"/>
          </a:p>
        </p:txBody>
      </p:sp>
      <p:sp>
        <p:nvSpPr>
          <p:cNvPr id="504" name="Slide Number Placeholder 503"/>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4980" name="Rectangle 4"/>
          <p:cNvSpPr>
            <a:spLocks noGrp="1" noChangeArrowheads="1"/>
          </p:cNvSpPr>
          <p:nvPr>
            <p:ph type="title"/>
          </p:nvPr>
        </p:nvSpPr>
        <p:spPr/>
        <p:txBody>
          <a:bodyPr>
            <a:normAutofit fontScale="90000"/>
          </a:bodyPr>
          <a:lstStyle/>
          <a:p>
            <a:r>
              <a:rPr lang="en-US" sz="4000"/>
              <a:t>Computer Food Chain: Causing the demise of specialize systems</a:t>
            </a:r>
          </a:p>
        </p:txBody>
      </p:sp>
      <p:pic>
        <p:nvPicPr>
          <p:cNvPr id="1534981" name="Picture 5" descr="nowlogo"/>
          <p:cNvPicPr>
            <a:picLocks noChangeAspect="1" noChangeArrowheads="1"/>
          </p:cNvPicPr>
          <p:nvPr/>
        </p:nvPicPr>
        <p:blipFill>
          <a:blip r:embed="rId3" cstate="print"/>
          <a:srcRect/>
          <a:stretch>
            <a:fillRect/>
          </a:stretch>
        </p:blipFill>
        <p:spPr bwMode="auto">
          <a:xfrm>
            <a:off x="1524000" y="2657475"/>
            <a:ext cx="5743575" cy="3057525"/>
          </a:xfrm>
          <a:prstGeom prst="rect">
            <a:avLst/>
          </a:prstGeom>
          <a:noFill/>
        </p:spPr>
      </p:pic>
      <p:sp>
        <p:nvSpPr>
          <p:cNvPr id="1534982" name="Rectangle 6"/>
          <p:cNvSpPr>
            <a:spLocks noChangeArrowheads="1"/>
          </p:cNvSpPr>
          <p:nvPr/>
        </p:nvSpPr>
        <p:spPr bwMode="auto">
          <a:xfrm>
            <a:off x="762000" y="6100763"/>
            <a:ext cx="7105650" cy="457200"/>
          </a:xfrm>
          <a:prstGeom prst="rect">
            <a:avLst/>
          </a:prstGeom>
          <a:noFill/>
          <a:ln w="12700">
            <a:noFill/>
            <a:miter lim="800000"/>
            <a:headEnd/>
            <a:tailEnd/>
          </a:ln>
          <a:effectLst/>
        </p:spPr>
        <p:txBody>
          <a:bodyPr wrap="none">
            <a:spAutoFit/>
          </a:bodyPr>
          <a:lstStyle/>
          <a:p>
            <a:pPr algn="l" eaLnBrk="0" hangingPunct="0">
              <a:buFontTx/>
              <a:buChar char="•"/>
            </a:pPr>
            <a:r>
              <a:rPr lang="en-US" sz="2400">
                <a:solidFill>
                  <a:schemeClr val="accent2"/>
                </a:solidFill>
                <a:latin typeface="Comic Sans MS" pitchFamily="66" charset="0"/>
              </a:rPr>
              <a:t>Demise of mainframes, supercomputers, &amp; MPPs</a:t>
            </a:r>
            <a:endParaRPr lang="en-US" sz="2400">
              <a:latin typeface="Comic Sans MS" pitchFamily="66" charset="0"/>
            </a:endParaRPr>
          </a:p>
        </p:txBody>
      </p:sp>
      <p:sp>
        <p:nvSpPr>
          <p:cNvPr id="5" name="Date Placeholder 4"/>
          <p:cNvSpPr>
            <a:spLocks noGrp="1"/>
          </p:cNvSpPr>
          <p:nvPr>
            <p:ph type="dt" sz="half" idx="10"/>
          </p:nvPr>
        </p:nvSpPr>
        <p:spPr/>
        <p:txBody>
          <a:bodyPr/>
          <a:lstStyle/>
          <a:p>
            <a:r>
              <a:rPr lang="en-US" smtClean="0"/>
              <a:t>IAUT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transition advTm="100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TotalTime>
  <Words>1985</Words>
  <Application>Microsoft Office PowerPoint</Application>
  <PresentationFormat>On-screen Show (4:3)</PresentationFormat>
  <Paragraphs>630</Paragraphs>
  <Slides>48</Slides>
  <Notes>25</Notes>
  <HiddenSlides>0</HiddenSlides>
  <MMClips>0</MMClips>
  <ScaleCrop>false</ScaleCrop>
  <HeadingPairs>
    <vt:vector size="6" baseType="variant">
      <vt:variant>
        <vt:lpstr>Theme</vt:lpstr>
      </vt:variant>
      <vt:variant>
        <vt:i4>1</vt:i4>
      </vt:variant>
      <vt:variant>
        <vt:lpstr>Embedded OLE Servers</vt:lpstr>
      </vt:variant>
      <vt:variant>
        <vt:i4>5</vt:i4>
      </vt:variant>
      <vt:variant>
        <vt:lpstr>Slide Titles</vt:lpstr>
      </vt:variant>
      <vt:variant>
        <vt:i4>48</vt:i4>
      </vt:variant>
    </vt:vector>
  </HeadingPairs>
  <TitlesOfParts>
    <vt:vector size="54" baseType="lpstr">
      <vt:lpstr>Office Theme</vt:lpstr>
      <vt:lpstr>Clip</vt:lpstr>
      <vt:lpstr>Bitmap Image</vt:lpstr>
      <vt:lpstr>Photo Editor Photo</vt:lpstr>
      <vt:lpstr>Picture</vt:lpstr>
      <vt:lpstr>Image</vt:lpstr>
      <vt:lpstr>Cluster and Grid Computing Information Session / Introduction</vt:lpstr>
      <vt:lpstr>Computing and Communication Technologies Evolution: 1960-2010!</vt:lpstr>
      <vt:lpstr>Three Laws of Computing: Defining the growth rate of network &amp;  computing speed, and their value.</vt:lpstr>
      <vt:lpstr>How to Run Applications Faster ?</vt:lpstr>
      <vt:lpstr>Resource Hungry Applications</vt:lpstr>
      <vt:lpstr>Shrek: A movie Rendered using Clusters</vt:lpstr>
      <vt:lpstr>Lord of Rings</vt:lpstr>
      <vt:lpstr>Computing is Scaling:         Towards Inter-Planetary Level</vt:lpstr>
      <vt:lpstr>Computer Food Chain: Causing the demise of specialize systems</vt:lpstr>
      <vt:lpstr>      History: Clustering of Computers for Collective Computing</vt:lpstr>
      <vt:lpstr>What is Cluster ?</vt:lpstr>
      <vt:lpstr>Cluster Architecture</vt:lpstr>
      <vt:lpstr>High Performance Cluster (dedicated mode)</vt:lpstr>
      <vt:lpstr>A typical Cluster Computing Environment</vt:lpstr>
      <vt:lpstr>The missing link is provided by cluster middleware/underware</vt:lpstr>
      <vt:lpstr>Middleware Design Goals</vt:lpstr>
      <vt:lpstr>HPCC Books, 2 Volumes - Prentice Hall,  1999  Edited by R.Buyya  with contributions from over 100 leading researchers</vt:lpstr>
      <vt:lpstr>Definition: What is a Cluster?</vt:lpstr>
      <vt:lpstr>Cluster Applications</vt:lpstr>
      <vt:lpstr>Cluster of Clusters - Hyperclusters</vt:lpstr>
      <vt:lpstr>Adoption of the Approach</vt:lpstr>
      <vt:lpstr>Towards Grid Computing</vt:lpstr>
      <vt:lpstr>What does Grid mean?/  (It means different things to different people)</vt:lpstr>
      <vt:lpstr>What is Grid? [Buyya et. al.]</vt:lpstr>
      <vt:lpstr>A Bird Eye View of  World-Wide Grid Environment</vt:lpstr>
      <vt:lpstr>Slide 26</vt:lpstr>
      <vt:lpstr>Grid Challenges</vt:lpstr>
      <vt:lpstr>Grid Challenges and Technologies</vt:lpstr>
      <vt:lpstr>Classes of Grid Services / Types of Grids</vt:lpstr>
      <vt:lpstr>Grid &amp; Related Paradigms</vt:lpstr>
      <vt:lpstr>Some Characteristics of Grids</vt:lpstr>
      <vt:lpstr>Grid Realization Steps/Requirements</vt:lpstr>
      <vt:lpstr>Layered Grid Architecture</vt:lpstr>
      <vt:lpstr>Slide 34</vt:lpstr>
      <vt:lpstr>Conclude with a comparison to the Electrical Grid………..</vt:lpstr>
      <vt:lpstr>Alessandro Volta in Paris in 1801 inside French National Institute shows the battery while in the presence of Napoleon I</vt:lpstr>
      <vt:lpstr>Slide 37</vt:lpstr>
      <vt:lpstr>2008 - 1801 = 207 Years (Recent R&amp;D: Delivering Internet services via Electric cables).</vt:lpstr>
      <vt:lpstr>4 Essential Utilities and  Delivery Networks</vt:lpstr>
      <vt:lpstr>(5) Computing: Grid Delivery IT services as the 5th utility (Power Grid inspiration)</vt:lpstr>
      <vt:lpstr>Summary</vt:lpstr>
      <vt:lpstr>Cloud Computing</vt:lpstr>
      <vt:lpstr>تکنولوژی ابر Cloud computing                                  </vt:lpstr>
      <vt:lpstr>مكانيسم اصلی وانواع سرويس های ابر</vt:lpstr>
      <vt:lpstr>مدل های پیاده سازی</vt:lpstr>
      <vt:lpstr>مزایای تکنولوژی ابر</vt:lpstr>
      <vt:lpstr>چالش های موجود در پذيرش اين فناوری</vt:lpstr>
      <vt:lpstr>تفاوت رایانش ابری با رایانش گرید</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Cluster and Grid Computing Information Session / Introduction</dc:title>
  <dc:creator>Behin</dc:creator>
  <cp:lastModifiedBy>shivafar</cp:lastModifiedBy>
  <cp:revision>33</cp:revision>
  <dcterms:created xsi:type="dcterms:W3CDTF">2006-08-16T00:00:00Z</dcterms:created>
  <dcterms:modified xsi:type="dcterms:W3CDTF">2015-02-02T19:02:24Z</dcterms:modified>
</cp:coreProperties>
</file>