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3" r:id="rId1"/>
  </p:sldMasterIdLst>
  <p:sldIdLst>
    <p:sldId id="300" r:id="rId2"/>
    <p:sldId id="256" r:id="rId3"/>
    <p:sldId id="297" r:id="rId4"/>
    <p:sldId id="257" r:id="rId5"/>
    <p:sldId id="258" r:id="rId6"/>
    <p:sldId id="290" r:id="rId7"/>
    <p:sldId id="284" r:id="rId8"/>
    <p:sldId id="282" r:id="rId9"/>
    <p:sldId id="293" r:id="rId10"/>
    <p:sldId id="274" r:id="rId11"/>
    <p:sldId id="281" r:id="rId12"/>
    <p:sldId id="292" r:id="rId13"/>
    <p:sldId id="266" r:id="rId14"/>
    <p:sldId id="273" r:id="rId15"/>
    <p:sldId id="270" r:id="rId16"/>
    <p:sldId id="272" r:id="rId17"/>
    <p:sldId id="294" r:id="rId18"/>
    <p:sldId id="263" r:id="rId19"/>
    <p:sldId id="276" r:id="rId20"/>
    <p:sldId id="264" r:id="rId21"/>
    <p:sldId id="298" r:id="rId22"/>
    <p:sldId id="260" r:id="rId23"/>
    <p:sldId id="261" r:id="rId24"/>
    <p:sldId id="262" r:id="rId25"/>
    <p:sldId id="271" r:id="rId26"/>
    <p:sldId id="268" r:id="rId27"/>
    <p:sldId id="285" r:id="rId28"/>
    <p:sldId id="269" r:id="rId29"/>
    <p:sldId id="278" r:id="rId30"/>
    <p:sldId id="267" r:id="rId31"/>
    <p:sldId id="295" r:id="rId32"/>
    <p:sldId id="286" r:id="rId33"/>
    <p:sldId id="287" r:id="rId34"/>
    <p:sldId id="289" r:id="rId35"/>
    <p:sldId id="291" r:id="rId36"/>
    <p:sldId id="265" r:id="rId37"/>
    <p:sldId id="283" r:id="rId38"/>
    <p:sldId id="288" r:id="rId39"/>
  </p:sldIdLst>
  <p:sldSz cx="9144000" cy="6858000" type="screen4x3"/>
  <p:notesSz cx="6858000" cy="9144000"/>
  <p:defaultTextStyle>
    <a:defPPr>
      <a:defRPr lang="ar-SA"/>
    </a:defPPr>
    <a:lvl1pPr algn="ctr" rtl="1" fontAlgn="base">
      <a:spcBef>
        <a:spcPct val="0"/>
      </a:spcBef>
      <a:spcAft>
        <a:spcPct val="0"/>
      </a:spcAft>
      <a:defRPr sz="3200" b="1" kern="1200">
        <a:solidFill>
          <a:schemeClr val="bg1"/>
        </a:solidFill>
        <a:latin typeface="Arial" pitchFamily="34" charset="0"/>
        <a:ea typeface="+mn-ea"/>
        <a:cs typeface="Tahoma" pitchFamily="34" charset="0"/>
      </a:defRPr>
    </a:lvl1pPr>
    <a:lvl2pPr marL="457200" algn="ctr" rtl="1" fontAlgn="base">
      <a:spcBef>
        <a:spcPct val="0"/>
      </a:spcBef>
      <a:spcAft>
        <a:spcPct val="0"/>
      </a:spcAft>
      <a:defRPr sz="3200" b="1" kern="1200">
        <a:solidFill>
          <a:schemeClr val="bg1"/>
        </a:solidFill>
        <a:latin typeface="Arial" pitchFamily="34" charset="0"/>
        <a:ea typeface="+mn-ea"/>
        <a:cs typeface="Tahoma" pitchFamily="34" charset="0"/>
      </a:defRPr>
    </a:lvl2pPr>
    <a:lvl3pPr marL="914400" algn="ctr" rtl="1" fontAlgn="base">
      <a:spcBef>
        <a:spcPct val="0"/>
      </a:spcBef>
      <a:spcAft>
        <a:spcPct val="0"/>
      </a:spcAft>
      <a:defRPr sz="3200" b="1" kern="1200">
        <a:solidFill>
          <a:schemeClr val="bg1"/>
        </a:solidFill>
        <a:latin typeface="Arial" pitchFamily="34" charset="0"/>
        <a:ea typeface="+mn-ea"/>
        <a:cs typeface="Tahoma" pitchFamily="34" charset="0"/>
      </a:defRPr>
    </a:lvl3pPr>
    <a:lvl4pPr marL="1371600" algn="ctr" rtl="1" fontAlgn="base">
      <a:spcBef>
        <a:spcPct val="0"/>
      </a:spcBef>
      <a:spcAft>
        <a:spcPct val="0"/>
      </a:spcAft>
      <a:defRPr sz="3200" b="1" kern="1200">
        <a:solidFill>
          <a:schemeClr val="bg1"/>
        </a:solidFill>
        <a:latin typeface="Arial" pitchFamily="34" charset="0"/>
        <a:ea typeface="+mn-ea"/>
        <a:cs typeface="Tahoma" pitchFamily="34" charset="0"/>
      </a:defRPr>
    </a:lvl4pPr>
    <a:lvl5pPr marL="1828800" algn="ctr" rtl="1" fontAlgn="base">
      <a:spcBef>
        <a:spcPct val="0"/>
      </a:spcBef>
      <a:spcAft>
        <a:spcPct val="0"/>
      </a:spcAft>
      <a:defRPr sz="3200" b="1" kern="1200">
        <a:solidFill>
          <a:schemeClr val="bg1"/>
        </a:solidFill>
        <a:latin typeface="Arial" pitchFamily="34" charset="0"/>
        <a:ea typeface="+mn-ea"/>
        <a:cs typeface="Tahoma" pitchFamily="34" charset="0"/>
      </a:defRPr>
    </a:lvl5pPr>
    <a:lvl6pPr marL="2286000" algn="r" defTabSz="914400" rtl="1" eaLnBrk="1" latinLnBrk="0" hangingPunct="1">
      <a:defRPr sz="3200" b="1" kern="1200">
        <a:solidFill>
          <a:schemeClr val="bg1"/>
        </a:solidFill>
        <a:latin typeface="Arial" pitchFamily="34" charset="0"/>
        <a:ea typeface="+mn-ea"/>
        <a:cs typeface="Tahoma" pitchFamily="34" charset="0"/>
      </a:defRPr>
    </a:lvl6pPr>
    <a:lvl7pPr marL="2743200" algn="r" defTabSz="914400" rtl="1" eaLnBrk="1" latinLnBrk="0" hangingPunct="1">
      <a:defRPr sz="3200" b="1" kern="1200">
        <a:solidFill>
          <a:schemeClr val="bg1"/>
        </a:solidFill>
        <a:latin typeface="Arial" pitchFamily="34" charset="0"/>
        <a:ea typeface="+mn-ea"/>
        <a:cs typeface="Tahoma" pitchFamily="34" charset="0"/>
      </a:defRPr>
    </a:lvl7pPr>
    <a:lvl8pPr marL="3200400" algn="r" defTabSz="914400" rtl="1" eaLnBrk="1" latinLnBrk="0" hangingPunct="1">
      <a:defRPr sz="3200" b="1" kern="1200">
        <a:solidFill>
          <a:schemeClr val="bg1"/>
        </a:solidFill>
        <a:latin typeface="Arial" pitchFamily="34" charset="0"/>
        <a:ea typeface="+mn-ea"/>
        <a:cs typeface="Tahoma" pitchFamily="34" charset="0"/>
      </a:defRPr>
    </a:lvl8pPr>
    <a:lvl9pPr marL="3657600" algn="r" defTabSz="914400" rtl="1" eaLnBrk="1" latinLnBrk="0" hangingPunct="1">
      <a:defRPr sz="3200" b="1" kern="1200">
        <a:solidFill>
          <a:schemeClr val="bg1"/>
        </a:solidFill>
        <a:latin typeface="Arial" pitchFamily="34" charset="0"/>
        <a:ea typeface="+mn-ea"/>
        <a:cs typeface="Tahoma"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CDD1"/>
    <a:srgbClr val="66FFFF"/>
    <a:srgbClr val="A2FCFC"/>
    <a:srgbClr val="D7C7CC"/>
    <a:srgbClr val="B1EDDD"/>
    <a:srgbClr val="C2FCA2"/>
    <a:srgbClr val="DFBFC8"/>
    <a:srgbClr val="F2C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56" autoAdjust="0"/>
    <p:restoredTop sz="91828" autoAdjust="0"/>
  </p:normalViewPr>
  <p:slideViewPr>
    <p:cSldViewPr>
      <p:cViewPr varScale="1">
        <p:scale>
          <a:sx n="70" d="100"/>
          <a:sy n="70" d="100"/>
        </p:scale>
        <p:origin x="14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6"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093DE-6427-4871-AD68-12EB37308585}" type="slidenum">
              <a:rPr lang="ar-SA"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1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05369-156E-46C5-ACA5-C7D99BA51377}" type="slidenum">
              <a:rPr lang="ar-SA" smtClean="0"/>
              <a:pPr/>
              <a:t>‹#›</a:t>
            </a:fld>
            <a:endParaRPr lang="en-US"/>
          </a:p>
        </p:txBody>
      </p:sp>
    </p:spTree>
    <p:extLst>
      <p:ext uri="{BB962C8B-B14F-4D97-AF65-F5344CB8AC3E}">
        <p14:creationId xmlns:p14="http://schemas.microsoft.com/office/powerpoint/2010/main" val="180776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E167A-94A7-4409-8770-7EDC60154514}" type="slidenum">
              <a:rPr lang="ar-SA" smtClean="0"/>
              <a:pPr/>
              <a:t>‹#›</a:t>
            </a:fld>
            <a:endParaRPr lang="en-US"/>
          </a:p>
        </p:txBody>
      </p:sp>
    </p:spTree>
    <p:extLst>
      <p:ext uri="{BB962C8B-B14F-4D97-AF65-F5344CB8AC3E}">
        <p14:creationId xmlns:p14="http://schemas.microsoft.com/office/powerpoint/2010/main" val="407841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600200"/>
            <a:ext cx="8229600" cy="4525963"/>
          </a:xfrm>
        </p:spPr>
        <p:txBody>
          <a:bodyPr/>
          <a:lstStyle/>
          <a:p>
            <a:r>
              <a:rPr lang="en-US" smtClean="0"/>
              <a:t>Click icon to add table</a:t>
            </a:r>
            <a:endParaRPr lang="fa-IR"/>
          </a:p>
        </p:txBody>
      </p:sp>
      <p:sp>
        <p:nvSpPr>
          <p:cNvPr id="4" name="Date Placeholder 3"/>
          <p:cNvSpPr>
            <a:spLocks noGrp="1"/>
          </p:cNvSpPr>
          <p:nvPr>
            <p:ph type="dt" sz="half" idx="10"/>
          </p:nvPr>
        </p:nvSpPr>
        <p:spPr>
          <a:xfrm>
            <a:off x="6553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457200" y="6245225"/>
            <a:ext cx="2133600" cy="476250"/>
          </a:xfrm>
        </p:spPr>
        <p:txBody>
          <a:bodyPr/>
          <a:lstStyle>
            <a:lvl1pPr>
              <a:defRPr/>
            </a:lvl1pPr>
          </a:lstStyle>
          <a:p>
            <a:fld id="{6CD765D5-D9B7-4195-8D30-C01376EB30B8}" type="slidenum">
              <a:rPr lang="ar-SA"/>
              <a:pPr/>
              <a:t>‹#›</a:t>
            </a:fld>
            <a:endParaRPr lang="en-US"/>
          </a:p>
        </p:txBody>
      </p:sp>
    </p:spTree>
    <p:extLst>
      <p:ext uri="{BB962C8B-B14F-4D97-AF65-F5344CB8AC3E}">
        <p14:creationId xmlns:p14="http://schemas.microsoft.com/office/powerpoint/2010/main" val="248788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40FA2-5B4A-4E2B-AA19-F84591146877}" type="slidenum">
              <a:rPr lang="ar-SA" smtClean="0"/>
              <a:pPr/>
              <a:t>‹#›</a:t>
            </a:fld>
            <a:endParaRPr lang="en-US"/>
          </a:p>
        </p:txBody>
      </p:sp>
    </p:spTree>
    <p:extLst>
      <p:ext uri="{BB962C8B-B14F-4D97-AF65-F5344CB8AC3E}">
        <p14:creationId xmlns:p14="http://schemas.microsoft.com/office/powerpoint/2010/main" val="123044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BCE82-CD22-40A6-BA40-D8CD958989A8}" type="slidenum">
              <a:rPr lang="ar-SA"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35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1A2F8-505D-438D-A598-115BC6B66C4D}" type="slidenum">
              <a:rPr lang="ar-SA" smtClean="0"/>
              <a:pPr/>
              <a:t>‹#›</a:t>
            </a:fld>
            <a:endParaRPr lang="en-US"/>
          </a:p>
        </p:txBody>
      </p:sp>
    </p:spTree>
    <p:extLst>
      <p:ext uri="{BB962C8B-B14F-4D97-AF65-F5344CB8AC3E}">
        <p14:creationId xmlns:p14="http://schemas.microsoft.com/office/powerpoint/2010/main" val="141753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2E73C1-3496-4268-9564-A72850077C4C}" type="slidenum">
              <a:rPr lang="ar-SA" smtClean="0"/>
              <a:pPr/>
              <a:t>‹#›</a:t>
            </a:fld>
            <a:endParaRPr lang="en-US"/>
          </a:p>
        </p:txBody>
      </p:sp>
    </p:spTree>
    <p:extLst>
      <p:ext uri="{BB962C8B-B14F-4D97-AF65-F5344CB8AC3E}">
        <p14:creationId xmlns:p14="http://schemas.microsoft.com/office/powerpoint/2010/main" val="173382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013A4-09A1-452E-9891-682E71EDA568}" type="slidenum">
              <a:rPr lang="ar-SA" smtClean="0"/>
              <a:pPr/>
              <a:t>‹#›</a:t>
            </a:fld>
            <a:endParaRPr lang="en-US"/>
          </a:p>
        </p:txBody>
      </p:sp>
    </p:spTree>
    <p:extLst>
      <p:ext uri="{BB962C8B-B14F-4D97-AF65-F5344CB8AC3E}">
        <p14:creationId xmlns:p14="http://schemas.microsoft.com/office/powerpoint/2010/main" val="141009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7D82A22-5F16-4148-92C0-FF16A3FC51E8}" type="slidenum">
              <a:rPr lang="ar-SA" smtClean="0"/>
              <a:pPr/>
              <a:t>‹#›</a:t>
            </a:fld>
            <a:endParaRPr lang="en-US"/>
          </a:p>
        </p:txBody>
      </p:sp>
    </p:spTree>
    <p:extLst>
      <p:ext uri="{BB962C8B-B14F-4D97-AF65-F5344CB8AC3E}">
        <p14:creationId xmlns:p14="http://schemas.microsoft.com/office/powerpoint/2010/main" val="267757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313CEA-707A-4ED8-8926-74CB073F74F9}" type="slidenum">
              <a:rPr lang="ar-SA" smtClean="0"/>
              <a:pPr/>
              <a:t>‹#›</a:t>
            </a:fld>
            <a:endParaRPr lang="en-US"/>
          </a:p>
        </p:txBody>
      </p:sp>
    </p:spTree>
    <p:extLst>
      <p:ext uri="{BB962C8B-B14F-4D97-AF65-F5344CB8AC3E}">
        <p14:creationId xmlns:p14="http://schemas.microsoft.com/office/powerpoint/2010/main" val="332818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1AEB8-A7B6-4CF1-8DD2-A3B45B39C08B}" type="slidenum">
              <a:rPr lang="ar-SA" smtClean="0"/>
              <a:pPr/>
              <a:t>‹#›</a:t>
            </a:fld>
            <a:endParaRPr lang="en-US"/>
          </a:p>
        </p:txBody>
      </p:sp>
    </p:spTree>
    <p:extLst>
      <p:ext uri="{BB962C8B-B14F-4D97-AF65-F5344CB8AC3E}">
        <p14:creationId xmlns:p14="http://schemas.microsoft.com/office/powerpoint/2010/main" val="17242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981E210-81F6-4F74-95A3-BB8C9E92A804}" type="slidenum">
              <a:rPr lang="ar-SA"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254384"/>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IDS_Center"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en.wikipedia.org/wiki/Minneapoli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http://www.pjar.com/images/portfolio_large/cathedral_model_section_view_l.jp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www.pjar.com/projects_type_towers_top.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Williams_Tower"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en.wikipedia.org/wiki/Houst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http://www.pjar.com/images/portfolio_large/momentum_ext.jpg"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www.pjar.com/projects_type_towers_top.html" TargetMode="External"/><Relationship Id="rId5" Type="http://schemas.openxmlformats.org/officeDocument/2006/relationships/image" Target="http://www.pjar.com/images/spacer.gif"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www.pjar.com/projects_type_towers_top.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http://www.pjar.com/images/portfolio_large/tv_Exterior_2_l.jpg"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www.pjar.com/images/portfolio_large/att_full_height_l.jp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http://www.pjar.com/images/portfolio_large/att_elevators_l.jpg"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http://www.pjar.com/images/portfolio_large/att_entrance_exterior_l.jpg" TargetMode="Externa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www.pjar.com/projects_type_towers_top.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pjar.com/projects_type_museums_top.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www.pjar.com/images/portfolio_large/cathedral_model_1_l.jpg"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www.pjar.com/images/portfolio_large/guadalajara_color_cube_model_l.jpg" TargetMode="Externa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hyperlink" Target="http://www.pjar.com/projects_type_museums_top.html" TargetMode="External"/><Relationship Id="rId5" Type="http://schemas.openxmlformats.org/officeDocument/2006/relationships/image" Target="http://www.pjar.com/images/portfolio_large/guadalajara_island_color_model_darker_l.jpg" TargetMode="Externa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pjar.com/projects_type_museums_top.html" TargetMode="Externa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pjar.com/projects_type_museums_top.html"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762000" y="5638800"/>
            <a:ext cx="3429000" cy="533400"/>
          </a:xfrm>
          <a:prstGeom prst="rect">
            <a:avLst/>
          </a:prstGeom>
          <a:solidFill>
            <a:schemeClr val="accent1"/>
          </a:solidFill>
          <a:ln w="9525">
            <a:solidFill>
              <a:schemeClr val="bg2"/>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
        <p:nvSpPr>
          <p:cNvPr id="63493" name="Rectangle 5"/>
          <p:cNvSpPr>
            <a:spLocks noChangeArrowheads="1"/>
          </p:cNvSpPr>
          <p:nvPr/>
        </p:nvSpPr>
        <p:spPr bwMode="auto">
          <a:xfrm>
            <a:off x="4572000" y="5638800"/>
            <a:ext cx="914400" cy="685800"/>
          </a:xfrm>
          <a:prstGeom prst="rect">
            <a:avLst/>
          </a:prstGeom>
          <a:solidFill>
            <a:schemeClr val="accent1"/>
          </a:solidFill>
          <a:ln w="9525">
            <a:solidFill>
              <a:schemeClr val="bg2"/>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63494" name="Rectangle 6"/>
          <p:cNvSpPr>
            <a:spLocks noChangeArrowheads="1"/>
          </p:cNvSpPr>
          <p:nvPr/>
        </p:nvSpPr>
        <p:spPr bwMode="auto">
          <a:xfrm>
            <a:off x="6172200" y="5867400"/>
            <a:ext cx="685800" cy="533400"/>
          </a:xfrm>
          <a:prstGeom prst="rect">
            <a:avLst/>
          </a:prstGeom>
          <a:solidFill>
            <a:schemeClr val="accent1"/>
          </a:solidFill>
          <a:ln w="9525">
            <a:solidFill>
              <a:schemeClr val="bg2"/>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
        <p:nvSpPr>
          <p:cNvPr id="63495" name="Rectangle 7"/>
          <p:cNvSpPr>
            <a:spLocks noChangeArrowheads="1"/>
          </p:cNvSpPr>
          <p:nvPr/>
        </p:nvSpPr>
        <p:spPr bwMode="auto">
          <a:xfrm>
            <a:off x="609600" y="1828800"/>
            <a:ext cx="533400" cy="4648200"/>
          </a:xfrm>
          <a:prstGeom prst="rect">
            <a:avLst/>
          </a:prstGeom>
          <a:solidFill>
            <a:schemeClr val="accent1"/>
          </a:solidFill>
          <a:ln w="9525">
            <a:solidFill>
              <a:schemeClr val="tx1"/>
            </a:solidFill>
            <a:miter lim="800000"/>
            <a:headEnd/>
            <a:tailEnd/>
          </a:ln>
          <a:effectLst/>
        </p:spPr>
        <p:txBody>
          <a:bodyPr wrap="none" anchor="ctr"/>
          <a:lstStyle/>
          <a:p>
            <a:endParaRPr lang="fa-IR"/>
          </a:p>
        </p:txBody>
      </p:sp>
      <p:graphicFrame>
        <p:nvGraphicFramePr>
          <p:cNvPr id="63503" name="Group 15"/>
          <p:cNvGraphicFramePr>
            <a:graphicFrameLocks noGrp="1"/>
          </p:cNvGraphicFramePr>
          <p:nvPr/>
        </p:nvGraphicFramePr>
        <p:xfrm>
          <a:off x="3505200" y="2667000"/>
          <a:ext cx="3657600" cy="1066800"/>
        </p:xfrm>
        <a:graphic>
          <a:graphicData uri="http://schemas.openxmlformats.org/drawingml/2006/table">
            <a:tbl>
              <a:tblPr rtl="1"/>
              <a:tblGrid>
                <a:gridCol w="3657600"/>
              </a:tblGrid>
              <a:tr h="1066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4000" b="1" i="0" u="none" strike="noStrike" cap="none" normalizeH="0" baseline="0" smtClean="0">
                          <a:ln>
                            <a:noFill/>
                          </a:ln>
                          <a:solidFill>
                            <a:schemeClr val="bg2"/>
                          </a:solidFill>
                          <a:effectLst/>
                          <a:latin typeface="Arial" pitchFamily="34" charset="0"/>
                          <a:cs typeface="Tahoma" pitchFamily="34" charset="0"/>
                        </a:rPr>
                        <a:t>به نام او</a:t>
                      </a:r>
                      <a:r>
                        <a:rPr kumimoji="0" lang="fa-IR" sz="4000" b="1" i="0" u="none" strike="noStrike" cap="none" normalizeH="0" baseline="0" smtClean="0">
                          <a:ln>
                            <a:noFill/>
                          </a:ln>
                          <a:solidFill>
                            <a:schemeClr val="accent1"/>
                          </a:solidFill>
                          <a:effectLst/>
                          <a:latin typeface="Arial" pitchFamily="34" charset="0"/>
                          <a:cs typeface="Tahoma" pitchFamily="34" charset="0"/>
                        </a:rPr>
                        <a:t> ...</a:t>
                      </a:r>
                      <a:endParaRPr kumimoji="0" lang="en-US" sz="4000" b="1" i="0" u="none" strike="noStrike" cap="none" normalizeH="0" baseline="0" smtClean="0">
                        <a:ln>
                          <a:noFill/>
                        </a:ln>
                        <a:solidFill>
                          <a:schemeClr val="accent1"/>
                        </a:solidFill>
                        <a:effectLst/>
                        <a:latin typeface="Arial" pitchFamily="34" charset="0"/>
                        <a:cs typeface="Tahoma" pitchFamily="34" charset="0"/>
                      </a:endParaRPr>
                    </a:p>
                  </a:txBody>
                  <a:tcPr horzOverflow="overflow">
                    <a:lnL w="12700" cap="flat" cmpd="sng" algn="ctr">
                      <a:solidFill>
                        <a:srgbClr val="DFBFC8"/>
                      </a:solidFill>
                      <a:prstDash val="solid"/>
                      <a:round/>
                      <a:headEnd type="none" w="med" len="med"/>
                      <a:tailEnd type="none" w="med" len="med"/>
                    </a:lnL>
                    <a:lnR w="12700" cap="flat" cmpd="sng" algn="ctr">
                      <a:solidFill>
                        <a:srgbClr val="DFBFC8"/>
                      </a:solidFill>
                      <a:prstDash val="solid"/>
                      <a:round/>
                      <a:headEnd type="none" w="med" len="med"/>
                      <a:tailEnd type="none" w="med" len="med"/>
                    </a:lnR>
                    <a:lnT w="12700" cap="flat" cmpd="sng" algn="ctr">
                      <a:solidFill>
                        <a:srgbClr val="DFBFC8"/>
                      </a:solidFill>
                      <a:prstDash val="solid"/>
                      <a:round/>
                      <a:headEnd type="none" w="med" len="med"/>
                      <a:tailEnd type="none" w="med" len="med"/>
                    </a:lnT>
                    <a:lnB w="12700" cap="flat" cmpd="sng" algn="ctr">
                      <a:solidFill>
                        <a:srgbClr val="DFBFC8"/>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2301076" y="476672"/>
            <a:ext cx="5439275" cy="584775"/>
          </a:xfrm>
          <a:prstGeom prst="rect">
            <a:avLst/>
          </a:prstGeom>
        </p:spPr>
        <p:txBody>
          <a:bodyPr wrap="square">
            <a:spAutoFit/>
          </a:bodyPr>
          <a:lstStyle/>
          <a:p>
            <a:r>
              <a:rPr lang="en-US" dirty="0" smtClean="0">
                <a:solidFill>
                  <a:schemeClr val="tx1"/>
                </a:solidFill>
              </a:rPr>
              <a:t>WWW.architect24.blog.ir</a:t>
            </a:r>
            <a:endParaRPr lang="fa-I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3503"/>
                                        </p:tgtEl>
                                        <p:attrNameLst>
                                          <p:attrName>style.visibility</p:attrName>
                                        </p:attrNameLst>
                                      </p:cBhvr>
                                      <p:to>
                                        <p:strVal val="visible"/>
                                      </p:to>
                                    </p:set>
                                    <p:anim to="" calcmode="lin" valueType="num">
                                      <p:cBhvr>
                                        <p:cTn id="7" dur="1" fill="hold"/>
                                        <p:tgtEl>
                                          <p:spTgt spid="635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101_cal_day_view"/>
          <p:cNvPicPr>
            <a:picLocks noGrp="1" noChangeAspect="1" noChangeArrowheads="1"/>
          </p:cNvPicPr>
          <p:nvPr>
            <p:ph idx="1"/>
          </p:nvPr>
        </p:nvPicPr>
        <p:blipFill>
          <a:blip r:embed="rId2"/>
          <a:stretch>
            <a:fillRect/>
          </a:stretch>
        </p:blipFill>
        <p:spPr>
          <a:xfrm>
            <a:off x="3414649" y="2394585"/>
            <a:ext cx="2359152" cy="2926080"/>
          </a:xfrm>
          <a:noFill/>
          <a:ln/>
        </p:spPr>
      </p:pic>
      <p:pic>
        <p:nvPicPr>
          <p:cNvPr id="30725" name="Picture 5" descr="101_cal_exterior_ground_level_view"/>
          <p:cNvPicPr>
            <a:picLocks noChangeAspect="1" noChangeArrowheads="1"/>
          </p:cNvPicPr>
          <p:nvPr/>
        </p:nvPicPr>
        <p:blipFill>
          <a:blip r:embed="rId3"/>
          <a:srcRect/>
          <a:stretch>
            <a:fillRect/>
          </a:stretch>
        </p:blipFill>
        <p:spPr bwMode="auto">
          <a:xfrm>
            <a:off x="990600" y="2971800"/>
            <a:ext cx="3048000" cy="3352800"/>
          </a:xfrm>
          <a:prstGeom prst="rect">
            <a:avLst/>
          </a:prstGeom>
          <a:noFill/>
          <a:ln w="9525">
            <a:noFill/>
            <a:miter lim="800000"/>
            <a:headEnd/>
            <a:tailEnd/>
          </a:ln>
        </p:spPr>
      </p:pic>
      <p:graphicFrame>
        <p:nvGraphicFramePr>
          <p:cNvPr id="30732" name="Group 12"/>
          <p:cNvGraphicFramePr>
            <a:graphicFrameLocks noGrp="1"/>
          </p:cNvGraphicFramePr>
          <p:nvPr/>
        </p:nvGraphicFramePr>
        <p:xfrm>
          <a:off x="914400" y="533400"/>
          <a:ext cx="2895600" cy="518160"/>
        </p:xfrm>
        <a:graphic>
          <a:graphicData uri="http://schemas.openxmlformats.org/drawingml/2006/table">
            <a:tbl>
              <a:tblPr rtl="1"/>
              <a:tblGrid>
                <a:gridCol w="2895600"/>
              </a:tblGrid>
              <a:tr h="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dash"/>
                      <a:round/>
                      <a:headEnd type="none" w="med" len="med"/>
                      <a:tailEnd type="none" w="med" len="med"/>
                    </a:lnL>
                    <a:lnR w="12700" cap="flat" cmpd="sng" algn="ctr">
                      <a:solidFill>
                        <a:srgbClr val="DFBFC8"/>
                      </a:solidFill>
                      <a:prstDash val="dash"/>
                      <a:round/>
                      <a:headEnd type="none" w="med" len="med"/>
                      <a:tailEnd type="none" w="med" len="med"/>
                    </a:lnR>
                    <a:lnT w="12700" cap="flat" cmpd="sng" algn="ctr">
                      <a:solidFill>
                        <a:srgbClr val="DFBFC8"/>
                      </a:solidFill>
                      <a:prstDash val="dash"/>
                      <a:round/>
                      <a:headEnd type="none" w="med" len="med"/>
                      <a:tailEnd type="none" w="med" len="med"/>
                    </a:lnT>
                    <a:lnB w="12700" cap="flat" cmpd="sng" algn="ctr">
                      <a:solidFill>
                        <a:srgbClr val="DFBFC8"/>
                      </a:solidFill>
                      <a:prstDash val="dash"/>
                      <a:round/>
                      <a:headEnd type="none" w="med" len="med"/>
                      <a:tailEnd type="none" w="med" len="med"/>
                    </a:lnB>
                    <a:lnTlToBr>
                      <a:noFill/>
                    </a:lnTlToBr>
                    <a:lnBlToTr>
                      <a:noFill/>
                    </a:lnBlToTr>
                    <a:noFill/>
                  </a:tcPr>
                </a:tc>
              </a:tr>
            </a:tbl>
          </a:graphicData>
        </a:graphic>
      </p:graphicFrame>
      <p:graphicFrame>
        <p:nvGraphicFramePr>
          <p:cNvPr id="30739" name="Group 19"/>
          <p:cNvGraphicFramePr>
            <a:graphicFrameLocks noGrp="1"/>
          </p:cNvGraphicFramePr>
          <p:nvPr/>
        </p:nvGraphicFramePr>
        <p:xfrm>
          <a:off x="3581400" y="609600"/>
          <a:ext cx="533400" cy="1981200"/>
        </p:xfrm>
        <a:graphic>
          <a:graphicData uri="http://schemas.openxmlformats.org/drawingml/2006/table">
            <a:tbl>
              <a:tblPr rtl="1"/>
              <a:tblGrid>
                <a:gridCol w="533400"/>
              </a:tblGrid>
              <a:tr h="1981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dash"/>
                      <a:round/>
                      <a:headEnd type="none" w="med" len="med"/>
                      <a:tailEnd type="none" w="med" len="med"/>
                    </a:lnL>
                    <a:lnR w="12700" cap="flat" cmpd="sng" algn="ctr">
                      <a:solidFill>
                        <a:srgbClr val="DFBFC8"/>
                      </a:solidFill>
                      <a:prstDash val="dash"/>
                      <a:round/>
                      <a:headEnd type="none" w="med" len="med"/>
                      <a:tailEnd type="none" w="med" len="med"/>
                    </a:lnR>
                    <a:lnT w="12700" cap="flat" cmpd="sng" algn="ctr">
                      <a:solidFill>
                        <a:srgbClr val="DFBFC8"/>
                      </a:solidFill>
                      <a:prstDash val="dash"/>
                      <a:round/>
                      <a:headEnd type="none" w="med" len="med"/>
                      <a:tailEnd type="none" w="med" len="med"/>
                    </a:lnT>
                    <a:lnB w="12700" cap="flat" cmpd="sng" algn="ctr">
                      <a:solidFill>
                        <a:srgbClr val="DFBFC8"/>
                      </a:solidFill>
                      <a:prstDash val="dash"/>
                      <a:round/>
                      <a:headEnd type="none" w="med" len="med"/>
                      <a:tailEnd type="none" w="med" len="med"/>
                    </a:lnB>
                    <a:lnTlToBr>
                      <a:noFill/>
                    </a:lnTlToBr>
                    <a:lnBlToTr>
                      <a:noFill/>
                    </a:lnBlToTr>
                    <a:noFill/>
                  </a:tcPr>
                </a:tc>
              </a:tr>
            </a:tbl>
          </a:graphicData>
        </a:graphic>
      </p:graphicFrame>
      <p:graphicFrame>
        <p:nvGraphicFramePr>
          <p:cNvPr id="30747" name="Group 27"/>
          <p:cNvGraphicFramePr>
            <a:graphicFrameLocks noGrp="1"/>
          </p:cNvGraphicFramePr>
          <p:nvPr/>
        </p:nvGraphicFramePr>
        <p:xfrm>
          <a:off x="4495800" y="457200"/>
          <a:ext cx="3657600" cy="518160"/>
        </p:xfrm>
        <a:graphic>
          <a:graphicData uri="http://schemas.openxmlformats.org/drawingml/2006/table">
            <a:tbl>
              <a:tblPr rtl="1"/>
              <a:tblGrid>
                <a:gridCol w="36576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dash"/>
                      <a:round/>
                      <a:headEnd type="none" w="med" len="med"/>
                      <a:tailEnd type="none" w="med" len="med"/>
                    </a:lnL>
                    <a:lnR w="12700" cap="flat" cmpd="sng" algn="ctr">
                      <a:solidFill>
                        <a:srgbClr val="DFBFC8"/>
                      </a:solidFill>
                      <a:prstDash val="dash"/>
                      <a:round/>
                      <a:headEnd type="none" w="med" len="med"/>
                      <a:tailEnd type="none" w="med" len="med"/>
                    </a:lnR>
                    <a:lnT w="12700" cap="flat" cmpd="sng" algn="ctr">
                      <a:solidFill>
                        <a:srgbClr val="DFBFC8"/>
                      </a:solidFill>
                      <a:prstDash val="dash"/>
                      <a:round/>
                      <a:headEnd type="none" w="med" len="med"/>
                      <a:tailEnd type="none" w="med" len="med"/>
                    </a:lnT>
                    <a:lnB w="12700" cap="flat" cmpd="sng" algn="ctr">
                      <a:solidFill>
                        <a:srgbClr val="DFBFC8"/>
                      </a:solidFill>
                      <a:prstDash val="dash"/>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IDS"/>
          <p:cNvPicPr>
            <a:picLocks noChangeAspect="1" noChangeArrowheads="1"/>
          </p:cNvPicPr>
          <p:nvPr/>
        </p:nvPicPr>
        <p:blipFill>
          <a:blip r:embed="rId2"/>
          <a:srcRect/>
          <a:stretch>
            <a:fillRect/>
          </a:stretch>
        </p:blipFill>
        <p:spPr bwMode="auto">
          <a:xfrm>
            <a:off x="2438400" y="304800"/>
            <a:ext cx="3846513" cy="6248400"/>
          </a:xfrm>
          <a:prstGeom prst="rect">
            <a:avLst/>
          </a:prstGeom>
          <a:noFill/>
        </p:spPr>
      </p:pic>
      <p:graphicFrame>
        <p:nvGraphicFramePr>
          <p:cNvPr id="37960" name="Group 72"/>
          <p:cNvGraphicFramePr>
            <a:graphicFrameLocks noGrp="1"/>
          </p:cNvGraphicFramePr>
          <p:nvPr/>
        </p:nvGraphicFramePr>
        <p:xfrm>
          <a:off x="7239000" y="685800"/>
          <a:ext cx="457200" cy="2667000"/>
        </p:xfrm>
        <a:graphic>
          <a:graphicData uri="http://schemas.openxmlformats.org/drawingml/2006/table">
            <a:tbl>
              <a:tblPr rtl="1"/>
              <a:tblGrid>
                <a:gridCol w="457200"/>
              </a:tblGrid>
              <a:tr h="2667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lnTlToBr>
                      <a:noFill/>
                    </a:lnTlToBr>
                    <a:lnBlToTr>
                      <a:noFill/>
                    </a:lnBlToTr>
                    <a:noFill/>
                  </a:tcPr>
                </a:tc>
              </a:tr>
            </a:tbl>
          </a:graphicData>
        </a:graphic>
      </p:graphicFrame>
      <p:graphicFrame>
        <p:nvGraphicFramePr>
          <p:cNvPr id="37976" name="Group 88"/>
          <p:cNvGraphicFramePr>
            <a:graphicFrameLocks noGrp="1"/>
          </p:cNvGraphicFramePr>
          <p:nvPr/>
        </p:nvGraphicFramePr>
        <p:xfrm>
          <a:off x="7772400" y="3124200"/>
          <a:ext cx="533400" cy="3505200"/>
        </p:xfrm>
        <a:graphic>
          <a:graphicData uri="http://schemas.openxmlformats.org/drawingml/2006/table">
            <a:tbl>
              <a:tblPr rtl="1"/>
              <a:tblGrid>
                <a:gridCol w="533400"/>
              </a:tblGrid>
              <a:tr h="3505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lnTlToBr>
                      <a:noFill/>
                    </a:lnTlToBr>
                    <a:lnBlToTr>
                      <a:noFill/>
                    </a:lnBlToTr>
                    <a:noFill/>
                  </a:tcPr>
                </a:tc>
              </a:tr>
            </a:tbl>
          </a:graphicData>
        </a:graphic>
      </p:graphicFrame>
      <p:graphicFrame>
        <p:nvGraphicFramePr>
          <p:cNvPr id="37983" name="Group 95"/>
          <p:cNvGraphicFramePr>
            <a:graphicFrameLocks noGrp="1"/>
          </p:cNvGraphicFramePr>
          <p:nvPr/>
        </p:nvGraphicFramePr>
        <p:xfrm>
          <a:off x="6781800" y="6172200"/>
          <a:ext cx="609600" cy="518160"/>
        </p:xfrm>
        <a:graphic>
          <a:graphicData uri="http://schemas.openxmlformats.org/drawingml/2006/table">
            <a:tbl>
              <a:tblPr rtl="1"/>
              <a:tblGrid>
                <a:gridCol w="609600"/>
              </a:tblGrid>
              <a:tr h="304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lnTlToBr>
                      <a:noFill/>
                    </a:lnTlToBr>
                    <a:lnBlToTr>
                      <a:noFill/>
                    </a:lnBlToTr>
                    <a:noFill/>
                  </a:tcPr>
                </a:tc>
              </a:tr>
            </a:tbl>
          </a:graphicData>
        </a:graphic>
      </p:graphicFrame>
      <p:graphicFrame>
        <p:nvGraphicFramePr>
          <p:cNvPr id="37991" name="Group 103"/>
          <p:cNvGraphicFramePr>
            <a:graphicFrameLocks noGrp="1"/>
          </p:cNvGraphicFramePr>
          <p:nvPr/>
        </p:nvGraphicFramePr>
        <p:xfrm>
          <a:off x="1371600" y="6172200"/>
          <a:ext cx="533400" cy="518160"/>
        </p:xfrm>
        <a:graphic>
          <a:graphicData uri="http://schemas.openxmlformats.org/drawingml/2006/table">
            <a:tbl>
              <a:tblPr rtl="1"/>
              <a:tblGrid>
                <a:gridCol w="5334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lnTlToBr>
                      <a:noFill/>
                    </a:lnTlToBr>
                    <a:lnBlToTr>
                      <a:noFill/>
                    </a:lnBlToTr>
                    <a:noFill/>
                  </a:tcPr>
                </a:tc>
              </a:tr>
            </a:tbl>
          </a:graphicData>
        </a:graphic>
      </p:graphicFrame>
      <p:graphicFrame>
        <p:nvGraphicFramePr>
          <p:cNvPr id="37998" name="Group 110"/>
          <p:cNvGraphicFramePr>
            <a:graphicFrameLocks noGrp="1"/>
          </p:cNvGraphicFramePr>
          <p:nvPr/>
        </p:nvGraphicFramePr>
        <p:xfrm>
          <a:off x="304800" y="6248400"/>
          <a:ext cx="533400" cy="518160"/>
        </p:xfrm>
        <a:graphic>
          <a:graphicData uri="http://schemas.openxmlformats.org/drawingml/2006/table">
            <a:tbl>
              <a:tblPr rtl="1"/>
              <a:tblGrid>
                <a:gridCol w="5334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rgbClr val="66FFFF"/>
                      </a:solidFill>
                      <a:prstDash val="solid"/>
                      <a:round/>
                      <a:headEnd type="none" w="med" len="med"/>
                      <a:tailEnd type="none" w="med" len="med"/>
                    </a:lnB>
                    <a:lnTlToBr>
                      <a:noFill/>
                    </a:lnTlToBr>
                    <a:lnBlToTr>
                      <a:noFill/>
                    </a:lnBlToTr>
                    <a:noFill/>
                  </a:tcPr>
                </a:tc>
              </a:tr>
            </a:tbl>
          </a:graphicData>
        </a:graphic>
      </p:graphicFrame>
      <p:graphicFrame>
        <p:nvGraphicFramePr>
          <p:cNvPr id="38039" name="Group 151"/>
          <p:cNvGraphicFramePr>
            <a:graphicFrameLocks noGrp="1"/>
          </p:cNvGraphicFramePr>
          <p:nvPr/>
        </p:nvGraphicFramePr>
        <p:xfrm>
          <a:off x="1676400" y="457200"/>
          <a:ext cx="533400" cy="6049645"/>
        </p:xfrm>
        <a:graphic>
          <a:graphicData uri="http://schemas.openxmlformats.org/drawingml/2006/table">
            <a:tbl>
              <a:tblPr rtl="1"/>
              <a:tblGrid>
                <a:gridCol w="533400"/>
              </a:tblGrid>
              <a:tr h="228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rgbClr val="66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682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937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496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69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66FFFF"/>
                      </a:solidFill>
                      <a:prstDash val="solid"/>
                      <a:round/>
                      <a:headEnd type="none" w="med" len="med"/>
                      <a:tailEnd type="none" w="med" len="med"/>
                    </a:lnL>
                    <a:lnR w="12700" cap="flat" cmpd="sng" algn="ctr">
                      <a:solidFill>
                        <a:srgbClr val="66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66FFFF"/>
                      </a:solidFill>
                      <a:prstDash val="solid"/>
                      <a:round/>
                      <a:headEnd type="none" w="med" len="med"/>
                      <a:tailEnd type="none" w="med" len="med"/>
                    </a:lnB>
                    <a:lnTlToBr>
                      <a:noFill/>
                    </a:lnTlToBr>
                    <a:lnBlToTr>
                      <a:noFill/>
                    </a:lnBlToTr>
                    <a:noFill/>
                  </a:tcPr>
                </a:tc>
              </a:tr>
            </a:tbl>
          </a:graphicData>
        </a:graphic>
      </p:graphicFrame>
      <p:graphicFrame>
        <p:nvGraphicFramePr>
          <p:cNvPr id="38019" name="Group 131"/>
          <p:cNvGraphicFramePr>
            <a:graphicFrameLocks noGrp="1"/>
          </p:cNvGraphicFramePr>
          <p:nvPr/>
        </p:nvGraphicFramePr>
        <p:xfrm>
          <a:off x="7772400" y="762000"/>
          <a:ext cx="381000" cy="609600"/>
        </p:xfrm>
        <a:graphic>
          <a:graphicData uri="http://schemas.openxmlformats.org/drawingml/2006/table">
            <a:tbl>
              <a:tblPr rtl="1"/>
              <a:tblGrid>
                <a:gridCol w="381000"/>
              </a:tblGrid>
              <a:tr h="609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38026" name="Group 138"/>
          <p:cNvGraphicFramePr>
            <a:graphicFrameLocks noGrp="1"/>
          </p:cNvGraphicFramePr>
          <p:nvPr/>
        </p:nvGraphicFramePr>
        <p:xfrm>
          <a:off x="8534400" y="1447800"/>
          <a:ext cx="381000" cy="762000"/>
        </p:xfrm>
        <a:graphic>
          <a:graphicData uri="http://schemas.openxmlformats.org/drawingml/2006/table">
            <a:tbl>
              <a:tblPr rtl="1"/>
              <a:tblGrid>
                <a:gridCol w="381000"/>
              </a:tblGrid>
              <a:tr h="762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38033" name="Group 145"/>
          <p:cNvGraphicFramePr>
            <a:graphicFrameLocks noGrp="1"/>
          </p:cNvGraphicFramePr>
          <p:nvPr/>
        </p:nvGraphicFramePr>
        <p:xfrm>
          <a:off x="381000" y="304800"/>
          <a:ext cx="990600" cy="518160"/>
        </p:xfrm>
        <a:graphic>
          <a:graphicData uri="http://schemas.openxmlformats.org/drawingml/2006/table">
            <a:tbl>
              <a:tblPr rtl="1"/>
              <a:tblGrid>
                <a:gridCol w="9906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38040" name="Rectangle 152"/>
          <p:cNvSpPr>
            <a:spLocks noChangeArrowheads="1"/>
          </p:cNvSpPr>
          <p:nvPr/>
        </p:nvSpPr>
        <p:spPr bwMode="auto">
          <a:xfrm>
            <a:off x="7162800" y="685800"/>
            <a:ext cx="533400" cy="26670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38041" name="Rectangle 153"/>
          <p:cNvSpPr>
            <a:spLocks noChangeArrowheads="1"/>
          </p:cNvSpPr>
          <p:nvPr/>
        </p:nvSpPr>
        <p:spPr bwMode="auto">
          <a:xfrm>
            <a:off x="8153400" y="1600200"/>
            <a:ext cx="685800" cy="8382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38042" name="Rectangle 154"/>
          <p:cNvSpPr>
            <a:spLocks noChangeArrowheads="1"/>
          </p:cNvSpPr>
          <p:nvPr/>
        </p:nvSpPr>
        <p:spPr bwMode="auto">
          <a:xfrm>
            <a:off x="1524000" y="1447800"/>
            <a:ext cx="457200" cy="43434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Image:IDS reflecting Wells Fargo.jpg"/>
          <p:cNvPicPr>
            <a:picLocks noGrp="1" noChangeAspect="1" noChangeArrowheads="1"/>
          </p:cNvPicPr>
          <p:nvPr>
            <p:ph idx="1"/>
          </p:nvPr>
        </p:nvPicPr>
        <p:blipFill>
          <a:blip r:embed="rId2"/>
          <a:srcRect/>
          <a:stretch>
            <a:fillRect/>
          </a:stretch>
        </p:blipFill>
        <p:spPr>
          <a:xfrm>
            <a:off x="1371600" y="685800"/>
            <a:ext cx="3810000" cy="5562600"/>
          </a:xfrm>
          <a:solidFill>
            <a:srgbClr val="B1EDDD"/>
          </a:solidFill>
          <a:ln/>
        </p:spPr>
      </p:pic>
      <p:graphicFrame>
        <p:nvGraphicFramePr>
          <p:cNvPr id="49166" name="Group 14"/>
          <p:cNvGraphicFramePr>
            <a:graphicFrameLocks noGrp="1"/>
          </p:cNvGraphicFramePr>
          <p:nvPr/>
        </p:nvGraphicFramePr>
        <p:xfrm>
          <a:off x="8001000" y="914400"/>
          <a:ext cx="381000" cy="5775960"/>
        </p:xfrm>
        <a:graphic>
          <a:graphicData uri="http://schemas.openxmlformats.org/drawingml/2006/table">
            <a:tbl>
              <a:tblPr rtl="1"/>
              <a:tblGrid>
                <a:gridCol w="3810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r h="5257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graphicFrame>
        <p:nvGraphicFramePr>
          <p:cNvPr id="49173" name="Group 21"/>
          <p:cNvGraphicFramePr>
            <a:graphicFrameLocks noGrp="1"/>
          </p:cNvGraphicFramePr>
          <p:nvPr/>
        </p:nvGraphicFramePr>
        <p:xfrm>
          <a:off x="6629400" y="304800"/>
          <a:ext cx="1905000" cy="518160"/>
        </p:xfrm>
        <a:graphic>
          <a:graphicData uri="http://schemas.openxmlformats.org/drawingml/2006/table">
            <a:tbl>
              <a:tblPr rtl="1"/>
              <a:tblGrid>
                <a:gridCol w="19050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graphicFrame>
        <p:nvGraphicFramePr>
          <p:cNvPr id="49181" name="Group 29"/>
          <p:cNvGraphicFramePr>
            <a:graphicFrameLocks noGrp="1"/>
          </p:cNvGraphicFramePr>
          <p:nvPr/>
        </p:nvGraphicFramePr>
        <p:xfrm>
          <a:off x="762000" y="685800"/>
          <a:ext cx="381000" cy="5486400"/>
        </p:xfrm>
        <a:graphic>
          <a:graphicData uri="http://schemas.openxmlformats.org/drawingml/2006/table">
            <a:tbl>
              <a:tblPr rtl="1"/>
              <a:tblGrid>
                <a:gridCol w="381000"/>
              </a:tblGrid>
              <a:tr h="5486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graphicFrame>
        <p:nvGraphicFramePr>
          <p:cNvPr id="49188" name="Group 36"/>
          <p:cNvGraphicFramePr>
            <a:graphicFrameLocks noGrp="1"/>
          </p:cNvGraphicFramePr>
          <p:nvPr/>
        </p:nvGraphicFramePr>
        <p:xfrm>
          <a:off x="914400" y="5867400"/>
          <a:ext cx="381000" cy="518160"/>
        </p:xfrm>
        <a:graphic>
          <a:graphicData uri="http://schemas.openxmlformats.org/drawingml/2006/table">
            <a:tbl>
              <a:tblPr rtl="1"/>
              <a:tblGrid>
                <a:gridCol w="3810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graphicFrame>
        <p:nvGraphicFramePr>
          <p:cNvPr id="49195" name="Group 43"/>
          <p:cNvGraphicFramePr>
            <a:graphicFrameLocks noGrp="1"/>
          </p:cNvGraphicFramePr>
          <p:nvPr/>
        </p:nvGraphicFramePr>
        <p:xfrm>
          <a:off x="228600" y="6324600"/>
          <a:ext cx="304800" cy="518160"/>
        </p:xfrm>
        <a:graphic>
          <a:graphicData uri="http://schemas.openxmlformats.org/drawingml/2006/table">
            <a:tbl>
              <a:tblPr rtl="1"/>
              <a:tblGrid>
                <a:gridCol w="304800"/>
              </a:tblGrid>
              <a:tr h="152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graphicFrame>
        <p:nvGraphicFramePr>
          <p:cNvPr id="49202" name="Group 50"/>
          <p:cNvGraphicFramePr>
            <a:graphicFrameLocks noGrp="1"/>
          </p:cNvGraphicFramePr>
          <p:nvPr/>
        </p:nvGraphicFramePr>
        <p:xfrm>
          <a:off x="7162800" y="1219200"/>
          <a:ext cx="457200" cy="838200"/>
        </p:xfrm>
        <a:graphic>
          <a:graphicData uri="http://schemas.openxmlformats.org/drawingml/2006/table">
            <a:tbl>
              <a:tblPr rtl="1"/>
              <a:tblGrid>
                <a:gridCol w="457200"/>
              </a:tblGrid>
              <a:tr h="838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graphicFrame>
        <p:nvGraphicFramePr>
          <p:cNvPr id="49209" name="Group 57"/>
          <p:cNvGraphicFramePr>
            <a:graphicFrameLocks noGrp="1"/>
          </p:cNvGraphicFramePr>
          <p:nvPr/>
        </p:nvGraphicFramePr>
        <p:xfrm>
          <a:off x="6781800" y="2667000"/>
          <a:ext cx="381000" cy="685800"/>
        </p:xfrm>
        <a:graphic>
          <a:graphicData uri="http://schemas.openxmlformats.org/drawingml/2006/table">
            <a:tbl>
              <a:tblPr rtl="1"/>
              <a:tblGrid>
                <a:gridCol w="381000"/>
              </a:tblGrid>
              <a:tr h="685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graphicFrame>
        <p:nvGraphicFramePr>
          <p:cNvPr id="49216" name="Group 64"/>
          <p:cNvGraphicFramePr>
            <a:graphicFrameLocks noGrp="1"/>
          </p:cNvGraphicFramePr>
          <p:nvPr/>
        </p:nvGraphicFramePr>
        <p:xfrm>
          <a:off x="6705600" y="4191000"/>
          <a:ext cx="457200" cy="533400"/>
        </p:xfrm>
        <a:graphic>
          <a:graphicData uri="http://schemas.openxmlformats.org/drawingml/2006/table">
            <a:tbl>
              <a:tblPr rtl="1"/>
              <a:tblGrid>
                <a:gridCol w="457200"/>
              </a:tblGrid>
              <a:tr h="533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sp>
        <p:nvSpPr>
          <p:cNvPr id="49217" name="Rectangle 65"/>
          <p:cNvSpPr>
            <a:spLocks noChangeArrowheads="1"/>
          </p:cNvSpPr>
          <p:nvPr/>
        </p:nvSpPr>
        <p:spPr bwMode="auto">
          <a:xfrm>
            <a:off x="3689350" y="6278563"/>
            <a:ext cx="5168900" cy="579437"/>
          </a:xfrm>
          <a:prstGeom prst="rect">
            <a:avLst/>
          </a:prstGeom>
          <a:noFill/>
          <a:ln w="9525">
            <a:noFill/>
            <a:miter lim="800000"/>
            <a:headEnd/>
            <a:tailEnd/>
          </a:ln>
          <a:effectLst/>
        </p:spPr>
        <p:txBody>
          <a:bodyPr wrap="none" anchor="ctr">
            <a:spAutoFit/>
          </a:bodyPr>
          <a:lstStyle/>
          <a:p>
            <a:pPr algn="r"/>
            <a:r>
              <a:rPr lang="en-US" b="0">
                <a:hlinkClick r:id="rId3" tooltip="IDS Center"/>
              </a:rPr>
              <a:t>IDS Center</a:t>
            </a:r>
            <a:r>
              <a:rPr lang="en-US" b="0"/>
              <a:t> </a:t>
            </a:r>
            <a:r>
              <a:rPr lang="en-US">
                <a:solidFill>
                  <a:schemeClr val="hlink"/>
                </a:solidFill>
              </a:rPr>
              <a:t>in</a:t>
            </a:r>
            <a:r>
              <a:rPr lang="en-US" b="0"/>
              <a:t> </a:t>
            </a:r>
            <a:r>
              <a:rPr lang="en-US" b="0">
                <a:hlinkClick r:id="rId4" tooltip="Minneapolis"/>
              </a:rPr>
              <a:t>Minneapolis</a:t>
            </a:r>
            <a:r>
              <a:rPr lang="en-US" b="0"/>
              <a:t>,</a:t>
            </a:r>
            <a:r>
              <a:rPr lang="en-US"/>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fa-IR"/>
          </a:p>
        </p:txBody>
      </p:sp>
      <p:pic>
        <p:nvPicPr>
          <p:cNvPr id="21508" name="Picture 4" descr="http://www.pjar.com/images/portfolio_large/cathedral_model_section_view_l.jpg"/>
          <p:cNvPicPr>
            <a:picLocks noChangeAspect="1" noChangeArrowheads="1"/>
          </p:cNvPicPr>
          <p:nvPr/>
        </p:nvPicPr>
        <p:blipFill>
          <a:blip r:embed="rId2" r:link="rId3">
            <a:lum bright="-6000"/>
          </a:blip>
          <a:srcRect/>
          <a:stretch>
            <a:fillRect/>
          </a:stretch>
        </p:blipFill>
        <p:spPr bwMode="auto">
          <a:xfrm>
            <a:off x="304800" y="2286000"/>
            <a:ext cx="5638800" cy="4229100"/>
          </a:xfrm>
          <a:prstGeom prst="rect">
            <a:avLst/>
          </a:prstGeom>
          <a:noFill/>
        </p:spPr>
      </p:pic>
      <p:sp>
        <p:nvSpPr>
          <p:cNvPr id="21510" name="Rectangle 6"/>
          <p:cNvSpPr>
            <a:spLocks noChangeArrowheads="1"/>
          </p:cNvSpPr>
          <p:nvPr/>
        </p:nvSpPr>
        <p:spPr bwMode="auto">
          <a:xfrm>
            <a:off x="1219200" y="1752600"/>
            <a:ext cx="5562600" cy="396875"/>
          </a:xfrm>
          <a:prstGeom prst="rect">
            <a:avLst/>
          </a:prstGeom>
          <a:noFill/>
          <a:ln w="9525">
            <a:noFill/>
            <a:miter lim="800000"/>
            <a:headEnd/>
            <a:tailEnd/>
          </a:ln>
          <a:effectLst/>
        </p:spPr>
        <p:txBody>
          <a:bodyPr anchor="ctr">
            <a:spAutoFit/>
          </a:bodyPr>
          <a:lstStyle/>
          <a:p>
            <a:pPr algn="r"/>
            <a:endParaRPr lang="fa-IR" sz="2000"/>
          </a:p>
        </p:txBody>
      </p:sp>
      <p:graphicFrame>
        <p:nvGraphicFramePr>
          <p:cNvPr id="21520" name="Group 16"/>
          <p:cNvGraphicFramePr>
            <a:graphicFrameLocks noGrp="1"/>
          </p:cNvGraphicFramePr>
          <p:nvPr/>
        </p:nvGraphicFramePr>
        <p:xfrm>
          <a:off x="3200400" y="609600"/>
          <a:ext cx="2286000" cy="640080"/>
        </p:xfrm>
        <a:graphic>
          <a:graphicData uri="http://schemas.openxmlformats.org/drawingml/2006/table">
            <a:tbl>
              <a:tblPr rtl="1"/>
              <a:tblGrid>
                <a:gridCol w="22860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3600" b="1" i="0" u="none" strike="noStrike" cap="none" normalizeH="0" baseline="0" smtClean="0">
                          <a:ln>
                            <a:noFill/>
                          </a:ln>
                          <a:solidFill>
                            <a:schemeClr val="tx1"/>
                          </a:solidFill>
                          <a:effectLst/>
                          <a:latin typeface="Arial" pitchFamily="34" charset="0"/>
                          <a:cs typeface="Arial" pitchFamily="34" charset="0"/>
                        </a:rPr>
                        <a:t>بنای یادمانی </a:t>
                      </a:r>
                      <a:endParaRPr kumimoji="0" lang="en-US" sz="36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21528" name="Group 24"/>
          <p:cNvGraphicFramePr>
            <a:graphicFrameLocks noGrp="1"/>
          </p:cNvGraphicFramePr>
          <p:nvPr/>
        </p:nvGraphicFramePr>
        <p:xfrm>
          <a:off x="7620000" y="762000"/>
          <a:ext cx="381000" cy="518160"/>
        </p:xfrm>
        <a:graphic>
          <a:graphicData uri="http://schemas.openxmlformats.org/drawingml/2006/table">
            <a:tbl>
              <a:tblPr rtl="1"/>
              <a:tblGrid>
                <a:gridCol w="3810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graphicFrame>
        <p:nvGraphicFramePr>
          <p:cNvPr id="21535" name="Group 31"/>
          <p:cNvGraphicFramePr>
            <a:graphicFrameLocks noGrp="1"/>
          </p:cNvGraphicFramePr>
          <p:nvPr/>
        </p:nvGraphicFramePr>
        <p:xfrm>
          <a:off x="8229600" y="838200"/>
          <a:ext cx="228600" cy="518160"/>
        </p:xfrm>
        <a:graphic>
          <a:graphicData uri="http://schemas.openxmlformats.org/drawingml/2006/table">
            <a:tbl>
              <a:tblPr rtl="1"/>
              <a:tblGrid>
                <a:gridCol w="2286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graphicFrame>
        <p:nvGraphicFramePr>
          <p:cNvPr id="21542" name="Group 38"/>
          <p:cNvGraphicFramePr>
            <a:graphicFrameLocks noGrp="1"/>
          </p:cNvGraphicFramePr>
          <p:nvPr/>
        </p:nvGraphicFramePr>
        <p:xfrm>
          <a:off x="8382000" y="1905000"/>
          <a:ext cx="381000" cy="4419600"/>
        </p:xfrm>
        <a:graphic>
          <a:graphicData uri="http://schemas.openxmlformats.org/drawingml/2006/table">
            <a:tbl>
              <a:tblPr rtl="1"/>
              <a:tblGrid>
                <a:gridCol w="381000"/>
              </a:tblGrid>
              <a:tr h="4419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graphicFrame>
        <p:nvGraphicFramePr>
          <p:cNvPr id="21559" name="Group 55"/>
          <p:cNvGraphicFramePr>
            <a:graphicFrameLocks noGrp="1"/>
          </p:cNvGraphicFramePr>
          <p:nvPr/>
        </p:nvGraphicFramePr>
        <p:xfrm>
          <a:off x="6400800" y="5715000"/>
          <a:ext cx="1600200" cy="518160"/>
        </p:xfrm>
        <a:graphic>
          <a:graphicData uri="http://schemas.openxmlformats.org/drawingml/2006/table">
            <a:tbl>
              <a:tblPr rtl="1"/>
              <a:tblGrid>
                <a:gridCol w="16002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B1EDDD"/>
                      </a:solidFill>
                      <a:prstDash val="solid"/>
                      <a:round/>
                      <a:headEnd type="none" w="med" len="med"/>
                      <a:tailEnd type="none" w="med" len="med"/>
                    </a:lnL>
                    <a:lnR w="12700" cap="flat" cmpd="sng" algn="ctr">
                      <a:solidFill>
                        <a:srgbClr val="B1EDDD"/>
                      </a:solidFill>
                      <a:prstDash val="solid"/>
                      <a:round/>
                      <a:headEnd type="none" w="med" len="med"/>
                      <a:tailEnd type="none" w="med" len="med"/>
                    </a:lnR>
                    <a:lnT w="12700" cap="flat" cmpd="sng" algn="ctr">
                      <a:solidFill>
                        <a:srgbClr val="B1EDDD"/>
                      </a:solidFill>
                      <a:prstDash val="solid"/>
                      <a:round/>
                      <a:headEnd type="none" w="med" len="med"/>
                      <a:tailEnd type="none" w="med" len="med"/>
                    </a:lnT>
                    <a:lnB w="12700" cap="flat" cmpd="sng" algn="ctr">
                      <a:solidFill>
                        <a:srgbClr val="B1EDDD"/>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101_cal_full_height_from_street"/>
          <p:cNvPicPr>
            <a:picLocks noGrp="1" noChangeAspect="1" noChangeArrowheads="1"/>
          </p:cNvPicPr>
          <p:nvPr>
            <p:ph idx="1"/>
          </p:nvPr>
        </p:nvPicPr>
        <p:blipFill>
          <a:blip r:embed="rId2"/>
          <a:srcRect/>
          <a:stretch>
            <a:fillRect/>
          </a:stretch>
        </p:blipFill>
        <p:spPr>
          <a:xfrm>
            <a:off x="4572000" y="990600"/>
            <a:ext cx="3657600" cy="5257800"/>
          </a:xfrm>
          <a:noFill/>
          <a:ln/>
        </p:spPr>
      </p:pic>
      <p:graphicFrame>
        <p:nvGraphicFramePr>
          <p:cNvPr id="29716" name="Group 20"/>
          <p:cNvGraphicFramePr>
            <a:graphicFrameLocks noGrp="1"/>
          </p:cNvGraphicFramePr>
          <p:nvPr/>
        </p:nvGraphicFramePr>
        <p:xfrm>
          <a:off x="279083" y="533400"/>
          <a:ext cx="2616517" cy="518160"/>
        </p:xfrm>
        <a:graphic>
          <a:graphicData uri="http://schemas.openxmlformats.org/drawingml/2006/table">
            <a:tbl>
              <a:tblPr rtl="1"/>
              <a:tblGrid>
                <a:gridCol w="1951037"/>
                <a:gridCol w="208280"/>
                <a:gridCol w="228600"/>
                <a:gridCol w="228600"/>
              </a:tblGrid>
              <a:tr h="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dash"/>
                      <a:round/>
                      <a:headEnd type="none" w="med" len="med"/>
                      <a:tailEnd type="none" w="med" len="med"/>
                    </a:lnL>
                    <a:lnR w="12700" cap="flat" cmpd="sng" algn="ctr">
                      <a:solidFill>
                        <a:srgbClr val="DFBFC8"/>
                      </a:solidFill>
                      <a:prstDash val="dash"/>
                      <a:round/>
                      <a:headEnd type="none" w="med" len="med"/>
                      <a:tailEnd type="none" w="med" len="med"/>
                    </a:lnR>
                    <a:lnT w="12700" cap="flat" cmpd="sng" algn="ctr">
                      <a:solidFill>
                        <a:srgbClr val="DFBFC8"/>
                      </a:solidFill>
                      <a:prstDash val="dash"/>
                      <a:round/>
                      <a:headEnd type="none" w="med" len="med"/>
                      <a:tailEnd type="none" w="med" len="med"/>
                    </a:lnT>
                    <a:lnB w="12700" cap="flat" cmpd="sng" algn="ctr">
                      <a:solidFill>
                        <a:srgbClr val="DFBFC8"/>
                      </a:solidFill>
                      <a:prstDash val="dash"/>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dash"/>
                      <a:round/>
                      <a:headEnd type="none" w="med" len="med"/>
                      <a:tailEnd type="none" w="med" len="med"/>
                    </a:lnL>
                    <a:lnR w="12700" cap="flat" cmpd="sng" algn="ctr">
                      <a:solidFill>
                        <a:srgbClr val="DFBFC8"/>
                      </a:solidFill>
                      <a:prstDash val="dash"/>
                      <a:round/>
                      <a:headEnd type="none" w="med" len="med"/>
                      <a:tailEnd type="none" w="med" len="med"/>
                    </a:lnR>
                    <a:lnT w="12700" cap="flat" cmpd="sng" algn="ctr">
                      <a:solidFill>
                        <a:srgbClr val="DFBFC8"/>
                      </a:solidFill>
                      <a:prstDash val="dash"/>
                      <a:round/>
                      <a:headEnd type="none" w="med" len="med"/>
                      <a:tailEnd type="none" w="med" len="med"/>
                    </a:lnT>
                    <a:lnB w="12700" cap="flat" cmpd="sng" algn="ctr">
                      <a:solidFill>
                        <a:srgbClr val="DFBFC8"/>
                      </a:solidFill>
                      <a:prstDash val="dash"/>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dash"/>
                      <a:round/>
                      <a:headEnd type="none" w="med" len="med"/>
                      <a:tailEnd type="none" w="med" len="med"/>
                    </a:lnL>
                    <a:lnR w="12700" cap="flat" cmpd="sng" algn="ctr">
                      <a:solidFill>
                        <a:srgbClr val="DFBFC8"/>
                      </a:solidFill>
                      <a:prstDash val="dash"/>
                      <a:round/>
                      <a:headEnd type="none" w="med" len="med"/>
                      <a:tailEnd type="none" w="med" len="med"/>
                    </a:lnR>
                    <a:lnT w="12700" cap="flat" cmpd="sng" algn="ctr">
                      <a:solidFill>
                        <a:srgbClr val="DFBFC8"/>
                      </a:solidFill>
                      <a:prstDash val="dash"/>
                      <a:round/>
                      <a:headEnd type="none" w="med" len="med"/>
                      <a:tailEnd type="none" w="med" len="med"/>
                    </a:lnT>
                    <a:lnB w="12700" cap="flat" cmpd="sng" algn="ctr">
                      <a:solidFill>
                        <a:srgbClr val="DFBFC8"/>
                      </a:solidFill>
                      <a:prstDash val="dash"/>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dash"/>
                      <a:round/>
                      <a:headEnd type="none" w="med" len="med"/>
                      <a:tailEnd type="none" w="med" len="med"/>
                    </a:lnL>
                    <a:lnR w="12700" cap="flat" cmpd="sng" algn="ctr">
                      <a:solidFill>
                        <a:srgbClr val="DFBFC8"/>
                      </a:solidFill>
                      <a:prstDash val="dash"/>
                      <a:round/>
                      <a:headEnd type="none" w="med" len="med"/>
                      <a:tailEnd type="none" w="med" len="med"/>
                    </a:lnR>
                    <a:lnT w="12700" cap="flat" cmpd="sng" algn="ctr">
                      <a:solidFill>
                        <a:srgbClr val="DFBFC8"/>
                      </a:solidFill>
                      <a:prstDash val="dash"/>
                      <a:round/>
                      <a:headEnd type="none" w="med" len="med"/>
                      <a:tailEnd type="none" w="med" len="med"/>
                    </a:lnT>
                    <a:lnB w="12700" cap="flat" cmpd="sng" algn="ctr">
                      <a:solidFill>
                        <a:srgbClr val="DFBFC8"/>
                      </a:solidFill>
                      <a:prstDash val="dash"/>
                      <a:round/>
                      <a:headEnd type="none" w="med" len="med"/>
                      <a:tailEnd type="none" w="med" len="med"/>
                    </a:lnB>
                    <a:lnTlToBr>
                      <a:noFill/>
                    </a:lnTlToBr>
                    <a:lnBlToTr>
                      <a:noFill/>
                    </a:lnBlToTr>
                    <a:noFill/>
                  </a:tcPr>
                </a:tc>
              </a:tr>
            </a:tbl>
          </a:graphicData>
        </a:graphic>
      </p:graphicFrame>
      <p:graphicFrame>
        <p:nvGraphicFramePr>
          <p:cNvPr id="29723" name="Group 27"/>
          <p:cNvGraphicFramePr>
            <a:graphicFrameLocks noGrp="1"/>
          </p:cNvGraphicFramePr>
          <p:nvPr/>
        </p:nvGraphicFramePr>
        <p:xfrm>
          <a:off x="3048000" y="533400"/>
          <a:ext cx="381000" cy="5257800"/>
        </p:xfrm>
        <a:graphic>
          <a:graphicData uri="http://schemas.openxmlformats.org/drawingml/2006/table">
            <a:tbl>
              <a:tblPr rtl="1"/>
              <a:tblGrid>
                <a:gridCol w="381000"/>
              </a:tblGrid>
              <a:tr h="5257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dash"/>
                      <a:round/>
                      <a:headEnd type="none" w="med" len="med"/>
                      <a:tailEnd type="none" w="med" len="med"/>
                    </a:lnL>
                    <a:lnR w="12700" cap="flat" cmpd="sng" algn="ctr">
                      <a:solidFill>
                        <a:srgbClr val="DFBFC8"/>
                      </a:solidFill>
                      <a:prstDash val="dash"/>
                      <a:round/>
                      <a:headEnd type="none" w="med" len="med"/>
                      <a:tailEnd type="none" w="med" len="med"/>
                    </a:lnR>
                    <a:lnT w="12700" cap="flat" cmpd="sng" algn="ctr">
                      <a:solidFill>
                        <a:srgbClr val="DFBFC8"/>
                      </a:solidFill>
                      <a:prstDash val="dash"/>
                      <a:round/>
                      <a:headEnd type="none" w="med" len="med"/>
                      <a:tailEnd type="none" w="med" len="med"/>
                    </a:lnT>
                    <a:lnB w="12700" cap="flat" cmpd="sng" algn="ctr">
                      <a:solidFill>
                        <a:srgbClr val="DFBFC8"/>
                      </a:solidFill>
                      <a:prstDash val="dash"/>
                      <a:round/>
                      <a:headEnd type="none" w="med" len="med"/>
                      <a:tailEnd type="none" w="med" len="med"/>
                    </a:lnB>
                    <a:lnTlToBr>
                      <a:noFill/>
                    </a:lnTlToBr>
                    <a:lnBlToTr>
                      <a:noFill/>
                    </a:lnBlToTr>
                    <a:noFill/>
                  </a:tcPr>
                </a:tc>
              </a:tr>
            </a:tbl>
          </a:graphicData>
        </a:graphic>
      </p:graphicFrame>
      <p:graphicFrame>
        <p:nvGraphicFramePr>
          <p:cNvPr id="29730" name="Group 34"/>
          <p:cNvGraphicFramePr>
            <a:graphicFrameLocks noGrp="1"/>
          </p:cNvGraphicFramePr>
          <p:nvPr/>
        </p:nvGraphicFramePr>
        <p:xfrm>
          <a:off x="2133600" y="5257800"/>
          <a:ext cx="457200" cy="685800"/>
        </p:xfrm>
        <a:graphic>
          <a:graphicData uri="http://schemas.openxmlformats.org/drawingml/2006/table">
            <a:tbl>
              <a:tblPr rtl="1"/>
              <a:tblGrid>
                <a:gridCol w="457200"/>
              </a:tblGrid>
              <a:tr h="685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dash"/>
                      <a:round/>
                      <a:headEnd type="none" w="med" len="med"/>
                      <a:tailEnd type="none" w="med" len="med"/>
                    </a:lnL>
                    <a:lnR w="12700" cap="flat" cmpd="sng" algn="ctr">
                      <a:solidFill>
                        <a:srgbClr val="DFBFC8"/>
                      </a:solidFill>
                      <a:prstDash val="dash"/>
                      <a:round/>
                      <a:headEnd type="none" w="med" len="med"/>
                      <a:tailEnd type="none" w="med" len="med"/>
                    </a:lnR>
                    <a:lnT w="12700" cap="flat" cmpd="sng" algn="ctr">
                      <a:solidFill>
                        <a:srgbClr val="DFBFC8"/>
                      </a:solidFill>
                      <a:prstDash val="dash"/>
                      <a:round/>
                      <a:headEnd type="none" w="med" len="med"/>
                      <a:tailEnd type="none" w="med" len="med"/>
                    </a:lnT>
                    <a:lnB w="12700" cap="flat" cmpd="sng" algn="ctr">
                      <a:solidFill>
                        <a:srgbClr val="DFBFC8"/>
                      </a:solidFill>
                      <a:prstDash val="dash"/>
                      <a:round/>
                      <a:headEnd type="none" w="med" len="med"/>
                      <a:tailEnd type="none" w="med" len="med"/>
                    </a:lnB>
                    <a:lnTlToBr>
                      <a:noFill/>
                    </a:lnTlToBr>
                    <a:lnBlToTr>
                      <a:noFill/>
                    </a:lnBlToTr>
                    <a:noFill/>
                  </a:tcPr>
                </a:tc>
              </a:tr>
            </a:tbl>
          </a:graphicData>
        </a:graphic>
      </p:graphicFrame>
      <p:graphicFrame>
        <p:nvGraphicFramePr>
          <p:cNvPr id="29738" name="Group 42"/>
          <p:cNvGraphicFramePr>
            <a:graphicFrameLocks noGrp="1"/>
          </p:cNvGraphicFramePr>
          <p:nvPr/>
        </p:nvGraphicFramePr>
        <p:xfrm>
          <a:off x="1295400" y="5867400"/>
          <a:ext cx="381000" cy="533400"/>
        </p:xfrm>
        <a:graphic>
          <a:graphicData uri="http://schemas.openxmlformats.org/drawingml/2006/table">
            <a:tbl>
              <a:tblPr rtl="1"/>
              <a:tblGrid>
                <a:gridCol w="381000"/>
              </a:tblGrid>
              <a:tr h="533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dash"/>
                      <a:round/>
                      <a:headEnd type="none" w="med" len="med"/>
                      <a:tailEnd type="none" w="med" len="med"/>
                    </a:lnL>
                    <a:lnR w="12700" cap="flat" cmpd="sng" algn="ctr">
                      <a:solidFill>
                        <a:srgbClr val="DFBFC8"/>
                      </a:solidFill>
                      <a:prstDash val="dash"/>
                      <a:round/>
                      <a:headEnd type="none" w="med" len="med"/>
                      <a:tailEnd type="none" w="med" len="med"/>
                    </a:lnR>
                    <a:lnT w="12700" cap="flat" cmpd="sng" algn="ctr">
                      <a:solidFill>
                        <a:srgbClr val="DFBFC8"/>
                      </a:solidFill>
                      <a:prstDash val="dash"/>
                      <a:round/>
                      <a:headEnd type="none" w="med" len="med"/>
                      <a:tailEnd type="none" w="med" len="med"/>
                    </a:lnT>
                    <a:lnB w="12700" cap="flat" cmpd="sng" algn="ctr">
                      <a:solidFill>
                        <a:srgbClr val="DFBFC8"/>
                      </a:solidFill>
                      <a:prstDash val="dash"/>
                      <a:round/>
                      <a:headEnd type="none" w="med" len="med"/>
                      <a:tailEnd type="none" w="med" len="med"/>
                    </a:lnB>
                    <a:lnTlToBr>
                      <a:noFill/>
                    </a:lnTlToBr>
                    <a:lnBlToTr>
                      <a:noFill/>
                    </a:lnBlToTr>
                    <a:noFill/>
                  </a:tcPr>
                </a:tc>
              </a:tr>
            </a:tbl>
          </a:graphicData>
        </a:graphic>
      </p:graphicFrame>
      <p:graphicFrame>
        <p:nvGraphicFramePr>
          <p:cNvPr id="29745" name="Group 49"/>
          <p:cNvGraphicFramePr>
            <a:graphicFrameLocks noGrp="1"/>
          </p:cNvGraphicFramePr>
          <p:nvPr/>
        </p:nvGraphicFramePr>
        <p:xfrm>
          <a:off x="457200" y="6096000"/>
          <a:ext cx="304800" cy="518160"/>
        </p:xfrm>
        <a:graphic>
          <a:graphicData uri="http://schemas.openxmlformats.org/drawingml/2006/table">
            <a:tbl>
              <a:tblPr rtl="1"/>
              <a:tblGrid>
                <a:gridCol w="3048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dash"/>
                      <a:round/>
                      <a:headEnd type="none" w="med" len="med"/>
                      <a:tailEnd type="none" w="med" len="med"/>
                    </a:lnL>
                    <a:lnR w="12700" cap="flat" cmpd="sng" algn="ctr">
                      <a:solidFill>
                        <a:srgbClr val="DFBFC8"/>
                      </a:solidFill>
                      <a:prstDash val="dash"/>
                      <a:round/>
                      <a:headEnd type="none" w="med" len="med"/>
                      <a:tailEnd type="none" w="med" len="med"/>
                    </a:lnR>
                    <a:lnT w="12700" cap="flat" cmpd="sng" algn="ctr">
                      <a:solidFill>
                        <a:srgbClr val="DFBFC8"/>
                      </a:solidFill>
                      <a:prstDash val="dash"/>
                      <a:round/>
                      <a:headEnd type="none" w="med" len="med"/>
                      <a:tailEnd type="none" w="med" len="med"/>
                    </a:lnT>
                    <a:lnB w="12700" cap="flat" cmpd="sng" algn="ctr">
                      <a:solidFill>
                        <a:srgbClr val="DFBFC8"/>
                      </a:solidFill>
                      <a:prstDash val="dash"/>
                      <a:round/>
                      <a:headEnd type="none" w="med" len="med"/>
                      <a:tailEnd type="none" w="med" len="med"/>
                    </a:lnB>
                    <a:lnTlToBr>
                      <a:noFill/>
                    </a:lnTlToBr>
                    <a:lnBlToTr>
                      <a:noFill/>
                    </a:lnBlToTr>
                    <a:noFill/>
                  </a:tcPr>
                </a:tc>
              </a:tr>
            </a:tbl>
          </a:graphicData>
        </a:graphic>
      </p:graphicFrame>
      <p:graphicFrame>
        <p:nvGraphicFramePr>
          <p:cNvPr id="29752" name="Group 56"/>
          <p:cNvGraphicFramePr>
            <a:graphicFrameLocks noGrp="1"/>
          </p:cNvGraphicFramePr>
          <p:nvPr/>
        </p:nvGraphicFramePr>
        <p:xfrm>
          <a:off x="3352800" y="533400"/>
          <a:ext cx="228600" cy="5334000"/>
        </p:xfrm>
        <a:graphic>
          <a:graphicData uri="http://schemas.openxmlformats.org/drawingml/2006/table">
            <a:tbl>
              <a:tblPr rtl="1"/>
              <a:tblGrid>
                <a:gridCol w="228600"/>
              </a:tblGrid>
              <a:tr h="5334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solid"/>
                      <a:round/>
                      <a:headEnd type="none" w="med" len="med"/>
                      <a:tailEnd type="none" w="med" len="med"/>
                    </a:lnL>
                    <a:lnR w="12700" cap="flat" cmpd="sng" algn="ctr">
                      <a:solidFill>
                        <a:srgbClr val="DFBFC8"/>
                      </a:solidFill>
                      <a:prstDash val="solid"/>
                      <a:round/>
                      <a:headEnd type="none" w="med" len="med"/>
                      <a:tailEnd type="none" w="med" len="med"/>
                    </a:lnR>
                    <a:lnT w="12700" cap="flat" cmpd="sng" algn="ctr">
                      <a:solidFill>
                        <a:srgbClr val="DFBFC8"/>
                      </a:solidFill>
                      <a:prstDash val="solid"/>
                      <a:round/>
                      <a:headEnd type="none" w="med" len="med"/>
                      <a:tailEnd type="none" w="med" len="med"/>
                    </a:lnT>
                    <a:lnB w="12700" cap="flat" cmpd="sng" algn="ctr">
                      <a:solidFill>
                        <a:srgbClr val="DFBFC8"/>
                      </a:solidFill>
                      <a:prstDash val="solid"/>
                      <a:round/>
                      <a:headEnd type="none" w="med" len="med"/>
                      <a:tailEnd type="none" w="med" len="med"/>
                    </a:lnB>
                    <a:lnTlToBr>
                      <a:noFill/>
                    </a:lnTlToBr>
                    <a:lnBlToTr>
                      <a:noFill/>
                    </a:lnBlToTr>
                    <a:noFill/>
                  </a:tcPr>
                </a:tc>
              </a:tr>
            </a:tbl>
          </a:graphicData>
        </a:graphic>
      </p:graphicFrame>
      <p:graphicFrame>
        <p:nvGraphicFramePr>
          <p:cNvPr id="29759" name="Group 63"/>
          <p:cNvGraphicFramePr>
            <a:graphicFrameLocks noGrp="1"/>
          </p:cNvGraphicFramePr>
          <p:nvPr/>
        </p:nvGraphicFramePr>
        <p:xfrm>
          <a:off x="2641283" y="1143000"/>
          <a:ext cx="208280" cy="4724400"/>
        </p:xfrm>
        <a:graphic>
          <a:graphicData uri="http://schemas.openxmlformats.org/drawingml/2006/table">
            <a:tbl>
              <a:tblPr rtl="1"/>
              <a:tblGrid>
                <a:gridCol w="208280"/>
              </a:tblGrid>
              <a:tr h="4724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7C7CC"/>
                      </a:solidFill>
                      <a:prstDash val="solid"/>
                      <a:round/>
                      <a:headEnd type="none" w="med" len="med"/>
                      <a:tailEnd type="none" w="med" len="med"/>
                    </a:lnL>
                    <a:lnR w="12700" cap="flat" cmpd="sng" algn="ctr">
                      <a:solidFill>
                        <a:srgbClr val="D7C7CC"/>
                      </a:solidFill>
                      <a:prstDash val="solid"/>
                      <a:round/>
                      <a:headEnd type="none" w="med" len="med"/>
                      <a:tailEnd type="none" w="med" len="med"/>
                    </a:lnR>
                    <a:lnT w="12700" cap="flat" cmpd="sng" algn="ctr">
                      <a:solidFill>
                        <a:srgbClr val="D7C7CC"/>
                      </a:solidFill>
                      <a:prstDash val="solid"/>
                      <a:round/>
                      <a:headEnd type="none" w="med" len="med"/>
                      <a:tailEnd type="none" w="med" len="med"/>
                    </a:lnT>
                    <a:lnB w="12700" cap="flat" cmpd="sng" algn="ctr">
                      <a:solidFill>
                        <a:srgbClr val="D7C7CC"/>
                      </a:solidFill>
                      <a:prstDash val="solid"/>
                      <a:round/>
                      <a:headEnd type="none" w="med" len="med"/>
                      <a:tailEnd type="none" w="med" len="med"/>
                    </a:lnB>
                    <a:lnTlToBr>
                      <a:noFill/>
                    </a:lnTlToBr>
                    <a:lnBlToTr>
                      <a:noFill/>
                    </a:lnBlToTr>
                    <a:noFill/>
                  </a:tcPr>
                </a:tc>
              </a:tr>
            </a:tbl>
          </a:graphicData>
        </a:graphic>
      </p:graphicFrame>
      <p:sp>
        <p:nvSpPr>
          <p:cNvPr id="29760" name="Rectangle 64"/>
          <p:cNvSpPr>
            <a:spLocks noChangeArrowheads="1"/>
          </p:cNvSpPr>
          <p:nvPr/>
        </p:nvSpPr>
        <p:spPr bwMode="auto">
          <a:xfrm>
            <a:off x="2209800" y="1447800"/>
            <a:ext cx="457200" cy="33528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29761" name="Rectangle 65"/>
          <p:cNvSpPr>
            <a:spLocks noChangeArrowheads="1"/>
          </p:cNvSpPr>
          <p:nvPr/>
        </p:nvSpPr>
        <p:spPr bwMode="auto">
          <a:xfrm>
            <a:off x="1524000" y="5257800"/>
            <a:ext cx="457200" cy="990600"/>
          </a:xfrm>
          <a:prstGeom prst="rect">
            <a:avLst/>
          </a:prstGeom>
          <a:solidFill>
            <a:schemeClr val="accent1"/>
          </a:solidFill>
          <a:ln w="9525">
            <a:noFill/>
            <a:miter lim="800000"/>
            <a:headEnd/>
            <a:tailEnd/>
          </a:ln>
          <a:effectLst>
            <a:prstShdw prst="shdw13" dist="53882" dir="13500000">
              <a:srgbClr val="808080">
                <a:alpha val="50000"/>
              </a:srgbClr>
            </a:prstShdw>
          </a:effectLst>
        </p:spPr>
        <p:txBody>
          <a:bodyPr wrap="none" anchor="ctr"/>
          <a:lstStyle/>
          <a:p>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Pennzoil_Exterior1_l"/>
          <p:cNvPicPr>
            <a:picLocks noGrp="1" noChangeAspect="1" noChangeArrowheads="1"/>
          </p:cNvPicPr>
          <p:nvPr>
            <p:ph idx="1"/>
          </p:nvPr>
        </p:nvPicPr>
        <p:blipFill>
          <a:blip r:embed="rId2"/>
          <a:srcRect/>
          <a:stretch>
            <a:fillRect/>
          </a:stretch>
        </p:blipFill>
        <p:spPr>
          <a:xfrm>
            <a:off x="4114800" y="2057400"/>
            <a:ext cx="3641725" cy="2849563"/>
          </a:xfrm>
          <a:noFill/>
          <a:ln/>
        </p:spPr>
      </p:pic>
      <p:pic>
        <p:nvPicPr>
          <p:cNvPr id="26629" name="Picture 5" descr="Pennzoil_Ext2a_l"/>
          <p:cNvPicPr>
            <a:picLocks noChangeAspect="1" noChangeArrowheads="1"/>
          </p:cNvPicPr>
          <p:nvPr/>
        </p:nvPicPr>
        <p:blipFill>
          <a:blip r:embed="rId3"/>
          <a:srcRect/>
          <a:stretch>
            <a:fillRect/>
          </a:stretch>
        </p:blipFill>
        <p:spPr bwMode="auto">
          <a:xfrm>
            <a:off x="381000" y="457200"/>
            <a:ext cx="3279775" cy="5334000"/>
          </a:xfrm>
          <a:prstGeom prst="rect">
            <a:avLst/>
          </a:prstGeom>
          <a:noFill/>
          <a:ln w="9525">
            <a:noFill/>
            <a:miter lim="800000"/>
            <a:headEnd/>
            <a:tailEnd/>
          </a:ln>
        </p:spPr>
      </p:pic>
      <p:sp>
        <p:nvSpPr>
          <p:cNvPr id="26630" name="Rectangle 6"/>
          <p:cNvSpPr>
            <a:spLocks noChangeArrowheads="1"/>
          </p:cNvSpPr>
          <p:nvPr/>
        </p:nvSpPr>
        <p:spPr bwMode="auto">
          <a:xfrm>
            <a:off x="4038600" y="381000"/>
            <a:ext cx="3276600" cy="381000"/>
          </a:xfrm>
          <a:prstGeom prst="rect">
            <a:avLst/>
          </a:prstGeom>
          <a:solidFill>
            <a:schemeClr val="accent1"/>
          </a:solidFill>
          <a:ln w="9525">
            <a:solidFill>
              <a:schemeClr val="bg1"/>
            </a:solidFill>
            <a:miter lim="800000"/>
            <a:headEnd/>
            <a:tailEnd/>
          </a:ln>
          <a:effectLst>
            <a:outerShdw dist="107763" dir="13500000" algn="ctr" rotWithShape="0">
              <a:schemeClr val="bg2">
                <a:alpha val="50000"/>
              </a:schemeClr>
            </a:outerShdw>
          </a:effectLst>
        </p:spPr>
        <p:txBody>
          <a:bodyPr wrap="none" anchor="ctr"/>
          <a:lstStyle/>
          <a:p>
            <a:endParaRPr lang="fa-IR"/>
          </a:p>
        </p:txBody>
      </p:sp>
      <p:sp>
        <p:nvSpPr>
          <p:cNvPr id="26631" name="Rectangle 7"/>
          <p:cNvSpPr>
            <a:spLocks noChangeArrowheads="1"/>
          </p:cNvSpPr>
          <p:nvPr/>
        </p:nvSpPr>
        <p:spPr bwMode="auto">
          <a:xfrm>
            <a:off x="7467600" y="457200"/>
            <a:ext cx="609600" cy="10668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26632" name="Rectangle 8"/>
          <p:cNvSpPr>
            <a:spLocks noChangeArrowheads="1"/>
          </p:cNvSpPr>
          <p:nvPr/>
        </p:nvSpPr>
        <p:spPr bwMode="auto">
          <a:xfrm>
            <a:off x="8077200" y="1905000"/>
            <a:ext cx="381000" cy="4267200"/>
          </a:xfrm>
          <a:prstGeom prst="rect">
            <a:avLst/>
          </a:prstGeom>
          <a:solidFill>
            <a:schemeClr val="accent1"/>
          </a:solidFill>
          <a:ln w="9525">
            <a:solidFill>
              <a:schemeClr val="bg1"/>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
        <p:nvSpPr>
          <p:cNvPr id="26633" name="Rectangle 9"/>
          <p:cNvSpPr>
            <a:spLocks noChangeArrowheads="1"/>
          </p:cNvSpPr>
          <p:nvPr/>
        </p:nvSpPr>
        <p:spPr bwMode="auto">
          <a:xfrm>
            <a:off x="1955800" y="5943600"/>
            <a:ext cx="6383338" cy="579438"/>
          </a:xfrm>
          <a:prstGeom prst="rect">
            <a:avLst/>
          </a:prstGeom>
          <a:noFill/>
          <a:ln w="9525">
            <a:noFill/>
            <a:miter lim="800000"/>
            <a:headEnd/>
            <a:tailEnd/>
          </a:ln>
          <a:effectLst/>
        </p:spPr>
        <p:txBody>
          <a:bodyPr wrap="none" anchor="ctr">
            <a:spAutoFit/>
          </a:bodyPr>
          <a:lstStyle/>
          <a:p>
            <a:pPr algn="r"/>
            <a:r>
              <a:rPr lang="en-US">
                <a:hlinkClick r:id="rId4"/>
              </a:rPr>
              <a:t>Pennzoil Place</a:t>
            </a:r>
            <a:r>
              <a:rPr lang="en-US"/>
              <a:t>, </a:t>
            </a:r>
            <a:r>
              <a:rPr lang="en-US">
                <a:solidFill>
                  <a:schemeClr val="hlink"/>
                </a:solidFill>
              </a:rPr>
              <a:t>Houston, Texas</a:t>
            </a:r>
            <a:r>
              <a:rPr lang="en-US"/>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Pennzoil_Atrium3c_l"/>
          <p:cNvPicPr>
            <a:picLocks noGrp="1" noChangeAspect="1" noChangeArrowheads="1"/>
          </p:cNvPicPr>
          <p:nvPr>
            <p:ph idx="1"/>
          </p:nvPr>
        </p:nvPicPr>
        <p:blipFill>
          <a:blip r:embed="rId2"/>
          <a:srcRect/>
          <a:stretch>
            <a:fillRect/>
          </a:stretch>
        </p:blipFill>
        <p:spPr>
          <a:xfrm>
            <a:off x="1600200" y="457200"/>
            <a:ext cx="3479800" cy="5181600"/>
          </a:xfrm>
          <a:noFill/>
          <a:ln/>
        </p:spPr>
      </p:pic>
      <p:graphicFrame>
        <p:nvGraphicFramePr>
          <p:cNvPr id="28683" name="Group 11"/>
          <p:cNvGraphicFramePr>
            <a:graphicFrameLocks noGrp="1"/>
          </p:cNvGraphicFramePr>
          <p:nvPr/>
        </p:nvGraphicFramePr>
        <p:xfrm>
          <a:off x="5943600" y="762000"/>
          <a:ext cx="1905000" cy="914400"/>
        </p:xfrm>
        <a:graphic>
          <a:graphicData uri="http://schemas.openxmlformats.org/drawingml/2006/table">
            <a:tbl>
              <a:tblPr rtl="1"/>
              <a:tblGrid>
                <a:gridCol w="1905000"/>
              </a:tblGrid>
              <a:tr h="914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3600" b="1" i="0" u="none" strike="noStrike" cap="none" normalizeH="0" baseline="0" smtClean="0">
                          <a:ln>
                            <a:noFill/>
                          </a:ln>
                          <a:solidFill>
                            <a:schemeClr val="tx1"/>
                          </a:solidFill>
                          <a:effectLst/>
                          <a:latin typeface="Arial" pitchFamily="34" charset="0"/>
                          <a:cs typeface="Arial" pitchFamily="34" charset="0"/>
                        </a:rPr>
                        <a:t>سازه گرایی</a:t>
                      </a:r>
                      <a:r>
                        <a:rPr kumimoji="0" lang="fa-IR" sz="2800" b="0" i="0" u="none" strike="noStrike" cap="none" normalizeH="0" baseline="0" smtClean="0">
                          <a:ln>
                            <a:noFill/>
                          </a:ln>
                          <a:solidFill>
                            <a:schemeClr val="tx1"/>
                          </a:solidFill>
                          <a:effectLst/>
                          <a:latin typeface="Arial" pitchFamily="34" charset="0"/>
                          <a:cs typeface="Arial" pitchFamily="34"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84" name="Rectangle 12"/>
          <p:cNvSpPr>
            <a:spLocks noChangeArrowheads="1"/>
          </p:cNvSpPr>
          <p:nvPr/>
        </p:nvSpPr>
        <p:spPr bwMode="auto">
          <a:xfrm>
            <a:off x="4267200" y="6019800"/>
            <a:ext cx="4038600" cy="3048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28685" name="Rectangle 13"/>
          <p:cNvSpPr>
            <a:spLocks noChangeArrowheads="1"/>
          </p:cNvSpPr>
          <p:nvPr/>
        </p:nvSpPr>
        <p:spPr bwMode="auto">
          <a:xfrm>
            <a:off x="8534400" y="4876800"/>
            <a:ext cx="228600" cy="16002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28686" name="Rectangle 14"/>
          <p:cNvSpPr>
            <a:spLocks noChangeArrowheads="1"/>
          </p:cNvSpPr>
          <p:nvPr/>
        </p:nvSpPr>
        <p:spPr bwMode="auto">
          <a:xfrm>
            <a:off x="8534400" y="4114800"/>
            <a:ext cx="228600" cy="5334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28687" name="Rectangle 15"/>
          <p:cNvSpPr>
            <a:spLocks noChangeArrowheads="1"/>
          </p:cNvSpPr>
          <p:nvPr/>
        </p:nvSpPr>
        <p:spPr bwMode="auto">
          <a:xfrm>
            <a:off x="8458200" y="3352800"/>
            <a:ext cx="304800" cy="5334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28688" name="Rectangle 16"/>
          <p:cNvSpPr>
            <a:spLocks noChangeArrowheads="1"/>
          </p:cNvSpPr>
          <p:nvPr/>
        </p:nvSpPr>
        <p:spPr bwMode="auto">
          <a:xfrm>
            <a:off x="8382000" y="2286000"/>
            <a:ext cx="304800" cy="3810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28689" name="Rectangle 17"/>
          <p:cNvSpPr>
            <a:spLocks noChangeArrowheads="1"/>
          </p:cNvSpPr>
          <p:nvPr/>
        </p:nvSpPr>
        <p:spPr bwMode="auto">
          <a:xfrm>
            <a:off x="6781800" y="2133600"/>
            <a:ext cx="1066800" cy="990600"/>
          </a:xfrm>
          <a:prstGeom prst="rect">
            <a:avLst/>
          </a:prstGeom>
          <a:solidFill>
            <a:schemeClr val="accent1"/>
          </a:solidFill>
          <a:ln w="9525">
            <a:solidFill>
              <a:schemeClr val="bg1"/>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Image:Williams Tower Moon.jpg"/>
          <p:cNvPicPr>
            <a:picLocks noGrp="1" noChangeAspect="1" noChangeArrowheads="1"/>
          </p:cNvPicPr>
          <p:nvPr>
            <p:ph idx="1"/>
          </p:nvPr>
        </p:nvPicPr>
        <p:blipFill>
          <a:blip r:embed="rId2"/>
          <a:srcRect/>
          <a:stretch>
            <a:fillRect/>
          </a:stretch>
        </p:blipFill>
        <p:spPr>
          <a:xfrm>
            <a:off x="1219200" y="1219200"/>
            <a:ext cx="5248275" cy="4525963"/>
          </a:xfrm>
          <a:noFill/>
          <a:ln/>
        </p:spPr>
      </p:pic>
      <p:graphicFrame>
        <p:nvGraphicFramePr>
          <p:cNvPr id="51218" name="Group 18"/>
          <p:cNvGraphicFramePr>
            <a:graphicFrameLocks noGrp="1"/>
          </p:cNvGraphicFramePr>
          <p:nvPr/>
        </p:nvGraphicFramePr>
        <p:xfrm>
          <a:off x="228600" y="609600"/>
          <a:ext cx="6705600" cy="518160"/>
        </p:xfrm>
        <a:graphic>
          <a:graphicData uri="http://schemas.openxmlformats.org/drawingml/2006/table">
            <a:tbl>
              <a:tblPr rtl="1"/>
              <a:tblGrid>
                <a:gridCol w="67056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51225" name="Group 25"/>
          <p:cNvGraphicFramePr>
            <a:graphicFrameLocks noGrp="1"/>
          </p:cNvGraphicFramePr>
          <p:nvPr/>
        </p:nvGraphicFramePr>
        <p:xfrm>
          <a:off x="762000" y="304800"/>
          <a:ext cx="304800" cy="5486400"/>
        </p:xfrm>
        <a:graphic>
          <a:graphicData uri="http://schemas.openxmlformats.org/drawingml/2006/table">
            <a:tbl>
              <a:tblPr rtl="1"/>
              <a:tblGrid>
                <a:gridCol w="304800"/>
              </a:tblGrid>
              <a:tr h="5486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51232" name="Group 32"/>
          <p:cNvGraphicFramePr>
            <a:graphicFrameLocks noGrp="1"/>
          </p:cNvGraphicFramePr>
          <p:nvPr/>
        </p:nvGraphicFramePr>
        <p:xfrm>
          <a:off x="7162800" y="609600"/>
          <a:ext cx="381000" cy="533400"/>
        </p:xfrm>
        <a:graphic>
          <a:graphicData uri="http://schemas.openxmlformats.org/drawingml/2006/table">
            <a:tbl>
              <a:tblPr rtl="1"/>
              <a:tblGrid>
                <a:gridCol w="381000"/>
              </a:tblGrid>
              <a:tr h="533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51239" name="Group 39"/>
          <p:cNvGraphicFramePr>
            <a:graphicFrameLocks noGrp="1"/>
          </p:cNvGraphicFramePr>
          <p:nvPr/>
        </p:nvGraphicFramePr>
        <p:xfrm>
          <a:off x="7848600" y="762000"/>
          <a:ext cx="304800" cy="838200"/>
        </p:xfrm>
        <a:graphic>
          <a:graphicData uri="http://schemas.openxmlformats.org/drawingml/2006/table">
            <a:tbl>
              <a:tblPr rtl="1"/>
              <a:tblGrid>
                <a:gridCol w="304800"/>
              </a:tblGrid>
              <a:tr h="838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51247" name="Group 47"/>
          <p:cNvGraphicFramePr>
            <a:graphicFrameLocks noGrp="1"/>
          </p:cNvGraphicFramePr>
          <p:nvPr/>
        </p:nvGraphicFramePr>
        <p:xfrm>
          <a:off x="8153400" y="1828800"/>
          <a:ext cx="381000" cy="1447800"/>
        </p:xfrm>
        <a:graphic>
          <a:graphicData uri="http://schemas.openxmlformats.org/drawingml/2006/table">
            <a:tbl>
              <a:tblPr rtl="1"/>
              <a:tblGrid>
                <a:gridCol w="381000"/>
              </a:tblGrid>
              <a:tr h="1447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51254" name="Group 54"/>
          <p:cNvGraphicFramePr>
            <a:graphicFrameLocks noGrp="1"/>
          </p:cNvGraphicFramePr>
          <p:nvPr/>
        </p:nvGraphicFramePr>
        <p:xfrm>
          <a:off x="8229600" y="4267200"/>
          <a:ext cx="609600" cy="1524000"/>
        </p:xfrm>
        <a:graphic>
          <a:graphicData uri="http://schemas.openxmlformats.org/drawingml/2006/table">
            <a:tbl>
              <a:tblPr rtl="1"/>
              <a:tblGrid>
                <a:gridCol w="609600"/>
              </a:tblGrid>
              <a:tr h="1524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51255" name="Rectangle 55"/>
          <p:cNvSpPr>
            <a:spLocks noChangeArrowheads="1"/>
          </p:cNvSpPr>
          <p:nvPr/>
        </p:nvSpPr>
        <p:spPr bwMode="auto">
          <a:xfrm>
            <a:off x="3505200" y="5943600"/>
            <a:ext cx="5102225" cy="579438"/>
          </a:xfrm>
          <a:prstGeom prst="rect">
            <a:avLst/>
          </a:prstGeom>
          <a:noFill/>
          <a:ln w="9525">
            <a:noFill/>
            <a:miter lim="800000"/>
            <a:headEnd/>
            <a:tailEnd/>
          </a:ln>
          <a:effectLst/>
        </p:spPr>
        <p:txBody>
          <a:bodyPr wrap="none" anchor="ctr">
            <a:spAutoFit/>
          </a:bodyPr>
          <a:lstStyle/>
          <a:p>
            <a:pPr algn="r"/>
            <a:r>
              <a:rPr lang="en-US" b="0">
                <a:hlinkClick r:id="rId3" tooltip="Williams Tower"/>
              </a:rPr>
              <a:t>Williams Tower</a:t>
            </a:r>
            <a:r>
              <a:rPr lang="en-US" b="0"/>
              <a:t> </a:t>
            </a:r>
            <a:r>
              <a:rPr lang="en-US" b="0">
                <a:solidFill>
                  <a:schemeClr val="hlink"/>
                </a:solidFill>
              </a:rPr>
              <a:t>in</a:t>
            </a:r>
            <a:r>
              <a:rPr lang="en-US" b="0"/>
              <a:t> </a:t>
            </a:r>
            <a:r>
              <a:rPr lang="en-US" b="0">
                <a:hlinkClick r:id="rId4" tooltip="Houston"/>
              </a:rPr>
              <a:t>Houston</a:t>
            </a:r>
            <a:r>
              <a:rPr lang="en-US"/>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5715000" y="1600200"/>
            <a:ext cx="2971800" cy="4525963"/>
          </a:xfrm>
        </p:spPr>
        <p:txBody>
          <a:bodyPr/>
          <a:lstStyle/>
          <a:p>
            <a:r>
              <a:rPr lang="fa-IR"/>
              <a:t>بازی با احجام ساده, مکعب ...</a:t>
            </a:r>
            <a:endParaRPr lang="en-US"/>
          </a:p>
        </p:txBody>
      </p:sp>
      <p:sp>
        <p:nvSpPr>
          <p:cNvPr id="18437" name="Rectangle 5"/>
          <p:cNvSpPr>
            <a:spLocks noChangeArrowheads="1"/>
          </p:cNvSpPr>
          <p:nvPr/>
        </p:nvSpPr>
        <p:spPr bwMode="auto">
          <a:xfrm>
            <a:off x="4022725" y="0"/>
            <a:ext cx="1098550" cy="198438"/>
          </a:xfrm>
          <a:prstGeom prst="rect">
            <a:avLst/>
          </a:prstGeom>
          <a:noFill/>
          <a:ln w="9525">
            <a:noFill/>
            <a:miter lim="800000"/>
            <a:headEnd/>
            <a:tailEnd/>
          </a:ln>
          <a:effectLst/>
        </p:spPr>
        <p:txBody>
          <a:bodyPr wrap="none" anchor="ctr">
            <a:spAutoFit/>
          </a:bodyPr>
          <a:lstStyle/>
          <a:p>
            <a:r>
              <a:rPr lang="en-US" sz="700" b="0">
                <a:solidFill>
                  <a:srgbClr val="CCCCCC"/>
                </a:solidFill>
                <a:latin typeface="Verdana" pitchFamily="34" charset="0"/>
                <a:cs typeface="Times New Roman" pitchFamily="18" charset="0"/>
              </a:rPr>
              <a:t>	</a:t>
            </a:r>
            <a:endParaRPr lang="en-US" sz="1800" b="0">
              <a:solidFill>
                <a:schemeClr val="tx1"/>
              </a:solidFill>
              <a:cs typeface="Arial" pitchFamily="34" charset="0"/>
            </a:endParaRPr>
          </a:p>
        </p:txBody>
      </p:sp>
      <p:pic>
        <p:nvPicPr>
          <p:cNvPr id="18436" name="Picture 4" descr="http://www.pjar.com/images/portfolio_large/momentum_ext.jpg"/>
          <p:cNvPicPr>
            <a:picLocks noChangeAspect="1" noChangeArrowheads="1"/>
          </p:cNvPicPr>
          <p:nvPr/>
        </p:nvPicPr>
        <p:blipFill>
          <a:blip r:embed="rId2" r:link="rId3"/>
          <a:srcRect/>
          <a:stretch>
            <a:fillRect/>
          </a:stretch>
        </p:blipFill>
        <p:spPr bwMode="auto">
          <a:xfrm>
            <a:off x="1524000" y="381000"/>
            <a:ext cx="4267200" cy="6096000"/>
          </a:xfrm>
          <a:prstGeom prst="rect">
            <a:avLst/>
          </a:prstGeom>
          <a:noFill/>
        </p:spPr>
      </p:pic>
      <p:pic>
        <p:nvPicPr>
          <p:cNvPr id="18439" name="Picture 7" descr="http://www.pjar.com/images/spacer.gif"/>
          <p:cNvPicPr>
            <a:picLocks noChangeAspect="1" noChangeArrowheads="1"/>
          </p:cNvPicPr>
          <p:nvPr/>
        </p:nvPicPr>
        <p:blipFill>
          <a:blip r:embed="rId4" r:link="rId5"/>
          <a:srcRect/>
          <a:stretch>
            <a:fillRect/>
          </a:stretch>
        </p:blipFill>
        <p:spPr bwMode="auto">
          <a:xfrm>
            <a:off x="2463800" y="2668588"/>
            <a:ext cx="628650" cy="47625"/>
          </a:xfrm>
          <a:prstGeom prst="rect">
            <a:avLst/>
          </a:prstGeom>
          <a:noFill/>
        </p:spPr>
      </p:pic>
      <p:sp>
        <p:nvSpPr>
          <p:cNvPr id="18440" name="Rectangle 8"/>
          <p:cNvSpPr>
            <a:spLocks noChangeArrowheads="1"/>
          </p:cNvSpPr>
          <p:nvPr/>
        </p:nvSpPr>
        <p:spPr bwMode="auto">
          <a:xfrm>
            <a:off x="2463800" y="2668588"/>
            <a:ext cx="4217988" cy="0"/>
          </a:xfrm>
          <a:prstGeom prst="rect">
            <a:avLst/>
          </a:prstGeom>
          <a:noFill/>
          <a:ln w="9525">
            <a:noFill/>
            <a:miter lim="800000"/>
            <a:headEnd/>
            <a:tailEnd/>
          </a:ln>
          <a:effectLst/>
        </p:spPr>
        <p:txBody>
          <a:bodyPr wrap="none" anchor="ctr">
            <a:spAutoFit/>
          </a:bodyPr>
          <a:lstStyle/>
          <a:p>
            <a:endParaRPr lang="fa-IR"/>
          </a:p>
        </p:txBody>
      </p:sp>
      <p:sp>
        <p:nvSpPr>
          <p:cNvPr id="18442" name="Rectangle 10"/>
          <p:cNvSpPr>
            <a:spLocks noChangeArrowheads="1"/>
          </p:cNvSpPr>
          <p:nvPr/>
        </p:nvSpPr>
        <p:spPr bwMode="auto">
          <a:xfrm>
            <a:off x="2463800" y="2668588"/>
            <a:ext cx="952500" cy="0"/>
          </a:xfrm>
          <a:prstGeom prst="rect">
            <a:avLst/>
          </a:prstGeom>
          <a:noFill/>
          <a:ln w="9525">
            <a:noFill/>
            <a:miter lim="800000"/>
            <a:headEnd/>
            <a:tailEnd/>
          </a:ln>
          <a:effectLst/>
        </p:spPr>
        <p:txBody>
          <a:bodyPr wrap="none" anchor="ctr">
            <a:spAutoFit/>
          </a:bodyPr>
          <a:lstStyle/>
          <a:p>
            <a:endParaRPr lang="fa-IR"/>
          </a:p>
        </p:txBody>
      </p:sp>
      <p:graphicFrame>
        <p:nvGraphicFramePr>
          <p:cNvPr id="18476" name="Group 44"/>
          <p:cNvGraphicFramePr>
            <a:graphicFrameLocks noGrp="1"/>
          </p:cNvGraphicFramePr>
          <p:nvPr/>
        </p:nvGraphicFramePr>
        <p:xfrm>
          <a:off x="5486400" y="4876800"/>
          <a:ext cx="3733800" cy="2819337"/>
        </p:xfrm>
        <a:graphic>
          <a:graphicData uri="http://schemas.openxmlformats.org/drawingml/2006/table">
            <a:tbl>
              <a:tblPr rtl="1"/>
              <a:tblGrid>
                <a:gridCol w="2446337"/>
                <a:gridCol w="325438"/>
                <a:gridCol w="962025"/>
              </a:tblGrid>
              <a:tr h="990600">
                <a:tc grid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cap="flat">
                      <a:noFill/>
                    </a:lnL>
                    <a:lnR cap="flat">
                      <a:noFill/>
                    </a:lnR>
                    <a:lnT cap="flat">
                      <a:noFill/>
                    </a:lnT>
                    <a:lnB>
                      <a:noFill/>
                    </a:lnB>
                    <a:lnTlToBr>
                      <a:noFill/>
                    </a:lnTlToBr>
                    <a:lnBlToTr>
                      <a:noFill/>
                    </a:lnBlToTr>
                    <a:noFill/>
                  </a:tcPr>
                </a:tc>
                <a:tc hMerge="1">
                  <a:txBody>
                    <a:bodyPr/>
                    <a:lstStyle/>
                    <a:p>
                      <a:pPr rtl="1"/>
                      <a:endParaRPr lang="fa-IR"/>
                    </a:p>
                  </a:txBody>
                  <a:tcPr/>
                </a:tc>
                <a:tc hMerge="1">
                  <a:txBody>
                    <a:bodyPr/>
                    <a:lstStyle/>
                    <a:p>
                      <a:pPr rtl="1"/>
                      <a:endParaRPr lang="fa-IR"/>
                    </a:p>
                  </a:txBody>
                  <a:tcPr/>
                </a:tc>
              </a:tr>
              <a:tr h="1789113">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18475" name="Rectangle 43"/>
          <p:cNvSpPr>
            <a:spLocks noChangeArrowheads="1"/>
          </p:cNvSpPr>
          <p:nvPr/>
        </p:nvSpPr>
        <p:spPr bwMode="auto">
          <a:xfrm>
            <a:off x="6019800" y="5381625"/>
            <a:ext cx="2846388" cy="1066800"/>
          </a:xfrm>
          <a:prstGeom prst="rect">
            <a:avLst/>
          </a:prstGeom>
          <a:noFill/>
          <a:ln w="9525">
            <a:noFill/>
            <a:miter lim="800000"/>
            <a:headEnd/>
            <a:tailEnd/>
          </a:ln>
          <a:effectLst/>
        </p:spPr>
        <p:txBody>
          <a:bodyPr anchor="ctr">
            <a:spAutoFit/>
          </a:bodyPr>
          <a:lstStyle/>
          <a:p>
            <a:pPr algn="r"/>
            <a:r>
              <a:rPr lang="en-US">
                <a:solidFill>
                  <a:schemeClr val="tx1"/>
                </a:solidFill>
                <a:hlinkClick r:id="rId6"/>
              </a:rPr>
              <a:t>Momentum Place</a:t>
            </a:r>
            <a:r>
              <a:rPr lang="en-US">
                <a:solidFill>
                  <a:schemeClr val="tx1"/>
                </a:solidFill>
              </a:rPr>
              <a:t> </a:t>
            </a:r>
          </a:p>
        </p:txBody>
      </p:sp>
      <p:graphicFrame>
        <p:nvGraphicFramePr>
          <p:cNvPr id="18484" name="Group 52"/>
          <p:cNvGraphicFramePr>
            <a:graphicFrameLocks noGrp="1"/>
          </p:cNvGraphicFramePr>
          <p:nvPr/>
        </p:nvGraphicFramePr>
        <p:xfrm>
          <a:off x="5791200" y="304800"/>
          <a:ext cx="3200400" cy="518160"/>
        </p:xfrm>
        <a:graphic>
          <a:graphicData uri="http://schemas.openxmlformats.org/drawingml/2006/table">
            <a:tbl>
              <a:tblPr rtl="1"/>
              <a:tblGrid>
                <a:gridCol w="3200400"/>
              </a:tblGrid>
              <a:tr h="228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18491" name="Group 59"/>
          <p:cNvGraphicFramePr>
            <a:graphicFrameLocks noGrp="1"/>
          </p:cNvGraphicFramePr>
          <p:nvPr/>
        </p:nvGraphicFramePr>
        <p:xfrm>
          <a:off x="1143000" y="76200"/>
          <a:ext cx="304800" cy="518160"/>
        </p:xfrm>
        <a:graphic>
          <a:graphicData uri="http://schemas.openxmlformats.org/drawingml/2006/table">
            <a:tbl>
              <a:tblPr rtl="1"/>
              <a:tblGrid>
                <a:gridCol w="304800"/>
              </a:tblGrid>
              <a:tr h="152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18498" name="Group 66"/>
          <p:cNvGraphicFramePr>
            <a:graphicFrameLocks noGrp="1"/>
          </p:cNvGraphicFramePr>
          <p:nvPr/>
        </p:nvGraphicFramePr>
        <p:xfrm>
          <a:off x="990600" y="990600"/>
          <a:ext cx="381000" cy="990600"/>
        </p:xfrm>
        <a:graphic>
          <a:graphicData uri="http://schemas.openxmlformats.org/drawingml/2006/table">
            <a:tbl>
              <a:tblPr rtl="1"/>
              <a:tblGrid>
                <a:gridCol w="381000"/>
              </a:tblGrid>
              <a:tr h="990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18505" name="Group 73"/>
          <p:cNvGraphicFramePr>
            <a:graphicFrameLocks noGrp="1"/>
          </p:cNvGraphicFramePr>
          <p:nvPr/>
        </p:nvGraphicFramePr>
        <p:xfrm>
          <a:off x="381000" y="2743200"/>
          <a:ext cx="609600" cy="1295400"/>
        </p:xfrm>
        <a:graphic>
          <a:graphicData uri="http://schemas.openxmlformats.org/drawingml/2006/table">
            <a:tbl>
              <a:tblPr rtl="1"/>
              <a:tblGrid>
                <a:gridCol w="609600"/>
              </a:tblGrid>
              <a:tr h="1295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18512" name="Group 80"/>
          <p:cNvGraphicFramePr>
            <a:graphicFrameLocks noGrp="1"/>
          </p:cNvGraphicFramePr>
          <p:nvPr/>
        </p:nvGraphicFramePr>
        <p:xfrm>
          <a:off x="76200" y="4876800"/>
          <a:ext cx="914400" cy="1600200"/>
        </p:xfrm>
        <a:graphic>
          <a:graphicData uri="http://schemas.openxmlformats.org/drawingml/2006/table">
            <a:tbl>
              <a:tblPr rtl="1"/>
              <a:tblGrid>
                <a:gridCol w="914400"/>
              </a:tblGrid>
              <a:tr h="1600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18519" name="Group 87"/>
          <p:cNvGraphicFramePr>
            <a:graphicFrameLocks noGrp="1"/>
          </p:cNvGraphicFramePr>
          <p:nvPr/>
        </p:nvGraphicFramePr>
        <p:xfrm>
          <a:off x="8534400" y="152400"/>
          <a:ext cx="381000" cy="5257800"/>
        </p:xfrm>
        <a:graphic>
          <a:graphicData uri="http://schemas.openxmlformats.org/drawingml/2006/table">
            <a:tbl>
              <a:tblPr rtl="1"/>
              <a:tblGrid>
                <a:gridCol w="381000"/>
              </a:tblGrid>
              <a:tr h="5257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to="" calcmode="lin" valueType="num">
                                      <p:cBhvr>
                                        <p:cTn id="7" dur="1" fill="hold"/>
                                        <p:tgtEl>
                                          <p:spTgt spid="1843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439"/>
                                        </p:tgtEl>
                                        <p:attrNameLst>
                                          <p:attrName>style.visibility</p:attrName>
                                        </p:attrNameLst>
                                      </p:cBhvr>
                                      <p:to>
                                        <p:strVal val="visible"/>
                                      </p:to>
                                    </p:set>
                                    <p:anim to="" calcmode="lin" valueType="num">
                                      <p:cBhvr>
                                        <p:cTn id="10" dur="1" fill="hold"/>
                                        <p:tgtEl>
                                          <p:spTgt spid="18439"/>
                                        </p:tgtEl>
                                        <p:attrNameLst>
                                          <p:attrName/>
                                        </p:attrNameLst>
                                      </p:cBhvr>
                                    </p:anim>
                                  </p:childTnLst>
                                </p:cTn>
                              </p:par>
                              <p:par>
                                <p:cTn id="11" presetID="24" presetClass="entr" presetSubtype="0" fill="hold" grpId="0" nodeType="withEffect" nodePh="1">
                                  <p:stCondLst>
                                    <p:cond delay="0"/>
                                  </p:stCondLst>
                                  <p:endCondLst>
                                    <p:cond evt="begin" delay="0">
                                      <p:tn val="11"/>
                                    </p:cond>
                                  </p:endCondLst>
                                  <p:childTnLst>
                                    <p:set>
                                      <p:cBhvr>
                                        <p:cTn id="12" dur="1" fill="hold">
                                          <p:stCondLst>
                                            <p:cond delay="0"/>
                                          </p:stCondLst>
                                        </p:cTn>
                                        <p:tgtEl>
                                          <p:spTgt spid="18440"/>
                                        </p:tgtEl>
                                        <p:attrNameLst>
                                          <p:attrName>style.visibility</p:attrName>
                                        </p:attrNameLst>
                                      </p:cBhvr>
                                      <p:to>
                                        <p:strVal val="visible"/>
                                      </p:to>
                                    </p:set>
                                    <p:anim to="" calcmode="lin" valueType="num">
                                      <p:cBhvr>
                                        <p:cTn id="13" dur="1" fill="hold"/>
                                        <p:tgtEl>
                                          <p:spTgt spid="18440"/>
                                        </p:tgtEl>
                                        <p:attrNameLst>
                                          <p:attrName/>
                                        </p:attrNameLst>
                                      </p:cBhvr>
                                    </p:anim>
                                  </p:childTnLst>
                                </p:cTn>
                              </p:par>
                              <p:par>
                                <p:cTn id="14" presetID="24" presetClass="entr" presetSubtype="0" fill="hold" grpId="0" nodeType="withEffect" nodePh="1">
                                  <p:stCondLst>
                                    <p:cond delay="0"/>
                                  </p:stCondLst>
                                  <p:endCondLst>
                                    <p:cond evt="begin" delay="0">
                                      <p:tn val="14"/>
                                    </p:cond>
                                  </p:endCondLst>
                                  <p:childTnLst>
                                    <p:set>
                                      <p:cBhvr>
                                        <p:cTn id="15" dur="1" fill="hold">
                                          <p:stCondLst>
                                            <p:cond delay="0"/>
                                          </p:stCondLst>
                                        </p:cTn>
                                        <p:tgtEl>
                                          <p:spTgt spid="18442"/>
                                        </p:tgtEl>
                                        <p:attrNameLst>
                                          <p:attrName>style.visibility</p:attrName>
                                        </p:attrNameLst>
                                      </p:cBhvr>
                                      <p:to>
                                        <p:strVal val="visible"/>
                                      </p:to>
                                    </p:set>
                                    <p:anim to="" calcmode="lin" valueType="num">
                                      <p:cBhvr>
                                        <p:cTn id="16" dur="1" fill="hold"/>
                                        <p:tgtEl>
                                          <p:spTgt spid="18442"/>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8475"/>
                                        </p:tgtEl>
                                        <p:attrNameLst>
                                          <p:attrName>style.visibility</p:attrName>
                                        </p:attrNameLst>
                                      </p:cBhvr>
                                      <p:to>
                                        <p:strVal val="visible"/>
                                      </p:to>
                                    </p:set>
                                    <p:anim to="" calcmode="lin" valueType="num">
                                      <p:cBhvr>
                                        <p:cTn id="19" dur="1" fill="hold"/>
                                        <p:tgtEl>
                                          <p:spTgt spid="18475"/>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13" presetClass="exit" presetSubtype="16" fill="hold" grpId="1" nodeType="clickEffect">
                                  <p:stCondLst>
                                    <p:cond delay="0"/>
                                  </p:stCondLst>
                                  <p:childTnLst>
                                    <p:animEffect transition="out" filter="plus(in)">
                                      <p:cBhvr>
                                        <p:cTn id="23" dur="2000"/>
                                        <p:tgtEl>
                                          <p:spTgt spid="18435">
                                            <p:txEl>
                                              <p:pRg st="0" end="0"/>
                                            </p:txEl>
                                          </p:spTgt>
                                        </p:tgtEl>
                                      </p:cBhvr>
                                    </p:animEffect>
                                    <p:set>
                                      <p:cBhvr>
                                        <p:cTn id="24" dur="1" fill="hold">
                                          <p:stCondLst>
                                            <p:cond delay="1999"/>
                                          </p:stCondLst>
                                        </p:cTn>
                                        <p:tgtEl>
                                          <p:spTgt spid="18435">
                                            <p:txEl>
                                              <p:pRg st="0" end="0"/>
                                            </p:txEl>
                                          </p:spTgt>
                                        </p:tgtEl>
                                        <p:attrNameLst>
                                          <p:attrName>style.visibility</p:attrName>
                                        </p:attrNameLst>
                                      </p:cBhvr>
                                      <p:to>
                                        <p:strVal val="hidden"/>
                                      </p:to>
                                    </p:set>
                                  </p:childTnLst>
                                </p:cTn>
                              </p:par>
                              <p:par>
                                <p:cTn id="25" presetID="13" presetClass="exit" presetSubtype="16" fill="hold" grpId="0" nodeType="withEffect">
                                  <p:stCondLst>
                                    <p:cond delay="0"/>
                                  </p:stCondLst>
                                  <p:childTnLst>
                                    <p:animEffect transition="out" filter="plus(in)">
                                      <p:cBhvr>
                                        <p:cTn id="26" dur="2000"/>
                                        <p:tgtEl>
                                          <p:spTgt spid="18437"/>
                                        </p:tgtEl>
                                      </p:cBhvr>
                                    </p:animEffect>
                                    <p:set>
                                      <p:cBhvr>
                                        <p:cTn id="27" dur="1" fill="hold">
                                          <p:stCondLst>
                                            <p:cond delay="1999"/>
                                          </p:stCondLst>
                                        </p:cTn>
                                        <p:tgtEl>
                                          <p:spTgt spid="18437"/>
                                        </p:tgtEl>
                                        <p:attrNameLst>
                                          <p:attrName>style.visibility</p:attrName>
                                        </p:attrNameLst>
                                      </p:cBhvr>
                                      <p:to>
                                        <p:strVal val="hidden"/>
                                      </p:to>
                                    </p:set>
                                  </p:childTnLst>
                                </p:cTn>
                              </p:par>
                              <p:par>
                                <p:cTn id="28" presetID="13" presetClass="exit" presetSubtype="16" fill="hold" nodeType="withEffect">
                                  <p:stCondLst>
                                    <p:cond delay="0"/>
                                  </p:stCondLst>
                                  <p:childTnLst>
                                    <p:animEffect transition="out" filter="plus(in)">
                                      <p:cBhvr>
                                        <p:cTn id="29" dur="2000"/>
                                        <p:tgtEl>
                                          <p:spTgt spid="18436"/>
                                        </p:tgtEl>
                                      </p:cBhvr>
                                    </p:animEffect>
                                    <p:set>
                                      <p:cBhvr>
                                        <p:cTn id="30" dur="1" fill="hold">
                                          <p:stCondLst>
                                            <p:cond delay="1999"/>
                                          </p:stCondLst>
                                        </p:cTn>
                                        <p:tgtEl>
                                          <p:spTgt spid="18436"/>
                                        </p:tgtEl>
                                        <p:attrNameLst>
                                          <p:attrName>style.visibility</p:attrName>
                                        </p:attrNameLst>
                                      </p:cBhvr>
                                      <p:to>
                                        <p:strVal val="hidden"/>
                                      </p:to>
                                    </p:set>
                                  </p:childTnLst>
                                </p:cTn>
                              </p:par>
                              <p:par>
                                <p:cTn id="31" presetID="13" presetClass="exit" presetSubtype="16" fill="hold" nodeType="withEffect">
                                  <p:stCondLst>
                                    <p:cond delay="0"/>
                                  </p:stCondLst>
                                  <p:childTnLst>
                                    <p:animEffect transition="out" filter="plus(in)">
                                      <p:cBhvr>
                                        <p:cTn id="32" dur="2000"/>
                                        <p:tgtEl>
                                          <p:spTgt spid="18439"/>
                                        </p:tgtEl>
                                      </p:cBhvr>
                                    </p:animEffect>
                                    <p:set>
                                      <p:cBhvr>
                                        <p:cTn id="33" dur="1" fill="hold">
                                          <p:stCondLst>
                                            <p:cond delay="1999"/>
                                          </p:stCondLst>
                                        </p:cTn>
                                        <p:tgtEl>
                                          <p:spTgt spid="18439"/>
                                        </p:tgtEl>
                                        <p:attrNameLst>
                                          <p:attrName>style.visibility</p:attrName>
                                        </p:attrNameLst>
                                      </p:cBhvr>
                                      <p:to>
                                        <p:strVal val="hidden"/>
                                      </p:to>
                                    </p:set>
                                  </p:childTnLst>
                                </p:cTn>
                              </p:par>
                              <p:par>
                                <p:cTn id="34" presetID="13" presetClass="exit" presetSubtype="16" fill="hold" grpId="1" nodeType="withEffect" nodePh="1">
                                  <p:stCondLst>
                                    <p:cond delay="0"/>
                                  </p:stCondLst>
                                  <p:endCondLst>
                                    <p:cond evt="begin" delay="0">
                                      <p:tn val="34"/>
                                    </p:cond>
                                  </p:endCondLst>
                                  <p:childTnLst>
                                    <p:animEffect transition="out" filter="plus(in)">
                                      <p:cBhvr>
                                        <p:cTn id="35" dur="2000"/>
                                        <p:tgtEl>
                                          <p:spTgt spid="18440"/>
                                        </p:tgtEl>
                                      </p:cBhvr>
                                    </p:animEffect>
                                    <p:set>
                                      <p:cBhvr>
                                        <p:cTn id="36" dur="1" fill="hold">
                                          <p:stCondLst>
                                            <p:cond delay="1999"/>
                                          </p:stCondLst>
                                        </p:cTn>
                                        <p:tgtEl>
                                          <p:spTgt spid="18440"/>
                                        </p:tgtEl>
                                        <p:attrNameLst>
                                          <p:attrName>style.visibility</p:attrName>
                                        </p:attrNameLst>
                                      </p:cBhvr>
                                      <p:to>
                                        <p:strVal val="hidden"/>
                                      </p:to>
                                    </p:set>
                                  </p:childTnLst>
                                </p:cTn>
                              </p:par>
                              <p:par>
                                <p:cTn id="37" presetID="13" presetClass="exit" presetSubtype="16" fill="hold" grpId="1" nodeType="withEffect" nodePh="1">
                                  <p:stCondLst>
                                    <p:cond delay="0"/>
                                  </p:stCondLst>
                                  <p:endCondLst>
                                    <p:cond evt="begin" delay="0">
                                      <p:tn val="37"/>
                                    </p:cond>
                                  </p:endCondLst>
                                  <p:childTnLst>
                                    <p:animEffect transition="out" filter="plus(in)">
                                      <p:cBhvr>
                                        <p:cTn id="38" dur="2000"/>
                                        <p:tgtEl>
                                          <p:spTgt spid="18442"/>
                                        </p:tgtEl>
                                      </p:cBhvr>
                                    </p:animEffect>
                                    <p:set>
                                      <p:cBhvr>
                                        <p:cTn id="39" dur="1" fill="hold">
                                          <p:stCondLst>
                                            <p:cond delay="1999"/>
                                          </p:stCondLst>
                                        </p:cTn>
                                        <p:tgtEl>
                                          <p:spTgt spid="18442"/>
                                        </p:tgtEl>
                                        <p:attrNameLst>
                                          <p:attrName>style.visibility</p:attrName>
                                        </p:attrNameLst>
                                      </p:cBhvr>
                                      <p:to>
                                        <p:strVal val="hidden"/>
                                      </p:to>
                                    </p:set>
                                  </p:childTnLst>
                                </p:cTn>
                              </p:par>
                              <p:par>
                                <p:cTn id="40" presetID="13" presetClass="exit" presetSubtype="16" fill="hold" grpId="1" nodeType="withEffect">
                                  <p:stCondLst>
                                    <p:cond delay="0"/>
                                  </p:stCondLst>
                                  <p:childTnLst>
                                    <p:animEffect transition="out" filter="plus(in)">
                                      <p:cBhvr>
                                        <p:cTn id="41" dur="2000"/>
                                        <p:tgtEl>
                                          <p:spTgt spid="18475"/>
                                        </p:tgtEl>
                                      </p:cBhvr>
                                    </p:animEffect>
                                    <p:set>
                                      <p:cBhvr>
                                        <p:cTn id="42" dur="1" fill="hold">
                                          <p:stCondLst>
                                            <p:cond delay="1999"/>
                                          </p:stCondLst>
                                        </p:cTn>
                                        <p:tgtEl>
                                          <p:spTgt spid="184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5" grpId="1" build="p"/>
      <p:bldP spid="18437" grpId="0"/>
      <p:bldP spid="18440" grpId="0" animBg="1"/>
      <p:bldP spid="18440" grpId="1" animBg="1"/>
      <p:bldP spid="18442" grpId="0" animBg="1"/>
      <p:bldP spid="18442" grpId="1" animBg="1"/>
      <p:bldP spid="18475" grpId="0"/>
      <p:bldP spid="1847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580cal_roof_and_transamerica"/>
          <p:cNvPicPr>
            <a:picLocks noGrp="1" noChangeAspect="1" noChangeArrowheads="1"/>
          </p:cNvPicPr>
          <p:nvPr>
            <p:ph idx="1"/>
          </p:nvPr>
        </p:nvPicPr>
        <p:blipFill>
          <a:blip r:embed="rId2"/>
          <a:srcRect/>
          <a:stretch>
            <a:fillRect/>
          </a:stretch>
        </p:blipFill>
        <p:spPr>
          <a:xfrm>
            <a:off x="4191000" y="390525"/>
            <a:ext cx="4495800" cy="4325938"/>
          </a:xfrm>
          <a:noFill/>
          <a:ln/>
        </p:spPr>
      </p:pic>
      <p:pic>
        <p:nvPicPr>
          <p:cNvPr id="32773" name="Picture 5" descr="580cal_b_580_ca_2"/>
          <p:cNvPicPr>
            <a:picLocks noChangeAspect="1" noChangeArrowheads="1"/>
          </p:cNvPicPr>
          <p:nvPr/>
        </p:nvPicPr>
        <p:blipFill>
          <a:blip r:embed="rId3"/>
          <a:srcRect/>
          <a:stretch>
            <a:fillRect/>
          </a:stretch>
        </p:blipFill>
        <p:spPr bwMode="auto">
          <a:xfrm>
            <a:off x="533400" y="457200"/>
            <a:ext cx="3109913" cy="6019800"/>
          </a:xfrm>
          <a:prstGeom prst="rect">
            <a:avLst/>
          </a:prstGeom>
          <a:noFill/>
          <a:ln w="9525">
            <a:noFill/>
            <a:miter lim="800000"/>
            <a:headEnd/>
            <a:tailEnd/>
          </a:ln>
        </p:spPr>
      </p:pic>
      <p:sp>
        <p:nvSpPr>
          <p:cNvPr id="32774" name="Rectangle 6"/>
          <p:cNvSpPr>
            <a:spLocks noChangeArrowheads="1"/>
          </p:cNvSpPr>
          <p:nvPr/>
        </p:nvSpPr>
        <p:spPr bwMode="auto">
          <a:xfrm>
            <a:off x="3962400" y="4038600"/>
            <a:ext cx="4130675" cy="2282825"/>
          </a:xfrm>
          <a:prstGeom prst="rect">
            <a:avLst/>
          </a:prstGeom>
          <a:noFill/>
          <a:ln w="9525">
            <a:noFill/>
            <a:miter lim="800000"/>
            <a:headEnd/>
            <a:tailEnd/>
          </a:ln>
          <a:effectLst/>
        </p:spPr>
        <p:txBody>
          <a:bodyPr anchor="ctr">
            <a:spAutoFit/>
          </a:bodyPr>
          <a:lstStyle/>
          <a:p>
            <a:pPr algn="r"/>
            <a:r>
              <a:rPr lang="en-US" sz="2400" b="0"/>
              <a:t/>
            </a:r>
            <a:br>
              <a:rPr lang="en-US" sz="2400" b="0"/>
            </a:br>
            <a:r>
              <a:rPr lang="en-US" sz="2400" b="0"/>
              <a:t/>
            </a:r>
            <a:br>
              <a:rPr lang="en-US" sz="2400" b="0"/>
            </a:br>
            <a:r>
              <a:rPr lang="en-US" sz="2400" b="0"/>
              <a:t>This 23 storey building is located in the heart of San Francisco's financial district... </a:t>
            </a:r>
          </a:p>
        </p:txBody>
      </p:sp>
      <p:sp>
        <p:nvSpPr>
          <p:cNvPr id="32775" name="Rectangle 7"/>
          <p:cNvSpPr>
            <a:spLocks noChangeArrowheads="1"/>
          </p:cNvSpPr>
          <p:nvPr/>
        </p:nvSpPr>
        <p:spPr bwMode="auto">
          <a:xfrm>
            <a:off x="3733800" y="4891088"/>
            <a:ext cx="4887913" cy="946150"/>
          </a:xfrm>
          <a:prstGeom prst="rect">
            <a:avLst/>
          </a:prstGeom>
          <a:noFill/>
          <a:ln w="9525">
            <a:noFill/>
            <a:miter lim="800000"/>
            <a:headEnd/>
            <a:tailEnd/>
          </a:ln>
          <a:effectLst/>
        </p:spPr>
        <p:txBody>
          <a:bodyPr anchor="ctr">
            <a:spAutoFit/>
          </a:bodyPr>
          <a:lstStyle/>
          <a:p>
            <a:pPr algn="r"/>
            <a:r>
              <a:rPr lang="en-US" sz="2800">
                <a:solidFill>
                  <a:schemeClr val="hlink"/>
                </a:solidFill>
                <a:hlinkClick r:id="rId4"/>
              </a:rPr>
              <a:t>580 California Street</a:t>
            </a:r>
            <a:r>
              <a:rPr lang="en-US" sz="2800" b="0">
                <a:solidFill>
                  <a:schemeClr val="hlink"/>
                </a:solidFill>
              </a:rPr>
              <a:t>, San Francisco </a:t>
            </a:r>
            <a:r>
              <a:rPr lang="en-US" sz="2400" b="0">
                <a:solidFill>
                  <a:schemeClr val="hlink"/>
                </a:solidFill>
              </a:rPr>
              <a:t>San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 to="" calcmode="lin" valueType="num">
                                      <p:cBhvr>
                                        <p:cTn id="7" dur="1" fill="hold"/>
                                        <p:tgtEl>
                                          <p:spTgt spid="327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pic>
        <p:nvPicPr>
          <p:cNvPr id="2054" name="Picture 6" descr="att_full_height_l"/>
          <p:cNvPicPr>
            <a:picLocks noGrp="1" noChangeAspect="1" noChangeArrowheads="1"/>
          </p:cNvPicPr>
          <p:nvPr>
            <p:ph type="subTitle" idx="1"/>
          </p:nvPr>
        </p:nvPicPr>
        <p:blipFill>
          <a:blip r:embed="rId2">
            <a:lum bright="54000" contrast="-78000"/>
          </a:blip>
          <a:srcRect/>
          <a:stretch>
            <a:fillRect/>
          </a:stretch>
        </p:blipFill>
        <p:spPr>
          <a:xfrm>
            <a:off x="5410200" y="0"/>
            <a:ext cx="4143375" cy="6858000"/>
          </a:xfrm>
          <a:noFill/>
          <a:ln/>
        </p:spPr>
      </p:pic>
      <p:pic>
        <p:nvPicPr>
          <p:cNvPr id="2053" name="Picture 5" descr="johnson"/>
          <p:cNvPicPr>
            <a:picLocks noChangeAspect="1" noChangeArrowheads="1"/>
          </p:cNvPicPr>
          <p:nvPr/>
        </p:nvPicPr>
        <p:blipFill>
          <a:blip r:embed="rId3">
            <a:lum bright="-2000"/>
          </a:blip>
          <a:srcRect/>
          <a:stretch>
            <a:fillRect/>
          </a:stretch>
        </p:blipFill>
        <p:spPr bwMode="auto">
          <a:xfrm>
            <a:off x="0" y="0"/>
            <a:ext cx="6019800" cy="6858000"/>
          </a:xfrm>
          <a:prstGeom prst="rect">
            <a:avLst/>
          </a:prstGeom>
          <a:noFill/>
          <a:ln w="9525">
            <a:noFill/>
            <a:miter lim="800000"/>
            <a:headEnd/>
            <a:tailEnd/>
          </a:ln>
        </p:spPr>
      </p:pic>
      <p:sp>
        <p:nvSpPr>
          <p:cNvPr id="2056" name="Rectangle 8"/>
          <p:cNvSpPr>
            <a:spLocks noChangeArrowheads="1"/>
          </p:cNvSpPr>
          <p:nvPr/>
        </p:nvSpPr>
        <p:spPr bwMode="auto">
          <a:xfrm>
            <a:off x="5715000" y="1800225"/>
            <a:ext cx="3429000" cy="3444875"/>
          </a:xfrm>
          <a:prstGeom prst="rect">
            <a:avLst/>
          </a:prstGeom>
          <a:noFill/>
          <a:ln w="9525">
            <a:noFill/>
            <a:miter lim="800000"/>
            <a:headEnd/>
            <a:tailEnd/>
          </a:ln>
          <a:effectLst/>
        </p:spPr>
        <p:txBody>
          <a:bodyPr anchor="ctr">
            <a:spAutoFit/>
          </a:bodyPr>
          <a:lstStyle/>
          <a:p>
            <a:pPr>
              <a:tabLst>
                <a:tab pos="3241675" algn="l"/>
              </a:tabLst>
            </a:pPr>
            <a:r>
              <a:rPr lang="en-US" sz="2000" b="0" dirty="0">
                <a:solidFill>
                  <a:schemeClr val="tx1"/>
                </a:solidFill>
                <a:cs typeface="Arial" pitchFamily="34" charset="0"/>
              </a:rPr>
              <a:t>	</a:t>
            </a:r>
          </a:p>
          <a:p>
            <a:pPr>
              <a:tabLst>
                <a:tab pos="3241675" algn="l"/>
              </a:tabLst>
            </a:pPr>
            <a:r>
              <a:rPr lang="fa-IR" sz="2000" dirty="0">
                <a:solidFill>
                  <a:schemeClr val="tx1"/>
                </a:solidFill>
                <a:cs typeface="Arial" pitchFamily="34" charset="0"/>
              </a:rPr>
              <a:t>معمار و منتقد امریکایی متولد </a:t>
            </a:r>
            <a:r>
              <a:rPr lang="fa-IR" sz="2000" dirty="0">
                <a:solidFill>
                  <a:schemeClr val="bg2"/>
                </a:solidFill>
                <a:cs typeface="Arial" pitchFamily="34" charset="0"/>
              </a:rPr>
              <a:t>1906</a:t>
            </a:r>
            <a:r>
              <a:rPr lang="fa-IR" sz="2000" dirty="0">
                <a:solidFill>
                  <a:schemeClr val="tx1"/>
                </a:solidFill>
                <a:cs typeface="Arial" pitchFamily="34" charset="0"/>
              </a:rPr>
              <a:t> است.وی در دههء </a:t>
            </a:r>
            <a:r>
              <a:rPr lang="fa-IR" sz="2000" dirty="0">
                <a:solidFill>
                  <a:schemeClr val="bg2"/>
                </a:solidFill>
                <a:cs typeface="Arial" pitchFamily="34" charset="0"/>
              </a:rPr>
              <a:t>1920</a:t>
            </a:r>
            <a:r>
              <a:rPr lang="fa-IR" sz="2000" dirty="0">
                <a:solidFill>
                  <a:schemeClr val="tx1"/>
                </a:solidFill>
                <a:cs typeface="Arial" pitchFamily="34" charset="0"/>
              </a:rPr>
              <a:t> به سبک بین المللی گروید و نیز همراه هیچکاک این اصطلاح را با انتشار کتاب سبک بین المللی :معماری از سال </a:t>
            </a:r>
            <a:r>
              <a:rPr lang="fa-IR" sz="2000" dirty="0">
                <a:solidFill>
                  <a:schemeClr val="bg2"/>
                </a:solidFill>
                <a:cs typeface="Arial" pitchFamily="34" charset="0"/>
              </a:rPr>
              <a:t>1922</a:t>
            </a:r>
            <a:r>
              <a:rPr lang="fa-IR" sz="2000" dirty="0">
                <a:solidFill>
                  <a:schemeClr val="tx1"/>
                </a:solidFill>
                <a:cs typeface="Arial" pitchFamily="34" charset="0"/>
              </a:rPr>
              <a:t> ونیز نمایشگاه (معماری مدرن ) در موزه ء هنر مدرن نیویورک که وی مدیردپارتمان معماری از سال </a:t>
            </a:r>
            <a:r>
              <a:rPr lang="fa-IR" sz="2000" dirty="0">
                <a:solidFill>
                  <a:schemeClr val="bg2"/>
                </a:solidFill>
                <a:cs typeface="Arial" pitchFamily="34" charset="0"/>
              </a:rPr>
              <a:t>1932</a:t>
            </a:r>
            <a:r>
              <a:rPr lang="fa-IR" sz="2000" dirty="0">
                <a:solidFill>
                  <a:schemeClr val="tx1"/>
                </a:solidFill>
                <a:cs typeface="Arial" pitchFamily="34" charset="0"/>
              </a:rPr>
              <a:t> تا </a:t>
            </a:r>
            <a:r>
              <a:rPr lang="fa-IR" sz="2000" dirty="0">
                <a:solidFill>
                  <a:schemeClr val="bg2"/>
                </a:solidFill>
                <a:cs typeface="Arial" pitchFamily="34" charset="0"/>
              </a:rPr>
              <a:t>1934</a:t>
            </a:r>
            <a:r>
              <a:rPr lang="fa-IR" sz="2000" dirty="0">
                <a:solidFill>
                  <a:schemeClr val="tx1"/>
                </a:solidFill>
                <a:cs typeface="Arial" pitchFamily="34" charset="0"/>
              </a:rPr>
              <a:t> بود رایج ساخت.  </a:t>
            </a:r>
            <a:endParaRPr lang="en-US" sz="2000" dirty="0">
              <a:solidFill>
                <a:schemeClr val="tx1"/>
              </a:solidFill>
              <a:cs typeface="Arial" pitchFamily="34" charset="0"/>
            </a:endParaRPr>
          </a:p>
          <a:p>
            <a:pPr rtl="0" eaLnBrk="0" hangingPunct="0">
              <a:tabLst>
                <a:tab pos="3241675" algn="l"/>
              </a:tabLst>
            </a:pPr>
            <a:endParaRPr lang="en-US" sz="2000" dirty="0">
              <a:solidFill>
                <a:schemeClr val="tx1"/>
              </a:solidFill>
              <a:cs typeface="Arial" pitchFamily="34" charset="0"/>
            </a:endParaRPr>
          </a:p>
        </p:txBody>
      </p:sp>
      <p:sp>
        <p:nvSpPr>
          <p:cNvPr id="2057" name="Rectangle 9"/>
          <p:cNvSpPr>
            <a:spLocks noChangeArrowheads="1"/>
          </p:cNvSpPr>
          <p:nvPr/>
        </p:nvSpPr>
        <p:spPr bwMode="auto">
          <a:xfrm>
            <a:off x="6823075" y="381000"/>
            <a:ext cx="2320925" cy="579438"/>
          </a:xfrm>
          <a:prstGeom prst="rect">
            <a:avLst/>
          </a:prstGeom>
          <a:noFill/>
          <a:ln w="9525">
            <a:noFill/>
            <a:miter lim="800000"/>
            <a:headEnd/>
            <a:tailEnd/>
          </a:ln>
          <a:effectLst/>
        </p:spPr>
        <p:txBody>
          <a:bodyPr>
            <a:spAutoFit/>
          </a:bodyPr>
          <a:lstStyle/>
          <a:p>
            <a:pPr algn="r"/>
            <a:r>
              <a:rPr lang="fa-IR" b="0" dirty="0">
                <a:solidFill>
                  <a:schemeClr val="tx1"/>
                </a:solidFill>
                <a:cs typeface="Arial" pitchFamily="34" charset="0"/>
              </a:rPr>
              <a:t>فیلیپ جانسون</a:t>
            </a:r>
            <a:endParaRPr lang="en-US" b="0" dirty="0">
              <a:solidFill>
                <a:schemeClr val="tx1"/>
              </a:solidFill>
              <a:cs typeface="Arial" pitchFamily="34" charset="0"/>
            </a:endParaRPr>
          </a:p>
        </p:txBody>
      </p:sp>
      <p:sp>
        <p:nvSpPr>
          <p:cNvPr id="2060" name="WordArt 12"/>
          <p:cNvSpPr>
            <a:spLocks noChangeArrowheads="1" noChangeShapeType="1" noTextEdit="1"/>
          </p:cNvSpPr>
          <p:nvPr/>
        </p:nvSpPr>
        <p:spPr bwMode="auto">
          <a:xfrm>
            <a:off x="457200" y="5943600"/>
            <a:ext cx="2133600" cy="533400"/>
          </a:xfrm>
          <a:prstGeom prst="rect">
            <a:avLst/>
          </a:prstGeom>
        </p:spPr>
        <p:txBody>
          <a:bodyPr wrap="none" fromWordArt="1">
            <a:prstTxWarp prst="textPlain">
              <a:avLst>
                <a:gd name="adj" fmla="val 50000"/>
              </a:avLst>
            </a:prstTxWarp>
          </a:bodyPr>
          <a:lstStyle/>
          <a:p>
            <a:pPr rtl="0"/>
            <a:r>
              <a:rPr lang="en-US" sz="1600" kern="10">
                <a:ln w="9525">
                  <a:solidFill>
                    <a:srgbClr val="000000"/>
                  </a:solidFill>
                  <a:round/>
                  <a:headEnd/>
                  <a:tailEnd/>
                </a:ln>
                <a:solidFill>
                  <a:srgbClr val="FFFFFF"/>
                </a:solidFill>
                <a:effectLst>
                  <a:outerShdw dist="35921" dir="2700000" algn="ctr" rotWithShape="0">
                    <a:srgbClr val="808080">
                      <a:alpha val="80000"/>
                    </a:srgbClr>
                  </a:outerShdw>
                </a:effectLst>
                <a:latin typeface="Tahoma"/>
                <a:ea typeface="Tahoma"/>
                <a:cs typeface="Tahoma"/>
              </a:rPr>
              <a:t>philip johnson</a:t>
            </a:r>
            <a:endParaRPr lang="fa-IR" sz="1600" kern="10">
              <a:ln w="9525">
                <a:solidFill>
                  <a:srgbClr val="000000"/>
                </a:solidFill>
                <a:round/>
                <a:headEnd/>
                <a:tailEnd/>
              </a:ln>
              <a:solidFill>
                <a:srgbClr val="FFFFFF"/>
              </a:solidFill>
              <a:effectLst>
                <a:outerShdw dist="35921" dir="2700000" algn="ctr" rotWithShape="0">
                  <a:srgbClr val="808080">
                    <a:alpha val="80000"/>
                  </a:srgbClr>
                </a:outerShdw>
              </a:effectLst>
              <a:latin typeface="Tahoma"/>
              <a:ea typeface="Tahoma"/>
              <a:cs typeface="Tahoma"/>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1000"/>
                                        <p:tgtEl>
                                          <p:spTgt spid="2053"/>
                                        </p:tgtEl>
                                      </p:cBhvr>
                                    </p:animEffect>
                                    <p:anim calcmode="lin" valueType="num">
                                      <p:cBhvr>
                                        <p:cTn id="8" dur="1000" fill="hold"/>
                                        <p:tgtEl>
                                          <p:spTgt spid="2053"/>
                                        </p:tgtEl>
                                        <p:attrNameLst>
                                          <p:attrName>ppt_x</p:attrName>
                                        </p:attrNameLst>
                                      </p:cBhvr>
                                      <p:tavLst>
                                        <p:tav tm="0">
                                          <p:val>
                                            <p:strVal val="#ppt_x"/>
                                          </p:val>
                                        </p:tav>
                                        <p:tav tm="100000">
                                          <p:val>
                                            <p:strVal val="#ppt_x"/>
                                          </p:val>
                                        </p:tav>
                                      </p:tavLst>
                                    </p:anim>
                                    <p:anim calcmode="lin" valueType="num">
                                      <p:cBhvr>
                                        <p:cTn id="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mph" presetSubtype="0" fill="hold" grpId="0" nodeType="clickEffect">
                                  <p:stCondLst>
                                    <p:cond delay="0"/>
                                  </p:stCondLst>
                                  <p:iterate type="lt">
                                    <p:tmPct val="4000"/>
                                  </p:iterate>
                                  <p:childTnLst>
                                    <p:set>
                                      <p:cBhvr override="childStyle">
                                        <p:cTn id="13" dur="500" fill="hold"/>
                                        <p:tgtEl>
                                          <p:spTgt spid="2057"/>
                                        </p:tgtEl>
                                        <p:attrNameLst>
                                          <p:attrName>style.textDecorationUnderline</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4" presetClass="emph" presetSubtype="0" fill="hold" grpId="0" nodeType="clickEffect">
                                  <p:stCondLst>
                                    <p:cond delay="0"/>
                                  </p:stCondLst>
                                  <p:childTnLst>
                                    <p:animClr clrSpc="rgb" dir="cw">
                                      <p:cBhvr override="childStyle">
                                        <p:cTn id="17" dur="1900" fill="hold">
                                          <p:stCondLst>
                                            <p:cond delay="100"/>
                                          </p:stCondLst>
                                        </p:cTn>
                                        <p:tgtEl>
                                          <p:spTgt spid="2060"/>
                                        </p:tgtEl>
                                        <p:attrNameLst>
                                          <p:attrName>style.color</p:attrName>
                                        </p:attrNameLst>
                                      </p:cBhvr>
                                      <p:to>
                                        <a:schemeClr val="accent2"/>
                                      </p:to>
                                    </p:animClr>
                                    <p:animClr clrSpc="rgb" dir="cw">
                                      <p:cBhvr>
                                        <p:cTn id="18" dur="1900" fill="hold">
                                          <p:stCondLst>
                                            <p:cond delay="100"/>
                                          </p:stCondLst>
                                        </p:cTn>
                                        <p:tgtEl>
                                          <p:spTgt spid="2060"/>
                                        </p:tgtEl>
                                        <p:attrNameLst>
                                          <p:attrName>fillColor</p:attrName>
                                        </p:attrNameLst>
                                      </p:cBhvr>
                                      <p:to>
                                        <a:schemeClr val="accent2"/>
                                      </p:to>
                                    </p:animClr>
                                    <p:set>
                                      <p:cBhvr>
                                        <p:cTn id="19" dur="1900" fill="hold">
                                          <p:stCondLst>
                                            <p:cond delay="100"/>
                                          </p:stCondLst>
                                        </p:cTn>
                                        <p:tgtEl>
                                          <p:spTgt spid="2060"/>
                                        </p:tgtEl>
                                        <p:attrNameLst>
                                          <p:attrName>fill.type</p:attrName>
                                        </p:attrNameLst>
                                      </p:cBhvr>
                                      <p:to>
                                        <p:strVal val="solid"/>
                                      </p:to>
                                    </p:set>
                                    <p:set>
                                      <p:cBhvr>
                                        <p:cTn id="20" dur="1900" fill="hold">
                                          <p:stCondLst>
                                            <p:cond delay="100"/>
                                          </p:stCondLst>
                                        </p:cTn>
                                        <p:tgtEl>
                                          <p:spTgt spid="2060"/>
                                        </p:tgtEl>
                                        <p:attrNameLst>
                                          <p:attrName>fill.on</p:attrName>
                                        </p:attrNameLst>
                                      </p:cBhvr>
                                      <p:to>
                                        <p:strVal val="true"/>
                                      </p:to>
                                    </p:set>
                                    <p:animScale>
                                      <p:cBhvr>
                                        <p:cTn id="21" dur="200" fill="hold">
                                          <p:stCondLst>
                                            <p:cond delay="0"/>
                                          </p:stCondLst>
                                        </p:cTn>
                                        <p:tgtEl>
                                          <p:spTgt spid="2060"/>
                                        </p:tgtEl>
                                      </p:cBhvr>
                                      <p:from x="100000" y="100000"/>
                                      <p:to x="100000" y="5000"/>
                                    </p:animScale>
                                    <p:animScale>
                                      <p:cBhvr>
                                        <p:cTn id="22" dur="200" fill="hold">
                                          <p:stCondLst>
                                            <p:cond delay="200"/>
                                          </p:stCondLst>
                                        </p:cTn>
                                        <p:tgtEl>
                                          <p:spTgt spid="2060"/>
                                        </p:tgtEl>
                                      </p:cBhvr>
                                      <p:from x="100000" y="5000"/>
                                      <p:to x="120000" y="150000"/>
                                    </p:animScale>
                                    <p:animScale>
                                      <p:cBhvr>
                                        <p:cTn id="23" dur="600" fill="hold">
                                          <p:stCondLst>
                                            <p:cond delay="1400"/>
                                          </p:stCondLst>
                                        </p:cTn>
                                        <p:tgtEl>
                                          <p:spTgt spid="206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P spid="20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9144000" y="0"/>
            <a:ext cx="1098550" cy="274638"/>
          </a:xfrm>
          <a:prstGeom prst="rect">
            <a:avLst/>
          </a:prstGeom>
          <a:noFill/>
          <a:ln w="9525">
            <a:noFill/>
            <a:miter lim="800000"/>
            <a:headEnd/>
            <a:tailEnd/>
          </a:ln>
          <a:effectLst/>
        </p:spPr>
        <p:txBody>
          <a:bodyPr wrap="none" anchor="ctr">
            <a:spAutoFit/>
          </a:bodyPr>
          <a:lstStyle/>
          <a:p>
            <a:pPr algn="r"/>
            <a:r>
              <a:rPr lang="en-US" sz="1200" b="0">
                <a:solidFill>
                  <a:schemeClr val="tx1"/>
                </a:solidFill>
                <a:cs typeface="Times New Roman" pitchFamily="18" charset="0"/>
              </a:rPr>
              <a:t>	</a:t>
            </a:r>
            <a:endParaRPr lang="en-US" sz="1800" b="0">
              <a:solidFill>
                <a:schemeClr val="tx1"/>
              </a:solidFill>
              <a:cs typeface="Arial" pitchFamily="34" charset="0"/>
            </a:endParaRPr>
          </a:p>
        </p:txBody>
      </p:sp>
      <p:pic>
        <p:nvPicPr>
          <p:cNvPr id="19460" name="Picture 4" descr="http://www.pjar.com/images/portfolio_large/tv_Exterior_2_l.jpg"/>
          <p:cNvPicPr>
            <a:picLocks noChangeAspect="1" noChangeArrowheads="1"/>
          </p:cNvPicPr>
          <p:nvPr/>
        </p:nvPicPr>
        <p:blipFill>
          <a:blip r:embed="rId2" r:link="rId3">
            <a:lum bright="-16000" contrast="66000"/>
          </a:blip>
          <a:srcRect/>
          <a:stretch>
            <a:fillRect/>
          </a:stretch>
        </p:blipFill>
        <p:spPr bwMode="auto">
          <a:xfrm>
            <a:off x="0" y="0"/>
            <a:ext cx="3338513" cy="6858000"/>
          </a:xfrm>
          <a:prstGeom prst="rect">
            <a:avLst/>
          </a:prstGeom>
          <a:noFill/>
        </p:spPr>
      </p:pic>
      <p:sp>
        <p:nvSpPr>
          <p:cNvPr id="19463" name="Rectangle 7"/>
          <p:cNvSpPr>
            <a:spLocks noChangeArrowheads="1"/>
          </p:cNvSpPr>
          <p:nvPr/>
        </p:nvSpPr>
        <p:spPr bwMode="auto">
          <a:xfrm>
            <a:off x="8045450" y="1006475"/>
            <a:ext cx="1098550" cy="274638"/>
          </a:xfrm>
          <a:prstGeom prst="rect">
            <a:avLst/>
          </a:prstGeom>
          <a:noFill/>
          <a:ln w="9525">
            <a:noFill/>
            <a:miter lim="800000"/>
            <a:headEnd/>
            <a:tailEnd/>
          </a:ln>
          <a:effectLst/>
        </p:spPr>
        <p:txBody>
          <a:bodyPr wrap="none" anchor="ctr">
            <a:spAutoFit/>
          </a:bodyPr>
          <a:lstStyle/>
          <a:p>
            <a:pPr algn="r"/>
            <a:r>
              <a:rPr lang="en-US" sz="1200" b="0">
                <a:solidFill>
                  <a:schemeClr val="tx1"/>
                </a:solidFill>
                <a:cs typeface="Times New Roman" pitchFamily="18" charset="0"/>
              </a:rPr>
              <a:t>	</a:t>
            </a:r>
            <a:endParaRPr lang="en-US" sz="1800" b="0">
              <a:solidFill>
                <a:schemeClr val="tx1"/>
              </a:solidFill>
              <a:cs typeface="Arial" pitchFamily="34" charset="0"/>
            </a:endParaRPr>
          </a:p>
        </p:txBody>
      </p:sp>
      <p:sp>
        <p:nvSpPr>
          <p:cNvPr id="19464" name="Rectangle 8"/>
          <p:cNvSpPr>
            <a:spLocks noChangeArrowheads="1"/>
          </p:cNvSpPr>
          <p:nvPr/>
        </p:nvSpPr>
        <p:spPr bwMode="auto">
          <a:xfrm>
            <a:off x="3581400" y="385763"/>
            <a:ext cx="5257800" cy="6134100"/>
          </a:xfrm>
          <a:prstGeom prst="rect">
            <a:avLst/>
          </a:prstGeom>
          <a:noFill/>
          <a:ln w="9525">
            <a:noFill/>
            <a:miter lim="800000"/>
            <a:headEnd/>
            <a:tailEnd/>
          </a:ln>
          <a:effectLst/>
        </p:spPr>
        <p:txBody>
          <a:bodyPr anchor="ctr">
            <a:spAutoFit/>
          </a:bodyPr>
          <a:lstStyle/>
          <a:p>
            <a:pPr algn="r"/>
            <a:r>
              <a:rPr lang="fa-IR" sz="1800">
                <a:solidFill>
                  <a:schemeClr val="tx1"/>
                </a:solidFill>
              </a:rPr>
              <a:t>معماران نئو کلاسیک همچون معماران پست مدرن توجه به گذشته دارند , ولی یک اختلاف عمده بین این دو دیدگاه نسبت به تاریخ وجود دارد . معماری پست مدرن درز پی هویت انسان است و تاریخ هر قوم و ملتی از نظر آنهابه عنوان بخشی از هویت آن ملت تلقی می شود.لذا آنها تاریخ فرهنگی و کالبدی و همچنین دستور زبان معماری هر قومی را در معماری خود در هر منطقه نمایش می دهند.منتهی در این نمایش به صورت تقلید از موارد فوق نیست ,بلکه انچه که به هویت یک ملت مربوط است در ساختمان های انها به روز در می آید و بر اساس شرایط زمانی و مکانی به صورت جدید و امروزی شده ظاهر می شود .لذا معماران پست مدرن در تغییر دادن تناسبات ,رنگ هاو عملکردهای نمادهای تاریخی به خود تردیدراه نمیدهند.ولی معماران نئوکلاسیک معتقدند که نظم های کلاسیک الهاماتی اسمانی و مقدس هستند پس تغییر دادن آن ها صحیح نیست و هر تغییری در آن باعث تبدیل شدن کمال به نقصان می شود .آنها دلیل جاودانگی معماری کلاسیک را همین میدانند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ox(in)">
                                      <p:cBhvr>
                                        <p:cTn id="7" dur="5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9464"/>
                                        </p:tgtEl>
                                      </p:cBhvr>
                                    </p:animEffect>
                                    <p:set>
                                      <p:cBhvr>
                                        <p:cTn id="12" dur="1" fill="hold">
                                          <p:stCondLst>
                                            <p:cond delay="499"/>
                                          </p:stCondLst>
                                        </p:cTn>
                                        <p:tgtEl>
                                          <p:spTgt spid="1946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blinds(horizontal)">
                                      <p:cBhvr>
                                        <p:cTn id="17" dur="500"/>
                                        <p:tgtEl>
                                          <p:spTgt spid="1946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3" nodeType="clickEffect">
                                  <p:stCondLst>
                                    <p:cond delay="0"/>
                                  </p:stCondLst>
                                  <p:childTnLst>
                                    <p:animEffect transition="out" filter="box(in)">
                                      <p:cBhvr>
                                        <p:cTn id="21" dur="500"/>
                                        <p:tgtEl>
                                          <p:spTgt spid="19464"/>
                                        </p:tgtEl>
                                      </p:cBhvr>
                                    </p:animEffect>
                                    <p:set>
                                      <p:cBhvr>
                                        <p:cTn id="22" dur="1" fill="hold">
                                          <p:stCondLst>
                                            <p:cond delay="499"/>
                                          </p:stCondLst>
                                        </p:cTn>
                                        <p:tgtEl>
                                          <p:spTgt spid="194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9464" grpId="1"/>
      <p:bldP spid="19464" grpId="2"/>
      <p:bldP spid="19464" grpId="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a:lnSpc>
                <a:spcPct val="90000"/>
              </a:lnSpc>
            </a:pPr>
            <a:r>
              <a:rPr lang="fa-IR"/>
              <a:t>معماری پست مدرن</a:t>
            </a:r>
          </a:p>
          <a:p>
            <a:pPr>
              <a:lnSpc>
                <a:spcPct val="90000"/>
              </a:lnSpc>
            </a:pPr>
            <a:r>
              <a:rPr lang="fa-IR"/>
              <a:t>هویت انسان</a:t>
            </a:r>
          </a:p>
          <a:p>
            <a:pPr>
              <a:lnSpc>
                <a:spcPct val="90000"/>
              </a:lnSpc>
            </a:pPr>
            <a:r>
              <a:rPr lang="fa-IR"/>
              <a:t>فرهنگ</a:t>
            </a:r>
          </a:p>
          <a:p>
            <a:pPr>
              <a:lnSpc>
                <a:spcPct val="90000"/>
              </a:lnSpc>
            </a:pPr>
            <a:r>
              <a:rPr lang="fa-IR"/>
              <a:t>تاریخ</a:t>
            </a:r>
          </a:p>
          <a:p>
            <a:pPr>
              <a:lnSpc>
                <a:spcPct val="90000"/>
              </a:lnSpc>
            </a:pPr>
            <a:r>
              <a:rPr lang="fa-IR"/>
              <a:t>سنت</a:t>
            </a:r>
          </a:p>
          <a:p>
            <a:pPr>
              <a:lnSpc>
                <a:spcPct val="90000"/>
              </a:lnSpc>
            </a:pPr>
            <a:r>
              <a:rPr lang="fa-IR"/>
              <a:t>کثرت گرایی التقاط</a:t>
            </a:r>
          </a:p>
          <a:p>
            <a:pPr>
              <a:lnSpc>
                <a:spcPct val="90000"/>
              </a:lnSpc>
            </a:pPr>
            <a:r>
              <a:rPr lang="fa-IR"/>
              <a:t>هنر مردمی</a:t>
            </a:r>
          </a:p>
          <a:p>
            <a:pPr>
              <a:lnSpc>
                <a:spcPct val="90000"/>
              </a:lnSpc>
            </a:pPr>
            <a:r>
              <a:rPr lang="fa-IR"/>
              <a:t>سبک محلی</a:t>
            </a:r>
            <a:endParaRPr lang="en-US"/>
          </a:p>
        </p:txBody>
      </p:sp>
      <p:sp>
        <p:nvSpPr>
          <p:cNvPr id="61444" name="Rectangle 4"/>
          <p:cNvSpPr>
            <a:spLocks noChangeArrowheads="1"/>
          </p:cNvSpPr>
          <p:nvPr/>
        </p:nvSpPr>
        <p:spPr bwMode="auto">
          <a:xfrm>
            <a:off x="381000" y="5867400"/>
            <a:ext cx="2133600" cy="381000"/>
          </a:xfrm>
          <a:prstGeom prst="rect">
            <a:avLst/>
          </a:prstGeom>
          <a:solidFill>
            <a:schemeClr val="accent1"/>
          </a:solidFill>
          <a:ln w="9525">
            <a:solidFill>
              <a:schemeClr val="bg2"/>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61445" name="Rectangle 5"/>
          <p:cNvSpPr>
            <a:spLocks noChangeArrowheads="1"/>
          </p:cNvSpPr>
          <p:nvPr/>
        </p:nvSpPr>
        <p:spPr bwMode="auto">
          <a:xfrm>
            <a:off x="2057400" y="5334000"/>
            <a:ext cx="2667000" cy="5334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61446" name="Rectangle 6"/>
          <p:cNvSpPr>
            <a:spLocks noChangeArrowheads="1"/>
          </p:cNvSpPr>
          <p:nvPr/>
        </p:nvSpPr>
        <p:spPr bwMode="auto">
          <a:xfrm>
            <a:off x="4191000" y="4876800"/>
            <a:ext cx="990600" cy="1219200"/>
          </a:xfrm>
          <a:prstGeom prst="rect">
            <a:avLst/>
          </a:prstGeom>
          <a:solidFill>
            <a:schemeClr val="accent1"/>
          </a:solidFill>
          <a:ln w="9525">
            <a:solidFill>
              <a:schemeClr val="bg2"/>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
        <p:nvSpPr>
          <p:cNvPr id="61447" name="Rectangle 7"/>
          <p:cNvSpPr>
            <a:spLocks noChangeArrowheads="1"/>
          </p:cNvSpPr>
          <p:nvPr/>
        </p:nvSpPr>
        <p:spPr bwMode="auto">
          <a:xfrm>
            <a:off x="914400" y="762000"/>
            <a:ext cx="2935288" cy="3743325"/>
          </a:xfrm>
          <a:prstGeom prst="rect">
            <a:avLst/>
          </a:prstGeom>
          <a:noFill/>
          <a:ln w="9525">
            <a:noFill/>
            <a:miter lim="800000"/>
            <a:headEnd/>
            <a:tailEnd/>
          </a:ln>
          <a:effectLst/>
        </p:spPr>
        <p:txBody>
          <a:bodyPr wrap="none" anchor="ctr">
            <a:spAutoFit/>
          </a:bodyPr>
          <a:lstStyle/>
          <a:p>
            <a:pPr>
              <a:tabLst>
                <a:tab pos="457200" algn="l"/>
              </a:tabLst>
            </a:pPr>
            <a:r>
              <a:rPr lang="fa-IR" sz="2400">
                <a:solidFill>
                  <a:schemeClr val="tx1"/>
                </a:solidFill>
              </a:rPr>
              <a:t>معماری نئوکلاسیک</a:t>
            </a:r>
            <a:endParaRPr lang="en-US" sz="2400">
              <a:solidFill>
                <a:schemeClr val="tx1"/>
              </a:solidFill>
            </a:endParaRPr>
          </a:p>
          <a:p>
            <a:pPr>
              <a:tabLst>
                <a:tab pos="457200" algn="l"/>
              </a:tabLst>
            </a:pPr>
            <a:r>
              <a:rPr lang="fa-IR" sz="2400">
                <a:solidFill>
                  <a:schemeClr val="tx1"/>
                </a:solidFill>
              </a:rPr>
              <a:t>عصر کلاسیک</a:t>
            </a:r>
            <a:endParaRPr lang="en-US" sz="2400">
              <a:solidFill>
                <a:schemeClr val="tx1"/>
              </a:solidFill>
            </a:endParaRPr>
          </a:p>
          <a:p>
            <a:pPr>
              <a:tabLst>
                <a:tab pos="457200" algn="l"/>
              </a:tabLst>
            </a:pPr>
            <a:r>
              <a:rPr lang="fa-IR" sz="2400">
                <a:solidFill>
                  <a:schemeClr val="tx1"/>
                </a:solidFill>
              </a:rPr>
              <a:t>کمال </a:t>
            </a:r>
            <a:endParaRPr lang="en-US" sz="2400">
              <a:solidFill>
                <a:schemeClr val="tx1"/>
              </a:solidFill>
            </a:endParaRPr>
          </a:p>
          <a:p>
            <a:pPr>
              <a:tabLst>
                <a:tab pos="457200" algn="l"/>
              </a:tabLst>
            </a:pPr>
            <a:r>
              <a:rPr lang="fa-IR" sz="2400">
                <a:solidFill>
                  <a:schemeClr val="tx1"/>
                </a:solidFill>
              </a:rPr>
              <a:t>جاودانگی</a:t>
            </a:r>
            <a:endParaRPr lang="en-US" sz="2400">
              <a:solidFill>
                <a:schemeClr val="tx1"/>
              </a:solidFill>
            </a:endParaRPr>
          </a:p>
          <a:p>
            <a:pPr>
              <a:tabLst>
                <a:tab pos="457200" algn="l"/>
              </a:tabLst>
            </a:pPr>
            <a:r>
              <a:rPr lang="fa-IR" sz="2400">
                <a:solidFill>
                  <a:schemeClr val="tx1"/>
                </a:solidFill>
              </a:rPr>
              <a:t>نظم</a:t>
            </a:r>
            <a:endParaRPr lang="en-US" sz="2400">
              <a:solidFill>
                <a:schemeClr val="tx1"/>
              </a:solidFill>
            </a:endParaRPr>
          </a:p>
          <a:p>
            <a:pPr>
              <a:tabLst>
                <a:tab pos="457200" algn="l"/>
              </a:tabLst>
            </a:pPr>
            <a:r>
              <a:rPr lang="fa-IR" sz="2400">
                <a:solidFill>
                  <a:schemeClr val="tx1"/>
                </a:solidFill>
              </a:rPr>
              <a:t>تناسب</a:t>
            </a:r>
            <a:endParaRPr lang="en-US" sz="2400">
              <a:solidFill>
                <a:schemeClr val="tx1"/>
              </a:solidFill>
            </a:endParaRPr>
          </a:p>
          <a:p>
            <a:pPr>
              <a:tabLst>
                <a:tab pos="457200" algn="l"/>
              </a:tabLst>
            </a:pPr>
            <a:r>
              <a:rPr lang="fa-IR" sz="2400">
                <a:solidFill>
                  <a:schemeClr val="tx1"/>
                </a:solidFill>
              </a:rPr>
              <a:t>همگونی</a:t>
            </a:r>
            <a:endParaRPr lang="en-US" sz="2400">
              <a:solidFill>
                <a:schemeClr val="tx1"/>
              </a:solidFill>
            </a:endParaRPr>
          </a:p>
          <a:p>
            <a:pPr>
              <a:tabLst>
                <a:tab pos="457200" algn="l"/>
              </a:tabLst>
            </a:pPr>
            <a:r>
              <a:rPr lang="fa-IR" sz="2400">
                <a:solidFill>
                  <a:schemeClr val="tx1"/>
                </a:solidFill>
              </a:rPr>
              <a:t>خرد و منطق</a:t>
            </a:r>
            <a:endParaRPr lang="en-US" sz="2400">
              <a:solidFill>
                <a:schemeClr val="tx1"/>
              </a:solidFill>
            </a:endParaRPr>
          </a:p>
          <a:p>
            <a:pPr>
              <a:tabLst>
                <a:tab pos="457200" algn="l"/>
              </a:tabLst>
            </a:pPr>
            <a:r>
              <a:rPr lang="fa-IR" sz="2400">
                <a:solidFill>
                  <a:schemeClr val="tx1"/>
                </a:solidFill>
              </a:rPr>
              <a:t>ریاضی و هندسه</a:t>
            </a:r>
            <a:endParaRPr lang="en-US" sz="2400">
              <a:solidFill>
                <a:schemeClr val="tx1"/>
              </a:solidFill>
            </a:endParaRPr>
          </a:p>
          <a:p>
            <a:pPr>
              <a:tabLst>
                <a:tab pos="457200" algn="l"/>
              </a:tabLst>
            </a:pPr>
            <a:r>
              <a:rPr lang="fa-IR" sz="2400">
                <a:solidFill>
                  <a:schemeClr val="tx1"/>
                </a:solidFill>
              </a:rPr>
              <a:t>هنر والا</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7" name="Rectangle 9"/>
          <p:cNvSpPr>
            <a:spLocks noChangeArrowheads="1"/>
          </p:cNvSpPr>
          <p:nvPr/>
        </p:nvSpPr>
        <p:spPr bwMode="auto">
          <a:xfrm>
            <a:off x="8045450" y="1006475"/>
            <a:ext cx="1098550" cy="274638"/>
          </a:xfrm>
          <a:prstGeom prst="rect">
            <a:avLst/>
          </a:prstGeom>
          <a:noFill/>
          <a:ln w="9525">
            <a:noFill/>
            <a:miter lim="800000"/>
            <a:headEnd/>
            <a:tailEnd/>
          </a:ln>
          <a:effectLst/>
        </p:spPr>
        <p:txBody>
          <a:bodyPr wrap="none" anchor="ctr">
            <a:spAutoFit/>
          </a:bodyPr>
          <a:lstStyle/>
          <a:p>
            <a:pPr algn="r"/>
            <a:r>
              <a:rPr lang="en-US" sz="1200" b="0">
                <a:solidFill>
                  <a:schemeClr val="tx1"/>
                </a:solidFill>
                <a:cs typeface="Times New Roman" pitchFamily="18" charset="0"/>
              </a:rPr>
              <a:t>	</a:t>
            </a:r>
            <a:endParaRPr lang="en-US" sz="1800" b="0">
              <a:solidFill>
                <a:schemeClr val="tx1"/>
              </a:solidFill>
              <a:cs typeface="Arial" pitchFamily="34" charset="0"/>
            </a:endParaRPr>
          </a:p>
        </p:txBody>
      </p:sp>
      <p:pic>
        <p:nvPicPr>
          <p:cNvPr id="12296" name="Picture 8" descr="http://www.pjar.com/images/portfolio_large/att_full_height_l.jpg"/>
          <p:cNvPicPr>
            <a:picLocks noChangeAspect="1" noChangeArrowheads="1"/>
          </p:cNvPicPr>
          <p:nvPr/>
        </p:nvPicPr>
        <p:blipFill>
          <a:blip r:embed="rId2" r:link="rId3"/>
          <a:srcRect/>
          <a:stretch>
            <a:fillRect/>
          </a:stretch>
        </p:blipFill>
        <p:spPr bwMode="auto">
          <a:xfrm>
            <a:off x="0" y="0"/>
            <a:ext cx="4648200" cy="6858000"/>
          </a:xfrm>
          <a:prstGeom prst="rect">
            <a:avLst/>
          </a:prstGeom>
          <a:noFill/>
        </p:spPr>
      </p:pic>
      <p:sp>
        <p:nvSpPr>
          <p:cNvPr id="12298" name="Rectangle 10"/>
          <p:cNvSpPr>
            <a:spLocks noChangeArrowheads="1"/>
          </p:cNvSpPr>
          <p:nvPr/>
        </p:nvSpPr>
        <p:spPr bwMode="auto">
          <a:xfrm flipH="1">
            <a:off x="5029200" y="762000"/>
            <a:ext cx="3352800" cy="1616075"/>
          </a:xfrm>
          <a:prstGeom prst="rect">
            <a:avLst/>
          </a:prstGeom>
          <a:noFill/>
          <a:ln w="9525">
            <a:noFill/>
            <a:miter lim="800000"/>
            <a:headEnd/>
            <a:tailEnd/>
          </a:ln>
          <a:effectLst/>
        </p:spPr>
        <p:txBody>
          <a:bodyPr anchor="ctr">
            <a:spAutoFit/>
          </a:bodyPr>
          <a:lstStyle/>
          <a:p>
            <a:pPr algn="r"/>
            <a:r>
              <a:rPr lang="fa-IR" sz="2000"/>
              <a:t>فیلیپ جانسون در سال 1978 با قراردادن سنتوری فاقد عملکرد درساختمان تلفن و تلگراف آمریکابر خلاف شعارمدرن</a:t>
            </a:r>
            <a:r>
              <a:rPr lang="fa-IR" sz="1800" b="0">
                <a:solidFill>
                  <a:schemeClr val="tx1"/>
                </a:solidFill>
                <a:cs typeface="Arial" pitchFamily="34" charset="0"/>
              </a:rPr>
              <a:t>:</a:t>
            </a:r>
          </a:p>
        </p:txBody>
      </p:sp>
      <p:sp>
        <p:nvSpPr>
          <p:cNvPr id="12299" name="Rectangle 11"/>
          <p:cNvSpPr>
            <a:spLocks noChangeArrowheads="1"/>
          </p:cNvSpPr>
          <p:nvPr/>
        </p:nvSpPr>
        <p:spPr bwMode="auto">
          <a:xfrm>
            <a:off x="6477000" y="2819400"/>
            <a:ext cx="2136775" cy="396875"/>
          </a:xfrm>
          <a:prstGeom prst="rect">
            <a:avLst/>
          </a:prstGeom>
          <a:noFill/>
          <a:ln w="9525">
            <a:noFill/>
            <a:miter lim="800000"/>
            <a:headEnd/>
            <a:tailEnd/>
          </a:ln>
          <a:effectLst/>
        </p:spPr>
        <p:txBody>
          <a:bodyPr anchor="ctr">
            <a:spAutoFit/>
          </a:bodyPr>
          <a:lstStyle/>
          <a:p>
            <a:pPr algn="r"/>
            <a:r>
              <a:rPr lang="fa-IR" sz="2000"/>
              <a:t>فرم تابع عملکرد</a:t>
            </a:r>
          </a:p>
        </p:txBody>
      </p:sp>
      <p:sp>
        <p:nvSpPr>
          <p:cNvPr id="12300" name="Rectangle 12"/>
          <p:cNvSpPr>
            <a:spLocks noChangeArrowheads="1"/>
          </p:cNvSpPr>
          <p:nvPr/>
        </p:nvSpPr>
        <p:spPr bwMode="auto">
          <a:xfrm>
            <a:off x="6096000" y="3944938"/>
            <a:ext cx="2590800" cy="2225675"/>
          </a:xfrm>
          <a:prstGeom prst="rect">
            <a:avLst/>
          </a:prstGeom>
          <a:noFill/>
          <a:ln w="9525">
            <a:noFill/>
            <a:miter lim="800000"/>
            <a:headEnd/>
            <a:tailEnd/>
          </a:ln>
          <a:effectLst/>
        </p:spPr>
        <p:txBody>
          <a:bodyPr anchor="ctr">
            <a:spAutoFit/>
          </a:bodyPr>
          <a:lstStyle/>
          <a:p>
            <a:pPr algn="r"/>
            <a:r>
              <a:rPr lang="fa-IR" sz="2000"/>
              <a:t>در نییورک,جدایی خود را از معماری مدرن و گرایش به سمت معماری پست مدرن را به صورت بسیار بارز اعلام کرد</a:t>
            </a:r>
            <a:r>
              <a:rPr lang="fa-IR" sz="2000" b="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2298"/>
                                        </p:tgtEl>
                                        <p:attrNameLst>
                                          <p:attrName>style.visibility</p:attrName>
                                        </p:attrNameLst>
                                      </p:cBhvr>
                                      <p:to>
                                        <p:strVal val="visible"/>
                                      </p:to>
                                    </p:set>
                                    <p:animEffect transition="in" filter="fade">
                                      <p:cBhvr>
                                        <p:cTn id="7" dur="500"/>
                                        <p:tgtEl>
                                          <p:spTgt spid="12298"/>
                                        </p:tgtEl>
                                      </p:cBhvr>
                                    </p:animEffect>
                                    <p:anim calcmode="lin" valueType="num">
                                      <p:cBhvr>
                                        <p:cTn id="8" dur="500" fill="hold"/>
                                        <p:tgtEl>
                                          <p:spTgt spid="12298"/>
                                        </p:tgtEl>
                                        <p:attrNameLst>
                                          <p:attrName>ppt_x</p:attrName>
                                        </p:attrNameLst>
                                      </p:cBhvr>
                                      <p:tavLst>
                                        <p:tav tm="0">
                                          <p:val>
                                            <p:strVal val="#ppt_x-.1"/>
                                          </p:val>
                                        </p:tav>
                                        <p:tav tm="100000">
                                          <p:val>
                                            <p:strVal val="#ppt_x"/>
                                          </p:val>
                                        </p:tav>
                                      </p:tavLst>
                                    </p:anim>
                                    <p:anim calcmode="lin" valueType="num">
                                      <p:cBhvr>
                                        <p:cTn id="9" dur="500" fill="hold"/>
                                        <p:tgtEl>
                                          <p:spTgt spid="1229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8"/>
                                        </p:tgtEl>
                                        <p:attrNameLst>
                                          <p:attrName>ppt_c</p:attrName>
                                        </p:attrNameLst>
                                      </p:cBhvr>
                                      <p:to>
                                        <a:schemeClr val="accent1"/>
                                      </p:to>
                                    </p:animClr>
                                  </p:subTnLst>
                                </p:cTn>
                              </p:par>
                            </p:childTnLst>
                          </p:cTn>
                        </p:par>
                      </p:childTnLst>
                    </p:cTn>
                  </p:par>
                  <p:par>
                    <p:cTn id="10" fill="hold">
                      <p:stCondLst>
                        <p:cond delay="indefinite"/>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2000" fill="hold"/>
                                        <p:tgtEl>
                                          <p:spTgt spid="12299"/>
                                        </p:tgtEl>
                                        <p:attrNameLst>
                                          <p:attrName>style.color</p:attrName>
                                        </p:attrNameLst>
                                      </p:cBhvr>
                                      <p:to>
                                        <p:clrVal>
                                          <a:schemeClr val="accent2"/>
                                        </p:clrVal>
                                      </p:to>
                                    </p:set>
                                    <p:set>
                                      <p:cBhvr>
                                        <p:cTn id="14" dur="2000" fill="hold"/>
                                        <p:tgtEl>
                                          <p:spTgt spid="12299"/>
                                        </p:tgtEl>
                                        <p:attrNameLst>
                                          <p:attrName>fillcolor</p:attrName>
                                        </p:attrNameLst>
                                      </p:cBhvr>
                                      <p:to>
                                        <p:clrVal>
                                          <a:schemeClr val="accent2"/>
                                        </p:clrVal>
                                      </p:to>
                                    </p:set>
                                    <p:set>
                                      <p:cBhvr>
                                        <p:cTn id="15" dur="2000" fill="hold"/>
                                        <p:tgtEl>
                                          <p:spTgt spid="1229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2300"/>
                                        </p:tgtEl>
                                        <p:attrNameLst>
                                          <p:attrName>style.visibility</p:attrName>
                                        </p:attrNameLst>
                                      </p:cBhvr>
                                      <p:to>
                                        <p:strVal val="visible"/>
                                      </p:to>
                                    </p:set>
                                    <p:anim calcmode="lin" valueType="num">
                                      <p:cBhvr>
                                        <p:cTn id="20" dur="2000" fill="hold"/>
                                        <p:tgtEl>
                                          <p:spTgt spid="12300"/>
                                        </p:tgtEl>
                                        <p:attrNameLst>
                                          <p:attrName>ppt_w</p:attrName>
                                        </p:attrNameLst>
                                      </p:cBhvr>
                                      <p:tavLst>
                                        <p:tav tm="0">
                                          <p:val>
                                            <p:fltVal val="0"/>
                                          </p:val>
                                        </p:tav>
                                        <p:tav tm="100000">
                                          <p:val>
                                            <p:strVal val="#ppt_w"/>
                                          </p:val>
                                        </p:tav>
                                      </p:tavLst>
                                    </p:anim>
                                    <p:anim calcmode="lin" valueType="num">
                                      <p:cBhvr>
                                        <p:cTn id="21" dur="2000" fill="hold"/>
                                        <p:tgtEl>
                                          <p:spTgt spid="12300"/>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xit" presetSubtype="0" fill="hold" grpId="0" nodeType="clickEffect">
                                  <p:stCondLst>
                                    <p:cond delay="0"/>
                                  </p:stCondLst>
                                  <p:childTnLst>
                                    <p:anim calcmode="lin" valueType="num">
                                      <p:cBhvr>
                                        <p:cTn id="25" dur="2000"/>
                                        <p:tgtEl>
                                          <p:spTgt spid="12297"/>
                                        </p:tgtEl>
                                        <p:attrNameLst>
                                          <p:attrName>ppt_w</p:attrName>
                                        </p:attrNameLst>
                                      </p:cBhvr>
                                      <p:tavLst>
                                        <p:tav tm="0">
                                          <p:val>
                                            <p:strVal val="ppt_w"/>
                                          </p:val>
                                        </p:tav>
                                        <p:tav tm="100000">
                                          <p:val>
                                            <p:strVal val="ppt_w*0.70"/>
                                          </p:val>
                                        </p:tav>
                                      </p:tavLst>
                                    </p:anim>
                                    <p:anim calcmode="lin" valueType="num">
                                      <p:cBhvr>
                                        <p:cTn id="26" dur="2000"/>
                                        <p:tgtEl>
                                          <p:spTgt spid="12297"/>
                                        </p:tgtEl>
                                        <p:attrNameLst>
                                          <p:attrName>ppt_h</p:attrName>
                                        </p:attrNameLst>
                                      </p:cBhvr>
                                      <p:tavLst>
                                        <p:tav tm="0">
                                          <p:val>
                                            <p:strVal val="ppt_h"/>
                                          </p:val>
                                        </p:tav>
                                        <p:tav tm="100000">
                                          <p:val>
                                            <p:strVal val="ppt_h"/>
                                          </p:val>
                                        </p:tav>
                                      </p:tavLst>
                                    </p:anim>
                                    <p:animEffect transition="out" filter="fade">
                                      <p:cBhvr>
                                        <p:cTn id="27" dur="2000"/>
                                        <p:tgtEl>
                                          <p:spTgt spid="12297"/>
                                        </p:tgtEl>
                                      </p:cBhvr>
                                    </p:animEffect>
                                    <p:set>
                                      <p:cBhvr>
                                        <p:cTn id="28" dur="1" fill="hold">
                                          <p:stCondLst>
                                            <p:cond delay="1999"/>
                                          </p:stCondLst>
                                        </p:cTn>
                                        <p:tgtEl>
                                          <p:spTgt spid="12297"/>
                                        </p:tgtEl>
                                        <p:attrNameLst>
                                          <p:attrName>style.visibility</p:attrName>
                                        </p:attrNameLst>
                                      </p:cBhvr>
                                      <p:to>
                                        <p:strVal val="hidden"/>
                                      </p:to>
                                    </p:set>
                                  </p:childTnLst>
                                </p:cTn>
                              </p:par>
                              <p:par>
                                <p:cTn id="29" presetID="55" presetClass="exit" presetSubtype="0" fill="hold" nodeType="withEffect">
                                  <p:stCondLst>
                                    <p:cond delay="0"/>
                                  </p:stCondLst>
                                  <p:childTnLst>
                                    <p:anim calcmode="lin" valueType="num">
                                      <p:cBhvr>
                                        <p:cTn id="30" dur="2000"/>
                                        <p:tgtEl>
                                          <p:spTgt spid="12296"/>
                                        </p:tgtEl>
                                        <p:attrNameLst>
                                          <p:attrName>ppt_w</p:attrName>
                                        </p:attrNameLst>
                                      </p:cBhvr>
                                      <p:tavLst>
                                        <p:tav tm="0">
                                          <p:val>
                                            <p:strVal val="ppt_w"/>
                                          </p:val>
                                        </p:tav>
                                        <p:tav tm="100000">
                                          <p:val>
                                            <p:strVal val="ppt_w*0.70"/>
                                          </p:val>
                                        </p:tav>
                                      </p:tavLst>
                                    </p:anim>
                                    <p:anim calcmode="lin" valueType="num">
                                      <p:cBhvr>
                                        <p:cTn id="31" dur="2000"/>
                                        <p:tgtEl>
                                          <p:spTgt spid="12296"/>
                                        </p:tgtEl>
                                        <p:attrNameLst>
                                          <p:attrName>ppt_h</p:attrName>
                                        </p:attrNameLst>
                                      </p:cBhvr>
                                      <p:tavLst>
                                        <p:tav tm="0">
                                          <p:val>
                                            <p:strVal val="ppt_h"/>
                                          </p:val>
                                        </p:tav>
                                        <p:tav tm="100000">
                                          <p:val>
                                            <p:strVal val="ppt_h"/>
                                          </p:val>
                                        </p:tav>
                                      </p:tavLst>
                                    </p:anim>
                                    <p:animEffect transition="out" filter="fade">
                                      <p:cBhvr>
                                        <p:cTn id="32" dur="2000"/>
                                        <p:tgtEl>
                                          <p:spTgt spid="12296"/>
                                        </p:tgtEl>
                                      </p:cBhvr>
                                    </p:animEffect>
                                    <p:set>
                                      <p:cBhvr>
                                        <p:cTn id="33" dur="1" fill="hold">
                                          <p:stCondLst>
                                            <p:cond delay="1999"/>
                                          </p:stCondLst>
                                        </p:cTn>
                                        <p:tgtEl>
                                          <p:spTgt spid="12296"/>
                                        </p:tgtEl>
                                        <p:attrNameLst>
                                          <p:attrName>style.visibility</p:attrName>
                                        </p:attrNameLst>
                                      </p:cBhvr>
                                      <p:to>
                                        <p:strVal val="hidden"/>
                                      </p:to>
                                    </p:set>
                                  </p:childTnLst>
                                </p:cTn>
                              </p:par>
                              <p:par>
                                <p:cTn id="34" presetID="55" presetClass="exit" presetSubtype="0" fill="hold" grpId="1" nodeType="withEffect">
                                  <p:stCondLst>
                                    <p:cond delay="0"/>
                                  </p:stCondLst>
                                  <p:iterate type="lt">
                                    <p:tmPct val="0"/>
                                  </p:iterate>
                                  <p:childTnLst>
                                    <p:anim calcmode="lin" valueType="num">
                                      <p:cBhvr>
                                        <p:cTn id="35" dur="2000"/>
                                        <p:tgtEl>
                                          <p:spTgt spid="12298"/>
                                        </p:tgtEl>
                                        <p:attrNameLst>
                                          <p:attrName>ppt_w</p:attrName>
                                        </p:attrNameLst>
                                      </p:cBhvr>
                                      <p:tavLst>
                                        <p:tav tm="0">
                                          <p:val>
                                            <p:strVal val="ppt_w"/>
                                          </p:val>
                                        </p:tav>
                                        <p:tav tm="100000">
                                          <p:val>
                                            <p:strVal val="ppt_w*0.70"/>
                                          </p:val>
                                        </p:tav>
                                      </p:tavLst>
                                    </p:anim>
                                    <p:anim calcmode="lin" valueType="num">
                                      <p:cBhvr>
                                        <p:cTn id="36" dur="2000"/>
                                        <p:tgtEl>
                                          <p:spTgt spid="12298"/>
                                        </p:tgtEl>
                                        <p:attrNameLst>
                                          <p:attrName>ppt_h</p:attrName>
                                        </p:attrNameLst>
                                      </p:cBhvr>
                                      <p:tavLst>
                                        <p:tav tm="0">
                                          <p:val>
                                            <p:strVal val="ppt_h"/>
                                          </p:val>
                                        </p:tav>
                                        <p:tav tm="100000">
                                          <p:val>
                                            <p:strVal val="ppt_h"/>
                                          </p:val>
                                        </p:tav>
                                      </p:tavLst>
                                    </p:anim>
                                    <p:animEffect transition="out" filter="fade">
                                      <p:cBhvr>
                                        <p:cTn id="37" dur="2000"/>
                                        <p:tgtEl>
                                          <p:spTgt spid="12298"/>
                                        </p:tgtEl>
                                      </p:cBhvr>
                                    </p:animEffect>
                                    <p:set>
                                      <p:cBhvr>
                                        <p:cTn id="38" dur="1" fill="hold">
                                          <p:stCondLst>
                                            <p:cond delay="1999"/>
                                          </p:stCondLst>
                                        </p:cTn>
                                        <p:tgtEl>
                                          <p:spTgt spid="12298"/>
                                        </p:tgtEl>
                                        <p:attrNameLst>
                                          <p:attrName>style.visibility</p:attrName>
                                        </p:attrNameLst>
                                      </p:cBhvr>
                                      <p:to>
                                        <p:strVal val="hidden"/>
                                      </p:to>
                                    </p:set>
                                  </p:childTnLst>
                                </p:cTn>
                              </p:par>
                              <p:par>
                                <p:cTn id="39" presetID="55" presetClass="exit" presetSubtype="0" fill="hold" grpId="1" nodeType="withEffect">
                                  <p:stCondLst>
                                    <p:cond delay="0"/>
                                  </p:stCondLst>
                                  <p:iterate type="lt">
                                    <p:tmPct val="0"/>
                                  </p:iterate>
                                  <p:childTnLst>
                                    <p:anim calcmode="lin" valueType="num">
                                      <p:cBhvr>
                                        <p:cTn id="40" dur="2000"/>
                                        <p:tgtEl>
                                          <p:spTgt spid="12299"/>
                                        </p:tgtEl>
                                        <p:attrNameLst>
                                          <p:attrName>ppt_w</p:attrName>
                                        </p:attrNameLst>
                                      </p:cBhvr>
                                      <p:tavLst>
                                        <p:tav tm="0">
                                          <p:val>
                                            <p:strVal val="ppt_w"/>
                                          </p:val>
                                        </p:tav>
                                        <p:tav tm="100000">
                                          <p:val>
                                            <p:strVal val="ppt_w*0.70"/>
                                          </p:val>
                                        </p:tav>
                                      </p:tavLst>
                                    </p:anim>
                                    <p:anim calcmode="lin" valueType="num">
                                      <p:cBhvr>
                                        <p:cTn id="41" dur="2000"/>
                                        <p:tgtEl>
                                          <p:spTgt spid="12299"/>
                                        </p:tgtEl>
                                        <p:attrNameLst>
                                          <p:attrName>ppt_h</p:attrName>
                                        </p:attrNameLst>
                                      </p:cBhvr>
                                      <p:tavLst>
                                        <p:tav tm="0">
                                          <p:val>
                                            <p:strVal val="ppt_h"/>
                                          </p:val>
                                        </p:tav>
                                        <p:tav tm="100000">
                                          <p:val>
                                            <p:strVal val="ppt_h"/>
                                          </p:val>
                                        </p:tav>
                                      </p:tavLst>
                                    </p:anim>
                                    <p:animEffect transition="out" filter="fade">
                                      <p:cBhvr>
                                        <p:cTn id="42" dur="2000"/>
                                        <p:tgtEl>
                                          <p:spTgt spid="12299"/>
                                        </p:tgtEl>
                                      </p:cBhvr>
                                    </p:animEffect>
                                    <p:set>
                                      <p:cBhvr>
                                        <p:cTn id="43" dur="1" fill="hold">
                                          <p:stCondLst>
                                            <p:cond delay="1999"/>
                                          </p:stCondLst>
                                        </p:cTn>
                                        <p:tgtEl>
                                          <p:spTgt spid="12299"/>
                                        </p:tgtEl>
                                        <p:attrNameLst>
                                          <p:attrName>style.visibility</p:attrName>
                                        </p:attrNameLst>
                                      </p:cBhvr>
                                      <p:to>
                                        <p:strVal val="hidden"/>
                                      </p:to>
                                    </p:set>
                                  </p:childTnLst>
                                </p:cTn>
                              </p:par>
                              <p:par>
                                <p:cTn id="44" presetID="55" presetClass="exit" presetSubtype="0" fill="hold" grpId="1" nodeType="withEffect">
                                  <p:stCondLst>
                                    <p:cond delay="0"/>
                                  </p:stCondLst>
                                  <p:childTnLst>
                                    <p:anim calcmode="lin" valueType="num">
                                      <p:cBhvr>
                                        <p:cTn id="45" dur="5000"/>
                                        <p:tgtEl>
                                          <p:spTgt spid="12300"/>
                                        </p:tgtEl>
                                        <p:attrNameLst>
                                          <p:attrName>ppt_w</p:attrName>
                                        </p:attrNameLst>
                                      </p:cBhvr>
                                      <p:tavLst>
                                        <p:tav tm="0">
                                          <p:val>
                                            <p:strVal val="ppt_w"/>
                                          </p:val>
                                        </p:tav>
                                        <p:tav tm="100000">
                                          <p:val>
                                            <p:strVal val="ppt_w*0.70"/>
                                          </p:val>
                                        </p:tav>
                                      </p:tavLst>
                                    </p:anim>
                                    <p:anim calcmode="lin" valueType="num">
                                      <p:cBhvr>
                                        <p:cTn id="46" dur="5000"/>
                                        <p:tgtEl>
                                          <p:spTgt spid="12300"/>
                                        </p:tgtEl>
                                        <p:attrNameLst>
                                          <p:attrName>ppt_h</p:attrName>
                                        </p:attrNameLst>
                                      </p:cBhvr>
                                      <p:tavLst>
                                        <p:tav tm="0">
                                          <p:val>
                                            <p:strVal val="ppt_h"/>
                                          </p:val>
                                        </p:tav>
                                        <p:tav tm="100000">
                                          <p:val>
                                            <p:strVal val="ppt_h"/>
                                          </p:val>
                                        </p:tav>
                                      </p:tavLst>
                                    </p:anim>
                                    <p:animEffect transition="out" filter="fade">
                                      <p:cBhvr>
                                        <p:cTn id="47" dur="5000"/>
                                        <p:tgtEl>
                                          <p:spTgt spid="12300"/>
                                        </p:tgtEl>
                                      </p:cBhvr>
                                    </p:animEffect>
                                    <p:set>
                                      <p:cBhvr>
                                        <p:cTn id="48" dur="1" fill="hold">
                                          <p:stCondLst>
                                            <p:cond delay="4999"/>
                                          </p:stCondLst>
                                        </p:cTn>
                                        <p:tgtEl>
                                          <p:spTgt spid="12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12298" grpId="0"/>
      <p:bldP spid="12298" grpId="1"/>
      <p:bldP spid="12299" grpId="0"/>
      <p:bldP spid="12299" grpId="1"/>
      <p:bldP spid="12300" grpId="0"/>
      <p:bldP spid="1230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idx="1"/>
          </p:nvPr>
        </p:nvSpPr>
        <p:spPr/>
        <p:txBody>
          <a:bodyPr/>
          <a:lstStyle/>
          <a:p>
            <a:endParaRPr lang="en-US"/>
          </a:p>
        </p:txBody>
      </p:sp>
      <p:sp>
        <p:nvSpPr>
          <p:cNvPr id="15365" name="Rectangle 5"/>
          <p:cNvSpPr>
            <a:spLocks noChangeArrowheads="1"/>
          </p:cNvSpPr>
          <p:nvPr/>
        </p:nvSpPr>
        <p:spPr bwMode="auto">
          <a:xfrm>
            <a:off x="8045450" y="0"/>
            <a:ext cx="1098550" cy="274638"/>
          </a:xfrm>
          <a:prstGeom prst="rect">
            <a:avLst/>
          </a:prstGeom>
          <a:noFill/>
          <a:ln w="9525">
            <a:noFill/>
            <a:miter lim="800000"/>
            <a:headEnd/>
            <a:tailEnd/>
          </a:ln>
          <a:effectLst/>
        </p:spPr>
        <p:txBody>
          <a:bodyPr wrap="none" anchor="ctr">
            <a:spAutoFit/>
          </a:bodyPr>
          <a:lstStyle/>
          <a:p>
            <a:pPr algn="r"/>
            <a:r>
              <a:rPr lang="en-US" sz="1200" b="0">
                <a:solidFill>
                  <a:schemeClr val="tx1"/>
                </a:solidFill>
                <a:cs typeface="Times New Roman" pitchFamily="18" charset="0"/>
              </a:rPr>
              <a:t>	</a:t>
            </a:r>
            <a:endParaRPr lang="en-US" sz="1800" b="0">
              <a:solidFill>
                <a:schemeClr val="tx1"/>
              </a:solidFill>
              <a:cs typeface="Arial" pitchFamily="34" charset="0"/>
            </a:endParaRPr>
          </a:p>
        </p:txBody>
      </p:sp>
      <p:sp>
        <p:nvSpPr>
          <p:cNvPr id="15367" name="Rectangle 7"/>
          <p:cNvSpPr>
            <a:spLocks noChangeArrowheads="1"/>
          </p:cNvSpPr>
          <p:nvPr/>
        </p:nvSpPr>
        <p:spPr bwMode="auto">
          <a:xfrm>
            <a:off x="8045450" y="0"/>
            <a:ext cx="1098550" cy="274638"/>
          </a:xfrm>
          <a:prstGeom prst="rect">
            <a:avLst/>
          </a:prstGeom>
          <a:noFill/>
          <a:ln w="9525">
            <a:noFill/>
            <a:miter lim="800000"/>
            <a:headEnd/>
            <a:tailEnd/>
          </a:ln>
          <a:effectLst/>
        </p:spPr>
        <p:txBody>
          <a:bodyPr wrap="none" anchor="ctr">
            <a:spAutoFit/>
          </a:bodyPr>
          <a:lstStyle/>
          <a:p>
            <a:pPr algn="r"/>
            <a:r>
              <a:rPr lang="en-US" sz="1200" b="0">
                <a:solidFill>
                  <a:schemeClr val="tx1"/>
                </a:solidFill>
                <a:cs typeface="Times New Roman" pitchFamily="18" charset="0"/>
              </a:rPr>
              <a:t>	</a:t>
            </a:r>
            <a:endParaRPr lang="en-US" sz="1800" b="0">
              <a:solidFill>
                <a:schemeClr val="tx1"/>
              </a:solidFill>
              <a:cs typeface="Arial" pitchFamily="34" charset="0"/>
            </a:endParaRPr>
          </a:p>
        </p:txBody>
      </p:sp>
      <p:pic>
        <p:nvPicPr>
          <p:cNvPr id="15366" name="Picture 6" descr="http://www.pjar.com/images/portfolio_large/att_elevators_l.jpg"/>
          <p:cNvPicPr>
            <a:picLocks noChangeAspect="1" noChangeArrowheads="1"/>
          </p:cNvPicPr>
          <p:nvPr/>
        </p:nvPicPr>
        <p:blipFill>
          <a:blip r:embed="rId2" r:link="rId3">
            <a:lum bright="12000" contrast="-8000"/>
          </a:blip>
          <a:srcRect/>
          <a:stretch>
            <a:fillRect/>
          </a:stretch>
        </p:blipFill>
        <p:spPr bwMode="auto">
          <a:xfrm>
            <a:off x="0" y="0"/>
            <a:ext cx="9144000" cy="6858000"/>
          </a:xfrm>
          <a:prstGeom prst="rect">
            <a:avLst/>
          </a:prstGeom>
          <a:noFill/>
        </p:spPr>
      </p:pic>
      <p:sp>
        <p:nvSpPr>
          <p:cNvPr id="15369" name="Rectangle 9"/>
          <p:cNvSpPr>
            <a:spLocks noChangeArrowheads="1"/>
          </p:cNvSpPr>
          <p:nvPr/>
        </p:nvSpPr>
        <p:spPr bwMode="auto">
          <a:xfrm>
            <a:off x="8045450" y="1006475"/>
            <a:ext cx="1098550" cy="274638"/>
          </a:xfrm>
          <a:prstGeom prst="rect">
            <a:avLst/>
          </a:prstGeom>
          <a:noFill/>
          <a:ln w="9525">
            <a:noFill/>
            <a:miter lim="800000"/>
            <a:headEnd/>
            <a:tailEnd/>
          </a:ln>
          <a:effectLst/>
        </p:spPr>
        <p:txBody>
          <a:bodyPr wrap="none" anchor="ctr">
            <a:spAutoFit/>
          </a:bodyPr>
          <a:lstStyle/>
          <a:p>
            <a:pPr algn="r"/>
            <a:r>
              <a:rPr lang="en-US" sz="1200" b="0">
                <a:solidFill>
                  <a:schemeClr val="tx1"/>
                </a:solidFill>
                <a:cs typeface="Times New Roman" pitchFamily="18" charset="0"/>
              </a:rPr>
              <a:t>	</a:t>
            </a:r>
            <a:endParaRPr lang="en-US" sz="1800" b="0">
              <a:solidFill>
                <a:schemeClr val="tx1"/>
              </a:solidFill>
              <a:cs typeface="Arial" pitchFamily="34" charset="0"/>
            </a:endParaRPr>
          </a:p>
        </p:txBody>
      </p:sp>
      <p:pic>
        <p:nvPicPr>
          <p:cNvPr id="15368" name="Picture 8" descr="http://www.pjar.com/images/portfolio_large/att_entrance_exterior_l.jpg"/>
          <p:cNvPicPr>
            <a:picLocks noChangeAspect="1" noChangeArrowheads="1"/>
          </p:cNvPicPr>
          <p:nvPr/>
        </p:nvPicPr>
        <p:blipFill>
          <a:blip r:embed="rId4" r:link="rId5"/>
          <a:srcRect/>
          <a:stretch>
            <a:fillRect/>
          </a:stretch>
        </p:blipFill>
        <p:spPr bwMode="auto">
          <a:xfrm>
            <a:off x="0" y="0"/>
            <a:ext cx="4576763" cy="6858000"/>
          </a:xfrm>
          <a:prstGeom prst="rect">
            <a:avLst/>
          </a:prstGeom>
          <a:noFill/>
        </p:spPr>
      </p:pic>
      <p:sp>
        <p:nvSpPr>
          <p:cNvPr id="15370" name="Rectangle 10"/>
          <p:cNvSpPr>
            <a:spLocks noChangeArrowheads="1"/>
          </p:cNvSpPr>
          <p:nvPr/>
        </p:nvSpPr>
        <p:spPr bwMode="auto">
          <a:xfrm>
            <a:off x="4876800" y="525463"/>
            <a:ext cx="3962400" cy="946150"/>
          </a:xfrm>
          <a:prstGeom prst="rect">
            <a:avLst/>
          </a:prstGeom>
          <a:noFill/>
          <a:ln w="9525">
            <a:noFill/>
            <a:miter lim="800000"/>
            <a:headEnd/>
            <a:tailEnd/>
          </a:ln>
          <a:effectLst/>
        </p:spPr>
        <p:txBody>
          <a:bodyPr anchor="ctr">
            <a:spAutoFit/>
          </a:bodyPr>
          <a:lstStyle/>
          <a:p>
            <a:pPr algn="r"/>
            <a:r>
              <a:rPr lang="fa-IR" sz="2800">
                <a:solidFill>
                  <a:schemeClr val="tx1"/>
                </a:solidFill>
              </a:rPr>
              <a:t>استفاده از طاقهای رومی در این ساختمان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nodePh="1">
                                  <p:stCondLst>
                                    <p:cond delay="0"/>
                                  </p:stCondLst>
                                  <p:endCondLst>
                                    <p:cond evt="begin" delay="0">
                                      <p:tn val="5"/>
                                    </p:cond>
                                  </p:end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900" decel="100000" fill="hold"/>
                                        <p:tgtEl>
                                          <p:spTgt spid="153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fade">
                                      <p:cBhvr>
                                        <p:cTn id="13" dur="1000"/>
                                        <p:tgtEl>
                                          <p:spTgt spid="15363">
                                            <p:txEl>
                                              <p:pRg st="0" end="0"/>
                                            </p:txEl>
                                          </p:spTgt>
                                        </p:tgtEl>
                                      </p:cBhvr>
                                    </p:animEffect>
                                    <p:anim calcmode="lin" valueType="num">
                                      <p:cBhvr>
                                        <p:cTn id="14"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36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363">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5365"/>
                                        </p:tgtEl>
                                        <p:attrNameLst>
                                          <p:attrName>style.visibility</p:attrName>
                                        </p:attrNameLst>
                                      </p:cBhvr>
                                      <p:to>
                                        <p:strVal val="visible"/>
                                      </p:to>
                                    </p:set>
                                    <p:animEffect transition="in" filter="fade">
                                      <p:cBhvr>
                                        <p:cTn id="19" dur="1000"/>
                                        <p:tgtEl>
                                          <p:spTgt spid="15365"/>
                                        </p:tgtEl>
                                      </p:cBhvr>
                                    </p:animEffect>
                                    <p:anim calcmode="lin" valueType="num">
                                      <p:cBhvr>
                                        <p:cTn id="20" dur="1000" fill="hold"/>
                                        <p:tgtEl>
                                          <p:spTgt spid="15365"/>
                                        </p:tgtEl>
                                        <p:attrNameLst>
                                          <p:attrName>ppt_x</p:attrName>
                                        </p:attrNameLst>
                                      </p:cBhvr>
                                      <p:tavLst>
                                        <p:tav tm="0">
                                          <p:val>
                                            <p:strVal val="#ppt_x"/>
                                          </p:val>
                                        </p:tav>
                                        <p:tav tm="100000">
                                          <p:val>
                                            <p:strVal val="#ppt_x"/>
                                          </p:val>
                                        </p:tav>
                                      </p:tavLst>
                                    </p:anim>
                                    <p:anim calcmode="lin" valueType="num">
                                      <p:cBhvr>
                                        <p:cTn id="21" dur="900" decel="100000" fill="hold"/>
                                        <p:tgtEl>
                                          <p:spTgt spid="1536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36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5367"/>
                                        </p:tgtEl>
                                        <p:attrNameLst>
                                          <p:attrName>style.visibility</p:attrName>
                                        </p:attrNameLst>
                                      </p:cBhvr>
                                      <p:to>
                                        <p:strVal val="visible"/>
                                      </p:to>
                                    </p:set>
                                    <p:animEffect transition="in" filter="fade">
                                      <p:cBhvr>
                                        <p:cTn id="25" dur="1000"/>
                                        <p:tgtEl>
                                          <p:spTgt spid="15367"/>
                                        </p:tgtEl>
                                      </p:cBhvr>
                                    </p:animEffect>
                                    <p:anim calcmode="lin" valueType="num">
                                      <p:cBhvr>
                                        <p:cTn id="26" dur="1000" fill="hold"/>
                                        <p:tgtEl>
                                          <p:spTgt spid="15367"/>
                                        </p:tgtEl>
                                        <p:attrNameLst>
                                          <p:attrName>ppt_x</p:attrName>
                                        </p:attrNameLst>
                                      </p:cBhvr>
                                      <p:tavLst>
                                        <p:tav tm="0">
                                          <p:val>
                                            <p:strVal val="#ppt_x"/>
                                          </p:val>
                                        </p:tav>
                                        <p:tav tm="100000">
                                          <p:val>
                                            <p:strVal val="#ppt_x"/>
                                          </p:val>
                                        </p:tav>
                                      </p:tavLst>
                                    </p:anim>
                                    <p:anim calcmode="lin" valueType="num">
                                      <p:cBhvr>
                                        <p:cTn id="27" dur="900" decel="100000" fill="hold"/>
                                        <p:tgtEl>
                                          <p:spTgt spid="1536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367"/>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5366"/>
                                        </p:tgtEl>
                                        <p:attrNameLst>
                                          <p:attrName>style.visibility</p:attrName>
                                        </p:attrNameLst>
                                      </p:cBhvr>
                                      <p:to>
                                        <p:strVal val="visible"/>
                                      </p:to>
                                    </p:set>
                                    <p:animEffect transition="in" filter="fade">
                                      <p:cBhvr>
                                        <p:cTn id="31" dur="1000"/>
                                        <p:tgtEl>
                                          <p:spTgt spid="15366"/>
                                        </p:tgtEl>
                                      </p:cBhvr>
                                    </p:animEffect>
                                    <p:anim calcmode="lin" valueType="num">
                                      <p:cBhvr>
                                        <p:cTn id="32" dur="1000" fill="hold"/>
                                        <p:tgtEl>
                                          <p:spTgt spid="15366"/>
                                        </p:tgtEl>
                                        <p:attrNameLst>
                                          <p:attrName>ppt_x</p:attrName>
                                        </p:attrNameLst>
                                      </p:cBhvr>
                                      <p:tavLst>
                                        <p:tav tm="0">
                                          <p:val>
                                            <p:strVal val="#ppt_x"/>
                                          </p:val>
                                        </p:tav>
                                        <p:tav tm="100000">
                                          <p:val>
                                            <p:strVal val="#ppt_x"/>
                                          </p:val>
                                        </p:tav>
                                      </p:tavLst>
                                    </p:anim>
                                    <p:anim calcmode="lin" valueType="num">
                                      <p:cBhvr>
                                        <p:cTn id="33" dur="900" decel="100000" fill="hold"/>
                                        <p:tgtEl>
                                          <p:spTgt spid="1536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36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5369"/>
                                        </p:tgtEl>
                                        <p:attrNameLst>
                                          <p:attrName>style.visibility</p:attrName>
                                        </p:attrNameLst>
                                      </p:cBhvr>
                                      <p:to>
                                        <p:strVal val="visible"/>
                                      </p:to>
                                    </p:set>
                                    <p:animEffect transition="in" filter="fade">
                                      <p:cBhvr>
                                        <p:cTn id="37" dur="1000"/>
                                        <p:tgtEl>
                                          <p:spTgt spid="15369"/>
                                        </p:tgtEl>
                                      </p:cBhvr>
                                    </p:animEffect>
                                    <p:anim calcmode="lin" valueType="num">
                                      <p:cBhvr>
                                        <p:cTn id="38" dur="1000" fill="hold"/>
                                        <p:tgtEl>
                                          <p:spTgt spid="15369"/>
                                        </p:tgtEl>
                                        <p:attrNameLst>
                                          <p:attrName>ppt_x</p:attrName>
                                        </p:attrNameLst>
                                      </p:cBhvr>
                                      <p:tavLst>
                                        <p:tav tm="0">
                                          <p:val>
                                            <p:strVal val="#ppt_x"/>
                                          </p:val>
                                        </p:tav>
                                        <p:tav tm="100000">
                                          <p:val>
                                            <p:strVal val="#ppt_x"/>
                                          </p:val>
                                        </p:tav>
                                      </p:tavLst>
                                    </p:anim>
                                    <p:anim calcmode="lin" valueType="num">
                                      <p:cBhvr>
                                        <p:cTn id="39" dur="900" decel="100000" fill="hold"/>
                                        <p:tgtEl>
                                          <p:spTgt spid="15369"/>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369"/>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5368"/>
                                        </p:tgtEl>
                                        <p:attrNameLst>
                                          <p:attrName>style.visibility</p:attrName>
                                        </p:attrNameLst>
                                      </p:cBhvr>
                                      <p:to>
                                        <p:strVal val="visible"/>
                                      </p:to>
                                    </p:set>
                                    <p:animEffect transition="in" filter="fade">
                                      <p:cBhvr>
                                        <p:cTn id="43" dur="1000"/>
                                        <p:tgtEl>
                                          <p:spTgt spid="15368"/>
                                        </p:tgtEl>
                                      </p:cBhvr>
                                    </p:animEffect>
                                    <p:anim calcmode="lin" valueType="num">
                                      <p:cBhvr>
                                        <p:cTn id="44" dur="1000" fill="hold"/>
                                        <p:tgtEl>
                                          <p:spTgt spid="15368"/>
                                        </p:tgtEl>
                                        <p:attrNameLst>
                                          <p:attrName>ppt_x</p:attrName>
                                        </p:attrNameLst>
                                      </p:cBhvr>
                                      <p:tavLst>
                                        <p:tav tm="0">
                                          <p:val>
                                            <p:strVal val="#ppt_x"/>
                                          </p:val>
                                        </p:tav>
                                        <p:tav tm="100000">
                                          <p:val>
                                            <p:strVal val="#ppt_x"/>
                                          </p:val>
                                        </p:tav>
                                      </p:tavLst>
                                    </p:anim>
                                    <p:anim calcmode="lin" valueType="num">
                                      <p:cBhvr>
                                        <p:cTn id="45" dur="900" decel="100000" fill="hold"/>
                                        <p:tgtEl>
                                          <p:spTgt spid="1536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5368"/>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5370"/>
                                        </p:tgtEl>
                                        <p:attrNameLst>
                                          <p:attrName>style.visibility</p:attrName>
                                        </p:attrNameLst>
                                      </p:cBhvr>
                                      <p:to>
                                        <p:strVal val="visible"/>
                                      </p:to>
                                    </p:set>
                                    <p:animEffect transition="in" filter="fade">
                                      <p:cBhvr>
                                        <p:cTn id="49" dur="1000"/>
                                        <p:tgtEl>
                                          <p:spTgt spid="15370"/>
                                        </p:tgtEl>
                                      </p:cBhvr>
                                    </p:animEffect>
                                    <p:anim calcmode="lin" valueType="num">
                                      <p:cBhvr>
                                        <p:cTn id="50" dur="1000" fill="hold"/>
                                        <p:tgtEl>
                                          <p:spTgt spid="15370"/>
                                        </p:tgtEl>
                                        <p:attrNameLst>
                                          <p:attrName>ppt_x</p:attrName>
                                        </p:attrNameLst>
                                      </p:cBhvr>
                                      <p:tavLst>
                                        <p:tav tm="0">
                                          <p:val>
                                            <p:strVal val="#ppt_x"/>
                                          </p:val>
                                        </p:tav>
                                        <p:tav tm="100000">
                                          <p:val>
                                            <p:strVal val="#ppt_x"/>
                                          </p:val>
                                        </p:tav>
                                      </p:tavLst>
                                    </p:anim>
                                    <p:anim calcmode="lin" valueType="num">
                                      <p:cBhvr>
                                        <p:cTn id="51" dur="900" decel="100000" fill="hold"/>
                                        <p:tgtEl>
                                          <p:spTgt spid="15370"/>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5370"/>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mph" presetSubtype="0" fill="hold" grpId="1" nodeType="clickEffect">
                                  <p:stCondLst>
                                    <p:cond delay="0"/>
                                  </p:stCondLst>
                                  <p:childTnLst>
                                    <p:animScale>
                                      <p:cBhvr>
                                        <p:cTn id="56" dur="2000" fill="hold"/>
                                        <p:tgtEl>
                                          <p:spTgt spid="153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P spid="15365" grpId="0"/>
      <p:bldP spid="15367" grpId="0"/>
      <p:bldP spid="15369" grpId="0"/>
      <p:bldP spid="15370" grpId="0"/>
      <p:bldP spid="1537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600200"/>
            <a:ext cx="3886200" cy="3733800"/>
          </a:xfrm>
        </p:spPr>
        <p:txBody>
          <a:bodyPr>
            <a:normAutofit/>
          </a:bodyPr>
          <a:lstStyle/>
          <a:p>
            <a:r>
              <a:rPr lang="fa-IR" sz="2400" b="1">
                <a:cs typeface="Tahoma" pitchFamily="34" charset="0"/>
              </a:rPr>
              <a:t>ساختمان مرکزی شرکت صفحات شیشه ای (</a:t>
            </a:r>
            <a:r>
              <a:rPr lang="en-US" sz="2400" b="1">
                <a:cs typeface="Tahoma" pitchFamily="34" charset="0"/>
              </a:rPr>
              <a:t>PPG</a:t>
            </a:r>
            <a:r>
              <a:rPr lang="fa-IR" sz="2400" b="1">
                <a:cs typeface="Tahoma" pitchFamily="34" charset="0"/>
              </a:rPr>
              <a:t>),در شهر پیتسبورگ در آمریکا (1981),طراح فیلیپ جانسون ,این ساختمان جایگزین کاتدرالهای قرون وسطی بوده و از کارهای پست مدرن جانسون محسوب می شود .</a:t>
            </a:r>
            <a:endParaRPr lang="en-US" sz="2400" b="1">
              <a:cs typeface="Tahoma" pitchFamily="34" charset="0"/>
            </a:endParaRPr>
          </a:p>
        </p:txBody>
      </p:sp>
      <p:pic>
        <p:nvPicPr>
          <p:cNvPr id="16388" name="Picture 4" descr="ppg_full_view"/>
          <p:cNvPicPr>
            <a:picLocks noGrp="1" noChangeAspect="1" noChangeArrowheads="1"/>
          </p:cNvPicPr>
          <p:nvPr>
            <p:ph idx="1"/>
          </p:nvPr>
        </p:nvPicPr>
        <p:blipFill>
          <a:blip r:embed="rId2"/>
          <a:srcRect/>
          <a:stretch>
            <a:fillRect/>
          </a:stretch>
        </p:blipFill>
        <p:spPr>
          <a:xfrm>
            <a:off x="4495800" y="0"/>
            <a:ext cx="4648200" cy="6858000"/>
          </a:xfrm>
          <a:noFill/>
          <a:ln/>
        </p:spPr>
      </p:pic>
      <p:sp>
        <p:nvSpPr>
          <p:cNvPr id="16389" name="Text Box 5"/>
          <p:cNvSpPr txBox="1">
            <a:spLocks noChangeArrowheads="1"/>
          </p:cNvSpPr>
          <p:nvPr/>
        </p:nvSpPr>
        <p:spPr bwMode="auto">
          <a:xfrm>
            <a:off x="1889125" y="1306513"/>
            <a:ext cx="184150" cy="396875"/>
          </a:xfrm>
          <a:prstGeom prst="rect">
            <a:avLst/>
          </a:prstGeom>
          <a:noFill/>
          <a:ln w="9525">
            <a:noFill/>
            <a:miter lim="800000"/>
            <a:headEnd/>
            <a:tailEnd/>
          </a:ln>
          <a:effectLst/>
        </p:spPr>
        <p:txBody>
          <a:bodyPr wrap="none">
            <a:spAutoFit/>
          </a:bodyPr>
          <a:lstStyle/>
          <a:p>
            <a:pPr algn="r"/>
            <a:endParaRPr lang="en-US" sz="2000">
              <a:solidFill>
                <a:schemeClr val="tx1"/>
              </a:solidFill>
            </a:endParaRPr>
          </a:p>
        </p:txBody>
      </p:sp>
      <p:graphicFrame>
        <p:nvGraphicFramePr>
          <p:cNvPr id="16446" name="Group 62"/>
          <p:cNvGraphicFramePr>
            <a:graphicFrameLocks noGrp="1"/>
          </p:cNvGraphicFramePr>
          <p:nvPr/>
        </p:nvGraphicFramePr>
        <p:xfrm>
          <a:off x="4317683" y="0"/>
          <a:ext cx="208280" cy="6842760"/>
        </p:xfrm>
        <a:graphic>
          <a:graphicData uri="http://schemas.openxmlformats.org/drawingml/2006/table">
            <a:tbl>
              <a:tblPr rtl="1"/>
              <a:tblGrid>
                <a:gridCol w="208280"/>
              </a:tblGrid>
              <a:tr h="533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rgbClr val="D7C7CC"/>
                      </a:solidFill>
                      <a:prstDash val="solid"/>
                      <a:round/>
                      <a:headEnd type="none" w="med" len="med"/>
                      <a:tailEnd type="none" w="med" len="med"/>
                    </a:lnL>
                    <a:lnR w="38100" cap="flat" cmpd="sng" algn="ctr">
                      <a:solidFill>
                        <a:srgbClr val="D7C7CC"/>
                      </a:solidFill>
                      <a:prstDash val="solid"/>
                      <a:round/>
                      <a:headEnd type="none" w="med" len="med"/>
                      <a:tailEnd type="none" w="med" len="med"/>
                    </a:lnR>
                    <a:lnT w="38100" cap="flat" cmpd="sng" algn="ctr">
                      <a:solidFill>
                        <a:srgbClr val="D7C7CC"/>
                      </a:solidFill>
                      <a:prstDash val="solid"/>
                      <a:round/>
                      <a:headEnd type="none" w="med" len="med"/>
                      <a:tailEnd type="none" w="med" len="med"/>
                    </a:lnT>
                    <a:lnB w="38100" cap="flat" cmpd="sng" algn="ctr">
                      <a:solidFill>
                        <a:srgbClr val="DFBFC8"/>
                      </a:solidFill>
                      <a:prstDash val="solid"/>
                      <a:round/>
                      <a:headEnd type="none" w="med" len="med"/>
                      <a:tailEnd type="none" w="med" len="med"/>
                    </a:lnB>
                    <a:lnTlToBr>
                      <a:noFill/>
                    </a:lnTlToBr>
                    <a:lnBlToTr>
                      <a:noFill/>
                    </a:lnBlToTr>
                    <a:noFill/>
                  </a:tcPr>
                </a:tc>
              </a:tr>
              <a:tr h="28575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rgbClr val="D7C7CC"/>
                      </a:solidFill>
                      <a:prstDash val="solid"/>
                      <a:round/>
                      <a:headEnd type="none" w="med" len="med"/>
                      <a:tailEnd type="none" w="med" len="med"/>
                    </a:lnL>
                    <a:lnR w="38100" cap="flat" cmpd="sng" algn="ctr">
                      <a:solidFill>
                        <a:srgbClr val="D7C7CC"/>
                      </a:solidFill>
                      <a:prstDash val="solid"/>
                      <a:round/>
                      <a:headEnd type="none" w="med" len="med"/>
                      <a:tailEnd type="none" w="med" len="med"/>
                    </a:lnR>
                    <a:lnT w="38100" cap="flat" cmpd="sng" algn="ctr">
                      <a:solidFill>
                        <a:srgbClr val="DFBFC8"/>
                      </a:solidFill>
                      <a:prstDash val="solid"/>
                      <a:round/>
                      <a:headEnd type="none" w="med" len="med"/>
                      <a:tailEnd type="none" w="med" len="med"/>
                    </a:lnT>
                    <a:lnB w="38100" cap="flat" cmpd="sng" algn="ctr">
                      <a:solidFill>
                        <a:srgbClr val="DFBFC8"/>
                      </a:solidFill>
                      <a:prstDash val="solid"/>
                      <a:round/>
                      <a:headEnd type="none" w="med" len="med"/>
                      <a:tailEnd type="none" w="med" len="med"/>
                    </a:lnB>
                    <a:lnTlToBr>
                      <a:noFill/>
                    </a:lnTlToBr>
                    <a:lnBlToTr>
                      <a:noFill/>
                    </a:lnBlToTr>
                    <a:noFill/>
                  </a:tcPr>
                </a:tc>
              </a:tr>
              <a:tr h="29337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rgbClr val="D7C7CC"/>
                      </a:solidFill>
                      <a:prstDash val="solid"/>
                      <a:round/>
                      <a:headEnd type="none" w="med" len="med"/>
                      <a:tailEnd type="none" w="med" len="med"/>
                    </a:lnL>
                    <a:lnR w="38100" cap="flat" cmpd="sng" algn="ctr">
                      <a:solidFill>
                        <a:srgbClr val="D7C7CC"/>
                      </a:solidFill>
                      <a:prstDash val="solid"/>
                      <a:round/>
                      <a:headEnd type="none" w="med" len="med"/>
                      <a:tailEnd type="none" w="med" len="med"/>
                    </a:lnR>
                    <a:lnT w="38100" cap="flat" cmpd="sng" algn="ctr">
                      <a:solidFill>
                        <a:srgbClr val="DFBFC8"/>
                      </a:solidFill>
                      <a:prstDash val="solid"/>
                      <a:round/>
                      <a:headEnd type="none" w="med" len="med"/>
                      <a:tailEnd type="none" w="med" len="med"/>
                    </a:lnT>
                    <a:lnB w="38100" cap="flat" cmpd="sng" algn="ctr">
                      <a:solidFill>
                        <a:srgbClr val="DFBFC8"/>
                      </a:solidFill>
                      <a:prstDash val="solid"/>
                      <a:round/>
                      <a:headEnd type="none" w="med" len="med"/>
                      <a:tailEnd type="none" w="med" len="med"/>
                    </a:lnB>
                    <a:lnTlToBr>
                      <a:noFill/>
                    </a:lnTlToBr>
                    <a:lnBlToTr>
                      <a:noFill/>
                    </a:lnBlToTr>
                    <a:noFill/>
                  </a:tcPr>
                </a:tc>
              </a:tr>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rgbClr val="D7C7CC"/>
                      </a:solidFill>
                      <a:prstDash val="solid"/>
                      <a:round/>
                      <a:headEnd type="none" w="med" len="med"/>
                      <a:tailEnd type="none" w="med" len="med"/>
                    </a:lnL>
                    <a:lnR w="38100" cap="flat" cmpd="sng" algn="ctr">
                      <a:solidFill>
                        <a:srgbClr val="D7C7CC"/>
                      </a:solidFill>
                      <a:prstDash val="solid"/>
                      <a:round/>
                      <a:headEnd type="none" w="med" len="med"/>
                      <a:tailEnd type="none" w="med" len="med"/>
                    </a:lnR>
                    <a:lnT w="38100" cap="flat" cmpd="sng" algn="ctr">
                      <a:solidFill>
                        <a:srgbClr val="DFBFC8"/>
                      </a:solidFill>
                      <a:prstDash val="solid"/>
                      <a:round/>
                      <a:headEnd type="none" w="med" len="med"/>
                      <a:tailEnd type="none" w="med" len="med"/>
                    </a:lnT>
                    <a:lnB w="38100" cap="flat" cmpd="sng" algn="ctr">
                      <a:solidFill>
                        <a:srgbClr val="D7C7CC"/>
                      </a:solidFill>
                      <a:prstDash val="solid"/>
                      <a:round/>
                      <a:headEnd type="none" w="med" len="med"/>
                      <a:tailEnd type="none" w="med" len="med"/>
                    </a:lnB>
                    <a:lnTlToBr>
                      <a:noFill/>
                    </a:lnTlToBr>
                    <a:lnBlToTr>
                      <a:noFill/>
                    </a:lnBlToTr>
                    <a:noFill/>
                  </a:tcPr>
                </a:tc>
              </a:tr>
            </a:tbl>
          </a:graphicData>
        </a:graphic>
      </p:graphicFrame>
      <p:graphicFrame>
        <p:nvGraphicFramePr>
          <p:cNvPr id="16444" name="Group 60"/>
          <p:cNvGraphicFramePr>
            <a:graphicFrameLocks noGrp="1"/>
          </p:cNvGraphicFramePr>
          <p:nvPr/>
        </p:nvGraphicFramePr>
        <p:xfrm>
          <a:off x="0" y="0"/>
          <a:ext cx="228600" cy="6858000"/>
        </p:xfrm>
        <a:graphic>
          <a:graphicData uri="http://schemas.openxmlformats.org/drawingml/2006/table">
            <a:tbl>
              <a:tblPr rtl="1"/>
              <a:tblGrid>
                <a:gridCol w="228600"/>
              </a:tblGrid>
              <a:tr h="6858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38100" cap="flat" cmpd="sng" algn="ctr">
                      <a:solidFill>
                        <a:srgbClr val="DFBFC8"/>
                      </a:solidFill>
                      <a:prstDash val="solid"/>
                      <a:round/>
                      <a:headEnd type="none" w="med" len="med"/>
                      <a:tailEnd type="none" w="med" len="med"/>
                    </a:lnL>
                    <a:lnR w="38100" cap="flat" cmpd="sng" algn="ctr">
                      <a:solidFill>
                        <a:srgbClr val="DFBFC8"/>
                      </a:solidFill>
                      <a:prstDash val="solid"/>
                      <a:round/>
                      <a:headEnd type="none" w="med" len="med"/>
                      <a:tailEnd type="none" w="med" len="med"/>
                    </a:lnR>
                    <a:lnT w="38100" cap="flat" cmpd="sng" algn="ctr">
                      <a:solidFill>
                        <a:srgbClr val="DFBFC8"/>
                      </a:solidFill>
                      <a:prstDash val="solid"/>
                      <a:round/>
                      <a:headEnd type="none" w="med" len="med"/>
                      <a:tailEnd type="none" w="med" len="med"/>
                    </a:lnT>
                    <a:lnB w="38100" cap="flat" cmpd="sng" algn="ctr">
                      <a:solidFill>
                        <a:srgbClr val="DFBFC8"/>
                      </a:solidFill>
                      <a:prstDash val="solid"/>
                      <a:round/>
                      <a:headEnd type="none" w="med" len="med"/>
                      <a:tailEnd type="none" w="med" len="med"/>
                    </a:lnB>
                    <a:lnTlToBr>
                      <a:noFill/>
                    </a:lnTlToBr>
                    <a:lnBlToTr>
                      <a:noFill/>
                    </a:lnBlToTr>
                    <a:noFill/>
                  </a:tcPr>
                </a:tc>
              </a:tr>
            </a:tbl>
          </a:graphicData>
        </a:graphic>
      </p:graphicFrame>
      <p:graphicFrame>
        <p:nvGraphicFramePr>
          <p:cNvPr id="16453" name="Group 69"/>
          <p:cNvGraphicFramePr>
            <a:graphicFrameLocks noGrp="1"/>
          </p:cNvGraphicFramePr>
          <p:nvPr/>
        </p:nvGraphicFramePr>
        <p:xfrm>
          <a:off x="457200" y="533400"/>
          <a:ext cx="3810000" cy="518160"/>
        </p:xfrm>
        <a:graphic>
          <a:graphicData uri="http://schemas.openxmlformats.org/drawingml/2006/table">
            <a:tbl>
              <a:tblPr rtl="1"/>
              <a:tblGrid>
                <a:gridCol w="3810000"/>
              </a:tblGrid>
              <a:tr h="304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38100" cap="flat" cmpd="sng" algn="ctr">
                      <a:solidFill>
                        <a:srgbClr val="D7C7CC"/>
                      </a:solidFill>
                      <a:prstDash val="solid"/>
                      <a:round/>
                      <a:headEnd type="none" w="med" len="med"/>
                      <a:tailEnd type="none" w="med" len="med"/>
                    </a:lnL>
                    <a:lnR w="38100" cap="flat" cmpd="sng" algn="ctr">
                      <a:solidFill>
                        <a:srgbClr val="D7C7CC"/>
                      </a:solidFill>
                      <a:prstDash val="solid"/>
                      <a:round/>
                      <a:headEnd type="none" w="med" len="med"/>
                      <a:tailEnd type="none" w="med" len="med"/>
                    </a:lnR>
                    <a:lnT w="38100" cap="flat" cmpd="sng" algn="ctr">
                      <a:solidFill>
                        <a:srgbClr val="D7C7CC"/>
                      </a:solidFill>
                      <a:prstDash val="solid"/>
                      <a:round/>
                      <a:headEnd type="none" w="med" len="med"/>
                      <a:tailEnd type="none" w="med" len="med"/>
                    </a:lnT>
                    <a:lnB w="38100" cap="flat" cmpd="sng" algn="ctr">
                      <a:solidFill>
                        <a:srgbClr val="D7C7CC"/>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par>
                                <p:cTn id="8" presetID="9" presetClass="entr" presetSubtype="0"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dissolve">
                                      <p:cBhvr>
                                        <p:cTn id="10" dur="500"/>
                                        <p:tgtEl>
                                          <p:spTgt spid="16388"/>
                                        </p:tgtEl>
                                      </p:cBhvr>
                                    </p:animEffect>
                                  </p:childTnLst>
                                </p:cTn>
                              </p:par>
                              <p:par>
                                <p:cTn id="11" presetID="9" presetClass="entr" presetSubtype="0" fill="hold" grpId="0" nodeType="withEffect" nodePh="1">
                                  <p:stCondLst>
                                    <p:cond delay="0"/>
                                  </p:stCondLst>
                                  <p:endCondLst>
                                    <p:cond evt="begin" delay="0">
                                      <p:tn val="11"/>
                                    </p:cond>
                                  </p:endCondLst>
                                  <p:childTnLst>
                                    <p:set>
                                      <p:cBhvr>
                                        <p:cTn id="12" dur="1" fill="hold">
                                          <p:stCondLst>
                                            <p:cond delay="0"/>
                                          </p:stCondLst>
                                        </p:cTn>
                                        <p:tgtEl>
                                          <p:spTgt spid="16389"/>
                                        </p:tgtEl>
                                        <p:attrNameLst>
                                          <p:attrName>style.visibility</p:attrName>
                                        </p:attrNameLst>
                                      </p:cBhvr>
                                      <p:to>
                                        <p:strVal val="visible"/>
                                      </p:to>
                                    </p:set>
                                    <p:animEffect transition="in" filter="dissolve">
                                      <p:cBhvr>
                                        <p:cTn id="13" dur="500"/>
                                        <p:tgtEl>
                                          <p:spTgt spid="16389"/>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xit" presetSubtype="0" fill="hold" grpId="1" nodeType="clickEffect">
                                  <p:stCondLst>
                                    <p:cond delay="0"/>
                                  </p:stCondLst>
                                  <p:childTnLst>
                                    <p:anim to="" calcmode="lin" valueType="num">
                                      <p:cBhvr>
                                        <p:cTn id="17" dur="1"/>
                                        <p:tgtEl>
                                          <p:spTgt spid="16386"/>
                                        </p:tgtEl>
                                        <p:attrNameLst>
                                          <p:attrName/>
                                        </p:attrNameLst>
                                      </p:cBhvr>
                                    </p:anim>
                                    <p:set>
                                      <p:cBhvr>
                                        <p:cTn id="18" dur="1" fill="hold">
                                          <p:stCondLst>
                                            <p:cond delay="0"/>
                                          </p:stCondLst>
                                        </p:cTn>
                                        <p:tgtEl>
                                          <p:spTgt spid="16386"/>
                                        </p:tgtEl>
                                        <p:attrNameLst>
                                          <p:attrName>style.visibility</p:attrName>
                                        </p:attrNameLst>
                                      </p:cBhvr>
                                      <p:to>
                                        <p:strVal val="hidden"/>
                                      </p:to>
                                    </p:set>
                                  </p:childTnLst>
                                </p:cTn>
                              </p:par>
                              <p:par>
                                <p:cTn id="19" presetID="24" presetClass="exit" presetSubtype="0" fill="hold" nodeType="withEffect">
                                  <p:stCondLst>
                                    <p:cond delay="0"/>
                                  </p:stCondLst>
                                  <p:childTnLst>
                                    <p:anim to="" calcmode="lin" valueType="num">
                                      <p:cBhvr>
                                        <p:cTn id="20" dur="1"/>
                                        <p:tgtEl>
                                          <p:spTgt spid="16388"/>
                                        </p:tgtEl>
                                        <p:attrNameLst>
                                          <p:attrName/>
                                        </p:attrNameLst>
                                      </p:cBhvr>
                                    </p:anim>
                                    <p:set>
                                      <p:cBhvr>
                                        <p:cTn id="21" dur="1" fill="hold">
                                          <p:stCondLst>
                                            <p:cond delay="0"/>
                                          </p:stCondLst>
                                        </p:cTn>
                                        <p:tgtEl>
                                          <p:spTgt spid="16388"/>
                                        </p:tgtEl>
                                        <p:attrNameLst>
                                          <p:attrName>style.visibility</p:attrName>
                                        </p:attrNameLst>
                                      </p:cBhvr>
                                      <p:to>
                                        <p:strVal val="hidden"/>
                                      </p:to>
                                    </p:set>
                                  </p:childTnLst>
                                </p:cTn>
                              </p:par>
                              <p:par>
                                <p:cTn id="22" presetID="24" presetClass="exit" presetSubtype="0" fill="hold" grpId="1" nodeType="withEffect" nodePh="1">
                                  <p:stCondLst>
                                    <p:cond delay="0"/>
                                  </p:stCondLst>
                                  <p:endCondLst>
                                    <p:cond evt="begin" delay="0">
                                      <p:tn val="22"/>
                                    </p:cond>
                                  </p:endCondLst>
                                  <p:childTnLst>
                                    <p:anim to="" calcmode="lin" valueType="num">
                                      <p:cBhvr>
                                        <p:cTn id="23" dur="1"/>
                                        <p:tgtEl>
                                          <p:spTgt spid="16389"/>
                                        </p:tgtEl>
                                        <p:attrNameLst>
                                          <p:attrName/>
                                        </p:attrNameLst>
                                      </p:cBhvr>
                                    </p:anim>
                                    <p:set>
                                      <p:cBhvr>
                                        <p:cTn id="24" dur="1" fill="hold">
                                          <p:stCondLst>
                                            <p:cond delay="0"/>
                                          </p:stCondLst>
                                        </p:cTn>
                                        <p:tgtEl>
                                          <p:spTgt spid="163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6" grpId="1"/>
      <p:bldP spid="16389" grpId="0"/>
      <p:bldP spid="1638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ppg_shadowy"/>
          <p:cNvPicPr>
            <a:picLocks noGrp="1" noChangeAspect="1" noChangeArrowheads="1"/>
          </p:cNvPicPr>
          <p:nvPr>
            <p:ph idx="1"/>
          </p:nvPr>
        </p:nvPicPr>
        <p:blipFill>
          <a:blip r:embed="rId2"/>
          <a:srcRect/>
          <a:stretch>
            <a:fillRect/>
          </a:stretch>
        </p:blipFill>
        <p:spPr>
          <a:xfrm>
            <a:off x="1371600" y="228600"/>
            <a:ext cx="4435475" cy="6324600"/>
          </a:xfrm>
          <a:noFill/>
          <a:ln/>
        </p:spPr>
      </p:pic>
      <p:graphicFrame>
        <p:nvGraphicFramePr>
          <p:cNvPr id="27661" name="Group 13"/>
          <p:cNvGraphicFramePr>
            <a:graphicFrameLocks noGrp="1"/>
          </p:cNvGraphicFramePr>
          <p:nvPr/>
        </p:nvGraphicFramePr>
        <p:xfrm>
          <a:off x="8001000" y="609600"/>
          <a:ext cx="381000" cy="4572000"/>
        </p:xfrm>
        <a:graphic>
          <a:graphicData uri="http://schemas.openxmlformats.org/drawingml/2006/table">
            <a:tbl>
              <a:tblPr rtl="1"/>
              <a:tblGrid>
                <a:gridCol w="381000"/>
              </a:tblGrid>
              <a:tr h="4572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668" name="Group 20"/>
          <p:cNvGraphicFramePr>
            <a:graphicFrameLocks noGrp="1"/>
          </p:cNvGraphicFramePr>
          <p:nvPr/>
        </p:nvGraphicFramePr>
        <p:xfrm>
          <a:off x="6400800" y="838200"/>
          <a:ext cx="2133600" cy="518160"/>
        </p:xfrm>
        <a:graphic>
          <a:graphicData uri="http://schemas.openxmlformats.org/drawingml/2006/table">
            <a:tbl>
              <a:tblPr rtl="1"/>
              <a:tblGrid>
                <a:gridCol w="21336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676" name="Group 28"/>
          <p:cNvGraphicFramePr>
            <a:graphicFrameLocks noGrp="1"/>
          </p:cNvGraphicFramePr>
          <p:nvPr/>
        </p:nvGraphicFramePr>
        <p:xfrm>
          <a:off x="7696200" y="5562600"/>
          <a:ext cx="533400" cy="533400"/>
        </p:xfrm>
        <a:graphic>
          <a:graphicData uri="http://schemas.openxmlformats.org/drawingml/2006/table">
            <a:tbl>
              <a:tblPr rtl="1"/>
              <a:tblGrid>
                <a:gridCol w="533400"/>
              </a:tblGrid>
              <a:tr h="533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684" name="Group 36"/>
          <p:cNvGraphicFramePr>
            <a:graphicFrameLocks noGrp="1"/>
          </p:cNvGraphicFramePr>
          <p:nvPr/>
        </p:nvGraphicFramePr>
        <p:xfrm>
          <a:off x="6705600" y="5715000"/>
          <a:ext cx="381000" cy="609600"/>
        </p:xfrm>
        <a:graphic>
          <a:graphicData uri="http://schemas.openxmlformats.org/drawingml/2006/table">
            <a:tbl>
              <a:tblPr rtl="1"/>
              <a:tblGrid>
                <a:gridCol w="381000"/>
              </a:tblGrid>
              <a:tr h="609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692" name="Group 44"/>
          <p:cNvGraphicFramePr>
            <a:graphicFrameLocks noGrp="1"/>
          </p:cNvGraphicFramePr>
          <p:nvPr/>
        </p:nvGraphicFramePr>
        <p:xfrm>
          <a:off x="6019800" y="6248400"/>
          <a:ext cx="228600" cy="518160"/>
        </p:xfrm>
        <a:graphic>
          <a:graphicData uri="http://schemas.openxmlformats.org/drawingml/2006/table">
            <a:tbl>
              <a:tblPr rtl="1"/>
              <a:tblGrid>
                <a:gridCol w="228600"/>
              </a:tblGrid>
              <a:tr h="228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699" name="Group 51"/>
          <p:cNvGraphicFramePr>
            <a:graphicFrameLocks noGrp="1"/>
          </p:cNvGraphicFramePr>
          <p:nvPr/>
        </p:nvGraphicFramePr>
        <p:xfrm>
          <a:off x="7239000" y="3962400"/>
          <a:ext cx="381000" cy="609600"/>
        </p:xfrm>
        <a:graphic>
          <a:graphicData uri="http://schemas.openxmlformats.org/drawingml/2006/table">
            <a:tbl>
              <a:tblPr rtl="1"/>
              <a:tblGrid>
                <a:gridCol w="381000"/>
              </a:tblGrid>
              <a:tr h="609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707" name="Group 59"/>
          <p:cNvGraphicFramePr>
            <a:graphicFrameLocks noGrp="1"/>
          </p:cNvGraphicFramePr>
          <p:nvPr/>
        </p:nvGraphicFramePr>
        <p:xfrm>
          <a:off x="6324600" y="4876800"/>
          <a:ext cx="609600" cy="685800"/>
        </p:xfrm>
        <a:graphic>
          <a:graphicData uri="http://schemas.openxmlformats.org/drawingml/2006/table">
            <a:tbl>
              <a:tblPr rtl="1"/>
              <a:tblGrid>
                <a:gridCol w="609600"/>
              </a:tblGrid>
              <a:tr h="685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 name="Rectangle 46"/>
          <p:cNvSpPr/>
          <p:nvPr/>
        </p:nvSpPr>
        <p:spPr>
          <a:xfrm>
            <a:off x="7008672" y="6396335"/>
            <a:ext cx="2135328" cy="461665"/>
          </a:xfrm>
          <a:prstGeom prst="rect">
            <a:avLst/>
          </a:prstGeom>
        </p:spPr>
        <p:txBody>
          <a:bodyPr wrap="none">
            <a:spAutoFit/>
          </a:bodyPr>
          <a:lstStyle/>
          <a:p>
            <a:r>
              <a:rPr lang="en-US" sz="2400" dirty="0" smtClean="0">
                <a:solidFill>
                  <a:schemeClr val="tx1"/>
                </a:solidFill>
              </a:rPr>
              <a:t>Www.irdwg.ir</a:t>
            </a:r>
            <a:endParaRPr lang="fa-IR" sz="24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nations_bank_evening_view_l"/>
          <p:cNvPicPr>
            <a:picLocks noGrp="1" noChangeAspect="1" noChangeArrowheads="1"/>
          </p:cNvPicPr>
          <p:nvPr>
            <p:ph idx="1"/>
          </p:nvPr>
        </p:nvPicPr>
        <p:blipFill>
          <a:blip r:embed="rId2"/>
          <a:srcRect/>
          <a:stretch>
            <a:fillRect/>
          </a:stretch>
        </p:blipFill>
        <p:spPr>
          <a:xfrm>
            <a:off x="304800" y="609600"/>
            <a:ext cx="2836863" cy="5105400"/>
          </a:xfrm>
          <a:noFill/>
          <a:ln/>
        </p:spPr>
      </p:pic>
      <p:pic>
        <p:nvPicPr>
          <p:cNvPr id="24581" name="Picture 5" descr="nations_bank_base_l"/>
          <p:cNvPicPr>
            <a:picLocks noChangeAspect="1" noChangeArrowheads="1"/>
          </p:cNvPicPr>
          <p:nvPr/>
        </p:nvPicPr>
        <p:blipFill>
          <a:blip r:embed="rId3"/>
          <a:srcRect/>
          <a:stretch>
            <a:fillRect/>
          </a:stretch>
        </p:blipFill>
        <p:spPr bwMode="auto">
          <a:xfrm>
            <a:off x="3657600" y="457200"/>
            <a:ext cx="3578225" cy="4419600"/>
          </a:xfrm>
          <a:prstGeom prst="rect">
            <a:avLst/>
          </a:prstGeom>
          <a:noFill/>
          <a:ln w="9525">
            <a:noFill/>
            <a:miter lim="800000"/>
            <a:headEnd/>
            <a:tailEnd/>
          </a:ln>
        </p:spPr>
      </p:pic>
      <p:sp>
        <p:nvSpPr>
          <p:cNvPr id="24582" name="Rectangle 6"/>
          <p:cNvSpPr>
            <a:spLocks noChangeArrowheads="1"/>
          </p:cNvSpPr>
          <p:nvPr/>
        </p:nvSpPr>
        <p:spPr bwMode="auto">
          <a:xfrm>
            <a:off x="2590800" y="5867400"/>
            <a:ext cx="5953125" cy="641350"/>
          </a:xfrm>
          <a:prstGeom prst="rect">
            <a:avLst/>
          </a:prstGeom>
          <a:noFill/>
          <a:ln w="9525">
            <a:noFill/>
            <a:miter lim="800000"/>
            <a:headEnd/>
            <a:tailEnd/>
          </a:ln>
          <a:effectLst/>
        </p:spPr>
        <p:txBody>
          <a:bodyPr wrap="none" anchor="ctr">
            <a:spAutoFit/>
          </a:bodyPr>
          <a:lstStyle/>
          <a:p>
            <a:pPr algn="r"/>
            <a:r>
              <a:rPr lang="en-US">
                <a:hlinkClick r:id="rId4"/>
              </a:rPr>
              <a:t>Nations Bank</a:t>
            </a:r>
            <a:r>
              <a:rPr lang="en-US"/>
              <a:t>,</a:t>
            </a:r>
            <a:r>
              <a:rPr lang="en-US" sz="2400" b="0"/>
              <a:t> </a:t>
            </a:r>
            <a:r>
              <a:rPr lang="en-US" sz="3600">
                <a:solidFill>
                  <a:schemeClr val="tx1"/>
                </a:solidFill>
              </a:rPr>
              <a:t>Dallas, Texas</a:t>
            </a:r>
            <a:r>
              <a:rPr lang="en-US" sz="2400" b="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tv_Page_Image_l"/>
          <p:cNvPicPr>
            <a:picLocks noGrp="1" noChangeAspect="1" noChangeArrowheads="1"/>
          </p:cNvPicPr>
          <p:nvPr>
            <p:ph idx="1"/>
          </p:nvPr>
        </p:nvPicPr>
        <p:blipFill>
          <a:blip r:embed="rId2"/>
          <a:srcRect/>
          <a:stretch>
            <a:fillRect/>
          </a:stretch>
        </p:blipFill>
        <p:spPr>
          <a:xfrm>
            <a:off x="381000" y="1600200"/>
            <a:ext cx="3422650" cy="4830763"/>
          </a:xfrm>
          <a:noFill/>
          <a:ln/>
        </p:spPr>
      </p:pic>
      <p:sp>
        <p:nvSpPr>
          <p:cNvPr id="41989" name="Rectangle 5"/>
          <p:cNvSpPr>
            <a:spLocks noChangeArrowheads="1"/>
          </p:cNvSpPr>
          <p:nvPr/>
        </p:nvSpPr>
        <p:spPr bwMode="auto">
          <a:xfrm>
            <a:off x="5105400" y="5791200"/>
            <a:ext cx="3276600" cy="381000"/>
          </a:xfrm>
          <a:prstGeom prst="rect">
            <a:avLst/>
          </a:prstGeom>
          <a:solidFill>
            <a:schemeClr val="accent1"/>
          </a:solidFill>
          <a:ln w="9525">
            <a:solidFill>
              <a:schemeClr val="bg1"/>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
        <p:nvSpPr>
          <p:cNvPr id="41990" name="Rectangle 6"/>
          <p:cNvSpPr>
            <a:spLocks noChangeArrowheads="1"/>
          </p:cNvSpPr>
          <p:nvPr/>
        </p:nvSpPr>
        <p:spPr bwMode="auto">
          <a:xfrm>
            <a:off x="7239000" y="3962400"/>
            <a:ext cx="914400" cy="9144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graphicFrame>
        <p:nvGraphicFramePr>
          <p:cNvPr id="41998" name="Group 14"/>
          <p:cNvGraphicFramePr>
            <a:graphicFrameLocks noGrp="1"/>
          </p:cNvGraphicFramePr>
          <p:nvPr/>
        </p:nvGraphicFramePr>
        <p:xfrm>
          <a:off x="7391400" y="838200"/>
          <a:ext cx="685800" cy="4572000"/>
        </p:xfrm>
        <a:graphic>
          <a:graphicData uri="http://schemas.openxmlformats.org/drawingml/2006/table">
            <a:tbl>
              <a:tblPr rtl="1"/>
              <a:tblGrid>
                <a:gridCol w="685800"/>
              </a:tblGrid>
              <a:tr h="4572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B1EDDD"/>
                    </a:solidFill>
                  </a:tcPr>
                </a:tc>
              </a:tr>
            </a:tbl>
          </a:graphicData>
        </a:graphic>
      </p:graphicFrame>
      <p:graphicFrame>
        <p:nvGraphicFramePr>
          <p:cNvPr id="42005" name="Group 21"/>
          <p:cNvGraphicFramePr>
            <a:graphicFrameLocks noGrp="1"/>
          </p:cNvGraphicFramePr>
          <p:nvPr/>
        </p:nvGraphicFramePr>
        <p:xfrm>
          <a:off x="8382000" y="3733800"/>
          <a:ext cx="228600" cy="2514600"/>
        </p:xfrm>
        <a:graphic>
          <a:graphicData uri="http://schemas.openxmlformats.org/drawingml/2006/table">
            <a:tbl>
              <a:tblPr rtl="1"/>
              <a:tblGrid>
                <a:gridCol w="228600"/>
              </a:tblGrid>
              <a:tr h="2514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42006" name="Rectangle 22"/>
          <p:cNvSpPr>
            <a:spLocks noChangeArrowheads="1"/>
          </p:cNvSpPr>
          <p:nvPr/>
        </p:nvSpPr>
        <p:spPr bwMode="auto">
          <a:xfrm>
            <a:off x="1371600" y="762000"/>
            <a:ext cx="6781800" cy="1066800"/>
          </a:xfrm>
          <a:prstGeom prst="rect">
            <a:avLst/>
          </a:prstGeom>
          <a:noFill/>
          <a:ln w="9525">
            <a:noFill/>
            <a:miter lim="800000"/>
            <a:headEnd/>
            <a:tailEnd/>
          </a:ln>
          <a:effectLst/>
        </p:spPr>
        <p:txBody>
          <a:bodyPr anchor="ctr">
            <a:spAutoFit/>
          </a:bodyPr>
          <a:lstStyle/>
          <a:p>
            <a:pPr algn="r"/>
            <a:r>
              <a:rPr lang="en-US">
                <a:hlinkClick r:id="rId3"/>
              </a:rPr>
              <a:t>Museum of Television and Radio</a:t>
            </a:r>
            <a:r>
              <a:rPr lang="en-US"/>
              <a:t>, </a:t>
            </a:r>
            <a:r>
              <a:rPr lang="en-US" b="0"/>
              <a:t>New York City, New</a:t>
            </a:r>
            <a:endParaRPr lang="en-US"/>
          </a:p>
        </p:txBody>
      </p:sp>
      <p:sp>
        <p:nvSpPr>
          <p:cNvPr id="42007" name="Rectangle 23"/>
          <p:cNvSpPr>
            <a:spLocks noChangeArrowheads="1"/>
          </p:cNvSpPr>
          <p:nvPr/>
        </p:nvSpPr>
        <p:spPr bwMode="auto">
          <a:xfrm>
            <a:off x="4038600" y="1371600"/>
            <a:ext cx="4419600" cy="533400"/>
          </a:xfrm>
          <a:prstGeom prst="rect">
            <a:avLst/>
          </a:prstGeom>
          <a:solidFill>
            <a:srgbClr val="C0C0C0"/>
          </a:solidFill>
          <a:ln w="9525">
            <a:solidFill>
              <a:schemeClr val="bg1"/>
            </a:solidFill>
            <a:miter lim="800000"/>
            <a:headEnd/>
            <a:tailEnd/>
          </a:ln>
          <a:effectLst/>
        </p:spPr>
        <p:txBody>
          <a:bodyPr wrap="none" anchor="ctr"/>
          <a:lstStyle/>
          <a:p>
            <a:endParaRPr lang="fa-I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nations_bank_internal_l"/>
          <p:cNvPicPr>
            <a:picLocks noGrp="1" noChangeAspect="1" noChangeArrowheads="1"/>
          </p:cNvPicPr>
          <p:nvPr>
            <p:ph idx="1"/>
          </p:nvPr>
        </p:nvPicPr>
        <p:blipFill>
          <a:blip r:embed="rId2"/>
          <a:stretch>
            <a:fillRect/>
          </a:stretch>
        </p:blipFill>
        <p:spPr>
          <a:xfrm>
            <a:off x="3131185" y="2394585"/>
            <a:ext cx="2926080" cy="2926080"/>
          </a:xfrm>
          <a:noFill/>
          <a:ln/>
        </p:spPr>
      </p:pic>
      <p:pic>
        <p:nvPicPr>
          <p:cNvPr id="25605" name="Picture 5" descr="nations_bank_internal_2_l"/>
          <p:cNvPicPr>
            <a:picLocks noChangeAspect="1" noChangeArrowheads="1"/>
          </p:cNvPicPr>
          <p:nvPr/>
        </p:nvPicPr>
        <p:blipFill>
          <a:blip r:embed="rId3"/>
          <a:srcRect/>
          <a:stretch>
            <a:fillRect/>
          </a:stretch>
        </p:blipFill>
        <p:spPr bwMode="auto">
          <a:xfrm>
            <a:off x="1371600" y="457200"/>
            <a:ext cx="2667000" cy="4648200"/>
          </a:xfrm>
          <a:prstGeom prst="rect">
            <a:avLst/>
          </a:prstGeom>
          <a:noFill/>
          <a:ln w="9525">
            <a:noFill/>
            <a:miter lim="800000"/>
            <a:headEnd/>
            <a:tailEnd/>
          </a:ln>
        </p:spPr>
      </p:pic>
      <p:sp>
        <p:nvSpPr>
          <p:cNvPr id="25606" name="Rectangle 6"/>
          <p:cNvSpPr>
            <a:spLocks noChangeArrowheads="1"/>
          </p:cNvSpPr>
          <p:nvPr/>
        </p:nvSpPr>
        <p:spPr bwMode="auto">
          <a:xfrm>
            <a:off x="7924800" y="2667000"/>
            <a:ext cx="381000" cy="3657600"/>
          </a:xfrm>
          <a:prstGeom prst="rect">
            <a:avLst/>
          </a:prstGeom>
          <a:solidFill>
            <a:schemeClr val="accent1"/>
          </a:solidFill>
          <a:ln w="9525">
            <a:solidFill>
              <a:schemeClr val="bg1"/>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
        <p:nvSpPr>
          <p:cNvPr id="25607" name="Rectangle 7"/>
          <p:cNvSpPr>
            <a:spLocks noChangeArrowheads="1"/>
          </p:cNvSpPr>
          <p:nvPr/>
        </p:nvSpPr>
        <p:spPr bwMode="auto">
          <a:xfrm>
            <a:off x="7391400" y="990600"/>
            <a:ext cx="838200" cy="12192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25608" name="Rectangle 8"/>
          <p:cNvSpPr>
            <a:spLocks noChangeArrowheads="1"/>
          </p:cNvSpPr>
          <p:nvPr/>
        </p:nvSpPr>
        <p:spPr bwMode="auto">
          <a:xfrm>
            <a:off x="6400800" y="304800"/>
            <a:ext cx="533400" cy="9906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25609" name="Rectangle 9"/>
          <p:cNvSpPr>
            <a:spLocks noChangeArrowheads="1"/>
          </p:cNvSpPr>
          <p:nvPr/>
        </p:nvSpPr>
        <p:spPr bwMode="auto">
          <a:xfrm>
            <a:off x="5257800" y="609600"/>
            <a:ext cx="533400" cy="5334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transco_fountain_at_night_l"/>
          <p:cNvPicPr>
            <a:picLocks noGrp="1" noChangeAspect="1" noChangeArrowheads="1"/>
          </p:cNvPicPr>
          <p:nvPr>
            <p:ph idx="1"/>
          </p:nvPr>
        </p:nvPicPr>
        <p:blipFill>
          <a:blip r:embed="rId2"/>
          <a:srcRect/>
          <a:stretch>
            <a:fillRect/>
          </a:stretch>
        </p:blipFill>
        <p:spPr>
          <a:xfrm>
            <a:off x="914400" y="1143000"/>
            <a:ext cx="4495800" cy="3871913"/>
          </a:xfrm>
          <a:noFill/>
          <a:ln/>
        </p:spPr>
      </p:pic>
      <p:graphicFrame>
        <p:nvGraphicFramePr>
          <p:cNvPr id="34828" name="Group 12"/>
          <p:cNvGraphicFramePr>
            <a:graphicFrameLocks noGrp="1"/>
          </p:cNvGraphicFramePr>
          <p:nvPr/>
        </p:nvGraphicFramePr>
        <p:xfrm>
          <a:off x="8382000" y="533400"/>
          <a:ext cx="381000" cy="5257800"/>
        </p:xfrm>
        <a:graphic>
          <a:graphicData uri="http://schemas.openxmlformats.org/drawingml/2006/table">
            <a:tbl>
              <a:tblPr rtl="1"/>
              <a:tblGrid>
                <a:gridCol w="381000"/>
              </a:tblGrid>
              <a:tr h="5257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7C7CC"/>
                      </a:solidFill>
                      <a:prstDash val="solid"/>
                      <a:round/>
                      <a:headEnd type="none" w="med" len="med"/>
                      <a:tailEnd type="none" w="med" len="med"/>
                    </a:lnL>
                    <a:lnR w="12700" cap="flat" cmpd="sng" algn="ctr">
                      <a:solidFill>
                        <a:srgbClr val="D7C7CC"/>
                      </a:solidFill>
                      <a:prstDash val="solid"/>
                      <a:round/>
                      <a:headEnd type="none" w="med" len="med"/>
                      <a:tailEnd type="none" w="med" len="med"/>
                    </a:lnR>
                    <a:lnT w="12700" cap="flat" cmpd="sng" algn="ctr">
                      <a:solidFill>
                        <a:srgbClr val="D7C7CC"/>
                      </a:solidFill>
                      <a:prstDash val="solid"/>
                      <a:round/>
                      <a:headEnd type="none" w="med" len="med"/>
                      <a:tailEnd type="none" w="med" len="med"/>
                    </a:lnT>
                    <a:lnB w="12700" cap="flat" cmpd="sng" algn="ctr">
                      <a:solidFill>
                        <a:srgbClr val="D7C7CC"/>
                      </a:solidFill>
                      <a:prstDash val="solid"/>
                      <a:round/>
                      <a:headEnd type="none" w="med" len="med"/>
                      <a:tailEnd type="none" w="med" len="med"/>
                    </a:lnB>
                    <a:lnTlToBr>
                      <a:noFill/>
                    </a:lnTlToBr>
                    <a:lnBlToTr>
                      <a:noFill/>
                    </a:lnBlToTr>
                    <a:solidFill>
                      <a:srgbClr val="B1EDDD"/>
                    </a:solidFill>
                  </a:tcPr>
                </a:tc>
              </a:tr>
            </a:tbl>
          </a:graphicData>
        </a:graphic>
      </p:graphicFrame>
      <p:graphicFrame>
        <p:nvGraphicFramePr>
          <p:cNvPr id="34836" name="Group 20"/>
          <p:cNvGraphicFramePr>
            <a:graphicFrameLocks noGrp="1"/>
          </p:cNvGraphicFramePr>
          <p:nvPr/>
        </p:nvGraphicFramePr>
        <p:xfrm>
          <a:off x="3505200" y="5486400"/>
          <a:ext cx="4572000" cy="518160"/>
        </p:xfrm>
        <a:graphic>
          <a:graphicData uri="http://schemas.openxmlformats.org/drawingml/2006/table">
            <a:tbl>
              <a:tblPr rtl="1"/>
              <a:tblGrid>
                <a:gridCol w="45720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solid"/>
                      <a:round/>
                      <a:headEnd type="none" w="med" len="med"/>
                      <a:tailEnd type="none" w="med" len="med"/>
                    </a:lnL>
                    <a:lnR w="12700" cap="flat" cmpd="sng" algn="ctr">
                      <a:solidFill>
                        <a:srgbClr val="DFBFC8"/>
                      </a:solidFill>
                      <a:prstDash val="solid"/>
                      <a:round/>
                      <a:headEnd type="none" w="med" len="med"/>
                      <a:tailEnd type="none" w="med" len="med"/>
                    </a:lnR>
                    <a:lnT w="12700" cap="flat" cmpd="sng" algn="ctr">
                      <a:solidFill>
                        <a:srgbClr val="DFBFC8"/>
                      </a:solidFill>
                      <a:prstDash val="solid"/>
                      <a:round/>
                      <a:headEnd type="none" w="med" len="med"/>
                      <a:tailEnd type="none" w="med" len="med"/>
                    </a:lnT>
                    <a:lnB w="12700" cap="flat" cmpd="sng" algn="ctr">
                      <a:solidFill>
                        <a:srgbClr val="DFBFC8"/>
                      </a:solidFill>
                      <a:prstDash val="solid"/>
                      <a:round/>
                      <a:headEnd type="none" w="med" len="med"/>
                      <a:tailEnd type="none" w="med" len="med"/>
                    </a:lnB>
                    <a:lnTlToBr>
                      <a:noFill/>
                    </a:lnTlToBr>
                    <a:lnBlToTr>
                      <a:noFill/>
                    </a:lnBlToTr>
                    <a:noFill/>
                  </a:tcPr>
                </a:tc>
              </a:tr>
            </a:tbl>
          </a:graphicData>
        </a:graphic>
      </p:graphicFrame>
      <p:graphicFrame>
        <p:nvGraphicFramePr>
          <p:cNvPr id="34843" name="Group 27"/>
          <p:cNvGraphicFramePr>
            <a:graphicFrameLocks noGrp="1"/>
          </p:cNvGraphicFramePr>
          <p:nvPr/>
        </p:nvGraphicFramePr>
        <p:xfrm>
          <a:off x="2438400" y="5257800"/>
          <a:ext cx="533400" cy="1066800"/>
        </p:xfrm>
        <a:graphic>
          <a:graphicData uri="http://schemas.openxmlformats.org/drawingml/2006/table">
            <a:tbl>
              <a:tblPr rtl="1"/>
              <a:tblGrid>
                <a:gridCol w="533400"/>
              </a:tblGrid>
              <a:tr h="1066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solid"/>
                      <a:round/>
                      <a:headEnd type="none" w="med" len="med"/>
                      <a:tailEnd type="none" w="med" len="med"/>
                    </a:lnL>
                    <a:lnR w="12700" cap="flat" cmpd="sng" algn="ctr">
                      <a:solidFill>
                        <a:srgbClr val="DFBFC8"/>
                      </a:solidFill>
                      <a:prstDash val="solid"/>
                      <a:round/>
                      <a:headEnd type="none" w="med" len="med"/>
                      <a:tailEnd type="none" w="med" len="med"/>
                    </a:lnR>
                    <a:lnT w="12700" cap="flat" cmpd="sng" algn="ctr">
                      <a:solidFill>
                        <a:srgbClr val="DFBFC8"/>
                      </a:solidFill>
                      <a:prstDash val="solid"/>
                      <a:round/>
                      <a:headEnd type="none" w="med" len="med"/>
                      <a:tailEnd type="none" w="med" len="med"/>
                    </a:lnT>
                    <a:lnB w="12700" cap="flat" cmpd="sng" algn="ctr">
                      <a:solidFill>
                        <a:srgbClr val="DFBFC8"/>
                      </a:solidFill>
                      <a:prstDash val="solid"/>
                      <a:round/>
                      <a:headEnd type="none" w="med" len="med"/>
                      <a:tailEnd type="none" w="med" len="med"/>
                    </a:lnB>
                    <a:lnTlToBr>
                      <a:noFill/>
                    </a:lnTlToBr>
                    <a:lnBlToTr>
                      <a:noFill/>
                    </a:lnBlToTr>
                    <a:noFill/>
                  </a:tcPr>
                </a:tc>
              </a:tr>
            </a:tbl>
          </a:graphicData>
        </a:graphic>
      </p:graphicFrame>
      <p:graphicFrame>
        <p:nvGraphicFramePr>
          <p:cNvPr id="34850" name="Group 34"/>
          <p:cNvGraphicFramePr>
            <a:graphicFrameLocks noGrp="1"/>
          </p:cNvGraphicFramePr>
          <p:nvPr/>
        </p:nvGraphicFramePr>
        <p:xfrm>
          <a:off x="1600200" y="6019800"/>
          <a:ext cx="533400" cy="533400"/>
        </p:xfrm>
        <a:graphic>
          <a:graphicData uri="http://schemas.openxmlformats.org/drawingml/2006/table">
            <a:tbl>
              <a:tblPr rtl="1"/>
              <a:tblGrid>
                <a:gridCol w="533400"/>
              </a:tblGrid>
              <a:tr h="533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DFBFC8"/>
                      </a:solidFill>
                      <a:prstDash val="solid"/>
                      <a:round/>
                      <a:headEnd type="none" w="med" len="med"/>
                      <a:tailEnd type="none" w="med" len="med"/>
                    </a:lnL>
                    <a:lnR w="12700" cap="flat" cmpd="sng" algn="ctr">
                      <a:solidFill>
                        <a:srgbClr val="DFBFC8"/>
                      </a:solidFill>
                      <a:prstDash val="solid"/>
                      <a:round/>
                      <a:headEnd type="none" w="med" len="med"/>
                      <a:tailEnd type="none" w="med" len="med"/>
                    </a:lnR>
                    <a:lnT w="12700" cap="flat" cmpd="sng" algn="ctr">
                      <a:solidFill>
                        <a:srgbClr val="DFBFC8"/>
                      </a:solidFill>
                      <a:prstDash val="solid"/>
                      <a:round/>
                      <a:headEnd type="none" w="med" len="med"/>
                      <a:tailEnd type="none" w="med" len="med"/>
                    </a:lnT>
                    <a:lnB w="12700" cap="flat" cmpd="sng" algn="ctr">
                      <a:solidFill>
                        <a:srgbClr val="DFBFC8"/>
                      </a:solidFill>
                      <a:prstDash val="solid"/>
                      <a:round/>
                      <a:headEnd type="none" w="med" len="med"/>
                      <a:tailEnd type="none" w="med" len="med"/>
                    </a:lnB>
                    <a:lnTlToBr>
                      <a:noFill/>
                    </a:lnTlToBr>
                    <a:lnBlToTr>
                      <a:noFill/>
                    </a:lnBlToTr>
                    <a:noFill/>
                  </a:tcPr>
                </a:tc>
              </a:tr>
            </a:tbl>
          </a:graphicData>
        </a:graphic>
      </p:graphicFrame>
      <p:sp>
        <p:nvSpPr>
          <p:cNvPr id="34851" name="Rectangle 35"/>
          <p:cNvSpPr>
            <a:spLocks noChangeArrowheads="1"/>
          </p:cNvSpPr>
          <p:nvPr/>
        </p:nvSpPr>
        <p:spPr bwMode="auto">
          <a:xfrm>
            <a:off x="7162800" y="4114800"/>
            <a:ext cx="685800" cy="990600"/>
          </a:xfrm>
          <a:prstGeom prst="rect">
            <a:avLst/>
          </a:prstGeom>
          <a:solidFill>
            <a:schemeClr val="accent1"/>
          </a:solidFill>
          <a:ln w="9525">
            <a:solidFill>
              <a:schemeClr val="bg1"/>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953000" y="1600200"/>
            <a:ext cx="3733800" cy="4525963"/>
          </a:xfrm>
        </p:spPr>
        <p:txBody>
          <a:bodyPr/>
          <a:lstStyle/>
          <a:p>
            <a:r>
              <a:rPr lang="fa-IR" sz="3600" b="1"/>
              <a:t>معماری مدرن</a:t>
            </a:r>
            <a:endParaRPr lang="en-US" b="1"/>
          </a:p>
        </p:txBody>
      </p:sp>
      <p:pic>
        <p:nvPicPr>
          <p:cNvPr id="59396" name="Picture 4" descr="Seagram Building"/>
          <p:cNvPicPr>
            <a:picLocks noChangeAspect="1" noChangeArrowheads="1"/>
          </p:cNvPicPr>
          <p:nvPr/>
        </p:nvPicPr>
        <p:blipFill>
          <a:blip r:embed="rId2"/>
          <a:srcRect/>
          <a:stretch>
            <a:fillRect/>
          </a:stretch>
        </p:blipFill>
        <p:spPr bwMode="auto">
          <a:xfrm>
            <a:off x="1295400" y="533400"/>
            <a:ext cx="3071813" cy="4572000"/>
          </a:xfrm>
          <a:prstGeom prst="rect">
            <a:avLst/>
          </a:prstGeom>
          <a:noFill/>
        </p:spPr>
      </p:pic>
      <p:sp>
        <p:nvSpPr>
          <p:cNvPr id="59397" name="Rectangle 5"/>
          <p:cNvSpPr>
            <a:spLocks noChangeArrowheads="1"/>
          </p:cNvSpPr>
          <p:nvPr/>
        </p:nvSpPr>
        <p:spPr bwMode="auto">
          <a:xfrm>
            <a:off x="1066800" y="6019800"/>
            <a:ext cx="685800" cy="5334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59398" name="Rectangle 6"/>
          <p:cNvSpPr>
            <a:spLocks noChangeArrowheads="1"/>
          </p:cNvSpPr>
          <p:nvPr/>
        </p:nvSpPr>
        <p:spPr bwMode="auto">
          <a:xfrm>
            <a:off x="2438400" y="5562600"/>
            <a:ext cx="990600" cy="9144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59399" name="Rectangle 7"/>
          <p:cNvSpPr>
            <a:spLocks noChangeArrowheads="1"/>
          </p:cNvSpPr>
          <p:nvPr/>
        </p:nvSpPr>
        <p:spPr bwMode="auto">
          <a:xfrm>
            <a:off x="304800" y="4038600"/>
            <a:ext cx="685800" cy="19812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59400" name="Rectangle 8"/>
          <p:cNvSpPr>
            <a:spLocks noChangeArrowheads="1"/>
          </p:cNvSpPr>
          <p:nvPr/>
        </p:nvSpPr>
        <p:spPr bwMode="auto">
          <a:xfrm>
            <a:off x="3733800" y="5943600"/>
            <a:ext cx="533400" cy="533400"/>
          </a:xfrm>
          <a:prstGeom prst="rect">
            <a:avLst/>
          </a:prstGeom>
          <a:solidFill>
            <a:schemeClr val="accent1"/>
          </a:solidFill>
          <a:ln w="9525">
            <a:solidFill>
              <a:schemeClr val="bg1"/>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
        <p:nvSpPr>
          <p:cNvPr id="59401" name="Rectangle 9"/>
          <p:cNvSpPr>
            <a:spLocks noChangeArrowheads="1"/>
          </p:cNvSpPr>
          <p:nvPr/>
        </p:nvSpPr>
        <p:spPr bwMode="auto">
          <a:xfrm>
            <a:off x="4648200" y="6172200"/>
            <a:ext cx="304800" cy="3810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7C7CC"/>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4343400" cy="808038"/>
          </a:xfrm>
        </p:spPr>
        <p:txBody>
          <a:bodyPr/>
          <a:lstStyle/>
          <a:p>
            <a:endParaRPr lang="en-US"/>
          </a:p>
        </p:txBody>
      </p:sp>
      <p:sp>
        <p:nvSpPr>
          <p:cNvPr id="22531" name="Rectangle 3"/>
          <p:cNvSpPr>
            <a:spLocks noGrp="1" noChangeArrowheads="1"/>
          </p:cNvSpPr>
          <p:nvPr>
            <p:ph idx="1"/>
          </p:nvPr>
        </p:nvSpPr>
        <p:spPr>
          <a:xfrm>
            <a:off x="457200" y="3352800"/>
            <a:ext cx="4572000" cy="2773363"/>
          </a:xfrm>
        </p:spPr>
        <p:txBody>
          <a:bodyPr/>
          <a:lstStyle/>
          <a:p>
            <a:endParaRPr lang="en-US"/>
          </a:p>
        </p:txBody>
      </p:sp>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fa-IR"/>
          </a:p>
        </p:txBody>
      </p:sp>
      <p:pic>
        <p:nvPicPr>
          <p:cNvPr id="22532" name="Picture 4" descr="http://www.pjar.com/images/portfolio_large/cathedral_model_1_l.jpg"/>
          <p:cNvPicPr>
            <a:picLocks noChangeAspect="1" noChangeArrowheads="1"/>
          </p:cNvPicPr>
          <p:nvPr/>
        </p:nvPicPr>
        <p:blipFill>
          <a:blip r:embed="rId2" r:link="rId3"/>
          <a:srcRect/>
          <a:stretch>
            <a:fillRect/>
          </a:stretch>
        </p:blipFill>
        <p:spPr bwMode="auto">
          <a:xfrm>
            <a:off x="381000" y="304800"/>
            <a:ext cx="5622925" cy="6248400"/>
          </a:xfrm>
          <a:prstGeom prst="rect">
            <a:avLst/>
          </a:prstGeom>
          <a:noFill/>
        </p:spPr>
      </p:pic>
      <p:sp>
        <p:nvSpPr>
          <p:cNvPr id="22534" name="Rectangle 6"/>
          <p:cNvSpPr>
            <a:spLocks noChangeArrowheads="1"/>
          </p:cNvSpPr>
          <p:nvPr/>
        </p:nvSpPr>
        <p:spPr bwMode="auto">
          <a:xfrm>
            <a:off x="0" y="4572000"/>
            <a:ext cx="9144000" cy="0"/>
          </a:xfrm>
          <a:prstGeom prst="rect">
            <a:avLst/>
          </a:prstGeom>
          <a:noFill/>
          <a:ln w="9525">
            <a:noFill/>
            <a:miter lim="800000"/>
            <a:headEnd/>
            <a:tailEnd/>
          </a:ln>
          <a:effectLst/>
        </p:spPr>
        <p:txBody>
          <a:bodyPr wrap="none" anchor="ctr">
            <a:spAutoFit/>
          </a:bodyPr>
          <a:lstStyle/>
          <a:p>
            <a:pPr algn="r"/>
            <a:endParaRPr lang="en-US" sz="1800" b="0">
              <a:solidFill>
                <a:schemeClr val="tx1"/>
              </a:solidFill>
              <a:cs typeface="Arial" pitchFamily="34" charset="0"/>
            </a:endParaRPr>
          </a:p>
        </p:txBody>
      </p:sp>
      <p:sp>
        <p:nvSpPr>
          <p:cNvPr id="22535" name="Rectangle 7"/>
          <p:cNvSpPr>
            <a:spLocks noChangeArrowheads="1"/>
          </p:cNvSpPr>
          <p:nvPr/>
        </p:nvSpPr>
        <p:spPr bwMode="auto">
          <a:xfrm>
            <a:off x="6629400" y="152400"/>
            <a:ext cx="2209800" cy="6492875"/>
          </a:xfrm>
          <a:prstGeom prst="rect">
            <a:avLst/>
          </a:prstGeom>
          <a:noFill/>
          <a:ln w="9525">
            <a:noFill/>
            <a:miter lim="800000"/>
            <a:headEnd/>
            <a:tailEnd/>
          </a:ln>
          <a:effectLst/>
        </p:spPr>
        <p:txBody>
          <a:bodyPr anchor="ctr">
            <a:spAutoFit/>
          </a:bodyPr>
          <a:lstStyle/>
          <a:p>
            <a:pPr>
              <a:tabLst>
                <a:tab pos="130175" algn="l"/>
              </a:tabLst>
            </a:pPr>
            <a:r>
              <a:rPr lang="fa-IR" sz="2000">
                <a:solidFill>
                  <a:schemeClr val="tx1"/>
                </a:solidFill>
              </a:rPr>
              <a:t>معماری دیکانستراکشن :</a:t>
            </a:r>
            <a:endParaRPr lang="en-US" sz="2000">
              <a:solidFill>
                <a:schemeClr val="tx1"/>
              </a:solidFill>
            </a:endParaRPr>
          </a:p>
          <a:p>
            <a:pPr>
              <a:tabLst>
                <a:tab pos="130175" algn="l"/>
              </a:tabLst>
            </a:pPr>
            <a:r>
              <a:rPr lang="fa-IR" sz="2000">
                <a:solidFill>
                  <a:schemeClr val="tx1"/>
                </a:solidFill>
              </a:rPr>
              <a:t>ساختار شکنی , وا سازی, بنیان فکنی دیکانستراکشن در فارسی به ساختار زدایی , شالوده یکی از شاخه های مهم فلسفه ترجمه شده است .</a:t>
            </a:r>
            <a:endParaRPr lang="en-US" sz="2000">
              <a:solidFill>
                <a:schemeClr val="tx1"/>
              </a:solidFill>
            </a:endParaRPr>
          </a:p>
          <a:p>
            <a:pPr>
              <a:tabLst>
                <a:tab pos="130175" algn="l"/>
              </a:tabLst>
            </a:pPr>
            <a:r>
              <a:rPr lang="fa-IR" sz="2000">
                <a:solidFill>
                  <a:schemeClr val="tx1"/>
                </a:solidFill>
              </a:rPr>
              <a:t>مکتب دیکانستراکشن , که پست مدرن محسوب می نقدی به بینش ساختار گرایی و همچنین تفکر مدرن است می.شود ,</a:t>
            </a:r>
            <a:r>
              <a:rPr lang="fa-IR" sz="2000" b="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box(in)">
                                      <p:cBhvr>
                                        <p:cTn id="7" dur="500"/>
                                        <p:tgtEl>
                                          <p:spTgt spid="225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2535"/>
                                        </p:tgtEl>
                                      </p:cBhvr>
                                    </p:animEffect>
                                    <p:set>
                                      <p:cBhvr>
                                        <p:cTn id="12" dur="1" fill="hold">
                                          <p:stCondLst>
                                            <p:cond delay="499"/>
                                          </p:stCondLst>
                                        </p:cTn>
                                        <p:tgtEl>
                                          <p:spTgt spid="225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st_basil_exterior_best_l"/>
          <p:cNvPicPr>
            <a:picLocks noGrp="1" noChangeAspect="1" noChangeArrowheads="1"/>
          </p:cNvPicPr>
          <p:nvPr>
            <p:ph idx="1"/>
          </p:nvPr>
        </p:nvPicPr>
        <p:blipFill>
          <a:blip r:embed="rId2"/>
          <a:srcRect/>
          <a:stretch>
            <a:fillRect/>
          </a:stretch>
        </p:blipFill>
        <p:spPr>
          <a:xfrm>
            <a:off x="990600" y="838200"/>
            <a:ext cx="4800600" cy="4953000"/>
          </a:xfrm>
          <a:noFill/>
          <a:ln/>
        </p:spPr>
      </p:pic>
      <p:graphicFrame>
        <p:nvGraphicFramePr>
          <p:cNvPr id="56391" name="Group 71"/>
          <p:cNvGraphicFramePr>
            <a:graphicFrameLocks noGrp="1"/>
          </p:cNvGraphicFramePr>
          <p:nvPr/>
        </p:nvGraphicFramePr>
        <p:xfrm>
          <a:off x="7467600" y="4191000"/>
          <a:ext cx="381000" cy="2588260"/>
        </p:xfrm>
        <a:graphic>
          <a:graphicData uri="http://schemas.openxmlformats.org/drawingml/2006/table">
            <a:tbl>
              <a:tblPr rtl="1"/>
              <a:tblGrid>
                <a:gridCol w="381000"/>
              </a:tblGrid>
              <a:tr h="20701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A2FCFC"/>
                      </a:solidFill>
                      <a:prstDash val="solid"/>
                      <a:round/>
                      <a:headEnd type="none" w="med" len="med"/>
                      <a:tailEnd type="none" w="med" len="med"/>
                    </a:lnL>
                    <a:lnR w="12700" cap="flat" cmpd="sng" algn="ctr">
                      <a:solidFill>
                        <a:srgbClr val="A2FCFC"/>
                      </a:solidFill>
                      <a:prstDash val="solid"/>
                      <a:round/>
                      <a:headEnd type="none" w="med" len="med"/>
                      <a:tailEnd type="none" w="med" len="med"/>
                    </a:lnR>
                    <a:lnT w="12700" cap="flat" cmpd="sng" algn="ctr">
                      <a:solidFill>
                        <a:srgbClr val="A2FCFC"/>
                      </a:solidFill>
                      <a:prstDash val="solid"/>
                      <a:round/>
                      <a:headEnd type="none" w="med" len="med"/>
                      <a:tailEnd type="none" w="med" len="med"/>
                    </a:lnT>
                    <a:lnB w="12700" cap="flat" cmpd="sng" algn="ctr">
                      <a:solidFill>
                        <a:srgbClr val="A2FCFC"/>
                      </a:solidFill>
                      <a:prstDash val="solid"/>
                      <a:round/>
                      <a:headEnd type="none" w="med" len="med"/>
                      <a:tailEnd type="none" w="med" len="med"/>
                    </a:lnB>
                    <a:lnTlToBr>
                      <a:noFill/>
                    </a:lnTlToBr>
                    <a:lnBlToTr>
                      <a:noFill/>
                    </a:lnBlToTr>
                    <a:noFill/>
                  </a:tcPr>
                </a:tc>
              </a:tr>
              <a:tr h="2000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A2FCFC"/>
                      </a:solidFill>
                      <a:prstDash val="solid"/>
                      <a:round/>
                      <a:headEnd type="none" w="med" len="med"/>
                      <a:tailEnd type="none" w="med" len="med"/>
                    </a:lnL>
                    <a:lnR w="12700" cap="flat" cmpd="sng" algn="ctr">
                      <a:solidFill>
                        <a:srgbClr val="A2FCFC"/>
                      </a:solidFill>
                      <a:prstDash val="solid"/>
                      <a:round/>
                      <a:headEnd type="none" w="med" len="med"/>
                      <a:tailEnd type="none" w="med" len="med"/>
                    </a:lnR>
                    <a:lnT w="12700" cap="flat" cmpd="sng" algn="ctr">
                      <a:solidFill>
                        <a:srgbClr val="A2FCFC"/>
                      </a:solidFill>
                      <a:prstDash val="solid"/>
                      <a:round/>
                      <a:headEnd type="none" w="med" len="med"/>
                      <a:tailEnd type="none" w="med" len="med"/>
                    </a:lnT>
                    <a:lnB w="12700" cap="flat" cmpd="sng" algn="ctr">
                      <a:solidFill>
                        <a:srgbClr val="A2FCFC"/>
                      </a:solidFill>
                      <a:prstDash val="solid"/>
                      <a:round/>
                      <a:headEnd type="none" w="med" len="med"/>
                      <a:tailEnd type="none" w="med" len="med"/>
                    </a:lnB>
                    <a:lnTlToBr>
                      <a:noFill/>
                    </a:lnTlToBr>
                    <a:lnBlToTr>
                      <a:noFill/>
                    </a:lnBlToTr>
                    <a:noFill/>
                  </a:tcPr>
                </a:tc>
              </a:tr>
            </a:tbl>
          </a:graphicData>
        </a:graphic>
      </p:graphicFrame>
      <p:graphicFrame>
        <p:nvGraphicFramePr>
          <p:cNvPr id="56359" name="Group 39"/>
          <p:cNvGraphicFramePr>
            <a:graphicFrameLocks noGrp="1"/>
          </p:cNvGraphicFramePr>
          <p:nvPr/>
        </p:nvGraphicFramePr>
        <p:xfrm>
          <a:off x="5181600" y="6248400"/>
          <a:ext cx="1219200" cy="518160"/>
        </p:xfrm>
        <a:graphic>
          <a:graphicData uri="http://schemas.openxmlformats.org/drawingml/2006/table">
            <a:tbl>
              <a:tblPr rtl="1"/>
              <a:tblGrid>
                <a:gridCol w="1219200"/>
              </a:tblGrid>
              <a:tr h="228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56380" name="Group 60"/>
          <p:cNvGraphicFramePr>
            <a:graphicFrameLocks noGrp="1"/>
          </p:cNvGraphicFramePr>
          <p:nvPr/>
        </p:nvGraphicFramePr>
        <p:xfrm>
          <a:off x="6172200" y="5410200"/>
          <a:ext cx="304800" cy="518160"/>
        </p:xfrm>
        <a:graphic>
          <a:graphicData uri="http://schemas.openxmlformats.org/drawingml/2006/table">
            <a:tbl>
              <a:tblPr rtl="1"/>
              <a:tblGrid>
                <a:gridCol w="3048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56387" name="Group 67"/>
          <p:cNvGraphicFramePr>
            <a:graphicFrameLocks noGrp="1"/>
          </p:cNvGraphicFramePr>
          <p:nvPr/>
        </p:nvGraphicFramePr>
        <p:xfrm>
          <a:off x="6172200" y="4114800"/>
          <a:ext cx="228600" cy="990600"/>
        </p:xfrm>
        <a:graphic>
          <a:graphicData uri="http://schemas.openxmlformats.org/drawingml/2006/table">
            <a:tbl>
              <a:tblPr rtl="1"/>
              <a:tblGrid>
                <a:gridCol w="228600"/>
              </a:tblGrid>
              <a:tr h="990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56388" name="Rectangle 68"/>
          <p:cNvSpPr>
            <a:spLocks noChangeArrowheads="1"/>
          </p:cNvSpPr>
          <p:nvPr/>
        </p:nvSpPr>
        <p:spPr bwMode="auto">
          <a:xfrm>
            <a:off x="6096000" y="5943600"/>
            <a:ext cx="1295400" cy="609600"/>
          </a:xfrm>
          <a:prstGeom prst="rect">
            <a:avLst/>
          </a:prstGeom>
          <a:solidFill>
            <a:schemeClr val="accent1"/>
          </a:solidFill>
          <a:ln w="9525">
            <a:solidFill>
              <a:srgbClr val="FFFFFF"/>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
        <p:nvSpPr>
          <p:cNvPr id="56389" name="Rectangle 69"/>
          <p:cNvSpPr>
            <a:spLocks noChangeArrowheads="1"/>
          </p:cNvSpPr>
          <p:nvPr/>
        </p:nvSpPr>
        <p:spPr bwMode="auto">
          <a:xfrm>
            <a:off x="6019800" y="4114800"/>
            <a:ext cx="381000" cy="1143000"/>
          </a:xfrm>
          <a:prstGeom prst="rect">
            <a:avLst/>
          </a:prstGeom>
          <a:solidFill>
            <a:schemeClr val="accent1"/>
          </a:solidFill>
          <a:ln w="9525">
            <a:solidFill>
              <a:srgbClr val="FFFFFF"/>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56390" name="Rectangle 70"/>
          <p:cNvSpPr>
            <a:spLocks noChangeArrowheads="1"/>
          </p:cNvSpPr>
          <p:nvPr/>
        </p:nvSpPr>
        <p:spPr bwMode="auto">
          <a:xfrm>
            <a:off x="7772400" y="4800600"/>
            <a:ext cx="914400" cy="914400"/>
          </a:xfrm>
          <a:prstGeom prst="rect">
            <a:avLst/>
          </a:prstGeom>
          <a:solidFill>
            <a:schemeClr val="accent1"/>
          </a:solidFill>
          <a:ln w="9525">
            <a:solidFill>
              <a:srgbClr val="FFFFFF"/>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graphicFrame>
        <p:nvGraphicFramePr>
          <p:cNvPr id="56400" name="Group 80"/>
          <p:cNvGraphicFramePr>
            <a:graphicFrameLocks noGrp="1"/>
          </p:cNvGraphicFramePr>
          <p:nvPr/>
        </p:nvGraphicFramePr>
        <p:xfrm>
          <a:off x="5943600" y="685800"/>
          <a:ext cx="2819400" cy="2209800"/>
        </p:xfrm>
        <a:graphic>
          <a:graphicData uri="http://schemas.openxmlformats.org/drawingml/2006/table">
            <a:tbl>
              <a:tblPr rtl="1"/>
              <a:tblGrid>
                <a:gridCol w="2819400"/>
              </a:tblGrid>
              <a:tr h="2209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bg2"/>
                          </a:solidFill>
                          <a:effectLst/>
                          <a:latin typeface="Arial" pitchFamily="34" charset="0"/>
                          <a:cs typeface="Arial" pitchFamily="34" charset="0"/>
                        </a:rPr>
                        <a:t>گنبد شکسته شده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bg2"/>
                          </a:solidFill>
                          <a:effectLst/>
                          <a:latin typeface="Arial" pitchFamily="34" charset="0"/>
                          <a:cs typeface="Arial" pitchFamily="34" charset="0"/>
                        </a:rPr>
                        <a:t>کانتراست رنگ سطوح </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bg2"/>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cathedral_model_full_view_l"/>
          <p:cNvPicPr>
            <a:picLocks noGrp="1" noChangeAspect="1" noChangeArrowheads="1"/>
          </p:cNvPicPr>
          <p:nvPr>
            <p:ph idx="1"/>
          </p:nvPr>
        </p:nvPicPr>
        <p:blipFill>
          <a:blip r:embed="rId2"/>
          <a:srcRect/>
          <a:stretch>
            <a:fillRect/>
          </a:stretch>
        </p:blipFill>
        <p:spPr>
          <a:xfrm>
            <a:off x="457200" y="304800"/>
            <a:ext cx="3886200" cy="3886200"/>
          </a:xfrm>
          <a:noFill/>
          <a:ln/>
        </p:spPr>
      </p:pic>
      <p:graphicFrame>
        <p:nvGraphicFramePr>
          <p:cNvPr id="43030" name="Group 22"/>
          <p:cNvGraphicFramePr>
            <a:graphicFrameLocks noGrp="1"/>
          </p:cNvGraphicFramePr>
          <p:nvPr/>
        </p:nvGraphicFramePr>
        <p:xfrm>
          <a:off x="6934200" y="6019800"/>
          <a:ext cx="457200" cy="669925"/>
        </p:xfrm>
        <a:graphic>
          <a:graphicData uri="http://schemas.openxmlformats.org/drawingml/2006/table">
            <a:tbl>
              <a:tblPr rtl="1"/>
              <a:tblGrid>
                <a:gridCol w="457200"/>
              </a:tblGrid>
              <a:tr h="669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43057" name="Group 49"/>
          <p:cNvGraphicFramePr>
            <a:graphicFrameLocks noGrp="1"/>
          </p:cNvGraphicFramePr>
          <p:nvPr/>
        </p:nvGraphicFramePr>
        <p:xfrm>
          <a:off x="5562600" y="6248400"/>
          <a:ext cx="685800" cy="518160"/>
        </p:xfrm>
        <a:graphic>
          <a:graphicData uri="http://schemas.openxmlformats.org/drawingml/2006/table">
            <a:tbl>
              <a:tblPr rtl="1"/>
              <a:tblGrid>
                <a:gridCol w="6858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43073" name="Group 65"/>
          <p:cNvGraphicFramePr>
            <a:graphicFrameLocks noGrp="1"/>
          </p:cNvGraphicFramePr>
          <p:nvPr/>
        </p:nvGraphicFramePr>
        <p:xfrm>
          <a:off x="7924800" y="1371600"/>
          <a:ext cx="381000" cy="4876800"/>
        </p:xfrm>
        <a:graphic>
          <a:graphicData uri="http://schemas.openxmlformats.org/drawingml/2006/table">
            <a:tbl>
              <a:tblPr rtl="1"/>
              <a:tblGrid>
                <a:gridCol w="381000"/>
              </a:tblGrid>
              <a:tr h="4876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43103" name="Group 95"/>
          <p:cNvGraphicFramePr>
            <a:graphicFrameLocks noGrp="1"/>
          </p:cNvGraphicFramePr>
          <p:nvPr/>
        </p:nvGraphicFramePr>
        <p:xfrm>
          <a:off x="6324600" y="1447800"/>
          <a:ext cx="2514600" cy="518160"/>
        </p:xfrm>
        <a:graphic>
          <a:graphicData uri="http://schemas.openxmlformats.org/drawingml/2006/table">
            <a:tbl>
              <a:tblPr rtl="1"/>
              <a:tblGrid>
                <a:gridCol w="2514600"/>
              </a:tblGrid>
              <a:tr h="228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43105" name="Rectangle 97"/>
          <p:cNvSpPr>
            <a:spLocks noChangeArrowheads="1"/>
          </p:cNvSpPr>
          <p:nvPr/>
        </p:nvSpPr>
        <p:spPr bwMode="auto">
          <a:xfrm>
            <a:off x="4343400" y="2743200"/>
            <a:ext cx="3522663" cy="3013075"/>
          </a:xfrm>
          <a:prstGeom prst="rect">
            <a:avLst/>
          </a:prstGeom>
          <a:noFill/>
          <a:ln w="9525">
            <a:noFill/>
            <a:miter lim="800000"/>
            <a:headEnd/>
            <a:tailEnd/>
          </a:ln>
          <a:effectLst/>
        </p:spPr>
        <p:txBody>
          <a:bodyPr wrap="none" anchor="ctr">
            <a:spAutoFit/>
          </a:bodyPr>
          <a:lstStyle/>
          <a:p>
            <a:pPr>
              <a:tabLst>
                <a:tab pos="457200" algn="l"/>
              </a:tabLst>
            </a:pPr>
            <a:r>
              <a:rPr lang="fa-IR" sz="2400">
                <a:solidFill>
                  <a:schemeClr val="tx1"/>
                </a:solidFill>
              </a:rPr>
              <a:t>معماری دیکانستراکشن</a:t>
            </a:r>
            <a:endParaRPr lang="en-US" sz="2400">
              <a:solidFill>
                <a:schemeClr val="tx1"/>
              </a:solidFill>
            </a:endParaRPr>
          </a:p>
          <a:p>
            <a:pPr>
              <a:tabLst>
                <a:tab pos="457200" algn="l"/>
              </a:tabLst>
            </a:pPr>
            <a:r>
              <a:rPr lang="fa-IR" sz="2400">
                <a:solidFill>
                  <a:schemeClr val="tx1"/>
                </a:solidFill>
              </a:rPr>
              <a:t>چند معنایی</a:t>
            </a:r>
            <a:endParaRPr lang="en-US" sz="2400">
              <a:solidFill>
                <a:schemeClr val="tx1"/>
              </a:solidFill>
            </a:endParaRPr>
          </a:p>
          <a:p>
            <a:pPr>
              <a:tabLst>
                <a:tab pos="457200" algn="l"/>
              </a:tabLst>
            </a:pPr>
            <a:r>
              <a:rPr lang="fa-IR" sz="2400">
                <a:solidFill>
                  <a:schemeClr val="tx1"/>
                </a:solidFill>
              </a:rPr>
              <a:t>کثرت گرایی</a:t>
            </a:r>
            <a:endParaRPr lang="en-US" sz="2400">
              <a:solidFill>
                <a:schemeClr val="tx1"/>
              </a:solidFill>
            </a:endParaRPr>
          </a:p>
          <a:p>
            <a:pPr>
              <a:tabLst>
                <a:tab pos="457200" algn="l"/>
              </a:tabLst>
            </a:pPr>
            <a:r>
              <a:rPr lang="fa-IR" sz="2400">
                <a:solidFill>
                  <a:schemeClr val="tx1"/>
                </a:solidFill>
              </a:rPr>
              <a:t>اکنونیت</a:t>
            </a:r>
            <a:endParaRPr lang="en-US" sz="2400">
              <a:solidFill>
                <a:schemeClr val="tx1"/>
              </a:solidFill>
            </a:endParaRPr>
          </a:p>
          <a:p>
            <a:pPr>
              <a:tabLst>
                <a:tab pos="457200" algn="l"/>
              </a:tabLst>
            </a:pPr>
            <a:r>
              <a:rPr lang="fa-IR" sz="2400">
                <a:solidFill>
                  <a:schemeClr val="tx1"/>
                </a:solidFill>
              </a:rPr>
              <a:t>ایهام</a:t>
            </a:r>
            <a:endParaRPr lang="en-US" sz="2400">
              <a:solidFill>
                <a:schemeClr val="tx1"/>
              </a:solidFill>
            </a:endParaRPr>
          </a:p>
          <a:p>
            <a:pPr>
              <a:tabLst>
                <a:tab pos="457200" algn="l"/>
              </a:tabLst>
            </a:pPr>
            <a:r>
              <a:rPr lang="fa-IR" sz="2400">
                <a:solidFill>
                  <a:schemeClr val="tx1"/>
                </a:solidFill>
              </a:rPr>
              <a:t>ابهام</a:t>
            </a:r>
            <a:endParaRPr lang="en-US" sz="2400">
              <a:solidFill>
                <a:schemeClr val="tx1"/>
              </a:solidFill>
            </a:endParaRPr>
          </a:p>
          <a:p>
            <a:pPr>
              <a:tabLst>
                <a:tab pos="457200" algn="l"/>
              </a:tabLst>
            </a:pPr>
            <a:r>
              <a:rPr lang="fa-IR" sz="2400">
                <a:solidFill>
                  <a:schemeClr val="tx1"/>
                </a:solidFill>
              </a:rPr>
              <a:t>ضد دوگانگی</a:t>
            </a:r>
            <a:endParaRPr lang="en-US" sz="2400">
              <a:solidFill>
                <a:schemeClr val="tx1"/>
              </a:solidFill>
            </a:endParaRPr>
          </a:p>
          <a:p>
            <a:pPr>
              <a:tabLst>
                <a:tab pos="457200" algn="l"/>
              </a:tabLst>
            </a:pPr>
            <a:r>
              <a:rPr lang="fa-IR" sz="2400">
                <a:solidFill>
                  <a:schemeClr val="tx1"/>
                </a:solidFill>
              </a:rPr>
              <a:t>نسبیت گرایی</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st_basil_interior_with_cross_l"/>
          <p:cNvPicPr>
            <a:picLocks noGrp="1" noChangeAspect="1" noChangeArrowheads="1"/>
          </p:cNvPicPr>
          <p:nvPr>
            <p:ph idx="1"/>
          </p:nvPr>
        </p:nvPicPr>
        <p:blipFill>
          <a:blip r:embed="rId2"/>
          <a:srcRect/>
          <a:stretch>
            <a:fillRect/>
          </a:stretch>
        </p:blipFill>
        <p:spPr>
          <a:xfrm>
            <a:off x="609600" y="457200"/>
            <a:ext cx="4586288" cy="5715000"/>
          </a:xfrm>
          <a:noFill/>
          <a:ln/>
        </p:spPr>
      </p:pic>
      <p:graphicFrame>
        <p:nvGraphicFramePr>
          <p:cNvPr id="44052" name="Group 20"/>
          <p:cNvGraphicFramePr>
            <a:graphicFrameLocks noGrp="1"/>
          </p:cNvGraphicFramePr>
          <p:nvPr/>
        </p:nvGraphicFramePr>
        <p:xfrm>
          <a:off x="5562600" y="1219200"/>
          <a:ext cx="3124200" cy="4343400"/>
        </p:xfrm>
        <a:graphic>
          <a:graphicData uri="http://schemas.openxmlformats.org/drawingml/2006/table">
            <a:tbl>
              <a:tblPr rtl="1"/>
              <a:tblGrid>
                <a:gridCol w="3124200"/>
              </a:tblGrid>
              <a:tr h="4343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3200" b="1" i="0" u="none" strike="noStrike" cap="none" normalizeH="0" baseline="0" dirty="0" smtClean="0">
                          <a:ln>
                            <a:noFill/>
                          </a:ln>
                          <a:solidFill>
                            <a:schemeClr val="hlink"/>
                          </a:solidFill>
                          <a:effectLst/>
                          <a:latin typeface="Arial" pitchFamily="34" charset="0"/>
                          <a:cs typeface="Arial" pitchFamily="34" charset="0"/>
                        </a:rPr>
                        <a:t>کلیسای مدرن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3200" b="1" i="0" u="none" strike="noStrike" cap="none" normalizeH="0" baseline="0" dirty="0" smtClean="0">
                          <a:ln>
                            <a:noFill/>
                          </a:ln>
                          <a:solidFill>
                            <a:schemeClr val="hlink"/>
                          </a:solidFill>
                          <a:effectLst/>
                          <a:latin typeface="Arial" pitchFamily="34" charset="0"/>
                          <a:cs typeface="Arial" pitchFamily="34" charset="0"/>
                        </a:rPr>
                        <a:t>بدون تزئینات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3200" b="1" i="0" u="none" strike="noStrike" cap="none" normalizeH="0" baseline="0" dirty="0" smtClean="0">
                          <a:ln>
                            <a:noFill/>
                          </a:ln>
                          <a:solidFill>
                            <a:schemeClr val="hlink"/>
                          </a:solidFill>
                          <a:effectLst/>
                          <a:latin typeface="Arial" pitchFamily="34" charset="0"/>
                          <a:cs typeface="Arial" pitchFamily="34" charset="0"/>
                        </a:rPr>
                        <a:t>تزنینات با ورود نور و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3200" b="1" i="0" u="none" strike="noStrike" cap="none" normalizeH="0" baseline="0" dirty="0" smtClean="0">
                          <a:ln>
                            <a:noFill/>
                          </a:ln>
                          <a:solidFill>
                            <a:schemeClr val="hlink"/>
                          </a:solidFill>
                          <a:effectLst/>
                          <a:latin typeface="Arial" pitchFamily="34" charset="0"/>
                          <a:cs typeface="Arial" pitchFamily="34" charset="0"/>
                        </a:rPr>
                        <a:t>سایه اندازها </a:t>
                      </a:r>
                      <a:endParaRPr kumimoji="0" lang="en-US" sz="3200" b="1" i="0" u="none" strike="noStrike" cap="none" normalizeH="0" baseline="0" dirty="0" smtClean="0">
                        <a:ln>
                          <a:noFill/>
                        </a:ln>
                        <a:solidFill>
                          <a:schemeClr val="hlink"/>
                        </a:solidFill>
                        <a:effectLst/>
                        <a:latin typeface="Arial" pitchFamily="34" charset="0"/>
                        <a:cs typeface="Arial" pitchFamily="34" charset="0"/>
                      </a:endParaRPr>
                    </a:p>
                  </a:txBody>
                  <a:tcPr horzOverflow="overflow">
                    <a:lnL w="12700" cap="flat" cmpd="sng" algn="ctr">
                      <a:solidFill>
                        <a:srgbClr val="C2FCA2"/>
                      </a:solidFill>
                      <a:prstDash val="solid"/>
                      <a:round/>
                      <a:headEnd type="none" w="med" len="med"/>
                      <a:tailEnd type="none" w="med" len="med"/>
                    </a:lnL>
                    <a:lnR w="12700" cap="flat" cmpd="sng" algn="ctr">
                      <a:solidFill>
                        <a:srgbClr val="C2FCA2"/>
                      </a:solidFill>
                      <a:prstDash val="solid"/>
                      <a:round/>
                      <a:headEnd type="none" w="med" len="med"/>
                      <a:tailEnd type="none" w="med" len="med"/>
                    </a:lnR>
                    <a:lnT w="12700" cap="flat" cmpd="sng" algn="ctr">
                      <a:solidFill>
                        <a:srgbClr val="C2FCA2"/>
                      </a:solidFill>
                      <a:prstDash val="solid"/>
                      <a:round/>
                      <a:headEnd type="none" w="med" len="med"/>
                      <a:tailEnd type="none" w="med" len="med"/>
                    </a:lnT>
                    <a:lnB w="12700" cap="flat" cmpd="sng" algn="ctr">
                      <a:solidFill>
                        <a:srgbClr val="C2FCA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4052"/>
                                        </p:tgtEl>
                                        <p:attrNameLst>
                                          <p:attrName>style.visibility</p:attrName>
                                        </p:attrNameLst>
                                      </p:cBhvr>
                                      <p:to>
                                        <p:strVal val="visible"/>
                                      </p:to>
                                    </p:set>
                                    <p:animEffect transition="in" filter="plus(in)">
                                      <p:cBhvr>
                                        <p:cTn id="7" dur="2000"/>
                                        <p:tgtEl>
                                          <p:spTgt spid="44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st_basil_model_aerial_view_l"/>
          <p:cNvPicPr>
            <a:picLocks noGrp="1" noChangeAspect="1" noChangeArrowheads="1"/>
          </p:cNvPicPr>
          <p:nvPr>
            <p:ph idx="1"/>
          </p:nvPr>
        </p:nvPicPr>
        <p:blipFill>
          <a:blip r:embed="rId2"/>
          <a:srcRect/>
          <a:stretch>
            <a:fillRect/>
          </a:stretch>
        </p:blipFill>
        <p:spPr>
          <a:xfrm>
            <a:off x="457200" y="990600"/>
            <a:ext cx="5181600" cy="4649788"/>
          </a:xfrm>
          <a:noFill/>
          <a:ln/>
        </p:spPr>
      </p:pic>
      <p:graphicFrame>
        <p:nvGraphicFramePr>
          <p:cNvPr id="46131" name="Group 51"/>
          <p:cNvGraphicFramePr>
            <a:graphicFrameLocks noGrp="1"/>
          </p:cNvGraphicFramePr>
          <p:nvPr/>
        </p:nvGraphicFramePr>
        <p:xfrm>
          <a:off x="6858000" y="685800"/>
          <a:ext cx="304800" cy="3566160"/>
        </p:xfrm>
        <a:graphic>
          <a:graphicData uri="http://schemas.openxmlformats.org/drawingml/2006/table">
            <a:tbl>
              <a:tblPr rtl="1"/>
              <a:tblGrid>
                <a:gridCol w="3048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F2C2AC"/>
                      </a:solidFill>
                      <a:prstDash val="solid"/>
                      <a:round/>
                      <a:headEnd type="none" w="med" len="med"/>
                      <a:tailEnd type="none" w="med" len="med"/>
                    </a:lnL>
                    <a:lnR w="12700" cap="flat" cmpd="sng" algn="ctr">
                      <a:solidFill>
                        <a:srgbClr val="F2C2AC"/>
                      </a:solidFill>
                      <a:prstDash val="solid"/>
                      <a:round/>
                      <a:headEnd type="none" w="med" len="med"/>
                      <a:tailEnd type="none" w="med" len="med"/>
                    </a:lnR>
                    <a:lnT w="12700" cap="flat" cmpd="sng" algn="ctr">
                      <a:solidFill>
                        <a:srgbClr val="F2C2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2C2AC"/>
                      </a:solidFill>
                      <a:prstDash val="solid"/>
                      <a:round/>
                      <a:headEnd type="none" w="med" len="med"/>
                      <a:tailEnd type="none" w="med" len="med"/>
                    </a:lnB>
                    <a:lnTlToBr>
                      <a:noFill/>
                    </a:lnTlToBr>
                    <a:lnBlToTr>
                      <a:noFill/>
                    </a:lnBlToTr>
                    <a:noFill/>
                  </a:tcPr>
                </a:tc>
              </a:tr>
            </a:tbl>
          </a:graphicData>
        </a:graphic>
      </p:graphicFrame>
      <p:graphicFrame>
        <p:nvGraphicFramePr>
          <p:cNvPr id="46120" name="Group 40"/>
          <p:cNvGraphicFramePr>
            <a:graphicFrameLocks noGrp="1"/>
          </p:cNvGraphicFramePr>
          <p:nvPr/>
        </p:nvGraphicFramePr>
        <p:xfrm>
          <a:off x="7543800" y="4191000"/>
          <a:ext cx="228600" cy="1752600"/>
        </p:xfrm>
        <a:graphic>
          <a:graphicData uri="http://schemas.openxmlformats.org/drawingml/2006/table">
            <a:tbl>
              <a:tblPr rtl="1"/>
              <a:tblGrid>
                <a:gridCol w="228600"/>
              </a:tblGrid>
              <a:tr h="1752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F2C2AC"/>
                      </a:solidFill>
                      <a:prstDash val="solid"/>
                      <a:round/>
                      <a:headEnd type="none" w="med" len="med"/>
                      <a:tailEnd type="none" w="med" len="med"/>
                    </a:lnR>
                    <a:lnT w="12700" cap="flat" cmpd="sng" algn="ctr">
                      <a:solidFill>
                        <a:srgbClr val="F2C2AC"/>
                      </a:solidFill>
                      <a:prstDash val="solid"/>
                      <a:round/>
                      <a:headEnd type="none" w="med" len="med"/>
                      <a:tailEnd type="none" w="med" len="med"/>
                    </a:lnT>
                    <a:lnB w="12700" cap="flat" cmpd="sng" algn="ctr">
                      <a:solidFill>
                        <a:srgbClr val="F2C2AC"/>
                      </a:solidFill>
                      <a:prstDash val="solid"/>
                      <a:round/>
                      <a:headEnd type="none" w="med" len="med"/>
                      <a:tailEnd type="none" w="med" len="med"/>
                    </a:lnB>
                    <a:lnTlToBr>
                      <a:noFill/>
                    </a:lnTlToBr>
                    <a:lnBlToTr>
                      <a:noFill/>
                    </a:lnBlToTr>
                    <a:noFill/>
                  </a:tcPr>
                </a:tc>
              </a:tr>
            </a:tbl>
          </a:graphicData>
        </a:graphic>
      </p:graphicFrame>
      <p:graphicFrame>
        <p:nvGraphicFramePr>
          <p:cNvPr id="46119" name="Group 39"/>
          <p:cNvGraphicFramePr>
            <a:graphicFrameLocks noGrp="1"/>
          </p:cNvGraphicFramePr>
          <p:nvPr/>
        </p:nvGraphicFramePr>
        <p:xfrm>
          <a:off x="8305800" y="1219200"/>
          <a:ext cx="304800" cy="2362200"/>
        </p:xfrm>
        <a:graphic>
          <a:graphicData uri="http://schemas.openxmlformats.org/drawingml/2006/table">
            <a:tbl>
              <a:tblPr rtl="1"/>
              <a:tblGrid>
                <a:gridCol w="304800"/>
              </a:tblGrid>
              <a:tr h="2362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6143" name="Group 63"/>
          <p:cNvGraphicFramePr>
            <a:graphicFrameLocks noGrp="1"/>
          </p:cNvGraphicFramePr>
          <p:nvPr/>
        </p:nvGraphicFramePr>
        <p:xfrm>
          <a:off x="6705600" y="5181600"/>
          <a:ext cx="381000" cy="518160"/>
        </p:xfrm>
        <a:graphic>
          <a:graphicData uri="http://schemas.openxmlformats.org/drawingml/2006/table">
            <a:tbl>
              <a:tblPr rtl="1"/>
              <a:tblGrid>
                <a:gridCol w="381000"/>
              </a:tblGrid>
              <a:tr h="228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6160" name="Group 80"/>
          <p:cNvGraphicFramePr>
            <a:graphicFrameLocks noGrp="1"/>
          </p:cNvGraphicFramePr>
          <p:nvPr/>
        </p:nvGraphicFramePr>
        <p:xfrm>
          <a:off x="6477000" y="5029200"/>
          <a:ext cx="381000" cy="762000"/>
        </p:xfrm>
        <a:graphic>
          <a:graphicData uri="http://schemas.openxmlformats.org/drawingml/2006/table">
            <a:tbl>
              <a:tblPr rtl="1"/>
              <a:tblGrid>
                <a:gridCol w="381000"/>
              </a:tblGrid>
              <a:tr h="762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F2C2AC"/>
                      </a:solidFill>
                      <a:prstDash val="solid"/>
                      <a:round/>
                      <a:headEnd type="none" w="med" len="med"/>
                      <a:tailEnd type="none" w="med" len="med"/>
                    </a:lnL>
                    <a:lnR w="12700" cap="flat" cmpd="sng" algn="ctr">
                      <a:solidFill>
                        <a:srgbClr val="F2C2AC"/>
                      </a:solidFill>
                      <a:prstDash val="solid"/>
                      <a:round/>
                      <a:headEnd type="none" w="med" len="med"/>
                      <a:tailEnd type="none" w="med" len="med"/>
                    </a:lnR>
                    <a:lnT w="12700" cap="flat" cmpd="sng" algn="ctr">
                      <a:solidFill>
                        <a:srgbClr val="F2C2AC"/>
                      </a:solidFill>
                      <a:prstDash val="solid"/>
                      <a:round/>
                      <a:headEnd type="none" w="med" len="med"/>
                      <a:tailEnd type="none" w="med" len="med"/>
                    </a:lnT>
                    <a:lnB w="12700" cap="flat" cmpd="sng" algn="ctr">
                      <a:solidFill>
                        <a:srgbClr val="F2C2AC"/>
                      </a:solidFill>
                      <a:prstDash val="solid"/>
                      <a:round/>
                      <a:headEnd type="none" w="med" len="med"/>
                      <a:tailEnd type="none" w="med" len="med"/>
                    </a:lnB>
                    <a:lnTlToBr>
                      <a:noFill/>
                    </a:lnTlToBr>
                    <a:lnBlToTr>
                      <a:noFill/>
                    </a:lnBlToTr>
                    <a:noFill/>
                  </a:tcPr>
                </a:tc>
              </a:tr>
            </a:tbl>
          </a:graphicData>
        </a:graphic>
      </p:graphicFrame>
      <p:graphicFrame>
        <p:nvGraphicFramePr>
          <p:cNvPr id="46168" name="Group 88"/>
          <p:cNvGraphicFramePr>
            <a:graphicFrameLocks noGrp="1"/>
          </p:cNvGraphicFramePr>
          <p:nvPr/>
        </p:nvGraphicFramePr>
        <p:xfrm>
          <a:off x="5486400" y="6248400"/>
          <a:ext cx="990600" cy="518160"/>
        </p:xfrm>
        <a:graphic>
          <a:graphicData uri="http://schemas.openxmlformats.org/drawingml/2006/table">
            <a:tbl>
              <a:tblPr rtl="1"/>
              <a:tblGrid>
                <a:gridCol w="990600"/>
              </a:tblGrid>
              <a:tr h="304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F2C2AC"/>
                      </a:solidFill>
                      <a:prstDash val="solid"/>
                      <a:round/>
                      <a:headEnd type="none" w="med" len="med"/>
                      <a:tailEnd type="none" w="med" len="med"/>
                    </a:lnL>
                    <a:lnR w="12700" cap="flat" cmpd="sng" algn="ctr">
                      <a:solidFill>
                        <a:srgbClr val="F2C2AC"/>
                      </a:solidFill>
                      <a:prstDash val="solid"/>
                      <a:round/>
                      <a:headEnd type="none" w="med" len="med"/>
                      <a:tailEnd type="none" w="med" len="med"/>
                    </a:lnR>
                    <a:lnT w="12700" cap="flat" cmpd="sng" algn="ctr">
                      <a:solidFill>
                        <a:srgbClr val="F2C2AC"/>
                      </a:solidFill>
                      <a:prstDash val="solid"/>
                      <a:round/>
                      <a:headEnd type="none" w="med" len="med"/>
                      <a:tailEnd type="none" w="med" len="med"/>
                    </a:lnT>
                    <a:lnB w="12700" cap="flat" cmpd="sng" algn="ctr">
                      <a:solidFill>
                        <a:srgbClr val="F2C2AC"/>
                      </a:solidFill>
                      <a:prstDash val="solid"/>
                      <a:round/>
                      <a:headEnd type="none" w="med" len="med"/>
                      <a:tailEnd type="none" w="med" len="med"/>
                    </a:lnB>
                    <a:lnTlToBr>
                      <a:noFill/>
                    </a:lnTlToBr>
                    <a:lnBlToTr>
                      <a:noFill/>
                    </a:lnBlToTr>
                    <a:noFill/>
                  </a:tcPr>
                </a:tc>
              </a:tr>
            </a:tbl>
          </a:graphicData>
        </a:graphic>
      </p:graphicFrame>
      <p:graphicFrame>
        <p:nvGraphicFramePr>
          <p:cNvPr id="46175" name="Group 95"/>
          <p:cNvGraphicFramePr>
            <a:graphicFrameLocks noGrp="1"/>
          </p:cNvGraphicFramePr>
          <p:nvPr/>
        </p:nvGraphicFramePr>
        <p:xfrm>
          <a:off x="5943600" y="5715000"/>
          <a:ext cx="381000" cy="762000"/>
        </p:xfrm>
        <a:graphic>
          <a:graphicData uri="http://schemas.openxmlformats.org/drawingml/2006/table">
            <a:tbl>
              <a:tblPr rtl="1"/>
              <a:tblGrid>
                <a:gridCol w="381000"/>
              </a:tblGrid>
              <a:tr h="762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F2C2AC"/>
                      </a:solidFill>
                      <a:prstDash val="solid"/>
                      <a:round/>
                      <a:headEnd type="none" w="med" len="med"/>
                      <a:tailEnd type="none" w="med" len="med"/>
                    </a:lnL>
                    <a:lnR w="12700" cap="flat" cmpd="sng" algn="ctr">
                      <a:solidFill>
                        <a:srgbClr val="F2C2AC"/>
                      </a:solidFill>
                      <a:prstDash val="solid"/>
                      <a:round/>
                      <a:headEnd type="none" w="med" len="med"/>
                      <a:tailEnd type="none" w="med" len="med"/>
                    </a:lnR>
                    <a:lnT w="12700" cap="flat" cmpd="sng" algn="ctr">
                      <a:solidFill>
                        <a:srgbClr val="F2C2AC"/>
                      </a:solidFill>
                      <a:prstDash val="solid"/>
                      <a:round/>
                      <a:headEnd type="none" w="med" len="med"/>
                      <a:tailEnd type="none" w="med" len="med"/>
                    </a:lnT>
                    <a:lnB w="12700" cap="flat" cmpd="sng" algn="ctr">
                      <a:solidFill>
                        <a:srgbClr val="F2C2AC"/>
                      </a:solidFill>
                      <a:prstDash val="solid"/>
                      <a:round/>
                      <a:headEnd type="none" w="med" len="med"/>
                      <a:tailEnd type="none" w="med" len="med"/>
                    </a:lnB>
                    <a:lnTlToBr>
                      <a:noFill/>
                    </a:lnTlToBr>
                    <a:lnBlToTr>
                      <a:noFill/>
                    </a:lnBlToTr>
                    <a:noFill/>
                  </a:tcPr>
                </a:tc>
              </a:tr>
            </a:tbl>
          </a:graphicData>
        </a:graphic>
      </p:graphicFrame>
      <p:sp>
        <p:nvSpPr>
          <p:cNvPr id="46183" name="Rectangle 103"/>
          <p:cNvSpPr>
            <a:spLocks noChangeArrowheads="1"/>
          </p:cNvSpPr>
          <p:nvPr/>
        </p:nvSpPr>
        <p:spPr bwMode="auto">
          <a:xfrm>
            <a:off x="5943600" y="5715000"/>
            <a:ext cx="381000" cy="7620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46184" name="Rectangle 104"/>
          <p:cNvSpPr>
            <a:spLocks noChangeArrowheads="1"/>
          </p:cNvSpPr>
          <p:nvPr/>
        </p:nvSpPr>
        <p:spPr bwMode="auto">
          <a:xfrm>
            <a:off x="6705600" y="5181600"/>
            <a:ext cx="381000" cy="6096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46185" name="Rectangle 105"/>
          <p:cNvSpPr>
            <a:spLocks noChangeArrowheads="1"/>
          </p:cNvSpPr>
          <p:nvPr/>
        </p:nvSpPr>
        <p:spPr bwMode="auto">
          <a:xfrm>
            <a:off x="6324600" y="1219200"/>
            <a:ext cx="762000" cy="9906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Image:Chapel.st.basil.night.jpg"/>
          <p:cNvPicPr>
            <a:picLocks noGrp="1" noChangeAspect="1" noChangeArrowheads="1"/>
          </p:cNvPicPr>
          <p:nvPr>
            <p:ph idx="1"/>
          </p:nvPr>
        </p:nvPicPr>
        <p:blipFill>
          <a:blip r:embed="rId2"/>
          <a:srcRect/>
          <a:stretch>
            <a:fillRect/>
          </a:stretch>
        </p:blipFill>
        <p:spPr>
          <a:xfrm>
            <a:off x="381000" y="304800"/>
            <a:ext cx="6018213" cy="4017963"/>
          </a:xfrm>
          <a:noFill/>
          <a:ln/>
        </p:spPr>
      </p:pic>
      <p:graphicFrame>
        <p:nvGraphicFramePr>
          <p:cNvPr id="48139" name="Group 11"/>
          <p:cNvGraphicFramePr>
            <a:graphicFrameLocks noGrp="1"/>
          </p:cNvGraphicFramePr>
          <p:nvPr/>
        </p:nvGraphicFramePr>
        <p:xfrm>
          <a:off x="8077200" y="685800"/>
          <a:ext cx="381000" cy="5486400"/>
        </p:xfrm>
        <a:graphic>
          <a:graphicData uri="http://schemas.openxmlformats.org/drawingml/2006/table">
            <a:tbl>
              <a:tblPr rtl="1"/>
              <a:tblGrid>
                <a:gridCol w="381000"/>
              </a:tblGrid>
              <a:tr h="5486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F2C2AC"/>
                      </a:solidFill>
                      <a:prstDash val="solid"/>
                      <a:round/>
                      <a:headEnd type="none" w="med" len="med"/>
                      <a:tailEnd type="none" w="med" len="med"/>
                    </a:lnL>
                    <a:lnR w="12700" cap="flat" cmpd="sng" algn="ctr">
                      <a:solidFill>
                        <a:srgbClr val="F2C2AC"/>
                      </a:solidFill>
                      <a:prstDash val="solid"/>
                      <a:round/>
                      <a:headEnd type="none" w="med" len="med"/>
                      <a:tailEnd type="none" w="med" len="med"/>
                    </a:lnR>
                    <a:lnT w="12700" cap="flat" cmpd="sng" algn="ctr">
                      <a:solidFill>
                        <a:srgbClr val="F2C2AC"/>
                      </a:solidFill>
                      <a:prstDash val="solid"/>
                      <a:round/>
                      <a:headEnd type="none" w="med" len="med"/>
                      <a:tailEnd type="none" w="med" len="med"/>
                    </a:lnT>
                    <a:lnB w="12700" cap="flat" cmpd="sng" algn="ctr">
                      <a:solidFill>
                        <a:srgbClr val="F2C2AC"/>
                      </a:solidFill>
                      <a:prstDash val="solid"/>
                      <a:round/>
                      <a:headEnd type="none" w="med" len="med"/>
                      <a:tailEnd type="none" w="med" len="med"/>
                    </a:lnB>
                    <a:lnTlToBr>
                      <a:noFill/>
                    </a:lnTlToBr>
                    <a:lnBlToTr>
                      <a:noFill/>
                    </a:lnBlToTr>
                    <a:noFill/>
                  </a:tcPr>
                </a:tc>
              </a:tr>
            </a:tbl>
          </a:graphicData>
        </a:graphic>
      </p:graphicFrame>
      <p:graphicFrame>
        <p:nvGraphicFramePr>
          <p:cNvPr id="48146" name="Group 18"/>
          <p:cNvGraphicFramePr>
            <a:graphicFrameLocks noGrp="1"/>
          </p:cNvGraphicFramePr>
          <p:nvPr/>
        </p:nvGraphicFramePr>
        <p:xfrm>
          <a:off x="3962400" y="5715000"/>
          <a:ext cx="3962400" cy="518160"/>
        </p:xfrm>
        <a:graphic>
          <a:graphicData uri="http://schemas.openxmlformats.org/drawingml/2006/table">
            <a:tbl>
              <a:tblPr rtl="1"/>
              <a:tblGrid>
                <a:gridCol w="39624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F2C2AC"/>
                      </a:solidFill>
                      <a:prstDash val="solid"/>
                      <a:round/>
                      <a:headEnd type="none" w="med" len="med"/>
                      <a:tailEnd type="none" w="med" len="med"/>
                    </a:lnL>
                    <a:lnR w="12700" cap="flat" cmpd="sng" algn="ctr">
                      <a:solidFill>
                        <a:srgbClr val="F2C2AC"/>
                      </a:solidFill>
                      <a:prstDash val="solid"/>
                      <a:round/>
                      <a:headEnd type="none" w="med" len="med"/>
                      <a:tailEnd type="none" w="med" len="med"/>
                    </a:lnR>
                    <a:lnT w="12700" cap="flat" cmpd="sng" algn="ctr">
                      <a:solidFill>
                        <a:srgbClr val="F2C2AC"/>
                      </a:solidFill>
                      <a:prstDash val="solid"/>
                      <a:round/>
                      <a:headEnd type="none" w="med" len="med"/>
                      <a:tailEnd type="none" w="med" len="med"/>
                    </a:lnT>
                    <a:lnB w="12700" cap="flat" cmpd="sng" algn="ctr">
                      <a:solidFill>
                        <a:srgbClr val="F2C2AC"/>
                      </a:solidFill>
                      <a:prstDash val="solid"/>
                      <a:round/>
                      <a:headEnd type="none" w="med" len="med"/>
                      <a:tailEnd type="none" w="med" len="med"/>
                    </a:lnB>
                    <a:lnTlToBr>
                      <a:noFill/>
                    </a:lnTlToBr>
                    <a:lnBlToTr>
                      <a:noFill/>
                    </a:lnBlToTr>
                    <a:noFill/>
                  </a:tcPr>
                </a:tc>
              </a:tr>
            </a:tbl>
          </a:graphicData>
        </a:graphic>
      </p:graphicFrame>
      <p:graphicFrame>
        <p:nvGraphicFramePr>
          <p:cNvPr id="48153" name="Group 25"/>
          <p:cNvGraphicFramePr>
            <a:graphicFrameLocks noGrp="1"/>
          </p:cNvGraphicFramePr>
          <p:nvPr/>
        </p:nvGraphicFramePr>
        <p:xfrm>
          <a:off x="3200400" y="5791200"/>
          <a:ext cx="381000" cy="518160"/>
        </p:xfrm>
        <a:graphic>
          <a:graphicData uri="http://schemas.openxmlformats.org/drawingml/2006/table">
            <a:tbl>
              <a:tblPr rtl="1"/>
              <a:tblGrid>
                <a:gridCol w="3810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F2C2AC"/>
                      </a:solidFill>
                      <a:prstDash val="solid"/>
                      <a:round/>
                      <a:headEnd type="none" w="med" len="med"/>
                      <a:tailEnd type="none" w="med" len="med"/>
                    </a:lnL>
                    <a:lnR w="12700" cap="flat" cmpd="sng" algn="ctr">
                      <a:solidFill>
                        <a:srgbClr val="F2C2AC"/>
                      </a:solidFill>
                      <a:prstDash val="solid"/>
                      <a:round/>
                      <a:headEnd type="none" w="med" len="med"/>
                      <a:tailEnd type="none" w="med" len="med"/>
                    </a:lnR>
                    <a:lnT w="12700" cap="flat" cmpd="sng" algn="ctr">
                      <a:solidFill>
                        <a:srgbClr val="F2C2AC"/>
                      </a:solidFill>
                      <a:prstDash val="solid"/>
                      <a:round/>
                      <a:headEnd type="none" w="med" len="med"/>
                      <a:tailEnd type="none" w="med" len="med"/>
                    </a:lnT>
                    <a:lnB w="12700" cap="flat" cmpd="sng" algn="ctr">
                      <a:solidFill>
                        <a:srgbClr val="F2C2AC"/>
                      </a:solidFill>
                      <a:prstDash val="solid"/>
                      <a:round/>
                      <a:headEnd type="none" w="med" len="med"/>
                      <a:tailEnd type="none" w="med" len="med"/>
                    </a:lnB>
                    <a:lnTlToBr>
                      <a:noFill/>
                    </a:lnTlToBr>
                    <a:lnBlToTr>
                      <a:noFill/>
                    </a:lnBlToTr>
                    <a:noFill/>
                  </a:tcPr>
                </a:tc>
              </a:tr>
            </a:tbl>
          </a:graphicData>
        </a:graphic>
      </p:graphicFrame>
      <p:graphicFrame>
        <p:nvGraphicFramePr>
          <p:cNvPr id="48160" name="Group 32"/>
          <p:cNvGraphicFramePr>
            <a:graphicFrameLocks noGrp="1"/>
          </p:cNvGraphicFramePr>
          <p:nvPr/>
        </p:nvGraphicFramePr>
        <p:xfrm>
          <a:off x="2514600" y="6019800"/>
          <a:ext cx="381000" cy="518160"/>
        </p:xfrm>
        <a:graphic>
          <a:graphicData uri="http://schemas.openxmlformats.org/drawingml/2006/table">
            <a:tbl>
              <a:tblPr rtl="1"/>
              <a:tblGrid>
                <a:gridCol w="3810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F2C2AC"/>
                      </a:solidFill>
                      <a:prstDash val="solid"/>
                      <a:round/>
                      <a:headEnd type="none" w="med" len="med"/>
                      <a:tailEnd type="none" w="med" len="med"/>
                    </a:lnL>
                    <a:lnR w="12700" cap="flat" cmpd="sng" algn="ctr">
                      <a:solidFill>
                        <a:srgbClr val="F2C2AC"/>
                      </a:solidFill>
                      <a:prstDash val="solid"/>
                      <a:round/>
                      <a:headEnd type="none" w="med" len="med"/>
                      <a:tailEnd type="none" w="med" len="med"/>
                    </a:lnR>
                    <a:lnT w="12700" cap="flat" cmpd="sng" algn="ctr">
                      <a:solidFill>
                        <a:srgbClr val="F2C2AC"/>
                      </a:solidFill>
                      <a:prstDash val="solid"/>
                      <a:round/>
                      <a:headEnd type="none" w="med" len="med"/>
                      <a:tailEnd type="none" w="med" len="med"/>
                    </a:lnT>
                    <a:lnB w="12700" cap="flat" cmpd="sng" algn="ctr">
                      <a:solidFill>
                        <a:srgbClr val="F2C2AC"/>
                      </a:solidFill>
                      <a:prstDash val="solid"/>
                      <a:round/>
                      <a:headEnd type="none" w="med" len="med"/>
                      <a:tailEnd type="none" w="med" len="med"/>
                    </a:lnB>
                    <a:lnTlToBr>
                      <a:noFill/>
                    </a:lnTlToBr>
                    <a:lnBlToTr>
                      <a:noFill/>
                    </a:lnBlToTr>
                    <a:noFill/>
                  </a:tcPr>
                </a:tc>
              </a:tr>
            </a:tbl>
          </a:graphicData>
        </a:graphic>
      </p:graphicFrame>
      <p:graphicFrame>
        <p:nvGraphicFramePr>
          <p:cNvPr id="48167" name="Group 39"/>
          <p:cNvGraphicFramePr>
            <a:graphicFrameLocks noGrp="1"/>
          </p:cNvGraphicFramePr>
          <p:nvPr/>
        </p:nvGraphicFramePr>
        <p:xfrm>
          <a:off x="1752600" y="6096000"/>
          <a:ext cx="381000" cy="518160"/>
        </p:xfrm>
        <a:graphic>
          <a:graphicData uri="http://schemas.openxmlformats.org/drawingml/2006/table">
            <a:tbl>
              <a:tblPr rtl="1"/>
              <a:tblGrid>
                <a:gridCol w="381000"/>
              </a:tblGrid>
              <a:tr h="457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F2C2AC"/>
                      </a:solidFill>
                      <a:prstDash val="solid"/>
                      <a:round/>
                      <a:headEnd type="none" w="med" len="med"/>
                      <a:tailEnd type="none" w="med" len="med"/>
                    </a:lnL>
                    <a:lnR w="12700" cap="flat" cmpd="sng" algn="ctr">
                      <a:solidFill>
                        <a:srgbClr val="F2C2AC"/>
                      </a:solidFill>
                      <a:prstDash val="solid"/>
                      <a:round/>
                      <a:headEnd type="none" w="med" len="med"/>
                      <a:tailEnd type="none" w="med" len="med"/>
                    </a:lnR>
                    <a:lnT w="12700" cap="flat" cmpd="sng" algn="ctr">
                      <a:solidFill>
                        <a:srgbClr val="F2C2AC"/>
                      </a:solidFill>
                      <a:prstDash val="solid"/>
                      <a:round/>
                      <a:headEnd type="none" w="med" len="med"/>
                      <a:tailEnd type="none" w="med" len="med"/>
                    </a:lnT>
                    <a:lnB w="12700" cap="flat" cmpd="sng" algn="ctr">
                      <a:solidFill>
                        <a:srgbClr val="F2C2AC"/>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8045450" y="0"/>
            <a:ext cx="1098550" cy="274638"/>
          </a:xfrm>
          <a:prstGeom prst="rect">
            <a:avLst/>
          </a:prstGeom>
          <a:noFill/>
          <a:ln w="9525">
            <a:noFill/>
            <a:miter lim="800000"/>
            <a:headEnd/>
            <a:tailEnd/>
          </a:ln>
          <a:effectLst/>
        </p:spPr>
        <p:txBody>
          <a:bodyPr wrap="none" anchor="ctr">
            <a:spAutoFit/>
          </a:bodyPr>
          <a:lstStyle/>
          <a:p>
            <a:pPr algn="r"/>
            <a:r>
              <a:rPr lang="en-US" sz="1200" b="0">
                <a:solidFill>
                  <a:schemeClr val="tx1"/>
                </a:solidFill>
                <a:cs typeface="Times New Roman" pitchFamily="18" charset="0"/>
              </a:rPr>
              <a:t>	</a:t>
            </a:r>
            <a:endParaRPr lang="en-US" sz="1800" b="0">
              <a:solidFill>
                <a:schemeClr val="tx1"/>
              </a:solidFill>
              <a:cs typeface="Arial" pitchFamily="34" charset="0"/>
            </a:endParaRPr>
          </a:p>
        </p:txBody>
      </p:sp>
      <p:sp>
        <p:nvSpPr>
          <p:cNvPr id="20487" name="Rectangle 7"/>
          <p:cNvSpPr>
            <a:spLocks noChangeArrowheads="1"/>
          </p:cNvSpPr>
          <p:nvPr/>
        </p:nvSpPr>
        <p:spPr bwMode="auto">
          <a:xfrm>
            <a:off x="-685800" y="-65088"/>
            <a:ext cx="9144000" cy="0"/>
          </a:xfrm>
          <a:prstGeom prst="rect">
            <a:avLst/>
          </a:prstGeom>
          <a:noFill/>
          <a:ln w="9525">
            <a:noFill/>
            <a:miter lim="800000"/>
            <a:headEnd/>
            <a:tailEnd/>
          </a:ln>
          <a:effectLst/>
        </p:spPr>
        <p:txBody>
          <a:bodyPr wrap="none" anchor="ctr">
            <a:spAutoFit/>
          </a:bodyPr>
          <a:lstStyle/>
          <a:p>
            <a:endParaRPr lang="fa-IR"/>
          </a:p>
        </p:txBody>
      </p:sp>
      <p:pic>
        <p:nvPicPr>
          <p:cNvPr id="20486" name="Picture 6" descr="http://www.pjar.com/images/portfolio_large/guadalajara_color_cube_model_l.jpg"/>
          <p:cNvPicPr>
            <a:picLocks noChangeAspect="1" noChangeArrowheads="1"/>
          </p:cNvPicPr>
          <p:nvPr/>
        </p:nvPicPr>
        <p:blipFill>
          <a:blip r:embed="rId2" r:link="rId3"/>
          <a:srcRect/>
          <a:stretch>
            <a:fillRect/>
          </a:stretch>
        </p:blipFill>
        <p:spPr bwMode="auto">
          <a:xfrm>
            <a:off x="5334000" y="685800"/>
            <a:ext cx="2879725" cy="6172200"/>
          </a:xfrm>
          <a:prstGeom prst="rect">
            <a:avLst/>
          </a:prstGeom>
          <a:noFill/>
        </p:spPr>
      </p:pic>
      <p:sp>
        <p:nvSpPr>
          <p:cNvPr id="20489" name="Rectangle 9"/>
          <p:cNvSpPr>
            <a:spLocks noChangeArrowheads="1"/>
          </p:cNvSpPr>
          <p:nvPr/>
        </p:nvSpPr>
        <p:spPr bwMode="auto">
          <a:xfrm>
            <a:off x="8045450" y="0"/>
            <a:ext cx="1098550" cy="274638"/>
          </a:xfrm>
          <a:prstGeom prst="rect">
            <a:avLst/>
          </a:prstGeom>
          <a:noFill/>
          <a:ln w="9525">
            <a:noFill/>
            <a:miter lim="800000"/>
            <a:headEnd/>
            <a:tailEnd/>
          </a:ln>
          <a:effectLst/>
        </p:spPr>
        <p:txBody>
          <a:bodyPr wrap="none" anchor="ctr">
            <a:spAutoFit/>
          </a:bodyPr>
          <a:lstStyle/>
          <a:p>
            <a:pPr algn="r"/>
            <a:r>
              <a:rPr lang="en-US" sz="1200" b="0">
                <a:solidFill>
                  <a:schemeClr val="tx1"/>
                </a:solidFill>
                <a:cs typeface="Times New Roman" pitchFamily="18" charset="0"/>
              </a:rPr>
              <a:t>	</a:t>
            </a:r>
            <a:endParaRPr lang="en-US" sz="1800" b="0">
              <a:solidFill>
                <a:schemeClr val="tx1"/>
              </a:solidFill>
              <a:cs typeface="Arial" pitchFamily="34" charset="0"/>
            </a:endParaRPr>
          </a:p>
        </p:txBody>
      </p:sp>
      <p:pic>
        <p:nvPicPr>
          <p:cNvPr id="20488" name="Picture 8" descr="http://www.pjar.com/images/portfolio_large/guadalajara_island_color_model_darker_l.jpg"/>
          <p:cNvPicPr>
            <a:picLocks noChangeAspect="1" noChangeArrowheads="1"/>
          </p:cNvPicPr>
          <p:nvPr/>
        </p:nvPicPr>
        <p:blipFill>
          <a:blip r:embed="rId4" r:link="rId5"/>
          <a:srcRect/>
          <a:stretch>
            <a:fillRect/>
          </a:stretch>
        </p:blipFill>
        <p:spPr bwMode="auto">
          <a:xfrm>
            <a:off x="376238" y="381000"/>
            <a:ext cx="4975225" cy="5029200"/>
          </a:xfrm>
          <a:prstGeom prst="rect">
            <a:avLst/>
          </a:prstGeom>
          <a:noFill/>
        </p:spPr>
      </p:pic>
      <p:sp>
        <p:nvSpPr>
          <p:cNvPr id="20490" name="Rectangle 10"/>
          <p:cNvSpPr>
            <a:spLocks noChangeArrowheads="1"/>
          </p:cNvSpPr>
          <p:nvPr/>
        </p:nvSpPr>
        <p:spPr bwMode="auto">
          <a:xfrm>
            <a:off x="381000" y="457200"/>
            <a:ext cx="6400800" cy="2530475"/>
          </a:xfrm>
          <a:prstGeom prst="rect">
            <a:avLst/>
          </a:prstGeom>
          <a:noFill/>
          <a:ln w="9525">
            <a:noFill/>
            <a:miter lim="800000"/>
            <a:headEnd/>
            <a:tailEnd/>
          </a:ln>
          <a:effectLst/>
        </p:spPr>
        <p:txBody>
          <a:bodyPr anchor="ctr">
            <a:spAutoFit/>
          </a:bodyPr>
          <a:lstStyle/>
          <a:p>
            <a:r>
              <a:rPr lang="fa-IR" sz="2000" b="0"/>
              <a:t>معماری فولدینگ: </a:t>
            </a:r>
            <a:endParaRPr lang="en-US" sz="2000" b="0"/>
          </a:p>
          <a:p>
            <a:r>
              <a:rPr lang="fa-IR" sz="2000" b="0"/>
              <a:t>معماری فولدینگ یکی از سبکهای مطرح در دهه پایانی قرن گذشته بود. فولد یعنی چین و لایه یعنی لایه های هزار تو , یعنی هر لایه در کنار لایه دیگر همه چیز در کنار هم است , هیچ اندیشهای بر دیگری ارجهییت ندارد, تفسیری فراتر و بالاتر از دیگری نیست , همه چیز افقی است .</a:t>
            </a:r>
            <a:endParaRPr lang="en-US" sz="2000" b="0"/>
          </a:p>
          <a:p>
            <a:r>
              <a:rPr lang="fa-IR" sz="2000" b="0"/>
              <a:t>فولدینگ, عمود گرایی , طبقه بندی و سلسله مراتب را مردود می داند و به جای آن افق گرایی را مطرح می کند.</a:t>
            </a:r>
          </a:p>
        </p:txBody>
      </p:sp>
      <p:sp>
        <p:nvSpPr>
          <p:cNvPr id="20492" name="Rectangle 12"/>
          <p:cNvSpPr>
            <a:spLocks noChangeArrowheads="1"/>
          </p:cNvSpPr>
          <p:nvPr/>
        </p:nvSpPr>
        <p:spPr bwMode="auto">
          <a:xfrm>
            <a:off x="990600" y="5791200"/>
            <a:ext cx="4381500" cy="641350"/>
          </a:xfrm>
          <a:prstGeom prst="rect">
            <a:avLst/>
          </a:prstGeom>
          <a:noFill/>
          <a:ln w="9525">
            <a:noFill/>
            <a:miter lim="800000"/>
            <a:headEnd/>
            <a:tailEnd/>
          </a:ln>
          <a:effectLst/>
        </p:spPr>
        <p:txBody>
          <a:bodyPr wrap="none">
            <a:spAutoFit/>
          </a:bodyPr>
          <a:lstStyle/>
          <a:p>
            <a:pPr algn="r"/>
            <a:r>
              <a:rPr lang="en-US" sz="3600">
                <a:hlinkClick r:id="rId6"/>
              </a:rPr>
              <a:t>Children's Museum</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dissolve">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0486"/>
                                        </p:tgtEl>
                                      </p:cBhvr>
                                    </p:animEffect>
                                    <p:set>
                                      <p:cBhvr>
                                        <p:cTn id="12" dur="1" fill="hold">
                                          <p:stCondLst>
                                            <p:cond delay="499"/>
                                          </p:stCondLst>
                                        </p:cTn>
                                        <p:tgtEl>
                                          <p:spTgt spid="204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FCED0"/>
        </a:solidFill>
        <a:effectLst/>
      </p:bgPr>
    </p:bg>
    <p:spTree>
      <p:nvGrpSpPr>
        <p:cNvPr id="1" name=""/>
        <p:cNvGrpSpPr/>
        <p:nvPr/>
      </p:nvGrpSpPr>
      <p:grpSpPr>
        <a:xfrm>
          <a:off x="0" y="0"/>
          <a:ext cx="0" cy="0"/>
          <a:chOff x="0" y="0"/>
          <a:chExt cx="0" cy="0"/>
        </a:xfrm>
      </p:grpSpPr>
      <p:pic>
        <p:nvPicPr>
          <p:cNvPr id="39940" name="Picture 4" descr="guadalajara_color_cone_model_l"/>
          <p:cNvPicPr>
            <a:picLocks noChangeAspect="1" noChangeArrowheads="1"/>
          </p:cNvPicPr>
          <p:nvPr/>
        </p:nvPicPr>
        <p:blipFill>
          <a:blip r:embed="rId2"/>
          <a:srcRect/>
          <a:stretch>
            <a:fillRect/>
          </a:stretch>
        </p:blipFill>
        <p:spPr bwMode="auto">
          <a:xfrm>
            <a:off x="1295400" y="1600200"/>
            <a:ext cx="2940050" cy="4267200"/>
          </a:xfrm>
          <a:prstGeom prst="rect">
            <a:avLst/>
          </a:prstGeom>
          <a:noFill/>
          <a:ln w="9525">
            <a:noFill/>
            <a:miter lim="800000"/>
            <a:headEnd/>
            <a:tailEnd/>
          </a:ln>
        </p:spPr>
      </p:pic>
      <p:sp>
        <p:nvSpPr>
          <p:cNvPr id="39941" name="Rectangle 5"/>
          <p:cNvSpPr>
            <a:spLocks noChangeArrowheads="1"/>
          </p:cNvSpPr>
          <p:nvPr/>
        </p:nvSpPr>
        <p:spPr bwMode="auto">
          <a:xfrm>
            <a:off x="5105400" y="381000"/>
            <a:ext cx="3810000" cy="4359275"/>
          </a:xfrm>
          <a:prstGeom prst="rect">
            <a:avLst/>
          </a:prstGeom>
          <a:noFill/>
          <a:ln w="9525">
            <a:noFill/>
            <a:miter lim="800000"/>
            <a:headEnd/>
            <a:tailEnd/>
          </a:ln>
          <a:effectLst/>
        </p:spPr>
        <p:txBody>
          <a:bodyPr>
            <a:spAutoFit/>
          </a:bodyPr>
          <a:lstStyle/>
          <a:p>
            <a:pPr algn="r"/>
            <a:r>
              <a:rPr lang="fa-IR" sz="2000">
                <a:solidFill>
                  <a:schemeClr val="tx1"/>
                </a:solidFill>
              </a:rPr>
              <a:t>بحث فولدینگ در معماری از اوایل دهه 1990 مطرح شد و به تدریج اکثر معماران نامدار سبک دیکانستراکشن مانند پیتر ایزنمن, فرانک گهری  و حتی معمار مدرنیست فلیپ جانسون به این سمت گرایش پیدا کرده است . این معماران در کارهای جدید خود نرم و انعطاف پذیر , پیچیدگی نمی دهند بلکه به صورت مختلف را در هم می گوناگونیهای پیچیدگی را با وحدت یا تقابل نشان آمیزند .</a:t>
            </a:r>
          </a:p>
        </p:txBody>
      </p:sp>
      <p:sp>
        <p:nvSpPr>
          <p:cNvPr id="39942" name="Rectangle 6"/>
          <p:cNvSpPr>
            <a:spLocks noChangeArrowheads="1"/>
          </p:cNvSpPr>
          <p:nvPr/>
        </p:nvSpPr>
        <p:spPr bwMode="auto">
          <a:xfrm>
            <a:off x="5715000" y="5791200"/>
            <a:ext cx="2514600" cy="304800"/>
          </a:xfrm>
          <a:prstGeom prst="rect">
            <a:avLst/>
          </a:prstGeom>
          <a:solidFill>
            <a:schemeClr val="accent1"/>
          </a:solidFill>
          <a:ln w="9525">
            <a:solidFill>
              <a:schemeClr val="bg2"/>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
        <p:nvSpPr>
          <p:cNvPr id="39943" name="Rectangle 7"/>
          <p:cNvSpPr>
            <a:spLocks noChangeArrowheads="1"/>
          </p:cNvSpPr>
          <p:nvPr/>
        </p:nvSpPr>
        <p:spPr bwMode="auto">
          <a:xfrm>
            <a:off x="4953000" y="6096000"/>
            <a:ext cx="533400" cy="3810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39944" name="Rectangle 8"/>
          <p:cNvSpPr>
            <a:spLocks noChangeArrowheads="1"/>
          </p:cNvSpPr>
          <p:nvPr/>
        </p:nvSpPr>
        <p:spPr bwMode="auto">
          <a:xfrm>
            <a:off x="3733800" y="5334000"/>
            <a:ext cx="685800" cy="7620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39945" name="Rectangle 9"/>
          <p:cNvSpPr>
            <a:spLocks noChangeArrowheads="1"/>
          </p:cNvSpPr>
          <p:nvPr/>
        </p:nvSpPr>
        <p:spPr bwMode="auto">
          <a:xfrm>
            <a:off x="4419600" y="1676400"/>
            <a:ext cx="457200" cy="4800600"/>
          </a:xfrm>
          <a:prstGeom prst="rect">
            <a:avLst/>
          </a:prstGeom>
          <a:solidFill>
            <a:schemeClr val="accent1"/>
          </a:solidFill>
          <a:ln w="9525">
            <a:solidFill>
              <a:schemeClr val="bg2"/>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plus(in)">
                                      <p:cBhvr>
                                        <p:cTn id="7" dur="2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pilgrimage_model1"/>
          <p:cNvPicPr>
            <a:picLocks noGrp="1" noChangeAspect="1" noChangeArrowheads="1"/>
          </p:cNvPicPr>
          <p:nvPr>
            <p:ph idx="1"/>
          </p:nvPr>
        </p:nvPicPr>
        <p:blipFill>
          <a:blip r:embed="rId2"/>
          <a:srcRect/>
          <a:stretch>
            <a:fillRect/>
          </a:stretch>
        </p:blipFill>
        <p:spPr>
          <a:xfrm>
            <a:off x="5029200" y="685800"/>
            <a:ext cx="3124200" cy="2667000"/>
          </a:xfrm>
          <a:noFill/>
          <a:ln/>
        </p:spPr>
      </p:pic>
      <p:pic>
        <p:nvPicPr>
          <p:cNvPr id="45061" name="Picture 5" descr="pilgrimage_model2"/>
          <p:cNvPicPr>
            <a:picLocks noChangeAspect="1" noChangeArrowheads="1"/>
          </p:cNvPicPr>
          <p:nvPr/>
        </p:nvPicPr>
        <p:blipFill>
          <a:blip r:embed="rId3"/>
          <a:srcRect/>
          <a:stretch>
            <a:fillRect/>
          </a:stretch>
        </p:blipFill>
        <p:spPr bwMode="auto">
          <a:xfrm>
            <a:off x="533400" y="304800"/>
            <a:ext cx="4048125" cy="4191000"/>
          </a:xfrm>
          <a:prstGeom prst="rect">
            <a:avLst/>
          </a:prstGeom>
          <a:noFill/>
          <a:ln w="9525">
            <a:noFill/>
            <a:miter lim="800000"/>
            <a:headEnd/>
            <a:tailEnd/>
          </a:ln>
        </p:spPr>
      </p:pic>
      <p:pic>
        <p:nvPicPr>
          <p:cNvPr id="45062" name="Picture 6" descr="pilgrimage_plan"/>
          <p:cNvPicPr>
            <a:picLocks noChangeAspect="1" noChangeArrowheads="1"/>
          </p:cNvPicPr>
          <p:nvPr/>
        </p:nvPicPr>
        <p:blipFill>
          <a:blip r:embed="rId4"/>
          <a:srcRect/>
          <a:stretch>
            <a:fillRect/>
          </a:stretch>
        </p:blipFill>
        <p:spPr bwMode="auto">
          <a:xfrm>
            <a:off x="5410200" y="3810000"/>
            <a:ext cx="2895600" cy="2246313"/>
          </a:xfrm>
          <a:prstGeom prst="rect">
            <a:avLst/>
          </a:prstGeom>
          <a:noFill/>
          <a:ln w="9525">
            <a:noFill/>
            <a:miter lim="800000"/>
            <a:headEnd/>
            <a:tailEnd/>
          </a:ln>
        </p:spPr>
      </p:pic>
      <p:sp>
        <p:nvSpPr>
          <p:cNvPr id="45063" name="Rectangle 7"/>
          <p:cNvSpPr>
            <a:spLocks noChangeArrowheads="1"/>
          </p:cNvSpPr>
          <p:nvPr/>
        </p:nvSpPr>
        <p:spPr bwMode="auto">
          <a:xfrm>
            <a:off x="1295400" y="5867400"/>
            <a:ext cx="2743200" cy="304800"/>
          </a:xfrm>
          <a:prstGeom prst="rect">
            <a:avLst/>
          </a:prstGeom>
          <a:solidFill>
            <a:schemeClr val="accent1"/>
          </a:solidFill>
          <a:ln w="9525">
            <a:solidFill>
              <a:schemeClr val="bg1"/>
            </a:solidFill>
            <a:miter lim="800000"/>
            <a:headEnd/>
            <a:tailEnd/>
          </a:ln>
          <a:effectLst>
            <a:outerShdw dist="107763" dir="2700000" algn="ctr" rotWithShape="0">
              <a:schemeClr val="bg2">
                <a:alpha val="50000"/>
              </a:schemeClr>
            </a:outerShdw>
          </a:effectLst>
        </p:spPr>
        <p:txBody>
          <a:bodyPr wrap="none" anchor="ctr"/>
          <a:lstStyle/>
          <a:p>
            <a:endParaRPr lang="fa-IR"/>
          </a:p>
        </p:txBody>
      </p:sp>
      <p:sp>
        <p:nvSpPr>
          <p:cNvPr id="45064" name="Rectangle 8"/>
          <p:cNvSpPr>
            <a:spLocks noChangeArrowheads="1"/>
          </p:cNvSpPr>
          <p:nvPr/>
        </p:nvSpPr>
        <p:spPr bwMode="auto">
          <a:xfrm>
            <a:off x="381000" y="5334000"/>
            <a:ext cx="838200" cy="12192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45065" name="Rectangle 9"/>
          <p:cNvSpPr>
            <a:spLocks noChangeArrowheads="1"/>
          </p:cNvSpPr>
          <p:nvPr/>
        </p:nvSpPr>
        <p:spPr bwMode="auto">
          <a:xfrm>
            <a:off x="838200" y="4876800"/>
            <a:ext cx="914400" cy="990600"/>
          </a:xfrm>
          <a:prstGeom prst="rect">
            <a:avLst/>
          </a:prstGeom>
          <a:solidFill>
            <a:schemeClr val="accent1"/>
          </a:solidFill>
          <a:ln w="9525">
            <a:solidFill>
              <a:schemeClr val="bg2"/>
            </a:solidFill>
            <a:miter lim="800000"/>
            <a:headEnd/>
            <a:tailEnd/>
          </a:ln>
          <a:effectLst>
            <a:outerShdw dist="107763" dir="8100000" algn="ctr" rotWithShape="0">
              <a:schemeClr val="bg2">
                <a:alpha val="50000"/>
              </a:schemeClr>
            </a:outerShdw>
          </a:effectLst>
        </p:spPr>
        <p:txBody>
          <a:bodyPr wrap="none" anchor="ctr"/>
          <a:lstStyle/>
          <a:p>
            <a:endParaRPr lang="fa-I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pic>
        <p:nvPicPr>
          <p:cNvPr id="5124" name="Picture 4" descr="1"/>
          <p:cNvPicPr>
            <a:picLocks noGrp="1" noChangeAspect="1" noChangeArrowheads="1"/>
          </p:cNvPicPr>
          <p:nvPr>
            <p:ph idx="1"/>
          </p:nvPr>
        </p:nvPicPr>
        <p:blipFill>
          <a:blip r:embed="rId2">
            <a:lum bright="40000" contrast="-6000"/>
          </a:blip>
          <a:srcRect/>
          <a:stretch>
            <a:fillRect/>
          </a:stretch>
        </p:blipFill>
        <p:spPr>
          <a:xfrm>
            <a:off x="0" y="0"/>
            <a:ext cx="9144000" cy="6858000"/>
          </a:xfrm>
          <a:noFill/>
          <a:ln/>
        </p:spPr>
      </p:pic>
      <p:sp>
        <p:nvSpPr>
          <p:cNvPr id="5125" name="Rectangle 5"/>
          <p:cNvSpPr>
            <a:spLocks noChangeArrowheads="1"/>
          </p:cNvSpPr>
          <p:nvPr/>
        </p:nvSpPr>
        <p:spPr bwMode="auto">
          <a:xfrm>
            <a:off x="304800" y="187325"/>
            <a:ext cx="8534400" cy="3013075"/>
          </a:xfrm>
          <a:prstGeom prst="rect">
            <a:avLst/>
          </a:prstGeom>
          <a:noFill/>
          <a:ln w="9525">
            <a:noFill/>
            <a:miter lim="800000"/>
            <a:headEnd/>
            <a:tailEnd/>
          </a:ln>
          <a:effectLst/>
        </p:spPr>
        <p:txBody>
          <a:bodyPr anchor="ctr">
            <a:spAutoFit/>
          </a:bodyPr>
          <a:lstStyle/>
          <a:p>
            <a:pPr algn="r"/>
            <a:r>
              <a:rPr lang="fa-IR" sz="2400" dirty="0">
                <a:solidFill>
                  <a:schemeClr val="tx2"/>
                </a:solidFill>
              </a:rPr>
              <a:t>فیلیپ جانسون در معرفی میس به جامعه آمریکا ونامگذاری سبک میس به نام سبک بین المللی سهم به سزایی داشت .تا زمانی که میس در قید محیط بود جانسون تواناترین و متعهدترین معمار در پیروی از عقاید و نظرات میس بود.در طرح خانهء شیشه ای ,ایدهء استاد,یعنی ایدهء کمتر بیشتر است به بهترین شکل ممکن توسط جانسون است,در سال 1949 در شهر نیوکنن,ایالت کنتیکت در آمریکا اجرا شده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randombar(horizontal)">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124"/>
                                        </p:tgtEl>
                                      </p:cBhvr>
                                    </p:animEffect>
                                    <p:set>
                                      <p:cBhvr>
                                        <p:cTn id="12" dur="1" fill="hold">
                                          <p:stCondLst>
                                            <p:cond delay="1999"/>
                                          </p:stCondLst>
                                        </p:cTn>
                                        <p:tgtEl>
                                          <p:spTgt spid="5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pic>
        <p:nvPicPr>
          <p:cNvPr id="6148" name="Picture 4" descr="Image:MOMA Johnson Glass House2.jpg"/>
          <p:cNvPicPr>
            <a:picLocks noGrp="1" noChangeAspect="1" noChangeArrowheads="1"/>
          </p:cNvPicPr>
          <p:nvPr>
            <p:ph idx="1"/>
          </p:nvPr>
        </p:nvPicPr>
        <p:blipFill>
          <a:blip r:embed="rId2"/>
          <a:srcRect/>
          <a:stretch>
            <a:fillRect/>
          </a:stretch>
        </p:blipFill>
        <p:spPr>
          <a:xfrm>
            <a:off x="0" y="0"/>
            <a:ext cx="9144000" cy="6858000"/>
          </a:xfrm>
          <a:solidFill>
            <a:srgbClr val="FF9900"/>
          </a:solidFill>
          <a:ln/>
        </p:spPr>
      </p:pic>
      <p:sp>
        <p:nvSpPr>
          <p:cNvPr id="6149" name="Rectangle 5"/>
          <p:cNvSpPr>
            <a:spLocks noChangeArrowheads="1"/>
          </p:cNvSpPr>
          <p:nvPr/>
        </p:nvSpPr>
        <p:spPr bwMode="auto">
          <a:xfrm>
            <a:off x="457200" y="1162050"/>
            <a:ext cx="8305800" cy="822325"/>
          </a:xfrm>
          <a:prstGeom prst="rect">
            <a:avLst/>
          </a:prstGeom>
          <a:noFill/>
          <a:ln w="9525">
            <a:noFill/>
            <a:miter lim="800000"/>
            <a:headEnd/>
            <a:tailEnd/>
          </a:ln>
          <a:effectLst/>
        </p:spPr>
        <p:txBody>
          <a:bodyPr anchor="ctr">
            <a:spAutoFit/>
          </a:bodyPr>
          <a:lstStyle/>
          <a:p>
            <a:pPr>
              <a:tabLst>
                <a:tab pos="2314575" algn="l"/>
                <a:tab pos="2717800" algn="l"/>
                <a:tab pos="3762375" algn="l"/>
              </a:tabLst>
            </a:pPr>
            <a:endParaRPr lang="en-US" sz="2400">
              <a:solidFill>
                <a:schemeClr val="tx1"/>
              </a:solidFill>
              <a:cs typeface="Arial" pitchFamily="34" charset="0"/>
            </a:endParaRPr>
          </a:p>
          <a:p>
            <a:pPr>
              <a:tabLst>
                <a:tab pos="2314575" algn="l"/>
                <a:tab pos="2717800" algn="l"/>
                <a:tab pos="3762375" algn="l"/>
              </a:tabLst>
            </a:pPr>
            <a:r>
              <a:rPr lang="fa-IR" sz="2400">
                <a:solidFill>
                  <a:schemeClr val="tx1"/>
                </a:solidFill>
              </a:rPr>
              <a:t>این ساختمان تحت تاثیرایدهء میس وندروطراحی شد </a:t>
            </a:r>
            <a:endParaRPr lang="en-US" sz="2400">
              <a:solidFill>
                <a:schemeClr val="tx1"/>
              </a:solidFill>
            </a:endParaRPr>
          </a:p>
        </p:txBody>
      </p:sp>
      <p:sp>
        <p:nvSpPr>
          <p:cNvPr id="6151" name="Rectangle 7"/>
          <p:cNvSpPr>
            <a:spLocks noChangeArrowheads="1"/>
          </p:cNvSpPr>
          <p:nvPr/>
        </p:nvSpPr>
        <p:spPr bwMode="auto">
          <a:xfrm>
            <a:off x="2895600" y="4648200"/>
            <a:ext cx="5562600" cy="1738313"/>
          </a:xfrm>
          <a:prstGeom prst="rect">
            <a:avLst/>
          </a:prstGeom>
          <a:noFill/>
          <a:ln w="9525">
            <a:noFill/>
            <a:miter lim="800000"/>
            <a:headEnd/>
            <a:tailEnd/>
          </a:ln>
          <a:effectLst/>
        </p:spPr>
        <p:txBody>
          <a:bodyPr>
            <a:spAutoFit/>
          </a:bodyPr>
          <a:lstStyle/>
          <a:p>
            <a:pPr algn="r"/>
            <a:r>
              <a:rPr lang="fa-IR" sz="2000"/>
              <a:t>خصوصیات این بنا :</a:t>
            </a:r>
            <a:endParaRPr lang="en-US" sz="2000"/>
          </a:p>
          <a:p>
            <a:pPr algn="r"/>
            <a:r>
              <a:rPr lang="en-US" sz="2800"/>
              <a:t>o</a:t>
            </a:r>
            <a:r>
              <a:rPr lang="fa-IR" sz="2000"/>
              <a:t>  استفاده از مصالح ساده :شیشه,فولاد ...</a:t>
            </a:r>
            <a:endParaRPr lang="en-US" sz="2000"/>
          </a:p>
          <a:p>
            <a:pPr algn="r"/>
            <a:r>
              <a:rPr lang="en-US" sz="2000"/>
              <a:t>O</a:t>
            </a:r>
            <a:r>
              <a:rPr lang="fa-IR" sz="2000"/>
              <a:t> جدا شدن کف از سطح زمین </a:t>
            </a:r>
            <a:endParaRPr lang="en-US" sz="2000"/>
          </a:p>
          <a:p>
            <a:pPr algn="r"/>
            <a:r>
              <a:rPr lang="en-US" sz="2000"/>
              <a:t>O</a:t>
            </a:r>
            <a:r>
              <a:rPr lang="fa-IR" sz="2000"/>
              <a:t> مکعب شیشه ای</a:t>
            </a:r>
            <a:r>
              <a:rPr lang="fa-IR" sz="1800">
                <a:solidFill>
                  <a:schemeClr val="tx1"/>
                </a:solidFill>
                <a:cs typeface="Arial" pitchFamily="34" charset="0"/>
              </a:rPr>
              <a:t> </a:t>
            </a:r>
          </a:p>
          <a:p>
            <a:pPr algn="r"/>
            <a:r>
              <a:rPr lang="en-US" sz="2000">
                <a:cs typeface="Arial" pitchFamily="34" charset="0"/>
              </a:rPr>
              <a:t>O</a:t>
            </a:r>
            <a:r>
              <a:rPr lang="fa-IR" sz="1800">
                <a:solidFill>
                  <a:schemeClr val="tx1"/>
                </a:solidFill>
                <a:cs typeface="Arial" pitchFamily="34" charset="0"/>
              </a:rPr>
              <a:t> </a:t>
            </a:r>
            <a:r>
              <a:rPr lang="fa-IR" sz="2000"/>
              <a:t>ستون هاکف و سقف را به هم وصل کرده</a:t>
            </a:r>
            <a:r>
              <a:rPr lang="fa-IR" sz="1800">
                <a:solidFill>
                  <a:schemeClr val="tx1"/>
                </a:solidFill>
                <a:cs typeface="Arial" pitchFamily="34" charset="0"/>
              </a:rPr>
              <a:t> </a:t>
            </a:r>
          </a:p>
        </p:txBody>
      </p:sp>
      <p:sp>
        <p:nvSpPr>
          <p:cNvPr id="6152" name="Rectangle 8"/>
          <p:cNvSpPr>
            <a:spLocks noChangeArrowheads="1"/>
          </p:cNvSpPr>
          <p:nvPr/>
        </p:nvSpPr>
        <p:spPr bwMode="auto">
          <a:xfrm>
            <a:off x="5029200" y="3733800"/>
            <a:ext cx="3609975" cy="519113"/>
          </a:xfrm>
          <a:prstGeom prst="rect">
            <a:avLst/>
          </a:prstGeom>
          <a:noFill/>
          <a:ln w="9525">
            <a:noFill/>
            <a:miter lim="800000"/>
            <a:headEnd/>
            <a:tailEnd/>
          </a:ln>
          <a:effectLst/>
        </p:spPr>
        <p:txBody>
          <a:bodyPr wrap="none">
            <a:spAutoFit/>
          </a:bodyPr>
          <a:lstStyle/>
          <a:p>
            <a:pPr algn="r"/>
            <a:r>
              <a:rPr lang="fa-IR" sz="2800"/>
              <a:t>طبق</a:t>
            </a:r>
            <a:r>
              <a:rPr lang="fa-IR" sz="2000">
                <a:cs typeface="Arial" pitchFamily="34" charset="0"/>
              </a:rPr>
              <a:t> </a:t>
            </a:r>
            <a:r>
              <a:rPr lang="fa-IR" sz="2400"/>
              <a:t>سبک میس وندرو:</a:t>
            </a:r>
            <a:endParaRPr lang="en-US" sz="2400"/>
          </a:p>
        </p:txBody>
      </p:sp>
      <p:sp>
        <p:nvSpPr>
          <p:cNvPr id="6154" name="WordArt 10"/>
          <p:cNvSpPr>
            <a:spLocks noChangeArrowheads="1" noChangeShapeType="1" noTextEdit="1"/>
          </p:cNvSpPr>
          <p:nvPr/>
        </p:nvSpPr>
        <p:spPr bwMode="auto">
          <a:xfrm>
            <a:off x="2133600" y="304800"/>
            <a:ext cx="5791200" cy="723900"/>
          </a:xfrm>
          <a:prstGeom prst="rect">
            <a:avLst/>
          </a:prstGeom>
        </p:spPr>
        <p:txBody>
          <a:bodyPr wrap="none" fromWordArt="1">
            <a:prstTxWarp prst="textPlain">
              <a:avLst>
                <a:gd name="adj" fmla="val 50000"/>
              </a:avLst>
            </a:prstTxWarp>
          </a:bodyPr>
          <a:lstStyle/>
          <a:p>
            <a:r>
              <a:rPr lang="fa-IR" sz="2800" kern="10">
                <a:ln w="9525">
                  <a:solidFill>
                    <a:srgbClr val="000000"/>
                  </a:solidFill>
                  <a:round/>
                  <a:headEnd/>
                  <a:tailEnd/>
                </a:ln>
                <a:solidFill>
                  <a:srgbClr val="FFFFFF"/>
                </a:solidFill>
                <a:latin typeface="Arial"/>
                <a:cs typeface="Arial"/>
              </a:rPr>
              <a:t>فیلیپ جانسون در طرح خانه شیشه ای 1949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nodePh="1">
                                  <p:stCondLst>
                                    <p:cond delay="0"/>
                                  </p:stCondLst>
                                  <p:endCondLst>
                                    <p:cond evt="begin" delay="0">
                                      <p:tn val="5"/>
                                    </p:cond>
                                  </p:end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strVal val="#ppt_w*0.70"/>
                                          </p:val>
                                        </p:tav>
                                        <p:tav tm="100000">
                                          <p:val>
                                            <p:strVal val="#ppt_w"/>
                                          </p:val>
                                        </p:tav>
                                      </p:tavLst>
                                    </p:anim>
                                    <p:anim calcmode="lin" valueType="num">
                                      <p:cBhvr>
                                        <p:cTn id="8" dur="1000" fill="hold"/>
                                        <p:tgtEl>
                                          <p:spTgt spid="6146"/>
                                        </p:tgtEl>
                                        <p:attrNameLst>
                                          <p:attrName>ppt_h</p:attrName>
                                        </p:attrNameLst>
                                      </p:cBhvr>
                                      <p:tavLst>
                                        <p:tav tm="0">
                                          <p:val>
                                            <p:strVal val="#ppt_h"/>
                                          </p:val>
                                        </p:tav>
                                        <p:tav tm="100000">
                                          <p:val>
                                            <p:strVal val="#ppt_h"/>
                                          </p:val>
                                        </p:tav>
                                      </p:tavLst>
                                    </p:anim>
                                    <p:animEffect transition="in" filter="fade">
                                      <p:cBhvr>
                                        <p:cTn id="9" dur="1000"/>
                                        <p:tgtEl>
                                          <p:spTgt spid="6146"/>
                                        </p:tgtEl>
                                      </p:cBhvr>
                                    </p:animEffect>
                                  </p:childTnLst>
                                </p:cTn>
                              </p:par>
                              <p:par>
                                <p:cTn id="10" presetID="55" presetClass="entr" presetSubtype="0"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1000" fill="hold"/>
                                        <p:tgtEl>
                                          <p:spTgt spid="6148"/>
                                        </p:tgtEl>
                                        <p:attrNameLst>
                                          <p:attrName>ppt_w</p:attrName>
                                        </p:attrNameLst>
                                      </p:cBhvr>
                                      <p:tavLst>
                                        <p:tav tm="0">
                                          <p:val>
                                            <p:strVal val="#ppt_w*0.70"/>
                                          </p:val>
                                        </p:tav>
                                        <p:tav tm="100000">
                                          <p:val>
                                            <p:strVal val="#ppt_w"/>
                                          </p:val>
                                        </p:tav>
                                      </p:tavLst>
                                    </p:anim>
                                    <p:anim calcmode="lin" valueType="num">
                                      <p:cBhvr>
                                        <p:cTn id="13" dur="1000" fill="hold"/>
                                        <p:tgtEl>
                                          <p:spTgt spid="6148"/>
                                        </p:tgtEl>
                                        <p:attrNameLst>
                                          <p:attrName>ppt_h</p:attrName>
                                        </p:attrNameLst>
                                      </p:cBhvr>
                                      <p:tavLst>
                                        <p:tav tm="0">
                                          <p:val>
                                            <p:strVal val="#ppt_h"/>
                                          </p:val>
                                        </p:tav>
                                        <p:tav tm="100000">
                                          <p:val>
                                            <p:strVal val="#ppt_h"/>
                                          </p:val>
                                        </p:tav>
                                      </p:tavLst>
                                    </p:anim>
                                    <p:animEffect transition="in" filter="fade">
                                      <p:cBhvr>
                                        <p:cTn id="14" dur="1000"/>
                                        <p:tgtEl>
                                          <p:spTgt spid="614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149"/>
                                        </p:tgtEl>
                                        <p:attrNameLst>
                                          <p:attrName>style.visibility</p:attrName>
                                        </p:attrNameLst>
                                      </p:cBhvr>
                                      <p:to>
                                        <p:strVal val="visible"/>
                                      </p:to>
                                    </p:set>
                                    <p:anim calcmode="lin" valueType="num">
                                      <p:cBhvr>
                                        <p:cTn id="17" dur="1000" fill="hold"/>
                                        <p:tgtEl>
                                          <p:spTgt spid="6149"/>
                                        </p:tgtEl>
                                        <p:attrNameLst>
                                          <p:attrName>ppt_w</p:attrName>
                                        </p:attrNameLst>
                                      </p:cBhvr>
                                      <p:tavLst>
                                        <p:tav tm="0">
                                          <p:val>
                                            <p:strVal val="#ppt_w*0.70"/>
                                          </p:val>
                                        </p:tav>
                                        <p:tav tm="100000">
                                          <p:val>
                                            <p:strVal val="#ppt_w"/>
                                          </p:val>
                                        </p:tav>
                                      </p:tavLst>
                                    </p:anim>
                                    <p:anim calcmode="lin" valueType="num">
                                      <p:cBhvr>
                                        <p:cTn id="18" dur="1000" fill="hold"/>
                                        <p:tgtEl>
                                          <p:spTgt spid="6149"/>
                                        </p:tgtEl>
                                        <p:attrNameLst>
                                          <p:attrName>ppt_h</p:attrName>
                                        </p:attrNameLst>
                                      </p:cBhvr>
                                      <p:tavLst>
                                        <p:tav tm="0">
                                          <p:val>
                                            <p:strVal val="#ppt_h"/>
                                          </p:val>
                                        </p:tav>
                                        <p:tav tm="100000">
                                          <p:val>
                                            <p:strVal val="#ppt_h"/>
                                          </p:val>
                                        </p:tav>
                                      </p:tavLst>
                                    </p:anim>
                                    <p:animEffect transition="in" filter="fade">
                                      <p:cBhvr>
                                        <p:cTn id="19" dur="1000"/>
                                        <p:tgtEl>
                                          <p:spTgt spid="614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151">
                                            <p:txEl>
                                              <p:pRg st="0" end="0"/>
                                            </p:txEl>
                                          </p:spTgt>
                                        </p:tgtEl>
                                        <p:attrNameLst>
                                          <p:attrName>style.visibility</p:attrName>
                                        </p:attrNameLst>
                                      </p:cBhvr>
                                      <p:to>
                                        <p:strVal val="visible"/>
                                      </p:to>
                                    </p:set>
                                    <p:anim calcmode="lin" valueType="num">
                                      <p:cBhvr>
                                        <p:cTn id="22" dur="1000" fill="hold"/>
                                        <p:tgtEl>
                                          <p:spTgt spid="6151">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6151">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6151">
                                            <p:txEl>
                                              <p:pRg st="0" end="0"/>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151">
                                            <p:txEl>
                                              <p:pRg st="1" end="1"/>
                                            </p:txEl>
                                          </p:spTgt>
                                        </p:tgtEl>
                                        <p:attrNameLst>
                                          <p:attrName>style.visibility</p:attrName>
                                        </p:attrNameLst>
                                      </p:cBhvr>
                                      <p:to>
                                        <p:strVal val="visible"/>
                                      </p:to>
                                    </p:set>
                                    <p:anim calcmode="lin" valueType="num">
                                      <p:cBhvr>
                                        <p:cTn id="27" dur="1000" fill="hold"/>
                                        <p:tgtEl>
                                          <p:spTgt spid="6151">
                                            <p:txEl>
                                              <p:pRg st="1" end="1"/>
                                            </p:txEl>
                                          </p:spTgt>
                                        </p:tgtEl>
                                        <p:attrNameLst>
                                          <p:attrName>ppt_w</p:attrName>
                                        </p:attrNameLst>
                                      </p:cBhvr>
                                      <p:tavLst>
                                        <p:tav tm="0">
                                          <p:val>
                                            <p:strVal val="#ppt_w*0.70"/>
                                          </p:val>
                                        </p:tav>
                                        <p:tav tm="100000">
                                          <p:val>
                                            <p:strVal val="#ppt_w"/>
                                          </p:val>
                                        </p:tav>
                                      </p:tavLst>
                                    </p:anim>
                                    <p:anim calcmode="lin" valueType="num">
                                      <p:cBhvr>
                                        <p:cTn id="28" dur="1000" fill="hold"/>
                                        <p:tgtEl>
                                          <p:spTgt spid="6151">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6151">
                                            <p:txEl>
                                              <p:pRg st="1" end="1"/>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151">
                                            <p:txEl>
                                              <p:pRg st="2" end="2"/>
                                            </p:txEl>
                                          </p:spTgt>
                                        </p:tgtEl>
                                        <p:attrNameLst>
                                          <p:attrName>style.visibility</p:attrName>
                                        </p:attrNameLst>
                                      </p:cBhvr>
                                      <p:to>
                                        <p:strVal val="visible"/>
                                      </p:to>
                                    </p:set>
                                    <p:anim calcmode="lin" valueType="num">
                                      <p:cBhvr>
                                        <p:cTn id="32" dur="1000" fill="hold"/>
                                        <p:tgtEl>
                                          <p:spTgt spid="6151">
                                            <p:txEl>
                                              <p:pRg st="2" end="2"/>
                                            </p:txEl>
                                          </p:spTgt>
                                        </p:tgtEl>
                                        <p:attrNameLst>
                                          <p:attrName>ppt_w</p:attrName>
                                        </p:attrNameLst>
                                      </p:cBhvr>
                                      <p:tavLst>
                                        <p:tav tm="0">
                                          <p:val>
                                            <p:strVal val="#ppt_w*0.70"/>
                                          </p:val>
                                        </p:tav>
                                        <p:tav tm="100000">
                                          <p:val>
                                            <p:strVal val="#ppt_w"/>
                                          </p:val>
                                        </p:tav>
                                      </p:tavLst>
                                    </p:anim>
                                    <p:anim calcmode="lin" valueType="num">
                                      <p:cBhvr>
                                        <p:cTn id="33" dur="1000" fill="hold"/>
                                        <p:tgtEl>
                                          <p:spTgt spid="6151">
                                            <p:txEl>
                                              <p:pRg st="2" end="2"/>
                                            </p:txEl>
                                          </p:spTgt>
                                        </p:tgtEl>
                                        <p:attrNameLst>
                                          <p:attrName>ppt_h</p:attrName>
                                        </p:attrNameLst>
                                      </p:cBhvr>
                                      <p:tavLst>
                                        <p:tav tm="0">
                                          <p:val>
                                            <p:strVal val="#ppt_h"/>
                                          </p:val>
                                        </p:tav>
                                        <p:tav tm="100000">
                                          <p:val>
                                            <p:strVal val="#ppt_h"/>
                                          </p:val>
                                        </p:tav>
                                      </p:tavLst>
                                    </p:anim>
                                    <p:animEffect transition="in" filter="fade">
                                      <p:cBhvr>
                                        <p:cTn id="34" dur="1000"/>
                                        <p:tgtEl>
                                          <p:spTgt spid="6151">
                                            <p:txEl>
                                              <p:pRg st="2" end="2"/>
                                            </p:tx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6151">
                                            <p:txEl>
                                              <p:pRg st="3" end="3"/>
                                            </p:txEl>
                                          </p:spTgt>
                                        </p:tgtEl>
                                        <p:attrNameLst>
                                          <p:attrName>style.visibility</p:attrName>
                                        </p:attrNameLst>
                                      </p:cBhvr>
                                      <p:to>
                                        <p:strVal val="visible"/>
                                      </p:to>
                                    </p:set>
                                    <p:anim calcmode="lin" valueType="num">
                                      <p:cBhvr>
                                        <p:cTn id="37" dur="1000" fill="hold"/>
                                        <p:tgtEl>
                                          <p:spTgt spid="6151">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6151">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6151">
                                            <p:txEl>
                                              <p:pRg st="3" end="3"/>
                                            </p:txEl>
                                          </p:spTgt>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6151">
                                            <p:txEl>
                                              <p:pRg st="4" end="4"/>
                                            </p:txEl>
                                          </p:spTgt>
                                        </p:tgtEl>
                                        <p:attrNameLst>
                                          <p:attrName>style.visibility</p:attrName>
                                        </p:attrNameLst>
                                      </p:cBhvr>
                                      <p:to>
                                        <p:strVal val="visible"/>
                                      </p:to>
                                    </p:set>
                                    <p:anim calcmode="lin" valueType="num">
                                      <p:cBhvr>
                                        <p:cTn id="42" dur="1000" fill="hold"/>
                                        <p:tgtEl>
                                          <p:spTgt spid="6151">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6151">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6151">
                                            <p:txEl>
                                              <p:pRg st="4" end="4"/>
                                            </p:txEl>
                                          </p:spTgt>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6152"/>
                                        </p:tgtEl>
                                        <p:attrNameLst>
                                          <p:attrName>style.visibility</p:attrName>
                                        </p:attrNameLst>
                                      </p:cBhvr>
                                      <p:to>
                                        <p:strVal val="visible"/>
                                      </p:to>
                                    </p:set>
                                    <p:anim calcmode="lin" valueType="num">
                                      <p:cBhvr>
                                        <p:cTn id="47" dur="1000" fill="hold"/>
                                        <p:tgtEl>
                                          <p:spTgt spid="6152"/>
                                        </p:tgtEl>
                                        <p:attrNameLst>
                                          <p:attrName>ppt_w</p:attrName>
                                        </p:attrNameLst>
                                      </p:cBhvr>
                                      <p:tavLst>
                                        <p:tav tm="0">
                                          <p:val>
                                            <p:strVal val="#ppt_w*0.70"/>
                                          </p:val>
                                        </p:tav>
                                        <p:tav tm="100000">
                                          <p:val>
                                            <p:strVal val="#ppt_w"/>
                                          </p:val>
                                        </p:tav>
                                      </p:tavLst>
                                    </p:anim>
                                    <p:anim calcmode="lin" valueType="num">
                                      <p:cBhvr>
                                        <p:cTn id="48" dur="1000" fill="hold"/>
                                        <p:tgtEl>
                                          <p:spTgt spid="6152"/>
                                        </p:tgtEl>
                                        <p:attrNameLst>
                                          <p:attrName>ppt_h</p:attrName>
                                        </p:attrNameLst>
                                      </p:cBhvr>
                                      <p:tavLst>
                                        <p:tav tm="0">
                                          <p:val>
                                            <p:strVal val="#ppt_h"/>
                                          </p:val>
                                        </p:tav>
                                        <p:tav tm="100000">
                                          <p:val>
                                            <p:strVal val="#ppt_h"/>
                                          </p:val>
                                        </p:tav>
                                      </p:tavLst>
                                    </p:anim>
                                    <p:animEffect transition="in" filter="fade">
                                      <p:cBhvr>
                                        <p:cTn id="49" dur="1000"/>
                                        <p:tgtEl>
                                          <p:spTgt spid="6152"/>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6154"/>
                                        </p:tgtEl>
                                        <p:attrNameLst>
                                          <p:attrName>style.visibility</p:attrName>
                                        </p:attrNameLst>
                                      </p:cBhvr>
                                      <p:to>
                                        <p:strVal val="visible"/>
                                      </p:to>
                                    </p:set>
                                    <p:anim calcmode="lin" valueType="num">
                                      <p:cBhvr>
                                        <p:cTn id="52" dur="1000" fill="hold"/>
                                        <p:tgtEl>
                                          <p:spTgt spid="6154"/>
                                        </p:tgtEl>
                                        <p:attrNameLst>
                                          <p:attrName>ppt_w</p:attrName>
                                        </p:attrNameLst>
                                      </p:cBhvr>
                                      <p:tavLst>
                                        <p:tav tm="0">
                                          <p:val>
                                            <p:strVal val="#ppt_w*0.70"/>
                                          </p:val>
                                        </p:tav>
                                        <p:tav tm="100000">
                                          <p:val>
                                            <p:strVal val="#ppt_w"/>
                                          </p:val>
                                        </p:tav>
                                      </p:tavLst>
                                    </p:anim>
                                    <p:anim calcmode="lin" valueType="num">
                                      <p:cBhvr>
                                        <p:cTn id="53" dur="1000" fill="hold"/>
                                        <p:tgtEl>
                                          <p:spTgt spid="6154"/>
                                        </p:tgtEl>
                                        <p:attrNameLst>
                                          <p:attrName>ppt_h</p:attrName>
                                        </p:attrNameLst>
                                      </p:cBhvr>
                                      <p:tavLst>
                                        <p:tav tm="0">
                                          <p:val>
                                            <p:strVal val="#ppt_h"/>
                                          </p:val>
                                        </p:tav>
                                        <p:tav tm="100000">
                                          <p:val>
                                            <p:strVal val="#ppt_h"/>
                                          </p:val>
                                        </p:tav>
                                      </p:tavLst>
                                    </p:anim>
                                    <p:animEffect transition="in" filter="fade">
                                      <p:cBhvr>
                                        <p:cTn id="54" dur="1000"/>
                                        <p:tgtEl>
                                          <p:spTgt spid="6154"/>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1" nodeType="clickEffect">
                                  <p:stCondLst>
                                    <p:cond delay="0"/>
                                  </p:stCondLst>
                                  <p:childTnLst>
                                    <p:animEffect transition="out" filter="fade">
                                      <p:cBhvr>
                                        <p:cTn id="58" dur="500" tmFilter="0, 0; .2, .5; .8, .5; 1, 0"/>
                                        <p:tgtEl>
                                          <p:spTgt spid="6151">
                                            <p:txEl>
                                              <p:pRg st="0" end="0"/>
                                            </p:txEl>
                                          </p:spTgt>
                                        </p:tgtEl>
                                      </p:cBhvr>
                                    </p:animEffect>
                                    <p:animScale>
                                      <p:cBhvr>
                                        <p:cTn id="59" dur="250" autoRev="1" fill="hold"/>
                                        <p:tgtEl>
                                          <p:spTgt spid="6151">
                                            <p:txEl>
                                              <p:pRg st="0" end="0"/>
                                            </p:txEl>
                                          </p:spTgt>
                                        </p:tgtEl>
                                      </p:cBhvr>
                                      <p:by x="105000" y="105000"/>
                                    </p:animScale>
                                  </p:childTnLst>
                                </p:cTn>
                              </p:par>
                              <p:par>
                                <p:cTn id="60" presetID="26" presetClass="emph" presetSubtype="0" fill="hold" grpId="1" nodeType="withEffect">
                                  <p:stCondLst>
                                    <p:cond delay="0"/>
                                  </p:stCondLst>
                                  <p:childTnLst>
                                    <p:animEffect transition="out" filter="fade">
                                      <p:cBhvr>
                                        <p:cTn id="61" dur="500" tmFilter="0, 0; .2, .5; .8, .5; 1, 0"/>
                                        <p:tgtEl>
                                          <p:spTgt spid="6151">
                                            <p:txEl>
                                              <p:pRg st="1" end="1"/>
                                            </p:txEl>
                                          </p:spTgt>
                                        </p:tgtEl>
                                      </p:cBhvr>
                                    </p:animEffect>
                                    <p:animScale>
                                      <p:cBhvr>
                                        <p:cTn id="62" dur="250" autoRev="1" fill="hold"/>
                                        <p:tgtEl>
                                          <p:spTgt spid="6151">
                                            <p:txEl>
                                              <p:pRg st="1" end="1"/>
                                            </p:txEl>
                                          </p:spTgt>
                                        </p:tgtEl>
                                      </p:cBhvr>
                                      <p:by x="105000" y="105000"/>
                                    </p:animScale>
                                  </p:childTnLst>
                                </p:cTn>
                              </p:par>
                              <p:par>
                                <p:cTn id="63" presetID="26" presetClass="emph" presetSubtype="0" fill="hold" grpId="1" nodeType="withEffect">
                                  <p:stCondLst>
                                    <p:cond delay="0"/>
                                  </p:stCondLst>
                                  <p:childTnLst>
                                    <p:animEffect transition="out" filter="fade">
                                      <p:cBhvr>
                                        <p:cTn id="64" dur="500" tmFilter="0, 0; .2, .5; .8, .5; 1, 0"/>
                                        <p:tgtEl>
                                          <p:spTgt spid="6151">
                                            <p:txEl>
                                              <p:pRg st="2" end="2"/>
                                            </p:txEl>
                                          </p:spTgt>
                                        </p:tgtEl>
                                      </p:cBhvr>
                                    </p:animEffect>
                                    <p:animScale>
                                      <p:cBhvr>
                                        <p:cTn id="65" dur="250" autoRev="1" fill="hold"/>
                                        <p:tgtEl>
                                          <p:spTgt spid="6151">
                                            <p:txEl>
                                              <p:pRg st="2" end="2"/>
                                            </p:txEl>
                                          </p:spTgt>
                                        </p:tgtEl>
                                      </p:cBhvr>
                                      <p:by x="105000" y="105000"/>
                                    </p:animScale>
                                  </p:childTnLst>
                                </p:cTn>
                              </p:par>
                              <p:par>
                                <p:cTn id="66" presetID="26" presetClass="emph" presetSubtype="0" fill="hold" grpId="1" nodeType="withEffect">
                                  <p:stCondLst>
                                    <p:cond delay="0"/>
                                  </p:stCondLst>
                                  <p:childTnLst>
                                    <p:animEffect transition="out" filter="fade">
                                      <p:cBhvr>
                                        <p:cTn id="67" dur="500" tmFilter="0, 0; .2, .5; .8, .5; 1, 0"/>
                                        <p:tgtEl>
                                          <p:spTgt spid="6151">
                                            <p:txEl>
                                              <p:pRg st="3" end="3"/>
                                            </p:txEl>
                                          </p:spTgt>
                                        </p:tgtEl>
                                      </p:cBhvr>
                                    </p:animEffect>
                                    <p:animScale>
                                      <p:cBhvr>
                                        <p:cTn id="68" dur="250" autoRev="1" fill="hold"/>
                                        <p:tgtEl>
                                          <p:spTgt spid="6151">
                                            <p:txEl>
                                              <p:pRg st="3" end="3"/>
                                            </p:txEl>
                                          </p:spTgt>
                                        </p:tgtEl>
                                      </p:cBhvr>
                                      <p:by x="105000" y="105000"/>
                                    </p:animScale>
                                  </p:childTnLst>
                                </p:cTn>
                              </p:par>
                              <p:par>
                                <p:cTn id="69" presetID="26" presetClass="emph" presetSubtype="0" fill="hold" grpId="1" nodeType="withEffect">
                                  <p:stCondLst>
                                    <p:cond delay="0"/>
                                  </p:stCondLst>
                                  <p:childTnLst>
                                    <p:animEffect transition="out" filter="fade">
                                      <p:cBhvr>
                                        <p:cTn id="70" dur="500" tmFilter="0, 0; .2, .5; .8, .5; 1, 0"/>
                                        <p:tgtEl>
                                          <p:spTgt spid="6151">
                                            <p:txEl>
                                              <p:pRg st="4" end="4"/>
                                            </p:txEl>
                                          </p:spTgt>
                                        </p:tgtEl>
                                      </p:cBhvr>
                                    </p:animEffect>
                                    <p:animScale>
                                      <p:cBhvr>
                                        <p:cTn id="71" dur="250" autoRev="1" fill="hold"/>
                                        <p:tgtEl>
                                          <p:spTgt spid="6151">
                                            <p:txEl>
                                              <p:pRg st="4" end="4"/>
                                            </p:txEl>
                                          </p:spTgt>
                                        </p:tgtEl>
                                      </p:cBhvr>
                                      <p:by x="105000" y="105000"/>
                                    </p:animScale>
                                  </p:childTnLst>
                                </p:cTn>
                              </p:par>
                            </p:childTnLst>
                          </p:cTn>
                        </p:par>
                      </p:childTnLst>
                    </p:cTn>
                  </p:par>
                  <p:par>
                    <p:cTn id="72" fill="hold">
                      <p:stCondLst>
                        <p:cond delay="indefinite"/>
                      </p:stCondLst>
                      <p:childTnLst>
                        <p:par>
                          <p:cTn id="73" fill="hold">
                            <p:stCondLst>
                              <p:cond delay="0"/>
                            </p:stCondLst>
                            <p:childTnLst>
                              <p:par>
                                <p:cTn id="74" presetID="47" presetClass="exit" presetSubtype="0" fill="hold" grpId="1" nodeType="clickEffect" nodePh="1">
                                  <p:stCondLst>
                                    <p:cond delay="0"/>
                                  </p:stCondLst>
                                  <p:endCondLst>
                                    <p:cond evt="begin" delay="0">
                                      <p:tn val="74"/>
                                    </p:cond>
                                  </p:endCondLst>
                                  <p:childTnLst>
                                    <p:animEffect transition="out" filter="fade">
                                      <p:cBhvr>
                                        <p:cTn id="75" dur="2000"/>
                                        <p:tgtEl>
                                          <p:spTgt spid="6146"/>
                                        </p:tgtEl>
                                      </p:cBhvr>
                                    </p:animEffect>
                                    <p:anim calcmode="lin" valueType="num">
                                      <p:cBhvr>
                                        <p:cTn id="76" dur="2000"/>
                                        <p:tgtEl>
                                          <p:spTgt spid="6146"/>
                                        </p:tgtEl>
                                        <p:attrNameLst>
                                          <p:attrName>ppt_x</p:attrName>
                                        </p:attrNameLst>
                                      </p:cBhvr>
                                      <p:tavLst>
                                        <p:tav tm="0">
                                          <p:val>
                                            <p:strVal val="ppt_x"/>
                                          </p:val>
                                        </p:tav>
                                        <p:tav tm="100000">
                                          <p:val>
                                            <p:strVal val="ppt_x"/>
                                          </p:val>
                                        </p:tav>
                                      </p:tavLst>
                                    </p:anim>
                                    <p:anim calcmode="lin" valueType="num">
                                      <p:cBhvr>
                                        <p:cTn id="77" dur="2000"/>
                                        <p:tgtEl>
                                          <p:spTgt spid="6146"/>
                                        </p:tgtEl>
                                        <p:attrNameLst>
                                          <p:attrName>ppt_y</p:attrName>
                                        </p:attrNameLst>
                                      </p:cBhvr>
                                      <p:tavLst>
                                        <p:tav tm="0">
                                          <p:val>
                                            <p:strVal val="ppt_y"/>
                                          </p:val>
                                        </p:tav>
                                        <p:tav tm="100000">
                                          <p:val>
                                            <p:strVal val="ppt_y-.1"/>
                                          </p:val>
                                        </p:tav>
                                      </p:tavLst>
                                    </p:anim>
                                    <p:set>
                                      <p:cBhvr>
                                        <p:cTn id="78" dur="1" fill="hold">
                                          <p:stCondLst>
                                            <p:cond delay="1999"/>
                                          </p:stCondLst>
                                        </p:cTn>
                                        <p:tgtEl>
                                          <p:spTgt spid="6146"/>
                                        </p:tgtEl>
                                        <p:attrNameLst>
                                          <p:attrName>style.visibility</p:attrName>
                                        </p:attrNameLst>
                                      </p:cBhvr>
                                      <p:to>
                                        <p:strVal val="hidden"/>
                                      </p:to>
                                    </p:set>
                                  </p:childTnLst>
                                </p:cTn>
                              </p:par>
                              <p:par>
                                <p:cTn id="79" presetID="47" presetClass="exit" presetSubtype="0" fill="hold" nodeType="withEffect">
                                  <p:stCondLst>
                                    <p:cond delay="0"/>
                                  </p:stCondLst>
                                  <p:childTnLst>
                                    <p:animEffect transition="out" filter="fade">
                                      <p:cBhvr>
                                        <p:cTn id="80" dur="2000"/>
                                        <p:tgtEl>
                                          <p:spTgt spid="6148"/>
                                        </p:tgtEl>
                                      </p:cBhvr>
                                    </p:animEffect>
                                    <p:anim calcmode="lin" valueType="num">
                                      <p:cBhvr>
                                        <p:cTn id="81" dur="2000"/>
                                        <p:tgtEl>
                                          <p:spTgt spid="6148"/>
                                        </p:tgtEl>
                                        <p:attrNameLst>
                                          <p:attrName>ppt_x</p:attrName>
                                        </p:attrNameLst>
                                      </p:cBhvr>
                                      <p:tavLst>
                                        <p:tav tm="0">
                                          <p:val>
                                            <p:strVal val="ppt_x"/>
                                          </p:val>
                                        </p:tav>
                                        <p:tav tm="100000">
                                          <p:val>
                                            <p:strVal val="ppt_x"/>
                                          </p:val>
                                        </p:tav>
                                      </p:tavLst>
                                    </p:anim>
                                    <p:anim calcmode="lin" valueType="num">
                                      <p:cBhvr>
                                        <p:cTn id="82" dur="2000"/>
                                        <p:tgtEl>
                                          <p:spTgt spid="6148"/>
                                        </p:tgtEl>
                                        <p:attrNameLst>
                                          <p:attrName>ppt_y</p:attrName>
                                        </p:attrNameLst>
                                      </p:cBhvr>
                                      <p:tavLst>
                                        <p:tav tm="0">
                                          <p:val>
                                            <p:strVal val="ppt_y"/>
                                          </p:val>
                                        </p:tav>
                                        <p:tav tm="100000">
                                          <p:val>
                                            <p:strVal val="ppt_y-.1"/>
                                          </p:val>
                                        </p:tav>
                                      </p:tavLst>
                                    </p:anim>
                                    <p:set>
                                      <p:cBhvr>
                                        <p:cTn id="83" dur="1" fill="hold">
                                          <p:stCondLst>
                                            <p:cond delay="1999"/>
                                          </p:stCondLst>
                                        </p:cTn>
                                        <p:tgtEl>
                                          <p:spTgt spid="6148"/>
                                        </p:tgtEl>
                                        <p:attrNameLst>
                                          <p:attrName>style.visibility</p:attrName>
                                        </p:attrNameLst>
                                      </p:cBhvr>
                                      <p:to>
                                        <p:strVal val="hidden"/>
                                      </p:to>
                                    </p:set>
                                  </p:childTnLst>
                                </p:cTn>
                              </p:par>
                              <p:par>
                                <p:cTn id="84" presetID="47" presetClass="exit" presetSubtype="0" fill="hold" grpId="1" nodeType="withEffect">
                                  <p:stCondLst>
                                    <p:cond delay="0"/>
                                  </p:stCondLst>
                                  <p:childTnLst>
                                    <p:animEffect transition="out" filter="fade">
                                      <p:cBhvr>
                                        <p:cTn id="85" dur="2000"/>
                                        <p:tgtEl>
                                          <p:spTgt spid="6149"/>
                                        </p:tgtEl>
                                      </p:cBhvr>
                                    </p:animEffect>
                                    <p:anim calcmode="lin" valueType="num">
                                      <p:cBhvr>
                                        <p:cTn id="86" dur="2000"/>
                                        <p:tgtEl>
                                          <p:spTgt spid="6149"/>
                                        </p:tgtEl>
                                        <p:attrNameLst>
                                          <p:attrName>ppt_x</p:attrName>
                                        </p:attrNameLst>
                                      </p:cBhvr>
                                      <p:tavLst>
                                        <p:tav tm="0">
                                          <p:val>
                                            <p:strVal val="ppt_x"/>
                                          </p:val>
                                        </p:tav>
                                        <p:tav tm="100000">
                                          <p:val>
                                            <p:strVal val="ppt_x"/>
                                          </p:val>
                                        </p:tav>
                                      </p:tavLst>
                                    </p:anim>
                                    <p:anim calcmode="lin" valueType="num">
                                      <p:cBhvr>
                                        <p:cTn id="87" dur="2000"/>
                                        <p:tgtEl>
                                          <p:spTgt spid="6149"/>
                                        </p:tgtEl>
                                        <p:attrNameLst>
                                          <p:attrName>ppt_y</p:attrName>
                                        </p:attrNameLst>
                                      </p:cBhvr>
                                      <p:tavLst>
                                        <p:tav tm="0">
                                          <p:val>
                                            <p:strVal val="ppt_y"/>
                                          </p:val>
                                        </p:tav>
                                        <p:tav tm="100000">
                                          <p:val>
                                            <p:strVal val="ppt_y-.1"/>
                                          </p:val>
                                        </p:tav>
                                      </p:tavLst>
                                    </p:anim>
                                    <p:set>
                                      <p:cBhvr>
                                        <p:cTn id="88" dur="1" fill="hold">
                                          <p:stCondLst>
                                            <p:cond delay="1999"/>
                                          </p:stCondLst>
                                        </p:cTn>
                                        <p:tgtEl>
                                          <p:spTgt spid="6149"/>
                                        </p:tgtEl>
                                        <p:attrNameLst>
                                          <p:attrName>style.visibility</p:attrName>
                                        </p:attrNameLst>
                                      </p:cBhvr>
                                      <p:to>
                                        <p:strVal val="hidden"/>
                                      </p:to>
                                    </p:set>
                                  </p:childTnLst>
                                </p:cTn>
                              </p:par>
                              <p:par>
                                <p:cTn id="89" presetID="47" presetClass="exit" presetSubtype="0" fill="hold" grpId="2" nodeType="withEffect">
                                  <p:stCondLst>
                                    <p:cond delay="0"/>
                                  </p:stCondLst>
                                  <p:childTnLst>
                                    <p:animEffect transition="out" filter="fade">
                                      <p:cBhvr>
                                        <p:cTn id="90" dur="2000"/>
                                        <p:tgtEl>
                                          <p:spTgt spid="6151">
                                            <p:txEl>
                                              <p:pRg st="0" end="0"/>
                                            </p:txEl>
                                          </p:spTgt>
                                        </p:tgtEl>
                                      </p:cBhvr>
                                    </p:animEffect>
                                    <p:anim calcmode="lin" valueType="num">
                                      <p:cBhvr>
                                        <p:cTn id="91" dur="2000"/>
                                        <p:tgtEl>
                                          <p:spTgt spid="6151">
                                            <p:txEl>
                                              <p:pRg st="0" end="0"/>
                                            </p:txEl>
                                          </p:spTgt>
                                        </p:tgtEl>
                                        <p:attrNameLst>
                                          <p:attrName>ppt_x</p:attrName>
                                        </p:attrNameLst>
                                      </p:cBhvr>
                                      <p:tavLst>
                                        <p:tav tm="0">
                                          <p:val>
                                            <p:strVal val="ppt_x"/>
                                          </p:val>
                                        </p:tav>
                                        <p:tav tm="100000">
                                          <p:val>
                                            <p:strVal val="ppt_x"/>
                                          </p:val>
                                        </p:tav>
                                      </p:tavLst>
                                    </p:anim>
                                    <p:anim calcmode="lin" valueType="num">
                                      <p:cBhvr>
                                        <p:cTn id="92" dur="2000"/>
                                        <p:tgtEl>
                                          <p:spTgt spid="6151">
                                            <p:txEl>
                                              <p:pRg st="0" end="0"/>
                                            </p:txEl>
                                          </p:spTgt>
                                        </p:tgtEl>
                                        <p:attrNameLst>
                                          <p:attrName>ppt_y</p:attrName>
                                        </p:attrNameLst>
                                      </p:cBhvr>
                                      <p:tavLst>
                                        <p:tav tm="0">
                                          <p:val>
                                            <p:strVal val="ppt_y"/>
                                          </p:val>
                                        </p:tav>
                                        <p:tav tm="100000">
                                          <p:val>
                                            <p:strVal val="ppt_y-.1"/>
                                          </p:val>
                                        </p:tav>
                                      </p:tavLst>
                                    </p:anim>
                                    <p:set>
                                      <p:cBhvr>
                                        <p:cTn id="93" dur="1" fill="hold">
                                          <p:stCondLst>
                                            <p:cond delay="1999"/>
                                          </p:stCondLst>
                                        </p:cTn>
                                        <p:tgtEl>
                                          <p:spTgt spid="6151">
                                            <p:txEl>
                                              <p:pRg st="0" end="0"/>
                                            </p:txEl>
                                          </p:spTgt>
                                        </p:tgtEl>
                                        <p:attrNameLst>
                                          <p:attrName>style.visibility</p:attrName>
                                        </p:attrNameLst>
                                      </p:cBhvr>
                                      <p:to>
                                        <p:strVal val="hidden"/>
                                      </p:to>
                                    </p:set>
                                  </p:childTnLst>
                                </p:cTn>
                              </p:par>
                              <p:par>
                                <p:cTn id="94" presetID="47" presetClass="exit" presetSubtype="0" fill="hold" grpId="2" nodeType="withEffect">
                                  <p:stCondLst>
                                    <p:cond delay="0"/>
                                  </p:stCondLst>
                                  <p:childTnLst>
                                    <p:animEffect transition="out" filter="fade">
                                      <p:cBhvr>
                                        <p:cTn id="95" dur="2000"/>
                                        <p:tgtEl>
                                          <p:spTgt spid="6151">
                                            <p:txEl>
                                              <p:pRg st="1" end="1"/>
                                            </p:txEl>
                                          </p:spTgt>
                                        </p:tgtEl>
                                      </p:cBhvr>
                                    </p:animEffect>
                                    <p:anim calcmode="lin" valueType="num">
                                      <p:cBhvr>
                                        <p:cTn id="96" dur="2000"/>
                                        <p:tgtEl>
                                          <p:spTgt spid="6151">
                                            <p:txEl>
                                              <p:pRg st="1" end="1"/>
                                            </p:txEl>
                                          </p:spTgt>
                                        </p:tgtEl>
                                        <p:attrNameLst>
                                          <p:attrName>ppt_x</p:attrName>
                                        </p:attrNameLst>
                                      </p:cBhvr>
                                      <p:tavLst>
                                        <p:tav tm="0">
                                          <p:val>
                                            <p:strVal val="ppt_x"/>
                                          </p:val>
                                        </p:tav>
                                        <p:tav tm="100000">
                                          <p:val>
                                            <p:strVal val="ppt_x"/>
                                          </p:val>
                                        </p:tav>
                                      </p:tavLst>
                                    </p:anim>
                                    <p:anim calcmode="lin" valueType="num">
                                      <p:cBhvr>
                                        <p:cTn id="97" dur="2000"/>
                                        <p:tgtEl>
                                          <p:spTgt spid="6151">
                                            <p:txEl>
                                              <p:pRg st="1" end="1"/>
                                            </p:txEl>
                                          </p:spTgt>
                                        </p:tgtEl>
                                        <p:attrNameLst>
                                          <p:attrName>ppt_y</p:attrName>
                                        </p:attrNameLst>
                                      </p:cBhvr>
                                      <p:tavLst>
                                        <p:tav tm="0">
                                          <p:val>
                                            <p:strVal val="ppt_y"/>
                                          </p:val>
                                        </p:tav>
                                        <p:tav tm="100000">
                                          <p:val>
                                            <p:strVal val="ppt_y-.1"/>
                                          </p:val>
                                        </p:tav>
                                      </p:tavLst>
                                    </p:anim>
                                    <p:set>
                                      <p:cBhvr>
                                        <p:cTn id="98" dur="1" fill="hold">
                                          <p:stCondLst>
                                            <p:cond delay="1999"/>
                                          </p:stCondLst>
                                        </p:cTn>
                                        <p:tgtEl>
                                          <p:spTgt spid="6151">
                                            <p:txEl>
                                              <p:pRg st="1" end="1"/>
                                            </p:txEl>
                                          </p:spTgt>
                                        </p:tgtEl>
                                        <p:attrNameLst>
                                          <p:attrName>style.visibility</p:attrName>
                                        </p:attrNameLst>
                                      </p:cBhvr>
                                      <p:to>
                                        <p:strVal val="hidden"/>
                                      </p:to>
                                    </p:set>
                                  </p:childTnLst>
                                </p:cTn>
                              </p:par>
                              <p:par>
                                <p:cTn id="99" presetID="47" presetClass="exit" presetSubtype="0" fill="hold" grpId="2" nodeType="withEffect">
                                  <p:stCondLst>
                                    <p:cond delay="0"/>
                                  </p:stCondLst>
                                  <p:childTnLst>
                                    <p:animEffect transition="out" filter="fade">
                                      <p:cBhvr>
                                        <p:cTn id="100" dur="2000"/>
                                        <p:tgtEl>
                                          <p:spTgt spid="6151">
                                            <p:txEl>
                                              <p:pRg st="2" end="2"/>
                                            </p:txEl>
                                          </p:spTgt>
                                        </p:tgtEl>
                                      </p:cBhvr>
                                    </p:animEffect>
                                    <p:anim calcmode="lin" valueType="num">
                                      <p:cBhvr>
                                        <p:cTn id="101" dur="2000"/>
                                        <p:tgtEl>
                                          <p:spTgt spid="6151">
                                            <p:txEl>
                                              <p:pRg st="2" end="2"/>
                                            </p:txEl>
                                          </p:spTgt>
                                        </p:tgtEl>
                                        <p:attrNameLst>
                                          <p:attrName>ppt_x</p:attrName>
                                        </p:attrNameLst>
                                      </p:cBhvr>
                                      <p:tavLst>
                                        <p:tav tm="0">
                                          <p:val>
                                            <p:strVal val="ppt_x"/>
                                          </p:val>
                                        </p:tav>
                                        <p:tav tm="100000">
                                          <p:val>
                                            <p:strVal val="ppt_x"/>
                                          </p:val>
                                        </p:tav>
                                      </p:tavLst>
                                    </p:anim>
                                    <p:anim calcmode="lin" valueType="num">
                                      <p:cBhvr>
                                        <p:cTn id="102" dur="2000"/>
                                        <p:tgtEl>
                                          <p:spTgt spid="6151">
                                            <p:txEl>
                                              <p:pRg st="2" end="2"/>
                                            </p:txEl>
                                          </p:spTgt>
                                        </p:tgtEl>
                                        <p:attrNameLst>
                                          <p:attrName>ppt_y</p:attrName>
                                        </p:attrNameLst>
                                      </p:cBhvr>
                                      <p:tavLst>
                                        <p:tav tm="0">
                                          <p:val>
                                            <p:strVal val="ppt_y"/>
                                          </p:val>
                                        </p:tav>
                                        <p:tav tm="100000">
                                          <p:val>
                                            <p:strVal val="ppt_y-.1"/>
                                          </p:val>
                                        </p:tav>
                                      </p:tavLst>
                                    </p:anim>
                                    <p:set>
                                      <p:cBhvr>
                                        <p:cTn id="103" dur="1" fill="hold">
                                          <p:stCondLst>
                                            <p:cond delay="1999"/>
                                          </p:stCondLst>
                                        </p:cTn>
                                        <p:tgtEl>
                                          <p:spTgt spid="6151">
                                            <p:txEl>
                                              <p:pRg st="2" end="2"/>
                                            </p:txEl>
                                          </p:spTgt>
                                        </p:tgtEl>
                                        <p:attrNameLst>
                                          <p:attrName>style.visibility</p:attrName>
                                        </p:attrNameLst>
                                      </p:cBhvr>
                                      <p:to>
                                        <p:strVal val="hidden"/>
                                      </p:to>
                                    </p:set>
                                  </p:childTnLst>
                                </p:cTn>
                              </p:par>
                              <p:par>
                                <p:cTn id="104" presetID="47" presetClass="exit" presetSubtype="0" fill="hold" grpId="2" nodeType="withEffect">
                                  <p:stCondLst>
                                    <p:cond delay="0"/>
                                  </p:stCondLst>
                                  <p:childTnLst>
                                    <p:animEffect transition="out" filter="fade">
                                      <p:cBhvr>
                                        <p:cTn id="105" dur="2000"/>
                                        <p:tgtEl>
                                          <p:spTgt spid="6151">
                                            <p:txEl>
                                              <p:pRg st="3" end="3"/>
                                            </p:txEl>
                                          </p:spTgt>
                                        </p:tgtEl>
                                      </p:cBhvr>
                                    </p:animEffect>
                                    <p:anim calcmode="lin" valueType="num">
                                      <p:cBhvr>
                                        <p:cTn id="106" dur="2000"/>
                                        <p:tgtEl>
                                          <p:spTgt spid="6151">
                                            <p:txEl>
                                              <p:pRg st="3" end="3"/>
                                            </p:txEl>
                                          </p:spTgt>
                                        </p:tgtEl>
                                        <p:attrNameLst>
                                          <p:attrName>ppt_x</p:attrName>
                                        </p:attrNameLst>
                                      </p:cBhvr>
                                      <p:tavLst>
                                        <p:tav tm="0">
                                          <p:val>
                                            <p:strVal val="ppt_x"/>
                                          </p:val>
                                        </p:tav>
                                        <p:tav tm="100000">
                                          <p:val>
                                            <p:strVal val="ppt_x"/>
                                          </p:val>
                                        </p:tav>
                                      </p:tavLst>
                                    </p:anim>
                                    <p:anim calcmode="lin" valueType="num">
                                      <p:cBhvr>
                                        <p:cTn id="107" dur="2000"/>
                                        <p:tgtEl>
                                          <p:spTgt spid="6151">
                                            <p:txEl>
                                              <p:pRg st="3" end="3"/>
                                            </p:txEl>
                                          </p:spTgt>
                                        </p:tgtEl>
                                        <p:attrNameLst>
                                          <p:attrName>ppt_y</p:attrName>
                                        </p:attrNameLst>
                                      </p:cBhvr>
                                      <p:tavLst>
                                        <p:tav tm="0">
                                          <p:val>
                                            <p:strVal val="ppt_y"/>
                                          </p:val>
                                        </p:tav>
                                        <p:tav tm="100000">
                                          <p:val>
                                            <p:strVal val="ppt_y-.1"/>
                                          </p:val>
                                        </p:tav>
                                      </p:tavLst>
                                    </p:anim>
                                    <p:set>
                                      <p:cBhvr>
                                        <p:cTn id="108" dur="1" fill="hold">
                                          <p:stCondLst>
                                            <p:cond delay="1999"/>
                                          </p:stCondLst>
                                        </p:cTn>
                                        <p:tgtEl>
                                          <p:spTgt spid="6151">
                                            <p:txEl>
                                              <p:pRg st="3" end="3"/>
                                            </p:txEl>
                                          </p:spTgt>
                                        </p:tgtEl>
                                        <p:attrNameLst>
                                          <p:attrName>style.visibility</p:attrName>
                                        </p:attrNameLst>
                                      </p:cBhvr>
                                      <p:to>
                                        <p:strVal val="hidden"/>
                                      </p:to>
                                    </p:set>
                                  </p:childTnLst>
                                </p:cTn>
                              </p:par>
                              <p:par>
                                <p:cTn id="109" presetID="47" presetClass="exit" presetSubtype="0" fill="hold" grpId="2" nodeType="withEffect">
                                  <p:stCondLst>
                                    <p:cond delay="0"/>
                                  </p:stCondLst>
                                  <p:childTnLst>
                                    <p:animEffect transition="out" filter="fade">
                                      <p:cBhvr>
                                        <p:cTn id="110" dur="2000"/>
                                        <p:tgtEl>
                                          <p:spTgt spid="6151">
                                            <p:txEl>
                                              <p:pRg st="4" end="4"/>
                                            </p:txEl>
                                          </p:spTgt>
                                        </p:tgtEl>
                                      </p:cBhvr>
                                    </p:animEffect>
                                    <p:anim calcmode="lin" valueType="num">
                                      <p:cBhvr>
                                        <p:cTn id="111" dur="2000"/>
                                        <p:tgtEl>
                                          <p:spTgt spid="6151">
                                            <p:txEl>
                                              <p:pRg st="4" end="4"/>
                                            </p:txEl>
                                          </p:spTgt>
                                        </p:tgtEl>
                                        <p:attrNameLst>
                                          <p:attrName>ppt_x</p:attrName>
                                        </p:attrNameLst>
                                      </p:cBhvr>
                                      <p:tavLst>
                                        <p:tav tm="0">
                                          <p:val>
                                            <p:strVal val="ppt_x"/>
                                          </p:val>
                                        </p:tav>
                                        <p:tav tm="100000">
                                          <p:val>
                                            <p:strVal val="ppt_x"/>
                                          </p:val>
                                        </p:tav>
                                      </p:tavLst>
                                    </p:anim>
                                    <p:anim calcmode="lin" valueType="num">
                                      <p:cBhvr>
                                        <p:cTn id="112" dur="2000"/>
                                        <p:tgtEl>
                                          <p:spTgt spid="6151">
                                            <p:txEl>
                                              <p:pRg st="4" end="4"/>
                                            </p:txEl>
                                          </p:spTgt>
                                        </p:tgtEl>
                                        <p:attrNameLst>
                                          <p:attrName>ppt_y</p:attrName>
                                        </p:attrNameLst>
                                      </p:cBhvr>
                                      <p:tavLst>
                                        <p:tav tm="0">
                                          <p:val>
                                            <p:strVal val="ppt_y"/>
                                          </p:val>
                                        </p:tav>
                                        <p:tav tm="100000">
                                          <p:val>
                                            <p:strVal val="ppt_y-.1"/>
                                          </p:val>
                                        </p:tav>
                                      </p:tavLst>
                                    </p:anim>
                                    <p:set>
                                      <p:cBhvr>
                                        <p:cTn id="113" dur="1" fill="hold">
                                          <p:stCondLst>
                                            <p:cond delay="1999"/>
                                          </p:stCondLst>
                                        </p:cTn>
                                        <p:tgtEl>
                                          <p:spTgt spid="6151">
                                            <p:txEl>
                                              <p:pRg st="4" end="4"/>
                                            </p:txEl>
                                          </p:spTgt>
                                        </p:tgtEl>
                                        <p:attrNameLst>
                                          <p:attrName>style.visibility</p:attrName>
                                        </p:attrNameLst>
                                      </p:cBhvr>
                                      <p:to>
                                        <p:strVal val="hidden"/>
                                      </p:to>
                                    </p:set>
                                  </p:childTnLst>
                                </p:cTn>
                              </p:par>
                              <p:par>
                                <p:cTn id="114" presetID="47" presetClass="exit" presetSubtype="0" fill="hold" grpId="1" nodeType="withEffect">
                                  <p:stCondLst>
                                    <p:cond delay="0"/>
                                  </p:stCondLst>
                                  <p:childTnLst>
                                    <p:animEffect transition="out" filter="fade">
                                      <p:cBhvr>
                                        <p:cTn id="115" dur="2000"/>
                                        <p:tgtEl>
                                          <p:spTgt spid="6152"/>
                                        </p:tgtEl>
                                      </p:cBhvr>
                                    </p:animEffect>
                                    <p:anim calcmode="lin" valueType="num">
                                      <p:cBhvr>
                                        <p:cTn id="116" dur="2000"/>
                                        <p:tgtEl>
                                          <p:spTgt spid="6152"/>
                                        </p:tgtEl>
                                        <p:attrNameLst>
                                          <p:attrName>ppt_x</p:attrName>
                                        </p:attrNameLst>
                                      </p:cBhvr>
                                      <p:tavLst>
                                        <p:tav tm="0">
                                          <p:val>
                                            <p:strVal val="ppt_x"/>
                                          </p:val>
                                        </p:tav>
                                        <p:tav tm="100000">
                                          <p:val>
                                            <p:strVal val="ppt_x"/>
                                          </p:val>
                                        </p:tav>
                                      </p:tavLst>
                                    </p:anim>
                                    <p:anim calcmode="lin" valueType="num">
                                      <p:cBhvr>
                                        <p:cTn id="117" dur="2000"/>
                                        <p:tgtEl>
                                          <p:spTgt spid="6152"/>
                                        </p:tgtEl>
                                        <p:attrNameLst>
                                          <p:attrName>ppt_y</p:attrName>
                                        </p:attrNameLst>
                                      </p:cBhvr>
                                      <p:tavLst>
                                        <p:tav tm="0">
                                          <p:val>
                                            <p:strVal val="ppt_y"/>
                                          </p:val>
                                        </p:tav>
                                        <p:tav tm="100000">
                                          <p:val>
                                            <p:strVal val="ppt_y-.1"/>
                                          </p:val>
                                        </p:tav>
                                      </p:tavLst>
                                    </p:anim>
                                    <p:set>
                                      <p:cBhvr>
                                        <p:cTn id="118" dur="1" fill="hold">
                                          <p:stCondLst>
                                            <p:cond delay="1999"/>
                                          </p:stCondLst>
                                        </p:cTn>
                                        <p:tgtEl>
                                          <p:spTgt spid="6152"/>
                                        </p:tgtEl>
                                        <p:attrNameLst>
                                          <p:attrName>style.visibility</p:attrName>
                                        </p:attrNameLst>
                                      </p:cBhvr>
                                      <p:to>
                                        <p:strVal val="hidden"/>
                                      </p:to>
                                    </p:set>
                                  </p:childTnLst>
                                </p:cTn>
                              </p:par>
                              <p:par>
                                <p:cTn id="119" presetID="47" presetClass="exit" presetSubtype="0" fill="hold" grpId="1" nodeType="withEffect">
                                  <p:stCondLst>
                                    <p:cond delay="0"/>
                                  </p:stCondLst>
                                  <p:childTnLst>
                                    <p:animEffect transition="out" filter="fade">
                                      <p:cBhvr>
                                        <p:cTn id="120" dur="2000"/>
                                        <p:tgtEl>
                                          <p:spTgt spid="6154"/>
                                        </p:tgtEl>
                                      </p:cBhvr>
                                    </p:animEffect>
                                    <p:anim calcmode="lin" valueType="num">
                                      <p:cBhvr>
                                        <p:cTn id="121" dur="2000"/>
                                        <p:tgtEl>
                                          <p:spTgt spid="6154"/>
                                        </p:tgtEl>
                                        <p:attrNameLst>
                                          <p:attrName>ppt_x</p:attrName>
                                        </p:attrNameLst>
                                      </p:cBhvr>
                                      <p:tavLst>
                                        <p:tav tm="0">
                                          <p:val>
                                            <p:strVal val="ppt_x"/>
                                          </p:val>
                                        </p:tav>
                                        <p:tav tm="100000">
                                          <p:val>
                                            <p:strVal val="ppt_x"/>
                                          </p:val>
                                        </p:tav>
                                      </p:tavLst>
                                    </p:anim>
                                    <p:anim calcmode="lin" valueType="num">
                                      <p:cBhvr>
                                        <p:cTn id="122" dur="2000"/>
                                        <p:tgtEl>
                                          <p:spTgt spid="6154"/>
                                        </p:tgtEl>
                                        <p:attrNameLst>
                                          <p:attrName>ppt_y</p:attrName>
                                        </p:attrNameLst>
                                      </p:cBhvr>
                                      <p:tavLst>
                                        <p:tav tm="0">
                                          <p:val>
                                            <p:strVal val="ppt_y"/>
                                          </p:val>
                                        </p:tav>
                                        <p:tav tm="100000">
                                          <p:val>
                                            <p:strVal val="ppt_y-.1"/>
                                          </p:val>
                                        </p:tav>
                                      </p:tavLst>
                                    </p:anim>
                                    <p:set>
                                      <p:cBhvr>
                                        <p:cTn id="123" dur="1" fill="hold">
                                          <p:stCondLst>
                                            <p:cond delay="1999"/>
                                          </p:stCondLst>
                                        </p:cTn>
                                        <p:tgtEl>
                                          <p:spTgt spid="6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6" grpId="1"/>
      <p:bldP spid="6149" grpId="0"/>
      <p:bldP spid="6149" grpId="1"/>
      <p:bldP spid="6151" grpId="0" build="allAtOnce"/>
      <p:bldP spid="6151" grpId="1" build="allAtOnce"/>
      <p:bldP spid="6151" grpId="2" build="allAtOnce"/>
      <p:bldP spid="6152" grpId="0"/>
      <p:bldP spid="6152" grpId="1"/>
      <p:bldP spid="6154" grpId="0" animBg="1"/>
      <p:bldP spid="615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glasshouse2"/>
          <p:cNvPicPr>
            <a:picLocks noChangeAspect="1" noChangeArrowheads="1"/>
          </p:cNvPicPr>
          <p:nvPr/>
        </p:nvPicPr>
        <p:blipFill>
          <a:blip r:embed="rId2"/>
          <a:srcRect/>
          <a:stretch>
            <a:fillRect/>
          </a:stretch>
        </p:blipFill>
        <p:spPr bwMode="auto">
          <a:xfrm>
            <a:off x="914400" y="457200"/>
            <a:ext cx="3657600" cy="2443163"/>
          </a:xfrm>
          <a:prstGeom prst="rect">
            <a:avLst/>
          </a:prstGeom>
          <a:noFill/>
        </p:spPr>
      </p:pic>
      <p:pic>
        <p:nvPicPr>
          <p:cNvPr id="47109" name="Picture 5" descr="glasshouse1"/>
          <p:cNvPicPr>
            <a:picLocks noChangeAspect="1" noChangeArrowheads="1"/>
          </p:cNvPicPr>
          <p:nvPr/>
        </p:nvPicPr>
        <p:blipFill>
          <a:blip r:embed="rId3"/>
          <a:srcRect/>
          <a:stretch>
            <a:fillRect/>
          </a:stretch>
        </p:blipFill>
        <p:spPr bwMode="auto">
          <a:xfrm>
            <a:off x="1752600" y="2895600"/>
            <a:ext cx="4800600" cy="3325813"/>
          </a:xfrm>
          <a:prstGeom prst="rect">
            <a:avLst/>
          </a:prstGeom>
          <a:noFill/>
        </p:spPr>
      </p:pic>
      <p:graphicFrame>
        <p:nvGraphicFramePr>
          <p:cNvPr id="47133" name="Group 29"/>
          <p:cNvGraphicFramePr>
            <a:graphicFrameLocks noGrp="1"/>
          </p:cNvGraphicFramePr>
          <p:nvPr/>
        </p:nvGraphicFramePr>
        <p:xfrm>
          <a:off x="8305800" y="2057400"/>
          <a:ext cx="381000" cy="3352800"/>
        </p:xfrm>
        <a:graphic>
          <a:graphicData uri="http://schemas.openxmlformats.org/drawingml/2006/table">
            <a:tbl>
              <a:tblPr rtl="1"/>
              <a:tblGrid>
                <a:gridCol w="381000"/>
              </a:tblGrid>
              <a:tr h="3352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C2FCA2"/>
                      </a:solidFill>
                      <a:prstDash val="solid"/>
                      <a:round/>
                      <a:headEnd type="none" w="med" len="med"/>
                      <a:tailEnd type="none" w="med" len="med"/>
                    </a:lnL>
                    <a:lnR w="12700" cap="flat" cmpd="sng" algn="ctr">
                      <a:solidFill>
                        <a:srgbClr val="C2FCA2"/>
                      </a:solidFill>
                      <a:prstDash val="solid"/>
                      <a:round/>
                      <a:headEnd type="none" w="med" len="med"/>
                      <a:tailEnd type="none" w="med" len="med"/>
                    </a:lnR>
                    <a:lnT w="12700" cap="flat" cmpd="sng" algn="ctr">
                      <a:solidFill>
                        <a:srgbClr val="C2FCA2"/>
                      </a:solidFill>
                      <a:prstDash val="solid"/>
                      <a:round/>
                      <a:headEnd type="none" w="med" len="med"/>
                      <a:tailEnd type="none" w="med" len="med"/>
                    </a:lnT>
                    <a:lnB w="12700" cap="flat" cmpd="sng" algn="ctr">
                      <a:solidFill>
                        <a:srgbClr val="C2FCA2"/>
                      </a:solidFill>
                      <a:prstDash val="solid"/>
                      <a:round/>
                      <a:headEnd type="none" w="med" len="med"/>
                      <a:tailEnd type="none" w="med" len="med"/>
                    </a:lnB>
                    <a:lnTlToBr>
                      <a:noFill/>
                    </a:lnTlToBr>
                    <a:lnBlToTr>
                      <a:noFill/>
                    </a:lnBlToTr>
                    <a:noFill/>
                  </a:tcPr>
                </a:tc>
              </a:tr>
            </a:tbl>
          </a:graphicData>
        </a:graphic>
      </p:graphicFrame>
      <p:graphicFrame>
        <p:nvGraphicFramePr>
          <p:cNvPr id="47141" name="Group 37"/>
          <p:cNvGraphicFramePr>
            <a:graphicFrameLocks noGrp="1"/>
          </p:cNvGraphicFramePr>
          <p:nvPr/>
        </p:nvGraphicFramePr>
        <p:xfrm>
          <a:off x="8382000" y="609600"/>
          <a:ext cx="381000" cy="1066800"/>
        </p:xfrm>
        <a:graphic>
          <a:graphicData uri="http://schemas.openxmlformats.org/drawingml/2006/table">
            <a:tbl>
              <a:tblPr rtl="1"/>
              <a:tblGrid>
                <a:gridCol w="381000"/>
              </a:tblGrid>
              <a:tr h="1066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C2FCA2"/>
                      </a:solidFill>
                      <a:prstDash val="solid"/>
                      <a:round/>
                      <a:headEnd type="none" w="med" len="med"/>
                      <a:tailEnd type="none" w="med" len="med"/>
                    </a:lnL>
                    <a:lnR w="12700" cap="flat" cmpd="sng" algn="ctr">
                      <a:solidFill>
                        <a:srgbClr val="C2FCA2"/>
                      </a:solidFill>
                      <a:prstDash val="solid"/>
                      <a:round/>
                      <a:headEnd type="none" w="med" len="med"/>
                      <a:tailEnd type="none" w="med" len="med"/>
                    </a:lnR>
                    <a:lnT w="12700" cap="flat" cmpd="sng" algn="ctr">
                      <a:solidFill>
                        <a:srgbClr val="C2FCA2"/>
                      </a:solidFill>
                      <a:prstDash val="solid"/>
                      <a:round/>
                      <a:headEnd type="none" w="med" len="med"/>
                      <a:tailEnd type="none" w="med" len="med"/>
                    </a:lnT>
                    <a:lnB w="12700" cap="flat" cmpd="sng" algn="ctr">
                      <a:solidFill>
                        <a:srgbClr val="C2FCA2"/>
                      </a:solidFill>
                      <a:prstDash val="solid"/>
                      <a:round/>
                      <a:headEnd type="none" w="med" len="med"/>
                      <a:tailEnd type="none" w="med" len="med"/>
                    </a:lnB>
                    <a:lnTlToBr>
                      <a:noFill/>
                    </a:lnTlToBr>
                    <a:lnBlToTr>
                      <a:noFill/>
                    </a:lnBlToTr>
                    <a:noFill/>
                  </a:tcPr>
                </a:tc>
              </a:tr>
            </a:tbl>
          </a:graphicData>
        </a:graphic>
      </p:graphicFrame>
      <p:graphicFrame>
        <p:nvGraphicFramePr>
          <p:cNvPr id="47148" name="Group 44"/>
          <p:cNvGraphicFramePr>
            <a:graphicFrameLocks noGrp="1"/>
          </p:cNvGraphicFramePr>
          <p:nvPr/>
        </p:nvGraphicFramePr>
        <p:xfrm>
          <a:off x="4800600" y="533400"/>
          <a:ext cx="3276600" cy="518160"/>
        </p:xfrm>
        <a:graphic>
          <a:graphicData uri="http://schemas.openxmlformats.org/drawingml/2006/table">
            <a:tbl>
              <a:tblPr rtl="1"/>
              <a:tblGrid>
                <a:gridCol w="3276600"/>
              </a:tblGrid>
              <a:tr h="228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C2FCA2"/>
                      </a:solidFill>
                      <a:prstDash val="solid"/>
                      <a:round/>
                      <a:headEnd type="none" w="med" len="med"/>
                      <a:tailEnd type="none" w="med" len="med"/>
                    </a:lnL>
                    <a:lnR w="12700" cap="flat" cmpd="sng" algn="ctr">
                      <a:solidFill>
                        <a:srgbClr val="C2FCA2"/>
                      </a:solidFill>
                      <a:prstDash val="solid"/>
                      <a:round/>
                      <a:headEnd type="none" w="med" len="med"/>
                      <a:tailEnd type="none" w="med" len="med"/>
                    </a:lnR>
                    <a:lnT w="12700" cap="flat" cmpd="sng" algn="ctr">
                      <a:solidFill>
                        <a:srgbClr val="C2FCA2"/>
                      </a:solidFill>
                      <a:prstDash val="solid"/>
                      <a:round/>
                      <a:headEnd type="none" w="med" len="med"/>
                      <a:tailEnd type="none" w="med" len="med"/>
                    </a:lnT>
                    <a:lnB w="12700" cap="flat" cmpd="sng" algn="ctr">
                      <a:solidFill>
                        <a:srgbClr val="C2FCA2"/>
                      </a:solidFill>
                      <a:prstDash val="solid"/>
                      <a:round/>
                      <a:headEnd type="none" w="med" len="med"/>
                      <a:tailEnd type="none" w="med" len="med"/>
                    </a:lnB>
                    <a:lnTlToBr>
                      <a:noFill/>
                    </a:lnTlToBr>
                    <a:lnBlToTr>
                      <a:noFill/>
                    </a:lnBlToTr>
                    <a:noFill/>
                  </a:tcPr>
                </a:tc>
              </a:tr>
            </a:tbl>
          </a:graphicData>
        </a:graphic>
      </p:graphicFrame>
      <p:graphicFrame>
        <p:nvGraphicFramePr>
          <p:cNvPr id="47155" name="Group 51"/>
          <p:cNvGraphicFramePr>
            <a:graphicFrameLocks noGrp="1"/>
          </p:cNvGraphicFramePr>
          <p:nvPr/>
        </p:nvGraphicFramePr>
        <p:xfrm>
          <a:off x="8153400" y="5638800"/>
          <a:ext cx="381000" cy="838200"/>
        </p:xfrm>
        <a:graphic>
          <a:graphicData uri="http://schemas.openxmlformats.org/drawingml/2006/table">
            <a:tbl>
              <a:tblPr rtl="1"/>
              <a:tblGrid>
                <a:gridCol w="381000"/>
              </a:tblGrid>
              <a:tr h="838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C2FCA2"/>
                      </a:solidFill>
                      <a:prstDash val="solid"/>
                      <a:round/>
                      <a:headEnd type="none" w="med" len="med"/>
                      <a:tailEnd type="none" w="med" len="med"/>
                    </a:lnL>
                    <a:lnR w="12700" cap="flat" cmpd="sng" algn="ctr">
                      <a:solidFill>
                        <a:srgbClr val="C2FCA2"/>
                      </a:solidFill>
                      <a:prstDash val="solid"/>
                      <a:round/>
                      <a:headEnd type="none" w="med" len="med"/>
                      <a:tailEnd type="none" w="med" len="med"/>
                    </a:lnR>
                    <a:lnT w="12700" cap="flat" cmpd="sng" algn="ctr">
                      <a:solidFill>
                        <a:srgbClr val="C2FCA2"/>
                      </a:solidFill>
                      <a:prstDash val="solid"/>
                      <a:round/>
                      <a:headEnd type="none" w="med" len="med"/>
                      <a:tailEnd type="none" w="med" len="med"/>
                    </a:lnT>
                    <a:lnB w="12700" cap="flat" cmpd="sng" algn="ctr">
                      <a:solidFill>
                        <a:srgbClr val="C2FCA2"/>
                      </a:solidFill>
                      <a:prstDash val="solid"/>
                      <a:round/>
                      <a:headEnd type="none" w="med" len="med"/>
                      <a:tailEnd type="none" w="med" len="med"/>
                    </a:lnB>
                    <a:lnTlToBr>
                      <a:noFill/>
                    </a:lnTlToBr>
                    <a:lnBlToTr>
                      <a:noFill/>
                    </a:lnBlToTr>
                    <a:noFill/>
                  </a:tcPr>
                </a:tc>
              </a:tr>
            </a:tbl>
          </a:graphicData>
        </a:graphic>
      </p:graphicFrame>
      <p:graphicFrame>
        <p:nvGraphicFramePr>
          <p:cNvPr id="47162" name="Group 58"/>
          <p:cNvGraphicFramePr>
            <a:graphicFrameLocks noGrp="1"/>
          </p:cNvGraphicFramePr>
          <p:nvPr/>
        </p:nvGraphicFramePr>
        <p:xfrm>
          <a:off x="7086600" y="6019800"/>
          <a:ext cx="533400" cy="518160"/>
        </p:xfrm>
        <a:graphic>
          <a:graphicData uri="http://schemas.openxmlformats.org/drawingml/2006/table">
            <a:tbl>
              <a:tblPr rtl="1"/>
              <a:tblGrid>
                <a:gridCol w="5334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C2FCA2"/>
                      </a:solidFill>
                      <a:prstDash val="solid"/>
                      <a:round/>
                      <a:headEnd type="none" w="med" len="med"/>
                      <a:tailEnd type="none" w="med" len="med"/>
                    </a:lnL>
                    <a:lnR w="12700" cap="flat" cmpd="sng" algn="ctr">
                      <a:solidFill>
                        <a:srgbClr val="C2FCA2"/>
                      </a:solidFill>
                      <a:prstDash val="solid"/>
                      <a:round/>
                      <a:headEnd type="none" w="med" len="med"/>
                      <a:tailEnd type="none" w="med" len="med"/>
                    </a:lnR>
                    <a:lnT w="12700" cap="flat" cmpd="sng" algn="ctr">
                      <a:solidFill>
                        <a:srgbClr val="C2FCA2"/>
                      </a:solidFill>
                      <a:prstDash val="solid"/>
                      <a:round/>
                      <a:headEnd type="none" w="med" len="med"/>
                      <a:tailEnd type="none" w="med" len="med"/>
                    </a:lnT>
                    <a:lnB w="12700" cap="flat" cmpd="sng" algn="ctr">
                      <a:solidFill>
                        <a:srgbClr val="C2FCA2"/>
                      </a:solidFill>
                      <a:prstDash val="solid"/>
                      <a:round/>
                      <a:headEnd type="none" w="med" len="med"/>
                      <a:tailEnd type="none" w="med" len="med"/>
                    </a:lnB>
                    <a:lnTlToBr>
                      <a:noFill/>
                    </a:lnTlToBr>
                    <a:lnBlToTr>
                      <a:noFill/>
                    </a:lnBlToTr>
                    <a:noFill/>
                  </a:tcPr>
                </a:tc>
              </a:tr>
            </a:tbl>
          </a:graphicData>
        </a:graphic>
      </p:graphicFrame>
      <p:graphicFrame>
        <p:nvGraphicFramePr>
          <p:cNvPr id="47169" name="Group 65"/>
          <p:cNvGraphicFramePr>
            <a:graphicFrameLocks noGrp="1"/>
          </p:cNvGraphicFramePr>
          <p:nvPr/>
        </p:nvGraphicFramePr>
        <p:xfrm>
          <a:off x="7239000" y="4876800"/>
          <a:ext cx="381000" cy="518160"/>
        </p:xfrm>
        <a:graphic>
          <a:graphicData uri="http://schemas.openxmlformats.org/drawingml/2006/table">
            <a:tbl>
              <a:tblPr rtl="1"/>
              <a:tblGrid>
                <a:gridCol w="3810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C2FCA2"/>
                      </a:solidFill>
                      <a:prstDash val="solid"/>
                      <a:round/>
                      <a:headEnd type="none" w="med" len="med"/>
                      <a:tailEnd type="none" w="med" len="med"/>
                    </a:lnL>
                    <a:lnR w="12700" cap="flat" cmpd="sng" algn="ctr">
                      <a:solidFill>
                        <a:srgbClr val="C2FCA2"/>
                      </a:solidFill>
                      <a:prstDash val="solid"/>
                      <a:round/>
                      <a:headEnd type="none" w="med" len="med"/>
                      <a:tailEnd type="none" w="med" len="med"/>
                    </a:lnR>
                    <a:lnT w="12700" cap="flat" cmpd="sng" algn="ctr">
                      <a:solidFill>
                        <a:srgbClr val="C2FCA2"/>
                      </a:solidFill>
                      <a:prstDash val="solid"/>
                      <a:round/>
                      <a:headEnd type="none" w="med" len="med"/>
                      <a:tailEnd type="none" w="med" len="med"/>
                    </a:lnT>
                    <a:lnB w="12700" cap="flat" cmpd="sng" algn="ctr">
                      <a:solidFill>
                        <a:srgbClr val="C2FCA2"/>
                      </a:solidFill>
                      <a:prstDash val="solid"/>
                      <a:round/>
                      <a:headEnd type="none" w="med" len="med"/>
                      <a:tailEnd type="none" w="med" len="med"/>
                    </a:lnB>
                    <a:lnTlToBr>
                      <a:noFill/>
                    </a:lnTlToBr>
                    <a:lnBlToTr>
                      <a:noFill/>
                    </a:lnBlToTr>
                    <a:noFill/>
                  </a:tcPr>
                </a:tc>
              </a:tr>
            </a:tbl>
          </a:graphicData>
        </a:graphic>
      </p:graphicFrame>
      <p:sp>
        <p:nvSpPr>
          <p:cNvPr id="47170" name="Rectangle 66"/>
          <p:cNvSpPr>
            <a:spLocks noChangeArrowheads="1"/>
          </p:cNvSpPr>
          <p:nvPr/>
        </p:nvSpPr>
        <p:spPr bwMode="auto">
          <a:xfrm>
            <a:off x="8153400" y="5638800"/>
            <a:ext cx="304800" cy="914400"/>
          </a:xfrm>
          <a:prstGeom prst="rect">
            <a:avLst/>
          </a:prstGeom>
          <a:solidFill>
            <a:schemeClr val="accent1"/>
          </a:solidFill>
          <a:ln w="9525">
            <a:solidFill>
              <a:schemeClr val="bg1"/>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47171" name="Rectangle 67"/>
          <p:cNvSpPr>
            <a:spLocks noChangeArrowheads="1"/>
          </p:cNvSpPr>
          <p:nvPr/>
        </p:nvSpPr>
        <p:spPr bwMode="auto">
          <a:xfrm>
            <a:off x="7086600" y="6096000"/>
            <a:ext cx="533400" cy="3810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47172" name="Rectangle 68"/>
          <p:cNvSpPr>
            <a:spLocks noChangeArrowheads="1"/>
          </p:cNvSpPr>
          <p:nvPr/>
        </p:nvSpPr>
        <p:spPr bwMode="auto">
          <a:xfrm>
            <a:off x="8305800" y="2057400"/>
            <a:ext cx="381000" cy="3276600"/>
          </a:xfrm>
          <a:prstGeom prst="rect">
            <a:avLst/>
          </a:prstGeom>
          <a:solidFill>
            <a:schemeClr val="accent1"/>
          </a:solidFill>
          <a:ln w="9525">
            <a:solidFill>
              <a:schemeClr val="bg1"/>
            </a:solidFill>
            <a:miter lim="800000"/>
            <a:headEnd/>
            <a:tailEnd/>
          </a:ln>
          <a:effectLst>
            <a:outerShdw dist="107763" dir="8100000" algn="ctr" rotWithShape="0">
              <a:schemeClr val="bg2">
                <a:alpha val="50000"/>
              </a:schemeClr>
            </a:outerShdw>
          </a:effectLst>
        </p:spPr>
        <p:txBody>
          <a:bodyPr wrap="none" anchor="ctr"/>
          <a:lstStyle/>
          <a:p>
            <a:endParaRPr lang="fa-IR"/>
          </a:p>
        </p:txBody>
      </p:sp>
      <p:sp>
        <p:nvSpPr>
          <p:cNvPr id="47173" name="Rectangle 69"/>
          <p:cNvSpPr>
            <a:spLocks noChangeArrowheads="1"/>
          </p:cNvSpPr>
          <p:nvPr/>
        </p:nvSpPr>
        <p:spPr bwMode="auto">
          <a:xfrm>
            <a:off x="7239000" y="4876800"/>
            <a:ext cx="381000" cy="533400"/>
          </a:xfrm>
          <a:prstGeom prst="rect">
            <a:avLst/>
          </a:prstGeom>
          <a:solidFill>
            <a:schemeClr val="accent1"/>
          </a:solidFill>
          <a:ln w="9525">
            <a:solidFill>
              <a:schemeClr val="bg1"/>
            </a:solidFill>
            <a:miter lim="800000"/>
            <a:headEnd/>
            <a:tailEnd/>
          </a:ln>
          <a:effectLst/>
        </p:spPr>
        <p:txBody>
          <a:bodyPr wrap="none" anchor="ctr"/>
          <a:lstStyle/>
          <a:p>
            <a:endParaRPr lang="fa-IR"/>
          </a:p>
        </p:txBody>
      </p:sp>
      <p:sp>
        <p:nvSpPr>
          <p:cNvPr id="47175" name="Rectangle 71"/>
          <p:cNvSpPr>
            <a:spLocks noChangeArrowheads="1"/>
          </p:cNvSpPr>
          <p:nvPr/>
        </p:nvSpPr>
        <p:spPr bwMode="auto">
          <a:xfrm>
            <a:off x="8382000" y="609600"/>
            <a:ext cx="381000" cy="990600"/>
          </a:xfrm>
          <a:prstGeom prst="rect">
            <a:avLst/>
          </a:prstGeom>
          <a:solidFill>
            <a:schemeClr val="accent1"/>
          </a:solidFill>
          <a:ln w="9525">
            <a:solidFill>
              <a:schemeClr val="bg1"/>
            </a:solidFill>
            <a:miter lim="800000"/>
            <a:headEnd/>
            <a:tailEnd/>
          </a:ln>
          <a:effectLst>
            <a:outerShdw dist="107763" dir="13500000" sx="125000" sy="125000" algn="br" rotWithShape="0">
              <a:schemeClr val="bg2">
                <a:alpha val="50000"/>
              </a:schemeClr>
            </a:outerShdw>
          </a:effectLst>
        </p:spPr>
        <p:txBody>
          <a:bodyPr wrap="none" anchor="ctr"/>
          <a:lstStyle/>
          <a:p>
            <a:endParaRPr lang="fa-IR"/>
          </a:p>
        </p:txBody>
      </p:sp>
      <p:sp>
        <p:nvSpPr>
          <p:cNvPr id="47176" name="Rectangle 72"/>
          <p:cNvSpPr>
            <a:spLocks noChangeArrowheads="1"/>
          </p:cNvSpPr>
          <p:nvPr/>
        </p:nvSpPr>
        <p:spPr bwMode="auto">
          <a:xfrm>
            <a:off x="4876800" y="609600"/>
            <a:ext cx="3200400" cy="381000"/>
          </a:xfrm>
          <a:prstGeom prst="rect">
            <a:avLst/>
          </a:prstGeom>
          <a:solidFill>
            <a:schemeClr val="accent1"/>
          </a:solidFill>
          <a:ln w="9525">
            <a:noFill/>
            <a:miter lim="800000"/>
            <a:headEnd/>
            <a:tailEnd/>
          </a:ln>
          <a:effectLst>
            <a:prstShdw prst="shdw18" dist="17961" dir="13500000">
              <a:schemeClr val="accent1">
                <a:gamma/>
                <a:shade val="60000"/>
                <a:invGamma/>
              </a:schemeClr>
            </a:prstShdw>
          </a:effec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47109"/>
                                        </p:tgtEl>
                                        <p:attrNameLst>
                                          <p:attrName>style.color</p:attrName>
                                        </p:attrNameLst>
                                      </p:cBhvr>
                                      <p:by>
                                        <p:hsl h="0" s="12549" l="25098"/>
                                      </p:by>
                                    </p:animClr>
                                    <p:animClr clrSpc="hsl" dir="cw">
                                      <p:cBhvr>
                                        <p:cTn id="7" dur="500" fill="hold"/>
                                        <p:tgtEl>
                                          <p:spTgt spid="47109"/>
                                        </p:tgtEl>
                                        <p:attrNameLst>
                                          <p:attrName>fillcolor</p:attrName>
                                        </p:attrNameLst>
                                      </p:cBhvr>
                                      <p:by>
                                        <p:hsl h="0" s="12549" l="25098"/>
                                      </p:by>
                                    </p:animClr>
                                    <p:animClr clrSpc="hsl" dir="cw">
                                      <p:cBhvr>
                                        <p:cTn id="8" dur="500" fill="hold"/>
                                        <p:tgtEl>
                                          <p:spTgt spid="47109"/>
                                        </p:tgtEl>
                                        <p:attrNameLst>
                                          <p:attrName>stroke.color</p:attrName>
                                        </p:attrNameLst>
                                      </p:cBhvr>
                                      <p:by>
                                        <p:hsl h="0" s="12549" l="25098"/>
                                      </p:by>
                                    </p:animClr>
                                    <p:set>
                                      <p:cBhvr>
                                        <p:cTn id="9" dur="500" fill="hold"/>
                                        <p:tgtEl>
                                          <p:spTgt spid="4710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47109"/>
                                        </p:tgtEl>
                                        <p:attrNameLst>
                                          <p:attrName>style.color</p:attrName>
                                        </p:attrNameLst>
                                      </p:cBhvr>
                                      <p:to>
                                        <a:schemeClr val="accent2"/>
                                      </p:to>
                                    </p:animClr>
                                    <p:animClr clrSpc="rgb" dir="cw">
                                      <p:cBhvr>
                                        <p:cTn id="14" dur="500" fill="hold"/>
                                        <p:tgtEl>
                                          <p:spTgt spid="47109"/>
                                        </p:tgtEl>
                                        <p:attrNameLst>
                                          <p:attrName>fillcolor</p:attrName>
                                        </p:attrNameLst>
                                      </p:cBhvr>
                                      <p:to>
                                        <a:schemeClr val="accent2"/>
                                      </p:to>
                                    </p:animClr>
                                    <p:set>
                                      <p:cBhvr>
                                        <p:cTn id="15" dur="500" fill="hold"/>
                                        <p:tgtEl>
                                          <p:spTgt spid="47109"/>
                                        </p:tgtEl>
                                        <p:attrNameLst>
                                          <p:attrName>fill.type</p:attrName>
                                        </p:attrNameLst>
                                      </p:cBhvr>
                                      <p:to>
                                        <p:strVal val="solid"/>
                                      </p:to>
                                    </p:set>
                                    <p:set>
                                      <p:cBhvr>
                                        <p:cTn id="16" dur="500" fill="hold"/>
                                        <p:tgtEl>
                                          <p:spTgt spid="4710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a:t>
            </a:r>
          </a:p>
        </p:txBody>
      </p:sp>
      <p:graphicFrame>
        <p:nvGraphicFramePr>
          <p:cNvPr id="40982" name="Group 22"/>
          <p:cNvGraphicFramePr>
            <a:graphicFrameLocks noGrp="1"/>
          </p:cNvGraphicFramePr>
          <p:nvPr>
            <p:ph type="tbl" idx="1"/>
          </p:nvPr>
        </p:nvGraphicFramePr>
        <p:xfrm>
          <a:off x="762000" y="5638800"/>
          <a:ext cx="6629400" cy="838200"/>
        </p:xfrm>
        <a:graphic>
          <a:graphicData uri="http://schemas.openxmlformats.org/drawingml/2006/table">
            <a:tbl>
              <a:tblPr rtl="1"/>
              <a:tblGrid>
                <a:gridCol w="6175375"/>
                <a:gridCol w="454025"/>
              </a:tblGrid>
              <a:tr h="83820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cs typeface="Arial" pitchFamily="34" charset="0"/>
                          <a:hlinkClick r:id="rId2"/>
                        </a:rPr>
                        <a:t>Art Museum of South Texas</a:t>
                      </a:r>
                      <a:r>
                        <a:rPr kumimoji="0" lang="en-US" sz="2800" b="0" i="0" u="none" strike="noStrike" cap="none" normalizeH="0" baseline="0" smtClean="0">
                          <a:ln>
                            <a:noFill/>
                          </a:ln>
                          <a:solidFill>
                            <a:schemeClr val="tx1"/>
                          </a:solidFill>
                          <a:effectLst/>
                          <a:latin typeface="Arial" pitchFamily="34" charset="0"/>
                          <a:cs typeface="Arial" pitchFamily="34" charset="0"/>
                        </a:rPr>
                        <a:t>, </a:t>
                      </a:r>
                      <a:endParaRPr kumimoji="0" lang="en-US" sz="2800" b="1"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a:noFill/>
                    </a:lnL>
                    <a:lnR cap="flat">
                      <a:noFill/>
                    </a:lnR>
                    <a:lnT cap="flat">
                      <a:noFill/>
                    </a:lnT>
                    <a:lnB cap="flat">
                      <a:noFill/>
                    </a:lnB>
                    <a:lnTlToBr>
                      <a:noFill/>
                    </a:lnTlToBr>
                    <a:lnBlToTr>
                      <a:noFill/>
                    </a:lnBlToTr>
                    <a:noFill/>
                  </a:tcPr>
                </a:tc>
              </a:tr>
            </a:tbl>
          </a:graphicData>
        </a:graphic>
      </p:graphicFrame>
      <p:pic>
        <p:nvPicPr>
          <p:cNvPr id="40964" name="Picture 4" descr="south_texas_exterior_1"/>
          <p:cNvPicPr>
            <a:picLocks noGrp="1" noChangeAspect="1" noChangeArrowheads="1"/>
          </p:cNvPicPr>
          <p:nvPr>
            <p:ph type="body" idx="4294967295"/>
          </p:nvPr>
        </p:nvPicPr>
        <p:blipFill>
          <a:blip r:embed="rId3"/>
          <a:srcRect/>
          <a:stretch>
            <a:fillRect/>
          </a:stretch>
        </p:blipFill>
        <p:spPr>
          <a:xfrm>
            <a:off x="0" y="609600"/>
            <a:ext cx="5105400" cy="4325938"/>
          </a:xfrm>
          <a:noFill/>
          <a:ln/>
        </p:spPr>
      </p:pic>
      <p:pic>
        <p:nvPicPr>
          <p:cNvPr id="40965" name="Picture 5" descr="south_texas_exterior_2"/>
          <p:cNvPicPr>
            <a:picLocks noChangeAspect="1" noChangeArrowheads="1"/>
          </p:cNvPicPr>
          <p:nvPr/>
        </p:nvPicPr>
        <p:blipFill>
          <a:blip r:embed="rId4"/>
          <a:srcRect/>
          <a:stretch>
            <a:fillRect/>
          </a:stretch>
        </p:blipFill>
        <p:spPr bwMode="auto">
          <a:xfrm>
            <a:off x="5334000" y="1828800"/>
            <a:ext cx="33655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2"/>
                                        </p:tgtEl>
                                        <p:attrNameLst>
                                          <p:attrName>style.visibility</p:attrName>
                                        </p:attrNameLst>
                                      </p:cBhvr>
                                      <p:to>
                                        <p:strVal val="visible"/>
                                      </p:to>
                                    </p:set>
                                    <p:animEffect transition="in" filter="blinds(horizontal)">
                                      <p:cBhvr>
                                        <p:cTn id="7" dur="500"/>
                                        <p:tgtEl>
                                          <p:spTgt spid="40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40" name="Group 28"/>
          <p:cNvGraphicFramePr>
            <a:graphicFrameLocks noGrp="1"/>
          </p:cNvGraphicFramePr>
          <p:nvPr>
            <p:ph type="tbl" idx="1"/>
          </p:nvPr>
        </p:nvGraphicFramePr>
        <p:xfrm>
          <a:off x="1371600" y="5486400"/>
          <a:ext cx="7467600" cy="609600"/>
        </p:xfrm>
        <a:graphic>
          <a:graphicData uri="http://schemas.openxmlformats.org/drawingml/2006/table">
            <a:tbl>
              <a:tblPr rtl="1"/>
              <a:tblGrid>
                <a:gridCol w="5457825"/>
                <a:gridCol w="2009775"/>
              </a:tblGrid>
              <a:tr h="609600">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Times New Roman" pitchFamily="18" charset="0"/>
                        </a:rPr>
                        <a:t>, </a:t>
                      </a:r>
                      <a:br>
                        <a:rPr kumimoji="0" lang="en-US" sz="700" b="0" i="0" u="none" strike="noStrike" cap="none" normalizeH="0" baseline="0" smtClean="0">
                          <a:ln>
                            <a:noFill/>
                          </a:ln>
                          <a:solidFill>
                            <a:srgbClr val="000000"/>
                          </a:solidFill>
                          <a:effectLst/>
                          <a:latin typeface="Verdana" pitchFamily="34" charset="0"/>
                          <a:cs typeface="Times New Roman" pitchFamily="18" charset="0"/>
                        </a:rPr>
                      </a:br>
                      <a:r>
                        <a:rPr kumimoji="0" lang="en-US" sz="700" b="0" i="0" u="none" strike="noStrike" cap="none" normalizeH="0" baseline="0" smtClean="0">
                          <a:ln>
                            <a:noFill/>
                          </a:ln>
                          <a:solidFill>
                            <a:srgbClr val="000000"/>
                          </a:solidFill>
                          <a:effectLst/>
                          <a:latin typeface="Verdana" pitchFamily="34" charset="0"/>
                          <a:cs typeface="Times New Roman" pitchFamily="18" charset="0"/>
                        </a:rPr>
                        <a:t/>
                      </a:r>
                      <a:br>
                        <a:rPr kumimoji="0" lang="en-US" sz="700" b="0" i="0" u="none" strike="noStrike" cap="none" normalizeH="0" baseline="0" smtClean="0">
                          <a:ln>
                            <a:noFill/>
                          </a:ln>
                          <a:solidFill>
                            <a:srgbClr val="000000"/>
                          </a:solidFill>
                          <a:effectLst/>
                          <a:latin typeface="Verdana" pitchFamily="34" charset="0"/>
                          <a:cs typeface="Times New Roman" pitchFamily="18" charset="0"/>
                        </a:rPr>
                      </a:br>
                      <a:r>
                        <a:rPr kumimoji="0" lang="en-US" sz="700" b="0" i="0" u="none" strike="noStrike" cap="none" normalizeH="0" baseline="0" smtClean="0">
                          <a:ln>
                            <a:noFill/>
                          </a:ln>
                          <a:solidFill>
                            <a:srgbClr val="000000"/>
                          </a:solidFill>
                          <a:effectLst/>
                          <a:latin typeface="Verdana" pitchFamily="34" charset="0"/>
                          <a:cs typeface="Times New Roman" pitchFamily="18" charset="0"/>
                        </a:rPr>
                        <a:t> </a:t>
                      </a:r>
                      <a:r>
                        <a:rPr kumimoji="0" lang="en-US" sz="2000" b="1" i="0" u="none" strike="noStrike" cap="none" normalizeH="0" baseline="0" smtClean="0">
                          <a:ln>
                            <a:noFill/>
                          </a:ln>
                          <a:solidFill>
                            <a:srgbClr val="000000"/>
                          </a:solidFill>
                          <a:effectLst/>
                          <a:latin typeface="Verdana" pitchFamily="34" charset="0"/>
                          <a:cs typeface="Times New Roman" pitchFamily="18" charset="0"/>
                          <a:hlinkClick r:id="rId2"/>
                        </a:rPr>
                        <a:t>Sheldon Memorial Art Gallery</a:t>
                      </a:r>
                      <a:endParaRPr kumimoji="0" lang="en-US" sz="700" b="0" i="0" u="none" strike="noStrike" cap="none" normalizeH="0" baseline="0" smtClean="0">
                        <a:ln>
                          <a:noFill/>
                        </a:ln>
                        <a:solidFill>
                          <a:srgbClr val="000000"/>
                        </a:solidFill>
                        <a:effectLst/>
                        <a:latin typeface="Verdana" pitchFamily="34" charset="0"/>
                        <a:cs typeface="Times New Roman" pitchFamily="18" charset="0"/>
                      </a:endParaRPr>
                    </a:p>
                  </a:txBody>
                  <a:tcPr horzOverflow="overflow">
                    <a:lnL cap="flat">
                      <a:noFill/>
                    </a:lnL>
                    <a:lnR>
                      <a:noFill/>
                    </a:lnR>
                    <a:lnT cap="flat">
                      <a:noFill/>
                    </a:lnT>
                    <a:lnB cap="flat">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a:noFill/>
                    </a:lnL>
                    <a:lnR cap="flat">
                      <a:noFill/>
                    </a:lnR>
                    <a:lnT cap="flat">
                      <a:noFill/>
                    </a:lnT>
                    <a:lnB cap="flat">
                      <a:noFill/>
                    </a:lnB>
                    <a:lnTlToBr>
                      <a:noFill/>
                    </a:lnTlToBr>
                    <a:lnBlToTr>
                      <a:noFill/>
                    </a:lnBlToTr>
                    <a:noFill/>
                  </a:tcPr>
                </a:tc>
              </a:tr>
            </a:tbl>
          </a:graphicData>
        </a:graphic>
      </p:graphicFrame>
      <p:pic>
        <p:nvPicPr>
          <p:cNvPr id="38916" name="Picture 4" descr="amon_carter_partial_exterior_l"/>
          <p:cNvPicPr>
            <a:picLocks noGrp="1" noChangeAspect="1" noChangeArrowheads="1"/>
          </p:cNvPicPr>
          <p:nvPr>
            <p:ph type="body" idx="4294967295"/>
          </p:nvPr>
        </p:nvPicPr>
        <p:blipFill>
          <a:blip r:embed="rId3"/>
          <a:srcRect/>
          <a:stretch>
            <a:fillRect/>
          </a:stretch>
        </p:blipFill>
        <p:spPr>
          <a:xfrm>
            <a:off x="0" y="457200"/>
            <a:ext cx="4152900" cy="4648200"/>
          </a:xfrm>
          <a:noFill/>
          <a:ln/>
        </p:spPr>
      </p:pic>
      <p:sp>
        <p:nvSpPr>
          <p:cNvPr id="38941" name="Rectangle 29"/>
          <p:cNvSpPr>
            <a:spLocks noChangeArrowheads="1"/>
          </p:cNvSpPr>
          <p:nvPr/>
        </p:nvSpPr>
        <p:spPr bwMode="auto">
          <a:xfrm>
            <a:off x="7924800" y="381000"/>
            <a:ext cx="457200" cy="5105400"/>
          </a:xfrm>
          <a:prstGeom prst="rect">
            <a:avLst/>
          </a:prstGeom>
          <a:solidFill>
            <a:schemeClr val="accent1"/>
          </a:solidFill>
          <a:ln w="9525">
            <a:solidFill>
              <a:srgbClr val="D7C7CC"/>
            </a:solidFill>
            <a:miter lim="800000"/>
            <a:headEnd/>
            <a:tailEnd/>
          </a:ln>
          <a:effectLst>
            <a:prstShdw prst="shdw13" dist="53882" dir="13500000">
              <a:schemeClr val="bg2">
                <a:alpha val="50000"/>
              </a:schemeClr>
            </a:prstShdw>
          </a:effectLst>
        </p:spPr>
        <p:txBody>
          <a:bodyPr wrap="none" anchor="ctr"/>
          <a:lstStyle/>
          <a:p>
            <a:endParaRPr lang="fa-IR"/>
          </a:p>
        </p:txBody>
      </p:sp>
      <p:sp>
        <p:nvSpPr>
          <p:cNvPr id="38942" name="Rectangle 30"/>
          <p:cNvSpPr>
            <a:spLocks noChangeArrowheads="1"/>
          </p:cNvSpPr>
          <p:nvPr/>
        </p:nvSpPr>
        <p:spPr bwMode="auto">
          <a:xfrm>
            <a:off x="3124200" y="5715000"/>
            <a:ext cx="685800" cy="762000"/>
          </a:xfrm>
          <a:prstGeom prst="rect">
            <a:avLst/>
          </a:prstGeom>
          <a:solidFill>
            <a:schemeClr val="accent1"/>
          </a:solidFill>
          <a:ln w="9525">
            <a:solidFill>
              <a:srgbClr val="D7C7CC"/>
            </a:solidFill>
            <a:miter lim="800000"/>
            <a:headEnd/>
            <a:tailEnd/>
          </a:ln>
          <a:effectLst>
            <a:outerShdw dist="107763" dir="8100000" algn="ctr" rotWithShape="0">
              <a:schemeClr val="bg2">
                <a:alpha val="50000"/>
              </a:schemeClr>
            </a:outerShdw>
          </a:effectLst>
        </p:spPr>
        <p:txBody>
          <a:bodyPr wrap="none" anchor="ctr"/>
          <a:lstStyle/>
          <a:p>
            <a:endParaRPr lang="fa-IR"/>
          </a:p>
        </p:txBody>
      </p:sp>
      <p:sp>
        <p:nvSpPr>
          <p:cNvPr id="38943" name="Rectangle 31"/>
          <p:cNvSpPr>
            <a:spLocks noChangeArrowheads="1"/>
          </p:cNvSpPr>
          <p:nvPr/>
        </p:nvSpPr>
        <p:spPr bwMode="auto">
          <a:xfrm>
            <a:off x="1676400" y="5943600"/>
            <a:ext cx="990600" cy="6096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endParaRPr lang="fa-IR"/>
          </a:p>
        </p:txBody>
      </p:sp>
      <p:sp>
        <p:nvSpPr>
          <p:cNvPr id="38944" name="Rectangle 32"/>
          <p:cNvSpPr>
            <a:spLocks noChangeArrowheads="1"/>
          </p:cNvSpPr>
          <p:nvPr/>
        </p:nvSpPr>
        <p:spPr bwMode="auto">
          <a:xfrm>
            <a:off x="838200" y="6096000"/>
            <a:ext cx="381000" cy="381000"/>
          </a:xfrm>
          <a:prstGeom prst="rect">
            <a:avLst/>
          </a:prstGeom>
          <a:solidFill>
            <a:schemeClr val="accent1"/>
          </a:solidFill>
          <a:ln w="9525">
            <a:solidFill>
              <a:srgbClr val="D7C7CC"/>
            </a:solidFill>
            <a:miter lim="800000"/>
            <a:headEnd/>
            <a:tailEnd/>
          </a:ln>
          <a:effectLst>
            <a:outerShdw dist="107763" dir="13500000" algn="ctr" rotWithShape="0">
              <a:schemeClr val="bg2">
                <a:alpha val="50000"/>
              </a:schemeClr>
            </a:outerShdw>
          </a:effectLst>
        </p:spPr>
        <p:txBody>
          <a:bodyPr wrap="none" anchor="ctr"/>
          <a:lstStyle/>
          <a:p>
            <a:endParaRPr lang="fa-IR"/>
          </a:p>
        </p:txBody>
      </p:sp>
      <p:sp>
        <p:nvSpPr>
          <p:cNvPr id="38945" name="Rectangle 33"/>
          <p:cNvSpPr>
            <a:spLocks noChangeArrowheads="1"/>
          </p:cNvSpPr>
          <p:nvPr/>
        </p:nvSpPr>
        <p:spPr bwMode="auto">
          <a:xfrm>
            <a:off x="6934200" y="533400"/>
            <a:ext cx="685800" cy="838200"/>
          </a:xfrm>
          <a:prstGeom prst="rect">
            <a:avLst/>
          </a:prstGeom>
          <a:solidFill>
            <a:schemeClr val="accent1"/>
          </a:solidFill>
          <a:ln w="9525">
            <a:solidFill>
              <a:srgbClr val="D7C7CC"/>
            </a:solidFill>
            <a:miter lim="800000"/>
            <a:headEnd/>
            <a:tailEnd/>
          </a:ln>
          <a:effectLst>
            <a:outerShdw dist="107763" dir="13500000" sx="75000" sy="75000" algn="tl" rotWithShape="0">
              <a:schemeClr val="bg2">
                <a:alpha val="50000"/>
              </a:schemeClr>
            </a:outerShdw>
          </a:effectLst>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8940"/>
                                        </p:tgtEl>
                                        <p:attrNameLst>
                                          <p:attrName>style.opacity</p:attrName>
                                        </p:attrNameLst>
                                      </p:cBhvr>
                                      <p:to>
                                        <p:strVal val="0.5"/>
                                      </p:to>
                                    </p:set>
                                    <p:animEffect filter="image" prLst="opacity: 0.5">
                                      <p:cBhvr rctx="IE">
                                        <p:cTn id="7" dur="indefinite"/>
                                        <p:tgtEl>
                                          <p:spTgt spid="38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Image:MWPI.jpg"/>
          <p:cNvPicPr>
            <a:picLocks noGrp="1" noChangeAspect="1" noChangeArrowheads="1"/>
          </p:cNvPicPr>
          <p:nvPr>
            <p:ph idx="1"/>
          </p:nvPr>
        </p:nvPicPr>
        <p:blipFill>
          <a:blip r:embed="rId2"/>
          <a:srcRect/>
          <a:stretch>
            <a:fillRect/>
          </a:stretch>
        </p:blipFill>
        <p:spPr>
          <a:xfrm>
            <a:off x="990600" y="1371600"/>
            <a:ext cx="5715000" cy="3808413"/>
          </a:xfrm>
          <a:noFill/>
          <a:ln/>
        </p:spPr>
      </p:pic>
      <p:graphicFrame>
        <p:nvGraphicFramePr>
          <p:cNvPr id="50189" name="Group 13"/>
          <p:cNvGraphicFramePr>
            <a:graphicFrameLocks noGrp="1"/>
          </p:cNvGraphicFramePr>
          <p:nvPr/>
        </p:nvGraphicFramePr>
        <p:xfrm>
          <a:off x="457200" y="5257800"/>
          <a:ext cx="7162800" cy="518160"/>
        </p:xfrm>
        <a:graphic>
          <a:graphicData uri="http://schemas.openxmlformats.org/drawingml/2006/table">
            <a:tbl>
              <a:tblPr rtl="1"/>
              <a:tblGrid>
                <a:gridCol w="7162800"/>
              </a:tblGrid>
              <a:tr h="304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50197" name="Group 21"/>
          <p:cNvGraphicFramePr>
            <a:graphicFrameLocks noGrp="1"/>
          </p:cNvGraphicFramePr>
          <p:nvPr/>
        </p:nvGraphicFramePr>
        <p:xfrm>
          <a:off x="7315200" y="2971800"/>
          <a:ext cx="533400" cy="3200400"/>
        </p:xfrm>
        <a:graphic>
          <a:graphicData uri="http://schemas.openxmlformats.org/drawingml/2006/table">
            <a:tbl>
              <a:tblPr rtl="1"/>
              <a:tblGrid>
                <a:gridCol w="533400"/>
              </a:tblGrid>
              <a:tr h="3200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50205" name="Group 29"/>
          <p:cNvGraphicFramePr>
            <a:graphicFrameLocks noGrp="1"/>
          </p:cNvGraphicFramePr>
          <p:nvPr/>
        </p:nvGraphicFramePr>
        <p:xfrm>
          <a:off x="7162800" y="2057400"/>
          <a:ext cx="609600" cy="518160"/>
        </p:xfrm>
        <a:graphic>
          <a:graphicData uri="http://schemas.openxmlformats.org/drawingml/2006/table">
            <a:tbl>
              <a:tblPr rtl="1"/>
              <a:tblGrid>
                <a:gridCol w="609600"/>
              </a:tblGrid>
              <a:tr h="381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50213" name="Group 37"/>
          <p:cNvGraphicFramePr>
            <a:graphicFrameLocks noGrp="1"/>
          </p:cNvGraphicFramePr>
          <p:nvPr/>
        </p:nvGraphicFramePr>
        <p:xfrm>
          <a:off x="7010400" y="1295400"/>
          <a:ext cx="533400" cy="518160"/>
        </p:xfrm>
        <a:graphic>
          <a:graphicData uri="http://schemas.openxmlformats.org/drawingml/2006/table">
            <a:tbl>
              <a:tblPr rtl="1"/>
              <a:tblGrid>
                <a:gridCol w="533400"/>
              </a:tblGrid>
              <a:tr h="228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50221" name="Group 45"/>
          <p:cNvGraphicFramePr>
            <a:graphicFrameLocks noGrp="1"/>
          </p:cNvGraphicFramePr>
          <p:nvPr/>
        </p:nvGraphicFramePr>
        <p:xfrm>
          <a:off x="5943600" y="685800"/>
          <a:ext cx="685800" cy="518160"/>
        </p:xfrm>
        <a:graphic>
          <a:graphicData uri="http://schemas.openxmlformats.org/drawingml/2006/table">
            <a:tbl>
              <a:tblPr rtl="1"/>
              <a:tblGrid>
                <a:gridCol w="685800"/>
              </a:tblGrid>
              <a:tr h="228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50228" name="Group 52"/>
          <p:cNvGraphicFramePr>
            <a:graphicFrameLocks noGrp="1"/>
          </p:cNvGraphicFramePr>
          <p:nvPr/>
        </p:nvGraphicFramePr>
        <p:xfrm>
          <a:off x="4800600" y="381000"/>
          <a:ext cx="609600" cy="518160"/>
        </p:xfrm>
        <a:graphic>
          <a:graphicData uri="http://schemas.openxmlformats.org/drawingml/2006/table">
            <a:tbl>
              <a:tblPr rtl="1"/>
              <a:tblGrid>
                <a:gridCol w="609600"/>
              </a:tblGrid>
              <a:tr h="304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50229" name="Rectangle 53"/>
          <p:cNvSpPr>
            <a:spLocks noChangeArrowheads="1"/>
          </p:cNvSpPr>
          <p:nvPr/>
        </p:nvSpPr>
        <p:spPr bwMode="auto">
          <a:xfrm>
            <a:off x="914400" y="4495800"/>
            <a:ext cx="5865813" cy="579438"/>
          </a:xfrm>
          <a:prstGeom prst="rect">
            <a:avLst/>
          </a:prstGeom>
          <a:noFill/>
          <a:ln w="9525">
            <a:noFill/>
            <a:miter lim="800000"/>
            <a:headEnd/>
            <a:tailEnd/>
          </a:ln>
          <a:effectLst/>
        </p:spPr>
        <p:txBody>
          <a:bodyPr wrap="none" anchor="ctr">
            <a:spAutoFit/>
          </a:bodyPr>
          <a:lstStyle/>
          <a:p>
            <a:pPr algn="r"/>
            <a:r>
              <a:rPr lang="en-US" b="0"/>
              <a:t>The Museum of Art at Munson</a:t>
            </a:r>
            <a:r>
              <a:rPr lang="en-US"/>
              <a:t>  </a:t>
            </a:r>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docProps/app.xml><?xml version="1.0" encoding="utf-8"?>
<Properties xmlns="http://schemas.openxmlformats.org/officeDocument/2006/extended-properties" xmlns:vt="http://schemas.openxmlformats.org/officeDocument/2006/docPropsVTypes">
  <Template>Retrospect</Template>
  <TotalTime>8</TotalTime>
  <Words>740</Words>
  <Application>Microsoft Office PowerPoint</Application>
  <PresentationFormat>On-screen Show (4:3)</PresentationFormat>
  <Paragraphs>90</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Tahoma</vt:lpstr>
      <vt:lpstr>Times New Roman</vt:lpstr>
      <vt:lpstr>Verdana</vt:lpstr>
      <vt:lpstr>Retrospect</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ساختمان مرکزی شرکت صفحات شیشه ای (PPG),در شهر پیتسبورگ در آمریکا (1981),طراح فیلیپ جانسون ,این ساختمان جایگزین کاتدرالهای قرون وسطی بوده و از کارهای پست مدرن جانسون محسوب می شود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shahin</dc:creator>
  <cp:lastModifiedBy>shahin</cp:lastModifiedBy>
  <cp:revision>3</cp:revision>
  <dcterms:created xsi:type="dcterms:W3CDTF">2015-11-29T20:15:03Z</dcterms:created>
  <dcterms:modified xsi:type="dcterms:W3CDTF">2015-11-29T20:23:59Z</dcterms:modified>
</cp:coreProperties>
</file>