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36"/>
  </p:notesMasterIdLst>
  <p:handoutMasterIdLst>
    <p:handoutMasterId r:id="rId37"/>
  </p:handoutMasterIdLst>
  <p:sldIdLst>
    <p:sldId id="258" r:id="rId2"/>
    <p:sldId id="256" r:id="rId3"/>
    <p:sldId id="425" r:id="rId4"/>
    <p:sldId id="423" r:id="rId5"/>
    <p:sldId id="447" r:id="rId6"/>
    <p:sldId id="448" r:id="rId7"/>
    <p:sldId id="449" r:id="rId8"/>
    <p:sldId id="450" r:id="rId9"/>
    <p:sldId id="451" r:id="rId10"/>
    <p:sldId id="465" r:id="rId11"/>
    <p:sldId id="463" r:id="rId12"/>
    <p:sldId id="466" r:id="rId13"/>
    <p:sldId id="468" r:id="rId14"/>
    <p:sldId id="453" r:id="rId15"/>
    <p:sldId id="452" r:id="rId16"/>
    <p:sldId id="470" r:id="rId17"/>
    <p:sldId id="471" r:id="rId18"/>
    <p:sldId id="472" r:id="rId19"/>
    <p:sldId id="473" r:id="rId20"/>
    <p:sldId id="474" r:id="rId21"/>
    <p:sldId id="475" r:id="rId22"/>
    <p:sldId id="476" r:id="rId23"/>
    <p:sldId id="477" r:id="rId24"/>
    <p:sldId id="478" r:id="rId25"/>
    <p:sldId id="479" r:id="rId26"/>
    <p:sldId id="480" r:id="rId27"/>
    <p:sldId id="469" r:id="rId28"/>
    <p:sldId id="462" r:id="rId29"/>
    <p:sldId id="454" r:id="rId30"/>
    <p:sldId id="455" r:id="rId31"/>
    <p:sldId id="456" r:id="rId32"/>
    <p:sldId id="458" r:id="rId33"/>
    <p:sldId id="459" r:id="rId34"/>
    <p:sldId id="460" r:id="rId35"/>
  </p:sldIdLst>
  <p:sldSz cx="9144000" cy="6858000" type="screen4x3"/>
  <p:notesSz cx="9144000" cy="6858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6655" autoAdjust="0"/>
  </p:normalViewPr>
  <p:slideViewPr>
    <p:cSldViewPr>
      <p:cViewPr>
        <p:scale>
          <a:sx n="75" d="100"/>
          <a:sy n="75" d="100"/>
        </p:scale>
        <p:origin x="-1224"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00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A65D4135-74B8-40B1-B449-23836FA2962E}" type="datetimeFigureOut">
              <a:rPr lang="fa-IR" smtClean="0"/>
              <a:pPr/>
              <a:t>1436/02/18</a:t>
            </a:fld>
            <a:endParaRPr lang="fa-IR"/>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3587B6E7-2A80-493D-BEB2-E568AE6E4ECA}" type="slidenum">
              <a:rPr lang="fa-IR" smtClean="0"/>
              <a:pPr/>
              <a:t>‹#›</a:t>
            </a:fld>
            <a:endParaRPr lang="fa-IR"/>
          </a:p>
        </p:txBody>
      </p:sp>
    </p:spTree>
    <p:extLst>
      <p:ext uri="{BB962C8B-B14F-4D97-AF65-F5344CB8AC3E}">
        <p14:creationId xmlns="" xmlns:p14="http://schemas.microsoft.com/office/powerpoint/2010/main" val="2145287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DD4950DA-299F-47BA-883A-74FE34DC6E40}" type="datetimeFigureOut">
              <a:rPr lang="fa-IR" smtClean="0"/>
              <a:pPr/>
              <a:t>1436/02/18</a:t>
            </a:fld>
            <a:endParaRPr lang="fa-I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075C151B-512B-4EFD-AD6C-C75A6146D577}" type="slidenum">
              <a:rPr lang="fa-IR" smtClean="0"/>
              <a:pPr/>
              <a:t>‹#›</a:t>
            </a:fld>
            <a:endParaRPr lang="fa-IR"/>
          </a:p>
        </p:txBody>
      </p:sp>
    </p:spTree>
    <p:extLst>
      <p:ext uri="{BB962C8B-B14F-4D97-AF65-F5344CB8AC3E}">
        <p14:creationId xmlns="" xmlns:p14="http://schemas.microsoft.com/office/powerpoint/2010/main" val="2939013276"/>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13</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52D3F2-523C-457A-875E-02F847361F49}" type="datetime8">
              <a:rPr lang="fa-IR" smtClean="0"/>
              <a:pPr/>
              <a:t>14/دسامبر/10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86715-9215-4E57-98F5-EBA78434EBFB}" type="datetime8">
              <a:rPr lang="fa-IR" smtClean="0"/>
              <a:pPr/>
              <a:t>14/دسامبر/10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52CA9-986F-487E-8CAC-70A5839AA0A3}" type="datetime8">
              <a:rPr lang="fa-IR" smtClean="0"/>
              <a:pPr/>
              <a:t>14/دسامبر/10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fld id="{B4EA5936-1150-4C38-93C1-D3C14EA77712}" type="datetime1">
              <a:rPr lang="en-US"/>
              <a:pPr/>
              <a:t>12/10/2014</a:t>
            </a:fld>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ltLang="en-US"/>
              <a:t>Management &amp; Project Control -  Present by Dr.Amir.A.Shojaie</a:t>
            </a: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5B14DB25-4D4F-49B3-96A6-B5C9AF46A54C}" type="slidenum">
              <a:rPr lang="ar-SA" altLang="en-US"/>
              <a:pPr/>
              <a:t>‹#›</a:t>
            </a:fld>
            <a:endParaRPr lang="en-US" alt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fld id="{5DE6405C-D048-4A37-9D21-DAB11C9B56A1}" type="datetime1">
              <a:rPr lang="en-US"/>
              <a:pPr/>
              <a:t>12/10/2014</a:t>
            </a:fld>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altLang="en-US"/>
              <a:t>Management &amp; Project Control -  Present by Dr.Amir.A.Shojaie</a:t>
            </a:r>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B064F122-D720-4403-BB3B-955979E436D3}" type="slidenum">
              <a:rPr lang="ar-SA" altLang="en-US"/>
              <a:pPr/>
              <a:t>‹#›</a:t>
            </a:fld>
            <a:endParaRPr lang="en-US" alt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D858B-6FBE-4982-8EBF-53B9E73AAC77}" type="datetime8">
              <a:rPr lang="fa-IR" smtClean="0"/>
              <a:pPr/>
              <a:t>14/دسامبر/10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5BF9A1-0ACD-4CB5-A88E-9DF214923540}" type="datetime8">
              <a:rPr lang="fa-IR" smtClean="0"/>
              <a:pPr/>
              <a:t>14/دسامبر/10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5D0C74-F707-488A-9A40-2214EA4D1E13}" type="datetime8">
              <a:rPr lang="fa-IR" smtClean="0"/>
              <a:pPr/>
              <a:t>14/دسامبر/10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F24E35-30A6-46C1-974D-6C1D9435A81D}" type="datetime8">
              <a:rPr lang="fa-IR" smtClean="0"/>
              <a:pPr/>
              <a:t>14/دسامبر/10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4B9392-1EC9-4A7B-8DE4-B189021C98B0}" type="datetime8">
              <a:rPr lang="fa-IR" smtClean="0"/>
              <a:pPr/>
              <a:t>14/دسامبر/10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52051-8F7B-4217-95E0-832645953E3C}" type="datetime8">
              <a:rPr lang="fa-IR" smtClean="0"/>
              <a:pPr/>
              <a:t>14/دسامبر/10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8D599A-4760-4F7C-BF1D-E005D8140321}" type="datetime8">
              <a:rPr lang="fa-IR" smtClean="0"/>
              <a:pPr/>
              <a:t>14/دسامبر/10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B0E0FA-EA45-4732-9130-F8453707982B}" type="datetime8">
              <a:rPr lang="fa-IR" smtClean="0"/>
              <a:pPr/>
              <a:t>14/دسامبر/10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E71C6F4-85B1-40CF-B24D-38999EE461D8}"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068430-A527-4699-84FB-20340122D968}" type="datetime8">
              <a:rPr lang="fa-IR" smtClean="0"/>
              <a:pPr/>
              <a:t>14/دسامبر/10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71C6F4-85B1-40CF-B24D-38999EE461D8}"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hf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4000528"/>
          </a:xfrm>
        </p:spPr>
        <p:txBody>
          <a:bodyPr>
            <a:noAutofit/>
          </a:bodyPr>
          <a:lstStyle/>
          <a:p>
            <a:pPr algn="ctr">
              <a:lnSpc>
                <a:spcPct val="150000"/>
              </a:lnSpc>
            </a:pPr>
            <a:r>
              <a:rPr lang="fa-IR" sz="5400" b="1" dirty="0" smtClean="0">
                <a:effectLst>
                  <a:outerShdw blurRad="38100" dist="38100" dir="2700000" algn="tl">
                    <a:srgbClr val="000000">
                      <a:alpha val="43137"/>
                    </a:srgbClr>
                  </a:outerShdw>
                </a:effectLst>
                <a:cs typeface="B Titr" pitchFamily="2" charset="-78"/>
              </a:rPr>
              <a:t>کنترل پروژه</a:t>
            </a:r>
            <a:br>
              <a:rPr lang="fa-IR" sz="54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دانشگاه جامع علمی کاربردی</a:t>
            </a:r>
            <a:r>
              <a:rPr lang="en-US" sz="3200" b="1" dirty="0" smtClean="0">
                <a:effectLst>
                  <a:outerShdw blurRad="38100" dist="38100" dir="2700000" algn="tl">
                    <a:srgbClr val="000000">
                      <a:alpha val="43137"/>
                    </a:srgbClr>
                  </a:outerShdw>
                </a:effectLst>
                <a:cs typeface="B Titr" pitchFamily="2" charset="-78"/>
              </a:rPr>
              <a:t/>
            </a:r>
            <a:br>
              <a:rPr lang="en-US"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کارخانجات مخابراتی ایران </a:t>
            </a:r>
            <a:r>
              <a:rPr lang="en-US" sz="3200" b="1" dirty="0" smtClean="0">
                <a:effectLst>
                  <a:outerShdw blurRad="38100" dist="38100" dir="2700000" algn="tl">
                    <a:srgbClr val="000000">
                      <a:alpha val="43137"/>
                    </a:srgbClr>
                  </a:outerShdw>
                </a:effectLst>
                <a:cs typeface="B Titr" pitchFamily="2" charset="-78"/>
              </a:rPr>
              <a:t>(ITMC)</a:t>
            </a:r>
            <a:r>
              <a:rPr lang="fa-IR" sz="3200" b="1" dirty="0" smtClean="0">
                <a:effectLst>
                  <a:outerShdw blurRad="38100" dist="38100" dir="2700000" algn="tl">
                    <a:srgbClr val="000000">
                      <a:alpha val="43137"/>
                    </a:srgbClr>
                  </a:outerShdw>
                </a:effectLst>
                <a:cs typeface="B Titr" pitchFamily="2" charset="-78"/>
              </a:rPr>
              <a:t> </a:t>
            </a:r>
            <a:br>
              <a:rPr lang="fa-IR"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a:r>
            <a:br>
              <a:rPr lang="fa-IR" sz="3200" b="1" dirty="0" smtClean="0">
                <a:effectLst>
                  <a:outerShdw blurRad="38100" dist="38100" dir="2700000" algn="tl">
                    <a:srgbClr val="000000">
                      <a:alpha val="43137"/>
                    </a:srgbClr>
                  </a:outerShdw>
                </a:effectLst>
                <a:cs typeface="B Titr" pitchFamily="2" charset="-78"/>
              </a:rPr>
            </a:br>
            <a:r>
              <a:rPr lang="fa-IR" sz="2400" b="1" dirty="0" smtClean="0">
                <a:effectLst>
                  <a:outerShdw blurRad="38100" dist="38100" dir="2700000" algn="tl">
                    <a:srgbClr val="000000">
                      <a:alpha val="43137"/>
                    </a:srgbClr>
                  </a:outerShdw>
                </a:effectLst>
                <a:cs typeface="B Titr" pitchFamily="2" charset="-78"/>
              </a:rPr>
              <a:t>نیمسال اول 94-93</a:t>
            </a:r>
            <a:endParaRPr lang="fa-IR" sz="5400" b="1" dirty="0">
              <a:effectLst>
                <a:outerShdw blurRad="38100" dist="38100" dir="2700000" algn="tl">
                  <a:srgbClr val="000000">
                    <a:alpha val="43137"/>
                  </a:srgbClr>
                </a:outerShdw>
              </a:effectLst>
              <a:cs typeface="B Titr" pitchFamily="2" charset="-78"/>
            </a:endParaRPr>
          </a:p>
        </p:txBody>
      </p:sp>
      <p:sp>
        <p:nvSpPr>
          <p:cNvPr id="3" name="Slide Number Placeholder 2"/>
          <p:cNvSpPr>
            <a:spLocks noGrp="1"/>
          </p:cNvSpPr>
          <p:nvPr>
            <p:ph type="sldNum" sz="quarter" idx="12"/>
          </p:nvPr>
        </p:nvSpPr>
        <p:spPr/>
        <p:txBody>
          <a:bodyPr/>
          <a:lstStyle/>
          <a:p>
            <a:fld id="{5E71C6F4-85B1-40CF-B24D-38999EE461D8}" type="slidenum">
              <a:rPr lang="fa-IR" smtClean="0"/>
              <a:pPr/>
              <a:t>1</a:t>
            </a:fld>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5"/>
          <p:cNvSpPr>
            <a:spLocks noGrp="1"/>
          </p:cNvSpPr>
          <p:nvPr>
            <p:ph type="sldNum" sz="quarter" idx="12"/>
          </p:nvPr>
        </p:nvSpPr>
        <p:spPr/>
        <p:txBody>
          <a:bodyPr/>
          <a:lstStyle/>
          <a:p>
            <a:fld id="{6FCC849C-4A61-4766-8437-89404488DA11}" type="slidenum">
              <a:rPr lang="ar-SA" altLang="en-US" b="1">
                <a:solidFill>
                  <a:schemeClr val="tx1"/>
                </a:solidFill>
                <a:cs typeface="B Nazanin" pitchFamily="2" charset="-78"/>
              </a:rPr>
              <a:pPr/>
              <a:t>10</a:t>
            </a:fld>
            <a:endParaRPr lang="en-US" altLang="en-US" b="1">
              <a:solidFill>
                <a:schemeClr val="tx1"/>
              </a:solidFill>
              <a:cs typeface="B Nazanin" pitchFamily="2" charset="-78"/>
            </a:endParaRPr>
          </a:p>
        </p:txBody>
      </p:sp>
      <p:sp>
        <p:nvSpPr>
          <p:cNvPr id="394267" name="Rectangle 27"/>
          <p:cNvSpPr>
            <a:spLocks noChangeArrowheads="1"/>
          </p:cNvSpPr>
          <p:nvPr/>
        </p:nvSpPr>
        <p:spPr bwMode="auto">
          <a:xfrm>
            <a:off x="381000" y="5257800"/>
            <a:ext cx="4267200" cy="1066800"/>
          </a:xfrm>
          <a:prstGeom prst="rect">
            <a:avLst/>
          </a:prstGeom>
          <a:solidFill>
            <a:schemeClr val="bg1"/>
          </a:solidFill>
          <a:ln w="9525" algn="ctr">
            <a:noFill/>
            <a:miter lim="800000"/>
            <a:headEnd/>
            <a:tailEnd/>
          </a:ln>
          <a:effectLst/>
        </p:spPr>
        <p:txBody>
          <a:bodyPr wrap="none" lIns="91427" tIns="45714" rIns="91427" bIns="45714" anchor="ctr"/>
          <a:lstStyle/>
          <a:p>
            <a:r>
              <a:rPr lang="en-US" sz="2800" b="1">
                <a:cs typeface="B Nazanin" pitchFamily="2" charset="-78"/>
              </a:rPr>
              <a:t>PDCA</a:t>
            </a:r>
            <a:r>
              <a:rPr lang="fa-IR" sz="2800" b="1">
                <a:cs typeface="B Nazanin" pitchFamily="2" charset="-78"/>
              </a:rPr>
              <a:t> فرآيندهاي فوق بر اساس </a:t>
            </a:r>
          </a:p>
          <a:p>
            <a:r>
              <a:rPr lang="fa-IR" sz="2800" b="1">
                <a:cs typeface="B Nazanin" pitchFamily="2" charset="-78"/>
              </a:rPr>
              <a:t>دمينگ پايه ريزي شده اند.</a:t>
            </a:r>
            <a:r>
              <a:rPr lang="fa-IR" b="1">
                <a:cs typeface="B Nazanin" pitchFamily="2" charset="-78"/>
              </a:rPr>
              <a:t> </a:t>
            </a:r>
            <a:endParaRPr lang="en-US" b="1">
              <a:cs typeface="B Nazanin" pitchFamily="2" charset="-78"/>
            </a:endParaRPr>
          </a:p>
        </p:txBody>
      </p:sp>
      <p:sp>
        <p:nvSpPr>
          <p:cNvPr id="394243" name="Rectangle 3"/>
          <p:cNvSpPr>
            <a:spLocks noGrp="1" noChangeArrowheads="1"/>
          </p:cNvSpPr>
          <p:nvPr>
            <p:ph type="body" idx="1"/>
          </p:nvPr>
        </p:nvSpPr>
        <p:spPr>
          <a:xfrm>
            <a:off x="457200" y="1643050"/>
            <a:ext cx="8229600" cy="4681550"/>
          </a:xfrm>
        </p:spPr>
        <p:txBody>
          <a:bodyPr/>
          <a:lstStyle/>
          <a:p>
            <a:pPr algn="r" rtl="1"/>
            <a:r>
              <a:rPr lang="fa-IR" b="1" dirty="0">
                <a:cs typeface="B Nazanin" pitchFamily="2" charset="-78"/>
              </a:rPr>
              <a:t>استاندارد </a:t>
            </a:r>
            <a:r>
              <a:rPr lang="en-US" b="1" dirty="0">
                <a:cs typeface="B Nazanin" pitchFamily="2" charset="-78"/>
              </a:rPr>
              <a:t>PMBOK</a:t>
            </a:r>
            <a:r>
              <a:rPr lang="fa-IR" b="1" dirty="0">
                <a:cs typeface="B Nazanin" pitchFamily="2" charset="-78"/>
              </a:rPr>
              <a:t> مراحل انجام پروژه را به 5 فرايند به شرح نمودار زير تقسيم </a:t>
            </a:r>
            <a:r>
              <a:rPr lang="fa-IR" b="1" dirty="0" smtClean="0">
                <a:cs typeface="B Nazanin" pitchFamily="2" charset="-78"/>
              </a:rPr>
              <a:t>مي کند</a:t>
            </a:r>
            <a:r>
              <a:rPr lang="fa-IR" b="1" dirty="0">
                <a:cs typeface="B Nazanin" pitchFamily="2" charset="-78"/>
              </a:rPr>
              <a:t>.</a:t>
            </a:r>
            <a:endParaRPr lang="en-US" b="1" dirty="0">
              <a:cs typeface="B Nazanin" pitchFamily="2" charset="-78"/>
            </a:endParaRPr>
          </a:p>
        </p:txBody>
      </p:sp>
      <p:sp>
        <p:nvSpPr>
          <p:cNvPr id="394266" name="Rectangle 26"/>
          <p:cNvSpPr>
            <a:spLocks noChangeArrowheads="1"/>
          </p:cNvSpPr>
          <p:nvPr/>
        </p:nvSpPr>
        <p:spPr bwMode="auto">
          <a:xfrm>
            <a:off x="8305800" y="5334000"/>
            <a:ext cx="381000" cy="304800"/>
          </a:xfrm>
          <a:prstGeom prst="rect">
            <a:avLst/>
          </a:prstGeom>
          <a:solidFill>
            <a:schemeClr val="bg1"/>
          </a:solidFill>
          <a:ln w="9525" algn="ctr">
            <a:noFill/>
            <a:miter lim="800000"/>
            <a:headEnd/>
            <a:tailEnd/>
          </a:ln>
          <a:effectLst/>
        </p:spPr>
        <p:txBody>
          <a:bodyPr wrap="none" lIns="91427" tIns="45714" rIns="91427" bIns="45714" anchor="ctr"/>
          <a:lstStyle/>
          <a:p>
            <a:r>
              <a:rPr lang="fa-IR" b="1">
                <a:cs typeface="B Nazanin" pitchFamily="2" charset="-78"/>
              </a:rPr>
              <a:t>تحويل</a:t>
            </a:r>
          </a:p>
          <a:p>
            <a:r>
              <a:rPr lang="fa-IR" b="1">
                <a:cs typeface="B Nazanin" pitchFamily="2" charset="-78"/>
              </a:rPr>
              <a:t>شدني</a:t>
            </a:r>
            <a:endParaRPr lang="en-US" b="1">
              <a:cs typeface="B Nazanin" pitchFamily="2" charset="-78"/>
            </a:endParaRPr>
          </a:p>
        </p:txBody>
      </p:sp>
      <p:sp>
        <p:nvSpPr>
          <p:cNvPr id="394265" name="Rectangle 25"/>
          <p:cNvSpPr>
            <a:spLocks noChangeArrowheads="1"/>
          </p:cNvSpPr>
          <p:nvPr/>
        </p:nvSpPr>
        <p:spPr bwMode="auto">
          <a:xfrm>
            <a:off x="5334000" y="4953000"/>
            <a:ext cx="381000" cy="304800"/>
          </a:xfrm>
          <a:prstGeom prst="rect">
            <a:avLst/>
          </a:prstGeom>
          <a:solidFill>
            <a:schemeClr val="bg1"/>
          </a:solidFill>
          <a:ln w="9525" algn="ctr">
            <a:noFill/>
            <a:miter lim="800000"/>
            <a:headEnd/>
            <a:tailEnd/>
          </a:ln>
          <a:effectLst/>
        </p:spPr>
        <p:txBody>
          <a:bodyPr wrap="none" lIns="91427" tIns="45714" rIns="91427" bIns="45714" anchor="ctr"/>
          <a:lstStyle/>
          <a:p>
            <a:r>
              <a:rPr lang="fa-IR" b="1">
                <a:cs typeface="B Nazanin" pitchFamily="2" charset="-78"/>
              </a:rPr>
              <a:t>هدايت</a:t>
            </a:r>
            <a:endParaRPr lang="en-US" b="1">
              <a:cs typeface="B Nazanin" pitchFamily="2" charset="-78"/>
            </a:endParaRPr>
          </a:p>
        </p:txBody>
      </p:sp>
      <p:sp>
        <p:nvSpPr>
          <p:cNvPr id="394264" name="Rectangle 24"/>
          <p:cNvSpPr>
            <a:spLocks noChangeArrowheads="1"/>
          </p:cNvSpPr>
          <p:nvPr/>
        </p:nvSpPr>
        <p:spPr bwMode="auto">
          <a:xfrm>
            <a:off x="4191000" y="4495800"/>
            <a:ext cx="381000" cy="304800"/>
          </a:xfrm>
          <a:prstGeom prst="rect">
            <a:avLst/>
          </a:prstGeom>
          <a:solidFill>
            <a:schemeClr val="bg1"/>
          </a:solidFill>
          <a:ln w="9525" algn="ctr">
            <a:noFill/>
            <a:miter lim="800000"/>
            <a:headEnd/>
            <a:tailEnd/>
          </a:ln>
          <a:effectLst/>
        </p:spPr>
        <p:txBody>
          <a:bodyPr wrap="none" lIns="91427" tIns="45714" rIns="91427" bIns="45714" anchor="ctr"/>
          <a:lstStyle/>
          <a:p>
            <a:r>
              <a:rPr lang="fa-IR" b="1">
                <a:cs typeface="B Nazanin" pitchFamily="2" charset="-78"/>
              </a:rPr>
              <a:t>راهنمايي</a:t>
            </a:r>
            <a:endParaRPr lang="en-US" b="1">
              <a:cs typeface="B Nazanin" pitchFamily="2" charset="-78"/>
            </a:endParaRPr>
          </a:p>
        </p:txBody>
      </p:sp>
      <p:sp>
        <p:nvSpPr>
          <p:cNvPr id="394263" name="Rectangle 23"/>
          <p:cNvSpPr>
            <a:spLocks noChangeArrowheads="1"/>
          </p:cNvSpPr>
          <p:nvPr/>
        </p:nvSpPr>
        <p:spPr bwMode="auto">
          <a:xfrm>
            <a:off x="4191000" y="3886200"/>
            <a:ext cx="381000" cy="304800"/>
          </a:xfrm>
          <a:prstGeom prst="rect">
            <a:avLst/>
          </a:prstGeom>
          <a:solidFill>
            <a:schemeClr val="bg1"/>
          </a:solidFill>
          <a:ln w="9525" algn="ctr">
            <a:noFill/>
            <a:miter lim="800000"/>
            <a:headEnd/>
            <a:tailEnd/>
          </a:ln>
          <a:effectLst/>
        </p:spPr>
        <p:txBody>
          <a:bodyPr wrap="none" lIns="91427" tIns="45714" rIns="91427" bIns="45714" anchor="ctr"/>
          <a:lstStyle/>
          <a:p>
            <a:r>
              <a:rPr lang="fa-IR" b="1">
                <a:cs typeface="B Nazanin" pitchFamily="2" charset="-78"/>
              </a:rPr>
              <a:t>وضعيت</a:t>
            </a:r>
            <a:endParaRPr lang="en-US" b="1">
              <a:cs typeface="B Nazanin" pitchFamily="2" charset="-78"/>
            </a:endParaRPr>
          </a:p>
        </p:txBody>
      </p:sp>
      <p:sp>
        <p:nvSpPr>
          <p:cNvPr id="394261" name="Rectangle 21"/>
          <p:cNvSpPr>
            <a:spLocks noChangeArrowheads="1"/>
          </p:cNvSpPr>
          <p:nvPr/>
        </p:nvSpPr>
        <p:spPr bwMode="auto">
          <a:xfrm>
            <a:off x="2590800" y="3505200"/>
            <a:ext cx="381000" cy="304800"/>
          </a:xfrm>
          <a:prstGeom prst="rect">
            <a:avLst/>
          </a:prstGeom>
          <a:solidFill>
            <a:schemeClr val="bg1"/>
          </a:solidFill>
          <a:ln w="9525" algn="ctr">
            <a:noFill/>
            <a:miter lim="800000"/>
            <a:headEnd/>
            <a:tailEnd/>
          </a:ln>
          <a:effectLst/>
        </p:spPr>
        <p:txBody>
          <a:bodyPr wrap="none" lIns="91427" tIns="45714" rIns="91427" bIns="45714" anchor="ctr"/>
          <a:lstStyle/>
          <a:p>
            <a:r>
              <a:rPr lang="fa-IR" b="1">
                <a:cs typeface="B Nazanin" pitchFamily="2" charset="-78"/>
              </a:rPr>
              <a:t>تغييرات</a:t>
            </a:r>
            <a:endParaRPr lang="en-US" b="1">
              <a:cs typeface="B Nazanin" pitchFamily="2" charset="-78"/>
            </a:endParaRPr>
          </a:p>
        </p:txBody>
      </p:sp>
      <p:sp>
        <p:nvSpPr>
          <p:cNvPr id="394260" name="Rectangle 20"/>
          <p:cNvSpPr>
            <a:spLocks noChangeArrowheads="1"/>
          </p:cNvSpPr>
          <p:nvPr/>
        </p:nvSpPr>
        <p:spPr bwMode="auto">
          <a:xfrm>
            <a:off x="2362200" y="2819400"/>
            <a:ext cx="990600" cy="304800"/>
          </a:xfrm>
          <a:prstGeom prst="rect">
            <a:avLst/>
          </a:prstGeom>
          <a:solidFill>
            <a:schemeClr val="bg1"/>
          </a:solidFill>
          <a:ln w="9525" algn="ctr">
            <a:noFill/>
            <a:miter lim="800000"/>
            <a:headEnd/>
            <a:tailEnd/>
          </a:ln>
          <a:effectLst/>
        </p:spPr>
        <p:txBody>
          <a:bodyPr wrap="none" lIns="91427" tIns="45714" rIns="91427" bIns="45714" anchor="ctr"/>
          <a:lstStyle/>
          <a:p>
            <a:r>
              <a:rPr lang="fa-IR" b="1" dirty="0">
                <a:cs typeface="B Nazanin" pitchFamily="2" charset="-78"/>
              </a:rPr>
              <a:t>منشور پروژه</a:t>
            </a:r>
          </a:p>
          <a:p>
            <a:r>
              <a:rPr lang="fa-IR" b="1" dirty="0">
                <a:cs typeface="B Nazanin" pitchFamily="2" charset="-78"/>
              </a:rPr>
              <a:t>و مجوزها</a:t>
            </a:r>
            <a:endParaRPr lang="en-US" b="1" dirty="0">
              <a:cs typeface="B Nazanin" pitchFamily="2" charset="-78"/>
            </a:endParaRPr>
          </a:p>
        </p:txBody>
      </p:sp>
      <p:sp>
        <p:nvSpPr>
          <p:cNvPr id="394258" name="Rectangle 18"/>
          <p:cNvSpPr>
            <a:spLocks noChangeArrowheads="1"/>
          </p:cNvSpPr>
          <p:nvPr/>
        </p:nvSpPr>
        <p:spPr bwMode="auto">
          <a:xfrm>
            <a:off x="357158" y="3071810"/>
            <a:ext cx="381000" cy="304800"/>
          </a:xfrm>
          <a:prstGeom prst="rect">
            <a:avLst/>
          </a:prstGeom>
          <a:solidFill>
            <a:schemeClr val="bg1"/>
          </a:solidFill>
          <a:ln w="9525" algn="ctr">
            <a:noFill/>
            <a:miter lim="800000"/>
            <a:headEnd/>
            <a:tailEnd/>
          </a:ln>
          <a:effectLst/>
        </p:spPr>
        <p:txBody>
          <a:bodyPr wrap="none" lIns="91427" tIns="45714" rIns="91427" bIns="45714" anchor="ctr"/>
          <a:lstStyle/>
          <a:p>
            <a:r>
              <a:rPr lang="fa-IR" b="1" dirty="0">
                <a:cs typeface="B Nazanin" pitchFamily="2" charset="-78"/>
              </a:rPr>
              <a:t>شروع</a:t>
            </a:r>
            <a:endParaRPr lang="en-US" b="1" dirty="0">
              <a:cs typeface="B Nazanin" pitchFamily="2" charset="-78"/>
            </a:endParaRPr>
          </a:p>
        </p:txBody>
      </p:sp>
      <p:sp>
        <p:nvSpPr>
          <p:cNvPr id="394245" name="AutoShape 5"/>
          <p:cNvSpPr>
            <a:spLocks noChangeArrowheads="1"/>
          </p:cNvSpPr>
          <p:nvPr/>
        </p:nvSpPr>
        <p:spPr bwMode="auto">
          <a:xfrm>
            <a:off x="914400" y="2590800"/>
            <a:ext cx="1295400" cy="762000"/>
          </a:xfrm>
          <a:prstGeom prst="roundRect">
            <a:avLst>
              <a:gd name="adj" fmla="val 16667"/>
            </a:avLst>
          </a:prstGeom>
          <a:solidFill>
            <a:schemeClr val="bg1"/>
          </a:solidFill>
          <a:ln w="9525" algn="ctr">
            <a:solidFill>
              <a:schemeClr val="tx1"/>
            </a:solidFill>
            <a:round/>
            <a:headEnd/>
            <a:tailEnd/>
          </a:ln>
          <a:effectLst/>
        </p:spPr>
        <p:txBody>
          <a:bodyPr wrap="none" lIns="91427" tIns="45714" rIns="91427" bIns="45714" anchor="ctr"/>
          <a:lstStyle/>
          <a:p>
            <a:r>
              <a:rPr lang="fa-IR" b="1">
                <a:cs typeface="B Nazanin" pitchFamily="2" charset="-78"/>
              </a:rPr>
              <a:t>فرآيندهاي</a:t>
            </a:r>
          </a:p>
          <a:p>
            <a:r>
              <a:rPr lang="fa-IR" b="1">
                <a:cs typeface="B Nazanin" pitchFamily="2" charset="-78"/>
              </a:rPr>
              <a:t> آغازين </a:t>
            </a:r>
            <a:endParaRPr lang="en-US" b="1">
              <a:cs typeface="B Nazanin" pitchFamily="2" charset="-78"/>
            </a:endParaRPr>
          </a:p>
        </p:txBody>
      </p:sp>
      <p:sp>
        <p:nvSpPr>
          <p:cNvPr id="394242" name="Rectangle 2"/>
          <p:cNvSpPr>
            <a:spLocks noGrp="1" noChangeArrowheads="1"/>
          </p:cNvSpPr>
          <p:nvPr>
            <p:ph type="title"/>
          </p:nvPr>
        </p:nvSpPr>
        <p:spPr>
          <a:xfrm>
            <a:off x="457200" y="704088"/>
            <a:ext cx="8229600" cy="724648"/>
          </a:xfrm>
        </p:spPr>
        <p:txBody>
          <a:bodyPr>
            <a:normAutofit/>
          </a:bodyPr>
          <a:lstStyle/>
          <a:p>
            <a:pPr algn="ctr" rtl="1"/>
            <a:r>
              <a:rPr lang="fa-IR" sz="4000" b="1" dirty="0" smtClean="0">
                <a:solidFill>
                  <a:schemeClr val="tx1"/>
                </a:solidFill>
                <a:cs typeface="B Nazanin" pitchFamily="2" charset="-78"/>
              </a:rPr>
              <a:t>فرآيندهاي </a:t>
            </a:r>
            <a:r>
              <a:rPr lang="en-US" sz="4000" b="1" dirty="0">
                <a:solidFill>
                  <a:schemeClr val="tx1"/>
                </a:solidFill>
                <a:cs typeface="B Nazanin" pitchFamily="2" charset="-78"/>
              </a:rPr>
              <a:t>PMBOK</a:t>
            </a:r>
          </a:p>
        </p:txBody>
      </p:sp>
      <p:sp>
        <p:nvSpPr>
          <p:cNvPr id="394246" name="AutoShape 6"/>
          <p:cNvSpPr>
            <a:spLocks noChangeArrowheads="1"/>
          </p:cNvSpPr>
          <p:nvPr/>
        </p:nvSpPr>
        <p:spPr bwMode="auto">
          <a:xfrm>
            <a:off x="6781800" y="5105400"/>
            <a:ext cx="1295400" cy="762000"/>
          </a:xfrm>
          <a:prstGeom prst="roundRect">
            <a:avLst>
              <a:gd name="adj" fmla="val 16667"/>
            </a:avLst>
          </a:prstGeom>
          <a:solidFill>
            <a:schemeClr val="bg1"/>
          </a:solidFill>
          <a:ln w="9525" algn="ctr">
            <a:solidFill>
              <a:schemeClr val="tx1"/>
            </a:solidFill>
            <a:round/>
            <a:headEnd/>
            <a:tailEnd/>
          </a:ln>
          <a:effectLst/>
        </p:spPr>
        <p:txBody>
          <a:bodyPr wrap="none" lIns="91427" tIns="45714" rIns="91427" bIns="45714" anchor="ctr"/>
          <a:lstStyle/>
          <a:p>
            <a:r>
              <a:rPr lang="fa-IR" b="1">
                <a:cs typeface="B Nazanin" pitchFamily="2" charset="-78"/>
              </a:rPr>
              <a:t>فرآيندهاي</a:t>
            </a:r>
          </a:p>
          <a:p>
            <a:r>
              <a:rPr lang="fa-IR" b="1">
                <a:cs typeface="B Nazanin" pitchFamily="2" charset="-78"/>
              </a:rPr>
              <a:t>اختتامي</a:t>
            </a:r>
            <a:endParaRPr lang="en-US" b="1">
              <a:cs typeface="B Nazanin" pitchFamily="2" charset="-78"/>
            </a:endParaRPr>
          </a:p>
        </p:txBody>
      </p:sp>
      <p:sp>
        <p:nvSpPr>
          <p:cNvPr id="394247" name="AutoShape 7"/>
          <p:cNvSpPr>
            <a:spLocks noChangeArrowheads="1"/>
          </p:cNvSpPr>
          <p:nvPr/>
        </p:nvSpPr>
        <p:spPr bwMode="auto">
          <a:xfrm>
            <a:off x="5257800" y="3962400"/>
            <a:ext cx="1295400" cy="762000"/>
          </a:xfrm>
          <a:prstGeom prst="roundRect">
            <a:avLst>
              <a:gd name="adj" fmla="val 16667"/>
            </a:avLst>
          </a:prstGeom>
          <a:solidFill>
            <a:schemeClr val="bg1"/>
          </a:solidFill>
          <a:ln w="9525" algn="ctr">
            <a:solidFill>
              <a:schemeClr val="tx1"/>
            </a:solidFill>
            <a:round/>
            <a:headEnd/>
            <a:tailEnd/>
          </a:ln>
          <a:effectLst/>
        </p:spPr>
        <p:txBody>
          <a:bodyPr wrap="none" lIns="91427" tIns="45714" rIns="91427" bIns="45714" anchor="ctr"/>
          <a:lstStyle/>
          <a:p>
            <a:r>
              <a:rPr lang="fa-IR" b="1">
                <a:cs typeface="B Nazanin" pitchFamily="2" charset="-78"/>
              </a:rPr>
              <a:t>فرآيندهاي</a:t>
            </a:r>
          </a:p>
          <a:p>
            <a:r>
              <a:rPr lang="fa-IR" b="1">
                <a:cs typeface="B Nazanin" pitchFamily="2" charset="-78"/>
              </a:rPr>
              <a:t>اجرايي</a:t>
            </a:r>
            <a:endParaRPr lang="en-US" b="1">
              <a:cs typeface="B Nazanin" pitchFamily="2" charset="-78"/>
            </a:endParaRPr>
          </a:p>
        </p:txBody>
      </p:sp>
      <p:sp>
        <p:nvSpPr>
          <p:cNvPr id="394248" name="AutoShape 8"/>
          <p:cNvSpPr>
            <a:spLocks noChangeArrowheads="1"/>
          </p:cNvSpPr>
          <p:nvPr/>
        </p:nvSpPr>
        <p:spPr bwMode="auto">
          <a:xfrm>
            <a:off x="2362200" y="3962400"/>
            <a:ext cx="1295400" cy="762000"/>
          </a:xfrm>
          <a:prstGeom prst="roundRect">
            <a:avLst>
              <a:gd name="adj" fmla="val 16667"/>
            </a:avLst>
          </a:prstGeom>
          <a:solidFill>
            <a:schemeClr val="bg1"/>
          </a:solidFill>
          <a:ln w="9525" algn="ctr">
            <a:solidFill>
              <a:schemeClr val="tx1"/>
            </a:solidFill>
            <a:round/>
            <a:headEnd/>
            <a:tailEnd/>
          </a:ln>
          <a:effectLst/>
        </p:spPr>
        <p:txBody>
          <a:bodyPr wrap="none" lIns="91427" tIns="45714" rIns="91427" bIns="45714" anchor="ctr"/>
          <a:lstStyle/>
          <a:p>
            <a:r>
              <a:rPr lang="fa-IR" b="1" dirty="0">
                <a:cs typeface="B Nazanin" pitchFamily="2" charset="-78"/>
              </a:rPr>
              <a:t>فرآيندهاي </a:t>
            </a:r>
          </a:p>
          <a:p>
            <a:r>
              <a:rPr lang="fa-IR" b="1" dirty="0">
                <a:cs typeface="B Nazanin" pitchFamily="2" charset="-78"/>
              </a:rPr>
              <a:t>کنترلي</a:t>
            </a:r>
            <a:endParaRPr lang="en-US" b="1" dirty="0">
              <a:cs typeface="B Nazanin" pitchFamily="2" charset="-78"/>
            </a:endParaRPr>
          </a:p>
        </p:txBody>
      </p:sp>
      <p:sp>
        <p:nvSpPr>
          <p:cNvPr id="394249" name="AutoShape 9"/>
          <p:cNvSpPr>
            <a:spLocks noChangeArrowheads="1"/>
          </p:cNvSpPr>
          <p:nvPr/>
        </p:nvSpPr>
        <p:spPr bwMode="auto">
          <a:xfrm>
            <a:off x="3581400" y="2590800"/>
            <a:ext cx="1295400" cy="762000"/>
          </a:xfrm>
          <a:prstGeom prst="roundRect">
            <a:avLst>
              <a:gd name="adj" fmla="val 16667"/>
            </a:avLst>
          </a:prstGeom>
          <a:solidFill>
            <a:schemeClr val="bg1"/>
          </a:solidFill>
          <a:ln w="9525" algn="ctr">
            <a:solidFill>
              <a:schemeClr val="tx1"/>
            </a:solidFill>
            <a:round/>
            <a:headEnd/>
            <a:tailEnd/>
          </a:ln>
          <a:effectLst/>
        </p:spPr>
        <p:txBody>
          <a:bodyPr wrap="none" lIns="91427" tIns="45714" rIns="91427" bIns="45714" anchor="ctr"/>
          <a:lstStyle/>
          <a:p>
            <a:r>
              <a:rPr lang="fa-IR" b="1" dirty="0">
                <a:cs typeface="B Nazanin" pitchFamily="2" charset="-78"/>
              </a:rPr>
              <a:t>فرآيندهاي</a:t>
            </a:r>
          </a:p>
          <a:p>
            <a:r>
              <a:rPr lang="fa-IR" b="1" dirty="0">
                <a:cs typeface="B Nazanin" pitchFamily="2" charset="-78"/>
              </a:rPr>
              <a:t>برنامه ريزي</a:t>
            </a:r>
            <a:endParaRPr lang="en-US" b="1" dirty="0">
              <a:cs typeface="B Nazanin" pitchFamily="2" charset="-78"/>
            </a:endParaRPr>
          </a:p>
        </p:txBody>
      </p:sp>
      <p:sp>
        <p:nvSpPr>
          <p:cNvPr id="394250" name="Line 10"/>
          <p:cNvSpPr>
            <a:spLocks noChangeShapeType="1"/>
          </p:cNvSpPr>
          <p:nvPr/>
        </p:nvSpPr>
        <p:spPr bwMode="auto">
          <a:xfrm>
            <a:off x="228600" y="2971800"/>
            <a:ext cx="685800" cy="0"/>
          </a:xfrm>
          <a:prstGeom prst="line">
            <a:avLst/>
          </a:prstGeom>
          <a:noFill/>
          <a:ln w="9525">
            <a:solidFill>
              <a:schemeClr val="tx1"/>
            </a:solidFill>
            <a:round/>
            <a:headEnd/>
            <a:tailEnd type="triangle" w="med" len="med"/>
          </a:ln>
          <a:effectLst/>
        </p:spPr>
        <p:txBody>
          <a:bodyPr wrap="none" anchor="ctr"/>
          <a:lstStyle/>
          <a:p>
            <a:endParaRPr lang="en-US" b="1">
              <a:cs typeface="B Nazanin" pitchFamily="2" charset="-78"/>
            </a:endParaRPr>
          </a:p>
        </p:txBody>
      </p:sp>
      <p:sp>
        <p:nvSpPr>
          <p:cNvPr id="394251" name="Line 11"/>
          <p:cNvSpPr>
            <a:spLocks noChangeShapeType="1"/>
          </p:cNvSpPr>
          <p:nvPr/>
        </p:nvSpPr>
        <p:spPr bwMode="auto">
          <a:xfrm flipV="1">
            <a:off x="2971800" y="3124200"/>
            <a:ext cx="609600" cy="838200"/>
          </a:xfrm>
          <a:prstGeom prst="line">
            <a:avLst/>
          </a:prstGeom>
          <a:noFill/>
          <a:ln w="9525">
            <a:solidFill>
              <a:schemeClr val="tx1"/>
            </a:solidFill>
            <a:round/>
            <a:headEnd/>
            <a:tailEnd type="triangle" w="med" len="med"/>
          </a:ln>
          <a:effectLst/>
        </p:spPr>
        <p:txBody>
          <a:bodyPr wrap="none" anchor="ctr"/>
          <a:lstStyle/>
          <a:p>
            <a:endParaRPr lang="en-US" b="1">
              <a:cs typeface="B Nazanin" pitchFamily="2" charset="-78"/>
            </a:endParaRPr>
          </a:p>
        </p:txBody>
      </p:sp>
      <p:sp>
        <p:nvSpPr>
          <p:cNvPr id="394252" name="Line 12"/>
          <p:cNvSpPr>
            <a:spLocks noChangeShapeType="1"/>
          </p:cNvSpPr>
          <p:nvPr/>
        </p:nvSpPr>
        <p:spPr bwMode="auto">
          <a:xfrm>
            <a:off x="2209800" y="2971800"/>
            <a:ext cx="1371600" cy="0"/>
          </a:xfrm>
          <a:prstGeom prst="line">
            <a:avLst/>
          </a:prstGeom>
          <a:noFill/>
          <a:ln w="9525">
            <a:solidFill>
              <a:schemeClr val="tx1"/>
            </a:solidFill>
            <a:round/>
            <a:headEnd/>
            <a:tailEnd type="triangle" w="med" len="med"/>
          </a:ln>
          <a:effectLst/>
        </p:spPr>
        <p:txBody>
          <a:bodyPr wrap="none" anchor="ctr"/>
          <a:lstStyle/>
          <a:p>
            <a:endParaRPr lang="en-US" b="1">
              <a:cs typeface="B Nazanin" pitchFamily="2" charset="-78"/>
            </a:endParaRPr>
          </a:p>
        </p:txBody>
      </p:sp>
      <p:sp>
        <p:nvSpPr>
          <p:cNvPr id="394253" name="Line 13"/>
          <p:cNvSpPr>
            <a:spLocks noChangeShapeType="1"/>
          </p:cNvSpPr>
          <p:nvPr/>
        </p:nvSpPr>
        <p:spPr bwMode="auto">
          <a:xfrm>
            <a:off x="4876800" y="2971800"/>
            <a:ext cx="838200" cy="990600"/>
          </a:xfrm>
          <a:prstGeom prst="line">
            <a:avLst/>
          </a:prstGeom>
          <a:noFill/>
          <a:ln w="9525">
            <a:solidFill>
              <a:schemeClr val="tx1"/>
            </a:solidFill>
            <a:round/>
            <a:headEnd/>
            <a:tailEnd type="triangle" w="med" len="med"/>
          </a:ln>
          <a:effectLst/>
        </p:spPr>
        <p:txBody>
          <a:bodyPr wrap="none" anchor="ctr"/>
          <a:lstStyle/>
          <a:p>
            <a:endParaRPr lang="en-US" b="1">
              <a:cs typeface="B Nazanin" pitchFamily="2" charset="-78"/>
            </a:endParaRPr>
          </a:p>
        </p:txBody>
      </p:sp>
      <p:sp>
        <p:nvSpPr>
          <p:cNvPr id="394254" name="Line 14"/>
          <p:cNvSpPr>
            <a:spLocks noChangeShapeType="1"/>
          </p:cNvSpPr>
          <p:nvPr/>
        </p:nvSpPr>
        <p:spPr bwMode="auto">
          <a:xfrm>
            <a:off x="3657600" y="4495800"/>
            <a:ext cx="1600200" cy="0"/>
          </a:xfrm>
          <a:prstGeom prst="line">
            <a:avLst/>
          </a:prstGeom>
          <a:noFill/>
          <a:ln w="9525">
            <a:solidFill>
              <a:schemeClr val="tx1"/>
            </a:solidFill>
            <a:round/>
            <a:headEnd/>
            <a:tailEnd type="triangle" w="med" len="med"/>
          </a:ln>
          <a:effectLst/>
        </p:spPr>
        <p:txBody>
          <a:bodyPr wrap="none" anchor="ctr"/>
          <a:lstStyle/>
          <a:p>
            <a:endParaRPr lang="en-US" b="1">
              <a:cs typeface="B Nazanin" pitchFamily="2" charset="-78"/>
            </a:endParaRPr>
          </a:p>
        </p:txBody>
      </p:sp>
      <p:sp>
        <p:nvSpPr>
          <p:cNvPr id="394255" name="Line 15"/>
          <p:cNvSpPr>
            <a:spLocks noChangeShapeType="1"/>
          </p:cNvSpPr>
          <p:nvPr/>
        </p:nvSpPr>
        <p:spPr bwMode="auto">
          <a:xfrm flipH="1">
            <a:off x="3657600" y="4267200"/>
            <a:ext cx="1600200" cy="0"/>
          </a:xfrm>
          <a:prstGeom prst="line">
            <a:avLst/>
          </a:prstGeom>
          <a:noFill/>
          <a:ln w="9525">
            <a:solidFill>
              <a:schemeClr val="tx1"/>
            </a:solidFill>
            <a:round/>
            <a:headEnd/>
            <a:tailEnd type="triangle" w="med" len="med"/>
          </a:ln>
          <a:effectLst/>
        </p:spPr>
        <p:txBody>
          <a:bodyPr wrap="none" anchor="ctr"/>
          <a:lstStyle/>
          <a:p>
            <a:endParaRPr lang="en-US" b="1">
              <a:cs typeface="B Nazanin" pitchFamily="2" charset="-78"/>
            </a:endParaRPr>
          </a:p>
        </p:txBody>
      </p:sp>
      <p:sp>
        <p:nvSpPr>
          <p:cNvPr id="394256" name="Line 16"/>
          <p:cNvSpPr>
            <a:spLocks noChangeShapeType="1"/>
          </p:cNvSpPr>
          <p:nvPr/>
        </p:nvSpPr>
        <p:spPr bwMode="auto">
          <a:xfrm>
            <a:off x="2971800" y="4724400"/>
            <a:ext cx="3810000" cy="838200"/>
          </a:xfrm>
          <a:prstGeom prst="line">
            <a:avLst/>
          </a:prstGeom>
          <a:noFill/>
          <a:ln w="9525">
            <a:solidFill>
              <a:schemeClr val="tx1"/>
            </a:solidFill>
            <a:round/>
            <a:headEnd/>
            <a:tailEnd type="triangle" w="med" len="med"/>
          </a:ln>
          <a:effectLst/>
        </p:spPr>
        <p:txBody>
          <a:bodyPr wrap="none" anchor="ctr"/>
          <a:lstStyle/>
          <a:p>
            <a:endParaRPr lang="en-US" b="1">
              <a:cs typeface="B Nazanin" pitchFamily="2" charset="-78"/>
            </a:endParaRPr>
          </a:p>
        </p:txBody>
      </p:sp>
      <p:sp>
        <p:nvSpPr>
          <p:cNvPr id="394257" name="Line 17"/>
          <p:cNvSpPr>
            <a:spLocks noChangeShapeType="1"/>
          </p:cNvSpPr>
          <p:nvPr/>
        </p:nvSpPr>
        <p:spPr bwMode="auto">
          <a:xfrm>
            <a:off x="8077200" y="5486400"/>
            <a:ext cx="685800" cy="0"/>
          </a:xfrm>
          <a:prstGeom prst="line">
            <a:avLst/>
          </a:prstGeom>
          <a:noFill/>
          <a:ln w="9525">
            <a:solidFill>
              <a:schemeClr val="tx1"/>
            </a:solidFill>
            <a:round/>
            <a:headEnd/>
            <a:tailEnd type="triangle" w="med" len="med"/>
          </a:ln>
          <a:effectLst/>
        </p:spPr>
        <p:txBody>
          <a:bodyPr wrap="none" anchor="ctr"/>
          <a:lstStyle/>
          <a:p>
            <a:endParaRPr lang="en-US" b="1">
              <a:cs typeface="B Nazanin" pitchFamily="2" charset="-78"/>
            </a:endParaRPr>
          </a:p>
        </p:txBody>
      </p:sp>
      <p:sp>
        <p:nvSpPr>
          <p:cNvPr id="394262" name="Rectangle 22"/>
          <p:cNvSpPr>
            <a:spLocks noChangeArrowheads="1"/>
          </p:cNvSpPr>
          <p:nvPr/>
        </p:nvSpPr>
        <p:spPr bwMode="auto">
          <a:xfrm>
            <a:off x="5715000" y="3429000"/>
            <a:ext cx="571512" cy="285752"/>
          </a:xfrm>
          <a:prstGeom prst="rect">
            <a:avLst/>
          </a:prstGeom>
          <a:solidFill>
            <a:schemeClr val="bg1"/>
          </a:solidFill>
          <a:ln w="9525" algn="ctr">
            <a:noFill/>
            <a:miter lim="800000"/>
            <a:headEnd/>
            <a:tailEnd/>
          </a:ln>
          <a:effectLst/>
        </p:spPr>
        <p:txBody>
          <a:bodyPr wrap="none" lIns="91427" tIns="45714" rIns="91427" bIns="45714" anchor="ctr"/>
          <a:lstStyle/>
          <a:p>
            <a:r>
              <a:rPr lang="fa-IR" b="1" dirty="0">
                <a:cs typeface="B Nazanin" pitchFamily="2" charset="-78"/>
              </a:rPr>
              <a:t>برنامه ها</a:t>
            </a:r>
            <a:endParaRPr lang="en-US" b="1" dirty="0">
              <a:cs typeface="B Nazanin" pitchFamily="2" charset="-7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805006" y="1828800"/>
            <a:ext cx="1066800" cy="76200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rtl="1">
              <a:defRPr/>
            </a:pPr>
            <a:r>
              <a:rPr lang="fa-IR" sz="1400" dirty="0">
                <a:ln>
                  <a:solidFill>
                    <a:schemeClr val="tx1"/>
                  </a:solidFill>
                </a:ln>
                <a:cs typeface="B Zar" pitchFamily="2" charset="-78"/>
              </a:rPr>
              <a:t>فرآيند آغازين</a:t>
            </a:r>
            <a:endParaRPr lang="en-US" sz="1400" dirty="0">
              <a:ln>
                <a:solidFill>
                  <a:schemeClr val="tx1"/>
                </a:solidFill>
              </a:ln>
              <a:cs typeface="B Zar" pitchFamily="2" charset="-78"/>
            </a:endParaRPr>
          </a:p>
        </p:txBody>
      </p:sp>
      <p:sp>
        <p:nvSpPr>
          <p:cNvPr id="6" name="Oval 5"/>
          <p:cNvSpPr/>
          <p:nvPr/>
        </p:nvSpPr>
        <p:spPr>
          <a:xfrm>
            <a:off x="4472006" y="2667000"/>
            <a:ext cx="1066800" cy="76200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rtl="1">
              <a:defRPr/>
            </a:pPr>
            <a:r>
              <a:rPr lang="fa-IR" sz="1400" dirty="0">
                <a:ln>
                  <a:solidFill>
                    <a:schemeClr val="tx1"/>
                  </a:solidFill>
                </a:ln>
                <a:cs typeface="B Zar" pitchFamily="2" charset="-78"/>
              </a:rPr>
              <a:t>فرآيند برنامه‌ريزي</a:t>
            </a:r>
            <a:endParaRPr lang="en-US" sz="1400" dirty="0">
              <a:ln>
                <a:solidFill>
                  <a:schemeClr val="tx1"/>
                </a:solidFill>
              </a:ln>
              <a:cs typeface="B Zar" pitchFamily="2" charset="-78"/>
            </a:endParaRPr>
          </a:p>
        </p:txBody>
      </p:sp>
      <p:sp>
        <p:nvSpPr>
          <p:cNvPr id="7" name="Oval 6"/>
          <p:cNvSpPr/>
          <p:nvPr/>
        </p:nvSpPr>
        <p:spPr>
          <a:xfrm>
            <a:off x="6148406" y="3886200"/>
            <a:ext cx="1066800" cy="76200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rtl="1">
              <a:defRPr/>
            </a:pPr>
            <a:r>
              <a:rPr lang="fa-IR" sz="1200" dirty="0">
                <a:ln>
                  <a:solidFill>
                    <a:schemeClr val="tx1"/>
                  </a:solidFill>
                </a:ln>
                <a:cs typeface="B Zar" pitchFamily="2" charset="-78"/>
              </a:rPr>
              <a:t>فرآيند اجرا و نظارت</a:t>
            </a:r>
            <a:endParaRPr lang="en-US" sz="1200" dirty="0">
              <a:ln>
                <a:solidFill>
                  <a:schemeClr val="tx1"/>
                </a:solidFill>
              </a:ln>
              <a:cs typeface="B Zar" pitchFamily="2" charset="-78"/>
            </a:endParaRPr>
          </a:p>
        </p:txBody>
      </p:sp>
      <p:sp>
        <p:nvSpPr>
          <p:cNvPr id="8" name="Oval 7"/>
          <p:cNvSpPr/>
          <p:nvPr/>
        </p:nvSpPr>
        <p:spPr>
          <a:xfrm>
            <a:off x="2643206" y="3886200"/>
            <a:ext cx="1066800" cy="76200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rtl="1">
              <a:defRPr/>
            </a:pPr>
            <a:r>
              <a:rPr lang="fa-IR" sz="1200" dirty="0">
                <a:ln>
                  <a:solidFill>
                    <a:schemeClr val="tx1"/>
                  </a:solidFill>
                </a:ln>
                <a:cs typeface="B Zar" pitchFamily="2" charset="-78"/>
              </a:rPr>
              <a:t>فرآيند کنترل و ارزيابي</a:t>
            </a:r>
            <a:endParaRPr lang="en-US" sz="1200" dirty="0">
              <a:ln>
                <a:solidFill>
                  <a:schemeClr val="tx1"/>
                </a:solidFill>
              </a:ln>
              <a:cs typeface="B Zar" pitchFamily="2" charset="-78"/>
            </a:endParaRPr>
          </a:p>
        </p:txBody>
      </p:sp>
      <p:sp>
        <p:nvSpPr>
          <p:cNvPr id="9" name="Oval 8"/>
          <p:cNvSpPr/>
          <p:nvPr/>
        </p:nvSpPr>
        <p:spPr>
          <a:xfrm>
            <a:off x="3938606" y="5257800"/>
            <a:ext cx="1066800" cy="762000"/>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rtl="1">
              <a:defRPr/>
            </a:pPr>
            <a:r>
              <a:rPr lang="fa-IR" sz="1400" dirty="0">
                <a:ln>
                  <a:solidFill>
                    <a:schemeClr val="tx1"/>
                  </a:solidFill>
                </a:ln>
                <a:cs typeface="B Zar" pitchFamily="2" charset="-78"/>
              </a:rPr>
              <a:t>فرآيند اختتام</a:t>
            </a:r>
            <a:endParaRPr lang="en-US" sz="1400" dirty="0">
              <a:ln>
                <a:solidFill>
                  <a:schemeClr val="tx1"/>
                </a:solidFill>
              </a:ln>
              <a:cs typeface="B Zar" pitchFamily="2" charset="-78"/>
            </a:endParaRPr>
          </a:p>
        </p:txBody>
      </p:sp>
      <p:cxnSp>
        <p:nvCxnSpPr>
          <p:cNvPr id="10" name="Shape 9"/>
          <p:cNvCxnSpPr>
            <a:stCxn id="5" idx="6"/>
            <a:endCxn id="6" idx="0"/>
          </p:cNvCxnSpPr>
          <p:nvPr/>
        </p:nvCxnSpPr>
        <p:spPr>
          <a:xfrm>
            <a:off x="2871788" y="2209800"/>
            <a:ext cx="2133600" cy="457200"/>
          </a:xfrm>
          <a:prstGeom prst="curved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hape 10"/>
          <p:cNvCxnSpPr>
            <a:stCxn id="6" idx="6"/>
            <a:endCxn id="7" idx="0"/>
          </p:cNvCxnSpPr>
          <p:nvPr/>
        </p:nvCxnSpPr>
        <p:spPr>
          <a:xfrm>
            <a:off x="5538788" y="3048000"/>
            <a:ext cx="1143000" cy="838200"/>
          </a:xfrm>
          <a:prstGeom prst="curved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urved Connector 11"/>
          <p:cNvCxnSpPr>
            <a:stCxn id="7" idx="2"/>
            <a:endCxn id="8" idx="6"/>
          </p:cNvCxnSpPr>
          <p:nvPr/>
        </p:nvCxnSpPr>
        <p:spPr>
          <a:xfrm rot="10800000">
            <a:off x="3709988" y="4267200"/>
            <a:ext cx="2438400" cy="1588"/>
          </a:xfrm>
          <a:prstGeom prst="curved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hape 12"/>
          <p:cNvCxnSpPr>
            <a:stCxn id="8" idx="0"/>
            <a:endCxn id="6" idx="2"/>
          </p:cNvCxnSpPr>
          <p:nvPr/>
        </p:nvCxnSpPr>
        <p:spPr>
          <a:xfrm rot="5400000" flipH="1" flipV="1">
            <a:off x="3405188" y="2819400"/>
            <a:ext cx="838200" cy="1295400"/>
          </a:xfrm>
          <a:prstGeom prst="curved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hape 13"/>
          <p:cNvCxnSpPr>
            <a:stCxn id="8" idx="4"/>
            <a:endCxn id="9" idx="2"/>
          </p:cNvCxnSpPr>
          <p:nvPr/>
        </p:nvCxnSpPr>
        <p:spPr>
          <a:xfrm rot="16200000" flipH="1">
            <a:off x="3062288" y="4762500"/>
            <a:ext cx="990600" cy="762000"/>
          </a:xfrm>
          <a:prstGeom prst="curved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itle 15"/>
          <p:cNvSpPr>
            <a:spLocks noGrp="1"/>
          </p:cNvSpPr>
          <p:nvPr>
            <p:ph type="title"/>
          </p:nvPr>
        </p:nvSpPr>
        <p:spPr>
          <a:xfrm>
            <a:off x="457200" y="704088"/>
            <a:ext cx="8229600" cy="581772"/>
          </a:xfrm>
        </p:spPr>
        <p:txBody>
          <a:bodyPr>
            <a:noAutofit/>
          </a:bodyPr>
          <a:lstStyle/>
          <a:p>
            <a:pPr algn="ctr"/>
            <a:r>
              <a:rPr lang="fa-IR" sz="3600" b="1" dirty="0" smtClean="0">
                <a:latin typeface="Times New Roman" pitchFamily="18" charset="0"/>
                <a:cs typeface="B Nazanin" pitchFamily="2" charset="-78"/>
              </a:rPr>
              <a:t>چرخه مديريت پروژه بر اساس استاندارد</a:t>
            </a:r>
            <a:r>
              <a:rPr lang="en-US" sz="3600" b="1" dirty="0" smtClean="0">
                <a:latin typeface="Times New Roman" pitchFamily="18" charset="0"/>
                <a:cs typeface="B Nazanin" pitchFamily="2" charset="-78"/>
              </a:rPr>
              <a:t>(PMBOK)</a:t>
            </a:r>
            <a:endParaRPr lang="en-US" sz="32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par>
                                <p:cTn id="13" presetID="8"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amond(in)">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diamond(in)">
                                      <p:cBhvr>
                                        <p:cTn id="20" dur="2000"/>
                                        <p:tgtEl>
                                          <p:spTgt spid="11"/>
                                        </p:tgtEl>
                                      </p:cBhvr>
                                    </p:animEffect>
                                  </p:childTnLst>
                                </p:cTn>
                              </p:par>
                              <p:par>
                                <p:cTn id="21" presetID="8" presetClass="entr" presetSubtype="16"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amond(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amond(in)">
                                      <p:cBhvr>
                                        <p:cTn id="28" dur="2000"/>
                                        <p:tgtEl>
                                          <p:spTgt spid="12"/>
                                        </p:tgtEl>
                                      </p:cBhvr>
                                    </p:animEffect>
                                  </p:childTnLst>
                                </p:cTn>
                              </p:par>
                              <p:par>
                                <p:cTn id="29" presetID="8" presetClass="entr" presetSubtype="16"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amond(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amond(in)">
                                      <p:cBhvr>
                                        <p:cTn id="36" dur="2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diamond(in)">
                                      <p:cBhvr>
                                        <p:cTn id="41" dur="2000"/>
                                        <p:tgtEl>
                                          <p:spTgt spid="14"/>
                                        </p:tgtEl>
                                      </p:cBhvr>
                                    </p:animEffect>
                                  </p:childTnLst>
                                </p:cTn>
                              </p:par>
                              <p:par>
                                <p:cTn id="42" presetID="8" presetClass="entr" presetSubtype="16"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diamond(in)">
                                      <p:cBhvr>
                                        <p:cTn id="44" dur="2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inkTgt spid="_x0000_s1027"/>
                                        </p:tgtEl>
                                        <p:attrNameLst>
                                          <p:attrName>style.visibility</p:attrName>
                                        </p:attrNameLst>
                                      </p:cBhvr>
                                      <p:to>
                                        <p:strVal val="visible"/>
                                      </p:to>
                                    </p:set>
                                    <p:animEffect transition="in" filter="blinds(horizontal)">
                                      <p:cBhvr>
                                        <p:cTn id="49" dur="500"/>
                                        <p:tgtEl>
                                          <p:inkTgt spid="_x0000_s1027"/>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inkTgt spid="_x0000_s1026"/>
                                        </p:tgtEl>
                                        <p:attrNameLst>
                                          <p:attrName>style.visibility</p:attrName>
                                        </p:attrNameLst>
                                      </p:cBhvr>
                                      <p:to>
                                        <p:strVal val="visible"/>
                                      </p:to>
                                    </p:set>
                                    <p:animEffect transition="in" filter="blinds(horizontal)">
                                      <p:cBhvr>
                                        <p:cTn id="54" dur="500"/>
                                        <p:tgtEl>
                                          <p:inkTgt spid="_x0000_s1026"/>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inkTgt spid="_x0000_s1028"/>
                                        </p:tgtEl>
                                        <p:attrNameLst>
                                          <p:attrName>style.visibility</p:attrName>
                                        </p:attrNameLst>
                                      </p:cBhvr>
                                      <p:to>
                                        <p:strVal val="visible"/>
                                      </p:to>
                                    </p:set>
                                    <p:animEffect transition="in" filter="blinds(horizontal)">
                                      <p:cBhvr>
                                        <p:cTn id="59" dur="500"/>
                                        <p:tgtEl>
                                          <p:inkTgt spid="_x0000_s1028"/>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inkTgt spid="_x0000_s1029"/>
                                        </p:tgtEl>
                                        <p:attrNameLst>
                                          <p:attrName>style.visibility</p:attrName>
                                        </p:attrNameLst>
                                      </p:cBhvr>
                                      <p:to>
                                        <p:strVal val="visible"/>
                                      </p:to>
                                    </p:set>
                                    <p:animEffect transition="in" filter="blinds(horizontal)">
                                      <p:cBhvr>
                                        <p:cTn id="64" dur="500"/>
                                        <p:tgtEl>
                                          <p:inkTgt spid="_x0000_s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70C53C6-9C75-4C4B-902E-85033B8B46D9}" type="slidenum">
              <a:rPr lang="ar-SA" altLang="en-US"/>
              <a:pPr/>
              <a:t>12</a:t>
            </a:fld>
            <a:endParaRPr lang="en-US" altLang="en-US"/>
          </a:p>
        </p:txBody>
      </p:sp>
      <p:pic>
        <p:nvPicPr>
          <p:cNvPr id="405508" name="Picture 4"/>
          <p:cNvPicPr>
            <a:picLocks noChangeAspect="1" noChangeArrowheads="1"/>
          </p:cNvPicPr>
          <p:nvPr/>
        </p:nvPicPr>
        <p:blipFill>
          <a:blip r:embed="rId2"/>
          <a:srcRect/>
          <a:stretch>
            <a:fillRect/>
          </a:stretch>
        </p:blipFill>
        <p:spPr bwMode="auto">
          <a:xfrm>
            <a:off x="914400" y="1679575"/>
            <a:ext cx="6858000" cy="4416425"/>
          </a:xfrm>
          <a:prstGeom prst="rect">
            <a:avLst/>
          </a:prstGeom>
          <a:noFill/>
          <a:ln w="9525" algn="ctr">
            <a:noFill/>
            <a:miter lim="800000"/>
            <a:headEnd/>
            <a:tailEnd/>
          </a:ln>
          <a:effectLst/>
        </p:spPr>
      </p:pic>
      <p:sp>
        <p:nvSpPr>
          <p:cNvPr id="7" name="Title 15"/>
          <p:cNvSpPr>
            <a:spLocks noGrp="1"/>
          </p:cNvSpPr>
          <p:nvPr>
            <p:ph type="title"/>
          </p:nvPr>
        </p:nvSpPr>
        <p:spPr>
          <a:xfrm>
            <a:off x="457200" y="704088"/>
            <a:ext cx="8229600" cy="653210"/>
          </a:xfrm>
        </p:spPr>
        <p:txBody>
          <a:bodyPr>
            <a:noAutofit/>
          </a:bodyPr>
          <a:lstStyle/>
          <a:p>
            <a:pPr algn="ctr"/>
            <a:r>
              <a:rPr lang="fa-IR" sz="3600" b="1" dirty="0" smtClean="0">
                <a:latin typeface="Times New Roman" pitchFamily="18" charset="0"/>
                <a:cs typeface="B Nazanin" pitchFamily="2" charset="-78"/>
              </a:rPr>
              <a:t>چرخه مديريت پروژه بر اساس استاندارد</a:t>
            </a:r>
            <a:r>
              <a:rPr lang="en-US" sz="3600" b="1" dirty="0" smtClean="0">
                <a:latin typeface="Times New Roman" pitchFamily="18" charset="0"/>
                <a:cs typeface="B Nazanin" pitchFamily="2" charset="-78"/>
              </a:rPr>
              <a:t>(PMBOK)</a:t>
            </a:r>
            <a:endParaRPr lang="en-US" sz="3200" dirty="0">
              <a:cs typeface="B Nazanin" pitchFamily="2" charset="-7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b="1" dirty="0" smtClean="0">
                <a:cs typeface="B Nazanin" pitchFamily="2" charset="-78"/>
              </a:rPr>
              <a:t>همپوشاني فرآيندهاي پنجگانه</a:t>
            </a:r>
            <a:r>
              <a:rPr lang="en-US" sz="3600" b="1" dirty="0" smtClean="0">
                <a:cs typeface="B Nazanin" pitchFamily="2" charset="-78"/>
              </a:rPr>
              <a:t>PMBOK</a:t>
            </a:r>
            <a:endParaRPr lang="fa-IR" sz="3600" b="1" dirty="0">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13</a:t>
            </a:fld>
            <a:endParaRPr lang="fa-IR"/>
          </a:p>
        </p:txBody>
      </p:sp>
      <p:pic>
        <p:nvPicPr>
          <p:cNvPr id="7" name="Content Placeholder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42910" y="2071678"/>
            <a:ext cx="7704856" cy="4248372"/>
          </a:xfrm>
          <a:prstGeom prst="rect">
            <a:avLst/>
          </a:prstGeom>
        </p:spPr>
      </p:pic>
      <p:sp>
        <p:nvSpPr>
          <p:cNvPr id="5" name="Title 1"/>
          <p:cNvSpPr txBox="1">
            <a:spLocks/>
          </p:cNvSpPr>
          <p:nvPr/>
        </p:nvSpPr>
        <p:spPr bwMode="blackGray">
          <a:xfrm>
            <a:off x="714348" y="1071546"/>
            <a:ext cx="8229600" cy="571504"/>
          </a:xfrm>
          <a:prstGeom prst="rect">
            <a:avLst/>
          </a:prstGeom>
        </p:spPr>
        <p:txBody>
          <a:bodyPr vert="horz" lIns="0" rIns="0" bIns="0" anchor="b">
            <a:noAutofit/>
          </a:bodyPr>
          <a:lstStyle/>
          <a:p>
            <a:pPr algn="ctr"/>
            <a:r>
              <a:rPr lang="fa-IR" sz="2400" b="1" dirty="0" smtClean="0">
                <a:cs typeface="B Nazanin" pitchFamily="2" charset="-78"/>
              </a:rPr>
              <a:t>همپوشاني</a:t>
            </a:r>
            <a:r>
              <a:rPr lang="en-US" sz="2000" b="1" dirty="0" smtClean="0">
                <a:cs typeface="B Nazanin" pitchFamily="2" charset="-78"/>
              </a:rPr>
              <a:t>(Overlap)</a:t>
            </a:r>
            <a:r>
              <a:rPr lang="fa-IR" sz="2400" b="1" dirty="0" smtClean="0">
                <a:cs typeface="B Nazanin" pitchFamily="2" charset="-78"/>
              </a:rPr>
              <a:t> فرآيندهاي پنجگانه در شکل زير نشان داده شده است.</a:t>
            </a:r>
            <a:endParaRPr lang="fa-IR" sz="2400" b="1" dirty="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14</a:t>
            </a:fld>
            <a:endParaRPr lang="en-US" altLang="en-US"/>
          </a:p>
        </p:txBody>
      </p:sp>
      <p:sp>
        <p:nvSpPr>
          <p:cNvPr id="393218" name="Rectangle 2"/>
          <p:cNvSpPr>
            <a:spLocks noGrp="1" noChangeArrowheads="1"/>
          </p:cNvSpPr>
          <p:nvPr>
            <p:ph type="title"/>
          </p:nvPr>
        </p:nvSpPr>
        <p:spPr>
          <a:xfrm>
            <a:off x="428596" y="285728"/>
            <a:ext cx="8229600" cy="653210"/>
          </a:xfrm>
        </p:spPr>
        <p:txBody>
          <a:bodyPr>
            <a:normAutofit fontScale="90000"/>
          </a:bodyPr>
          <a:lstStyle/>
          <a:p>
            <a:pPr algn="ctr" rtl="1"/>
            <a:r>
              <a:rPr lang="fa-IR" sz="4800" b="1" dirty="0" smtClean="0">
                <a:cs typeface="B Nazanin" pitchFamily="2" charset="-78"/>
              </a:rPr>
              <a:t>ادامه آشنايي </a:t>
            </a:r>
            <a:r>
              <a:rPr lang="fa-IR" sz="4800" b="1" dirty="0">
                <a:cs typeface="B Nazanin" pitchFamily="2" charset="-78"/>
              </a:rPr>
              <a:t>با استاندارد مرجع </a:t>
            </a:r>
            <a:r>
              <a:rPr lang="en-US" sz="3200" b="1" dirty="0">
                <a:cs typeface="B Nazanin" pitchFamily="2" charset="-78"/>
              </a:rPr>
              <a:t>PMBOK</a:t>
            </a:r>
          </a:p>
        </p:txBody>
      </p:sp>
      <p:sp>
        <p:nvSpPr>
          <p:cNvPr id="393219" name="Rectangle 3"/>
          <p:cNvSpPr>
            <a:spLocks noGrp="1" noChangeArrowheads="1"/>
          </p:cNvSpPr>
          <p:nvPr>
            <p:ph type="body" idx="1"/>
          </p:nvPr>
        </p:nvSpPr>
        <p:spPr>
          <a:xfrm>
            <a:off x="214282" y="928670"/>
            <a:ext cx="8458200" cy="5286412"/>
          </a:xfrm>
        </p:spPr>
        <p:txBody>
          <a:bodyPr>
            <a:noAutofit/>
          </a:bodyPr>
          <a:lstStyle/>
          <a:p>
            <a:pPr algn="just" rtl="1">
              <a:lnSpc>
                <a:spcPct val="150000"/>
              </a:lnSpc>
            </a:pPr>
            <a:r>
              <a:rPr lang="fa-IR" sz="2200" b="1" dirty="0" smtClean="0">
                <a:cs typeface="B Nazanin" pitchFamily="2" charset="-78"/>
              </a:rPr>
              <a:t>در دسته بندی دوم نیازهای اساسی پروژه در 14 فصل دسته بندی شده است :</a:t>
            </a:r>
          </a:p>
          <a:p>
            <a:pPr lvl="1" algn="just">
              <a:lnSpc>
                <a:spcPct val="150000"/>
              </a:lnSpc>
              <a:buNone/>
            </a:pPr>
            <a:r>
              <a:rPr lang="fa-IR" sz="2200" b="1" dirty="0" smtClean="0">
                <a:cs typeface="B Nazanin" pitchFamily="2" charset="-78"/>
              </a:rPr>
              <a:t>1- پیش درآمد</a:t>
            </a:r>
          </a:p>
          <a:p>
            <a:pPr lvl="1" algn="just">
              <a:lnSpc>
                <a:spcPct val="150000"/>
              </a:lnSpc>
              <a:buNone/>
            </a:pPr>
            <a:r>
              <a:rPr lang="fa-IR" sz="2200" b="1" dirty="0" smtClean="0">
                <a:cs typeface="B Nazanin" pitchFamily="2" charset="-78"/>
              </a:rPr>
              <a:t>2- سازمان و فازبندی پروژه</a:t>
            </a:r>
          </a:p>
          <a:p>
            <a:pPr lvl="1" algn="just">
              <a:lnSpc>
                <a:spcPct val="150000"/>
              </a:lnSpc>
              <a:buNone/>
            </a:pPr>
            <a:r>
              <a:rPr lang="fa-IR" sz="2200" b="1" dirty="0" smtClean="0">
                <a:cs typeface="B Nazanin" pitchFamily="2" charset="-78"/>
              </a:rPr>
              <a:t>3- فرآیندهای مدیریت پروژه</a:t>
            </a:r>
          </a:p>
          <a:p>
            <a:pPr lvl="1" algn="just">
              <a:lnSpc>
                <a:spcPct val="150000"/>
              </a:lnSpc>
              <a:buNone/>
            </a:pPr>
            <a:r>
              <a:rPr lang="fa-IR" sz="2200" b="1" dirty="0" smtClean="0">
                <a:cs typeface="B Nazanin" pitchFamily="2" charset="-78"/>
              </a:rPr>
              <a:t>9 حوزه اصلی این استاندارد شامل مباحث زیر است : </a:t>
            </a:r>
          </a:p>
          <a:p>
            <a:pPr lvl="1" algn="just">
              <a:lnSpc>
                <a:spcPct val="150000"/>
              </a:lnSpc>
            </a:pPr>
            <a:r>
              <a:rPr lang="fa-IR" sz="2200" b="1" dirty="0" smtClean="0">
                <a:cs typeface="B Nazanin" pitchFamily="2" charset="-78"/>
              </a:rPr>
              <a:t>مدیریت یکپارچگی پروژه </a:t>
            </a:r>
          </a:p>
          <a:p>
            <a:pPr lvl="1" algn="just">
              <a:lnSpc>
                <a:spcPct val="150000"/>
              </a:lnSpc>
            </a:pPr>
            <a:r>
              <a:rPr lang="fa-IR" sz="2200" b="1" dirty="0" smtClean="0">
                <a:cs typeface="B Nazanin" pitchFamily="2" charset="-78"/>
              </a:rPr>
              <a:t>مدیریت محدوده پروژه</a:t>
            </a:r>
          </a:p>
          <a:p>
            <a:pPr lvl="1" algn="just">
              <a:lnSpc>
                <a:spcPct val="150000"/>
              </a:lnSpc>
            </a:pPr>
            <a:r>
              <a:rPr lang="fa-IR" sz="2200" b="1" dirty="0" smtClean="0">
                <a:cs typeface="B Nazanin" pitchFamily="2" charset="-78"/>
              </a:rPr>
              <a:t>مدیریت زمان پروژه</a:t>
            </a:r>
          </a:p>
          <a:p>
            <a:pPr lvl="1" algn="just">
              <a:lnSpc>
                <a:spcPct val="150000"/>
              </a:lnSpc>
            </a:pPr>
            <a:r>
              <a:rPr lang="fa-IR" sz="2200" b="1" dirty="0" smtClean="0">
                <a:cs typeface="B Nazanin" pitchFamily="2" charset="-78"/>
              </a:rPr>
              <a:t>مدیریت هزینه پروژه</a:t>
            </a:r>
          </a:p>
          <a:p>
            <a:pPr lvl="1" algn="just">
              <a:lnSpc>
                <a:spcPct val="150000"/>
              </a:lnSpc>
            </a:pPr>
            <a:endParaRPr lang="fa-IR" sz="2200" b="1" dirty="0" smtClean="0">
              <a:cs typeface="B Nazanin" pitchFamily="2" charset="-78"/>
            </a:endParaRPr>
          </a:p>
          <a:p>
            <a:pPr algn="just" rtl="1">
              <a:lnSpc>
                <a:spcPct val="150000"/>
              </a:lnSpc>
            </a:pPr>
            <a:endParaRPr lang="en-US" sz="2200" b="1" dirty="0">
              <a:cs typeface="B Nazanin" pitchFamily="2" charset="-7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15</a:t>
            </a:fld>
            <a:endParaRPr lang="en-US" altLang="en-US"/>
          </a:p>
        </p:txBody>
      </p:sp>
      <p:sp>
        <p:nvSpPr>
          <p:cNvPr id="393218" name="Rectangle 2"/>
          <p:cNvSpPr>
            <a:spLocks noGrp="1" noChangeArrowheads="1"/>
          </p:cNvSpPr>
          <p:nvPr>
            <p:ph type="title"/>
          </p:nvPr>
        </p:nvSpPr>
        <p:spPr>
          <a:xfrm>
            <a:off x="428596" y="285728"/>
            <a:ext cx="8229600" cy="653210"/>
          </a:xfrm>
        </p:spPr>
        <p:txBody>
          <a:bodyPr>
            <a:normAutofit fontScale="90000"/>
          </a:bodyPr>
          <a:lstStyle/>
          <a:p>
            <a:pPr algn="ctr" rtl="1"/>
            <a:r>
              <a:rPr lang="fa-IR" sz="4800" b="1" dirty="0" smtClean="0">
                <a:cs typeface="B Nazanin" pitchFamily="2" charset="-78"/>
              </a:rPr>
              <a:t>ادامه آشنايي </a:t>
            </a:r>
            <a:r>
              <a:rPr lang="fa-IR" sz="4800" b="1" dirty="0">
                <a:cs typeface="B Nazanin" pitchFamily="2" charset="-78"/>
              </a:rPr>
              <a:t>با استاندارد مرجع </a:t>
            </a:r>
            <a:r>
              <a:rPr lang="en-US" sz="3200" b="1" dirty="0">
                <a:cs typeface="B Nazanin" pitchFamily="2" charset="-78"/>
              </a:rPr>
              <a:t>PMBOK</a:t>
            </a:r>
          </a:p>
        </p:txBody>
      </p:sp>
      <p:sp>
        <p:nvSpPr>
          <p:cNvPr id="393219" name="Rectangle 3"/>
          <p:cNvSpPr>
            <a:spLocks noGrp="1" noChangeArrowheads="1"/>
          </p:cNvSpPr>
          <p:nvPr>
            <p:ph type="body" idx="1"/>
          </p:nvPr>
        </p:nvSpPr>
        <p:spPr>
          <a:xfrm>
            <a:off x="214282" y="928670"/>
            <a:ext cx="8458200" cy="5286412"/>
          </a:xfrm>
        </p:spPr>
        <p:txBody>
          <a:bodyPr>
            <a:noAutofit/>
          </a:bodyPr>
          <a:lstStyle/>
          <a:p>
            <a:pPr lvl="1" algn="just"/>
            <a:r>
              <a:rPr lang="fa-IR" sz="1800" b="1" dirty="0" smtClean="0">
                <a:cs typeface="B Nazanin" pitchFamily="2" charset="-78"/>
              </a:rPr>
              <a:t>مدیریت کیفیت پروژه</a:t>
            </a:r>
          </a:p>
          <a:p>
            <a:pPr lvl="1" algn="just"/>
            <a:r>
              <a:rPr lang="fa-IR" sz="1800" b="1" dirty="0" smtClean="0">
                <a:cs typeface="B Nazanin" pitchFamily="2" charset="-78"/>
              </a:rPr>
              <a:t>مدیریت منابع انسانی پروژه</a:t>
            </a:r>
          </a:p>
          <a:p>
            <a:pPr lvl="1" algn="just"/>
            <a:r>
              <a:rPr lang="fa-IR" sz="1800" b="1" dirty="0" smtClean="0">
                <a:cs typeface="B Nazanin" pitchFamily="2" charset="-78"/>
              </a:rPr>
              <a:t>مدیریت ارتباطات پروژه</a:t>
            </a:r>
          </a:p>
          <a:p>
            <a:pPr lvl="1" algn="just"/>
            <a:r>
              <a:rPr lang="fa-IR" sz="1800" b="1" dirty="0" smtClean="0">
                <a:cs typeface="B Nazanin" pitchFamily="2" charset="-78"/>
              </a:rPr>
              <a:t>مدیریت ریسک پروژه</a:t>
            </a:r>
          </a:p>
          <a:p>
            <a:pPr lvl="1" algn="just"/>
            <a:r>
              <a:rPr lang="fa-IR" sz="1800" b="1" dirty="0" smtClean="0">
                <a:cs typeface="B Nazanin" pitchFamily="2" charset="-78"/>
              </a:rPr>
              <a:t>مدیریت تدارکات پروژه</a:t>
            </a:r>
          </a:p>
          <a:p>
            <a:pPr algn="just">
              <a:lnSpc>
                <a:spcPct val="150000"/>
              </a:lnSpc>
            </a:pPr>
            <a:r>
              <a:rPr lang="fa-IR" sz="2000" b="1" dirty="0" smtClean="0">
                <a:cs typeface="B Nazanin" pitchFamily="2" charset="-78"/>
              </a:rPr>
              <a:t>پس از پرداختن به حوزه های دانشی مباحث زیر مطرح می شوند:</a:t>
            </a:r>
          </a:p>
          <a:p>
            <a:pPr lvl="1" algn="just">
              <a:lnSpc>
                <a:spcPct val="150000"/>
              </a:lnSpc>
            </a:pPr>
            <a:r>
              <a:rPr lang="fa-IR" sz="1800" b="1" dirty="0" smtClean="0">
                <a:cs typeface="B Nazanin" pitchFamily="2" charset="-78"/>
              </a:rPr>
              <a:t>مدیریت ذینفعان پروژه :  ذینفعان پروژه نقش بزرگی در موفقیت پروژه دارند و به همین دلیل باید آنها را شناسایی کنیم و در طول پروژه راضی نگه داریم.</a:t>
            </a:r>
          </a:p>
          <a:p>
            <a:pPr lvl="1" algn="just">
              <a:lnSpc>
                <a:spcPct val="150000"/>
              </a:lnSpc>
            </a:pPr>
            <a:endParaRPr lang="fa-IR" sz="1800" b="1" dirty="0" smtClean="0">
              <a:cs typeface="B Nazanin" pitchFamily="2" charset="-78"/>
            </a:endParaRPr>
          </a:p>
          <a:p>
            <a:pPr lvl="1" algn="just">
              <a:lnSpc>
                <a:spcPct val="150000"/>
              </a:lnSpc>
            </a:pPr>
            <a:endParaRPr lang="fa-IR" sz="1800" b="1" dirty="0" smtClean="0">
              <a:cs typeface="B Nazanin" pitchFamily="2" charset="-78"/>
            </a:endParaRPr>
          </a:p>
          <a:p>
            <a:pPr algn="just" rtl="1">
              <a:lnSpc>
                <a:spcPct val="150000"/>
              </a:lnSpc>
            </a:pPr>
            <a:endParaRPr lang="en-US" sz="2000" b="1" dirty="0">
              <a:cs typeface="B Nazanin" pitchFamily="2" charset="-78"/>
            </a:endParaRPr>
          </a:p>
        </p:txBody>
      </p:sp>
      <p:graphicFrame>
        <p:nvGraphicFramePr>
          <p:cNvPr id="7" name="Table 6"/>
          <p:cNvGraphicFramePr>
            <a:graphicFrameLocks noGrp="1"/>
          </p:cNvGraphicFramePr>
          <p:nvPr/>
        </p:nvGraphicFramePr>
        <p:xfrm>
          <a:off x="1785918" y="4143380"/>
          <a:ext cx="6096000" cy="19812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fa-IR" sz="2000" b="1" dirty="0" smtClean="0">
                          <a:solidFill>
                            <a:schemeClr val="tx1"/>
                          </a:solidFill>
                          <a:cs typeface="B Nazanin" pitchFamily="2" charset="-78"/>
                        </a:rPr>
                        <a:t>گروه فرآیندی</a:t>
                      </a:r>
                      <a:endParaRPr lang="en-US" sz="2000" b="1" dirty="0">
                        <a:solidFill>
                          <a:schemeClr val="tx1"/>
                        </a:solidFill>
                        <a:cs typeface="B Nazanin" pitchFamily="2" charset="-78"/>
                      </a:endParaRPr>
                    </a:p>
                  </a:txBody>
                  <a:tcPr/>
                </a:tc>
                <a:tc>
                  <a:txBody>
                    <a:bodyPr/>
                    <a:lstStyle/>
                    <a:p>
                      <a:pPr algn="ctr"/>
                      <a:r>
                        <a:rPr lang="fa-IR" sz="2000" b="1" dirty="0" smtClean="0">
                          <a:solidFill>
                            <a:schemeClr val="tx1"/>
                          </a:solidFill>
                          <a:cs typeface="B Nazanin" pitchFamily="2" charset="-78"/>
                        </a:rPr>
                        <a:t>فرآیند</a:t>
                      </a:r>
                      <a:endParaRPr lang="en-US" sz="2000" b="1" dirty="0">
                        <a:solidFill>
                          <a:schemeClr val="tx1"/>
                        </a:solidFill>
                        <a:cs typeface="B Nazanin" pitchFamily="2" charset="-78"/>
                      </a:endParaRPr>
                    </a:p>
                  </a:txBody>
                  <a:tcPr/>
                </a:tc>
              </a:tr>
              <a:tr h="370840">
                <a:tc>
                  <a:txBody>
                    <a:bodyPr/>
                    <a:lstStyle/>
                    <a:p>
                      <a:pPr algn="ctr"/>
                      <a:r>
                        <a:rPr lang="fa-IR" sz="2000" b="1" dirty="0" smtClean="0">
                          <a:solidFill>
                            <a:schemeClr val="tx1"/>
                          </a:solidFill>
                          <a:cs typeface="B Nazanin" pitchFamily="2" charset="-78"/>
                        </a:rPr>
                        <a:t>آغاز</a:t>
                      </a:r>
                      <a:endParaRPr lang="en-US" sz="2000" b="1" dirty="0">
                        <a:solidFill>
                          <a:schemeClr val="tx1"/>
                        </a:solidFill>
                        <a:cs typeface="B Nazanin" pitchFamily="2" charset="-78"/>
                      </a:endParaRPr>
                    </a:p>
                  </a:txBody>
                  <a:tcPr/>
                </a:tc>
                <a:tc>
                  <a:txBody>
                    <a:bodyPr/>
                    <a:lstStyle/>
                    <a:p>
                      <a:pPr algn="ctr"/>
                      <a:r>
                        <a:rPr lang="fa-IR" sz="2000" b="1" dirty="0" smtClean="0">
                          <a:solidFill>
                            <a:schemeClr val="tx1"/>
                          </a:solidFill>
                          <a:cs typeface="B Nazanin" pitchFamily="2" charset="-78"/>
                        </a:rPr>
                        <a:t>شناسایی ذینفعان</a:t>
                      </a:r>
                      <a:endParaRPr lang="en-US" sz="2000" b="1" dirty="0">
                        <a:solidFill>
                          <a:schemeClr val="tx1"/>
                        </a:solidFill>
                        <a:cs typeface="B Nazanin" pitchFamily="2" charset="-78"/>
                      </a:endParaRPr>
                    </a:p>
                  </a:txBody>
                  <a:tcPr/>
                </a:tc>
              </a:tr>
              <a:tr h="370840">
                <a:tc>
                  <a:txBody>
                    <a:bodyPr/>
                    <a:lstStyle/>
                    <a:p>
                      <a:pPr algn="ctr"/>
                      <a:r>
                        <a:rPr lang="fa-IR" sz="2000" b="1" dirty="0" smtClean="0">
                          <a:solidFill>
                            <a:schemeClr val="tx1"/>
                          </a:solidFill>
                          <a:cs typeface="B Nazanin" pitchFamily="2" charset="-78"/>
                        </a:rPr>
                        <a:t>برنامه ریزی</a:t>
                      </a:r>
                      <a:endParaRPr lang="en-US" sz="2000" b="1" dirty="0">
                        <a:solidFill>
                          <a:schemeClr val="tx1"/>
                        </a:solidFill>
                        <a:cs typeface="B Nazanin" pitchFamily="2" charset="-78"/>
                      </a:endParaRPr>
                    </a:p>
                  </a:txBody>
                  <a:tcPr/>
                </a:tc>
                <a:tc>
                  <a:txBody>
                    <a:bodyPr/>
                    <a:lstStyle/>
                    <a:p>
                      <a:pPr algn="ctr"/>
                      <a:r>
                        <a:rPr lang="fa-IR" sz="2000" b="1" dirty="0" smtClean="0">
                          <a:solidFill>
                            <a:schemeClr val="tx1"/>
                          </a:solidFill>
                          <a:cs typeface="B Nazanin" pitchFamily="2" charset="-78"/>
                        </a:rPr>
                        <a:t>برنامه ریزی مدیریت ذینفعان</a:t>
                      </a:r>
                      <a:endParaRPr lang="en-US" sz="2000" b="1" dirty="0">
                        <a:solidFill>
                          <a:schemeClr val="tx1"/>
                        </a:solidFill>
                        <a:cs typeface="B Nazanin" pitchFamily="2" charset="-78"/>
                      </a:endParaRPr>
                    </a:p>
                  </a:txBody>
                  <a:tcPr/>
                </a:tc>
              </a:tr>
              <a:tr h="370840">
                <a:tc>
                  <a:txBody>
                    <a:bodyPr/>
                    <a:lstStyle/>
                    <a:p>
                      <a:pPr algn="ctr"/>
                      <a:r>
                        <a:rPr lang="fa-IR" sz="2000" b="1" dirty="0" smtClean="0">
                          <a:solidFill>
                            <a:schemeClr val="tx1"/>
                          </a:solidFill>
                          <a:cs typeface="B Nazanin" pitchFamily="2" charset="-78"/>
                        </a:rPr>
                        <a:t>نظارت و کنترل</a:t>
                      </a:r>
                      <a:endParaRPr lang="en-US" sz="2000" b="1" dirty="0">
                        <a:solidFill>
                          <a:schemeClr val="tx1"/>
                        </a:solidFill>
                        <a:cs typeface="B Nazanin" pitchFamily="2" charset="-78"/>
                      </a:endParaRPr>
                    </a:p>
                  </a:txBody>
                  <a:tcPr/>
                </a:tc>
                <a:tc>
                  <a:txBody>
                    <a:bodyPr/>
                    <a:lstStyle/>
                    <a:p>
                      <a:pPr algn="ctr"/>
                      <a:r>
                        <a:rPr lang="fa-IR" sz="2000" b="1" dirty="0" smtClean="0">
                          <a:solidFill>
                            <a:schemeClr val="tx1"/>
                          </a:solidFill>
                          <a:cs typeface="B Nazanin" pitchFamily="2" charset="-78"/>
                        </a:rPr>
                        <a:t>کنترل مشارکت</a:t>
                      </a:r>
                      <a:r>
                        <a:rPr lang="fa-IR" sz="2000" b="1" baseline="0" dirty="0" smtClean="0">
                          <a:solidFill>
                            <a:schemeClr val="tx1"/>
                          </a:solidFill>
                          <a:cs typeface="B Nazanin" pitchFamily="2" charset="-78"/>
                        </a:rPr>
                        <a:t> ذینفعان</a:t>
                      </a:r>
                      <a:endParaRPr lang="en-US" sz="2000" b="1" dirty="0">
                        <a:solidFill>
                          <a:schemeClr val="tx1"/>
                        </a:solidFill>
                        <a:cs typeface="B Nazanin" pitchFamily="2" charset="-78"/>
                      </a:endParaRPr>
                    </a:p>
                  </a:txBody>
                  <a:tcPr/>
                </a:tc>
              </a:tr>
              <a:tr h="370840">
                <a:tc>
                  <a:txBody>
                    <a:bodyPr/>
                    <a:lstStyle/>
                    <a:p>
                      <a:pPr algn="ctr"/>
                      <a:r>
                        <a:rPr lang="fa-IR" sz="2000" b="1" dirty="0" smtClean="0">
                          <a:solidFill>
                            <a:schemeClr val="tx1"/>
                          </a:solidFill>
                          <a:cs typeface="B Nazanin" pitchFamily="2" charset="-78"/>
                        </a:rPr>
                        <a:t>اجرا</a:t>
                      </a:r>
                      <a:endParaRPr lang="en-US" sz="2000" b="1" dirty="0">
                        <a:solidFill>
                          <a:schemeClr val="tx1"/>
                        </a:solidFill>
                        <a:cs typeface="B Nazanin" pitchFamily="2" charset="-78"/>
                      </a:endParaRPr>
                    </a:p>
                  </a:txBody>
                  <a:tcPr/>
                </a:tc>
                <a:tc>
                  <a:txBody>
                    <a:bodyPr/>
                    <a:lstStyle/>
                    <a:p>
                      <a:pPr algn="ctr"/>
                      <a:r>
                        <a:rPr lang="fa-IR" sz="2000" b="1" dirty="0" smtClean="0">
                          <a:solidFill>
                            <a:schemeClr val="tx1"/>
                          </a:solidFill>
                          <a:cs typeface="B Nazanin" pitchFamily="2" charset="-78"/>
                        </a:rPr>
                        <a:t>مدیریت مشارکت دینفعان</a:t>
                      </a:r>
                      <a:endParaRPr lang="en-US" sz="2000" b="1" dirty="0">
                        <a:solidFill>
                          <a:schemeClr val="tx1"/>
                        </a:solidFill>
                        <a:cs typeface="B Nazanin" pitchFamily="2" charset="-78"/>
                      </a:endParaRPr>
                    </a:p>
                  </a:txBody>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D16FCDB-C591-4D75-B6E9-9B4024973B0D}" type="slidenum">
              <a:rPr lang="ar-SA" altLang="en-US"/>
              <a:pPr/>
              <a:t>16</a:t>
            </a:fld>
            <a:endParaRPr lang="en-US" altLang="en-US"/>
          </a:p>
        </p:txBody>
      </p:sp>
      <p:sp>
        <p:nvSpPr>
          <p:cNvPr id="416770" name="Rectangle 2"/>
          <p:cNvSpPr>
            <a:spLocks noGrp="1" noChangeArrowheads="1"/>
          </p:cNvSpPr>
          <p:nvPr>
            <p:ph type="title"/>
          </p:nvPr>
        </p:nvSpPr>
        <p:spPr>
          <a:xfrm>
            <a:off x="457200" y="704088"/>
            <a:ext cx="8229600" cy="724648"/>
          </a:xfrm>
        </p:spPr>
        <p:txBody>
          <a:bodyPr>
            <a:normAutofit/>
          </a:bodyPr>
          <a:lstStyle/>
          <a:p>
            <a:pPr algn="ctr" rtl="1"/>
            <a:r>
              <a:rPr lang="fa-IR" sz="3600" b="1" dirty="0">
                <a:cs typeface="B Nazanin" pitchFamily="2" charset="-78"/>
              </a:rPr>
              <a:t>جايگاه نه سطح دانش در 5 گروه فرايندي</a:t>
            </a:r>
            <a:endParaRPr lang="en-US" sz="3600" b="1" dirty="0">
              <a:cs typeface="B Nazanin" pitchFamily="2" charset="-78"/>
            </a:endParaRPr>
          </a:p>
        </p:txBody>
      </p:sp>
      <p:sp>
        <p:nvSpPr>
          <p:cNvPr id="416771" name="Rectangle 3"/>
          <p:cNvSpPr>
            <a:spLocks noGrp="1" noChangeArrowheads="1"/>
          </p:cNvSpPr>
          <p:nvPr>
            <p:ph type="body" idx="1"/>
          </p:nvPr>
        </p:nvSpPr>
        <p:spPr>
          <a:xfrm>
            <a:off x="685800" y="1719263"/>
            <a:ext cx="7696200" cy="4411662"/>
          </a:xfrm>
        </p:spPr>
        <p:txBody>
          <a:bodyPr>
            <a:normAutofit/>
          </a:bodyPr>
          <a:lstStyle/>
          <a:p>
            <a:pPr algn="just" rtl="1">
              <a:lnSpc>
                <a:spcPct val="150000"/>
              </a:lnSpc>
              <a:buFont typeface="Wingdings" pitchFamily="2" charset="2"/>
              <a:buNone/>
            </a:pPr>
            <a:r>
              <a:rPr lang="fa-IR" sz="2400" b="1" dirty="0">
                <a:cs typeface="B Nazanin" pitchFamily="2" charset="-78"/>
              </a:rPr>
              <a:t>در هر يک از سطوح دانش لازم است کارها و وظايفي انجام شود. جايگاه اين وظايف با توجه به مرحله يا گروه فرايندي تعيين مي شود. تعداد اين فعاليتها که در واقع بيانگر وظايف تيم مديريت پروژه است در استاندارد </a:t>
            </a:r>
            <a:r>
              <a:rPr lang="en-US" sz="2400" b="1" dirty="0">
                <a:cs typeface="B Nazanin" pitchFamily="2" charset="-78"/>
              </a:rPr>
              <a:t>PMBOK</a:t>
            </a:r>
            <a:r>
              <a:rPr lang="fa-IR" sz="2400" b="1" dirty="0">
                <a:cs typeface="B Nazanin" pitchFamily="2" charset="-78"/>
              </a:rPr>
              <a:t> شامل 44 وظيفه يا فرايند است.</a:t>
            </a:r>
          </a:p>
          <a:p>
            <a:pPr algn="just" rtl="1">
              <a:lnSpc>
                <a:spcPct val="150000"/>
              </a:lnSpc>
              <a:buFont typeface="Wingdings" pitchFamily="2" charset="2"/>
              <a:buNone/>
            </a:pPr>
            <a:r>
              <a:rPr lang="fa-IR" sz="2400" b="1" dirty="0">
                <a:cs typeface="B Nazanin" pitchFamily="2" charset="-78"/>
              </a:rPr>
              <a:t>در ادامه ضمن توصيف گروه نه گانه و زير فرايندهاي 44گانه، جايگاه اين فرايندها در جدولي مشخص مي گردد. </a:t>
            </a:r>
            <a:endParaRPr lang="en-US"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FBD1DEF-E17D-4768-AA2E-B742CD9067F3}" type="slidenum">
              <a:rPr lang="ar-SA" altLang="en-US"/>
              <a:pPr/>
              <a:t>17</a:t>
            </a:fld>
            <a:endParaRPr lang="en-US" altLang="en-US"/>
          </a:p>
        </p:txBody>
      </p:sp>
      <p:sp>
        <p:nvSpPr>
          <p:cNvPr id="417794" name="Rectangle 2"/>
          <p:cNvSpPr>
            <a:spLocks noGrp="1" noChangeArrowheads="1"/>
          </p:cNvSpPr>
          <p:nvPr>
            <p:ph type="title"/>
          </p:nvPr>
        </p:nvSpPr>
        <p:spPr>
          <a:xfrm>
            <a:off x="642910" y="122238"/>
            <a:ext cx="7358090" cy="1295400"/>
          </a:xfrm>
        </p:spPr>
        <p:txBody>
          <a:bodyPr/>
          <a:lstStyle/>
          <a:p>
            <a:pPr algn="ctr" rtl="1"/>
            <a:r>
              <a:rPr lang="fa-IR" sz="3500" b="1" dirty="0">
                <a:cs typeface="B Nazanin" pitchFamily="2" charset="-78"/>
              </a:rPr>
              <a:t>جايگاه نه سطح دانش در 5 گروه فرايندي</a:t>
            </a:r>
            <a:br>
              <a:rPr lang="fa-IR" sz="3500" b="1" dirty="0">
                <a:cs typeface="B Nazanin" pitchFamily="2" charset="-78"/>
              </a:rPr>
            </a:br>
            <a:r>
              <a:rPr lang="fa-IR" sz="2800" b="1" dirty="0">
                <a:cs typeface="B Nazanin" pitchFamily="2" charset="-78"/>
              </a:rPr>
              <a:t>1- مديريت يکپارچگي پروژه</a:t>
            </a:r>
            <a:r>
              <a:rPr lang="fa-IR" sz="2400" b="1" dirty="0">
                <a:cs typeface="B Nazanin" pitchFamily="2" charset="-78"/>
              </a:rPr>
              <a:t> </a:t>
            </a:r>
            <a:r>
              <a:rPr lang="en-US" sz="2000" b="1" dirty="0">
                <a:cs typeface="B Nazanin" pitchFamily="2" charset="-78"/>
              </a:rPr>
              <a:t>Project Integration Management</a:t>
            </a:r>
          </a:p>
        </p:txBody>
      </p:sp>
      <p:sp>
        <p:nvSpPr>
          <p:cNvPr id="417795" name="Rectangle 3"/>
          <p:cNvSpPr>
            <a:spLocks noGrp="1" noChangeArrowheads="1"/>
          </p:cNvSpPr>
          <p:nvPr>
            <p:ph type="body" idx="1"/>
          </p:nvPr>
        </p:nvSpPr>
        <p:spPr>
          <a:xfrm>
            <a:off x="457200" y="1571612"/>
            <a:ext cx="8229600" cy="4857784"/>
          </a:xfrm>
        </p:spPr>
        <p:txBody>
          <a:bodyPr>
            <a:normAutofit fontScale="85000" lnSpcReduction="10000"/>
          </a:bodyPr>
          <a:lstStyle/>
          <a:p>
            <a:pPr algn="r" rtl="1">
              <a:lnSpc>
                <a:spcPct val="150000"/>
              </a:lnSpc>
              <a:buFont typeface="Wingdings" pitchFamily="2" charset="2"/>
              <a:buNone/>
            </a:pPr>
            <a:r>
              <a:rPr lang="fa-IR" sz="2600" b="1" dirty="0">
                <a:cs typeface="B Nazanin" pitchFamily="2" charset="-78"/>
              </a:rPr>
              <a:t>فرايندهاي لازم براي اطمينان از هماهنگي اجزاء مختلف پروژه و فرايندهاي آن را گويند. اين فرايندها 7 مورد بوده که عبارتند از:</a:t>
            </a:r>
          </a:p>
          <a:p>
            <a:pPr algn="r" rtl="1">
              <a:lnSpc>
                <a:spcPct val="150000"/>
              </a:lnSpc>
              <a:buFont typeface="Wingdings" pitchFamily="2" charset="2"/>
              <a:buNone/>
            </a:pPr>
            <a:r>
              <a:rPr lang="fa-IR" sz="2600" b="1" dirty="0">
                <a:cs typeface="B Nazanin" pitchFamily="2" charset="-78"/>
              </a:rPr>
              <a:t>1- تهيه منشور يا چارت پروژه</a:t>
            </a:r>
            <a:r>
              <a:rPr lang="en-US" sz="2600" b="1" dirty="0">
                <a:cs typeface="B Nazanin" pitchFamily="2" charset="-78"/>
              </a:rPr>
              <a:t>                      </a:t>
            </a:r>
            <a:r>
              <a:rPr lang="fa-IR" sz="2600" b="1" dirty="0">
                <a:cs typeface="B Nazanin" pitchFamily="2" charset="-78"/>
              </a:rPr>
              <a:t> </a:t>
            </a:r>
            <a:r>
              <a:rPr lang="en-US" sz="2000" b="1" dirty="0">
                <a:cs typeface="B Nazanin" pitchFamily="2" charset="-78"/>
              </a:rPr>
              <a:t>Develop Project Charter</a:t>
            </a:r>
            <a:endParaRPr lang="fa-IR" sz="2000" b="1" dirty="0">
              <a:cs typeface="B Nazanin" pitchFamily="2" charset="-78"/>
            </a:endParaRPr>
          </a:p>
          <a:p>
            <a:pPr algn="r" rtl="1">
              <a:lnSpc>
                <a:spcPct val="150000"/>
              </a:lnSpc>
              <a:buFont typeface="Wingdings" pitchFamily="2" charset="2"/>
              <a:buNone/>
            </a:pPr>
            <a:r>
              <a:rPr lang="fa-IR" sz="2600" b="1" dirty="0">
                <a:cs typeface="B Nazanin" pitchFamily="2" charset="-78"/>
              </a:rPr>
              <a:t>2- تهيه بيانيه يا سند محدوده پروژه</a:t>
            </a:r>
            <a:r>
              <a:rPr lang="en-US" sz="2600" b="1" dirty="0">
                <a:cs typeface="B Nazanin" pitchFamily="2" charset="-78"/>
              </a:rPr>
              <a:t>    </a:t>
            </a:r>
            <a:r>
              <a:rPr lang="fa-IR" sz="2600" b="1" dirty="0">
                <a:cs typeface="B Nazanin" pitchFamily="2" charset="-78"/>
              </a:rPr>
              <a:t> </a:t>
            </a:r>
            <a:r>
              <a:rPr lang="en-US" sz="2000" b="1" dirty="0">
                <a:cs typeface="B Nazanin" pitchFamily="2" charset="-78"/>
              </a:rPr>
              <a:t>Develop Project Scope Statement</a:t>
            </a:r>
          </a:p>
          <a:p>
            <a:pPr algn="r" rtl="1">
              <a:lnSpc>
                <a:spcPct val="150000"/>
              </a:lnSpc>
              <a:buFont typeface="Wingdings" pitchFamily="2" charset="2"/>
              <a:buNone/>
            </a:pPr>
            <a:r>
              <a:rPr lang="fa-IR" sz="2600" b="1" dirty="0">
                <a:cs typeface="B Nazanin" pitchFamily="2" charset="-78"/>
              </a:rPr>
              <a:t>3- تهيه برنامه جامع مديريت پروژه </a:t>
            </a:r>
            <a:r>
              <a:rPr lang="en-US" sz="2000" b="1" dirty="0">
                <a:cs typeface="B Nazanin" pitchFamily="2" charset="-78"/>
              </a:rPr>
              <a:t>Develop Project Management Plan     </a:t>
            </a:r>
            <a:endParaRPr lang="fa-IR" sz="2000" b="1" dirty="0">
              <a:cs typeface="B Nazanin" pitchFamily="2" charset="-78"/>
            </a:endParaRPr>
          </a:p>
          <a:p>
            <a:pPr algn="r" rtl="1">
              <a:lnSpc>
                <a:spcPct val="150000"/>
              </a:lnSpc>
              <a:buFont typeface="Wingdings" pitchFamily="2" charset="2"/>
              <a:buNone/>
            </a:pPr>
            <a:r>
              <a:rPr lang="fa-IR" sz="2600" b="1" dirty="0">
                <a:cs typeface="B Nazanin" pitchFamily="2" charset="-78"/>
              </a:rPr>
              <a:t>4- هدايت و مديريت اجراي پروژه</a:t>
            </a:r>
            <a:r>
              <a:rPr lang="en-US" sz="2600" b="1" dirty="0">
                <a:cs typeface="B Nazanin" pitchFamily="2" charset="-78"/>
              </a:rPr>
              <a:t>     </a:t>
            </a:r>
            <a:r>
              <a:rPr lang="fa-IR" sz="2600" b="1" dirty="0">
                <a:cs typeface="B Nazanin" pitchFamily="2" charset="-78"/>
              </a:rPr>
              <a:t> </a:t>
            </a:r>
            <a:r>
              <a:rPr lang="en-US" sz="2000" b="1" dirty="0">
                <a:cs typeface="B Nazanin" pitchFamily="2" charset="-78"/>
              </a:rPr>
              <a:t>Direct &amp; Manage Project Execution</a:t>
            </a:r>
            <a:endParaRPr lang="fa-IR" sz="2000" b="1" dirty="0">
              <a:cs typeface="B Nazanin" pitchFamily="2" charset="-78"/>
            </a:endParaRPr>
          </a:p>
          <a:p>
            <a:pPr algn="r" rtl="1">
              <a:lnSpc>
                <a:spcPct val="150000"/>
              </a:lnSpc>
              <a:buFont typeface="Wingdings" pitchFamily="2" charset="2"/>
              <a:buNone/>
            </a:pPr>
            <a:r>
              <a:rPr lang="fa-IR" sz="2600" b="1" dirty="0">
                <a:cs typeface="B Nazanin" pitchFamily="2" charset="-78"/>
              </a:rPr>
              <a:t>5- پايش و کنترل کار پروژه</a:t>
            </a:r>
            <a:r>
              <a:rPr lang="en-US" sz="2600" b="1" dirty="0">
                <a:cs typeface="B Nazanin" pitchFamily="2" charset="-78"/>
              </a:rPr>
              <a:t>                </a:t>
            </a:r>
            <a:r>
              <a:rPr lang="fa-IR" sz="2600" b="1" dirty="0">
                <a:cs typeface="B Nazanin" pitchFamily="2" charset="-78"/>
              </a:rPr>
              <a:t> </a:t>
            </a:r>
            <a:r>
              <a:rPr lang="en-US" sz="2000" b="1" dirty="0">
                <a:cs typeface="B Nazanin" pitchFamily="2" charset="-78"/>
              </a:rPr>
              <a:t>Monitor &amp; Control Work Project</a:t>
            </a:r>
            <a:endParaRPr lang="fa-IR" sz="2000" b="1" dirty="0">
              <a:cs typeface="B Nazanin" pitchFamily="2" charset="-78"/>
            </a:endParaRPr>
          </a:p>
          <a:p>
            <a:pPr algn="r" rtl="1">
              <a:lnSpc>
                <a:spcPct val="150000"/>
              </a:lnSpc>
              <a:buFont typeface="Wingdings" pitchFamily="2" charset="2"/>
              <a:buNone/>
            </a:pPr>
            <a:r>
              <a:rPr lang="fa-IR" sz="2600" b="1" dirty="0">
                <a:cs typeface="B Nazanin" pitchFamily="2" charset="-78"/>
              </a:rPr>
              <a:t>6- کنترل هماهنگ و يکپارچه تغييرات</a:t>
            </a:r>
            <a:r>
              <a:rPr lang="en-US" sz="2600" b="1" dirty="0">
                <a:cs typeface="B Nazanin" pitchFamily="2" charset="-78"/>
              </a:rPr>
              <a:t>           </a:t>
            </a:r>
            <a:r>
              <a:rPr lang="fa-IR" sz="2600" b="1" dirty="0">
                <a:cs typeface="B Nazanin" pitchFamily="2" charset="-78"/>
              </a:rPr>
              <a:t> </a:t>
            </a:r>
            <a:r>
              <a:rPr lang="en-US" sz="2600" b="1" dirty="0">
                <a:cs typeface="B Nazanin" pitchFamily="2" charset="-78"/>
              </a:rPr>
              <a:t> </a:t>
            </a:r>
            <a:r>
              <a:rPr lang="en-US" sz="2000" b="1" dirty="0">
                <a:cs typeface="B Nazanin" pitchFamily="2" charset="-78"/>
              </a:rPr>
              <a:t>Integrate Change Control</a:t>
            </a:r>
            <a:endParaRPr lang="fa-IR" sz="2000" b="1" dirty="0">
              <a:cs typeface="B Nazanin" pitchFamily="2" charset="-78"/>
            </a:endParaRPr>
          </a:p>
          <a:p>
            <a:pPr algn="r" rtl="1">
              <a:lnSpc>
                <a:spcPct val="150000"/>
              </a:lnSpc>
              <a:buFont typeface="Wingdings" pitchFamily="2" charset="2"/>
              <a:buNone/>
            </a:pPr>
            <a:r>
              <a:rPr lang="fa-IR" sz="2600" b="1" dirty="0">
                <a:cs typeface="B Nazanin" pitchFamily="2" charset="-78"/>
              </a:rPr>
              <a:t>7- خاتمه پروژه </a:t>
            </a:r>
            <a:r>
              <a:rPr lang="en-US" sz="2000" b="1" dirty="0">
                <a:cs typeface="B Nazanin" pitchFamily="2" charset="-78"/>
              </a:rPr>
              <a:t>Close Project                                                                   </a:t>
            </a:r>
            <a:endParaRPr lang="en-US" sz="2600" b="1" dirty="0">
              <a:cs typeface="B Nazanin" pitchFamily="2" charset="-7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40456E8-064E-44F4-B262-73399A54B417}" type="slidenum">
              <a:rPr lang="ar-SA" altLang="en-US"/>
              <a:pPr/>
              <a:t>18</a:t>
            </a:fld>
            <a:endParaRPr lang="en-US" altLang="en-US"/>
          </a:p>
        </p:txBody>
      </p:sp>
      <p:sp>
        <p:nvSpPr>
          <p:cNvPr id="418818" name="Rectangle 2"/>
          <p:cNvSpPr>
            <a:spLocks noGrp="1" noChangeArrowheads="1"/>
          </p:cNvSpPr>
          <p:nvPr>
            <p:ph type="title"/>
          </p:nvPr>
        </p:nvSpPr>
        <p:spPr>
          <a:xfrm>
            <a:off x="457200" y="642918"/>
            <a:ext cx="8229600" cy="1000132"/>
          </a:xfrm>
        </p:spPr>
        <p:txBody>
          <a:bodyPr>
            <a:normAutofit/>
          </a:bodyPr>
          <a:lstStyle/>
          <a:p>
            <a:pPr algn="ctr" rtl="1"/>
            <a:r>
              <a:rPr lang="fa-IR" sz="2800" b="1" dirty="0">
                <a:cs typeface="B Nazanin" pitchFamily="2" charset="-78"/>
              </a:rPr>
              <a:t>جايگاه نه سطح دانش در 5 گروه فرايندي</a:t>
            </a:r>
            <a:br>
              <a:rPr lang="fa-IR" sz="2800" b="1" dirty="0">
                <a:cs typeface="B Nazanin" pitchFamily="2" charset="-78"/>
              </a:rPr>
            </a:br>
            <a:r>
              <a:rPr lang="fa-IR" sz="2800" b="1" dirty="0">
                <a:cs typeface="B Nazanin" pitchFamily="2" charset="-78"/>
              </a:rPr>
              <a:t>2- مديريت محدوده پروژه</a:t>
            </a:r>
            <a:r>
              <a:rPr lang="en-US" sz="2800" b="1" dirty="0">
                <a:cs typeface="B Nazanin" pitchFamily="2" charset="-78"/>
              </a:rPr>
              <a:t>  </a:t>
            </a:r>
            <a:r>
              <a:rPr lang="fa-IR" sz="2800" b="1" dirty="0">
                <a:cs typeface="B Nazanin" pitchFamily="2" charset="-78"/>
              </a:rPr>
              <a:t> </a:t>
            </a:r>
            <a:r>
              <a:rPr lang="en-US" sz="2800" b="1" dirty="0">
                <a:cs typeface="B Nazanin" pitchFamily="2" charset="-78"/>
              </a:rPr>
              <a:t>Scope  Management</a:t>
            </a:r>
          </a:p>
        </p:txBody>
      </p:sp>
      <p:sp>
        <p:nvSpPr>
          <p:cNvPr id="418819" name="Rectangle 3"/>
          <p:cNvSpPr>
            <a:spLocks noGrp="1" noChangeArrowheads="1"/>
          </p:cNvSpPr>
          <p:nvPr>
            <p:ph type="body" idx="1"/>
          </p:nvPr>
        </p:nvSpPr>
        <p:spPr>
          <a:xfrm>
            <a:off x="457200" y="1785926"/>
            <a:ext cx="8229600" cy="4538674"/>
          </a:xfrm>
        </p:spPr>
        <p:txBody>
          <a:bodyPr>
            <a:noAutofit/>
          </a:bodyPr>
          <a:lstStyle/>
          <a:p>
            <a:pPr algn="just" rtl="1">
              <a:lnSpc>
                <a:spcPct val="170000"/>
              </a:lnSpc>
              <a:buFont typeface="Wingdings" pitchFamily="2" charset="2"/>
              <a:buNone/>
            </a:pPr>
            <a:r>
              <a:rPr lang="fa-IR" sz="2000" b="1" dirty="0">
                <a:cs typeface="B Nazanin" pitchFamily="2" charset="-78"/>
              </a:rPr>
              <a:t>فرآيندهاي لازم براي اطمينان از اينکه تمام فعاليتهاي مورد نياز براي انجام کامل پروژه شناسايي شده و در محدوده پروژه به عنوان دستور کار قرار گرفته است. تعداد اين فرآيندها 5 مورد هستند که عبارتند از:</a:t>
            </a:r>
          </a:p>
          <a:p>
            <a:pPr algn="just" rtl="1">
              <a:lnSpc>
                <a:spcPct val="170000"/>
              </a:lnSpc>
              <a:buFont typeface="Wingdings" pitchFamily="2" charset="2"/>
              <a:buNone/>
            </a:pPr>
            <a:r>
              <a:rPr lang="fa-IR" sz="2000" b="1" dirty="0">
                <a:cs typeface="B Nazanin" pitchFamily="2" charset="-78"/>
              </a:rPr>
              <a:t>1- برنامه ريزي محدوده پروژه</a:t>
            </a:r>
            <a:r>
              <a:rPr lang="en-US" sz="2000" b="1" dirty="0">
                <a:cs typeface="B Nazanin" pitchFamily="2" charset="-78"/>
              </a:rPr>
              <a:t>              </a:t>
            </a:r>
            <a:r>
              <a:rPr lang="fa-IR" sz="2000" b="1" dirty="0">
                <a:cs typeface="B Nazanin" pitchFamily="2" charset="-78"/>
              </a:rPr>
              <a:t>  </a:t>
            </a:r>
            <a:r>
              <a:rPr lang="en-US" sz="2000" b="1" dirty="0">
                <a:cs typeface="B Nazanin" pitchFamily="2" charset="-78"/>
              </a:rPr>
              <a:t>Scope Planning</a:t>
            </a:r>
            <a:endParaRPr lang="fa-IR" sz="2000" b="1" dirty="0">
              <a:cs typeface="B Nazanin" pitchFamily="2" charset="-78"/>
            </a:endParaRPr>
          </a:p>
          <a:p>
            <a:pPr algn="just" rtl="1">
              <a:lnSpc>
                <a:spcPct val="170000"/>
              </a:lnSpc>
              <a:buFont typeface="Wingdings" pitchFamily="2" charset="2"/>
              <a:buNone/>
            </a:pPr>
            <a:r>
              <a:rPr lang="fa-IR" sz="2000" b="1" dirty="0">
                <a:cs typeface="B Nazanin" pitchFamily="2" charset="-78"/>
              </a:rPr>
              <a:t>2- تعريف محدوده پروژه</a:t>
            </a:r>
            <a:r>
              <a:rPr lang="en-US" sz="2000" b="1" dirty="0">
                <a:cs typeface="B Nazanin" pitchFamily="2" charset="-78"/>
              </a:rPr>
              <a:t>                   </a:t>
            </a:r>
            <a:r>
              <a:rPr lang="fa-IR" sz="2000" b="1" dirty="0">
                <a:cs typeface="B Nazanin" pitchFamily="2" charset="-78"/>
              </a:rPr>
              <a:t> </a:t>
            </a:r>
            <a:r>
              <a:rPr lang="en-US" sz="2000" b="1" dirty="0">
                <a:cs typeface="B Nazanin" pitchFamily="2" charset="-78"/>
              </a:rPr>
              <a:t> Scope Definition</a:t>
            </a:r>
            <a:endParaRPr lang="fa-IR" sz="2000" b="1" dirty="0">
              <a:cs typeface="B Nazanin" pitchFamily="2" charset="-78"/>
            </a:endParaRPr>
          </a:p>
          <a:p>
            <a:pPr algn="just" rtl="1">
              <a:lnSpc>
                <a:spcPct val="170000"/>
              </a:lnSpc>
              <a:buFont typeface="Wingdings" pitchFamily="2" charset="2"/>
              <a:buNone/>
            </a:pPr>
            <a:r>
              <a:rPr lang="fa-IR" sz="2000" b="1" dirty="0">
                <a:cs typeface="B Nazanin" pitchFamily="2" charset="-78"/>
              </a:rPr>
              <a:t>3- ايجاد ساختار شکست کار</a:t>
            </a:r>
            <a:r>
              <a:rPr lang="en-US" sz="2000" b="1" dirty="0">
                <a:cs typeface="B Nazanin" pitchFamily="2" charset="-78"/>
              </a:rPr>
              <a:t>   Create WBS                     </a:t>
            </a:r>
            <a:endParaRPr lang="fa-IR" sz="2000" b="1" dirty="0">
              <a:cs typeface="B Nazanin" pitchFamily="2" charset="-78"/>
            </a:endParaRPr>
          </a:p>
          <a:p>
            <a:pPr algn="just" rtl="1">
              <a:lnSpc>
                <a:spcPct val="170000"/>
              </a:lnSpc>
              <a:buFont typeface="Wingdings" pitchFamily="2" charset="2"/>
              <a:buNone/>
            </a:pPr>
            <a:r>
              <a:rPr lang="fa-IR" sz="2000" b="1" dirty="0">
                <a:cs typeface="B Nazanin" pitchFamily="2" charset="-78"/>
              </a:rPr>
              <a:t>4- تاييد محدوده کار </a:t>
            </a:r>
            <a:r>
              <a:rPr lang="en-US" sz="2000" b="1" dirty="0">
                <a:cs typeface="B Nazanin" pitchFamily="2" charset="-78"/>
              </a:rPr>
              <a:t>Scope verification                     </a:t>
            </a:r>
            <a:endParaRPr lang="fa-IR" sz="2000" b="1" dirty="0">
              <a:cs typeface="B Nazanin" pitchFamily="2" charset="-78"/>
            </a:endParaRPr>
          </a:p>
          <a:p>
            <a:pPr algn="just" rtl="1">
              <a:lnSpc>
                <a:spcPct val="170000"/>
              </a:lnSpc>
              <a:buFont typeface="Wingdings" pitchFamily="2" charset="2"/>
              <a:buNone/>
            </a:pPr>
            <a:r>
              <a:rPr lang="fa-IR" sz="2000" b="1" dirty="0">
                <a:cs typeface="B Nazanin" pitchFamily="2" charset="-78"/>
              </a:rPr>
              <a:t>5- کنترل محدوده پروژه </a:t>
            </a:r>
            <a:r>
              <a:rPr lang="en-US" sz="2000" b="1" dirty="0">
                <a:cs typeface="B Nazanin" pitchFamily="2" charset="-78"/>
              </a:rPr>
              <a:t> Scope Control                      </a:t>
            </a:r>
          </a:p>
          <a:p>
            <a:pPr algn="just" rtl="1">
              <a:lnSpc>
                <a:spcPct val="170000"/>
              </a:lnSpc>
              <a:buFont typeface="Wingdings" pitchFamily="2" charset="2"/>
              <a:buNone/>
            </a:pPr>
            <a:r>
              <a:rPr lang="en-US" sz="2000" b="1" dirty="0">
                <a:cs typeface="B Nazanin" pitchFamily="2" charset="-78"/>
              </a:rPr>
              <a:t> </a:t>
            </a:r>
            <a:endParaRPr lang="fa-IR" sz="2000" b="1" dirty="0">
              <a:cs typeface="B Nazanin" pitchFamily="2" charset="-78"/>
            </a:endParaRPr>
          </a:p>
          <a:p>
            <a:pPr algn="just" rtl="1">
              <a:lnSpc>
                <a:spcPct val="170000"/>
              </a:lnSpc>
              <a:buFont typeface="Wingdings" pitchFamily="2" charset="2"/>
              <a:buNone/>
            </a:pPr>
            <a:endParaRPr lang="en-US" sz="2000" b="1" dirty="0">
              <a:cs typeface="B Nazanin" pitchFamily="2" charset="-78"/>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D3C792-FF29-424D-A711-151C5D190774}" type="slidenum">
              <a:rPr lang="ar-SA" altLang="en-US"/>
              <a:pPr/>
              <a:t>19</a:t>
            </a:fld>
            <a:endParaRPr lang="en-US" altLang="en-US"/>
          </a:p>
        </p:txBody>
      </p:sp>
      <p:sp>
        <p:nvSpPr>
          <p:cNvPr id="419842" name="Rectangle 2"/>
          <p:cNvSpPr>
            <a:spLocks noGrp="1" noChangeArrowheads="1"/>
          </p:cNvSpPr>
          <p:nvPr>
            <p:ph type="title"/>
          </p:nvPr>
        </p:nvSpPr>
        <p:spPr>
          <a:xfrm>
            <a:off x="457200" y="704088"/>
            <a:ext cx="8229600" cy="938962"/>
          </a:xfrm>
        </p:spPr>
        <p:txBody>
          <a:bodyPr>
            <a:normAutofit/>
          </a:bodyPr>
          <a:lstStyle/>
          <a:p>
            <a:pPr algn="ctr" rtl="1"/>
            <a:r>
              <a:rPr lang="fa-IR" sz="2800" b="1" dirty="0">
                <a:cs typeface="B Nazanin" pitchFamily="2" charset="-78"/>
              </a:rPr>
              <a:t>جايگاه نه سطح دانش در 5 گروه فرايندي</a:t>
            </a:r>
            <a:br>
              <a:rPr lang="fa-IR" sz="2800" b="1" dirty="0">
                <a:cs typeface="B Nazanin" pitchFamily="2" charset="-78"/>
              </a:rPr>
            </a:br>
            <a:r>
              <a:rPr lang="fa-IR" sz="2800" b="1" dirty="0">
                <a:cs typeface="B Nazanin" pitchFamily="2" charset="-78"/>
              </a:rPr>
              <a:t>3- مديريت زمان پروژه</a:t>
            </a:r>
            <a:r>
              <a:rPr lang="en-US" sz="2800" b="1" dirty="0">
                <a:cs typeface="B Nazanin" pitchFamily="2" charset="-78"/>
              </a:rPr>
              <a:t>  </a:t>
            </a:r>
            <a:r>
              <a:rPr lang="fa-IR" sz="2800" b="1" dirty="0">
                <a:cs typeface="B Nazanin" pitchFamily="2" charset="-78"/>
              </a:rPr>
              <a:t> </a:t>
            </a:r>
            <a:r>
              <a:rPr lang="en-US" sz="2800" b="1" dirty="0">
                <a:cs typeface="B Nazanin" pitchFamily="2" charset="-78"/>
              </a:rPr>
              <a:t>Time  Management</a:t>
            </a:r>
          </a:p>
        </p:txBody>
      </p:sp>
      <p:sp>
        <p:nvSpPr>
          <p:cNvPr id="419843" name="Rectangle 3"/>
          <p:cNvSpPr>
            <a:spLocks noGrp="1" noChangeArrowheads="1"/>
          </p:cNvSpPr>
          <p:nvPr>
            <p:ph type="body" idx="1"/>
          </p:nvPr>
        </p:nvSpPr>
        <p:spPr/>
        <p:txBody>
          <a:bodyPr>
            <a:noAutofit/>
          </a:bodyPr>
          <a:lstStyle/>
          <a:p>
            <a:pPr algn="just" rtl="1">
              <a:lnSpc>
                <a:spcPct val="150000"/>
              </a:lnSpc>
              <a:buFont typeface="Wingdings" pitchFamily="2" charset="2"/>
              <a:buNone/>
            </a:pPr>
            <a:r>
              <a:rPr lang="fa-IR" sz="2200" b="1" dirty="0">
                <a:cs typeface="B Nazanin" pitchFamily="2" charset="-78"/>
              </a:rPr>
              <a:t>فرآيندهاي لازم براي اطمينان از انجام به موقع پروژه را گويند. اين فرايندها 6 مورد بوده که عبارتند از:</a:t>
            </a:r>
          </a:p>
          <a:p>
            <a:pPr algn="just" rtl="1">
              <a:lnSpc>
                <a:spcPct val="150000"/>
              </a:lnSpc>
              <a:buFont typeface="Wingdings" pitchFamily="2" charset="2"/>
              <a:buNone/>
            </a:pPr>
            <a:r>
              <a:rPr lang="fa-IR" sz="2200" b="1" dirty="0">
                <a:cs typeface="B Nazanin" pitchFamily="2" charset="-78"/>
              </a:rPr>
              <a:t>1- تعريف فعاليتها</a:t>
            </a:r>
            <a:r>
              <a:rPr lang="en-US" sz="2200" b="1" dirty="0">
                <a:cs typeface="B Nazanin" pitchFamily="2" charset="-78"/>
              </a:rPr>
              <a:t>                         </a:t>
            </a:r>
            <a:r>
              <a:rPr lang="fa-IR" sz="2200" b="1" dirty="0">
                <a:cs typeface="B Nazanin" pitchFamily="2" charset="-78"/>
              </a:rPr>
              <a:t> </a:t>
            </a:r>
            <a:r>
              <a:rPr lang="en-US" sz="2200" b="1" dirty="0">
                <a:cs typeface="B Nazanin" pitchFamily="2" charset="-78"/>
              </a:rPr>
              <a:t>Activity Definition</a:t>
            </a:r>
            <a:endParaRPr lang="fa-IR" sz="2200" b="1" dirty="0">
              <a:cs typeface="B Nazanin" pitchFamily="2" charset="-78"/>
            </a:endParaRPr>
          </a:p>
          <a:p>
            <a:pPr algn="just" rtl="1">
              <a:lnSpc>
                <a:spcPct val="150000"/>
              </a:lnSpc>
              <a:buFont typeface="Wingdings" pitchFamily="2" charset="2"/>
              <a:buNone/>
            </a:pPr>
            <a:r>
              <a:rPr lang="fa-IR" sz="2200" b="1" dirty="0">
                <a:cs typeface="B Nazanin" pitchFamily="2" charset="-78"/>
              </a:rPr>
              <a:t>2- تعيين توالي فعاليتها</a:t>
            </a:r>
            <a:r>
              <a:rPr lang="en-US" sz="2200" b="1" dirty="0">
                <a:cs typeface="B Nazanin" pitchFamily="2" charset="-78"/>
              </a:rPr>
              <a:t>               </a:t>
            </a:r>
            <a:r>
              <a:rPr lang="fa-IR" sz="2200" b="1" dirty="0">
                <a:cs typeface="B Nazanin" pitchFamily="2" charset="-78"/>
              </a:rPr>
              <a:t> </a:t>
            </a:r>
            <a:r>
              <a:rPr lang="en-US" sz="2200" b="1" dirty="0">
                <a:cs typeface="B Nazanin" pitchFamily="2" charset="-78"/>
              </a:rPr>
              <a:t>Activity Sequencing</a:t>
            </a:r>
          </a:p>
          <a:p>
            <a:pPr algn="just" rtl="1">
              <a:lnSpc>
                <a:spcPct val="150000"/>
              </a:lnSpc>
              <a:buFont typeface="Wingdings" pitchFamily="2" charset="2"/>
              <a:buNone/>
            </a:pPr>
            <a:r>
              <a:rPr lang="fa-IR" sz="2200" b="1" dirty="0">
                <a:cs typeface="B Nazanin" pitchFamily="2" charset="-78"/>
              </a:rPr>
              <a:t>3- برآورد منابع فعاليتها</a:t>
            </a:r>
            <a:r>
              <a:rPr lang="en-US" sz="2200" b="1" dirty="0">
                <a:cs typeface="B Nazanin" pitchFamily="2" charset="-78"/>
              </a:rPr>
              <a:t> </a:t>
            </a:r>
            <a:r>
              <a:rPr lang="fa-IR" sz="2200" b="1" dirty="0">
                <a:cs typeface="B Nazanin" pitchFamily="2" charset="-78"/>
              </a:rPr>
              <a:t> </a:t>
            </a:r>
            <a:r>
              <a:rPr lang="en-US" sz="2200" b="1" dirty="0">
                <a:cs typeface="B Nazanin" pitchFamily="2" charset="-78"/>
              </a:rPr>
              <a:t>Activity Resource Estimating</a:t>
            </a:r>
          </a:p>
          <a:p>
            <a:pPr algn="just" rtl="1">
              <a:lnSpc>
                <a:spcPct val="150000"/>
              </a:lnSpc>
              <a:buFont typeface="Wingdings" pitchFamily="2" charset="2"/>
              <a:buNone/>
            </a:pPr>
            <a:r>
              <a:rPr lang="fa-IR" sz="2200" b="1" dirty="0">
                <a:cs typeface="B Nazanin" pitchFamily="2" charset="-78"/>
              </a:rPr>
              <a:t>4- برآورد زمان فعاليتها </a:t>
            </a:r>
            <a:r>
              <a:rPr lang="en-US" sz="2200" b="1" dirty="0">
                <a:cs typeface="B Nazanin" pitchFamily="2" charset="-78"/>
              </a:rPr>
              <a:t>  Activity Duration Estimating   </a:t>
            </a:r>
          </a:p>
          <a:p>
            <a:pPr algn="just" rtl="1">
              <a:lnSpc>
                <a:spcPct val="150000"/>
              </a:lnSpc>
              <a:buFont typeface="Wingdings" pitchFamily="2" charset="2"/>
              <a:buNone/>
            </a:pPr>
            <a:r>
              <a:rPr lang="fa-IR" sz="2200" b="1" dirty="0">
                <a:cs typeface="B Nazanin" pitchFamily="2" charset="-78"/>
              </a:rPr>
              <a:t>5- تهيه برنامه زمانبندي </a:t>
            </a:r>
            <a:r>
              <a:rPr lang="en-US" sz="2200" b="1" dirty="0">
                <a:cs typeface="B Nazanin" pitchFamily="2" charset="-78"/>
              </a:rPr>
              <a:t> Schedule Development        </a:t>
            </a:r>
          </a:p>
          <a:p>
            <a:pPr algn="just" rtl="1">
              <a:lnSpc>
                <a:spcPct val="150000"/>
              </a:lnSpc>
              <a:buFont typeface="Wingdings" pitchFamily="2" charset="2"/>
              <a:buNone/>
            </a:pPr>
            <a:r>
              <a:rPr lang="fa-IR" sz="2200" b="1" dirty="0">
                <a:cs typeface="B Nazanin" pitchFamily="2" charset="-78"/>
              </a:rPr>
              <a:t>6- کنترل زمانبندي</a:t>
            </a:r>
            <a:r>
              <a:rPr lang="en-US" sz="2200" b="1" dirty="0">
                <a:cs typeface="B Nazanin" pitchFamily="2" charset="-78"/>
              </a:rPr>
              <a:t> </a:t>
            </a:r>
            <a:r>
              <a:rPr lang="fa-IR" sz="2200" b="1" dirty="0">
                <a:cs typeface="B Nazanin" pitchFamily="2" charset="-78"/>
              </a:rPr>
              <a:t> </a:t>
            </a:r>
            <a:r>
              <a:rPr lang="en-US" sz="2200" b="1" dirty="0">
                <a:cs typeface="B Nazanin" pitchFamily="2" charset="-78"/>
              </a:rPr>
              <a:t>Schedule Control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solidFill>
                  <a:schemeClr val="tx2"/>
                </a:solidFill>
                <a:effectLst/>
                <a:cs typeface="B Titr" pitchFamily="2" charset="-78"/>
              </a:rPr>
              <a:t>فصل هفتم</a:t>
            </a:r>
            <a:endParaRPr lang="fa-IR" b="1" dirty="0">
              <a:solidFill>
                <a:schemeClr val="tx2"/>
              </a:solidFill>
              <a:effectLst/>
              <a:cs typeface="B Titr" pitchFamily="2" charset="-78"/>
            </a:endParaRPr>
          </a:p>
        </p:txBody>
      </p:sp>
      <p:sp>
        <p:nvSpPr>
          <p:cNvPr id="3" name="Subtitle 2"/>
          <p:cNvSpPr>
            <a:spLocks noGrp="1"/>
          </p:cNvSpPr>
          <p:nvPr>
            <p:ph type="subTitle" idx="1"/>
          </p:nvPr>
        </p:nvSpPr>
        <p:spPr>
          <a:xfrm>
            <a:off x="500034" y="3714752"/>
            <a:ext cx="7854696" cy="1071570"/>
          </a:xfrm>
        </p:spPr>
        <p:txBody>
          <a:bodyPr>
            <a:normAutofit/>
          </a:bodyPr>
          <a:lstStyle/>
          <a:p>
            <a:pPr algn="ctr"/>
            <a:r>
              <a:rPr lang="fa-IR" sz="3200" b="1" dirty="0" smtClean="0">
                <a:cs typeface="B Titr" pitchFamily="2" charset="-78"/>
              </a:rPr>
              <a:t>استاندارد مدیریت پروژه </a:t>
            </a:r>
            <a:r>
              <a:rPr lang="en-US" sz="3200" b="1" dirty="0" smtClean="0">
                <a:cs typeface="B Titr" pitchFamily="2" charset="-78"/>
              </a:rPr>
              <a:t>PMBOK</a:t>
            </a:r>
            <a:r>
              <a:rPr lang="fa-IR" sz="3200" b="1" dirty="0" smtClean="0">
                <a:cs typeface="B Titr" pitchFamily="2" charset="-78"/>
              </a:rPr>
              <a:t> و</a:t>
            </a:r>
            <a:r>
              <a:rPr lang="en-US" sz="3200" b="1" dirty="0" smtClean="0">
                <a:cs typeface="B Titr" pitchFamily="2" charset="-78"/>
              </a:rPr>
              <a:t> </a:t>
            </a:r>
            <a:r>
              <a:rPr lang="fa-IR" sz="3200" b="1" dirty="0" smtClean="0">
                <a:cs typeface="B Titr" pitchFamily="2" charset="-78"/>
              </a:rPr>
              <a:t> </a:t>
            </a:r>
            <a:r>
              <a:rPr lang="en-US" sz="3200" b="1" dirty="0" smtClean="0">
                <a:cs typeface="B Titr" pitchFamily="2" charset="-78"/>
              </a:rPr>
              <a:t>2</a:t>
            </a:r>
            <a:r>
              <a:rPr lang="fa-IR" sz="3200" b="1" dirty="0" smtClean="0">
                <a:cs typeface="B Titr" pitchFamily="2" charset="-78"/>
              </a:rPr>
              <a:t> </a:t>
            </a:r>
            <a:r>
              <a:rPr lang="en-US" sz="3200" b="1" dirty="0" smtClean="0">
                <a:cs typeface="B Titr" pitchFamily="2" charset="-78"/>
              </a:rPr>
              <a:t>PRINCE</a:t>
            </a:r>
            <a:endParaRPr lang="fa-IR" sz="3200" b="1" dirty="0">
              <a:solidFill>
                <a:schemeClr val="tx1"/>
              </a:solidFill>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a:t>
            </a:fld>
            <a:endParaRPr lang="fa-I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8690865-D90A-46C2-9903-82B0E1185E42}" type="slidenum">
              <a:rPr lang="ar-SA" altLang="en-US"/>
              <a:pPr/>
              <a:t>20</a:t>
            </a:fld>
            <a:endParaRPr lang="en-US" altLang="en-US"/>
          </a:p>
        </p:txBody>
      </p:sp>
      <p:sp>
        <p:nvSpPr>
          <p:cNvPr id="420866" name="Rectangle 2"/>
          <p:cNvSpPr>
            <a:spLocks noGrp="1" noChangeArrowheads="1"/>
          </p:cNvSpPr>
          <p:nvPr>
            <p:ph type="title"/>
          </p:nvPr>
        </p:nvSpPr>
        <p:spPr>
          <a:xfrm>
            <a:off x="457200" y="704088"/>
            <a:ext cx="8229600" cy="938962"/>
          </a:xfrm>
        </p:spPr>
        <p:txBody>
          <a:bodyPr>
            <a:normAutofit/>
          </a:bodyPr>
          <a:lstStyle/>
          <a:p>
            <a:pPr algn="ctr" rtl="1"/>
            <a:r>
              <a:rPr lang="fa-IR" sz="2800" b="1" dirty="0">
                <a:cs typeface="B Nazanin" pitchFamily="2" charset="-78"/>
              </a:rPr>
              <a:t>جايگاه نه سطح دانش در 5 گروه فرايندي</a:t>
            </a:r>
            <a:br>
              <a:rPr lang="fa-IR" sz="2800" b="1" dirty="0">
                <a:cs typeface="B Nazanin" pitchFamily="2" charset="-78"/>
              </a:rPr>
            </a:br>
            <a:r>
              <a:rPr lang="fa-IR" sz="2800" b="1" dirty="0">
                <a:cs typeface="B Nazanin" pitchFamily="2" charset="-78"/>
              </a:rPr>
              <a:t>4- مديريت هزينه پروژه</a:t>
            </a:r>
            <a:r>
              <a:rPr lang="en-US" sz="2800" b="1" dirty="0">
                <a:cs typeface="B Nazanin" pitchFamily="2" charset="-78"/>
              </a:rPr>
              <a:t>  </a:t>
            </a:r>
            <a:r>
              <a:rPr lang="fa-IR" sz="2800" b="1" dirty="0">
                <a:cs typeface="B Nazanin" pitchFamily="2" charset="-78"/>
              </a:rPr>
              <a:t> </a:t>
            </a:r>
            <a:r>
              <a:rPr lang="en-US" sz="2800" b="1" dirty="0">
                <a:cs typeface="B Nazanin" pitchFamily="2" charset="-78"/>
              </a:rPr>
              <a:t>Cost  Management</a:t>
            </a:r>
          </a:p>
        </p:txBody>
      </p:sp>
      <p:sp>
        <p:nvSpPr>
          <p:cNvPr id="420867" name="Rectangle 3"/>
          <p:cNvSpPr>
            <a:spLocks noGrp="1" noChangeArrowheads="1"/>
          </p:cNvSpPr>
          <p:nvPr>
            <p:ph type="body" idx="1"/>
          </p:nvPr>
        </p:nvSpPr>
        <p:spPr/>
        <p:txBody>
          <a:bodyPr>
            <a:normAutofit/>
          </a:bodyPr>
          <a:lstStyle/>
          <a:p>
            <a:pPr algn="just" rtl="1">
              <a:lnSpc>
                <a:spcPct val="150000"/>
              </a:lnSpc>
              <a:buFont typeface="Wingdings" pitchFamily="2" charset="2"/>
              <a:buNone/>
            </a:pPr>
            <a:r>
              <a:rPr lang="fa-IR" sz="2200" b="1" dirty="0">
                <a:cs typeface="B Nazanin" pitchFamily="2" charset="-78"/>
              </a:rPr>
              <a:t>فرآيندهاي لازم براي اطمينان از انجام پروژه تحت بودجه تعيين شده را گويند. اين فرآيندها 3 مورد بوده که عبارتند از:</a:t>
            </a:r>
          </a:p>
          <a:p>
            <a:pPr algn="just" rtl="1">
              <a:lnSpc>
                <a:spcPct val="150000"/>
              </a:lnSpc>
              <a:buFont typeface="Wingdings" pitchFamily="2" charset="2"/>
              <a:buNone/>
            </a:pPr>
            <a:r>
              <a:rPr lang="fa-IR" sz="2200" b="1" dirty="0">
                <a:cs typeface="B Nazanin" pitchFamily="2" charset="-78"/>
              </a:rPr>
              <a:t>1- برآورد هزينه</a:t>
            </a:r>
            <a:r>
              <a:rPr lang="en-US" sz="2200" b="1" dirty="0">
                <a:cs typeface="B Nazanin" pitchFamily="2" charset="-78"/>
              </a:rPr>
              <a:t>          </a:t>
            </a:r>
            <a:r>
              <a:rPr lang="fa-IR" sz="2200" b="1" dirty="0">
                <a:cs typeface="B Nazanin" pitchFamily="2" charset="-78"/>
              </a:rPr>
              <a:t> </a:t>
            </a:r>
            <a:r>
              <a:rPr lang="en-US" sz="2200" b="1" dirty="0">
                <a:cs typeface="B Nazanin" pitchFamily="2" charset="-78"/>
              </a:rPr>
              <a:t>Cost Estimation</a:t>
            </a:r>
            <a:endParaRPr lang="fa-IR" sz="2200" b="1" dirty="0">
              <a:cs typeface="B Nazanin" pitchFamily="2" charset="-78"/>
            </a:endParaRPr>
          </a:p>
          <a:p>
            <a:pPr algn="just" rtl="1">
              <a:lnSpc>
                <a:spcPct val="150000"/>
              </a:lnSpc>
              <a:buFont typeface="Wingdings" pitchFamily="2" charset="2"/>
              <a:buNone/>
            </a:pPr>
            <a:r>
              <a:rPr lang="fa-IR" sz="2200" b="1" dirty="0">
                <a:cs typeface="B Nazanin" pitchFamily="2" charset="-78"/>
              </a:rPr>
              <a:t>2- بودجه بندي هزينه</a:t>
            </a:r>
            <a:r>
              <a:rPr lang="en-US" sz="2200" b="1" dirty="0">
                <a:cs typeface="B Nazanin" pitchFamily="2" charset="-78"/>
              </a:rPr>
              <a:t>    </a:t>
            </a:r>
            <a:r>
              <a:rPr lang="fa-IR" sz="2200" b="1" dirty="0">
                <a:cs typeface="B Nazanin" pitchFamily="2" charset="-78"/>
              </a:rPr>
              <a:t> </a:t>
            </a:r>
            <a:r>
              <a:rPr lang="en-US" sz="2200" b="1" dirty="0">
                <a:cs typeface="B Nazanin" pitchFamily="2" charset="-78"/>
              </a:rPr>
              <a:t>  Cost Budgeting</a:t>
            </a:r>
          </a:p>
          <a:p>
            <a:pPr algn="just" rtl="1">
              <a:lnSpc>
                <a:spcPct val="150000"/>
              </a:lnSpc>
              <a:buFont typeface="Wingdings" pitchFamily="2" charset="2"/>
              <a:buNone/>
            </a:pPr>
            <a:r>
              <a:rPr lang="fa-IR" sz="2200" b="1" dirty="0">
                <a:cs typeface="B Nazanin" pitchFamily="2" charset="-78"/>
              </a:rPr>
              <a:t>3- کنترل هزينه</a:t>
            </a:r>
            <a:r>
              <a:rPr lang="en-US" sz="2200" b="1" dirty="0">
                <a:cs typeface="B Nazanin" pitchFamily="2" charset="-78"/>
              </a:rPr>
              <a:t> Cost Control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E65FAF2-9B51-42EE-82E9-994886A92C3F}" type="slidenum">
              <a:rPr lang="ar-SA" altLang="en-US"/>
              <a:pPr/>
              <a:t>21</a:t>
            </a:fld>
            <a:endParaRPr lang="en-US" altLang="en-US"/>
          </a:p>
        </p:txBody>
      </p:sp>
      <p:sp>
        <p:nvSpPr>
          <p:cNvPr id="421890" name="Rectangle 2"/>
          <p:cNvSpPr>
            <a:spLocks noGrp="1" noChangeArrowheads="1"/>
          </p:cNvSpPr>
          <p:nvPr>
            <p:ph type="title"/>
          </p:nvPr>
        </p:nvSpPr>
        <p:spPr/>
        <p:txBody>
          <a:bodyPr>
            <a:normAutofit/>
          </a:bodyPr>
          <a:lstStyle/>
          <a:p>
            <a:pPr algn="ctr" rtl="1"/>
            <a:r>
              <a:rPr lang="fa-IR" sz="2800" b="1" dirty="0">
                <a:cs typeface="B Nazanin" pitchFamily="2" charset="-78"/>
              </a:rPr>
              <a:t>جايگاه نه سطح دانش در 5 گروه فرايندي</a:t>
            </a:r>
            <a:br>
              <a:rPr lang="fa-IR" sz="2800" b="1" dirty="0">
                <a:cs typeface="B Nazanin" pitchFamily="2" charset="-78"/>
              </a:rPr>
            </a:br>
            <a:r>
              <a:rPr lang="fa-IR" sz="2800" b="1" dirty="0">
                <a:cs typeface="B Nazanin" pitchFamily="2" charset="-78"/>
              </a:rPr>
              <a:t>5- مديريت کيفيت پروژه</a:t>
            </a:r>
            <a:r>
              <a:rPr lang="en-US" sz="2800" b="1" dirty="0">
                <a:cs typeface="B Nazanin" pitchFamily="2" charset="-78"/>
              </a:rPr>
              <a:t>  </a:t>
            </a:r>
            <a:r>
              <a:rPr lang="fa-IR" sz="2800" b="1" dirty="0">
                <a:cs typeface="B Nazanin" pitchFamily="2" charset="-78"/>
              </a:rPr>
              <a:t> </a:t>
            </a:r>
            <a:r>
              <a:rPr lang="en-US" sz="2800" b="1" dirty="0">
                <a:cs typeface="B Nazanin" pitchFamily="2" charset="-78"/>
              </a:rPr>
              <a:t>Quality  Management</a:t>
            </a:r>
          </a:p>
        </p:txBody>
      </p:sp>
      <p:sp>
        <p:nvSpPr>
          <p:cNvPr id="421891" name="Rectangle 3"/>
          <p:cNvSpPr>
            <a:spLocks noGrp="1" noChangeArrowheads="1"/>
          </p:cNvSpPr>
          <p:nvPr>
            <p:ph type="body" idx="1"/>
          </p:nvPr>
        </p:nvSpPr>
        <p:spPr/>
        <p:txBody>
          <a:bodyPr>
            <a:normAutofit/>
          </a:bodyPr>
          <a:lstStyle/>
          <a:p>
            <a:pPr algn="r" rtl="1">
              <a:lnSpc>
                <a:spcPct val="150000"/>
              </a:lnSpc>
              <a:buFont typeface="Wingdings" pitchFamily="2" charset="2"/>
              <a:buNone/>
            </a:pPr>
            <a:r>
              <a:rPr lang="fa-IR" sz="2200" b="1" dirty="0">
                <a:cs typeface="B Nazanin" pitchFamily="2" charset="-78"/>
              </a:rPr>
              <a:t>فرآيندهاي لازم براي اطمينان از انجام پروژه تحت نيازهاي کيفي تعيين شده را گويند. اين فرآيندها 3 مورد بوده که عبارتند از:</a:t>
            </a:r>
          </a:p>
          <a:p>
            <a:pPr algn="r" rtl="1">
              <a:lnSpc>
                <a:spcPct val="150000"/>
              </a:lnSpc>
              <a:buFont typeface="Wingdings" pitchFamily="2" charset="2"/>
              <a:buNone/>
            </a:pPr>
            <a:r>
              <a:rPr lang="fa-IR" sz="2200" b="1" dirty="0">
                <a:cs typeface="B Nazanin" pitchFamily="2" charset="-78"/>
              </a:rPr>
              <a:t>1- برنامه ريزي </a:t>
            </a:r>
            <a:r>
              <a:rPr lang="fa-IR" sz="2200" b="1" dirty="0" smtClean="0">
                <a:cs typeface="B Nazanin" pitchFamily="2" charset="-78"/>
              </a:rPr>
              <a:t>کيفيت</a:t>
            </a:r>
            <a:r>
              <a:rPr lang="en-US" sz="2200" b="1" dirty="0" smtClean="0">
                <a:cs typeface="B Nazanin" pitchFamily="2" charset="-78"/>
              </a:rPr>
              <a:t>                    </a:t>
            </a:r>
            <a:r>
              <a:rPr lang="fa-IR" sz="2200" b="1" dirty="0" smtClean="0">
                <a:cs typeface="B Nazanin" pitchFamily="2" charset="-78"/>
              </a:rPr>
              <a:t> </a:t>
            </a:r>
            <a:r>
              <a:rPr lang="en-US" sz="2200" b="1" dirty="0">
                <a:cs typeface="B Nazanin" pitchFamily="2" charset="-78"/>
              </a:rPr>
              <a:t>Quality Planning </a:t>
            </a:r>
          </a:p>
          <a:p>
            <a:pPr algn="r" rtl="1">
              <a:lnSpc>
                <a:spcPct val="150000"/>
              </a:lnSpc>
              <a:buFont typeface="Wingdings" pitchFamily="2" charset="2"/>
              <a:buNone/>
            </a:pPr>
            <a:r>
              <a:rPr lang="fa-IR" sz="2200" b="1" dirty="0">
                <a:cs typeface="B Nazanin" pitchFamily="2" charset="-78"/>
              </a:rPr>
              <a:t>2- اجراي تضمين </a:t>
            </a:r>
            <a:r>
              <a:rPr lang="fa-IR" sz="2200" b="1" dirty="0" smtClean="0">
                <a:cs typeface="B Nazanin" pitchFamily="2" charset="-78"/>
              </a:rPr>
              <a:t>کيفيت</a:t>
            </a:r>
            <a:r>
              <a:rPr lang="en-US" sz="2200" b="1" dirty="0" smtClean="0">
                <a:cs typeface="B Nazanin" pitchFamily="2" charset="-78"/>
              </a:rPr>
              <a:t>  </a:t>
            </a:r>
            <a:r>
              <a:rPr lang="fa-IR" sz="2200" b="1" dirty="0" smtClean="0">
                <a:cs typeface="B Nazanin" pitchFamily="2" charset="-78"/>
              </a:rPr>
              <a:t> </a:t>
            </a:r>
            <a:r>
              <a:rPr lang="en-US" sz="2200" b="1" dirty="0">
                <a:cs typeface="B Nazanin" pitchFamily="2" charset="-78"/>
              </a:rPr>
              <a:t>Perform Quality Assurance</a:t>
            </a:r>
          </a:p>
          <a:p>
            <a:pPr algn="r" rtl="1">
              <a:lnSpc>
                <a:spcPct val="150000"/>
              </a:lnSpc>
              <a:buFont typeface="Wingdings" pitchFamily="2" charset="2"/>
              <a:buNone/>
            </a:pPr>
            <a:r>
              <a:rPr lang="fa-IR" sz="2200" b="1" dirty="0">
                <a:cs typeface="B Nazanin" pitchFamily="2" charset="-78"/>
              </a:rPr>
              <a:t>3- اجراي کنترل کيفيت </a:t>
            </a:r>
            <a:r>
              <a:rPr lang="en-US" sz="2200" b="1" dirty="0">
                <a:cs typeface="B Nazanin" pitchFamily="2" charset="-78"/>
              </a:rPr>
              <a:t>Quality Control                    </a:t>
            </a:r>
            <a:endParaRPr lang="fa-IR" sz="2200" b="1" dirty="0">
              <a:cs typeface="B Nazanin" pitchFamily="2" charset="-78"/>
            </a:endParaRPr>
          </a:p>
          <a:p>
            <a:pPr algn="r" rtl="1">
              <a:lnSpc>
                <a:spcPct val="150000"/>
              </a:lnSpc>
              <a:buFont typeface="Wingdings" pitchFamily="2" charset="2"/>
              <a:buNone/>
            </a:pPr>
            <a:endParaRPr lang="en-US" sz="2200" b="1" dirty="0">
              <a:cs typeface="B Nazanin" pitchFamily="2" charset="-7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8D4B714-0F49-4903-9AF5-47D7850D0786}" type="slidenum">
              <a:rPr lang="ar-SA" altLang="en-US"/>
              <a:pPr/>
              <a:t>22</a:t>
            </a:fld>
            <a:endParaRPr lang="en-US" altLang="en-US"/>
          </a:p>
        </p:txBody>
      </p:sp>
      <p:sp>
        <p:nvSpPr>
          <p:cNvPr id="422914" name="Rectangle 2"/>
          <p:cNvSpPr>
            <a:spLocks noGrp="1" noChangeArrowheads="1"/>
          </p:cNvSpPr>
          <p:nvPr>
            <p:ph type="title"/>
          </p:nvPr>
        </p:nvSpPr>
        <p:spPr/>
        <p:txBody>
          <a:bodyPr>
            <a:normAutofit/>
          </a:bodyPr>
          <a:lstStyle/>
          <a:p>
            <a:pPr algn="ctr" rtl="1"/>
            <a:r>
              <a:rPr lang="fa-IR" sz="2800" b="1" dirty="0">
                <a:cs typeface="B Nazanin" pitchFamily="2" charset="-78"/>
              </a:rPr>
              <a:t>جايگاه نه سطح دانش در 5 گروه فرايندي</a:t>
            </a:r>
            <a:r>
              <a:rPr lang="en-US" sz="2800" b="1" dirty="0">
                <a:cs typeface="B Nazanin" pitchFamily="2" charset="-78"/>
              </a:rPr>
              <a:t/>
            </a:r>
            <a:br>
              <a:rPr lang="en-US" sz="2800" b="1" dirty="0">
                <a:cs typeface="B Nazanin" pitchFamily="2" charset="-78"/>
              </a:rPr>
            </a:br>
            <a:r>
              <a:rPr lang="fa-IR" sz="2800" b="1" dirty="0">
                <a:cs typeface="B Nazanin" pitchFamily="2" charset="-78"/>
              </a:rPr>
              <a:t>6- مديريت منابع انساني</a:t>
            </a:r>
            <a:r>
              <a:rPr lang="en-US" sz="2800" b="1" dirty="0">
                <a:cs typeface="B Nazanin" pitchFamily="2" charset="-78"/>
              </a:rPr>
              <a:t>  </a:t>
            </a:r>
            <a:r>
              <a:rPr lang="fa-IR" sz="2800" b="1" dirty="0">
                <a:cs typeface="B Nazanin" pitchFamily="2" charset="-78"/>
              </a:rPr>
              <a:t> </a:t>
            </a:r>
            <a:r>
              <a:rPr lang="en-US" sz="2800" b="1" dirty="0">
                <a:cs typeface="B Nazanin" pitchFamily="2" charset="-78"/>
              </a:rPr>
              <a:t>Human Resource  Management</a:t>
            </a:r>
          </a:p>
        </p:txBody>
      </p:sp>
      <p:sp>
        <p:nvSpPr>
          <p:cNvPr id="422915" name="Rectangle 3"/>
          <p:cNvSpPr>
            <a:spLocks noGrp="1" noChangeArrowheads="1"/>
          </p:cNvSpPr>
          <p:nvPr>
            <p:ph type="body" idx="1"/>
          </p:nvPr>
        </p:nvSpPr>
        <p:spPr/>
        <p:txBody>
          <a:bodyPr>
            <a:normAutofit/>
          </a:bodyPr>
          <a:lstStyle/>
          <a:p>
            <a:pPr algn="r" rtl="1">
              <a:lnSpc>
                <a:spcPct val="150000"/>
              </a:lnSpc>
              <a:buFont typeface="Wingdings" pitchFamily="2" charset="2"/>
              <a:buNone/>
            </a:pPr>
            <a:r>
              <a:rPr lang="fa-IR" sz="2200" b="1" dirty="0">
                <a:cs typeface="B Nazanin" pitchFamily="2" charset="-78"/>
              </a:rPr>
              <a:t>فرآيندهاي لازم براي هدايت و رهبري نيروي انساني را گويند. اين فرآيندها </a:t>
            </a:r>
            <a:r>
              <a:rPr lang="fa-IR" sz="2200" b="1" dirty="0" smtClean="0">
                <a:cs typeface="B Nazanin" pitchFamily="2" charset="-78"/>
              </a:rPr>
              <a:t>4 مورد </a:t>
            </a:r>
            <a:r>
              <a:rPr lang="fa-IR" sz="2200" b="1" dirty="0">
                <a:cs typeface="B Nazanin" pitchFamily="2" charset="-78"/>
              </a:rPr>
              <a:t>بوده که عبارتند از:</a:t>
            </a:r>
          </a:p>
          <a:p>
            <a:pPr algn="r" rtl="1">
              <a:lnSpc>
                <a:spcPct val="150000"/>
              </a:lnSpc>
              <a:buFont typeface="Wingdings" pitchFamily="2" charset="2"/>
              <a:buNone/>
            </a:pPr>
            <a:r>
              <a:rPr lang="fa-IR" sz="2200" b="1" dirty="0">
                <a:cs typeface="B Nazanin" pitchFamily="2" charset="-78"/>
              </a:rPr>
              <a:t>1- برنامه ريزي منابع انساني </a:t>
            </a:r>
            <a:r>
              <a:rPr lang="en-US" sz="2200" b="1" dirty="0">
                <a:cs typeface="B Nazanin" pitchFamily="2" charset="-78"/>
              </a:rPr>
              <a:t>Human Resource Planning   </a:t>
            </a:r>
          </a:p>
          <a:p>
            <a:pPr algn="r" rtl="1">
              <a:lnSpc>
                <a:spcPct val="150000"/>
              </a:lnSpc>
              <a:buFont typeface="Wingdings" pitchFamily="2" charset="2"/>
              <a:buNone/>
            </a:pPr>
            <a:r>
              <a:rPr lang="fa-IR" sz="2200" b="1" dirty="0">
                <a:cs typeface="B Nazanin" pitchFamily="2" charset="-78"/>
              </a:rPr>
              <a:t>2- جذب نيروي انساني و کارکنان </a:t>
            </a:r>
            <a:r>
              <a:rPr lang="en-US" sz="2200" b="1" dirty="0">
                <a:cs typeface="B Nazanin" pitchFamily="2" charset="-78"/>
              </a:rPr>
              <a:t>Staff Acquisition              </a:t>
            </a:r>
          </a:p>
          <a:p>
            <a:pPr algn="r" rtl="1">
              <a:lnSpc>
                <a:spcPct val="150000"/>
              </a:lnSpc>
              <a:buFont typeface="Wingdings" pitchFamily="2" charset="2"/>
              <a:buNone/>
            </a:pPr>
            <a:r>
              <a:rPr lang="fa-IR" sz="2200" b="1" dirty="0">
                <a:cs typeface="B Nazanin" pitchFamily="2" charset="-78"/>
              </a:rPr>
              <a:t>3- تشکيل تيم پروژه </a:t>
            </a:r>
            <a:r>
              <a:rPr lang="en-US" sz="2200" b="1" dirty="0">
                <a:cs typeface="B Nazanin" pitchFamily="2" charset="-78"/>
              </a:rPr>
              <a:t> Team Development                       </a:t>
            </a:r>
          </a:p>
          <a:p>
            <a:pPr algn="r" rtl="1">
              <a:lnSpc>
                <a:spcPct val="150000"/>
              </a:lnSpc>
              <a:buFont typeface="Wingdings" pitchFamily="2" charset="2"/>
              <a:buNone/>
            </a:pPr>
            <a:r>
              <a:rPr lang="fa-IR" sz="2200" b="1" dirty="0">
                <a:cs typeface="B Nazanin" pitchFamily="2" charset="-78"/>
              </a:rPr>
              <a:t>4- مديريت تيم پروژه</a:t>
            </a:r>
            <a:r>
              <a:rPr lang="en-US" sz="2200" b="1" dirty="0">
                <a:cs typeface="B Nazanin" pitchFamily="2" charset="-78"/>
              </a:rPr>
              <a:t>                </a:t>
            </a:r>
            <a:r>
              <a:rPr lang="fa-IR" sz="2200" b="1" dirty="0">
                <a:cs typeface="B Nazanin" pitchFamily="2" charset="-78"/>
              </a:rPr>
              <a:t> </a:t>
            </a:r>
            <a:r>
              <a:rPr lang="en-US" sz="2200" b="1" dirty="0">
                <a:cs typeface="B Nazanin" pitchFamily="2" charset="-78"/>
              </a:rPr>
              <a:t>Manage Project Team</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3D95330-4D51-4420-90B9-8FA9E7EE96F9}" type="slidenum">
              <a:rPr lang="ar-SA" altLang="en-US"/>
              <a:pPr/>
              <a:t>23</a:t>
            </a:fld>
            <a:endParaRPr lang="en-US" altLang="en-US"/>
          </a:p>
        </p:txBody>
      </p:sp>
      <p:sp>
        <p:nvSpPr>
          <p:cNvPr id="424962" name="Rectangle 2"/>
          <p:cNvSpPr>
            <a:spLocks noGrp="1" noChangeArrowheads="1"/>
          </p:cNvSpPr>
          <p:nvPr>
            <p:ph type="title"/>
          </p:nvPr>
        </p:nvSpPr>
        <p:spPr/>
        <p:txBody>
          <a:bodyPr>
            <a:normAutofit/>
          </a:bodyPr>
          <a:lstStyle/>
          <a:p>
            <a:pPr algn="ctr" rtl="1"/>
            <a:r>
              <a:rPr lang="fa-IR" sz="2800" b="1" dirty="0">
                <a:cs typeface="B Nazanin" pitchFamily="2" charset="-78"/>
              </a:rPr>
              <a:t>جايگاه نه سطح دانش در 5 گروه فرايندي</a:t>
            </a:r>
            <a:r>
              <a:rPr lang="en-US" sz="2800" b="1" dirty="0">
                <a:cs typeface="B Nazanin" pitchFamily="2" charset="-78"/>
              </a:rPr>
              <a:t/>
            </a:r>
            <a:br>
              <a:rPr lang="en-US" sz="2800" b="1" dirty="0">
                <a:cs typeface="B Nazanin" pitchFamily="2" charset="-78"/>
              </a:rPr>
            </a:br>
            <a:r>
              <a:rPr lang="fa-IR" sz="2800" b="1" dirty="0">
                <a:cs typeface="B Nazanin" pitchFamily="2" charset="-78"/>
              </a:rPr>
              <a:t>7- مديريت ارتباطات</a:t>
            </a:r>
            <a:r>
              <a:rPr lang="en-US" sz="2800" b="1" dirty="0">
                <a:cs typeface="B Nazanin" pitchFamily="2" charset="-78"/>
              </a:rPr>
              <a:t>  </a:t>
            </a:r>
            <a:r>
              <a:rPr lang="fa-IR" sz="2800" b="1" dirty="0">
                <a:cs typeface="B Nazanin" pitchFamily="2" charset="-78"/>
              </a:rPr>
              <a:t> </a:t>
            </a:r>
            <a:r>
              <a:rPr lang="en-US" sz="2800" b="1" dirty="0">
                <a:cs typeface="B Nazanin" pitchFamily="2" charset="-78"/>
              </a:rPr>
              <a:t>Communication  Management</a:t>
            </a:r>
          </a:p>
        </p:txBody>
      </p:sp>
      <p:sp>
        <p:nvSpPr>
          <p:cNvPr id="424963" name="Rectangle 3"/>
          <p:cNvSpPr>
            <a:spLocks noGrp="1" noChangeArrowheads="1"/>
          </p:cNvSpPr>
          <p:nvPr>
            <p:ph type="body" idx="1"/>
          </p:nvPr>
        </p:nvSpPr>
        <p:spPr/>
        <p:txBody>
          <a:bodyPr>
            <a:normAutofit/>
          </a:bodyPr>
          <a:lstStyle/>
          <a:p>
            <a:pPr algn="r" rtl="1">
              <a:lnSpc>
                <a:spcPct val="150000"/>
              </a:lnSpc>
              <a:buFont typeface="Wingdings" pitchFamily="2" charset="2"/>
              <a:buNone/>
            </a:pPr>
            <a:r>
              <a:rPr lang="fa-IR" sz="2200" b="1" dirty="0">
                <a:cs typeface="B Nazanin" pitchFamily="2" charset="-78"/>
              </a:rPr>
              <a:t>فرآيندهاي لازم براي اطمينان از توليد به موقع و مناسب اطلاعات، جمع آوري، پخش،‌ نگهداري و به هنگام سازي اطلاعات را گويند. اين فرآيندها 4 مورد بوده که عبارتند از:</a:t>
            </a:r>
          </a:p>
          <a:p>
            <a:pPr algn="r" rtl="1">
              <a:lnSpc>
                <a:spcPct val="150000"/>
              </a:lnSpc>
              <a:buFont typeface="Wingdings" pitchFamily="2" charset="2"/>
              <a:buNone/>
            </a:pPr>
            <a:r>
              <a:rPr lang="fa-IR" sz="2200" b="1" dirty="0">
                <a:cs typeface="B Nazanin" pitchFamily="2" charset="-78"/>
              </a:rPr>
              <a:t>1- برنامه ريزي اطلاعات </a:t>
            </a:r>
            <a:r>
              <a:rPr lang="en-US" sz="2200" b="1" dirty="0">
                <a:cs typeface="B Nazanin" pitchFamily="2" charset="-78"/>
              </a:rPr>
              <a:t> Communication Planning           </a:t>
            </a:r>
          </a:p>
          <a:p>
            <a:pPr algn="r" rtl="1">
              <a:lnSpc>
                <a:spcPct val="150000"/>
              </a:lnSpc>
              <a:buFont typeface="Wingdings" pitchFamily="2" charset="2"/>
              <a:buNone/>
            </a:pPr>
            <a:r>
              <a:rPr lang="fa-IR" sz="2200" b="1" dirty="0">
                <a:cs typeface="B Nazanin" pitchFamily="2" charset="-78"/>
              </a:rPr>
              <a:t>2- توزيع اطلاعات</a:t>
            </a:r>
            <a:r>
              <a:rPr lang="en-US" sz="2200" b="1" dirty="0">
                <a:cs typeface="B Nazanin" pitchFamily="2" charset="-78"/>
              </a:rPr>
              <a:t>Information Distribution                      </a:t>
            </a:r>
          </a:p>
          <a:p>
            <a:pPr algn="r" rtl="1">
              <a:lnSpc>
                <a:spcPct val="150000"/>
              </a:lnSpc>
              <a:buFont typeface="Wingdings" pitchFamily="2" charset="2"/>
              <a:buNone/>
            </a:pPr>
            <a:r>
              <a:rPr lang="fa-IR" sz="2200" b="1" dirty="0">
                <a:cs typeface="B Nazanin" pitchFamily="2" charset="-78"/>
              </a:rPr>
              <a:t>3- گزارش عملکرد</a:t>
            </a:r>
            <a:r>
              <a:rPr lang="en-US" sz="2200" b="1" dirty="0">
                <a:cs typeface="B Nazanin" pitchFamily="2" charset="-78"/>
              </a:rPr>
              <a:t>                   </a:t>
            </a:r>
            <a:r>
              <a:rPr lang="fa-IR" sz="2200" b="1" dirty="0">
                <a:cs typeface="B Nazanin" pitchFamily="2" charset="-78"/>
              </a:rPr>
              <a:t> </a:t>
            </a:r>
            <a:r>
              <a:rPr lang="en-US" sz="2200" b="1" dirty="0">
                <a:cs typeface="B Nazanin" pitchFamily="2" charset="-78"/>
              </a:rPr>
              <a:t>Performance Reporting</a:t>
            </a:r>
          </a:p>
          <a:p>
            <a:pPr algn="r" rtl="1">
              <a:lnSpc>
                <a:spcPct val="150000"/>
              </a:lnSpc>
              <a:buFont typeface="Wingdings" pitchFamily="2" charset="2"/>
              <a:buNone/>
            </a:pPr>
            <a:r>
              <a:rPr lang="fa-IR" sz="2200" b="1" dirty="0">
                <a:cs typeface="B Nazanin" pitchFamily="2" charset="-78"/>
              </a:rPr>
              <a:t>4- مديريت ذينفعان  پروژه </a:t>
            </a:r>
            <a:r>
              <a:rPr lang="en-US" sz="2200" b="1" dirty="0">
                <a:cs typeface="B Nazanin" pitchFamily="2" charset="-78"/>
              </a:rPr>
              <a:t>Stakeholders Manage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F550DBE-DB0B-40D3-8C24-CB0F651DD522}" type="slidenum">
              <a:rPr lang="ar-SA" altLang="en-US"/>
              <a:pPr/>
              <a:t>24</a:t>
            </a:fld>
            <a:endParaRPr lang="en-US" altLang="en-US"/>
          </a:p>
        </p:txBody>
      </p:sp>
      <p:sp>
        <p:nvSpPr>
          <p:cNvPr id="425986" name="Rectangle 2"/>
          <p:cNvSpPr>
            <a:spLocks noGrp="1" noChangeArrowheads="1"/>
          </p:cNvSpPr>
          <p:nvPr>
            <p:ph type="title"/>
          </p:nvPr>
        </p:nvSpPr>
        <p:spPr>
          <a:xfrm>
            <a:off x="500034" y="642918"/>
            <a:ext cx="8229600" cy="938962"/>
          </a:xfrm>
        </p:spPr>
        <p:txBody>
          <a:bodyPr>
            <a:normAutofit/>
          </a:bodyPr>
          <a:lstStyle/>
          <a:p>
            <a:pPr algn="ctr" rtl="1"/>
            <a:r>
              <a:rPr lang="fa-IR" sz="2800" b="1" dirty="0">
                <a:cs typeface="B Nazanin" pitchFamily="2" charset="-78"/>
              </a:rPr>
              <a:t>جايگاه نه سطح دانش در 5 گروه فرايندي</a:t>
            </a:r>
            <a:r>
              <a:rPr lang="en-US" sz="2800" b="1" dirty="0">
                <a:cs typeface="B Nazanin" pitchFamily="2" charset="-78"/>
              </a:rPr>
              <a:t/>
            </a:r>
            <a:br>
              <a:rPr lang="en-US" sz="2800" b="1" dirty="0">
                <a:cs typeface="B Nazanin" pitchFamily="2" charset="-78"/>
              </a:rPr>
            </a:br>
            <a:r>
              <a:rPr lang="fa-IR" sz="2800" b="1" dirty="0">
                <a:cs typeface="B Nazanin" pitchFamily="2" charset="-78"/>
              </a:rPr>
              <a:t>8- مديريت ريسک</a:t>
            </a:r>
            <a:r>
              <a:rPr lang="en-US" sz="2800" b="1" dirty="0">
                <a:cs typeface="B Nazanin" pitchFamily="2" charset="-78"/>
              </a:rPr>
              <a:t>  </a:t>
            </a:r>
            <a:r>
              <a:rPr lang="fa-IR" sz="2800" b="1" dirty="0">
                <a:cs typeface="B Nazanin" pitchFamily="2" charset="-78"/>
              </a:rPr>
              <a:t> </a:t>
            </a:r>
            <a:r>
              <a:rPr lang="en-US" sz="2800" b="1" dirty="0">
                <a:cs typeface="B Nazanin" pitchFamily="2" charset="-78"/>
              </a:rPr>
              <a:t>Risk  Management</a:t>
            </a:r>
          </a:p>
        </p:txBody>
      </p:sp>
      <p:sp>
        <p:nvSpPr>
          <p:cNvPr id="425987" name="Rectangle 3"/>
          <p:cNvSpPr>
            <a:spLocks noGrp="1" noChangeArrowheads="1"/>
          </p:cNvSpPr>
          <p:nvPr>
            <p:ph type="body" idx="1"/>
          </p:nvPr>
        </p:nvSpPr>
        <p:spPr>
          <a:xfrm>
            <a:off x="457200" y="1714488"/>
            <a:ext cx="8229600" cy="4610112"/>
          </a:xfrm>
        </p:spPr>
        <p:txBody>
          <a:bodyPr>
            <a:noAutofit/>
          </a:bodyPr>
          <a:lstStyle/>
          <a:p>
            <a:pPr algn="r" rtl="1">
              <a:lnSpc>
                <a:spcPct val="160000"/>
              </a:lnSpc>
              <a:buFont typeface="Wingdings" pitchFamily="2" charset="2"/>
              <a:buNone/>
            </a:pPr>
            <a:r>
              <a:rPr lang="fa-IR" sz="2000" b="1" dirty="0">
                <a:cs typeface="B Nazanin" pitchFamily="2" charset="-78"/>
              </a:rPr>
              <a:t>فرآيندهاي لازم براي اطمينان از شناسايي ريسک، تحليل کمي و کيفي آن، واکنش به ريسک و کنترل ريسک، به منظور کاهش خطرات احتمالي و اثرات منفي بر پروژه را گويند. اين فرآيندها 6 مورد بوده که عبارتند از:</a:t>
            </a:r>
          </a:p>
          <a:p>
            <a:pPr algn="r" rtl="1">
              <a:lnSpc>
                <a:spcPct val="160000"/>
              </a:lnSpc>
              <a:buFont typeface="Wingdings" pitchFamily="2" charset="2"/>
              <a:buNone/>
            </a:pPr>
            <a:r>
              <a:rPr lang="fa-IR" sz="2000" b="1" dirty="0">
                <a:cs typeface="B Nazanin" pitchFamily="2" charset="-78"/>
              </a:rPr>
              <a:t>1- برنامه مديريت ريسک</a:t>
            </a:r>
            <a:r>
              <a:rPr lang="en-US" sz="2000" b="1" dirty="0">
                <a:cs typeface="B Nazanin" pitchFamily="2" charset="-78"/>
              </a:rPr>
              <a:t>      Risk Management Planning          </a:t>
            </a:r>
          </a:p>
          <a:p>
            <a:pPr algn="r" rtl="1">
              <a:lnSpc>
                <a:spcPct val="160000"/>
              </a:lnSpc>
              <a:buFont typeface="Wingdings" pitchFamily="2" charset="2"/>
              <a:buNone/>
            </a:pPr>
            <a:r>
              <a:rPr lang="fa-IR" sz="2000" b="1" dirty="0">
                <a:cs typeface="B Nazanin" pitchFamily="2" charset="-78"/>
              </a:rPr>
              <a:t>2- شناسايي ريسک </a:t>
            </a:r>
            <a:r>
              <a:rPr lang="en-US" sz="2000" b="1" dirty="0">
                <a:cs typeface="B Nazanin" pitchFamily="2" charset="-78"/>
              </a:rPr>
              <a:t>Risk identification                               </a:t>
            </a:r>
            <a:endParaRPr lang="fa-IR" sz="2000" b="1" dirty="0">
              <a:cs typeface="B Nazanin" pitchFamily="2" charset="-78"/>
            </a:endParaRPr>
          </a:p>
          <a:p>
            <a:pPr algn="r" rtl="1">
              <a:lnSpc>
                <a:spcPct val="160000"/>
              </a:lnSpc>
              <a:buFont typeface="Wingdings" pitchFamily="2" charset="2"/>
              <a:buNone/>
            </a:pPr>
            <a:r>
              <a:rPr lang="fa-IR" sz="2000" b="1" dirty="0">
                <a:cs typeface="B Nazanin" pitchFamily="2" charset="-78"/>
              </a:rPr>
              <a:t>3- تحليل کيفي ريسک</a:t>
            </a:r>
            <a:r>
              <a:rPr lang="en-US" sz="2000" b="1" dirty="0">
                <a:cs typeface="B Nazanin" pitchFamily="2" charset="-78"/>
              </a:rPr>
              <a:t>Qualitative Risk Analysis                 </a:t>
            </a:r>
          </a:p>
          <a:p>
            <a:pPr algn="r" rtl="1">
              <a:lnSpc>
                <a:spcPct val="160000"/>
              </a:lnSpc>
              <a:buFont typeface="Wingdings" pitchFamily="2" charset="2"/>
              <a:buNone/>
            </a:pPr>
            <a:r>
              <a:rPr lang="fa-IR" sz="2000" b="1" dirty="0">
                <a:cs typeface="B Nazanin" pitchFamily="2" charset="-78"/>
              </a:rPr>
              <a:t>4- تحليل کمي ريسک</a:t>
            </a:r>
            <a:r>
              <a:rPr lang="en-US" sz="2000" b="1" dirty="0">
                <a:cs typeface="B Nazanin" pitchFamily="2" charset="-78"/>
              </a:rPr>
              <a:t>Quantitative Risk Analysis               </a:t>
            </a:r>
          </a:p>
          <a:p>
            <a:pPr algn="r" rtl="1">
              <a:lnSpc>
                <a:spcPct val="160000"/>
              </a:lnSpc>
              <a:buFont typeface="Wingdings" pitchFamily="2" charset="2"/>
              <a:buNone/>
            </a:pPr>
            <a:r>
              <a:rPr lang="fa-IR" sz="2000" b="1" dirty="0">
                <a:cs typeface="B Nazanin" pitchFamily="2" charset="-78"/>
              </a:rPr>
              <a:t>5- برنامه ريزي واکنش به ريسک</a:t>
            </a:r>
            <a:r>
              <a:rPr lang="en-US" sz="2000" b="1" dirty="0">
                <a:cs typeface="B Nazanin" pitchFamily="2" charset="-78"/>
              </a:rPr>
              <a:t>Risk Response Planning      </a:t>
            </a:r>
          </a:p>
          <a:p>
            <a:pPr algn="r" rtl="1">
              <a:lnSpc>
                <a:spcPct val="160000"/>
              </a:lnSpc>
              <a:buFont typeface="Wingdings" pitchFamily="2" charset="2"/>
              <a:buNone/>
            </a:pPr>
            <a:r>
              <a:rPr lang="fa-IR" sz="2000" b="1" dirty="0">
                <a:cs typeface="B Nazanin" pitchFamily="2" charset="-78"/>
              </a:rPr>
              <a:t>6- کنترل و پايش ريسک</a:t>
            </a:r>
            <a:r>
              <a:rPr lang="en-US" sz="2000" b="1" dirty="0">
                <a:cs typeface="B Nazanin" pitchFamily="2" charset="-78"/>
              </a:rPr>
              <a:t> Risk Monitoring &amp; Control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CE3430-26BF-47FA-B709-616D015BA83A}" type="slidenum">
              <a:rPr lang="ar-SA" altLang="en-US"/>
              <a:pPr/>
              <a:t>25</a:t>
            </a:fld>
            <a:endParaRPr lang="en-US" altLang="en-US"/>
          </a:p>
        </p:txBody>
      </p:sp>
      <p:sp>
        <p:nvSpPr>
          <p:cNvPr id="427010" name="Rectangle 2"/>
          <p:cNvSpPr>
            <a:spLocks noGrp="1" noChangeArrowheads="1"/>
          </p:cNvSpPr>
          <p:nvPr>
            <p:ph type="title"/>
          </p:nvPr>
        </p:nvSpPr>
        <p:spPr>
          <a:xfrm>
            <a:off x="500034" y="500042"/>
            <a:ext cx="8229600" cy="1143000"/>
          </a:xfrm>
        </p:spPr>
        <p:txBody>
          <a:bodyPr>
            <a:normAutofit/>
          </a:bodyPr>
          <a:lstStyle/>
          <a:p>
            <a:pPr algn="ctr" rtl="1"/>
            <a:r>
              <a:rPr lang="fa-IR" sz="2800" b="1" dirty="0">
                <a:cs typeface="B Nazanin" pitchFamily="2" charset="-78"/>
              </a:rPr>
              <a:t>جايگاه نه سطح دانش در 5 گروه فرايندي</a:t>
            </a:r>
            <a:r>
              <a:rPr lang="en-US" sz="2800" b="1" dirty="0">
                <a:cs typeface="B Nazanin" pitchFamily="2" charset="-78"/>
              </a:rPr>
              <a:t/>
            </a:r>
            <a:br>
              <a:rPr lang="en-US" sz="2800" b="1" dirty="0">
                <a:cs typeface="B Nazanin" pitchFamily="2" charset="-78"/>
              </a:rPr>
            </a:br>
            <a:r>
              <a:rPr lang="fa-IR" sz="2800" b="1" dirty="0">
                <a:cs typeface="B Nazanin" pitchFamily="2" charset="-78"/>
              </a:rPr>
              <a:t>9- مديريت تدارکات   </a:t>
            </a:r>
            <a:r>
              <a:rPr lang="en-US" sz="2800" b="1" dirty="0">
                <a:cs typeface="B Nazanin" pitchFamily="2" charset="-78"/>
              </a:rPr>
              <a:t>Procurement  Management</a:t>
            </a:r>
          </a:p>
        </p:txBody>
      </p:sp>
      <p:sp>
        <p:nvSpPr>
          <p:cNvPr id="427011" name="Rectangle 3"/>
          <p:cNvSpPr>
            <a:spLocks noGrp="1" noChangeArrowheads="1"/>
          </p:cNvSpPr>
          <p:nvPr>
            <p:ph type="body" idx="1"/>
          </p:nvPr>
        </p:nvSpPr>
        <p:spPr>
          <a:xfrm>
            <a:off x="457200" y="1719263"/>
            <a:ext cx="8229600" cy="4638695"/>
          </a:xfrm>
        </p:spPr>
        <p:txBody>
          <a:bodyPr>
            <a:normAutofit fontScale="85000" lnSpcReduction="10000"/>
          </a:bodyPr>
          <a:lstStyle/>
          <a:p>
            <a:pPr marL="0" indent="0" algn="r" rtl="1">
              <a:lnSpc>
                <a:spcPct val="150000"/>
              </a:lnSpc>
              <a:buFont typeface="Wingdings" pitchFamily="2" charset="2"/>
              <a:buNone/>
              <a:tabLst>
                <a:tab pos="1482725" algn="l"/>
              </a:tabLst>
            </a:pPr>
            <a:r>
              <a:rPr lang="fa-IR" b="1" dirty="0">
                <a:cs typeface="B Nazanin" pitchFamily="2" charset="-78"/>
              </a:rPr>
              <a:t>فرآيندهاي لازم براي اطمينان از تامين و تدارک کالا و خدمات، خارج از سازمان مادر (مجري) را گويند. اين فرآيندها 6 مورد بشرح زير است:</a:t>
            </a:r>
          </a:p>
          <a:p>
            <a:pPr marL="0" indent="0" algn="r" rtl="1">
              <a:lnSpc>
                <a:spcPct val="150000"/>
              </a:lnSpc>
              <a:buFont typeface="Wingdings" pitchFamily="2" charset="2"/>
              <a:buNone/>
              <a:tabLst>
                <a:tab pos="1482725" algn="l"/>
              </a:tabLst>
            </a:pPr>
            <a:r>
              <a:rPr lang="fa-IR" b="1" dirty="0">
                <a:cs typeface="B Nazanin" pitchFamily="2" charset="-78"/>
              </a:rPr>
              <a:t>1- </a:t>
            </a:r>
            <a:r>
              <a:rPr lang="fa-IR" sz="2400" b="1" dirty="0">
                <a:cs typeface="B Nazanin" pitchFamily="2" charset="-78"/>
              </a:rPr>
              <a:t>برنامه سفارشات خريد و در خواستها</a:t>
            </a:r>
            <a:r>
              <a:rPr lang="en-US" sz="2400" b="1" dirty="0">
                <a:cs typeface="B Nazanin" pitchFamily="2" charset="-78"/>
              </a:rPr>
              <a:t>Purchasing &amp; Request Planning </a:t>
            </a:r>
          </a:p>
          <a:p>
            <a:pPr marL="0" indent="0" algn="r" rtl="1">
              <a:lnSpc>
                <a:spcPct val="150000"/>
              </a:lnSpc>
              <a:buFont typeface="Wingdings" pitchFamily="2" charset="2"/>
              <a:buNone/>
              <a:tabLst>
                <a:tab pos="1482725" algn="l"/>
              </a:tabLst>
            </a:pPr>
            <a:r>
              <a:rPr lang="fa-IR" sz="2400" b="1" dirty="0">
                <a:cs typeface="B Nazanin" pitchFamily="2" charset="-78"/>
              </a:rPr>
              <a:t>2- برنامه عقد قراردادها </a:t>
            </a:r>
            <a:r>
              <a:rPr lang="en-US" sz="2400" b="1" dirty="0">
                <a:cs typeface="B Nazanin" pitchFamily="2" charset="-78"/>
              </a:rPr>
              <a:t>Contracting Plan                                          </a:t>
            </a:r>
          </a:p>
          <a:p>
            <a:pPr marL="0" indent="0" algn="r" rtl="1">
              <a:lnSpc>
                <a:spcPct val="150000"/>
              </a:lnSpc>
              <a:buFont typeface="Wingdings" pitchFamily="2" charset="2"/>
              <a:buNone/>
              <a:tabLst>
                <a:tab pos="1482725" algn="l"/>
              </a:tabLst>
            </a:pPr>
            <a:r>
              <a:rPr lang="fa-IR" sz="2400" b="1" dirty="0">
                <a:cs typeface="B Nazanin" pitchFamily="2" charset="-78"/>
              </a:rPr>
              <a:t>3- درخواست و برگزاري مناقصه ها </a:t>
            </a:r>
            <a:r>
              <a:rPr lang="en-US" sz="2400" b="1" dirty="0">
                <a:cs typeface="B Nazanin" pitchFamily="2" charset="-78"/>
              </a:rPr>
              <a:t>&amp; Performing Tenders     </a:t>
            </a:r>
            <a:r>
              <a:rPr lang="fa-IR" sz="2400" b="1" dirty="0">
                <a:cs typeface="B Nazanin" pitchFamily="2" charset="-78"/>
              </a:rPr>
              <a:t> </a:t>
            </a:r>
            <a:r>
              <a:rPr lang="en-US" sz="2400" b="1" dirty="0">
                <a:cs typeface="B Nazanin" pitchFamily="2" charset="-78"/>
              </a:rPr>
              <a:t>Request</a:t>
            </a:r>
          </a:p>
          <a:p>
            <a:pPr marL="0" indent="0" algn="r" rtl="1">
              <a:lnSpc>
                <a:spcPct val="150000"/>
              </a:lnSpc>
              <a:buFont typeface="Wingdings" pitchFamily="2" charset="2"/>
              <a:buNone/>
              <a:tabLst>
                <a:tab pos="1482725" algn="l"/>
              </a:tabLst>
            </a:pPr>
            <a:r>
              <a:rPr lang="fa-IR" sz="2400" b="1" dirty="0">
                <a:cs typeface="B Nazanin" pitchFamily="2" charset="-78"/>
              </a:rPr>
              <a:t>4- گزينش برندگان مناقصه </a:t>
            </a:r>
            <a:r>
              <a:rPr lang="en-US" sz="2400" b="1" dirty="0">
                <a:cs typeface="B Nazanin" pitchFamily="2" charset="-78"/>
              </a:rPr>
              <a:t>Select Winners                                      </a:t>
            </a:r>
          </a:p>
          <a:p>
            <a:pPr marL="0" indent="0">
              <a:lnSpc>
                <a:spcPct val="150000"/>
              </a:lnSpc>
              <a:buNone/>
              <a:tabLst>
                <a:tab pos="1482725" algn="l"/>
              </a:tabLst>
            </a:pPr>
            <a:r>
              <a:rPr lang="fa-IR" sz="2400" b="1" dirty="0">
                <a:cs typeface="B Nazanin" pitchFamily="2" charset="-78"/>
              </a:rPr>
              <a:t>5- اداره </a:t>
            </a:r>
            <a:r>
              <a:rPr lang="fa-IR" sz="2400" b="1" dirty="0" smtClean="0">
                <a:cs typeface="B Nazanin" pitchFamily="2" charset="-78"/>
              </a:rPr>
              <a:t>قرارداد                                                 </a:t>
            </a:r>
            <a:r>
              <a:rPr lang="en-US" sz="2400" b="1" dirty="0" smtClean="0">
                <a:cs typeface="B Nazanin" pitchFamily="2" charset="-78"/>
              </a:rPr>
              <a:t> Contract Handling </a:t>
            </a:r>
            <a:r>
              <a:rPr lang="fa-IR" sz="2400" b="1" dirty="0" smtClean="0">
                <a:cs typeface="B Nazanin" pitchFamily="2" charset="-78"/>
              </a:rPr>
              <a:t>                 </a:t>
            </a:r>
          </a:p>
          <a:p>
            <a:pPr marL="0" indent="0" algn="r" rtl="1">
              <a:lnSpc>
                <a:spcPct val="150000"/>
              </a:lnSpc>
              <a:buFont typeface="Wingdings" pitchFamily="2" charset="2"/>
              <a:buNone/>
              <a:tabLst>
                <a:tab pos="1482725" algn="l"/>
              </a:tabLst>
            </a:pPr>
            <a:r>
              <a:rPr lang="fa-IR" sz="2400" b="1" dirty="0" smtClean="0">
                <a:cs typeface="B Nazanin" pitchFamily="2" charset="-78"/>
              </a:rPr>
              <a:t>6- </a:t>
            </a:r>
            <a:r>
              <a:rPr lang="fa-IR" sz="2400" b="1" dirty="0">
                <a:cs typeface="B Nazanin" pitchFamily="2" charset="-78"/>
              </a:rPr>
              <a:t>خاتمه </a:t>
            </a:r>
            <a:r>
              <a:rPr lang="fa-IR" sz="2400" b="1" dirty="0" smtClean="0">
                <a:cs typeface="B Nazanin" pitchFamily="2" charset="-78"/>
              </a:rPr>
              <a:t>قرارداد                                           </a:t>
            </a:r>
            <a:r>
              <a:rPr lang="en-US" sz="2400" b="1" dirty="0" smtClean="0">
                <a:cs typeface="B Nazanin" pitchFamily="2" charset="-78"/>
              </a:rPr>
              <a:t>                                          </a:t>
            </a:r>
            <a:r>
              <a:rPr lang="en-US" sz="2400" b="1" dirty="0">
                <a:cs typeface="B Nazanin" pitchFamily="2" charset="-78"/>
              </a:rPr>
              <a:t>Ending Contract</a:t>
            </a:r>
          </a:p>
          <a:p>
            <a:pPr marL="0" indent="0" algn="r" rtl="1">
              <a:lnSpc>
                <a:spcPct val="150000"/>
              </a:lnSpc>
              <a:buFont typeface="Wingdings" pitchFamily="2" charset="2"/>
              <a:buNone/>
              <a:tabLst>
                <a:tab pos="1482725" algn="l"/>
              </a:tabLst>
            </a:pPr>
            <a:r>
              <a:rPr lang="en-US" sz="2400" b="1" dirty="0">
                <a:cs typeface="B Nazanin" pitchFamily="2" charset="-78"/>
              </a:rPr>
              <a:t>        </a:t>
            </a:r>
            <a:r>
              <a:rPr lang="fa-IR" sz="2400" b="1" dirty="0">
                <a:cs typeface="B Nazanin" pitchFamily="2" charset="-78"/>
              </a:rPr>
              <a:t> </a:t>
            </a:r>
            <a:endParaRPr lang="en-US"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lide Number Placeholder 5"/>
          <p:cNvSpPr>
            <a:spLocks noGrp="1"/>
          </p:cNvSpPr>
          <p:nvPr>
            <p:ph type="sldNum" sz="quarter" idx="12"/>
          </p:nvPr>
        </p:nvSpPr>
        <p:spPr/>
        <p:txBody>
          <a:bodyPr/>
          <a:lstStyle/>
          <a:p>
            <a:fld id="{A189C4A3-3E8C-4E25-B930-34B7558E6CAF}" type="slidenum">
              <a:rPr lang="ar-SA" altLang="en-US"/>
              <a:pPr/>
              <a:t>26</a:t>
            </a:fld>
            <a:endParaRPr lang="en-US" altLang="en-US"/>
          </a:p>
        </p:txBody>
      </p:sp>
      <p:sp>
        <p:nvSpPr>
          <p:cNvPr id="428034" name="Rectangle 2"/>
          <p:cNvSpPr>
            <a:spLocks noGrp="1" noChangeArrowheads="1"/>
          </p:cNvSpPr>
          <p:nvPr>
            <p:ph type="title"/>
          </p:nvPr>
        </p:nvSpPr>
        <p:spPr>
          <a:xfrm>
            <a:off x="0" y="-258763"/>
            <a:ext cx="8643966" cy="792163"/>
          </a:xfrm>
        </p:spPr>
        <p:txBody>
          <a:bodyPr/>
          <a:lstStyle/>
          <a:p>
            <a:pPr algn="ctr" rtl="1"/>
            <a:r>
              <a:rPr lang="fa-IR" sz="2000" b="1" dirty="0">
                <a:cs typeface="B Nazanin" pitchFamily="2" charset="-78"/>
              </a:rPr>
              <a:t>فرآيندهاي 44 گانه حاصل از جايگاه 9 سطح دانش در 5 گروه فرآيندي </a:t>
            </a:r>
            <a:r>
              <a:rPr lang="en-US" sz="2000" b="1" dirty="0">
                <a:cs typeface="B Nazanin" pitchFamily="2" charset="-78"/>
              </a:rPr>
              <a:t>PMBOK:2004</a:t>
            </a:r>
            <a:r>
              <a:rPr lang="fa-IR" sz="3500" b="1" dirty="0">
                <a:cs typeface="B Nazanin" pitchFamily="2" charset="-78"/>
              </a:rPr>
              <a:t> </a:t>
            </a:r>
            <a:endParaRPr lang="en-US" sz="3500" b="1" dirty="0">
              <a:cs typeface="B Nazanin" pitchFamily="2" charset="-78"/>
            </a:endParaRPr>
          </a:p>
        </p:txBody>
      </p:sp>
      <p:graphicFrame>
        <p:nvGraphicFramePr>
          <p:cNvPr id="428255" name="Group 223"/>
          <p:cNvGraphicFramePr>
            <a:graphicFrameLocks noGrp="1"/>
          </p:cNvGraphicFramePr>
          <p:nvPr>
            <p:ph idx="1"/>
          </p:nvPr>
        </p:nvGraphicFramePr>
        <p:xfrm>
          <a:off x="0" y="642918"/>
          <a:ext cx="9144000" cy="5801899"/>
        </p:xfrm>
        <a:graphic>
          <a:graphicData uri="http://schemas.openxmlformats.org/drawingml/2006/table">
            <a:tbl>
              <a:tblPr/>
              <a:tblGrid>
                <a:gridCol w="1066800"/>
                <a:gridCol w="1524000"/>
                <a:gridCol w="1192213"/>
                <a:gridCol w="2465387"/>
                <a:gridCol w="1371600"/>
                <a:gridCol w="1524000"/>
              </a:tblGrid>
              <a:tr h="207451">
                <a:tc gridSpan="5">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dirty="0" smtClean="0">
                          <a:ln>
                            <a:noFill/>
                          </a:ln>
                          <a:solidFill>
                            <a:schemeClr val="tx1"/>
                          </a:solidFill>
                          <a:effectLst/>
                          <a:latin typeface="Arial" charset="0"/>
                          <a:cs typeface="B Nazanin" pitchFamily="2" charset="-78"/>
                        </a:rPr>
                        <a:t>گروههاي فرآيندي 5 گانه</a:t>
                      </a:r>
                      <a:endParaRPr kumimoji="0" lang="en-US" sz="1800" b="0" i="0" u="none" strike="noStrike" cap="none" normalizeH="0" baseline="0" dirty="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دانشهاي 9 گانه مديريت پروژه</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charset="0"/>
                          <a:cs typeface="B Nazanin" pitchFamily="2" charset="-78"/>
                        </a:rPr>
                        <a:t>5- اختتامي</a:t>
                      </a:r>
                      <a:endParaRPr kumimoji="0" lang="en-US" sz="16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charset="0"/>
                          <a:cs typeface="B Nazanin" pitchFamily="2" charset="-78"/>
                        </a:rPr>
                        <a:t>4- کنترلي</a:t>
                      </a:r>
                      <a:endParaRPr kumimoji="0" lang="en-US" sz="16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charset="0"/>
                          <a:cs typeface="B Nazanin" pitchFamily="2" charset="-78"/>
                        </a:rPr>
                        <a:t>3- اجرايي</a:t>
                      </a:r>
                      <a:endParaRPr kumimoji="0" lang="en-US" sz="16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charset="0"/>
                          <a:cs typeface="B Nazanin" pitchFamily="2" charset="-78"/>
                        </a:rPr>
                        <a:t>2- برنامه ريزي</a:t>
                      </a:r>
                      <a:endParaRPr kumimoji="0" lang="en-US" sz="16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charset="0"/>
                          <a:cs typeface="B Nazanin" pitchFamily="2" charset="-78"/>
                        </a:rPr>
                        <a:t>1- آغازين</a:t>
                      </a:r>
                      <a:endParaRPr kumimoji="0" lang="en-US" sz="16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خاتمه پروژه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کنترل يکپارچه تغيير </a:t>
                      </a: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کنترل و پايش کار</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اجراي برنامه پروژه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تهيه برنامه پروژه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800" b="0" i="0" u="none" strike="noStrike" cap="none" normalizeH="0" baseline="0" smtClean="0">
                          <a:ln>
                            <a:noFill/>
                          </a:ln>
                          <a:solidFill>
                            <a:schemeClr val="tx1"/>
                          </a:solidFill>
                          <a:effectLst/>
                          <a:latin typeface="Arial" charset="0"/>
                          <a:cs typeface="B Nazanin" pitchFamily="2" charset="-78"/>
                        </a:rPr>
                        <a:t> </a:t>
                      </a:r>
                      <a:r>
                        <a:rPr kumimoji="0" lang="fa-IR" sz="1400" b="0" i="0" u="none" strike="noStrike" cap="none" normalizeH="0" baseline="0" smtClean="0">
                          <a:ln>
                            <a:noFill/>
                          </a:ln>
                          <a:solidFill>
                            <a:schemeClr val="tx1"/>
                          </a:solidFill>
                          <a:effectLst/>
                          <a:latin typeface="Arial" charset="0"/>
                          <a:cs typeface="B Nazanin" pitchFamily="2" charset="-78"/>
                        </a:rPr>
                        <a:t>تهيه چارت پروژه</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تهيه سند محدوده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charset="0"/>
                          <a:cs typeface="B Nazanin" pitchFamily="2" charset="-78"/>
                        </a:rPr>
                        <a:t>1- مديريت يکپارچگي</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مميزي محدوده</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کنترل تغيير محدوده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برنامه ريزي محدوده </a:t>
                      </a: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تعريف محدوده</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ايجاد </a:t>
                      </a:r>
                      <a:r>
                        <a:rPr kumimoji="0" lang="en-US" sz="1400" b="0" i="0" u="none" strike="noStrike" cap="none" normalizeH="0" baseline="0" smtClean="0">
                          <a:ln>
                            <a:noFill/>
                          </a:ln>
                          <a:solidFill>
                            <a:schemeClr val="tx1"/>
                          </a:solidFill>
                          <a:effectLst/>
                          <a:latin typeface="Arial" charset="0"/>
                          <a:cs typeface="B Nazanin" pitchFamily="2" charset="-78"/>
                        </a:rPr>
                        <a:t>WBS</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charset="0"/>
                          <a:cs typeface="B Nazanin" pitchFamily="2" charset="-78"/>
                        </a:rPr>
                        <a:t>2- مديريت  محدوده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کنترل زمانبندي</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dirty="0" smtClean="0">
                          <a:ln>
                            <a:noFill/>
                          </a:ln>
                          <a:solidFill>
                            <a:schemeClr val="tx1"/>
                          </a:solidFill>
                          <a:effectLst/>
                          <a:latin typeface="Arial" charset="0"/>
                          <a:cs typeface="B Nazanin" pitchFamily="2" charset="-78"/>
                        </a:rPr>
                        <a:t>●</a:t>
                      </a:r>
                      <a:r>
                        <a:rPr kumimoji="0" lang="fa-IR" sz="1400" b="0" i="0" u="none" strike="noStrike" cap="none" normalizeH="0" baseline="0" dirty="0" smtClean="0">
                          <a:ln>
                            <a:noFill/>
                          </a:ln>
                          <a:solidFill>
                            <a:schemeClr val="tx1"/>
                          </a:solidFill>
                          <a:effectLst/>
                          <a:latin typeface="Arial" charset="0"/>
                          <a:cs typeface="B Nazanin" pitchFamily="2" charset="-78"/>
                        </a:rPr>
                        <a:t> تعريف فعاليتها </a:t>
                      </a:r>
                      <a:r>
                        <a:rPr kumimoji="0" lang="en-US" sz="1400" b="0" i="0" u="none" strike="noStrike" cap="none" normalizeH="0" baseline="0" dirty="0" smtClean="0">
                          <a:ln>
                            <a:noFill/>
                          </a:ln>
                          <a:solidFill>
                            <a:schemeClr val="tx1"/>
                          </a:solidFill>
                          <a:effectLst/>
                          <a:latin typeface="Arial" charset="0"/>
                          <a:cs typeface="B Nazanin" pitchFamily="2" charset="-78"/>
                        </a:rPr>
                        <a:t>●</a:t>
                      </a:r>
                      <a:r>
                        <a:rPr kumimoji="0" lang="fa-IR" sz="1400" b="0" i="0" u="none" strike="noStrike" cap="none" normalizeH="0" baseline="0" dirty="0" smtClean="0">
                          <a:ln>
                            <a:noFill/>
                          </a:ln>
                          <a:solidFill>
                            <a:schemeClr val="tx1"/>
                          </a:solidFill>
                          <a:effectLst/>
                          <a:latin typeface="Arial" charset="0"/>
                          <a:cs typeface="B Nazanin" pitchFamily="2" charset="-78"/>
                        </a:rPr>
                        <a:t> تعيين توالي فعاليتها</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dirty="0" smtClean="0">
                          <a:ln>
                            <a:noFill/>
                          </a:ln>
                          <a:solidFill>
                            <a:schemeClr val="tx1"/>
                          </a:solidFill>
                          <a:effectLst/>
                          <a:latin typeface="Arial" charset="0"/>
                          <a:cs typeface="B Nazanin" pitchFamily="2" charset="-78"/>
                        </a:rPr>
                        <a:t>●</a:t>
                      </a:r>
                      <a:r>
                        <a:rPr kumimoji="0" lang="fa-IR" sz="1400" b="0" i="0" u="none" strike="noStrike" cap="none" normalizeH="0" baseline="0" dirty="0" smtClean="0">
                          <a:ln>
                            <a:noFill/>
                          </a:ln>
                          <a:solidFill>
                            <a:schemeClr val="tx1"/>
                          </a:solidFill>
                          <a:effectLst/>
                          <a:latin typeface="Arial" charset="0"/>
                          <a:cs typeface="B Nazanin" pitchFamily="2" charset="-78"/>
                        </a:rPr>
                        <a:t> برآورد منابع فعاليتها </a:t>
                      </a:r>
                      <a:r>
                        <a:rPr kumimoji="0" lang="en-US" sz="1400" b="0" i="0" u="none" strike="noStrike" cap="none" normalizeH="0" baseline="0" dirty="0" smtClean="0">
                          <a:ln>
                            <a:noFill/>
                          </a:ln>
                          <a:solidFill>
                            <a:schemeClr val="tx1"/>
                          </a:solidFill>
                          <a:effectLst/>
                          <a:latin typeface="Arial" charset="0"/>
                          <a:cs typeface="B Nazanin" pitchFamily="2" charset="-78"/>
                        </a:rPr>
                        <a:t>●</a:t>
                      </a:r>
                      <a:r>
                        <a:rPr kumimoji="0" lang="fa-IR" sz="1400" b="0" i="0" u="none" strike="noStrike" cap="none" normalizeH="0" baseline="0" dirty="0" smtClean="0">
                          <a:ln>
                            <a:noFill/>
                          </a:ln>
                          <a:solidFill>
                            <a:schemeClr val="tx1"/>
                          </a:solidFill>
                          <a:effectLst/>
                          <a:latin typeface="Arial" charset="0"/>
                          <a:cs typeface="B Nazanin" pitchFamily="2" charset="-78"/>
                        </a:rPr>
                        <a:t> برآورد مدت فعاليتها </a:t>
                      </a:r>
                      <a:r>
                        <a:rPr kumimoji="0" lang="en-US" sz="1400" b="0" i="0" u="none" strike="noStrike" cap="none" normalizeH="0" baseline="0" dirty="0" smtClean="0">
                          <a:ln>
                            <a:noFill/>
                          </a:ln>
                          <a:solidFill>
                            <a:schemeClr val="tx1"/>
                          </a:solidFill>
                          <a:effectLst/>
                          <a:latin typeface="Arial" charset="0"/>
                          <a:cs typeface="B Nazanin" pitchFamily="2" charset="-78"/>
                        </a:rPr>
                        <a:t>●</a:t>
                      </a:r>
                      <a:r>
                        <a:rPr kumimoji="0" lang="fa-IR" sz="1400" b="0" i="0" u="none" strike="noStrike" cap="none" normalizeH="0" baseline="0" dirty="0" smtClean="0">
                          <a:ln>
                            <a:noFill/>
                          </a:ln>
                          <a:solidFill>
                            <a:schemeClr val="tx1"/>
                          </a:solidFill>
                          <a:effectLst/>
                          <a:latin typeface="Arial" charset="0"/>
                          <a:cs typeface="B Nazanin" pitchFamily="2" charset="-78"/>
                        </a:rPr>
                        <a:t> تهبه زمان بندي پروژه</a:t>
                      </a:r>
                      <a:endParaRPr kumimoji="0" lang="en-US" sz="1400" b="0" i="0" u="none" strike="noStrike" cap="none" normalizeH="0" baseline="0" dirty="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charset="0"/>
                          <a:cs typeface="B Nazanin" pitchFamily="2" charset="-78"/>
                        </a:rPr>
                        <a:t>3- مديريت زمان</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کنترل هزينه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برآورد هزينه </a:t>
                      </a: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بودچه بندي هزينه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charset="0"/>
                          <a:cs typeface="B Nazanin" pitchFamily="2" charset="-78"/>
                        </a:rPr>
                        <a:t>4- مديريت هزينه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کنترل کيفيت</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تضمين کيفيت</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برنامه ريزي کيفيت</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charset="0"/>
                          <a:cs typeface="B Nazanin" pitchFamily="2" charset="-78"/>
                        </a:rPr>
                        <a:t>5- مديريت کيفيت</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مديريت تيم پروژه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تشکيل و تکميل تيم پروژه</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برنامه ريزي سازماني </a:t>
                      </a: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چذب نيروي انساني</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charset="0"/>
                          <a:cs typeface="B Nazanin" pitchFamily="2" charset="-78"/>
                        </a:rPr>
                        <a:t>6- مديريت منابع انساني</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گزارش عملکرد</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مديريت ذينفعان</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توزيع اطلاعات</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برنامه ريزي سازماني</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charset="0"/>
                          <a:cs typeface="B Nazanin" pitchFamily="2" charset="-78"/>
                        </a:rPr>
                        <a:t>7- مديريت ارتباطات</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کنترل و پايش ريسک</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برنامه ريزي ريسک </a:t>
                      </a: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شناسايي ريسک</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تحليل کيفي ريسک </a:t>
                      </a: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تحليل کمي ريسک </a:t>
                      </a: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برنامه پاسخ به ريسک</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charset="0"/>
                          <a:cs typeface="B Nazanin" pitchFamily="2" charset="-78"/>
                        </a:rPr>
                        <a:t>8- مديريت ريسک</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35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خاتمه پيمان</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اداره قرارداد ها</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برگزاري مناقصه </a:t>
                      </a:r>
                      <a:r>
                        <a:rPr kumimoji="0" lang="en-US" sz="1400" b="0" i="0" u="none" strike="noStrike" cap="none" normalizeH="0" baseline="0" smtClean="0">
                          <a:ln>
                            <a:noFill/>
                          </a:ln>
                          <a:solidFill>
                            <a:schemeClr val="tx1"/>
                          </a:solidFill>
                          <a:effectLst/>
                          <a:latin typeface="Arial" charset="0"/>
                          <a:cs typeface="B Nazanin" pitchFamily="2" charset="-78"/>
                        </a:rPr>
                        <a:t>●</a:t>
                      </a:r>
                      <a:r>
                        <a:rPr kumimoji="0" lang="fa-IR" sz="1400" b="0" i="0" u="none" strike="noStrike" cap="none" normalizeH="0" baseline="0" smtClean="0">
                          <a:ln>
                            <a:noFill/>
                          </a:ln>
                          <a:solidFill>
                            <a:schemeClr val="tx1"/>
                          </a:solidFill>
                          <a:effectLst/>
                          <a:latin typeface="Arial" charset="0"/>
                          <a:cs typeface="B Nazanin" pitchFamily="2" charset="-78"/>
                        </a:rPr>
                        <a:t> انتخاب برندگان</a:t>
                      </a:r>
                      <a:endParaRPr kumimoji="0" lang="en-US" sz="14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B Nazanin" pitchFamily="2" charset="-78"/>
                        </a:rPr>
                        <a:t>●</a:t>
                      </a:r>
                      <a:r>
                        <a:rPr kumimoji="0" lang="fa-IR" sz="1400" b="0" i="0" u="none" strike="noStrike" cap="none" normalizeH="0" baseline="0" dirty="0" smtClean="0">
                          <a:ln>
                            <a:noFill/>
                          </a:ln>
                          <a:solidFill>
                            <a:schemeClr val="tx1"/>
                          </a:solidFill>
                          <a:effectLst/>
                          <a:latin typeface="Arial" charset="0"/>
                          <a:cs typeface="B Nazanin" pitchFamily="2" charset="-78"/>
                        </a:rPr>
                        <a:t> برنامه خريد سفارش </a:t>
                      </a:r>
                      <a:r>
                        <a:rPr kumimoji="0" lang="en-US" sz="1400" b="0" i="0" u="none" strike="noStrike" cap="none" normalizeH="0" baseline="0" dirty="0" smtClean="0">
                          <a:ln>
                            <a:noFill/>
                          </a:ln>
                          <a:solidFill>
                            <a:schemeClr val="tx1"/>
                          </a:solidFill>
                          <a:effectLst/>
                          <a:latin typeface="Arial" charset="0"/>
                          <a:cs typeface="B Nazanin" pitchFamily="2" charset="-78"/>
                        </a:rPr>
                        <a:t>●</a:t>
                      </a:r>
                      <a:r>
                        <a:rPr kumimoji="0" lang="fa-IR" sz="1400" b="0" i="0" u="none" strike="noStrike" cap="none" normalizeH="0" baseline="0" dirty="0" smtClean="0">
                          <a:ln>
                            <a:noFill/>
                          </a:ln>
                          <a:solidFill>
                            <a:schemeClr val="tx1"/>
                          </a:solidFill>
                          <a:effectLst/>
                          <a:latin typeface="Arial" charset="0"/>
                          <a:cs typeface="B Nazanin" pitchFamily="2" charset="-78"/>
                        </a:rPr>
                        <a:t> برنامه قراردادها</a:t>
                      </a:r>
                      <a:endParaRPr kumimoji="0" lang="en-US" sz="1400" b="0" i="0" u="none" strike="noStrike" cap="none" normalizeH="0" baseline="0" dirty="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2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dirty="0" smtClean="0">
                          <a:ln>
                            <a:noFill/>
                          </a:ln>
                          <a:solidFill>
                            <a:schemeClr val="tx1"/>
                          </a:solidFill>
                          <a:effectLst/>
                          <a:latin typeface="Arial" charset="0"/>
                          <a:cs typeface="B Nazanin" pitchFamily="2" charset="-78"/>
                        </a:rPr>
                        <a:t>9- مديريت تدارکات</a:t>
                      </a:r>
                      <a:endParaRPr kumimoji="0" lang="en-US" sz="1400" b="0" i="0" u="none" strike="noStrike" cap="none" normalizeH="0" baseline="0" dirty="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Management &amp; Project Control -  Present by Dr.Amir.A.Shojaie</a:t>
            </a:r>
          </a:p>
        </p:txBody>
      </p:sp>
      <p:sp>
        <p:nvSpPr>
          <p:cNvPr id="6" name="Slide Number Placeholder 5"/>
          <p:cNvSpPr>
            <a:spLocks noGrp="1"/>
          </p:cNvSpPr>
          <p:nvPr>
            <p:ph type="sldNum" sz="quarter" idx="12"/>
          </p:nvPr>
        </p:nvSpPr>
        <p:spPr/>
        <p:txBody>
          <a:bodyPr/>
          <a:lstStyle/>
          <a:p>
            <a:fld id="{ECFDFBE5-5348-49B0-A11F-97B0590D1DC6}" type="slidenum">
              <a:rPr lang="ar-SA" altLang="en-US"/>
              <a:pPr/>
              <a:t>27</a:t>
            </a:fld>
            <a:endParaRPr lang="en-US" altLang="en-US"/>
          </a:p>
        </p:txBody>
      </p:sp>
      <p:sp>
        <p:nvSpPr>
          <p:cNvPr id="407554" name="Rectangle 2"/>
          <p:cNvSpPr>
            <a:spLocks noGrp="1" noChangeArrowheads="1"/>
          </p:cNvSpPr>
          <p:nvPr>
            <p:ph type="title"/>
          </p:nvPr>
        </p:nvSpPr>
        <p:spPr>
          <a:xfrm>
            <a:off x="457200" y="704088"/>
            <a:ext cx="8229600" cy="653210"/>
          </a:xfrm>
        </p:spPr>
        <p:txBody>
          <a:bodyPr>
            <a:noAutofit/>
          </a:bodyPr>
          <a:lstStyle/>
          <a:p>
            <a:pPr algn="ctr" rtl="1"/>
            <a:r>
              <a:rPr lang="fa-IR" sz="3600" b="1" dirty="0">
                <a:cs typeface="B Nazanin" pitchFamily="2" charset="-78"/>
              </a:rPr>
              <a:t>دانشهاي نه گانه مديريت پروژه </a:t>
            </a:r>
            <a:r>
              <a:rPr lang="en-US" sz="3600" b="1" dirty="0">
                <a:cs typeface="B Nazanin" pitchFamily="2" charset="-78"/>
              </a:rPr>
              <a:t>PMBOK</a:t>
            </a:r>
          </a:p>
        </p:txBody>
      </p:sp>
      <p:pic>
        <p:nvPicPr>
          <p:cNvPr id="407556" name="Picture 4"/>
          <p:cNvPicPr>
            <a:picLocks noChangeAspect="1" noChangeArrowheads="1"/>
          </p:cNvPicPr>
          <p:nvPr/>
        </p:nvPicPr>
        <p:blipFill>
          <a:blip r:embed="rId2"/>
          <a:srcRect/>
          <a:stretch>
            <a:fillRect/>
          </a:stretch>
        </p:blipFill>
        <p:spPr bwMode="auto">
          <a:xfrm>
            <a:off x="381000" y="1447800"/>
            <a:ext cx="6629400" cy="5257800"/>
          </a:xfrm>
          <a:prstGeom prst="rect">
            <a:avLst/>
          </a:prstGeom>
          <a:noFill/>
          <a:ln w="9525" algn="ctr">
            <a:noFill/>
            <a:miter lim="800000"/>
            <a:headEnd/>
            <a:tailEnd/>
          </a:ln>
          <a:effectLst/>
        </p:spPr>
      </p:pic>
      <p:sp>
        <p:nvSpPr>
          <p:cNvPr id="407557" name="Rectangle 5"/>
          <p:cNvSpPr>
            <a:spLocks noChangeArrowheads="1"/>
          </p:cNvSpPr>
          <p:nvPr/>
        </p:nvSpPr>
        <p:spPr bwMode="auto">
          <a:xfrm>
            <a:off x="6357950" y="1752600"/>
            <a:ext cx="2176450" cy="3810000"/>
          </a:xfrm>
          <a:prstGeom prst="rect">
            <a:avLst/>
          </a:prstGeom>
          <a:solidFill>
            <a:schemeClr val="bg1"/>
          </a:solidFill>
          <a:ln w="9525" algn="ctr">
            <a:noFill/>
            <a:miter lim="800000"/>
            <a:headEnd/>
            <a:tailEnd/>
          </a:ln>
          <a:effectLst/>
        </p:spPr>
        <p:txBody>
          <a:bodyPr wrap="none" lIns="91427" tIns="45714" rIns="91427" bIns="45714" anchor="ctr"/>
          <a:lstStyle/>
          <a:p>
            <a:pPr algn="just" rtl="1">
              <a:lnSpc>
                <a:spcPct val="150000"/>
              </a:lnSpc>
            </a:pPr>
            <a:r>
              <a:rPr lang="fa-IR" b="1" dirty="0">
                <a:cs typeface="B Nazanin" pitchFamily="2" charset="-78"/>
              </a:rPr>
              <a:t>در استاندارد </a:t>
            </a:r>
            <a:r>
              <a:rPr lang="en-US" b="1" dirty="0">
                <a:cs typeface="B Nazanin" pitchFamily="2" charset="-78"/>
              </a:rPr>
              <a:t>PMBOK</a:t>
            </a:r>
            <a:endParaRPr lang="fa-IR" b="1" dirty="0">
              <a:cs typeface="B Nazanin" pitchFamily="2" charset="-78"/>
            </a:endParaRPr>
          </a:p>
          <a:p>
            <a:pPr algn="just" rtl="1">
              <a:lnSpc>
                <a:spcPct val="150000"/>
              </a:lnSpc>
            </a:pPr>
            <a:r>
              <a:rPr lang="fa-IR" b="1" dirty="0">
                <a:cs typeface="B Nazanin" pitchFamily="2" charset="-78"/>
              </a:rPr>
              <a:t>براي هدايت موفق </a:t>
            </a:r>
            <a:r>
              <a:rPr lang="fa-IR" b="1" dirty="0" smtClean="0">
                <a:cs typeface="B Nazanin" pitchFamily="2" charset="-78"/>
              </a:rPr>
              <a:t>پروژه ها</a:t>
            </a:r>
          </a:p>
          <a:p>
            <a:pPr algn="just" rtl="1">
              <a:lnSpc>
                <a:spcPct val="150000"/>
              </a:lnSpc>
            </a:pPr>
            <a:r>
              <a:rPr lang="fa-IR" b="1" dirty="0" smtClean="0">
                <a:cs typeface="B Nazanin" pitchFamily="2" charset="-78"/>
              </a:rPr>
              <a:t>9 </a:t>
            </a:r>
            <a:r>
              <a:rPr lang="fa-IR" b="1" dirty="0">
                <a:cs typeface="B Nazanin" pitchFamily="2" charset="-78"/>
              </a:rPr>
              <a:t>سطح </a:t>
            </a:r>
            <a:r>
              <a:rPr lang="fa-IR" b="1" dirty="0" smtClean="0">
                <a:cs typeface="B Nazanin" pitchFamily="2" charset="-78"/>
              </a:rPr>
              <a:t>دانش </a:t>
            </a:r>
            <a:r>
              <a:rPr lang="fa-IR" b="1" dirty="0">
                <a:cs typeface="B Nazanin" pitchFamily="2" charset="-78"/>
              </a:rPr>
              <a:t>به شرح شکل</a:t>
            </a:r>
          </a:p>
          <a:p>
            <a:pPr algn="just" rtl="1">
              <a:lnSpc>
                <a:spcPct val="150000"/>
              </a:lnSpc>
            </a:pPr>
            <a:r>
              <a:rPr lang="fa-IR" b="1" dirty="0">
                <a:cs typeface="B Nazanin" pitchFamily="2" charset="-78"/>
              </a:rPr>
              <a:t>روبرو </a:t>
            </a:r>
            <a:r>
              <a:rPr lang="fa-IR" b="1" dirty="0" smtClean="0">
                <a:cs typeface="B Nazanin" pitchFamily="2" charset="-78"/>
              </a:rPr>
              <a:t>نشان داده </a:t>
            </a:r>
            <a:r>
              <a:rPr lang="fa-IR" b="1" dirty="0">
                <a:cs typeface="B Nazanin" pitchFamily="2" charset="-78"/>
              </a:rPr>
              <a:t>شده است.</a:t>
            </a:r>
            <a:endParaRPr lang="en-US" b="1" dirty="0">
              <a:cs typeface="B Nazanin" pitchFamily="2" charset="-78"/>
            </a:endParaRPr>
          </a:p>
          <a:p>
            <a:pPr algn="just" rtl="1">
              <a:lnSpc>
                <a:spcPct val="150000"/>
              </a:lnSpc>
            </a:pPr>
            <a:endParaRPr lang="en-US" b="1" dirty="0">
              <a:cs typeface="B Nazanin" pitchFamily="2" charset="-78"/>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28</a:t>
            </a:fld>
            <a:endParaRPr lang="en-US" altLang="en-US"/>
          </a:p>
        </p:txBody>
      </p:sp>
      <p:sp>
        <p:nvSpPr>
          <p:cNvPr id="393218" name="Rectangle 2"/>
          <p:cNvSpPr>
            <a:spLocks noGrp="1" noChangeArrowheads="1"/>
          </p:cNvSpPr>
          <p:nvPr>
            <p:ph type="title"/>
          </p:nvPr>
        </p:nvSpPr>
        <p:spPr>
          <a:xfrm>
            <a:off x="457200" y="704088"/>
            <a:ext cx="8229600" cy="653210"/>
          </a:xfrm>
        </p:spPr>
        <p:txBody>
          <a:bodyPr>
            <a:normAutofit fontScale="90000"/>
          </a:bodyPr>
          <a:lstStyle/>
          <a:p>
            <a:pPr algn="ctr" rtl="1"/>
            <a:r>
              <a:rPr lang="fa-IR" sz="4800" b="1" dirty="0">
                <a:cs typeface="B Nazanin" pitchFamily="2" charset="-78"/>
              </a:rPr>
              <a:t>آشنايي با استاندارد </a:t>
            </a:r>
            <a:r>
              <a:rPr lang="en-US" sz="3200" b="1" dirty="0" smtClean="0">
                <a:cs typeface="B Nazanin" pitchFamily="2" charset="-78"/>
              </a:rPr>
              <a:t>PRINCE 2</a:t>
            </a:r>
            <a:endParaRPr lang="en-US" sz="3200" b="1" dirty="0">
              <a:cs typeface="B Nazanin" pitchFamily="2" charset="-78"/>
            </a:endParaRPr>
          </a:p>
        </p:txBody>
      </p:sp>
      <p:pic>
        <p:nvPicPr>
          <p:cNvPr id="6" name="Picture 5" descr="prince TRIANGLE.gif"/>
          <p:cNvPicPr>
            <a:picLocks noChangeAspect="1"/>
          </p:cNvPicPr>
          <p:nvPr/>
        </p:nvPicPr>
        <p:blipFill>
          <a:blip r:embed="rId2"/>
          <a:stretch>
            <a:fillRect/>
          </a:stretch>
        </p:blipFill>
        <p:spPr>
          <a:xfrm>
            <a:off x="0" y="1357298"/>
            <a:ext cx="3429024" cy="2286016"/>
          </a:xfrm>
          <a:prstGeom prst="rect">
            <a:avLst/>
          </a:prstGeom>
        </p:spPr>
      </p:pic>
      <p:pic>
        <p:nvPicPr>
          <p:cNvPr id="7" name="Picture 6" descr="VP1000Gc-v4.0.0-P2-Overview.png"/>
          <p:cNvPicPr>
            <a:picLocks noChangeAspect="1"/>
          </p:cNvPicPr>
          <p:nvPr/>
        </p:nvPicPr>
        <p:blipFill>
          <a:blip r:embed="rId3"/>
          <a:stretch>
            <a:fillRect/>
          </a:stretch>
        </p:blipFill>
        <p:spPr>
          <a:xfrm>
            <a:off x="3215688" y="2714620"/>
            <a:ext cx="5428278" cy="3261578"/>
          </a:xfrm>
          <a:prstGeom prst="rect">
            <a:avLst/>
          </a:prstGeom>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29</a:t>
            </a:fld>
            <a:endParaRPr lang="en-US" altLang="en-US"/>
          </a:p>
        </p:txBody>
      </p:sp>
      <p:sp>
        <p:nvSpPr>
          <p:cNvPr id="393218" name="Rectangle 2"/>
          <p:cNvSpPr>
            <a:spLocks noGrp="1" noChangeArrowheads="1"/>
          </p:cNvSpPr>
          <p:nvPr>
            <p:ph type="title"/>
          </p:nvPr>
        </p:nvSpPr>
        <p:spPr>
          <a:xfrm>
            <a:off x="428596" y="285728"/>
            <a:ext cx="8229600" cy="653210"/>
          </a:xfrm>
        </p:spPr>
        <p:txBody>
          <a:bodyPr>
            <a:normAutofit fontScale="90000"/>
          </a:bodyPr>
          <a:lstStyle/>
          <a:p>
            <a:pPr algn="ctr" rtl="1"/>
            <a:r>
              <a:rPr lang="fa-IR" sz="4800" b="1" dirty="0" smtClean="0">
                <a:cs typeface="B Nazanin" pitchFamily="2" charset="-78"/>
              </a:rPr>
              <a:t>استاندارد </a:t>
            </a:r>
            <a:r>
              <a:rPr lang="en-US" sz="4800" b="1" dirty="0" smtClean="0">
                <a:cs typeface="B Nazanin" pitchFamily="2" charset="-78"/>
              </a:rPr>
              <a:t>PRINCE</a:t>
            </a:r>
            <a:endParaRPr lang="en-US" sz="3200" b="1" dirty="0">
              <a:cs typeface="B Nazanin" pitchFamily="2" charset="-78"/>
            </a:endParaRPr>
          </a:p>
        </p:txBody>
      </p:sp>
      <p:sp>
        <p:nvSpPr>
          <p:cNvPr id="393219" name="Rectangle 3"/>
          <p:cNvSpPr>
            <a:spLocks noGrp="1" noChangeArrowheads="1"/>
          </p:cNvSpPr>
          <p:nvPr>
            <p:ph type="body" idx="1"/>
          </p:nvPr>
        </p:nvSpPr>
        <p:spPr>
          <a:xfrm>
            <a:off x="214282" y="928670"/>
            <a:ext cx="8458200" cy="5286412"/>
          </a:xfrm>
        </p:spPr>
        <p:txBody>
          <a:bodyPr>
            <a:noAutofit/>
          </a:bodyPr>
          <a:lstStyle/>
          <a:p>
            <a:pPr algn="just" rtl="1">
              <a:lnSpc>
                <a:spcPct val="150000"/>
              </a:lnSpc>
            </a:pPr>
            <a:r>
              <a:rPr lang="fa-IR" sz="1900" b="1" dirty="0" smtClean="0">
                <a:cs typeface="B Nazanin" pitchFamily="2" charset="-78"/>
              </a:rPr>
              <a:t>این استاندارد مدیریت پروژه در محیط های کنترل شده توسط دفتر مرکزی مخابرات انگلستان که سازمانی برای تعریف و پیاده سازی پروژه های سیستم های اطلاعاتی و فن آوری است ابداع شد و هدف آن به حداقل رساندن هزینه و زمان انجام پروژه های فن آوری اطلاعات است.</a:t>
            </a:r>
          </a:p>
          <a:p>
            <a:pPr algn="just" rtl="1">
              <a:lnSpc>
                <a:spcPct val="150000"/>
              </a:lnSpc>
            </a:pPr>
            <a:r>
              <a:rPr lang="en-US" sz="1900" b="1" dirty="0" smtClean="0">
                <a:cs typeface="B Nazanin" pitchFamily="2" charset="-78"/>
              </a:rPr>
              <a:t>PRINCE 2</a:t>
            </a:r>
            <a:r>
              <a:rPr lang="fa-IR" sz="1900" b="1" dirty="0" smtClean="0">
                <a:cs typeface="B Nazanin" pitchFamily="2" charset="-78"/>
              </a:rPr>
              <a:t> مخفف عبارت </a:t>
            </a:r>
            <a:r>
              <a:rPr lang="en-US" sz="1900" b="1" dirty="0" smtClean="0">
                <a:cs typeface="B Nazanin" pitchFamily="2" charset="-78"/>
              </a:rPr>
              <a:t>(Projects In Controlled Environment, Version 2)</a:t>
            </a:r>
            <a:r>
              <a:rPr lang="fa-IR" sz="1900" b="1" dirty="0" smtClean="0">
                <a:cs typeface="B Nazanin" pitchFamily="2" charset="-78"/>
              </a:rPr>
              <a:t> می باشد. عدد 2در انتهای نام استاندارد شماره نسخه آن است، با این حال استاندارد می تواند ورژن های مختلفی را داشته باشد. </a:t>
            </a:r>
          </a:p>
          <a:p>
            <a:pPr algn="just" rtl="1">
              <a:lnSpc>
                <a:spcPct val="150000"/>
              </a:lnSpc>
            </a:pPr>
            <a:r>
              <a:rPr lang="fa-IR" sz="2400" b="1" dirty="0" smtClean="0">
                <a:cs typeface="B Nazanin" pitchFamily="2" charset="-78"/>
              </a:rPr>
              <a:t>محتوای استاندارد</a:t>
            </a:r>
          </a:p>
          <a:p>
            <a:pPr algn="just" rtl="1">
              <a:lnSpc>
                <a:spcPct val="150000"/>
              </a:lnSpc>
            </a:pPr>
            <a:r>
              <a:rPr lang="fa-IR" sz="2400" b="1" dirty="0" smtClean="0">
                <a:cs typeface="B Nazanin" pitchFamily="2" charset="-78"/>
              </a:rPr>
              <a:t>این استاندارد بر هفت اصل بنا شده است که اگر فقط یکی از آنها محقق نشوند احتمال شکست پروژه بسیار زیاداست و اگر همگی محقق شوند پروژه به احتمال زیاد موفق خواهد شد. محتوای این استاندارد به شرح زیر است :</a:t>
            </a:r>
            <a:endParaRPr lang="en-US" sz="2000" b="1" dirty="0">
              <a:cs typeface="B Nazanin" pitchFamily="2" charset="-7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067140-5BF7-4897-872D-CD925A0258F0}" type="slidenum">
              <a:rPr lang="ar-SA" altLang="en-US"/>
              <a:pPr/>
              <a:t>3</a:t>
            </a:fld>
            <a:endParaRPr lang="en-US" altLang="en-US"/>
          </a:p>
        </p:txBody>
      </p:sp>
      <p:sp>
        <p:nvSpPr>
          <p:cNvPr id="361474" name="Rectangle 2"/>
          <p:cNvSpPr>
            <a:spLocks noGrp="1" noChangeArrowheads="1"/>
          </p:cNvSpPr>
          <p:nvPr>
            <p:ph type="title"/>
          </p:nvPr>
        </p:nvSpPr>
        <p:spPr>
          <a:xfrm>
            <a:off x="500034" y="571480"/>
            <a:ext cx="8229600" cy="724648"/>
          </a:xfrm>
        </p:spPr>
        <p:txBody>
          <a:bodyPr>
            <a:noAutofit/>
          </a:bodyPr>
          <a:lstStyle/>
          <a:p>
            <a:pPr algn="ctr"/>
            <a:r>
              <a:rPr lang="fa-IR" sz="3600" b="1" dirty="0" smtClean="0">
                <a:cs typeface="B Nazanin" pitchFamily="2" charset="-78"/>
              </a:rPr>
              <a:t>معرفي استانداردهاي</a:t>
            </a:r>
            <a:r>
              <a:rPr lang="en-US" sz="3600" b="1" dirty="0" smtClean="0">
                <a:cs typeface="B Nazanin" pitchFamily="2" charset="-78"/>
              </a:rPr>
              <a:t>PM </a:t>
            </a:r>
            <a:r>
              <a:rPr lang="fa-IR" sz="3600" b="1" dirty="0" smtClean="0">
                <a:cs typeface="B Nazanin" pitchFamily="2" charset="-78"/>
              </a:rPr>
              <a:t>وآشنايي با </a:t>
            </a:r>
            <a:r>
              <a:rPr lang="en-US" sz="3600" b="1" dirty="0" smtClean="0">
                <a:cs typeface="B Nazanin" pitchFamily="2" charset="-78"/>
              </a:rPr>
              <a:t>PMBOK</a:t>
            </a:r>
            <a:endParaRPr lang="en-US" sz="3600" b="1" dirty="0">
              <a:cs typeface="B Nazanin" pitchFamily="2" charset="-78"/>
            </a:endParaRPr>
          </a:p>
        </p:txBody>
      </p:sp>
      <p:sp>
        <p:nvSpPr>
          <p:cNvPr id="361475" name="Rectangle 3"/>
          <p:cNvSpPr>
            <a:spLocks noGrp="1" noChangeArrowheads="1"/>
          </p:cNvSpPr>
          <p:nvPr>
            <p:ph type="body" idx="1"/>
          </p:nvPr>
        </p:nvSpPr>
        <p:spPr>
          <a:xfrm>
            <a:off x="228600" y="1719263"/>
            <a:ext cx="8686800" cy="4411662"/>
          </a:xfrm>
        </p:spPr>
        <p:txBody>
          <a:bodyPr>
            <a:noAutofit/>
          </a:bodyPr>
          <a:lstStyle/>
          <a:p>
            <a:pPr algn="just">
              <a:lnSpc>
                <a:spcPct val="150000"/>
              </a:lnSpc>
            </a:pPr>
            <a:r>
              <a:rPr lang="fa-IR" sz="2300" b="1" dirty="0" smtClean="0">
                <a:cs typeface="B Nazanin" pitchFamily="2" charset="-78"/>
              </a:rPr>
              <a:t>با توجه به اهميت دانش مديريت پروژه در سالهاي اخير، استانداردهاي متنوعي در اين زمينه پديد آمده اند. اين استاندارد ها بر اساس تجربه افراد خبره و متخصص در امر مديريت پروژه شکل گرفته است و به عبارتي از دل پروژه ها پديد آمده است.</a:t>
            </a:r>
          </a:p>
          <a:p>
            <a:pPr algn="just">
              <a:lnSpc>
                <a:spcPct val="150000"/>
              </a:lnSpc>
            </a:pPr>
            <a:r>
              <a:rPr lang="fa-IR" sz="2300" b="1" dirty="0" smtClean="0">
                <a:cs typeface="B Nazanin" pitchFamily="2" charset="-78"/>
              </a:rPr>
              <a:t>تمرکز استانداردها معمولاً روي اصول کلي است و از بيان جزئيات و متدولوژيها پرهيز ميکنند. زيرا اين جزئيات ممکن است در هر پروژه متفاوت باشد. هر چند دانستن يک استاندارد منجر به طراحي يک سيستم جامع مديريت پروژه نميشود ولي با توجه به اينکه استانداردها حاصل تلاش و تجربيات خبرگان بوده و از دل پروژه ها بيرون  آمده اند آگاهي از آنها بسيار سودمند است.</a:t>
            </a:r>
          </a:p>
          <a:p>
            <a:pPr algn="just">
              <a:lnSpc>
                <a:spcPct val="150000"/>
              </a:lnSpc>
              <a:buNone/>
            </a:pPr>
            <a:endParaRPr lang="en-US" sz="2300" b="1" dirty="0">
              <a:cs typeface="B Nazanin" pitchFamily="2" charset="-78"/>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30</a:t>
            </a:fld>
            <a:endParaRPr lang="en-US" altLang="en-US"/>
          </a:p>
        </p:txBody>
      </p:sp>
      <p:sp>
        <p:nvSpPr>
          <p:cNvPr id="393218" name="Rectangle 2"/>
          <p:cNvSpPr>
            <a:spLocks noGrp="1" noChangeArrowheads="1"/>
          </p:cNvSpPr>
          <p:nvPr>
            <p:ph type="title"/>
          </p:nvPr>
        </p:nvSpPr>
        <p:spPr>
          <a:xfrm>
            <a:off x="428596" y="285728"/>
            <a:ext cx="8229600" cy="500066"/>
          </a:xfrm>
        </p:spPr>
        <p:txBody>
          <a:bodyPr>
            <a:normAutofit fontScale="90000"/>
          </a:bodyPr>
          <a:lstStyle/>
          <a:p>
            <a:pPr algn="ctr" rtl="1"/>
            <a:r>
              <a:rPr lang="fa-IR" sz="4800" b="1" dirty="0" smtClean="0">
                <a:cs typeface="B Nazanin" pitchFamily="2" charset="-78"/>
              </a:rPr>
              <a:t>محتوای استاندارد </a:t>
            </a:r>
            <a:r>
              <a:rPr lang="en-US" sz="4800" b="1" dirty="0" smtClean="0">
                <a:cs typeface="B Nazanin" pitchFamily="2" charset="-78"/>
              </a:rPr>
              <a:t>PRINCE</a:t>
            </a:r>
            <a:endParaRPr lang="en-US" sz="3200" b="1" dirty="0">
              <a:cs typeface="B Nazanin" pitchFamily="2" charset="-78"/>
            </a:endParaRPr>
          </a:p>
        </p:txBody>
      </p:sp>
      <p:sp>
        <p:nvSpPr>
          <p:cNvPr id="393219" name="Rectangle 3"/>
          <p:cNvSpPr>
            <a:spLocks noGrp="1" noChangeArrowheads="1"/>
          </p:cNvSpPr>
          <p:nvPr>
            <p:ph type="body" idx="1"/>
          </p:nvPr>
        </p:nvSpPr>
        <p:spPr>
          <a:xfrm>
            <a:off x="214282" y="928670"/>
            <a:ext cx="8458200" cy="5429288"/>
          </a:xfrm>
        </p:spPr>
        <p:txBody>
          <a:bodyPr>
            <a:noAutofit/>
          </a:bodyPr>
          <a:lstStyle/>
          <a:p>
            <a:pPr algn="just" rtl="1"/>
            <a:r>
              <a:rPr lang="fa-IR" sz="2400" b="1" dirty="0" smtClean="0">
                <a:cs typeface="B Nazanin" pitchFamily="2" charset="-78"/>
              </a:rPr>
              <a:t>اصول زیربنایی : </a:t>
            </a:r>
            <a:r>
              <a:rPr lang="fa-IR" sz="2000" b="1" dirty="0" smtClean="0">
                <a:cs typeface="B Nazanin" pitchFamily="2" charset="-78"/>
              </a:rPr>
              <a:t>مواردی که اگر حتی یکی از آنها محقق نشود، احتمال شکست خوردن پروژه بسیار زیاد می شود.</a:t>
            </a:r>
            <a:endParaRPr lang="fa-IR" sz="2400" b="1" dirty="0" smtClean="0">
              <a:cs typeface="B Nazanin" pitchFamily="2" charset="-78"/>
            </a:endParaRPr>
          </a:p>
          <a:p>
            <a:pPr lvl="1" algn="just">
              <a:lnSpc>
                <a:spcPct val="150000"/>
              </a:lnSpc>
              <a:buNone/>
            </a:pPr>
            <a:r>
              <a:rPr lang="fa-IR" sz="1600" b="1" dirty="0" smtClean="0">
                <a:cs typeface="B Nazanin" pitchFamily="2" charset="-78"/>
              </a:rPr>
              <a:t>1- توجه دائمی به توجیه پذیری پروژه : همواره عواملی که پروژه را برایمان توجیه می کند به خوبی شناسایی و مستند و به روز رسانی کنیم.</a:t>
            </a:r>
          </a:p>
          <a:p>
            <a:pPr lvl="1" algn="just">
              <a:lnSpc>
                <a:spcPct val="150000"/>
              </a:lnSpc>
              <a:buNone/>
            </a:pPr>
            <a:r>
              <a:rPr lang="fa-IR" sz="1600" b="1" dirty="0" smtClean="0">
                <a:cs typeface="B Nazanin" pitchFamily="2" charset="-78"/>
              </a:rPr>
              <a:t>2- درس گرفتن از گذشته : همیشه در حال تجربه کردن هستیم، باید تجربه های پروژه ها دائما به صورت درس های آموخته ثبت شوند.</a:t>
            </a:r>
          </a:p>
          <a:p>
            <a:pPr lvl="1" algn="just">
              <a:lnSpc>
                <a:spcPct val="150000"/>
              </a:lnSpc>
              <a:buNone/>
            </a:pPr>
            <a:r>
              <a:rPr lang="fa-IR" sz="1600" b="1" dirty="0" smtClean="0">
                <a:cs typeface="B Nazanin" pitchFamily="2" charset="-78"/>
              </a:rPr>
              <a:t>3- تعریف دقیق و شفاف نقش ها و مسئولیت ها : وجود افراد شایسته به تنهایی کافی نیست، باید هر یک از آنها بدانند که چه انتظاراتی از آنها دارند و چه انتظاراتی از دیگران می توانند داشته باشند.</a:t>
            </a:r>
          </a:p>
          <a:p>
            <a:pPr lvl="1" algn="just">
              <a:lnSpc>
                <a:spcPct val="150000"/>
              </a:lnSpc>
              <a:buNone/>
            </a:pPr>
            <a:r>
              <a:rPr lang="fa-IR" sz="1600" b="1" dirty="0" smtClean="0">
                <a:cs typeface="B Nazanin" pitchFamily="2" charset="-78"/>
              </a:rPr>
              <a:t>4- مدیریت مبتنی بر مرحله : پروژه به بازه های زمانی که مرحله مدیریتی نامیده می شوند تقسیم می شود و برنامه ریزی و کنترل را بر اساس آنها شکل می گیرد.</a:t>
            </a:r>
          </a:p>
          <a:p>
            <a:pPr lvl="1" algn="just">
              <a:lnSpc>
                <a:spcPct val="150000"/>
              </a:lnSpc>
              <a:buNone/>
            </a:pPr>
            <a:r>
              <a:rPr lang="fa-IR" sz="1600" b="1" dirty="0" smtClean="0">
                <a:cs typeface="B Nazanin" pitchFamily="2" charset="-78"/>
              </a:rPr>
              <a:t>5- مدیریت مبتنی بر سطح : در هر پروژه باید 4 سطح تصمیم گیری وجود داشته باشد، که 3 سطح آنها داخل و یک سطح آن در خارج پروژه است</a:t>
            </a:r>
            <a:r>
              <a:rPr lang="fa-IR" sz="1600" b="1" dirty="0" smtClean="0">
                <a:cs typeface="B Nazanin" pitchFamily="2" charset="-78"/>
              </a:rPr>
              <a:t>.</a:t>
            </a:r>
            <a:endParaRPr lang="en-US" sz="1600" b="1" dirty="0" smtClean="0">
              <a:cs typeface="B Nazanin" pitchFamily="2" charset="-78"/>
            </a:endParaRPr>
          </a:p>
          <a:p>
            <a:pPr lvl="1" algn="just">
              <a:lnSpc>
                <a:spcPct val="150000"/>
              </a:lnSpc>
              <a:buNone/>
            </a:pPr>
            <a:r>
              <a:rPr lang="fa-IR" sz="1600" b="1" dirty="0" smtClean="0">
                <a:cs typeface="B Nazanin" pitchFamily="2" charset="-78"/>
              </a:rPr>
              <a:t>6- تمرکز بر محصول : هدف تولید محصول است و باید فعالیت ها را بر اساس آن شکل دهیم.</a:t>
            </a:r>
          </a:p>
          <a:p>
            <a:pPr lvl="1" algn="just">
              <a:lnSpc>
                <a:spcPct val="150000"/>
              </a:lnSpc>
              <a:buNone/>
            </a:pPr>
            <a:r>
              <a:rPr lang="fa-IR" sz="1600" b="1" dirty="0" smtClean="0">
                <a:cs typeface="B Nazanin" pitchFamily="2" charset="-78"/>
              </a:rPr>
              <a:t>7- اختصاص سازی سیستم برای شرایط پروژه : هر پروژه سیستم مدیریت پروژه خاص خود را لازم دارد.</a:t>
            </a:r>
          </a:p>
          <a:p>
            <a:pPr lvl="1" algn="just">
              <a:lnSpc>
                <a:spcPct val="150000"/>
              </a:lnSpc>
              <a:buNone/>
            </a:pPr>
            <a:endParaRPr lang="en-US" sz="2000" b="1" dirty="0">
              <a:cs typeface="B Nazanin" pitchFamily="2" charset="-78"/>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31</a:t>
            </a:fld>
            <a:endParaRPr lang="en-US" altLang="en-US"/>
          </a:p>
        </p:txBody>
      </p:sp>
      <p:sp>
        <p:nvSpPr>
          <p:cNvPr id="393218" name="Rectangle 2"/>
          <p:cNvSpPr>
            <a:spLocks noGrp="1" noChangeArrowheads="1"/>
          </p:cNvSpPr>
          <p:nvPr>
            <p:ph type="title"/>
          </p:nvPr>
        </p:nvSpPr>
        <p:spPr>
          <a:xfrm>
            <a:off x="428596" y="285728"/>
            <a:ext cx="8229600" cy="571504"/>
          </a:xfrm>
        </p:spPr>
        <p:txBody>
          <a:bodyPr>
            <a:normAutofit fontScale="90000"/>
          </a:bodyPr>
          <a:lstStyle/>
          <a:p>
            <a:pPr algn="ctr" rtl="1"/>
            <a:r>
              <a:rPr lang="fa-IR" sz="4800" b="1" dirty="0" smtClean="0">
                <a:cs typeface="B Nazanin" pitchFamily="2" charset="-78"/>
              </a:rPr>
              <a:t>ادامه محتوای استاندارد </a:t>
            </a:r>
            <a:r>
              <a:rPr lang="en-US" sz="4800" b="1" dirty="0" smtClean="0">
                <a:cs typeface="B Nazanin" pitchFamily="2" charset="-78"/>
              </a:rPr>
              <a:t>PRINCE</a:t>
            </a:r>
            <a:endParaRPr lang="en-US" sz="3200" b="1" dirty="0">
              <a:cs typeface="B Nazanin" pitchFamily="2" charset="-78"/>
            </a:endParaRPr>
          </a:p>
        </p:txBody>
      </p:sp>
      <p:sp>
        <p:nvSpPr>
          <p:cNvPr id="393219" name="Rectangle 3"/>
          <p:cNvSpPr>
            <a:spLocks noGrp="1" noChangeArrowheads="1"/>
          </p:cNvSpPr>
          <p:nvPr>
            <p:ph type="body" idx="1"/>
          </p:nvPr>
        </p:nvSpPr>
        <p:spPr>
          <a:xfrm>
            <a:off x="214282" y="785794"/>
            <a:ext cx="8458200" cy="5429288"/>
          </a:xfrm>
        </p:spPr>
        <p:txBody>
          <a:bodyPr>
            <a:noAutofit/>
          </a:bodyPr>
          <a:lstStyle/>
          <a:p>
            <a:pPr lvl="1" algn="just">
              <a:lnSpc>
                <a:spcPct val="150000"/>
              </a:lnSpc>
              <a:buNone/>
            </a:pPr>
            <a:r>
              <a:rPr lang="fa-IR" b="1" dirty="0" smtClean="0">
                <a:cs typeface="B Nazanin" pitchFamily="2" charset="-78"/>
              </a:rPr>
              <a:t>زمینه </a:t>
            </a:r>
            <a:r>
              <a:rPr lang="fa-IR" b="1" dirty="0" smtClean="0">
                <a:cs typeface="B Nazanin" pitchFamily="2" charset="-78"/>
              </a:rPr>
              <a:t>ها : آنچه به کارگیری شان به تحقق اصول کمک می کند.</a:t>
            </a:r>
          </a:p>
          <a:p>
            <a:pPr lvl="1" algn="just">
              <a:lnSpc>
                <a:spcPct val="150000"/>
              </a:lnSpc>
              <a:buNone/>
            </a:pPr>
            <a:r>
              <a:rPr lang="fa-IR" sz="1800" b="1" dirty="0" smtClean="0">
                <a:cs typeface="B Nazanin" pitchFamily="2" charset="-78"/>
              </a:rPr>
              <a:t>1- انگیزه تجاری : انگیزه تجاری مفهوم یا سندی است که توجیه پذیری پروژه را نشان می دهد.</a:t>
            </a:r>
          </a:p>
          <a:p>
            <a:pPr lvl="1" algn="just">
              <a:lnSpc>
                <a:spcPct val="150000"/>
              </a:lnSpc>
              <a:buNone/>
            </a:pPr>
            <a:r>
              <a:rPr lang="fa-IR" sz="1800" b="1" dirty="0" smtClean="0">
                <a:cs typeface="B Nazanin" pitchFamily="2" charset="-78"/>
              </a:rPr>
              <a:t>2- سازمان پروژه : هر پروژه نیاز به نقش های مختلف در پروژه دارد.</a:t>
            </a:r>
          </a:p>
          <a:p>
            <a:pPr lvl="1" algn="just">
              <a:lnSpc>
                <a:spcPct val="150000"/>
              </a:lnSpc>
              <a:buNone/>
            </a:pPr>
            <a:r>
              <a:rPr lang="fa-IR" sz="1800" b="1" dirty="0" smtClean="0">
                <a:cs typeface="B Nazanin" pitchFamily="2" charset="-78"/>
              </a:rPr>
              <a:t>3- کیفیت : کیفیت محصول حد مشخصی دارد که باید آن را برآورده سازد.</a:t>
            </a:r>
          </a:p>
          <a:p>
            <a:pPr lvl="1" algn="just">
              <a:lnSpc>
                <a:spcPct val="150000"/>
              </a:lnSpc>
              <a:buNone/>
            </a:pPr>
            <a:r>
              <a:rPr lang="fa-IR" sz="1800" b="1" dirty="0" smtClean="0">
                <a:cs typeface="B Nazanin" pitchFamily="2" charset="-78"/>
              </a:rPr>
              <a:t>4- برنامه ها : چهار نوع برنامه در پروژه بکار گرفته می شود. برنامه های کلان : در مرحله آغاز تهیه می شود و لازم است در تمام مدت اجرا به روز رسانی شوند. برنامه های تفصیلی حتما باید پیش از شروع مرحله تکمیل شوند و به تصویب برسند. برنامه های بسیار تفصیلی تیم های اجرایی که تهیه آنها اختیاری است. برنامه های اصلاحی که در صورتی که تغییرات عمده باشند و نتوان از برنامه های جاری استفاده کرد، جایگزین خواهد شد</a:t>
            </a:r>
            <a:r>
              <a:rPr lang="fa-IR" sz="1800" b="1" dirty="0" smtClean="0">
                <a:cs typeface="B Nazanin" pitchFamily="2" charset="-78"/>
              </a:rPr>
              <a:t>.</a:t>
            </a:r>
            <a:endParaRPr lang="en-US" sz="1800" b="1" dirty="0" smtClean="0">
              <a:cs typeface="B Nazanin" pitchFamily="2" charset="-78"/>
            </a:endParaRPr>
          </a:p>
          <a:p>
            <a:pPr lvl="1" algn="just">
              <a:lnSpc>
                <a:spcPct val="150000"/>
              </a:lnSpc>
              <a:buNone/>
            </a:pPr>
            <a:r>
              <a:rPr lang="fa-IR" sz="1800" b="1" dirty="0" smtClean="0">
                <a:cs typeface="B Nazanin" pitchFamily="2" charset="-78"/>
              </a:rPr>
              <a:t>5- ریسک : رویدادهایی که وقوعشان حتمی نیست را باید برایشان برنامه ریزی کرد و لازم است اقدامهایی را برایشان در نطر گرفت تا از دست نروند.</a:t>
            </a:r>
          </a:p>
          <a:p>
            <a:pPr lvl="1" algn="just">
              <a:lnSpc>
                <a:spcPct val="150000"/>
              </a:lnSpc>
              <a:buNone/>
            </a:pPr>
            <a:r>
              <a:rPr lang="fa-IR" sz="1800" b="1" dirty="0" smtClean="0">
                <a:cs typeface="B Nazanin" pitchFamily="2" charset="-78"/>
              </a:rPr>
              <a:t>6- تغییر : اجتناب ناپذیر است و باید روند یکپارچه ای برای کنترل و اعمال تغییرات وجود داشته باشد.</a:t>
            </a:r>
          </a:p>
          <a:p>
            <a:pPr lvl="1" algn="just">
              <a:lnSpc>
                <a:spcPct val="150000"/>
              </a:lnSpc>
              <a:buNone/>
            </a:pPr>
            <a:r>
              <a:rPr lang="fa-IR" sz="1800" b="1" dirty="0" smtClean="0">
                <a:cs typeface="B Nazanin" pitchFamily="2" charset="-78"/>
              </a:rPr>
              <a:t>7- پیشرفت : </a:t>
            </a:r>
            <a:r>
              <a:rPr lang="fa-IR" sz="1600" b="1" dirty="0" smtClean="0">
                <a:cs typeface="B Nazanin" pitchFamily="2" charset="-78"/>
              </a:rPr>
              <a:t>باید دائما عملکرد پروژه را ارزیابی کنیم و از نتایج این ارزیابی برای کنترل پروژه استفاده کنیم.</a:t>
            </a:r>
            <a:endParaRPr lang="fa-IR" sz="1800" b="1" dirty="0" smtClean="0">
              <a:cs typeface="B Nazanin" pitchFamily="2" charset="-78"/>
            </a:endParaRPr>
          </a:p>
          <a:p>
            <a:pPr lvl="1" algn="just">
              <a:lnSpc>
                <a:spcPct val="150000"/>
              </a:lnSpc>
              <a:buNone/>
            </a:pPr>
            <a:endParaRPr lang="fa-IR" sz="1800" b="1" dirty="0" smtClean="0">
              <a:cs typeface="B Nazanin" pitchFamily="2" charset="-78"/>
            </a:endParaRPr>
          </a:p>
          <a:p>
            <a:pPr lvl="1" algn="just">
              <a:lnSpc>
                <a:spcPct val="150000"/>
              </a:lnSpc>
              <a:buNone/>
            </a:pPr>
            <a:endParaRPr lang="fa-IR" sz="1800" b="1" dirty="0" smtClean="0">
              <a:cs typeface="B Nazanin" pitchFamily="2" charset="-78"/>
            </a:endParaRPr>
          </a:p>
          <a:p>
            <a:pPr lvl="1" algn="just">
              <a:lnSpc>
                <a:spcPct val="150000"/>
              </a:lnSpc>
              <a:buNone/>
            </a:pPr>
            <a:endParaRPr lang="fa-IR" sz="1800" b="1"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32</a:t>
            </a:fld>
            <a:endParaRPr lang="en-US" altLang="en-US"/>
          </a:p>
        </p:txBody>
      </p:sp>
      <p:sp>
        <p:nvSpPr>
          <p:cNvPr id="393218" name="Rectangle 2"/>
          <p:cNvSpPr>
            <a:spLocks noGrp="1" noChangeArrowheads="1"/>
          </p:cNvSpPr>
          <p:nvPr>
            <p:ph type="title"/>
          </p:nvPr>
        </p:nvSpPr>
        <p:spPr>
          <a:xfrm>
            <a:off x="428596" y="285728"/>
            <a:ext cx="8229600" cy="653210"/>
          </a:xfrm>
        </p:spPr>
        <p:txBody>
          <a:bodyPr>
            <a:normAutofit fontScale="90000"/>
          </a:bodyPr>
          <a:lstStyle/>
          <a:p>
            <a:pPr algn="ctr" rtl="1"/>
            <a:r>
              <a:rPr lang="fa-IR" sz="4800" b="1" dirty="0" smtClean="0">
                <a:cs typeface="B Nazanin" pitchFamily="2" charset="-78"/>
              </a:rPr>
              <a:t>ادامه محتوای استاندارد </a:t>
            </a:r>
            <a:r>
              <a:rPr lang="en-US" sz="4800" b="1" dirty="0" smtClean="0">
                <a:cs typeface="B Nazanin" pitchFamily="2" charset="-78"/>
              </a:rPr>
              <a:t>PRINCE</a:t>
            </a:r>
            <a:endParaRPr lang="en-US" sz="3200" b="1" dirty="0">
              <a:cs typeface="B Nazanin" pitchFamily="2" charset="-78"/>
            </a:endParaRPr>
          </a:p>
        </p:txBody>
      </p:sp>
      <p:sp>
        <p:nvSpPr>
          <p:cNvPr id="393219" name="Rectangle 3"/>
          <p:cNvSpPr>
            <a:spLocks noGrp="1" noChangeArrowheads="1"/>
          </p:cNvSpPr>
          <p:nvPr>
            <p:ph type="body" idx="1"/>
          </p:nvPr>
        </p:nvSpPr>
        <p:spPr>
          <a:xfrm>
            <a:off x="214282" y="928670"/>
            <a:ext cx="8458200" cy="5429288"/>
          </a:xfrm>
        </p:spPr>
        <p:txBody>
          <a:bodyPr>
            <a:noAutofit/>
          </a:bodyPr>
          <a:lstStyle/>
          <a:p>
            <a:pPr lvl="1" algn="just">
              <a:lnSpc>
                <a:spcPct val="150000"/>
              </a:lnSpc>
              <a:buNone/>
            </a:pPr>
            <a:r>
              <a:rPr lang="fa-IR" b="1" dirty="0" smtClean="0">
                <a:cs typeface="B Nazanin" pitchFamily="2" charset="-78"/>
              </a:rPr>
              <a:t>فرآیندها : آنچه اجرایشان تحقق اصول را تضمین می کند.</a:t>
            </a:r>
          </a:p>
          <a:p>
            <a:pPr lvl="1" algn="just">
              <a:lnSpc>
                <a:spcPct val="150000"/>
              </a:lnSpc>
              <a:buNone/>
            </a:pPr>
            <a:r>
              <a:rPr lang="fa-IR" sz="1700" b="1" dirty="0" smtClean="0">
                <a:cs typeface="B Nazanin" pitchFamily="2" charset="-78"/>
              </a:rPr>
              <a:t>1- </a:t>
            </a:r>
            <a:r>
              <a:rPr lang="fa-IR" sz="1600" b="1" dirty="0" smtClean="0">
                <a:cs typeface="B Nazanin" pitchFamily="2" charset="-78"/>
              </a:rPr>
              <a:t>راه اندازی پروژه : این فرآیند پیش از شروع پروژه انجام می شود و اطلاعاتی را فراهم می کند که برای تصمیم گیری در خصوص شروع کردن یا نکردن پروژه به کار خواهند رفت.</a:t>
            </a:r>
          </a:p>
          <a:p>
            <a:pPr lvl="1" algn="just">
              <a:lnSpc>
                <a:spcPct val="150000"/>
              </a:lnSpc>
              <a:buNone/>
            </a:pPr>
            <a:r>
              <a:rPr lang="fa-IR" sz="1600" b="1" dirty="0" smtClean="0">
                <a:cs typeface="B Nazanin" pitchFamily="2" charset="-78"/>
              </a:rPr>
              <a:t>2- هدایت پروژه : این فرآیند بعد از فرایند راه اندازی شروع می شود و تا پایان پروژه ادامه پیدا می کند. این فرآیند مسئول هدایت پروژه است.</a:t>
            </a:r>
          </a:p>
          <a:p>
            <a:pPr lvl="1" algn="just">
              <a:lnSpc>
                <a:spcPct val="150000"/>
              </a:lnSpc>
              <a:buNone/>
            </a:pPr>
            <a:r>
              <a:rPr lang="fa-IR" sz="1600" b="1" dirty="0" smtClean="0">
                <a:cs typeface="B Nazanin" pitchFamily="2" charset="-78"/>
              </a:rPr>
              <a:t>3- آغاز پروژه : این فرآیند در اولین مرحله مدیریتی اجرا می شود و کل برنامه را به صورت کلان برنامه ریزی می کند . اجرای پروژه بعد از این فرآیند آغاز می شود.</a:t>
            </a:r>
          </a:p>
          <a:p>
            <a:pPr lvl="1" algn="just">
              <a:lnSpc>
                <a:spcPct val="150000"/>
              </a:lnSpc>
              <a:buNone/>
            </a:pPr>
            <a:r>
              <a:rPr lang="fa-IR" sz="1600" b="1" dirty="0" smtClean="0">
                <a:cs typeface="B Nazanin" pitchFamily="2" charset="-78"/>
              </a:rPr>
              <a:t> 4- کنترل مدیریتی : وقتی کارهای اجرایی در حال انجام است فرآیند کنترل مراحل مدیریتی در سطح مدیریت بر اجرای آنها نظارت خواهد داشت.</a:t>
            </a:r>
          </a:p>
          <a:p>
            <a:pPr lvl="1" algn="just">
              <a:lnSpc>
                <a:spcPct val="150000"/>
              </a:lnSpc>
              <a:buNone/>
            </a:pPr>
            <a:r>
              <a:rPr lang="fa-IR" sz="1600" b="1" dirty="0" smtClean="0">
                <a:cs typeface="B Nazanin" pitchFamily="2" charset="-78"/>
              </a:rPr>
              <a:t>5- مدیریت تحویل محصول : بر سطح تحویل محصول مدیریت خواهد کرد.</a:t>
            </a:r>
          </a:p>
          <a:p>
            <a:pPr lvl="1" algn="just">
              <a:lnSpc>
                <a:spcPct val="150000"/>
              </a:lnSpc>
              <a:buNone/>
            </a:pPr>
            <a:r>
              <a:rPr lang="fa-IR" sz="1600" b="1" dirty="0" smtClean="0">
                <a:cs typeface="B Nazanin" pitchFamily="2" charset="-78"/>
              </a:rPr>
              <a:t>6- مدیریت شرایط حدی مرحله مدیریتی : وقتی به پایان یک مرحله برسیم،  برنامه تفصیلی مرحله بعد در این فرایند تهیه می شود. </a:t>
            </a:r>
          </a:p>
          <a:p>
            <a:pPr lvl="1" algn="just">
              <a:lnSpc>
                <a:spcPct val="150000"/>
              </a:lnSpc>
              <a:buNone/>
            </a:pPr>
            <a:r>
              <a:rPr lang="fa-IR" sz="1600" b="1" dirty="0" smtClean="0">
                <a:cs typeface="B Nazanin" pitchFamily="2" charset="-78"/>
              </a:rPr>
              <a:t>7- خاتمه پروژه : وقتی محصول نهایی پروژه </a:t>
            </a:r>
            <a:r>
              <a:rPr lang="fa-IR" sz="1700" b="1" dirty="0" smtClean="0">
                <a:cs typeface="B Nazanin" pitchFamily="2" charset="-78"/>
              </a:rPr>
              <a:t>تکمیل می شود یا تصمیم بر لغو پروژه بگیریم این فرآیند را اجرا می کنیم تا کارهای نهایی را انجام دهیم.</a:t>
            </a:r>
          </a:p>
          <a:p>
            <a:pPr lvl="1" algn="just">
              <a:lnSpc>
                <a:spcPct val="150000"/>
              </a:lnSpc>
              <a:buNone/>
            </a:pPr>
            <a:endParaRPr lang="fa-IR" sz="1700" b="1"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33</a:t>
            </a:fld>
            <a:endParaRPr lang="en-US" altLang="en-US"/>
          </a:p>
        </p:txBody>
      </p:sp>
      <p:sp>
        <p:nvSpPr>
          <p:cNvPr id="393218" name="Rectangle 2"/>
          <p:cNvSpPr>
            <a:spLocks noGrp="1" noChangeArrowheads="1"/>
          </p:cNvSpPr>
          <p:nvPr>
            <p:ph type="title"/>
          </p:nvPr>
        </p:nvSpPr>
        <p:spPr>
          <a:xfrm>
            <a:off x="428596" y="285728"/>
            <a:ext cx="8229600" cy="653210"/>
          </a:xfrm>
        </p:spPr>
        <p:txBody>
          <a:bodyPr>
            <a:normAutofit fontScale="90000"/>
          </a:bodyPr>
          <a:lstStyle/>
          <a:p>
            <a:pPr algn="ctr" rtl="1"/>
            <a:r>
              <a:rPr lang="fa-IR" sz="4800" b="1" dirty="0" smtClean="0">
                <a:cs typeface="B Nazanin" pitchFamily="2" charset="-78"/>
              </a:rPr>
              <a:t>تفاوت </a:t>
            </a:r>
            <a:r>
              <a:rPr lang="en-US" sz="4800" b="1" dirty="0" smtClean="0">
                <a:cs typeface="B Nazanin" pitchFamily="2" charset="-78"/>
              </a:rPr>
              <a:t>PMBOK</a:t>
            </a:r>
            <a:r>
              <a:rPr lang="fa-IR" sz="4800" b="1" dirty="0" smtClean="0">
                <a:cs typeface="B Nazanin" pitchFamily="2" charset="-78"/>
              </a:rPr>
              <a:t> و </a:t>
            </a:r>
            <a:r>
              <a:rPr lang="en-US" sz="4800" b="1" dirty="0" smtClean="0">
                <a:cs typeface="B Nazanin" pitchFamily="2" charset="-78"/>
              </a:rPr>
              <a:t>PRINCE 2</a:t>
            </a:r>
            <a:endParaRPr lang="en-US" sz="3200" b="1" dirty="0">
              <a:cs typeface="B Nazanin" pitchFamily="2" charset="-78"/>
            </a:endParaRPr>
          </a:p>
        </p:txBody>
      </p:sp>
      <p:sp>
        <p:nvSpPr>
          <p:cNvPr id="393219" name="Rectangle 3"/>
          <p:cNvSpPr>
            <a:spLocks noGrp="1" noChangeArrowheads="1"/>
          </p:cNvSpPr>
          <p:nvPr>
            <p:ph type="body" idx="1"/>
          </p:nvPr>
        </p:nvSpPr>
        <p:spPr>
          <a:xfrm>
            <a:off x="214282" y="928670"/>
            <a:ext cx="8458200" cy="5429288"/>
          </a:xfrm>
        </p:spPr>
        <p:txBody>
          <a:bodyPr>
            <a:noAutofit/>
          </a:bodyPr>
          <a:lstStyle/>
          <a:p>
            <a:pPr lvl="1" algn="just">
              <a:lnSpc>
                <a:spcPct val="150000"/>
              </a:lnSpc>
            </a:pPr>
            <a:r>
              <a:rPr lang="fa-IR" b="1" dirty="0" smtClean="0">
                <a:cs typeface="B Nazanin" pitchFamily="2" charset="-78"/>
              </a:rPr>
              <a:t>این دو استاندارد کاملا سازگار هستند، یعنی تناقصی بین آنها وجود ندارد. هدف </a:t>
            </a:r>
            <a:r>
              <a:rPr lang="en-US" b="1" dirty="0" smtClean="0">
                <a:cs typeface="B Nazanin" pitchFamily="2" charset="-78"/>
              </a:rPr>
              <a:t>PMBOK</a:t>
            </a:r>
            <a:r>
              <a:rPr lang="fa-IR" b="1" dirty="0" smtClean="0">
                <a:cs typeface="B Nazanin" pitchFamily="2" charset="-78"/>
              </a:rPr>
              <a:t> صرفا ارائه مهارت هایی است که برای مدیریت پروژه لازم دارید و شیوه ای که این مهارت ها یکپارچه می شوند.</a:t>
            </a:r>
          </a:p>
          <a:p>
            <a:pPr lvl="1" algn="just">
              <a:lnSpc>
                <a:spcPct val="150000"/>
              </a:lnSpc>
            </a:pPr>
            <a:r>
              <a:rPr lang="fa-IR" b="1" dirty="0" smtClean="0">
                <a:cs typeface="B Nazanin" pitchFamily="2" charset="-78"/>
              </a:rPr>
              <a:t>برای بکار بردن این مهارت ها در عمل باید از یک متدولوژی استفاده کنید که این متدولوژی همان </a:t>
            </a:r>
            <a:r>
              <a:rPr lang="en-US" b="1" dirty="0" smtClean="0">
                <a:cs typeface="B Nazanin" pitchFamily="2" charset="-78"/>
              </a:rPr>
              <a:t>PRINCE 2</a:t>
            </a:r>
            <a:r>
              <a:rPr lang="fa-IR" b="1" dirty="0" smtClean="0">
                <a:cs typeface="B Nazanin" pitchFamily="2" charset="-78"/>
              </a:rPr>
              <a:t> است. </a:t>
            </a:r>
          </a:p>
          <a:p>
            <a:pPr lvl="1" algn="just">
              <a:lnSpc>
                <a:spcPct val="150000"/>
              </a:lnSpc>
            </a:pPr>
            <a:r>
              <a:rPr lang="fa-IR" b="1" dirty="0" smtClean="0">
                <a:cs typeface="B Nazanin" pitchFamily="2" charset="-78"/>
              </a:rPr>
              <a:t>متدولوژی یک فرهنگ و فلسفه کاری است که روند انجام کارها و مجموعه ای از نقش ها و مسئولیت ها را بیان می کند.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34</a:t>
            </a:fld>
            <a:endParaRPr lang="en-US" altLang="en-US"/>
          </a:p>
        </p:txBody>
      </p:sp>
      <p:sp>
        <p:nvSpPr>
          <p:cNvPr id="393218" name="Rectangle 2"/>
          <p:cNvSpPr>
            <a:spLocks noGrp="1" noChangeArrowheads="1"/>
          </p:cNvSpPr>
          <p:nvPr>
            <p:ph type="title"/>
          </p:nvPr>
        </p:nvSpPr>
        <p:spPr>
          <a:xfrm>
            <a:off x="428596" y="285728"/>
            <a:ext cx="8229600" cy="653210"/>
          </a:xfrm>
        </p:spPr>
        <p:txBody>
          <a:bodyPr>
            <a:normAutofit fontScale="90000"/>
          </a:bodyPr>
          <a:lstStyle/>
          <a:p>
            <a:pPr algn="ctr" rtl="1"/>
            <a:r>
              <a:rPr lang="fa-IR" sz="4800" b="1" dirty="0" smtClean="0">
                <a:cs typeface="B Nazanin" pitchFamily="2" charset="-78"/>
              </a:rPr>
              <a:t>تفاوت </a:t>
            </a:r>
            <a:r>
              <a:rPr lang="en-US" sz="4800" b="1" dirty="0" smtClean="0">
                <a:cs typeface="B Nazanin" pitchFamily="2" charset="-78"/>
              </a:rPr>
              <a:t>PMBOK</a:t>
            </a:r>
            <a:r>
              <a:rPr lang="fa-IR" sz="4800" b="1" dirty="0" smtClean="0">
                <a:cs typeface="B Nazanin" pitchFamily="2" charset="-78"/>
              </a:rPr>
              <a:t> و </a:t>
            </a:r>
            <a:r>
              <a:rPr lang="en-US" sz="4800" b="1" dirty="0" smtClean="0">
                <a:cs typeface="B Nazanin" pitchFamily="2" charset="-78"/>
              </a:rPr>
              <a:t>PRINCE 2</a:t>
            </a:r>
            <a:endParaRPr lang="en-US" sz="3200" b="1" dirty="0">
              <a:cs typeface="B Nazanin" pitchFamily="2" charset="-78"/>
            </a:endParaRPr>
          </a:p>
        </p:txBody>
      </p:sp>
      <p:sp>
        <p:nvSpPr>
          <p:cNvPr id="6" name="Oval 5"/>
          <p:cNvSpPr/>
          <p:nvPr/>
        </p:nvSpPr>
        <p:spPr>
          <a:xfrm>
            <a:off x="428596" y="1857364"/>
            <a:ext cx="7929618" cy="335758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 name="Oval 6"/>
          <p:cNvSpPr/>
          <p:nvPr/>
        </p:nvSpPr>
        <p:spPr>
          <a:xfrm>
            <a:off x="4071934" y="2571744"/>
            <a:ext cx="3500462" cy="171451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 name="Oval 7"/>
          <p:cNvSpPr/>
          <p:nvPr/>
        </p:nvSpPr>
        <p:spPr>
          <a:xfrm>
            <a:off x="1142976" y="3000372"/>
            <a:ext cx="4572032" cy="1071570"/>
          </a:xfrm>
          <a:prstGeom prst="ellipse">
            <a:avLst/>
          </a:prstGeom>
        </p:spPr>
        <p:style>
          <a:lnRef idx="1">
            <a:schemeClr val="accent6"/>
          </a:lnRef>
          <a:fillRef idx="1002">
            <a:schemeClr val="lt1"/>
          </a:fillRef>
          <a:effectRef idx="1">
            <a:schemeClr val="accent6"/>
          </a:effectRef>
          <a:fontRef idx="minor">
            <a:schemeClr val="dk1"/>
          </a:fontRef>
        </p:style>
        <p:txBody>
          <a:bodyPr rtlCol="0" anchor="ctr"/>
          <a:lstStyle/>
          <a:p>
            <a:pPr algn="ctr"/>
            <a:endParaRPr lang="en-US"/>
          </a:p>
        </p:txBody>
      </p:sp>
      <p:sp>
        <p:nvSpPr>
          <p:cNvPr id="9" name="TextBox 8"/>
          <p:cNvSpPr txBox="1"/>
          <p:nvPr/>
        </p:nvSpPr>
        <p:spPr>
          <a:xfrm>
            <a:off x="1571604" y="2214554"/>
            <a:ext cx="2857520" cy="646331"/>
          </a:xfrm>
          <a:prstGeom prst="rect">
            <a:avLst/>
          </a:prstGeom>
          <a:noFill/>
        </p:spPr>
        <p:txBody>
          <a:bodyPr wrap="square" rtlCol="0">
            <a:spAutoFit/>
          </a:bodyPr>
          <a:lstStyle/>
          <a:p>
            <a:r>
              <a:rPr lang="fa-IR" b="1" dirty="0" smtClean="0">
                <a:cs typeface="B Nazanin" pitchFamily="2" charset="-78"/>
              </a:rPr>
              <a:t>دانش و مهارت های لازم برای استقرار دانش مدیریت پروژه</a:t>
            </a:r>
            <a:endParaRPr lang="en-US" b="1" dirty="0">
              <a:cs typeface="B Nazanin" pitchFamily="2" charset="-78"/>
            </a:endParaRPr>
          </a:p>
        </p:txBody>
      </p:sp>
      <p:sp>
        <p:nvSpPr>
          <p:cNvPr id="11" name="TextBox 10"/>
          <p:cNvSpPr txBox="1"/>
          <p:nvPr/>
        </p:nvSpPr>
        <p:spPr>
          <a:xfrm>
            <a:off x="2071670" y="3286124"/>
            <a:ext cx="2928958" cy="369332"/>
          </a:xfrm>
          <a:prstGeom prst="rect">
            <a:avLst/>
          </a:prstGeom>
          <a:noFill/>
        </p:spPr>
        <p:txBody>
          <a:bodyPr wrap="square" rtlCol="0">
            <a:spAutoFit/>
          </a:bodyPr>
          <a:lstStyle/>
          <a:p>
            <a:r>
              <a:rPr lang="fa-IR" b="1" dirty="0" smtClean="0">
                <a:cs typeface="B Nazanin" pitchFamily="2" charset="-78"/>
              </a:rPr>
              <a:t>متدولوژی هایی مانند </a:t>
            </a:r>
            <a:r>
              <a:rPr lang="en-US" b="1" dirty="0" smtClean="0">
                <a:cs typeface="B Nazanin" pitchFamily="2" charset="-78"/>
              </a:rPr>
              <a:t>PRINCE 2</a:t>
            </a:r>
            <a:endParaRPr lang="en-US" b="1" dirty="0">
              <a:cs typeface="B Nazanin" pitchFamily="2" charset="-78"/>
            </a:endParaRPr>
          </a:p>
        </p:txBody>
      </p:sp>
      <p:sp>
        <p:nvSpPr>
          <p:cNvPr id="12" name="TextBox 11"/>
          <p:cNvSpPr txBox="1"/>
          <p:nvPr/>
        </p:nvSpPr>
        <p:spPr>
          <a:xfrm>
            <a:off x="4429124" y="2786058"/>
            <a:ext cx="2928958" cy="369332"/>
          </a:xfrm>
          <a:prstGeom prst="rect">
            <a:avLst/>
          </a:prstGeom>
          <a:noFill/>
        </p:spPr>
        <p:txBody>
          <a:bodyPr wrap="square" rtlCol="0">
            <a:spAutoFit/>
          </a:bodyPr>
          <a:lstStyle/>
          <a:p>
            <a:r>
              <a:rPr lang="fa-IR" b="1" dirty="0" smtClean="0">
                <a:cs typeface="B Nazanin" pitchFamily="2" charset="-78"/>
              </a:rPr>
              <a:t>منابع دانشی مانند </a:t>
            </a:r>
            <a:r>
              <a:rPr lang="en-US" b="1" dirty="0" smtClean="0">
                <a:cs typeface="B Nazanin" pitchFamily="2" charset="-78"/>
              </a:rPr>
              <a:t>PMBOK</a:t>
            </a:r>
            <a:endParaRPr lang="en-US" b="1" dirty="0">
              <a:cs typeface="B Nazanin" pitchFamily="2"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2F83CC37-FFF8-41F2-9583-329F495ED044}" type="slidenum">
              <a:rPr lang="ar-SA" altLang="en-US"/>
              <a:pPr/>
              <a:t>4</a:t>
            </a:fld>
            <a:endParaRPr lang="en-US" altLang="en-US"/>
          </a:p>
        </p:txBody>
      </p:sp>
      <p:pic>
        <p:nvPicPr>
          <p:cNvPr id="18" name="Picture 4"/>
          <p:cNvPicPr>
            <a:picLocks noChangeAspect="1" noChangeArrowheads="1"/>
          </p:cNvPicPr>
          <p:nvPr/>
        </p:nvPicPr>
        <p:blipFill>
          <a:blip r:embed="rId3"/>
          <a:srcRect/>
          <a:stretch>
            <a:fillRect/>
          </a:stretch>
        </p:blipFill>
        <p:spPr bwMode="auto">
          <a:xfrm>
            <a:off x="1928794" y="642918"/>
            <a:ext cx="4598988" cy="6019800"/>
          </a:xfrm>
          <a:prstGeom prst="rect">
            <a:avLst/>
          </a:prstGeom>
          <a:noFill/>
          <a:ln w="9525" algn="ctr">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lide Number Placeholder 6"/>
          <p:cNvSpPr>
            <a:spLocks noGrp="1"/>
          </p:cNvSpPr>
          <p:nvPr>
            <p:ph type="sldNum" sz="quarter" idx="12"/>
          </p:nvPr>
        </p:nvSpPr>
        <p:spPr/>
        <p:txBody>
          <a:bodyPr/>
          <a:lstStyle/>
          <a:p>
            <a:fld id="{A0915AB8-51AF-4A30-8D61-F50A4E758BEE}" type="slidenum">
              <a:rPr lang="ar-SA" altLang="en-US"/>
              <a:pPr/>
              <a:t>5</a:t>
            </a:fld>
            <a:endParaRPr lang="en-US" altLang="en-US"/>
          </a:p>
        </p:txBody>
      </p:sp>
      <p:sp>
        <p:nvSpPr>
          <p:cNvPr id="390146" name="Rectangle 2"/>
          <p:cNvSpPr>
            <a:spLocks noGrp="1" noChangeArrowheads="1"/>
          </p:cNvSpPr>
          <p:nvPr>
            <p:ph type="title"/>
          </p:nvPr>
        </p:nvSpPr>
        <p:spPr>
          <a:xfrm>
            <a:off x="457200" y="122238"/>
            <a:ext cx="7543800" cy="792162"/>
          </a:xfrm>
        </p:spPr>
        <p:txBody>
          <a:bodyPr>
            <a:normAutofit/>
          </a:bodyPr>
          <a:lstStyle/>
          <a:p>
            <a:pPr algn="ctr" rtl="1"/>
            <a:r>
              <a:rPr lang="fa-IR" sz="3200" b="1" dirty="0">
                <a:cs typeface="B Nazanin" pitchFamily="2" charset="-78"/>
              </a:rPr>
              <a:t>برخي از استانداردهاي معروف مديريت پروژه</a:t>
            </a:r>
            <a:endParaRPr lang="en-US" sz="3200" b="1" dirty="0">
              <a:cs typeface="B Nazanin" pitchFamily="2" charset="-78"/>
            </a:endParaRPr>
          </a:p>
        </p:txBody>
      </p:sp>
      <p:sp>
        <p:nvSpPr>
          <p:cNvPr id="390147" name="Rectangle 3"/>
          <p:cNvSpPr>
            <a:spLocks noGrp="1" noChangeArrowheads="1"/>
          </p:cNvSpPr>
          <p:nvPr>
            <p:ph type="body" sz="half" idx="1"/>
          </p:nvPr>
        </p:nvSpPr>
        <p:spPr>
          <a:xfrm>
            <a:off x="457200" y="1719263"/>
            <a:ext cx="8229600" cy="4781571"/>
          </a:xfrm>
        </p:spPr>
        <p:txBody>
          <a:bodyPr>
            <a:normAutofit/>
          </a:bodyPr>
          <a:lstStyle/>
          <a:p>
            <a:pPr algn="r" rtl="1">
              <a:lnSpc>
                <a:spcPct val="90000"/>
              </a:lnSpc>
              <a:buFont typeface="Wingdings" pitchFamily="2" charset="2"/>
              <a:buNone/>
            </a:pPr>
            <a:endParaRPr lang="fa-IR" sz="2600" dirty="0">
              <a:cs typeface="B Nazanin" pitchFamily="2" charset="-78"/>
            </a:endParaRPr>
          </a:p>
          <a:p>
            <a:pPr algn="r" rtl="1">
              <a:lnSpc>
                <a:spcPct val="90000"/>
              </a:lnSpc>
            </a:pPr>
            <a:endParaRPr lang="fa-IR" sz="2600" dirty="0">
              <a:cs typeface="B Nazanin" pitchFamily="2" charset="-78"/>
            </a:endParaRPr>
          </a:p>
          <a:p>
            <a:pPr algn="r" rtl="1">
              <a:lnSpc>
                <a:spcPct val="90000"/>
              </a:lnSpc>
            </a:pPr>
            <a:endParaRPr lang="fa-IR" sz="2600" dirty="0">
              <a:cs typeface="B Nazanin" pitchFamily="2" charset="-78"/>
            </a:endParaRPr>
          </a:p>
          <a:p>
            <a:pPr algn="r" rtl="1">
              <a:lnSpc>
                <a:spcPct val="90000"/>
              </a:lnSpc>
            </a:pPr>
            <a:endParaRPr lang="fa-IR" sz="2600" dirty="0">
              <a:cs typeface="B Nazanin" pitchFamily="2" charset="-78"/>
            </a:endParaRPr>
          </a:p>
          <a:p>
            <a:pPr algn="r" rtl="1">
              <a:lnSpc>
                <a:spcPct val="90000"/>
              </a:lnSpc>
            </a:pPr>
            <a:endParaRPr lang="fa-IR" sz="2600" dirty="0">
              <a:cs typeface="B Nazanin" pitchFamily="2" charset="-78"/>
            </a:endParaRPr>
          </a:p>
          <a:p>
            <a:pPr algn="r" rtl="1">
              <a:lnSpc>
                <a:spcPct val="90000"/>
              </a:lnSpc>
            </a:pPr>
            <a:endParaRPr lang="fa-IR" sz="2600" dirty="0">
              <a:cs typeface="B Nazanin" pitchFamily="2" charset="-78"/>
            </a:endParaRPr>
          </a:p>
          <a:p>
            <a:pPr algn="r" rtl="1">
              <a:lnSpc>
                <a:spcPct val="90000"/>
              </a:lnSpc>
              <a:buFont typeface="Wingdings" pitchFamily="2" charset="2"/>
              <a:buNone/>
            </a:pPr>
            <a:endParaRPr lang="fa-IR" sz="2600" dirty="0">
              <a:cs typeface="B Nazanin" pitchFamily="2" charset="-78"/>
            </a:endParaRPr>
          </a:p>
          <a:p>
            <a:pPr algn="just" rtl="1">
              <a:lnSpc>
                <a:spcPct val="90000"/>
              </a:lnSpc>
            </a:pPr>
            <a:r>
              <a:rPr lang="fa-IR" sz="2600" dirty="0">
                <a:cs typeface="B Nazanin" pitchFamily="2" charset="-78"/>
              </a:rPr>
              <a:t>معروفترين و گسترده ترين استاندارد در بين استانداردهاي فوق</a:t>
            </a:r>
            <a:r>
              <a:rPr lang="fa-IR" sz="2600" dirty="0">
                <a:solidFill>
                  <a:srgbClr val="6666FF"/>
                </a:solidFill>
                <a:cs typeface="B Nazanin" pitchFamily="2" charset="-78"/>
              </a:rPr>
              <a:t> </a:t>
            </a:r>
            <a:r>
              <a:rPr lang="en-US" sz="2600" dirty="0">
                <a:solidFill>
                  <a:srgbClr val="6666FF"/>
                </a:solidFill>
                <a:cs typeface="B Nazanin" pitchFamily="2" charset="-78"/>
              </a:rPr>
              <a:t>PMBOK</a:t>
            </a:r>
            <a:endParaRPr lang="fa-IR" sz="2600" dirty="0">
              <a:solidFill>
                <a:srgbClr val="6666FF"/>
              </a:solidFill>
              <a:cs typeface="B Nazanin" pitchFamily="2" charset="-78"/>
            </a:endParaRPr>
          </a:p>
          <a:p>
            <a:pPr algn="r" rtl="1">
              <a:lnSpc>
                <a:spcPct val="90000"/>
              </a:lnSpc>
              <a:buFont typeface="Wingdings" pitchFamily="2" charset="2"/>
              <a:buNone/>
            </a:pPr>
            <a:r>
              <a:rPr lang="en-US" sz="2600" dirty="0">
                <a:cs typeface="B Nazanin" pitchFamily="2" charset="-78"/>
              </a:rPr>
              <a:t>(</a:t>
            </a:r>
            <a:r>
              <a:rPr lang="en-US" sz="2600" dirty="0">
                <a:solidFill>
                  <a:srgbClr val="6666FF"/>
                </a:solidFill>
                <a:cs typeface="B Nazanin" pitchFamily="2" charset="-78"/>
              </a:rPr>
              <a:t>P</a:t>
            </a:r>
            <a:r>
              <a:rPr lang="en-US" sz="2600" dirty="0">
                <a:cs typeface="B Nazanin" pitchFamily="2" charset="-78"/>
              </a:rPr>
              <a:t>roject </a:t>
            </a:r>
            <a:r>
              <a:rPr lang="en-US" sz="2600" dirty="0">
                <a:solidFill>
                  <a:srgbClr val="6666FF"/>
                </a:solidFill>
                <a:cs typeface="B Nazanin" pitchFamily="2" charset="-78"/>
              </a:rPr>
              <a:t>M</a:t>
            </a:r>
            <a:r>
              <a:rPr lang="en-US" sz="2600" dirty="0">
                <a:cs typeface="B Nazanin" pitchFamily="2" charset="-78"/>
              </a:rPr>
              <a:t>anagement </a:t>
            </a:r>
            <a:r>
              <a:rPr lang="en-US" sz="2600" dirty="0">
                <a:solidFill>
                  <a:srgbClr val="6666FF"/>
                </a:solidFill>
                <a:cs typeface="B Nazanin" pitchFamily="2" charset="-78"/>
              </a:rPr>
              <a:t>B</a:t>
            </a:r>
            <a:r>
              <a:rPr lang="en-US" sz="2600" dirty="0">
                <a:cs typeface="B Nazanin" pitchFamily="2" charset="-78"/>
              </a:rPr>
              <a:t>ody </a:t>
            </a:r>
            <a:r>
              <a:rPr lang="en-US" sz="2600" dirty="0">
                <a:solidFill>
                  <a:srgbClr val="6666FF"/>
                </a:solidFill>
                <a:cs typeface="B Nazanin" pitchFamily="2" charset="-78"/>
              </a:rPr>
              <a:t>O</a:t>
            </a:r>
            <a:r>
              <a:rPr lang="en-US" sz="2600" dirty="0">
                <a:cs typeface="B Nazanin" pitchFamily="2" charset="-78"/>
              </a:rPr>
              <a:t>f </a:t>
            </a:r>
            <a:r>
              <a:rPr lang="en-US" sz="2600" dirty="0">
                <a:solidFill>
                  <a:srgbClr val="6666FF"/>
                </a:solidFill>
                <a:cs typeface="B Nazanin" pitchFamily="2" charset="-78"/>
              </a:rPr>
              <a:t>K</a:t>
            </a:r>
            <a:r>
              <a:rPr lang="en-US" sz="2600" dirty="0">
                <a:cs typeface="B Nazanin" pitchFamily="2" charset="-78"/>
              </a:rPr>
              <a:t>nowledge)</a:t>
            </a:r>
            <a:r>
              <a:rPr lang="fa-IR" sz="2600" dirty="0">
                <a:cs typeface="B Nazanin" pitchFamily="2" charset="-78"/>
              </a:rPr>
              <a:t> يا استاندارد دانش مديريت پروژه است که توسط</a:t>
            </a:r>
            <a:r>
              <a:rPr lang="en-US" sz="2600" dirty="0">
                <a:cs typeface="B Nazanin" pitchFamily="2" charset="-78"/>
              </a:rPr>
              <a:t>PMI </a:t>
            </a:r>
            <a:r>
              <a:rPr lang="fa-IR" sz="2600" dirty="0">
                <a:cs typeface="B Nazanin" pitchFamily="2" charset="-78"/>
              </a:rPr>
              <a:t> </a:t>
            </a:r>
            <a:r>
              <a:rPr lang="en-US" sz="2600" dirty="0">
                <a:cs typeface="B Nazanin" pitchFamily="2" charset="-78"/>
              </a:rPr>
              <a:t>(</a:t>
            </a:r>
            <a:r>
              <a:rPr lang="en-US" sz="2600" dirty="0">
                <a:solidFill>
                  <a:srgbClr val="6666FF"/>
                </a:solidFill>
                <a:cs typeface="B Nazanin" pitchFamily="2" charset="-78"/>
              </a:rPr>
              <a:t>P</a:t>
            </a:r>
            <a:r>
              <a:rPr lang="en-US" sz="2600" dirty="0">
                <a:cs typeface="B Nazanin" pitchFamily="2" charset="-78"/>
              </a:rPr>
              <a:t>roject </a:t>
            </a:r>
            <a:r>
              <a:rPr lang="en-US" sz="2600" dirty="0">
                <a:solidFill>
                  <a:srgbClr val="6666FF"/>
                </a:solidFill>
                <a:cs typeface="B Nazanin" pitchFamily="2" charset="-78"/>
              </a:rPr>
              <a:t>M</a:t>
            </a:r>
            <a:r>
              <a:rPr lang="en-US" sz="2600" dirty="0">
                <a:cs typeface="B Nazanin" pitchFamily="2" charset="-78"/>
              </a:rPr>
              <a:t>anagement </a:t>
            </a:r>
            <a:r>
              <a:rPr lang="en-US" sz="2600" dirty="0">
                <a:solidFill>
                  <a:srgbClr val="6666FF"/>
                </a:solidFill>
                <a:cs typeface="B Nazanin" pitchFamily="2" charset="-78"/>
              </a:rPr>
              <a:t>I</a:t>
            </a:r>
            <a:r>
              <a:rPr lang="en-US" sz="2600" dirty="0">
                <a:cs typeface="B Nazanin" pitchFamily="2" charset="-78"/>
              </a:rPr>
              <a:t>nstitute)</a:t>
            </a:r>
            <a:r>
              <a:rPr lang="fa-IR" sz="2600" dirty="0">
                <a:cs typeface="B Nazanin" pitchFamily="2" charset="-78"/>
              </a:rPr>
              <a:t> توسعه داده شده است.   </a:t>
            </a:r>
            <a:endParaRPr lang="en-US" sz="2600" dirty="0">
              <a:cs typeface="B Nazanin" pitchFamily="2" charset="-78"/>
            </a:endParaRPr>
          </a:p>
        </p:txBody>
      </p:sp>
      <p:graphicFrame>
        <p:nvGraphicFramePr>
          <p:cNvPr id="390265" name="Group 121"/>
          <p:cNvGraphicFramePr>
            <a:graphicFrameLocks noGrp="1"/>
          </p:cNvGraphicFramePr>
          <p:nvPr>
            <p:ph sz="half" idx="2"/>
          </p:nvPr>
        </p:nvGraphicFramePr>
        <p:xfrm>
          <a:off x="990600" y="920750"/>
          <a:ext cx="6477000" cy="3657480"/>
        </p:xfrm>
        <a:graphic>
          <a:graphicData uri="http://schemas.openxmlformats.org/drawingml/2006/table">
            <a:tbl>
              <a:tblPr/>
              <a:tblGrid>
                <a:gridCol w="914400"/>
                <a:gridCol w="4114800"/>
                <a:gridCol w="1447800"/>
              </a:tblGrid>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dirty="0" smtClean="0">
                          <a:ln>
                            <a:noFill/>
                          </a:ln>
                          <a:solidFill>
                            <a:schemeClr val="tx1"/>
                          </a:solidFill>
                          <a:effectLst/>
                          <a:latin typeface="Arial" charset="0"/>
                          <a:cs typeface="B Nazanin" pitchFamily="2" charset="-78"/>
                        </a:rPr>
                        <a:t>رديف</a:t>
                      </a:r>
                      <a:endParaRPr kumimoji="0" lang="en-US" sz="1800" b="1" i="0" u="none" strike="noStrike" cap="none" normalizeH="0" baseline="0" dirty="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charset="0"/>
                          <a:cs typeface="B Nazanin" pitchFamily="2" charset="-78"/>
                        </a:rPr>
                        <a:t>نام استاندارد</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charset="0"/>
                          <a:cs typeface="B Nazanin" pitchFamily="2" charset="-78"/>
                        </a:rPr>
                        <a:t>دامنه کاربرد</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1</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B Nazanin" pitchFamily="2" charset="-78"/>
                        </a:rPr>
                        <a:t>PMBOK</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جهاني</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2</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B Nazanin" pitchFamily="2" charset="-78"/>
                        </a:rPr>
                        <a:t>ISO 10006</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جهاني</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3</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B Nazanin" pitchFamily="2" charset="-78"/>
                        </a:rPr>
                        <a:t>Professional Methodologies</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جهاني</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4</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B Nazanin" pitchFamily="2" charset="-78"/>
                        </a:rPr>
                        <a:t>PRINCE 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نيمه جهاني</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5</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B Nazanin" pitchFamily="2" charset="-78"/>
                        </a:rPr>
                        <a:t>BS 6079</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dirty="0" smtClean="0">
                          <a:ln>
                            <a:noFill/>
                          </a:ln>
                          <a:solidFill>
                            <a:schemeClr val="tx1"/>
                          </a:solidFill>
                          <a:effectLst/>
                          <a:latin typeface="Arial" charset="0"/>
                          <a:cs typeface="B Nazanin" pitchFamily="2" charset="-78"/>
                        </a:rPr>
                        <a:t>ملي</a:t>
                      </a:r>
                      <a:endParaRPr kumimoji="0" lang="en-US" sz="1800" b="0" i="0" u="none" strike="noStrike" cap="none" normalizeH="0" baseline="0" dirty="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6</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B Nazanin" pitchFamily="2" charset="-78"/>
                        </a:rPr>
                        <a:t>DIN 69 900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ملي</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7</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B Nazanin" pitchFamily="2" charset="-78"/>
                        </a:rPr>
                        <a:t>AIPM</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ملي</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8</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B Nazanin" pitchFamily="2" charset="-78"/>
                        </a:rPr>
                        <a:t>APMBOK</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ناحيه اي</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charset="0"/>
                          <a:cs typeface="B Nazanin" pitchFamily="2" charset="-78"/>
                        </a:rPr>
                        <a:t>9</a:t>
                      </a:r>
                      <a:endParaRPr kumimoji="0" lang="en-US" sz="1800" b="0" i="0" u="none" strike="noStrike" cap="none" normalizeH="0" baseline="0" smtClean="0">
                        <a:ln>
                          <a:noFill/>
                        </a:ln>
                        <a:solidFill>
                          <a:schemeClr val="tx1"/>
                        </a:solidFill>
                        <a:effectLst/>
                        <a:latin typeface="Arial"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B Nazanin" pitchFamily="2" charset="-78"/>
                        </a:rPr>
                        <a:t>IPMA Competence Base Line</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dirty="0" smtClean="0">
                          <a:ln>
                            <a:noFill/>
                          </a:ln>
                          <a:solidFill>
                            <a:schemeClr val="tx1"/>
                          </a:solidFill>
                          <a:effectLst/>
                          <a:latin typeface="Arial" charset="0"/>
                          <a:cs typeface="B Nazanin" pitchFamily="2" charset="-78"/>
                        </a:rPr>
                        <a:t>ناحيه اي</a:t>
                      </a:r>
                      <a:endParaRPr kumimoji="0" lang="en-US" sz="1800" b="0" i="0" u="none" strike="noStrike" cap="none" normalizeH="0" baseline="0" dirty="0" smtClean="0">
                        <a:ln>
                          <a:noFill/>
                        </a:ln>
                        <a:solidFill>
                          <a:schemeClr val="tx1"/>
                        </a:solidFill>
                        <a:effectLst/>
                        <a:latin typeface="Arial"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067140-5BF7-4897-872D-CD925A0258F0}" type="slidenum">
              <a:rPr lang="ar-SA" altLang="en-US"/>
              <a:pPr/>
              <a:t>6</a:t>
            </a:fld>
            <a:endParaRPr lang="en-US" altLang="en-US"/>
          </a:p>
        </p:txBody>
      </p:sp>
      <p:sp>
        <p:nvSpPr>
          <p:cNvPr id="361474" name="Rectangle 2"/>
          <p:cNvSpPr>
            <a:spLocks noGrp="1" noChangeArrowheads="1"/>
          </p:cNvSpPr>
          <p:nvPr>
            <p:ph type="title"/>
          </p:nvPr>
        </p:nvSpPr>
        <p:spPr>
          <a:xfrm>
            <a:off x="500034" y="571480"/>
            <a:ext cx="8229600" cy="724648"/>
          </a:xfrm>
        </p:spPr>
        <p:txBody>
          <a:bodyPr>
            <a:noAutofit/>
          </a:bodyPr>
          <a:lstStyle/>
          <a:p>
            <a:pPr algn="ctr"/>
            <a:r>
              <a:rPr lang="fa-IR" sz="3600" b="1" dirty="0" smtClean="0">
                <a:cs typeface="B Nazanin" pitchFamily="2" charset="-78"/>
              </a:rPr>
              <a:t>استانداردهاي معروف مديريت پروژه</a:t>
            </a:r>
            <a:endParaRPr lang="en-US" sz="3600" b="1" dirty="0">
              <a:cs typeface="B Nazanin" pitchFamily="2" charset="-78"/>
            </a:endParaRPr>
          </a:p>
        </p:txBody>
      </p:sp>
      <p:sp>
        <p:nvSpPr>
          <p:cNvPr id="361475" name="Rectangle 3"/>
          <p:cNvSpPr>
            <a:spLocks noGrp="1" noChangeArrowheads="1"/>
          </p:cNvSpPr>
          <p:nvPr>
            <p:ph type="body" idx="1"/>
          </p:nvPr>
        </p:nvSpPr>
        <p:spPr>
          <a:xfrm>
            <a:off x="228600" y="1719263"/>
            <a:ext cx="8686800" cy="4411662"/>
          </a:xfrm>
        </p:spPr>
        <p:txBody>
          <a:bodyPr>
            <a:noAutofit/>
          </a:bodyPr>
          <a:lstStyle/>
          <a:p>
            <a:pPr algn="just">
              <a:lnSpc>
                <a:spcPct val="150000"/>
              </a:lnSpc>
            </a:pPr>
            <a:r>
              <a:rPr lang="fa-IR" sz="2300" b="1" dirty="0" smtClean="0">
                <a:cs typeface="B Nazanin" pitchFamily="2" charset="-78"/>
              </a:rPr>
              <a:t>استاندارد </a:t>
            </a:r>
            <a:r>
              <a:rPr lang="en-US" sz="2300" b="1" dirty="0" smtClean="0">
                <a:cs typeface="B Nazanin" pitchFamily="2" charset="-78"/>
              </a:rPr>
              <a:t>ISO 10006</a:t>
            </a:r>
            <a:r>
              <a:rPr lang="fa-IR" sz="2300" b="1" dirty="0" smtClean="0">
                <a:cs typeface="B Nazanin" pitchFamily="2" charset="-78"/>
              </a:rPr>
              <a:t> حکم راهنما را دارد لذا براي شرکتهاي پروژه محور که بدنبال گواهينامه </a:t>
            </a:r>
            <a:r>
              <a:rPr lang="en-US" sz="2300" b="1" dirty="0" smtClean="0">
                <a:cs typeface="B Nazanin" pitchFamily="2" charset="-78"/>
              </a:rPr>
              <a:t>ISO</a:t>
            </a:r>
            <a:r>
              <a:rPr lang="fa-IR" sz="2300" b="1" dirty="0" smtClean="0">
                <a:cs typeface="B Nazanin" pitchFamily="2" charset="-78"/>
              </a:rPr>
              <a:t> هستند، همان </a:t>
            </a:r>
            <a:r>
              <a:rPr lang="en-US" sz="2300" b="1" dirty="0" smtClean="0">
                <a:cs typeface="B Nazanin" pitchFamily="2" charset="-78"/>
              </a:rPr>
              <a:t>ISO 9001</a:t>
            </a:r>
            <a:r>
              <a:rPr lang="fa-IR" sz="2300" b="1" dirty="0" smtClean="0">
                <a:cs typeface="B Nazanin" pitchFamily="2" charset="-78"/>
              </a:rPr>
              <a:t> انطباق داده مي</a:t>
            </a:r>
            <a:r>
              <a:rPr lang="en-US" sz="2300" b="1" dirty="0" smtClean="0">
                <a:cs typeface="B Nazanin" pitchFamily="2" charset="-78"/>
              </a:rPr>
              <a:t> </a:t>
            </a:r>
            <a:r>
              <a:rPr lang="fa-IR" sz="2300" b="1" dirty="0" smtClean="0">
                <a:cs typeface="B Nazanin" pitchFamily="2" charset="-78"/>
              </a:rPr>
              <a:t>شود.</a:t>
            </a:r>
          </a:p>
          <a:p>
            <a:pPr algn="just">
              <a:lnSpc>
                <a:spcPct val="150000"/>
              </a:lnSpc>
            </a:pPr>
            <a:r>
              <a:rPr lang="fa-IR" sz="2300" b="1" dirty="0" smtClean="0">
                <a:cs typeface="B Nazanin" pitchFamily="2" charset="-78"/>
              </a:rPr>
              <a:t>استاندارد </a:t>
            </a:r>
            <a:r>
              <a:rPr lang="en-US" sz="2300" b="1" dirty="0" smtClean="0">
                <a:cs typeface="B Nazanin" pitchFamily="2" charset="-78"/>
              </a:rPr>
              <a:t>Prince 2</a:t>
            </a:r>
            <a:r>
              <a:rPr lang="fa-IR" sz="2300" b="1" dirty="0" smtClean="0">
                <a:cs typeface="B Nazanin" pitchFamily="2" charset="-78"/>
              </a:rPr>
              <a:t> استانداردي است که تا حدودي مبتني بر متدولوژي مي</a:t>
            </a:r>
            <a:r>
              <a:rPr lang="en-US" sz="2300" b="1" dirty="0" smtClean="0">
                <a:cs typeface="B Nazanin" pitchFamily="2" charset="-78"/>
              </a:rPr>
              <a:t> </a:t>
            </a:r>
            <a:r>
              <a:rPr lang="fa-IR" sz="2300" b="1" dirty="0" smtClean="0">
                <a:cs typeface="B Nazanin" pitchFamily="2" charset="-78"/>
              </a:rPr>
              <a:t>باشد.</a:t>
            </a:r>
          </a:p>
          <a:p>
            <a:pPr algn="just">
              <a:lnSpc>
                <a:spcPct val="150000"/>
              </a:lnSpc>
            </a:pPr>
            <a:r>
              <a:rPr lang="en-US" sz="2300" b="1" dirty="0" smtClean="0">
                <a:cs typeface="B Nazanin" pitchFamily="2" charset="-78"/>
              </a:rPr>
              <a:t>PMBOK</a:t>
            </a:r>
            <a:r>
              <a:rPr lang="fa-IR" sz="2300" b="1" dirty="0" smtClean="0">
                <a:cs typeface="B Nazanin" pitchFamily="2" charset="-78"/>
              </a:rPr>
              <a:t> يک کتاب راهنما يا مرجع اصلي دارد تحت عنوان </a:t>
            </a:r>
          </a:p>
          <a:p>
            <a:pPr algn="just">
              <a:lnSpc>
                <a:spcPct val="150000"/>
              </a:lnSpc>
              <a:buNone/>
            </a:pPr>
            <a:r>
              <a:rPr lang="fa-IR" sz="2300" b="1" dirty="0" smtClean="0">
                <a:cs typeface="B Nazanin" pitchFamily="2" charset="-78"/>
              </a:rPr>
              <a:t>  </a:t>
            </a:r>
            <a:r>
              <a:rPr lang="en-US" sz="2300" b="1" dirty="0" smtClean="0">
                <a:cs typeface="B Nazanin" pitchFamily="2" charset="-78"/>
              </a:rPr>
              <a:t>“PMBOK Guide-2004 Edition”</a:t>
            </a:r>
            <a:r>
              <a:rPr lang="fa-IR" sz="2300" b="1" dirty="0" smtClean="0">
                <a:cs typeface="B Nazanin" pitchFamily="2" charset="-78"/>
              </a:rPr>
              <a:t> که هر چهار سال يکبار ويرايش مي</a:t>
            </a:r>
            <a:r>
              <a:rPr lang="en-US" sz="2300" b="1" dirty="0" smtClean="0">
                <a:cs typeface="B Nazanin" pitchFamily="2" charset="-78"/>
              </a:rPr>
              <a:t> </a:t>
            </a:r>
            <a:r>
              <a:rPr lang="fa-IR" sz="2300" b="1" dirty="0" smtClean="0">
                <a:cs typeface="B Nazanin" pitchFamily="2" charset="-78"/>
              </a:rPr>
              <a:t>شود.</a:t>
            </a:r>
          </a:p>
          <a:p>
            <a:pPr algn="just">
              <a:lnSpc>
                <a:spcPct val="150000"/>
              </a:lnSpc>
            </a:pPr>
            <a:endParaRPr lang="en-US" sz="2300" b="1" dirty="0">
              <a:cs typeface="B Nazanin" pitchFamily="2" charset="-7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2F83CC37-FFF8-41F2-9583-329F495ED044}" type="slidenum">
              <a:rPr lang="ar-SA" altLang="en-US"/>
              <a:pPr/>
              <a:t>7</a:t>
            </a:fld>
            <a:endParaRPr lang="en-US" altLang="en-US"/>
          </a:p>
        </p:txBody>
      </p:sp>
      <p:pic>
        <p:nvPicPr>
          <p:cNvPr id="4" name="Picture 4"/>
          <p:cNvPicPr>
            <a:picLocks noChangeAspect="1" noChangeArrowheads="1"/>
          </p:cNvPicPr>
          <p:nvPr/>
        </p:nvPicPr>
        <p:blipFill>
          <a:blip r:embed="rId3"/>
          <a:srcRect/>
          <a:stretch>
            <a:fillRect/>
          </a:stretch>
        </p:blipFill>
        <p:spPr bwMode="auto">
          <a:xfrm>
            <a:off x="1828800" y="1022542"/>
            <a:ext cx="5243530" cy="5225858"/>
          </a:xfrm>
          <a:prstGeom prst="rect">
            <a:avLst/>
          </a:prstGeom>
          <a:noFill/>
          <a:ln w="9525" algn="ctr">
            <a:noFill/>
            <a:miter lim="800000"/>
            <a:headEnd/>
            <a:tailEnd/>
          </a:ln>
          <a:effectLst/>
        </p:spPr>
      </p:pic>
      <p:sp>
        <p:nvSpPr>
          <p:cNvPr id="5" name="Rectangle 2"/>
          <p:cNvSpPr>
            <a:spLocks noGrp="1" noChangeArrowheads="1"/>
          </p:cNvSpPr>
          <p:nvPr>
            <p:ph type="title"/>
          </p:nvPr>
        </p:nvSpPr>
        <p:spPr>
          <a:xfrm>
            <a:off x="500034" y="285728"/>
            <a:ext cx="8229600" cy="724648"/>
          </a:xfrm>
        </p:spPr>
        <p:txBody>
          <a:bodyPr>
            <a:noAutofit/>
          </a:bodyPr>
          <a:lstStyle/>
          <a:p>
            <a:pPr algn="ctr"/>
            <a:r>
              <a:rPr lang="fa-IR" sz="3600" b="1" dirty="0" smtClean="0">
                <a:cs typeface="B Nazanin" pitchFamily="2" charset="-78"/>
              </a:rPr>
              <a:t>جایگاه نفرات درگیر در پروژه</a:t>
            </a:r>
            <a:endParaRPr lang="en-US" sz="3600" b="1" dirty="0">
              <a:cs typeface="B Nazanin" pitchFamily="2" charset="-7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8</a:t>
            </a:fld>
            <a:endParaRPr lang="en-US" altLang="en-US"/>
          </a:p>
        </p:txBody>
      </p:sp>
      <p:sp>
        <p:nvSpPr>
          <p:cNvPr id="393218" name="Rectangle 2"/>
          <p:cNvSpPr>
            <a:spLocks noGrp="1" noChangeArrowheads="1"/>
          </p:cNvSpPr>
          <p:nvPr>
            <p:ph type="title"/>
          </p:nvPr>
        </p:nvSpPr>
        <p:spPr>
          <a:xfrm>
            <a:off x="457200" y="704088"/>
            <a:ext cx="8229600" cy="653210"/>
          </a:xfrm>
        </p:spPr>
        <p:txBody>
          <a:bodyPr>
            <a:normAutofit fontScale="90000"/>
          </a:bodyPr>
          <a:lstStyle/>
          <a:p>
            <a:pPr algn="ctr" rtl="1"/>
            <a:r>
              <a:rPr lang="fa-IR" sz="4800" b="1" dirty="0">
                <a:cs typeface="B Nazanin" pitchFamily="2" charset="-78"/>
              </a:rPr>
              <a:t>آشنايي با استاندارد مرجع </a:t>
            </a:r>
            <a:r>
              <a:rPr lang="en-US" sz="3200" b="1" dirty="0">
                <a:cs typeface="B Nazanin" pitchFamily="2" charset="-78"/>
              </a:rPr>
              <a:t>PMBOK</a:t>
            </a:r>
          </a:p>
        </p:txBody>
      </p:sp>
      <p:sp>
        <p:nvSpPr>
          <p:cNvPr id="393219" name="Rectangle 3"/>
          <p:cNvSpPr>
            <a:spLocks noGrp="1" noChangeArrowheads="1"/>
          </p:cNvSpPr>
          <p:nvPr>
            <p:ph type="body" idx="1"/>
          </p:nvPr>
        </p:nvSpPr>
        <p:spPr>
          <a:xfrm>
            <a:off x="228600" y="1428736"/>
            <a:ext cx="8458200" cy="4702189"/>
          </a:xfrm>
        </p:spPr>
        <p:txBody>
          <a:bodyPr>
            <a:normAutofit fontScale="92500"/>
          </a:bodyPr>
          <a:lstStyle/>
          <a:p>
            <a:pPr algn="just" rtl="1">
              <a:lnSpc>
                <a:spcPct val="150000"/>
              </a:lnSpc>
            </a:pPr>
            <a:r>
              <a:rPr lang="fa-IR" sz="2400" b="1" dirty="0" smtClean="0">
                <a:cs typeface="B Nazanin" pitchFamily="2" charset="-78"/>
              </a:rPr>
              <a:t>تاريخچه :   استاندارد </a:t>
            </a:r>
            <a:r>
              <a:rPr lang="en-US" sz="2400" b="1" dirty="0" smtClean="0">
                <a:cs typeface="B Nazanin" pitchFamily="2" charset="-78"/>
              </a:rPr>
              <a:t>PMBOK</a:t>
            </a:r>
            <a:r>
              <a:rPr lang="fa-IR" sz="2400" b="1" dirty="0" smtClean="0">
                <a:cs typeface="B Nazanin" pitchFamily="2" charset="-78"/>
              </a:rPr>
              <a:t> به عنوان مهمترین استاندارد مدیریت پروژه هم اکنون در جهان مطرح می باشد. در سال 1983 موسسه مدیریت پروژه در کشور آمریکا اولین نسخه این استاندارد را با با عنوان ”گستره دانش مدیریت پروژه“ منتشر کرد و کتاب راهنمای </a:t>
            </a:r>
            <a:r>
              <a:rPr lang="en-US" sz="2400" b="1" dirty="0" smtClean="0">
                <a:cs typeface="B Nazanin" pitchFamily="2" charset="-78"/>
              </a:rPr>
              <a:t>PMBOK</a:t>
            </a:r>
            <a:r>
              <a:rPr lang="fa-IR" sz="2400" b="1" dirty="0" smtClean="0">
                <a:cs typeface="B Nazanin" pitchFamily="2" charset="-78"/>
              </a:rPr>
              <a:t> که شامل راهکارهای اساسی برای تمام مدیران پروژه در راستای دستیابی به استاندارد مذکور است در سالهای بعدی منتشر شد. </a:t>
            </a:r>
          </a:p>
          <a:p>
            <a:pPr algn="just" rtl="1">
              <a:lnSpc>
                <a:spcPct val="150000"/>
              </a:lnSpc>
            </a:pPr>
            <a:r>
              <a:rPr lang="en-US" sz="2400" b="1" dirty="0" smtClean="0">
                <a:cs typeface="B Nazanin" pitchFamily="2" charset="-78"/>
              </a:rPr>
              <a:t>PMBOK</a:t>
            </a:r>
            <a:r>
              <a:rPr lang="fa-IR" sz="2400" b="1" dirty="0" smtClean="0">
                <a:cs typeface="B Nazanin" pitchFamily="2" charset="-78"/>
              </a:rPr>
              <a:t> یک استاندارد است، نه آیین نامه. تفاوت این دو در این است که اجرای آیین نامه اجباری و اجرای استاندارد اختیاری است. این استاندارد را موسسه بین المللی و غیر انتفاعی</a:t>
            </a:r>
            <a:r>
              <a:rPr lang="en-US" sz="2400" b="1" dirty="0" smtClean="0">
                <a:cs typeface="B Nazanin" pitchFamily="2" charset="-78"/>
              </a:rPr>
              <a:t>PMI</a:t>
            </a:r>
            <a:r>
              <a:rPr lang="fa-IR" sz="2400" b="1" dirty="0" smtClean="0">
                <a:cs typeface="B Nazanin" pitchFamily="2" charset="-78"/>
              </a:rPr>
              <a:t> تهیه و ارائه کرده است. این موسسه استانداردهای متعددی در خصوص پروژه ارائه کرده است که معروف ترین آن همان </a:t>
            </a:r>
            <a:r>
              <a:rPr lang="en-US" sz="2400" b="1" dirty="0" smtClean="0">
                <a:cs typeface="B Nazanin" pitchFamily="2" charset="-78"/>
              </a:rPr>
              <a:t>PMBOK</a:t>
            </a:r>
            <a:r>
              <a:rPr lang="fa-IR" sz="2400" b="1" dirty="0" smtClean="0">
                <a:cs typeface="B Nazanin" pitchFamily="2" charset="-78"/>
              </a:rPr>
              <a:t> است.   </a:t>
            </a:r>
          </a:p>
          <a:p>
            <a:pPr algn="just" rtl="1">
              <a:lnSpc>
                <a:spcPct val="150000"/>
              </a:lnSpc>
              <a:buFont typeface="Wingdings" pitchFamily="2" charset="2"/>
              <a:buNone/>
            </a:pPr>
            <a:endParaRPr lang="en-US"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3102A8-F8EA-4A11-B9E9-04D69E2C8576}" type="slidenum">
              <a:rPr lang="ar-SA" altLang="en-US"/>
              <a:pPr/>
              <a:t>9</a:t>
            </a:fld>
            <a:endParaRPr lang="en-US" altLang="en-US"/>
          </a:p>
        </p:txBody>
      </p:sp>
      <p:sp>
        <p:nvSpPr>
          <p:cNvPr id="393218" name="Rectangle 2"/>
          <p:cNvSpPr>
            <a:spLocks noGrp="1" noChangeArrowheads="1"/>
          </p:cNvSpPr>
          <p:nvPr>
            <p:ph type="title"/>
          </p:nvPr>
        </p:nvSpPr>
        <p:spPr>
          <a:xfrm>
            <a:off x="428596" y="285728"/>
            <a:ext cx="8229600" cy="653210"/>
          </a:xfrm>
        </p:spPr>
        <p:txBody>
          <a:bodyPr>
            <a:normAutofit fontScale="90000"/>
          </a:bodyPr>
          <a:lstStyle/>
          <a:p>
            <a:pPr algn="ctr" rtl="1"/>
            <a:r>
              <a:rPr lang="fa-IR" sz="4800" b="1" dirty="0" smtClean="0">
                <a:cs typeface="B Nazanin" pitchFamily="2" charset="-78"/>
              </a:rPr>
              <a:t>ادامه آشنايي </a:t>
            </a:r>
            <a:r>
              <a:rPr lang="fa-IR" sz="4800" b="1" dirty="0">
                <a:cs typeface="B Nazanin" pitchFamily="2" charset="-78"/>
              </a:rPr>
              <a:t>با استاندارد مرجع </a:t>
            </a:r>
            <a:r>
              <a:rPr lang="en-US" sz="3200" b="1" dirty="0">
                <a:cs typeface="B Nazanin" pitchFamily="2" charset="-78"/>
              </a:rPr>
              <a:t>PMBOK</a:t>
            </a:r>
          </a:p>
        </p:txBody>
      </p:sp>
      <p:sp>
        <p:nvSpPr>
          <p:cNvPr id="393219" name="Rectangle 3"/>
          <p:cNvSpPr>
            <a:spLocks noGrp="1" noChangeArrowheads="1"/>
          </p:cNvSpPr>
          <p:nvPr>
            <p:ph type="body" idx="1"/>
          </p:nvPr>
        </p:nvSpPr>
        <p:spPr>
          <a:xfrm>
            <a:off x="214282" y="928670"/>
            <a:ext cx="8458200" cy="5286412"/>
          </a:xfrm>
        </p:spPr>
        <p:txBody>
          <a:bodyPr>
            <a:noAutofit/>
          </a:bodyPr>
          <a:lstStyle/>
          <a:p>
            <a:pPr algn="just" rtl="1">
              <a:lnSpc>
                <a:spcPct val="150000"/>
              </a:lnSpc>
            </a:pPr>
            <a:r>
              <a:rPr lang="fa-IR" sz="1900" b="1" dirty="0" smtClean="0">
                <a:cs typeface="B Nazanin" pitchFamily="2" charset="-78"/>
              </a:rPr>
              <a:t>در این استاندارد فرآیندها به 2 شکل گروه بندی می شوند تا درک آنها آسانتر باشد.</a:t>
            </a:r>
          </a:p>
          <a:p>
            <a:pPr algn="just" rtl="1">
              <a:lnSpc>
                <a:spcPct val="150000"/>
              </a:lnSpc>
            </a:pPr>
            <a:r>
              <a:rPr lang="fa-IR" sz="1900" b="1" dirty="0" smtClean="0">
                <a:cs typeface="B Nazanin" pitchFamily="2" charset="-78"/>
              </a:rPr>
              <a:t>دسته اول : گروه فرآیندی است که فرآیندها بر اساس ماهیت در گروه هایی با نام های آغاز، برنامه ریزی، اجرا، نظارت و کنترل و خاتمه دسته بندی می شوند.</a:t>
            </a:r>
          </a:p>
          <a:p>
            <a:pPr algn="just" rtl="1">
              <a:lnSpc>
                <a:spcPct val="150000"/>
              </a:lnSpc>
            </a:pPr>
            <a:r>
              <a:rPr lang="fa-IR" sz="1900" b="1" dirty="0" smtClean="0">
                <a:cs typeface="B Nazanin" pitchFamily="2" charset="-78"/>
              </a:rPr>
              <a:t>فرآیندهای آغاز : این فرآیندها گروهی از فرآیندهای گروهی از کارهای اولیه که زیربنایی و مهم هستند را انجام می دهند تا آماده برنامه ریزی شویم.</a:t>
            </a:r>
          </a:p>
          <a:p>
            <a:pPr algn="just" rtl="1">
              <a:lnSpc>
                <a:spcPct val="150000"/>
              </a:lnSpc>
            </a:pPr>
            <a:r>
              <a:rPr lang="fa-IR" sz="1900" b="1" dirty="0" smtClean="0">
                <a:cs typeface="B Nazanin" pitchFamily="2" charset="-78"/>
              </a:rPr>
              <a:t>فرایندهای برنامه ریزی : برنامه ریزی پروژه بعد از فرآیندهای آغاز شروع می شوند که اجرای پروژه محقق شدن قرآیندهای این بخش است.</a:t>
            </a:r>
          </a:p>
          <a:p>
            <a:pPr algn="just" rtl="1">
              <a:lnSpc>
                <a:spcPct val="150000"/>
              </a:lnSpc>
            </a:pPr>
            <a:r>
              <a:rPr lang="fa-IR" sz="1900" b="1" dirty="0" smtClean="0">
                <a:cs typeface="B Nazanin" pitchFamily="2" charset="-78"/>
              </a:rPr>
              <a:t>فرآیندهای اجرا : محقق کردن برنامه ها است.</a:t>
            </a:r>
          </a:p>
          <a:p>
            <a:pPr algn="just" rtl="1">
              <a:lnSpc>
                <a:spcPct val="150000"/>
              </a:lnSpc>
            </a:pPr>
            <a:r>
              <a:rPr lang="fa-IR" sz="1900" b="1" dirty="0" smtClean="0">
                <a:cs typeface="B Nazanin" pitchFamily="2" charset="-78"/>
              </a:rPr>
              <a:t>نظارت و کنترل : به دلیل عدم قطعیت های پروژه ممکن است انحراف هایی در برنامه به وجود آید که در این مرحله هماهنگی های برنامه ریزی و اجرا کنترل می شوند و اقدامات پیشگیرانه و اصلاحی را در این مرحله طراحی می شوند.</a:t>
            </a:r>
          </a:p>
          <a:p>
            <a:pPr algn="just" rtl="1">
              <a:lnSpc>
                <a:spcPct val="150000"/>
              </a:lnSpc>
            </a:pPr>
            <a:r>
              <a:rPr lang="fa-IR" sz="1900" b="1" dirty="0" smtClean="0">
                <a:cs typeface="B Nazanin" pitchFamily="2" charset="-78"/>
              </a:rPr>
              <a:t>خاتمه : فرآیندهایی از قبیل تحویل ها، بایگانی ها و تسویه حساب ها است.</a:t>
            </a:r>
            <a:endParaRPr lang="en-US" sz="1900" b="1" dirty="0">
              <a:cs typeface="B Nazanin" pitchFamily="2" charset="-78"/>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Calibri"/>
        <a:ea typeface=""/>
        <a:cs typeface="Tahoma"/>
      </a:majorFont>
      <a:minorFont>
        <a:latin typeface="Calibri"/>
        <a:ea typeface=""/>
        <a:cs typeface="Tahom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1543</TotalTime>
  <Words>2770</Words>
  <Application>Microsoft Office PowerPoint</Application>
  <PresentationFormat>On-screen Show (4:3)</PresentationFormat>
  <Paragraphs>323</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کنترل پروژه دانشگاه جامع علمی کاربردی  کارخانجات مخابراتی ایران (ITMC)   نیمسال اول 94-93</vt:lpstr>
      <vt:lpstr>فصل هفتم</vt:lpstr>
      <vt:lpstr>معرفي استانداردهايPM وآشنايي با PMBOK</vt:lpstr>
      <vt:lpstr>Slide 4</vt:lpstr>
      <vt:lpstr>برخي از استانداردهاي معروف مديريت پروژه</vt:lpstr>
      <vt:lpstr>استانداردهاي معروف مديريت پروژه</vt:lpstr>
      <vt:lpstr>جایگاه نفرات درگیر در پروژه</vt:lpstr>
      <vt:lpstr>آشنايي با استاندارد مرجع PMBOK</vt:lpstr>
      <vt:lpstr>ادامه آشنايي با استاندارد مرجع PMBOK</vt:lpstr>
      <vt:lpstr>فرآيندهاي PMBOK</vt:lpstr>
      <vt:lpstr>چرخه مديريت پروژه بر اساس استاندارد(PMBOK)</vt:lpstr>
      <vt:lpstr>چرخه مديريت پروژه بر اساس استاندارد(PMBOK)</vt:lpstr>
      <vt:lpstr>همپوشاني فرآيندهاي پنجگانهPMBOK</vt:lpstr>
      <vt:lpstr>ادامه آشنايي با استاندارد مرجع PMBOK</vt:lpstr>
      <vt:lpstr>ادامه آشنايي با استاندارد مرجع PMBOK</vt:lpstr>
      <vt:lpstr>جايگاه نه سطح دانش در 5 گروه فرايندي</vt:lpstr>
      <vt:lpstr>جايگاه نه سطح دانش در 5 گروه فرايندي 1- مديريت يکپارچگي پروژه Project Integration Management</vt:lpstr>
      <vt:lpstr>جايگاه نه سطح دانش در 5 گروه فرايندي 2- مديريت محدوده پروژه   Scope  Management</vt:lpstr>
      <vt:lpstr>جايگاه نه سطح دانش در 5 گروه فرايندي 3- مديريت زمان پروژه   Time  Management</vt:lpstr>
      <vt:lpstr>جايگاه نه سطح دانش در 5 گروه فرايندي 4- مديريت هزينه پروژه   Cost  Management</vt:lpstr>
      <vt:lpstr>جايگاه نه سطح دانش در 5 گروه فرايندي 5- مديريت کيفيت پروژه   Quality  Management</vt:lpstr>
      <vt:lpstr>جايگاه نه سطح دانش در 5 گروه فرايندي 6- مديريت منابع انساني   Human Resource  Management</vt:lpstr>
      <vt:lpstr>جايگاه نه سطح دانش در 5 گروه فرايندي 7- مديريت ارتباطات   Communication  Management</vt:lpstr>
      <vt:lpstr>جايگاه نه سطح دانش در 5 گروه فرايندي 8- مديريت ريسک   Risk  Management</vt:lpstr>
      <vt:lpstr>جايگاه نه سطح دانش در 5 گروه فرايندي 9- مديريت تدارکات   Procurement  Management</vt:lpstr>
      <vt:lpstr>فرآيندهاي 44 گانه حاصل از جايگاه 9 سطح دانش در 5 گروه فرآيندي PMBOK:2004 </vt:lpstr>
      <vt:lpstr>دانشهاي نه گانه مديريت پروژه PMBOK</vt:lpstr>
      <vt:lpstr>آشنايي با استاندارد PRINCE 2</vt:lpstr>
      <vt:lpstr>استاندارد PRINCE</vt:lpstr>
      <vt:lpstr>محتوای استاندارد PRINCE</vt:lpstr>
      <vt:lpstr>ادامه محتوای استاندارد PRINCE</vt:lpstr>
      <vt:lpstr>ادامه محتوای استاندارد PRINCE</vt:lpstr>
      <vt:lpstr>تفاوت PMBOK و PRINCE 2</vt:lpstr>
      <vt:lpstr>تفاوت PMBOK و PRINCE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dc:title>
  <dc:creator>ajamshidi</dc:creator>
  <cp:lastModifiedBy>Mehrnoosh</cp:lastModifiedBy>
  <cp:revision>366</cp:revision>
  <dcterms:created xsi:type="dcterms:W3CDTF">2013-10-07T06:13:11Z</dcterms:created>
  <dcterms:modified xsi:type="dcterms:W3CDTF">2014-12-10T20:24:57Z</dcterms:modified>
</cp:coreProperties>
</file>