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87" r:id="rId2"/>
    <p:sldId id="257" r:id="rId3"/>
    <p:sldId id="258" r:id="rId4"/>
    <p:sldId id="259" r:id="rId5"/>
    <p:sldId id="260" r:id="rId6"/>
    <p:sldId id="261" r:id="rId7"/>
    <p:sldId id="286" r:id="rId8"/>
    <p:sldId id="262" r:id="rId9"/>
    <p:sldId id="263" r:id="rId10"/>
    <p:sldId id="264" r:id="rId11"/>
    <p:sldId id="265" r:id="rId12"/>
    <p:sldId id="266" r:id="rId13"/>
    <p:sldId id="267" r:id="rId14"/>
    <p:sldId id="268" r:id="rId15"/>
    <p:sldId id="28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63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74D46A-31A4-4013-B383-F443EB2BA096}"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6F0-7C31-4A5C-AF48-5C2248278A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4D46A-31A4-4013-B383-F443EB2BA096}"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6F0-7C31-4A5C-AF48-5C2248278A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C74D46A-31A4-4013-B383-F443EB2BA096}"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6F0-7C31-4A5C-AF48-5C2248278A4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74D46A-31A4-4013-B383-F443EB2BA096}"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6F0-7C31-4A5C-AF48-5C2248278A4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74D46A-31A4-4013-B383-F443EB2BA096}" type="datetimeFigureOut">
              <a:rPr lang="en-US" smtClean="0"/>
              <a:t>12/16/2015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286F0-7C31-4A5C-AF48-5C2248278A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C74D46A-31A4-4013-B383-F443EB2BA096}" type="datetimeFigureOut">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286F0-7C31-4A5C-AF48-5C2248278A4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74D46A-31A4-4013-B383-F443EB2BA096}" type="datetimeFigureOut">
              <a:rPr lang="en-US" smtClean="0"/>
              <a:t>12/16/2015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286F0-7C31-4A5C-AF48-5C2248278A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74D46A-31A4-4013-B383-F443EB2BA096}" type="datetimeFigureOut">
              <a:rPr lang="en-US" smtClean="0"/>
              <a:t>12/16/2015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286F0-7C31-4A5C-AF48-5C2248278A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C74D46A-31A4-4013-B383-F443EB2BA096}" type="datetimeFigureOut">
              <a:rPr lang="en-US" smtClean="0"/>
              <a:t>12/16/2015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286F0-7C31-4A5C-AF48-5C2248278A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C74D46A-31A4-4013-B383-F443EB2BA096}" type="datetimeFigureOut">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286F0-7C31-4A5C-AF48-5C2248278A4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4D46A-31A4-4013-B383-F443EB2BA096}" type="datetimeFigureOut">
              <a:rPr lang="en-US" smtClean="0"/>
              <a:t>12/16/2015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286F0-7C31-4A5C-AF48-5C2248278A4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C74D46A-31A4-4013-B383-F443EB2BA096}" type="datetimeFigureOut">
              <a:rPr lang="en-US" smtClean="0"/>
              <a:t>12/16/2015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82286F0-7C31-4A5C-AF48-5C2248278A4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23"/>
          <p:cNvPicPr>
            <a:picLocks noChangeAspect="1" noChangeArrowheads="1"/>
          </p:cNvPicPr>
          <p:nvPr/>
        </p:nvPicPr>
        <p:blipFill>
          <a:blip r:embed="rId2">
            <a:clrChange>
              <a:clrFrom>
                <a:srgbClr val="FFFFFF"/>
              </a:clrFrom>
              <a:clrTo>
                <a:srgbClr val="FFFFFF">
                  <a:alpha val="0"/>
                </a:srgbClr>
              </a:clrTo>
            </a:clrChange>
            <a:grayscl/>
            <a:extLst>
              <a:ext uri="{28A0092B-C50C-407E-A947-70E740481C1C}">
                <a14:useLocalDpi xmlns:a14="http://schemas.microsoft.com/office/drawing/2010/main" val="0"/>
              </a:ext>
            </a:extLst>
          </a:blip>
          <a:srcRect/>
          <a:stretch>
            <a:fillRect/>
          </a:stretch>
        </p:blipFill>
        <p:spPr bwMode="auto">
          <a:xfrm>
            <a:off x="381000" y="685800"/>
            <a:ext cx="8399839" cy="5523706"/>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4541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10600" cy="5943600"/>
          </a:xfrm>
        </p:spPr>
        <p:txBody>
          <a:bodyPr>
            <a:normAutofit fontScale="90000"/>
          </a:bodyPr>
          <a:lstStyle/>
          <a:p>
            <a:pPr algn="r" rtl="1">
              <a:lnSpc>
                <a:spcPct val="150000"/>
              </a:lnSpc>
            </a:pPr>
            <a:r>
              <a:rPr lang="fa-IR" sz="2400" b="1" dirty="0" smtClean="0">
                <a:solidFill>
                  <a:schemeClr val="tx1"/>
                </a:solidFill>
                <a:cs typeface="B Roya" pitchFamily="2" charset="-78"/>
              </a:rPr>
              <a:t/>
            </a:r>
            <a:br>
              <a:rPr lang="fa-IR" sz="2400" b="1" dirty="0" smtClean="0">
                <a:solidFill>
                  <a:schemeClr val="tx1"/>
                </a:solidFill>
                <a:cs typeface="B Roya" pitchFamily="2" charset="-78"/>
              </a:rPr>
            </a:br>
            <a:r>
              <a:rPr lang="fa-IR" sz="2400" b="1" dirty="0">
                <a:solidFill>
                  <a:schemeClr val="tx1"/>
                </a:solidFill>
                <a:cs typeface="B Roya" pitchFamily="2" charset="-78"/>
              </a:rPr>
              <a:t>ذی حساب </a:t>
            </a:r>
            <a:r>
              <a:rPr lang="fa-IR" sz="2000" b="1" dirty="0" smtClean="0">
                <a:solidFill>
                  <a:schemeClr val="tx1"/>
                </a:solidFill>
                <a:cs typeface="B Roya" pitchFamily="2" charset="-78"/>
              </a:rPr>
              <a:t>:</a:t>
            </a:r>
            <a:r>
              <a:rPr lang="fa-IR" sz="2400" b="1" dirty="0">
                <a:solidFill>
                  <a:schemeClr val="tx1"/>
                </a:solidFill>
                <a:cs typeface="B Roya" pitchFamily="2" charset="-78"/>
              </a:rPr>
              <a:t> </a:t>
            </a:r>
            <a:r>
              <a:rPr lang="fa-IR" sz="2400" b="1" dirty="0" smtClean="0">
                <a:solidFill>
                  <a:schemeClr val="tx1"/>
                </a:solidFill>
                <a:cs typeface="B Roya" pitchFamily="2" charset="-78"/>
              </a:rPr>
              <a:t/>
            </a:r>
            <a:br>
              <a:rPr lang="fa-IR" sz="2400" b="1" dirty="0" smtClean="0">
                <a:solidFill>
                  <a:schemeClr val="tx1"/>
                </a:solidFill>
                <a:cs typeface="B Roya" pitchFamily="2" charset="-78"/>
              </a:rPr>
            </a:br>
            <a:r>
              <a:rPr lang="fa-IR" sz="2400" b="1" dirty="0">
                <a:solidFill>
                  <a:schemeClr val="tx1"/>
                </a:solidFill>
                <a:cs typeface="B Roya" pitchFamily="2" charset="-78"/>
              </a:rPr>
              <a:t/>
            </a:r>
            <a:br>
              <a:rPr lang="fa-IR" sz="2400" b="1" dirty="0">
                <a:solidFill>
                  <a:schemeClr val="tx1"/>
                </a:solidFill>
                <a:cs typeface="B Roya" pitchFamily="2" charset="-78"/>
              </a:rPr>
            </a:br>
            <a:r>
              <a:rPr lang="fa-IR" sz="2400" dirty="0" smtClean="0">
                <a:solidFill>
                  <a:schemeClr val="tx1"/>
                </a:solidFill>
                <a:cs typeface="B Roya" pitchFamily="2" charset="-78"/>
              </a:rPr>
              <a:t>طبق </a:t>
            </a:r>
            <a:r>
              <a:rPr lang="fa-IR" sz="2400" dirty="0">
                <a:solidFill>
                  <a:schemeClr val="tx1"/>
                </a:solidFill>
                <a:cs typeface="B Roya" pitchFamily="2" charset="-78"/>
              </a:rPr>
              <a:t>ماده 31 قانون محاسبات </a:t>
            </a:r>
            <a:r>
              <a:rPr lang="fa-IR" sz="2400" dirty="0" smtClean="0">
                <a:solidFill>
                  <a:schemeClr val="tx1"/>
                </a:solidFill>
                <a:cs typeface="B Roya" pitchFamily="2" charset="-78"/>
              </a:rPr>
              <a:t>ذی </a:t>
            </a:r>
            <a:r>
              <a:rPr lang="fa-IR" sz="2400" dirty="0">
                <a:solidFill>
                  <a:schemeClr val="tx1"/>
                </a:solidFill>
                <a:cs typeface="B Roya" pitchFamily="2" charset="-78"/>
              </a:rPr>
              <a:t>حساب </a:t>
            </a:r>
            <a:r>
              <a:rPr lang="fa-IR" sz="2400" dirty="0" smtClean="0">
                <a:solidFill>
                  <a:schemeClr val="tx1"/>
                </a:solidFill>
                <a:cs typeface="B Roya" pitchFamily="2" charset="-78"/>
              </a:rPr>
              <a:t>ماموری </a:t>
            </a:r>
            <a:r>
              <a:rPr lang="fa-IR" sz="2400" dirty="0">
                <a:solidFill>
                  <a:schemeClr val="tx1"/>
                </a:solidFill>
                <a:cs typeface="B Roya" pitchFamily="2" charset="-78"/>
              </a:rPr>
              <a:t>است </a:t>
            </a:r>
            <a:r>
              <a:rPr lang="fa-IR" sz="2400" dirty="0" smtClean="0">
                <a:solidFill>
                  <a:schemeClr val="tx1"/>
                </a:solidFill>
                <a:cs typeface="B Roya" pitchFamily="2" charset="-78"/>
              </a:rPr>
              <a:t>که </a:t>
            </a:r>
            <a:r>
              <a:rPr lang="fa-IR" sz="2400" dirty="0">
                <a:solidFill>
                  <a:schemeClr val="tx1"/>
                </a:solidFill>
                <a:cs typeface="B Roya" pitchFamily="2" charset="-78"/>
              </a:rPr>
              <a:t>از بین کارکنان رسمی دولت واجد شرایط و صلاحیت که با حکم وزارت اقتصاد و دارایی بدین سمت منصوب گردیده تا امور مالی و </a:t>
            </a:r>
            <a:r>
              <a:rPr lang="fa-IR" sz="2400" dirty="0" err="1">
                <a:solidFill>
                  <a:schemeClr val="tx1"/>
                </a:solidFill>
                <a:cs typeface="B Roya" pitchFamily="2" charset="-78"/>
              </a:rPr>
              <a:t>محاسباتی</a:t>
            </a:r>
            <a:r>
              <a:rPr lang="fa-IR" sz="2400" dirty="0">
                <a:solidFill>
                  <a:schemeClr val="tx1"/>
                </a:solidFill>
                <a:cs typeface="B Roya" pitchFamily="2" charset="-78"/>
              </a:rPr>
              <a:t> را انجام </a:t>
            </a:r>
            <a:r>
              <a:rPr lang="fa-IR" sz="2400" dirty="0" err="1">
                <a:solidFill>
                  <a:schemeClr val="tx1"/>
                </a:solidFill>
                <a:cs typeface="B Roya" pitchFamily="2" charset="-78"/>
              </a:rPr>
              <a:t>دهد.ذی</a:t>
            </a:r>
            <a:r>
              <a:rPr lang="fa-IR" sz="2400" dirty="0">
                <a:solidFill>
                  <a:schemeClr val="tx1"/>
                </a:solidFill>
                <a:cs typeface="B Roya" pitchFamily="2" charset="-78"/>
              </a:rPr>
              <a:t> حساب نماینده وزیر امور اقتصاد و دارایی است </a:t>
            </a:r>
            <a:r>
              <a:rPr lang="fa-IR" sz="2400" dirty="0" err="1">
                <a:solidFill>
                  <a:schemeClr val="tx1"/>
                </a:solidFill>
                <a:cs typeface="B Roya" pitchFamily="2" charset="-78"/>
              </a:rPr>
              <a:t>وباید</a:t>
            </a:r>
            <a:r>
              <a:rPr lang="fa-IR" sz="2400" dirty="0">
                <a:solidFill>
                  <a:schemeClr val="tx1"/>
                </a:solidFill>
                <a:cs typeface="B Roya" pitchFamily="2" charset="-78"/>
              </a:rPr>
              <a:t> دارای استقلال در امور مالی در خصوص تامین اعتبار </a:t>
            </a:r>
            <a:r>
              <a:rPr lang="fa-IR" sz="2400" dirty="0" err="1">
                <a:solidFill>
                  <a:schemeClr val="tx1"/>
                </a:solidFill>
                <a:cs typeface="B Roya" pitchFamily="2" charset="-78"/>
              </a:rPr>
              <a:t>وتطبیق</a:t>
            </a:r>
            <a:r>
              <a:rPr lang="fa-IR" sz="2400" dirty="0">
                <a:solidFill>
                  <a:schemeClr val="tx1"/>
                </a:solidFill>
                <a:cs typeface="B Roya" pitchFamily="2" charset="-78"/>
              </a:rPr>
              <a:t> هزینه ها با مقررات قانونی باشد که وظایف زیر را برعهده دارد : </a:t>
            </a: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400" dirty="0" smtClean="0">
                <a:solidFill>
                  <a:schemeClr val="tx1"/>
                </a:solidFill>
                <a:cs typeface="B Roya" pitchFamily="2" charset="-78"/>
              </a:rPr>
              <a:t>1.تطبیق </a:t>
            </a:r>
            <a:r>
              <a:rPr lang="fa-IR" sz="2400" dirty="0">
                <a:solidFill>
                  <a:schemeClr val="tx1"/>
                </a:solidFill>
                <a:cs typeface="B Roya" pitchFamily="2" charset="-78"/>
              </a:rPr>
              <a:t>پرداخت ها با قوانین </a:t>
            </a:r>
            <a:r>
              <a:rPr lang="fa-IR" sz="2400" dirty="0" err="1">
                <a:solidFill>
                  <a:schemeClr val="tx1"/>
                </a:solidFill>
                <a:cs typeface="B Roya" pitchFamily="2" charset="-78"/>
              </a:rPr>
              <a:t>ومقررات</a:t>
            </a:r>
            <a:r>
              <a:rPr lang="fa-IR" sz="2400" dirty="0">
                <a:solidFill>
                  <a:schemeClr val="tx1"/>
                </a:solidFill>
                <a:cs typeface="B Roya" pitchFamily="2" charset="-78"/>
              </a:rPr>
              <a:t> </a:t>
            </a:r>
            <a:r>
              <a:rPr lang="fa-IR" sz="2400" dirty="0" smtClean="0">
                <a:solidFill>
                  <a:schemeClr val="tx1"/>
                </a:solidFill>
                <a:cs typeface="B Roya" pitchFamily="2" charset="-78"/>
              </a:rPr>
              <a:t>2.تامین </a:t>
            </a:r>
            <a:r>
              <a:rPr lang="fa-IR" sz="2400" dirty="0">
                <a:solidFill>
                  <a:schemeClr val="tx1"/>
                </a:solidFill>
                <a:cs typeface="B Roya" pitchFamily="2" charset="-78"/>
              </a:rPr>
              <a:t>اعتبار 3. نگهداری حساب اموال 4.درخواست وجه از خزانه  5.افتتاح حساب بانکی  </a:t>
            </a:r>
            <a:br>
              <a:rPr lang="fa-IR" sz="2400" dirty="0">
                <a:solidFill>
                  <a:schemeClr val="tx1"/>
                </a:solidFill>
                <a:cs typeface="B Roya" pitchFamily="2" charset="-78"/>
              </a:rPr>
            </a:br>
            <a:r>
              <a:rPr lang="fa-IR" sz="2400" dirty="0">
                <a:solidFill>
                  <a:schemeClr val="tx1"/>
                </a:solidFill>
                <a:cs typeface="B Roya" pitchFamily="2" charset="-78"/>
              </a:rPr>
              <a:t>معمولا در دستگاههای اجرایی ذی حساب مدیر امور مالی هم می باشد ولی در پاره ای از </a:t>
            </a:r>
            <a:r>
              <a:rPr lang="fa-IR" sz="2400" dirty="0" err="1">
                <a:solidFill>
                  <a:schemeClr val="tx1"/>
                </a:solidFill>
                <a:cs typeface="B Roya" pitchFamily="2" charset="-78"/>
              </a:rPr>
              <a:t>دستگاهای</a:t>
            </a:r>
            <a:r>
              <a:rPr lang="fa-IR" sz="2400" dirty="0">
                <a:solidFill>
                  <a:schemeClr val="tx1"/>
                </a:solidFill>
                <a:cs typeface="B Roya" pitchFamily="2" charset="-78"/>
              </a:rPr>
              <a:t> اجرایی مدیر امور مالی </a:t>
            </a:r>
            <a:r>
              <a:rPr lang="fa-IR" sz="2400" dirty="0" err="1">
                <a:solidFill>
                  <a:schemeClr val="tx1"/>
                </a:solidFill>
                <a:cs typeface="B Roya" pitchFamily="2" charset="-78"/>
              </a:rPr>
              <a:t>وشخص</a:t>
            </a:r>
            <a:r>
              <a:rPr lang="fa-IR" sz="2400" dirty="0">
                <a:solidFill>
                  <a:schemeClr val="tx1"/>
                </a:solidFill>
                <a:cs typeface="B Roya" pitchFamily="2" charset="-78"/>
              </a:rPr>
              <a:t> ذی حساب از یکدیگر مجزا می </a:t>
            </a:r>
            <a:r>
              <a:rPr lang="fa-IR" sz="2400" dirty="0" err="1">
                <a:solidFill>
                  <a:schemeClr val="tx1"/>
                </a:solidFill>
                <a:cs typeface="B Roya" pitchFamily="2" charset="-78"/>
              </a:rPr>
              <a:t>باشند.در</a:t>
            </a:r>
            <a:r>
              <a:rPr lang="fa-IR" sz="2400" dirty="0">
                <a:solidFill>
                  <a:schemeClr val="tx1"/>
                </a:solidFill>
                <a:cs typeface="B Roya" pitchFamily="2" charset="-78"/>
              </a:rPr>
              <a:t> این حالت ذی حساب فقط نقش کنترل کننده اسناد و تطبیق اسناد با قوانین </a:t>
            </a:r>
            <a:r>
              <a:rPr lang="fa-IR" sz="2400" dirty="0" err="1">
                <a:solidFill>
                  <a:schemeClr val="tx1"/>
                </a:solidFill>
                <a:cs typeface="B Roya" pitchFamily="2" charset="-78"/>
              </a:rPr>
              <a:t>ومقررات</a:t>
            </a:r>
            <a:r>
              <a:rPr lang="fa-IR" sz="2400" dirty="0">
                <a:solidFill>
                  <a:schemeClr val="tx1"/>
                </a:solidFill>
                <a:cs typeface="B Roya" pitchFamily="2" charset="-78"/>
              </a:rPr>
              <a:t> به عهده دارد</a:t>
            </a:r>
            <a:r>
              <a:rPr lang="fa-IR" sz="2400" b="1" dirty="0">
                <a:solidFill>
                  <a:schemeClr val="tx1"/>
                </a:solidFill>
                <a:cs typeface="B Roya" pitchFamily="2" charset="-78"/>
              </a:rPr>
              <a:t/>
            </a:r>
            <a:br>
              <a:rPr lang="fa-IR" sz="2400" b="1" dirty="0">
                <a:solidFill>
                  <a:schemeClr val="tx1"/>
                </a:solidFill>
                <a:cs typeface="B Roya" pitchFamily="2" charset="-78"/>
              </a:rPr>
            </a:br>
            <a:endParaRPr lang="en-US" sz="2400" dirty="0">
              <a:solidFill>
                <a:schemeClr val="tx1"/>
              </a:solidFill>
              <a:cs typeface="B Roya" pitchFamily="2" charset="-78"/>
            </a:endParaRPr>
          </a:p>
        </p:txBody>
      </p:sp>
    </p:spTree>
    <p:extLst>
      <p:ext uri="{BB962C8B-B14F-4D97-AF65-F5344CB8AC3E}">
        <p14:creationId xmlns:p14="http://schemas.microsoft.com/office/powerpoint/2010/main" val="9760296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9144000" cy="6629400"/>
          </a:xfrm>
        </p:spPr>
        <p:txBody>
          <a:bodyPr>
            <a:normAutofit fontScale="90000"/>
          </a:bodyPr>
          <a:lstStyle/>
          <a:p>
            <a:pPr algn="r" rtl="1">
              <a:lnSpc>
                <a:spcPct val="150000"/>
              </a:lnSpc>
            </a:pPr>
            <a:r>
              <a:rPr lang="fa-IR" sz="2700" dirty="0" smtClean="0">
                <a:solidFill>
                  <a:schemeClr val="tx1"/>
                </a:solidFill>
                <a:cs typeface="B Roya" pitchFamily="2" charset="-78"/>
              </a:rPr>
              <a:t>4</a:t>
            </a:r>
            <a:r>
              <a:rPr lang="fa-IR" sz="2700" b="1" dirty="0" smtClean="0">
                <a:solidFill>
                  <a:schemeClr val="tx1"/>
                </a:solidFill>
                <a:cs typeface="B Roya" pitchFamily="2" charset="-78"/>
              </a:rPr>
              <a:t>.سازمان </a:t>
            </a:r>
            <a:r>
              <a:rPr lang="fa-IR" sz="2700" b="1" dirty="0">
                <a:solidFill>
                  <a:schemeClr val="tx1"/>
                </a:solidFill>
                <a:cs typeface="B Roya" pitchFamily="2" charset="-78"/>
              </a:rPr>
              <a:t>مدیریت و برنامه ریزی </a:t>
            </a:r>
            <a:r>
              <a:rPr lang="fa-IR" sz="2400" b="1" dirty="0">
                <a:solidFill>
                  <a:schemeClr val="tx1"/>
                </a:solidFill>
                <a:cs typeface="B Roya" pitchFamily="2" charset="-78"/>
              </a:rPr>
              <a:t>:</a:t>
            </a:r>
            <a:br>
              <a:rPr lang="fa-IR" sz="2400" b="1" dirty="0">
                <a:solidFill>
                  <a:schemeClr val="tx1"/>
                </a:solidFill>
                <a:cs typeface="B Roya" pitchFamily="2" charset="-78"/>
              </a:rPr>
            </a:b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400" dirty="0" smtClean="0">
                <a:solidFill>
                  <a:schemeClr val="tx1"/>
                </a:solidFill>
                <a:cs typeface="B Roya" pitchFamily="2" charset="-78"/>
              </a:rPr>
              <a:t>سازمان </a:t>
            </a:r>
            <a:r>
              <a:rPr lang="fa-IR" sz="2400" dirty="0">
                <a:solidFill>
                  <a:schemeClr val="tx1"/>
                </a:solidFill>
                <a:cs typeface="B Roya" pitchFamily="2" charset="-78"/>
              </a:rPr>
              <a:t>مدیریت و برنامه ریزی کشور به عنوان دستگاه مرکزی برنامه ریزی کشور در زمینه های برنامه ریزی .تنظیم </a:t>
            </a:r>
            <a:r>
              <a:rPr lang="fa-IR" sz="2400" dirty="0" err="1">
                <a:solidFill>
                  <a:schemeClr val="tx1"/>
                </a:solidFill>
                <a:cs typeface="B Roya" pitchFamily="2" charset="-78"/>
              </a:rPr>
              <a:t>ونظارت</a:t>
            </a:r>
            <a:r>
              <a:rPr lang="fa-IR" sz="2400" dirty="0">
                <a:solidFill>
                  <a:schemeClr val="tx1"/>
                </a:solidFill>
                <a:cs typeface="B Roya" pitchFamily="2" charset="-78"/>
              </a:rPr>
              <a:t> بر بودجه وظایف زیر را برعهده دارد </a:t>
            </a:r>
            <a:r>
              <a:rPr lang="fa-IR" sz="2400" dirty="0" smtClean="0">
                <a:solidFill>
                  <a:schemeClr val="tx1"/>
                </a:solidFill>
                <a:cs typeface="B Roya" pitchFamily="2" charset="-78"/>
              </a:rPr>
              <a:t>:</a:t>
            </a:r>
            <a:r>
              <a:rPr lang="fa-IR" sz="2400" dirty="0">
                <a:solidFill>
                  <a:schemeClr val="tx1"/>
                </a:solidFill>
                <a:cs typeface="B Roya" pitchFamily="2" charset="-78"/>
              </a:rPr>
              <a:t/>
            </a:r>
            <a:br>
              <a:rPr lang="fa-IR" sz="2400" dirty="0">
                <a:solidFill>
                  <a:schemeClr val="tx1"/>
                </a:solidFill>
                <a:cs typeface="B Roya" pitchFamily="2" charset="-78"/>
              </a:rPr>
            </a:br>
            <a:r>
              <a:rPr lang="fa-IR" sz="2400" dirty="0">
                <a:solidFill>
                  <a:schemeClr val="tx1"/>
                </a:solidFill>
                <a:cs typeface="B Roya" pitchFamily="2" charset="-78"/>
              </a:rPr>
              <a:t>1</a:t>
            </a:r>
            <a:r>
              <a:rPr lang="fa-IR" sz="2400" dirty="0" smtClean="0">
                <a:solidFill>
                  <a:schemeClr val="tx1"/>
                </a:solidFill>
                <a:cs typeface="B Roya" pitchFamily="2" charset="-78"/>
              </a:rPr>
              <a:t>. مطالعه و </a:t>
            </a:r>
            <a:r>
              <a:rPr lang="fa-IR" sz="2400" dirty="0">
                <a:solidFill>
                  <a:schemeClr val="tx1"/>
                </a:solidFill>
                <a:cs typeface="B Roya" pitchFamily="2" charset="-78"/>
              </a:rPr>
              <a:t>بررسی اقتصادی و اجتماعی به منظور برنامه ریزی </a:t>
            </a:r>
            <a:r>
              <a:rPr lang="fa-IR" sz="2400" dirty="0" err="1">
                <a:solidFill>
                  <a:schemeClr val="tx1"/>
                </a:solidFill>
                <a:cs typeface="B Roya" pitchFamily="2" charset="-78"/>
              </a:rPr>
              <a:t>وتنظیم</a:t>
            </a:r>
            <a:r>
              <a:rPr lang="fa-IR" sz="2400" dirty="0">
                <a:solidFill>
                  <a:schemeClr val="tx1"/>
                </a:solidFill>
                <a:cs typeface="B Roya" pitchFamily="2" charset="-78"/>
              </a:rPr>
              <a:t> </a:t>
            </a:r>
            <a:r>
              <a:rPr lang="fa-IR" sz="2400" dirty="0" smtClean="0">
                <a:solidFill>
                  <a:schemeClr val="tx1"/>
                </a:solidFill>
                <a:cs typeface="B Roya" pitchFamily="2" charset="-78"/>
              </a:rPr>
              <a:t>بودجه</a:t>
            </a:r>
            <a:br>
              <a:rPr lang="fa-IR" sz="2400" dirty="0" smtClean="0">
                <a:solidFill>
                  <a:schemeClr val="tx1"/>
                </a:solidFill>
                <a:cs typeface="B Roya" pitchFamily="2" charset="-78"/>
              </a:rPr>
            </a:br>
            <a:r>
              <a:rPr lang="fa-IR" sz="2400" dirty="0">
                <a:solidFill>
                  <a:schemeClr val="tx1"/>
                </a:solidFill>
                <a:cs typeface="B Roya" pitchFamily="2" charset="-78"/>
              </a:rPr>
              <a:t>2</a:t>
            </a:r>
            <a:r>
              <a:rPr lang="fa-IR" sz="2400" dirty="0" smtClean="0">
                <a:solidFill>
                  <a:schemeClr val="tx1"/>
                </a:solidFill>
                <a:cs typeface="B Roya" pitchFamily="2" charset="-78"/>
              </a:rPr>
              <a:t>. </a:t>
            </a:r>
            <a:r>
              <a:rPr lang="fa-IR" sz="2400" dirty="0">
                <a:solidFill>
                  <a:schemeClr val="tx1"/>
                </a:solidFill>
                <a:cs typeface="B Roya" pitchFamily="2" charset="-78"/>
              </a:rPr>
              <a:t>تهیه برنامه دراز مدت با تبادل نظر با دستگاههای اجرایی </a:t>
            </a:r>
            <a:r>
              <a:rPr lang="fa-IR" sz="2400" dirty="0" err="1">
                <a:solidFill>
                  <a:schemeClr val="tx1"/>
                </a:solidFill>
                <a:cs typeface="B Roya" pitchFamily="2" charset="-78"/>
              </a:rPr>
              <a:t>وتسلیم</a:t>
            </a:r>
            <a:r>
              <a:rPr lang="fa-IR" sz="2400" dirty="0">
                <a:solidFill>
                  <a:schemeClr val="tx1"/>
                </a:solidFill>
                <a:cs typeface="B Roya" pitchFamily="2" charset="-78"/>
              </a:rPr>
              <a:t> به شورای اقتصاد </a:t>
            </a:r>
            <a:br>
              <a:rPr lang="fa-IR" sz="2400" dirty="0">
                <a:solidFill>
                  <a:schemeClr val="tx1"/>
                </a:solidFill>
                <a:cs typeface="B Roya" pitchFamily="2" charset="-78"/>
              </a:rPr>
            </a:br>
            <a:r>
              <a:rPr lang="fa-IR" sz="2400" dirty="0">
                <a:solidFill>
                  <a:schemeClr val="tx1"/>
                </a:solidFill>
                <a:cs typeface="B Roya" pitchFamily="2" charset="-78"/>
              </a:rPr>
              <a:t>3.تهیه برنامه عمرانی 5 ساله </a:t>
            </a:r>
            <a:br>
              <a:rPr lang="fa-IR" sz="2400" dirty="0">
                <a:solidFill>
                  <a:schemeClr val="tx1"/>
                </a:solidFill>
                <a:cs typeface="B Roya" pitchFamily="2" charset="-78"/>
              </a:rPr>
            </a:br>
            <a:r>
              <a:rPr lang="fa-IR" sz="2400" dirty="0">
                <a:solidFill>
                  <a:schemeClr val="tx1"/>
                </a:solidFill>
                <a:cs typeface="B Roya" pitchFamily="2" charset="-78"/>
              </a:rPr>
              <a:t>4.پیشنهاد خط مشی های </a:t>
            </a:r>
            <a:r>
              <a:rPr lang="fa-IR" sz="2400" dirty="0" err="1">
                <a:solidFill>
                  <a:schemeClr val="tx1"/>
                </a:solidFill>
                <a:cs typeface="B Roya" pitchFamily="2" charset="-78"/>
              </a:rPr>
              <a:t>وسیاستهای</a:t>
            </a:r>
            <a:r>
              <a:rPr lang="fa-IR" sz="2400" dirty="0">
                <a:solidFill>
                  <a:schemeClr val="tx1"/>
                </a:solidFill>
                <a:cs typeface="B Roya" pitchFamily="2" charset="-78"/>
              </a:rPr>
              <a:t> در خصوص بودجه کل کشور به شورای اقتصاد</a:t>
            </a:r>
            <a:br>
              <a:rPr lang="fa-IR" sz="2400" dirty="0">
                <a:solidFill>
                  <a:schemeClr val="tx1"/>
                </a:solidFill>
                <a:cs typeface="B Roya" pitchFamily="2" charset="-78"/>
              </a:rPr>
            </a:br>
            <a:r>
              <a:rPr lang="fa-IR" sz="2400" dirty="0">
                <a:solidFill>
                  <a:schemeClr val="tx1"/>
                </a:solidFill>
                <a:cs typeface="B Roya" pitchFamily="2" charset="-78"/>
              </a:rPr>
              <a:t>5.تهیه و تنظیم بودجه کل کشور  و...</a:t>
            </a:r>
            <a:br>
              <a:rPr lang="fa-IR" sz="2400" dirty="0">
                <a:solidFill>
                  <a:schemeClr val="tx1"/>
                </a:solidFill>
                <a:cs typeface="B Roya" pitchFamily="2" charset="-78"/>
              </a:rPr>
            </a:br>
            <a:r>
              <a:rPr lang="fa-IR" sz="2400" dirty="0">
                <a:solidFill>
                  <a:schemeClr val="tx1"/>
                </a:solidFill>
                <a:cs typeface="B Roya" pitchFamily="2" charset="-78"/>
              </a:rPr>
              <a:t>علاوه بر وظایفی که مربوط به سازمان برنامه و بودجه کل کشور است وظایف سازمان استخدامی کشور در خصوص نیروی انسانی در </a:t>
            </a:r>
            <a:r>
              <a:rPr lang="fa-IR" sz="2400" dirty="0" err="1">
                <a:solidFill>
                  <a:schemeClr val="tx1"/>
                </a:solidFill>
                <a:cs typeface="B Roya" pitchFamily="2" charset="-78"/>
              </a:rPr>
              <a:t>دستگاهای</a:t>
            </a:r>
            <a:r>
              <a:rPr lang="fa-IR" sz="2400" dirty="0">
                <a:solidFill>
                  <a:schemeClr val="tx1"/>
                </a:solidFill>
                <a:cs typeface="B Roya" pitchFamily="2" charset="-78"/>
              </a:rPr>
              <a:t> اجرایی  </a:t>
            </a:r>
            <a:r>
              <a:rPr lang="fa-IR" sz="2400" dirty="0" err="1">
                <a:solidFill>
                  <a:schemeClr val="tx1"/>
                </a:solidFill>
                <a:cs typeface="B Roya" pitchFamily="2" charset="-78"/>
              </a:rPr>
              <a:t>وتعیین</a:t>
            </a:r>
            <a:r>
              <a:rPr lang="fa-IR" sz="2400" dirty="0">
                <a:solidFill>
                  <a:schemeClr val="tx1"/>
                </a:solidFill>
                <a:cs typeface="B Roya" pitchFamily="2" charset="-78"/>
              </a:rPr>
              <a:t> پست های مصوب به وظایف سازمان مذکور اضافه می گردد</a:t>
            </a:r>
          </a:p>
        </p:txBody>
      </p:sp>
    </p:spTree>
    <p:extLst>
      <p:ext uri="{BB962C8B-B14F-4D97-AF65-F5344CB8AC3E}">
        <p14:creationId xmlns:p14="http://schemas.microsoft.com/office/powerpoint/2010/main" val="2198332426"/>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6477000"/>
          </a:xfrm>
        </p:spPr>
        <p:txBody>
          <a:bodyPr>
            <a:normAutofit fontScale="90000"/>
          </a:bodyPr>
          <a:lstStyle/>
          <a:p>
            <a:pPr algn="r" rtl="1">
              <a:lnSpc>
                <a:spcPct val="150000"/>
              </a:lnSpc>
            </a:pP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400" dirty="0" smtClean="0">
                <a:solidFill>
                  <a:schemeClr val="tx1"/>
                </a:solidFill>
                <a:cs typeface="B Roya" pitchFamily="2" charset="-78"/>
              </a:rPr>
              <a:t>5. </a:t>
            </a:r>
            <a:r>
              <a:rPr lang="fa-IR" sz="2400" b="1" dirty="0">
                <a:solidFill>
                  <a:schemeClr val="tx1"/>
                </a:solidFill>
                <a:cs typeface="B Roya" pitchFamily="2" charset="-78"/>
              </a:rPr>
              <a:t>شورای برنامه ریزی </a:t>
            </a:r>
            <a:r>
              <a:rPr lang="fa-IR" sz="2400" b="1" dirty="0" err="1">
                <a:solidFill>
                  <a:schemeClr val="tx1"/>
                </a:solidFill>
                <a:cs typeface="B Roya" pitchFamily="2" charset="-78"/>
              </a:rPr>
              <a:t>وتوسعه</a:t>
            </a:r>
            <a:r>
              <a:rPr lang="fa-IR" sz="2400" b="1" dirty="0">
                <a:solidFill>
                  <a:schemeClr val="tx1"/>
                </a:solidFill>
                <a:cs typeface="B Roya" pitchFamily="2" charset="-78"/>
              </a:rPr>
              <a:t> استان </a:t>
            </a:r>
            <a:r>
              <a:rPr lang="fa-IR" sz="2400" b="1" dirty="0" err="1">
                <a:solidFill>
                  <a:schemeClr val="tx1"/>
                </a:solidFill>
                <a:cs typeface="B Roya" pitchFamily="2" charset="-78"/>
              </a:rPr>
              <a:t>وشهرستان</a:t>
            </a:r>
            <a:r>
              <a:rPr lang="fa-IR" sz="2400" b="1" dirty="0">
                <a:solidFill>
                  <a:schemeClr val="tx1"/>
                </a:solidFill>
                <a:cs typeface="B Roya" pitchFamily="2" charset="-78"/>
              </a:rPr>
              <a:t> </a:t>
            </a:r>
            <a:r>
              <a:rPr lang="fa-IR" sz="2400" dirty="0">
                <a:solidFill>
                  <a:schemeClr val="tx1"/>
                </a:solidFill>
                <a:cs typeface="B Roya" pitchFamily="2" charset="-78"/>
              </a:rPr>
              <a:t/>
            </a:r>
            <a:br>
              <a:rPr lang="fa-IR" sz="2400" dirty="0">
                <a:solidFill>
                  <a:schemeClr val="tx1"/>
                </a:solidFill>
                <a:cs typeface="B Roya" pitchFamily="2" charset="-78"/>
              </a:rPr>
            </a:br>
            <a:r>
              <a:rPr lang="fa-IR" sz="2400" dirty="0">
                <a:solidFill>
                  <a:schemeClr val="tx1"/>
                </a:solidFill>
                <a:cs typeface="B Roya" pitchFamily="2" charset="-78"/>
              </a:rPr>
              <a:t>در حال حاضر تنظیم بودجه </a:t>
            </a:r>
            <a:r>
              <a:rPr lang="fa-IR" sz="2400" dirty="0" err="1">
                <a:solidFill>
                  <a:schemeClr val="tx1"/>
                </a:solidFill>
                <a:cs typeface="B Roya" pitchFamily="2" charset="-78"/>
              </a:rPr>
              <a:t>سازمانهایی</a:t>
            </a:r>
            <a:r>
              <a:rPr lang="fa-IR" sz="2400" dirty="0">
                <a:solidFill>
                  <a:schemeClr val="tx1"/>
                </a:solidFill>
                <a:cs typeface="B Roya" pitchFamily="2" charset="-78"/>
              </a:rPr>
              <a:t> که از نظام بودجه استانی پیروی میکنند از طریق شورای برنامه ریزی  </a:t>
            </a:r>
            <a:r>
              <a:rPr lang="fa-IR" sz="2400" dirty="0" err="1">
                <a:solidFill>
                  <a:schemeClr val="tx1"/>
                </a:solidFill>
                <a:cs typeface="B Roya" pitchFamily="2" charset="-78"/>
              </a:rPr>
              <a:t>وتوسعه</a:t>
            </a:r>
            <a:r>
              <a:rPr lang="fa-IR" sz="2400" dirty="0">
                <a:solidFill>
                  <a:schemeClr val="tx1"/>
                </a:solidFill>
                <a:cs typeface="B Roya" pitchFamily="2" charset="-78"/>
              </a:rPr>
              <a:t> استان صورت </a:t>
            </a:r>
            <a:r>
              <a:rPr lang="fa-IR" sz="2400" dirty="0" err="1">
                <a:solidFill>
                  <a:schemeClr val="tx1"/>
                </a:solidFill>
                <a:cs typeface="B Roya" pitchFamily="2" charset="-78"/>
              </a:rPr>
              <a:t>میگیرد.این</a:t>
            </a:r>
            <a:r>
              <a:rPr lang="fa-IR" sz="2400" dirty="0">
                <a:solidFill>
                  <a:schemeClr val="tx1"/>
                </a:solidFill>
                <a:cs typeface="B Roya" pitchFamily="2" charset="-78"/>
              </a:rPr>
              <a:t> شورا معمولا در سازمان مدیریت و برنامه ریزی استان </a:t>
            </a:r>
            <a:r>
              <a:rPr lang="fa-IR" sz="2400" dirty="0" err="1">
                <a:solidFill>
                  <a:schemeClr val="tx1"/>
                </a:solidFill>
                <a:cs typeface="B Roya" pitchFamily="2" charset="-78"/>
              </a:rPr>
              <a:t>وبه</a:t>
            </a:r>
            <a:r>
              <a:rPr lang="fa-IR" sz="2400" dirty="0">
                <a:solidFill>
                  <a:schemeClr val="tx1"/>
                </a:solidFill>
                <a:cs typeface="B Roya" pitchFamily="2" charset="-78"/>
              </a:rPr>
              <a:t> ریاست استاندار تشکیل </a:t>
            </a:r>
            <a:r>
              <a:rPr lang="fa-IR" sz="2400" dirty="0" err="1">
                <a:solidFill>
                  <a:schemeClr val="tx1"/>
                </a:solidFill>
                <a:cs typeface="B Roya" pitchFamily="2" charset="-78"/>
              </a:rPr>
              <a:t>میشود.این</a:t>
            </a:r>
            <a:r>
              <a:rPr lang="fa-IR" sz="2400" dirty="0">
                <a:solidFill>
                  <a:schemeClr val="tx1"/>
                </a:solidFill>
                <a:cs typeface="B Roya" pitchFamily="2" charset="-78"/>
              </a:rPr>
              <a:t> شورا که براساس بخشنامه بودجه </a:t>
            </a:r>
            <a:r>
              <a:rPr lang="fa-IR" sz="2400" dirty="0" err="1">
                <a:solidFill>
                  <a:schemeClr val="tx1"/>
                </a:solidFill>
                <a:cs typeface="B Roya" pitchFamily="2" charset="-78"/>
              </a:rPr>
              <a:t>ودستورالعمل</a:t>
            </a:r>
            <a:r>
              <a:rPr lang="fa-IR" sz="2400" dirty="0">
                <a:solidFill>
                  <a:schemeClr val="tx1"/>
                </a:solidFill>
                <a:cs typeface="B Roya" pitchFamily="2" charset="-78"/>
              </a:rPr>
              <a:t> های سازمان مدیریت و برنامه ریزی کشور عمل میکند بودجه پیشنهادی دستگاههای محلی را مورد بررسی .تعدیل قرار می دهد </a:t>
            </a:r>
            <a:r>
              <a:rPr lang="fa-IR" sz="2400" dirty="0" err="1">
                <a:solidFill>
                  <a:schemeClr val="tx1"/>
                </a:solidFill>
                <a:cs typeface="B Roya" pitchFamily="2" charset="-78"/>
              </a:rPr>
              <a:t>وسپس</a:t>
            </a:r>
            <a:r>
              <a:rPr lang="fa-IR" sz="2400" dirty="0">
                <a:solidFill>
                  <a:schemeClr val="tx1"/>
                </a:solidFill>
                <a:cs typeface="B Roya" pitchFamily="2" charset="-78"/>
              </a:rPr>
              <a:t> به سازمان مدیریت و برنامه ریزی استان ارسال می کند تا پس از طرح در یکی از ستادهای پنجگانه زیر تنظیم </a:t>
            </a:r>
            <a:r>
              <a:rPr lang="fa-IR" sz="2400" dirty="0" err="1">
                <a:solidFill>
                  <a:schemeClr val="tx1"/>
                </a:solidFill>
                <a:cs typeface="B Roya" pitchFamily="2" charset="-78"/>
              </a:rPr>
              <a:t>ودر</a:t>
            </a:r>
            <a:r>
              <a:rPr lang="fa-IR" sz="2400" dirty="0">
                <a:solidFill>
                  <a:schemeClr val="tx1"/>
                </a:solidFill>
                <a:cs typeface="B Roya" pitchFamily="2" charset="-78"/>
              </a:rPr>
              <a:t> لایحه بودجه کل کشور پس از طی مراحل قانونی گنجانده </a:t>
            </a:r>
            <a:r>
              <a:rPr lang="fa-IR" sz="2400" dirty="0" smtClean="0">
                <a:solidFill>
                  <a:schemeClr val="tx1"/>
                </a:solidFill>
                <a:cs typeface="B Roya" pitchFamily="2" charset="-78"/>
              </a:rPr>
              <a:t>شود:</a:t>
            </a:r>
            <a:r>
              <a:rPr lang="fa-IR" sz="2400" dirty="0">
                <a:solidFill>
                  <a:schemeClr val="tx1"/>
                </a:solidFill>
                <a:cs typeface="B Roya" pitchFamily="2" charset="-78"/>
              </a:rPr>
              <a:t/>
            </a:r>
            <a:br>
              <a:rPr lang="fa-IR" sz="2400" dirty="0">
                <a:solidFill>
                  <a:schemeClr val="tx1"/>
                </a:solidFill>
                <a:cs typeface="B Roya" pitchFamily="2" charset="-78"/>
              </a:rPr>
            </a:br>
            <a:r>
              <a:rPr lang="fa-IR" sz="2400" dirty="0">
                <a:solidFill>
                  <a:schemeClr val="tx1"/>
                </a:solidFill>
                <a:cs typeface="B Roya" pitchFamily="2" charset="-78"/>
              </a:rPr>
              <a:t>1.ستادهماهنگی </a:t>
            </a:r>
            <a:r>
              <a:rPr lang="fa-IR" sz="2400" dirty="0" smtClean="0">
                <a:solidFill>
                  <a:schemeClr val="tx1"/>
                </a:solidFill>
                <a:cs typeface="B Roya" pitchFamily="2" charset="-78"/>
              </a:rPr>
              <a:t>درآمدهای </a:t>
            </a:r>
            <a:r>
              <a:rPr lang="fa-IR" sz="2400" dirty="0">
                <a:solidFill>
                  <a:schemeClr val="tx1"/>
                </a:solidFill>
                <a:cs typeface="B Roya" pitchFamily="2" charset="-78"/>
              </a:rPr>
              <a:t>کشور</a:t>
            </a:r>
            <a:br>
              <a:rPr lang="fa-IR" sz="2400" dirty="0">
                <a:solidFill>
                  <a:schemeClr val="tx1"/>
                </a:solidFill>
                <a:cs typeface="B Roya" pitchFamily="2" charset="-78"/>
              </a:rPr>
            </a:br>
            <a:r>
              <a:rPr lang="fa-IR" sz="2400" dirty="0">
                <a:solidFill>
                  <a:schemeClr val="tx1"/>
                </a:solidFill>
                <a:cs typeface="B Roya" pitchFamily="2" charset="-78"/>
              </a:rPr>
              <a:t>2.ستاد بودجه ریزی </a:t>
            </a:r>
            <a:r>
              <a:rPr lang="fa-IR" sz="2400" dirty="0" err="1">
                <a:solidFill>
                  <a:schemeClr val="tx1"/>
                </a:solidFill>
                <a:cs typeface="B Roya" pitchFamily="2" charset="-78"/>
              </a:rPr>
              <a:t>اموراجتماعی</a:t>
            </a:r>
            <a:r>
              <a:rPr lang="fa-IR" sz="2400" dirty="0">
                <a:solidFill>
                  <a:schemeClr val="tx1"/>
                </a:solidFill>
                <a:cs typeface="B Roya" pitchFamily="2" charset="-78"/>
              </a:rPr>
              <a:t/>
            </a:r>
            <a:br>
              <a:rPr lang="fa-IR" sz="2400" dirty="0">
                <a:solidFill>
                  <a:schemeClr val="tx1"/>
                </a:solidFill>
                <a:cs typeface="B Roya" pitchFamily="2" charset="-78"/>
              </a:rPr>
            </a:br>
            <a:r>
              <a:rPr lang="fa-IR" sz="2400" dirty="0">
                <a:solidFill>
                  <a:schemeClr val="tx1"/>
                </a:solidFill>
                <a:cs typeface="B Roya" pitchFamily="2" charset="-78"/>
              </a:rPr>
              <a:t>3.ستاد بودجه ریزی امور تولیدی</a:t>
            </a:r>
            <a:br>
              <a:rPr lang="fa-IR" sz="2400" dirty="0">
                <a:solidFill>
                  <a:schemeClr val="tx1"/>
                </a:solidFill>
                <a:cs typeface="B Roya" pitchFamily="2" charset="-78"/>
              </a:rPr>
            </a:br>
            <a:r>
              <a:rPr lang="fa-IR" sz="2400" dirty="0">
                <a:solidFill>
                  <a:schemeClr val="tx1"/>
                </a:solidFill>
                <a:cs typeface="B Roya" pitchFamily="2" charset="-78"/>
              </a:rPr>
              <a:t>4.ستاد بودجه ریزی امور زیربنایی</a:t>
            </a:r>
            <a:br>
              <a:rPr lang="fa-IR" sz="2400" dirty="0">
                <a:solidFill>
                  <a:schemeClr val="tx1"/>
                </a:solidFill>
                <a:cs typeface="B Roya" pitchFamily="2" charset="-78"/>
              </a:rPr>
            </a:br>
            <a:r>
              <a:rPr lang="fa-IR" sz="2400" dirty="0">
                <a:solidFill>
                  <a:schemeClr val="tx1"/>
                </a:solidFill>
                <a:cs typeface="B Roya" pitchFamily="2" charset="-78"/>
              </a:rPr>
              <a:t>5.ستاد بودجه ریزی امور </a:t>
            </a:r>
            <a:r>
              <a:rPr lang="fa-IR" sz="2400" dirty="0" err="1">
                <a:solidFill>
                  <a:schemeClr val="tx1"/>
                </a:solidFill>
                <a:cs typeface="B Roya" pitchFamily="2" charset="-78"/>
              </a:rPr>
              <a:t>اموزشی</a:t>
            </a:r>
            <a:r>
              <a:rPr lang="fa-IR" sz="2400" dirty="0">
                <a:solidFill>
                  <a:schemeClr val="tx1"/>
                </a:solidFill>
                <a:cs typeface="B Roya" pitchFamily="2" charset="-78"/>
              </a:rPr>
              <a:t> و فرهنگی</a:t>
            </a:r>
            <a:br>
              <a:rPr lang="fa-IR" sz="2400" dirty="0">
                <a:solidFill>
                  <a:schemeClr val="tx1"/>
                </a:solidFill>
                <a:cs typeface="B Roya" pitchFamily="2" charset="-78"/>
              </a:rPr>
            </a:br>
            <a:r>
              <a:rPr lang="fa-IR" sz="2400" dirty="0" smtClean="0">
                <a:solidFill>
                  <a:schemeClr val="tx1"/>
                </a:solidFill>
                <a:cs typeface="B Roya" pitchFamily="2" charset="-78"/>
              </a:rPr>
              <a:t>.</a:t>
            </a:r>
            <a:endParaRPr lang="en-US" sz="2400" dirty="0">
              <a:solidFill>
                <a:schemeClr val="tx1"/>
              </a:solidFill>
              <a:cs typeface="B Roya" pitchFamily="2" charset="-78"/>
            </a:endParaRPr>
          </a:p>
        </p:txBody>
      </p:sp>
    </p:spTree>
    <p:extLst>
      <p:ext uri="{BB962C8B-B14F-4D97-AF65-F5344CB8AC3E}">
        <p14:creationId xmlns:p14="http://schemas.microsoft.com/office/powerpoint/2010/main" val="298264362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763000" cy="6400800"/>
          </a:xfrm>
        </p:spPr>
        <p:txBody>
          <a:bodyPr>
            <a:normAutofit/>
          </a:bodyPr>
          <a:lstStyle/>
          <a:p>
            <a:pPr algn="r" rtl="1">
              <a:lnSpc>
                <a:spcPct val="150000"/>
              </a:lnSpc>
            </a:pPr>
            <a:r>
              <a:rPr lang="fa-IR" sz="2400" dirty="0">
                <a:solidFill>
                  <a:schemeClr val="tx1"/>
                </a:solidFill>
                <a:cs typeface="B Roya" pitchFamily="2" charset="-78"/>
              </a:rPr>
              <a:t>شورای برنامه ریزی و توسعه استان متشکل از استاندار که به عنوان رئیس این </a:t>
            </a:r>
            <a:r>
              <a:rPr lang="fa-IR" sz="2400" dirty="0" err="1">
                <a:solidFill>
                  <a:schemeClr val="tx1"/>
                </a:solidFill>
                <a:cs typeface="B Roya" pitchFamily="2" charset="-78"/>
              </a:rPr>
              <a:t>شوراست</a:t>
            </a:r>
            <a:r>
              <a:rPr lang="fa-IR" sz="2400" dirty="0">
                <a:solidFill>
                  <a:schemeClr val="tx1"/>
                </a:solidFill>
                <a:cs typeface="B Roya" pitchFamily="2" charset="-78"/>
              </a:rPr>
              <a:t>  </a:t>
            </a:r>
            <a:r>
              <a:rPr lang="fa-IR" sz="2400" dirty="0" smtClean="0">
                <a:solidFill>
                  <a:schemeClr val="tx1"/>
                </a:solidFill>
                <a:cs typeface="B Roya" pitchFamily="2" charset="-78"/>
              </a:rPr>
              <a:t>رئیس </a:t>
            </a:r>
            <a:r>
              <a:rPr lang="fa-IR" sz="2400" dirty="0">
                <a:solidFill>
                  <a:schemeClr val="tx1"/>
                </a:solidFill>
                <a:cs typeface="B Roya" pitchFamily="2" charset="-78"/>
              </a:rPr>
              <a:t>سازمان مدیریت و برنامه ریزی استان که دبیر </a:t>
            </a:r>
            <a:r>
              <a:rPr lang="fa-IR" sz="2400" dirty="0" err="1">
                <a:solidFill>
                  <a:schemeClr val="tx1"/>
                </a:solidFill>
                <a:cs typeface="B Roya" pitchFamily="2" charset="-78"/>
              </a:rPr>
              <a:t>شوراست</a:t>
            </a:r>
            <a:r>
              <a:rPr lang="fa-IR" sz="2400" dirty="0">
                <a:solidFill>
                  <a:schemeClr val="tx1"/>
                </a:solidFill>
                <a:cs typeface="B Roya" pitchFamily="2" charset="-78"/>
              </a:rPr>
              <a:t> .مدیر کل صنایع و معادن و مدیر کل امور اقتصاد و دارایی .رئیس سازمان جهاد کشاورزی و... است </a:t>
            </a:r>
            <a:r>
              <a:rPr lang="fa-IR" sz="2400" dirty="0" smtClean="0">
                <a:solidFill>
                  <a:schemeClr val="tx1"/>
                </a:solidFill>
                <a:cs typeface="B Roya" pitchFamily="2" charset="-78"/>
              </a:rPr>
              <a:t>که موظفند </a:t>
            </a:r>
            <a:r>
              <a:rPr lang="fa-IR" sz="2400" dirty="0">
                <a:solidFill>
                  <a:schemeClr val="tx1"/>
                </a:solidFill>
                <a:cs typeface="B Roya" pitchFamily="2" charset="-78"/>
              </a:rPr>
              <a:t>برنامه و گزارش کار کمیته مذکور را به اطلاع نمایندگان استان برسانند </a:t>
            </a:r>
            <a:r>
              <a:rPr lang="fa-IR" sz="2400" dirty="0" smtClean="0">
                <a:solidFill>
                  <a:schemeClr val="tx1"/>
                </a:solidFill>
                <a:cs typeface="B Roya" pitchFamily="2" charset="-78"/>
              </a:rPr>
              <a:t>.</a:t>
            </a:r>
            <a:br>
              <a:rPr lang="fa-IR" sz="2400" dirty="0" smtClean="0">
                <a:solidFill>
                  <a:schemeClr val="tx1"/>
                </a:solidFill>
                <a:cs typeface="B Roya" pitchFamily="2" charset="-78"/>
              </a:rPr>
            </a:br>
            <a:r>
              <a:rPr lang="fa-IR" sz="2400" dirty="0" smtClean="0">
                <a:solidFill>
                  <a:schemeClr val="tx1"/>
                </a:solidFill>
                <a:cs typeface="B Roya" pitchFamily="2" charset="-78"/>
              </a:rPr>
              <a:t>که </a:t>
            </a:r>
            <a:r>
              <a:rPr lang="fa-IR" sz="2400" dirty="0">
                <a:solidFill>
                  <a:schemeClr val="tx1"/>
                </a:solidFill>
                <a:cs typeface="B Roya" pitchFamily="2" charset="-78"/>
              </a:rPr>
              <a:t>علاوه بر شورای برنامه ریزی و توسعه استان شورای برنامه ریزی و توسعه شهرستان نیز در این زمینه نقش دارد</a:t>
            </a:r>
            <a:r>
              <a:rPr lang="fa-IR" sz="2400" dirty="0" smtClean="0">
                <a:solidFill>
                  <a:schemeClr val="tx1"/>
                </a:solidFill>
                <a:cs typeface="B Roya" pitchFamily="2" charset="-78"/>
              </a:rPr>
              <a:t>.</a:t>
            </a:r>
            <a:br>
              <a:rPr lang="fa-IR" sz="2400" dirty="0" smtClean="0">
                <a:solidFill>
                  <a:schemeClr val="tx1"/>
                </a:solidFill>
                <a:cs typeface="B Roya" pitchFamily="2" charset="-78"/>
              </a:rPr>
            </a:br>
            <a:r>
              <a:rPr lang="fa-IR" sz="2400" dirty="0" smtClean="0">
                <a:solidFill>
                  <a:schemeClr val="tx1"/>
                </a:solidFill>
                <a:cs typeface="B Roya" pitchFamily="2" charset="-78"/>
              </a:rPr>
              <a:t>که </a:t>
            </a:r>
            <a:r>
              <a:rPr lang="fa-IR" sz="2400" dirty="0">
                <a:solidFill>
                  <a:schemeClr val="tx1"/>
                </a:solidFill>
                <a:cs typeface="B Roya" pitchFamily="2" charset="-78"/>
              </a:rPr>
              <a:t>در شورای برنامه ریزی و توسعه شهرستان فرماندار شهرستان (ریاست شورا) نماینده سازمان مدیریت و برنامه ریزی (دبیر شورا ) و عضویت روسای اداراتی که مدیران کل </a:t>
            </a:r>
            <a:r>
              <a:rPr lang="fa-IR" sz="2400" dirty="0" err="1">
                <a:solidFill>
                  <a:schemeClr val="tx1"/>
                </a:solidFill>
                <a:cs typeface="B Roya" pitchFamily="2" charset="-78"/>
              </a:rPr>
              <a:t>انها</a:t>
            </a:r>
            <a:r>
              <a:rPr lang="fa-IR" sz="2400" dirty="0">
                <a:solidFill>
                  <a:schemeClr val="tx1"/>
                </a:solidFill>
                <a:cs typeface="B Roya" pitchFamily="2" charset="-78"/>
              </a:rPr>
              <a:t> عضو شورا هستند تشکیل می شود.</a:t>
            </a:r>
            <a:br>
              <a:rPr lang="fa-IR" sz="2400" dirty="0">
                <a:solidFill>
                  <a:schemeClr val="tx1"/>
                </a:solidFill>
                <a:cs typeface="B Roya" pitchFamily="2" charset="-78"/>
              </a:rPr>
            </a:br>
            <a:endParaRPr lang="en-US" sz="2400" dirty="0">
              <a:solidFill>
                <a:schemeClr val="tx1"/>
              </a:solidFill>
              <a:cs typeface="B Roya" pitchFamily="2" charset="-78"/>
            </a:endParaRPr>
          </a:p>
        </p:txBody>
      </p:sp>
    </p:spTree>
    <p:extLst>
      <p:ext uri="{BB962C8B-B14F-4D97-AF65-F5344CB8AC3E}">
        <p14:creationId xmlns:p14="http://schemas.microsoft.com/office/powerpoint/2010/main" val="11620105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138672"/>
          </a:xfrm>
        </p:spPr>
        <p:txBody>
          <a:bodyPr>
            <a:normAutofit fontScale="90000"/>
          </a:bodyPr>
          <a:lstStyle/>
          <a:p>
            <a:pPr algn="r" rtl="1">
              <a:lnSpc>
                <a:spcPct val="150000"/>
              </a:lnSpc>
            </a:pP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400" dirty="0">
                <a:solidFill>
                  <a:schemeClr val="tx1"/>
                </a:solidFill>
                <a:cs typeface="B Roya" pitchFamily="2" charset="-78"/>
              </a:rPr>
              <a:t/>
            </a:r>
            <a:br>
              <a:rPr lang="fa-IR" sz="2400" dirty="0">
                <a:solidFill>
                  <a:schemeClr val="tx1"/>
                </a:solidFill>
                <a:cs typeface="B Roya" pitchFamily="2" charset="-78"/>
              </a:rPr>
            </a:b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400" dirty="0" smtClean="0">
                <a:solidFill>
                  <a:schemeClr val="tx1"/>
                </a:solidFill>
                <a:cs typeface="B Roya" pitchFamily="2" charset="-78"/>
              </a:rPr>
              <a:t>6. </a:t>
            </a:r>
            <a:r>
              <a:rPr lang="fa-IR" sz="2700" b="1" dirty="0">
                <a:solidFill>
                  <a:schemeClr val="tx1"/>
                </a:solidFill>
                <a:cs typeface="B Roya" pitchFamily="2" charset="-78"/>
              </a:rPr>
              <a:t>دستگاههای اجرایی </a:t>
            </a:r>
            <a:r>
              <a:rPr lang="fa-IR" sz="2400" dirty="0">
                <a:solidFill>
                  <a:schemeClr val="tx1"/>
                </a:solidFill>
                <a:cs typeface="B Roya" pitchFamily="2" charset="-78"/>
              </a:rPr>
              <a:t/>
            </a:r>
            <a:br>
              <a:rPr lang="fa-IR" sz="2400" dirty="0">
                <a:solidFill>
                  <a:schemeClr val="tx1"/>
                </a:solidFill>
                <a:cs typeface="B Roya" pitchFamily="2" charset="-78"/>
              </a:rPr>
            </a:b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400" dirty="0">
                <a:solidFill>
                  <a:schemeClr val="tx1"/>
                </a:solidFill>
                <a:cs typeface="B Roya" pitchFamily="2" charset="-78"/>
              </a:rPr>
              <a:t/>
            </a:r>
            <a:br>
              <a:rPr lang="fa-IR" sz="2400" dirty="0">
                <a:solidFill>
                  <a:schemeClr val="tx1"/>
                </a:solidFill>
                <a:cs typeface="B Roya" pitchFamily="2" charset="-78"/>
              </a:rPr>
            </a:br>
            <a:r>
              <a:rPr lang="fa-IR" sz="2400" dirty="0" smtClean="0">
                <a:solidFill>
                  <a:schemeClr val="tx1"/>
                </a:solidFill>
                <a:cs typeface="B Roya" pitchFamily="2" charset="-78"/>
              </a:rPr>
              <a:t>دستگاههای </a:t>
            </a:r>
            <a:r>
              <a:rPr lang="fa-IR" sz="2400" dirty="0">
                <a:solidFill>
                  <a:schemeClr val="tx1"/>
                </a:solidFill>
                <a:cs typeface="B Roya" pitchFamily="2" charset="-78"/>
              </a:rPr>
              <a:t>اجرایی سازمانهای هستند که به موجب قانون تاسیس می شوند و وظایف آ</a:t>
            </a:r>
            <a:r>
              <a:rPr lang="fa-IR" sz="2400" dirty="0" smtClean="0">
                <a:solidFill>
                  <a:schemeClr val="tx1"/>
                </a:solidFill>
                <a:cs typeface="B Roya" pitchFamily="2" charset="-78"/>
              </a:rPr>
              <a:t>نان </a:t>
            </a:r>
            <a:r>
              <a:rPr lang="fa-IR" sz="2400" dirty="0">
                <a:solidFill>
                  <a:schemeClr val="tx1"/>
                </a:solidFill>
                <a:cs typeface="B Roya" pitchFamily="2" charset="-78"/>
              </a:rPr>
              <a:t>را قانون مشخص می </a:t>
            </a:r>
            <a:r>
              <a:rPr lang="fa-IR" sz="2400" dirty="0" err="1">
                <a:solidFill>
                  <a:schemeClr val="tx1"/>
                </a:solidFill>
                <a:cs typeface="B Roya" pitchFamily="2" charset="-78"/>
              </a:rPr>
              <a:t>کند.تغییر</a:t>
            </a:r>
            <a:r>
              <a:rPr lang="fa-IR" sz="2400" dirty="0">
                <a:solidFill>
                  <a:schemeClr val="tx1"/>
                </a:solidFill>
                <a:cs typeface="B Roya" pitchFamily="2" charset="-78"/>
              </a:rPr>
              <a:t> وظیفه از یک دستگاه به دستگاه دیگر به موجب قانون به عمل می </a:t>
            </a:r>
            <a:r>
              <a:rPr lang="fa-IR" sz="2400" dirty="0" err="1" smtClean="0">
                <a:solidFill>
                  <a:schemeClr val="tx1"/>
                </a:solidFill>
                <a:cs typeface="B Roya" pitchFamily="2" charset="-78"/>
              </a:rPr>
              <a:t>آیدتعیین</a:t>
            </a:r>
            <a:r>
              <a:rPr lang="fa-IR" sz="2400" dirty="0" smtClean="0">
                <a:solidFill>
                  <a:schemeClr val="tx1"/>
                </a:solidFill>
                <a:cs typeface="B Roya" pitchFamily="2" charset="-78"/>
              </a:rPr>
              <a:t> </a:t>
            </a:r>
            <a:r>
              <a:rPr lang="fa-IR" sz="2400" dirty="0">
                <a:solidFill>
                  <a:schemeClr val="tx1"/>
                </a:solidFill>
                <a:cs typeface="B Roya" pitchFamily="2" charset="-78"/>
              </a:rPr>
              <a:t>نام دستگاه اجرایی </a:t>
            </a:r>
            <a:r>
              <a:rPr lang="fa-IR" sz="2400" dirty="0" err="1">
                <a:solidFill>
                  <a:schemeClr val="tx1"/>
                </a:solidFill>
                <a:cs typeface="B Roya" pitchFamily="2" charset="-78"/>
              </a:rPr>
              <a:t>ویا</a:t>
            </a:r>
            <a:r>
              <a:rPr lang="fa-IR" sz="2400" dirty="0">
                <a:solidFill>
                  <a:schemeClr val="tx1"/>
                </a:solidFill>
                <a:cs typeface="B Roya" pitchFamily="2" charset="-78"/>
              </a:rPr>
              <a:t> تغییر آ</a:t>
            </a:r>
            <a:r>
              <a:rPr lang="fa-IR" sz="2400" dirty="0" smtClean="0">
                <a:solidFill>
                  <a:schemeClr val="tx1"/>
                </a:solidFill>
                <a:cs typeface="B Roya" pitchFamily="2" charset="-78"/>
              </a:rPr>
              <a:t>ن </a:t>
            </a:r>
            <a:r>
              <a:rPr lang="fa-IR" sz="2400" dirty="0">
                <a:solidFill>
                  <a:schemeClr val="tx1"/>
                </a:solidFill>
                <a:cs typeface="B Roya" pitchFamily="2" charset="-78"/>
              </a:rPr>
              <a:t>به موجب قانون صورت گرفته و قانون گذار </a:t>
            </a: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400" dirty="0" smtClean="0">
                <a:solidFill>
                  <a:schemeClr val="tx1"/>
                </a:solidFill>
                <a:cs typeface="B Roya" pitchFamily="2" charset="-78"/>
              </a:rPr>
              <a:t>می </a:t>
            </a:r>
            <a:r>
              <a:rPr lang="fa-IR" sz="2400" dirty="0">
                <a:solidFill>
                  <a:schemeClr val="tx1"/>
                </a:solidFill>
                <a:cs typeface="B Roya" pitchFamily="2" charset="-78"/>
              </a:rPr>
              <a:t>تواند بخشی از اختیارات خود را به وزیر یا شورایی واگذار می نماید .</a:t>
            </a:r>
            <a:r>
              <a:rPr lang="fa-IR" sz="2400" dirty="0" smtClean="0">
                <a:solidFill>
                  <a:schemeClr val="tx1"/>
                </a:solidFill>
                <a:cs typeface="B Roya" pitchFamily="2" charset="-78"/>
              </a:rPr>
              <a:t>برآوردهای </a:t>
            </a:r>
            <a:r>
              <a:rPr lang="fa-IR" sz="2400" dirty="0">
                <a:solidFill>
                  <a:schemeClr val="tx1"/>
                </a:solidFill>
                <a:cs typeface="B Roya" pitchFamily="2" charset="-78"/>
              </a:rPr>
              <a:t>بودجه نتیجه تصمیمات متعددی است که در سطوح مختلف سلسله مراتب اداری </a:t>
            </a:r>
            <a:r>
              <a:rPr lang="fa-IR" sz="2400" dirty="0" smtClean="0">
                <a:solidFill>
                  <a:schemeClr val="tx1"/>
                </a:solidFill>
                <a:cs typeface="B Roya" pitchFamily="2" charset="-78"/>
              </a:rPr>
              <a:t>دستگاههای </a:t>
            </a:r>
            <a:r>
              <a:rPr lang="fa-IR" sz="2400" dirty="0">
                <a:solidFill>
                  <a:schemeClr val="tx1"/>
                </a:solidFill>
                <a:cs typeface="B Roya" pitchFamily="2" charset="-78"/>
              </a:rPr>
              <a:t>اجرایی اتخاذ می شود و لایحه بودجه تنظیمی دولت بیشتر مبتنی بر اطلاعاتی است که از سلسله مراتب پایین تر واصل میشود. چه بسا پیشنهادهای بودجه دستگاه اجرایی با اندکی تغییر پس از طی سلسله مراتب اداری به مجلس قانون گذاری تقدیم میگردد و  با تغییرات جزئی از طرف مجلس به تصویب می رسد.</a:t>
            </a:r>
            <a:br>
              <a:rPr lang="fa-IR" sz="2400" dirty="0">
                <a:solidFill>
                  <a:schemeClr val="tx1"/>
                </a:solidFill>
                <a:cs typeface="B Roya" pitchFamily="2" charset="-78"/>
              </a:rPr>
            </a:br>
            <a:r>
              <a:rPr lang="fa-IR" sz="2400" dirty="0" smtClean="0">
                <a:solidFill>
                  <a:schemeClr val="tx1"/>
                </a:solidFill>
                <a:cs typeface="B Roya" pitchFamily="2" charset="-78"/>
              </a:rPr>
              <a:t/>
            </a:r>
            <a:br>
              <a:rPr lang="fa-IR" sz="2400" dirty="0" smtClean="0">
                <a:solidFill>
                  <a:schemeClr val="tx1"/>
                </a:solidFill>
                <a:cs typeface="B Roya" pitchFamily="2" charset="-78"/>
              </a:rPr>
            </a:br>
            <a:endParaRPr lang="en-US" sz="2400" dirty="0">
              <a:solidFill>
                <a:schemeClr val="tx1"/>
              </a:solidFill>
              <a:cs typeface="B Roya" pitchFamily="2" charset="-78"/>
            </a:endParaRPr>
          </a:p>
        </p:txBody>
      </p:sp>
    </p:spTree>
    <p:extLst>
      <p:ext uri="{BB962C8B-B14F-4D97-AF65-F5344CB8AC3E}">
        <p14:creationId xmlns:p14="http://schemas.microsoft.com/office/powerpoint/2010/main" val="175670272"/>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328"/>
            <a:ext cx="8229600" cy="6062472"/>
          </a:xfrm>
          <a:ln>
            <a:noFill/>
          </a:ln>
          <a:effectLst/>
          <a:scene3d>
            <a:camera prst="orthographicFront">
              <a:rot lat="0" lon="0" rev="0"/>
            </a:camera>
            <a:lightRig rig="glow" dir="t">
              <a:rot lat="0" lon="0" rev="14100000"/>
            </a:lightRig>
          </a:scene3d>
          <a:sp3d prstMaterial="softEdge">
            <a:bevelT w="127000" prst="artDeco"/>
          </a:sp3d>
        </p:spPr>
        <p:txBody>
          <a:bodyPr>
            <a:normAutofit/>
          </a:bodyPr>
          <a:lstStyle/>
          <a:p>
            <a:pPr rtl="1">
              <a:lnSpc>
                <a:spcPct val="150000"/>
              </a:lnSpc>
            </a:pPr>
            <a:r>
              <a:rPr lang="fa-IR" sz="8000" dirty="0" smtClean="0">
                <a:solidFill>
                  <a:schemeClr val="tx1"/>
                </a:solidFill>
                <a:cs typeface="0 Arshia" pitchFamily="2" charset="-78"/>
              </a:rPr>
              <a:t>با تشکرازاستادارجمند وگرامی </a:t>
            </a:r>
            <a:br>
              <a:rPr lang="fa-IR" sz="8000" dirty="0" smtClean="0">
                <a:solidFill>
                  <a:schemeClr val="tx1"/>
                </a:solidFill>
                <a:cs typeface="0 Arshia" pitchFamily="2" charset="-78"/>
              </a:rPr>
            </a:br>
            <a:r>
              <a:rPr lang="fa-IR" sz="8000" dirty="0" smtClean="0">
                <a:solidFill>
                  <a:schemeClr val="tx1"/>
                </a:solidFill>
                <a:cs typeface="0 Arshia" pitchFamily="2" charset="-78"/>
              </a:rPr>
              <a:t>وشما دوستان عزیز</a:t>
            </a:r>
            <a:endParaRPr lang="en-US" sz="8000" dirty="0">
              <a:solidFill>
                <a:schemeClr val="tx1"/>
              </a:solidFill>
              <a:cs typeface="0 Arshia" pitchFamily="2" charset="-78"/>
            </a:endParaRPr>
          </a:p>
        </p:txBody>
      </p:sp>
    </p:spTree>
    <p:extLst>
      <p:ext uri="{BB962C8B-B14F-4D97-AF65-F5344CB8AC3E}">
        <p14:creationId xmlns:p14="http://schemas.microsoft.com/office/powerpoint/2010/main" val="304793637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38328"/>
            <a:ext cx="8458200" cy="6291072"/>
          </a:xfrm>
        </p:spPr>
        <p:txBody>
          <a:bodyPr>
            <a:normAutofit fontScale="90000"/>
          </a:bodyPr>
          <a:lstStyle/>
          <a:p>
            <a:pPr rtl="1">
              <a:lnSpc>
                <a:spcPct val="150000"/>
              </a:lnSpc>
            </a:pPr>
            <a:r>
              <a:rPr lang="fa-IR" sz="9600" b="1" dirty="0" smtClean="0">
                <a:solidFill>
                  <a:schemeClr val="tx1"/>
                </a:solidFill>
                <a:latin typeface="IranNastaliq" pitchFamily="18" charset="0"/>
                <a:cs typeface="IranNastaliq" pitchFamily="18" charset="0"/>
              </a:rPr>
              <a:t/>
            </a:r>
            <a:br>
              <a:rPr lang="fa-IR" sz="9600" b="1" dirty="0" smtClean="0">
                <a:solidFill>
                  <a:schemeClr val="tx1"/>
                </a:solidFill>
                <a:latin typeface="IranNastaliq" pitchFamily="18" charset="0"/>
                <a:cs typeface="IranNastaliq" pitchFamily="18" charset="0"/>
              </a:rPr>
            </a:br>
            <a:r>
              <a:rPr lang="fa-IR" sz="6000" b="1" dirty="0" smtClean="0">
                <a:solidFill>
                  <a:schemeClr val="tx1"/>
                </a:solidFill>
                <a:latin typeface="IranNastaliq" pitchFamily="18" charset="0"/>
                <a:cs typeface="IranNastaliq" pitchFamily="18" charset="0"/>
              </a:rPr>
              <a:t>عنوان : فصل 6 کتاب اصول تهیه وتنظیم بودجه </a:t>
            </a:r>
            <a:r>
              <a:rPr lang="fa-IR" b="1" dirty="0" smtClean="0">
                <a:solidFill>
                  <a:schemeClr val="tx1"/>
                </a:solidFill>
                <a:latin typeface="IranNastaliq" pitchFamily="18" charset="0"/>
                <a:cs typeface="IranNastaliq" pitchFamily="18" charset="0"/>
              </a:rPr>
              <a:t/>
            </a:r>
            <a:br>
              <a:rPr lang="fa-IR" b="1" dirty="0" smtClean="0">
                <a:solidFill>
                  <a:schemeClr val="tx1"/>
                </a:solidFill>
                <a:latin typeface="IranNastaliq" pitchFamily="18" charset="0"/>
                <a:cs typeface="IranNastaliq" pitchFamily="18" charset="0"/>
              </a:rPr>
            </a:br>
            <a:r>
              <a:rPr lang="fa-IR" sz="4900" b="1" dirty="0" smtClean="0">
                <a:solidFill>
                  <a:schemeClr val="tx1"/>
                </a:solidFill>
                <a:latin typeface="IranNastaliq" pitchFamily="18" charset="0"/>
                <a:cs typeface="IranNastaliq" pitchFamily="18" charset="0"/>
              </a:rPr>
              <a:t>استاد ارجمند: </a:t>
            </a:r>
            <a:r>
              <a:rPr lang="fa-IR" b="1" dirty="0" smtClean="0">
                <a:solidFill>
                  <a:schemeClr val="tx1"/>
                </a:solidFill>
                <a:latin typeface="IranNastaliq" pitchFamily="18" charset="0"/>
                <a:cs typeface="IranNastaliq" pitchFamily="18" charset="0"/>
              </a:rPr>
              <a:t/>
            </a:r>
            <a:br>
              <a:rPr lang="fa-IR" b="1" dirty="0" smtClean="0">
                <a:solidFill>
                  <a:schemeClr val="tx1"/>
                </a:solidFill>
                <a:latin typeface="IranNastaliq" pitchFamily="18" charset="0"/>
                <a:cs typeface="IranNastaliq" pitchFamily="18" charset="0"/>
              </a:rPr>
            </a:br>
            <a:r>
              <a:rPr lang="fa-IR" b="1" dirty="0" smtClean="0">
                <a:solidFill>
                  <a:schemeClr val="tx1"/>
                </a:solidFill>
                <a:latin typeface="IranNastaliq" pitchFamily="18" charset="0"/>
                <a:cs typeface="IranNastaliq" pitchFamily="18" charset="0"/>
              </a:rPr>
              <a:t>آقای </a:t>
            </a:r>
            <a:r>
              <a:rPr lang="fa-IR" b="1" dirty="0">
                <a:solidFill>
                  <a:schemeClr val="tx1"/>
                </a:solidFill>
                <a:latin typeface="IranNastaliq" pitchFamily="18" charset="0"/>
                <a:cs typeface="IranNastaliq" pitchFamily="18" charset="0"/>
              </a:rPr>
              <a:t> </a:t>
            </a:r>
            <a:r>
              <a:rPr lang="fa-IR" b="1" dirty="0" smtClean="0">
                <a:solidFill>
                  <a:schemeClr val="tx1"/>
                </a:solidFill>
                <a:latin typeface="IranNastaliq" pitchFamily="18" charset="0"/>
                <a:cs typeface="IranNastaliq" pitchFamily="18" charset="0"/>
              </a:rPr>
              <a:t>دکترغفاری </a:t>
            </a:r>
            <a:br>
              <a:rPr lang="fa-IR" b="1" dirty="0" smtClean="0">
                <a:solidFill>
                  <a:schemeClr val="tx1"/>
                </a:solidFill>
                <a:latin typeface="IranNastaliq" pitchFamily="18" charset="0"/>
                <a:cs typeface="IranNastaliq" pitchFamily="18" charset="0"/>
              </a:rPr>
            </a:br>
            <a:r>
              <a:rPr lang="fa-IR" sz="4900" b="1" dirty="0" smtClean="0">
                <a:solidFill>
                  <a:schemeClr val="tx1"/>
                </a:solidFill>
                <a:latin typeface="IranNastaliq" pitchFamily="18" charset="0"/>
                <a:cs typeface="IranNastaliq" pitchFamily="18" charset="0"/>
              </a:rPr>
              <a:t>ارائه دهنده :</a:t>
            </a:r>
            <a:r>
              <a:rPr lang="fa-IR" b="1" dirty="0" smtClean="0">
                <a:solidFill>
                  <a:schemeClr val="tx1"/>
                </a:solidFill>
                <a:latin typeface="IranNastaliq" pitchFamily="18" charset="0"/>
                <a:cs typeface="IranNastaliq" pitchFamily="18" charset="0"/>
              </a:rPr>
              <a:t/>
            </a:r>
            <a:br>
              <a:rPr lang="fa-IR" b="1" dirty="0" smtClean="0">
                <a:solidFill>
                  <a:schemeClr val="tx1"/>
                </a:solidFill>
                <a:latin typeface="IranNastaliq" pitchFamily="18" charset="0"/>
                <a:cs typeface="IranNastaliq" pitchFamily="18" charset="0"/>
              </a:rPr>
            </a:br>
            <a:r>
              <a:rPr lang="fa-IR" b="1" dirty="0" smtClean="0">
                <a:solidFill>
                  <a:schemeClr val="tx1"/>
                </a:solidFill>
                <a:latin typeface="IranNastaliq" pitchFamily="18" charset="0"/>
                <a:cs typeface="IranNastaliq" pitchFamily="18" charset="0"/>
              </a:rPr>
              <a:t>مهدی مقرب زاده  </a:t>
            </a:r>
            <a:br>
              <a:rPr lang="fa-IR" b="1" dirty="0" smtClean="0">
                <a:solidFill>
                  <a:schemeClr val="tx1"/>
                </a:solidFill>
                <a:latin typeface="IranNastaliq" pitchFamily="18" charset="0"/>
                <a:cs typeface="IranNastaliq" pitchFamily="18" charset="0"/>
              </a:rPr>
            </a:br>
            <a:r>
              <a:rPr lang="fa-IR" b="1" dirty="0" smtClean="0">
                <a:solidFill>
                  <a:schemeClr val="tx1"/>
                </a:solidFill>
                <a:latin typeface="IranNastaliq" pitchFamily="18" charset="0"/>
                <a:cs typeface="IranNastaliq" pitchFamily="18" charset="0"/>
              </a:rPr>
              <a:t>دانشجوی ارشد رشته مدیریت  دولتی (</a:t>
            </a:r>
            <a:r>
              <a:rPr lang="fa-IR" sz="3600" b="1" dirty="0" smtClean="0">
                <a:solidFill>
                  <a:schemeClr val="tx1"/>
                </a:solidFill>
                <a:latin typeface="IranNastaliq" pitchFamily="18" charset="0"/>
                <a:cs typeface="IranNastaliq" pitchFamily="18" charset="0"/>
              </a:rPr>
              <a:t>گرایش مالی )</a:t>
            </a:r>
            <a:r>
              <a:rPr lang="fa-IR" b="1" dirty="0" smtClean="0">
                <a:solidFill>
                  <a:schemeClr val="tx1"/>
                </a:solidFill>
                <a:latin typeface="IranNastaliq" pitchFamily="18" charset="0"/>
                <a:cs typeface="IranNastaliq" pitchFamily="18" charset="0"/>
              </a:rPr>
              <a:t/>
            </a:r>
            <a:br>
              <a:rPr lang="fa-IR" b="1" dirty="0" smtClean="0">
                <a:solidFill>
                  <a:schemeClr val="tx1"/>
                </a:solidFill>
                <a:latin typeface="IranNastaliq" pitchFamily="18" charset="0"/>
                <a:cs typeface="IranNastaliq" pitchFamily="18" charset="0"/>
              </a:rPr>
            </a:br>
            <a:r>
              <a:rPr lang="fa-IR" b="1" dirty="0" smtClean="0">
                <a:solidFill>
                  <a:schemeClr val="tx1"/>
                </a:solidFill>
                <a:latin typeface="IranNastaliq" pitchFamily="18" charset="0"/>
                <a:cs typeface="IranNastaliq" pitchFamily="18" charset="0"/>
              </a:rPr>
              <a:t/>
            </a:r>
            <a:br>
              <a:rPr lang="fa-IR" b="1" dirty="0" smtClean="0">
                <a:solidFill>
                  <a:schemeClr val="tx1"/>
                </a:solidFill>
                <a:latin typeface="IranNastaliq" pitchFamily="18" charset="0"/>
                <a:cs typeface="IranNastaliq" pitchFamily="18" charset="0"/>
              </a:rPr>
            </a:br>
            <a:endParaRPr lang="en-US" b="1" dirty="0">
              <a:solidFill>
                <a:schemeClr val="tx1"/>
              </a:solidFill>
              <a:latin typeface="IranNastaliq" pitchFamily="18" charset="0"/>
              <a:cs typeface="IranNastaliq" pitchFamily="18" charset="0"/>
            </a:endParaRPr>
          </a:p>
        </p:txBody>
      </p:sp>
    </p:spTree>
    <p:extLst>
      <p:ext uri="{BB962C8B-B14F-4D97-AF65-F5344CB8AC3E}">
        <p14:creationId xmlns:p14="http://schemas.microsoft.com/office/powerpoint/2010/main" val="306886523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562600"/>
          </a:xfrm>
        </p:spPr>
        <p:txBody>
          <a:bodyPr>
            <a:normAutofit/>
          </a:bodyPr>
          <a:lstStyle/>
          <a:p>
            <a:pPr algn="r" rtl="1">
              <a:lnSpc>
                <a:spcPct val="115000"/>
              </a:lnSpc>
              <a:spcAft>
                <a:spcPts val="1000"/>
              </a:spcAft>
            </a:pPr>
            <a:r>
              <a:rPr lang="fa-IR" sz="2400" b="1" dirty="0" smtClean="0">
                <a:solidFill>
                  <a:schemeClr val="tx1"/>
                </a:solidFill>
                <a:cs typeface="B Roya" pitchFamily="2" charset="-78"/>
              </a:rPr>
              <a:t>هدف رفتاری </a:t>
            </a: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en-US" sz="2700" dirty="0">
                <a:solidFill>
                  <a:schemeClr val="tx1"/>
                </a:solidFill>
                <a:cs typeface="B Roya" pitchFamily="2" charset="-78"/>
              </a:rPr>
              <a:t/>
            </a:r>
            <a:br>
              <a:rPr lang="en-US" sz="2700" dirty="0">
                <a:solidFill>
                  <a:schemeClr val="tx1"/>
                </a:solidFill>
                <a:cs typeface="B Roya" pitchFamily="2" charset="-78"/>
              </a:rPr>
            </a:br>
            <a:r>
              <a:rPr lang="fa-IR" sz="2700" dirty="0">
                <a:solidFill>
                  <a:schemeClr val="tx1"/>
                </a:solidFill>
                <a:cs typeface="B Roya" pitchFamily="2" charset="-78"/>
              </a:rPr>
              <a:t>1.نقش قوه مقننه را در تدوین سیاستهای اقتصادی و مالی بیان کنید	</a:t>
            </a:r>
            <a:r>
              <a:rPr lang="en-US" sz="2700" dirty="0">
                <a:solidFill>
                  <a:schemeClr val="tx1"/>
                </a:solidFill>
                <a:cs typeface="B Roya" pitchFamily="2" charset="-78"/>
              </a:rPr>
              <a:t/>
            </a:r>
            <a:br>
              <a:rPr lang="en-US" sz="2700" dirty="0">
                <a:solidFill>
                  <a:schemeClr val="tx1"/>
                </a:solidFill>
                <a:cs typeface="B Roya" pitchFamily="2" charset="-78"/>
              </a:rPr>
            </a:br>
            <a:r>
              <a:rPr lang="fa-IR" sz="2700" dirty="0">
                <a:solidFill>
                  <a:schemeClr val="tx1"/>
                </a:solidFill>
                <a:cs typeface="B Roya" pitchFamily="2" charset="-78"/>
              </a:rPr>
              <a:t>2.هدف و نقش دیوان محاسبات کشور را در نظام بودجه ای بیان کنید</a:t>
            </a:r>
            <a:r>
              <a:rPr lang="en-US" sz="2700" dirty="0">
                <a:solidFill>
                  <a:schemeClr val="tx1"/>
                </a:solidFill>
                <a:cs typeface="B Roya" pitchFamily="2" charset="-78"/>
              </a:rPr>
              <a:t/>
            </a:r>
            <a:br>
              <a:rPr lang="en-US" sz="2700" dirty="0">
                <a:solidFill>
                  <a:schemeClr val="tx1"/>
                </a:solidFill>
                <a:cs typeface="B Roya" pitchFamily="2" charset="-78"/>
              </a:rPr>
            </a:br>
            <a:r>
              <a:rPr lang="fa-IR" sz="2700" dirty="0">
                <a:solidFill>
                  <a:schemeClr val="tx1"/>
                </a:solidFill>
                <a:cs typeface="B Roya" pitchFamily="2" charset="-78"/>
              </a:rPr>
              <a:t>3.نقش قوه مجریه را در تنظیم خط مشی مالی  اقتصادی دولت بیان کنید</a:t>
            </a:r>
            <a:r>
              <a:rPr lang="en-US" sz="2700" dirty="0">
                <a:solidFill>
                  <a:schemeClr val="tx1"/>
                </a:solidFill>
                <a:cs typeface="B Roya" pitchFamily="2" charset="-78"/>
              </a:rPr>
              <a:t/>
            </a:r>
            <a:br>
              <a:rPr lang="en-US" sz="2700" dirty="0">
                <a:solidFill>
                  <a:schemeClr val="tx1"/>
                </a:solidFill>
                <a:cs typeface="B Roya" pitchFamily="2" charset="-78"/>
              </a:rPr>
            </a:br>
            <a:r>
              <a:rPr lang="fa-IR" sz="2700" dirty="0">
                <a:solidFill>
                  <a:schemeClr val="tx1"/>
                </a:solidFill>
                <a:cs typeface="B Roya" pitchFamily="2" charset="-78"/>
              </a:rPr>
              <a:t>4.وظایف شورای اقتصاد را بیان کنید</a:t>
            </a:r>
            <a:r>
              <a:rPr lang="en-US" sz="2700" dirty="0">
                <a:solidFill>
                  <a:schemeClr val="tx1"/>
                </a:solidFill>
                <a:cs typeface="B Roya" pitchFamily="2" charset="-78"/>
              </a:rPr>
              <a:t/>
            </a:r>
            <a:br>
              <a:rPr lang="en-US" sz="2700" dirty="0">
                <a:solidFill>
                  <a:schemeClr val="tx1"/>
                </a:solidFill>
                <a:cs typeface="B Roya" pitchFamily="2" charset="-78"/>
              </a:rPr>
            </a:br>
            <a:r>
              <a:rPr lang="fa-IR" sz="2700" dirty="0">
                <a:solidFill>
                  <a:schemeClr val="tx1"/>
                </a:solidFill>
                <a:cs typeface="B Roya" pitchFamily="2" charset="-78"/>
              </a:rPr>
              <a:t>5.وظایف امور اقتصاد </a:t>
            </a:r>
            <a:r>
              <a:rPr lang="fa-IR" sz="2700" dirty="0" err="1">
                <a:solidFill>
                  <a:schemeClr val="tx1"/>
                </a:solidFill>
                <a:cs typeface="B Roya" pitchFamily="2" charset="-78"/>
              </a:rPr>
              <a:t>ودارایی</a:t>
            </a:r>
            <a:r>
              <a:rPr lang="fa-IR" sz="2700" dirty="0">
                <a:solidFill>
                  <a:schemeClr val="tx1"/>
                </a:solidFill>
                <a:cs typeface="B Roya" pitchFamily="2" charset="-78"/>
              </a:rPr>
              <a:t> را بیان کنید 	</a:t>
            </a:r>
            <a:r>
              <a:rPr lang="en-US" sz="2700" dirty="0">
                <a:solidFill>
                  <a:schemeClr val="tx1"/>
                </a:solidFill>
                <a:cs typeface="B Roya" pitchFamily="2" charset="-78"/>
              </a:rPr>
              <a:t/>
            </a:r>
            <a:br>
              <a:rPr lang="en-US" sz="2700" dirty="0">
                <a:solidFill>
                  <a:schemeClr val="tx1"/>
                </a:solidFill>
                <a:cs typeface="B Roya" pitchFamily="2" charset="-78"/>
              </a:rPr>
            </a:br>
            <a:r>
              <a:rPr lang="fa-IR" sz="2700" dirty="0">
                <a:solidFill>
                  <a:schemeClr val="tx1"/>
                </a:solidFill>
                <a:cs typeface="B Roya" pitchFamily="2" charset="-78"/>
              </a:rPr>
              <a:t>6.وظایف شورای برنامه ریزی </a:t>
            </a:r>
            <a:r>
              <a:rPr lang="fa-IR" sz="2700" dirty="0" err="1">
                <a:solidFill>
                  <a:schemeClr val="tx1"/>
                </a:solidFill>
                <a:cs typeface="B Roya" pitchFamily="2" charset="-78"/>
              </a:rPr>
              <a:t>وتوسعه</a:t>
            </a:r>
            <a:r>
              <a:rPr lang="fa-IR" sz="2700" dirty="0">
                <a:solidFill>
                  <a:schemeClr val="tx1"/>
                </a:solidFill>
                <a:cs typeface="B Roya" pitchFamily="2" charset="-78"/>
              </a:rPr>
              <a:t> استان </a:t>
            </a:r>
            <a:r>
              <a:rPr lang="fa-IR" sz="2700" dirty="0" err="1">
                <a:solidFill>
                  <a:schemeClr val="tx1"/>
                </a:solidFill>
                <a:cs typeface="B Roya" pitchFamily="2" charset="-78"/>
              </a:rPr>
              <a:t>وشهرستان</a:t>
            </a:r>
            <a:r>
              <a:rPr lang="fa-IR" sz="2700" dirty="0">
                <a:solidFill>
                  <a:schemeClr val="tx1"/>
                </a:solidFill>
                <a:cs typeface="B Roya" pitchFamily="2" charset="-78"/>
              </a:rPr>
              <a:t> را بیان کنید</a:t>
            </a:r>
            <a:r>
              <a:rPr lang="en-US" sz="2700" dirty="0">
                <a:solidFill>
                  <a:schemeClr val="tx1"/>
                </a:solidFill>
                <a:cs typeface="B Roya" pitchFamily="2" charset="-78"/>
              </a:rPr>
              <a:t/>
            </a:r>
            <a:br>
              <a:rPr lang="en-US" sz="2700" dirty="0">
                <a:solidFill>
                  <a:schemeClr val="tx1"/>
                </a:solidFill>
                <a:cs typeface="B Roya" pitchFamily="2" charset="-78"/>
              </a:rPr>
            </a:br>
            <a:r>
              <a:rPr lang="fa-IR" sz="2700" dirty="0">
                <a:solidFill>
                  <a:schemeClr val="tx1"/>
                </a:solidFill>
                <a:cs typeface="B Roya" pitchFamily="2" charset="-78"/>
              </a:rPr>
              <a:t> </a:t>
            </a:r>
            <a:r>
              <a:rPr lang="en-US" sz="2800" dirty="0">
                <a:latin typeface="Calibri"/>
                <a:ea typeface="Calibri"/>
                <a:cs typeface="Arial"/>
              </a:rPr>
              <a:t/>
            </a:r>
            <a:br>
              <a:rPr lang="en-US" sz="2800" dirty="0">
                <a:latin typeface="Calibri"/>
                <a:ea typeface="Calibri"/>
                <a:cs typeface="Arial"/>
              </a:rPr>
            </a:br>
            <a:endParaRPr lang="en-US" sz="2700" dirty="0">
              <a:solidFill>
                <a:schemeClr val="tx1"/>
              </a:solidFill>
              <a:cs typeface="B Roya" pitchFamily="2" charset="-78"/>
            </a:endParaRPr>
          </a:p>
        </p:txBody>
      </p:sp>
    </p:spTree>
    <p:extLst>
      <p:ext uri="{BB962C8B-B14F-4D97-AF65-F5344CB8AC3E}">
        <p14:creationId xmlns:p14="http://schemas.microsoft.com/office/powerpoint/2010/main" val="211449441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0" cy="6172200"/>
          </a:xfrm>
        </p:spPr>
        <p:txBody>
          <a:bodyPr>
            <a:normAutofit/>
          </a:bodyPr>
          <a:lstStyle/>
          <a:p>
            <a:pPr algn="justLow" rtl="1">
              <a:lnSpc>
                <a:spcPct val="115000"/>
              </a:lnSpc>
              <a:spcAft>
                <a:spcPts val="1000"/>
              </a:spcAft>
            </a:pPr>
            <a:r>
              <a:rPr lang="fa-IR" sz="2800" b="1" dirty="0" smtClean="0">
                <a:solidFill>
                  <a:schemeClr val="tx1"/>
                </a:solidFill>
                <a:cs typeface="B Roya" pitchFamily="2" charset="-78"/>
              </a:rPr>
              <a:t>الف: نقش </a:t>
            </a:r>
            <a:r>
              <a:rPr lang="fa-IR" sz="2800" b="1" dirty="0">
                <a:solidFill>
                  <a:schemeClr val="tx1"/>
                </a:solidFill>
                <a:cs typeface="B Roya" pitchFamily="2" charset="-78"/>
              </a:rPr>
              <a:t>قوه مقننه در تدوین سیاستهای اقتصادی </a:t>
            </a:r>
            <a:r>
              <a:rPr lang="fa-IR" sz="2800" b="1" dirty="0" err="1">
                <a:solidFill>
                  <a:schemeClr val="tx1"/>
                </a:solidFill>
                <a:cs typeface="B Roya" pitchFamily="2" charset="-78"/>
              </a:rPr>
              <a:t>ومالی</a:t>
            </a:r>
            <a:r>
              <a:rPr lang="fa-IR" sz="2800" b="1" dirty="0">
                <a:solidFill>
                  <a:schemeClr val="tx1"/>
                </a:solidFill>
                <a:cs typeface="B Roya" pitchFamily="2" charset="-78"/>
              </a:rPr>
              <a:t>  </a:t>
            </a:r>
            <a:r>
              <a:rPr lang="fa-IR" sz="2400" b="1" dirty="0">
                <a:solidFill>
                  <a:schemeClr val="tx1"/>
                </a:solidFill>
                <a:cs typeface="B Roya" pitchFamily="2" charset="-78"/>
              </a:rPr>
              <a:t>:</a:t>
            </a:r>
            <a:r>
              <a:rPr lang="en-US" sz="2400" dirty="0">
                <a:latin typeface="Calibri"/>
                <a:ea typeface="Calibri"/>
                <a:cs typeface="Arial"/>
              </a:rPr>
              <a:t/>
            </a:r>
            <a:br>
              <a:rPr lang="en-US" sz="2400" dirty="0">
                <a:latin typeface="Calibri"/>
                <a:ea typeface="Calibri"/>
                <a:cs typeface="Arial"/>
              </a:rPr>
            </a:br>
            <a:r>
              <a:rPr lang="fa-IR" sz="2700" dirty="0">
                <a:solidFill>
                  <a:schemeClr val="tx1"/>
                </a:solidFill>
                <a:cs typeface="B Roya" pitchFamily="2" charset="-78"/>
              </a:rPr>
              <a:t/>
            </a:r>
            <a:br>
              <a:rPr lang="fa-IR" sz="2700" dirty="0">
                <a:solidFill>
                  <a:schemeClr val="tx1"/>
                </a:solidFill>
                <a:cs typeface="B Roya" pitchFamily="2" charset="-78"/>
              </a:rPr>
            </a:br>
            <a:r>
              <a:rPr lang="fa-IR" sz="2700" dirty="0" smtClean="0">
                <a:solidFill>
                  <a:schemeClr val="tx1"/>
                </a:solidFill>
                <a:cs typeface="B Roya" pitchFamily="2" charset="-78"/>
              </a:rPr>
              <a:t/>
            </a:r>
            <a:br>
              <a:rPr lang="fa-IR" sz="2700" dirty="0" smtClean="0">
                <a:solidFill>
                  <a:schemeClr val="tx1"/>
                </a:solidFill>
                <a:cs typeface="B Roya" pitchFamily="2" charset="-78"/>
              </a:rPr>
            </a:br>
            <a:r>
              <a:rPr lang="fa-IR" sz="2700" dirty="0">
                <a:solidFill>
                  <a:schemeClr val="tx1"/>
                </a:solidFill>
                <a:cs typeface="B Roya" pitchFamily="2" charset="-78"/>
              </a:rPr>
              <a:t/>
            </a:r>
            <a:br>
              <a:rPr lang="fa-IR" sz="2700" dirty="0">
                <a:solidFill>
                  <a:schemeClr val="tx1"/>
                </a:solidFill>
                <a:cs typeface="B Roya" pitchFamily="2" charset="-78"/>
              </a:rPr>
            </a:br>
            <a:r>
              <a:rPr lang="fa-IR" sz="2700" dirty="0" smtClean="0">
                <a:solidFill>
                  <a:schemeClr val="tx1"/>
                </a:solidFill>
                <a:cs typeface="B Roya" pitchFamily="2" charset="-78"/>
              </a:rPr>
              <a:t>مجلس </a:t>
            </a:r>
            <a:r>
              <a:rPr lang="fa-IR" sz="2700" dirty="0">
                <a:solidFill>
                  <a:schemeClr val="tx1"/>
                </a:solidFill>
                <a:cs typeface="B Roya" pitchFamily="2" charset="-78"/>
              </a:rPr>
              <a:t>شورای اسلامی یک از مراجعی است که پس از قانون اساسی به تدوین </a:t>
            </a:r>
            <a:r>
              <a:rPr lang="fa-IR" sz="2700" dirty="0" smtClean="0">
                <a:solidFill>
                  <a:schemeClr val="tx1"/>
                </a:solidFill>
                <a:cs typeface="B Roya" pitchFamily="2" charset="-78"/>
              </a:rPr>
              <a:t>سیاست </a:t>
            </a:r>
            <a:r>
              <a:rPr lang="fa-IR" sz="2700" dirty="0">
                <a:solidFill>
                  <a:schemeClr val="tx1"/>
                </a:solidFill>
                <a:cs typeface="B Roya" pitchFamily="2" charset="-78"/>
              </a:rPr>
              <a:t>عمومی اقتصادی مملکت توجه دارد بدین ترتیب که براساس نظام اقتصادی و مالی تعیین شده در قانون اساسی مبادرت به تعیین خط مشی های کلی </a:t>
            </a:r>
            <a:r>
              <a:rPr lang="fa-IR" sz="2700" dirty="0" smtClean="0">
                <a:solidFill>
                  <a:schemeClr val="tx1"/>
                </a:solidFill>
                <a:cs typeface="B Roya" pitchFamily="2" charset="-78"/>
              </a:rPr>
              <a:t>و سیاست </a:t>
            </a:r>
            <a:r>
              <a:rPr lang="fa-IR" sz="2700" dirty="0">
                <a:solidFill>
                  <a:schemeClr val="tx1"/>
                </a:solidFill>
                <a:cs typeface="B Roya" pitchFamily="2" charset="-78"/>
              </a:rPr>
              <a:t>عمومی اقتصادی </a:t>
            </a:r>
            <a:r>
              <a:rPr lang="fa-IR" sz="2700" dirty="0" smtClean="0">
                <a:solidFill>
                  <a:schemeClr val="tx1"/>
                </a:solidFill>
                <a:cs typeface="B Roya" pitchFamily="2" charset="-78"/>
              </a:rPr>
              <a:t>می کند. مثلا </a:t>
            </a:r>
            <a:r>
              <a:rPr lang="fa-IR" sz="2700" dirty="0">
                <a:solidFill>
                  <a:schemeClr val="tx1"/>
                </a:solidFill>
                <a:cs typeface="B Roya" pitchFamily="2" charset="-78"/>
              </a:rPr>
              <a:t>در قانون اساسی فعالیتهای بخش خصوصی مکمل فعالیتهای اقتصادی بخش دولتی و تعاونی عنوان گردیده که باید شرایط و ضوابط ان به وسیله قانون تعیین گردد</a:t>
            </a:r>
            <a:r>
              <a:rPr lang="fa-IR" sz="2400" dirty="0">
                <a:latin typeface="Calibri"/>
                <a:ea typeface="Calibri"/>
              </a:rPr>
              <a:t>.</a:t>
            </a:r>
            <a:r>
              <a:rPr lang="en-US" sz="2400" dirty="0">
                <a:latin typeface="Calibri"/>
                <a:ea typeface="Calibri"/>
                <a:cs typeface="Arial"/>
              </a:rPr>
              <a:t/>
            </a:r>
            <a:br>
              <a:rPr lang="en-US" sz="2400" dirty="0">
                <a:latin typeface="Calibri"/>
                <a:ea typeface="Calibri"/>
                <a:cs typeface="Arial"/>
              </a:rPr>
            </a:br>
            <a:endParaRPr lang="en-US" sz="2400" dirty="0">
              <a:solidFill>
                <a:schemeClr val="tx1"/>
              </a:solidFill>
              <a:cs typeface="B Roya" pitchFamily="2" charset="-78"/>
            </a:endParaRPr>
          </a:p>
        </p:txBody>
      </p:sp>
    </p:spTree>
    <p:extLst>
      <p:ext uri="{BB962C8B-B14F-4D97-AF65-F5344CB8AC3E}">
        <p14:creationId xmlns:p14="http://schemas.microsoft.com/office/powerpoint/2010/main" val="367384430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382000" cy="5715000"/>
          </a:xfrm>
        </p:spPr>
        <p:txBody>
          <a:bodyPr>
            <a:normAutofit fontScale="90000"/>
          </a:bodyPr>
          <a:lstStyle/>
          <a:p>
            <a:pPr algn="r" rtl="1">
              <a:lnSpc>
                <a:spcPct val="115000"/>
              </a:lnSpc>
              <a:spcAft>
                <a:spcPts val="1000"/>
              </a:spcAft>
            </a:pPr>
            <a:r>
              <a:rPr lang="fa-IR" sz="3100" b="1" dirty="0">
                <a:solidFill>
                  <a:schemeClr val="tx1"/>
                </a:solidFill>
                <a:cs typeface="B Roya" pitchFamily="2" charset="-78"/>
              </a:rPr>
              <a:t>دیوان </a:t>
            </a:r>
            <a:r>
              <a:rPr lang="fa-IR" sz="3100" b="1" dirty="0" smtClean="0">
                <a:solidFill>
                  <a:schemeClr val="tx1"/>
                </a:solidFill>
                <a:cs typeface="B Roya" pitchFamily="2" charset="-78"/>
              </a:rPr>
              <a:t>محاسبات </a:t>
            </a:r>
            <a:r>
              <a:rPr lang="en-US" sz="2400" dirty="0">
                <a:latin typeface="Calibri"/>
                <a:ea typeface="Calibri"/>
                <a:cs typeface="Arial"/>
              </a:rPr>
              <a:t/>
            </a:r>
            <a:br>
              <a:rPr lang="en-US" sz="2400" dirty="0">
                <a:latin typeface="Calibri"/>
                <a:ea typeface="Calibri"/>
                <a:cs typeface="Arial"/>
              </a:rPr>
            </a:br>
            <a:r>
              <a:rPr lang="fa-IR" sz="2700" dirty="0" smtClean="0">
                <a:solidFill>
                  <a:schemeClr val="tx1"/>
                </a:solidFill>
                <a:cs typeface="B Roya" pitchFamily="2" charset="-78"/>
              </a:rPr>
              <a:t>دیوان </a:t>
            </a:r>
            <a:r>
              <a:rPr lang="fa-IR" sz="2700" dirty="0">
                <a:solidFill>
                  <a:schemeClr val="tx1"/>
                </a:solidFill>
                <a:cs typeface="B Roya" pitchFamily="2" charset="-78"/>
              </a:rPr>
              <a:t>محاسبات در سال 1290 هجری شمسی در 141 ماده به تصویب مجلس شورای ملی رسید </a:t>
            </a:r>
            <a:r>
              <a:rPr lang="fa-IR" sz="2700" dirty="0" err="1">
                <a:solidFill>
                  <a:schemeClr val="tx1"/>
                </a:solidFill>
                <a:cs typeface="B Roya" pitchFamily="2" charset="-78"/>
              </a:rPr>
              <a:t>ودر</a:t>
            </a:r>
            <a:r>
              <a:rPr lang="fa-IR" sz="2700" dirty="0">
                <a:solidFill>
                  <a:schemeClr val="tx1"/>
                </a:solidFill>
                <a:cs typeface="B Roya" pitchFamily="2" charset="-78"/>
              </a:rPr>
              <a:t> آن زمان زیر نظر قوه مجریه بود</a:t>
            </a:r>
            <a:r>
              <a:rPr lang="fa-IR" sz="2700" dirty="0" smtClean="0">
                <a:solidFill>
                  <a:schemeClr val="tx1"/>
                </a:solidFill>
                <a:cs typeface="B Roya" pitchFamily="2" charset="-78"/>
              </a:rPr>
              <a:t>.  امروزه </a:t>
            </a:r>
            <a:r>
              <a:rPr lang="fa-IR" sz="2700" dirty="0">
                <a:solidFill>
                  <a:schemeClr val="tx1"/>
                </a:solidFill>
                <a:cs typeface="B Roya" pitchFamily="2" charset="-78"/>
              </a:rPr>
              <a:t>طبق اصل 54 قانون اساسی دیوان محاسبات مستقیما زیر نظر مجلس شورای اسلامی می باشد </a:t>
            </a:r>
            <a:r>
              <a:rPr lang="fa-IR" sz="2700" dirty="0" smtClean="0">
                <a:solidFill>
                  <a:schemeClr val="tx1"/>
                </a:solidFill>
                <a:cs typeface="B Roya" pitchFamily="2" charset="-78"/>
              </a:rPr>
              <a:t>و  در </a:t>
            </a:r>
            <a:r>
              <a:rPr lang="fa-IR" sz="2700" dirty="0">
                <a:solidFill>
                  <a:schemeClr val="tx1"/>
                </a:solidFill>
                <a:cs typeface="B Roya" pitchFamily="2" charset="-78"/>
              </a:rPr>
              <a:t>دستگاههای اجرایی نیز استقرار دارد </a:t>
            </a:r>
            <a:r>
              <a:rPr lang="fa-IR" sz="2700" dirty="0" smtClean="0">
                <a:solidFill>
                  <a:schemeClr val="tx1"/>
                </a:solidFill>
                <a:cs typeface="B Roya" pitchFamily="2" charset="-78"/>
              </a:rPr>
              <a:t>.  دیوان </a:t>
            </a:r>
            <a:r>
              <a:rPr lang="fa-IR" sz="2700" dirty="0">
                <a:solidFill>
                  <a:schemeClr val="tx1"/>
                </a:solidFill>
                <a:cs typeface="B Roya" pitchFamily="2" charset="-78"/>
              </a:rPr>
              <a:t>به منزله چشم قوه مقننه بر روی قوه مجریه می باشد.. دیوان محاسبات در امور مالی </a:t>
            </a:r>
            <a:r>
              <a:rPr lang="fa-IR" sz="2700" dirty="0" err="1">
                <a:solidFill>
                  <a:schemeClr val="tx1"/>
                </a:solidFill>
                <a:cs typeface="B Roya" pitchFamily="2" charset="-78"/>
              </a:rPr>
              <a:t>واداری</a:t>
            </a:r>
            <a:r>
              <a:rPr lang="fa-IR" sz="2700" dirty="0">
                <a:solidFill>
                  <a:schemeClr val="tx1"/>
                </a:solidFill>
                <a:cs typeface="B Roya" pitchFamily="2" charset="-78"/>
              </a:rPr>
              <a:t> استقلال دارد </a:t>
            </a:r>
            <a:r>
              <a:rPr lang="fa-IR" sz="2700" dirty="0" err="1">
                <a:solidFill>
                  <a:schemeClr val="tx1"/>
                </a:solidFill>
                <a:cs typeface="B Roya" pitchFamily="2" charset="-78"/>
              </a:rPr>
              <a:t>واعتبار</a:t>
            </a:r>
            <a:r>
              <a:rPr lang="fa-IR" sz="2700" dirty="0">
                <a:solidFill>
                  <a:schemeClr val="tx1"/>
                </a:solidFill>
                <a:cs typeface="B Roya" pitchFamily="2" charset="-78"/>
              </a:rPr>
              <a:t> مورد نیاز آن بنا به پیشنهاد مدیران پس از تایید کمیسیون دیوان محاسبات </a:t>
            </a:r>
            <a:r>
              <a:rPr lang="fa-IR" sz="2700" dirty="0" err="1">
                <a:solidFill>
                  <a:schemeClr val="tx1"/>
                </a:solidFill>
                <a:cs typeface="B Roya" pitchFamily="2" charset="-78"/>
              </a:rPr>
              <a:t>وبودجه</a:t>
            </a:r>
            <a:r>
              <a:rPr lang="fa-IR" sz="2700" dirty="0">
                <a:solidFill>
                  <a:schemeClr val="tx1"/>
                </a:solidFill>
                <a:cs typeface="B Roya" pitchFamily="2" charset="-78"/>
              </a:rPr>
              <a:t> مجلس شورای اسلامی جداگانه در لایحه بودجه منظور </a:t>
            </a:r>
            <a:r>
              <a:rPr lang="fa-IR" sz="2700" dirty="0" smtClean="0">
                <a:solidFill>
                  <a:schemeClr val="tx1"/>
                </a:solidFill>
                <a:cs typeface="B Roya" pitchFamily="2" charset="-78"/>
              </a:rPr>
              <a:t>میگردد. </a:t>
            </a:r>
            <a:r>
              <a:rPr lang="en-US" sz="2700" dirty="0">
                <a:solidFill>
                  <a:schemeClr val="tx1"/>
                </a:solidFill>
                <a:cs typeface="B Roya" pitchFamily="2" charset="-78"/>
              </a:rPr>
              <a:t/>
            </a:r>
            <a:br>
              <a:rPr lang="en-US" sz="2700" dirty="0">
                <a:solidFill>
                  <a:schemeClr val="tx1"/>
                </a:solidFill>
                <a:cs typeface="B Roya" pitchFamily="2" charset="-78"/>
              </a:rPr>
            </a:br>
            <a:r>
              <a:rPr lang="fa-IR" sz="2700" dirty="0">
                <a:solidFill>
                  <a:schemeClr val="tx1"/>
                </a:solidFill>
                <a:cs typeface="B Roya" pitchFamily="2" charset="-78"/>
              </a:rPr>
              <a:t>وظیفه عمده دیوان محاسبات کشور در اصل پنجاه </a:t>
            </a:r>
            <a:r>
              <a:rPr lang="fa-IR" sz="2700" dirty="0" err="1">
                <a:solidFill>
                  <a:schemeClr val="tx1"/>
                </a:solidFill>
                <a:cs typeface="B Roya" pitchFamily="2" charset="-78"/>
              </a:rPr>
              <a:t>وپنجم</a:t>
            </a:r>
            <a:r>
              <a:rPr lang="fa-IR" sz="2700" dirty="0">
                <a:solidFill>
                  <a:schemeClr val="tx1"/>
                </a:solidFill>
                <a:cs typeface="B Roya" pitchFamily="2" charset="-78"/>
              </a:rPr>
              <a:t> قانون اساسی چنین بیان شده است : </a:t>
            </a:r>
            <a:r>
              <a:rPr lang="fa-IR" sz="2700" dirty="0" smtClean="0">
                <a:solidFill>
                  <a:schemeClr val="tx1"/>
                </a:solidFill>
                <a:cs typeface="B Roya" pitchFamily="2" charset="-78"/>
              </a:rPr>
              <a:t/>
            </a:r>
            <a:br>
              <a:rPr lang="fa-IR" sz="2700" dirty="0" smtClean="0">
                <a:solidFill>
                  <a:schemeClr val="tx1"/>
                </a:solidFill>
                <a:cs typeface="B Roya" pitchFamily="2" charset="-78"/>
              </a:rPr>
            </a:br>
            <a:r>
              <a:rPr lang="fa-IR" sz="2700" dirty="0" smtClean="0">
                <a:solidFill>
                  <a:schemeClr val="tx1"/>
                </a:solidFill>
                <a:cs typeface="B Roya" pitchFamily="2" charset="-78"/>
              </a:rPr>
              <a:t>دیوان </a:t>
            </a:r>
            <a:r>
              <a:rPr lang="fa-IR" sz="2700" dirty="0">
                <a:solidFill>
                  <a:schemeClr val="tx1"/>
                </a:solidFill>
                <a:cs typeface="B Roya" pitchFamily="2" charset="-78"/>
              </a:rPr>
              <a:t>محاسبات به کلیه </a:t>
            </a:r>
            <a:r>
              <a:rPr lang="fa-IR" sz="2700" dirty="0" err="1">
                <a:solidFill>
                  <a:schemeClr val="tx1"/>
                </a:solidFill>
                <a:cs typeface="B Roya" pitchFamily="2" charset="-78"/>
              </a:rPr>
              <a:t>حسابهای</a:t>
            </a:r>
            <a:r>
              <a:rPr lang="fa-IR" sz="2700" dirty="0">
                <a:solidFill>
                  <a:schemeClr val="tx1"/>
                </a:solidFill>
                <a:cs typeface="B Roya" pitchFamily="2" charset="-78"/>
              </a:rPr>
              <a:t> موسسات وزارت خانه ها که به نحوی از بودجه کل کشور استفاده می کنند به ترتیبی که قانون مصوب نموده </a:t>
            </a:r>
            <a:r>
              <a:rPr lang="fa-IR" sz="2700" dirty="0" err="1">
                <a:solidFill>
                  <a:schemeClr val="tx1"/>
                </a:solidFill>
                <a:cs typeface="B Roya" pitchFamily="2" charset="-78"/>
              </a:rPr>
              <a:t>حسابرسی</a:t>
            </a:r>
            <a:r>
              <a:rPr lang="fa-IR" sz="2700" dirty="0">
                <a:solidFill>
                  <a:schemeClr val="tx1"/>
                </a:solidFill>
                <a:cs typeface="B Roya" pitchFamily="2" charset="-78"/>
              </a:rPr>
              <a:t> می نماید که هیچ هزینه ای از دیوان محاسبات تجاوز نکند </a:t>
            </a:r>
            <a:r>
              <a:rPr lang="fa-IR" sz="2700" dirty="0" smtClean="0">
                <a:solidFill>
                  <a:schemeClr val="tx1"/>
                </a:solidFill>
                <a:cs typeface="B Roya" pitchFamily="2" charset="-78"/>
              </a:rPr>
              <a:t>و هر </a:t>
            </a:r>
            <a:r>
              <a:rPr lang="fa-IR" sz="2700" dirty="0" err="1">
                <a:solidFill>
                  <a:schemeClr val="tx1"/>
                </a:solidFill>
                <a:cs typeface="B Roya" pitchFamily="2" charset="-78"/>
              </a:rPr>
              <a:t>وجهی</a:t>
            </a:r>
            <a:r>
              <a:rPr lang="fa-IR" sz="2700" dirty="0">
                <a:solidFill>
                  <a:schemeClr val="tx1"/>
                </a:solidFill>
                <a:cs typeface="B Roya" pitchFamily="2" charset="-78"/>
              </a:rPr>
              <a:t> در محل خود به مصرف رسیده </a:t>
            </a:r>
            <a:r>
              <a:rPr lang="fa-IR" sz="2700" dirty="0" err="1">
                <a:solidFill>
                  <a:schemeClr val="tx1"/>
                </a:solidFill>
                <a:cs typeface="B Roya" pitchFamily="2" charset="-78"/>
              </a:rPr>
              <a:t>باشد.دیوان</a:t>
            </a:r>
            <a:r>
              <a:rPr lang="fa-IR" sz="2700" dirty="0">
                <a:solidFill>
                  <a:schemeClr val="tx1"/>
                </a:solidFill>
                <a:cs typeface="B Roya" pitchFamily="2" charset="-78"/>
              </a:rPr>
              <a:t> محاسبات اسناد و مدارک مربوطه را جمع </a:t>
            </a:r>
            <a:r>
              <a:rPr lang="fa-IR" sz="2700" dirty="0" err="1">
                <a:solidFill>
                  <a:schemeClr val="tx1"/>
                </a:solidFill>
                <a:cs typeface="B Roya" pitchFamily="2" charset="-78"/>
              </a:rPr>
              <a:t>اوری</a:t>
            </a:r>
            <a:r>
              <a:rPr lang="fa-IR" sz="2700" dirty="0">
                <a:solidFill>
                  <a:schemeClr val="tx1"/>
                </a:solidFill>
                <a:cs typeface="B Roya" pitchFamily="2" charset="-78"/>
              </a:rPr>
              <a:t> </a:t>
            </a:r>
            <a:r>
              <a:rPr lang="fa-IR" sz="2700" dirty="0" err="1">
                <a:solidFill>
                  <a:schemeClr val="tx1"/>
                </a:solidFill>
                <a:cs typeface="B Roya" pitchFamily="2" charset="-78"/>
              </a:rPr>
              <a:t>وگزارش</a:t>
            </a:r>
            <a:r>
              <a:rPr lang="fa-IR" sz="2700" dirty="0">
                <a:solidFill>
                  <a:schemeClr val="tx1"/>
                </a:solidFill>
                <a:cs typeface="B Roya" pitchFamily="2" charset="-78"/>
              </a:rPr>
              <a:t> تفریق بودجه </a:t>
            </a:r>
            <a:r>
              <a:rPr lang="fa-IR" sz="2700" dirty="0" err="1">
                <a:solidFill>
                  <a:schemeClr val="tx1"/>
                </a:solidFill>
                <a:cs typeface="B Roya" pitchFamily="2" charset="-78"/>
              </a:rPr>
              <a:t>هرسال</a:t>
            </a:r>
            <a:r>
              <a:rPr lang="fa-IR" sz="2700" dirty="0">
                <a:solidFill>
                  <a:schemeClr val="tx1"/>
                </a:solidFill>
                <a:cs typeface="B Roya" pitchFamily="2" charset="-78"/>
              </a:rPr>
              <a:t> را به انضمام نظر خود به مجلس شورای اسلامی تسلیم می نماید</a:t>
            </a:r>
            <a:endParaRPr lang="en-US" sz="2700" dirty="0">
              <a:solidFill>
                <a:schemeClr val="tx1"/>
              </a:solidFill>
              <a:cs typeface="B Roya" pitchFamily="2" charset="-78"/>
            </a:endParaRPr>
          </a:p>
        </p:txBody>
      </p:sp>
    </p:spTree>
    <p:extLst>
      <p:ext uri="{BB962C8B-B14F-4D97-AF65-F5344CB8AC3E}">
        <p14:creationId xmlns:p14="http://schemas.microsoft.com/office/powerpoint/2010/main" val="12106175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6629400"/>
          </a:xfrm>
        </p:spPr>
        <p:txBody>
          <a:bodyPr>
            <a:noAutofit/>
          </a:bodyPr>
          <a:lstStyle/>
          <a:p>
            <a:pPr algn="r" rtl="1">
              <a:lnSpc>
                <a:spcPct val="115000"/>
              </a:lnSpc>
              <a:spcAft>
                <a:spcPts val="1000"/>
              </a:spcAft>
            </a:pP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200" dirty="0" smtClean="0">
                <a:solidFill>
                  <a:schemeClr val="tx1"/>
                </a:solidFill>
                <a:cs typeface="B Roya" pitchFamily="2" charset="-78"/>
              </a:rPr>
              <a:t>هدف  </a:t>
            </a:r>
            <a:r>
              <a:rPr lang="fa-IR" sz="2200" dirty="0">
                <a:solidFill>
                  <a:schemeClr val="tx1"/>
                </a:solidFill>
                <a:cs typeface="B Roya" pitchFamily="2" charset="-78"/>
              </a:rPr>
              <a:t>دیوان محاسبات با توجه به اصول مندرج در قانون به منظور پاسداری از اموال عمومی از طریق : </a:t>
            </a:r>
            <a:r>
              <a:rPr lang="en-US" sz="2200" dirty="0">
                <a:solidFill>
                  <a:schemeClr val="tx1"/>
                </a:solidFill>
                <a:cs typeface="B Roya" pitchFamily="2" charset="-78"/>
              </a:rPr>
              <a:t/>
            </a:r>
            <a:br>
              <a:rPr lang="en-US" sz="2200" dirty="0">
                <a:solidFill>
                  <a:schemeClr val="tx1"/>
                </a:solidFill>
                <a:cs typeface="B Roya" pitchFamily="2" charset="-78"/>
              </a:rPr>
            </a:br>
            <a:r>
              <a:rPr lang="fa-IR" sz="2200" dirty="0" smtClean="0">
                <a:solidFill>
                  <a:schemeClr val="tx1"/>
                </a:solidFill>
                <a:cs typeface="B Roya" pitchFamily="2" charset="-78"/>
              </a:rPr>
              <a:t>-کنترل </a:t>
            </a:r>
            <a:r>
              <a:rPr lang="fa-IR" sz="2200" dirty="0">
                <a:solidFill>
                  <a:schemeClr val="tx1"/>
                </a:solidFill>
                <a:cs typeface="B Roya" pitchFamily="2" charset="-78"/>
              </a:rPr>
              <a:t>عملیات و فعالیت ها مالی کلیه وزارت خانه ها که  به نحوی از بودجه کل کشور استفاده </a:t>
            </a:r>
            <a:r>
              <a:rPr lang="fa-IR" sz="2200" dirty="0" smtClean="0">
                <a:solidFill>
                  <a:schemeClr val="tx1"/>
                </a:solidFill>
                <a:cs typeface="B Roya" pitchFamily="2" charset="-78"/>
              </a:rPr>
              <a:t/>
            </a:r>
            <a:br>
              <a:rPr lang="fa-IR" sz="2200" dirty="0" smtClean="0">
                <a:solidFill>
                  <a:schemeClr val="tx1"/>
                </a:solidFill>
                <a:cs typeface="B Roya" pitchFamily="2" charset="-78"/>
              </a:rPr>
            </a:br>
            <a:r>
              <a:rPr lang="fa-IR" sz="2200" dirty="0" smtClean="0">
                <a:solidFill>
                  <a:schemeClr val="tx1"/>
                </a:solidFill>
                <a:cs typeface="B Roya" pitchFamily="2" charset="-78"/>
              </a:rPr>
              <a:t>می </a:t>
            </a:r>
            <a:r>
              <a:rPr lang="fa-IR" sz="2200" dirty="0">
                <a:solidFill>
                  <a:schemeClr val="tx1"/>
                </a:solidFill>
                <a:cs typeface="B Roya" pitchFamily="2" charset="-78"/>
              </a:rPr>
              <a:t>کنند</a:t>
            </a:r>
            <a:r>
              <a:rPr lang="en-US" sz="2200" dirty="0">
                <a:solidFill>
                  <a:schemeClr val="tx1"/>
                </a:solidFill>
                <a:cs typeface="B Roya" pitchFamily="2" charset="-78"/>
              </a:rPr>
              <a:t/>
            </a:r>
            <a:br>
              <a:rPr lang="en-US" sz="2200" dirty="0">
                <a:solidFill>
                  <a:schemeClr val="tx1"/>
                </a:solidFill>
                <a:cs typeface="B Roya" pitchFamily="2" charset="-78"/>
              </a:rPr>
            </a:br>
            <a:r>
              <a:rPr lang="fa-IR" sz="2200" dirty="0" smtClean="0">
                <a:solidFill>
                  <a:schemeClr val="tx1"/>
                </a:solidFill>
                <a:cs typeface="B Roya" pitchFamily="2" charset="-78"/>
              </a:rPr>
              <a:t>- بررسی </a:t>
            </a:r>
            <a:r>
              <a:rPr lang="fa-IR" sz="2200" dirty="0" err="1">
                <a:solidFill>
                  <a:schemeClr val="tx1"/>
                </a:solidFill>
                <a:cs typeface="B Roya" pitchFamily="2" charset="-78"/>
              </a:rPr>
              <a:t>وحسابرسی</a:t>
            </a:r>
            <a:r>
              <a:rPr lang="fa-IR" sz="2200" dirty="0">
                <a:solidFill>
                  <a:schemeClr val="tx1"/>
                </a:solidFill>
                <a:cs typeface="B Roya" pitchFamily="2" charset="-78"/>
              </a:rPr>
              <a:t> وجوه مصرف شده </a:t>
            </a:r>
            <a:r>
              <a:rPr lang="fa-IR" sz="2200" dirty="0" err="1" smtClean="0">
                <a:solidFill>
                  <a:schemeClr val="tx1"/>
                </a:solidFill>
                <a:cs typeface="B Roya" pitchFamily="2" charset="-78"/>
              </a:rPr>
              <a:t>درآمدوسایرمنابع</a:t>
            </a:r>
            <a:r>
              <a:rPr lang="fa-IR" sz="2200" dirty="0" smtClean="0">
                <a:solidFill>
                  <a:schemeClr val="tx1"/>
                </a:solidFill>
                <a:cs typeface="B Roya" pitchFamily="2" charset="-78"/>
              </a:rPr>
              <a:t> </a:t>
            </a:r>
            <a:r>
              <a:rPr lang="fa-IR" sz="2200" dirty="0">
                <a:solidFill>
                  <a:schemeClr val="tx1"/>
                </a:solidFill>
                <a:cs typeface="B Roya" pitchFamily="2" charset="-78"/>
              </a:rPr>
              <a:t>تامین اعتبار از دستگاههای مربوطه </a:t>
            </a:r>
            <a:r>
              <a:rPr lang="fa-IR" sz="2200" dirty="0" smtClean="0">
                <a:solidFill>
                  <a:schemeClr val="tx1"/>
                </a:solidFill>
                <a:cs typeface="B Roya" pitchFamily="2" charset="-78"/>
              </a:rPr>
              <a:t/>
            </a:r>
            <a:br>
              <a:rPr lang="fa-IR" sz="2200" dirty="0" smtClean="0">
                <a:solidFill>
                  <a:schemeClr val="tx1"/>
                </a:solidFill>
                <a:cs typeface="B Roya" pitchFamily="2" charset="-78"/>
              </a:rPr>
            </a:br>
            <a:r>
              <a:rPr lang="fa-IR" sz="2200" dirty="0" smtClean="0">
                <a:solidFill>
                  <a:schemeClr val="tx1"/>
                </a:solidFill>
                <a:cs typeface="B Roya" pitchFamily="2" charset="-78"/>
              </a:rPr>
              <a:t>-تهیه </a:t>
            </a:r>
            <a:r>
              <a:rPr lang="fa-IR" sz="2200" dirty="0">
                <a:solidFill>
                  <a:schemeClr val="tx1"/>
                </a:solidFill>
                <a:cs typeface="B Roya" pitchFamily="2" charset="-78"/>
              </a:rPr>
              <a:t>و تدوین گزارشی حاوی نظرها در مورد گزارش تفریق بودجه </a:t>
            </a:r>
            <a:r>
              <a:rPr lang="fa-IR" sz="2200" dirty="0" err="1">
                <a:solidFill>
                  <a:schemeClr val="tx1"/>
                </a:solidFill>
                <a:cs typeface="B Roya" pitchFamily="2" charset="-78"/>
              </a:rPr>
              <a:t>وارائه</a:t>
            </a:r>
            <a:r>
              <a:rPr lang="fa-IR" sz="2200" dirty="0">
                <a:solidFill>
                  <a:schemeClr val="tx1"/>
                </a:solidFill>
                <a:cs typeface="B Roya" pitchFamily="2" charset="-78"/>
              </a:rPr>
              <a:t> ان به مجلس </a:t>
            </a:r>
            <a:r>
              <a:rPr lang="en-US" sz="2400" dirty="0">
                <a:solidFill>
                  <a:schemeClr val="tx1"/>
                </a:solidFill>
                <a:cs typeface="B Roya" pitchFamily="2" charset="-78"/>
              </a:rPr>
              <a:t/>
            </a:r>
            <a:br>
              <a:rPr lang="en-US" sz="2400" dirty="0">
                <a:solidFill>
                  <a:schemeClr val="tx1"/>
                </a:solidFill>
                <a:cs typeface="B Roya" pitchFamily="2" charset="-78"/>
              </a:rPr>
            </a:b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200" dirty="0" smtClean="0">
                <a:solidFill>
                  <a:schemeClr val="tx1"/>
                </a:solidFill>
                <a:cs typeface="B Roya" pitchFamily="2" charset="-78"/>
              </a:rPr>
              <a:t>که </a:t>
            </a:r>
            <a:r>
              <a:rPr lang="fa-IR" sz="2200" dirty="0">
                <a:solidFill>
                  <a:schemeClr val="tx1"/>
                </a:solidFill>
                <a:cs typeface="B Roya" pitchFamily="2" charset="-78"/>
              </a:rPr>
              <a:t>نظارت دیوان محاسبات به صورت نظارت فنی </a:t>
            </a:r>
            <a:r>
              <a:rPr lang="fa-IR" sz="2200" dirty="0" err="1">
                <a:solidFill>
                  <a:schemeClr val="tx1"/>
                </a:solidFill>
                <a:cs typeface="B Roya" pitchFamily="2" charset="-78"/>
              </a:rPr>
              <a:t>ومحاسباتی</a:t>
            </a:r>
            <a:r>
              <a:rPr lang="fa-IR" sz="2200" dirty="0">
                <a:solidFill>
                  <a:schemeClr val="tx1"/>
                </a:solidFill>
                <a:cs typeface="B Roya" pitchFamily="2" charset="-78"/>
              </a:rPr>
              <a:t> . نظارت </a:t>
            </a:r>
            <a:r>
              <a:rPr lang="fa-IR" sz="2200" dirty="0" err="1">
                <a:solidFill>
                  <a:schemeClr val="tx1"/>
                </a:solidFill>
                <a:cs typeface="B Roya" pitchFamily="2" charset="-78"/>
              </a:rPr>
              <a:t>وکنترل</a:t>
            </a:r>
            <a:r>
              <a:rPr lang="fa-IR" sz="2200" dirty="0">
                <a:solidFill>
                  <a:schemeClr val="tx1"/>
                </a:solidFill>
                <a:cs typeface="B Roya" pitchFamily="2" charset="-78"/>
              </a:rPr>
              <a:t> قضایی و نظارت </a:t>
            </a:r>
            <a:r>
              <a:rPr lang="fa-IR" sz="2200" dirty="0" err="1">
                <a:solidFill>
                  <a:schemeClr val="tx1"/>
                </a:solidFill>
                <a:cs typeface="B Roya" pitchFamily="2" charset="-78"/>
              </a:rPr>
              <a:t>وکنترل</a:t>
            </a:r>
            <a:r>
              <a:rPr lang="fa-IR" sz="2200" dirty="0">
                <a:solidFill>
                  <a:schemeClr val="tx1"/>
                </a:solidFill>
                <a:cs typeface="B Roya" pitchFamily="2" charset="-78"/>
              </a:rPr>
              <a:t> پارلمانی است .در ایران طبق قانون محاسبات عمومی مصوب سال 1366 دیوان محاسبات دارای حداقل سه </a:t>
            </a:r>
            <a:r>
              <a:rPr lang="fa-IR" sz="2200" dirty="0" err="1">
                <a:solidFill>
                  <a:schemeClr val="tx1"/>
                </a:solidFill>
                <a:cs typeface="B Roya" pitchFamily="2" charset="-78"/>
              </a:rPr>
              <a:t>وحداکثر</a:t>
            </a:r>
            <a:r>
              <a:rPr lang="fa-IR" sz="2200" dirty="0">
                <a:solidFill>
                  <a:schemeClr val="tx1"/>
                </a:solidFill>
                <a:cs typeface="B Roya" pitchFamily="2" charset="-78"/>
              </a:rPr>
              <a:t> هفت هیئت </a:t>
            </a:r>
            <a:r>
              <a:rPr lang="fa-IR" sz="2200" dirty="0" err="1">
                <a:solidFill>
                  <a:schemeClr val="tx1"/>
                </a:solidFill>
                <a:cs typeface="B Roya" pitchFamily="2" charset="-78"/>
              </a:rPr>
              <a:t>مستشاری</a:t>
            </a:r>
            <a:r>
              <a:rPr lang="fa-IR" sz="2200" dirty="0">
                <a:solidFill>
                  <a:schemeClr val="tx1"/>
                </a:solidFill>
                <a:cs typeface="B Roya" pitchFamily="2" charset="-78"/>
              </a:rPr>
              <a:t> </a:t>
            </a:r>
            <a:r>
              <a:rPr lang="fa-IR" sz="2200" dirty="0" err="1">
                <a:solidFill>
                  <a:schemeClr val="tx1"/>
                </a:solidFill>
                <a:cs typeface="B Roya" pitchFamily="2" charset="-78"/>
              </a:rPr>
              <a:t>ویک</a:t>
            </a:r>
            <a:r>
              <a:rPr lang="fa-IR" sz="2200" dirty="0">
                <a:solidFill>
                  <a:schemeClr val="tx1"/>
                </a:solidFill>
                <a:cs typeface="B Roya" pitchFamily="2" charset="-78"/>
              </a:rPr>
              <a:t> </a:t>
            </a:r>
            <a:r>
              <a:rPr lang="fa-IR" sz="2200" dirty="0" err="1">
                <a:solidFill>
                  <a:schemeClr val="tx1"/>
                </a:solidFill>
                <a:cs typeface="B Roya" pitchFamily="2" charset="-78"/>
              </a:rPr>
              <a:t>دادسراست.که</a:t>
            </a:r>
            <a:r>
              <a:rPr lang="fa-IR" sz="2200" dirty="0">
                <a:solidFill>
                  <a:schemeClr val="tx1"/>
                </a:solidFill>
                <a:cs typeface="B Roya" pitchFamily="2" charset="-78"/>
              </a:rPr>
              <a:t> هر هیئت </a:t>
            </a:r>
            <a:r>
              <a:rPr lang="fa-IR" sz="2200" dirty="0" err="1">
                <a:solidFill>
                  <a:schemeClr val="tx1"/>
                </a:solidFill>
                <a:cs typeface="B Roya" pitchFamily="2" charset="-78"/>
              </a:rPr>
              <a:t>مستشاری</a:t>
            </a:r>
            <a:r>
              <a:rPr lang="fa-IR" sz="2200" dirty="0">
                <a:solidFill>
                  <a:schemeClr val="tx1"/>
                </a:solidFill>
                <a:cs typeface="B Roya" pitchFamily="2" charset="-78"/>
              </a:rPr>
              <a:t> مرکب از سه مستشار است که یکی از </a:t>
            </a:r>
            <a:r>
              <a:rPr lang="fa-IR" sz="2200" dirty="0" err="1">
                <a:solidFill>
                  <a:schemeClr val="tx1"/>
                </a:solidFill>
                <a:cs typeface="B Roya" pitchFamily="2" charset="-78"/>
              </a:rPr>
              <a:t>انها</a:t>
            </a:r>
            <a:r>
              <a:rPr lang="fa-IR" sz="2200" dirty="0">
                <a:solidFill>
                  <a:schemeClr val="tx1"/>
                </a:solidFill>
                <a:cs typeface="B Roya" pitchFamily="2" charset="-78"/>
              </a:rPr>
              <a:t> رئیس هیئت خواهد بود .رئیس دیوان محاسبات پس از افتتاح هر دوره قانون گذاری به پیشنهاد کمیسیون دیوان محاسبات و بودجه  مجلس شورای اسلامی و تصویب نمایندگان انتخاب می شود .رئیس دیوان پس از دریافت حکم حداقل 15نفر را از میان افراد واجد صلاحیت از بین کارکنان امین و متعهد به کمیسیون دیوان محاسبات پیشنهاد می </a:t>
            </a:r>
            <a:r>
              <a:rPr lang="fa-IR" sz="2200" dirty="0" err="1">
                <a:solidFill>
                  <a:schemeClr val="tx1"/>
                </a:solidFill>
                <a:cs typeface="B Roya" pitchFamily="2" charset="-78"/>
              </a:rPr>
              <a:t>کند.که</a:t>
            </a:r>
            <a:r>
              <a:rPr lang="fa-IR" sz="2200" dirty="0">
                <a:solidFill>
                  <a:schemeClr val="tx1"/>
                </a:solidFill>
                <a:cs typeface="B Roya" pitchFamily="2" charset="-78"/>
              </a:rPr>
              <a:t> کمیسیون از بین افراد 9نفر را به عنوان اعضای اصلی هیات </a:t>
            </a:r>
            <a:r>
              <a:rPr lang="fa-IR" sz="2200" dirty="0" err="1">
                <a:solidFill>
                  <a:schemeClr val="tx1"/>
                </a:solidFill>
                <a:cs typeface="B Roya" pitchFamily="2" charset="-78"/>
              </a:rPr>
              <a:t>مستشاری</a:t>
            </a:r>
            <a:r>
              <a:rPr lang="fa-IR" sz="2200" dirty="0">
                <a:solidFill>
                  <a:schemeClr val="tx1"/>
                </a:solidFill>
                <a:cs typeface="B Roya" pitchFamily="2" charset="-78"/>
              </a:rPr>
              <a:t> و3نفر به عنوان جانشین انتخاب </a:t>
            </a:r>
            <a:r>
              <a:rPr lang="fa-IR" sz="2200" dirty="0" err="1">
                <a:solidFill>
                  <a:schemeClr val="tx1"/>
                </a:solidFill>
                <a:cs typeface="B Roya" pitchFamily="2" charset="-78"/>
              </a:rPr>
              <a:t>وبه</a:t>
            </a:r>
            <a:r>
              <a:rPr lang="fa-IR" sz="2200" dirty="0">
                <a:solidFill>
                  <a:schemeClr val="tx1"/>
                </a:solidFill>
                <a:cs typeface="B Roya" pitchFamily="2" charset="-78"/>
              </a:rPr>
              <a:t> رییس دیوان محاسبات کشور معرفی می </a:t>
            </a:r>
            <a:r>
              <a:rPr lang="fa-IR" sz="2200" dirty="0" err="1">
                <a:solidFill>
                  <a:schemeClr val="tx1"/>
                </a:solidFill>
                <a:cs typeface="B Roya" pitchFamily="2" charset="-78"/>
              </a:rPr>
              <a:t>شوندکه</a:t>
            </a:r>
            <a:r>
              <a:rPr lang="fa-IR" sz="2200" dirty="0">
                <a:solidFill>
                  <a:schemeClr val="tx1"/>
                </a:solidFill>
                <a:cs typeface="B Roya" pitchFamily="2" charset="-78"/>
              </a:rPr>
              <a:t> جلسات با حضور 3 نفر دیگر رسمیت می یابد و ارا صادره با اکثریت ارا معتبر خواهد بود</a:t>
            </a:r>
            <a:endParaRPr lang="en-US" sz="2200" dirty="0">
              <a:solidFill>
                <a:schemeClr val="tx1"/>
              </a:solidFill>
              <a:cs typeface="B Roya" pitchFamily="2" charset="-78"/>
            </a:endParaRPr>
          </a:p>
        </p:txBody>
      </p:sp>
    </p:spTree>
    <p:extLst>
      <p:ext uri="{BB962C8B-B14F-4D97-AF65-F5344CB8AC3E}">
        <p14:creationId xmlns:p14="http://schemas.microsoft.com/office/powerpoint/2010/main" val="6460822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605272"/>
          </a:xfrm>
        </p:spPr>
        <p:txBody>
          <a:bodyPr>
            <a:normAutofit/>
          </a:bodyPr>
          <a:lstStyle/>
          <a:p>
            <a:pPr algn="justLow" rtl="1">
              <a:lnSpc>
                <a:spcPct val="150000"/>
              </a:lnSpc>
            </a:pPr>
            <a:r>
              <a:rPr lang="fa-IR" sz="2800" b="1" dirty="0">
                <a:solidFill>
                  <a:schemeClr val="tx1"/>
                </a:solidFill>
                <a:cs typeface="B Roya" pitchFamily="2" charset="-78"/>
              </a:rPr>
              <a:t>ب : نقش قوه مجریه در تنظیم خط مشی های اقتصادی</a:t>
            </a:r>
            <a:r>
              <a:rPr lang="fa-IR" sz="2200" dirty="0">
                <a:solidFill>
                  <a:prstClr val="black"/>
                </a:solidFill>
                <a:cs typeface="B Roya" pitchFamily="2" charset="-78"/>
              </a:rPr>
              <a:t/>
            </a:r>
            <a:br>
              <a:rPr lang="fa-IR" sz="2200" dirty="0">
                <a:solidFill>
                  <a:prstClr val="black"/>
                </a:solidFill>
                <a:cs typeface="B Roya" pitchFamily="2" charset="-78"/>
              </a:rPr>
            </a:br>
            <a:r>
              <a:rPr lang="fa-IR" sz="2200" dirty="0" smtClean="0">
                <a:solidFill>
                  <a:prstClr val="black"/>
                </a:solidFill>
                <a:cs typeface="B Roya" pitchFamily="2" charset="-78"/>
              </a:rPr>
              <a:t/>
            </a:r>
            <a:br>
              <a:rPr lang="fa-IR" sz="2200" dirty="0" smtClean="0">
                <a:solidFill>
                  <a:prstClr val="black"/>
                </a:solidFill>
                <a:cs typeface="B Roya" pitchFamily="2" charset="-78"/>
              </a:rPr>
            </a:br>
            <a:r>
              <a:rPr lang="fa-IR" sz="2200" dirty="0">
                <a:solidFill>
                  <a:prstClr val="black"/>
                </a:solidFill>
                <a:cs typeface="B Roya" pitchFamily="2" charset="-78"/>
              </a:rPr>
              <a:t/>
            </a:r>
            <a:br>
              <a:rPr lang="fa-IR" sz="2200" dirty="0">
                <a:solidFill>
                  <a:prstClr val="black"/>
                </a:solidFill>
                <a:cs typeface="B Roya" pitchFamily="2" charset="-78"/>
              </a:rPr>
            </a:br>
            <a:r>
              <a:rPr lang="fa-IR" sz="2200" dirty="0" smtClean="0">
                <a:solidFill>
                  <a:prstClr val="black"/>
                </a:solidFill>
                <a:cs typeface="B Roya" pitchFamily="2" charset="-78"/>
              </a:rPr>
              <a:t>1. </a:t>
            </a:r>
            <a:r>
              <a:rPr lang="fa-IR" sz="2200" b="1" dirty="0">
                <a:solidFill>
                  <a:prstClr val="black"/>
                </a:solidFill>
                <a:cs typeface="B Roya" pitchFamily="2" charset="-78"/>
              </a:rPr>
              <a:t>هیئت دولت </a:t>
            </a:r>
            <a:r>
              <a:rPr lang="fa-IR" sz="2200" dirty="0">
                <a:solidFill>
                  <a:prstClr val="black"/>
                </a:solidFill>
                <a:cs typeface="B Roya" pitchFamily="2" charset="-78"/>
              </a:rPr>
              <a:t>: دولت به عنوان مظهر قوه مجریه باید بر اساس سیاست عمومی اقتصادی کشور که مجلس شورای اسلامی تعیین کرده است برنامه های اقتصادی لازم را تهیه  که این برنامه ها به صورت برنامه بلند مدت و طرح های عمرانی چندساله </a:t>
            </a:r>
            <a:r>
              <a:rPr lang="fa-IR" sz="2200" dirty="0" err="1">
                <a:solidFill>
                  <a:prstClr val="black"/>
                </a:solidFill>
                <a:cs typeface="B Roya" pitchFamily="2" charset="-78"/>
              </a:rPr>
              <a:t>ویا</a:t>
            </a:r>
            <a:r>
              <a:rPr lang="fa-IR" sz="2200" dirty="0">
                <a:solidFill>
                  <a:prstClr val="black"/>
                </a:solidFill>
                <a:cs typeface="B Roya" pitchFamily="2" charset="-78"/>
              </a:rPr>
              <a:t> به صورت کوتاه مدت تهیه می شوند بدیهی است بودجه سالانه دولت دربرگیرنده اعتبارات هزینه ای (جاری ) </a:t>
            </a:r>
            <a:r>
              <a:rPr lang="fa-IR" sz="2200" dirty="0" err="1">
                <a:solidFill>
                  <a:prstClr val="black"/>
                </a:solidFill>
                <a:cs typeface="B Roya" pitchFamily="2" charset="-78"/>
              </a:rPr>
              <a:t>واعتبارات</a:t>
            </a:r>
            <a:r>
              <a:rPr lang="fa-IR" sz="2200" dirty="0">
                <a:solidFill>
                  <a:prstClr val="black"/>
                </a:solidFill>
                <a:cs typeface="B Roya" pitchFamily="2" charset="-78"/>
              </a:rPr>
              <a:t> </a:t>
            </a:r>
            <a:r>
              <a:rPr lang="fa-IR" sz="2200" dirty="0" err="1">
                <a:solidFill>
                  <a:prstClr val="black"/>
                </a:solidFill>
                <a:cs typeface="B Roya" pitchFamily="2" charset="-78"/>
              </a:rPr>
              <a:t>تملک</a:t>
            </a:r>
            <a:r>
              <a:rPr lang="fa-IR" sz="2200" dirty="0">
                <a:solidFill>
                  <a:prstClr val="black"/>
                </a:solidFill>
                <a:cs typeface="B Roya" pitchFamily="2" charset="-78"/>
              </a:rPr>
              <a:t> </a:t>
            </a:r>
            <a:r>
              <a:rPr lang="fa-IR" sz="2200" dirty="0" err="1">
                <a:solidFill>
                  <a:prstClr val="black"/>
                </a:solidFill>
                <a:cs typeface="B Roya" pitchFamily="2" charset="-78"/>
              </a:rPr>
              <a:t>دارائیهای</a:t>
            </a:r>
            <a:r>
              <a:rPr lang="fa-IR" sz="2200" dirty="0">
                <a:solidFill>
                  <a:prstClr val="black"/>
                </a:solidFill>
                <a:cs typeface="B Roya" pitchFamily="2" charset="-78"/>
              </a:rPr>
              <a:t> سرمایه ای (عمرانی ) است که پس از تهیه ان باید به تصویب قوه مقننه برسد</a:t>
            </a:r>
          </a:p>
        </p:txBody>
      </p:sp>
    </p:spTree>
    <p:extLst>
      <p:ext uri="{BB962C8B-B14F-4D97-AF65-F5344CB8AC3E}">
        <p14:creationId xmlns:p14="http://schemas.microsoft.com/office/powerpoint/2010/main" val="1851043940"/>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915400" cy="6629400"/>
          </a:xfrm>
        </p:spPr>
        <p:txBody>
          <a:bodyPr>
            <a:noAutofit/>
          </a:bodyPr>
          <a:lstStyle/>
          <a:p>
            <a:pPr algn="r" rtl="1">
              <a:lnSpc>
                <a:spcPct val="150000"/>
              </a:lnSpc>
            </a:pPr>
            <a:r>
              <a:rPr lang="fa-IR" sz="2400" dirty="0">
                <a:solidFill>
                  <a:schemeClr val="tx1"/>
                </a:solidFill>
                <a:cs typeface="B Roya" pitchFamily="2" charset="-78"/>
              </a:rPr>
              <a:t>2</a:t>
            </a:r>
            <a:r>
              <a:rPr lang="fa-IR" sz="2400" dirty="0" smtClean="0">
                <a:solidFill>
                  <a:schemeClr val="tx1"/>
                </a:solidFill>
                <a:cs typeface="B Roya" pitchFamily="2" charset="-78"/>
              </a:rPr>
              <a:t>.</a:t>
            </a:r>
            <a:r>
              <a:rPr lang="fa-IR" sz="2200" b="1" dirty="0" smtClean="0">
                <a:solidFill>
                  <a:schemeClr val="tx1"/>
                </a:solidFill>
                <a:cs typeface="B Roya" pitchFamily="2" charset="-78"/>
              </a:rPr>
              <a:t>شورای </a:t>
            </a:r>
            <a:r>
              <a:rPr lang="fa-IR" sz="2200" b="1" dirty="0">
                <a:solidFill>
                  <a:schemeClr val="tx1"/>
                </a:solidFill>
                <a:cs typeface="B Roya" pitchFamily="2" charset="-78"/>
              </a:rPr>
              <a:t>اقتصاد</a:t>
            </a:r>
            <a:r>
              <a:rPr lang="fa-IR" sz="2200" dirty="0">
                <a:solidFill>
                  <a:schemeClr val="tx1"/>
                </a:solidFill>
                <a:cs typeface="B Roya" pitchFamily="2" charset="-78"/>
              </a:rPr>
              <a:t/>
            </a:r>
            <a:br>
              <a:rPr lang="fa-IR" sz="2200" dirty="0">
                <a:solidFill>
                  <a:schemeClr val="tx1"/>
                </a:solidFill>
                <a:cs typeface="B Roya" pitchFamily="2" charset="-78"/>
              </a:rPr>
            </a:br>
            <a:r>
              <a:rPr lang="fa-IR" sz="2200" dirty="0">
                <a:solidFill>
                  <a:schemeClr val="tx1"/>
                </a:solidFill>
                <a:cs typeface="B Roya" pitchFamily="2" charset="-78"/>
              </a:rPr>
              <a:t>شورای اقتصاد با هدف هدایت و هماهنگی کردن امور اقتصادی کشور به ریاست رئیس جمهور تشکیل می شود و دیگر اعضای ان عبارتند از رئیس کل بانک مرکزی .رئیس سازمان مدیریت و برنامه ریزی وعده ای از وزیران (وزیر امور اقتصاد </a:t>
            </a:r>
            <a:r>
              <a:rPr lang="fa-IR" sz="2200" dirty="0" err="1">
                <a:solidFill>
                  <a:schemeClr val="tx1"/>
                </a:solidFill>
                <a:cs typeface="B Roya" pitchFamily="2" charset="-78"/>
              </a:rPr>
              <a:t>ودارایی</a:t>
            </a:r>
            <a:r>
              <a:rPr lang="fa-IR" sz="2200" dirty="0">
                <a:solidFill>
                  <a:schemeClr val="tx1"/>
                </a:solidFill>
                <a:cs typeface="B Roya" pitchFamily="2" charset="-78"/>
              </a:rPr>
              <a:t> . وزیر کار و امور اجتماعی .وزیر صنایع </a:t>
            </a:r>
            <a:r>
              <a:rPr lang="fa-IR" sz="2200" dirty="0" smtClean="0">
                <a:solidFill>
                  <a:schemeClr val="tx1"/>
                </a:solidFill>
                <a:cs typeface="B Roya" pitchFamily="2" charset="-78"/>
              </a:rPr>
              <a:t/>
            </a:r>
            <a:br>
              <a:rPr lang="fa-IR" sz="2200" dirty="0" smtClean="0">
                <a:solidFill>
                  <a:schemeClr val="tx1"/>
                </a:solidFill>
                <a:cs typeface="B Roya" pitchFamily="2" charset="-78"/>
              </a:rPr>
            </a:br>
            <a:r>
              <a:rPr lang="fa-IR" sz="2200" dirty="0" smtClean="0">
                <a:solidFill>
                  <a:schemeClr val="tx1"/>
                </a:solidFill>
                <a:cs typeface="B Roya" pitchFamily="2" charset="-78"/>
              </a:rPr>
              <a:t>و </a:t>
            </a:r>
            <a:r>
              <a:rPr lang="fa-IR" sz="2200" dirty="0">
                <a:solidFill>
                  <a:schemeClr val="tx1"/>
                </a:solidFill>
                <a:cs typeface="B Roya" pitchFamily="2" charset="-78"/>
              </a:rPr>
              <a:t>معادن و وزیر نفت و نیرو </a:t>
            </a:r>
            <a:r>
              <a:rPr lang="fa-IR" sz="2200" dirty="0" smtClean="0">
                <a:solidFill>
                  <a:schemeClr val="tx1"/>
                </a:solidFill>
                <a:cs typeface="B Roya" pitchFamily="2" charset="-78"/>
              </a:rPr>
              <a:t>) . </a:t>
            </a:r>
            <a:r>
              <a:rPr lang="fa-IR" sz="2200" dirty="0">
                <a:solidFill>
                  <a:schemeClr val="tx1"/>
                </a:solidFill>
                <a:cs typeface="B Roya" pitchFamily="2" charset="-78"/>
              </a:rPr>
              <a:t>به عبارتی شورای اقتصاد وظایف زیر را بر عهده دارد :</a:t>
            </a:r>
            <a:br>
              <a:rPr lang="fa-IR" sz="2200" dirty="0">
                <a:solidFill>
                  <a:schemeClr val="tx1"/>
                </a:solidFill>
                <a:cs typeface="B Roya" pitchFamily="2" charset="-78"/>
              </a:rPr>
            </a:br>
            <a:r>
              <a:rPr lang="fa-IR" sz="2200" dirty="0">
                <a:solidFill>
                  <a:schemeClr val="tx1"/>
                </a:solidFill>
                <a:cs typeface="B Roya" pitchFamily="2" charset="-78"/>
              </a:rPr>
              <a:t>1.تعیین هدفهای کلی برنامه های عمرانی کشور </a:t>
            </a:r>
            <a:br>
              <a:rPr lang="fa-IR" sz="2200" dirty="0">
                <a:solidFill>
                  <a:schemeClr val="tx1"/>
                </a:solidFill>
                <a:cs typeface="B Roya" pitchFamily="2" charset="-78"/>
              </a:rPr>
            </a:br>
            <a:r>
              <a:rPr lang="fa-IR" sz="2200" dirty="0">
                <a:solidFill>
                  <a:schemeClr val="tx1"/>
                </a:solidFill>
                <a:cs typeface="B Roya" pitchFamily="2" charset="-78"/>
              </a:rPr>
              <a:t>2.بررسی خط مشی ها </a:t>
            </a:r>
            <a:r>
              <a:rPr lang="fa-IR" sz="2200" dirty="0" err="1">
                <a:solidFill>
                  <a:schemeClr val="tx1"/>
                </a:solidFill>
                <a:cs typeface="B Roya" pitchFamily="2" charset="-78"/>
              </a:rPr>
              <a:t>وسیاستهای</a:t>
            </a:r>
            <a:r>
              <a:rPr lang="fa-IR" sz="2200" dirty="0">
                <a:solidFill>
                  <a:schemeClr val="tx1"/>
                </a:solidFill>
                <a:cs typeface="B Roya" pitchFamily="2" charset="-78"/>
              </a:rPr>
              <a:t> اقتصادی </a:t>
            </a:r>
            <a:r>
              <a:rPr lang="fa-IR" sz="2200" dirty="0" err="1">
                <a:solidFill>
                  <a:schemeClr val="tx1"/>
                </a:solidFill>
                <a:cs typeface="B Roya" pitchFamily="2" charset="-78"/>
              </a:rPr>
              <a:t>واجتماعی</a:t>
            </a:r>
            <a:r>
              <a:rPr lang="fa-IR" sz="2200" dirty="0">
                <a:solidFill>
                  <a:schemeClr val="tx1"/>
                </a:solidFill>
                <a:cs typeface="B Roya" pitchFamily="2" charset="-78"/>
              </a:rPr>
              <a:t> به منظور طرح در هیئت وزیران</a:t>
            </a:r>
            <a:br>
              <a:rPr lang="fa-IR" sz="2200" dirty="0">
                <a:solidFill>
                  <a:schemeClr val="tx1"/>
                </a:solidFill>
                <a:cs typeface="B Roya" pitchFamily="2" charset="-78"/>
              </a:rPr>
            </a:br>
            <a:r>
              <a:rPr lang="fa-IR" sz="2200" dirty="0">
                <a:solidFill>
                  <a:schemeClr val="tx1"/>
                </a:solidFill>
                <a:cs typeface="B Roya" pitchFamily="2" charset="-78"/>
              </a:rPr>
              <a:t>3.اظهار نظر درباره برنامه های عمرانی برای طرح در هیئت وزیران</a:t>
            </a:r>
            <a:br>
              <a:rPr lang="fa-IR" sz="2200" dirty="0">
                <a:solidFill>
                  <a:schemeClr val="tx1"/>
                </a:solidFill>
                <a:cs typeface="B Roya" pitchFamily="2" charset="-78"/>
              </a:rPr>
            </a:br>
            <a:r>
              <a:rPr lang="fa-IR" sz="2200" dirty="0">
                <a:solidFill>
                  <a:schemeClr val="tx1"/>
                </a:solidFill>
                <a:cs typeface="B Roya" pitchFamily="2" charset="-78"/>
              </a:rPr>
              <a:t>4.تعیین خط مشی تنظیم بودجه کل کشور</a:t>
            </a:r>
            <a:br>
              <a:rPr lang="fa-IR" sz="2200" dirty="0">
                <a:solidFill>
                  <a:schemeClr val="tx1"/>
                </a:solidFill>
                <a:cs typeface="B Roya" pitchFamily="2" charset="-78"/>
              </a:rPr>
            </a:br>
            <a:r>
              <a:rPr lang="fa-IR" sz="2200" dirty="0">
                <a:solidFill>
                  <a:schemeClr val="tx1"/>
                </a:solidFill>
                <a:cs typeface="B Roya" pitchFamily="2" charset="-78"/>
              </a:rPr>
              <a:t>5. بررسی بودجه کل کشور برای طرح در هیئت وزیران</a:t>
            </a:r>
            <a:br>
              <a:rPr lang="fa-IR" sz="2200" dirty="0">
                <a:solidFill>
                  <a:schemeClr val="tx1"/>
                </a:solidFill>
                <a:cs typeface="B Roya" pitchFamily="2" charset="-78"/>
              </a:rPr>
            </a:br>
            <a:r>
              <a:rPr lang="fa-IR" sz="2200" dirty="0">
                <a:solidFill>
                  <a:schemeClr val="tx1"/>
                </a:solidFill>
                <a:cs typeface="B Roya" pitchFamily="2" charset="-78"/>
              </a:rPr>
              <a:t>6.تصویب اصول .سیاست ها مربوط به اعطای وام از محل اعتبارات </a:t>
            </a:r>
            <a:r>
              <a:rPr lang="fa-IR" sz="2200" dirty="0" err="1">
                <a:solidFill>
                  <a:schemeClr val="tx1"/>
                </a:solidFill>
                <a:cs typeface="B Roya" pitchFamily="2" charset="-78"/>
              </a:rPr>
              <a:t>تملک</a:t>
            </a:r>
            <a:r>
              <a:rPr lang="fa-IR" sz="2200" dirty="0">
                <a:solidFill>
                  <a:schemeClr val="tx1"/>
                </a:solidFill>
                <a:cs typeface="B Roya" pitchFamily="2" charset="-78"/>
              </a:rPr>
              <a:t> دارایی های سرمایه ای (عمرانی ) به شهرداری ها </a:t>
            </a:r>
            <a:r>
              <a:rPr lang="fa-IR" sz="2200" dirty="0" err="1">
                <a:solidFill>
                  <a:schemeClr val="tx1"/>
                </a:solidFill>
                <a:cs typeface="B Roya" pitchFamily="2" charset="-78"/>
              </a:rPr>
              <a:t>وسایر</a:t>
            </a:r>
            <a:r>
              <a:rPr lang="fa-IR" sz="2200" dirty="0">
                <a:solidFill>
                  <a:schemeClr val="tx1"/>
                </a:solidFill>
                <a:cs typeface="B Roya" pitchFamily="2" charset="-78"/>
              </a:rPr>
              <a:t> موسسات به پیشنهاد وزارت امور اقتصاد و دارایی </a:t>
            </a:r>
            <a:r>
              <a:rPr lang="fa-IR" sz="2400" dirty="0">
                <a:solidFill>
                  <a:schemeClr val="tx1"/>
                </a:solidFill>
                <a:cs typeface="B Roya" pitchFamily="2" charset="-78"/>
              </a:rPr>
              <a:t/>
            </a:r>
            <a:br>
              <a:rPr lang="fa-IR" sz="2400" dirty="0">
                <a:solidFill>
                  <a:schemeClr val="tx1"/>
                </a:solidFill>
                <a:cs typeface="B Roya" pitchFamily="2" charset="-78"/>
              </a:rPr>
            </a:br>
            <a:r>
              <a:rPr lang="fa-IR" sz="2400" dirty="0">
                <a:solidFill>
                  <a:schemeClr val="tx1"/>
                </a:solidFill>
                <a:cs typeface="B Roya" pitchFamily="2" charset="-78"/>
              </a:rPr>
              <a:t>و</a:t>
            </a:r>
            <a:r>
              <a:rPr lang="fa-IR" sz="2400" dirty="0" smtClean="0">
                <a:solidFill>
                  <a:schemeClr val="tx1"/>
                </a:solidFill>
                <a:cs typeface="B Roya" pitchFamily="2" charset="-78"/>
              </a:rPr>
              <a:t>...</a:t>
            </a:r>
            <a:endParaRPr lang="en-US" sz="2400" dirty="0">
              <a:solidFill>
                <a:schemeClr val="tx1"/>
              </a:solidFill>
              <a:cs typeface="B Roya" pitchFamily="2" charset="-78"/>
            </a:endParaRPr>
          </a:p>
        </p:txBody>
      </p:sp>
    </p:spTree>
    <p:extLst>
      <p:ext uri="{BB962C8B-B14F-4D97-AF65-F5344CB8AC3E}">
        <p14:creationId xmlns:p14="http://schemas.microsoft.com/office/powerpoint/2010/main" val="101130201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91600" cy="6400800"/>
          </a:xfrm>
        </p:spPr>
        <p:txBody>
          <a:bodyPr>
            <a:normAutofit fontScale="90000"/>
          </a:bodyPr>
          <a:lstStyle/>
          <a:p>
            <a:pPr algn="r" rtl="1"/>
            <a:r>
              <a:rPr lang="fa-IR" sz="2400" dirty="0" smtClean="0">
                <a:solidFill>
                  <a:schemeClr val="tx1"/>
                </a:solidFill>
                <a:cs typeface="B Roya" pitchFamily="2" charset="-78"/>
              </a:rPr>
              <a:t>3. </a:t>
            </a:r>
            <a:r>
              <a:rPr lang="fa-IR" sz="2400" b="1" dirty="0" smtClean="0">
                <a:solidFill>
                  <a:schemeClr val="tx1"/>
                </a:solidFill>
                <a:cs typeface="B Roya" pitchFamily="2" charset="-78"/>
              </a:rPr>
              <a:t>وزارت </a:t>
            </a:r>
            <a:r>
              <a:rPr lang="fa-IR" sz="2400" b="1" dirty="0">
                <a:solidFill>
                  <a:schemeClr val="tx1"/>
                </a:solidFill>
                <a:cs typeface="B Roya" pitchFamily="2" charset="-78"/>
              </a:rPr>
              <a:t>امور اقتصادی و دارایی </a:t>
            </a: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400" dirty="0" smtClean="0">
                <a:solidFill>
                  <a:schemeClr val="tx1"/>
                </a:solidFill>
                <a:cs typeface="B Roya" pitchFamily="2" charset="-78"/>
              </a:rPr>
              <a:t>نخستین </a:t>
            </a:r>
            <a:r>
              <a:rPr lang="fa-IR" sz="2400" dirty="0">
                <a:solidFill>
                  <a:schemeClr val="tx1"/>
                </a:solidFill>
                <a:cs typeface="B Roya" pitchFamily="2" charset="-78"/>
              </a:rPr>
              <a:t>وظیفه وزارت امور اقتصاد و دارایی در زمینه بودجه همکاری با سازمان مدیریت </a:t>
            </a:r>
            <a:r>
              <a:rPr lang="fa-IR" sz="2400" dirty="0" err="1">
                <a:solidFill>
                  <a:schemeClr val="tx1"/>
                </a:solidFill>
                <a:cs typeface="B Roya" pitchFamily="2" charset="-78"/>
              </a:rPr>
              <a:t>وبرنامه</a:t>
            </a:r>
            <a:r>
              <a:rPr lang="fa-IR" sz="2400" dirty="0">
                <a:solidFill>
                  <a:schemeClr val="tx1"/>
                </a:solidFill>
                <a:cs typeface="B Roya" pitchFamily="2" charset="-78"/>
              </a:rPr>
              <a:t> ریزی در مورد پیش بینی </a:t>
            </a:r>
            <a:r>
              <a:rPr lang="fa-IR" sz="2400" dirty="0" err="1">
                <a:solidFill>
                  <a:schemeClr val="tx1"/>
                </a:solidFill>
                <a:cs typeface="B Roya" pitchFamily="2" charset="-78"/>
              </a:rPr>
              <a:t>درامدها</a:t>
            </a:r>
            <a:r>
              <a:rPr lang="fa-IR" sz="2400" dirty="0">
                <a:solidFill>
                  <a:schemeClr val="tx1"/>
                </a:solidFill>
                <a:cs typeface="B Roya" pitchFamily="2" charset="-78"/>
              </a:rPr>
              <a:t> </a:t>
            </a:r>
            <a:r>
              <a:rPr lang="fa-IR" sz="2400" dirty="0" err="1">
                <a:solidFill>
                  <a:schemeClr val="tx1"/>
                </a:solidFill>
                <a:cs typeface="B Roya" pitchFamily="2" charset="-78"/>
              </a:rPr>
              <a:t>وسایر</a:t>
            </a:r>
            <a:r>
              <a:rPr lang="fa-IR" sz="2400" dirty="0">
                <a:solidFill>
                  <a:schemeClr val="tx1"/>
                </a:solidFill>
                <a:cs typeface="B Roya" pitchFamily="2" charset="-78"/>
              </a:rPr>
              <a:t> منابع تامین اعتبار بودجه </a:t>
            </a:r>
            <a:r>
              <a:rPr lang="fa-IR" sz="2400" dirty="0" err="1">
                <a:solidFill>
                  <a:schemeClr val="tx1"/>
                </a:solidFill>
                <a:cs typeface="B Roya" pitchFamily="2" charset="-78"/>
              </a:rPr>
              <a:t>است.وصول</a:t>
            </a:r>
            <a:r>
              <a:rPr lang="fa-IR" sz="2400" dirty="0">
                <a:solidFill>
                  <a:schemeClr val="tx1"/>
                </a:solidFill>
                <a:cs typeface="B Roya" pitchFamily="2" charset="-78"/>
              </a:rPr>
              <a:t> </a:t>
            </a:r>
            <a:r>
              <a:rPr lang="fa-IR" sz="2400" dirty="0" err="1">
                <a:solidFill>
                  <a:schemeClr val="tx1"/>
                </a:solidFill>
                <a:cs typeface="B Roya" pitchFamily="2" charset="-78"/>
              </a:rPr>
              <a:t>درامدهای</a:t>
            </a:r>
            <a:r>
              <a:rPr lang="fa-IR" sz="2400" dirty="0">
                <a:solidFill>
                  <a:schemeClr val="tx1"/>
                </a:solidFill>
                <a:cs typeface="B Roya" pitchFamily="2" charset="-78"/>
              </a:rPr>
              <a:t> دولت از تمام منابع ونیز تمام </a:t>
            </a:r>
            <a:r>
              <a:rPr lang="fa-IR" sz="2400" dirty="0" err="1">
                <a:solidFill>
                  <a:schemeClr val="tx1"/>
                </a:solidFill>
                <a:cs typeface="B Roya" pitchFamily="2" charset="-78"/>
              </a:rPr>
              <a:t>پرداختهای</a:t>
            </a:r>
            <a:r>
              <a:rPr lang="fa-IR" sz="2400" dirty="0">
                <a:solidFill>
                  <a:schemeClr val="tx1"/>
                </a:solidFill>
                <a:cs typeface="B Roya" pitchFamily="2" charset="-78"/>
              </a:rPr>
              <a:t> ان از طریق این وزارتخانه انجام میشود </a:t>
            </a:r>
            <a:r>
              <a:rPr lang="fa-IR" sz="2400" dirty="0" err="1">
                <a:solidFill>
                  <a:schemeClr val="tx1"/>
                </a:solidFill>
                <a:cs typeface="B Roya" pitchFamily="2" charset="-78"/>
              </a:rPr>
              <a:t>وبه</a:t>
            </a:r>
            <a:r>
              <a:rPr lang="fa-IR" sz="2400" dirty="0">
                <a:solidFill>
                  <a:schemeClr val="tx1"/>
                </a:solidFill>
                <a:cs typeface="B Roya" pitchFamily="2" charset="-78"/>
              </a:rPr>
              <a:t> همین جهت تمام </a:t>
            </a:r>
            <a:r>
              <a:rPr lang="fa-IR" sz="2400" dirty="0" err="1">
                <a:solidFill>
                  <a:schemeClr val="tx1"/>
                </a:solidFill>
                <a:cs typeface="B Roya" pitchFamily="2" charset="-78"/>
              </a:rPr>
              <a:t>حسابهای</a:t>
            </a:r>
            <a:r>
              <a:rPr lang="fa-IR" sz="2400" dirty="0">
                <a:solidFill>
                  <a:schemeClr val="tx1"/>
                </a:solidFill>
                <a:cs typeface="B Roya" pitchFamily="2" charset="-78"/>
              </a:rPr>
              <a:t> دولت چه در طرف دریافت ها و چه در طرف </a:t>
            </a:r>
            <a:r>
              <a:rPr lang="fa-IR" sz="2400" dirty="0" err="1">
                <a:solidFill>
                  <a:schemeClr val="tx1"/>
                </a:solidFill>
                <a:cs typeface="B Roya" pitchFamily="2" charset="-78"/>
              </a:rPr>
              <a:t>پرداختها</a:t>
            </a:r>
            <a:r>
              <a:rPr lang="fa-IR" sz="2400" dirty="0">
                <a:solidFill>
                  <a:schemeClr val="tx1"/>
                </a:solidFill>
                <a:cs typeface="B Roya" pitchFamily="2" charset="-78"/>
              </a:rPr>
              <a:t> </a:t>
            </a:r>
            <a:r>
              <a:rPr lang="fa-IR" sz="2400" dirty="0" err="1">
                <a:solidFill>
                  <a:schemeClr val="tx1"/>
                </a:solidFill>
                <a:cs typeface="B Roya" pitchFamily="2" charset="-78"/>
              </a:rPr>
              <a:t>درخزانه</a:t>
            </a:r>
            <a:r>
              <a:rPr lang="fa-IR" sz="2400" dirty="0">
                <a:solidFill>
                  <a:schemeClr val="tx1"/>
                </a:solidFill>
                <a:cs typeface="B Roya" pitchFamily="2" charset="-78"/>
              </a:rPr>
              <a:t> داری کل که جزیی از این وزارت خانه  متمرکز شده </a:t>
            </a:r>
            <a:r>
              <a:rPr lang="fa-IR" sz="2400" dirty="0" err="1">
                <a:solidFill>
                  <a:schemeClr val="tx1"/>
                </a:solidFill>
                <a:cs typeface="B Roya" pitchFamily="2" charset="-78"/>
              </a:rPr>
              <a:t>است.به</a:t>
            </a:r>
            <a:r>
              <a:rPr lang="fa-IR" sz="2400" dirty="0">
                <a:solidFill>
                  <a:schemeClr val="tx1"/>
                </a:solidFill>
                <a:cs typeface="B Roya" pitchFamily="2" charset="-78"/>
              </a:rPr>
              <a:t> عبارتی می توان وظیفه مهم دیگر وزارت امور اقتصاد </a:t>
            </a:r>
            <a:r>
              <a:rPr lang="fa-IR" sz="2400" dirty="0" err="1">
                <a:solidFill>
                  <a:schemeClr val="tx1"/>
                </a:solidFill>
                <a:cs typeface="B Roya" pitchFamily="2" charset="-78"/>
              </a:rPr>
              <a:t>ودارایی</a:t>
            </a:r>
            <a:r>
              <a:rPr lang="fa-IR" sz="2400" dirty="0">
                <a:solidFill>
                  <a:schemeClr val="tx1"/>
                </a:solidFill>
                <a:cs typeface="B Roya" pitchFamily="2" charset="-78"/>
              </a:rPr>
              <a:t> (</a:t>
            </a:r>
            <a:r>
              <a:rPr lang="fa-IR" sz="2400" dirty="0" err="1">
                <a:solidFill>
                  <a:schemeClr val="tx1"/>
                </a:solidFill>
                <a:cs typeface="B Roya" pitchFamily="2" charset="-78"/>
              </a:rPr>
              <a:t>نطارت</a:t>
            </a:r>
            <a:r>
              <a:rPr lang="fa-IR" sz="2400" dirty="0">
                <a:solidFill>
                  <a:schemeClr val="tx1"/>
                </a:solidFill>
                <a:cs typeface="B Roya" pitchFamily="2" charset="-78"/>
              </a:rPr>
              <a:t> مالی ) </a:t>
            </a:r>
            <a:r>
              <a:rPr lang="fa-IR" sz="2400" dirty="0" err="1">
                <a:solidFill>
                  <a:schemeClr val="tx1"/>
                </a:solidFill>
                <a:cs typeface="B Roya" pitchFamily="2" charset="-78"/>
              </a:rPr>
              <a:t>بربودجه</a:t>
            </a:r>
            <a:r>
              <a:rPr lang="fa-IR" sz="2400" dirty="0">
                <a:solidFill>
                  <a:schemeClr val="tx1"/>
                </a:solidFill>
                <a:cs typeface="B Roya" pitchFamily="2" charset="-78"/>
              </a:rPr>
              <a:t> – نظارت حین خرج است که از طریق ذی </a:t>
            </a:r>
            <a:r>
              <a:rPr lang="fa-IR" sz="2400" dirty="0" err="1">
                <a:solidFill>
                  <a:schemeClr val="tx1"/>
                </a:solidFill>
                <a:cs typeface="B Roya" pitchFamily="2" charset="-78"/>
              </a:rPr>
              <a:t>حسابان</a:t>
            </a:r>
            <a:r>
              <a:rPr lang="fa-IR" sz="2400" dirty="0">
                <a:solidFill>
                  <a:schemeClr val="tx1"/>
                </a:solidFill>
                <a:cs typeface="B Roya" pitchFamily="2" charset="-78"/>
              </a:rPr>
              <a:t> آن وزارت خانه </a:t>
            </a:r>
            <a:r>
              <a:rPr lang="fa-IR" sz="2400" dirty="0" err="1">
                <a:solidFill>
                  <a:schemeClr val="tx1"/>
                </a:solidFill>
                <a:cs typeface="B Roya" pitchFamily="2" charset="-78"/>
              </a:rPr>
              <a:t>وتطبیق</a:t>
            </a:r>
            <a:r>
              <a:rPr lang="fa-IR" sz="2400" dirty="0">
                <a:solidFill>
                  <a:schemeClr val="tx1"/>
                </a:solidFill>
                <a:cs typeface="B Roya" pitchFamily="2" charset="-78"/>
              </a:rPr>
              <a:t> هزینه ها با مفاد قوانین صورت می گیرد</a:t>
            </a:r>
            <a:br>
              <a:rPr lang="fa-IR" sz="2400" dirty="0">
                <a:solidFill>
                  <a:schemeClr val="tx1"/>
                </a:solidFill>
                <a:cs typeface="B Roya" pitchFamily="2" charset="-78"/>
              </a:rPr>
            </a:br>
            <a:r>
              <a:rPr lang="fa-IR" sz="2400" dirty="0" smtClean="0">
                <a:solidFill>
                  <a:schemeClr val="tx1"/>
                </a:solidFill>
                <a:cs typeface="B Roya" pitchFamily="2" charset="-78"/>
              </a:rPr>
              <a:t/>
            </a:r>
            <a:br>
              <a:rPr lang="fa-IR" sz="2400" dirty="0" smtClean="0">
                <a:solidFill>
                  <a:schemeClr val="tx1"/>
                </a:solidFill>
                <a:cs typeface="B Roya" pitchFamily="2" charset="-78"/>
              </a:rPr>
            </a:br>
            <a:r>
              <a:rPr lang="fa-IR" sz="2400" b="1" dirty="0" smtClean="0">
                <a:solidFill>
                  <a:schemeClr val="tx1"/>
                </a:solidFill>
                <a:cs typeface="B Roya" pitchFamily="2" charset="-78"/>
              </a:rPr>
              <a:t>خزانه </a:t>
            </a:r>
            <a:r>
              <a:rPr lang="fa-IR" sz="2400" b="1" dirty="0">
                <a:solidFill>
                  <a:schemeClr val="tx1"/>
                </a:solidFill>
                <a:cs typeface="B Roya" pitchFamily="2" charset="-78"/>
              </a:rPr>
              <a:t>داری کل </a:t>
            </a:r>
            <a:r>
              <a:rPr lang="fa-IR" sz="2400" dirty="0">
                <a:solidFill>
                  <a:schemeClr val="tx1"/>
                </a:solidFill>
                <a:cs typeface="B Roya" pitchFamily="2" charset="-78"/>
              </a:rPr>
              <a:t>: خزانه داری کل یک سازمان مالی بسیار وسیع شامل مجموعه دوایر متمرکز در وزارت دارایی و (خزانه  معین استان) در استان </a:t>
            </a:r>
            <a:r>
              <a:rPr lang="fa-IR" sz="2400" dirty="0" err="1">
                <a:solidFill>
                  <a:schemeClr val="tx1"/>
                </a:solidFill>
                <a:cs typeface="B Roya" pitchFamily="2" charset="-78"/>
              </a:rPr>
              <a:t>هاست.خزانه</a:t>
            </a:r>
            <a:r>
              <a:rPr lang="fa-IR" sz="2400" dirty="0">
                <a:solidFill>
                  <a:schemeClr val="tx1"/>
                </a:solidFill>
                <a:cs typeface="B Roya" pitchFamily="2" charset="-78"/>
              </a:rPr>
              <a:t> داری کل وجوه را از طریق ذی </a:t>
            </a:r>
            <a:r>
              <a:rPr lang="fa-IR" sz="2400" dirty="0" err="1">
                <a:solidFill>
                  <a:schemeClr val="tx1"/>
                </a:solidFill>
                <a:cs typeface="B Roya" pitchFamily="2" charset="-78"/>
              </a:rPr>
              <a:t>حسابان</a:t>
            </a:r>
            <a:r>
              <a:rPr lang="fa-IR" sz="2400" dirty="0">
                <a:solidFill>
                  <a:schemeClr val="tx1"/>
                </a:solidFill>
                <a:cs typeface="B Roya" pitchFamily="2" charset="-78"/>
              </a:rPr>
              <a:t> خود ونیز روسای حسابداری  وزارتخانه ها و موسسات دولتی دریافت می کندو اداره کلیه وجوه دولتی و </a:t>
            </a:r>
            <a:r>
              <a:rPr lang="fa-IR" sz="2400" dirty="0" err="1">
                <a:solidFill>
                  <a:schemeClr val="tx1"/>
                </a:solidFill>
                <a:cs typeface="B Roya" pitchFamily="2" charset="-78"/>
              </a:rPr>
              <a:t>درامدهای</a:t>
            </a:r>
            <a:r>
              <a:rPr lang="fa-IR" sz="2400" dirty="0">
                <a:solidFill>
                  <a:schemeClr val="tx1"/>
                </a:solidFill>
                <a:cs typeface="B Roya" pitchFamily="2" charset="-78"/>
              </a:rPr>
              <a:t> اختصاصی وزارتخانه ها اعم از مالیات .حقوق گمرکی </a:t>
            </a:r>
            <a:r>
              <a:rPr lang="fa-IR" sz="2400" dirty="0" err="1">
                <a:solidFill>
                  <a:schemeClr val="tx1"/>
                </a:solidFill>
                <a:cs typeface="B Roya" pitchFamily="2" charset="-78"/>
              </a:rPr>
              <a:t>وسود</a:t>
            </a:r>
            <a:r>
              <a:rPr lang="fa-IR" sz="2400" dirty="0">
                <a:solidFill>
                  <a:schemeClr val="tx1"/>
                </a:solidFill>
                <a:cs typeface="B Roya" pitchFamily="2" charset="-78"/>
              </a:rPr>
              <a:t> بازرگانی واردات </a:t>
            </a:r>
            <a:r>
              <a:rPr lang="fa-IR" sz="2400" dirty="0" err="1">
                <a:solidFill>
                  <a:schemeClr val="tx1"/>
                </a:solidFill>
                <a:cs typeface="B Roya" pitchFamily="2" charset="-78"/>
              </a:rPr>
              <a:t>و..به</a:t>
            </a:r>
            <a:r>
              <a:rPr lang="fa-IR" sz="2400" dirty="0">
                <a:solidFill>
                  <a:schemeClr val="tx1"/>
                </a:solidFill>
                <a:cs typeface="B Roya" pitchFamily="2" charset="-78"/>
              </a:rPr>
              <a:t> عهده </a:t>
            </a:r>
            <a:r>
              <a:rPr lang="fa-IR" sz="2400" dirty="0" err="1">
                <a:solidFill>
                  <a:schemeClr val="tx1"/>
                </a:solidFill>
                <a:cs typeface="B Roya" pitchFamily="2" charset="-78"/>
              </a:rPr>
              <a:t>دارد.وهمچنین</a:t>
            </a:r>
            <a:r>
              <a:rPr lang="fa-IR" sz="2400" dirty="0">
                <a:solidFill>
                  <a:schemeClr val="tx1"/>
                </a:solidFill>
                <a:cs typeface="B Roya" pitchFamily="2" charset="-78"/>
              </a:rPr>
              <a:t> به طور مستقیم کلیه وجوه حاصل از عواید نفت و بالاخره هرگونه عایدی دستگاههای دولتی یا وابسته به دولت  و...را دریافت می دارد و در حساب متعلق به خود در بانک مرکزی متمرکز می </a:t>
            </a:r>
            <a:r>
              <a:rPr lang="fa-IR" sz="2400" dirty="0" err="1">
                <a:solidFill>
                  <a:schemeClr val="tx1"/>
                </a:solidFill>
                <a:cs typeface="B Roya" pitchFamily="2" charset="-78"/>
              </a:rPr>
              <a:t>سازد.از</a:t>
            </a:r>
            <a:r>
              <a:rPr lang="fa-IR" sz="2400" dirty="0">
                <a:solidFill>
                  <a:schemeClr val="tx1"/>
                </a:solidFill>
                <a:cs typeface="B Roya" pitchFamily="2" charset="-78"/>
              </a:rPr>
              <a:t> اصل تمرکز وجوه دولتی در خزانه استنباط می شود که هیچ یک از دستگاههای دولتی یا وابسته به دولت </a:t>
            </a:r>
            <a:r>
              <a:rPr lang="fa-IR" sz="2400" dirty="0" err="1">
                <a:solidFill>
                  <a:schemeClr val="tx1"/>
                </a:solidFill>
                <a:cs typeface="B Roya" pitchFamily="2" charset="-78"/>
              </a:rPr>
              <a:t>نمی</a:t>
            </a:r>
            <a:r>
              <a:rPr lang="fa-IR" sz="2400" dirty="0">
                <a:solidFill>
                  <a:schemeClr val="tx1"/>
                </a:solidFill>
                <a:cs typeface="B Roya" pitchFamily="2" charset="-78"/>
              </a:rPr>
              <a:t> توانند تمام یا قسمتی از </a:t>
            </a:r>
            <a:r>
              <a:rPr lang="fa-IR" sz="2400" dirty="0" err="1">
                <a:solidFill>
                  <a:schemeClr val="tx1"/>
                </a:solidFill>
                <a:cs typeface="B Roya" pitchFamily="2" charset="-78"/>
              </a:rPr>
              <a:t>درامدهای</a:t>
            </a:r>
            <a:r>
              <a:rPr lang="fa-IR" sz="2400" dirty="0">
                <a:solidFill>
                  <a:schemeClr val="tx1"/>
                </a:solidFill>
                <a:cs typeface="B Roya" pitchFamily="2" charset="-78"/>
              </a:rPr>
              <a:t> خود را به مصرف برسانند  و ملزم </a:t>
            </a:r>
            <a:r>
              <a:rPr lang="fa-IR" sz="2400" dirty="0" err="1">
                <a:solidFill>
                  <a:schemeClr val="tx1"/>
                </a:solidFill>
                <a:cs typeface="B Roya" pitchFamily="2" charset="-78"/>
              </a:rPr>
              <a:t>اند</a:t>
            </a:r>
            <a:r>
              <a:rPr lang="fa-IR" sz="2400" dirty="0">
                <a:solidFill>
                  <a:schemeClr val="tx1"/>
                </a:solidFill>
                <a:cs typeface="B Roya" pitchFamily="2" charset="-78"/>
              </a:rPr>
              <a:t> که کلیه درآمدهای خود را به خزانه تحویل دهند </a:t>
            </a:r>
            <a:r>
              <a:rPr lang="fa-IR" sz="2400" dirty="0" err="1">
                <a:solidFill>
                  <a:schemeClr val="tx1"/>
                </a:solidFill>
                <a:cs typeface="B Roya" pitchFamily="2" charset="-78"/>
              </a:rPr>
              <a:t>وبرای</a:t>
            </a:r>
            <a:r>
              <a:rPr lang="fa-IR" sz="2400" dirty="0">
                <a:solidFill>
                  <a:schemeClr val="tx1"/>
                </a:solidFill>
                <a:cs typeface="B Roya" pitchFamily="2" charset="-78"/>
              </a:rPr>
              <a:t> مخارج خود از خزانه وجوه لازم را تحصیل نمایند</a:t>
            </a:r>
            <a:br>
              <a:rPr lang="fa-IR" sz="2400" dirty="0">
                <a:solidFill>
                  <a:schemeClr val="tx1"/>
                </a:solidFill>
                <a:cs typeface="B Roya" pitchFamily="2" charset="-78"/>
              </a:rPr>
            </a:br>
            <a:endParaRPr lang="fa-IR" sz="2400" dirty="0">
              <a:solidFill>
                <a:schemeClr val="tx1"/>
              </a:solidFill>
              <a:cs typeface="B Roya" pitchFamily="2" charset="-78"/>
            </a:endParaRPr>
          </a:p>
        </p:txBody>
      </p:sp>
    </p:spTree>
    <p:extLst>
      <p:ext uri="{BB962C8B-B14F-4D97-AF65-F5344CB8AC3E}">
        <p14:creationId xmlns:p14="http://schemas.microsoft.com/office/powerpoint/2010/main" val="211439069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543</TotalTime>
  <Words>105</Words>
  <Application>Microsoft Office PowerPoint</Application>
  <PresentationFormat>On-screen Show (4:3)</PresentationFormat>
  <Paragraphs>14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Waveform</vt:lpstr>
      <vt:lpstr>PowerPoint Presentation</vt:lpstr>
      <vt:lpstr> عنوان : فصل 6 کتاب اصول تهیه وتنظیم بودجه  استاد ارجمند:  آقای  دکترغفاری  ارائه دهنده : مهدی مقرب زاده   دانشجوی ارشد رشته مدیریت  دولتی (گرایش مالی )  </vt:lpstr>
      <vt:lpstr>هدف رفتاری    1.نقش قوه مقننه را در تدوین سیاستهای اقتصادی و مالی بیان کنید  2.هدف و نقش دیوان محاسبات کشور را در نظام بودجه ای بیان کنید 3.نقش قوه مجریه را در تنظیم خط مشی مالی  اقتصادی دولت بیان کنید 4.وظایف شورای اقتصاد را بیان کنید 5.وظایف امور اقتصاد ودارایی را بیان کنید   6.وظایف شورای برنامه ریزی وتوسعه استان وشهرستان را بیان کنید   </vt:lpstr>
      <vt:lpstr>الف: نقش قوه مقننه در تدوین سیاستهای اقتصادی ومالی  :    مجلس شورای اسلامی یک از مراجعی است که پس از قانون اساسی به تدوین سیاست عمومی اقتصادی مملکت توجه دارد بدین ترتیب که براساس نظام اقتصادی و مالی تعیین شده در قانون اساسی مبادرت به تعیین خط مشی های کلی و سیاست عمومی اقتصادی می کند. مثلا در قانون اساسی فعالیتهای بخش خصوصی مکمل فعالیتهای اقتصادی بخش دولتی و تعاونی عنوان گردیده که باید شرایط و ضوابط ان به وسیله قانون تعیین گردد. </vt:lpstr>
      <vt:lpstr>دیوان محاسبات  دیوان محاسبات در سال 1290 هجری شمسی در 141 ماده به تصویب مجلس شورای ملی رسید ودر آن زمان زیر نظر قوه مجریه بود.  امروزه طبق اصل 54 قانون اساسی دیوان محاسبات مستقیما زیر نظر مجلس شورای اسلامی می باشد و  در دستگاههای اجرایی نیز استقرار دارد .  دیوان به منزله چشم قوه مقننه بر روی قوه مجریه می باشد.. دیوان محاسبات در امور مالی واداری استقلال دارد واعتبار مورد نیاز آن بنا به پیشنهاد مدیران پس از تایید کمیسیون دیوان محاسبات وبودجه مجلس شورای اسلامی جداگانه در لایحه بودجه منظور میگردد.  وظیفه عمده دیوان محاسبات کشور در اصل پنجاه وپنجم قانون اساسی چنین بیان شده است :  دیوان محاسبات به کلیه حسابهای موسسات وزارت خانه ها که به نحوی از بودجه کل کشور استفاده می کنند به ترتیبی که قانون مصوب نموده حسابرسی می نماید که هیچ هزینه ای از دیوان محاسبات تجاوز نکند و هر وجهی در محل خود به مصرف رسیده باشد.دیوان محاسبات اسناد و مدارک مربوطه را جمع اوری وگزارش تفریق بودجه هرسال را به انضمام نظر خود به مجلس شورای اسلامی تسلیم می نماید</vt:lpstr>
      <vt:lpstr> هدف  دیوان محاسبات با توجه به اصول مندرج در قانون به منظور پاسداری از اموال عمومی از طریق :  -کنترل عملیات و فعالیت ها مالی کلیه وزارت خانه ها که  به نحوی از بودجه کل کشور استفاده  می کنند - بررسی وحسابرسی وجوه مصرف شده درآمدوسایرمنابع تامین اعتبار از دستگاههای مربوطه  -تهیه و تدوین گزارشی حاوی نظرها در مورد گزارش تفریق بودجه وارائه ان به مجلس   که نظارت دیوان محاسبات به صورت نظارت فنی ومحاسباتی . نظارت وکنترل قضایی و نظارت وکنترل پارلمانی است .در ایران طبق قانون محاسبات عمومی مصوب سال 1366 دیوان محاسبات دارای حداقل سه وحداکثر هفت هیئت مستشاری ویک دادسراست.که هر هیئت مستشاری مرکب از سه مستشار است که یکی از انها رئیس هیئت خواهد بود .رئیس دیوان محاسبات پس از افتتاح هر دوره قانون گذاری به پیشنهاد کمیسیون دیوان محاسبات و بودجه  مجلس شورای اسلامی و تصویب نمایندگان انتخاب می شود .رئیس دیوان پس از دریافت حکم حداقل 15نفر را از میان افراد واجد صلاحیت از بین کارکنان امین و متعهد به کمیسیون دیوان محاسبات پیشنهاد می کند.که کمیسیون از بین افراد 9نفر را به عنوان اعضای اصلی هیات مستشاری و3نفر به عنوان جانشین انتخاب وبه رییس دیوان محاسبات کشور معرفی می شوندکه جلسات با حضور 3 نفر دیگر رسمیت می یابد و ارا صادره با اکثریت ارا معتبر خواهد بود</vt:lpstr>
      <vt:lpstr>ب : نقش قوه مجریه در تنظیم خط مشی های اقتصادی   1. هیئت دولت : دولت به عنوان مظهر قوه مجریه باید بر اساس سیاست عمومی اقتصادی کشور که مجلس شورای اسلامی تعیین کرده است برنامه های اقتصادی لازم را تهیه  که این برنامه ها به صورت برنامه بلند مدت و طرح های عمرانی چندساله ویا به صورت کوتاه مدت تهیه می شوند بدیهی است بودجه سالانه دولت دربرگیرنده اعتبارات هزینه ای (جاری ) واعتبارات تملک دارائیهای سرمایه ای (عمرانی ) است که پس از تهیه ان باید به تصویب قوه مقننه برسد</vt:lpstr>
      <vt:lpstr>2.شورای اقتصاد شورای اقتصاد با هدف هدایت و هماهنگی کردن امور اقتصادی کشور به ریاست رئیس جمهور تشکیل می شود و دیگر اعضای ان عبارتند از رئیس کل بانک مرکزی .رئیس سازمان مدیریت و برنامه ریزی وعده ای از وزیران (وزیر امور اقتصاد ودارایی . وزیر کار و امور اجتماعی .وزیر صنایع  و معادن و وزیر نفت و نیرو ) . به عبارتی شورای اقتصاد وظایف زیر را بر عهده دارد : 1.تعیین هدفهای کلی برنامه های عمرانی کشور  2.بررسی خط مشی ها وسیاستهای اقتصادی واجتماعی به منظور طرح در هیئت وزیران 3.اظهار نظر درباره برنامه های عمرانی برای طرح در هیئت وزیران 4.تعیین خط مشی تنظیم بودجه کل کشور 5. بررسی بودجه کل کشور برای طرح در هیئت وزیران 6.تصویب اصول .سیاست ها مربوط به اعطای وام از محل اعتبارات تملک دارایی های سرمایه ای (عمرانی ) به شهرداری ها وسایر موسسات به پیشنهاد وزارت امور اقتصاد و دارایی  و...</vt:lpstr>
      <vt:lpstr>3. وزارت امور اقتصادی و دارایی  نخستین وظیفه وزارت امور اقتصاد و دارایی در زمینه بودجه همکاری با سازمان مدیریت وبرنامه ریزی در مورد پیش بینی درامدها وسایر منابع تامین اعتبار بودجه است.وصول درامدهای دولت از تمام منابع ونیز تمام پرداختهای ان از طریق این وزارتخانه انجام میشود وبه همین جهت تمام حسابهای دولت چه در طرف دریافت ها و چه در طرف پرداختها درخزانه داری کل که جزیی از این وزارت خانه  متمرکز شده است.به عبارتی می توان وظیفه مهم دیگر وزارت امور اقتصاد ودارایی (نطارت مالی ) بربودجه – نظارت حین خرج است که از طریق ذی حسابان آن وزارت خانه وتطبیق هزینه ها با مفاد قوانین صورت می گیرد  خزانه داری کل : خزانه داری کل یک سازمان مالی بسیار وسیع شامل مجموعه دوایر متمرکز در وزارت دارایی و (خزانه  معین استان) در استان هاست.خزانه داری کل وجوه را از طریق ذی حسابان خود ونیز روسای حسابداری  وزارتخانه ها و موسسات دولتی دریافت می کندو اداره کلیه وجوه دولتی و درامدهای اختصاصی وزارتخانه ها اعم از مالیات .حقوق گمرکی وسود بازرگانی واردات و..به عهده دارد.وهمچنین به طور مستقیم کلیه وجوه حاصل از عواید نفت و بالاخره هرگونه عایدی دستگاههای دولتی یا وابسته به دولت  و...را دریافت می دارد و در حساب متعلق به خود در بانک مرکزی متمرکز می سازد.از اصل تمرکز وجوه دولتی در خزانه استنباط می شود که هیچ یک از دستگاههای دولتی یا وابسته به دولت نمی توانند تمام یا قسمتی از درامدهای خود را به مصرف برسانند  و ملزم اند که کلیه درآمدهای خود را به خزانه تحویل دهند وبرای مخارج خود از خزانه وجوه لازم را تحصیل نمایند </vt:lpstr>
      <vt:lpstr> ذی حساب :   طبق ماده 31 قانون محاسبات ذی حساب ماموری است که از بین کارکنان رسمی دولت واجد شرایط و صلاحیت که با حکم وزارت اقتصاد و دارایی بدین سمت منصوب گردیده تا امور مالی و محاسباتی را انجام دهد.ذی حساب نماینده وزیر امور اقتصاد و دارایی است وباید دارای استقلال در امور مالی در خصوص تامین اعتبار وتطبیق هزینه ها با مقررات قانونی باشد که وظایف زیر را برعهده دارد :  1.تطبیق پرداخت ها با قوانین ومقررات 2.تامین اعتبار 3. نگهداری حساب اموال 4.درخواست وجه از خزانه  5.افتتاح حساب بانکی   معمولا در دستگاههای اجرایی ذی حساب مدیر امور مالی هم می باشد ولی در پاره ای از دستگاهای اجرایی مدیر امور مالی وشخص ذی حساب از یکدیگر مجزا می باشند.در این حالت ذی حساب فقط نقش کنترل کننده اسناد و تطبیق اسناد با قوانین ومقررات به عهده دارد </vt:lpstr>
      <vt:lpstr>4.سازمان مدیریت و برنامه ریزی :  سازمان مدیریت و برنامه ریزی کشور به عنوان دستگاه مرکزی برنامه ریزی کشور در زمینه های برنامه ریزی .تنظیم ونظارت بر بودجه وظایف زیر را برعهده دارد : 1. مطالعه و بررسی اقتصادی و اجتماعی به منظور برنامه ریزی وتنظیم بودجه 2. تهیه برنامه دراز مدت با تبادل نظر با دستگاههای اجرایی وتسلیم به شورای اقتصاد  3.تهیه برنامه عمرانی 5 ساله  4.پیشنهاد خط مشی های وسیاستهای در خصوص بودجه کل کشور به شورای اقتصاد 5.تهیه و تنظیم بودجه کل کشور  و... علاوه بر وظایفی که مربوط به سازمان برنامه و بودجه کل کشور است وظایف سازمان استخدامی کشور در خصوص نیروی انسانی در دستگاهای اجرایی  وتعیین پست های مصوب به وظایف سازمان مذکور اضافه می گردد</vt:lpstr>
      <vt:lpstr> 5. شورای برنامه ریزی وتوسعه استان وشهرستان  در حال حاضر تنظیم بودجه سازمانهایی که از نظام بودجه استانی پیروی میکنند از طریق شورای برنامه ریزی  وتوسعه استان صورت میگیرد.این شورا معمولا در سازمان مدیریت و برنامه ریزی استان وبه ریاست استاندار تشکیل میشود.این شورا که براساس بخشنامه بودجه ودستورالعمل های سازمان مدیریت و برنامه ریزی کشور عمل میکند بودجه پیشنهادی دستگاههای محلی را مورد بررسی .تعدیل قرار می دهد وسپس به سازمان مدیریت و برنامه ریزی استان ارسال می کند تا پس از طرح در یکی از ستادهای پنجگانه زیر تنظیم ودر لایحه بودجه کل کشور پس از طی مراحل قانونی گنجانده شود: 1.ستادهماهنگی درآمدهای کشور 2.ستاد بودجه ریزی اموراجتماعی 3.ستاد بودجه ریزی امور تولیدی 4.ستاد بودجه ریزی امور زیربنایی 5.ستاد بودجه ریزی امور اموزشی و فرهنگی .</vt:lpstr>
      <vt:lpstr>شورای برنامه ریزی و توسعه استان متشکل از استاندار که به عنوان رئیس این شوراست  رئیس سازمان مدیریت و برنامه ریزی استان که دبیر شوراست .مدیر کل صنایع و معادن و مدیر کل امور اقتصاد و دارایی .رئیس سازمان جهاد کشاورزی و... است که موظفند برنامه و گزارش کار کمیته مذکور را به اطلاع نمایندگان استان برسانند . که علاوه بر شورای برنامه ریزی و توسعه استان شورای برنامه ریزی و توسعه شهرستان نیز در این زمینه نقش دارد. که در شورای برنامه ریزی و توسعه شهرستان فرماندار شهرستان (ریاست شورا) نماینده سازمان مدیریت و برنامه ریزی (دبیر شورا ) و عضویت روسای اداراتی که مدیران کل انها عضو شورا هستند تشکیل می شود. </vt:lpstr>
      <vt:lpstr>   6. دستگاههای اجرایی    دستگاههای اجرایی سازمانهای هستند که به موجب قانون تاسیس می شوند و وظایف آنان را قانون مشخص می کند.تغییر وظیفه از یک دستگاه به دستگاه دیگر به موجب قانون به عمل می آیدتعیین نام دستگاه اجرایی ویا تغییر آن به موجب قانون صورت گرفته و قانون گذار  می تواند بخشی از اختیارات خود را به وزیر یا شورایی واگذار می نماید .برآوردهای بودجه نتیجه تصمیمات متعددی است که در سطوح مختلف سلسله مراتب اداری دستگاههای اجرایی اتخاذ می شود و لایحه بودجه تنظیمی دولت بیشتر مبتنی بر اطلاعاتی است که از سلسله مراتب پایین تر واصل میشود. چه بسا پیشنهادهای بودجه دستگاه اجرایی با اندکی تغییر پس از طی سلسله مراتب اداری به مجلس قانون گذاری تقدیم میگردد و  با تغییرات جزئی از طرف مجلس به تصویب می رسد.  </vt:lpstr>
      <vt:lpstr>با تشکرازاستادارجمند وگرامی  وشما دوستان عزیز</vt:lpstr>
    </vt:vector>
  </TitlesOfParts>
  <Company>XPro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بسم الله الرحمن الرحیم  استاد ارجمن: آقای تفریشی ارائه دهنده گان  آقایان :  حسینی –عیدی   </dc:title>
  <dc:creator>XPro</dc:creator>
  <cp:lastModifiedBy>mahdi</cp:lastModifiedBy>
  <cp:revision>87</cp:revision>
  <dcterms:created xsi:type="dcterms:W3CDTF">2015-02-03T03:52:03Z</dcterms:created>
  <dcterms:modified xsi:type="dcterms:W3CDTF">2015-12-16T12:15:02Z</dcterms:modified>
</cp:coreProperties>
</file>