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81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9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4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1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2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51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00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31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7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3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8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02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98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10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8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16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15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71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4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8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3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DD4EBA-BA13-4807-8FFC-999A75856D90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4A3B42-C010-45F6-9FE4-43F135323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077" y="977463"/>
            <a:ext cx="11346956" cy="428822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B Zar" panose="00000400000000000000" pitchFamily="2" charset="-78"/>
              </a:rPr>
              <a:t>بنام خدا</a:t>
            </a:r>
            <a:br>
              <a:rPr lang="fa-IR" sz="3200" dirty="0" smtClean="0">
                <a:cs typeface="B Zar" panose="00000400000000000000" pitchFamily="2" charset="-78"/>
              </a:rPr>
            </a:br>
            <a:r>
              <a:rPr lang="fa-IR" b="1" dirty="0" smtClean="0">
                <a:cs typeface="B Zar" panose="00000400000000000000" pitchFamily="2" charset="-78"/>
              </a:rPr>
              <a:t>موضوع فصل سوم</a:t>
            </a:r>
            <a:r>
              <a:rPr lang="en-US" b="1" dirty="0">
                <a:cs typeface="B Zar" panose="00000400000000000000" pitchFamily="2" charset="-78"/>
              </a:rPr>
              <a:t/>
            </a:r>
            <a:br>
              <a:rPr lang="en-US" b="1" dirty="0">
                <a:cs typeface="B Zar" panose="00000400000000000000" pitchFamily="2" charset="-78"/>
              </a:rPr>
            </a:b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en-US" dirty="0"/>
              <a:t/>
            </a:r>
            <a:br>
              <a:rPr lang="en-US" dirty="0"/>
            </a:br>
            <a:r>
              <a:rPr lang="fa-IR" dirty="0">
                <a:cs typeface="B Zar" panose="00000400000000000000" pitchFamily="2" charset="-78"/>
              </a:rPr>
              <a:t>تحقیقات بازار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4" name="Picture 3" descr="2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837683" y="197069"/>
            <a:ext cx="1666929" cy="63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982132"/>
            <a:ext cx="10216055" cy="1303867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solidFill>
                  <a:srgbClr val="00B050"/>
                </a:solidFill>
                <a:cs typeface="B Zar" panose="00000400000000000000" pitchFamily="2" charset="-78"/>
              </a:rPr>
              <a:t>مهمترین دلایل نیاز به تحقیقات بازار به صورت منظم از دیدگاه  </a:t>
            </a:r>
            <a:r>
              <a:rPr lang="fa-IR" sz="28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توسعه محوری </a:t>
            </a:r>
            <a:r>
              <a:rPr lang="fa-IR" sz="40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درک تغیرات صنعت و کسب و کار</a:t>
            </a:r>
          </a:p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کشف موضوعات جدید بازار که امکان سرمایه گذاری در آنها وجود داشته باشد</a:t>
            </a:r>
          </a:p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یافتن راه های جدید فروش</a:t>
            </a:r>
          </a:p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یافتن مشتریان بیشتر و ایجاد تعامل با آنها</a:t>
            </a:r>
          </a:p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فرصت دادن به مشتریان برای کمک به هدایت نمودن کسب و کار به شیوه ای بهتر</a:t>
            </a:r>
          </a:p>
          <a:p>
            <a:pPr marL="0" indent="0" algn="r" rtl="1">
              <a:buNone/>
            </a:pPr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9195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نکته بسیار مهم</a:t>
            </a:r>
            <a:endParaRPr lang="en-US" b="1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dirty="0" smtClean="0">
                <a:solidFill>
                  <a:schemeClr val="tx1"/>
                </a:solidFill>
                <a:cs typeface="B Yekan" panose="00000400000000000000" pitchFamily="2" charset="-78"/>
              </a:rPr>
              <a:t>شما با درک و شناخت مشتریان خود و وضعیت بازار قادر خواهید بود علاوه بر رضایت مشتریان خود ، وارد بازار های بزگتری نیز شوید .</a:t>
            </a:r>
            <a:endParaRPr lang="en-US" sz="4000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0148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00B050"/>
                </a:solidFill>
                <a:cs typeface="B Yekan" panose="00000400000000000000" pitchFamily="2" charset="-78"/>
              </a:rPr>
              <a:t>مفاهیم کلیدی در تحقیقات بازار</a:t>
            </a:r>
            <a:endParaRPr lang="en-US" sz="4800" dirty="0">
              <a:solidFill>
                <a:srgbClr val="00B050"/>
              </a:solidFill>
              <a:cs typeface="B Yek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روش تحقیق</a:t>
            </a:r>
          </a:p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داده های کمی و کیفی</a:t>
            </a:r>
          </a:p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تحقیقات اولیه  و ثانویه</a:t>
            </a:r>
          </a:p>
          <a:p>
            <a:pPr algn="r" rtl="1"/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cs typeface="B Yekan" panose="00000400000000000000" pitchFamily="2" charset="-78"/>
              </a:rPr>
              <a:t>نمونه گیری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194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  <a:cs typeface="B Yekan" panose="00000400000000000000" pitchFamily="2" charset="-78"/>
              </a:rPr>
              <a:t>روش تحقیق</a:t>
            </a:r>
            <a:endParaRPr lang="en-US" b="1" dirty="0">
              <a:solidFill>
                <a:srgbClr val="00B050"/>
              </a:solidFill>
              <a:cs typeface="B Yek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fa-IR" sz="5100" dirty="0" smtClean="0">
                <a:solidFill>
                  <a:schemeClr val="tx1"/>
                </a:solidFill>
                <a:cs typeface="B Yekan" panose="00000400000000000000" pitchFamily="2" charset="-78"/>
              </a:rPr>
              <a:t>"فرآیندی که می بایستی به منظور انجام تحقیقات دقیق و ارزشمند از آن پیروی نمود"</a:t>
            </a:r>
          </a:p>
          <a:p>
            <a:pPr marL="0" indent="0" algn="ctr">
              <a:buNone/>
            </a:pPr>
            <a:endParaRPr lang="fa-IR" dirty="0" smtClean="0">
              <a:solidFill>
                <a:schemeClr val="tx1"/>
              </a:solidFill>
              <a:cs typeface="B Yekan" panose="00000400000000000000" pitchFamily="2" charset="-78"/>
            </a:endParaRPr>
          </a:p>
          <a:p>
            <a:pPr marL="0" indent="0" algn="r">
              <a:buNone/>
            </a:pPr>
            <a:r>
              <a:rPr lang="fa-IR" sz="4600" b="1" dirty="0" smtClean="0">
                <a:solidFill>
                  <a:srgbClr val="00B050"/>
                </a:solidFill>
                <a:cs typeface="B Yekan" panose="00000400000000000000" pitchFamily="2" charset="-78"/>
              </a:rPr>
              <a:t>مراحل یک تحقیق :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chemeClr val="tx1"/>
                </a:solidFill>
                <a:cs typeface="B Yekan" panose="00000400000000000000" pitchFamily="2" charset="-78"/>
              </a:rPr>
              <a:t>1- هدف از ایجاد پروژه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chemeClr val="tx1"/>
                </a:solidFill>
                <a:cs typeface="B Yekan" panose="00000400000000000000" pitchFamily="2" charset="-78"/>
              </a:rPr>
              <a:t>2- مشخص نمودن یک نمونه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chemeClr val="tx1"/>
                </a:solidFill>
                <a:cs typeface="B Yekan" panose="00000400000000000000" pitchFamily="2" charset="-78"/>
              </a:rPr>
              <a:t>3- انتخاب روش جمع آوری داده ها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chemeClr val="tx1"/>
                </a:solidFill>
                <a:cs typeface="B Yekan" panose="00000400000000000000" pitchFamily="2" charset="-78"/>
              </a:rPr>
              <a:t>4- جمع آوری داده ها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chemeClr val="tx1"/>
                </a:solidFill>
                <a:cs typeface="B Yekan" panose="00000400000000000000" pitchFamily="2" charset="-78"/>
              </a:rPr>
              <a:t>5- تجزیه وتحلیل نتایج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chemeClr val="tx1"/>
                </a:solidFill>
                <a:cs typeface="B Yekan" panose="00000400000000000000" pitchFamily="2" charset="-78"/>
              </a:rPr>
              <a:t>6- تدوین و جمع بندی نتایج و دیدگاه ها</a:t>
            </a:r>
            <a:endParaRPr lang="en-US" sz="3600" dirty="0">
              <a:solidFill>
                <a:schemeClr val="tx1"/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7747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تحقیقات اولیه و ثانویه</a:t>
            </a:r>
            <a:r>
              <a:rPr lang="fa-IR" dirty="0" smtClean="0">
                <a:cs typeface="B Zar" panose="00000400000000000000" pitchFamily="2" charset="-78"/>
              </a:rPr>
              <a:t/>
            </a:r>
            <a:br>
              <a:rPr lang="fa-IR" dirty="0" smtClean="0">
                <a:cs typeface="B Zar" panose="00000400000000000000" pitchFamily="2" charset="-78"/>
              </a:rPr>
            </a:br>
            <a:r>
              <a:rPr lang="fa-IR" sz="2800" dirty="0">
                <a:cs typeface="B Yekan" panose="00000400000000000000" pitchFamily="2" charset="-78"/>
              </a:rPr>
              <a:t>تحقیقات می تواند مبتنی بر داده های اولیه و یا ثانویه </a:t>
            </a:r>
            <a:r>
              <a:rPr lang="fa-IR" sz="2800" dirty="0" smtClean="0">
                <a:cs typeface="B Yekan" panose="00000400000000000000" pitchFamily="2" charset="-78"/>
              </a:rPr>
              <a:t>باشد</a:t>
            </a:r>
            <a:endParaRPr lang="en-US" sz="3600" dirty="0">
              <a:cs typeface="B Yek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8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تحقیقات اولیه:</a:t>
            </a:r>
          </a:p>
          <a:p>
            <a:pPr marL="0" indent="0" algn="r" rtl="1">
              <a:buNone/>
            </a:pPr>
            <a:r>
              <a:rPr lang="fa-IR" dirty="0" smtClean="0">
                <a:cs typeface="B Zar" panose="00000400000000000000" pitchFamily="2" charset="-78"/>
              </a:rPr>
              <a:t>زمانی انجام می گیرند که داده های جدیدی برای یک محصول و یا یک فرضیه وجود داشته باشد 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منابع مورد استفاده در تحقیقات اولیه :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Zar" panose="00000400000000000000" pitchFamily="2" charset="-78"/>
              </a:rPr>
              <a:t>پژوهشها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Zar" panose="00000400000000000000" pitchFamily="2" charset="-78"/>
              </a:rPr>
              <a:t>گروه های تمرکز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Zar" panose="00000400000000000000" pitchFamily="2" charset="-78"/>
              </a:rPr>
              <a:t>هیات های تحقیق و پژوهش سایر جوامع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130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77743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00B050"/>
                </a:solidFill>
                <a:cs typeface="B Zar" panose="00000400000000000000" pitchFamily="2" charset="-78"/>
              </a:rPr>
              <a:t>تحقیقات اولیه و </a:t>
            </a:r>
            <a:r>
              <a:rPr lang="fa-IR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ثانویه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rgbClr val="00B050"/>
                </a:solidFill>
                <a:cs typeface="B Zar" panose="00000400000000000000" pitchFamily="2" charset="-78"/>
              </a:rPr>
              <a:t>تحقیقات </a:t>
            </a:r>
            <a:r>
              <a:rPr lang="fa-IR" sz="28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ثانویه:</a:t>
            </a:r>
            <a:endParaRPr lang="fa-IR" sz="2800" b="1" dirty="0">
              <a:solidFill>
                <a:srgbClr val="00B05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Zar" panose="00000400000000000000" pitchFamily="2" charset="-78"/>
              </a:rPr>
              <a:t>از داده های منتشر شده موجود به عنوان یک منبع اطلاعاتی استفاده می نماید </a:t>
            </a:r>
            <a:endParaRPr lang="fa-IR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برخی ویژگی های تحقیقات ثانویه :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اطلاعات کافی را جهت حل مشکلات تامین می کنند .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تامین منابع برای فرضیات به منظور بررسی تحقیقات اولیه را انجام می هند.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6602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نقش فناوری در تحقیقات اولیه و ثانویه</a:t>
            </a:r>
            <a:endParaRPr lang="en-US" b="1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 rtl="1">
              <a:buNone/>
            </a:pPr>
            <a:r>
              <a:rPr lang="fa-IR" sz="2900" dirty="0">
                <a:cs typeface="B Zar" panose="00000400000000000000" pitchFamily="2" charset="-78"/>
              </a:rPr>
              <a:t>اینترنت ابزار مهمی جهت ستیابی به اطلاعات  جهت انجام تحقیقات می باشد اما همواره پیدا نمودن </a:t>
            </a:r>
            <a:r>
              <a:rPr lang="fa-IR" sz="2900" dirty="0" smtClean="0">
                <a:cs typeface="B Zar" panose="00000400000000000000" pitchFamily="2" charset="-78"/>
              </a:rPr>
              <a:t>منابع معتبر کار دلهره آوری می باشد.</a:t>
            </a:r>
          </a:p>
          <a:p>
            <a:pPr marL="0" indent="0" algn="just" rtl="1">
              <a:buNone/>
            </a:pPr>
            <a:r>
              <a:rPr lang="ar-SA" sz="2900" dirty="0">
                <a:cs typeface="B Zar" panose="00000400000000000000" pitchFamily="2" charset="-78"/>
              </a:rPr>
              <a:t>معمولاً اولین نقطه شروع برای تحقیقات آنلاین یک موتور جستجو مانند </a:t>
            </a:r>
            <a:r>
              <a:rPr lang="en-US" sz="2900" dirty="0">
                <a:cs typeface="B Zar" panose="00000400000000000000" pitchFamily="2" charset="-78"/>
              </a:rPr>
              <a:t>www.google.com</a:t>
            </a:r>
            <a:r>
              <a:rPr lang="ar-SA" sz="2900" dirty="0">
                <a:cs typeface="B Zar" panose="00000400000000000000" pitchFamily="2" charset="-78"/>
              </a:rPr>
              <a:t> یا</a:t>
            </a:r>
            <a:r>
              <a:rPr lang="en-US" sz="2900" dirty="0">
                <a:cs typeface="B Zar" panose="00000400000000000000" pitchFamily="2" charset="-78"/>
              </a:rPr>
              <a:t> www.yahoo.com</a:t>
            </a:r>
            <a:r>
              <a:rPr lang="ar-SA" sz="2900" dirty="0">
                <a:cs typeface="B Zar" panose="00000400000000000000" pitchFamily="2" charset="-78"/>
              </a:rPr>
              <a:t> </a:t>
            </a:r>
            <a:r>
              <a:rPr lang="ar-SA" sz="2900" dirty="0" smtClean="0">
                <a:cs typeface="B Zar" panose="00000400000000000000" pitchFamily="2" charset="-78"/>
              </a:rPr>
              <a:t>می </a:t>
            </a:r>
            <a:r>
              <a:rPr lang="ar-SA" sz="2900" dirty="0">
                <a:cs typeface="B Zar" panose="00000400000000000000" pitchFamily="2" charset="-78"/>
              </a:rPr>
              <a:t>باشند </a:t>
            </a:r>
            <a:r>
              <a:rPr lang="ar-SA" sz="2900" dirty="0" smtClean="0">
                <a:cs typeface="B Zar" panose="00000400000000000000" pitchFamily="2" charset="-78"/>
              </a:rPr>
              <a:t>.</a:t>
            </a:r>
            <a:endParaRPr lang="fa-IR" sz="2900" dirty="0" smtClean="0">
              <a:cs typeface="B Zar" panose="00000400000000000000" pitchFamily="2" charset="-78"/>
            </a:endParaRPr>
          </a:p>
          <a:p>
            <a:pPr marL="0" indent="0" algn="just" rtl="1">
              <a:buNone/>
            </a:pPr>
            <a:r>
              <a:rPr lang="ar-SA" b="1" dirty="0">
                <a:cs typeface="B Zar" panose="00000400000000000000" pitchFamily="2" charset="-78"/>
              </a:rPr>
              <a:t>موتور های جستجو معمولا یک </a:t>
            </a:r>
            <a:r>
              <a:rPr lang="fa-IR" b="1" dirty="0" smtClean="0">
                <a:cs typeface="B Zar" panose="00000400000000000000" pitchFamily="2" charset="-78"/>
              </a:rPr>
              <a:t>واژه </a:t>
            </a:r>
            <a:r>
              <a:rPr lang="ar-SA" b="1" dirty="0" smtClean="0">
                <a:cs typeface="B Zar" panose="00000400000000000000" pitchFamily="2" charset="-78"/>
              </a:rPr>
              <a:t>ها</a:t>
            </a: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ar-SA" b="1" dirty="0" smtClean="0">
                <a:cs typeface="B Zar" panose="00000400000000000000" pitchFamily="2" charset="-78"/>
              </a:rPr>
              <a:t>از </a:t>
            </a:r>
            <a:r>
              <a:rPr lang="ar-SA" b="1" dirty="0">
                <a:cs typeface="B Zar" panose="00000400000000000000" pitchFamily="2" charset="-78"/>
              </a:rPr>
              <a:t>قبل تعین شده </a:t>
            </a:r>
            <a:r>
              <a:rPr lang="ar-SA" b="1" dirty="0" smtClean="0">
                <a:cs typeface="B Zar" panose="00000400000000000000" pitchFamily="2" charset="-78"/>
              </a:rPr>
              <a:t>جهت </a:t>
            </a:r>
            <a:r>
              <a:rPr lang="ar-SA" b="1" dirty="0">
                <a:cs typeface="B Zar" panose="00000400000000000000" pitchFamily="2" charset="-78"/>
              </a:rPr>
              <a:t>کمک به تحقیقات آنلاین </a:t>
            </a:r>
            <a:r>
              <a:rPr lang="fa-IR" b="1" dirty="0" smtClean="0">
                <a:cs typeface="B Zar" panose="00000400000000000000" pitchFamily="2" charset="-78"/>
              </a:rPr>
              <a:t>و عمل جستجو بهره می گیرند </a:t>
            </a:r>
            <a:r>
              <a:rPr lang="ar-SA" b="1" dirty="0" smtClean="0">
                <a:cs typeface="B Zar" panose="00000400000000000000" pitchFamily="2" charset="-78"/>
              </a:rPr>
              <a:t>. </a:t>
            </a:r>
            <a:r>
              <a:rPr lang="ar-SA" b="1" dirty="0">
                <a:cs typeface="B Zar" panose="00000400000000000000" pitchFamily="2" charset="-78"/>
              </a:rPr>
              <a:t>به عنوان مثال پیشنهادات گوگل </a:t>
            </a:r>
            <a:r>
              <a:rPr lang="ar-SA" dirty="0">
                <a:cs typeface="B Zar" panose="00000400000000000000" pitchFamily="2" charset="-78"/>
              </a:rPr>
              <a:t>: </a:t>
            </a:r>
            <a:endParaRPr lang="en-US" dirty="0">
              <a:cs typeface="B Za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ar-SA" dirty="0" smtClean="0">
                <a:cs typeface="B Zar" panose="00000400000000000000" pitchFamily="2" charset="-78"/>
              </a:rPr>
              <a:t>برای </a:t>
            </a:r>
            <a:r>
              <a:rPr lang="ar-SA" dirty="0">
                <a:cs typeface="B Zar" panose="00000400000000000000" pitchFamily="2" charset="-78"/>
              </a:rPr>
              <a:t>جستجو : </a:t>
            </a:r>
            <a:r>
              <a:rPr lang="en-US" dirty="0">
                <a:cs typeface="B Zar" panose="00000400000000000000" pitchFamily="2" charset="-78"/>
              </a:rPr>
              <a:t>(http://www.google.co.za/advanced_search?hl=en) </a:t>
            </a:r>
          </a:p>
          <a:p>
            <a:pPr marL="0" lvl="0" indent="0" algn="r" rtl="1">
              <a:buNone/>
            </a:pPr>
            <a:r>
              <a:rPr lang="ar-SA" dirty="0">
                <a:cs typeface="B Zar" panose="00000400000000000000" pitchFamily="2" charset="-78"/>
              </a:rPr>
              <a:t>گوگل اسکولار : </a:t>
            </a:r>
            <a:r>
              <a:rPr lang="en-US" dirty="0">
                <a:cs typeface="B Zar" panose="00000400000000000000" pitchFamily="2" charset="-78"/>
              </a:rPr>
              <a:t>(http://scholar.google.co.za/schhp?hl=en)</a:t>
            </a:r>
          </a:p>
          <a:p>
            <a:pPr marL="0" lvl="0" indent="0" algn="r" rtl="1">
              <a:buNone/>
            </a:pPr>
            <a:r>
              <a:rPr lang="ar-SA" dirty="0">
                <a:cs typeface="B Zar" panose="00000400000000000000" pitchFamily="2" charset="-78"/>
              </a:rPr>
              <a:t>جستجوی کتاب :</a:t>
            </a:r>
            <a:r>
              <a:rPr lang="en-US" dirty="0">
                <a:cs typeface="B Zar" panose="00000400000000000000" pitchFamily="2" charset="-78"/>
              </a:rPr>
              <a:t> (http://www.google.co.za/books?hl=en)</a:t>
            </a:r>
          </a:p>
          <a:p>
            <a:pPr marL="0" lvl="0" indent="0" algn="r" rtl="1">
              <a:buNone/>
            </a:pPr>
            <a:r>
              <a:rPr lang="ar-SA" dirty="0" smtClean="0">
                <a:cs typeface="B Zar" panose="00000400000000000000" pitchFamily="2" charset="-78"/>
              </a:rPr>
              <a:t>آرشیو </a:t>
            </a:r>
            <a:r>
              <a:rPr lang="ar-SA" dirty="0">
                <a:cs typeface="B Zar" panose="00000400000000000000" pitchFamily="2" charset="-78"/>
              </a:rPr>
              <a:t>اخبار گوگل:</a:t>
            </a:r>
            <a:r>
              <a:rPr lang="en-US" dirty="0">
                <a:cs typeface="B Zar" panose="00000400000000000000" pitchFamily="2" charset="-78"/>
              </a:rPr>
              <a:t> (http://news.google.com/newspapers)</a:t>
            </a:r>
          </a:p>
          <a:p>
            <a:pPr marL="0" indent="0" algn="just" rtl="1">
              <a:buNone/>
            </a:pPr>
            <a:endParaRPr lang="en-US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b="1" dirty="0">
                <a:solidFill>
                  <a:srgbClr val="00B050"/>
                </a:solidFill>
                <a:cs typeface="B Zar" panose="00000400000000000000" pitchFamily="2" charset="-78"/>
              </a:rPr>
              <a:t>بسیاری از نشریات تحقیقاتی آنلاین در دسترس می باشند که برخی از آنها رایگان و برخی نیز به هزینه می باشند </a:t>
            </a:r>
            <a:r>
              <a:rPr lang="ar-SA" sz="36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.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2000" b="1" dirty="0" smtClean="0">
                <a:cs typeface="B Zar" panose="00000400000000000000" pitchFamily="2" charset="-78"/>
              </a:rPr>
              <a:t>بسیاری </a:t>
            </a:r>
            <a:r>
              <a:rPr lang="ar-SA" sz="2000" b="1" dirty="0">
                <a:cs typeface="B Zar" panose="00000400000000000000" pitchFamily="2" charset="-78"/>
              </a:rPr>
              <a:t>از شرکت های برتر تحقیقاتی ویژگی های تحلیل گری وبلاگها یی را که اطلاعات آنها توسط برخی صنایع بوده و تجزیه و تحلیل آنها رایگان است ارائه می دهند :.</a:t>
            </a:r>
            <a:endParaRPr lang="en-US" sz="1600" b="1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2000" dirty="0">
                <a:cs typeface="B Zar" panose="00000400000000000000" pitchFamily="2" charset="-78"/>
              </a:rPr>
              <a:t>برخی از منابع قابل هستند  :</a:t>
            </a:r>
            <a:endParaRPr lang="en-US" sz="1600" dirty="0">
              <a:cs typeface="B Zar" panose="00000400000000000000" pitchFamily="2" charset="-78"/>
            </a:endParaRPr>
          </a:p>
          <a:p>
            <a:pPr lvl="1" algn="r" rtl="1"/>
            <a:r>
              <a:rPr lang="en-US" dirty="0">
                <a:cs typeface="B Zar" panose="00000400000000000000" pitchFamily="2" charset="-78"/>
              </a:rPr>
              <a:t>www.e-consultancy.com</a:t>
            </a:r>
            <a:endParaRPr lang="en-US" sz="1800" dirty="0">
              <a:cs typeface="B Zar" panose="00000400000000000000" pitchFamily="2" charset="-78"/>
            </a:endParaRPr>
          </a:p>
          <a:p>
            <a:pPr lvl="1" algn="r" rtl="1"/>
            <a:r>
              <a:rPr lang="en-US" dirty="0">
                <a:cs typeface="B Zar" panose="00000400000000000000" pitchFamily="2" charset="-78"/>
              </a:rPr>
              <a:t>www.experian.com/hitwise</a:t>
            </a:r>
            <a:endParaRPr lang="en-US" sz="1800" dirty="0">
              <a:cs typeface="B Zar" panose="00000400000000000000" pitchFamily="2" charset="-78"/>
            </a:endParaRPr>
          </a:p>
          <a:p>
            <a:pPr lvl="1" algn="r" rtl="1"/>
            <a:r>
              <a:rPr lang="en-US" dirty="0">
                <a:cs typeface="B Zar" panose="00000400000000000000" pitchFamily="2" charset="-78"/>
              </a:rPr>
              <a:t>www.pewinternet.org (US data)</a:t>
            </a:r>
            <a:endParaRPr lang="en-US" sz="1800" dirty="0">
              <a:cs typeface="B Zar" panose="00000400000000000000" pitchFamily="2" charset="-78"/>
            </a:endParaRPr>
          </a:p>
          <a:p>
            <a:pPr lvl="1" algn="r" rtl="1"/>
            <a:r>
              <a:rPr lang="en-US" dirty="0">
                <a:cs typeface="B Zar" panose="00000400000000000000" pitchFamily="2" charset="-78"/>
              </a:rPr>
              <a:t>www.nielsen.com</a:t>
            </a:r>
            <a:endParaRPr lang="en-US" sz="1800" dirty="0">
              <a:cs typeface="B Zar" panose="00000400000000000000" pitchFamily="2" charset="-78"/>
            </a:endParaRPr>
          </a:p>
          <a:p>
            <a:pPr lvl="1" algn="r" rtl="1"/>
            <a:r>
              <a:rPr lang="en-US" dirty="0">
                <a:cs typeface="B Zar" panose="00000400000000000000" pitchFamily="2" charset="-78"/>
              </a:rPr>
              <a:t>www.worldwideworx.com (SA data)</a:t>
            </a:r>
            <a:endParaRPr lang="en-US" sz="1800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2830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  <a:cs typeface="B Zar" panose="00000400000000000000" pitchFamily="2" charset="-78"/>
              </a:rPr>
              <a:t>اطلاعات کمی و کیفی </a:t>
            </a:r>
            <a:endParaRPr lang="en-US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sz="32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داده ها میتوانند به صورت کیفی و یا کمی باشند</a:t>
            </a:r>
          </a:p>
          <a:p>
            <a:pPr marL="0" indent="0" algn="r">
              <a:buNone/>
            </a:pPr>
            <a:endParaRPr lang="fa-IR" sz="3200" b="1" dirty="0" smtClean="0">
              <a:solidFill>
                <a:srgbClr val="00B050"/>
              </a:solidFill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Zar" panose="00000400000000000000" pitchFamily="2" charset="-78"/>
              </a:rPr>
              <a:t>- داده های کمی متکی بر اعداد و ارقام جت نشان دادن آمار های معنا دار می باشند. </a:t>
            </a:r>
          </a:p>
          <a:p>
            <a:pPr marL="0" indent="0" algn="r"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Zar" panose="00000400000000000000" pitchFamily="2" charset="-78"/>
              </a:rPr>
              <a:t>- داده های کیفی به دنبال آنچه ژنان است می باشند و جنبه اکتشافی دارند.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9089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تفاوت های اصلی بین تحقیقات کمی و کیفی</a:t>
            </a:r>
            <a:endParaRPr lang="en-US" b="1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382832"/>
              </p:ext>
            </p:extLst>
          </p:nvPr>
        </p:nvGraphicFramePr>
        <p:xfrm>
          <a:off x="1295400" y="2557463"/>
          <a:ext cx="96012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393">
                  <a:extLst>
                    <a:ext uri="{9D8B030D-6E8A-4147-A177-3AD203B41FA5}">
                      <a16:colId xmlns:a16="http://schemas.microsoft.com/office/drawing/2014/main" val="2284973449"/>
                    </a:ext>
                  </a:extLst>
                </a:gridCol>
                <a:gridCol w="4051738">
                  <a:extLst>
                    <a:ext uri="{9D8B030D-6E8A-4147-A177-3AD203B41FA5}">
                      <a16:colId xmlns:a16="http://schemas.microsoft.com/office/drawing/2014/main" val="3797142775"/>
                    </a:ext>
                  </a:extLst>
                </a:gridCol>
                <a:gridCol w="1721069">
                  <a:extLst>
                    <a:ext uri="{9D8B030D-6E8A-4147-A177-3AD203B41FA5}">
                      <a16:colId xmlns:a16="http://schemas.microsoft.com/office/drawing/2014/main" val="694891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4000" dirty="0" smtClean="0">
                          <a:cs typeface="B Zar" panose="00000400000000000000" pitchFamily="2" charset="-78"/>
                        </a:rPr>
                        <a:t>کیفی</a:t>
                      </a:r>
                      <a:endParaRPr lang="en-US" sz="40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000" dirty="0" smtClean="0">
                          <a:cs typeface="B Zar" panose="00000400000000000000" pitchFamily="2" charset="-78"/>
                        </a:rPr>
                        <a:t>کمی</a:t>
                      </a:r>
                      <a:endParaRPr lang="en-US" sz="40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2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نظرات ، احساسات ، انگیزه ها ، داده های ذهنی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اعداد ، ارقام ، آمار و داده های عینی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اطلاعات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جمع آوری شده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34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چرا؟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چه؟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پاسخ به سئوال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01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کوچک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بزرگ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وسعت گروه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39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گروه های تمرکز ، رسانه های اجتماعی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نظر سنجی ها ، تجزیه تحلیل اطلاعات وب سایت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منابع داده ها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8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تولید ایده و مفاهیم ، به آزمایش مسائل و فرضیه منجر می شود ، به دنبال پیچیدگی است ، داده ها را در زمینه قرار می دهد 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/آزمون شناخته شده مسائل و یا فرضیه ، به دنبال اجتماع ،حد وسط اطلاعات کلی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هدف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92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7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b="1" dirty="0" smtClean="0">
                <a:cs typeface="B Yekan" panose="00000400000000000000" pitchFamily="2" charset="-78"/>
              </a:rPr>
              <a:t>عنوان های اصلی فصل سوم :</a:t>
            </a:r>
            <a:endParaRPr lang="en-US" sz="5400" b="1" dirty="0">
              <a:cs typeface="B Yek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مقدمه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مفاهیم و اصطلاحات کلیدی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اهمیت تحقیقات بازار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مفاهیم کلیدی در تحقیقات بازار </a:t>
            </a:r>
            <a:r>
              <a:rPr lang="fa-IR" dirty="0" smtClean="0">
                <a:cs typeface="B Zar" panose="00000400000000000000" pitchFamily="2" charset="-78"/>
              </a:rPr>
              <a:t>( روش تحقیق  - تحقیقات اولیه و ثانویه – اطلاعات کمی و کیفی - نمونه برداری)</a:t>
            </a:r>
          </a:p>
          <a:p>
            <a:pPr algn="r" rtl="1"/>
            <a:endParaRPr lang="fa-IR" dirty="0" smtClean="0">
              <a:cs typeface="B Zar" panose="00000400000000000000" pitchFamily="2" charset="-78"/>
            </a:endParaRPr>
          </a:p>
          <a:p>
            <a:pPr algn="r"/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1131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00B050"/>
                </a:solidFill>
                <a:cs typeface="B Zar" panose="00000400000000000000" pitchFamily="2" charset="-78"/>
              </a:rPr>
              <a:t>تفاوت های اصلی بین تحقیقات کمی و کیفی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35988"/>
              </p:ext>
            </p:extLst>
          </p:nvPr>
        </p:nvGraphicFramePr>
        <p:xfrm>
          <a:off x="1295400" y="2557463"/>
          <a:ext cx="96012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206942677"/>
                    </a:ext>
                  </a:extLst>
                </a:gridCol>
                <a:gridCol w="3402724">
                  <a:extLst>
                    <a:ext uri="{9D8B030D-6E8A-4147-A177-3AD203B41FA5}">
                      <a16:colId xmlns:a16="http://schemas.microsoft.com/office/drawing/2014/main" val="167699123"/>
                    </a:ext>
                  </a:extLst>
                </a:gridCol>
                <a:gridCol w="2998076">
                  <a:extLst>
                    <a:ext uri="{9D8B030D-6E8A-4147-A177-3AD203B41FA5}">
                      <a16:colId xmlns:a16="http://schemas.microsoft.com/office/drawing/2014/main" val="2505025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4000" dirty="0" smtClean="0">
                          <a:cs typeface="B Zar" panose="00000400000000000000" pitchFamily="2" charset="-78"/>
                        </a:rPr>
                        <a:t>کیفی</a:t>
                      </a:r>
                      <a:endParaRPr lang="en-US" sz="40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4000" dirty="0" smtClean="0">
                          <a:cs typeface="B Zar" panose="00000400000000000000" pitchFamily="2" charset="-78"/>
                        </a:rPr>
                        <a:t>کمی</a:t>
                      </a:r>
                      <a:endParaRPr lang="en-US" sz="40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31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فقط می تواند مسائلی را که از قبل شناخته شده باشند اندازه گیری کند.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حجم نمونه بایستس برای پیش بینی جمعت کافی باشد 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برای ارزیابی ایده هایی که از قبل وجود داشته اند نبایستی مورد استفاده قرار گیرد 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نتایج آن قابل پیش بینی برای افراد نیست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b="1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چالش </a:t>
                      </a: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ها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79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662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نمونه برداری</a:t>
            </a:r>
            <a:endParaRPr lang="en-US" b="1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fa-IR" dirty="0">
                <a:cs typeface="B Zar" panose="00000400000000000000" pitchFamily="2" charset="-78"/>
              </a:rPr>
              <a:t>در یک تحقیق همیشه میسر نیست که کل آزمودنی­های یک جامعه را مورد بررسی قرار دهیم چرا که ممکن است از نظر زمان، منابع مالی، منابع انسانی و... محدودیت­هایی موجود باشد و امکان بررسی همه جامعه موجود نباشد؛ لذا باید جزئی از آزمودنی­ها را به گونه­ای که نماینده معقولی برای کل آزمودنی­های آن جامعه باشند، انتخاب نموده و نتایج بررسی روی آنها را به کل جامعه تعمیم داد. البته با توجه به وجود خطا در این عمل، لازم است میزان خطا را نیز محاسبه و اعلام نماییم.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98" y="4216399"/>
            <a:ext cx="2481944" cy="1930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563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67384"/>
          </a:xfrm>
        </p:spPr>
        <p:txBody>
          <a:bodyPr>
            <a:normAutofit fontScale="90000"/>
          </a:bodyPr>
          <a:lstStyle/>
          <a:p>
            <a:r>
              <a:rPr lang="fa-IR" b="1" dirty="0">
                <a:cs typeface="B Zar" panose="00000400000000000000" pitchFamily="2" charset="-78"/>
              </a:rPr>
              <a:t>مفاهیم و اصطلاحات کلیدی</a:t>
            </a:r>
            <a:br>
              <a:rPr lang="fa-IR" b="1" dirty="0">
                <a:cs typeface="B Zar" panose="00000400000000000000" pitchFamily="2" charset="-78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657679"/>
              </p:ext>
            </p:extLst>
          </p:nvPr>
        </p:nvGraphicFramePr>
        <p:xfrm>
          <a:off x="1295398" y="2049517"/>
          <a:ext cx="9601200" cy="403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6090">
                  <a:extLst>
                    <a:ext uri="{9D8B030D-6E8A-4147-A177-3AD203B41FA5}">
                      <a16:colId xmlns:a16="http://schemas.microsoft.com/office/drawing/2014/main" val="39196538"/>
                    </a:ext>
                  </a:extLst>
                </a:gridCol>
                <a:gridCol w="2525110">
                  <a:extLst>
                    <a:ext uri="{9D8B030D-6E8A-4147-A177-3AD203B41FA5}">
                      <a16:colId xmlns:a16="http://schemas.microsoft.com/office/drawing/2014/main" val="4042050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تعریف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اصطلاح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55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عده ای از مردم صفحه ای را مشاهده نموده و بدون دیدن سایر صفحات از آن خارج می شوند</a:t>
                      </a:r>
                      <a:endParaRPr lang="en-US" sz="1800" dirty="0">
                        <a:solidFill>
                          <a:schemeClr val="tx1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نرخ گزاف گویی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30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آمار و واقعیتهای جمع آوری شده برای تجزیه و تحلیل</a:t>
                      </a:r>
                      <a:endParaRPr lang="en-US" sz="1800" dirty="0">
                        <a:solidFill>
                          <a:schemeClr val="tx1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داده ها</a:t>
                      </a:r>
                      <a:endParaRPr lang="en-US" sz="18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7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نوعی از تحقیق کیفی است که در یک محیط تعاملی گروهی از مردم سئوالاتی پرسیده می شود . از دیدگاه بازاریابی ابزار مهمی برای بدست آوردن بازخور در مورد محصولات جدید و موضوعات مختلف می باشد .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گروه  </a:t>
                      </a: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تمرکز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01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یک احتمال در رابطه با آزمایشی برای یافتن حقایق می باشد . یک پیشنهاد است مبنی بر دلیل اما الزامی ندارد که مفروضاتش صحیح باشد </a:t>
                      </a:r>
                      <a:r>
                        <a:rPr lang="ar-SA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 </a:t>
                      </a:r>
                      <a:r>
                        <a:rPr lang="ar-SA" sz="18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فرضیه </a:t>
                      </a: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91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یک محیط آزمایشگاهی است که در آن پژوهشگر نحوه استفاده مشتری از یک وب سایت یا محصول را مشاهده می نماید 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آزمایشگاه </a:t>
                      </a: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شنیداری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779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هنگامی که یک محقق به منظور بدست آوردن دیدگاهی  خود را در محیط اطافش غرق می کند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مشاهده /</a:t>
                      </a:r>
                      <a:r>
                        <a:rPr lang="ar-SA" sz="18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آنلاین</a:t>
                      </a:r>
                      <a:r>
                        <a:rPr lang="fa-IR" sz="18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 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تشریح </a:t>
                      </a: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علمی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34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2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890310"/>
              </p:ext>
            </p:extLst>
          </p:nvPr>
        </p:nvGraphicFramePr>
        <p:xfrm>
          <a:off x="1374227" y="697132"/>
          <a:ext cx="9601200" cy="471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4559">
                  <a:extLst>
                    <a:ext uri="{9D8B030D-6E8A-4147-A177-3AD203B41FA5}">
                      <a16:colId xmlns:a16="http://schemas.microsoft.com/office/drawing/2014/main" val="1441450498"/>
                    </a:ext>
                  </a:extLst>
                </a:gridCol>
                <a:gridCol w="2556641">
                  <a:extLst>
                    <a:ext uri="{9D8B030D-6E8A-4147-A177-3AD203B41FA5}">
                      <a16:colId xmlns:a16="http://schemas.microsoft.com/office/drawing/2014/main" val="2852721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تعریف</a:t>
                      </a:r>
                      <a:endParaRPr lang="en-US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اصطلاح</a:t>
                      </a:r>
                      <a:endParaRPr lang="en-US" sz="2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44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مدیریت آنلاین شهرت 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(ORM)</a:t>
                      </a:r>
                      <a:r>
                        <a:rPr lang="fa-IR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 بر درک و شناخت نهاد های آنلاین مؤثر است 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ORM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47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مجموعه ای از اطلاعات موجود در یافته های  تحقیقات اصیل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تحقیقات اولیه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3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داده هایی که قابل مشاهده بوده ولی قابل اندازه گیری نمی باشند .قراردادهای توصیفی می باشند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داده های کیفی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97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داده هایی که قابل تعریف و اندازه گیری می باشند .قراردادهای عددی هستند 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داده های کمی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3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RSS</a:t>
                      </a:r>
                      <a:r>
                        <a:rPr lang="fa-IR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 بدون نیاز به شما با بازدید مداوم از وب سایت ، صفحات جستجوگر شما را به روزرسانی می نماید 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واقعاً ساده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پیوند سایتی</a:t>
                      </a: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(RSS)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94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راه اندازی یک جامعه با هدف ایجاد یک منبع برای تحقیقات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جامعه مورد تحقیق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31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روش های به کار گرفته شده در تحقیقات برای دستیابی به نتایج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روش تحقیق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32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تعداد پاسخ دهندگان در یک نمونه از جمعیت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اندازه نمونه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73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مجموعه ای از داده های مربوط به تحقیقات موجود 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تحقیقات ثانویه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38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هیجانات متصل به یک حالت خاص : مثبت </a:t>
                      </a:r>
                      <a:r>
                        <a:rPr lang="fa-IR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fa-IR" sz="18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 منفی و یا خنثی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احساسات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87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نمونه ای است به اندازه ای بزرگ برای نشان دادن یک  نتیجه گیری معتبر 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آمار قابل توجه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074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29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>
                <a:cs typeface="B Zar" panose="00000400000000000000" pitchFamily="2" charset="-78"/>
              </a:rPr>
              <a:t>اهمیت تحقیقات بازار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302600"/>
              </p:ext>
            </p:extLst>
          </p:nvPr>
        </p:nvGraphicFramePr>
        <p:xfrm>
          <a:off x="1295400" y="2557463"/>
          <a:ext cx="9601200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3024278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fa-IR" dirty="0" smtClean="0">
                          <a:cs typeface="B Yekan" panose="00000400000000000000" pitchFamily="2" charset="-78"/>
                        </a:rPr>
                        <a:t>غیر</a:t>
                      </a:r>
                      <a:r>
                        <a:rPr lang="fa-IR" baseline="0" dirty="0" smtClean="0">
                          <a:cs typeface="B Yekan" panose="00000400000000000000" pitchFamily="2" charset="-78"/>
                        </a:rPr>
                        <a:t> قابل پیش بینی بودن دنیای امروز (عصر دیجیتال ) و تغییرات سریع نیاز ها و خواسته ها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r>
                        <a:rPr lang="fa-IR" baseline="0" dirty="0" smtClean="0">
                          <a:cs typeface="B Yekan" panose="00000400000000000000" pitchFamily="2" charset="-78"/>
                        </a:rPr>
                        <a:t>شناخت نیاز ها و پیشی گرفتن از </a:t>
                      </a:r>
                      <a:r>
                        <a:rPr lang="fa-IR" sz="3200" b="1" baseline="0" dirty="0" smtClean="0">
                          <a:cs typeface="B Yekan" panose="00000400000000000000" pitchFamily="2" charset="-78"/>
                        </a:rPr>
                        <a:t>رقبا جهت حفظ جایگاه برتر در بازار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endParaRPr lang="fa-IR" sz="2000" b="1" baseline="0" dirty="0" smtClean="0">
                        <a:solidFill>
                          <a:srgbClr val="00B050"/>
                        </a:solidFill>
                        <a:cs typeface="B Zar" panose="00000400000000000000" pitchFamily="2" charset="-78"/>
                      </a:endParaRP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fa-IR" sz="2000" b="1" baseline="0" dirty="0" smtClean="0">
                          <a:solidFill>
                            <a:srgbClr val="B6330A"/>
                          </a:solidFill>
                          <a:cs typeface="B Zar" panose="00000400000000000000" pitchFamily="2" charset="-78"/>
                        </a:rPr>
                        <a:t>به عبارت دیگر:</a:t>
                      </a:r>
                    </a:p>
                    <a:p>
                      <a:pPr marL="0" indent="0" algn="r" rtl="1">
                        <a:buFontTx/>
                        <a:buNone/>
                      </a:pPr>
                      <a:r>
                        <a:rPr lang="fa-IR" sz="2000" b="1" baseline="0" dirty="0" smtClean="0">
                          <a:solidFill>
                            <a:srgbClr val="B6330A"/>
                          </a:solidFill>
                          <a:cs typeface="B Zar" panose="00000400000000000000" pitchFamily="2" charset="-78"/>
                        </a:rPr>
                        <a:t>بدون تحقیق و پژوهش در بازار رشد و یا ماندگاری در بازار امکان پذیر نمی باشد .</a:t>
                      </a:r>
                    </a:p>
                    <a:p>
                      <a:pPr marL="285750" indent="-285750" algn="r" rtl="1">
                        <a:buFontTx/>
                        <a:buChar char="-"/>
                      </a:pPr>
                      <a:endParaRPr lang="fa-IR" baseline="0" dirty="0" smtClean="0">
                        <a:cs typeface="B Yekan" panose="000004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9823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7" y="3325892"/>
            <a:ext cx="2876712" cy="2967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663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0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دسته بندی بازار ها به لحاظ ساختاری:</a:t>
            </a:r>
            <a:r>
              <a:rPr lang="fa-IR" dirty="0" smtClean="0">
                <a:cs typeface="B Zar" panose="00000400000000000000" pitchFamily="2" charset="-78"/>
              </a:rPr>
              <a:t/>
            </a:r>
            <a:br>
              <a:rPr lang="fa-IR" dirty="0" smtClean="0">
                <a:cs typeface="B Zar" panose="00000400000000000000" pitchFamily="2" charset="-78"/>
              </a:rPr>
            </a:br>
            <a:r>
              <a:rPr lang="fa-IR" sz="2700" dirty="0" smtClean="0">
                <a:solidFill>
                  <a:schemeClr val="accent5">
                    <a:lumMod val="50000"/>
                  </a:schemeClr>
                </a:solidFill>
                <a:cs typeface="B Zar" panose="00000400000000000000" pitchFamily="2" charset="-78"/>
              </a:rPr>
              <a:t>الف : بازار های سنتی </a:t>
            </a:r>
            <a:br>
              <a:rPr lang="fa-IR" sz="2700" dirty="0" smtClean="0">
                <a:solidFill>
                  <a:schemeClr val="accent5">
                    <a:lumMod val="50000"/>
                  </a:schemeClr>
                </a:solidFill>
                <a:cs typeface="B Zar" panose="00000400000000000000" pitchFamily="2" charset="-78"/>
              </a:rPr>
            </a:br>
            <a:r>
              <a:rPr lang="fa-IR" sz="2700" dirty="0" smtClean="0">
                <a:solidFill>
                  <a:schemeClr val="accent5">
                    <a:lumMod val="50000"/>
                  </a:schemeClr>
                </a:solidFill>
                <a:cs typeface="B Zar" panose="00000400000000000000" pitchFamily="2" charset="-78"/>
              </a:rPr>
              <a:t>ب: بازار های مدرن ( آنلاین )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نقطه مشترک بازار های سنتی و  بازارهای آنلاین :</a:t>
            </a:r>
          </a:p>
          <a:p>
            <a:pPr marL="0" indent="0" algn="r" rtl="1">
              <a:buNone/>
            </a:pPr>
            <a:r>
              <a:rPr lang="fa-IR" dirty="0" smtClean="0">
                <a:cs typeface="B Zar" panose="00000400000000000000" pitchFamily="2" charset="-78"/>
              </a:rPr>
              <a:t>هردوی این بازار ها دارای اهداف – اصول  و زمینه های یکسانی می باشند .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اساسی ترین مزیت بازار های آنلاین نسبت  به بازارهای سنتی :</a:t>
            </a:r>
          </a:p>
          <a:p>
            <a:pPr marL="0" indent="0" algn="r" rtl="1">
              <a:buNone/>
            </a:pPr>
            <a:r>
              <a:rPr lang="fa-IR" dirty="0" smtClean="0">
                <a:cs typeface="B Zar" panose="00000400000000000000" pitchFamily="2" charset="-78"/>
              </a:rPr>
              <a:t> استفاده از فناوری دیجیتال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7" y="2409588"/>
            <a:ext cx="2982639" cy="1988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84" y="4349764"/>
            <a:ext cx="1652750" cy="1797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533400"/>
            <a:ext cx="2989217" cy="17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55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مزایای استفاده از فناوری اطلاعات در بازار های آنلاین :</a:t>
            </a:r>
            <a:endParaRPr lang="en-US" sz="3600" b="1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دسترس سریع و آسان به اطلاعات</a:t>
            </a:r>
          </a:p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جستجو – جمع آوری و ذخیره سازی داده ها به صورت خودکار</a:t>
            </a:r>
          </a:p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دستیابی به تعداد زیادی از مشتریان در دنیا با یک کلیک</a:t>
            </a:r>
          </a:p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استفاده نمودن از نظرات و پیشنهادات مشتریان</a:t>
            </a:r>
          </a:p>
          <a:p>
            <a:pPr algn="r" rtl="1"/>
            <a:r>
              <a:rPr lang="fa-IR" sz="2800" dirty="0" smtClean="0">
                <a:cs typeface="B Zar" panose="00000400000000000000" pitchFamily="2" charset="-78"/>
              </a:rPr>
              <a:t>کاهش هزینه ها و سرعت بخشیدن به کارها نسبت به بازار سنتی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68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00B050"/>
                </a:solidFill>
                <a:cs typeface="B Zar" panose="00000400000000000000" pitchFamily="2" charset="-78"/>
              </a:rPr>
              <a:t>مهمترین دلایل نیاز به تحقیقات بازار به صورت منظم </a:t>
            </a:r>
            <a:r>
              <a:rPr lang="fa-IR" sz="54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Tx/>
              <a:buChar char="-"/>
            </a:pPr>
            <a:r>
              <a:rPr lang="fa-IR" sz="4000" dirty="0" smtClean="0">
                <a:cs typeface="B Zar" panose="00000400000000000000" pitchFamily="2" charset="-78"/>
              </a:rPr>
              <a:t>از دیدگاه مشتری مداری</a:t>
            </a:r>
          </a:p>
          <a:p>
            <a:pPr marL="0" indent="0" algn="r" rtl="1">
              <a:buNone/>
            </a:pPr>
            <a:endParaRPr lang="fa-IR" sz="4000" dirty="0" smtClean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4000" dirty="0" smtClean="0">
                <a:cs typeface="B Zar" panose="00000400000000000000" pitchFamily="2" charset="-78"/>
              </a:rPr>
              <a:t>- ازدیدگاه توسعه محوری</a:t>
            </a:r>
            <a:endParaRPr lang="en-US" sz="4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2228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982132"/>
            <a:ext cx="10279117" cy="1303867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مهمترین دلایل نیاز به تحقیقات بازار به صورت منظم از دیدگاه  مشتری مداری </a:t>
            </a:r>
            <a:r>
              <a:rPr lang="fa-IR" sz="36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:</a:t>
            </a:r>
            <a:endParaRPr lang="en-US" sz="3600" b="1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Zar" panose="00000400000000000000" pitchFamily="2" charset="-78"/>
              </a:rPr>
              <a:t>انتظارات مشتریان از شما  </a:t>
            </a:r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( خدمات شما در چه سطحی باشد )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تمایلات مشتریان </a:t>
            </a:r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(چه چیزهایی را می پسندند و یا نمی پسندند )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دلایل مشتریان برای دریافت خدمات  و محصولات شما 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ترجیع شما نسبت به سایرین توسط مشتریان </a:t>
            </a:r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( ویژگی هایی  که باعث برتری شما می گردد )</a:t>
            </a:r>
          </a:p>
          <a:p>
            <a:pPr algn="r" rtl="1"/>
            <a:r>
              <a:rPr lang="fa-IR" dirty="0" smtClean="0">
                <a:cs typeface="B Zar" panose="00000400000000000000" pitchFamily="2" charset="-78"/>
              </a:rPr>
              <a:t>دلایل تکرار یا عدم تکرار خرید از شما توسط مشتریان</a:t>
            </a:r>
          </a:p>
          <a:p>
            <a:pPr marL="0" indent="0" algn="r" rtl="1">
              <a:buNone/>
            </a:pP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1489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269</TotalTime>
  <Words>1366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 Yekan</vt:lpstr>
      <vt:lpstr>B Zar</vt:lpstr>
      <vt:lpstr>Calibri</vt:lpstr>
      <vt:lpstr>Calibri Light</vt:lpstr>
      <vt:lpstr>Garamond</vt:lpstr>
      <vt:lpstr>Tahoma</vt:lpstr>
      <vt:lpstr>Times New Roman</vt:lpstr>
      <vt:lpstr>Wingdings 2</vt:lpstr>
      <vt:lpstr>HDOfficeLightV0</vt:lpstr>
      <vt:lpstr>Organic</vt:lpstr>
      <vt:lpstr>بنام خدا موضوع فصل سوم Marke  Research تحقیقات بازار</vt:lpstr>
      <vt:lpstr>عنوان های اصلی فصل سوم :</vt:lpstr>
      <vt:lpstr>مفاهیم و اصطلاحات کلیدی </vt:lpstr>
      <vt:lpstr>PowerPoint Presentation</vt:lpstr>
      <vt:lpstr>اهمیت تحقیقات بازار</vt:lpstr>
      <vt:lpstr>دسته بندی بازار ها به لحاظ ساختاری: الف : بازار های سنتی  ب: بازار های مدرن ( آنلاین )</vt:lpstr>
      <vt:lpstr>مزایای استفاده از فناوری اطلاعات در بازار های آنلاین :</vt:lpstr>
      <vt:lpstr>مهمترین دلایل نیاز به تحقیقات بازار به صورت منظم :</vt:lpstr>
      <vt:lpstr>مهمترین دلایل نیاز به تحقیقات بازار به صورت منظم از دیدگاه  مشتری مداری :</vt:lpstr>
      <vt:lpstr>مهمترین دلایل نیاز به تحقیقات بازار به صورت منظم از دیدگاه  توسعه محوری :</vt:lpstr>
      <vt:lpstr>نکته بسیار مهم</vt:lpstr>
      <vt:lpstr>مفاهیم کلیدی در تحقیقات بازار</vt:lpstr>
      <vt:lpstr>روش تحقیق</vt:lpstr>
      <vt:lpstr>تحقیقات اولیه و ثانویه تحقیقات می تواند مبتنی بر داده های اولیه و یا ثانویه باشد</vt:lpstr>
      <vt:lpstr>تحقیقات اولیه و ثانویه</vt:lpstr>
      <vt:lpstr>نقش فناوری در تحقیقات اولیه و ثانویه</vt:lpstr>
      <vt:lpstr>بسیاری از نشریات تحقیقاتی آنلاین در دسترس می باشند که برخی از آنها رایگان و برخی نیز به هزینه می باشند .</vt:lpstr>
      <vt:lpstr>اطلاعات کمی و کیفی </vt:lpstr>
      <vt:lpstr>تفاوت های اصلی بین تحقیقات کمی و کیفی</vt:lpstr>
      <vt:lpstr>تفاوت های اصلی بین تحقیقات کمی و کیفی</vt:lpstr>
      <vt:lpstr>نمونه برداری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سوم</dc:title>
  <dc:creator>melodi</dc:creator>
  <cp:lastModifiedBy>melodi</cp:lastModifiedBy>
  <cp:revision>30</cp:revision>
  <dcterms:created xsi:type="dcterms:W3CDTF">2015-11-05T21:10:06Z</dcterms:created>
  <dcterms:modified xsi:type="dcterms:W3CDTF">2015-11-06T01:40:20Z</dcterms:modified>
</cp:coreProperties>
</file>